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0"/>
  </p:notesMasterIdLst>
  <p:handoutMasterIdLst>
    <p:handoutMasterId r:id="rId101"/>
  </p:handoutMasterIdLst>
  <p:sldIdLst>
    <p:sldId id="359" r:id="rId2"/>
    <p:sldId id="360" r:id="rId3"/>
    <p:sldId id="378" r:id="rId4"/>
    <p:sldId id="363"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371" r:id="rId25"/>
    <p:sldId id="365" r:id="rId26"/>
    <p:sldId id="387" r:id="rId27"/>
    <p:sldId id="410" r:id="rId28"/>
    <p:sldId id="411" r:id="rId29"/>
    <p:sldId id="412" r:id="rId30"/>
    <p:sldId id="481" r:id="rId31"/>
    <p:sldId id="413" r:id="rId32"/>
    <p:sldId id="414" r:id="rId33"/>
    <p:sldId id="415" r:id="rId34"/>
    <p:sldId id="416" r:id="rId35"/>
    <p:sldId id="417" r:id="rId36"/>
    <p:sldId id="418" r:id="rId37"/>
    <p:sldId id="419" r:id="rId38"/>
    <p:sldId id="420" r:id="rId39"/>
    <p:sldId id="422" r:id="rId40"/>
    <p:sldId id="423" r:id="rId41"/>
    <p:sldId id="372" r:id="rId42"/>
    <p:sldId id="424" r:id="rId43"/>
    <p:sldId id="367" r:id="rId44"/>
    <p:sldId id="388" r:id="rId45"/>
    <p:sldId id="425" r:id="rId46"/>
    <p:sldId id="426" r:id="rId47"/>
    <p:sldId id="427" r:id="rId48"/>
    <p:sldId id="428" r:id="rId49"/>
    <p:sldId id="373" r:id="rId50"/>
    <p:sldId id="369" r:id="rId51"/>
    <p:sldId id="389" r:id="rId52"/>
    <p:sldId id="430" r:id="rId53"/>
    <p:sldId id="390" r:id="rId54"/>
    <p:sldId id="429" r:id="rId55"/>
    <p:sldId id="432" r:id="rId56"/>
    <p:sldId id="433" r:id="rId57"/>
    <p:sldId id="486" r:id="rId58"/>
    <p:sldId id="431" r:id="rId59"/>
    <p:sldId id="434" r:id="rId60"/>
    <p:sldId id="435" r:id="rId61"/>
    <p:sldId id="436" r:id="rId62"/>
    <p:sldId id="374" r:id="rId63"/>
    <p:sldId id="437" r:id="rId64"/>
    <p:sldId id="438" r:id="rId65"/>
    <p:sldId id="439" r:id="rId66"/>
    <p:sldId id="440" r:id="rId67"/>
    <p:sldId id="441" r:id="rId68"/>
    <p:sldId id="442" r:id="rId69"/>
    <p:sldId id="443" r:id="rId70"/>
    <p:sldId id="444" r:id="rId71"/>
    <p:sldId id="445" r:id="rId72"/>
    <p:sldId id="446" r:id="rId73"/>
    <p:sldId id="447" r:id="rId74"/>
    <p:sldId id="483" r:id="rId75"/>
    <p:sldId id="484" r:id="rId76"/>
    <p:sldId id="448" r:id="rId77"/>
    <p:sldId id="449" r:id="rId78"/>
    <p:sldId id="450" r:id="rId79"/>
    <p:sldId id="451" r:id="rId80"/>
    <p:sldId id="452" r:id="rId81"/>
    <p:sldId id="453" r:id="rId82"/>
    <p:sldId id="485" r:id="rId83"/>
    <p:sldId id="454" r:id="rId84"/>
    <p:sldId id="455" r:id="rId85"/>
    <p:sldId id="456" r:id="rId86"/>
    <p:sldId id="457" r:id="rId87"/>
    <p:sldId id="458" r:id="rId88"/>
    <p:sldId id="459" r:id="rId89"/>
    <p:sldId id="460" r:id="rId90"/>
    <p:sldId id="461" r:id="rId91"/>
    <p:sldId id="462" r:id="rId92"/>
    <p:sldId id="464" r:id="rId93"/>
    <p:sldId id="465" r:id="rId94"/>
    <p:sldId id="466" r:id="rId95"/>
    <p:sldId id="375" r:id="rId96"/>
    <p:sldId id="377" r:id="rId97"/>
    <p:sldId id="376" r:id="rId98"/>
    <p:sldId id="482" r:id="rId99"/>
  </p:sldIdLst>
  <p:sldSz cx="12192000" cy="6858000"/>
  <p:notesSz cx="6858000" cy="9144000"/>
  <p:custDataLst>
    <p:tags r:id="rId1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4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180" clrIdx="0">
    <p:extLst>
      <p:ext uri="{19B8F6BF-5375-455C-9EA6-DF929625EA0E}">
        <p15:presenceInfo xmlns:p15="http://schemas.microsoft.com/office/powerpoint/2012/main" userId="S-1-5-21-4095628063-3556742122-3606576086-120535" providerId="AD"/>
      </p:ext>
    </p:extLst>
  </p:cmAuthor>
  <p:cmAuthor id="2" name="Doria Diacogiannis" initials="DD" lastIdx="229" clrIdx="1">
    <p:extLst>
      <p:ext uri="{19B8F6BF-5375-455C-9EA6-DF929625EA0E}">
        <p15:presenceInfo xmlns:p15="http://schemas.microsoft.com/office/powerpoint/2012/main" userId="S-1-5-21-4095628063-3556742122-3606576086-197501" providerId="AD"/>
      </p:ext>
    </p:extLst>
  </p:cmAuthor>
  <p:cmAuthor id="3" name="Amy Miner" initials="AM" lastIdx="43" clrIdx="2">
    <p:extLst>
      <p:ext uri="{19B8F6BF-5375-455C-9EA6-DF929625EA0E}">
        <p15:presenceInfo xmlns:p15="http://schemas.microsoft.com/office/powerpoint/2012/main" userId="S-1-5-21-4095628063-3556742122-3606576086-8437" providerId="AD"/>
      </p:ext>
    </p:extLst>
  </p:cmAuthor>
  <p:cmAuthor id="4" name="Erin Gordon" initials="EG" lastIdx="94" clrIdx="3">
    <p:extLst>
      <p:ext uri="{19B8F6BF-5375-455C-9EA6-DF929625EA0E}">
        <p15:presenceInfo xmlns:p15="http://schemas.microsoft.com/office/powerpoint/2012/main" userId="S-1-5-21-4095628063-3556742122-3606576086-10842" providerId="AD"/>
      </p:ext>
    </p:extLst>
  </p:cmAuthor>
  <p:cmAuthor id="5" name="Kim Lare" initials="KL" lastIdx="1" clrIdx="4">
    <p:extLst>
      <p:ext uri="{19B8F6BF-5375-455C-9EA6-DF929625EA0E}">
        <p15:presenceInfo xmlns:p15="http://schemas.microsoft.com/office/powerpoint/2012/main" userId="S-1-5-21-4095628063-3556742122-3606576086-10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C6"/>
    <a:srgbClr val="0755B7"/>
    <a:srgbClr val="000000"/>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4" autoAdjust="0"/>
    <p:restoredTop sz="73202" autoAdjust="0"/>
  </p:normalViewPr>
  <p:slideViewPr>
    <p:cSldViewPr snapToGrid="0" snapToObjects="1" showGuides="1">
      <p:cViewPr varScale="1">
        <p:scale>
          <a:sx n="55" d="100"/>
          <a:sy n="55" d="100"/>
        </p:scale>
        <p:origin x="1325" y="53"/>
      </p:cViewPr>
      <p:guideLst>
        <p:guide orient="horz" pos="2136"/>
        <p:guide pos="45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showGuides="1">
      <p:cViewPr>
        <p:scale>
          <a:sx n="80" d="100"/>
          <a:sy n="80" d="100"/>
        </p:scale>
        <p:origin x="3918" y="2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291574008"/>
        <c:axId val="291574400"/>
      </c:barChart>
      <c:catAx>
        <c:axId val="29157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574400"/>
        <c:crosses val="autoZero"/>
        <c:auto val="1"/>
        <c:lblAlgn val="ctr"/>
        <c:lblOffset val="100"/>
        <c:noMultiLvlLbl val="0"/>
      </c:catAx>
      <c:valAx>
        <c:axId val="29157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57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5BBE-D335-4FBA-9CBB-A7A3FC1AC242}"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63D07367-EE83-4598-BF50-321C1F21D088}">
      <dgm:prSet phldrT="[Text]"/>
      <dgm:spPr>
        <a:xfrm>
          <a:off x="2348"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64920C1D-CE04-4D50-9E5A-924523B4252A}" type="parTrans" cxnId="{80D26E2B-4A27-461C-8E0E-8CFB6F3CD2C1}">
      <dgm:prSet/>
      <dgm:spPr/>
      <dgm:t>
        <a:bodyPr/>
        <a:lstStyle/>
        <a:p>
          <a:endParaRPr lang="en-US"/>
        </a:p>
      </dgm:t>
    </dgm:pt>
    <dgm:pt modelId="{A9D0F1C4-E3A1-4DE6-AEFF-77DF0AE6284E}" type="sibTrans" cxnId="{80D26E2B-4A27-461C-8E0E-8CFB6F3CD2C1}">
      <dgm:prSet/>
      <dgm:spPr/>
      <dgm:t>
        <a:bodyPr/>
        <a:lstStyle/>
        <a:p>
          <a:endParaRPr lang="en-US"/>
        </a:p>
      </dgm:t>
    </dgm:pt>
    <dgm:pt modelId="{A1E81152-BF0D-4AD9-B7DD-1A7C71FD577E}">
      <dgm:prSet phldrT="[Text]"/>
      <dgm:spPr>
        <a:xfrm>
          <a:off x="200149" y="706172"/>
          <a:ext cx="736811" cy="1186810"/>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1</a:t>
          </a:r>
        </a:p>
      </dgm:t>
    </dgm:pt>
    <dgm:pt modelId="{FED36C56-A6F6-42BD-857B-05D755C989AF}" type="parTrans" cxnId="{563A7B14-BEA6-4EDB-AFFF-2DFD6BC62915}">
      <dgm:prSet/>
      <dgm:spPr/>
      <dgm:t>
        <a:bodyPr/>
        <a:lstStyle/>
        <a:p>
          <a:endParaRPr lang="en-US"/>
        </a:p>
      </dgm:t>
    </dgm:pt>
    <dgm:pt modelId="{1791106C-BB60-4000-8262-65913B662C79}" type="sibTrans" cxnId="{563A7B14-BEA6-4EDB-AFFF-2DFD6BC62915}">
      <dgm:prSet/>
      <dgm:spPr/>
      <dgm:t>
        <a:bodyPr/>
        <a:lstStyle/>
        <a:p>
          <a:endParaRPr lang="en-US"/>
        </a:p>
      </dgm:t>
    </dgm:pt>
    <dgm:pt modelId="{FAD6CCE1-7933-43B5-8ED7-A9DE1433501D}">
      <dgm:prSet phldrT="[Text]"/>
      <dgm:spPr>
        <a:xfrm>
          <a:off x="1025971"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4D68AEE6-C376-4E0C-A662-84034AD37C7E}" type="parTrans" cxnId="{C417D9B9-498F-46CE-ADD3-A032FC052A45}">
      <dgm:prSet/>
      <dgm:spPr/>
      <dgm:t>
        <a:bodyPr/>
        <a:lstStyle/>
        <a:p>
          <a:endParaRPr lang="en-US"/>
        </a:p>
      </dgm:t>
    </dgm:pt>
    <dgm:pt modelId="{DE6A1467-7AF9-462B-970B-DDE127996C20}" type="sibTrans" cxnId="{C417D9B9-498F-46CE-ADD3-A032FC052A45}">
      <dgm:prSet/>
      <dgm:spPr/>
      <dgm:t>
        <a:bodyPr/>
        <a:lstStyle/>
        <a:p>
          <a:endParaRPr lang="en-US"/>
        </a:p>
      </dgm:t>
    </dgm:pt>
    <dgm:pt modelId="{77259E51-94FA-4816-BFA1-E584176F7D13}">
      <dgm:prSet phldrT="[Text]"/>
      <dgm:spPr>
        <a:xfrm>
          <a:off x="1223773" y="706172"/>
          <a:ext cx="736811" cy="1186810"/>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2</a:t>
          </a:r>
        </a:p>
      </dgm:t>
    </dgm:pt>
    <dgm:pt modelId="{07CD974C-0828-4A47-AF03-BC97603A172F}" type="parTrans" cxnId="{624FFBDD-72CC-42C6-BD9E-F4E2742337EE}">
      <dgm:prSet/>
      <dgm:spPr/>
      <dgm:t>
        <a:bodyPr/>
        <a:lstStyle/>
        <a:p>
          <a:endParaRPr lang="en-US"/>
        </a:p>
      </dgm:t>
    </dgm:pt>
    <dgm:pt modelId="{4F232007-C4AC-4BE2-A78A-87902170A6E3}" type="sibTrans" cxnId="{624FFBDD-72CC-42C6-BD9E-F4E2742337EE}">
      <dgm:prSet/>
      <dgm:spPr/>
      <dgm:t>
        <a:bodyPr/>
        <a:lstStyle/>
        <a:p>
          <a:endParaRPr lang="en-US"/>
        </a:p>
      </dgm:t>
    </dgm:pt>
    <dgm:pt modelId="{FE2ED0FA-64D8-464A-B4A8-559444897CEB}">
      <dgm:prSet phldrT="[Text]"/>
      <dgm:spPr>
        <a:xfrm>
          <a:off x="2049595"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0FF20F7B-8E3F-446D-A8DB-6C14FCC82153}" type="parTrans" cxnId="{AB56CACE-96EF-47B9-AEF8-53E05C626080}">
      <dgm:prSet/>
      <dgm:spPr/>
      <dgm:t>
        <a:bodyPr/>
        <a:lstStyle/>
        <a:p>
          <a:endParaRPr lang="en-US"/>
        </a:p>
      </dgm:t>
    </dgm:pt>
    <dgm:pt modelId="{8A032875-3406-4607-98A3-9A43B1A41EE8}" type="sibTrans" cxnId="{AB56CACE-96EF-47B9-AEF8-53E05C626080}">
      <dgm:prSet/>
      <dgm:spPr/>
      <dgm:t>
        <a:bodyPr/>
        <a:lstStyle/>
        <a:p>
          <a:endParaRPr lang="en-US"/>
        </a:p>
      </dgm:t>
    </dgm:pt>
    <dgm:pt modelId="{B53D65AE-A9C7-4BF7-A5B5-81F7668C9A03}">
      <dgm:prSet phldrT="[Text]"/>
      <dgm:spPr>
        <a:xfrm>
          <a:off x="2247397" y="706172"/>
          <a:ext cx="736811" cy="1186810"/>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3</a:t>
          </a:r>
        </a:p>
      </dgm:t>
    </dgm:pt>
    <dgm:pt modelId="{13A76A74-D1C5-4506-9BFF-33CFCD42F1AD}" type="parTrans" cxnId="{68781613-D6A8-4B30-BAA4-65D0D6C6C31B}">
      <dgm:prSet/>
      <dgm:spPr/>
      <dgm:t>
        <a:bodyPr/>
        <a:lstStyle/>
        <a:p>
          <a:endParaRPr lang="en-US"/>
        </a:p>
      </dgm:t>
    </dgm:pt>
    <dgm:pt modelId="{91CFD2AF-3B5A-4F5E-925A-FC1AD20245FC}" type="sibTrans" cxnId="{68781613-D6A8-4B30-BAA4-65D0D6C6C31B}">
      <dgm:prSet/>
      <dgm:spPr/>
      <dgm:t>
        <a:bodyPr/>
        <a:lstStyle/>
        <a:p>
          <a:endParaRPr lang="en-US"/>
        </a:p>
      </dgm:t>
    </dgm:pt>
    <dgm:pt modelId="{B8EF2A98-C9DE-4477-AB79-37BC259BA7A2}">
      <dgm:prSet phldrT="[Text]"/>
      <dgm:spPr>
        <a:xfrm>
          <a:off x="3073219"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155EDC0C-6C0C-4D5C-BE7E-0EF183ED259E}" type="parTrans" cxnId="{CA45C884-98B6-4D7B-987C-F4253E525ACF}">
      <dgm:prSet/>
      <dgm:spPr/>
      <dgm:t>
        <a:bodyPr/>
        <a:lstStyle/>
        <a:p>
          <a:endParaRPr lang="en-US"/>
        </a:p>
      </dgm:t>
    </dgm:pt>
    <dgm:pt modelId="{9ED8F643-0CFE-49E4-A2BF-1BE47C9867AB}" type="sibTrans" cxnId="{CA45C884-98B6-4D7B-987C-F4253E525ACF}">
      <dgm:prSet/>
      <dgm:spPr/>
      <dgm:t>
        <a:bodyPr/>
        <a:lstStyle/>
        <a:p>
          <a:endParaRPr lang="en-US"/>
        </a:p>
      </dgm:t>
    </dgm:pt>
    <dgm:pt modelId="{960956CD-8EF3-4114-8D54-355D9B953D90}">
      <dgm:prSet phldrT="[Text]"/>
      <dgm:spPr>
        <a:xfrm>
          <a:off x="3271021" y="706172"/>
          <a:ext cx="736811" cy="1186810"/>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4</a:t>
          </a:r>
        </a:p>
      </dgm:t>
    </dgm:pt>
    <dgm:pt modelId="{1BC74E7F-BB17-4D8A-9F80-D0F897218C9A}" type="parTrans" cxnId="{E945CB86-1FCD-4B5B-A99B-F42AD08A3E31}">
      <dgm:prSet/>
      <dgm:spPr/>
      <dgm:t>
        <a:bodyPr/>
        <a:lstStyle/>
        <a:p>
          <a:endParaRPr lang="en-US"/>
        </a:p>
      </dgm:t>
    </dgm:pt>
    <dgm:pt modelId="{3A7A5760-A41A-424D-9903-6F1335509A57}" type="sibTrans" cxnId="{E945CB86-1FCD-4B5B-A99B-F42AD08A3E31}">
      <dgm:prSet/>
      <dgm:spPr/>
      <dgm:t>
        <a:bodyPr/>
        <a:lstStyle/>
        <a:p>
          <a:endParaRPr lang="en-US"/>
        </a:p>
      </dgm:t>
    </dgm:pt>
    <dgm:pt modelId="{259BDDFC-9350-4668-8A57-6B3906D10B76}">
      <dgm:prSet phldrT="[Text]"/>
      <dgm:spPr>
        <a:xfrm>
          <a:off x="4096843"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E3E39FEE-72F4-4349-9478-D8478323BDB1}" type="parTrans" cxnId="{079646BD-8F69-4DBA-BB49-065F93E6EA9D}">
      <dgm:prSet/>
      <dgm:spPr/>
      <dgm:t>
        <a:bodyPr/>
        <a:lstStyle/>
        <a:p>
          <a:endParaRPr lang="en-US"/>
        </a:p>
      </dgm:t>
    </dgm:pt>
    <dgm:pt modelId="{EAD50BD4-DBC2-4A37-B441-1CB19BF6D045}" type="sibTrans" cxnId="{079646BD-8F69-4DBA-BB49-065F93E6EA9D}">
      <dgm:prSet/>
      <dgm:spPr/>
      <dgm:t>
        <a:bodyPr/>
        <a:lstStyle/>
        <a:p>
          <a:endParaRPr lang="en-US"/>
        </a:p>
      </dgm:t>
    </dgm:pt>
    <dgm:pt modelId="{A6A75F2A-DCBA-4761-885B-FE0418647564}">
      <dgm:prSet phldrT="[Text]"/>
      <dgm:spPr>
        <a:xfrm>
          <a:off x="4294644" y="706172"/>
          <a:ext cx="736811" cy="1186810"/>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5</a:t>
          </a:r>
        </a:p>
      </dgm:t>
    </dgm:pt>
    <dgm:pt modelId="{B44F0C55-5770-4B9C-AED0-83E16FB7010B}" type="parTrans" cxnId="{F6933816-DB03-4C65-BD70-E525A987D38B}">
      <dgm:prSet/>
      <dgm:spPr/>
      <dgm:t>
        <a:bodyPr/>
        <a:lstStyle/>
        <a:p>
          <a:endParaRPr lang="en-US"/>
        </a:p>
      </dgm:t>
    </dgm:pt>
    <dgm:pt modelId="{88AA217A-70BD-4E44-85BF-E8F850B7B715}" type="sibTrans" cxnId="{F6933816-DB03-4C65-BD70-E525A987D38B}">
      <dgm:prSet/>
      <dgm:spPr/>
      <dgm:t>
        <a:bodyPr/>
        <a:lstStyle/>
        <a:p>
          <a:endParaRPr lang="en-US"/>
        </a:p>
      </dgm:t>
    </dgm:pt>
    <dgm:pt modelId="{02B94D32-DEEA-4C79-8E01-1201A8BDE4D1}">
      <dgm:prSet phldrT="[Text]"/>
      <dgm:spPr>
        <a:xfrm>
          <a:off x="5120466"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E5344DF5-94C7-4BA6-BD57-B087887B0B4A}" type="parTrans" cxnId="{D93F92A5-3590-42D8-A23F-688B301A01B8}">
      <dgm:prSet/>
      <dgm:spPr/>
      <dgm:t>
        <a:bodyPr/>
        <a:lstStyle/>
        <a:p>
          <a:endParaRPr lang="en-US"/>
        </a:p>
      </dgm:t>
    </dgm:pt>
    <dgm:pt modelId="{82B299C2-368B-4BF1-BAF4-561B1C819520}" type="sibTrans" cxnId="{D93F92A5-3590-42D8-A23F-688B301A01B8}">
      <dgm:prSet/>
      <dgm:spPr/>
      <dgm:t>
        <a:bodyPr/>
        <a:lstStyle/>
        <a:p>
          <a:endParaRPr lang="en-US"/>
        </a:p>
      </dgm:t>
    </dgm:pt>
    <dgm:pt modelId="{144C7E06-03D4-45B7-BE15-EA4230564D0E}">
      <dgm:prSet phldrT="[Text]"/>
      <dgm:spPr>
        <a:xfrm>
          <a:off x="5318268" y="706172"/>
          <a:ext cx="736811" cy="1186810"/>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6</a:t>
          </a:r>
        </a:p>
      </dgm:t>
    </dgm:pt>
    <dgm:pt modelId="{04F970DA-BE5C-41A9-BC33-6AC0B31B739A}" type="parTrans" cxnId="{25641448-B95D-4118-8BB8-A7712505EC03}">
      <dgm:prSet/>
      <dgm:spPr/>
      <dgm:t>
        <a:bodyPr/>
        <a:lstStyle/>
        <a:p>
          <a:endParaRPr lang="en-US"/>
        </a:p>
      </dgm:t>
    </dgm:pt>
    <dgm:pt modelId="{22995C0B-42DE-48EB-8632-9003631C9543}" type="sibTrans" cxnId="{25641448-B95D-4118-8BB8-A7712505EC03}">
      <dgm:prSet/>
      <dgm:spPr/>
      <dgm:t>
        <a:bodyPr/>
        <a:lstStyle/>
        <a:p>
          <a:endParaRPr lang="en-US"/>
        </a:p>
      </dgm:t>
    </dgm:pt>
    <dgm:pt modelId="{E71D1CA5-0EDF-4EF4-BE50-BD66C0487C0C}">
      <dgm:prSet phldrT="[Text]"/>
      <dgm:spPr>
        <a:xfrm>
          <a:off x="6144090"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E30864CC-E2FF-4A86-B713-C84F44CC2F9A}" type="parTrans" cxnId="{72922D8C-BFF0-4C77-BF18-D3EACDAAD47F}">
      <dgm:prSet/>
      <dgm:spPr/>
      <dgm:t>
        <a:bodyPr/>
        <a:lstStyle/>
        <a:p>
          <a:endParaRPr lang="en-US"/>
        </a:p>
      </dgm:t>
    </dgm:pt>
    <dgm:pt modelId="{0151ADD1-B336-40D2-9AE6-4EC8B07725AC}" type="sibTrans" cxnId="{72922D8C-BFF0-4C77-BF18-D3EACDAAD47F}">
      <dgm:prSet/>
      <dgm:spPr/>
      <dgm:t>
        <a:bodyPr/>
        <a:lstStyle/>
        <a:p>
          <a:endParaRPr lang="en-US"/>
        </a:p>
      </dgm:t>
    </dgm:pt>
    <dgm:pt modelId="{22A66F9A-FDE0-4875-A571-9A20DCB13749}">
      <dgm:prSet phldrT="[Text]"/>
      <dgm:spPr>
        <a:xfrm>
          <a:off x="6341892" y="706172"/>
          <a:ext cx="736811" cy="1186810"/>
        </a:xfrm>
        <a:prstGeom prst="rect">
          <a:avLst/>
        </a:prstGeom>
        <a:noFill/>
        <a:ln>
          <a:noFill/>
        </a:ln>
        <a:effectLst/>
        <a:scene3d>
          <a:camera prst="orthographicFront"/>
          <a:lightRig rig="flat" dir="t"/>
        </a:scene3d>
        <a:sp3d/>
      </dgm:spPr>
      <dgm:t>
        <a:bodyPr/>
        <a:lstStyle/>
        <a:p>
          <a:pPr algn="r"/>
          <a:r>
            <a:rPr lang="es-US">
              <a:solidFill>
                <a:sysClr val="window" lastClr="FFFFFF"/>
              </a:solidFill>
              <a:latin typeface="Calibri" panose="020F0502020204030204"/>
              <a:ea typeface="+mn-ea"/>
              <a:cs typeface="+mn-cs"/>
            </a:rPr>
            <a:t>7</a:t>
          </a:r>
        </a:p>
      </dgm:t>
    </dgm:pt>
    <dgm:pt modelId="{4E761D62-37B1-4F3B-9917-E5BB5083A10D}" type="parTrans" cxnId="{E0F6D806-5D84-4E43-B697-94D2561FF7A9}">
      <dgm:prSet/>
      <dgm:spPr/>
      <dgm:t>
        <a:bodyPr/>
        <a:lstStyle/>
        <a:p>
          <a:endParaRPr lang="en-US"/>
        </a:p>
      </dgm:t>
    </dgm:pt>
    <dgm:pt modelId="{CA6C68E5-83C5-4AC7-80CC-C30A2D378F5D}" type="sibTrans" cxnId="{E0F6D806-5D84-4E43-B697-94D2561FF7A9}">
      <dgm:prSet/>
      <dgm:spPr/>
      <dgm:t>
        <a:bodyPr/>
        <a:lstStyle/>
        <a:p>
          <a:endParaRPr lang="en-US"/>
        </a:p>
      </dgm:t>
    </dgm:pt>
    <dgm:pt modelId="{01AF806C-E1D7-4EE8-AD6D-02F5E33489B2}">
      <dgm:prSet phldrT="[Text]"/>
      <dgm:spPr>
        <a:xfrm>
          <a:off x="7167714"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s-US">
              <a:solidFill>
                <a:sysClr val="window" lastClr="FFFFFF"/>
              </a:solidFill>
              <a:latin typeface="Calibri" panose="020F0502020204030204"/>
              <a:ea typeface="+mn-ea"/>
              <a:cs typeface="+mn-cs"/>
            </a:rPr>
            <a:t>Mes</a:t>
          </a:r>
        </a:p>
      </dgm:t>
      <dgm:extLst>
        <a:ext uri="{E40237B7-FDA0-4F09-8148-C483321AD2D9}">
          <dgm14:cNvPr xmlns:dgm14="http://schemas.microsoft.com/office/drawing/2010/diagram" id="0" name="" descr="Calendario" title="Período de Inscripción Especial (SEP, por sus siglas en inglés) en Medicare"/>
        </a:ext>
      </dgm:extLst>
    </dgm:pt>
    <dgm:pt modelId="{3DE4C1FD-8617-4B2E-9E2D-C5CFF154B017}" type="parTrans" cxnId="{6EE3E7AF-8206-4247-9218-A04E9CD94632}">
      <dgm:prSet/>
      <dgm:spPr/>
      <dgm:t>
        <a:bodyPr/>
        <a:lstStyle/>
        <a:p>
          <a:endParaRPr lang="en-US"/>
        </a:p>
      </dgm:t>
    </dgm:pt>
    <dgm:pt modelId="{C2FC97CE-DAA6-488F-87A4-0E7813C6E906}" type="sibTrans" cxnId="{6EE3E7AF-8206-4247-9218-A04E9CD94632}">
      <dgm:prSet/>
      <dgm:spPr/>
      <dgm:t>
        <a:bodyPr/>
        <a:lstStyle/>
        <a:p>
          <a:endParaRPr lang="en-US"/>
        </a:p>
      </dgm:t>
    </dgm:pt>
    <dgm:pt modelId="{ED438D6D-C5B4-46F6-877B-5273CE43DF1B}">
      <dgm:prSet phldrT="[Text]"/>
      <dgm:spPr>
        <a:xfrm>
          <a:off x="7365516" y="706172"/>
          <a:ext cx="736811" cy="1186810"/>
        </a:xfrm>
        <a:prstGeom prst="rect">
          <a:avLst/>
        </a:prstGeom>
        <a:noFill/>
        <a:ln>
          <a:noFill/>
        </a:ln>
        <a:effectLst/>
        <a:scene3d>
          <a:camera prst="orthographicFront"/>
          <a:lightRig rig="flat" dir="t"/>
        </a:scene3d>
        <a:sp3d/>
      </dgm:spPr>
      <dgm:t>
        <a:bodyPr/>
        <a:lstStyle/>
        <a:p>
          <a:pPr algn="r"/>
          <a:r>
            <a:rPr lang="es-US">
              <a:solidFill>
                <a:sysClr val="window" lastClr="FFFFFF"/>
              </a:solidFill>
              <a:latin typeface="Calibri" panose="020F0502020204030204"/>
              <a:ea typeface="+mn-ea"/>
              <a:cs typeface="+mn-cs"/>
            </a:rPr>
            <a:t>8</a:t>
          </a:r>
        </a:p>
      </dgm:t>
    </dgm:pt>
    <dgm:pt modelId="{B04C3DBA-E2C8-4CA9-BB25-51C4D970147A}" type="parTrans" cxnId="{8EDF9C14-4EF8-4650-A6E9-086A0CE5B232}">
      <dgm:prSet/>
      <dgm:spPr/>
      <dgm:t>
        <a:bodyPr/>
        <a:lstStyle/>
        <a:p>
          <a:endParaRPr lang="en-US"/>
        </a:p>
      </dgm:t>
    </dgm:pt>
    <dgm:pt modelId="{A6362DD4-E922-4A83-9820-3E79ED059CB9}" type="sibTrans" cxnId="{8EDF9C14-4EF8-4650-A6E9-086A0CE5B232}">
      <dgm:prSet/>
      <dgm:spPr/>
      <dgm:t>
        <a:bodyPr/>
        <a:lstStyle/>
        <a:p>
          <a:endParaRPr lang="en-US"/>
        </a:p>
      </dgm:t>
    </dgm:pt>
    <dgm:pt modelId="{EFC3EAA7-0E20-4891-BF95-2E1F8AD5490F}" type="pres">
      <dgm:prSet presAssocID="{AD125BBE-D335-4FBA-9CBB-A7A3FC1AC242}" presName="Name0" presStyleCnt="0">
        <dgm:presLayoutVars>
          <dgm:dir/>
          <dgm:animLvl val="lvl"/>
          <dgm:resizeHandles val="exact"/>
        </dgm:presLayoutVars>
      </dgm:prSet>
      <dgm:spPr/>
    </dgm:pt>
    <dgm:pt modelId="{26B08172-5F44-448D-A099-6FBBE4116705}" type="pres">
      <dgm:prSet presAssocID="{63D07367-EE83-4598-BF50-321C1F21D088}" presName="compositeNode" presStyleCnt="0">
        <dgm:presLayoutVars>
          <dgm:bulletEnabled val="1"/>
        </dgm:presLayoutVars>
      </dgm:prSet>
      <dgm:spPr/>
    </dgm:pt>
    <dgm:pt modelId="{481ED34A-FB42-4791-832C-306D25F86B83}" type="pres">
      <dgm:prSet presAssocID="{63D07367-EE83-4598-BF50-321C1F21D088}" presName="bgRect" presStyleLbl="node1" presStyleIdx="0" presStyleCnt="8"/>
      <dgm:spPr/>
    </dgm:pt>
    <dgm:pt modelId="{3D342F14-8F87-4171-9AFD-BCF3F31C3517}" type="pres">
      <dgm:prSet presAssocID="{63D07367-EE83-4598-BF50-321C1F21D088}" presName="parentNode" presStyleLbl="node1" presStyleIdx="0" presStyleCnt="8">
        <dgm:presLayoutVars>
          <dgm:chMax val="0"/>
          <dgm:bulletEnabled val="1"/>
        </dgm:presLayoutVars>
      </dgm:prSet>
      <dgm:spPr/>
    </dgm:pt>
    <dgm:pt modelId="{CE1FF248-920D-4423-9A97-DDB50EBCAAA4}" type="pres">
      <dgm:prSet presAssocID="{63D07367-EE83-4598-BF50-321C1F21D088}" presName="childNode" presStyleLbl="node1" presStyleIdx="0" presStyleCnt="8">
        <dgm:presLayoutVars>
          <dgm:bulletEnabled val="1"/>
        </dgm:presLayoutVars>
      </dgm:prSet>
      <dgm:spPr/>
    </dgm:pt>
    <dgm:pt modelId="{F9922A21-2901-408C-9AAB-86D4903A20E1}" type="pres">
      <dgm:prSet presAssocID="{A9D0F1C4-E3A1-4DE6-AEFF-77DF0AE6284E}" presName="hSp" presStyleCnt="0"/>
      <dgm:spPr/>
    </dgm:pt>
    <dgm:pt modelId="{EC3B28F4-D350-4A2D-8830-BBFB78A5B167}" type="pres">
      <dgm:prSet presAssocID="{A9D0F1C4-E3A1-4DE6-AEFF-77DF0AE6284E}" presName="vProcSp" presStyleCnt="0"/>
      <dgm:spPr/>
    </dgm:pt>
    <dgm:pt modelId="{D8C90BD6-B1C5-46AA-BE31-881E264331F3}" type="pres">
      <dgm:prSet presAssocID="{A9D0F1C4-E3A1-4DE6-AEFF-77DF0AE6284E}" presName="vSp1" presStyleCnt="0"/>
      <dgm:spPr/>
    </dgm:pt>
    <dgm:pt modelId="{8159F9CE-E531-4EDC-92A0-6B8495D951E2}" type="pres">
      <dgm:prSet presAssocID="{A9D0F1C4-E3A1-4DE6-AEFF-77DF0AE6284E}" presName="simulatedConn" presStyleLbl="solidFgAcc1" presStyleIdx="0" presStyleCnt="7"/>
      <dgm:spPr>
        <a:xfrm rot="5400000">
          <a:off x="943656"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2D3C71B6-51F0-4297-A19D-0E8542D3EA87}" type="pres">
      <dgm:prSet presAssocID="{A9D0F1C4-E3A1-4DE6-AEFF-77DF0AE6284E}" presName="vSp2" presStyleCnt="0"/>
      <dgm:spPr/>
    </dgm:pt>
    <dgm:pt modelId="{76B9CEF5-E2DB-4715-814B-940A3E58950C}" type="pres">
      <dgm:prSet presAssocID="{A9D0F1C4-E3A1-4DE6-AEFF-77DF0AE6284E}" presName="sibTrans" presStyleCnt="0"/>
      <dgm:spPr/>
    </dgm:pt>
    <dgm:pt modelId="{2A972414-2409-4F87-8F8B-2628176A48C9}" type="pres">
      <dgm:prSet presAssocID="{FAD6CCE1-7933-43B5-8ED7-A9DE1433501D}" presName="compositeNode" presStyleCnt="0">
        <dgm:presLayoutVars>
          <dgm:bulletEnabled val="1"/>
        </dgm:presLayoutVars>
      </dgm:prSet>
      <dgm:spPr/>
    </dgm:pt>
    <dgm:pt modelId="{A5381C51-460A-4518-92B3-08CC2532E398}" type="pres">
      <dgm:prSet presAssocID="{FAD6CCE1-7933-43B5-8ED7-A9DE1433501D}" presName="bgRect" presStyleLbl="node1" presStyleIdx="1" presStyleCnt="8"/>
      <dgm:spPr/>
    </dgm:pt>
    <dgm:pt modelId="{1E5C1D72-1856-4790-B6A7-400A33787C03}" type="pres">
      <dgm:prSet presAssocID="{FAD6CCE1-7933-43B5-8ED7-A9DE1433501D}" presName="parentNode" presStyleLbl="node1" presStyleIdx="1" presStyleCnt="8">
        <dgm:presLayoutVars>
          <dgm:chMax val="0"/>
          <dgm:bulletEnabled val="1"/>
        </dgm:presLayoutVars>
      </dgm:prSet>
      <dgm:spPr/>
    </dgm:pt>
    <dgm:pt modelId="{9A4AE64F-A4E3-466F-940F-6DE7998B1993}" type="pres">
      <dgm:prSet presAssocID="{FAD6CCE1-7933-43B5-8ED7-A9DE1433501D}" presName="childNode" presStyleLbl="node1" presStyleIdx="1" presStyleCnt="8">
        <dgm:presLayoutVars>
          <dgm:bulletEnabled val="1"/>
        </dgm:presLayoutVars>
      </dgm:prSet>
      <dgm:spPr/>
    </dgm:pt>
    <dgm:pt modelId="{AB7C7CA8-6F22-4F26-B643-95BA93096E2E}" type="pres">
      <dgm:prSet presAssocID="{DE6A1467-7AF9-462B-970B-DDE127996C20}" presName="hSp" presStyleCnt="0"/>
      <dgm:spPr/>
    </dgm:pt>
    <dgm:pt modelId="{D55AD210-0D96-4595-9747-2046DC80F718}" type="pres">
      <dgm:prSet presAssocID="{DE6A1467-7AF9-462B-970B-DDE127996C20}" presName="vProcSp" presStyleCnt="0"/>
      <dgm:spPr/>
    </dgm:pt>
    <dgm:pt modelId="{DFEDA8C6-94C4-453C-A9FD-EFF3002AFF76}" type="pres">
      <dgm:prSet presAssocID="{DE6A1467-7AF9-462B-970B-DDE127996C20}" presName="vSp1" presStyleCnt="0"/>
      <dgm:spPr/>
    </dgm:pt>
    <dgm:pt modelId="{A53F5625-F7DE-4DCB-A777-CDF15E64F2ED}" type="pres">
      <dgm:prSet presAssocID="{DE6A1467-7AF9-462B-970B-DDE127996C20}" presName="simulatedConn" presStyleLbl="solidFgAcc1" presStyleIdx="1" presStyleCnt="7"/>
      <dgm:spPr>
        <a:xfrm rot="5400000">
          <a:off x="1967279"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FBCFA2D1-9D64-4BA2-A14A-D70EC6C7173F}" type="pres">
      <dgm:prSet presAssocID="{DE6A1467-7AF9-462B-970B-DDE127996C20}" presName="vSp2" presStyleCnt="0"/>
      <dgm:spPr/>
    </dgm:pt>
    <dgm:pt modelId="{3EEBBCDE-3703-4CEA-8009-9A833ED6C806}" type="pres">
      <dgm:prSet presAssocID="{DE6A1467-7AF9-462B-970B-DDE127996C20}" presName="sibTrans" presStyleCnt="0"/>
      <dgm:spPr/>
    </dgm:pt>
    <dgm:pt modelId="{003C69DE-0D59-4C80-8DE6-40206E00ACF3}" type="pres">
      <dgm:prSet presAssocID="{FE2ED0FA-64D8-464A-B4A8-559444897CEB}" presName="compositeNode" presStyleCnt="0">
        <dgm:presLayoutVars>
          <dgm:bulletEnabled val="1"/>
        </dgm:presLayoutVars>
      </dgm:prSet>
      <dgm:spPr/>
    </dgm:pt>
    <dgm:pt modelId="{AFCBFC7E-25E0-4AC3-8A0E-FC4D5CD42F36}" type="pres">
      <dgm:prSet presAssocID="{FE2ED0FA-64D8-464A-B4A8-559444897CEB}" presName="bgRect" presStyleLbl="node1" presStyleIdx="2" presStyleCnt="8"/>
      <dgm:spPr/>
    </dgm:pt>
    <dgm:pt modelId="{E2E15D84-5538-420E-9761-6036C9936AEF}" type="pres">
      <dgm:prSet presAssocID="{FE2ED0FA-64D8-464A-B4A8-559444897CEB}" presName="parentNode" presStyleLbl="node1" presStyleIdx="2" presStyleCnt="8">
        <dgm:presLayoutVars>
          <dgm:chMax val="0"/>
          <dgm:bulletEnabled val="1"/>
        </dgm:presLayoutVars>
      </dgm:prSet>
      <dgm:spPr/>
    </dgm:pt>
    <dgm:pt modelId="{E19BEAA1-6EF4-4258-A2D2-E4F88A84E773}" type="pres">
      <dgm:prSet presAssocID="{FE2ED0FA-64D8-464A-B4A8-559444897CEB}" presName="childNode" presStyleLbl="node1" presStyleIdx="2" presStyleCnt="8">
        <dgm:presLayoutVars>
          <dgm:bulletEnabled val="1"/>
        </dgm:presLayoutVars>
      </dgm:prSet>
      <dgm:spPr/>
    </dgm:pt>
    <dgm:pt modelId="{49564929-6268-403E-9141-2C4C291B90DC}" type="pres">
      <dgm:prSet presAssocID="{8A032875-3406-4607-98A3-9A43B1A41EE8}" presName="hSp" presStyleCnt="0"/>
      <dgm:spPr/>
    </dgm:pt>
    <dgm:pt modelId="{E70E03FC-B1A5-444A-A1E7-A3BC10013A21}" type="pres">
      <dgm:prSet presAssocID="{8A032875-3406-4607-98A3-9A43B1A41EE8}" presName="vProcSp" presStyleCnt="0"/>
      <dgm:spPr/>
    </dgm:pt>
    <dgm:pt modelId="{33FA297B-AE41-4A94-B833-78D3FE4419AD}" type="pres">
      <dgm:prSet presAssocID="{8A032875-3406-4607-98A3-9A43B1A41EE8}" presName="vSp1" presStyleCnt="0"/>
      <dgm:spPr/>
    </dgm:pt>
    <dgm:pt modelId="{1FD34BC2-C630-42A0-8E73-1E649C57A9EA}" type="pres">
      <dgm:prSet presAssocID="{8A032875-3406-4607-98A3-9A43B1A41EE8}" presName="simulatedConn" presStyleLbl="solidFgAcc1" presStyleIdx="2" presStyleCnt="7"/>
      <dgm:spPr>
        <a:xfrm rot="5400000">
          <a:off x="2990903"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3520983C-49EE-438E-85F5-FB224728E824}" type="pres">
      <dgm:prSet presAssocID="{8A032875-3406-4607-98A3-9A43B1A41EE8}" presName="vSp2" presStyleCnt="0"/>
      <dgm:spPr/>
    </dgm:pt>
    <dgm:pt modelId="{17957E79-2F29-43AB-B0D2-855BE2A325AE}" type="pres">
      <dgm:prSet presAssocID="{8A032875-3406-4607-98A3-9A43B1A41EE8}" presName="sibTrans" presStyleCnt="0"/>
      <dgm:spPr/>
    </dgm:pt>
    <dgm:pt modelId="{6AF47D28-F37A-47D1-B6FE-640CBFA3EBE1}" type="pres">
      <dgm:prSet presAssocID="{B8EF2A98-C9DE-4477-AB79-37BC259BA7A2}" presName="compositeNode" presStyleCnt="0">
        <dgm:presLayoutVars>
          <dgm:bulletEnabled val="1"/>
        </dgm:presLayoutVars>
      </dgm:prSet>
      <dgm:spPr/>
    </dgm:pt>
    <dgm:pt modelId="{12733D8D-7AA1-414B-8387-0BB1BB0C6E08}" type="pres">
      <dgm:prSet presAssocID="{B8EF2A98-C9DE-4477-AB79-37BC259BA7A2}" presName="bgRect" presStyleLbl="node1" presStyleIdx="3" presStyleCnt="8"/>
      <dgm:spPr/>
    </dgm:pt>
    <dgm:pt modelId="{2EDAA5A6-1C16-497C-8590-CAD5E922057A}" type="pres">
      <dgm:prSet presAssocID="{B8EF2A98-C9DE-4477-AB79-37BC259BA7A2}" presName="parentNode" presStyleLbl="node1" presStyleIdx="3" presStyleCnt="8">
        <dgm:presLayoutVars>
          <dgm:chMax val="0"/>
          <dgm:bulletEnabled val="1"/>
        </dgm:presLayoutVars>
      </dgm:prSet>
      <dgm:spPr/>
    </dgm:pt>
    <dgm:pt modelId="{556232B1-BC49-45DB-BE43-1CDDBF58312B}" type="pres">
      <dgm:prSet presAssocID="{B8EF2A98-C9DE-4477-AB79-37BC259BA7A2}" presName="childNode" presStyleLbl="node1" presStyleIdx="3" presStyleCnt="8">
        <dgm:presLayoutVars>
          <dgm:bulletEnabled val="1"/>
        </dgm:presLayoutVars>
      </dgm:prSet>
      <dgm:spPr/>
    </dgm:pt>
    <dgm:pt modelId="{4A10BDC9-B18B-47CC-B130-E7C1F373FF41}" type="pres">
      <dgm:prSet presAssocID="{9ED8F643-0CFE-49E4-A2BF-1BE47C9867AB}" presName="hSp" presStyleCnt="0"/>
      <dgm:spPr/>
    </dgm:pt>
    <dgm:pt modelId="{79CFA16C-C283-4A28-87FB-97F66FE15249}" type="pres">
      <dgm:prSet presAssocID="{9ED8F643-0CFE-49E4-A2BF-1BE47C9867AB}" presName="vProcSp" presStyleCnt="0"/>
      <dgm:spPr/>
    </dgm:pt>
    <dgm:pt modelId="{E684ADBF-7AA2-484E-B2F7-3783EF71F393}" type="pres">
      <dgm:prSet presAssocID="{9ED8F643-0CFE-49E4-A2BF-1BE47C9867AB}" presName="vSp1" presStyleCnt="0"/>
      <dgm:spPr/>
    </dgm:pt>
    <dgm:pt modelId="{98EC5AE5-8395-4111-9369-0DAF626AD7EE}" type="pres">
      <dgm:prSet presAssocID="{9ED8F643-0CFE-49E4-A2BF-1BE47C9867AB}" presName="simulatedConn" presStyleLbl="solidFgAcc1" presStyleIdx="3" presStyleCnt="7"/>
      <dgm:spPr>
        <a:xfrm rot="5400000">
          <a:off x="4014527"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49C3017B-04D6-4121-81DC-EA0ED51D5CDA}" type="pres">
      <dgm:prSet presAssocID="{9ED8F643-0CFE-49E4-A2BF-1BE47C9867AB}" presName="vSp2" presStyleCnt="0"/>
      <dgm:spPr/>
    </dgm:pt>
    <dgm:pt modelId="{49DA6B51-7310-4BA5-8F50-4B60D95EFB75}" type="pres">
      <dgm:prSet presAssocID="{9ED8F643-0CFE-49E4-A2BF-1BE47C9867AB}" presName="sibTrans" presStyleCnt="0"/>
      <dgm:spPr/>
    </dgm:pt>
    <dgm:pt modelId="{3DCAC881-9753-46E9-86DB-A2D0F20C7CBD}" type="pres">
      <dgm:prSet presAssocID="{259BDDFC-9350-4668-8A57-6B3906D10B76}" presName="compositeNode" presStyleCnt="0">
        <dgm:presLayoutVars>
          <dgm:bulletEnabled val="1"/>
        </dgm:presLayoutVars>
      </dgm:prSet>
      <dgm:spPr/>
    </dgm:pt>
    <dgm:pt modelId="{89A2951F-597C-4E92-855F-7D908DA68272}" type="pres">
      <dgm:prSet presAssocID="{259BDDFC-9350-4668-8A57-6B3906D10B76}" presName="bgRect" presStyleLbl="node1" presStyleIdx="4" presStyleCnt="8"/>
      <dgm:spPr/>
    </dgm:pt>
    <dgm:pt modelId="{D26AD2B2-4770-45A1-B9D7-C62A82D34E34}" type="pres">
      <dgm:prSet presAssocID="{259BDDFC-9350-4668-8A57-6B3906D10B76}" presName="parentNode" presStyleLbl="node1" presStyleIdx="4" presStyleCnt="8">
        <dgm:presLayoutVars>
          <dgm:chMax val="0"/>
          <dgm:bulletEnabled val="1"/>
        </dgm:presLayoutVars>
      </dgm:prSet>
      <dgm:spPr/>
    </dgm:pt>
    <dgm:pt modelId="{E0C90F4D-320C-41F0-A85D-1912C8186F20}" type="pres">
      <dgm:prSet presAssocID="{259BDDFC-9350-4668-8A57-6B3906D10B76}" presName="childNode" presStyleLbl="node1" presStyleIdx="4" presStyleCnt="8">
        <dgm:presLayoutVars>
          <dgm:bulletEnabled val="1"/>
        </dgm:presLayoutVars>
      </dgm:prSet>
      <dgm:spPr/>
    </dgm:pt>
    <dgm:pt modelId="{8E9D0102-2F6E-4BF4-879B-96C6D72CB9CC}" type="pres">
      <dgm:prSet presAssocID="{EAD50BD4-DBC2-4A37-B441-1CB19BF6D045}" presName="hSp" presStyleCnt="0"/>
      <dgm:spPr/>
    </dgm:pt>
    <dgm:pt modelId="{FE449ABD-B65C-4BE8-9EA7-63779D77C7A7}" type="pres">
      <dgm:prSet presAssocID="{EAD50BD4-DBC2-4A37-B441-1CB19BF6D045}" presName="vProcSp" presStyleCnt="0"/>
      <dgm:spPr/>
    </dgm:pt>
    <dgm:pt modelId="{AC5FEEEA-E86B-4665-A7E5-ECC132AC2483}" type="pres">
      <dgm:prSet presAssocID="{EAD50BD4-DBC2-4A37-B441-1CB19BF6D045}" presName="vSp1" presStyleCnt="0"/>
      <dgm:spPr/>
    </dgm:pt>
    <dgm:pt modelId="{081752A7-AF3E-477D-8170-B1EEBEFF6D1F}" type="pres">
      <dgm:prSet presAssocID="{EAD50BD4-DBC2-4A37-B441-1CB19BF6D045}" presName="simulatedConn" presStyleLbl="solidFgAcc1" presStyleIdx="4" presStyleCnt="7"/>
      <dgm:spPr>
        <a:xfrm rot="5400000">
          <a:off x="5038151"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D54F5306-7506-4892-8316-7474923A11BD}" type="pres">
      <dgm:prSet presAssocID="{EAD50BD4-DBC2-4A37-B441-1CB19BF6D045}" presName="vSp2" presStyleCnt="0"/>
      <dgm:spPr/>
    </dgm:pt>
    <dgm:pt modelId="{666158F7-F09D-4A7B-B189-FD9D3A3CF345}" type="pres">
      <dgm:prSet presAssocID="{EAD50BD4-DBC2-4A37-B441-1CB19BF6D045}" presName="sibTrans" presStyleCnt="0"/>
      <dgm:spPr/>
    </dgm:pt>
    <dgm:pt modelId="{A96056E5-A2CD-4605-BA40-59CD4C0A55C0}" type="pres">
      <dgm:prSet presAssocID="{02B94D32-DEEA-4C79-8E01-1201A8BDE4D1}" presName="compositeNode" presStyleCnt="0">
        <dgm:presLayoutVars>
          <dgm:bulletEnabled val="1"/>
        </dgm:presLayoutVars>
      </dgm:prSet>
      <dgm:spPr/>
    </dgm:pt>
    <dgm:pt modelId="{33D0016E-7B38-4391-A1E1-3AF1A0744C4C}" type="pres">
      <dgm:prSet presAssocID="{02B94D32-DEEA-4C79-8E01-1201A8BDE4D1}" presName="bgRect" presStyleLbl="node1" presStyleIdx="5" presStyleCnt="8"/>
      <dgm:spPr/>
    </dgm:pt>
    <dgm:pt modelId="{F73058E4-11B3-4339-88FD-4D75E15F9026}" type="pres">
      <dgm:prSet presAssocID="{02B94D32-DEEA-4C79-8E01-1201A8BDE4D1}" presName="parentNode" presStyleLbl="node1" presStyleIdx="5" presStyleCnt="8">
        <dgm:presLayoutVars>
          <dgm:chMax val="0"/>
          <dgm:bulletEnabled val="1"/>
        </dgm:presLayoutVars>
      </dgm:prSet>
      <dgm:spPr/>
    </dgm:pt>
    <dgm:pt modelId="{0F93D4BC-DB62-4A4C-A145-F0276749176A}" type="pres">
      <dgm:prSet presAssocID="{02B94D32-DEEA-4C79-8E01-1201A8BDE4D1}" presName="childNode" presStyleLbl="node1" presStyleIdx="5" presStyleCnt="8">
        <dgm:presLayoutVars>
          <dgm:bulletEnabled val="1"/>
        </dgm:presLayoutVars>
      </dgm:prSet>
      <dgm:spPr/>
    </dgm:pt>
    <dgm:pt modelId="{C31B3CD1-AB82-4E81-82D1-AD3BC1826D57}" type="pres">
      <dgm:prSet presAssocID="{82B299C2-368B-4BF1-BAF4-561B1C819520}" presName="hSp" presStyleCnt="0"/>
      <dgm:spPr/>
    </dgm:pt>
    <dgm:pt modelId="{A70DA184-5CC5-4DA8-BD0F-A36FDCE27CDD}" type="pres">
      <dgm:prSet presAssocID="{82B299C2-368B-4BF1-BAF4-561B1C819520}" presName="vProcSp" presStyleCnt="0"/>
      <dgm:spPr/>
    </dgm:pt>
    <dgm:pt modelId="{E4871801-526F-4B8D-B2DD-2A2D1D396F12}" type="pres">
      <dgm:prSet presAssocID="{82B299C2-368B-4BF1-BAF4-561B1C819520}" presName="vSp1" presStyleCnt="0"/>
      <dgm:spPr/>
    </dgm:pt>
    <dgm:pt modelId="{7FE6D93B-7C54-4FF3-A5DF-911BA6559A09}" type="pres">
      <dgm:prSet presAssocID="{82B299C2-368B-4BF1-BAF4-561B1C819520}" presName="simulatedConn" presStyleLbl="solidFgAcc1" presStyleIdx="5" presStyleCnt="7"/>
      <dgm:spPr>
        <a:xfrm rot="5400000">
          <a:off x="6061775"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E4CE3A3E-C46A-404A-814D-8EEF82551BFE}" type="pres">
      <dgm:prSet presAssocID="{82B299C2-368B-4BF1-BAF4-561B1C819520}" presName="vSp2" presStyleCnt="0"/>
      <dgm:spPr/>
    </dgm:pt>
    <dgm:pt modelId="{DD13A8F6-0899-4A84-91A0-97BFDDDCFC81}" type="pres">
      <dgm:prSet presAssocID="{82B299C2-368B-4BF1-BAF4-561B1C819520}" presName="sibTrans" presStyleCnt="0"/>
      <dgm:spPr/>
    </dgm:pt>
    <dgm:pt modelId="{CB3A7064-C668-45FD-953F-757C9FD81EFB}" type="pres">
      <dgm:prSet presAssocID="{E71D1CA5-0EDF-4EF4-BE50-BD66C0487C0C}" presName="compositeNode" presStyleCnt="0">
        <dgm:presLayoutVars>
          <dgm:bulletEnabled val="1"/>
        </dgm:presLayoutVars>
      </dgm:prSet>
      <dgm:spPr/>
    </dgm:pt>
    <dgm:pt modelId="{A09AFD84-9EE0-43D8-B562-64042810BCA5}" type="pres">
      <dgm:prSet presAssocID="{E71D1CA5-0EDF-4EF4-BE50-BD66C0487C0C}" presName="bgRect" presStyleLbl="node1" presStyleIdx="6" presStyleCnt="8"/>
      <dgm:spPr/>
    </dgm:pt>
    <dgm:pt modelId="{38FDA564-761B-4ACE-8E2D-0DF19F72AB84}" type="pres">
      <dgm:prSet presAssocID="{E71D1CA5-0EDF-4EF4-BE50-BD66C0487C0C}" presName="parentNode" presStyleLbl="node1" presStyleIdx="6" presStyleCnt="8">
        <dgm:presLayoutVars>
          <dgm:chMax val="0"/>
          <dgm:bulletEnabled val="1"/>
        </dgm:presLayoutVars>
      </dgm:prSet>
      <dgm:spPr/>
    </dgm:pt>
    <dgm:pt modelId="{CB11C1F2-0ED3-4807-B57B-0047CF137885}" type="pres">
      <dgm:prSet presAssocID="{E71D1CA5-0EDF-4EF4-BE50-BD66C0487C0C}" presName="childNode" presStyleLbl="node1" presStyleIdx="6" presStyleCnt="8">
        <dgm:presLayoutVars>
          <dgm:bulletEnabled val="1"/>
        </dgm:presLayoutVars>
      </dgm:prSet>
      <dgm:spPr/>
    </dgm:pt>
    <dgm:pt modelId="{52EA3A75-DB38-403F-81DA-E3C853D28C14}" type="pres">
      <dgm:prSet presAssocID="{0151ADD1-B336-40D2-9AE6-4EC8B07725AC}" presName="hSp" presStyleCnt="0"/>
      <dgm:spPr/>
    </dgm:pt>
    <dgm:pt modelId="{95FAD940-7E7B-43D8-A1F6-F69B7154E79E}" type="pres">
      <dgm:prSet presAssocID="{0151ADD1-B336-40D2-9AE6-4EC8B07725AC}" presName="vProcSp" presStyleCnt="0"/>
      <dgm:spPr/>
    </dgm:pt>
    <dgm:pt modelId="{1AC5F59A-73B4-41A7-A34E-AE32DD92FAD7}" type="pres">
      <dgm:prSet presAssocID="{0151ADD1-B336-40D2-9AE6-4EC8B07725AC}" presName="vSp1" presStyleCnt="0"/>
      <dgm:spPr/>
    </dgm:pt>
    <dgm:pt modelId="{37D31B51-FBFE-4159-9044-BF33FA96225E}" type="pres">
      <dgm:prSet presAssocID="{0151ADD1-B336-40D2-9AE6-4EC8B07725AC}" presName="simulatedConn" presStyleLbl="solidFgAcc1" presStyleIdx="6" presStyleCnt="7"/>
      <dgm:spPr>
        <a:xfrm rot="5400000">
          <a:off x="7085398"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E2AD9199-A754-49FC-B884-143225CB265F}" type="pres">
      <dgm:prSet presAssocID="{0151ADD1-B336-40D2-9AE6-4EC8B07725AC}" presName="vSp2" presStyleCnt="0"/>
      <dgm:spPr/>
    </dgm:pt>
    <dgm:pt modelId="{1D71459E-2720-4BEC-874E-622369CE6453}" type="pres">
      <dgm:prSet presAssocID="{0151ADD1-B336-40D2-9AE6-4EC8B07725AC}" presName="sibTrans" presStyleCnt="0"/>
      <dgm:spPr/>
    </dgm:pt>
    <dgm:pt modelId="{5726179E-9F2D-47E0-BE28-347FD6FC2050}" type="pres">
      <dgm:prSet presAssocID="{01AF806C-E1D7-4EE8-AD6D-02F5E33489B2}" presName="compositeNode" presStyleCnt="0">
        <dgm:presLayoutVars>
          <dgm:bulletEnabled val="1"/>
        </dgm:presLayoutVars>
      </dgm:prSet>
      <dgm:spPr/>
    </dgm:pt>
    <dgm:pt modelId="{F389AE3F-4466-4A08-A813-F775568D5B6E}" type="pres">
      <dgm:prSet presAssocID="{01AF806C-E1D7-4EE8-AD6D-02F5E33489B2}" presName="bgRect" presStyleLbl="node1" presStyleIdx="7" presStyleCnt="8"/>
      <dgm:spPr/>
    </dgm:pt>
    <dgm:pt modelId="{5650D474-E145-4339-8133-0204288967D7}" type="pres">
      <dgm:prSet presAssocID="{01AF806C-E1D7-4EE8-AD6D-02F5E33489B2}" presName="parentNode" presStyleLbl="node1" presStyleIdx="7" presStyleCnt="8">
        <dgm:presLayoutVars>
          <dgm:chMax val="0"/>
          <dgm:bulletEnabled val="1"/>
        </dgm:presLayoutVars>
      </dgm:prSet>
      <dgm:spPr/>
    </dgm:pt>
    <dgm:pt modelId="{EC17F69B-ABA0-48E6-8480-201905EF4FD2}" type="pres">
      <dgm:prSet presAssocID="{01AF806C-E1D7-4EE8-AD6D-02F5E33489B2}" presName="childNode" presStyleLbl="node1" presStyleIdx="7" presStyleCnt="8">
        <dgm:presLayoutVars>
          <dgm:bulletEnabled val="1"/>
        </dgm:presLayoutVars>
      </dgm:prSet>
      <dgm:spPr/>
    </dgm:pt>
  </dgm:ptLst>
  <dgm:cxnLst>
    <dgm:cxn modelId="{E0F6D806-5D84-4E43-B697-94D2561FF7A9}" srcId="{E71D1CA5-0EDF-4EF4-BE50-BD66C0487C0C}" destId="{22A66F9A-FDE0-4875-A571-9A20DCB13749}" srcOrd="0" destOrd="0" parTransId="{4E761D62-37B1-4F3B-9917-E5BB5083A10D}" sibTransId="{CA6C68E5-83C5-4AC7-80CC-C30A2D378F5D}"/>
    <dgm:cxn modelId="{421DE507-086E-447D-A45B-B899AA0401AA}" type="presOf" srcId="{63D07367-EE83-4598-BF50-321C1F21D088}" destId="{481ED34A-FB42-4791-832C-306D25F86B83}" srcOrd="0" destOrd="0" presId="urn:microsoft.com/office/officeart/2005/8/layout/hProcess7"/>
    <dgm:cxn modelId="{EA5C9C0E-512D-4BB8-B829-B421D452BDF1}" type="presOf" srcId="{FAD6CCE1-7933-43B5-8ED7-A9DE1433501D}" destId="{A5381C51-460A-4518-92B3-08CC2532E398}" srcOrd="0" destOrd="0" presId="urn:microsoft.com/office/officeart/2005/8/layout/hProcess7"/>
    <dgm:cxn modelId="{B02CF60E-7444-46B5-AEE6-90BD65C89C58}" type="presOf" srcId="{A6A75F2A-DCBA-4761-885B-FE0418647564}" destId="{E0C90F4D-320C-41F0-A85D-1912C8186F20}" srcOrd="0" destOrd="0" presId="urn:microsoft.com/office/officeart/2005/8/layout/hProcess7"/>
    <dgm:cxn modelId="{25D1A812-BB0D-4A8F-8D8E-E7235271C566}" type="presOf" srcId="{FE2ED0FA-64D8-464A-B4A8-559444897CEB}" destId="{AFCBFC7E-25E0-4AC3-8A0E-FC4D5CD42F36}" srcOrd="0" destOrd="0" presId="urn:microsoft.com/office/officeart/2005/8/layout/hProcess7"/>
    <dgm:cxn modelId="{68781613-D6A8-4B30-BAA4-65D0D6C6C31B}" srcId="{FE2ED0FA-64D8-464A-B4A8-559444897CEB}" destId="{B53D65AE-A9C7-4BF7-A5B5-81F7668C9A03}" srcOrd="0" destOrd="0" parTransId="{13A76A74-D1C5-4506-9BFF-33CFCD42F1AD}" sibTransId="{91CFD2AF-3B5A-4F5E-925A-FC1AD20245FC}"/>
    <dgm:cxn modelId="{563A7B14-BEA6-4EDB-AFFF-2DFD6BC62915}" srcId="{63D07367-EE83-4598-BF50-321C1F21D088}" destId="{A1E81152-BF0D-4AD9-B7DD-1A7C71FD577E}" srcOrd="0" destOrd="0" parTransId="{FED36C56-A6F6-42BD-857B-05D755C989AF}" sibTransId="{1791106C-BB60-4000-8262-65913B662C79}"/>
    <dgm:cxn modelId="{8EDF9C14-4EF8-4650-A6E9-086A0CE5B232}" srcId="{01AF806C-E1D7-4EE8-AD6D-02F5E33489B2}" destId="{ED438D6D-C5B4-46F6-877B-5273CE43DF1B}" srcOrd="0" destOrd="0" parTransId="{B04C3DBA-E2C8-4CA9-BB25-51C4D970147A}" sibTransId="{A6362DD4-E922-4A83-9820-3E79ED059CB9}"/>
    <dgm:cxn modelId="{F6933816-DB03-4C65-BD70-E525A987D38B}" srcId="{259BDDFC-9350-4668-8A57-6B3906D10B76}" destId="{A6A75F2A-DCBA-4761-885B-FE0418647564}" srcOrd="0" destOrd="0" parTransId="{B44F0C55-5770-4B9C-AED0-83E16FB7010B}" sibTransId="{88AA217A-70BD-4E44-85BF-E8F850B7B715}"/>
    <dgm:cxn modelId="{3E34A71F-EEBA-462C-9208-2685C1AF5CE3}" type="presOf" srcId="{259BDDFC-9350-4668-8A57-6B3906D10B76}" destId="{89A2951F-597C-4E92-855F-7D908DA68272}" srcOrd="0" destOrd="0" presId="urn:microsoft.com/office/officeart/2005/8/layout/hProcess7"/>
    <dgm:cxn modelId="{4993BB23-86A9-4B26-A5A7-D441903FC25D}" type="presOf" srcId="{B8EF2A98-C9DE-4477-AB79-37BC259BA7A2}" destId="{12733D8D-7AA1-414B-8387-0BB1BB0C6E08}" srcOrd="0" destOrd="0" presId="urn:microsoft.com/office/officeart/2005/8/layout/hProcess7"/>
    <dgm:cxn modelId="{80D26E2B-4A27-461C-8E0E-8CFB6F3CD2C1}" srcId="{AD125BBE-D335-4FBA-9CBB-A7A3FC1AC242}" destId="{63D07367-EE83-4598-BF50-321C1F21D088}" srcOrd="0" destOrd="0" parTransId="{64920C1D-CE04-4D50-9E5A-924523B4252A}" sibTransId="{A9D0F1C4-E3A1-4DE6-AEFF-77DF0AE6284E}"/>
    <dgm:cxn modelId="{D9687C35-DB25-42BB-8335-C1C5153B63C7}" type="presOf" srcId="{FE2ED0FA-64D8-464A-B4A8-559444897CEB}" destId="{E2E15D84-5538-420E-9761-6036C9936AEF}" srcOrd="1" destOrd="0" presId="urn:microsoft.com/office/officeart/2005/8/layout/hProcess7"/>
    <dgm:cxn modelId="{FC76145B-792C-4D46-BC92-E4A787FE3F3E}" type="presOf" srcId="{E71D1CA5-0EDF-4EF4-BE50-BD66C0487C0C}" destId="{A09AFD84-9EE0-43D8-B562-64042810BCA5}" srcOrd="0" destOrd="0" presId="urn:microsoft.com/office/officeart/2005/8/layout/hProcess7"/>
    <dgm:cxn modelId="{DA57045C-2CF0-42B9-8169-772CB0371419}" type="presOf" srcId="{B8EF2A98-C9DE-4477-AB79-37BC259BA7A2}" destId="{2EDAA5A6-1C16-497C-8590-CAD5E922057A}" srcOrd="1" destOrd="0" presId="urn:microsoft.com/office/officeart/2005/8/layout/hProcess7"/>
    <dgm:cxn modelId="{BC0B8860-98B0-4766-907F-2B151BA743F9}" type="presOf" srcId="{AD125BBE-D335-4FBA-9CBB-A7A3FC1AC242}" destId="{EFC3EAA7-0E20-4891-BF95-2E1F8AD5490F}" srcOrd="0" destOrd="0" presId="urn:microsoft.com/office/officeart/2005/8/layout/hProcess7"/>
    <dgm:cxn modelId="{E7D10862-C01A-4C86-A57E-F919C390E25A}" type="presOf" srcId="{259BDDFC-9350-4668-8A57-6B3906D10B76}" destId="{D26AD2B2-4770-45A1-B9D7-C62A82D34E34}" srcOrd="1" destOrd="0" presId="urn:microsoft.com/office/officeart/2005/8/layout/hProcess7"/>
    <dgm:cxn modelId="{A9639467-0223-4460-83AC-F58D5B0AD133}" type="presOf" srcId="{B53D65AE-A9C7-4BF7-A5B5-81F7668C9A03}" destId="{E19BEAA1-6EF4-4258-A2D2-E4F88A84E773}" srcOrd="0" destOrd="0" presId="urn:microsoft.com/office/officeart/2005/8/layout/hProcess7"/>
    <dgm:cxn modelId="{25641448-B95D-4118-8BB8-A7712505EC03}" srcId="{02B94D32-DEEA-4C79-8E01-1201A8BDE4D1}" destId="{144C7E06-03D4-45B7-BE15-EA4230564D0E}" srcOrd="0" destOrd="0" parTransId="{04F970DA-BE5C-41A9-BC33-6AC0B31B739A}" sibTransId="{22995C0B-42DE-48EB-8632-9003631C9543}"/>
    <dgm:cxn modelId="{EF749551-6705-4D1B-ABB4-1273AE26FC81}" type="presOf" srcId="{77259E51-94FA-4816-BFA1-E584176F7D13}" destId="{9A4AE64F-A4E3-466F-940F-6DE7998B1993}" srcOrd="0" destOrd="0" presId="urn:microsoft.com/office/officeart/2005/8/layout/hProcess7"/>
    <dgm:cxn modelId="{11D73559-3DCD-4D31-B725-2BD603D5BAE8}" type="presOf" srcId="{02B94D32-DEEA-4C79-8E01-1201A8BDE4D1}" destId="{F73058E4-11B3-4339-88FD-4D75E15F9026}" srcOrd="1" destOrd="0" presId="urn:microsoft.com/office/officeart/2005/8/layout/hProcess7"/>
    <dgm:cxn modelId="{CA45C884-98B6-4D7B-987C-F4253E525ACF}" srcId="{AD125BBE-D335-4FBA-9CBB-A7A3FC1AC242}" destId="{B8EF2A98-C9DE-4477-AB79-37BC259BA7A2}" srcOrd="3" destOrd="0" parTransId="{155EDC0C-6C0C-4D5C-BE7E-0EF183ED259E}" sibTransId="{9ED8F643-0CFE-49E4-A2BF-1BE47C9867AB}"/>
    <dgm:cxn modelId="{E945CB86-1FCD-4B5B-A99B-F42AD08A3E31}" srcId="{B8EF2A98-C9DE-4477-AB79-37BC259BA7A2}" destId="{960956CD-8EF3-4114-8D54-355D9B953D90}" srcOrd="0" destOrd="0" parTransId="{1BC74E7F-BB17-4D8A-9F80-D0F897218C9A}" sibTransId="{3A7A5760-A41A-424D-9903-6F1335509A57}"/>
    <dgm:cxn modelId="{72922D8C-BFF0-4C77-BF18-D3EACDAAD47F}" srcId="{AD125BBE-D335-4FBA-9CBB-A7A3FC1AC242}" destId="{E71D1CA5-0EDF-4EF4-BE50-BD66C0487C0C}" srcOrd="6" destOrd="0" parTransId="{E30864CC-E2FF-4A86-B713-C84F44CC2F9A}" sibTransId="{0151ADD1-B336-40D2-9AE6-4EC8B07725AC}"/>
    <dgm:cxn modelId="{763E558F-E48B-4D9D-82C8-E8A7BE58A63E}" type="presOf" srcId="{02B94D32-DEEA-4C79-8E01-1201A8BDE4D1}" destId="{33D0016E-7B38-4391-A1E1-3AF1A0744C4C}" srcOrd="0" destOrd="0" presId="urn:microsoft.com/office/officeart/2005/8/layout/hProcess7"/>
    <dgm:cxn modelId="{C6A937A3-E82F-4CB9-813E-32728F9FFA56}" type="presOf" srcId="{01AF806C-E1D7-4EE8-AD6D-02F5E33489B2}" destId="{5650D474-E145-4339-8133-0204288967D7}" srcOrd="1" destOrd="0" presId="urn:microsoft.com/office/officeart/2005/8/layout/hProcess7"/>
    <dgm:cxn modelId="{D93F92A5-3590-42D8-A23F-688B301A01B8}" srcId="{AD125BBE-D335-4FBA-9CBB-A7A3FC1AC242}" destId="{02B94D32-DEEA-4C79-8E01-1201A8BDE4D1}" srcOrd="5" destOrd="0" parTransId="{E5344DF5-94C7-4BA6-BD57-B087887B0B4A}" sibTransId="{82B299C2-368B-4BF1-BAF4-561B1C819520}"/>
    <dgm:cxn modelId="{6EE3E7AF-8206-4247-9218-A04E9CD94632}" srcId="{AD125BBE-D335-4FBA-9CBB-A7A3FC1AC242}" destId="{01AF806C-E1D7-4EE8-AD6D-02F5E33489B2}" srcOrd="7" destOrd="0" parTransId="{3DE4C1FD-8617-4B2E-9E2D-C5CFF154B017}" sibTransId="{C2FC97CE-DAA6-488F-87A4-0E7813C6E906}"/>
    <dgm:cxn modelId="{C417D9B9-498F-46CE-ADD3-A032FC052A45}" srcId="{AD125BBE-D335-4FBA-9CBB-A7A3FC1AC242}" destId="{FAD6CCE1-7933-43B5-8ED7-A9DE1433501D}" srcOrd="1" destOrd="0" parTransId="{4D68AEE6-C376-4E0C-A662-84034AD37C7E}" sibTransId="{DE6A1467-7AF9-462B-970B-DDE127996C20}"/>
    <dgm:cxn modelId="{079646BD-8F69-4DBA-BB49-065F93E6EA9D}" srcId="{AD125BBE-D335-4FBA-9CBB-A7A3FC1AC242}" destId="{259BDDFC-9350-4668-8A57-6B3906D10B76}" srcOrd="4" destOrd="0" parTransId="{E3E39FEE-72F4-4349-9478-D8478323BDB1}" sibTransId="{EAD50BD4-DBC2-4A37-B441-1CB19BF6D045}"/>
    <dgm:cxn modelId="{B6CDBBBE-A581-470A-A27C-8109CEBE2E1A}" type="presOf" srcId="{FAD6CCE1-7933-43B5-8ED7-A9DE1433501D}" destId="{1E5C1D72-1856-4790-B6A7-400A33787C03}" srcOrd="1" destOrd="0" presId="urn:microsoft.com/office/officeart/2005/8/layout/hProcess7"/>
    <dgm:cxn modelId="{E95C7EC1-823C-4AB1-BC65-7B61B6EE969E}" type="presOf" srcId="{E71D1CA5-0EDF-4EF4-BE50-BD66C0487C0C}" destId="{38FDA564-761B-4ACE-8E2D-0DF19F72AB84}" srcOrd="1" destOrd="0" presId="urn:microsoft.com/office/officeart/2005/8/layout/hProcess7"/>
    <dgm:cxn modelId="{55833BC9-53AA-491C-B48D-65502FB279DF}" type="presOf" srcId="{A1E81152-BF0D-4AD9-B7DD-1A7C71FD577E}" destId="{CE1FF248-920D-4423-9A97-DDB50EBCAAA4}" srcOrd="0" destOrd="0" presId="urn:microsoft.com/office/officeart/2005/8/layout/hProcess7"/>
    <dgm:cxn modelId="{D5DD7DCD-2344-4DCB-830F-CB17E9F3FA05}" type="presOf" srcId="{22A66F9A-FDE0-4875-A571-9A20DCB13749}" destId="{CB11C1F2-0ED3-4807-B57B-0047CF137885}" srcOrd="0" destOrd="0" presId="urn:microsoft.com/office/officeart/2005/8/layout/hProcess7"/>
    <dgm:cxn modelId="{AB56CACE-96EF-47B9-AEF8-53E05C626080}" srcId="{AD125BBE-D335-4FBA-9CBB-A7A3FC1AC242}" destId="{FE2ED0FA-64D8-464A-B4A8-559444897CEB}" srcOrd="2" destOrd="0" parTransId="{0FF20F7B-8E3F-446D-A8DB-6C14FCC82153}" sibTransId="{8A032875-3406-4607-98A3-9A43B1A41EE8}"/>
    <dgm:cxn modelId="{624FFBDD-72CC-42C6-BD9E-F4E2742337EE}" srcId="{FAD6CCE1-7933-43B5-8ED7-A9DE1433501D}" destId="{77259E51-94FA-4816-BFA1-E584176F7D13}" srcOrd="0" destOrd="0" parTransId="{07CD974C-0828-4A47-AF03-BC97603A172F}" sibTransId="{4F232007-C4AC-4BE2-A78A-87902170A6E3}"/>
    <dgm:cxn modelId="{3F4275E0-9B89-419E-BB12-C8BC00A0B209}" type="presOf" srcId="{63D07367-EE83-4598-BF50-321C1F21D088}" destId="{3D342F14-8F87-4171-9AFD-BCF3F31C3517}" srcOrd="1" destOrd="0" presId="urn:microsoft.com/office/officeart/2005/8/layout/hProcess7"/>
    <dgm:cxn modelId="{6AD7F6E4-3C3A-4F0F-81C5-96D203F79E8A}" type="presOf" srcId="{01AF806C-E1D7-4EE8-AD6D-02F5E33489B2}" destId="{F389AE3F-4466-4A08-A813-F775568D5B6E}" srcOrd="0" destOrd="0" presId="urn:microsoft.com/office/officeart/2005/8/layout/hProcess7"/>
    <dgm:cxn modelId="{AE56E9ED-2BE9-4425-AA7E-FCEDC646C7CD}" type="presOf" srcId="{144C7E06-03D4-45B7-BE15-EA4230564D0E}" destId="{0F93D4BC-DB62-4A4C-A145-F0276749176A}" srcOrd="0" destOrd="0" presId="urn:microsoft.com/office/officeart/2005/8/layout/hProcess7"/>
    <dgm:cxn modelId="{BAE36BEE-2865-4CF9-9D2B-3799A36AD55C}" type="presOf" srcId="{ED438D6D-C5B4-46F6-877B-5273CE43DF1B}" destId="{EC17F69B-ABA0-48E6-8480-201905EF4FD2}" srcOrd="0" destOrd="0" presId="urn:microsoft.com/office/officeart/2005/8/layout/hProcess7"/>
    <dgm:cxn modelId="{8D66A9FF-6E9F-402C-AC3A-4C3BF7547C84}" type="presOf" srcId="{960956CD-8EF3-4114-8D54-355D9B953D90}" destId="{556232B1-BC49-45DB-BE43-1CDDBF58312B}" srcOrd="0" destOrd="0" presId="urn:microsoft.com/office/officeart/2005/8/layout/hProcess7"/>
    <dgm:cxn modelId="{D9ED4D4E-1237-486E-946D-660EFCC7B562}" type="presParOf" srcId="{EFC3EAA7-0E20-4891-BF95-2E1F8AD5490F}" destId="{26B08172-5F44-448D-A099-6FBBE4116705}" srcOrd="0" destOrd="0" presId="urn:microsoft.com/office/officeart/2005/8/layout/hProcess7"/>
    <dgm:cxn modelId="{0544A10A-5B2E-46B7-9551-C6C2DAB5870B}" type="presParOf" srcId="{26B08172-5F44-448D-A099-6FBBE4116705}" destId="{481ED34A-FB42-4791-832C-306D25F86B83}" srcOrd="0" destOrd="0" presId="urn:microsoft.com/office/officeart/2005/8/layout/hProcess7"/>
    <dgm:cxn modelId="{92559600-2D5E-48EF-9C2B-171F6F7561FE}" type="presParOf" srcId="{26B08172-5F44-448D-A099-6FBBE4116705}" destId="{3D342F14-8F87-4171-9AFD-BCF3F31C3517}" srcOrd="1" destOrd="0" presId="urn:microsoft.com/office/officeart/2005/8/layout/hProcess7"/>
    <dgm:cxn modelId="{761E69FB-6769-4F45-820F-5F1AFE734DCB}" type="presParOf" srcId="{26B08172-5F44-448D-A099-6FBBE4116705}" destId="{CE1FF248-920D-4423-9A97-DDB50EBCAAA4}" srcOrd="2" destOrd="0" presId="urn:microsoft.com/office/officeart/2005/8/layout/hProcess7"/>
    <dgm:cxn modelId="{A77EEDCA-78D1-4BC0-A7BC-11A13706690F}" type="presParOf" srcId="{EFC3EAA7-0E20-4891-BF95-2E1F8AD5490F}" destId="{F9922A21-2901-408C-9AAB-86D4903A20E1}" srcOrd="1" destOrd="0" presId="urn:microsoft.com/office/officeart/2005/8/layout/hProcess7"/>
    <dgm:cxn modelId="{4A7EE5FA-1DB9-44AA-837B-3DF720166EA9}" type="presParOf" srcId="{EFC3EAA7-0E20-4891-BF95-2E1F8AD5490F}" destId="{EC3B28F4-D350-4A2D-8830-BBFB78A5B167}" srcOrd="2" destOrd="0" presId="urn:microsoft.com/office/officeart/2005/8/layout/hProcess7"/>
    <dgm:cxn modelId="{5A4BAB1E-52CE-4064-88FF-24C1B8CDC634}" type="presParOf" srcId="{EC3B28F4-D350-4A2D-8830-BBFB78A5B167}" destId="{D8C90BD6-B1C5-46AA-BE31-881E264331F3}" srcOrd="0" destOrd="0" presId="urn:microsoft.com/office/officeart/2005/8/layout/hProcess7"/>
    <dgm:cxn modelId="{FDF33085-EEE7-4FD2-9D67-83DF3576D184}" type="presParOf" srcId="{EC3B28F4-D350-4A2D-8830-BBFB78A5B167}" destId="{8159F9CE-E531-4EDC-92A0-6B8495D951E2}" srcOrd="1" destOrd="0" presId="urn:microsoft.com/office/officeart/2005/8/layout/hProcess7"/>
    <dgm:cxn modelId="{7A1E18DB-FB85-4322-81CD-48877362EF1E}" type="presParOf" srcId="{EC3B28F4-D350-4A2D-8830-BBFB78A5B167}" destId="{2D3C71B6-51F0-4297-A19D-0E8542D3EA87}" srcOrd="2" destOrd="0" presId="urn:microsoft.com/office/officeart/2005/8/layout/hProcess7"/>
    <dgm:cxn modelId="{37FB83F8-0D56-4D31-A5B2-6719E3EB88A0}" type="presParOf" srcId="{EFC3EAA7-0E20-4891-BF95-2E1F8AD5490F}" destId="{76B9CEF5-E2DB-4715-814B-940A3E58950C}" srcOrd="3" destOrd="0" presId="urn:microsoft.com/office/officeart/2005/8/layout/hProcess7"/>
    <dgm:cxn modelId="{D0C1FF01-E5C1-441A-A0E9-7CC1FC417AC5}" type="presParOf" srcId="{EFC3EAA7-0E20-4891-BF95-2E1F8AD5490F}" destId="{2A972414-2409-4F87-8F8B-2628176A48C9}" srcOrd="4" destOrd="0" presId="urn:microsoft.com/office/officeart/2005/8/layout/hProcess7"/>
    <dgm:cxn modelId="{147F0958-C049-423C-801B-33C57558E60A}" type="presParOf" srcId="{2A972414-2409-4F87-8F8B-2628176A48C9}" destId="{A5381C51-460A-4518-92B3-08CC2532E398}" srcOrd="0" destOrd="0" presId="urn:microsoft.com/office/officeart/2005/8/layout/hProcess7"/>
    <dgm:cxn modelId="{9C86D388-9580-4AB9-AA19-F93D783DCA59}" type="presParOf" srcId="{2A972414-2409-4F87-8F8B-2628176A48C9}" destId="{1E5C1D72-1856-4790-B6A7-400A33787C03}" srcOrd="1" destOrd="0" presId="urn:microsoft.com/office/officeart/2005/8/layout/hProcess7"/>
    <dgm:cxn modelId="{55D6859C-B03D-49E6-BFB3-13076AA77BAF}" type="presParOf" srcId="{2A972414-2409-4F87-8F8B-2628176A48C9}" destId="{9A4AE64F-A4E3-466F-940F-6DE7998B1993}" srcOrd="2" destOrd="0" presId="urn:microsoft.com/office/officeart/2005/8/layout/hProcess7"/>
    <dgm:cxn modelId="{96C9A523-5C95-4ABA-BAFF-8BC16BADB91C}" type="presParOf" srcId="{EFC3EAA7-0E20-4891-BF95-2E1F8AD5490F}" destId="{AB7C7CA8-6F22-4F26-B643-95BA93096E2E}" srcOrd="5" destOrd="0" presId="urn:microsoft.com/office/officeart/2005/8/layout/hProcess7"/>
    <dgm:cxn modelId="{39C67737-33D9-4C70-94E6-42696F5E2D16}" type="presParOf" srcId="{EFC3EAA7-0E20-4891-BF95-2E1F8AD5490F}" destId="{D55AD210-0D96-4595-9747-2046DC80F718}" srcOrd="6" destOrd="0" presId="urn:microsoft.com/office/officeart/2005/8/layout/hProcess7"/>
    <dgm:cxn modelId="{F123864B-B6C0-4E5D-B49E-0D2F502AD3A9}" type="presParOf" srcId="{D55AD210-0D96-4595-9747-2046DC80F718}" destId="{DFEDA8C6-94C4-453C-A9FD-EFF3002AFF76}" srcOrd="0" destOrd="0" presId="urn:microsoft.com/office/officeart/2005/8/layout/hProcess7"/>
    <dgm:cxn modelId="{7F3ECF09-7DAD-4857-8CE1-A5A3828DC904}" type="presParOf" srcId="{D55AD210-0D96-4595-9747-2046DC80F718}" destId="{A53F5625-F7DE-4DCB-A777-CDF15E64F2ED}" srcOrd="1" destOrd="0" presId="urn:microsoft.com/office/officeart/2005/8/layout/hProcess7"/>
    <dgm:cxn modelId="{D8314623-9313-4837-BB5B-F22FE0D2A7FB}" type="presParOf" srcId="{D55AD210-0D96-4595-9747-2046DC80F718}" destId="{FBCFA2D1-9D64-4BA2-A14A-D70EC6C7173F}" srcOrd="2" destOrd="0" presId="urn:microsoft.com/office/officeart/2005/8/layout/hProcess7"/>
    <dgm:cxn modelId="{2D7700D1-5661-4BB0-9027-AA69CE2AEDC7}" type="presParOf" srcId="{EFC3EAA7-0E20-4891-BF95-2E1F8AD5490F}" destId="{3EEBBCDE-3703-4CEA-8009-9A833ED6C806}" srcOrd="7" destOrd="0" presId="urn:microsoft.com/office/officeart/2005/8/layout/hProcess7"/>
    <dgm:cxn modelId="{FA45045C-9FAE-473D-AF31-0AF8A31821F3}" type="presParOf" srcId="{EFC3EAA7-0E20-4891-BF95-2E1F8AD5490F}" destId="{003C69DE-0D59-4C80-8DE6-40206E00ACF3}" srcOrd="8" destOrd="0" presId="urn:microsoft.com/office/officeart/2005/8/layout/hProcess7"/>
    <dgm:cxn modelId="{EC918B41-9225-4073-8BF8-078C330357E4}" type="presParOf" srcId="{003C69DE-0D59-4C80-8DE6-40206E00ACF3}" destId="{AFCBFC7E-25E0-4AC3-8A0E-FC4D5CD42F36}" srcOrd="0" destOrd="0" presId="urn:microsoft.com/office/officeart/2005/8/layout/hProcess7"/>
    <dgm:cxn modelId="{6A2310B7-3034-4178-8D6E-5752AEFE79C8}" type="presParOf" srcId="{003C69DE-0D59-4C80-8DE6-40206E00ACF3}" destId="{E2E15D84-5538-420E-9761-6036C9936AEF}" srcOrd="1" destOrd="0" presId="urn:microsoft.com/office/officeart/2005/8/layout/hProcess7"/>
    <dgm:cxn modelId="{540B3326-AAEF-44DB-8876-BF6581C16D7C}" type="presParOf" srcId="{003C69DE-0D59-4C80-8DE6-40206E00ACF3}" destId="{E19BEAA1-6EF4-4258-A2D2-E4F88A84E773}" srcOrd="2" destOrd="0" presId="urn:microsoft.com/office/officeart/2005/8/layout/hProcess7"/>
    <dgm:cxn modelId="{8BF304C1-2460-4B4B-9EAB-C3294EE0BC9E}" type="presParOf" srcId="{EFC3EAA7-0E20-4891-BF95-2E1F8AD5490F}" destId="{49564929-6268-403E-9141-2C4C291B90DC}" srcOrd="9" destOrd="0" presId="urn:microsoft.com/office/officeart/2005/8/layout/hProcess7"/>
    <dgm:cxn modelId="{6CEF5BC0-1F32-4BCA-A9C6-20DF030D0968}" type="presParOf" srcId="{EFC3EAA7-0E20-4891-BF95-2E1F8AD5490F}" destId="{E70E03FC-B1A5-444A-A1E7-A3BC10013A21}" srcOrd="10" destOrd="0" presId="urn:microsoft.com/office/officeart/2005/8/layout/hProcess7"/>
    <dgm:cxn modelId="{446FF4D5-97D3-441F-9709-1C0A773C1485}" type="presParOf" srcId="{E70E03FC-B1A5-444A-A1E7-A3BC10013A21}" destId="{33FA297B-AE41-4A94-B833-78D3FE4419AD}" srcOrd="0" destOrd="0" presId="urn:microsoft.com/office/officeart/2005/8/layout/hProcess7"/>
    <dgm:cxn modelId="{F1069624-74DE-46FA-9628-1D9DBDBEEFB3}" type="presParOf" srcId="{E70E03FC-B1A5-444A-A1E7-A3BC10013A21}" destId="{1FD34BC2-C630-42A0-8E73-1E649C57A9EA}" srcOrd="1" destOrd="0" presId="urn:microsoft.com/office/officeart/2005/8/layout/hProcess7"/>
    <dgm:cxn modelId="{F578F6AB-D217-4DA0-B951-23B17276E467}" type="presParOf" srcId="{E70E03FC-B1A5-444A-A1E7-A3BC10013A21}" destId="{3520983C-49EE-438E-85F5-FB224728E824}" srcOrd="2" destOrd="0" presId="urn:microsoft.com/office/officeart/2005/8/layout/hProcess7"/>
    <dgm:cxn modelId="{6500FD08-8D4B-4D4D-9AD1-4978F8A92DAC}" type="presParOf" srcId="{EFC3EAA7-0E20-4891-BF95-2E1F8AD5490F}" destId="{17957E79-2F29-43AB-B0D2-855BE2A325AE}" srcOrd="11" destOrd="0" presId="urn:microsoft.com/office/officeart/2005/8/layout/hProcess7"/>
    <dgm:cxn modelId="{CA11435C-1647-47A6-803B-F4DCF7DD2BB4}" type="presParOf" srcId="{EFC3EAA7-0E20-4891-BF95-2E1F8AD5490F}" destId="{6AF47D28-F37A-47D1-B6FE-640CBFA3EBE1}" srcOrd="12" destOrd="0" presId="urn:microsoft.com/office/officeart/2005/8/layout/hProcess7"/>
    <dgm:cxn modelId="{CA66AC6B-8542-461A-8A02-C26FBB264191}" type="presParOf" srcId="{6AF47D28-F37A-47D1-B6FE-640CBFA3EBE1}" destId="{12733D8D-7AA1-414B-8387-0BB1BB0C6E08}" srcOrd="0" destOrd="0" presId="urn:microsoft.com/office/officeart/2005/8/layout/hProcess7"/>
    <dgm:cxn modelId="{8C356BC0-1DD8-4FBC-9BE7-9999AC38FB72}" type="presParOf" srcId="{6AF47D28-F37A-47D1-B6FE-640CBFA3EBE1}" destId="{2EDAA5A6-1C16-497C-8590-CAD5E922057A}" srcOrd="1" destOrd="0" presId="urn:microsoft.com/office/officeart/2005/8/layout/hProcess7"/>
    <dgm:cxn modelId="{F7D234D6-3B02-44FC-AFA6-C72767AA57AB}" type="presParOf" srcId="{6AF47D28-F37A-47D1-B6FE-640CBFA3EBE1}" destId="{556232B1-BC49-45DB-BE43-1CDDBF58312B}" srcOrd="2" destOrd="0" presId="urn:microsoft.com/office/officeart/2005/8/layout/hProcess7"/>
    <dgm:cxn modelId="{8DDA380A-F619-46EE-B3BA-AA0DD146B51F}" type="presParOf" srcId="{EFC3EAA7-0E20-4891-BF95-2E1F8AD5490F}" destId="{4A10BDC9-B18B-47CC-B130-E7C1F373FF41}" srcOrd="13" destOrd="0" presId="urn:microsoft.com/office/officeart/2005/8/layout/hProcess7"/>
    <dgm:cxn modelId="{02E63733-A61D-447B-B3FE-12B500C846DF}" type="presParOf" srcId="{EFC3EAA7-0E20-4891-BF95-2E1F8AD5490F}" destId="{79CFA16C-C283-4A28-87FB-97F66FE15249}" srcOrd="14" destOrd="0" presId="urn:microsoft.com/office/officeart/2005/8/layout/hProcess7"/>
    <dgm:cxn modelId="{6E9D350E-8C50-485B-B4AA-67A6B75FFB3C}" type="presParOf" srcId="{79CFA16C-C283-4A28-87FB-97F66FE15249}" destId="{E684ADBF-7AA2-484E-B2F7-3783EF71F393}" srcOrd="0" destOrd="0" presId="urn:microsoft.com/office/officeart/2005/8/layout/hProcess7"/>
    <dgm:cxn modelId="{8F2A6EEF-F6FD-4F22-A184-007D58617C75}" type="presParOf" srcId="{79CFA16C-C283-4A28-87FB-97F66FE15249}" destId="{98EC5AE5-8395-4111-9369-0DAF626AD7EE}" srcOrd="1" destOrd="0" presId="urn:microsoft.com/office/officeart/2005/8/layout/hProcess7"/>
    <dgm:cxn modelId="{E0A7D61C-7B17-4333-BF2A-7254553CFCFC}" type="presParOf" srcId="{79CFA16C-C283-4A28-87FB-97F66FE15249}" destId="{49C3017B-04D6-4121-81DC-EA0ED51D5CDA}" srcOrd="2" destOrd="0" presId="urn:microsoft.com/office/officeart/2005/8/layout/hProcess7"/>
    <dgm:cxn modelId="{6C4D0236-A7DE-488B-8A1D-F5389A123571}" type="presParOf" srcId="{EFC3EAA7-0E20-4891-BF95-2E1F8AD5490F}" destId="{49DA6B51-7310-4BA5-8F50-4B60D95EFB75}" srcOrd="15" destOrd="0" presId="urn:microsoft.com/office/officeart/2005/8/layout/hProcess7"/>
    <dgm:cxn modelId="{70914468-8A4B-40C7-A8EB-A89A3B742928}" type="presParOf" srcId="{EFC3EAA7-0E20-4891-BF95-2E1F8AD5490F}" destId="{3DCAC881-9753-46E9-86DB-A2D0F20C7CBD}" srcOrd="16" destOrd="0" presId="urn:microsoft.com/office/officeart/2005/8/layout/hProcess7"/>
    <dgm:cxn modelId="{0F875F57-56DE-475C-9F3C-31A634132E5F}" type="presParOf" srcId="{3DCAC881-9753-46E9-86DB-A2D0F20C7CBD}" destId="{89A2951F-597C-4E92-855F-7D908DA68272}" srcOrd="0" destOrd="0" presId="urn:microsoft.com/office/officeart/2005/8/layout/hProcess7"/>
    <dgm:cxn modelId="{E1DDBA94-201F-47A7-BA07-6030A1742C5C}" type="presParOf" srcId="{3DCAC881-9753-46E9-86DB-A2D0F20C7CBD}" destId="{D26AD2B2-4770-45A1-B9D7-C62A82D34E34}" srcOrd="1" destOrd="0" presId="urn:microsoft.com/office/officeart/2005/8/layout/hProcess7"/>
    <dgm:cxn modelId="{CB0AAEF5-DED3-46C9-A9AD-59381F0DB698}" type="presParOf" srcId="{3DCAC881-9753-46E9-86DB-A2D0F20C7CBD}" destId="{E0C90F4D-320C-41F0-A85D-1912C8186F20}" srcOrd="2" destOrd="0" presId="urn:microsoft.com/office/officeart/2005/8/layout/hProcess7"/>
    <dgm:cxn modelId="{231FA65F-0EDF-4B62-84C2-E0BFB1CE55EA}" type="presParOf" srcId="{EFC3EAA7-0E20-4891-BF95-2E1F8AD5490F}" destId="{8E9D0102-2F6E-4BF4-879B-96C6D72CB9CC}" srcOrd="17" destOrd="0" presId="urn:microsoft.com/office/officeart/2005/8/layout/hProcess7"/>
    <dgm:cxn modelId="{923463B3-1B22-45F6-97FC-8F8C3D695C29}" type="presParOf" srcId="{EFC3EAA7-0E20-4891-BF95-2E1F8AD5490F}" destId="{FE449ABD-B65C-4BE8-9EA7-63779D77C7A7}" srcOrd="18" destOrd="0" presId="urn:microsoft.com/office/officeart/2005/8/layout/hProcess7"/>
    <dgm:cxn modelId="{D556CA30-2AAE-46C8-881B-EE011C466A0E}" type="presParOf" srcId="{FE449ABD-B65C-4BE8-9EA7-63779D77C7A7}" destId="{AC5FEEEA-E86B-4665-A7E5-ECC132AC2483}" srcOrd="0" destOrd="0" presId="urn:microsoft.com/office/officeart/2005/8/layout/hProcess7"/>
    <dgm:cxn modelId="{F81FF873-AE5C-43ED-A2FE-76C7F5F69878}" type="presParOf" srcId="{FE449ABD-B65C-4BE8-9EA7-63779D77C7A7}" destId="{081752A7-AF3E-477D-8170-B1EEBEFF6D1F}" srcOrd="1" destOrd="0" presId="urn:microsoft.com/office/officeart/2005/8/layout/hProcess7"/>
    <dgm:cxn modelId="{7BECF716-B5CB-4F0E-999D-4D60F4C73BCD}" type="presParOf" srcId="{FE449ABD-B65C-4BE8-9EA7-63779D77C7A7}" destId="{D54F5306-7506-4892-8316-7474923A11BD}" srcOrd="2" destOrd="0" presId="urn:microsoft.com/office/officeart/2005/8/layout/hProcess7"/>
    <dgm:cxn modelId="{74F45806-8EE6-4572-BD09-0DF37CC7F530}" type="presParOf" srcId="{EFC3EAA7-0E20-4891-BF95-2E1F8AD5490F}" destId="{666158F7-F09D-4A7B-B189-FD9D3A3CF345}" srcOrd="19" destOrd="0" presId="urn:microsoft.com/office/officeart/2005/8/layout/hProcess7"/>
    <dgm:cxn modelId="{5993A7B9-56EE-454C-AA42-61BF7652CEE1}" type="presParOf" srcId="{EFC3EAA7-0E20-4891-BF95-2E1F8AD5490F}" destId="{A96056E5-A2CD-4605-BA40-59CD4C0A55C0}" srcOrd="20" destOrd="0" presId="urn:microsoft.com/office/officeart/2005/8/layout/hProcess7"/>
    <dgm:cxn modelId="{63D2C9CF-E346-4FFE-8450-1A975FE08BEF}" type="presParOf" srcId="{A96056E5-A2CD-4605-BA40-59CD4C0A55C0}" destId="{33D0016E-7B38-4391-A1E1-3AF1A0744C4C}" srcOrd="0" destOrd="0" presId="urn:microsoft.com/office/officeart/2005/8/layout/hProcess7"/>
    <dgm:cxn modelId="{17EADCBF-84E1-4E1C-B107-BE80A5654CFE}" type="presParOf" srcId="{A96056E5-A2CD-4605-BA40-59CD4C0A55C0}" destId="{F73058E4-11B3-4339-88FD-4D75E15F9026}" srcOrd="1" destOrd="0" presId="urn:microsoft.com/office/officeart/2005/8/layout/hProcess7"/>
    <dgm:cxn modelId="{D765D670-464F-46AF-B06A-2309422678FF}" type="presParOf" srcId="{A96056E5-A2CD-4605-BA40-59CD4C0A55C0}" destId="{0F93D4BC-DB62-4A4C-A145-F0276749176A}" srcOrd="2" destOrd="0" presId="urn:microsoft.com/office/officeart/2005/8/layout/hProcess7"/>
    <dgm:cxn modelId="{CBC85FC4-46C6-40CD-AA36-8A439D556AE3}" type="presParOf" srcId="{EFC3EAA7-0E20-4891-BF95-2E1F8AD5490F}" destId="{C31B3CD1-AB82-4E81-82D1-AD3BC1826D57}" srcOrd="21" destOrd="0" presId="urn:microsoft.com/office/officeart/2005/8/layout/hProcess7"/>
    <dgm:cxn modelId="{9D9A6182-4C58-4F09-872B-E1E2F797398A}" type="presParOf" srcId="{EFC3EAA7-0E20-4891-BF95-2E1F8AD5490F}" destId="{A70DA184-5CC5-4DA8-BD0F-A36FDCE27CDD}" srcOrd="22" destOrd="0" presId="urn:microsoft.com/office/officeart/2005/8/layout/hProcess7"/>
    <dgm:cxn modelId="{41D12F25-B7A9-4AD0-89EB-5FE376D78364}" type="presParOf" srcId="{A70DA184-5CC5-4DA8-BD0F-A36FDCE27CDD}" destId="{E4871801-526F-4B8D-B2DD-2A2D1D396F12}" srcOrd="0" destOrd="0" presId="urn:microsoft.com/office/officeart/2005/8/layout/hProcess7"/>
    <dgm:cxn modelId="{ED348ED7-295B-4F3F-B154-D18473DF9FD8}" type="presParOf" srcId="{A70DA184-5CC5-4DA8-BD0F-A36FDCE27CDD}" destId="{7FE6D93B-7C54-4FF3-A5DF-911BA6559A09}" srcOrd="1" destOrd="0" presId="urn:microsoft.com/office/officeart/2005/8/layout/hProcess7"/>
    <dgm:cxn modelId="{0FA46A93-7EB5-4C5B-8417-122753B7A26B}" type="presParOf" srcId="{A70DA184-5CC5-4DA8-BD0F-A36FDCE27CDD}" destId="{E4CE3A3E-C46A-404A-814D-8EEF82551BFE}" srcOrd="2" destOrd="0" presId="urn:microsoft.com/office/officeart/2005/8/layout/hProcess7"/>
    <dgm:cxn modelId="{45B2E414-FC10-408A-A258-853B418A3113}" type="presParOf" srcId="{EFC3EAA7-0E20-4891-BF95-2E1F8AD5490F}" destId="{DD13A8F6-0899-4A84-91A0-97BFDDDCFC81}" srcOrd="23" destOrd="0" presId="urn:microsoft.com/office/officeart/2005/8/layout/hProcess7"/>
    <dgm:cxn modelId="{03DDCE79-C336-4D3B-8EF9-EB9EF21E3AE4}" type="presParOf" srcId="{EFC3EAA7-0E20-4891-BF95-2E1F8AD5490F}" destId="{CB3A7064-C668-45FD-953F-757C9FD81EFB}" srcOrd="24" destOrd="0" presId="urn:microsoft.com/office/officeart/2005/8/layout/hProcess7"/>
    <dgm:cxn modelId="{F4AA91AE-44B0-464B-BCE9-78DE05A18052}" type="presParOf" srcId="{CB3A7064-C668-45FD-953F-757C9FD81EFB}" destId="{A09AFD84-9EE0-43D8-B562-64042810BCA5}" srcOrd="0" destOrd="0" presId="urn:microsoft.com/office/officeart/2005/8/layout/hProcess7"/>
    <dgm:cxn modelId="{4A7C8610-5DD3-4E1D-A5F6-F9762CF5BBBE}" type="presParOf" srcId="{CB3A7064-C668-45FD-953F-757C9FD81EFB}" destId="{38FDA564-761B-4ACE-8E2D-0DF19F72AB84}" srcOrd="1" destOrd="0" presId="urn:microsoft.com/office/officeart/2005/8/layout/hProcess7"/>
    <dgm:cxn modelId="{05432FFD-C7CA-4C07-9DAF-D55A938FBD0B}" type="presParOf" srcId="{CB3A7064-C668-45FD-953F-757C9FD81EFB}" destId="{CB11C1F2-0ED3-4807-B57B-0047CF137885}" srcOrd="2" destOrd="0" presId="urn:microsoft.com/office/officeart/2005/8/layout/hProcess7"/>
    <dgm:cxn modelId="{35F2BDC4-2A50-4AF6-B8C1-D79FBDCEE9B6}" type="presParOf" srcId="{EFC3EAA7-0E20-4891-BF95-2E1F8AD5490F}" destId="{52EA3A75-DB38-403F-81DA-E3C853D28C14}" srcOrd="25" destOrd="0" presId="urn:microsoft.com/office/officeart/2005/8/layout/hProcess7"/>
    <dgm:cxn modelId="{695C4A32-0314-42EB-A742-45BCEBE4814A}" type="presParOf" srcId="{EFC3EAA7-0E20-4891-BF95-2E1F8AD5490F}" destId="{95FAD940-7E7B-43D8-A1F6-F69B7154E79E}" srcOrd="26" destOrd="0" presId="urn:microsoft.com/office/officeart/2005/8/layout/hProcess7"/>
    <dgm:cxn modelId="{0CB1EF0A-0461-4DA1-B8CD-187EBBD5FE55}" type="presParOf" srcId="{95FAD940-7E7B-43D8-A1F6-F69B7154E79E}" destId="{1AC5F59A-73B4-41A7-A34E-AE32DD92FAD7}" srcOrd="0" destOrd="0" presId="urn:microsoft.com/office/officeart/2005/8/layout/hProcess7"/>
    <dgm:cxn modelId="{C1640619-E5BA-4060-97BE-2916525FB7AE}" type="presParOf" srcId="{95FAD940-7E7B-43D8-A1F6-F69B7154E79E}" destId="{37D31B51-FBFE-4159-9044-BF33FA96225E}" srcOrd="1" destOrd="0" presId="urn:microsoft.com/office/officeart/2005/8/layout/hProcess7"/>
    <dgm:cxn modelId="{7DDE546C-8629-412E-A094-210DC16B2311}" type="presParOf" srcId="{95FAD940-7E7B-43D8-A1F6-F69B7154E79E}" destId="{E2AD9199-A754-49FC-B884-143225CB265F}" srcOrd="2" destOrd="0" presId="urn:microsoft.com/office/officeart/2005/8/layout/hProcess7"/>
    <dgm:cxn modelId="{F7912210-78DB-4FD3-92F4-44004194B473}" type="presParOf" srcId="{EFC3EAA7-0E20-4891-BF95-2E1F8AD5490F}" destId="{1D71459E-2720-4BEC-874E-622369CE6453}" srcOrd="27" destOrd="0" presId="urn:microsoft.com/office/officeart/2005/8/layout/hProcess7"/>
    <dgm:cxn modelId="{0E4822AF-E5B9-434E-8038-EBC2C8DB1E74}" type="presParOf" srcId="{EFC3EAA7-0E20-4891-BF95-2E1F8AD5490F}" destId="{5726179E-9F2D-47E0-BE28-347FD6FC2050}" srcOrd="28" destOrd="0" presId="urn:microsoft.com/office/officeart/2005/8/layout/hProcess7"/>
    <dgm:cxn modelId="{0544FAF7-135D-464B-B324-A9F7E6D7723B}" type="presParOf" srcId="{5726179E-9F2D-47E0-BE28-347FD6FC2050}" destId="{F389AE3F-4466-4A08-A813-F775568D5B6E}" srcOrd="0" destOrd="0" presId="urn:microsoft.com/office/officeart/2005/8/layout/hProcess7"/>
    <dgm:cxn modelId="{AEB3507E-CA72-4533-AEBE-66254AFEC840}" type="presParOf" srcId="{5726179E-9F2D-47E0-BE28-347FD6FC2050}" destId="{5650D474-E145-4339-8133-0204288967D7}" srcOrd="1" destOrd="0" presId="urn:microsoft.com/office/officeart/2005/8/layout/hProcess7"/>
    <dgm:cxn modelId="{39470289-B95F-4487-A0DB-7F05B1D52788}" type="presParOf" srcId="{5726179E-9F2D-47E0-BE28-347FD6FC2050}" destId="{EC17F69B-ABA0-48E6-8480-201905EF4FD2}"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9A365E08-0344-4CC5-8774-63CDA16468A2}">
      <dgm:prSet phldrT="[Text]" custT="1"/>
      <dgm:spPr>
        <a:xfrm>
          <a:off x="3134" y="-36845"/>
          <a:ext cx="3012824" cy="192816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4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33125" y="-36845"/>
          <a:ext cx="2244554" cy="1928162"/>
        </a:xfrm>
        <a:prstGeom prst="rect">
          <a:avLst/>
        </a:prstGeom>
        <a:noFill/>
        <a:ln>
          <a:noFill/>
        </a:ln>
        <a:effectLst/>
        <a:scene3d>
          <a:camera prst="orthographicFront"/>
          <a:lightRig rig="flat" dir="t"/>
        </a:scene3d>
        <a:sp3d/>
      </dgm:spPr>
      <dgm:t>
        <a:bodyPr/>
        <a:lstStyle/>
        <a:p>
          <a:pPr marL="228600" indent="0" algn="ctr"/>
          <a:r>
            <a:rPr lang="es-US" sz="2250" b="0" dirty="0">
              <a:solidFill>
                <a:sysClr val="window" lastClr="FFFFFF"/>
              </a:solidFill>
              <a:latin typeface="Calibri" panose="020F0502020204030204"/>
              <a:ea typeface="+mn-ea"/>
              <a:cs typeface="+mn-cs"/>
            </a:rPr>
            <a:t>La cobertura</a:t>
          </a:r>
        </a:p>
        <a:p>
          <a:pPr marL="0" indent="0" algn="ctr"/>
          <a:r>
            <a:rPr lang="es-US" sz="2250" b="0" dirty="0">
              <a:solidFill>
                <a:sysClr val="window" lastClr="FFFFFF"/>
              </a:solidFill>
              <a:latin typeface="Calibri" panose="020F0502020204030204"/>
              <a:ea typeface="+mn-ea"/>
              <a:cs typeface="+mn-cs"/>
            </a:rPr>
            <a:t>el </a:t>
          </a:r>
          <a:r>
            <a:rPr lang="es-US" sz="2250" b="0" dirty="0">
              <a:solidFill>
                <a:sysClr val="window" lastClr="FFFFFF"/>
              </a:solidFill>
              <a:latin typeface="+mn-lt"/>
              <a:ea typeface="+mn-ea"/>
              <a:cs typeface="+mn-cs"/>
            </a:rPr>
            <a:t>primer comienza </a:t>
          </a:r>
          <a:r>
            <a:rPr lang="es-US" sz="2250" b="0" dirty="0">
              <a:solidFill>
                <a:sysClr val="window" lastClr="FFFFFF"/>
              </a:solidFill>
              <a:latin typeface="Calibri" panose="020F0502020204030204"/>
              <a:ea typeface="+mn-ea"/>
              <a:cs typeface="+mn-cs"/>
            </a:rPr>
            <a:t>mes después de haberse inscrito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ScaleX="476338" custScaleY="207903" custLinFactNeighborX="-248" custLinFactNeighborY="-23455"/>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5B13A025-B923-4DA7-BF2F-A2758384955E}" srcId="{9A365E08-0344-4CC5-8774-63CDA16468A2}" destId="{C18FA4FC-1DB3-43E6-A7FE-193B0B55A5BB}" srcOrd="0" destOrd="0" parTransId="{CE47235C-F205-4B1A-970B-6E16EF69F53F}" sibTransId="{68239A12-C78F-482B-A5C2-AD62C8E03388}"/>
    <dgm:cxn modelId="{8E9AE528-85CD-4D5B-B2FF-7E1EEECC3EB1}" type="presOf" srcId="{9A365E08-0344-4CC5-8774-63CDA16468A2}" destId="{85F8C5F2-219C-4337-B7E7-253D6F847DF4}" srcOrd="0" destOrd="0" presId="urn:microsoft.com/office/officeart/2005/8/layout/hProcess7"/>
    <dgm:cxn modelId="{D3DF2D51-B4C4-4627-A4B8-F23CE32D01E9}" type="presOf" srcId="{B00D7963-AF3A-448C-AD12-645530A91311}" destId="{3B021341-F780-446C-AE18-6CA92A6D01B5}"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ECC4A69D-8F26-4F5D-AA11-EB313BA4E810}" type="presOf" srcId="{9A365E08-0344-4CC5-8774-63CDA16468A2}" destId="{2ECCACA7-0701-41EA-AC42-09F5621BCA70}" srcOrd="1" destOrd="0" presId="urn:microsoft.com/office/officeart/2005/8/layout/hProcess7"/>
    <dgm:cxn modelId="{01195AFE-4AD2-4F50-AA8B-CFC0A25F4D9D}" type="presOf" srcId="{C18FA4FC-1DB3-43E6-A7FE-193B0B55A5BB}" destId="{7DDC2B3D-A8E4-4B2E-894C-D9268877AFA7}" srcOrd="0" destOrd="0" presId="urn:microsoft.com/office/officeart/2005/8/layout/hProcess7"/>
    <dgm:cxn modelId="{F80FE7D4-A4E6-4768-80C9-2EC97BCDB451}" type="presParOf" srcId="{3B021341-F780-446C-AE18-6CA92A6D01B5}" destId="{D15D1962-5CE7-40A4-B700-038B145CC324}" srcOrd="0" destOrd="0" presId="urn:microsoft.com/office/officeart/2005/8/layout/hProcess7"/>
    <dgm:cxn modelId="{F30BF0D6-14CB-4A0D-9B53-79AE6C72F4C2}" type="presParOf" srcId="{D15D1962-5CE7-40A4-B700-038B145CC324}" destId="{85F8C5F2-219C-4337-B7E7-253D6F847DF4}" srcOrd="0" destOrd="0" presId="urn:microsoft.com/office/officeart/2005/8/layout/hProcess7"/>
    <dgm:cxn modelId="{EAED8888-E7F8-424C-9001-6DC769FE3DBC}" type="presParOf" srcId="{D15D1962-5CE7-40A4-B700-038B145CC324}" destId="{2ECCACA7-0701-41EA-AC42-09F5621BCA70}" srcOrd="1" destOrd="0" presId="urn:microsoft.com/office/officeart/2005/8/layout/hProcess7"/>
    <dgm:cxn modelId="{20B8F973-022C-4B46-A1FD-022598BD07B0}"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A3E2C-E65E-4B82-B96C-7E27F9343C0C}"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5EB88495-7A12-4EFB-ACF9-26A1FE0B2DBD}">
      <dgm:prSet phldrT="[Text]"/>
      <dgm:spPr>
        <a:xfrm>
          <a:off x="476154" y="0"/>
          <a:ext cx="1773675" cy="1395052"/>
        </a:xfrm>
        <a:prstGeom prst="rect">
          <a:avLst/>
        </a:prstGeom>
        <a:noFill/>
        <a:ln>
          <a:noFill/>
        </a:ln>
        <a:effectLst/>
        <a:scene3d>
          <a:camera prst="orthographicFront"/>
          <a:lightRig rig="flat" dir="t"/>
        </a:scene3d>
        <a:sp3d/>
      </dgm:spPr>
      <dgm:t>
        <a:bodyPr/>
        <a:lstStyle/>
        <a:p>
          <a:r>
            <a:rPr lang="es-US" dirty="0">
              <a:solidFill>
                <a:sysClr val="window" lastClr="FFFFFF"/>
              </a:solidFill>
              <a:latin typeface="Calibri" panose="020F0502020204030204"/>
              <a:ea typeface="+mn-ea"/>
              <a:cs typeface="+mn-cs"/>
            </a:rPr>
            <a:t>Mes en que finaliza la cobertura de retiro o del GHP</a:t>
          </a:r>
        </a:p>
      </dgm:t>
    </dgm:pt>
    <dgm:pt modelId="{651902CE-C652-48E2-B933-406148566FBD}" type="sibTrans" cxnId="{B5BA0BD1-1884-4529-B5A3-C0DEF5DF1CA2}">
      <dgm:prSet/>
      <dgm:spPr/>
      <dgm:t>
        <a:bodyPr/>
        <a:lstStyle/>
        <a:p>
          <a:endParaRPr lang="en-US"/>
        </a:p>
      </dgm:t>
    </dgm:pt>
    <dgm:pt modelId="{CF64BC1B-C84B-49E4-AF8C-0D103D47F200}" type="parTrans" cxnId="{B5BA0BD1-1884-4529-B5A3-C0DEF5DF1CA2}">
      <dgm:prSet/>
      <dgm:spPr/>
      <dgm:t>
        <a:bodyPr/>
        <a:lstStyle/>
        <a:p>
          <a:endParaRPr lang="en-US"/>
        </a:p>
      </dgm:t>
    </dgm:pt>
    <dgm:pt modelId="{CC7E2B9B-910C-4222-9705-FA6DB7BB6356}">
      <dgm:prSet phldrT="[Text]"/>
      <dgm:spPr>
        <a:xfrm>
          <a:off x="0" y="0"/>
          <a:ext cx="2380772" cy="139505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160F7205-55D9-4FED-9E2B-0F073D52B7AC}" type="sibTrans" cxnId="{98621E1C-7121-4F88-A8ED-462562AD7F94}">
      <dgm:prSet/>
      <dgm:spPr/>
      <dgm:t>
        <a:bodyPr/>
        <a:lstStyle/>
        <a:p>
          <a:endParaRPr lang="en-US"/>
        </a:p>
      </dgm:t>
    </dgm:pt>
    <dgm:pt modelId="{AFA0AA4B-F2B2-4FDB-9825-B0FFE026F072}" type="parTrans" cxnId="{98621E1C-7121-4F88-A8ED-462562AD7F94}">
      <dgm:prSet/>
      <dgm:spPr/>
      <dgm:t>
        <a:bodyPr/>
        <a:lstStyle/>
        <a:p>
          <a:endParaRPr lang="en-US"/>
        </a:p>
      </dgm:t>
    </dgm:pt>
    <dgm:pt modelId="{1E71E805-DD26-4B5D-9D45-E05F983F1920}" type="pres">
      <dgm:prSet presAssocID="{731A3E2C-E65E-4B82-B96C-7E27F9343C0C}" presName="Name0" presStyleCnt="0">
        <dgm:presLayoutVars>
          <dgm:dir/>
          <dgm:animLvl val="lvl"/>
          <dgm:resizeHandles val="exact"/>
        </dgm:presLayoutVars>
      </dgm:prSet>
      <dgm:spPr/>
    </dgm:pt>
    <dgm:pt modelId="{E0DD2D2B-218A-4559-9162-84CD4A02C33F}" type="pres">
      <dgm:prSet presAssocID="{CC7E2B9B-910C-4222-9705-FA6DB7BB6356}" presName="compositeNode" presStyleCnt="0">
        <dgm:presLayoutVars>
          <dgm:bulletEnabled val="1"/>
        </dgm:presLayoutVars>
      </dgm:prSet>
      <dgm:spPr/>
    </dgm:pt>
    <dgm:pt modelId="{DE82570A-EE07-4568-A4F3-E88C3ACE658F}" type="pres">
      <dgm:prSet presAssocID="{CC7E2B9B-910C-4222-9705-FA6DB7BB6356}" presName="bgRect" presStyleLbl="node1" presStyleIdx="0" presStyleCnt="1" custLinFactNeighborY="1366"/>
      <dgm:spPr/>
    </dgm:pt>
    <dgm:pt modelId="{E10582AC-1E7C-46CC-9C08-02108EF637A8}" type="pres">
      <dgm:prSet presAssocID="{CC7E2B9B-910C-4222-9705-FA6DB7BB6356}" presName="parentNode" presStyleLbl="node1" presStyleIdx="0" presStyleCnt="1">
        <dgm:presLayoutVars>
          <dgm:chMax val="0"/>
          <dgm:bulletEnabled val="1"/>
        </dgm:presLayoutVars>
      </dgm:prSet>
      <dgm:spPr/>
    </dgm:pt>
    <dgm:pt modelId="{64B4DB6B-1FBD-477A-AEA0-610D68DD5CD8}" type="pres">
      <dgm:prSet presAssocID="{CC7E2B9B-910C-4222-9705-FA6DB7BB6356}" presName="childNode" presStyleLbl="node1" presStyleIdx="0" presStyleCnt="1">
        <dgm:presLayoutVars>
          <dgm:bulletEnabled val="1"/>
        </dgm:presLayoutVars>
      </dgm:prSet>
      <dgm:spPr/>
    </dgm:pt>
  </dgm:ptLst>
  <dgm:cxnLst>
    <dgm:cxn modelId="{98621E1C-7121-4F88-A8ED-462562AD7F94}" srcId="{731A3E2C-E65E-4B82-B96C-7E27F9343C0C}" destId="{CC7E2B9B-910C-4222-9705-FA6DB7BB6356}" srcOrd="0" destOrd="0" parTransId="{AFA0AA4B-F2B2-4FDB-9825-B0FFE026F072}" sibTransId="{160F7205-55D9-4FED-9E2B-0F073D52B7AC}"/>
    <dgm:cxn modelId="{F01A1F4E-B00A-447B-B6BD-F92A00A541AC}" type="presOf" srcId="{731A3E2C-E65E-4B82-B96C-7E27F9343C0C}" destId="{1E71E805-DD26-4B5D-9D45-E05F983F1920}" srcOrd="0" destOrd="0" presId="urn:microsoft.com/office/officeart/2005/8/layout/hProcess7"/>
    <dgm:cxn modelId="{4D3CFF7E-4E28-4C9A-9F87-BD684B8EEC48}" type="presOf" srcId="{CC7E2B9B-910C-4222-9705-FA6DB7BB6356}" destId="{DE82570A-EE07-4568-A4F3-E88C3ACE658F}" srcOrd="0" destOrd="0" presId="urn:microsoft.com/office/officeart/2005/8/layout/hProcess7"/>
    <dgm:cxn modelId="{9C50D0BD-CCFA-42A2-B6DD-55CF46DE26F4}" type="presOf" srcId="{5EB88495-7A12-4EFB-ACF9-26A1FE0B2DBD}" destId="{64B4DB6B-1FBD-477A-AEA0-610D68DD5CD8}" srcOrd="0" destOrd="0" presId="urn:microsoft.com/office/officeart/2005/8/layout/hProcess7"/>
    <dgm:cxn modelId="{E8E648C7-3766-4B42-90C8-552C778FDE6F}" type="presOf" srcId="{CC7E2B9B-910C-4222-9705-FA6DB7BB6356}" destId="{E10582AC-1E7C-46CC-9C08-02108EF637A8}" srcOrd="1" destOrd="0" presId="urn:microsoft.com/office/officeart/2005/8/layout/hProcess7"/>
    <dgm:cxn modelId="{B5BA0BD1-1884-4529-B5A3-C0DEF5DF1CA2}" srcId="{CC7E2B9B-910C-4222-9705-FA6DB7BB6356}" destId="{5EB88495-7A12-4EFB-ACF9-26A1FE0B2DBD}" srcOrd="0" destOrd="0" parTransId="{CF64BC1B-C84B-49E4-AF8C-0D103D47F200}" sibTransId="{651902CE-C652-48E2-B933-406148566FBD}"/>
    <dgm:cxn modelId="{A2B61844-3C7F-4381-9C6A-96E32D20ECD2}" type="presParOf" srcId="{1E71E805-DD26-4B5D-9D45-E05F983F1920}" destId="{E0DD2D2B-218A-4559-9162-84CD4A02C33F}" srcOrd="0" destOrd="0" presId="urn:microsoft.com/office/officeart/2005/8/layout/hProcess7"/>
    <dgm:cxn modelId="{C166FD18-AF9F-4123-945B-35D0BB88084F}" type="presParOf" srcId="{E0DD2D2B-218A-4559-9162-84CD4A02C33F}" destId="{DE82570A-EE07-4568-A4F3-E88C3ACE658F}" srcOrd="0" destOrd="0" presId="urn:microsoft.com/office/officeart/2005/8/layout/hProcess7"/>
    <dgm:cxn modelId="{032A7E89-6E86-4D3A-A6AB-ACCFA744BAFA}" type="presParOf" srcId="{E0DD2D2B-218A-4559-9162-84CD4A02C33F}" destId="{E10582AC-1E7C-46CC-9C08-02108EF637A8}" srcOrd="1" destOrd="0" presId="urn:microsoft.com/office/officeart/2005/8/layout/hProcess7"/>
    <dgm:cxn modelId="{073943A9-9468-4BFB-9A61-0F5DFF599E03}" type="presParOf" srcId="{E0DD2D2B-218A-4559-9162-84CD4A02C33F}" destId="{64B4DB6B-1FBD-477A-AEA0-610D68DD5CD8}" srcOrd="2" destOrd="0" presId="urn:microsoft.com/office/officeart/2005/8/layout/hProcess7"/>
  </dgm:cxnLst>
  <dgm:bg>
    <a:solidFill>
      <a:schemeClr val="accent5">
        <a:lumMod val="75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E7446B5-3306-431B-9C17-DCED9B348B7F}">
      <dgm:prSet phldrT="[Text]"/>
      <dgm:spPr>
        <a:xfrm>
          <a:off x="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a:ext>
      </dgm:extLs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s-US" dirty="0">
              <a:solidFill>
                <a:sysClr val="window" lastClr="FFFFFF"/>
              </a:solidFill>
              <a:latin typeface="Calibri" panose="020F0502020204030204"/>
              <a:ea typeface="+mn-ea"/>
              <a:cs typeface="+mn-cs"/>
            </a:rPr>
            <a:t>Continúa</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xfrm>
          <a:off x="458157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GEP, por sus siglas en inglés)"/>
        </a:ext>
      </dgm:extLs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90000"/>
            </a:lnSpc>
            <a:spcAft>
              <a:spcPts val="800"/>
            </a:spcAft>
          </a:pPr>
          <a:r>
            <a:rPr lang="es-US" dirty="0">
              <a:solidFill>
                <a:sysClr val="window" lastClr="FFFFFF"/>
              </a:solidFill>
              <a:latin typeface="Calibri" panose="020F0502020204030204"/>
              <a:ea typeface="+mn-ea"/>
              <a:cs typeface="+mn-cs"/>
            </a:rPr>
            <a:t>Finaliza</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xfrm>
          <a:off x="442614" y="0"/>
          <a:ext cx="1648737" cy="1113968"/>
        </a:xfrm>
        <a:prstGeom prst="rect">
          <a:avLst/>
        </a:prstGeom>
        <a:noFill/>
        <a:ln>
          <a:noFill/>
        </a:ln>
        <a:effectLst/>
        <a:scene3d>
          <a:camera prst="orthographicFront"/>
          <a:lightRig rig="flat" dir="t"/>
        </a:scene3d>
        <a:sp3d/>
      </dgm:spPr>
      <dgm:t>
        <a:bodyPr/>
        <a:lstStyle/>
        <a:p>
          <a:pPr algn="ctr"/>
          <a:r>
            <a:rPr lang="es-US">
              <a:solidFill>
                <a:sysClr val="window" lastClr="FFFFFF"/>
              </a:solidFill>
              <a:latin typeface="Calibri" panose="020F0502020204030204"/>
              <a:ea typeface="+mn-ea"/>
              <a:cs typeface="+mn-cs"/>
            </a:rPr>
            <a:t>Comienza</a:t>
          </a:r>
        </a:p>
        <a:p>
          <a:pPr algn="ctr"/>
          <a:r>
            <a:rPr lang="es-US">
              <a:solidFill>
                <a:sysClr val="window" lastClr="FFFFFF"/>
              </a:solidFill>
              <a:latin typeface="Calibri" panose="020F0502020204030204"/>
              <a:ea typeface="+mn-ea"/>
              <a:cs typeface="+mn-cs"/>
            </a:rPr>
            <a:t>1º de abril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xfrm>
          <a:off x="2330191"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61DE5C3-4F0D-4F93-9E38-450682013922}">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s-US" dirty="0">
              <a:solidFill>
                <a:sysClr val="window" lastClr="FFFFFF"/>
              </a:solidFill>
              <a:latin typeface="Calibri" panose="020F0502020204030204"/>
              <a:ea typeface="+mn-ea"/>
              <a:cs typeface="+mn-cs"/>
            </a:rPr>
            <a:t>mayo</a:t>
          </a:r>
        </a:p>
      </dgm:t>
    </dgm:pt>
    <dgm:pt modelId="{CE66046B-7FD2-4837-89F2-EB5267E1B935}" type="parTrans" cxnId="{7FF3ABDE-7A66-4A72-9D75-8801072B7820}">
      <dgm:prSet/>
      <dgm:spPr/>
      <dgm:t>
        <a:bodyPr/>
        <a:lstStyle/>
        <a:p>
          <a:endParaRPr lang="en-US"/>
        </a:p>
      </dgm:t>
    </dgm:pt>
    <dgm:pt modelId="{348107A4-EC19-4C8E-9746-9FE7755DD07E}" type="sibTrans" cxnId="{7FF3ABDE-7A66-4A72-9D75-8801072B7820}">
      <dgm:prSet/>
      <dgm:spPr/>
      <dgm:t>
        <a:bodyPr/>
        <a:lstStyle/>
        <a:p>
          <a:endParaRPr lang="en-US"/>
        </a:p>
      </dgm:t>
    </dgm:pt>
    <dgm:pt modelId="{39A2FB39-7EDE-4224-9652-1CB88F38A219}">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90000"/>
            </a:lnSpc>
            <a:spcAft>
              <a:spcPts val="800"/>
            </a:spcAft>
          </a:pPr>
          <a:r>
            <a:rPr lang="es-US" dirty="0">
              <a:solidFill>
                <a:sysClr val="window" lastClr="FFFFFF"/>
              </a:solidFill>
              <a:latin typeface="Calibri" panose="020F0502020204030204"/>
              <a:ea typeface="+mn-ea"/>
              <a:cs typeface="+mn-cs"/>
            </a:rPr>
            <a:t>30 de junio</a:t>
          </a:r>
        </a:p>
      </dgm:t>
    </dgm:pt>
    <dgm:pt modelId="{96467510-3524-4377-8640-FE735654EF92}" type="parTrans" cxnId="{F623F119-986F-4C5F-BEB5-F103B1E16433}">
      <dgm:prSet/>
      <dgm:spPr/>
      <dgm:t>
        <a:bodyPr/>
        <a:lstStyle/>
        <a:p>
          <a:endParaRPr lang="en-US"/>
        </a:p>
      </dgm:t>
    </dgm:pt>
    <dgm:pt modelId="{FB187A01-8D18-458C-B20D-FE96BD14E5DD}" type="sibTrans" cxnId="{F623F119-986F-4C5F-BEB5-F103B1E16433}">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24"/>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20237"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391"/>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10765"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A3C77713-1C41-4253-9456-FEEB20EB752C}" type="presOf" srcId="{CE7446B5-3306-431B-9C17-DCED9B348B7F}" destId="{44198CE7-DC3D-4BB1-8365-DF2D6974C8F7}" srcOrd="0" destOrd="0" presId="urn:microsoft.com/office/officeart/2005/8/layout/hProcess7"/>
    <dgm:cxn modelId="{EE1A9B19-EDB3-486D-B9DA-06DC856E6500}" type="presOf" srcId="{39A2FB39-7EDE-4224-9652-1CB88F38A219}" destId="{D996FEBF-6D3D-4E96-A123-C3008B460487}" srcOrd="0" destOrd="1" presId="urn:microsoft.com/office/officeart/2005/8/layout/hProcess7"/>
    <dgm:cxn modelId="{F623F119-986F-4C5F-BEB5-F103B1E16433}" srcId="{2A077B0D-5DA4-4EF4-AB5F-BC5E36084FBA}" destId="{39A2FB39-7EDE-4224-9652-1CB88F38A219}" srcOrd="1" destOrd="0" parTransId="{96467510-3524-4377-8640-FE735654EF92}" sibTransId="{FB187A01-8D18-458C-B20D-FE96BD14E5DD}"/>
    <dgm:cxn modelId="{68E9D73E-F074-4B93-AECE-97D98D2A9475}" type="presOf" srcId="{661DE5C3-4F0D-4F93-9E38-450682013922}" destId="{B4D72B62-4A7E-40AC-9FFD-41F32E631DAA}" srcOrd="0" destOrd="1"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D3827546-8A23-43E7-8D91-B342495AF6A1}" srcId="{D0A732FD-4E74-460C-8676-67B28356C318}" destId="{AEF18998-71F0-4703-A2AB-E7BE86E1C170}" srcOrd="1" destOrd="0" parTransId="{0AEB60E1-E4E8-4A35-8567-BF0A1F21F094}" sibTransId="{40B83393-F054-4627-954F-75F55AD4B3FA}"/>
    <dgm:cxn modelId="{1F4A0C6A-7874-4BCA-81B8-915A628FF45A}" type="presOf" srcId="{2A077B0D-5DA4-4EF4-AB5F-BC5E36084FBA}" destId="{BD547890-99AB-49C6-8C07-F1F276FE002C}" srcOrd="1" destOrd="0" presId="urn:microsoft.com/office/officeart/2005/8/layout/hProcess7"/>
    <dgm:cxn modelId="{8AEA146F-8E30-4DFB-9F7C-A1531F5403DE}" type="presOf" srcId="{AEF18998-71F0-4703-A2AB-E7BE86E1C170}" destId="{DF6BABB6-FCC3-49F8-BA63-9E4B73F116CA}" srcOrd="0" destOrd="0" presId="urn:microsoft.com/office/officeart/2005/8/layout/hProcess7"/>
    <dgm:cxn modelId="{9BC3E858-3F11-4DD8-8CE2-F796FAD4D1EA}"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AD83F6A9-F66C-4B0D-B05F-91E57FE9AD62}" type="presOf" srcId="{D0A732FD-4E74-460C-8676-67B28356C318}" destId="{6988D722-701C-499E-9BD8-8851E1A0A0CC}" srcOrd="0" destOrd="0" presId="urn:microsoft.com/office/officeart/2005/8/layout/hProcess7"/>
    <dgm:cxn modelId="{0CF329BE-66D6-4B5E-8D2C-B2D01B11FB74}" type="presOf" srcId="{83BECA8D-01FF-4796-AB34-3E7FB1A365E6}" destId="{4FB17124-6943-4A5C-84AB-2DB05267FC22}" srcOrd="0" destOrd="0" presId="urn:microsoft.com/office/officeart/2005/8/layout/hProcess7"/>
    <dgm:cxn modelId="{2A9D8CC6-A094-40FA-A8A9-D39E5E0D36D1}" type="presOf" srcId="{D4F83DD4-C97A-4075-B34B-2C3292F9CAC7}" destId="{D996FEBF-6D3D-4E96-A123-C3008B460487}" srcOrd="0" destOrd="0" presId="urn:microsoft.com/office/officeart/2005/8/layout/hProcess7"/>
    <dgm:cxn modelId="{16172FD2-8EE4-4AE8-B55A-D53484C45DDE}" type="presOf" srcId="{CE7446B5-3306-431B-9C17-DCED9B348B7F}" destId="{B0B6A3FB-ED1F-47CE-85F8-2EBD2C36CBD3}" srcOrd="1" destOrd="0" presId="urn:microsoft.com/office/officeart/2005/8/layout/hProcess7"/>
    <dgm:cxn modelId="{B25D44DE-FAD2-4FEF-8FA1-0536B5F4BAC8}" type="presOf" srcId="{AEF18998-71F0-4703-A2AB-E7BE86E1C170}" destId="{4B6946BE-C9AB-4F4D-8E46-7CD948D87237}" srcOrd="1" destOrd="0" presId="urn:microsoft.com/office/officeart/2005/8/layout/hProcess7"/>
    <dgm:cxn modelId="{7FF3ABDE-7A66-4A72-9D75-8801072B7820}" srcId="{AEF18998-71F0-4703-A2AB-E7BE86E1C170}" destId="{661DE5C3-4F0D-4F93-9E38-450682013922}" srcOrd="1" destOrd="0" parTransId="{CE66046B-7FD2-4837-89F2-EB5267E1B935}" sibTransId="{348107A4-EC19-4C8E-9746-9FE7755DD07E}"/>
    <dgm:cxn modelId="{AAA60CE5-197C-46C5-8E68-538142B8B106}" type="presOf" srcId="{920F29A2-7517-464F-90ED-8FCF5914CF64}" destId="{B4D72B62-4A7E-40AC-9FFD-41F32E631DAA}" srcOrd="0" destOrd="0" presId="urn:microsoft.com/office/officeart/2005/8/layout/hProcess7"/>
    <dgm:cxn modelId="{0EC706B5-DE65-45D7-BF29-EABD374C94D1}" type="presParOf" srcId="{6988D722-701C-499E-9BD8-8851E1A0A0CC}" destId="{191AA64B-DC05-439B-ADA1-0B7F017E8920}" srcOrd="0" destOrd="0" presId="urn:microsoft.com/office/officeart/2005/8/layout/hProcess7"/>
    <dgm:cxn modelId="{0E5C390B-5048-4EA6-B7CC-A3FBD8F4D8BD}" type="presParOf" srcId="{191AA64B-DC05-439B-ADA1-0B7F017E8920}" destId="{44198CE7-DC3D-4BB1-8365-DF2D6974C8F7}" srcOrd="0" destOrd="0" presId="urn:microsoft.com/office/officeart/2005/8/layout/hProcess7"/>
    <dgm:cxn modelId="{187EF29A-6F8F-40AA-9F26-EFE16692353D}" type="presParOf" srcId="{191AA64B-DC05-439B-ADA1-0B7F017E8920}" destId="{B0B6A3FB-ED1F-47CE-85F8-2EBD2C36CBD3}" srcOrd="1" destOrd="0" presId="urn:microsoft.com/office/officeart/2005/8/layout/hProcess7"/>
    <dgm:cxn modelId="{A9F02D21-DC34-4F2B-BCFE-2EF000EF8B11}" type="presParOf" srcId="{191AA64B-DC05-439B-ADA1-0B7F017E8920}" destId="{4FB17124-6943-4A5C-84AB-2DB05267FC22}" srcOrd="2" destOrd="0" presId="urn:microsoft.com/office/officeart/2005/8/layout/hProcess7"/>
    <dgm:cxn modelId="{53F534FB-20D7-4D5B-A2AB-4E58C9081E53}" type="presParOf" srcId="{6988D722-701C-499E-9BD8-8851E1A0A0CC}" destId="{5072A9B0-9981-406C-B19F-50A06510F98C}" srcOrd="1" destOrd="0" presId="urn:microsoft.com/office/officeart/2005/8/layout/hProcess7"/>
    <dgm:cxn modelId="{945824EF-AF54-4D27-9534-0AACE9B00092}" type="presParOf" srcId="{6988D722-701C-499E-9BD8-8851E1A0A0CC}" destId="{05BF3E3E-DB1D-4559-8024-FB1239B6A48A}" srcOrd="2" destOrd="0" presId="urn:microsoft.com/office/officeart/2005/8/layout/hProcess7"/>
    <dgm:cxn modelId="{F75A1C69-5978-4042-BA61-E866E96EFB1E}" type="presParOf" srcId="{05BF3E3E-DB1D-4559-8024-FB1239B6A48A}" destId="{1659C2A5-4200-46E1-9898-A3D3EA27902F}" srcOrd="0" destOrd="0" presId="urn:microsoft.com/office/officeart/2005/8/layout/hProcess7"/>
    <dgm:cxn modelId="{81C360E4-9BBF-4B04-B7DD-FC1DFCB3A977}" type="presParOf" srcId="{05BF3E3E-DB1D-4559-8024-FB1239B6A48A}" destId="{C3697F08-8247-49E8-8409-B2EDCA8A6D8A}" srcOrd="1" destOrd="0" presId="urn:microsoft.com/office/officeart/2005/8/layout/hProcess7"/>
    <dgm:cxn modelId="{0FF257E2-E48B-4E86-96A7-93CFB022919B}" type="presParOf" srcId="{05BF3E3E-DB1D-4559-8024-FB1239B6A48A}" destId="{7130D272-90C7-4B83-9173-2BD07F9DA418}" srcOrd="2" destOrd="0" presId="urn:microsoft.com/office/officeart/2005/8/layout/hProcess7"/>
    <dgm:cxn modelId="{88F78325-62FF-4F0C-A7E3-C90B45B7C678}" type="presParOf" srcId="{6988D722-701C-499E-9BD8-8851E1A0A0CC}" destId="{BC035B2F-6DC9-42D6-AC66-63761C4447C8}" srcOrd="3" destOrd="0" presId="urn:microsoft.com/office/officeart/2005/8/layout/hProcess7"/>
    <dgm:cxn modelId="{27E6C5B8-7C27-41D5-9EAE-D8682F32361D}" type="presParOf" srcId="{6988D722-701C-499E-9BD8-8851E1A0A0CC}" destId="{0A7A16DF-739E-4429-B844-23B06A2364F4}" srcOrd="4" destOrd="0" presId="urn:microsoft.com/office/officeart/2005/8/layout/hProcess7"/>
    <dgm:cxn modelId="{193AF9E4-180A-4165-BAE8-790E8FF20D7C}" type="presParOf" srcId="{0A7A16DF-739E-4429-B844-23B06A2364F4}" destId="{DF6BABB6-FCC3-49F8-BA63-9E4B73F116CA}" srcOrd="0" destOrd="0" presId="urn:microsoft.com/office/officeart/2005/8/layout/hProcess7"/>
    <dgm:cxn modelId="{4F646911-B628-45F8-AC69-0732C417D5E9}" type="presParOf" srcId="{0A7A16DF-739E-4429-B844-23B06A2364F4}" destId="{4B6946BE-C9AB-4F4D-8E46-7CD948D87237}" srcOrd="1" destOrd="0" presId="urn:microsoft.com/office/officeart/2005/8/layout/hProcess7"/>
    <dgm:cxn modelId="{1A53C0D2-F97F-4FD1-9EAA-522EF24EDEA5}" type="presParOf" srcId="{0A7A16DF-739E-4429-B844-23B06A2364F4}" destId="{B4D72B62-4A7E-40AC-9FFD-41F32E631DAA}" srcOrd="2" destOrd="0" presId="urn:microsoft.com/office/officeart/2005/8/layout/hProcess7"/>
    <dgm:cxn modelId="{E8164A32-17E4-4487-B220-58105C267006}" type="presParOf" srcId="{6988D722-701C-499E-9BD8-8851E1A0A0CC}" destId="{BE4C1E3A-BBDE-4C1D-A8A0-AF3C3BA7704C}" srcOrd="5" destOrd="0" presId="urn:microsoft.com/office/officeart/2005/8/layout/hProcess7"/>
    <dgm:cxn modelId="{3169686E-3C1E-4C65-8DCF-714A9F709D4B}" type="presParOf" srcId="{6988D722-701C-499E-9BD8-8851E1A0A0CC}" destId="{6D9FE7D1-DE7C-4404-B41F-1496757EBD25}" srcOrd="6" destOrd="0" presId="urn:microsoft.com/office/officeart/2005/8/layout/hProcess7"/>
    <dgm:cxn modelId="{D9356F74-9061-4B94-A8EA-0D091BF7591E}" type="presParOf" srcId="{6D9FE7D1-DE7C-4404-B41F-1496757EBD25}" destId="{25B8A66D-2F28-4B5C-9FDF-43B80D0FD855}" srcOrd="0" destOrd="0" presId="urn:microsoft.com/office/officeart/2005/8/layout/hProcess7"/>
    <dgm:cxn modelId="{CA3308AA-E803-40EF-B44D-F8A916301F86}" type="presParOf" srcId="{6D9FE7D1-DE7C-4404-B41F-1496757EBD25}" destId="{4840E816-AD25-499D-BB79-1BAAB2921A58}" srcOrd="1" destOrd="0" presId="urn:microsoft.com/office/officeart/2005/8/layout/hProcess7"/>
    <dgm:cxn modelId="{D2361373-A52E-4B2B-8D9E-6881634D56CF}" type="presParOf" srcId="{6D9FE7D1-DE7C-4404-B41F-1496757EBD25}" destId="{02F69D5A-7A0F-4513-88B1-3ED32B19A24D}" srcOrd="2" destOrd="0" presId="urn:microsoft.com/office/officeart/2005/8/layout/hProcess7"/>
    <dgm:cxn modelId="{17EA8D6A-D02F-41B8-9CE2-C2E17F0CA733}" type="presParOf" srcId="{6988D722-701C-499E-9BD8-8851E1A0A0CC}" destId="{FDA74CF7-71CA-4039-937C-7190D7FC0A48}" srcOrd="7" destOrd="0" presId="urn:microsoft.com/office/officeart/2005/8/layout/hProcess7"/>
    <dgm:cxn modelId="{DB540EDE-05C6-41C8-B372-8EFCFE96E9CE}" type="presParOf" srcId="{6988D722-701C-499E-9BD8-8851E1A0A0CC}" destId="{203B6D1D-1540-440E-8B90-57C2D6E105F6}" srcOrd="8" destOrd="0" presId="urn:microsoft.com/office/officeart/2005/8/layout/hProcess7"/>
    <dgm:cxn modelId="{3C9115B9-4F90-4A94-B382-F75A6E5080B0}" type="presParOf" srcId="{203B6D1D-1540-440E-8B90-57C2D6E105F6}" destId="{5DAF2A97-352B-436B-B285-1ACB224A0544}" srcOrd="0" destOrd="0" presId="urn:microsoft.com/office/officeart/2005/8/layout/hProcess7"/>
    <dgm:cxn modelId="{0B55BD48-849C-476C-A927-3FBC1143152C}" type="presParOf" srcId="{203B6D1D-1540-440E-8B90-57C2D6E105F6}" destId="{BD547890-99AB-49C6-8C07-F1F276FE002C}" srcOrd="1" destOrd="0" presId="urn:microsoft.com/office/officeart/2005/8/layout/hProcess7"/>
    <dgm:cxn modelId="{2B40A505-E6BE-4CCA-B083-954B0BD31471}" type="presParOf" srcId="{203B6D1D-1540-440E-8B90-57C2D6E105F6}" destId="{D996FEBF-6D3D-4E96-A123-C3008B460487}"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9A365E08-0344-4CC5-8774-63CDA16468A2}">
      <dgm:prSet phldrT="[Text]" custT="1"/>
      <dgm:spPr>
        <a:xfrm>
          <a:off x="1125" y="0"/>
          <a:ext cx="2303569"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4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La cobertura comienza el 1 de julio." title="Período de Inscripción General"/>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61839" y="0"/>
          <a:ext cx="1716159" cy="1504663"/>
        </a:xfrm>
        <a:prstGeom prst="rect">
          <a:avLst/>
        </a:prstGeom>
        <a:noFill/>
        <a:ln>
          <a:noFill/>
        </a:ln>
        <a:effectLst/>
        <a:scene3d>
          <a:camera prst="orthographicFront"/>
          <a:lightRig rig="flat" dir="t"/>
        </a:scene3d>
        <a:sp3d/>
      </dgm:spPr>
      <dgm:t>
        <a:bodyPr/>
        <a:lstStyle/>
        <a:p>
          <a:r>
            <a:rPr lang="es-US" sz="1600" dirty="0">
              <a:solidFill>
                <a:sysClr val="window" lastClr="FFFFFF"/>
              </a:solidFill>
              <a:latin typeface="Calibri" panose="020F0502020204030204"/>
              <a:ea typeface="+mn-ea"/>
              <a:cs typeface="+mn-cs"/>
            </a:rPr>
            <a:t>La cobertura comienza el</a:t>
          </a:r>
        </a:p>
        <a:p>
          <a:r>
            <a:rPr lang="es-US" sz="2000" dirty="0">
              <a:solidFill>
                <a:sysClr val="window" lastClr="FFFFFF"/>
              </a:solidFill>
              <a:latin typeface="Calibri" panose="020F0502020204030204"/>
              <a:ea typeface="+mn-ea"/>
              <a:cs typeface="+mn-cs"/>
            </a:rPr>
            <a:t>1º de julio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971"/>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A53D7A0B-81CA-4B4E-A655-74BC9617313E}" type="presOf" srcId="{9A365E08-0344-4CC5-8774-63CDA16468A2}" destId="{2ECCACA7-0701-41EA-AC42-09F5621BCA70}" srcOrd="1" destOrd="0" presId="urn:microsoft.com/office/officeart/2005/8/layout/hProcess7"/>
    <dgm:cxn modelId="{DF831620-5CB5-499E-A996-DAC919066855}"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155D6539-4D33-4BE0-BE54-AA1FE191D2D4}" type="presOf" srcId="{C18FA4FC-1DB3-43E6-A7FE-193B0B55A5BB}" destId="{7DDC2B3D-A8E4-4B2E-894C-D9268877AFA7}" srcOrd="0" destOrd="0" presId="urn:microsoft.com/office/officeart/2005/8/layout/hProcess7"/>
    <dgm:cxn modelId="{EC261172-F51D-415A-A5DB-D9808F832F5A}"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AABA71A-41BA-4DF9-9DFC-E411DDCEBA22}" type="presParOf" srcId="{3B021341-F780-446C-AE18-6CA92A6D01B5}" destId="{D15D1962-5CE7-40A4-B700-038B145CC324}" srcOrd="0" destOrd="0" presId="urn:microsoft.com/office/officeart/2005/8/layout/hProcess7"/>
    <dgm:cxn modelId="{F1CB9A7D-E2F4-4D72-95F5-F56478E59EAF}" type="presParOf" srcId="{D15D1962-5CE7-40A4-B700-038B145CC324}" destId="{85F8C5F2-219C-4337-B7E7-253D6F847DF4}" srcOrd="0" destOrd="0" presId="urn:microsoft.com/office/officeart/2005/8/layout/hProcess7"/>
    <dgm:cxn modelId="{7630DB49-46D1-4BB6-BDB7-97AA139B15E4}" type="presParOf" srcId="{D15D1962-5CE7-40A4-B700-038B145CC324}" destId="{2ECCACA7-0701-41EA-AC42-09F5621BCA70}" srcOrd="1" destOrd="0" presId="urn:microsoft.com/office/officeart/2005/8/layout/hProcess7"/>
    <dgm:cxn modelId="{48056C15-1972-42A1-8A39-00A2311B7C5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E7446B5-3306-431B-9C17-DCED9B348B7F}">
      <dgm:prSet phldrT="[Text]"/>
      <dgm:spPr>
        <a:xfrm>
          <a:off x="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a:ext>
      </dgm:extLs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s-US" dirty="0">
              <a:solidFill>
                <a:sysClr val="window" lastClr="FFFFFF"/>
              </a:solidFill>
              <a:latin typeface="Calibri" panose="020F0502020204030204"/>
              <a:ea typeface="+mn-ea"/>
              <a:cs typeface="+mn-cs"/>
            </a:rPr>
            <a:t>Continúa</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xfrm>
          <a:off x="458157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GEP, por sus siglas en inglés)"/>
        </a:ext>
      </dgm:extLs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90000"/>
            </a:lnSpc>
            <a:spcAft>
              <a:spcPts val="1050"/>
            </a:spcAft>
          </a:pPr>
          <a:r>
            <a:rPr lang="es-US" dirty="0">
              <a:solidFill>
                <a:sysClr val="window" lastClr="FFFFFF"/>
              </a:solidFill>
              <a:latin typeface="Calibri" panose="020F0502020204030204"/>
              <a:ea typeface="+mn-ea"/>
              <a:cs typeface="+mn-cs"/>
            </a:rPr>
            <a:t>Finaliza</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xfrm>
          <a:off x="442614" y="0"/>
          <a:ext cx="1648737" cy="1113968"/>
        </a:xfrm>
        <a:prstGeom prst="rect">
          <a:avLst/>
        </a:prstGeom>
        <a:noFill/>
        <a:ln>
          <a:noFill/>
        </a:ln>
        <a:effectLst/>
        <a:scene3d>
          <a:camera prst="orthographicFront"/>
          <a:lightRig rig="flat" dir="t"/>
        </a:scene3d>
        <a:sp3d/>
      </dgm:spPr>
      <dgm:t>
        <a:bodyPr/>
        <a:lstStyle/>
        <a:p>
          <a:pPr algn="ctr"/>
          <a:r>
            <a:rPr lang="es-US" dirty="0">
              <a:solidFill>
                <a:sysClr val="window" lastClr="FFFFFF"/>
              </a:solidFill>
              <a:latin typeface="Calibri" panose="020F0502020204030204"/>
              <a:ea typeface="+mn-ea"/>
              <a:cs typeface="+mn-cs"/>
            </a:rPr>
            <a:t>Comienza</a:t>
          </a:r>
        </a:p>
        <a:p>
          <a:pPr algn="ctr"/>
          <a:r>
            <a:rPr lang="es-US" dirty="0">
              <a:solidFill>
                <a:sysClr val="window" lastClr="FFFFFF"/>
              </a:solidFill>
              <a:latin typeface="Calibri" panose="020F0502020204030204"/>
              <a:ea typeface="+mn-ea"/>
              <a:cs typeface="+mn-cs"/>
            </a:rPr>
            <a:t>1º de enero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xfrm>
          <a:off x="2330191"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61DE5C3-4F0D-4F93-9E38-450682013922}">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s-US" dirty="0">
              <a:solidFill>
                <a:sysClr val="window" lastClr="FFFFFF"/>
              </a:solidFill>
              <a:latin typeface="Calibri" panose="020F0502020204030204"/>
              <a:ea typeface="+mn-ea"/>
              <a:cs typeface="+mn-cs"/>
            </a:rPr>
            <a:t>febrero</a:t>
          </a:r>
        </a:p>
      </dgm:t>
    </dgm:pt>
    <dgm:pt modelId="{CE66046B-7FD2-4837-89F2-EB5267E1B935}" type="parTrans" cxnId="{7FF3ABDE-7A66-4A72-9D75-8801072B7820}">
      <dgm:prSet/>
      <dgm:spPr/>
      <dgm:t>
        <a:bodyPr/>
        <a:lstStyle/>
        <a:p>
          <a:endParaRPr lang="en-US"/>
        </a:p>
      </dgm:t>
    </dgm:pt>
    <dgm:pt modelId="{348107A4-EC19-4C8E-9746-9FE7755DD07E}" type="sibTrans" cxnId="{7FF3ABDE-7A66-4A72-9D75-8801072B7820}">
      <dgm:prSet/>
      <dgm:spPr/>
      <dgm:t>
        <a:bodyPr/>
        <a:lstStyle/>
        <a:p>
          <a:endParaRPr lang="en-US"/>
        </a:p>
      </dgm:t>
    </dgm:pt>
    <dgm:pt modelId="{39A2FB39-7EDE-4224-9652-1CB88F38A219}">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90000"/>
            </a:lnSpc>
            <a:spcAft>
              <a:spcPts val="1050"/>
            </a:spcAft>
          </a:pPr>
          <a:r>
            <a:rPr lang="es-US" dirty="0">
              <a:solidFill>
                <a:sysClr val="window" lastClr="FFFFFF"/>
              </a:solidFill>
              <a:latin typeface="Calibri" panose="020F0502020204030204"/>
              <a:ea typeface="+mn-ea"/>
              <a:cs typeface="+mn-cs"/>
            </a:rPr>
            <a:t>31 de marzo</a:t>
          </a:r>
        </a:p>
      </dgm:t>
    </dgm:pt>
    <dgm:pt modelId="{96467510-3524-4377-8640-FE735654EF92}" type="parTrans" cxnId="{F623F119-986F-4C5F-BEB5-F103B1E16433}">
      <dgm:prSet/>
      <dgm:spPr/>
      <dgm:t>
        <a:bodyPr/>
        <a:lstStyle/>
        <a:p>
          <a:endParaRPr lang="en-US"/>
        </a:p>
      </dgm:t>
    </dgm:pt>
    <dgm:pt modelId="{FB187A01-8D18-458C-B20D-FE96BD14E5DD}" type="sibTrans" cxnId="{F623F119-986F-4C5F-BEB5-F103B1E16433}">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24"/>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20237"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391"/>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10765"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A3C77713-1C41-4253-9456-FEEB20EB752C}" type="presOf" srcId="{CE7446B5-3306-431B-9C17-DCED9B348B7F}" destId="{44198CE7-DC3D-4BB1-8365-DF2D6974C8F7}" srcOrd="0" destOrd="0" presId="urn:microsoft.com/office/officeart/2005/8/layout/hProcess7"/>
    <dgm:cxn modelId="{EE1A9B19-EDB3-486D-B9DA-06DC856E6500}" type="presOf" srcId="{39A2FB39-7EDE-4224-9652-1CB88F38A219}" destId="{D996FEBF-6D3D-4E96-A123-C3008B460487}" srcOrd="0" destOrd="1" presId="urn:microsoft.com/office/officeart/2005/8/layout/hProcess7"/>
    <dgm:cxn modelId="{F623F119-986F-4C5F-BEB5-F103B1E16433}" srcId="{2A077B0D-5DA4-4EF4-AB5F-BC5E36084FBA}" destId="{39A2FB39-7EDE-4224-9652-1CB88F38A219}" srcOrd="1" destOrd="0" parTransId="{96467510-3524-4377-8640-FE735654EF92}" sibTransId="{FB187A01-8D18-458C-B20D-FE96BD14E5DD}"/>
    <dgm:cxn modelId="{68E9D73E-F074-4B93-AECE-97D98D2A9475}" type="presOf" srcId="{661DE5C3-4F0D-4F93-9E38-450682013922}" destId="{B4D72B62-4A7E-40AC-9FFD-41F32E631DAA}" srcOrd="0" destOrd="1"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D3827546-8A23-43E7-8D91-B342495AF6A1}" srcId="{D0A732FD-4E74-460C-8676-67B28356C318}" destId="{AEF18998-71F0-4703-A2AB-E7BE86E1C170}" srcOrd="1" destOrd="0" parTransId="{0AEB60E1-E4E8-4A35-8567-BF0A1F21F094}" sibTransId="{40B83393-F054-4627-954F-75F55AD4B3FA}"/>
    <dgm:cxn modelId="{1F4A0C6A-7874-4BCA-81B8-915A628FF45A}" type="presOf" srcId="{2A077B0D-5DA4-4EF4-AB5F-BC5E36084FBA}" destId="{BD547890-99AB-49C6-8C07-F1F276FE002C}" srcOrd="1" destOrd="0" presId="urn:microsoft.com/office/officeart/2005/8/layout/hProcess7"/>
    <dgm:cxn modelId="{8AEA146F-8E30-4DFB-9F7C-A1531F5403DE}" type="presOf" srcId="{AEF18998-71F0-4703-A2AB-E7BE86E1C170}" destId="{DF6BABB6-FCC3-49F8-BA63-9E4B73F116CA}" srcOrd="0" destOrd="0" presId="urn:microsoft.com/office/officeart/2005/8/layout/hProcess7"/>
    <dgm:cxn modelId="{9BC3E858-3F11-4DD8-8CE2-F796FAD4D1EA}"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AD83F6A9-F66C-4B0D-B05F-91E57FE9AD62}" type="presOf" srcId="{D0A732FD-4E74-460C-8676-67B28356C318}" destId="{6988D722-701C-499E-9BD8-8851E1A0A0CC}" srcOrd="0" destOrd="0" presId="urn:microsoft.com/office/officeart/2005/8/layout/hProcess7"/>
    <dgm:cxn modelId="{0CF329BE-66D6-4B5E-8D2C-B2D01B11FB74}" type="presOf" srcId="{83BECA8D-01FF-4796-AB34-3E7FB1A365E6}" destId="{4FB17124-6943-4A5C-84AB-2DB05267FC22}" srcOrd="0" destOrd="0" presId="urn:microsoft.com/office/officeart/2005/8/layout/hProcess7"/>
    <dgm:cxn modelId="{2A9D8CC6-A094-40FA-A8A9-D39E5E0D36D1}" type="presOf" srcId="{D4F83DD4-C97A-4075-B34B-2C3292F9CAC7}" destId="{D996FEBF-6D3D-4E96-A123-C3008B460487}" srcOrd="0" destOrd="0" presId="urn:microsoft.com/office/officeart/2005/8/layout/hProcess7"/>
    <dgm:cxn modelId="{16172FD2-8EE4-4AE8-B55A-D53484C45DDE}" type="presOf" srcId="{CE7446B5-3306-431B-9C17-DCED9B348B7F}" destId="{B0B6A3FB-ED1F-47CE-85F8-2EBD2C36CBD3}" srcOrd="1" destOrd="0" presId="urn:microsoft.com/office/officeart/2005/8/layout/hProcess7"/>
    <dgm:cxn modelId="{B25D44DE-FAD2-4FEF-8FA1-0536B5F4BAC8}" type="presOf" srcId="{AEF18998-71F0-4703-A2AB-E7BE86E1C170}" destId="{4B6946BE-C9AB-4F4D-8E46-7CD948D87237}" srcOrd="1" destOrd="0" presId="urn:microsoft.com/office/officeart/2005/8/layout/hProcess7"/>
    <dgm:cxn modelId="{7FF3ABDE-7A66-4A72-9D75-8801072B7820}" srcId="{AEF18998-71F0-4703-A2AB-E7BE86E1C170}" destId="{661DE5C3-4F0D-4F93-9E38-450682013922}" srcOrd="1" destOrd="0" parTransId="{CE66046B-7FD2-4837-89F2-EB5267E1B935}" sibTransId="{348107A4-EC19-4C8E-9746-9FE7755DD07E}"/>
    <dgm:cxn modelId="{AAA60CE5-197C-46C5-8E68-538142B8B106}" type="presOf" srcId="{920F29A2-7517-464F-90ED-8FCF5914CF64}" destId="{B4D72B62-4A7E-40AC-9FFD-41F32E631DAA}" srcOrd="0" destOrd="0" presId="urn:microsoft.com/office/officeart/2005/8/layout/hProcess7"/>
    <dgm:cxn modelId="{0EC706B5-DE65-45D7-BF29-EABD374C94D1}" type="presParOf" srcId="{6988D722-701C-499E-9BD8-8851E1A0A0CC}" destId="{191AA64B-DC05-439B-ADA1-0B7F017E8920}" srcOrd="0" destOrd="0" presId="urn:microsoft.com/office/officeart/2005/8/layout/hProcess7"/>
    <dgm:cxn modelId="{0E5C390B-5048-4EA6-B7CC-A3FBD8F4D8BD}" type="presParOf" srcId="{191AA64B-DC05-439B-ADA1-0B7F017E8920}" destId="{44198CE7-DC3D-4BB1-8365-DF2D6974C8F7}" srcOrd="0" destOrd="0" presId="urn:microsoft.com/office/officeart/2005/8/layout/hProcess7"/>
    <dgm:cxn modelId="{187EF29A-6F8F-40AA-9F26-EFE16692353D}" type="presParOf" srcId="{191AA64B-DC05-439B-ADA1-0B7F017E8920}" destId="{B0B6A3FB-ED1F-47CE-85F8-2EBD2C36CBD3}" srcOrd="1" destOrd="0" presId="urn:microsoft.com/office/officeart/2005/8/layout/hProcess7"/>
    <dgm:cxn modelId="{A9F02D21-DC34-4F2B-BCFE-2EF000EF8B11}" type="presParOf" srcId="{191AA64B-DC05-439B-ADA1-0B7F017E8920}" destId="{4FB17124-6943-4A5C-84AB-2DB05267FC22}" srcOrd="2" destOrd="0" presId="urn:microsoft.com/office/officeart/2005/8/layout/hProcess7"/>
    <dgm:cxn modelId="{53F534FB-20D7-4D5B-A2AB-4E58C9081E53}" type="presParOf" srcId="{6988D722-701C-499E-9BD8-8851E1A0A0CC}" destId="{5072A9B0-9981-406C-B19F-50A06510F98C}" srcOrd="1" destOrd="0" presId="urn:microsoft.com/office/officeart/2005/8/layout/hProcess7"/>
    <dgm:cxn modelId="{945824EF-AF54-4D27-9534-0AACE9B00092}" type="presParOf" srcId="{6988D722-701C-499E-9BD8-8851E1A0A0CC}" destId="{05BF3E3E-DB1D-4559-8024-FB1239B6A48A}" srcOrd="2" destOrd="0" presId="urn:microsoft.com/office/officeart/2005/8/layout/hProcess7"/>
    <dgm:cxn modelId="{F75A1C69-5978-4042-BA61-E866E96EFB1E}" type="presParOf" srcId="{05BF3E3E-DB1D-4559-8024-FB1239B6A48A}" destId="{1659C2A5-4200-46E1-9898-A3D3EA27902F}" srcOrd="0" destOrd="0" presId="urn:microsoft.com/office/officeart/2005/8/layout/hProcess7"/>
    <dgm:cxn modelId="{81C360E4-9BBF-4B04-B7DD-FC1DFCB3A977}" type="presParOf" srcId="{05BF3E3E-DB1D-4559-8024-FB1239B6A48A}" destId="{C3697F08-8247-49E8-8409-B2EDCA8A6D8A}" srcOrd="1" destOrd="0" presId="urn:microsoft.com/office/officeart/2005/8/layout/hProcess7"/>
    <dgm:cxn modelId="{0FF257E2-E48B-4E86-96A7-93CFB022919B}" type="presParOf" srcId="{05BF3E3E-DB1D-4559-8024-FB1239B6A48A}" destId="{7130D272-90C7-4B83-9173-2BD07F9DA418}" srcOrd="2" destOrd="0" presId="urn:microsoft.com/office/officeart/2005/8/layout/hProcess7"/>
    <dgm:cxn modelId="{88F78325-62FF-4F0C-A7E3-C90B45B7C678}" type="presParOf" srcId="{6988D722-701C-499E-9BD8-8851E1A0A0CC}" destId="{BC035B2F-6DC9-42D6-AC66-63761C4447C8}" srcOrd="3" destOrd="0" presId="urn:microsoft.com/office/officeart/2005/8/layout/hProcess7"/>
    <dgm:cxn modelId="{27E6C5B8-7C27-41D5-9EAE-D8682F32361D}" type="presParOf" srcId="{6988D722-701C-499E-9BD8-8851E1A0A0CC}" destId="{0A7A16DF-739E-4429-B844-23B06A2364F4}" srcOrd="4" destOrd="0" presId="urn:microsoft.com/office/officeart/2005/8/layout/hProcess7"/>
    <dgm:cxn modelId="{193AF9E4-180A-4165-BAE8-790E8FF20D7C}" type="presParOf" srcId="{0A7A16DF-739E-4429-B844-23B06A2364F4}" destId="{DF6BABB6-FCC3-49F8-BA63-9E4B73F116CA}" srcOrd="0" destOrd="0" presId="urn:microsoft.com/office/officeart/2005/8/layout/hProcess7"/>
    <dgm:cxn modelId="{4F646911-B628-45F8-AC69-0732C417D5E9}" type="presParOf" srcId="{0A7A16DF-739E-4429-B844-23B06A2364F4}" destId="{4B6946BE-C9AB-4F4D-8E46-7CD948D87237}" srcOrd="1" destOrd="0" presId="urn:microsoft.com/office/officeart/2005/8/layout/hProcess7"/>
    <dgm:cxn modelId="{1A53C0D2-F97F-4FD1-9EAA-522EF24EDEA5}" type="presParOf" srcId="{0A7A16DF-739E-4429-B844-23B06A2364F4}" destId="{B4D72B62-4A7E-40AC-9FFD-41F32E631DAA}" srcOrd="2" destOrd="0" presId="urn:microsoft.com/office/officeart/2005/8/layout/hProcess7"/>
    <dgm:cxn modelId="{E8164A32-17E4-4487-B220-58105C267006}" type="presParOf" srcId="{6988D722-701C-499E-9BD8-8851E1A0A0CC}" destId="{BE4C1E3A-BBDE-4C1D-A8A0-AF3C3BA7704C}" srcOrd="5" destOrd="0" presId="urn:microsoft.com/office/officeart/2005/8/layout/hProcess7"/>
    <dgm:cxn modelId="{3169686E-3C1E-4C65-8DCF-714A9F709D4B}" type="presParOf" srcId="{6988D722-701C-499E-9BD8-8851E1A0A0CC}" destId="{6D9FE7D1-DE7C-4404-B41F-1496757EBD25}" srcOrd="6" destOrd="0" presId="urn:microsoft.com/office/officeart/2005/8/layout/hProcess7"/>
    <dgm:cxn modelId="{D9356F74-9061-4B94-A8EA-0D091BF7591E}" type="presParOf" srcId="{6D9FE7D1-DE7C-4404-B41F-1496757EBD25}" destId="{25B8A66D-2F28-4B5C-9FDF-43B80D0FD855}" srcOrd="0" destOrd="0" presId="urn:microsoft.com/office/officeart/2005/8/layout/hProcess7"/>
    <dgm:cxn modelId="{CA3308AA-E803-40EF-B44D-F8A916301F86}" type="presParOf" srcId="{6D9FE7D1-DE7C-4404-B41F-1496757EBD25}" destId="{4840E816-AD25-499D-BB79-1BAAB2921A58}" srcOrd="1" destOrd="0" presId="urn:microsoft.com/office/officeart/2005/8/layout/hProcess7"/>
    <dgm:cxn modelId="{D2361373-A52E-4B2B-8D9E-6881634D56CF}" type="presParOf" srcId="{6D9FE7D1-DE7C-4404-B41F-1496757EBD25}" destId="{02F69D5A-7A0F-4513-88B1-3ED32B19A24D}" srcOrd="2" destOrd="0" presId="urn:microsoft.com/office/officeart/2005/8/layout/hProcess7"/>
    <dgm:cxn modelId="{17EA8D6A-D02F-41B8-9CE2-C2E17F0CA733}" type="presParOf" srcId="{6988D722-701C-499E-9BD8-8851E1A0A0CC}" destId="{FDA74CF7-71CA-4039-937C-7190D7FC0A48}" srcOrd="7" destOrd="0" presId="urn:microsoft.com/office/officeart/2005/8/layout/hProcess7"/>
    <dgm:cxn modelId="{DB540EDE-05C6-41C8-B372-8EFCFE96E9CE}" type="presParOf" srcId="{6988D722-701C-499E-9BD8-8851E1A0A0CC}" destId="{203B6D1D-1540-440E-8B90-57C2D6E105F6}" srcOrd="8" destOrd="0" presId="urn:microsoft.com/office/officeart/2005/8/layout/hProcess7"/>
    <dgm:cxn modelId="{3C9115B9-4F90-4A94-B382-F75A6E5080B0}" type="presParOf" srcId="{203B6D1D-1540-440E-8B90-57C2D6E105F6}" destId="{5DAF2A97-352B-436B-B285-1ACB224A0544}" srcOrd="0" destOrd="0" presId="urn:microsoft.com/office/officeart/2005/8/layout/hProcess7"/>
    <dgm:cxn modelId="{0B55BD48-849C-476C-A927-3FBC1143152C}" type="presParOf" srcId="{203B6D1D-1540-440E-8B90-57C2D6E105F6}" destId="{BD547890-99AB-49C6-8C07-F1F276FE002C}" srcOrd="1" destOrd="0" presId="urn:microsoft.com/office/officeart/2005/8/layout/hProcess7"/>
    <dgm:cxn modelId="{2B40A505-E6BE-4CCA-B083-954B0BD31471}" type="presParOf" srcId="{203B6D1D-1540-440E-8B90-57C2D6E105F6}" destId="{D996FEBF-6D3D-4E96-A123-C3008B460487}" srcOrd="2" destOrd="0" presId="urn:microsoft.com/office/officeart/2005/8/layout/hProcess7"/>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9A365E08-0344-4CC5-8774-63CDA16468A2}">
      <dgm:prSet phldrT="[Text]" custT="1"/>
      <dgm:spPr>
        <a:xfrm>
          <a:off x="1125" y="0"/>
          <a:ext cx="2303569"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4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La cobertura comienza el 1 de julio." title="Período de Inscripción General"/>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61839" y="0"/>
          <a:ext cx="1716159" cy="1504663"/>
        </a:xfrm>
        <a:prstGeom prst="rect">
          <a:avLst/>
        </a:prstGeom>
        <a:noFill/>
        <a:ln>
          <a:noFill/>
        </a:ln>
        <a:effectLst/>
        <a:scene3d>
          <a:camera prst="orthographicFront"/>
          <a:lightRig rig="flat" dir="t"/>
        </a:scene3d>
        <a:sp3d/>
      </dgm:spPr>
      <dgm:t>
        <a:bodyPr/>
        <a:lstStyle/>
        <a:p>
          <a:r>
            <a:rPr lang="es-US" sz="2600" dirty="0">
              <a:solidFill>
                <a:sysClr val="window" lastClr="FFFFFF"/>
              </a:solidFill>
              <a:latin typeface="Calibri" panose="020F0502020204030204"/>
              <a:ea typeface="+mn-ea"/>
              <a:cs typeface="+mn-cs"/>
            </a:rPr>
            <a:t>La cobertura comienza el</a:t>
          </a:r>
        </a:p>
        <a:p>
          <a:r>
            <a:rPr lang="es-US" sz="2600" dirty="0">
              <a:solidFill>
                <a:sysClr val="window" lastClr="FFFFFF"/>
              </a:solidFill>
              <a:latin typeface="Calibri" panose="020F0502020204030204"/>
              <a:ea typeface="+mn-ea"/>
              <a:cs typeface="+mn-cs"/>
            </a:rPr>
            <a:t>1º de julio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6187" custLinFactNeighborY="5398"/>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A53D7A0B-81CA-4B4E-A655-74BC9617313E}" type="presOf" srcId="{9A365E08-0344-4CC5-8774-63CDA16468A2}" destId="{2ECCACA7-0701-41EA-AC42-09F5621BCA70}" srcOrd="1" destOrd="0" presId="urn:microsoft.com/office/officeart/2005/8/layout/hProcess7"/>
    <dgm:cxn modelId="{DF831620-5CB5-499E-A996-DAC919066855}"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155D6539-4D33-4BE0-BE54-AA1FE191D2D4}" type="presOf" srcId="{C18FA4FC-1DB3-43E6-A7FE-193B0B55A5BB}" destId="{7DDC2B3D-A8E4-4B2E-894C-D9268877AFA7}" srcOrd="0" destOrd="0" presId="urn:microsoft.com/office/officeart/2005/8/layout/hProcess7"/>
    <dgm:cxn modelId="{EC261172-F51D-415A-A5DB-D9808F832F5A}"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AABA71A-41BA-4DF9-9DFC-E411DDCEBA22}" type="presParOf" srcId="{3B021341-F780-446C-AE18-6CA92A6D01B5}" destId="{D15D1962-5CE7-40A4-B700-038B145CC324}" srcOrd="0" destOrd="0" presId="urn:microsoft.com/office/officeart/2005/8/layout/hProcess7"/>
    <dgm:cxn modelId="{F1CB9A7D-E2F4-4D72-95F5-F56478E59EAF}" type="presParOf" srcId="{D15D1962-5CE7-40A4-B700-038B145CC324}" destId="{85F8C5F2-219C-4337-B7E7-253D6F847DF4}" srcOrd="0" destOrd="0" presId="urn:microsoft.com/office/officeart/2005/8/layout/hProcess7"/>
    <dgm:cxn modelId="{7630DB49-46D1-4BB6-BDB7-97AA139B15E4}" type="presParOf" srcId="{D15D1962-5CE7-40A4-B700-038B145CC324}" destId="{2ECCACA7-0701-41EA-AC42-09F5621BCA70}" srcOrd="1" destOrd="0" presId="urn:microsoft.com/office/officeart/2005/8/layout/hProcess7"/>
    <dgm:cxn modelId="{48056C15-1972-42A1-8A39-00A2311B7C5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920F29A2-7517-464F-90ED-8FCF5914CF64}">
      <dgm:prSet phldrT="[Text]"/>
      <dgm:spPr>
        <a:xfrm>
          <a:off x="3077779" y="0"/>
          <a:ext cx="1828953" cy="1563031"/>
        </a:xfrm>
        <a:prstGeom prst="rect">
          <a:avLst/>
        </a:prstGeom>
        <a:noFill/>
        <a:ln>
          <a:noFill/>
        </a:ln>
        <a:effectLst/>
        <a:scene3d>
          <a:camera prst="orthographicFront"/>
          <a:lightRig rig="flat" dir="t"/>
        </a:scene3d>
        <a:sp3d/>
      </dgm:spPr>
      <dgm:t>
        <a:bodyPr/>
        <a:lstStyle/>
        <a:p>
          <a:pPr algn="ctr"/>
          <a:r>
            <a:rPr lang="es-US" dirty="0">
              <a:solidFill>
                <a:sysClr val="window" lastClr="FFFFFF"/>
              </a:solidFill>
              <a:latin typeface="Calibri" panose="020F0502020204030204"/>
              <a:ea typeface="+mn-ea"/>
              <a:cs typeface="+mn-cs"/>
            </a:rPr>
            <a:t>Continúa</a:t>
          </a:r>
        </a:p>
        <a:p>
          <a:pPr algn="ctr"/>
          <a:r>
            <a:rPr lang="es-US" dirty="0">
              <a:solidFill>
                <a:sysClr val="window" lastClr="FFFFFF"/>
              </a:solidFill>
              <a:latin typeface="Calibri" panose="020F0502020204030204"/>
              <a:ea typeface="+mn-ea"/>
              <a:cs typeface="+mn-cs"/>
            </a:rPr>
            <a:t>noviembre </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D4F83DD4-C97A-4075-B34B-2C3292F9CAC7}">
      <dgm:prSet phldrT="[Text]"/>
      <dgm:spPr>
        <a:xfrm>
          <a:off x="5561967" y="0"/>
          <a:ext cx="1751368" cy="1563031"/>
        </a:xfrm>
        <a:prstGeom prst="rect">
          <a:avLst/>
        </a:prstGeom>
        <a:noFill/>
        <a:ln>
          <a:noFill/>
        </a:ln>
        <a:effectLst/>
        <a:scene3d>
          <a:camera prst="orthographicFront"/>
          <a:lightRig rig="flat" dir="t"/>
        </a:scene3d>
        <a:sp3d/>
      </dgm:spPr>
      <dgm:t>
        <a:bodyPr/>
        <a:lstStyle/>
        <a:p>
          <a:pPr algn="ctr">
            <a:lnSpc>
              <a:spcPct val="90000"/>
            </a:lnSpc>
            <a:spcAft>
              <a:spcPts val="1200"/>
            </a:spcAft>
          </a:pPr>
          <a:r>
            <a:rPr lang="es-US" dirty="0">
              <a:solidFill>
                <a:sysClr val="window" lastClr="FFFFFF"/>
              </a:solidFill>
              <a:latin typeface="Calibri" panose="020F0502020204030204"/>
              <a:ea typeface="+mn-ea"/>
              <a:cs typeface="+mn-cs"/>
            </a:rPr>
            <a:t>Finaliza</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xfrm>
          <a:off x="490994" y="0"/>
          <a:ext cx="1828953" cy="1563031"/>
        </a:xfrm>
        <a:prstGeom prst="rect">
          <a:avLst/>
        </a:prstGeom>
        <a:noFill/>
        <a:ln>
          <a:noFill/>
        </a:ln>
        <a:effectLst/>
        <a:scene3d>
          <a:camera prst="orthographicFront"/>
          <a:lightRig rig="flat" dir="t"/>
        </a:scene3d>
        <a:sp3d/>
      </dgm:spPr>
      <dgm:t>
        <a:bodyPr/>
        <a:lstStyle/>
        <a:p>
          <a:pPr marL="0" algn="ctr"/>
          <a:r>
            <a:rPr lang="es-US" dirty="0">
              <a:solidFill>
                <a:sysClr val="window" lastClr="FFFFFF"/>
              </a:solidFill>
              <a:latin typeface="Calibri" panose="020F0502020204030204"/>
              <a:ea typeface="+mn-ea"/>
              <a:cs typeface="+mn-cs"/>
            </a:rPr>
            <a:t>Comienza </a:t>
          </a:r>
        </a:p>
        <a:p>
          <a:pPr marL="0" indent="0" algn="ctr"/>
          <a:r>
            <a:rPr lang="es-US" dirty="0">
              <a:solidFill>
                <a:sysClr val="window" lastClr="FFFFFF"/>
              </a:solidFill>
              <a:latin typeface="Calibri" panose="020F0502020204030204"/>
              <a:ea typeface="+mn-ea"/>
              <a:cs typeface="+mn-cs"/>
            </a:rPr>
            <a:t>15 de octubre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xfrm>
          <a:off x="2586785"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por sus siglas en inglés) anual para personas con Medicare"/>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CE7446B5-3306-431B-9C17-DCED9B348B7F}">
      <dgm:prSet phldrT="[Text]"/>
      <dgm:spPr>
        <a:xfrm>
          <a:off x="0"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por sus siglas en inglés), anual para personas con Medicare"/>
        </a:ext>
      </dgm:extLst>
    </dgm:pt>
    <dgm:pt modelId="{D7E731B6-7AD3-4219-B342-8D941DEB2A06}" type="sibTrans" cxnId="{41C0FD01-D70F-4E22-B63F-514C3E38E7BE}">
      <dgm:prSet/>
      <dgm:spPr/>
      <dgm:t>
        <a:bodyPr/>
        <a:lstStyle/>
        <a:p>
          <a:endParaRPr lang="en-US"/>
        </a:p>
      </dgm:t>
    </dgm:pt>
    <dgm:pt modelId="{7DCFFC9B-584E-44B7-9D68-69C03EC7E126}" type="parTrans" cxnId="{41C0FD01-D70F-4E22-B63F-514C3E38E7BE}">
      <dgm:prSet/>
      <dgm:spPr/>
      <dgm:t>
        <a:bodyPr/>
        <a:lstStyle/>
        <a:p>
          <a:endParaRPr lang="en-US"/>
        </a:p>
      </dgm:t>
    </dgm:pt>
    <dgm:pt modelId="{DAC1BA00-D56B-4A5E-ABD1-C3186144630D}">
      <dgm:prSet phldrT="[Text]"/>
      <dgm:spPr>
        <a:xfrm>
          <a:off x="5561967" y="0"/>
          <a:ext cx="1751368" cy="1563031"/>
        </a:xfrm>
        <a:prstGeom prst="rect">
          <a:avLst/>
        </a:prstGeom>
        <a:noFill/>
        <a:ln>
          <a:noFill/>
        </a:ln>
        <a:effectLst/>
        <a:scene3d>
          <a:camera prst="orthographicFront"/>
          <a:lightRig rig="flat" dir="t"/>
        </a:scene3d>
        <a:sp3d/>
      </dgm:spPr>
      <dgm:t>
        <a:bodyPr/>
        <a:lstStyle/>
        <a:p>
          <a:pPr algn="ctr">
            <a:lnSpc>
              <a:spcPct val="90000"/>
            </a:lnSpc>
            <a:spcAft>
              <a:spcPts val="1200"/>
            </a:spcAft>
          </a:pPr>
          <a:r>
            <a:rPr lang="es-US" dirty="0">
              <a:solidFill>
                <a:sysClr val="window" lastClr="FFFFFF"/>
              </a:solidFill>
              <a:latin typeface="Calibri" panose="020F0502020204030204"/>
              <a:ea typeface="+mn-ea"/>
              <a:cs typeface="+mn-cs"/>
            </a:rPr>
            <a:t>7 de diciembre</a:t>
          </a:r>
        </a:p>
      </dgm:t>
    </dgm:pt>
    <dgm:pt modelId="{2EC8C181-7D97-454D-AEAD-D9DBA1F8900D}" type="parTrans" cxnId="{0EDECCE7-8A33-4848-B787-81DD49A07E5C}">
      <dgm:prSet/>
      <dgm:spPr/>
      <dgm:t>
        <a:bodyPr/>
        <a:lstStyle/>
        <a:p>
          <a:endParaRPr lang="en-US"/>
        </a:p>
      </dgm:t>
    </dgm:pt>
    <dgm:pt modelId="{246DBE3F-D54E-43F8-B452-C6AF113A8899}" type="sibTrans" cxnId="{0EDECCE7-8A33-4848-B787-81DD49A07E5C}">
      <dgm:prSet/>
      <dgm:spPr/>
      <dgm:t>
        <a:bodyPr/>
        <a:lstStyle/>
        <a:p>
          <a:endParaRPr lang="en-US"/>
        </a:p>
      </dgm:t>
    </dgm:pt>
    <dgm:pt modelId="{2A077B0D-5DA4-4EF4-AB5F-BC5E36084FBA}">
      <dgm:prSet phldrT="[Text]"/>
      <dgm:spPr>
        <a:xfrm>
          <a:off x="5084251" y="0"/>
          <a:ext cx="235083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por sus siglas en inglés) anual para personas con Medicare"/>
        </a:ext>
      </dgm:extLst>
    </dgm:pt>
    <dgm:pt modelId="{C4D96571-8F50-4B39-89F6-27962B6C2477}" type="sibTrans" cxnId="{791B750B-0D05-4AA9-A161-D512229FA547}">
      <dgm:prSet/>
      <dgm:spPr/>
      <dgm:t>
        <a:bodyPr/>
        <a:lstStyle/>
        <a:p>
          <a:endParaRPr lang="en-US"/>
        </a:p>
      </dgm:t>
    </dgm:pt>
    <dgm:pt modelId="{E036BCF9-AF9F-4DE2-81A4-D8DC829CC5ED}" type="parTrans" cxnId="{791B750B-0D05-4AA9-A161-D512229FA547}">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440827"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950"/>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981721"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custScaleX="95758"/>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9E92C712-9802-42F2-BDA2-2A5C865579FA}" type="presOf" srcId="{CE7446B5-3306-431B-9C17-DCED9B348B7F}" destId="{44198CE7-DC3D-4BB1-8365-DF2D6974C8F7}" srcOrd="0" destOrd="0" presId="urn:microsoft.com/office/officeart/2005/8/layout/hProcess7"/>
    <dgm:cxn modelId="{C61EFE12-8A1E-49A8-B40C-E43B4853BFA4}" type="presOf" srcId="{2A077B0D-5DA4-4EF4-AB5F-BC5E36084FBA}" destId="{BD547890-99AB-49C6-8C07-F1F276FE002C}" srcOrd="1" destOrd="0" presId="urn:microsoft.com/office/officeart/2005/8/layout/hProcess7"/>
    <dgm:cxn modelId="{E0DD511A-EA43-49F0-B8D1-0331FB4E9C2C}" type="presOf" srcId="{920F29A2-7517-464F-90ED-8FCF5914CF64}" destId="{B4D72B62-4A7E-40AC-9FFD-41F32E631DAA}" srcOrd="0" destOrd="0" presId="urn:microsoft.com/office/officeart/2005/8/layout/hProcess7"/>
    <dgm:cxn modelId="{632EB732-B84E-4F7B-8339-5852E28EC89A}" type="presOf" srcId="{DAC1BA00-D56B-4A5E-ABD1-C3186144630D}" destId="{D996FEBF-6D3D-4E96-A123-C3008B460487}" srcOrd="0" destOrd="1" presId="urn:microsoft.com/office/officeart/2005/8/layout/hProcess7"/>
    <dgm:cxn modelId="{5907F15C-AB73-4837-9753-5B6A3EE976AC}" type="presOf" srcId="{2A077B0D-5DA4-4EF4-AB5F-BC5E36084FBA}" destId="{5DAF2A97-352B-436B-B285-1ACB224A0544}"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8A44064-E2BA-4F3F-9DFC-A6D51AD0E655}" type="presOf" srcId="{AEF18998-71F0-4703-A2AB-E7BE86E1C170}" destId="{4B6946BE-C9AB-4F4D-8E46-7CD948D87237}" srcOrd="1" destOrd="0"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6DCC4148-087C-4D6D-B648-3C96AB4CAD12}" type="presOf" srcId="{D0A732FD-4E74-460C-8676-67B28356C318}" destId="{6988D722-701C-499E-9BD8-8851E1A0A0CC}" srcOrd="0" destOrd="0" presId="urn:microsoft.com/office/officeart/2005/8/layout/hProcess7"/>
    <dgm:cxn modelId="{3022DF74-DE71-49F7-996C-FFDF0172D46A}" type="presOf" srcId="{D4F83DD4-C97A-4075-B34B-2C3292F9CAC7}" destId="{D996FEBF-6D3D-4E96-A123-C3008B460487}"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CB8EFCD6-C3F1-464A-8CC3-FCECDE9A9AEE}" type="presOf" srcId="{AEF18998-71F0-4703-A2AB-E7BE86E1C170}" destId="{DF6BABB6-FCC3-49F8-BA63-9E4B73F116CA}" srcOrd="0" destOrd="0" presId="urn:microsoft.com/office/officeart/2005/8/layout/hProcess7"/>
    <dgm:cxn modelId="{0EDECCE7-8A33-4848-B787-81DD49A07E5C}" srcId="{2A077B0D-5DA4-4EF4-AB5F-BC5E36084FBA}" destId="{DAC1BA00-D56B-4A5E-ABD1-C3186144630D}" srcOrd="1" destOrd="0" parTransId="{2EC8C181-7D97-454D-AEAD-D9DBA1F8900D}" sibTransId="{246DBE3F-D54E-43F8-B452-C6AF113A8899}"/>
    <dgm:cxn modelId="{7AC7F3EA-84A5-43B1-9E49-5BE667CF8888}" type="presOf" srcId="{CE7446B5-3306-431B-9C17-DCED9B348B7F}" destId="{B0B6A3FB-ED1F-47CE-85F8-2EBD2C36CBD3}" srcOrd="1" destOrd="0" presId="urn:microsoft.com/office/officeart/2005/8/layout/hProcess7"/>
    <dgm:cxn modelId="{89D8BDEE-C802-4B5A-9B16-D5B777F04005}" type="presOf" srcId="{83BECA8D-01FF-4796-AB34-3E7FB1A365E6}" destId="{4FB17124-6943-4A5C-84AB-2DB05267FC22}" srcOrd="0" destOrd="0" presId="urn:microsoft.com/office/officeart/2005/8/layout/hProcess7"/>
    <dgm:cxn modelId="{473E5524-E855-43D3-993E-9E3542137DC1}" type="presParOf" srcId="{6988D722-701C-499E-9BD8-8851E1A0A0CC}" destId="{191AA64B-DC05-439B-ADA1-0B7F017E8920}" srcOrd="0" destOrd="0" presId="urn:microsoft.com/office/officeart/2005/8/layout/hProcess7"/>
    <dgm:cxn modelId="{0AED4BB6-7B5B-4B9C-93B3-10F03FB592CD}" type="presParOf" srcId="{191AA64B-DC05-439B-ADA1-0B7F017E8920}" destId="{44198CE7-DC3D-4BB1-8365-DF2D6974C8F7}" srcOrd="0" destOrd="0" presId="urn:microsoft.com/office/officeart/2005/8/layout/hProcess7"/>
    <dgm:cxn modelId="{ECCFDD0A-63CB-4928-BD26-E930A3945DB5}" type="presParOf" srcId="{191AA64B-DC05-439B-ADA1-0B7F017E8920}" destId="{B0B6A3FB-ED1F-47CE-85F8-2EBD2C36CBD3}" srcOrd="1" destOrd="0" presId="urn:microsoft.com/office/officeart/2005/8/layout/hProcess7"/>
    <dgm:cxn modelId="{F45ECB57-3FEE-4EB1-BBE1-076CBE013BFF}" type="presParOf" srcId="{191AA64B-DC05-439B-ADA1-0B7F017E8920}" destId="{4FB17124-6943-4A5C-84AB-2DB05267FC22}" srcOrd="2" destOrd="0" presId="urn:microsoft.com/office/officeart/2005/8/layout/hProcess7"/>
    <dgm:cxn modelId="{AA95DB89-1C9F-4E35-8AB2-596F0CE45D3C}" type="presParOf" srcId="{6988D722-701C-499E-9BD8-8851E1A0A0CC}" destId="{5072A9B0-9981-406C-B19F-50A06510F98C}" srcOrd="1" destOrd="0" presId="urn:microsoft.com/office/officeart/2005/8/layout/hProcess7"/>
    <dgm:cxn modelId="{1431DE4B-0F57-40DC-8129-5114704AB0DC}" type="presParOf" srcId="{6988D722-701C-499E-9BD8-8851E1A0A0CC}" destId="{05BF3E3E-DB1D-4559-8024-FB1239B6A48A}" srcOrd="2" destOrd="0" presId="urn:microsoft.com/office/officeart/2005/8/layout/hProcess7"/>
    <dgm:cxn modelId="{FAB123D1-B0F8-4F54-8EA0-F3018BBC17B7}" type="presParOf" srcId="{05BF3E3E-DB1D-4559-8024-FB1239B6A48A}" destId="{1659C2A5-4200-46E1-9898-A3D3EA27902F}" srcOrd="0" destOrd="0" presId="urn:microsoft.com/office/officeart/2005/8/layout/hProcess7"/>
    <dgm:cxn modelId="{1DE542BE-693D-4F7A-8454-D6943763B4E6}" type="presParOf" srcId="{05BF3E3E-DB1D-4559-8024-FB1239B6A48A}" destId="{C3697F08-8247-49E8-8409-B2EDCA8A6D8A}" srcOrd="1" destOrd="0" presId="urn:microsoft.com/office/officeart/2005/8/layout/hProcess7"/>
    <dgm:cxn modelId="{422F84B8-FD90-4BE8-8ED7-4C7AB7FCB7CB}" type="presParOf" srcId="{05BF3E3E-DB1D-4559-8024-FB1239B6A48A}" destId="{7130D272-90C7-4B83-9173-2BD07F9DA418}" srcOrd="2" destOrd="0" presId="urn:microsoft.com/office/officeart/2005/8/layout/hProcess7"/>
    <dgm:cxn modelId="{11ADE202-DFB0-44DC-8E92-0381D772BF61}" type="presParOf" srcId="{6988D722-701C-499E-9BD8-8851E1A0A0CC}" destId="{BC035B2F-6DC9-42D6-AC66-63761C4447C8}" srcOrd="3" destOrd="0" presId="urn:microsoft.com/office/officeart/2005/8/layout/hProcess7"/>
    <dgm:cxn modelId="{BFF1239A-D535-470D-BEDD-F03BAD5C143B}" type="presParOf" srcId="{6988D722-701C-499E-9BD8-8851E1A0A0CC}" destId="{0A7A16DF-739E-4429-B844-23B06A2364F4}" srcOrd="4" destOrd="0" presId="urn:microsoft.com/office/officeart/2005/8/layout/hProcess7"/>
    <dgm:cxn modelId="{296A0FC1-554D-44E7-9434-23BE5D6C4F69}" type="presParOf" srcId="{0A7A16DF-739E-4429-B844-23B06A2364F4}" destId="{DF6BABB6-FCC3-49F8-BA63-9E4B73F116CA}" srcOrd="0" destOrd="0" presId="urn:microsoft.com/office/officeart/2005/8/layout/hProcess7"/>
    <dgm:cxn modelId="{ADA9E0DD-C99C-49B7-B0E6-EF09ECEBE38B}" type="presParOf" srcId="{0A7A16DF-739E-4429-B844-23B06A2364F4}" destId="{4B6946BE-C9AB-4F4D-8E46-7CD948D87237}" srcOrd="1" destOrd="0" presId="urn:microsoft.com/office/officeart/2005/8/layout/hProcess7"/>
    <dgm:cxn modelId="{ED212CD4-5BFE-43F1-89B3-A6B810112349}" type="presParOf" srcId="{0A7A16DF-739E-4429-B844-23B06A2364F4}" destId="{B4D72B62-4A7E-40AC-9FFD-41F32E631DAA}" srcOrd="2" destOrd="0" presId="urn:microsoft.com/office/officeart/2005/8/layout/hProcess7"/>
    <dgm:cxn modelId="{AECC17C8-97B1-4B5E-BA95-745AAB296370}" type="presParOf" srcId="{6988D722-701C-499E-9BD8-8851E1A0A0CC}" destId="{BE4C1E3A-BBDE-4C1D-A8A0-AF3C3BA7704C}" srcOrd="5" destOrd="0" presId="urn:microsoft.com/office/officeart/2005/8/layout/hProcess7"/>
    <dgm:cxn modelId="{6F0E3574-C2D4-4F78-B911-31EC129842F7}" type="presParOf" srcId="{6988D722-701C-499E-9BD8-8851E1A0A0CC}" destId="{6D9FE7D1-DE7C-4404-B41F-1496757EBD25}" srcOrd="6" destOrd="0" presId="urn:microsoft.com/office/officeart/2005/8/layout/hProcess7"/>
    <dgm:cxn modelId="{B129A224-B345-45B8-A989-544810CFEC36}" type="presParOf" srcId="{6D9FE7D1-DE7C-4404-B41F-1496757EBD25}" destId="{25B8A66D-2F28-4B5C-9FDF-43B80D0FD855}" srcOrd="0" destOrd="0" presId="urn:microsoft.com/office/officeart/2005/8/layout/hProcess7"/>
    <dgm:cxn modelId="{D2D883BB-5036-465A-B46A-D626BEB68CF2}" type="presParOf" srcId="{6D9FE7D1-DE7C-4404-B41F-1496757EBD25}" destId="{4840E816-AD25-499D-BB79-1BAAB2921A58}" srcOrd="1" destOrd="0" presId="urn:microsoft.com/office/officeart/2005/8/layout/hProcess7"/>
    <dgm:cxn modelId="{B8A350B0-D1B6-49E1-91C6-3B2412D532A0}" type="presParOf" srcId="{6D9FE7D1-DE7C-4404-B41F-1496757EBD25}" destId="{02F69D5A-7A0F-4513-88B1-3ED32B19A24D}" srcOrd="2" destOrd="0" presId="urn:microsoft.com/office/officeart/2005/8/layout/hProcess7"/>
    <dgm:cxn modelId="{CF405248-AC0F-4056-8E9D-C670E2EEE951}" type="presParOf" srcId="{6988D722-701C-499E-9BD8-8851E1A0A0CC}" destId="{FDA74CF7-71CA-4039-937C-7190D7FC0A48}" srcOrd="7" destOrd="0" presId="urn:microsoft.com/office/officeart/2005/8/layout/hProcess7"/>
    <dgm:cxn modelId="{64438318-34F3-474C-BA3A-A6859AA5FE46}" type="presParOf" srcId="{6988D722-701C-499E-9BD8-8851E1A0A0CC}" destId="{203B6D1D-1540-440E-8B90-57C2D6E105F6}" srcOrd="8" destOrd="0" presId="urn:microsoft.com/office/officeart/2005/8/layout/hProcess7"/>
    <dgm:cxn modelId="{07F1127A-6B8F-4798-AFEE-DE01C23B53C5}" type="presParOf" srcId="{203B6D1D-1540-440E-8B90-57C2D6E105F6}" destId="{5DAF2A97-352B-436B-B285-1ACB224A0544}" srcOrd="0" destOrd="0" presId="urn:microsoft.com/office/officeart/2005/8/layout/hProcess7"/>
    <dgm:cxn modelId="{9AEC1B8A-9A34-4911-84EF-37111BECA3D5}" type="presParOf" srcId="{203B6D1D-1540-440E-8B90-57C2D6E105F6}" destId="{BD547890-99AB-49C6-8C07-F1F276FE002C}" srcOrd="1" destOrd="0" presId="urn:microsoft.com/office/officeart/2005/8/layout/hProcess7"/>
    <dgm:cxn modelId="{F4D6B7B4-D478-4B22-9133-B9C8AFE279CC}"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C18FA4FC-1DB3-43E6-A7FE-193B0B55A5BB}">
      <dgm:prSet phldrT="[Text]" custT="1"/>
      <dgm:spPr>
        <a:xfrm>
          <a:off x="452057" y="0"/>
          <a:ext cx="1683913" cy="2114550"/>
        </a:xfrm>
        <a:prstGeom prst="rect">
          <a:avLst/>
        </a:prstGeom>
        <a:noFill/>
        <a:ln>
          <a:noFill/>
        </a:ln>
        <a:effectLst/>
        <a:scene3d>
          <a:camera prst="orthographicFront"/>
          <a:lightRig rig="flat" dir="t"/>
        </a:scene3d>
        <a:sp3d/>
      </dgm:spPr>
      <dgm:t>
        <a:bodyPr/>
        <a:lstStyle/>
        <a:p>
          <a:r>
            <a:rPr lang="es-US" sz="3000" dirty="0">
              <a:solidFill>
                <a:sysClr val="window" lastClr="FFFFFF"/>
              </a:solidFill>
              <a:latin typeface="Calibri" panose="020F0502020204030204"/>
              <a:ea typeface="+mn-ea"/>
              <a:cs typeface="+mn-cs"/>
            </a:rPr>
            <a:t>La cobertura comienza </a:t>
          </a:r>
        </a:p>
        <a:p>
          <a:r>
            <a:rPr lang="es-US" sz="2600" dirty="0">
              <a:solidFill>
                <a:sysClr val="window" lastClr="FFFFFF"/>
              </a:solidFill>
              <a:latin typeface="Calibri" panose="020F0502020204030204"/>
              <a:ea typeface="+mn-ea"/>
              <a:cs typeface="+mn-cs"/>
            </a:rPr>
            <a:t>1.º de enero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9A365E08-0344-4CC5-8774-63CDA16468A2}">
      <dgm:prSet phldrT="[Text]" custT="1"/>
      <dgm:spPr>
        <a:xfrm>
          <a:off x="0" y="0"/>
          <a:ext cx="2260286" cy="211455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6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por sus siglas en inglés) anual para personas con Medicare"/>
        </a:ext>
      </dgm:extLst>
    </dgm:pt>
    <dgm:pt modelId="{D4C6348B-CB5E-47AF-A605-342F15DD69E6}" type="sibTrans" cxnId="{D91DA57E-D808-439F-9EFC-9E41089249D7}">
      <dgm:prSet/>
      <dgm:spPr/>
      <dgm:t>
        <a:bodyPr/>
        <a:lstStyle/>
        <a:p>
          <a:endParaRPr lang="en-US"/>
        </a:p>
      </dgm:t>
    </dgm:pt>
    <dgm:pt modelId="{2A0163F8-49B5-49B6-A598-A2631FDE8BF2}" type="parTrans" cxnId="{D91DA57E-D808-439F-9EFC-9E41089249D7}">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26745"/>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95824B01-2AF4-481D-AC40-584BE421F0D9}"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C0F86441-3399-4D4A-A264-E391545597CF}"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DE8BF48D-000C-4B7A-9ADF-0E385A024068}" type="presOf" srcId="{9A365E08-0344-4CC5-8774-63CDA16468A2}" destId="{2ECCACA7-0701-41EA-AC42-09F5621BCA70}" srcOrd="1" destOrd="0" presId="urn:microsoft.com/office/officeart/2005/8/layout/hProcess7"/>
    <dgm:cxn modelId="{619171CF-7783-4C7E-B3BE-7503637D5C08}" type="presOf" srcId="{C18FA4FC-1DB3-43E6-A7FE-193B0B55A5BB}" destId="{7DDC2B3D-A8E4-4B2E-894C-D9268877AFA7}" srcOrd="0" destOrd="0" presId="urn:microsoft.com/office/officeart/2005/8/layout/hProcess7"/>
    <dgm:cxn modelId="{CF932DD5-D504-40BF-90E1-CD41B4051B2C}" type="presParOf" srcId="{3B021341-F780-446C-AE18-6CA92A6D01B5}" destId="{D15D1962-5CE7-40A4-B700-038B145CC324}" srcOrd="0" destOrd="0" presId="urn:microsoft.com/office/officeart/2005/8/layout/hProcess7"/>
    <dgm:cxn modelId="{4F40485D-6FAB-4CF1-9FC7-FB06AF6ADA0D}" type="presParOf" srcId="{D15D1962-5CE7-40A4-B700-038B145CC324}" destId="{85F8C5F2-219C-4337-B7E7-253D6F847DF4}" srcOrd="0" destOrd="0" presId="urn:microsoft.com/office/officeart/2005/8/layout/hProcess7"/>
    <dgm:cxn modelId="{8222AD38-77BF-4961-9F9B-0D87B9F6A4B3}" type="presParOf" srcId="{D15D1962-5CE7-40A4-B700-038B145CC324}" destId="{2ECCACA7-0701-41EA-AC42-09F5621BCA70}" srcOrd="1" destOrd="0" presId="urn:microsoft.com/office/officeart/2005/8/layout/hProcess7"/>
    <dgm:cxn modelId="{FF0196AA-F3F1-4062-AF83-993B0EC1CCD3}"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E7446B5-3306-431B-9C17-DCED9B348B7F}">
      <dgm:prSet phldrT="[Text]"/>
      <dgm:spPr>
        <a:xfrm>
          <a:off x="0"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2A077B0D-5DA4-4EF4-AB5F-BC5E36084FBA}">
      <dgm:prSet phldrT="[Text]"/>
      <dgm:spPr>
        <a:xfrm>
          <a:off x="4636627"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custT="1"/>
      <dgm:spPr>
        <a:xfrm>
          <a:off x="5084560" y="0"/>
          <a:ext cx="1668550" cy="1242032"/>
        </a:xfrm>
        <a:prstGeom prst="rect">
          <a:avLst/>
        </a:prstGeom>
        <a:noFill/>
        <a:ln>
          <a:noFill/>
        </a:ln>
        <a:effectLst/>
        <a:scene3d>
          <a:camera prst="orthographicFront"/>
          <a:lightRig rig="flat" dir="t"/>
        </a:scene3d>
        <a:sp3d/>
      </dgm:spPr>
      <dgm:t>
        <a:bodyPr/>
        <a:lstStyle/>
        <a:p>
          <a:pPr algn="ctr">
            <a:lnSpc>
              <a:spcPct val="90000"/>
            </a:lnSpc>
            <a:spcAft>
              <a:spcPts val="1000"/>
            </a:spcAft>
          </a:pPr>
          <a:r>
            <a:rPr lang="es-US" sz="2400" dirty="0">
              <a:solidFill>
                <a:sysClr val="window" lastClr="FFFFFF"/>
              </a:solidFill>
              <a:latin typeface="Calibri" panose="020F0502020204030204"/>
              <a:ea typeface="+mn-ea"/>
              <a:cs typeface="+mn-cs"/>
            </a:rPr>
            <a:t>Finaliza</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custT="1"/>
      <dgm:spPr>
        <a:xfrm>
          <a:off x="447933" y="0"/>
          <a:ext cx="1668550" cy="1242032"/>
        </a:xfrm>
        <a:prstGeom prst="rect">
          <a:avLst/>
        </a:prstGeom>
        <a:noFill/>
        <a:ln>
          <a:noFill/>
        </a:ln>
        <a:effectLst/>
        <a:scene3d>
          <a:camera prst="orthographicFront"/>
          <a:lightRig rig="flat" dir="t"/>
        </a:scene3d>
        <a:sp3d/>
      </dgm:spPr>
      <dgm:t>
        <a:bodyPr/>
        <a:lstStyle/>
        <a:p>
          <a:pPr algn="ctr"/>
          <a:r>
            <a:rPr lang="es-US" sz="2400">
              <a:solidFill>
                <a:sysClr val="window" lastClr="FFFFFF"/>
              </a:solidFill>
              <a:latin typeface="Calibri" panose="020F0502020204030204"/>
              <a:ea typeface="+mn-ea"/>
              <a:cs typeface="+mn-cs"/>
            </a:rPr>
            <a:t>Comienza</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25ADE454-BCC5-4502-A460-6EE8D9ED38F8}">
      <dgm:prSet phldrT="[Text]" custT="1"/>
      <dgm:spPr>
        <a:xfrm>
          <a:off x="447933" y="0"/>
          <a:ext cx="1668550" cy="1242032"/>
        </a:xfrm>
        <a:prstGeom prst="rect">
          <a:avLst/>
        </a:prstGeom>
        <a:noFill/>
        <a:ln>
          <a:noFill/>
        </a:ln>
        <a:effectLst/>
        <a:scene3d>
          <a:camera prst="orthographicFront"/>
          <a:lightRig rig="flat" dir="t"/>
        </a:scene3d>
        <a:sp3d/>
      </dgm:spPr>
      <dgm:t>
        <a:bodyPr/>
        <a:lstStyle/>
        <a:p>
          <a:pPr algn="ctr"/>
          <a:r>
            <a:rPr lang="es-US" sz="2400">
              <a:solidFill>
                <a:sysClr val="window" lastClr="FFFFFF"/>
              </a:solidFill>
              <a:latin typeface="Calibri" panose="020F0502020204030204"/>
              <a:ea typeface="+mn-ea"/>
              <a:cs typeface="+mn-cs"/>
            </a:rPr>
            <a:t>1.º de enero </a:t>
          </a:r>
        </a:p>
      </dgm:t>
    </dgm:pt>
    <dgm:pt modelId="{2DDA50D1-E2F3-4A81-90C7-DDF917B0A9CD}" type="parTrans" cxnId="{53E8DA78-144E-465E-9763-A6E962F64BAF}">
      <dgm:prSet/>
      <dgm:spPr/>
      <dgm:t>
        <a:bodyPr/>
        <a:lstStyle/>
        <a:p>
          <a:endParaRPr lang="en-US"/>
        </a:p>
      </dgm:t>
    </dgm:pt>
    <dgm:pt modelId="{61068F93-A42C-44F8-9D3F-7FAE0FEFFED2}" type="sibTrans" cxnId="{53E8DA78-144E-465E-9763-A6E962F64BAF}">
      <dgm:prSet/>
      <dgm:spPr/>
      <dgm:t>
        <a:bodyPr/>
        <a:lstStyle/>
        <a:p>
          <a:endParaRPr lang="en-US"/>
        </a:p>
      </dgm:t>
    </dgm:pt>
    <dgm:pt modelId="{D01F6F49-A2BB-4EFD-A1D3-B703EAB0BD1F}">
      <dgm:prSet phldrT="[Text]" custT="1"/>
      <dgm:spPr>
        <a:xfrm>
          <a:off x="2806126" y="0"/>
          <a:ext cx="1668550" cy="1242032"/>
        </a:xfrm>
        <a:prstGeom prst="rect">
          <a:avLst/>
        </a:prstGeom>
        <a:noFill/>
        <a:ln>
          <a:noFill/>
        </a:ln>
        <a:effectLst/>
        <a:scene3d>
          <a:camera prst="orthographicFront"/>
          <a:lightRig rig="flat" dir="t"/>
        </a:scene3d>
        <a:sp3d/>
      </dgm:spPr>
      <dgm:t>
        <a:bodyPr/>
        <a:lstStyle/>
        <a:p>
          <a:pPr algn="ctr"/>
          <a:r>
            <a:rPr lang="es-US" sz="2400">
              <a:solidFill>
                <a:sysClr val="window" lastClr="FFFFFF"/>
              </a:solidFill>
              <a:latin typeface="Calibri" panose="020F0502020204030204"/>
              <a:ea typeface="+mn-ea"/>
              <a:cs typeface="+mn-cs"/>
            </a:rPr>
            <a:t>febrero </a:t>
          </a:r>
        </a:p>
      </dgm:t>
    </dgm:pt>
    <dgm:pt modelId="{FC85EBD2-963C-4C13-B35B-6229AD360D9B}" type="parTrans" cxnId="{4F93FA3D-0868-497B-800A-EEE32A486BE2}">
      <dgm:prSet/>
      <dgm:spPr/>
      <dgm:t>
        <a:bodyPr/>
        <a:lstStyle/>
        <a:p>
          <a:endParaRPr lang="en-US"/>
        </a:p>
      </dgm:t>
    </dgm:pt>
    <dgm:pt modelId="{7D21E44D-E2EA-4B3A-A7B6-8AB928AEB12A}" type="sibTrans" cxnId="{4F93FA3D-0868-497B-800A-EEE32A486BE2}">
      <dgm:prSet/>
      <dgm:spPr/>
      <dgm:t>
        <a:bodyPr/>
        <a:lstStyle/>
        <a:p>
          <a:endParaRPr lang="en-US"/>
        </a:p>
      </dgm:t>
    </dgm:pt>
    <dgm:pt modelId="{35CA369F-4BBC-493C-819E-C9F93C957F8A}">
      <dgm:prSet phldrT="[Text]" custT="1"/>
      <dgm:spPr>
        <a:xfrm>
          <a:off x="5084560" y="0"/>
          <a:ext cx="1668550" cy="1242032"/>
        </a:xfrm>
        <a:prstGeom prst="rect">
          <a:avLst/>
        </a:prstGeom>
        <a:noFill/>
        <a:ln>
          <a:noFill/>
        </a:ln>
        <a:effectLst/>
        <a:scene3d>
          <a:camera prst="orthographicFront"/>
          <a:lightRig rig="flat" dir="t"/>
        </a:scene3d>
        <a:sp3d/>
      </dgm:spPr>
      <dgm:t>
        <a:bodyPr/>
        <a:lstStyle/>
        <a:p>
          <a:pPr algn="ctr">
            <a:lnSpc>
              <a:spcPct val="90000"/>
            </a:lnSpc>
            <a:spcAft>
              <a:spcPts val="1000"/>
            </a:spcAft>
          </a:pPr>
          <a:r>
            <a:rPr lang="es-US" sz="2400" dirty="0">
              <a:solidFill>
                <a:sysClr val="window" lastClr="FFFFFF"/>
              </a:solidFill>
              <a:latin typeface="Calibri" panose="020F0502020204030204"/>
              <a:ea typeface="+mn-ea"/>
              <a:cs typeface="+mn-cs"/>
            </a:rPr>
            <a:t>31 de marzo</a:t>
          </a:r>
        </a:p>
      </dgm:t>
    </dgm:pt>
    <dgm:pt modelId="{37795360-7ED4-486F-8F0C-85DD83A5A1EA}" type="parTrans" cxnId="{BF14FBBB-FEEF-4F76-995C-2AB0FFF53A56}">
      <dgm:prSet/>
      <dgm:spPr/>
      <dgm:t>
        <a:bodyPr/>
        <a:lstStyle/>
        <a:p>
          <a:endParaRPr lang="en-US"/>
        </a:p>
      </dgm:t>
    </dgm:pt>
    <dgm:pt modelId="{C2F83FC6-7A73-4DAA-B863-A95DF0183F15}" type="sibTrans" cxnId="{BF14FBBB-FEEF-4F76-995C-2AB0FFF53A56}">
      <dgm:prSet/>
      <dgm:spPr/>
      <dgm:t>
        <a:bodyPr/>
        <a:lstStyle/>
        <a:p>
          <a:endParaRPr lang="en-US"/>
        </a:p>
      </dgm:t>
    </dgm:pt>
    <dgm:pt modelId="{AEF18998-71F0-4703-A2AB-E7BE86E1C170}">
      <dgm:prSet phldrT="[Text]"/>
      <dgm:spPr>
        <a:xfrm>
          <a:off x="2358193"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920F29A2-7517-464F-90ED-8FCF5914CF64}">
      <dgm:prSet phldrT="[Text]" custT="1"/>
      <dgm:spPr>
        <a:xfrm>
          <a:off x="2806126" y="0"/>
          <a:ext cx="1668550" cy="1242032"/>
        </a:xfrm>
        <a:prstGeom prst="rect">
          <a:avLst/>
        </a:prstGeom>
        <a:noFill/>
        <a:ln>
          <a:noFill/>
        </a:ln>
        <a:effectLst/>
        <a:scene3d>
          <a:camera prst="orthographicFront"/>
          <a:lightRig rig="flat" dir="t"/>
        </a:scene3d>
        <a:sp3d/>
      </dgm:spPr>
      <dgm:t>
        <a:bodyPr/>
        <a:lstStyle/>
        <a:p>
          <a:pPr algn="ctr"/>
          <a:r>
            <a:rPr lang="es-US" sz="2400" dirty="0">
              <a:solidFill>
                <a:sysClr val="window" lastClr="FFFFFF"/>
              </a:solidFill>
              <a:latin typeface="Calibri" panose="020F0502020204030204"/>
              <a:ea typeface="+mn-ea"/>
              <a:cs typeface="+mn-cs"/>
            </a:rPr>
            <a:t>Continúa</a:t>
          </a:r>
        </a:p>
      </dgm:t>
    </dgm:pt>
    <dgm:pt modelId="{DC8D8BE1-8274-49A4-91A4-6080D971476F}" type="sibTrans" cxnId="{F478BA9F-0E13-406A-A9CF-D9A8515326E5}">
      <dgm:prSet/>
      <dgm:spPr/>
      <dgm:t>
        <a:bodyPr/>
        <a:lstStyle/>
        <a:p>
          <a:endParaRPr lang="en-US"/>
        </a:p>
      </dgm:t>
    </dgm:pt>
    <dgm:pt modelId="{00A3E05D-D443-4C8E-A4C4-64615A2BD080}" type="parTrans" cxnId="{F478BA9F-0E13-406A-A9CF-D9A8515326E5}">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38481" y="897083"/>
          <a:ext cx="182581"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710"/>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56534" y="897083"/>
          <a:ext cx="182581"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7533470F-A485-431E-9099-D602A9865BCF}" type="presOf" srcId="{D4F83DD4-C97A-4075-B34B-2C3292F9CAC7}" destId="{D996FEBF-6D3D-4E96-A123-C3008B460487}" srcOrd="0" destOrd="0" presId="urn:microsoft.com/office/officeart/2005/8/layout/hProcess7"/>
    <dgm:cxn modelId="{4A4CDE11-C611-40DD-8FCC-3F0FFADD8074}" type="presOf" srcId="{2A077B0D-5DA4-4EF4-AB5F-BC5E36084FBA}" destId="{5DAF2A97-352B-436B-B285-1ACB224A0544}" srcOrd="0" destOrd="0" presId="urn:microsoft.com/office/officeart/2005/8/layout/hProcess7"/>
    <dgm:cxn modelId="{3EC87C31-A06E-4E55-9451-5AC8D9DC2E40}" type="presOf" srcId="{AEF18998-71F0-4703-A2AB-E7BE86E1C170}" destId="{DF6BABB6-FCC3-49F8-BA63-9E4B73F116CA}" srcOrd="0" destOrd="0" presId="urn:microsoft.com/office/officeart/2005/8/layout/hProcess7"/>
    <dgm:cxn modelId="{99EBB634-192F-4714-B8D5-148F4BFCE704}" type="presOf" srcId="{83BECA8D-01FF-4796-AB34-3E7FB1A365E6}" destId="{4FB17124-6943-4A5C-84AB-2DB05267FC22}" srcOrd="0" destOrd="0" presId="urn:microsoft.com/office/officeart/2005/8/layout/hProcess7"/>
    <dgm:cxn modelId="{4F93FA3D-0868-497B-800A-EEE32A486BE2}" srcId="{AEF18998-71F0-4703-A2AB-E7BE86E1C170}" destId="{D01F6F49-A2BB-4EFD-A1D3-B703EAB0BD1F}" srcOrd="1" destOrd="0" parTransId="{FC85EBD2-963C-4C13-B35B-6229AD360D9B}" sibTransId="{7D21E44D-E2EA-4B3A-A7B6-8AB928AEB12A}"/>
    <dgm:cxn modelId="{9B632441-45BC-4FEE-954B-DDF483CA2E82}" type="presOf" srcId="{2A077B0D-5DA4-4EF4-AB5F-BC5E36084FBA}" destId="{BD547890-99AB-49C6-8C07-F1F276FE002C}" srcOrd="1"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8271EF64-DB6B-4C0A-A986-FF22602A78B5}" type="presOf" srcId="{25ADE454-BCC5-4502-A460-6EE8D9ED38F8}" destId="{4FB17124-6943-4A5C-84AB-2DB05267FC22}" srcOrd="0" destOrd="1"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9FFC4D68-8A5D-451A-9F44-DACE63B017C8}" type="presOf" srcId="{CE7446B5-3306-431B-9C17-DCED9B348B7F}" destId="{B0B6A3FB-ED1F-47CE-85F8-2EBD2C36CBD3}" srcOrd="1" destOrd="0" presId="urn:microsoft.com/office/officeart/2005/8/layout/hProcess7"/>
    <dgm:cxn modelId="{E216AB6D-97F7-4233-AE16-AE07079A5E64}" type="presOf" srcId="{35CA369F-4BBC-493C-819E-C9F93C957F8A}" destId="{D996FEBF-6D3D-4E96-A123-C3008B460487}" srcOrd="0" destOrd="1" presId="urn:microsoft.com/office/officeart/2005/8/layout/hProcess7"/>
    <dgm:cxn modelId="{1B869957-474C-46D5-9B9E-E4EBD44DA9FC}" type="presOf" srcId="{D0A732FD-4E74-460C-8676-67B28356C318}" destId="{6988D722-701C-499E-9BD8-8851E1A0A0CC}" srcOrd="0" destOrd="0" presId="urn:microsoft.com/office/officeart/2005/8/layout/hProcess7"/>
    <dgm:cxn modelId="{53E8DA78-144E-465E-9763-A6E962F64BAF}" srcId="{CE7446B5-3306-431B-9C17-DCED9B348B7F}" destId="{25ADE454-BCC5-4502-A460-6EE8D9ED38F8}" srcOrd="1" destOrd="0" parTransId="{2DDA50D1-E2F3-4A81-90C7-DDF917B0A9CD}" sibTransId="{61068F93-A42C-44F8-9D3F-7FAE0FEFFED2}"/>
    <dgm:cxn modelId="{CFF42A59-2C31-4F52-9AA9-A9496D66FC44}" type="presOf" srcId="{CE7446B5-3306-431B-9C17-DCED9B348B7F}" destId="{44198CE7-DC3D-4BB1-8365-DF2D6974C8F7}"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AB7EDB89-6AFE-4C9D-9E46-1DEBAA923214}" type="presOf" srcId="{920F29A2-7517-464F-90ED-8FCF5914CF64}" destId="{B4D72B62-4A7E-40AC-9FFD-41F32E631DAA}" srcOrd="0" destOrd="0" presId="urn:microsoft.com/office/officeart/2005/8/layout/hProcess7"/>
    <dgm:cxn modelId="{45AB5B97-046B-438C-B171-48A8856C45E3}" type="presOf" srcId="{AEF18998-71F0-4703-A2AB-E7BE86E1C170}" destId="{4B6946BE-C9AB-4F4D-8E46-7CD948D87237}" srcOrd="1" destOrd="0" presId="urn:microsoft.com/office/officeart/2005/8/layout/hProcess7"/>
    <dgm:cxn modelId="{F478BA9F-0E13-406A-A9CF-D9A8515326E5}" srcId="{AEF18998-71F0-4703-A2AB-E7BE86E1C170}" destId="{920F29A2-7517-464F-90ED-8FCF5914CF64}" srcOrd="0" destOrd="0" parTransId="{00A3E05D-D443-4C8E-A4C4-64615A2BD080}" sibTransId="{DC8D8BE1-8274-49A4-91A4-6080D971476F}"/>
    <dgm:cxn modelId="{8D4D18B9-ED16-4AE6-9133-C9472894D9BA}" type="presOf" srcId="{D01F6F49-A2BB-4EFD-A1D3-B703EAB0BD1F}" destId="{B4D72B62-4A7E-40AC-9FFD-41F32E631DAA}" srcOrd="0" destOrd="1" presId="urn:microsoft.com/office/officeart/2005/8/layout/hProcess7"/>
    <dgm:cxn modelId="{BF14FBBB-FEEF-4F76-995C-2AB0FFF53A56}" srcId="{2A077B0D-5DA4-4EF4-AB5F-BC5E36084FBA}" destId="{35CA369F-4BBC-493C-819E-C9F93C957F8A}" srcOrd="1" destOrd="0" parTransId="{37795360-7ED4-486F-8F0C-85DD83A5A1EA}" sibTransId="{C2F83FC6-7A73-4DAA-B863-A95DF0183F15}"/>
    <dgm:cxn modelId="{925FF90C-C0B5-4C7F-BDD4-3773B2F1C932}" type="presParOf" srcId="{6988D722-701C-499E-9BD8-8851E1A0A0CC}" destId="{191AA64B-DC05-439B-ADA1-0B7F017E8920}" srcOrd="0" destOrd="0" presId="urn:microsoft.com/office/officeart/2005/8/layout/hProcess7"/>
    <dgm:cxn modelId="{EA2ED4DE-F383-4378-A8A3-64B24E93B360}" type="presParOf" srcId="{191AA64B-DC05-439B-ADA1-0B7F017E8920}" destId="{44198CE7-DC3D-4BB1-8365-DF2D6974C8F7}" srcOrd="0" destOrd="0" presId="urn:microsoft.com/office/officeart/2005/8/layout/hProcess7"/>
    <dgm:cxn modelId="{C5CE5425-A774-4D0F-9DD1-A1412AB79AB7}" type="presParOf" srcId="{191AA64B-DC05-439B-ADA1-0B7F017E8920}" destId="{B0B6A3FB-ED1F-47CE-85F8-2EBD2C36CBD3}" srcOrd="1" destOrd="0" presId="urn:microsoft.com/office/officeart/2005/8/layout/hProcess7"/>
    <dgm:cxn modelId="{BB0F8D08-084F-4733-BCD6-FF0468AF6088}" type="presParOf" srcId="{191AA64B-DC05-439B-ADA1-0B7F017E8920}" destId="{4FB17124-6943-4A5C-84AB-2DB05267FC22}" srcOrd="2" destOrd="0" presId="urn:microsoft.com/office/officeart/2005/8/layout/hProcess7"/>
    <dgm:cxn modelId="{19525AA9-DF16-4FAA-955B-28217E9AFFAA}" type="presParOf" srcId="{6988D722-701C-499E-9BD8-8851E1A0A0CC}" destId="{5072A9B0-9981-406C-B19F-50A06510F98C}" srcOrd="1" destOrd="0" presId="urn:microsoft.com/office/officeart/2005/8/layout/hProcess7"/>
    <dgm:cxn modelId="{6C1A83DB-FBE1-4D1C-9B83-C4419E287B95}" type="presParOf" srcId="{6988D722-701C-499E-9BD8-8851E1A0A0CC}" destId="{05BF3E3E-DB1D-4559-8024-FB1239B6A48A}" srcOrd="2" destOrd="0" presId="urn:microsoft.com/office/officeart/2005/8/layout/hProcess7"/>
    <dgm:cxn modelId="{5979C42D-D9A5-4344-BF3C-78A819C46170}" type="presParOf" srcId="{05BF3E3E-DB1D-4559-8024-FB1239B6A48A}" destId="{1659C2A5-4200-46E1-9898-A3D3EA27902F}" srcOrd="0" destOrd="0" presId="urn:microsoft.com/office/officeart/2005/8/layout/hProcess7"/>
    <dgm:cxn modelId="{45DB298A-1B05-4360-9BD1-FD20CD76477A}" type="presParOf" srcId="{05BF3E3E-DB1D-4559-8024-FB1239B6A48A}" destId="{C3697F08-8247-49E8-8409-B2EDCA8A6D8A}" srcOrd="1" destOrd="0" presId="urn:microsoft.com/office/officeart/2005/8/layout/hProcess7"/>
    <dgm:cxn modelId="{5B71B26E-0323-4685-B57E-61988E9D505B}" type="presParOf" srcId="{05BF3E3E-DB1D-4559-8024-FB1239B6A48A}" destId="{7130D272-90C7-4B83-9173-2BD07F9DA418}" srcOrd="2" destOrd="0" presId="urn:microsoft.com/office/officeart/2005/8/layout/hProcess7"/>
    <dgm:cxn modelId="{36A87AF8-7CEB-40D7-904D-8C38B0350A3A}" type="presParOf" srcId="{6988D722-701C-499E-9BD8-8851E1A0A0CC}" destId="{BC035B2F-6DC9-42D6-AC66-63761C4447C8}" srcOrd="3" destOrd="0" presId="urn:microsoft.com/office/officeart/2005/8/layout/hProcess7"/>
    <dgm:cxn modelId="{F9A4E658-C415-4DF0-A931-A4105E0D5EDB}" type="presParOf" srcId="{6988D722-701C-499E-9BD8-8851E1A0A0CC}" destId="{0A7A16DF-739E-4429-B844-23B06A2364F4}" srcOrd="4" destOrd="0" presId="urn:microsoft.com/office/officeart/2005/8/layout/hProcess7"/>
    <dgm:cxn modelId="{E3B0EB03-6816-46AA-B484-6432A28D49A3}" type="presParOf" srcId="{0A7A16DF-739E-4429-B844-23B06A2364F4}" destId="{DF6BABB6-FCC3-49F8-BA63-9E4B73F116CA}" srcOrd="0" destOrd="0" presId="urn:microsoft.com/office/officeart/2005/8/layout/hProcess7"/>
    <dgm:cxn modelId="{A06A78A0-65A8-46E4-80A0-0CC94A2F662D}" type="presParOf" srcId="{0A7A16DF-739E-4429-B844-23B06A2364F4}" destId="{4B6946BE-C9AB-4F4D-8E46-7CD948D87237}" srcOrd="1" destOrd="0" presId="urn:microsoft.com/office/officeart/2005/8/layout/hProcess7"/>
    <dgm:cxn modelId="{DD9400F9-E904-449B-A964-762842633D89}" type="presParOf" srcId="{0A7A16DF-739E-4429-B844-23B06A2364F4}" destId="{B4D72B62-4A7E-40AC-9FFD-41F32E631DAA}" srcOrd="2" destOrd="0" presId="urn:microsoft.com/office/officeart/2005/8/layout/hProcess7"/>
    <dgm:cxn modelId="{C25FCF25-619C-454D-88DF-5CBDC225BA35}" type="presParOf" srcId="{6988D722-701C-499E-9BD8-8851E1A0A0CC}" destId="{BE4C1E3A-BBDE-4C1D-A8A0-AF3C3BA7704C}" srcOrd="5" destOrd="0" presId="urn:microsoft.com/office/officeart/2005/8/layout/hProcess7"/>
    <dgm:cxn modelId="{4CBC0B64-B2FC-48C3-A7CD-8E91672D8148}" type="presParOf" srcId="{6988D722-701C-499E-9BD8-8851E1A0A0CC}" destId="{6D9FE7D1-DE7C-4404-B41F-1496757EBD25}" srcOrd="6" destOrd="0" presId="urn:microsoft.com/office/officeart/2005/8/layout/hProcess7"/>
    <dgm:cxn modelId="{9F5EFCCA-EAF6-4279-A889-FCCDC67D2EE8}" type="presParOf" srcId="{6D9FE7D1-DE7C-4404-B41F-1496757EBD25}" destId="{25B8A66D-2F28-4B5C-9FDF-43B80D0FD855}" srcOrd="0" destOrd="0" presId="urn:microsoft.com/office/officeart/2005/8/layout/hProcess7"/>
    <dgm:cxn modelId="{CB8A97E3-A8CF-4FFD-B879-01BD95D8E529}" type="presParOf" srcId="{6D9FE7D1-DE7C-4404-B41F-1496757EBD25}" destId="{4840E816-AD25-499D-BB79-1BAAB2921A58}" srcOrd="1" destOrd="0" presId="urn:microsoft.com/office/officeart/2005/8/layout/hProcess7"/>
    <dgm:cxn modelId="{465EE279-B629-404A-889A-9C47D769198B}" type="presParOf" srcId="{6D9FE7D1-DE7C-4404-B41F-1496757EBD25}" destId="{02F69D5A-7A0F-4513-88B1-3ED32B19A24D}" srcOrd="2" destOrd="0" presId="urn:microsoft.com/office/officeart/2005/8/layout/hProcess7"/>
    <dgm:cxn modelId="{E51D8380-812B-4DEA-A29F-900E8C0AA6B2}" type="presParOf" srcId="{6988D722-701C-499E-9BD8-8851E1A0A0CC}" destId="{FDA74CF7-71CA-4039-937C-7190D7FC0A48}" srcOrd="7" destOrd="0" presId="urn:microsoft.com/office/officeart/2005/8/layout/hProcess7"/>
    <dgm:cxn modelId="{13348A32-2671-4D62-9836-2CDA5561F835}" type="presParOf" srcId="{6988D722-701C-499E-9BD8-8851E1A0A0CC}" destId="{203B6D1D-1540-440E-8B90-57C2D6E105F6}" srcOrd="8" destOrd="0" presId="urn:microsoft.com/office/officeart/2005/8/layout/hProcess7"/>
    <dgm:cxn modelId="{94E54AEF-5A8B-4574-8E12-B6869DA6B23C}" type="presParOf" srcId="{203B6D1D-1540-440E-8B90-57C2D6E105F6}" destId="{5DAF2A97-352B-436B-B285-1ACB224A0544}" srcOrd="0" destOrd="0" presId="urn:microsoft.com/office/officeart/2005/8/layout/hProcess7"/>
    <dgm:cxn modelId="{D0EE9482-F824-4764-8259-19880E5D71F5}" type="presParOf" srcId="{203B6D1D-1540-440E-8B90-57C2D6E105F6}" destId="{BD547890-99AB-49C6-8C07-F1F276FE002C}" srcOrd="1" destOrd="0" presId="urn:microsoft.com/office/officeart/2005/8/layout/hProcess7"/>
    <dgm:cxn modelId="{76C70338-B1E8-40E8-B3A6-A82B14D437F4}"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ED34A-FB42-4791-832C-306D25F86B83}">
      <dsp:nvSpPr>
        <dsp:cNvPr id="0" name=""/>
        <dsp:cNvSpPr/>
      </dsp:nvSpPr>
      <dsp:spPr>
        <a:xfrm>
          <a:off x="2348"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382446" y="1096760"/>
        <a:ext cx="967390" cy="192007"/>
      </dsp:txXfrm>
    </dsp:sp>
    <dsp:sp modelId="{CE1FF248-920D-4423-9A97-DDB50EBCAAA4}">
      <dsp:nvSpPr>
        <dsp:cNvPr id="0" name=""/>
        <dsp:cNvSpPr/>
      </dsp:nvSpPr>
      <dsp:spPr>
        <a:xfrm>
          <a:off x="200149"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1</a:t>
          </a:r>
        </a:p>
      </dsp:txBody>
      <dsp:txXfrm>
        <a:off x="200149" y="706172"/>
        <a:ext cx="736811" cy="1186810"/>
      </dsp:txXfrm>
    </dsp:sp>
    <dsp:sp modelId="{A5381C51-460A-4518-92B3-08CC2532E398}">
      <dsp:nvSpPr>
        <dsp:cNvPr id="0" name=""/>
        <dsp:cNvSpPr/>
      </dsp:nvSpPr>
      <dsp:spPr>
        <a:xfrm>
          <a:off x="1025971"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641177" y="1096760"/>
        <a:ext cx="967390" cy="192007"/>
      </dsp:txXfrm>
    </dsp:sp>
    <dsp:sp modelId="{8159F9CE-E531-4EDC-92A0-6B8495D951E2}">
      <dsp:nvSpPr>
        <dsp:cNvPr id="0" name=""/>
        <dsp:cNvSpPr/>
      </dsp:nvSpPr>
      <dsp:spPr>
        <a:xfrm rot="5400000">
          <a:off x="943656"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4AE64F-A4E3-466F-940F-6DE7998B1993}">
      <dsp:nvSpPr>
        <dsp:cNvPr id="0" name=""/>
        <dsp:cNvSpPr/>
      </dsp:nvSpPr>
      <dsp:spPr>
        <a:xfrm>
          <a:off x="1223773"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2</a:t>
          </a:r>
        </a:p>
      </dsp:txBody>
      <dsp:txXfrm>
        <a:off x="1223773" y="706172"/>
        <a:ext cx="736811" cy="1186810"/>
      </dsp:txXfrm>
    </dsp:sp>
    <dsp:sp modelId="{AFCBFC7E-25E0-4AC3-8A0E-FC4D5CD42F36}">
      <dsp:nvSpPr>
        <dsp:cNvPr id="0" name=""/>
        <dsp:cNvSpPr/>
      </dsp:nvSpPr>
      <dsp:spPr>
        <a:xfrm>
          <a:off x="2049595"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1664801" y="1096760"/>
        <a:ext cx="967390" cy="192007"/>
      </dsp:txXfrm>
    </dsp:sp>
    <dsp:sp modelId="{A53F5625-F7DE-4DCB-A777-CDF15E64F2ED}">
      <dsp:nvSpPr>
        <dsp:cNvPr id="0" name=""/>
        <dsp:cNvSpPr/>
      </dsp:nvSpPr>
      <dsp:spPr>
        <a:xfrm rot="5400000">
          <a:off x="1967279"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9BEAA1-6EF4-4258-A2D2-E4F88A84E773}">
      <dsp:nvSpPr>
        <dsp:cNvPr id="0" name=""/>
        <dsp:cNvSpPr/>
      </dsp:nvSpPr>
      <dsp:spPr>
        <a:xfrm>
          <a:off x="2247397"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3</a:t>
          </a:r>
        </a:p>
      </dsp:txBody>
      <dsp:txXfrm>
        <a:off x="2247397" y="706172"/>
        <a:ext cx="736811" cy="1186810"/>
      </dsp:txXfrm>
    </dsp:sp>
    <dsp:sp modelId="{12733D8D-7AA1-414B-8387-0BB1BB0C6E08}">
      <dsp:nvSpPr>
        <dsp:cNvPr id="0" name=""/>
        <dsp:cNvSpPr/>
      </dsp:nvSpPr>
      <dsp:spPr>
        <a:xfrm>
          <a:off x="3073219"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2688425" y="1096760"/>
        <a:ext cx="967390" cy="192007"/>
      </dsp:txXfrm>
    </dsp:sp>
    <dsp:sp modelId="{1FD34BC2-C630-42A0-8E73-1E649C57A9EA}">
      <dsp:nvSpPr>
        <dsp:cNvPr id="0" name=""/>
        <dsp:cNvSpPr/>
      </dsp:nvSpPr>
      <dsp:spPr>
        <a:xfrm rot="5400000">
          <a:off x="2990903"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56232B1-BC49-45DB-BE43-1CDDBF58312B}">
      <dsp:nvSpPr>
        <dsp:cNvPr id="0" name=""/>
        <dsp:cNvSpPr/>
      </dsp:nvSpPr>
      <dsp:spPr>
        <a:xfrm>
          <a:off x="3271021"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4</a:t>
          </a:r>
        </a:p>
      </dsp:txBody>
      <dsp:txXfrm>
        <a:off x="3271021" y="706172"/>
        <a:ext cx="736811" cy="1186810"/>
      </dsp:txXfrm>
    </dsp:sp>
    <dsp:sp modelId="{89A2951F-597C-4E92-855F-7D908DA68272}">
      <dsp:nvSpPr>
        <dsp:cNvPr id="0" name=""/>
        <dsp:cNvSpPr/>
      </dsp:nvSpPr>
      <dsp:spPr>
        <a:xfrm>
          <a:off x="4096843"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3712048" y="1096760"/>
        <a:ext cx="967390" cy="192007"/>
      </dsp:txXfrm>
    </dsp:sp>
    <dsp:sp modelId="{98EC5AE5-8395-4111-9369-0DAF626AD7EE}">
      <dsp:nvSpPr>
        <dsp:cNvPr id="0" name=""/>
        <dsp:cNvSpPr/>
      </dsp:nvSpPr>
      <dsp:spPr>
        <a:xfrm rot="5400000">
          <a:off x="4014527"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C90F4D-320C-41F0-A85D-1912C8186F20}">
      <dsp:nvSpPr>
        <dsp:cNvPr id="0" name=""/>
        <dsp:cNvSpPr/>
      </dsp:nvSpPr>
      <dsp:spPr>
        <a:xfrm>
          <a:off x="4294644"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5</a:t>
          </a:r>
        </a:p>
      </dsp:txBody>
      <dsp:txXfrm>
        <a:off x="4294644" y="706172"/>
        <a:ext cx="736811" cy="1186810"/>
      </dsp:txXfrm>
    </dsp:sp>
    <dsp:sp modelId="{33D0016E-7B38-4391-A1E1-3AF1A0744C4C}">
      <dsp:nvSpPr>
        <dsp:cNvPr id="0" name=""/>
        <dsp:cNvSpPr/>
      </dsp:nvSpPr>
      <dsp:spPr>
        <a:xfrm>
          <a:off x="5120466"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4735672" y="1096760"/>
        <a:ext cx="967390" cy="192007"/>
      </dsp:txXfrm>
    </dsp:sp>
    <dsp:sp modelId="{081752A7-AF3E-477D-8170-B1EEBEFF6D1F}">
      <dsp:nvSpPr>
        <dsp:cNvPr id="0" name=""/>
        <dsp:cNvSpPr/>
      </dsp:nvSpPr>
      <dsp:spPr>
        <a:xfrm rot="5400000">
          <a:off x="5038151"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93D4BC-DB62-4A4C-A145-F0276749176A}">
      <dsp:nvSpPr>
        <dsp:cNvPr id="0" name=""/>
        <dsp:cNvSpPr/>
      </dsp:nvSpPr>
      <dsp:spPr>
        <a:xfrm>
          <a:off x="5318268"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6</a:t>
          </a:r>
        </a:p>
      </dsp:txBody>
      <dsp:txXfrm>
        <a:off x="5318268" y="706172"/>
        <a:ext cx="736811" cy="1186810"/>
      </dsp:txXfrm>
    </dsp:sp>
    <dsp:sp modelId="{A09AFD84-9EE0-43D8-B562-64042810BCA5}">
      <dsp:nvSpPr>
        <dsp:cNvPr id="0" name=""/>
        <dsp:cNvSpPr/>
      </dsp:nvSpPr>
      <dsp:spPr>
        <a:xfrm>
          <a:off x="6144090"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5759296" y="1096760"/>
        <a:ext cx="967390" cy="192007"/>
      </dsp:txXfrm>
    </dsp:sp>
    <dsp:sp modelId="{7FE6D93B-7C54-4FF3-A5DF-911BA6559A09}">
      <dsp:nvSpPr>
        <dsp:cNvPr id="0" name=""/>
        <dsp:cNvSpPr/>
      </dsp:nvSpPr>
      <dsp:spPr>
        <a:xfrm rot="5400000">
          <a:off x="6061775"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11C1F2-0ED3-4807-B57B-0047CF137885}">
      <dsp:nvSpPr>
        <dsp:cNvPr id="0" name=""/>
        <dsp:cNvSpPr/>
      </dsp:nvSpPr>
      <dsp:spPr>
        <a:xfrm>
          <a:off x="6341892"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7</a:t>
          </a:r>
        </a:p>
      </dsp:txBody>
      <dsp:txXfrm>
        <a:off x="6341892" y="706172"/>
        <a:ext cx="736811" cy="1186810"/>
      </dsp:txXfrm>
    </dsp:sp>
    <dsp:sp modelId="{F389AE3F-4466-4A08-A813-F775568D5B6E}">
      <dsp:nvSpPr>
        <dsp:cNvPr id="0" name=""/>
        <dsp:cNvSpPr/>
      </dsp:nvSpPr>
      <dsp:spPr>
        <a:xfrm>
          <a:off x="7167714"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s-US" sz="1100" kern="1200">
              <a:solidFill>
                <a:sysClr val="window" lastClr="FFFFFF"/>
              </a:solidFill>
              <a:latin typeface="Calibri" panose="020F0502020204030204"/>
              <a:ea typeface="+mn-ea"/>
              <a:cs typeface="+mn-cs"/>
            </a:rPr>
            <a:t>Mes</a:t>
          </a:r>
        </a:p>
      </dsp:txBody>
      <dsp:txXfrm rot="16200000">
        <a:off x="6782920" y="1096760"/>
        <a:ext cx="967390" cy="192007"/>
      </dsp:txXfrm>
    </dsp:sp>
    <dsp:sp modelId="{37D31B51-FBFE-4159-9044-BF33FA96225E}">
      <dsp:nvSpPr>
        <dsp:cNvPr id="0" name=""/>
        <dsp:cNvSpPr/>
      </dsp:nvSpPr>
      <dsp:spPr>
        <a:xfrm rot="5400000">
          <a:off x="7085398"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17F69B-ABA0-48E6-8480-201905EF4FD2}">
      <dsp:nvSpPr>
        <dsp:cNvPr id="0" name=""/>
        <dsp:cNvSpPr/>
      </dsp:nvSpPr>
      <dsp:spPr>
        <a:xfrm>
          <a:off x="7365516"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r" defTabSz="2889250">
            <a:lnSpc>
              <a:spcPct val="90000"/>
            </a:lnSpc>
            <a:spcBef>
              <a:spcPct val="0"/>
            </a:spcBef>
            <a:spcAft>
              <a:spcPct val="35000"/>
            </a:spcAft>
            <a:buNone/>
          </a:pPr>
          <a:r>
            <a:rPr lang="es-US" sz="6500" kern="1200">
              <a:solidFill>
                <a:sysClr val="window" lastClr="FFFFFF"/>
              </a:solidFill>
              <a:latin typeface="Calibri" panose="020F0502020204030204"/>
              <a:ea typeface="+mn-ea"/>
              <a:cs typeface="+mn-cs"/>
            </a:rPr>
            <a:t>8</a:t>
          </a:r>
        </a:p>
      </dsp:txBody>
      <dsp:txXfrm>
        <a:off x="7365516" y="706172"/>
        <a:ext cx="736811" cy="11868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3012824" cy="1577976"/>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dsp:txBody>
      <dsp:txXfrm rot="16200000">
        <a:off x="-336864" y="354511"/>
        <a:ext cx="1276293" cy="584916"/>
      </dsp:txXfrm>
    </dsp:sp>
    <dsp:sp modelId="{7DDC2B3D-A8E4-4B2E-894C-D9268877AFA7}">
      <dsp:nvSpPr>
        <dsp:cNvPr id="0" name=""/>
        <dsp:cNvSpPr/>
      </dsp:nvSpPr>
      <dsp:spPr>
        <a:xfrm>
          <a:off x="429991" y="0"/>
          <a:ext cx="2244554" cy="1577976"/>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marL="228600" lvl="0" indent="0" algn="ctr" defTabSz="1000125">
            <a:lnSpc>
              <a:spcPct val="90000"/>
            </a:lnSpc>
            <a:spcBef>
              <a:spcPct val="0"/>
            </a:spcBef>
            <a:spcAft>
              <a:spcPct val="35000"/>
            </a:spcAft>
            <a:buNone/>
          </a:pPr>
          <a:r>
            <a:rPr lang="es-US" sz="2250" b="0" kern="1200" dirty="0">
              <a:solidFill>
                <a:sysClr val="window" lastClr="FFFFFF"/>
              </a:solidFill>
              <a:latin typeface="Calibri" panose="020F0502020204030204"/>
              <a:ea typeface="+mn-ea"/>
              <a:cs typeface="+mn-cs"/>
            </a:rPr>
            <a:t>La cobertura</a:t>
          </a:r>
        </a:p>
        <a:p>
          <a:pPr marL="0" lvl="0" indent="0" algn="ctr" defTabSz="1000125">
            <a:lnSpc>
              <a:spcPct val="90000"/>
            </a:lnSpc>
            <a:spcBef>
              <a:spcPct val="0"/>
            </a:spcBef>
            <a:spcAft>
              <a:spcPct val="35000"/>
            </a:spcAft>
            <a:buNone/>
          </a:pPr>
          <a:r>
            <a:rPr lang="es-US" sz="2250" b="0" kern="1200" dirty="0">
              <a:solidFill>
                <a:sysClr val="window" lastClr="FFFFFF"/>
              </a:solidFill>
              <a:latin typeface="Calibri" panose="020F0502020204030204"/>
              <a:ea typeface="+mn-ea"/>
              <a:cs typeface="+mn-cs"/>
            </a:rPr>
            <a:t>el </a:t>
          </a:r>
          <a:r>
            <a:rPr lang="es-US" sz="2250" b="0" kern="1200" dirty="0">
              <a:solidFill>
                <a:sysClr val="window" lastClr="FFFFFF"/>
              </a:solidFill>
              <a:latin typeface="+mn-lt"/>
              <a:ea typeface="+mn-ea"/>
              <a:cs typeface="+mn-cs"/>
            </a:rPr>
            <a:t>primer comienza </a:t>
          </a:r>
          <a:r>
            <a:rPr lang="es-US" sz="2250" b="0" kern="1200" dirty="0">
              <a:solidFill>
                <a:sysClr val="window" lastClr="FFFFFF"/>
              </a:solidFill>
              <a:latin typeface="Calibri" panose="020F0502020204030204"/>
              <a:ea typeface="+mn-ea"/>
              <a:cs typeface="+mn-cs"/>
            </a:rPr>
            <a:t>mes después de haberse inscrito</a:t>
          </a:r>
        </a:p>
      </dsp:txBody>
      <dsp:txXfrm>
        <a:off x="429991" y="0"/>
        <a:ext cx="2244554" cy="1577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570A-EE07-4568-A4F3-E88C3ACE658F}">
      <dsp:nvSpPr>
        <dsp:cNvPr id="0" name=""/>
        <dsp:cNvSpPr/>
      </dsp:nvSpPr>
      <dsp:spPr>
        <a:xfrm>
          <a:off x="0" y="0"/>
          <a:ext cx="2380772" cy="139505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solidFill>
              <a:sysClr val="window" lastClr="FFFFFF"/>
            </a:solidFill>
            <a:latin typeface="Calibri" panose="020F0502020204030204"/>
            <a:ea typeface="+mn-ea"/>
            <a:cs typeface="+mn-cs"/>
          </a:endParaRPr>
        </a:p>
      </dsp:txBody>
      <dsp:txXfrm rot="16200000">
        <a:off x="-326921" y="340867"/>
        <a:ext cx="1129997" cy="462208"/>
      </dsp:txXfrm>
    </dsp:sp>
    <dsp:sp modelId="{64B4DB6B-1FBD-477A-AEA0-610D68DD5CD8}">
      <dsp:nvSpPr>
        <dsp:cNvPr id="0" name=""/>
        <dsp:cNvSpPr/>
      </dsp:nvSpPr>
      <dsp:spPr>
        <a:xfrm>
          <a:off x="476154" y="0"/>
          <a:ext cx="1773675" cy="139505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US" sz="2100" kern="1200" dirty="0">
              <a:solidFill>
                <a:sysClr val="window" lastClr="FFFFFF"/>
              </a:solidFill>
              <a:latin typeface="Calibri" panose="020F0502020204030204"/>
              <a:ea typeface="+mn-ea"/>
              <a:cs typeface="+mn-cs"/>
            </a:rPr>
            <a:t>Mes en que finaliza la cobertura de retiro o del GHP</a:t>
          </a:r>
        </a:p>
      </dsp:txBody>
      <dsp:txXfrm>
        <a:off x="476154" y="0"/>
        <a:ext cx="1773675" cy="1395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1511001" cy="78149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6200000">
        <a:off x="-164885" y="173737"/>
        <a:ext cx="631971" cy="293348"/>
      </dsp:txXfrm>
    </dsp:sp>
    <dsp:sp modelId="{4FB17124-6943-4A5C-84AB-2DB05267FC22}">
      <dsp:nvSpPr>
        <dsp:cNvPr id="0" name=""/>
        <dsp:cNvSpPr/>
      </dsp:nvSpPr>
      <dsp:spPr>
        <a:xfrm>
          <a:off x="302200" y="0"/>
          <a:ext cx="1125696" cy="78149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marL="0" lvl="0" indent="0" algn="ctr" defTabSz="844550">
            <a:lnSpc>
              <a:spcPct val="90000"/>
            </a:lnSpc>
            <a:spcBef>
              <a:spcPct val="0"/>
            </a:spcBef>
            <a:spcAft>
              <a:spcPct val="35000"/>
            </a:spcAft>
            <a:buNone/>
          </a:pPr>
          <a:r>
            <a:rPr lang="es-US" sz="1900" kern="1200">
              <a:solidFill>
                <a:sysClr val="window" lastClr="FFFFFF"/>
              </a:solidFill>
              <a:latin typeface="Calibri" panose="020F0502020204030204"/>
              <a:ea typeface="+mn-ea"/>
              <a:cs typeface="+mn-cs"/>
            </a:rPr>
            <a:t>Comienza</a:t>
          </a:r>
        </a:p>
        <a:p>
          <a:pPr marL="0" lvl="0" indent="0" algn="ctr" defTabSz="844550">
            <a:lnSpc>
              <a:spcPct val="90000"/>
            </a:lnSpc>
            <a:spcBef>
              <a:spcPct val="0"/>
            </a:spcBef>
            <a:spcAft>
              <a:spcPct val="35000"/>
            </a:spcAft>
            <a:buNone/>
          </a:pPr>
          <a:r>
            <a:rPr lang="es-US" sz="1900" kern="1200">
              <a:solidFill>
                <a:sysClr val="window" lastClr="FFFFFF"/>
              </a:solidFill>
              <a:latin typeface="Calibri" panose="020F0502020204030204"/>
              <a:ea typeface="+mn-ea"/>
              <a:cs typeface="+mn-cs"/>
            </a:rPr>
            <a:t>1º de abril </a:t>
          </a:r>
        </a:p>
      </dsp:txBody>
      <dsp:txXfrm>
        <a:off x="302200" y="0"/>
        <a:ext cx="1125696" cy="781492"/>
      </dsp:txXfrm>
    </dsp:sp>
    <dsp:sp modelId="{DF6BABB6-FCC3-49F8-BA63-9E4B73F116CA}">
      <dsp:nvSpPr>
        <dsp:cNvPr id="0" name=""/>
        <dsp:cNvSpPr/>
      </dsp:nvSpPr>
      <dsp:spPr>
        <a:xfrm>
          <a:off x="1590967" y="0"/>
          <a:ext cx="1511001" cy="78149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6200000">
        <a:off x="1426082" y="173737"/>
        <a:ext cx="631971" cy="293348"/>
      </dsp:txXfrm>
    </dsp:sp>
    <dsp:sp modelId="{C3697F08-8247-49E8-8409-B2EDCA8A6D8A}">
      <dsp:nvSpPr>
        <dsp:cNvPr id="0" name=""/>
        <dsp:cNvSpPr/>
      </dsp:nvSpPr>
      <dsp:spPr>
        <a:xfrm rot="5400000">
          <a:off x="1514365" y="556658"/>
          <a:ext cx="114854" cy="22665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1893168" y="0"/>
          <a:ext cx="1125696" cy="78149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marL="0" lvl="0" indent="0" algn="ctr" defTabSz="844550">
            <a:lnSpc>
              <a:spcPct val="90000"/>
            </a:lnSpc>
            <a:spcBef>
              <a:spcPct val="0"/>
            </a:spcBef>
            <a:spcAft>
              <a:spcPct val="35000"/>
            </a:spcAft>
            <a:buNone/>
          </a:pPr>
          <a:r>
            <a:rPr lang="es-US" sz="1900" kern="1200" dirty="0">
              <a:solidFill>
                <a:sysClr val="window" lastClr="FFFFFF"/>
              </a:solidFill>
              <a:latin typeface="Calibri" panose="020F0502020204030204"/>
              <a:ea typeface="+mn-ea"/>
              <a:cs typeface="+mn-cs"/>
            </a:rPr>
            <a:t>Continúa</a:t>
          </a:r>
        </a:p>
        <a:p>
          <a:pPr marL="0" lvl="0" indent="0" algn="ctr" defTabSz="844550">
            <a:lnSpc>
              <a:spcPct val="90000"/>
            </a:lnSpc>
            <a:spcBef>
              <a:spcPct val="0"/>
            </a:spcBef>
            <a:spcAft>
              <a:spcPct val="35000"/>
            </a:spcAft>
            <a:buNone/>
          </a:pPr>
          <a:r>
            <a:rPr lang="es-US" sz="1900" kern="1200" dirty="0">
              <a:solidFill>
                <a:sysClr val="window" lastClr="FFFFFF"/>
              </a:solidFill>
              <a:latin typeface="Calibri" panose="020F0502020204030204"/>
              <a:ea typeface="+mn-ea"/>
              <a:cs typeface="+mn-cs"/>
            </a:rPr>
            <a:t>mayo</a:t>
          </a:r>
        </a:p>
      </dsp:txBody>
      <dsp:txXfrm>
        <a:off x="1893168" y="0"/>
        <a:ext cx="1125696" cy="781492"/>
      </dsp:txXfrm>
    </dsp:sp>
    <dsp:sp modelId="{5DAF2A97-352B-436B-B285-1ACB224A0544}">
      <dsp:nvSpPr>
        <dsp:cNvPr id="0" name=""/>
        <dsp:cNvSpPr/>
      </dsp:nvSpPr>
      <dsp:spPr>
        <a:xfrm>
          <a:off x="3128124" y="0"/>
          <a:ext cx="1511001" cy="78149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6200000">
        <a:off x="2963239" y="173737"/>
        <a:ext cx="631971" cy="293348"/>
      </dsp:txXfrm>
    </dsp:sp>
    <dsp:sp modelId="{4840E816-AD25-499D-BB79-1BAAB2921A58}">
      <dsp:nvSpPr>
        <dsp:cNvPr id="0" name=""/>
        <dsp:cNvSpPr/>
      </dsp:nvSpPr>
      <dsp:spPr>
        <a:xfrm rot="5400000">
          <a:off x="3078252" y="556658"/>
          <a:ext cx="114854" cy="22665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3430325" y="0"/>
          <a:ext cx="1125696" cy="78149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marL="0" lvl="0" indent="0" algn="ctr" defTabSz="844550">
            <a:lnSpc>
              <a:spcPct val="90000"/>
            </a:lnSpc>
            <a:spcBef>
              <a:spcPct val="0"/>
            </a:spcBef>
            <a:spcAft>
              <a:spcPts val="800"/>
            </a:spcAft>
            <a:buNone/>
          </a:pPr>
          <a:r>
            <a:rPr lang="es-US" sz="1900" kern="1200" dirty="0">
              <a:solidFill>
                <a:sysClr val="window" lastClr="FFFFFF"/>
              </a:solidFill>
              <a:latin typeface="Calibri" panose="020F0502020204030204"/>
              <a:ea typeface="+mn-ea"/>
              <a:cs typeface="+mn-cs"/>
            </a:rPr>
            <a:t>Finaliza</a:t>
          </a:r>
        </a:p>
        <a:p>
          <a:pPr marL="0" lvl="0" indent="0" algn="ctr" defTabSz="844550">
            <a:lnSpc>
              <a:spcPct val="90000"/>
            </a:lnSpc>
            <a:spcBef>
              <a:spcPct val="0"/>
            </a:spcBef>
            <a:spcAft>
              <a:spcPts val="800"/>
            </a:spcAft>
            <a:buNone/>
          </a:pPr>
          <a:r>
            <a:rPr lang="es-US" sz="1900" kern="1200" dirty="0">
              <a:solidFill>
                <a:sysClr val="window" lastClr="FFFFFF"/>
              </a:solidFill>
              <a:latin typeface="Calibri" panose="020F0502020204030204"/>
              <a:ea typeface="+mn-ea"/>
              <a:cs typeface="+mn-cs"/>
            </a:rPr>
            <a:t>30 de junio</a:t>
          </a:r>
        </a:p>
      </dsp:txBody>
      <dsp:txXfrm>
        <a:off x="3430325" y="0"/>
        <a:ext cx="1125696" cy="781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1359610"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dsp:txBody>
      <dsp:txXfrm rot="16200000">
        <a:off x="-476969" y="484933"/>
        <a:ext cx="1225860" cy="263958"/>
      </dsp:txXfrm>
    </dsp:sp>
    <dsp:sp modelId="{7DDC2B3D-A8E4-4B2E-894C-D9268877AFA7}">
      <dsp:nvSpPr>
        <dsp:cNvPr id="0" name=""/>
        <dsp:cNvSpPr/>
      </dsp:nvSpPr>
      <dsp:spPr>
        <a:xfrm>
          <a:off x="271922" y="0"/>
          <a:ext cx="1012909" cy="1504663"/>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US" sz="1600" kern="1200" dirty="0">
              <a:solidFill>
                <a:sysClr val="window" lastClr="FFFFFF"/>
              </a:solidFill>
              <a:latin typeface="Calibri" panose="020F0502020204030204"/>
              <a:ea typeface="+mn-ea"/>
              <a:cs typeface="+mn-cs"/>
            </a:rPr>
            <a:t>La cobertura comienza el</a:t>
          </a:r>
        </a:p>
        <a:p>
          <a:pPr marL="0" lvl="0" indent="0" algn="l" defTabSz="711200">
            <a:lnSpc>
              <a:spcPct val="90000"/>
            </a:lnSpc>
            <a:spcBef>
              <a:spcPct val="0"/>
            </a:spcBef>
            <a:spcAft>
              <a:spcPct val="35000"/>
            </a:spcAft>
            <a:buNone/>
          </a:pPr>
          <a:r>
            <a:rPr lang="es-US" sz="2000" kern="1200" dirty="0">
              <a:solidFill>
                <a:sysClr val="window" lastClr="FFFFFF"/>
              </a:solidFill>
              <a:latin typeface="Calibri" panose="020F0502020204030204"/>
              <a:ea typeface="+mn-ea"/>
              <a:cs typeface="+mn-cs"/>
            </a:rPr>
            <a:t>1º de julio</a:t>
          </a:r>
        </a:p>
      </dsp:txBody>
      <dsp:txXfrm>
        <a:off x="271922" y="0"/>
        <a:ext cx="1012909" cy="1504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solidFill>
              <a:sysClr val="window" lastClr="FFFFFF"/>
            </a:solidFill>
            <a:latin typeface="Calibri" panose="020F0502020204030204"/>
            <a:ea typeface="+mn-ea"/>
            <a:cs typeface="+mn-cs"/>
          </a:endParaRPr>
        </a:p>
      </dsp:txBody>
      <dsp:txXfrm rot="16200000">
        <a:off x="-228937" y="241901"/>
        <a:ext cx="900489" cy="429650"/>
      </dsp:txXfrm>
    </dsp:sp>
    <dsp:sp modelId="{4FB17124-6943-4A5C-84AB-2DB05267FC22}">
      <dsp:nvSpPr>
        <dsp:cNvPr id="0" name=""/>
        <dsp:cNvSpPr/>
      </dsp:nvSpPr>
      <dsp:spPr>
        <a:xfrm>
          <a:off x="442614" y="0"/>
          <a:ext cx="1648737" cy="11139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marL="0" lvl="0" indent="0" algn="ctr" defTabSz="1111250">
            <a:lnSpc>
              <a:spcPct val="90000"/>
            </a:lnSpc>
            <a:spcBef>
              <a:spcPct val="0"/>
            </a:spcBef>
            <a:spcAft>
              <a:spcPct val="35000"/>
            </a:spcAft>
            <a:buNone/>
          </a:pPr>
          <a:r>
            <a:rPr lang="es-US" sz="2500" kern="1200" dirty="0">
              <a:solidFill>
                <a:sysClr val="window" lastClr="FFFFFF"/>
              </a:solidFill>
              <a:latin typeface="Calibri" panose="020F0502020204030204"/>
              <a:ea typeface="+mn-ea"/>
              <a:cs typeface="+mn-cs"/>
            </a:rPr>
            <a:t>Comienza</a:t>
          </a:r>
        </a:p>
        <a:p>
          <a:pPr marL="0" lvl="0" indent="0" algn="ctr" defTabSz="1111250">
            <a:lnSpc>
              <a:spcPct val="90000"/>
            </a:lnSpc>
            <a:spcBef>
              <a:spcPct val="0"/>
            </a:spcBef>
            <a:spcAft>
              <a:spcPct val="35000"/>
            </a:spcAft>
            <a:buNone/>
          </a:pPr>
          <a:r>
            <a:rPr lang="es-US" sz="2500" kern="1200" dirty="0">
              <a:solidFill>
                <a:sysClr val="window" lastClr="FFFFFF"/>
              </a:solidFill>
              <a:latin typeface="Calibri" panose="020F0502020204030204"/>
              <a:ea typeface="+mn-ea"/>
              <a:cs typeface="+mn-cs"/>
            </a:rPr>
            <a:t>1º de enero </a:t>
          </a:r>
        </a:p>
      </dsp:txBody>
      <dsp:txXfrm>
        <a:off x="442614" y="0"/>
        <a:ext cx="1648737" cy="1113968"/>
      </dsp:txXfrm>
    </dsp:sp>
    <dsp:sp modelId="{DF6BABB6-FCC3-49F8-BA63-9E4B73F116CA}">
      <dsp:nvSpPr>
        <dsp:cNvPr id="0" name=""/>
        <dsp:cNvSpPr/>
      </dsp:nvSpPr>
      <dsp:spPr>
        <a:xfrm>
          <a:off x="2330191"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solidFill>
              <a:sysClr val="window" lastClr="FFFFFF"/>
            </a:solidFill>
            <a:latin typeface="Calibri" panose="020F0502020204030204"/>
            <a:ea typeface="+mn-ea"/>
            <a:cs typeface="+mn-cs"/>
          </a:endParaRPr>
        </a:p>
      </dsp:txBody>
      <dsp:txXfrm rot="16200000">
        <a:off x="2101253" y="241901"/>
        <a:ext cx="900489" cy="429650"/>
      </dsp:txXfrm>
    </dsp:sp>
    <dsp:sp modelId="{C3697F08-8247-49E8-8409-B2EDCA8A6D8A}">
      <dsp:nvSpPr>
        <dsp:cNvPr id="0" name=""/>
        <dsp:cNvSpPr/>
      </dsp:nvSpPr>
      <dsp:spPr>
        <a:xfrm rot="5400000">
          <a:off x="2220237"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2772805" y="0"/>
          <a:ext cx="1648737" cy="11139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marL="0" lvl="0" indent="0" algn="ctr" defTabSz="1111250">
            <a:lnSpc>
              <a:spcPct val="90000"/>
            </a:lnSpc>
            <a:spcBef>
              <a:spcPct val="0"/>
            </a:spcBef>
            <a:spcAft>
              <a:spcPct val="35000"/>
            </a:spcAft>
            <a:buNone/>
          </a:pPr>
          <a:r>
            <a:rPr lang="es-US" sz="2500" kern="1200" dirty="0">
              <a:solidFill>
                <a:sysClr val="window" lastClr="FFFFFF"/>
              </a:solidFill>
              <a:latin typeface="Calibri" panose="020F0502020204030204"/>
              <a:ea typeface="+mn-ea"/>
              <a:cs typeface="+mn-cs"/>
            </a:rPr>
            <a:t>Continúa</a:t>
          </a:r>
        </a:p>
        <a:p>
          <a:pPr marL="0" lvl="0" indent="0" algn="ctr" defTabSz="1111250">
            <a:lnSpc>
              <a:spcPct val="90000"/>
            </a:lnSpc>
            <a:spcBef>
              <a:spcPct val="0"/>
            </a:spcBef>
            <a:spcAft>
              <a:spcPct val="35000"/>
            </a:spcAft>
            <a:buNone/>
          </a:pPr>
          <a:r>
            <a:rPr lang="es-US" sz="2500" kern="1200" dirty="0">
              <a:solidFill>
                <a:sysClr val="window" lastClr="FFFFFF"/>
              </a:solidFill>
              <a:latin typeface="Calibri" panose="020F0502020204030204"/>
              <a:ea typeface="+mn-ea"/>
              <a:cs typeface="+mn-cs"/>
            </a:rPr>
            <a:t>febrero</a:t>
          </a:r>
        </a:p>
      </dsp:txBody>
      <dsp:txXfrm>
        <a:off x="2772805" y="0"/>
        <a:ext cx="1648737" cy="1113968"/>
      </dsp:txXfrm>
    </dsp:sp>
    <dsp:sp modelId="{5DAF2A97-352B-436B-B285-1ACB224A0544}">
      <dsp:nvSpPr>
        <dsp:cNvPr id="0" name=""/>
        <dsp:cNvSpPr/>
      </dsp:nvSpPr>
      <dsp:spPr>
        <a:xfrm>
          <a:off x="458157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solidFill>
              <a:sysClr val="window" lastClr="FFFFFF"/>
            </a:solidFill>
            <a:latin typeface="Calibri" panose="020F0502020204030204"/>
            <a:ea typeface="+mn-ea"/>
            <a:cs typeface="+mn-cs"/>
          </a:endParaRPr>
        </a:p>
      </dsp:txBody>
      <dsp:txXfrm rot="16200000">
        <a:off x="4352632" y="241901"/>
        <a:ext cx="900489" cy="429650"/>
      </dsp:txXfrm>
    </dsp:sp>
    <dsp:sp modelId="{4840E816-AD25-499D-BB79-1BAAB2921A58}">
      <dsp:nvSpPr>
        <dsp:cNvPr id="0" name=""/>
        <dsp:cNvSpPr/>
      </dsp:nvSpPr>
      <dsp:spPr>
        <a:xfrm rot="5400000">
          <a:off x="4510765"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5024184" y="0"/>
          <a:ext cx="1648737" cy="11139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marL="0" lvl="0" indent="0" algn="ctr" defTabSz="1111250">
            <a:lnSpc>
              <a:spcPct val="90000"/>
            </a:lnSpc>
            <a:spcBef>
              <a:spcPct val="0"/>
            </a:spcBef>
            <a:spcAft>
              <a:spcPts val="1050"/>
            </a:spcAft>
            <a:buNone/>
          </a:pPr>
          <a:r>
            <a:rPr lang="es-US" sz="2500" kern="1200" dirty="0">
              <a:solidFill>
                <a:sysClr val="window" lastClr="FFFFFF"/>
              </a:solidFill>
              <a:latin typeface="Calibri" panose="020F0502020204030204"/>
              <a:ea typeface="+mn-ea"/>
              <a:cs typeface="+mn-cs"/>
            </a:rPr>
            <a:t>Finaliza</a:t>
          </a:r>
        </a:p>
        <a:p>
          <a:pPr marL="0" lvl="0" indent="0" algn="ctr" defTabSz="1111250">
            <a:lnSpc>
              <a:spcPct val="90000"/>
            </a:lnSpc>
            <a:spcBef>
              <a:spcPct val="0"/>
            </a:spcBef>
            <a:spcAft>
              <a:spcPts val="1050"/>
            </a:spcAft>
            <a:buNone/>
          </a:pPr>
          <a:r>
            <a:rPr lang="es-US" sz="2500" kern="1200" dirty="0">
              <a:solidFill>
                <a:sysClr val="window" lastClr="FFFFFF"/>
              </a:solidFill>
              <a:latin typeface="Calibri" panose="020F0502020204030204"/>
              <a:ea typeface="+mn-ea"/>
              <a:cs typeface="+mn-cs"/>
            </a:rPr>
            <a:t>31 de marzo</a:t>
          </a:r>
        </a:p>
      </dsp:txBody>
      <dsp:txXfrm>
        <a:off x="5024184" y="0"/>
        <a:ext cx="1648737" cy="1113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2305821"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dsp:txBody>
      <dsp:txXfrm rot="16200000">
        <a:off x="-379576" y="393084"/>
        <a:ext cx="1220316" cy="447656"/>
      </dsp:txXfrm>
    </dsp:sp>
    <dsp:sp modelId="{7DDC2B3D-A8E4-4B2E-894C-D9268877AFA7}">
      <dsp:nvSpPr>
        <dsp:cNvPr id="0" name=""/>
        <dsp:cNvSpPr/>
      </dsp:nvSpPr>
      <dsp:spPr>
        <a:xfrm>
          <a:off x="461164" y="0"/>
          <a:ext cx="1717836" cy="1504663"/>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s-US" sz="2600" kern="1200" dirty="0">
              <a:solidFill>
                <a:sysClr val="window" lastClr="FFFFFF"/>
              </a:solidFill>
              <a:latin typeface="Calibri" panose="020F0502020204030204"/>
              <a:ea typeface="+mn-ea"/>
              <a:cs typeface="+mn-cs"/>
            </a:rPr>
            <a:t>La cobertura comienza el</a:t>
          </a:r>
        </a:p>
        <a:p>
          <a:pPr marL="0" lvl="0" indent="0" algn="l" defTabSz="1155700">
            <a:lnSpc>
              <a:spcPct val="90000"/>
            </a:lnSpc>
            <a:spcBef>
              <a:spcPct val="0"/>
            </a:spcBef>
            <a:spcAft>
              <a:spcPct val="35000"/>
            </a:spcAft>
            <a:buNone/>
          </a:pPr>
          <a:r>
            <a:rPr lang="es-US" sz="2600" kern="1200" dirty="0">
              <a:solidFill>
                <a:sysClr val="window" lastClr="FFFFFF"/>
              </a:solidFill>
              <a:latin typeface="Calibri" panose="020F0502020204030204"/>
              <a:ea typeface="+mn-ea"/>
              <a:cs typeface="+mn-cs"/>
            </a:rPr>
            <a:t>1º de julio</a:t>
          </a:r>
        </a:p>
      </dsp:txBody>
      <dsp:txXfrm>
        <a:off x="461164" y="0"/>
        <a:ext cx="1717836" cy="15046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endParaRPr lang="en-US" sz="2700" kern="1200" dirty="0">
            <a:solidFill>
              <a:sysClr val="window" lastClr="FFFFFF"/>
            </a:solidFill>
            <a:latin typeface="Calibri" panose="020F0502020204030204"/>
            <a:ea typeface="+mn-ea"/>
            <a:cs typeface="+mn-cs"/>
          </a:endParaRPr>
        </a:p>
      </dsp:txBody>
      <dsp:txXfrm rot="16200000">
        <a:off x="-388155" y="402535"/>
        <a:ext cx="1267305" cy="476614"/>
      </dsp:txXfrm>
    </dsp:sp>
    <dsp:sp modelId="{4FB17124-6943-4A5C-84AB-2DB05267FC22}">
      <dsp:nvSpPr>
        <dsp:cNvPr id="0" name=""/>
        <dsp:cNvSpPr/>
      </dsp:nvSpPr>
      <dsp:spPr>
        <a:xfrm>
          <a:off x="490994" y="0"/>
          <a:ext cx="1828953" cy="15630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algn="ctr" defTabSz="1333500">
            <a:lnSpc>
              <a:spcPct val="90000"/>
            </a:lnSpc>
            <a:spcBef>
              <a:spcPct val="0"/>
            </a:spcBef>
            <a:spcAft>
              <a:spcPct val="35000"/>
            </a:spcAft>
            <a:buNone/>
          </a:pPr>
          <a:r>
            <a:rPr lang="es-US" sz="3000" kern="1200" dirty="0">
              <a:solidFill>
                <a:sysClr val="window" lastClr="FFFFFF"/>
              </a:solidFill>
              <a:latin typeface="Calibri" panose="020F0502020204030204"/>
              <a:ea typeface="+mn-ea"/>
              <a:cs typeface="+mn-cs"/>
            </a:rPr>
            <a:t>Comienza </a:t>
          </a:r>
        </a:p>
        <a:p>
          <a:pPr marL="0" lvl="0" indent="0" algn="ctr" defTabSz="1333500">
            <a:lnSpc>
              <a:spcPct val="90000"/>
            </a:lnSpc>
            <a:spcBef>
              <a:spcPct val="0"/>
            </a:spcBef>
            <a:spcAft>
              <a:spcPct val="35000"/>
            </a:spcAft>
            <a:buNone/>
          </a:pPr>
          <a:r>
            <a:rPr lang="es-US" sz="3000" kern="1200" dirty="0">
              <a:solidFill>
                <a:sysClr val="window" lastClr="FFFFFF"/>
              </a:solidFill>
              <a:latin typeface="Calibri" panose="020F0502020204030204"/>
              <a:ea typeface="+mn-ea"/>
              <a:cs typeface="+mn-cs"/>
            </a:rPr>
            <a:t>15 de octubre </a:t>
          </a:r>
        </a:p>
      </dsp:txBody>
      <dsp:txXfrm>
        <a:off x="490994" y="0"/>
        <a:ext cx="1828953" cy="1563031"/>
      </dsp:txXfrm>
    </dsp:sp>
    <dsp:sp modelId="{DF6BABB6-FCC3-49F8-BA63-9E4B73F116CA}">
      <dsp:nvSpPr>
        <dsp:cNvPr id="0" name=""/>
        <dsp:cNvSpPr/>
      </dsp:nvSpPr>
      <dsp:spPr>
        <a:xfrm>
          <a:off x="2586785"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endParaRPr lang="en-US" sz="2700" kern="1200" dirty="0">
            <a:solidFill>
              <a:sysClr val="window" lastClr="FFFFFF"/>
            </a:solidFill>
            <a:latin typeface="Calibri" panose="020F0502020204030204"/>
            <a:ea typeface="+mn-ea"/>
            <a:cs typeface="+mn-cs"/>
          </a:endParaRPr>
        </a:p>
      </dsp:txBody>
      <dsp:txXfrm rot="16200000">
        <a:off x="2198629" y="402535"/>
        <a:ext cx="1267305" cy="476614"/>
      </dsp:txXfrm>
    </dsp:sp>
    <dsp:sp modelId="{C3697F08-8247-49E8-8409-B2EDCA8A6D8A}">
      <dsp:nvSpPr>
        <dsp:cNvPr id="0" name=""/>
        <dsp:cNvSpPr/>
      </dsp:nvSpPr>
      <dsp:spPr>
        <a:xfrm rot="5400000">
          <a:off x="2440827"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3077779" y="0"/>
          <a:ext cx="1828953" cy="15630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indent="0" algn="ctr" defTabSz="1333500">
            <a:lnSpc>
              <a:spcPct val="90000"/>
            </a:lnSpc>
            <a:spcBef>
              <a:spcPct val="0"/>
            </a:spcBef>
            <a:spcAft>
              <a:spcPct val="35000"/>
            </a:spcAft>
            <a:buNone/>
          </a:pPr>
          <a:r>
            <a:rPr lang="es-US" sz="3000" kern="1200" dirty="0">
              <a:solidFill>
                <a:sysClr val="window" lastClr="FFFFFF"/>
              </a:solidFill>
              <a:latin typeface="Calibri" panose="020F0502020204030204"/>
              <a:ea typeface="+mn-ea"/>
              <a:cs typeface="+mn-cs"/>
            </a:rPr>
            <a:t>Continúa</a:t>
          </a:r>
        </a:p>
        <a:p>
          <a:pPr marL="0" lvl="0" indent="0" algn="ctr" defTabSz="1333500">
            <a:lnSpc>
              <a:spcPct val="90000"/>
            </a:lnSpc>
            <a:spcBef>
              <a:spcPct val="0"/>
            </a:spcBef>
            <a:spcAft>
              <a:spcPct val="35000"/>
            </a:spcAft>
            <a:buNone/>
          </a:pPr>
          <a:r>
            <a:rPr lang="es-US" sz="3000" kern="1200" dirty="0">
              <a:solidFill>
                <a:sysClr val="window" lastClr="FFFFFF"/>
              </a:solidFill>
              <a:latin typeface="Calibri" panose="020F0502020204030204"/>
              <a:ea typeface="+mn-ea"/>
              <a:cs typeface="+mn-cs"/>
            </a:rPr>
            <a:t>noviembre </a:t>
          </a:r>
        </a:p>
      </dsp:txBody>
      <dsp:txXfrm>
        <a:off x="3077779" y="0"/>
        <a:ext cx="1828953" cy="1563031"/>
      </dsp:txXfrm>
    </dsp:sp>
    <dsp:sp modelId="{5DAF2A97-352B-436B-B285-1ACB224A0544}">
      <dsp:nvSpPr>
        <dsp:cNvPr id="0" name=""/>
        <dsp:cNvSpPr/>
      </dsp:nvSpPr>
      <dsp:spPr>
        <a:xfrm>
          <a:off x="5084251" y="0"/>
          <a:ext cx="235083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solidFill>
              <a:sysClr val="window" lastClr="FFFFFF"/>
            </a:solidFill>
            <a:latin typeface="Calibri" panose="020F0502020204030204"/>
            <a:ea typeface="+mn-ea"/>
            <a:cs typeface="+mn-cs"/>
          </a:endParaRPr>
        </a:p>
      </dsp:txBody>
      <dsp:txXfrm rot="16200000">
        <a:off x="4685376" y="412644"/>
        <a:ext cx="1267915" cy="456396"/>
      </dsp:txXfrm>
    </dsp:sp>
    <dsp:sp modelId="{4840E816-AD25-499D-BB79-1BAAB2921A58}">
      <dsp:nvSpPr>
        <dsp:cNvPr id="0" name=""/>
        <dsp:cNvSpPr/>
      </dsp:nvSpPr>
      <dsp:spPr>
        <a:xfrm rot="5400000">
          <a:off x="4981721"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5561967" y="0"/>
          <a:ext cx="1751368" cy="15630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indent="0" algn="ctr" defTabSz="1333500">
            <a:lnSpc>
              <a:spcPct val="90000"/>
            </a:lnSpc>
            <a:spcBef>
              <a:spcPct val="0"/>
            </a:spcBef>
            <a:spcAft>
              <a:spcPts val="1200"/>
            </a:spcAft>
            <a:buNone/>
          </a:pPr>
          <a:r>
            <a:rPr lang="es-US" sz="3000" kern="1200" dirty="0">
              <a:solidFill>
                <a:sysClr val="window" lastClr="FFFFFF"/>
              </a:solidFill>
              <a:latin typeface="Calibri" panose="020F0502020204030204"/>
              <a:ea typeface="+mn-ea"/>
              <a:cs typeface="+mn-cs"/>
            </a:rPr>
            <a:t>Finaliza</a:t>
          </a:r>
        </a:p>
        <a:p>
          <a:pPr marL="0" lvl="0" indent="0" algn="ctr" defTabSz="1333500">
            <a:lnSpc>
              <a:spcPct val="90000"/>
            </a:lnSpc>
            <a:spcBef>
              <a:spcPct val="0"/>
            </a:spcBef>
            <a:spcAft>
              <a:spcPts val="1200"/>
            </a:spcAft>
            <a:buNone/>
          </a:pPr>
          <a:r>
            <a:rPr lang="es-US" sz="3000" kern="1200" dirty="0">
              <a:solidFill>
                <a:sysClr val="window" lastClr="FFFFFF"/>
              </a:solidFill>
              <a:latin typeface="Calibri" panose="020F0502020204030204"/>
              <a:ea typeface="+mn-ea"/>
              <a:cs typeface="+mn-cs"/>
            </a:rPr>
            <a:t>7 de diciembre</a:t>
          </a:r>
        </a:p>
      </dsp:txBody>
      <dsp:txXfrm>
        <a:off x="5561967" y="0"/>
        <a:ext cx="1751368" cy="1563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2260286" cy="211455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b="1" kern="1200" dirty="0">
            <a:solidFill>
              <a:sysClr val="window" lastClr="FFFFFF"/>
            </a:solidFill>
            <a:latin typeface="Calibri" panose="020F0502020204030204"/>
            <a:ea typeface="+mn-ea"/>
            <a:cs typeface="+mn-cs"/>
          </a:endParaRPr>
        </a:p>
      </dsp:txBody>
      <dsp:txXfrm rot="16200000">
        <a:off x="-634316" y="647556"/>
        <a:ext cx="1720691" cy="438817"/>
      </dsp:txXfrm>
    </dsp:sp>
    <dsp:sp modelId="{7DDC2B3D-A8E4-4B2E-894C-D9268877AFA7}">
      <dsp:nvSpPr>
        <dsp:cNvPr id="0" name=""/>
        <dsp:cNvSpPr/>
      </dsp:nvSpPr>
      <dsp:spPr>
        <a:xfrm>
          <a:off x="452057" y="0"/>
          <a:ext cx="1683913" cy="211455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s-US" sz="3000" kern="1200" dirty="0">
              <a:solidFill>
                <a:sysClr val="window" lastClr="FFFFFF"/>
              </a:solidFill>
              <a:latin typeface="Calibri" panose="020F0502020204030204"/>
              <a:ea typeface="+mn-ea"/>
              <a:cs typeface="+mn-cs"/>
            </a:rPr>
            <a:t>La cobertura comienza </a:t>
          </a:r>
        </a:p>
        <a:p>
          <a:pPr marL="0" lvl="0" indent="0" algn="l" defTabSz="1333500">
            <a:lnSpc>
              <a:spcPct val="90000"/>
            </a:lnSpc>
            <a:spcBef>
              <a:spcPct val="0"/>
            </a:spcBef>
            <a:spcAft>
              <a:spcPct val="35000"/>
            </a:spcAft>
            <a:buNone/>
          </a:pPr>
          <a:r>
            <a:rPr lang="es-US" sz="2600" kern="1200" dirty="0">
              <a:solidFill>
                <a:sysClr val="window" lastClr="FFFFFF"/>
              </a:solidFill>
              <a:latin typeface="Calibri" panose="020F0502020204030204"/>
              <a:ea typeface="+mn-ea"/>
              <a:cs typeface="+mn-cs"/>
            </a:rPr>
            <a:t>1.º de enero</a:t>
          </a:r>
        </a:p>
      </dsp:txBody>
      <dsp:txXfrm>
        <a:off x="452057" y="0"/>
        <a:ext cx="1683913" cy="2114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239665" cy="96772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solidFill>
              <a:sysClr val="window" lastClr="FFFFFF"/>
            </a:solidFill>
            <a:latin typeface="Calibri" panose="020F0502020204030204"/>
            <a:ea typeface="+mn-ea"/>
            <a:cs typeface="+mn-cs"/>
          </a:endParaRPr>
        </a:p>
      </dsp:txBody>
      <dsp:txXfrm rot="16200000">
        <a:off x="-166239" y="179359"/>
        <a:ext cx="780412" cy="434813"/>
      </dsp:txXfrm>
    </dsp:sp>
    <dsp:sp modelId="{4FB17124-6943-4A5C-84AB-2DB05267FC22}">
      <dsp:nvSpPr>
        <dsp:cNvPr id="0" name=""/>
        <dsp:cNvSpPr/>
      </dsp:nvSpPr>
      <dsp:spPr>
        <a:xfrm>
          <a:off x="447933" y="0"/>
          <a:ext cx="1668550" cy="967723"/>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ct val="35000"/>
            </a:spcAft>
            <a:buNone/>
          </a:pPr>
          <a:r>
            <a:rPr lang="es-US" sz="2400" kern="1200">
              <a:solidFill>
                <a:sysClr val="window" lastClr="FFFFFF"/>
              </a:solidFill>
              <a:latin typeface="Calibri" panose="020F0502020204030204"/>
              <a:ea typeface="+mn-ea"/>
              <a:cs typeface="+mn-cs"/>
            </a:rPr>
            <a:t>Comienza</a:t>
          </a:r>
        </a:p>
        <a:p>
          <a:pPr marL="0" lvl="0" indent="0" algn="ctr" defTabSz="1066800">
            <a:lnSpc>
              <a:spcPct val="90000"/>
            </a:lnSpc>
            <a:spcBef>
              <a:spcPct val="0"/>
            </a:spcBef>
            <a:spcAft>
              <a:spcPct val="35000"/>
            </a:spcAft>
            <a:buNone/>
          </a:pPr>
          <a:r>
            <a:rPr lang="es-US" sz="2400" kern="1200">
              <a:solidFill>
                <a:sysClr val="window" lastClr="FFFFFF"/>
              </a:solidFill>
              <a:latin typeface="Calibri" panose="020F0502020204030204"/>
              <a:ea typeface="+mn-ea"/>
              <a:cs typeface="+mn-cs"/>
            </a:rPr>
            <a:t>1.º de enero </a:t>
          </a:r>
        </a:p>
      </dsp:txBody>
      <dsp:txXfrm>
        <a:off x="447933" y="0"/>
        <a:ext cx="1668550" cy="967723"/>
      </dsp:txXfrm>
    </dsp:sp>
    <dsp:sp modelId="{DF6BABB6-FCC3-49F8-BA63-9E4B73F116CA}">
      <dsp:nvSpPr>
        <dsp:cNvPr id="0" name=""/>
        <dsp:cNvSpPr/>
      </dsp:nvSpPr>
      <dsp:spPr>
        <a:xfrm>
          <a:off x="2358193" y="0"/>
          <a:ext cx="2239665" cy="96772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solidFill>
              <a:sysClr val="window" lastClr="FFFFFF"/>
            </a:solidFill>
            <a:latin typeface="Calibri" panose="020F0502020204030204"/>
            <a:ea typeface="+mn-ea"/>
            <a:cs typeface="+mn-cs"/>
          </a:endParaRPr>
        </a:p>
      </dsp:txBody>
      <dsp:txXfrm rot="16200000">
        <a:off x="2191953" y="179359"/>
        <a:ext cx="780412" cy="434813"/>
      </dsp:txXfrm>
    </dsp:sp>
    <dsp:sp modelId="{C3697F08-8247-49E8-8409-B2EDCA8A6D8A}">
      <dsp:nvSpPr>
        <dsp:cNvPr id="0" name=""/>
        <dsp:cNvSpPr/>
      </dsp:nvSpPr>
      <dsp:spPr>
        <a:xfrm rot="5400000">
          <a:off x="2258628" y="662035"/>
          <a:ext cx="142287"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2806126" y="0"/>
          <a:ext cx="1668550" cy="967723"/>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ct val="35000"/>
            </a:spcAft>
            <a:buNone/>
          </a:pPr>
          <a:r>
            <a:rPr lang="es-US" sz="2400" kern="1200" dirty="0">
              <a:solidFill>
                <a:sysClr val="window" lastClr="FFFFFF"/>
              </a:solidFill>
              <a:latin typeface="Calibri" panose="020F0502020204030204"/>
              <a:ea typeface="+mn-ea"/>
              <a:cs typeface="+mn-cs"/>
            </a:rPr>
            <a:t>Continúa</a:t>
          </a:r>
        </a:p>
        <a:p>
          <a:pPr marL="0" lvl="0" indent="0" algn="ctr" defTabSz="1066800">
            <a:lnSpc>
              <a:spcPct val="90000"/>
            </a:lnSpc>
            <a:spcBef>
              <a:spcPct val="0"/>
            </a:spcBef>
            <a:spcAft>
              <a:spcPct val="35000"/>
            </a:spcAft>
            <a:buNone/>
          </a:pPr>
          <a:r>
            <a:rPr lang="es-US" sz="2400" kern="1200">
              <a:solidFill>
                <a:sysClr val="window" lastClr="FFFFFF"/>
              </a:solidFill>
              <a:latin typeface="Calibri" panose="020F0502020204030204"/>
              <a:ea typeface="+mn-ea"/>
              <a:cs typeface="+mn-cs"/>
            </a:rPr>
            <a:t>febrero </a:t>
          </a:r>
        </a:p>
      </dsp:txBody>
      <dsp:txXfrm>
        <a:off x="2806126" y="0"/>
        <a:ext cx="1668550" cy="967723"/>
      </dsp:txXfrm>
    </dsp:sp>
    <dsp:sp modelId="{5DAF2A97-352B-436B-B285-1ACB224A0544}">
      <dsp:nvSpPr>
        <dsp:cNvPr id="0" name=""/>
        <dsp:cNvSpPr/>
      </dsp:nvSpPr>
      <dsp:spPr>
        <a:xfrm>
          <a:off x="4636627" y="0"/>
          <a:ext cx="2239665" cy="96772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solidFill>
              <a:sysClr val="window" lastClr="FFFFFF"/>
            </a:solidFill>
            <a:latin typeface="Calibri" panose="020F0502020204030204"/>
            <a:ea typeface="+mn-ea"/>
            <a:cs typeface="+mn-cs"/>
          </a:endParaRPr>
        </a:p>
      </dsp:txBody>
      <dsp:txXfrm rot="16200000">
        <a:off x="4470387" y="179359"/>
        <a:ext cx="780412" cy="434813"/>
      </dsp:txXfrm>
    </dsp:sp>
    <dsp:sp modelId="{4840E816-AD25-499D-BB79-1BAAB2921A58}">
      <dsp:nvSpPr>
        <dsp:cNvPr id="0" name=""/>
        <dsp:cNvSpPr/>
      </dsp:nvSpPr>
      <dsp:spPr>
        <a:xfrm rot="5400000">
          <a:off x="4576681" y="662035"/>
          <a:ext cx="142287"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5084560" y="0"/>
          <a:ext cx="1668550" cy="967723"/>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1000"/>
            </a:spcAft>
            <a:buNone/>
          </a:pPr>
          <a:r>
            <a:rPr lang="es-US" sz="2400" kern="1200" dirty="0">
              <a:solidFill>
                <a:sysClr val="window" lastClr="FFFFFF"/>
              </a:solidFill>
              <a:latin typeface="Calibri" panose="020F0502020204030204"/>
              <a:ea typeface="+mn-ea"/>
              <a:cs typeface="+mn-cs"/>
            </a:rPr>
            <a:t>Finaliza</a:t>
          </a:r>
        </a:p>
        <a:p>
          <a:pPr marL="0" lvl="0" indent="0" algn="ctr" defTabSz="1066800">
            <a:lnSpc>
              <a:spcPct val="90000"/>
            </a:lnSpc>
            <a:spcBef>
              <a:spcPct val="0"/>
            </a:spcBef>
            <a:spcAft>
              <a:spcPts val="1000"/>
            </a:spcAft>
            <a:buNone/>
          </a:pPr>
          <a:r>
            <a:rPr lang="es-US" sz="2400" kern="1200" dirty="0">
              <a:solidFill>
                <a:sysClr val="window" lastClr="FFFFFF"/>
              </a:solidFill>
              <a:latin typeface="Calibri" panose="020F0502020204030204"/>
              <a:ea typeface="+mn-ea"/>
              <a:cs typeface="+mn-cs"/>
            </a:rPr>
            <a:t>31 de marzo</a:t>
          </a:r>
        </a:p>
      </dsp:txBody>
      <dsp:txXfrm>
        <a:off x="5084560" y="0"/>
        <a:ext cx="1668550" cy="9677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8/3/2021</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coverage/trav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cialsecurity.gov/"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medicare.gov/forms-help-resources/mail-you-get-about-medicare/welcome-to-medicare-package-automatically-enrolled" TargetMode="External"/><Relationship Id="rId4" Type="http://schemas.openxmlformats.org/officeDocument/2006/relationships/hyperlink" Target="https://www.rrb.go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are.gov/account/logi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ocialsecurity.gov/" TargetMode="External"/><Relationship Id="rId7" Type="http://schemas.openxmlformats.org/officeDocument/2006/relationships/hyperlink" Target="https://www.medicare.gov/forms-help-resources/mail-you-get-about-medicar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socialsecurity.gov/pubs/EN-05-10035.pdf" TargetMode="External"/><Relationship Id="rId5" Type="http://schemas.openxmlformats.org/officeDocument/2006/relationships/hyperlink" Target="http://www.ssa.gov/retirement/ageincrease.htm" TargetMode="External"/><Relationship Id="rId4" Type="http://schemas.openxmlformats.org/officeDocument/2006/relationships/hyperlink" Target="https://secure.ssa.gov/ICON/main.js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ms.gov/Medicare/CMS-Forms/CMS-Forms/Downloads/CMS40B-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ms.gov/Medicare/CMS-Forms/CMS-Forms/Downloads/CMS-L564E.pdf"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msnationaltrainingprogram.cms.gov/sites/default/files/shared/2018-New-Medicare-Card.pdf" TargetMode="External"/><Relationship Id="rId3" Type="http://schemas.openxmlformats.org/officeDocument/2006/relationships/hyperlink" Target="https://www.medicare.gov/sites/default/files/2021-05/11095-Get-ready-for-Medicare-package-United-States_0.pdf" TargetMode="External"/><Relationship Id="rId7" Type="http://schemas.openxmlformats.org/officeDocument/2006/relationships/hyperlink" Target="https://cmsnationaltrainingprogram.cms.gov/?q=global-search&amp;combine=job%20aid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medicare.gov/Pubs/pdf/11219-Understanding-Medicare-Part-C-D.pdf" TargetMode="External"/><Relationship Id="rId5" Type="http://schemas.openxmlformats.org/officeDocument/2006/relationships/hyperlink" Target="https://www.medicare.gov/Pubs/pdf/10050-Medicare-and-You.pdf?" TargetMode="External"/><Relationship Id="rId4" Type="http://schemas.openxmlformats.org/officeDocument/2006/relationships/hyperlink" Target="https://www.medicare.gov/sites/default/files/2021-05/12020-Welcome-to-Medicare.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Medicare/Eligibility-and-Enrollment/MedicareMangCareEligEnrol/Downloads/CY_2017_MA_Enrollment_and_Disenrollment_Guidance_8-25-2016.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edicare.gov/your-medicare-costs/medicare-costs-at-a-glanc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edicare.gov/coverage/skilled-nursing-facility-snf-car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medicare.gov/coverage/home-health-servic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are.gov/Pubs/pdf/10969-Medicare-and-Home-Health-Care.pdf"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medicare.gov/coverage" TargetMode="External"/><Relationship Id="rId4" Type="http://schemas.openxmlformats.org/officeDocument/2006/relationships/hyperlink" Target="http://www.cms.gov/Center/Provider-Type/Home-Health-Agency-HHA-Center.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s.medicare.gov/coverage/preventive-screening-service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medicare.gov/coverag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edicare.gov/your-medicare-costs/pay-part-a-part-b-premium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tricare.mil/mybenefit"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medicare.gov/Pubs/pdf/02179-Medicare-Coordination-Benefits-Payer.pdf" TargetMode="External"/><Relationship Id="rId4" Type="http://schemas.openxmlformats.org/officeDocument/2006/relationships/hyperlink" Target="http://va.gov/"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edicare.gov/supplements-other-insurance/how-to-compare-medigap-polici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s://www.medicare.gov/supplement-other-insurance/compare-medigap/compare-medigap.html" TargetMode="External"/><Relationship Id="rId3" Type="http://schemas.openxmlformats.org/officeDocument/2006/relationships/hyperlink" Target="https://www.medicare.gov/medigap-supplemental-insurance-plans/" TargetMode="External"/><Relationship Id="rId7" Type="http://schemas.openxmlformats.org/officeDocument/2006/relationships/hyperlink" Target="https://cmsnationaltrainingprogram.cms.gov/?q=global-search&amp;search=Medigap+policies&amp;combine=Medigap+policies"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medicare.gov/Pubs/pdf/02110-Medicare-Medigap-guide.pdf" TargetMode="External"/><Relationship Id="rId5" Type="http://schemas.openxmlformats.org/officeDocument/2006/relationships/hyperlink" Target="https://www.medicare.gov/talk-to-someone" TargetMode="External"/><Relationship Id="rId4" Type="http://schemas.openxmlformats.org/officeDocument/2006/relationships/hyperlink" Target="https://www.shiptacenter.org/"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icare.gov/Pubs/pdf/10050-s-Medicare-and-You.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msnationaltrainingprogram.cms.gov/?q=global-search&amp;combine=classroom%20modules" TargetMode="External"/><Relationship Id="rId4" Type="http://schemas.openxmlformats.org/officeDocument/2006/relationships/hyperlink" Target="https://www.cms.gov/Research-Statistics-Data-and-Systems/Statistics-Trends-and-Reports/CMS-Fast-Facts/index.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ecfr.gov/cgi-bin/text-idx?SID=7805cfe316ca233ff673e2e02b0e6b74&amp;mc=true&amp;node=se42.3.423_1120&amp;rgn=div8"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ssa.gov/forms/ssa-44-ext.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Downloads/Part-D-Benefits-Manual-Chapter-6.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medicare.gov/Pubs/pdf/11219-Understanding-Medicare-Part-C-D.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m.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shiptacenter.org/"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cmsnationaltrainingprogram.cms.gov/?q=global-search&amp;combine=classroom%20module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edicare.gov/Pubs/pdf/11219-Understanding-Medicare-Part-C-D.pdf"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medicare.gov/plan-compare"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medicare.gov/sign-up-change-plans/types-of-medicare-health-plans/medicare-advantage-plans"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www.medicare.gov/manage-your-health/i-have-end-stage-renal-disease-esrd"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medicare.gov/plan-compare/#/pace/?lang=en&amp;year=2021"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cuidadodesalud.gov/es/" TargetMode="External"/><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https://marketplace.cms.gov/technical-assistance-resources/training-materials/medicare-and-marketplace.pptx" TargetMode="External"/><Relationship Id="rId4" Type="http://schemas.openxmlformats.org/officeDocument/2006/relationships/hyperlink" Target="https://www.medicare.gov/Pubs/pdf/11694-Medicare-and-Marketplace.pdf"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cuidadodesalud.gov/es/"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www.cuidadodesalud.gov/es/medicare/changing-from-marketplace-to-medica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cuidadodesalud.gov/es/more-savings/"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7" Type="http://schemas.openxmlformats.org/officeDocument/2006/relationships/hyperlink" Target="https://www.medicare.gov/your-medicare-costs/get-help-paying-costs"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s://aspe.hhs.gov/poverty-guidelines" TargetMode="External"/><Relationship Id="rId5" Type="http://schemas.openxmlformats.org/officeDocument/2006/relationships/hyperlink" Target="http://www.espanol.insurekidsnow.gov/" TargetMode="External"/><Relationship Id="rId4" Type="http://schemas.openxmlformats.org/officeDocument/2006/relationships/hyperlink" Target="http://www.socialsecurity.gov/" TargetMode="Externa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medicare.gov/your-medicare-costs/get-help-paying-costs/medicare-savings-programs"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www.medicare.gov/talk-to-someone"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socialsecurity.gov/benefits/medicare/prescriptionhelp/"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espanol.insurekidsnow.gov/"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www.medicaid.gov/chip/state-program-information/chip-state-program-information.html" TargetMode="External"/></Relationships>
</file>

<file path=ppt/notesSlides/_rels/notesSlide93.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es.medicare.gov/" TargetMode="External"/><Relationship Id="rId7" Type="http://schemas.openxmlformats.org/officeDocument/2006/relationships/hyperlink" Target="https://www.espanol.insurekidsnow.gov/" TargetMode="External"/><Relationship Id="rId2" Type="http://schemas.openxmlformats.org/officeDocument/2006/relationships/slide" Target="../slides/slide93.xml"/><Relationship Id="rId1" Type="http://schemas.openxmlformats.org/officeDocument/2006/relationships/notesMaster" Target="../notesMasters/notesMaster1.xml"/><Relationship Id="rId6" Type="http://schemas.openxmlformats.org/officeDocument/2006/relationships/hyperlink" Target="https://www.cuidadodesalud.gov/" TargetMode="External"/><Relationship Id="rId5" Type="http://schemas.openxmlformats.org/officeDocument/2006/relationships/hyperlink" Target="http://www.socialsecurity.gov/" TargetMode="External"/><Relationship Id="rId4" Type="http://schemas.openxmlformats.org/officeDocument/2006/relationships/hyperlink" Target="http://www.medicaid.gov/" TargetMode="External"/><Relationship Id="rId9" Type="http://schemas.openxmlformats.org/officeDocument/2006/relationships/hyperlink" Target="https://www.shiptacenter.org/"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3623734"/>
            <a:ext cx="5608320" cy="4909366"/>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Este módulo de capacitación explica los conceptos básicos del programa Medicare, incluidos la Parte A de Medicare (seguro hospitalario), la Parte B de Medicare (seguro médico), el seguro complementario de Medicare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la cobertura de medicamentos de Medicare, el Mercado de Seguros de Salud®, Medicaid y otros programas para ayudar personas con ingresos y recursos limitados y recursos relacionados.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Este módulo de capacitación fue desarrollado y aprobado por los Centros de Servicios de Medicare y Medicaid (CMS, por sus siglas en inglés), la agencia federal que administra Medicare, Medicaid, el Programa de seguro Médico para niños (CHIP, por sus siglas en inglés) y el Mercado de Seguros Médicos.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información de este módulo era correcta al mes de junio de 2021. Para consultar una versión actualizada, visite </a:t>
            </a:r>
            <a:r>
              <a:rPr kumimoji="0" lang="es-US" sz="1200" b="0" i="0" u="none" strike="noStrike" cap="none" normalizeH="0" baseline="0" noProof="0" dirty="0">
                <a:ln>
                  <a:noFill/>
                </a:ln>
                <a:solidFill>
                  <a:prstClr val="black"/>
                </a:solidFill>
                <a:uLnTx/>
                <a:uFillTx/>
                <a:latin typeface="+mn-lt"/>
                <a:ea typeface="+mn-ea"/>
                <a:cs typeface="+mn-cs"/>
                <a:hlinkClick r:id="rId3"/>
              </a:rPr>
              <a:t>CMSnationaltrainingprogram.cms.gov</a:t>
            </a:r>
            <a:r>
              <a:rPr kumimoji="0" lang="es-US" sz="1200" b="0" i="0" u="none" strike="noStrike" cap="none" normalizeH="0" baseline="0" noProof="0" dirty="0">
                <a:ln>
                  <a:noFill/>
                </a:ln>
                <a:solidFill>
                  <a:prstClr val="black"/>
                </a:solidFill>
                <a:uLnTx/>
                <a:uFillTx/>
                <a:latin typeface="+mn-lt"/>
                <a:ea typeface="+mn-ea"/>
                <a:cs typeface="+mn-cs"/>
              </a:rPr>
              <a:t>.</a:t>
            </a:r>
          </a:p>
          <a:p>
            <a:pPr marL="0" lvl="0" indent="0">
              <a:spcBef>
                <a:spcPts val="600"/>
              </a:spcBef>
              <a:buNone/>
              <a:defRPr/>
            </a:pPr>
            <a:r>
              <a:rPr lang="es-US" dirty="0">
                <a:solidFill>
                  <a:prstClr val="black"/>
                </a:solidFill>
              </a:rPr>
              <a:t>El Programa de Capacitación Nacional de los CMS proporciona esta información como un recurso para nuestros colaboradores. </a:t>
            </a:r>
            <a:r>
              <a:rPr kumimoji="0" lang="es-US" sz="1200" b="0" i="0" u="none" strike="noStrike" cap="none" normalizeH="0" baseline="0" noProof="0" dirty="0">
                <a:ln>
                  <a:noFill/>
                </a:ln>
                <a:solidFill>
                  <a:prstClr val="black"/>
                </a:solidFill>
                <a:uLnTx/>
                <a:uFillTx/>
                <a:latin typeface="+mn-lt"/>
                <a:ea typeface="+mn-ea"/>
                <a:cs typeface="+mn-cs"/>
              </a:rPr>
              <a:t>El presente no es un documento legal ni tiene fines de prensa. La prensa puede comunicarse con la oficina de prensa de CMS en </a:t>
            </a:r>
            <a:r>
              <a:rPr kumimoji="0" lang="es-US" sz="1200" b="0" i="0" u="none" strike="noStrike" cap="none" normalizeH="0" baseline="0" noProof="0" dirty="0">
                <a:ln>
                  <a:noFill/>
                </a:ln>
                <a:solidFill>
                  <a:prstClr val="black"/>
                </a:solidFill>
                <a:uLnTx/>
                <a:uFillTx/>
                <a:latin typeface="+mn-lt"/>
                <a:ea typeface="+mn-ea"/>
                <a:cs typeface="+mn-cs"/>
                <a:hlinkClick r:id="rId4"/>
              </a:rPr>
              <a:t>press@cms.hhs.gov</a:t>
            </a:r>
            <a:r>
              <a:rPr kumimoji="0" lang="es-US" sz="1200" b="0" i="0" u="none" strike="noStrike" cap="none" normalizeH="0" baseline="0" noProof="0" dirty="0">
                <a:ln>
                  <a:noFill/>
                </a:ln>
                <a:solidFill>
                  <a:prstClr val="black"/>
                </a:solidFill>
                <a:uLnTx/>
                <a:uFillTx/>
                <a:latin typeface="+mn-lt"/>
                <a:ea typeface="+mn-ea"/>
                <a:cs typeface="+mn-cs"/>
              </a:rPr>
              <a:t>. La orientación legal oficial del Programa Medicare está contenida en los estatutos, reglamentos y resoluciones pertinentes.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Esta comunicación fue impresa, publicada o producida y difundida a expensas de los contribuyentes de los EE. UU.</a:t>
            </a:r>
          </a:p>
          <a:p>
            <a:pPr marL="0" indent="0">
              <a:spcBef>
                <a:spcPts val="600"/>
              </a:spcBef>
              <a:buNone/>
              <a:defRPr/>
            </a:pPr>
            <a:r>
              <a:rPr lang="es-US" dirty="0"/>
              <a:t>HEALTH INSURANCE MARKETPLACE es una marca de servicio registrada del Departamento de Salud y Servicios Humanos (HHS, por sus siglas en inglés) de los Estados Unidos.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22476" y="3578578"/>
            <a:ext cx="5995686"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Costos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Medicare Original</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Para los servicios cubiertos bajo la Parte B, </a:t>
            </a:r>
            <a:r>
              <a:rPr kumimoji="0" lang="es-US" sz="1200" b="1" i="0" u="none" strike="noStrike" cap="none" normalizeH="0" baseline="0" noProof="0" dirty="0">
                <a:ln>
                  <a:noFill/>
                </a:ln>
                <a:solidFill>
                  <a:prstClr val="black"/>
                </a:solidFill>
                <a:uLnTx/>
                <a:uFillTx/>
                <a:latin typeface="+mn-lt"/>
                <a:ea typeface="+mn-ea"/>
                <a:cs typeface="+mn-cs"/>
              </a:rPr>
              <a:t>generalmente paga 20% de la cantidad aprobada por Medicare</a:t>
            </a:r>
            <a:r>
              <a:rPr kumimoji="0" lang="es-US" sz="1200" i="0" u="none" strike="noStrike" cap="none" normalizeH="0" baseline="0" noProof="0" dirty="0">
                <a:ln>
                  <a:noFill/>
                </a:ln>
                <a:solidFill>
                  <a:prstClr val="black"/>
                </a:solidFill>
                <a:uLnTx/>
                <a:uFillTx/>
                <a:latin typeface="+mn-lt"/>
                <a:ea typeface="+mn-ea"/>
                <a:cs typeface="+mn-cs"/>
              </a:rPr>
              <a:t> después de alcanzar su deducible.</a:t>
            </a:r>
            <a:r>
              <a:rPr kumimoji="0" lang="es-US" sz="1200" b="0" i="0" u="none" strike="noStrike" cap="none" normalizeH="0" baseline="0" noProof="0" dirty="0">
                <a:ln>
                  <a:noFill/>
                </a:ln>
                <a:solidFill>
                  <a:prstClr val="black"/>
                </a:solidFill>
                <a:uLnTx/>
                <a:uFillTx/>
                <a:latin typeface="+mn-lt"/>
                <a:ea typeface="+mn-ea"/>
                <a:cs typeface="+mn-cs"/>
              </a:rPr>
              <a:t> Esto se denomina su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Usted </a:t>
            </a:r>
            <a:r>
              <a:rPr kumimoji="0" lang="es-US" sz="1200" b="1" i="0" u="none" strike="noStrike" cap="none" normalizeH="0" baseline="0" noProof="0" dirty="0">
                <a:ln>
                  <a:noFill/>
                </a:ln>
                <a:solidFill>
                  <a:prstClr val="black"/>
                </a:solidFill>
                <a:uLnTx/>
                <a:uFillTx/>
                <a:latin typeface="+mn-lt"/>
                <a:ea typeface="+mn-ea"/>
                <a:cs typeface="+mn-cs"/>
              </a:rPr>
              <a:t>paga una prima de la Parte B (pago mensual). </a:t>
            </a:r>
            <a:r>
              <a:rPr kumimoji="0" lang="es-US" sz="1200" i="0" u="none" strike="noStrike" cap="none" normalizeH="0" baseline="0" noProof="0" dirty="0">
                <a:ln>
                  <a:noFill/>
                </a:ln>
                <a:solidFill>
                  <a:prstClr val="black"/>
                </a:solidFill>
                <a:uLnTx/>
                <a:uFillTx/>
                <a:latin typeface="+mn-lt"/>
                <a:ea typeface="+mn-ea"/>
                <a:cs typeface="+mn-cs"/>
              </a:rPr>
              <a:t>Si elige adquirir un plan de medicamentos recetados de Medicare (Parte D), pagará esa prima por separado.</a:t>
            </a:r>
            <a:r>
              <a:rPr kumimoji="0" lang="es-US" sz="1200" b="0" i="0" u="none" strike="noStrike" cap="none" normalizeH="0" baseline="0" noProof="0" dirty="0">
                <a:ln>
                  <a:noFill/>
                </a:ln>
                <a:solidFill>
                  <a:prstClr val="black"/>
                </a:solidFill>
                <a:uLnTx/>
                <a:uFillTx/>
                <a:latin typeface="+mn-lt"/>
                <a:ea typeface="+mn-ea"/>
                <a:cs typeface="+mn-cs"/>
              </a:rPr>
              <a:t> </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No hay límite anual </a:t>
            </a:r>
            <a:r>
              <a:rPr kumimoji="0" lang="es-US" sz="1200" i="0" u="none" strike="noStrike" cap="none" normalizeH="0" baseline="0" noProof="0" dirty="0">
                <a:ln>
                  <a:noFill/>
                </a:ln>
                <a:solidFill>
                  <a:prstClr val="black"/>
                </a:solidFill>
                <a:uLnTx/>
                <a:uFillTx/>
                <a:latin typeface="+mn-lt"/>
                <a:ea typeface="+mn-ea"/>
                <a:cs typeface="+mn-cs"/>
              </a:rPr>
              <a:t>sobre lo que tiene que pagar de gastos de bolsillo a menos que tenga cobertura suplementaria, como seguro suplementario de Medicare (</a:t>
            </a:r>
            <a:r>
              <a:rPr kumimoji="0" lang="es-US" sz="1200" i="0" u="none" strike="noStrike" cap="none" normalizeH="0" baseline="0" noProof="0" dirty="0" err="1">
                <a:ln>
                  <a:noFill/>
                </a:ln>
                <a:solidFill>
                  <a:prstClr val="black"/>
                </a:solidFill>
                <a:uLnTx/>
                <a:uFillTx/>
                <a:latin typeface="+mn-lt"/>
                <a:ea typeface="+mn-ea"/>
                <a:cs typeface="+mn-cs"/>
              </a:rPr>
              <a:t>Medigap</a:t>
            </a:r>
            <a:r>
              <a:rPr kumimoji="0" lang="es-US" sz="1200" i="0" u="none" strike="noStrike" cap="none" normalizeH="0" baseline="0" noProof="0" dirty="0">
                <a:ln>
                  <a:noFill/>
                </a:ln>
                <a:solidFill>
                  <a:prstClr val="black"/>
                </a:solidFill>
                <a:uLnTx/>
                <a:uFillTx/>
                <a:latin typeface="+mn-lt"/>
                <a:ea typeface="+mn-ea"/>
                <a:cs typeface="+mn-cs"/>
              </a:rPr>
              <a:t>).</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Puede obtener </a:t>
            </a:r>
            <a:r>
              <a:rPr kumimoji="0" lang="es-US" sz="1200" i="0" u="none" strike="noStrike" cap="none" normalizeH="0" baseline="0" noProof="0" dirty="0" err="1">
                <a:ln>
                  <a:noFill/>
                </a:ln>
                <a:solidFill>
                  <a:prstClr val="black"/>
                </a:solidFill>
                <a:uLnTx/>
                <a:uFillTx/>
                <a:latin typeface="+mn-lt"/>
                <a:ea typeface="+mn-ea"/>
                <a:cs typeface="+mn-cs"/>
              </a:rPr>
              <a:t>Medigap</a:t>
            </a:r>
            <a:r>
              <a:rPr kumimoji="0" lang="es-US" sz="1200" i="0" u="none" strike="noStrike" cap="none" normalizeH="0" baseline="0" noProof="0" dirty="0">
                <a:ln>
                  <a:noFill/>
                </a:ln>
                <a:solidFill>
                  <a:prstClr val="black"/>
                </a:solidFill>
                <a:uLnTx/>
                <a:uFillTx/>
                <a:latin typeface="+mn-lt"/>
                <a:ea typeface="+mn-ea"/>
                <a:cs typeface="+mn-cs"/>
              </a:rPr>
              <a:t> para ayudarle a pagar los gastos de bolsillo restantes </a:t>
            </a:r>
            <a:r>
              <a:rPr kumimoji="0" lang="es-US" sz="1200" b="0" i="0" u="none" strike="noStrike" cap="none" normalizeH="0" baseline="0" noProof="0" dirty="0">
                <a:ln>
                  <a:noFill/>
                </a:ln>
                <a:solidFill>
                  <a:prstClr val="black"/>
                </a:solidFill>
                <a:uLnTx/>
                <a:uFillTx/>
                <a:latin typeface="+mn-lt"/>
                <a:ea typeface="+mn-ea"/>
                <a:cs typeface="+mn-cs"/>
              </a:rPr>
              <a:t>(como 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del 20%). O bien, puede usar la cobertura de un sindicato o un empleador anterior, o Medicaid.</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Planes Medicare </a:t>
            </a:r>
            <a:r>
              <a:rPr kumimoji="0" lang="es-US" sz="1200" b="1" i="0" u="none" strike="noStrike" cap="none" normalizeH="0" baseline="0" noProof="0" dirty="0" err="1">
                <a:ln>
                  <a:noFill/>
                </a:ln>
                <a:solidFill>
                  <a:prstClr val="black"/>
                </a:solidFill>
                <a:uLnTx/>
                <a:uFillTx/>
                <a:latin typeface="+mn-lt"/>
                <a:ea typeface="+mn-ea"/>
                <a:cs typeface="+mn-cs"/>
              </a:rPr>
              <a:t>Advantage</a:t>
            </a:r>
            <a:r>
              <a:rPr kumimoji="0" lang="es-US" sz="1200" b="1" i="0" u="none" strike="noStrike" cap="none" normalizeH="0" baseline="0" noProof="0" dirty="0">
                <a:ln>
                  <a:noFill/>
                </a:ln>
                <a:solidFill>
                  <a:prstClr val="black"/>
                </a:solidFill>
                <a:uLnTx/>
                <a:uFillTx/>
                <a:latin typeface="+mn-lt"/>
                <a:ea typeface="+mn-ea"/>
                <a:cs typeface="+mn-cs"/>
              </a:rPr>
              <a:t> (Parte C)</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Los gastos de bolsillo varían:</a:t>
            </a:r>
            <a:r>
              <a:rPr kumimoji="0" lang="es-US" sz="1200" i="0" u="none" strike="noStrike" cap="none" normalizeH="0" baseline="0" noProof="0" dirty="0">
                <a:ln>
                  <a:noFill/>
                </a:ln>
                <a:solidFill>
                  <a:prstClr val="black"/>
                </a:solidFill>
                <a:uLnTx/>
                <a:uFillTx/>
                <a:latin typeface="+mn-lt"/>
                <a:ea typeface="+mn-ea"/>
                <a:cs typeface="+mn-cs"/>
              </a:rPr>
              <a:t> los </a:t>
            </a:r>
            <a:r>
              <a:rPr kumimoji="0" lang="es-US" sz="1200" b="0" i="0" u="none" strike="noStrike" cap="none" normalizeH="0" baseline="0" noProof="0" dirty="0">
                <a:ln>
                  <a:noFill/>
                </a:ln>
                <a:solidFill>
                  <a:prstClr val="black"/>
                </a:solidFill>
                <a:uLnTx/>
                <a:uFillTx/>
                <a:latin typeface="+mn-lt"/>
                <a:ea typeface="+mn-ea"/>
                <a:cs typeface="+mn-cs"/>
              </a:rPr>
              <a:t>planes pueden tener gastos de bolsillo más bajos para determinados servicios.</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Puede pagar la prima mensual de la </a:t>
            </a:r>
            <a:r>
              <a:rPr kumimoji="0" lang="es-US" sz="1200" b="1" i="0" u="none" strike="noStrike" cap="none" normalizeH="0" baseline="0" noProof="0" dirty="0">
                <a:ln>
                  <a:noFill/>
                </a:ln>
                <a:solidFill>
                  <a:prstClr val="black"/>
                </a:solidFill>
                <a:uLnTx/>
                <a:uFillTx/>
                <a:latin typeface="+mn-lt"/>
                <a:ea typeface="+mn-ea"/>
                <a:cs typeface="+mn-cs"/>
              </a:rPr>
              <a:t>Parte B</a:t>
            </a:r>
            <a:r>
              <a:rPr kumimoji="0" lang="es-US" sz="1200" b="0" i="0" u="none" strike="noStrike" cap="none" normalizeH="0" baseline="0" noProof="0" dirty="0">
                <a:ln>
                  <a:noFill/>
                </a:ln>
                <a:solidFill>
                  <a:prstClr val="black"/>
                </a:solidFill>
                <a:uLnTx/>
                <a:uFillTx/>
                <a:latin typeface="+mn-lt"/>
                <a:ea typeface="+mn-ea"/>
                <a:cs typeface="+mn-cs"/>
              </a:rPr>
              <a:t> y es posible que también tenga que </a:t>
            </a:r>
            <a:r>
              <a:rPr kumimoji="0" lang="es-US" sz="1200" b="1" i="0" u="none" strike="noStrike" cap="none" normalizeH="0" baseline="0" noProof="0" dirty="0">
                <a:ln>
                  <a:noFill/>
                </a:ln>
                <a:solidFill>
                  <a:prstClr val="black"/>
                </a:solidFill>
                <a:uLnTx/>
                <a:uFillTx/>
                <a:latin typeface="+mn-lt"/>
                <a:ea typeface="+mn-ea"/>
                <a:cs typeface="+mn-cs"/>
              </a:rPr>
              <a:t>pagar la prima del plan</a:t>
            </a:r>
            <a:r>
              <a:rPr kumimoji="0" lang="es-US" sz="1200" b="0" i="0" u="none" strike="noStrike" cap="none" normalizeH="0" baseline="0" noProof="0" dirty="0">
                <a:ln>
                  <a:noFill/>
                </a:ln>
                <a:solidFill>
                  <a:prstClr val="black"/>
                </a:solidFill>
                <a:uLnTx/>
                <a:uFillTx/>
                <a:latin typeface="+mn-lt"/>
                <a:ea typeface="+mn-ea"/>
                <a:cs typeface="+mn-cs"/>
              </a:rPr>
              <a:t>. Los planes pueden tener una prima de $0 y pueden ayudarle a pagar toda o una parte de la prima de la Parte B. La mayoría de los planes incluyen la cobertura Medicare para medicamentos (Parte D).</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Los planes tienen un </a:t>
            </a:r>
            <a:r>
              <a:rPr kumimoji="0" lang="es-US" sz="1200" b="1" i="0" u="none" strike="noStrike" cap="none" normalizeH="0" baseline="0" noProof="0" dirty="0">
                <a:ln>
                  <a:noFill/>
                </a:ln>
                <a:solidFill>
                  <a:prstClr val="black"/>
                </a:solidFill>
                <a:uLnTx/>
                <a:uFillTx/>
                <a:latin typeface="+mn-lt"/>
                <a:ea typeface="+mn-ea"/>
                <a:cs typeface="+mn-cs"/>
              </a:rPr>
              <a:t>límite anual</a:t>
            </a:r>
            <a:r>
              <a:rPr kumimoji="0" lang="es-US" sz="1200" i="0" u="none" strike="noStrike" cap="none" normalizeH="0" baseline="0" noProof="0" dirty="0">
                <a:ln>
                  <a:noFill/>
                </a:ln>
                <a:solidFill>
                  <a:prstClr val="black"/>
                </a:solidFill>
                <a:uLnTx/>
                <a:uFillTx/>
                <a:latin typeface="+mn-lt"/>
                <a:ea typeface="+mn-ea"/>
                <a:cs typeface="+mn-cs"/>
              </a:rPr>
              <a:t> sobre lo que paga de su bolsillo </a:t>
            </a:r>
            <a:r>
              <a:rPr kumimoji="0" lang="es-US" sz="1200" b="0" i="0" u="none" strike="noStrike" cap="none" normalizeH="0" baseline="0" noProof="0" dirty="0">
                <a:ln>
                  <a:noFill/>
                </a:ln>
                <a:solidFill>
                  <a:prstClr val="black"/>
                </a:solidFill>
                <a:uLnTx/>
                <a:uFillTx/>
                <a:latin typeface="+mn-lt"/>
                <a:ea typeface="+mn-ea"/>
                <a:cs typeface="+mn-cs"/>
              </a:rPr>
              <a:t>para servicios cubiertos conforme a las Partes</a:t>
            </a:r>
            <a:r>
              <a:rPr kumimoji="0" lang="es-US" sz="1200" i="0" u="none" strike="noStrike" cap="none" normalizeH="0" baseline="0" noProof="0" dirty="0">
                <a:ln>
                  <a:noFill/>
                </a:ln>
                <a:solidFill>
                  <a:prstClr val="black"/>
                </a:solidFill>
                <a:uLnTx/>
                <a:uFillTx/>
                <a:latin typeface="+mn-lt"/>
                <a:ea typeface="+mn-ea"/>
                <a:cs typeface="+mn-cs"/>
              </a:rPr>
              <a:t> A y B.</a:t>
            </a:r>
            <a:r>
              <a:rPr kumimoji="0" lang="es-US" sz="1200" b="0" i="0" u="none" strike="noStrike" cap="none" normalizeH="0" baseline="0" noProof="0" dirty="0">
                <a:ln>
                  <a:noFill/>
                </a:ln>
                <a:solidFill>
                  <a:prstClr val="black"/>
                </a:solidFill>
                <a:uLnTx/>
                <a:uFillTx/>
                <a:latin typeface="+mn-lt"/>
                <a:ea typeface="+mn-ea"/>
                <a:cs typeface="+mn-cs"/>
              </a:rPr>
              <a:t> Una vez que haya alcanzado el límite de su plan, no pagará nada por los servicios cubiertos conforme a las Partes A y B por el resto del año.</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No puede adquirir y no necesita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i="0" u="none" strike="noStrike" cap="none" normalizeH="0" baseline="0" noProof="0" dirty="0">
                <a:ln>
                  <a:noFill/>
                </a:ln>
                <a:solidFill>
                  <a:prstClr val="black"/>
                </a:solidFill>
                <a:uLnTx/>
                <a:uFillTx/>
                <a:latin typeface="+mn-lt"/>
                <a:ea typeface="+mn-ea"/>
                <a:cs typeface="+mn-cs"/>
              </a:rPr>
              <a:t>.</a:t>
            </a:r>
            <a:r>
              <a:rPr kumimoji="0" lang="es-US" sz="1200" b="0" i="0" u="none" strike="noStrike" cap="none" normalizeH="0" baseline="0" noProof="0" dirty="0">
                <a:ln>
                  <a:noFill/>
                </a:ln>
                <a:solidFill>
                  <a:prstClr val="black"/>
                </a:solidFill>
                <a:uLnTx/>
                <a:uFillTx/>
                <a:latin typeface="+mn-lt"/>
                <a:ea typeface="+mn-ea"/>
                <a:cs typeface="+mn-cs"/>
              </a:rPr>
              <a:t> </a:t>
            </a:r>
          </a:p>
        </p:txBody>
      </p:sp>
    </p:spTree>
    <p:extLst>
      <p:ext uri="{BB962C8B-B14F-4D97-AF65-F5344CB8AC3E}">
        <p14:creationId xmlns:p14="http://schemas.microsoft.com/office/powerpoint/2010/main" val="23707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90309" y="3578578"/>
            <a:ext cx="5654233"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Cobertura</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Medicare Original </a:t>
            </a:r>
          </a:p>
          <a:p>
            <a:pPr marL="231775" marR="0" lvl="0"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Cubre la mayoría de los servicios y suministros necesarios por razones médicas en hospitales, consultorios médicos y otros entornos de atención médica. </a:t>
            </a:r>
            <a:r>
              <a:rPr kumimoji="0" lang="es-US" sz="1200" b="0" i="0" u="none" strike="noStrike" cap="none" normalizeH="0" noProof="0" dirty="0">
                <a:ln>
                  <a:noFill/>
                </a:ln>
                <a:solidFill>
                  <a:prstClr val="black"/>
                </a:solidFill>
                <a:uLnTx/>
                <a:uFillTx/>
                <a:latin typeface="+mn-lt"/>
                <a:ea typeface="+mn-ea"/>
                <a:cs typeface="+mn-cs"/>
              </a:rPr>
              <a:t>Medicare Original no cubre algunos beneficios como los exámenes de la vista, la mayoría de la atención dental y los exámenes de rutina.</a:t>
            </a:r>
          </a:p>
          <a:p>
            <a:pPr marL="231775" marR="0" lvl="0"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Usted puede inscribirse en un </a:t>
            </a:r>
            <a:r>
              <a:rPr kumimoji="0" lang="es-US" sz="1200" b="1" i="0" u="none" strike="noStrike" cap="none" normalizeH="0" baseline="0" noProof="0" dirty="0">
                <a:ln>
                  <a:noFill/>
                </a:ln>
                <a:solidFill>
                  <a:prstClr val="black"/>
                </a:solidFill>
                <a:uLnTx/>
                <a:uFillTx/>
                <a:latin typeface="+mn-lt"/>
                <a:ea typeface="+mn-ea"/>
                <a:cs typeface="+mn-cs"/>
              </a:rPr>
              <a:t>Plan de medicamentos de Medicare por separado</a:t>
            </a:r>
            <a:r>
              <a:rPr kumimoji="0" lang="es-US" sz="1200" i="0" u="none" strike="noStrike" cap="none" normalizeH="0" baseline="0" noProof="0" dirty="0">
                <a:ln>
                  <a:noFill/>
                </a:ln>
                <a:solidFill>
                  <a:prstClr val="black"/>
                </a:solidFill>
                <a:uLnTx/>
                <a:uFillTx/>
                <a:latin typeface="+mn-lt"/>
                <a:ea typeface="+mn-ea"/>
                <a:cs typeface="+mn-cs"/>
              </a:rPr>
              <a:t> para obtener </a:t>
            </a:r>
            <a:r>
              <a:rPr kumimoji="0" lang="es-US" sz="1200" b="0" i="0" u="none" strike="noStrike" cap="none" normalizeH="0" baseline="0" noProof="0" dirty="0">
                <a:ln>
                  <a:noFill/>
                </a:ln>
                <a:solidFill>
                  <a:prstClr val="black"/>
                </a:solidFill>
                <a:uLnTx/>
                <a:uFillTx/>
                <a:latin typeface="+mn-lt"/>
                <a:ea typeface="+mn-ea"/>
                <a:cs typeface="+mn-cs"/>
              </a:rPr>
              <a:t>cobertura de medicamentos (Parte D).</a:t>
            </a:r>
          </a:p>
          <a:p>
            <a:pPr marL="231775" marR="0" lvl="0"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noProof="0" dirty="0">
                <a:ln>
                  <a:noFill/>
                </a:ln>
                <a:solidFill>
                  <a:prstClr val="black"/>
                </a:solidFill>
                <a:uLnTx/>
                <a:uFillTx/>
                <a:latin typeface="+mn-lt"/>
                <a:ea typeface="+mn-ea"/>
                <a:cs typeface="+mn-cs"/>
              </a:rPr>
              <a:t>En la mayoría de los casos, no tendrá que obtener la aprobación de un servicio o un suministro antes de tiempo para que sea cubierto.</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Planes Medicare </a:t>
            </a:r>
            <a:r>
              <a:rPr kumimoji="0" lang="es-US" sz="1200" b="1" i="0" u="none" strike="noStrike" cap="none" normalizeH="0" baseline="0" noProof="0" dirty="0" err="1">
                <a:ln>
                  <a:noFill/>
                </a:ln>
                <a:solidFill>
                  <a:prstClr val="black"/>
                </a:solidFill>
                <a:uLnTx/>
                <a:uFillTx/>
                <a:latin typeface="+mn-lt"/>
                <a:ea typeface="+mn-ea"/>
                <a:cs typeface="+mn-cs"/>
              </a:rPr>
              <a:t>Advantage</a:t>
            </a:r>
            <a:r>
              <a:rPr kumimoji="0" lang="es-US" sz="1200" b="1" i="0" u="none" strike="noStrike" cap="none" normalizeH="0" baseline="0" noProof="0" dirty="0">
                <a:ln>
                  <a:noFill/>
                </a:ln>
                <a:solidFill>
                  <a:prstClr val="black"/>
                </a:solidFill>
                <a:uLnTx/>
                <a:uFillTx/>
                <a:latin typeface="+mn-lt"/>
                <a:ea typeface="+mn-ea"/>
                <a:cs typeface="+mn-cs"/>
              </a:rPr>
              <a:t> (Parte C)</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deben cubrir todos los servicios necesarios por razones médicas que cubre Medicare Original. </a:t>
            </a:r>
            <a:r>
              <a:rPr kumimoji="0" lang="es-US" sz="1200" i="0" u="none" strike="noStrike" cap="none" normalizeH="0" baseline="0" noProof="0" dirty="0">
                <a:ln>
                  <a:noFill/>
                </a:ln>
                <a:solidFill>
                  <a:prstClr val="black"/>
                </a:solidFill>
                <a:uLnTx/>
                <a:uFillTx/>
                <a:latin typeface="+mn-lt"/>
                <a:ea typeface="+mn-ea"/>
                <a:cs typeface="+mn-cs"/>
              </a:rPr>
              <a:t>La mayoría de los planes ofrecen </a:t>
            </a:r>
            <a:r>
              <a:rPr kumimoji="0" lang="es-US" sz="1200" b="1" i="0" u="none" strike="noStrike" cap="none" normalizeH="0" baseline="0" noProof="0" dirty="0">
                <a:ln>
                  <a:noFill/>
                </a:ln>
                <a:solidFill>
                  <a:prstClr val="black"/>
                </a:solidFill>
                <a:uLnTx/>
                <a:uFillTx/>
                <a:latin typeface="+mn-lt"/>
                <a:ea typeface="+mn-ea"/>
                <a:cs typeface="+mn-cs"/>
              </a:rPr>
              <a:t>beneficios adicionales que Medicare Original no cubre</a:t>
            </a:r>
            <a:r>
              <a:rPr kumimoji="0" lang="es-US" sz="1200" i="0" u="none" strike="noStrike" cap="none" normalizeH="0" baseline="0" noProof="0" dirty="0">
                <a:ln>
                  <a:noFill/>
                </a:ln>
                <a:solidFill>
                  <a:prstClr val="black"/>
                </a:solidFill>
                <a:uLnTx/>
                <a:uFillTx/>
                <a:latin typeface="+mn-lt"/>
                <a:ea typeface="+mn-ea"/>
                <a:cs typeface="+mn-cs"/>
              </a:rPr>
              <a:t>, como el cuidado de la vista, de la audición, dental y otros.</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La cobertura para medicamentos (Parte D) se incluye en la mayoría de los planes</a:t>
            </a:r>
            <a:r>
              <a:rPr kumimoji="0" lang="es-US" sz="1200" i="0" u="none" strike="noStrike" cap="none" normalizeH="0" baseline="0" noProof="0" dirty="0">
                <a:ln>
                  <a:noFill/>
                </a:ln>
                <a:solidFill>
                  <a:prstClr val="black"/>
                </a:solidFill>
                <a:uLnTx/>
                <a:uFillTx/>
                <a:latin typeface="+mn-lt"/>
                <a:ea typeface="+mn-ea"/>
                <a:cs typeface="+mn-cs"/>
              </a:rPr>
              <a:t>.</a:t>
            </a:r>
            <a:r>
              <a:rPr kumimoji="0" lang="es-US" sz="1200" b="0" i="0" u="none" strike="noStrike" cap="none" normalizeH="0" baseline="0" noProof="0" dirty="0">
                <a:ln>
                  <a:noFill/>
                </a:ln>
                <a:solidFill>
                  <a:prstClr val="black"/>
                </a:solidFill>
                <a:uLnTx/>
                <a:uFillTx/>
                <a:latin typeface="+mn-lt"/>
                <a:ea typeface="+mn-ea"/>
                <a:cs typeface="+mn-cs"/>
              </a:rPr>
              <a:t> En la mayoría de los tipos de planes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no necesita inscribirse en un plan de medicamentos recetados separado de Medicare.</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En algunos casos, tendrá que obtener la aprobación de un servicio o un suministro antes de tiempo para que sea cubierto por el plan.</a:t>
            </a:r>
          </a:p>
        </p:txBody>
      </p:sp>
    </p:spTree>
    <p:extLst>
      <p:ext uri="{BB962C8B-B14F-4D97-AF65-F5344CB8AC3E}">
        <p14:creationId xmlns:p14="http://schemas.microsoft.com/office/powerpoint/2010/main" val="71851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8"/>
            <a:ext cx="6547556" cy="4822472"/>
          </a:xfrm>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Emergencia en viaje en el exterior</a:t>
            </a:r>
          </a:p>
          <a:p>
            <a:pPr marL="119037" marR="0" lvl="0" indent="-119037"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i="0" u="none" strike="noStrike" cap="none" normalizeH="0" baseline="0" noProof="0" dirty="0">
                <a:ln>
                  <a:noFill/>
                </a:ln>
                <a:solidFill>
                  <a:prstClr val="black"/>
                </a:solidFill>
                <a:uLnTx/>
                <a:uFillTx/>
                <a:latin typeface="+mn-lt"/>
                <a:ea typeface="+mn-ea"/>
                <a:cs typeface="+mn-cs"/>
              </a:rPr>
              <a:t>En general, </a:t>
            </a:r>
            <a:r>
              <a:rPr kumimoji="0" lang="es-US" sz="1200" b="1" i="0" u="none" strike="noStrike" cap="none" normalizeH="0" baseline="0" noProof="0" dirty="0">
                <a:ln>
                  <a:noFill/>
                </a:ln>
                <a:solidFill>
                  <a:prstClr val="black"/>
                </a:solidFill>
                <a:uLnTx/>
                <a:uFillTx/>
                <a:latin typeface="+mn-lt"/>
                <a:ea typeface="+mn-ea"/>
                <a:cs typeface="+mn-cs"/>
              </a:rPr>
              <a:t>Medicare Original no brinda cobertura fuera de los EE. UU</a:t>
            </a:r>
            <a:r>
              <a:rPr kumimoji="0" lang="es-US" sz="1200" b="0" i="0" u="none" strike="noStrike" cap="none" normalizeH="0" baseline="0" noProof="0" dirty="0">
                <a:ln>
                  <a:noFill/>
                </a:ln>
                <a:solidFill>
                  <a:prstClr val="black"/>
                </a:solidFill>
                <a:uLnTx/>
                <a:uFillTx/>
                <a:latin typeface="+mn-lt"/>
                <a:ea typeface="+mn-ea"/>
                <a:cs typeface="+mn-cs"/>
              </a:rPr>
              <a:t>. Es posible que pueda comprar una póliza de un Asegurador Suplementario de Medicare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que cubra la atención en el extranjero.</a:t>
            </a:r>
          </a:p>
          <a:p>
            <a:pPr marL="119037" marR="0" lvl="0" indent="-10951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ES" sz="1200" b="1" i="0" u="none" strike="noStrike" cap="none" normalizeH="0" noProof="0" dirty="0">
                <a:ln>
                  <a:noFill/>
                </a:ln>
                <a:solidFill>
                  <a:prstClr val="black"/>
                </a:solidFill>
                <a:uLnTx/>
                <a:uFillTx/>
                <a:latin typeface="+mn-lt"/>
                <a:ea typeface="+mn-ea"/>
                <a:cs typeface="+mn-cs"/>
              </a:rPr>
              <a:t>Los planes Medicare </a:t>
            </a:r>
            <a:r>
              <a:rPr kumimoji="0" lang="es-ES" sz="1200" b="1" i="0" u="none" strike="noStrike" cap="none" normalizeH="0" noProof="0" dirty="0" err="1">
                <a:ln>
                  <a:noFill/>
                </a:ln>
                <a:solidFill>
                  <a:prstClr val="black"/>
                </a:solidFill>
                <a:uLnTx/>
                <a:uFillTx/>
                <a:latin typeface="+mn-lt"/>
                <a:ea typeface="+mn-ea"/>
                <a:cs typeface="+mn-cs"/>
              </a:rPr>
              <a:t>Advantage</a:t>
            </a:r>
            <a:r>
              <a:rPr kumimoji="0" lang="es-ES" sz="1200" b="1" i="0" u="none" strike="noStrike" cap="none" normalizeH="0" noProof="0" dirty="0">
                <a:ln>
                  <a:noFill/>
                </a:ln>
                <a:solidFill>
                  <a:prstClr val="black"/>
                </a:solidFill>
                <a:uLnTx/>
                <a:uFillTx/>
                <a:latin typeface="+mn-lt"/>
                <a:ea typeface="+mn-ea"/>
                <a:cs typeface="+mn-cs"/>
              </a:rPr>
              <a:t> (Parte C) </a:t>
            </a:r>
            <a:r>
              <a:rPr kumimoji="0" lang="es-ES" sz="1200" i="0" u="none" strike="noStrike" cap="none" normalizeH="0" noProof="0" dirty="0">
                <a:ln>
                  <a:noFill/>
                </a:ln>
                <a:solidFill>
                  <a:prstClr val="black"/>
                </a:solidFill>
                <a:uLnTx/>
                <a:uFillTx/>
                <a:latin typeface="+mn-lt"/>
                <a:ea typeface="+mn-ea"/>
                <a:cs typeface="+mn-cs"/>
              </a:rPr>
              <a:t>generalmente </a:t>
            </a:r>
            <a:r>
              <a:rPr kumimoji="0" lang="es-ES" sz="1200" b="1" i="0" u="none" strike="noStrike" cap="none" normalizeH="0" noProof="0" dirty="0">
                <a:ln>
                  <a:noFill/>
                </a:ln>
                <a:solidFill>
                  <a:prstClr val="black"/>
                </a:solidFill>
                <a:uLnTx/>
                <a:uFillTx/>
                <a:latin typeface="+mn-lt"/>
                <a:ea typeface="+mn-ea"/>
                <a:cs typeface="+mn-cs"/>
              </a:rPr>
              <a:t>no cubren la atención fuera de los EE. UU. </a:t>
            </a:r>
            <a:r>
              <a:rPr kumimoji="0" lang="es-US" sz="1200" i="0" u="none" strike="noStrike" cap="none" normalizeH="0" noProof="0" dirty="0">
                <a:ln>
                  <a:noFill/>
                </a:ln>
                <a:solidFill>
                  <a:prstClr val="black"/>
                </a:solidFill>
                <a:uLnTx/>
                <a:uFillTx/>
                <a:latin typeface="+mn-lt"/>
                <a:ea typeface="+mn-ea"/>
                <a:cs typeface="+mn-cs"/>
              </a:rPr>
              <a:t>Algunos planes pueden ofrecer un beneficio complementario que cubre los servicios de emergencia y de urgencia cuando se viaja fuera de los EE. UU.</a:t>
            </a:r>
          </a:p>
          <a:p>
            <a:pPr marL="9522"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 posible que Medicare pague los servicios hospitalarios como paciente internado, del médico, de ambulancia o de diálisis que usted recibe en un país extranjero en los siguientes casos poco frecuentes:</a:t>
            </a:r>
          </a:p>
          <a:p>
            <a:pPr marL="114275" marR="0" lvl="0" indent="-104752"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Usted está en los EE. UU. cuando ocurre una emergencia médica y el hospital en el extranjero queda más cerca que el hospital de los EE. UU. más cercano que puede tratar su afección. </a:t>
            </a:r>
          </a:p>
          <a:p>
            <a:pPr marL="114275" marR="0" lvl="0" indent="-11427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Usted está viajando por Canadá, sin demora indebida, por la ruta más directa entre Alaska y otro estado cuando ocurre una emergencia médica, y el hospital canadiense queda más cerca que el hospital de los EE. UU. más cercano que puede tratar la emergencia.</a:t>
            </a:r>
          </a:p>
          <a:p>
            <a:pPr marL="114275" marR="0" lvl="0" indent="-11427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Usted vive en los EE. UU. y el hospital en el extranjero queda más cerca de su hogar que el hospital de los EE. UU. más cercano que puede tratar su afección médica, independientemente de si existiera una emergencia o no.</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algunos casos, Medicare puede cubrir servicios de atención médica que son necesarios por razones médicas que usted recibe a bordo de un barco dentro de las aguas territoriales adyacentes a las áreas terrestres de los EE. UU. Medicare no pagará servicios de atención médica que recibe cuando un barco está a más de 6 horas de un puerto de los EE. UU. Los planes de medicamentos de Medicare no cubren los medicamentos que compra fuera de los EE. UU. Las pólizas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pueden cubrirlo cuando viaja fuera de los EE. UU.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Fuente</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a:ln>
                  <a:noFill/>
                </a:ln>
                <a:solidFill>
                  <a:prstClr val="black"/>
                </a:solidFill>
                <a:uLnTx/>
                <a:uFillTx/>
                <a:latin typeface="+mn-lt"/>
                <a:ea typeface="+mn-ea"/>
                <a:cs typeface="+mn-cs"/>
                <a:hlinkClick r:id="rId3"/>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3"/>
              </a:rPr>
              <a:t>coverage</a:t>
            </a:r>
            <a:r>
              <a:rPr kumimoji="0" lang="es-US" sz="1200" b="0" i="0" u="none" strike="noStrike" cap="none" normalizeH="0" baseline="0" noProof="0" dirty="0">
                <a:ln>
                  <a:noFill/>
                </a:ln>
                <a:solidFill>
                  <a:prstClr val="black"/>
                </a:solidFill>
                <a:uLnTx/>
                <a:uFillTx/>
                <a:latin typeface="+mn-lt"/>
                <a:ea typeface="+mn-ea"/>
                <a:cs typeface="+mn-cs"/>
                <a:hlinkClick r:id="rId3"/>
              </a:rPr>
              <a:t>/</a:t>
            </a:r>
            <a:r>
              <a:rPr kumimoji="0" lang="es-US" sz="1200" b="0" i="0" u="none" strike="noStrike" cap="none" normalizeH="0" baseline="0" noProof="0" dirty="0" err="1">
                <a:ln>
                  <a:noFill/>
                </a:ln>
                <a:solidFill>
                  <a:prstClr val="black"/>
                </a:solidFill>
                <a:uLnTx/>
                <a:uFillTx/>
                <a:latin typeface="+mn-lt"/>
                <a:ea typeface="+mn-ea"/>
                <a:cs typeface="+mn-cs"/>
                <a:hlinkClick r:id="rId3"/>
              </a:rPr>
              <a:t>travel</a:t>
            </a:r>
            <a:endParaRPr kumimoji="0" lang="es-US" sz="1200" b="0" i="0" u="none" strike="noStrike" cap="none" normalizeH="0" baseline="0" noProof="0" dirty="0">
              <a:ln>
                <a:noFill/>
              </a:ln>
              <a:solidFill>
                <a:prstClr val="black"/>
              </a:solidFill>
              <a:uLnTx/>
              <a:uFillTx/>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7243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38667" y="3578578"/>
            <a:ext cx="6321777" cy="4899378"/>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noProof="0" dirty="0">
                <a:ln>
                  <a:noFill/>
                </a:ln>
                <a:solidFill>
                  <a:prstClr val="black"/>
                </a:solidFill>
                <a:uLnTx/>
                <a:uFillTx/>
                <a:latin typeface="+mn-lt"/>
                <a:ea typeface="+mn-ea"/>
                <a:cs typeface="+mn-cs"/>
              </a:rPr>
              <a:t>Si ya recibe beneficios del Seguro Social o RRB durante su Período de inscripción inicial (IEP, por sus siglas en inglés) (por ejemplo, obtiene beneficios de jubilación al menos 4 meses antes de cumplir 65 años), quedará inscrito automáticamente en la Parte A y la Parte B. Recibirá su paquete Prepárese para Medicare, que incluye su tarjeta de Medicare y otra información, aproximadamente 3 meses antes de que cumpla 65 años (la cobertura comienza el primer día del mes en que cumple 65 años).</a:t>
            </a:r>
            <a:r>
              <a:rPr kumimoji="0" lang="es-US" sz="1200" b="0" i="0" u="none" strike="noStrike" cap="none" normalizeH="0" baseline="0" noProof="0" dirty="0">
                <a:ln>
                  <a:noFill/>
                </a:ln>
                <a:solidFill>
                  <a:prstClr val="black"/>
                </a:solidFill>
                <a:uLnTx/>
                <a:uFillTx/>
                <a:latin typeface="+mn-lt"/>
                <a:ea typeface="+mn-ea"/>
                <a:cs typeface="+mn-cs"/>
              </a:rPr>
              <a:t> </a:t>
            </a:r>
          </a:p>
          <a:p>
            <a:pPr mar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Si es menor de 65 años y tiene una incapacidad, recibirá automáticamente la Parte A y la Parte B después de obtener los beneficios por incapacidad del Seguro Social o ciertos beneficios por incapacidad de la RRB durante 24 meses. </a:t>
            </a:r>
            <a:r>
              <a:rPr lang="es-US" dirty="0">
                <a:solidFill>
                  <a:prstClr val="black"/>
                </a:solidFill>
              </a:rPr>
              <a:t>Si usted tiene ALS, recibirá automáticamente la Parte A y Parte B en el mes en que comienzan sus beneficios por incapacidad. </a:t>
            </a:r>
            <a:r>
              <a:rPr kumimoji="0" lang="es-US" sz="1200" b="0" i="0" u="none" strike="noStrike" cap="none" normalizeH="0" baseline="0" noProof="0" dirty="0">
                <a:ln>
                  <a:noFill/>
                </a:ln>
                <a:solidFill>
                  <a:prstClr val="black"/>
                </a:solidFill>
                <a:uLnTx/>
                <a:uFillTx/>
                <a:latin typeface="+mn-lt"/>
                <a:ea typeface="+mn-ea"/>
                <a:cs typeface="+mn-cs"/>
              </a:rPr>
              <a:t>Usted obtendrá su paquete Bienvenido a Medicare, que incluye su tarjeta Medicare y otra información, alrededor de 3 meses antes del 25</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mes de los beneficios por incapacidad (la cobertura comienza el 25</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mes de beneficios por incapacidad).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su cumpleaños cae el primer día del mes, su cobertura comienza el primer día del mes después de que cumpla 65 años.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no es beneficiario del Seguro Social o de la RRB, deberá inscribirse para obtener Medicare. </a:t>
            </a:r>
          </a:p>
          <a:p>
            <a:pPr marL="0" lvl="0" indent="0">
              <a:spcBef>
                <a:spcPts val="600"/>
              </a:spcBef>
              <a:buNone/>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noProof="0" dirty="0">
                <a:ln>
                  <a:noFill/>
                </a:ln>
                <a:solidFill>
                  <a:prstClr val="black"/>
                </a:solidFill>
                <a:uLnTx/>
                <a:uFillTx/>
                <a:latin typeface="+mn-lt"/>
                <a:ea typeface="+mn-ea"/>
                <a:cs typeface="+mn-cs"/>
              </a:rPr>
              <a:t>Si vive en Puerto Rico y es beneficiario del Seguro Social o de la RRB, automáticamente obtendrá la Parte A el primer</a:t>
            </a:r>
            <a:r>
              <a:rPr kumimoji="0" lang="es-US" sz="1200" i="0" u="none" strike="noStrike" cap="none" normalizeH="0" baseline="0" noProof="0" dirty="0">
                <a:ln>
                  <a:noFill/>
                </a:ln>
                <a:solidFill>
                  <a:prstClr val="black"/>
                </a:solidFill>
                <a:uLnTx/>
                <a:uFillTx/>
                <a:latin typeface="+mn-lt"/>
                <a:ea typeface="+mn-ea"/>
                <a:cs typeface="+mn-cs"/>
              </a:rPr>
              <a:t> día del mes en el que cumpla 65 años o después de recibir los beneficios por incapacidad durante 24 meses.</a:t>
            </a:r>
            <a:r>
              <a:rPr kumimoji="0" lang="es-US" sz="1200" b="0" i="0" u="none" strike="noStrike" cap="none" normalizeH="0" baseline="0" noProof="0" dirty="0">
                <a:ln>
                  <a:noFill/>
                </a:ln>
                <a:solidFill>
                  <a:prstClr val="black"/>
                </a:solidFill>
                <a:uLnTx/>
                <a:uFillTx/>
                <a:latin typeface="+mn-lt"/>
                <a:ea typeface="+mn-ea"/>
                <a:cs typeface="+mn-cs"/>
              </a:rPr>
              <a:t> No obstante, si desea tener la Parte B, deberá inscribirse. </a:t>
            </a:r>
            <a:r>
              <a:rPr lang="es-US" baseline="0" dirty="0"/>
              <a:t>Si no se inscribe para la parte B cuando sea elegible por primera vez, es posible que deba que pagar una multa por inscripción tardía durante el tiempo que tenga Parte B. Visite </a:t>
            </a:r>
            <a:r>
              <a:rPr lang="en-US" dirty="0">
                <a:hlinkClick r:id="rId3"/>
              </a:rPr>
              <a:t>socialsecurity.gov</a:t>
            </a:r>
            <a:r>
              <a:rPr lang="es-US" dirty="0"/>
              <a:t> o </a:t>
            </a:r>
            <a:r>
              <a:rPr lang="en-US" dirty="0">
                <a:hlinkClick r:id="rId4"/>
              </a:rPr>
              <a:t>rrb.gov</a:t>
            </a:r>
            <a:r>
              <a:rPr lang="es-US" dirty="0"/>
              <a:t> </a:t>
            </a:r>
            <a:r>
              <a:rPr lang="es-US" baseline="0" dirty="0"/>
              <a:t>para obtener ayuda.</a:t>
            </a:r>
            <a:r>
              <a:rPr kumimoji="0" lang="es-US" sz="1200" b="0" i="0" u="none" strike="noStrike" cap="none" normalizeH="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En esta página se ve la imagen de “Bienvenido a Medicare”. </a:t>
            </a:r>
            <a:r>
              <a:rPr lang="es-US" dirty="0">
                <a:solidFill>
                  <a:prstClr val="black"/>
                </a:solidFill>
              </a:rPr>
              <a:t>Visite </a:t>
            </a:r>
            <a:r>
              <a:rPr lang="es-US" dirty="0">
                <a:solidFill>
                  <a:prstClr val="black"/>
                </a:solidFill>
                <a:hlinkClick r:id="rId5"/>
              </a:rPr>
              <a:t>Medicare.gov/</a:t>
            </a:r>
            <a:r>
              <a:rPr lang="es-US" dirty="0" err="1">
                <a:solidFill>
                  <a:prstClr val="black"/>
                </a:solidFill>
                <a:hlinkClick r:id="rId5"/>
              </a:rPr>
              <a:t>forms-help-resources</a:t>
            </a:r>
            <a:r>
              <a:rPr lang="es-US" dirty="0">
                <a:solidFill>
                  <a:prstClr val="black"/>
                </a:solidFill>
                <a:hlinkClick r:id="rId5"/>
              </a:rPr>
              <a:t>/mail-</a:t>
            </a:r>
            <a:r>
              <a:rPr lang="es-US" dirty="0" err="1">
                <a:solidFill>
                  <a:prstClr val="black"/>
                </a:solidFill>
                <a:hlinkClick r:id="rId5"/>
              </a:rPr>
              <a:t>you</a:t>
            </a:r>
            <a:r>
              <a:rPr lang="es-US" dirty="0">
                <a:solidFill>
                  <a:prstClr val="black"/>
                </a:solidFill>
                <a:hlinkClick r:id="rId5"/>
              </a:rPr>
              <a:t>-</a:t>
            </a:r>
            <a:r>
              <a:rPr lang="es-US" dirty="0" err="1">
                <a:solidFill>
                  <a:prstClr val="black"/>
                </a:solidFill>
                <a:hlinkClick r:id="rId5"/>
              </a:rPr>
              <a:t>get</a:t>
            </a:r>
            <a:r>
              <a:rPr lang="es-US" dirty="0">
                <a:solidFill>
                  <a:prstClr val="black"/>
                </a:solidFill>
                <a:hlinkClick r:id="rId5"/>
              </a:rPr>
              <a:t>-</a:t>
            </a:r>
            <a:r>
              <a:rPr lang="es-US" dirty="0" err="1">
                <a:solidFill>
                  <a:prstClr val="black"/>
                </a:solidFill>
                <a:hlinkClick r:id="rId5"/>
              </a:rPr>
              <a:t>about</a:t>
            </a:r>
            <a:r>
              <a:rPr lang="es-US" dirty="0">
                <a:solidFill>
                  <a:prstClr val="black"/>
                </a:solidFill>
                <a:hlinkClick r:id="rId5"/>
              </a:rPr>
              <a:t>-medicare/</a:t>
            </a:r>
            <a:r>
              <a:rPr lang="es-US" dirty="0" err="1">
                <a:solidFill>
                  <a:prstClr val="black"/>
                </a:solidFill>
                <a:hlinkClick r:id="rId5"/>
              </a:rPr>
              <a:t>welcome</a:t>
            </a:r>
            <a:r>
              <a:rPr lang="es-US" dirty="0">
                <a:solidFill>
                  <a:prstClr val="black"/>
                </a:solidFill>
                <a:hlinkClick r:id="rId5"/>
              </a:rPr>
              <a:t>-</a:t>
            </a:r>
            <a:r>
              <a:rPr lang="es-US" dirty="0" err="1">
                <a:solidFill>
                  <a:prstClr val="black"/>
                </a:solidFill>
                <a:hlinkClick r:id="rId5"/>
              </a:rPr>
              <a:t>to</a:t>
            </a:r>
            <a:r>
              <a:rPr lang="es-US" dirty="0">
                <a:solidFill>
                  <a:prstClr val="black"/>
                </a:solidFill>
                <a:hlinkClick r:id="rId5"/>
              </a:rPr>
              <a:t>-medicare-</a:t>
            </a:r>
            <a:r>
              <a:rPr lang="es-US" dirty="0" err="1">
                <a:solidFill>
                  <a:prstClr val="black"/>
                </a:solidFill>
                <a:hlinkClick r:id="rId5"/>
              </a:rPr>
              <a:t>package</a:t>
            </a:r>
            <a:r>
              <a:rPr lang="es-US" dirty="0">
                <a:solidFill>
                  <a:prstClr val="black"/>
                </a:solidFill>
                <a:hlinkClick r:id="rId5"/>
              </a:rPr>
              <a:t>-</a:t>
            </a:r>
            <a:r>
              <a:rPr lang="es-US" dirty="0" err="1">
                <a:solidFill>
                  <a:prstClr val="black"/>
                </a:solidFill>
                <a:hlinkClick r:id="rId5"/>
              </a:rPr>
              <a:t>automatically-enrolled</a:t>
            </a:r>
            <a:r>
              <a:rPr lang="es-US" dirty="0">
                <a:solidFill>
                  <a:prstClr val="black"/>
                </a:solidFill>
              </a:rPr>
              <a:t> </a:t>
            </a:r>
            <a:r>
              <a:rPr kumimoji="0" lang="es-US" sz="1200" b="0" i="0" u="none" strike="noStrike" cap="none" normalizeH="0" baseline="0" noProof="0" dirty="0">
                <a:ln>
                  <a:noFill/>
                </a:ln>
                <a:solidFill>
                  <a:prstClr val="black"/>
                </a:solidFill>
                <a:uLnTx/>
                <a:uFillTx/>
                <a:latin typeface="+mn-lt"/>
                <a:ea typeface="+mn-ea"/>
                <a:cs typeface="+mn-cs"/>
              </a:rPr>
              <a:t>para obtener una copia.</a:t>
            </a:r>
          </a:p>
          <a:p>
            <a:pPr marL="0" indent="0">
              <a:buNone/>
            </a:pPr>
            <a:endParaRPr lang="en-US" dirty="0"/>
          </a:p>
        </p:txBody>
      </p:sp>
    </p:spTree>
    <p:extLst>
      <p:ext uri="{BB962C8B-B14F-4D97-AF65-F5344CB8AC3E}">
        <p14:creationId xmlns:p14="http://schemas.microsoft.com/office/powerpoint/2010/main" val="375014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spcBef>
                <a:spcPts val="600"/>
              </a:spcBef>
              <a:buNone/>
              <a:defRPr/>
            </a:pPr>
            <a:r>
              <a:rPr lang="es-US" dirty="0">
                <a:solidFill>
                  <a:prstClr val="black"/>
                </a:solidFill>
              </a:rPr>
              <a:t>Si está en Medicare Original, usará su tarjeta Medicare roja, blanca y azul para obtener servicios de cuidado de la salud. Si se une a un Plan de Medicare </a:t>
            </a:r>
            <a:r>
              <a:rPr lang="es-US" dirty="0" err="1">
                <a:solidFill>
                  <a:prstClr val="black"/>
                </a:solidFill>
              </a:rPr>
              <a:t>Advantage</a:t>
            </a:r>
            <a:r>
              <a:rPr lang="es-US" dirty="0">
                <a:solidFill>
                  <a:prstClr val="black"/>
                </a:solidFill>
              </a:rPr>
              <a:t>, es posible que su plan le entregue una tarjeta para que la use cuando reciba servicios y suministros para el cuidado de la salud. La tarjeta de identificación del plan Medicare </a:t>
            </a:r>
            <a:r>
              <a:rPr lang="es-US" dirty="0" err="1">
                <a:solidFill>
                  <a:prstClr val="black"/>
                </a:solidFill>
              </a:rPr>
              <a:t>Advantage</a:t>
            </a:r>
            <a:r>
              <a:rPr lang="es-US" dirty="0">
                <a:solidFill>
                  <a:prstClr val="black"/>
                </a:solidFill>
              </a:rPr>
              <a:t> es su tarjeta principal para Medicare. Sin embargo, también es posible que le pidan que muestre su tarjeta Medicare, por lo que también debería llevar esta tarjeta con usted. </a:t>
            </a:r>
          </a:p>
          <a:p>
            <a:pPr marL="0" lvl="0" indent="0">
              <a:spcBef>
                <a:spcPts val="600"/>
              </a:spcBef>
              <a:buNone/>
              <a:defRPr/>
            </a:pPr>
            <a:r>
              <a:rPr lang="es-US" dirty="0">
                <a:solidFill>
                  <a:prstClr val="black"/>
                </a:solidFill>
              </a:rPr>
              <a:t>La tarjeta Medicare muestra el tipo de cobertura de Medicare (Parte A y/o Parte B) que tiene y la fecha en que comenzó la cobertura. Su tarjeta tiene un número de Medicare que es único para usted. Es una combinación única de letras y números; las letras S, L, O, I, B y Z nunca se utilizan. Esto ayuda a proteger su identidad. </a:t>
            </a:r>
          </a:p>
          <a:p>
            <a:pPr marL="0" lvl="0" indent="0">
              <a:spcBef>
                <a:spcPts val="600"/>
              </a:spcBef>
              <a:buNone/>
              <a:defRPr/>
            </a:pPr>
            <a:r>
              <a:rPr lang="es-US" dirty="0">
                <a:solidFill>
                  <a:prstClr val="black"/>
                </a:solidFill>
              </a:rPr>
              <a:t>Si recibe su tarjeta Medicare y no desea la Parte B, siga las instrucciones y devuelva la tarjeta. Medicare le enviará otra tarjeta que muestre que solo tiene cobertura de la Parte A.</a:t>
            </a:r>
          </a:p>
          <a:p>
            <a:pPr marL="0" lvl="0" indent="0">
              <a:spcBef>
                <a:spcPts val="600"/>
              </a:spcBef>
              <a:buNone/>
              <a:defRPr/>
            </a:pPr>
            <a:r>
              <a:rPr lang="es-US" dirty="0">
                <a:solidFill>
                  <a:prstClr val="black"/>
                </a:solidFill>
              </a:rPr>
              <a:t>Solo brinde su número de Medicare a médicos, farmacéuticos, otros proveedores de atención médica, sus aseguradoras o personas de su confianza para que trabajen con Medicare en su nombre. Si se olvida su tarjeta, usted, su médico u otro proveedor de atención médica pueden buscar su número de Medicare en línea usando el portal seguro de Contratistas Administrativos de Medicare (MAC). También puede obtener su número de Medicare iniciando sesión en su cuenta segura de Medicare en </a:t>
            </a:r>
            <a:r>
              <a:rPr lang="es-US" dirty="0">
                <a:solidFill>
                  <a:prstClr val="black"/>
                </a:solidFill>
                <a:hlinkClick r:id="rId3"/>
              </a:rPr>
              <a:t>Medicare.gov/</a:t>
            </a:r>
            <a:r>
              <a:rPr lang="es-US" dirty="0" err="1">
                <a:solidFill>
                  <a:prstClr val="black"/>
                </a:solidFill>
                <a:hlinkClick r:id="rId3"/>
              </a:rPr>
              <a:t>account</a:t>
            </a:r>
            <a:r>
              <a:rPr lang="es-US" dirty="0">
                <a:solidFill>
                  <a:prstClr val="black"/>
                </a:solidFill>
              </a:rPr>
              <a:t> ara imprimir una copia oficial.</a:t>
            </a:r>
          </a:p>
        </p:txBody>
      </p:sp>
    </p:spTree>
    <p:extLst>
      <p:ext uri="{BB962C8B-B14F-4D97-AF65-F5344CB8AC3E}">
        <p14:creationId xmlns:p14="http://schemas.microsoft.com/office/powerpoint/2010/main" val="287355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37067" y="3578578"/>
            <a:ext cx="6412089" cy="5238044"/>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no recibe los beneficios del Seguro Social o de la RRB, al menos, 4 meses antes de cumplir 65 años (por ejemplo, debido a que todavía trabaja), deberá inscribirse en la Parte A (incluso aunque sea elegible para recibir la Parte A sin prima) y en la Parte B. Para evitar que se retrase la cobertura, debe comunicarse con el Seguro Social para solicitar Medicare 3 meses antes de cumplir 65 años. Si trabajó para un ferrocarril, contáctese con la RRB para inscribirse. No tiene que estar jubilado para obtener Medicare. </a:t>
            </a:r>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Puede inscribirse en línea en </a:t>
            </a:r>
            <a:r>
              <a:rPr kumimoji="0" lang="es-US" sz="1200" b="0" i="0" u="sng" strike="noStrike" cap="none" normalizeH="0" baseline="0" noProof="0" dirty="0">
                <a:ln>
                  <a:noFill/>
                </a:ln>
                <a:solidFill>
                  <a:prstClr val="black"/>
                </a:solidFill>
                <a:uLnTx/>
                <a:uFillTx/>
                <a:latin typeface="+mn-lt"/>
                <a:ea typeface="+mn-ea"/>
                <a:cs typeface="+mn-cs"/>
                <a:hlinkClick r:id="rId3"/>
              </a:rPr>
              <a:t>socialsecurity.gov</a:t>
            </a:r>
            <a:r>
              <a:rPr kumimoji="0" lang="es-US" sz="1200" b="0" i="0" u="none" strike="noStrike" cap="none" normalizeH="0" baseline="0" noProof="0" dirty="0">
                <a:ln>
                  <a:noFill/>
                </a:ln>
                <a:solidFill>
                  <a:prstClr val="black"/>
                </a:solidFill>
                <a:uLnTx/>
                <a:uFillTx/>
                <a:latin typeface="+mn-lt"/>
                <a:ea typeface="+mn-ea"/>
                <a:cs typeface="+mn-cs"/>
              </a:rPr>
              <a:t>, o llame al 1-800-722-1213; TTY: 1-800-325-0778, o programe una cita en su oficina de Seguro Social. </a:t>
            </a:r>
            <a:r>
              <a:rPr lang="es-US" dirty="0">
                <a:solidFill>
                  <a:prstClr val="black"/>
                </a:solidFill>
              </a:rPr>
              <a:t>Para encontrar su oficina local, visite </a:t>
            </a:r>
            <a:r>
              <a:rPr lang="es-US" dirty="0">
                <a:solidFill>
                  <a:prstClr val="black"/>
                </a:solidFill>
                <a:hlinkClick r:id="rId4"/>
              </a:rPr>
              <a:t>secure.ssa.gov/ICON/</a:t>
            </a:r>
            <a:r>
              <a:rPr lang="es-US" dirty="0" err="1">
                <a:solidFill>
                  <a:prstClr val="black"/>
                </a:solidFill>
                <a:hlinkClick r:id="rId4"/>
              </a:rPr>
              <a:t>main.jsp</a:t>
            </a:r>
            <a:r>
              <a:rPr lang="es-US" dirty="0">
                <a:solidFill>
                  <a:prstClr val="black"/>
                </a:solidFill>
              </a:rPr>
              <a:t>. </a:t>
            </a:r>
            <a:r>
              <a:rPr kumimoji="0" lang="es-US" sz="1200" b="0" i="0" u="none" strike="noStrike" cap="none" normalizeH="0" baseline="0" noProof="0" dirty="0">
                <a:ln>
                  <a:noFill/>
                </a:ln>
                <a:solidFill>
                  <a:prstClr val="black"/>
                </a:solidFill>
                <a:uLnTx/>
                <a:uFillTx/>
                <a:latin typeface="+mn-lt"/>
                <a:ea typeface="+mn-ea"/>
                <a:cs typeface="+mn-cs"/>
              </a:rPr>
              <a:t>Las personas que se inscriban en el Seguro Social antes de que alcancen los beneficios de retiro completos obtienen beneficios de retiro parciales. La edad más temprana para que una persona pueda comenzar a recibir los beneficios por retiro del Seguro Social sigue siendo a los 62 años.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Está aumentando la edad para obtener los beneficios de retiro completos del Seguro Social. Por muchos años, la edad de retiro completo fue a los 65 años. Sin embargo, a partir de los nacidos en 1938 en adelante, esa edad aumenta en forma gradual hasta que alcanza la edad de 67 años para los nacidos después de 1959. Puede calcular su edad para recibir </a:t>
            </a:r>
            <a:r>
              <a:rPr kumimoji="0" lang="es-US" sz="1200" b="0" i="0" u="sng" strike="noStrike" cap="none" normalizeH="0" baseline="0" noProof="0" dirty="0">
                <a:ln>
                  <a:noFill/>
                </a:ln>
                <a:solidFill>
                  <a:prstClr val="black"/>
                </a:solidFill>
                <a:uLnTx/>
                <a:uFillTx/>
                <a:latin typeface="+mn-lt"/>
                <a:ea typeface="+mn-ea"/>
                <a:cs typeface="+mn-cs"/>
              </a:rPr>
              <a:t>todos</a:t>
            </a:r>
            <a:r>
              <a:rPr kumimoji="0" lang="es-US" sz="1200" b="0" i="0" u="none" strike="noStrike" cap="none" normalizeH="0" baseline="0" noProof="0" dirty="0">
                <a:ln>
                  <a:noFill/>
                </a:ln>
                <a:solidFill>
                  <a:prstClr val="black"/>
                </a:solidFill>
                <a:uLnTx/>
                <a:uFillTx/>
                <a:latin typeface="+mn-lt"/>
                <a:ea typeface="+mn-ea"/>
                <a:cs typeface="+mn-cs"/>
              </a:rPr>
              <a:t> los beneficios de retiro del Seguro Social en</a:t>
            </a:r>
            <a:r>
              <a:rPr kumimoji="0" lang="es-US" sz="1200" b="0" i="0" u="sng" strike="noStrike" cap="none" normalizeH="0" baseline="0" noProof="0" dirty="0">
                <a:ln>
                  <a:noFill/>
                </a:ln>
                <a:solidFill>
                  <a:prstClr val="black"/>
                </a:solidFill>
                <a:uLnTx/>
                <a:uFillTx/>
                <a:latin typeface="+mn-lt"/>
                <a:ea typeface="+mn-ea"/>
                <a:cs typeface="+mn-cs"/>
                <a:hlinkClick r:id="rId5"/>
              </a:rPr>
              <a:t> socialsecurity.gov/</a:t>
            </a:r>
            <a:r>
              <a:rPr kumimoji="0" lang="es-US" sz="1200" b="0" i="0" u="sng" strike="noStrike" cap="none" normalizeH="0" baseline="0" noProof="0" dirty="0" err="1">
                <a:ln>
                  <a:noFill/>
                </a:ln>
                <a:solidFill>
                  <a:prstClr val="black"/>
                </a:solidFill>
                <a:uLnTx/>
                <a:uFillTx/>
                <a:latin typeface="+mn-lt"/>
                <a:ea typeface="+mn-ea"/>
                <a:cs typeface="+mn-cs"/>
                <a:hlinkClick r:id="rId5"/>
              </a:rPr>
              <a:t>retirement</a:t>
            </a:r>
            <a:r>
              <a:rPr kumimoji="0" lang="es-US" sz="1200" b="0" i="0" u="sng" strike="noStrike" cap="none" normalizeH="0" baseline="0" noProof="0" dirty="0">
                <a:ln>
                  <a:noFill/>
                </a:ln>
                <a:solidFill>
                  <a:prstClr val="black"/>
                </a:solidFill>
                <a:uLnTx/>
                <a:uFillTx/>
                <a:latin typeface="+mn-lt"/>
                <a:ea typeface="+mn-ea"/>
                <a:cs typeface="+mn-cs"/>
                <a:hlinkClick r:id="rId5"/>
              </a:rPr>
              <a:t>/ageincrease.htm</a:t>
            </a:r>
            <a:r>
              <a:rPr kumimoji="0" lang="es-US" sz="12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Para obtener más información, visite </a:t>
            </a:r>
            <a:r>
              <a:rPr kumimoji="0" lang="es-US" sz="1200" b="0" i="0" u="sng" strike="noStrike" cap="none" normalizeH="0" baseline="0" noProof="0" dirty="0">
                <a:ln>
                  <a:noFill/>
                </a:ln>
                <a:solidFill>
                  <a:srgbClr val="0000FF"/>
                </a:solidFill>
                <a:uLnTx/>
                <a:uFillTx/>
                <a:hlinkClick r:id="rId6"/>
              </a:rPr>
              <a:t>socialsecurity.gov/pubs/EN-05-10035.pdf</a:t>
            </a:r>
            <a:r>
              <a:rPr kumimoji="0" lang="es-US" sz="1200" b="0" i="0" u="none" strike="noStrike" cap="none" normalizeH="0" baseline="0" noProof="0" dirty="0">
                <a:ln>
                  <a:noFill/>
                </a:ln>
                <a:solidFill>
                  <a:prstClr val="black"/>
                </a:solidFill>
                <a:uLnTx/>
                <a:uFillTx/>
              </a:rPr>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NOTA: </a:t>
            </a:r>
            <a:r>
              <a:rPr kumimoji="0" lang="es-US" sz="1200" b="0" i="0" u="none" strike="noStrike" cap="none" normalizeH="0" baseline="0" noProof="0" dirty="0">
                <a:ln>
                  <a:noFill/>
                </a:ln>
                <a:solidFill>
                  <a:prstClr val="black"/>
                </a:solidFill>
                <a:uLnTx/>
                <a:uFillTx/>
                <a:latin typeface="+mn-lt"/>
                <a:ea typeface="+mn-ea"/>
                <a:cs typeface="+mn-cs"/>
              </a:rPr>
              <a:t>Se envía un paquete de “Bienvenido a Medicare” a las personas que se inscribieron activamente en la Parte A y en la Parte B. Se envía por correo dentro de las 2 o 3 semanas después de haberlo solicitado. En el paquete se incluye una carta de bienvenida a Medicare y un folleto de “Bienvenido a Medicare” (Producto CMS N.º 12020). El paquete brinda la fecha de inicio de la cobertura de la persona (que se encuentra en la tarjeta Medicare adjunta). En el folleto y en la carta de bienvenida, se explican algunas decisiones importantes que debe tomar la persona con Medicare. </a:t>
            </a:r>
          </a:p>
          <a:p>
            <a:pPr marL="0" lvl="0" indent="0">
              <a:spcBef>
                <a:spcPts val="600"/>
              </a:spcBef>
              <a:buNone/>
              <a:defRPr/>
            </a:pPr>
            <a:r>
              <a:rPr lang="es-US" dirty="0">
                <a:solidFill>
                  <a:prstClr val="black"/>
                </a:solidFill>
              </a:rPr>
              <a:t>En esta página se ve la imagen de “Bienvenido a Medicare”. Visite </a:t>
            </a:r>
            <a:r>
              <a:rPr lang="es-US" dirty="0">
                <a:hlinkClick r:id="rId7"/>
              </a:rPr>
              <a:t>Medicare.gov/</a:t>
            </a:r>
            <a:r>
              <a:rPr lang="es-US" dirty="0" err="1">
                <a:hlinkClick r:id="rId7"/>
              </a:rPr>
              <a:t>forms-help-resources</a:t>
            </a:r>
            <a:r>
              <a:rPr lang="es-US" dirty="0">
                <a:hlinkClick r:id="rId7"/>
              </a:rPr>
              <a:t>/mail-</a:t>
            </a:r>
            <a:r>
              <a:rPr lang="es-US" dirty="0" err="1">
                <a:hlinkClick r:id="rId7"/>
              </a:rPr>
              <a:t>you</a:t>
            </a:r>
            <a:r>
              <a:rPr lang="es-US" dirty="0">
                <a:hlinkClick r:id="rId7"/>
              </a:rPr>
              <a:t>-</a:t>
            </a:r>
            <a:r>
              <a:rPr lang="es-US" dirty="0" err="1">
                <a:hlinkClick r:id="rId7"/>
              </a:rPr>
              <a:t>get</a:t>
            </a:r>
            <a:r>
              <a:rPr lang="es-US" dirty="0">
                <a:hlinkClick r:id="rId7"/>
              </a:rPr>
              <a:t>-</a:t>
            </a:r>
            <a:r>
              <a:rPr lang="es-US" dirty="0" err="1">
                <a:hlinkClick r:id="rId7"/>
              </a:rPr>
              <a:t>about</a:t>
            </a:r>
            <a:r>
              <a:rPr lang="es-US" dirty="0">
                <a:hlinkClick r:id="rId7"/>
              </a:rPr>
              <a:t>-medicare/</a:t>
            </a:r>
            <a:r>
              <a:rPr lang="es-US" dirty="0" err="1">
                <a:hlinkClick r:id="rId7"/>
              </a:rPr>
              <a:t>welcome</a:t>
            </a:r>
            <a:r>
              <a:rPr lang="es-US" dirty="0">
                <a:hlinkClick r:id="rId7"/>
              </a:rPr>
              <a:t>-</a:t>
            </a:r>
            <a:r>
              <a:rPr lang="es-US" dirty="0" err="1">
                <a:hlinkClick r:id="rId7"/>
              </a:rPr>
              <a:t>to</a:t>
            </a:r>
            <a:r>
              <a:rPr lang="es-US" dirty="0">
                <a:hlinkClick r:id="rId7"/>
              </a:rPr>
              <a:t>-medicare</a:t>
            </a:r>
            <a:r>
              <a:rPr lang="es-US" dirty="0"/>
              <a:t> para obtener una copia.</a:t>
            </a:r>
          </a:p>
          <a:p>
            <a:pPr marL="0" indent="0">
              <a:buNone/>
            </a:pPr>
            <a:endParaRPr lang="en-US" dirty="0"/>
          </a:p>
        </p:txBody>
      </p:sp>
    </p:spTree>
    <p:extLst>
      <p:ext uri="{BB962C8B-B14F-4D97-AF65-F5344CB8AC3E}">
        <p14:creationId xmlns:p14="http://schemas.microsoft.com/office/powerpoint/2010/main" val="220360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59643" y="3578578"/>
            <a:ext cx="6310489"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no tiene Medicare y es elegible para la Parte A sin prima, puede inscribirse en la Parte A en cualquier momento en que sea elegible. Su cobertura comenzará hasta 6 meses a partir del momento en el que presentó su solicitud,</a:t>
            </a:r>
            <a:r>
              <a:rPr kumimoji="0" lang="es-US" sz="1200" b="0" i="0" u="none" strike="noStrike" cap="none" normalizeH="0" noProof="0" dirty="0">
                <a:ln>
                  <a:noFill/>
                </a:ln>
                <a:solidFill>
                  <a:prstClr val="black"/>
                </a:solidFill>
                <a:uLnTx/>
                <a:uFillTx/>
                <a:latin typeface="+mn-lt"/>
                <a:ea typeface="+mn-ea"/>
                <a:cs typeface="+mn-cs"/>
              </a:rPr>
              <a:t> pero no antes del momento en que fue elegible por primera vez para Medicare. </a:t>
            </a:r>
            <a:r>
              <a:rPr kumimoji="0" lang="es-US" sz="1200" b="0" i="0" u="none" strike="noStrike" cap="none" normalizeH="0" baseline="0" noProof="0" dirty="0">
                <a:ln>
                  <a:noFill/>
                </a:ln>
                <a:solidFill>
                  <a:prstClr val="black"/>
                </a:solidFill>
                <a:uLnTx/>
                <a:uFillTx/>
                <a:latin typeface="+mn-lt"/>
                <a:ea typeface="+mn-ea"/>
                <a:cs typeface="+mn-cs"/>
              </a:rPr>
              <a:t>Sin embargo, puede inscribirse en la Parte B (y la Parte A si tiene que comprarla) solo durante períodos específicos de inscripción.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su primera oportunidad para inscribirse es durante su Período de Inscripción Inicial (IEP, por sus siglas en inglés). Si no se inscribe en la Parte B durante el IEP, debe esperar hasta el próximo Período de Inscripción General (GEP, por sus siglas en inglés). Después de la finalización de su IEP, puede tener la oportunidad de inscribirse en Medicare durante un Período de Inscripción Especial (SEP, por sus siglas en inglés).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ya tiene Medicare, puede realizar cambios en su cobertura durante el Período de Inscripción Abierta (OEP, por sus siglas en inglés) anual, el OEP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un Período de Inscripción de 5 estrellas o en determinadas circunstancias, durante un SEP.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Inscribirse en Medicare o cambiar la forma en que recibe Medicare son decisiones importantes. Se deben tomar de manera oportuna para evitar multas por inscripción tardía y para asegurarse de obtener la cobertura que necesita, cuando la necesita. Estos períodos de inscripción están explicados en las siguientes diapositivas.</a:t>
            </a:r>
          </a:p>
          <a:p>
            <a:pPr marL="0" lvl="0" indent="0">
              <a:spcBef>
                <a:spcPts val="600"/>
              </a:spcBef>
              <a:buNone/>
              <a:defRPr/>
            </a:pPr>
            <a:endParaRPr kumimoji="0" lang="en-US" sz="12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62933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s-US" dirty="0">
                <a:solidFill>
                  <a:prstClr val="black"/>
                </a:solidFill>
              </a:rPr>
              <a:t>Puede inscribirse en la Parte A y/o la Parte B durante su IEP. Este es el</a:t>
            </a:r>
            <a:r>
              <a:rPr kumimoji="0" lang="es-US" sz="1200" b="0" i="0" u="none" strike="noStrike" cap="none" normalizeH="0" baseline="0" noProof="0" dirty="0">
                <a:ln>
                  <a:noFill/>
                </a:ln>
                <a:solidFill>
                  <a:prstClr val="black"/>
                </a:solidFill>
                <a:uLnTx/>
                <a:uFillTx/>
                <a:latin typeface="+mn-lt"/>
                <a:ea typeface="+mn-ea"/>
                <a:cs typeface="+mn-cs"/>
              </a:rPr>
              <a:t>período de 7 meses que comienza 3 meses antes del mes en que cumple 65 años y se termina 3 meses después del mes en que cumple 65 años. </a:t>
            </a:r>
            <a:r>
              <a:rPr kumimoji="0" lang="es-US" sz="1200" b="0" i="0" u="none" strike="noStrike" cap="none" normalizeH="0" noProof="0" dirty="0">
                <a:ln>
                  <a:noFill/>
                </a:ln>
                <a:solidFill>
                  <a:prstClr val="black"/>
                </a:solidFill>
                <a:uLnTx/>
                <a:uFillTx/>
                <a:latin typeface="+mn-lt"/>
                <a:ea typeface="+mn-ea"/>
                <a:cs typeface="+mn-cs"/>
              </a:rPr>
              <a:t>La cobertura comienza según el momento en que se registre</a:t>
            </a:r>
            <a:r>
              <a:rPr kumimoji="0" lang="es-US" sz="1200" b="0" i="0" u="none" strike="noStrike" cap="none" normalizeH="0" baseline="0" noProof="0" dirty="0">
                <a:ln>
                  <a:noFill/>
                </a:ln>
                <a:solidFill>
                  <a:prstClr val="black"/>
                </a:solidFill>
                <a:uLnTx/>
                <a:uFillTx/>
                <a:latin typeface="+mn-lt"/>
                <a:ea typeface="+mn-ea"/>
                <a:cs typeface="+mn-cs"/>
              </a:rPr>
              <a:t>. </a:t>
            </a:r>
          </a:p>
          <a:p>
            <a:pPr marL="0" indent="0">
              <a:spcBef>
                <a:spcPts val="600"/>
              </a:spcBef>
              <a:buNone/>
            </a:pPr>
            <a:r>
              <a:rPr lang="es-US" dirty="0"/>
              <a:t>Si se inscribe para la Parte A y/o la Parte B durante los primeros 3 meses de su IEP, en la mayoría de los casos, su cobertura comenzará el primer día del mes de su cumpleaños. Sin embargo, si su cumpleaños cae el primer día del mes, su cobertura comenzará el primer día del mes anterior. </a:t>
            </a:r>
          </a:p>
          <a:p>
            <a:pPr marL="0" indent="0">
              <a:spcBef>
                <a:spcPts val="600"/>
              </a:spcBef>
              <a:buNone/>
            </a:pPr>
            <a:r>
              <a:rPr lang="es-US" dirty="0"/>
              <a:t>Si se inscribe y paga la Parte A y / o la Parte B el mes en que cumple 65 años o durante los últimos 3 meses de su IEP, la fecha de inicio de la cobertura de la Parte B se retrasará 2– 3 meses.</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es elegible para la Parte A sin prima, puede inscribirse en la Parte A una vez que el IEP haya comenzado (3 meses antes de que cumpla 65 años) y en cualquier mes después de esa fecha. Si tiene que comprar la Parte A y/o la Parte</a:t>
            </a:r>
            <a:r>
              <a:rPr kumimoji="0" lang="es-US" sz="1200" b="0" i="0" u="none" strike="noStrike" cap="none" normalizeH="0" noProof="0" dirty="0">
                <a:ln>
                  <a:noFill/>
                </a:ln>
                <a:solidFill>
                  <a:prstClr val="black"/>
                </a:solidFill>
                <a:uLnTx/>
                <a:uFillTx/>
                <a:latin typeface="+mn-lt"/>
                <a:ea typeface="+mn-ea"/>
                <a:cs typeface="+mn-cs"/>
              </a:rPr>
              <a:t> B, solo puede inscribirse durante un período válido de inscripción.</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no se inscribe en la Parte B (o en la Parte A si tiene que pagarla) durante el IEP, es posible que deba pagar una multa por inscripción tardía. Para la Parte B, es una multa de por vida.</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i="0" u="none" strike="noStrike" cap="none" normalizeH="0" baseline="0" noProof="0" dirty="0">
                <a:ln>
                  <a:noFill/>
                </a:ln>
                <a:solidFill>
                  <a:prstClr val="black"/>
                </a:solidFill>
                <a:uLnTx/>
                <a:uFillTx/>
                <a:latin typeface="+mn-lt"/>
                <a:ea typeface="+mn-ea"/>
                <a:cs typeface="+mn-cs"/>
              </a:rPr>
              <a:t>: El </a:t>
            </a:r>
            <a:r>
              <a:rPr kumimoji="0" lang="es-US" sz="1200" b="0" i="0" u="none" strike="noStrike" cap="none" normalizeH="0" baseline="0" noProof="0" dirty="0">
                <a:ln>
                  <a:noFill/>
                </a:ln>
                <a:solidFill>
                  <a:prstClr val="black"/>
                </a:solidFill>
                <a:uLnTx/>
                <a:uFillTx/>
                <a:latin typeface="+mn-lt"/>
                <a:ea typeface="+mn-ea"/>
                <a:cs typeface="+mn-cs"/>
              </a:rPr>
              <a:t>OEP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que dura 6 meses comienza a partir del momento en que cumple 65 años y tiene la Parte B.</a:t>
            </a:r>
          </a:p>
        </p:txBody>
      </p:sp>
    </p:spTree>
    <p:extLst>
      <p:ext uri="{BB962C8B-B14F-4D97-AF65-F5344CB8AC3E}">
        <p14:creationId xmlns:p14="http://schemas.microsoft.com/office/powerpoint/2010/main" val="538617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0310" y="3578578"/>
            <a:ext cx="6660446" cy="5317772"/>
          </a:xfrm>
        </p:spPr>
        <p:txBody>
          <a:bodyPr/>
          <a:lstStyle/>
          <a:p>
            <a:pPr marL="0" lvl="0" indent="0">
              <a:spcBef>
                <a:spcPts val="600"/>
              </a:spcBef>
              <a:buNone/>
              <a:defRPr/>
            </a:pPr>
            <a:r>
              <a:rPr kumimoji="0" lang="es-US" sz="1200" b="0" i="0" u="none" strike="noStrike" cap="none" normalizeH="0" baseline="0" noProof="0" dirty="0">
                <a:ln>
                  <a:noFill/>
                </a:ln>
                <a:solidFill>
                  <a:prstClr val="black"/>
                </a:solidFill>
                <a:uLnTx/>
                <a:uFillTx/>
              </a:rPr>
              <a:t>Si usted o su cónyuge siguen trabajando y tienen un plan de salud grupal (GHP, por sus siglas en inglés) (</a:t>
            </a:r>
            <a:r>
              <a:rPr lang="es-US" sz="1200" dirty="0"/>
              <a:t>un plan de salud ofrecido por un empleador o una organización de empleados que proporciona cobertura de salud para empleados y sus familias) </a:t>
            </a:r>
            <a:r>
              <a:rPr kumimoji="0" lang="es-US" sz="1200" b="0" i="0" u="none" strike="noStrike" cap="none" normalizeH="0" baseline="0" noProof="0" dirty="0">
                <a:ln>
                  <a:noFill/>
                </a:ln>
                <a:solidFill>
                  <a:prstClr val="black"/>
                </a:solidFill>
                <a:uLnTx/>
                <a:uFillTx/>
              </a:rPr>
              <a:t>y no se inscribió en la Parte B (o la Parte A si tiene que comprarla) durante el IEP, puede ser elegible para inscribirse durante el SEP. Un SEP le permite inscribirse después del IEP y no esperar hasta el GEP. Si usted es elegible, generalmente no deberá pagar una multa por inscripción tardía, aunque este SEP es limitado.</a:t>
            </a:r>
          </a:p>
          <a:p>
            <a:pPr marL="0" indent="0">
              <a:spcBef>
                <a:spcPts val="600"/>
              </a:spcBef>
              <a:buNone/>
              <a:defRPr/>
            </a:pPr>
            <a:r>
              <a:rPr kumimoji="0" lang="es-US" sz="1200" b="0" i="0" u="none" strike="noStrike" cap="none" normalizeH="0" noProof="0" dirty="0">
                <a:ln>
                  <a:noFill/>
                </a:ln>
                <a:solidFill>
                  <a:prstClr val="black"/>
                </a:solidFill>
                <a:uLnTx/>
                <a:uFillTx/>
              </a:rPr>
              <a:t>Si tiene 65 años o más, la cobertura de su GHP debe ser acorde a su empleo actual o activo o el de su cónyuge.</a:t>
            </a:r>
            <a:r>
              <a:rPr kumimoji="0" lang="es-US" sz="1200" b="0" i="0" u="none" strike="noStrike" cap="none" normalizeH="0" baseline="0" noProof="0" dirty="0">
                <a:ln>
                  <a:noFill/>
                </a:ln>
                <a:solidFill>
                  <a:prstClr val="black"/>
                </a:solidFill>
                <a:uLnTx/>
                <a:uFillTx/>
              </a:rPr>
              <a:t> Si tiene Medicare por una incapacidad, también puede recibir la cobertura del GHP conforme al empleo actual de un miembro de la familia. </a:t>
            </a:r>
            <a:r>
              <a:rPr lang="es-US" b="1" dirty="0">
                <a:solidFill>
                  <a:prstClr val="black"/>
                </a:solidFill>
              </a:rPr>
              <a:t>NOTA</a:t>
            </a:r>
            <a:r>
              <a:rPr lang="es-US" dirty="0">
                <a:solidFill>
                  <a:prstClr val="black"/>
                </a:solidFill>
              </a:rPr>
              <a:t>: Si tiene una discapacidad y la cobertura del GHP está basada en el empleo actual de un familiar </a:t>
            </a:r>
            <a:r>
              <a:rPr lang="es-ES" dirty="0">
                <a:solidFill>
                  <a:prstClr val="black"/>
                </a:solidFill>
              </a:rPr>
              <a:t>(que no sea su cónyuge)</a:t>
            </a:r>
            <a:r>
              <a:rPr lang="es-US" dirty="0">
                <a:solidFill>
                  <a:prstClr val="black"/>
                </a:solidFill>
              </a:rPr>
              <a:t>, el empleador que ofrece el GHP debe tener 100 empleados o más para que tenga un SEP. </a:t>
            </a:r>
            <a:r>
              <a:rPr kumimoji="0" lang="es-US" sz="1200" b="0" i="0" u="none" strike="noStrike" cap="none" normalizeH="0" noProof="0" dirty="0">
                <a:ln>
                  <a:noFill/>
                </a:ln>
                <a:solidFill>
                  <a:prstClr val="black"/>
                </a:solidFill>
                <a:uLnTx/>
                <a:uFillTx/>
              </a:rPr>
              <a:t>Es importante tener en cuenta que la cobertura de COBRA (Ley Ómnibus Consolidada de Reconciliación Presupuestaria), los planes de salud para jubilados, la cobertura de Asuntos de Veteranos (VA, por sus siglas en inglés) y la cobertura de salud individual (como a través del Mercado de Seguros de Salud®) no se consideran cobertura basada en el empleo actual.</a:t>
            </a:r>
          </a:p>
          <a:p>
            <a:pPr marL="0"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rPr>
              <a:t>Puede inscribirse en la Parte A y/o la Parte B:</a:t>
            </a:r>
          </a:p>
          <a:p>
            <a:pPr marL="114842" marR="0" lvl="0" indent="-114842"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rPr>
              <a:t>En cualquier momento con cobertura de un GHP.</a:t>
            </a:r>
          </a:p>
          <a:p>
            <a:pPr marL="114842" marR="0" lvl="0" indent="-114842"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rPr>
              <a:t>Durante el período de 8 meses que comienza el mes después de la finalización del empleo o de que termina la cobertura, lo que suceda primero.</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rPr>
              <a:t>Si no se inscribe en Medicare dentro del SEP de 8 meses, tendrá que esperar hasta el próximo GEP para inscribirse, tendrá un período sin cobertura y es posible que deba pagar una multa.</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rPr>
              <a:t>Este SEP no se aplica si es elegible para Medicare basado en ESRD, o si todavía está en su IEP.</a:t>
            </a:r>
          </a:p>
          <a:p>
            <a:pPr marL="0" indent="0">
              <a:spcBef>
                <a:spcPts val="600"/>
              </a:spcBef>
              <a:buNone/>
              <a:defRPr/>
            </a:pPr>
            <a:r>
              <a:rPr lang="es-US" dirty="0">
                <a:solidFill>
                  <a:prstClr val="black"/>
                </a:solidFill>
              </a:rPr>
              <a:t>Si tiene la Parte A de Medicare, pero retrasó la inscripción en la Parte B, el OEP de </a:t>
            </a:r>
            <a:r>
              <a:rPr lang="es-US" dirty="0" err="1">
                <a:solidFill>
                  <a:prstClr val="black"/>
                </a:solidFill>
              </a:rPr>
              <a:t>Medigap</a:t>
            </a:r>
            <a:r>
              <a:rPr lang="es-US" dirty="0">
                <a:solidFill>
                  <a:prstClr val="black"/>
                </a:solidFill>
              </a:rPr>
              <a:t> comienza en el mismo momento que la cobertura de la Parte B. Puede adquirir una póliza de </a:t>
            </a:r>
            <a:r>
              <a:rPr lang="es-US" dirty="0" err="1">
                <a:solidFill>
                  <a:prstClr val="black"/>
                </a:solidFill>
              </a:rPr>
              <a:t>Medigap</a:t>
            </a:r>
            <a:r>
              <a:rPr lang="es-US" dirty="0">
                <a:solidFill>
                  <a:prstClr val="black"/>
                </a:solidFill>
              </a:rPr>
              <a:t> dentro de los 6 meses después de la fecha de entrada en vigencia de la Parte B. Deberá tener tanto la Parte A como la Parte B para comprar una póliza de </a:t>
            </a:r>
            <a:r>
              <a:rPr lang="es-US" dirty="0" err="1">
                <a:solidFill>
                  <a:prstClr val="black"/>
                </a:solidFill>
              </a:rPr>
              <a:t>Medigap</a:t>
            </a:r>
            <a:r>
              <a:rPr lang="es-US" dirty="0">
                <a:solidFill>
                  <a:prstClr val="black"/>
                </a:solidFill>
              </a:rPr>
              <a:t>.</a:t>
            </a:r>
          </a:p>
          <a:p>
            <a:pPr marL="0" indent="0">
              <a:buNone/>
            </a:pPr>
            <a:endParaRPr lang="en-US" sz="1200" dirty="0"/>
          </a:p>
        </p:txBody>
      </p:sp>
    </p:spTree>
    <p:extLst>
      <p:ext uri="{BB962C8B-B14F-4D97-AF65-F5344CB8AC3E}">
        <p14:creationId xmlns:p14="http://schemas.microsoft.com/office/powerpoint/2010/main" val="287752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12889" y="3501850"/>
            <a:ext cx="6637867" cy="5316712"/>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b="0" i="0" u="none" strike="noStrike" cap="none" normalizeH="0" noProof="0" dirty="0">
                <a:ln>
                  <a:noFill/>
                </a:ln>
                <a:solidFill>
                  <a:prstClr val="black"/>
                </a:solidFill>
                <a:uLnTx/>
                <a:uFillTx/>
              </a:rPr>
              <a:t>Si no se inscribió para la Parte B (o Parte A si tiene que comprarla) durante su IEP y no califica para un SEP, puede inscribirse durante el Período de Inscripción General (GEP, por sus siglas en inglés</a:t>
            </a:r>
            <a:r>
              <a:rPr kumimoji="0" lang="es-US" b="0" i="0" u="none" strike="noStrike" cap="none" normalizeH="0" baseline="0" noProof="0" dirty="0">
                <a:ln>
                  <a:noFill/>
                </a:ln>
                <a:solidFill>
                  <a:prstClr val="black"/>
                </a:solidFill>
                <a:uLnTx/>
                <a:uFillTx/>
              </a:rPr>
              <a:t>) </a:t>
            </a:r>
            <a:r>
              <a:rPr kumimoji="0" lang="es-ES" b="0" i="0" u="none" strike="noStrike" cap="none" normalizeH="0" baseline="0" noProof="0" dirty="0">
                <a:ln>
                  <a:noFill/>
                </a:ln>
                <a:solidFill>
                  <a:prstClr val="black"/>
                </a:solidFill>
                <a:uLnTx/>
                <a:uFillTx/>
              </a:rPr>
              <a:t>entre el 1 de enero y el 31 de marzo de cada año</a:t>
            </a:r>
            <a:r>
              <a:rPr kumimoji="0" lang="es-US" b="0" i="0" u="none" strike="noStrike" cap="none" normalizeH="0" baseline="0" noProof="0" dirty="0">
                <a:ln>
                  <a:noFill/>
                </a:ln>
                <a:solidFill>
                  <a:prstClr val="black"/>
                </a:solidFill>
                <a:uLnTx/>
                <a:uFillTx/>
              </a:rPr>
              <a:t>. Su cobertura no comenzará hasta el 1 de julio de ese año y es posible que deba pagar una prima más alta de la Parte A y / o la Parte B por inscripción tardía. Para la mayoría de las personas que no se inscriben durante su IEP o SEP, esta es su única oportunidad para inscribirse. Es una exigencia legal. Además, si pasaron más de 12 meses desde que era elegible para la Parte B (o Parte A si tiene que comprarla), es posible que deba pagar una multa de inscripción tardía que se suma a su prima mensual de la Parte B (o Parte A si tiene que comprarla). En la mayoría de los casos, tendrá que pagar esta multa mientras tenga la Parte B. Sin embargo, si retrasó la inscripción en la Parte B (o Parte A si tiene que comprarla) porque usted o su cónyuge todavía estaban trabajando y tenían cobertura del GHP, no tendrá que pagar una multa por inscripción tardía y es posible que pueda inscribirse durante el SEP. Se tratará sobre el SEP en más detalle más adelante en esta lección.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Si demoró su inscripción en la Parte B, debe completar y enviar el formulario “Solicitud de inscripción en la Parte B de Medicare (seguro médico)” (Formulario CMS-40B, </a:t>
            </a:r>
            <a:r>
              <a:rPr kumimoji="0" lang="es-US" b="0" i="0" u="none" strike="noStrike" cap="none" normalizeH="0" baseline="0" noProof="0" dirty="0">
                <a:ln>
                  <a:noFill/>
                </a:ln>
                <a:solidFill>
                  <a:prstClr val="black"/>
                </a:solidFill>
                <a:uLnTx/>
                <a:uFillTx/>
                <a:hlinkClick r:id="rId3"/>
              </a:rPr>
              <a:t>CMS.gov/Medicare/CMS-</a:t>
            </a:r>
            <a:r>
              <a:rPr kumimoji="0" lang="es-US" b="0" i="0" u="none" strike="noStrike" cap="none" normalizeH="0" baseline="0" noProof="0" dirty="0" err="1">
                <a:ln>
                  <a:noFill/>
                </a:ln>
                <a:solidFill>
                  <a:prstClr val="black"/>
                </a:solidFill>
                <a:uLnTx/>
                <a:uFillTx/>
                <a:hlinkClick r:id="rId3"/>
              </a:rPr>
              <a:t>Forms</a:t>
            </a:r>
            <a:r>
              <a:rPr kumimoji="0" lang="es-US" b="0" i="0" u="none" strike="noStrike" cap="none" normalizeH="0" baseline="0" noProof="0" dirty="0">
                <a:ln>
                  <a:noFill/>
                </a:ln>
                <a:solidFill>
                  <a:prstClr val="black"/>
                </a:solidFill>
                <a:uLnTx/>
                <a:uFillTx/>
                <a:hlinkClick r:id="rId3"/>
              </a:rPr>
              <a:t>/CMS-</a:t>
            </a:r>
            <a:r>
              <a:rPr kumimoji="0" lang="es-US" b="0" i="0" u="none" strike="noStrike" cap="none" normalizeH="0" baseline="0" noProof="0" dirty="0" err="1">
                <a:ln>
                  <a:noFill/>
                </a:ln>
                <a:solidFill>
                  <a:prstClr val="black"/>
                </a:solidFill>
                <a:uLnTx/>
                <a:uFillTx/>
                <a:hlinkClick r:id="rId3"/>
              </a:rPr>
              <a:t>Forms</a:t>
            </a:r>
            <a:r>
              <a:rPr kumimoji="0" lang="es-US" b="0" i="0" u="none" strike="noStrike" cap="none" normalizeH="0" baseline="0" noProof="0" dirty="0">
                <a:ln>
                  <a:noFill/>
                </a:ln>
                <a:solidFill>
                  <a:prstClr val="black"/>
                </a:solidFill>
                <a:uLnTx/>
                <a:uFillTx/>
                <a:hlinkClick r:id="rId3"/>
              </a:rPr>
              <a:t>/</a:t>
            </a:r>
            <a:r>
              <a:rPr kumimoji="0" lang="es-US" b="0" i="0" u="none" strike="noStrike" cap="none" normalizeH="0" baseline="0" noProof="0" dirty="0" err="1">
                <a:ln>
                  <a:noFill/>
                </a:ln>
                <a:solidFill>
                  <a:prstClr val="black"/>
                </a:solidFill>
                <a:uLnTx/>
                <a:uFillTx/>
                <a:hlinkClick r:id="rId3"/>
              </a:rPr>
              <a:t>Downloads</a:t>
            </a:r>
            <a:r>
              <a:rPr kumimoji="0" lang="es-US" b="0" i="0" u="none" strike="noStrike" cap="none" normalizeH="0" baseline="0" noProof="0" dirty="0">
                <a:ln>
                  <a:noFill/>
                </a:ln>
                <a:solidFill>
                  <a:prstClr val="black"/>
                </a:solidFill>
                <a:uLnTx/>
                <a:uFillTx/>
                <a:hlinkClick r:id="rId3"/>
              </a:rPr>
              <a:t>/CMS40B-E.pdf</a:t>
            </a:r>
            <a:r>
              <a:rPr kumimoji="0" lang="es-US" b="0" i="0" u="none" strike="noStrike" cap="none" normalizeH="0" baseline="0" noProof="0" dirty="0">
                <a:ln>
                  <a:noFill/>
                </a:ln>
                <a:solidFill>
                  <a:prstClr val="black"/>
                </a:solidFill>
                <a:uLnTx/>
                <a:uFillTx/>
              </a:rPr>
              <a:t>) a la oficina local del Seguro Social. Si se inscribe durante un SEP, incluya el formulario “Solicitud de información de empleo” (Formulario CMS-L564, </a:t>
            </a:r>
            <a:r>
              <a:rPr kumimoji="0" lang="es-US" b="0" i="0" u="none" strike="noStrike" cap="none" normalizeH="0" baseline="0" noProof="0" dirty="0">
                <a:ln>
                  <a:noFill/>
                </a:ln>
                <a:solidFill>
                  <a:prstClr val="black"/>
                </a:solidFill>
                <a:uLnTx/>
                <a:uFillTx/>
                <a:hlinkClick r:id="rId4"/>
              </a:rPr>
              <a:t>CMS.gov/Medicare/CMS-</a:t>
            </a:r>
            <a:r>
              <a:rPr kumimoji="0" lang="es-US" b="0" i="0" u="none" strike="noStrike" cap="none" normalizeH="0" baseline="0" noProof="0" dirty="0" err="1">
                <a:ln>
                  <a:noFill/>
                </a:ln>
                <a:solidFill>
                  <a:prstClr val="black"/>
                </a:solidFill>
                <a:uLnTx/>
                <a:uFillTx/>
                <a:hlinkClick r:id="rId4"/>
              </a:rPr>
              <a:t>Forms</a:t>
            </a:r>
            <a:r>
              <a:rPr kumimoji="0" lang="es-US" b="0" i="0" u="none" strike="noStrike" cap="none" normalizeH="0" baseline="0" noProof="0" dirty="0">
                <a:ln>
                  <a:noFill/>
                </a:ln>
                <a:solidFill>
                  <a:prstClr val="black"/>
                </a:solidFill>
                <a:uLnTx/>
                <a:uFillTx/>
                <a:hlinkClick r:id="rId4"/>
              </a:rPr>
              <a:t>/CMS-</a:t>
            </a:r>
            <a:r>
              <a:rPr kumimoji="0" lang="es-US" b="0" i="0" u="none" strike="noStrike" cap="none" normalizeH="0" baseline="0" noProof="0" dirty="0" err="1">
                <a:ln>
                  <a:noFill/>
                </a:ln>
                <a:solidFill>
                  <a:prstClr val="black"/>
                </a:solidFill>
                <a:uLnTx/>
                <a:uFillTx/>
                <a:hlinkClick r:id="rId4"/>
              </a:rPr>
              <a:t>Forms</a:t>
            </a:r>
            <a:r>
              <a:rPr kumimoji="0" lang="es-US" b="0" i="0" u="none" strike="noStrike" cap="none" normalizeH="0" baseline="0" noProof="0" dirty="0">
                <a:ln>
                  <a:noFill/>
                </a:ln>
                <a:solidFill>
                  <a:prstClr val="black"/>
                </a:solidFill>
                <a:uLnTx/>
                <a:uFillTx/>
                <a:hlinkClick r:id="rId4"/>
              </a:rPr>
              <a:t>/</a:t>
            </a:r>
            <a:r>
              <a:rPr kumimoji="0" lang="es-US" b="0" i="0" u="none" strike="noStrike" cap="none" normalizeH="0" baseline="0" noProof="0" dirty="0" err="1">
                <a:ln>
                  <a:noFill/>
                </a:ln>
                <a:solidFill>
                  <a:prstClr val="black"/>
                </a:solidFill>
                <a:uLnTx/>
                <a:uFillTx/>
                <a:hlinkClick r:id="rId4"/>
              </a:rPr>
              <a:t>Downloads</a:t>
            </a:r>
            <a:r>
              <a:rPr kumimoji="0" lang="es-US" b="0" i="0" u="none" strike="noStrike" cap="none" normalizeH="0" baseline="0" noProof="0" dirty="0">
                <a:ln>
                  <a:noFill/>
                </a:ln>
                <a:solidFill>
                  <a:prstClr val="black"/>
                </a:solidFill>
                <a:uLnTx/>
                <a:uFillTx/>
                <a:hlinkClick r:id="rId4"/>
              </a:rPr>
              <a:t>/CMS-L564E.pdf</a:t>
            </a:r>
            <a:r>
              <a:rPr kumimoji="0" lang="es-US" b="0" i="0" u="none" strike="noStrike" cap="none" normalizeH="0" baseline="0" noProof="0" dirty="0">
                <a:ln>
                  <a:noFill/>
                </a:ln>
                <a:solidFill>
                  <a:prstClr val="black"/>
                </a:solidFill>
                <a:uLnTx/>
                <a:uFillTx/>
              </a:rPr>
              <a:t>) con su solicitud de la Parte B. Debe completar la Sección A y su empleador debe completar la Sección B del formulario. </a:t>
            </a:r>
          </a:p>
          <a:p>
            <a:pPr marL="0" lvl="0" indent="0">
              <a:spcBef>
                <a:spcPts val="600"/>
              </a:spcBef>
              <a:buNone/>
              <a:defRPr/>
            </a:pPr>
            <a:r>
              <a:rPr kumimoji="0" lang="es-US" b="0" i="0" u="none" strike="noStrike" cap="none" normalizeH="0" baseline="0" noProof="0" dirty="0">
                <a:ln>
                  <a:noFill/>
                </a:ln>
                <a:uLnTx/>
                <a:uFillTx/>
              </a:rPr>
              <a:t>El paquete “Inscripción para la Parte B” del GEP se envía a aquellas personas que no se inscribieron en la Parte B el año pasado ni la abandonaron o perdieron. </a:t>
            </a:r>
            <a:r>
              <a:rPr lang="es-US" dirty="0"/>
              <a:t>El paquete notifica a las personas la oportunidad de inscribirse en la Parte B durante el GEP. Incluye una carta y un folleto. El paquete explica cómo inscribirse en la Parte B, los riesgos de retrasar la inscripción y otras decisiones que tal vez deba tomar sobre su cobertura de Medicare.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Si no es elegible para la Parte A sin prima y no la adquiere cuando es elegible por primera vez, su prima mensual puede aumentar hasta un 10%. Deberá pagar la prima más alta por el doble de la cantidad de años que podría haber tenido la Parte A, pero no se inscribió. Esto significa que sus primas mensuales serán superiores que si se inscribe durante su IEP. Cuanto mayor sea el tiempo que esté sin la cobertura, mayor será la multa que deberá pagar.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1290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srgbClr val="000000"/>
                </a:solidFill>
                <a:uLnTx/>
                <a:uFillTx/>
                <a:latin typeface="Calibri" panose="020F0502020204030204" pitchFamily="34" charset="0"/>
                <a:ea typeface="+mn-ea"/>
                <a:cs typeface="+mn-cs"/>
              </a:rPr>
              <a:t>Estos materiales son para personas que brindan información / capacitadores que están familiarizados con Medicare y que usan la información para sus presentaciones.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módulo consta de 98 diapositivas con notas del orador</a:t>
            </a:r>
            <a:r>
              <a:rPr kumimoji="0" lang="es-US" sz="1200" b="0" i="0" u="none" strike="noStrike" cap="none" normalizeH="0" noProof="0" dirty="0">
                <a:ln>
                  <a:noFill/>
                </a:ln>
                <a:solidFill>
                  <a:prstClr val="black"/>
                </a:solidFill>
                <a:uLnTx/>
                <a:uFillTx/>
                <a:latin typeface="+mn-lt"/>
                <a:ea typeface="+mn-ea"/>
                <a:cs typeface="+mn-cs"/>
              </a:rPr>
              <a:t> </a:t>
            </a:r>
            <a:r>
              <a:rPr kumimoji="0" lang="es-US" sz="1200" b="0" i="0" u="none" strike="noStrike" cap="none" normalizeH="0" baseline="0" noProof="0" dirty="0">
                <a:ln>
                  <a:noFill/>
                </a:ln>
                <a:solidFill>
                  <a:prstClr val="black"/>
                </a:solidFill>
                <a:uLnTx/>
                <a:uFillTx/>
                <a:latin typeface="+mn-lt"/>
                <a:ea typeface="+mn-ea"/>
                <a:cs typeface="+mn-cs"/>
              </a:rPr>
              <a:t>y 8 preguntas para comprobar conocimientos. La presentación tarda 75 minutos. Permita aproximadamente 15 minutos adicionales para la discusión, las preguntas, y las respuestas. </a:t>
            </a:r>
            <a:r>
              <a:rPr kumimoji="0" lang="es-US" sz="1200" b="0" i="0" u="none" strike="noStrike" cap="none" normalizeH="0" noProof="0" dirty="0">
                <a:ln>
                  <a:noFill/>
                </a:ln>
                <a:solidFill>
                  <a:prstClr val="black"/>
                </a:solidFill>
                <a:uLnTx/>
                <a:uFillTx/>
                <a:latin typeface="+mn-lt"/>
                <a:ea typeface="+mn-ea"/>
                <a:cs typeface="+mn-cs"/>
              </a:rPr>
              <a:t>Debería considerar agregar más tiempo si desea incluir otras actividades.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Materiales adicionales disponibles</a:t>
            </a:r>
            <a:r>
              <a:rPr kumimoji="0" lang="es-US" sz="1200" b="0" i="0" u="none" strike="noStrike" cap="none" normalizeH="0" baseline="0" noProof="0" dirty="0">
                <a:ln>
                  <a:noFill/>
                </a:ln>
                <a:solidFill>
                  <a:prstClr val="black"/>
                </a:solidFill>
                <a:uLnTx/>
                <a:uFillTx/>
                <a:latin typeface="+mn-lt"/>
                <a:ea typeface="+mn-ea"/>
                <a:cs typeface="+mn-cs"/>
              </a:rPr>
              <a: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Publicaciones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“Prepárese para Medicare” (</a:t>
            </a:r>
            <a:r>
              <a:rPr kumimoji="0" lang="es-US" sz="1200" b="0" i="0" u="none" strike="noStrike" cap="none" normalizeH="0" baseline="0" noProof="0" dirty="0">
                <a:ln>
                  <a:noFill/>
                </a:ln>
                <a:solidFill>
                  <a:prstClr val="black"/>
                </a:solidFill>
                <a:uLnTx/>
                <a:uFillTx/>
                <a:latin typeface="+mn-lt"/>
                <a:ea typeface="+mn-ea"/>
                <a:cs typeface="+mn-cs"/>
                <a:hlinkClick r:id="rId3"/>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3"/>
              </a:rPr>
              <a:t>sites</a:t>
            </a:r>
            <a:r>
              <a:rPr kumimoji="0" lang="es-US" sz="1200" b="0" i="0" u="none" strike="noStrike" cap="none" normalizeH="0" baseline="0" noProof="0" dirty="0">
                <a:ln>
                  <a:noFill/>
                </a:ln>
                <a:solidFill>
                  <a:prstClr val="black"/>
                </a:solidFill>
                <a:uLnTx/>
                <a:uFillTx/>
                <a:latin typeface="+mn-lt"/>
                <a:ea typeface="+mn-ea"/>
                <a:cs typeface="+mn-cs"/>
                <a:hlinkClick r:id="rId3"/>
              </a:rPr>
              <a:t>/default/files/2021-05/11095-Get-ready-for-Medicare-package-United-States_0.pdf</a:t>
            </a:r>
            <a:r>
              <a:rPr kumimoji="0" lang="es-US" sz="1200" b="0" i="0" u="none" strike="noStrike" cap="none" normalizeH="0" baseline="0" noProof="0" dirty="0">
                <a:ln>
                  <a:noFill/>
                </a:ln>
                <a:solidFill>
                  <a:prstClr val="black"/>
                </a:solidFill>
                <a:uLnTx/>
                <a:uFillTx/>
                <a:latin typeface="+mn-lt"/>
                <a:ea typeface="+mn-ea"/>
                <a:cs typeface="+mn-cs"/>
              </a:rPr>
              <a:t>)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"Bienvenido a Medicare" (</a:t>
            </a:r>
            <a:r>
              <a:rPr kumimoji="0" lang="es-US" sz="1200" b="0" i="0" u="none" strike="noStrike" cap="none" normalizeH="0" baseline="0" noProof="0" dirty="0">
                <a:ln>
                  <a:noFill/>
                </a:ln>
                <a:solidFill>
                  <a:prstClr val="black"/>
                </a:solidFill>
                <a:uLnTx/>
                <a:uFillTx/>
                <a:latin typeface="+mn-lt"/>
                <a:ea typeface="+mn-ea"/>
                <a:cs typeface="+mn-cs"/>
                <a:hlinkClick r:id="rId4"/>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4"/>
              </a:rPr>
              <a:t>sites</a:t>
            </a:r>
            <a:r>
              <a:rPr kumimoji="0" lang="es-US" sz="1200" b="0" i="0" u="none" strike="noStrike" cap="none" normalizeH="0" baseline="0" noProof="0" dirty="0">
                <a:ln>
                  <a:noFill/>
                </a:ln>
                <a:solidFill>
                  <a:prstClr val="black"/>
                </a:solidFill>
                <a:uLnTx/>
                <a:uFillTx/>
                <a:latin typeface="+mn-lt"/>
                <a:ea typeface="+mn-ea"/>
                <a:cs typeface="+mn-cs"/>
                <a:hlinkClick r:id="rId4"/>
              </a:rPr>
              <a:t>/default/files/2021-05/12020-Welcome-to-Medicare.pdf</a:t>
            </a:r>
            <a:r>
              <a:rPr kumimoji="0" lang="es-US" sz="1200" b="0" i="0" u="none" strike="noStrike" cap="none" normalizeH="0" baseline="0" noProof="0" dirty="0">
                <a:ln>
                  <a:noFill/>
                </a:ln>
                <a:solidFill>
                  <a:prstClr val="black"/>
                </a:solidFill>
                <a:uLnTx/>
                <a:uFillTx/>
                <a:latin typeface="+mn-lt"/>
                <a:ea typeface="+mn-ea"/>
                <a:cs typeface="+mn-cs"/>
              </a:rPr>
              <a:t>)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Manual </a:t>
            </a:r>
            <a:r>
              <a:rPr kumimoji="0" lang="es-US" sz="1200" b="0" i="1" u="none" strike="noStrike" cap="none" normalizeH="0" baseline="0" noProof="0" dirty="0">
                <a:ln>
                  <a:noFill/>
                </a:ln>
                <a:solidFill>
                  <a:prstClr val="black"/>
                </a:solidFill>
                <a:uLnTx/>
                <a:uFillTx/>
                <a:latin typeface="+mn-lt"/>
                <a:ea typeface="+mn-ea"/>
                <a:cs typeface="+mn-cs"/>
              </a:rPr>
              <a:t>Medicare y usted</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a:ln>
                  <a:noFill/>
                </a:ln>
                <a:solidFill>
                  <a:prstClr val="black"/>
                </a:solidFill>
                <a:uLnTx/>
                <a:uFillTx/>
                <a:latin typeface="+mn-lt"/>
                <a:ea typeface="+mn-ea"/>
                <a:cs typeface="+mn-cs"/>
                <a:hlinkClick r:id="rId5"/>
              </a:rPr>
              <a:t>Medicare.gov/pubs/</a:t>
            </a:r>
            <a:r>
              <a:rPr kumimoji="0" lang="es-US" sz="1200" b="0" i="0" u="none" strike="noStrike" cap="none" normalizeH="0" baseline="0" noProof="0" dirty="0" err="1">
                <a:ln>
                  <a:noFill/>
                </a:ln>
                <a:solidFill>
                  <a:prstClr val="black"/>
                </a:solidFill>
                <a:uLnTx/>
                <a:uFillTx/>
                <a:latin typeface="+mn-lt"/>
                <a:ea typeface="+mn-ea"/>
                <a:cs typeface="+mn-cs"/>
                <a:hlinkClick r:id="rId5"/>
              </a:rPr>
              <a:t>pdf</a:t>
            </a:r>
            <a:r>
              <a:rPr kumimoji="0" lang="es-US" sz="1200" b="0" i="0" u="none" strike="noStrike" cap="none" normalizeH="0" baseline="0" noProof="0" dirty="0">
                <a:ln>
                  <a:noFill/>
                </a:ln>
                <a:solidFill>
                  <a:prstClr val="black"/>
                </a:solidFill>
                <a:uLnTx/>
                <a:uFillTx/>
                <a:latin typeface="+mn-lt"/>
                <a:ea typeface="+mn-ea"/>
                <a:cs typeface="+mn-cs"/>
                <a:hlinkClick r:id="rId5"/>
              </a:rPr>
              <a:t>/10050-Medicare-and-You.pdf</a:t>
            </a:r>
            <a:r>
              <a:rPr kumimoji="0" lang="es-US" sz="1200" b="0" i="0" u="none" strike="noStrike" cap="none" normalizeH="0" baseline="0" noProof="0" dirty="0">
                <a:ln>
                  <a:noFill/>
                </a:ln>
                <a:solidFill>
                  <a:prstClr val="black"/>
                </a:solidFill>
                <a:uLnTx/>
                <a:uFillTx/>
                <a:latin typeface="+mn-lt"/>
                <a:ea typeface="+mn-ea"/>
                <a:cs typeface="+mn-cs"/>
              </a:rPr>
              <a:t>).</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"Entendiendo los períodos de inscripción de Medicare Parte C y Parte D" (</a:t>
            </a:r>
            <a:r>
              <a:rPr kumimoji="0" lang="es-US" sz="1200" b="0" i="0" u="none" strike="noStrike" cap="none" normalizeH="0" baseline="0" noProof="0" dirty="0">
                <a:ln>
                  <a:noFill/>
                </a:ln>
                <a:solidFill>
                  <a:prstClr val="black"/>
                </a:solidFill>
                <a:uLnTx/>
                <a:uFillTx/>
                <a:latin typeface="+mn-lt"/>
                <a:ea typeface="+mn-ea"/>
                <a:cs typeface="+mn-cs"/>
                <a:hlinkClick r:id="rId6"/>
              </a:rPr>
              <a:t>Medicare.gov/Pubs/</a:t>
            </a:r>
            <a:r>
              <a:rPr kumimoji="0" lang="es-US" sz="1200" b="0" i="0" u="none" strike="noStrike" cap="none" normalizeH="0" baseline="0" noProof="0" dirty="0" err="1">
                <a:ln>
                  <a:noFill/>
                </a:ln>
                <a:solidFill>
                  <a:prstClr val="black"/>
                </a:solidFill>
                <a:uLnTx/>
                <a:uFillTx/>
                <a:latin typeface="+mn-lt"/>
                <a:ea typeface="+mn-ea"/>
                <a:cs typeface="+mn-cs"/>
                <a:hlinkClick r:id="rId6"/>
              </a:rPr>
              <a:t>pdf</a:t>
            </a:r>
            <a:r>
              <a:rPr kumimoji="0" lang="es-US" sz="1200" b="0" i="0" u="none" strike="noStrike" cap="none" normalizeH="0" baseline="0" noProof="0" dirty="0">
                <a:ln>
                  <a:noFill/>
                </a:ln>
                <a:solidFill>
                  <a:prstClr val="black"/>
                </a:solidFill>
                <a:uLnTx/>
                <a:uFillTx/>
                <a:latin typeface="+mn-lt"/>
                <a:ea typeface="+mn-ea"/>
                <a:cs typeface="+mn-cs"/>
                <a:hlinkClick r:id="rId6"/>
              </a:rPr>
              <a:t>/11219-Understanding-Medicare-Part-C-D.pdf</a:t>
            </a:r>
            <a:r>
              <a:rPr kumimoji="0" lang="es-US" sz="1200" b="0" i="0" u="none" strike="noStrike" cap="none" normalizeH="0" baseline="0" noProof="0" dirty="0">
                <a:ln>
                  <a:noFill/>
                </a:ln>
                <a:solidFill>
                  <a:prstClr val="black"/>
                </a:solidFill>
                <a:uLnTx/>
                <a:uFillTx/>
                <a:latin typeface="+mn-lt"/>
                <a:ea typeface="+mn-ea"/>
                <a:cs typeface="+mn-cs"/>
              </a:rPr>
              <a: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Herramientas de apoyo</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Montos de Medicare (</a:t>
            </a:r>
            <a:r>
              <a:rPr kumimoji="0" lang="es-US" sz="1200" b="0" i="0" u="none" strike="noStrike" cap="none" normalizeH="0" baseline="0" noProof="0" dirty="0">
                <a:ln>
                  <a:noFill/>
                </a:ln>
                <a:solidFill>
                  <a:prstClr val="black"/>
                </a:solidFill>
                <a:uLnTx/>
                <a:uFillTx/>
                <a:latin typeface="+mn-lt"/>
                <a:ea typeface="+mn-ea"/>
                <a:cs typeface="+mn-cs"/>
                <a:hlinkClick r:id="rId7"/>
              </a:rPr>
              <a:t>CMSnationaltrainingprogram.cms.gov/?q=</a:t>
            </a:r>
            <a:r>
              <a:rPr kumimoji="0" lang="es-US" sz="1200" b="0" i="0" u="none" strike="noStrike" cap="none" normalizeH="0" baseline="0" noProof="0" dirty="0" err="1">
                <a:ln>
                  <a:noFill/>
                </a:ln>
                <a:solidFill>
                  <a:prstClr val="black"/>
                </a:solidFill>
                <a:uLnTx/>
                <a:uFillTx/>
                <a:latin typeface="+mn-lt"/>
                <a:ea typeface="+mn-ea"/>
                <a:cs typeface="+mn-cs"/>
                <a:hlinkClick r:id="rId7"/>
              </a:rPr>
              <a:t>global-search&amp;combine</a:t>
            </a:r>
            <a:r>
              <a:rPr kumimoji="0" lang="es-US" sz="1200" b="0" i="0" u="none" strike="noStrike" cap="none" normalizeH="0" baseline="0" noProof="0" dirty="0">
                <a:ln>
                  <a:noFill/>
                </a:ln>
                <a:solidFill>
                  <a:prstClr val="black"/>
                </a:solidFill>
                <a:uLnTx/>
                <a:uFillTx/>
                <a:latin typeface="+mn-lt"/>
                <a:ea typeface="+mn-ea"/>
                <a:cs typeface="+mn-cs"/>
                <a:hlinkClick r:id="rId7"/>
              </a:rPr>
              <a:t>=job%20aids</a:t>
            </a:r>
            <a:r>
              <a:rPr kumimoji="0" lang="es-US" sz="1200" b="0" i="0" u="none" strike="noStrike" cap="none" normalizeH="0" baseline="0" noProof="0" dirty="0">
                <a:ln>
                  <a:noFill/>
                </a:ln>
                <a:solidFill>
                  <a:prstClr val="black"/>
                </a:solidFill>
                <a:uLnTx/>
                <a:uFillTx/>
                <a:latin typeface="+mn-lt"/>
                <a:ea typeface="+mn-ea"/>
                <a:cs typeface="+mn-cs"/>
              </a:rPr>
              <a:t>)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Tarjeta de Medicare (</a:t>
            </a:r>
            <a:r>
              <a:rPr kumimoji="0" lang="es-US" sz="1200" b="0" i="0" u="none" strike="noStrike" cap="none" normalizeH="0" baseline="0" noProof="0" dirty="0">
                <a:ln>
                  <a:noFill/>
                </a:ln>
                <a:solidFill>
                  <a:prstClr val="black"/>
                </a:solidFill>
                <a:uLnTx/>
                <a:uFillTx/>
                <a:latin typeface="+mn-lt"/>
                <a:ea typeface="+mn-ea"/>
                <a:cs typeface="+mn-cs"/>
                <a:hlinkClick r:id="rId8"/>
              </a:rPr>
              <a:t>CMSnationaltrainingprogram.cms.gov/</a:t>
            </a:r>
            <a:r>
              <a:rPr kumimoji="0" lang="es-US" sz="1200" b="0" i="0" u="none" strike="noStrike" cap="none" normalizeH="0" baseline="0" noProof="0" dirty="0" err="1">
                <a:ln>
                  <a:noFill/>
                </a:ln>
                <a:solidFill>
                  <a:prstClr val="black"/>
                </a:solidFill>
                <a:uLnTx/>
                <a:uFillTx/>
                <a:latin typeface="+mn-lt"/>
                <a:ea typeface="+mn-ea"/>
                <a:cs typeface="+mn-cs"/>
                <a:hlinkClick r:id="rId8"/>
              </a:rPr>
              <a:t>sites</a:t>
            </a:r>
            <a:r>
              <a:rPr kumimoji="0" lang="es-US" sz="1200" b="0" i="0" u="none" strike="noStrike" cap="none" normalizeH="0" baseline="0" noProof="0" dirty="0">
                <a:ln>
                  <a:noFill/>
                </a:ln>
                <a:solidFill>
                  <a:prstClr val="black"/>
                </a:solidFill>
                <a:uLnTx/>
                <a:uFillTx/>
                <a:latin typeface="+mn-lt"/>
                <a:ea typeface="+mn-ea"/>
                <a:cs typeface="+mn-cs"/>
                <a:hlinkClick r:id="rId8"/>
              </a:rPr>
              <a:t>/default/files/</a:t>
            </a:r>
            <a:r>
              <a:rPr kumimoji="0" lang="es-US" sz="1200" b="0" i="0" u="none" strike="noStrike" cap="none" normalizeH="0" baseline="0" noProof="0" dirty="0" err="1">
                <a:ln>
                  <a:noFill/>
                </a:ln>
                <a:solidFill>
                  <a:prstClr val="black"/>
                </a:solidFill>
                <a:uLnTx/>
                <a:uFillTx/>
                <a:latin typeface="+mn-lt"/>
                <a:ea typeface="+mn-ea"/>
                <a:cs typeface="+mn-cs"/>
                <a:hlinkClick r:id="rId8"/>
              </a:rPr>
              <a:t>shared</a:t>
            </a:r>
            <a:r>
              <a:rPr kumimoji="0" lang="es-US" sz="1200" b="0" i="0" u="none" strike="noStrike" cap="none" normalizeH="0" baseline="0" noProof="0" dirty="0">
                <a:ln>
                  <a:noFill/>
                </a:ln>
                <a:solidFill>
                  <a:prstClr val="black"/>
                </a:solidFill>
                <a:uLnTx/>
                <a:uFillTx/>
                <a:latin typeface="+mn-lt"/>
                <a:ea typeface="+mn-ea"/>
                <a:cs typeface="+mn-cs"/>
                <a:hlinkClick r:id="rId8"/>
              </a:rPr>
              <a:t>/2018-New-Medicare-Card.pdf</a:t>
            </a:r>
            <a:r>
              <a:rPr kumimoji="0" lang="es-US" sz="1200" b="0" i="0" u="none" strike="noStrike" cap="none" normalizeH="0" baseline="0" noProof="0" dirty="0">
                <a:ln>
                  <a:noFill/>
                </a:ln>
                <a:solidFill>
                  <a:prstClr val="black"/>
                </a:solidFill>
                <a:uLnTx/>
                <a:uFillTx/>
                <a:latin typeface="+mn-lt"/>
                <a:ea typeface="+mn-ea"/>
                <a:cs typeface="+mn-cs"/>
              </a:rPr>
              <a:t>) </a:t>
            </a:r>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Si ya tiene Medicare, el OEP anual le permite revisar sus opciones y elegir el plan de salud y medicamentos de Medicare que se adapte mejor a sus necesidades.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La inscripción abierta comienza el 15 de octubre y finaliza el 7 de diciembre cada año.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Esto le da 7 semanas completas para comparar y tomar decisiones, y le ayuda a asegurarse de que tendrá los materiales esenciales del plan y las tarjetas de afiliado a mano el 1º de enero, cuando comience su nueva cobertura.</a:t>
            </a:r>
          </a:p>
          <a:p>
            <a:pPr marL="0" indent="0">
              <a:buNone/>
            </a:pPr>
            <a:endParaRPr lang="en-US" dirty="0"/>
          </a:p>
        </p:txBody>
      </p:sp>
    </p:spTree>
    <p:extLst>
      <p:ext uri="{BB962C8B-B14F-4D97-AF65-F5344CB8AC3E}">
        <p14:creationId xmlns:p14="http://schemas.microsoft.com/office/powerpoint/2010/main" val="100802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0311" y="3578578"/>
            <a:ext cx="6637867" cy="5309390"/>
          </a:xfrm>
        </p:spPr>
        <p:txBody>
          <a:bodyPr/>
          <a:lstStyle/>
          <a:p>
            <a:pPr marL="0" indent="0">
              <a:spcBef>
                <a:spcPts val="600"/>
              </a:spcBef>
              <a:buNone/>
              <a:defRPr/>
            </a:pPr>
            <a:r>
              <a:rPr lang="es-US" dirty="0">
                <a:solidFill>
                  <a:prstClr val="black"/>
                </a:solidFill>
              </a:rPr>
              <a:t>El Período de Inscripción Abierta de Medicare </a:t>
            </a:r>
            <a:r>
              <a:rPr lang="es-US" dirty="0" err="1">
                <a:solidFill>
                  <a:prstClr val="black"/>
                </a:solidFill>
              </a:rPr>
              <a:t>Advantage</a:t>
            </a:r>
            <a:r>
              <a:rPr lang="es-US" dirty="0">
                <a:solidFill>
                  <a:prstClr val="black"/>
                </a:solidFill>
              </a:rPr>
              <a:t> (OEP de MA) abarca del 1 de enero al 31 de marzo de cada año. Su cobertura comienza el primer día del mes siguiente a haberse inscrito en el plan. Usted debe estar inscrito en un plan Medicare </a:t>
            </a:r>
            <a:r>
              <a:rPr lang="es-US" dirty="0" err="1">
                <a:solidFill>
                  <a:prstClr val="black"/>
                </a:solidFill>
              </a:rPr>
              <a:t>Advantage</a:t>
            </a:r>
            <a:r>
              <a:rPr lang="es-US" dirty="0">
                <a:solidFill>
                  <a:prstClr val="black"/>
                </a:solidFill>
              </a:rPr>
              <a:t> (en cualquier momento) durante los primeros 3 meses del año para usar este período de inscripción.</a:t>
            </a:r>
          </a:p>
          <a:p>
            <a:pPr marL="0" lvl="0" indent="0">
              <a:spcBef>
                <a:spcPts val="600"/>
              </a:spcBef>
              <a:buNone/>
              <a:defRPr/>
            </a:pPr>
            <a:r>
              <a:rPr lang="es-US" dirty="0">
                <a:solidFill>
                  <a:prstClr val="black"/>
                </a:solidFill>
              </a:rPr>
              <a:t>Entre el 1.</a:t>
            </a:r>
            <a:r>
              <a:rPr lang="es-US" u="sng" baseline="30000" dirty="0">
                <a:solidFill>
                  <a:prstClr val="black"/>
                </a:solidFill>
              </a:rPr>
              <a:t>o</a:t>
            </a:r>
            <a:r>
              <a:rPr lang="es-US" dirty="0">
                <a:solidFill>
                  <a:prstClr val="black"/>
                </a:solidFill>
              </a:rPr>
              <a:t> de enero y el 31 de marzo de cada año, usted podrá realizar los siguientes cambios durante el </a:t>
            </a:r>
            <a:r>
              <a:rPr lang="es-US" b="0" dirty="0">
                <a:solidFill>
                  <a:prstClr val="black"/>
                </a:solidFill>
              </a:rPr>
              <a:t>Período de inscripción abierta de Medicare </a:t>
            </a:r>
            <a:r>
              <a:rPr lang="es-US" b="0" dirty="0" err="1">
                <a:solidFill>
                  <a:prstClr val="black"/>
                </a:solidFill>
              </a:rPr>
              <a:t>Advantage</a:t>
            </a:r>
            <a:r>
              <a:rPr lang="es-US" dirty="0">
                <a:solidFill>
                  <a:prstClr val="black"/>
                </a:solidFill>
              </a:rPr>
              <a:t>:</a:t>
            </a:r>
          </a:p>
          <a:p>
            <a:pPr marL="114300" lvl="0" indent="-114300">
              <a:spcBef>
                <a:spcPts val="600"/>
              </a:spcBef>
              <a:defRPr/>
            </a:pPr>
            <a:r>
              <a:rPr lang="es-US" dirty="0"/>
              <a:t>Si está en un plan de Medicare </a:t>
            </a:r>
            <a:r>
              <a:rPr lang="es-US" dirty="0" err="1"/>
              <a:t>Advantage</a:t>
            </a:r>
            <a:r>
              <a:rPr lang="es-US" dirty="0"/>
              <a:t> (con o sin la cobertura de medicamentos), usted podrá cambiar a otro plan de Medicare </a:t>
            </a:r>
            <a:r>
              <a:rPr lang="es-US" dirty="0" err="1"/>
              <a:t>Advantage</a:t>
            </a:r>
            <a:r>
              <a:rPr lang="es-US" dirty="0"/>
              <a:t> (con o sin la cobertura de medicamentos).</a:t>
            </a:r>
          </a:p>
          <a:p>
            <a:pPr marL="114300" lvl="0" indent="-114300">
              <a:spcBef>
                <a:spcPts val="600"/>
              </a:spcBef>
              <a:defRPr/>
            </a:pPr>
            <a:r>
              <a:rPr lang="es-US" dirty="0"/>
              <a:t>Puede abandonar su plan de Medicare </a:t>
            </a:r>
            <a:r>
              <a:rPr lang="es-US" dirty="0" err="1"/>
              <a:t>Advantage</a:t>
            </a:r>
            <a:r>
              <a:rPr lang="es-US" dirty="0"/>
              <a:t> y volver a Medicare Original. También podrá inscribirse en un Plan de Medicamentos Recetados de Medicare. </a:t>
            </a:r>
            <a:r>
              <a:rPr lang="es-US" dirty="0">
                <a:solidFill>
                  <a:prstClr val="black"/>
                </a:solidFill>
              </a:rPr>
              <a:t>(Existe un Período de Inscripción Especial (SEP) de coordinación de la Parte D.</a:t>
            </a:r>
            <a:r>
              <a:rPr lang="es-US" dirty="0"/>
              <a:t>)</a:t>
            </a:r>
          </a:p>
          <a:p>
            <a:pPr marL="0" lvl="0" indent="0">
              <a:spcBef>
                <a:spcPts val="600"/>
              </a:spcBef>
              <a:buNone/>
              <a:defRPr/>
            </a:pPr>
            <a:r>
              <a:rPr lang="es-US" dirty="0">
                <a:solidFill>
                  <a:prstClr val="black"/>
                </a:solidFill>
              </a:rPr>
              <a:t>Durante este período, usted </a:t>
            </a:r>
            <a:r>
              <a:rPr lang="es-US" b="1" dirty="0">
                <a:solidFill>
                  <a:prstClr val="black"/>
                </a:solidFill>
              </a:rPr>
              <a:t>no podrá:</a:t>
            </a:r>
          </a:p>
          <a:p>
            <a:pPr lvl="0">
              <a:spcBef>
                <a:spcPts val="600"/>
              </a:spcBef>
              <a:defRPr/>
            </a:pPr>
            <a:r>
              <a:rPr lang="es-US" dirty="0"/>
              <a:t>Cambiar de Medicare Original a un plan de Medicare </a:t>
            </a:r>
            <a:r>
              <a:rPr lang="es-US" dirty="0" err="1"/>
              <a:t>Advantage</a:t>
            </a:r>
            <a:r>
              <a:rPr lang="es-US" dirty="0"/>
              <a:t>. </a:t>
            </a:r>
          </a:p>
          <a:p>
            <a:pPr lvl="0">
              <a:spcBef>
                <a:spcPts val="600"/>
              </a:spcBef>
              <a:defRPr/>
            </a:pPr>
            <a:r>
              <a:rPr lang="es-US" dirty="0"/>
              <a:t>Inscribirse en un Plan de Medicamentos Recetados de Medicare si usted tiene Medicare Original. </a:t>
            </a:r>
          </a:p>
          <a:p>
            <a:pPr lvl="0">
              <a:spcBef>
                <a:spcPts val="600"/>
              </a:spcBef>
              <a:defRPr/>
            </a:pPr>
            <a:r>
              <a:rPr lang="es-US" dirty="0"/>
              <a:t>Cambiar de un Plan de Medicamentos de Medicare a otro si usted tiene Medicare Original.</a:t>
            </a:r>
          </a:p>
          <a:p>
            <a:pPr marL="0" lvl="0" indent="0">
              <a:spcBef>
                <a:spcPts val="600"/>
              </a:spcBef>
              <a:buNone/>
              <a:defRPr/>
            </a:pPr>
            <a:r>
              <a:rPr lang="es-US" dirty="0">
                <a:solidFill>
                  <a:prstClr val="black"/>
                </a:solidFill>
              </a:rPr>
              <a:t>Solamente podrá realizar un cambio durante este período, y todo cambio que realice entrará en efecto el primer día del mes después de que el plan reciba su solicitud. </a:t>
            </a:r>
          </a:p>
          <a:p>
            <a:pPr marL="0" indent="0">
              <a:spcBef>
                <a:spcPts val="600"/>
              </a:spcBef>
              <a:buNone/>
              <a:defRPr/>
            </a:pPr>
            <a:r>
              <a:rPr lang="es-US" dirty="0">
                <a:solidFill>
                  <a:prstClr val="black"/>
                </a:solidFill>
              </a:rPr>
              <a:t>Además, si es nuevo en Medicare y se inscribió en un plan Medicare </a:t>
            </a:r>
            <a:r>
              <a:rPr lang="es-US" dirty="0" err="1">
                <a:solidFill>
                  <a:prstClr val="black"/>
                </a:solidFill>
              </a:rPr>
              <a:t>Advantage</a:t>
            </a:r>
            <a:r>
              <a:rPr lang="es-US" dirty="0">
                <a:solidFill>
                  <a:prstClr val="black"/>
                </a:solidFill>
              </a:rPr>
              <a:t> durante su IEP, puede hacer un cambio dentro de los primeros 3 meses que tenga Medicare. </a:t>
            </a:r>
          </a:p>
          <a:p>
            <a:pPr marL="0" indent="0">
              <a:spcBef>
                <a:spcPts val="600"/>
              </a:spcBef>
              <a:buNone/>
            </a:pPr>
            <a:r>
              <a:rPr lang="es-US" dirty="0"/>
              <a:t>Si regresa a Original Medicare y se inscribe en un plan de medicamentos, no es necesario que se comunique con su plan Medicare </a:t>
            </a:r>
            <a:r>
              <a:rPr lang="es-US" dirty="0" err="1"/>
              <a:t>Advantage</a:t>
            </a:r>
            <a:r>
              <a:rPr lang="es-US" dirty="0"/>
              <a:t> para cancelar la inscripción. La cancelación de la inscripción ocurrirá de forma automática al inscribirse en el plan de medicamentos. </a:t>
            </a:r>
          </a:p>
          <a:p>
            <a:pPr marL="0" indent="0">
              <a:spcBef>
                <a:spcPts val="600"/>
              </a:spcBef>
              <a:buNone/>
            </a:pPr>
            <a:r>
              <a:rPr lang="es-US" b="1" dirty="0"/>
              <a:t>NOTA</a:t>
            </a:r>
            <a:r>
              <a:rPr lang="es-US" dirty="0"/>
              <a:t>: Si se inscribió en un plan de Medicare </a:t>
            </a:r>
            <a:r>
              <a:rPr lang="es-US" dirty="0" err="1"/>
              <a:t>Advantage</a:t>
            </a:r>
            <a:r>
              <a:rPr lang="es-US" dirty="0"/>
              <a:t> durante su Período de inscripción inicial, podrá cambiarse a otro plan de Medicare </a:t>
            </a:r>
            <a:r>
              <a:rPr lang="es-US" dirty="0" err="1"/>
              <a:t>Advantage</a:t>
            </a:r>
            <a:r>
              <a:rPr lang="es-US" dirty="0"/>
              <a:t> (con o sin cobertura de medicamentos) o volver a Medicare Original (con o sin plan de medicamentos) dentro de los primeros 3 meses en que usted tiene Medicare.</a:t>
            </a:r>
          </a:p>
        </p:txBody>
      </p:sp>
    </p:spTree>
    <p:extLst>
      <p:ext uri="{BB962C8B-B14F-4D97-AF65-F5344CB8AC3E}">
        <p14:creationId xmlns:p14="http://schemas.microsoft.com/office/powerpoint/2010/main" val="155898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4721" y="3578577"/>
            <a:ext cx="6554132" cy="5091289"/>
          </a:xfrm>
        </p:spPr>
        <p:txBody>
          <a:bodyPr/>
          <a:lstStyle/>
          <a:p>
            <a:pPr marL="0" marR="0" lvl="0" indent="0" algn="l" defTabSz="915888"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Medicare usa la información de las encuestas de satisfacción, los planes y los proveedores de servicios de salud para otorgar calificaciones generales de estrellas a los planes. </a:t>
            </a:r>
            <a:r>
              <a:rPr kumimoji="0" lang="es-US" sz="1200" b="0" i="0" u="none" strike="noStrike" cap="none" normalizeH="0" noProof="0" dirty="0">
                <a:ln>
                  <a:noFill/>
                </a:ln>
                <a:solidFill>
                  <a:prstClr val="black"/>
                </a:solidFill>
                <a:uLnTx/>
                <a:uFillTx/>
                <a:latin typeface="+mn-lt"/>
                <a:ea typeface="+mn-ea"/>
                <a:cs typeface="+mn-cs"/>
              </a:rPr>
              <a:t>Un plan puede obtener una calificación de entre 1 y 5 estrellas. Una calificación de </a:t>
            </a:r>
            <a:r>
              <a:rPr kumimoji="0" lang="es-US" sz="1200" b="0" i="0" u="none" strike="noStrike" cap="none" normalizeH="0" baseline="0" noProof="0" dirty="0">
                <a:ln>
                  <a:noFill/>
                </a:ln>
                <a:solidFill>
                  <a:prstClr val="black"/>
                </a:solidFill>
                <a:uLnTx/>
                <a:uFillTx/>
                <a:latin typeface="+mn-lt"/>
                <a:ea typeface="+mn-ea"/>
                <a:cs typeface="+mn-cs"/>
              </a:rPr>
              <a:t>5 estrellas se consideran excelente. Estas calificaciones lo ayudan a comparar planes según la calidad y el desempeño. Medicare actualiza estas calificaciones cada otoño durante el año siguiente. Estas reglas pueden cambiar todos los años.</a:t>
            </a:r>
          </a:p>
          <a:p>
            <a:pPr marL="119037" marR="0" lvl="0" indent="-119037" algn="l" defTabSz="915888"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ES" sz="1200" b="0" i="0" u="none" strike="noStrike" cap="none" normalizeH="0" noProof="0" dirty="0">
                <a:ln>
                  <a:noFill/>
                </a:ln>
                <a:solidFill>
                  <a:prstClr val="black"/>
                </a:solidFill>
                <a:uLnTx/>
                <a:uFillTx/>
                <a:latin typeface="+mn-lt"/>
                <a:ea typeface="+mn-ea"/>
                <a:cs typeface="+mn-cs"/>
              </a:rPr>
              <a:t>Puede usar el SEP de 5 estrellas para inscribirse en un plan de Medicare </a:t>
            </a:r>
            <a:r>
              <a:rPr kumimoji="0" lang="es-ES" sz="1200" b="0" i="0" u="none" strike="noStrike" cap="none" normalizeH="0" noProof="0" dirty="0" err="1">
                <a:ln>
                  <a:noFill/>
                </a:ln>
                <a:solidFill>
                  <a:prstClr val="black"/>
                </a:solidFill>
                <a:uLnTx/>
                <a:uFillTx/>
                <a:latin typeface="+mn-lt"/>
                <a:ea typeface="+mn-ea"/>
                <a:cs typeface="+mn-cs"/>
              </a:rPr>
              <a:t>Advantage</a:t>
            </a:r>
            <a:r>
              <a:rPr kumimoji="0" lang="es-ES" sz="1200" b="0" i="0" u="none" strike="noStrike" cap="none" normalizeH="0" noProof="0" dirty="0">
                <a:ln>
                  <a:noFill/>
                </a:ln>
                <a:solidFill>
                  <a:prstClr val="black"/>
                </a:solidFill>
                <a:uLnTx/>
                <a:uFillTx/>
                <a:latin typeface="+mn-lt"/>
                <a:ea typeface="+mn-ea"/>
                <a:cs typeface="+mn-cs"/>
              </a:rPr>
              <a:t> solo de MA de 5 estrellas (con o sin cobertura de medicamento), un plan MA-PD de 5 estrellas o un plan de medicamento de Medicare de 5 estrellas, siempre que cumpla con los requisitos de inscripción del plan (por ejemplo, vivir dentro del área de servicio)</a:t>
            </a:r>
            <a:r>
              <a:rPr kumimoji="0" lang="es-US" sz="1200" b="0" i="0" u="none" strike="noStrike" cap="none" normalizeH="0" baseline="0" noProof="0" dirty="0">
                <a:ln>
                  <a:noFill/>
                </a:ln>
                <a:solidFill>
                  <a:prstClr val="black"/>
                </a:solidFill>
                <a:uLnTx/>
                <a:uFillTx/>
                <a:latin typeface="+mn-lt"/>
                <a:ea typeface="+mn-ea"/>
                <a:cs typeface="+mn-cs"/>
              </a:rPr>
              <a:t>. Si actualmente está inscrito en un plan con una calificación general de 5 estrellas, puede usar este SEP para cambiar a otro plan distinto con calificación de 5 estrellas. </a:t>
            </a:r>
          </a:p>
          <a:p>
            <a:pPr marL="119037" marR="0" lvl="0" indent="-119037" algn="l" defTabSz="915888"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CMS también creó un SEP de coordinación para los planes de medicamentos. Este SEP permite que las personas que se inscriben en ciertos tipos de planes de 5 estrellas sin cobertura de medicamentos elijan un plan de Medicare, si la combinación está permitida por las normas de CMS. </a:t>
            </a:r>
          </a:p>
          <a:p>
            <a:pPr marL="119037" marR="0" lvl="0" indent="-119037" algn="l" defTabSz="915888"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Puede usar el SEP de 5 estrellas para cambiar los planes una vez por año entre el 8 de diciembre y el 30 de noviembre. Una vez inscrito en un plan de 5 estrellas, su SEP para ese año finaliza y solo se le permitirá realizar otros cambios durante los períodos de inscripción válidos. Su inscripción comienza el primer día del mes siguiente al mes en que su plan recibe su solicitud de inscripción. </a:t>
            </a:r>
          </a:p>
          <a:p>
            <a:pPr marL="0" marR="0" lvl="0" indent="0" algn="l" defTabSz="915888" rtl="0" eaLnBrk="1" fontAlgn="auto" latinLnBrk="0" hangingPunct="1">
              <a:lnSpc>
                <a:spcPct val="11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 </a:t>
            </a:r>
            <a:r>
              <a:rPr kumimoji="0" lang="es-US" sz="1200" b="0" i="0" u="none" strike="noStrike" cap="none" normalizeH="0" baseline="0" noProof="0" dirty="0">
                <a:ln>
                  <a:noFill/>
                </a:ln>
                <a:solidFill>
                  <a:prstClr val="black"/>
                </a:solidFill>
                <a:uLnTx/>
                <a:uFillTx/>
                <a:latin typeface="+mn-lt"/>
                <a:ea typeface="+mn-ea"/>
                <a:cs typeface="+mn-cs"/>
              </a:rPr>
              <a:t>Puede perder la cobertura de medicamentos si usa este SEP para pasar de un plan que tiene cobertura de medicamentos a un plan que no la tiene. Tendrá que esperar hasta el próximo OEP para obtener cobertura y es posible que deba pagar una multa por inscripción tardía de la Parte D. </a:t>
            </a:r>
          </a:p>
        </p:txBody>
      </p:sp>
    </p:spTree>
    <p:extLst>
      <p:ext uri="{BB962C8B-B14F-4D97-AF65-F5344CB8AC3E}">
        <p14:creationId xmlns:p14="http://schemas.microsoft.com/office/powerpoint/2010/main" val="193971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46756" y="3411537"/>
            <a:ext cx="6615288" cy="5540551"/>
          </a:xfrm>
        </p:spPr>
        <p:txBody>
          <a:bodyPr/>
          <a:lstStyle/>
          <a:p>
            <a:pPr marL="119037" marR="0" lvl="1"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65064" algn="l"/>
              </a:tabLst>
              <a:defRPr/>
            </a:pPr>
            <a:r>
              <a:rPr kumimoji="0" lang="es-US" sz="1000" b="0" i="0" u="none" strike="noStrike" cap="none" normalizeH="0" baseline="0" noProof="0" dirty="0">
                <a:ln>
                  <a:noFill/>
                </a:ln>
                <a:solidFill>
                  <a:prstClr val="black"/>
                </a:solidFill>
                <a:uLnTx/>
                <a:uFillTx/>
                <a:latin typeface="+mn-lt"/>
                <a:ea typeface="+mn-ea"/>
                <a:cs typeface="+mn-cs"/>
              </a:rPr>
              <a:t>Puede inscribirse o cambiar de planes fuera del período de inscripción abierta si se aplica alguna de las siguientes circunstancias especiales a su caso.</a:t>
            </a:r>
          </a:p>
          <a:p>
            <a:pPr marL="23018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064" algn="l"/>
              </a:tabLst>
              <a:defRPr/>
            </a:pPr>
            <a:r>
              <a:rPr kumimoji="0" lang="es-US" sz="1000" b="0" i="0" u="none" strike="noStrike" cap="none" normalizeH="0" baseline="0" noProof="0" dirty="0">
                <a:ln>
                  <a:noFill/>
                </a:ln>
                <a:solidFill>
                  <a:prstClr val="black"/>
                </a:solidFill>
                <a:uLnTx/>
                <a:uFillTx/>
                <a:latin typeface="+mn-lt"/>
                <a:ea typeface="+mn-ea"/>
                <a:cs typeface="+mn-cs"/>
              </a:rPr>
              <a:t>Se traslada a un sitio distinto del área de servicio del plan.</a:t>
            </a:r>
          </a:p>
          <a:p>
            <a:pPr marL="23018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064" algn="l"/>
              </a:tabLst>
              <a:defRPr/>
            </a:pPr>
            <a:r>
              <a:rPr lang="es-US" sz="1000" baseline="0" dirty="0">
                <a:solidFill>
                  <a:prstClr val="black"/>
                </a:solidFill>
              </a:rPr>
              <a:t>Tiene Medicaid y Medicare</a:t>
            </a:r>
            <a:r>
              <a:rPr kumimoji="0" lang="es-US" sz="1000" b="0" i="0" u="none" strike="noStrike" cap="none" normalizeH="0" noProof="0" dirty="0">
                <a:ln>
                  <a:noFill/>
                </a:ln>
                <a:solidFill>
                  <a:prstClr val="black"/>
                </a:solidFill>
                <a:uLnTx/>
                <a:uFillTx/>
                <a:latin typeface="+mn-lt"/>
                <a:ea typeface="+mn-ea"/>
                <a:cs typeface="+mn-cs"/>
              </a:rPr>
              <a:t> (a veces denominad</a:t>
            </a:r>
            <a:r>
              <a:rPr lang="es-US" sz="1000" dirty="0">
                <a:solidFill>
                  <a:prstClr val="black"/>
                </a:solidFill>
              </a:rPr>
              <a:t>o doblemente elegible) o califica para un subsidio por bajos ingresos (LIS, por sus siglas en inglés) (pero no obtiene beneficios de Medicaid)</a:t>
            </a:r>
          </a:p>
          <a:p>
            <a:pPr marL="342900" lvl="2" indent="-114300" defTabSz="914400">
              <a:tabLst>
                <a:tab pos="165064" algn="l"/>
              </a:tabLst>
              <a:defRPr/>
            </a:pPr>
            <a:r>
              <a:rPr kumimoji="0" lang="es-US" sz="1000" b="0" i="0" u="none" strike="noStrike" cap="none" normalizeH="0" baseline="0" noProof="0" dirty="0">
                <a:ln>
                  <a:noFill/>
                </a:ln>
                <a:solidFill>
                  <a:prstClr val="black"/>
                </a:solidFill>
                <a:uLnTx/>
                <a:uFillTx/>
                <a:latin typeface="+mn-lt"/>
                <a:ea typeface="+mn-ea"/>
                <a:cs typeface="+mn-cs"/>
              </a:rPr>
              <a:t>Solo puede cambiar de planes una vez por trimestre calendario durante los primeros 3 trimestres del año. </a:t>
            </a:r>
            <a:r>
              <a:rPr lang="es-US" sz="1000" baseline="0" dirty="0">
                <a:solidFill>
                  <a:prstClr val="black"/>
                </a:solidFill>
              </a:rPr>
              <a:t>Si desea cambiar de plan en el cuarto trimestre, debería usar el OEP</a:t>
            </a:r>
            <a:r>
              <a:rPr kumimoji="0" lang="es-US" sz="1000" b="0" i="0" u="none" strike="noStrike" cap="none" normalizeH="0" noProof="0" dirty="0">
                <a:ln>
                  <a:noFill/>
                </a:ln>
                <a:solidFill>
                  <a:prstClr val="black"/>
                </a:solidFill>
                <a:uLnTx/>
                <a:uFillTx/>
                <a:latin typeface="+mn-lt"/>
                <a:ea typeface="+mn-ea"/>
                <a:cs typeface="+mn-cs"/>
              </a:rPr>
              <a:t>.</a:t>
            </a:r>
            <a:r>
              <a:rPr lang="es-US" sz="1000" dirty="0">
                <a:solidFill>
                  <a:prstClr val="black"/>
                </a:solidFill>
              </a:rPr>
              <a:t> Si tiene doble elegibilidad o es elegible para el LIS y se determina que está "potencialmente en riesgo" o "en riesgo" por el uso indebido y frecuente de drogas, no podrá usar los SEP de la doble elegibilidad o de la elegibilidad para el LIS (1 sola vez por trimestre calendario del SEP) para cambiar de planes. Este SEP por doble elegibilidad es el único SEP que las personas “en riesgo” no podrán usar. Puede usar los SEP descritos anteriormente para cambiar de planes y el OEP o cualquier otro SEP para los que cumple con los requisitos, como, por ejemplo si se muda fuera del área de servicio. </a:t>
            </a:r>
            <a:r>
              <a:rPr kumimoji="0" lang="es-US" sz="1000" b="0" i="0" u="none" strike="noStrike" cap="none" normalizeH="0" baseline="0" noProof="0" dirty="0">
                <a:ln>
                  <a:noFill/>
                </a:ln>
                <a:solidFill>
                  <a:prstClr val="black"/>
                </a:solidFill>
                <a:uLnTx/>
                <a:uFillTx/>
                <a:latin typeface="+mn-lt"/>
                <a:ea typeface="+mn-ea"/>
                <a:cs typeface="+mn-cs"/>
              </a:rPr>
              <a:t>Además, tendrá otros 2 SEP disponibles si tiene doble elegibilidad. Por ejemplo:</a:t>
            </a:r>
          </a:p>
          <a:p>
            <a:pPr marL="457200" marR="0" lvl="3" indent="-114300" algn="l" defTabSz="914400" rtl="0" eaLnBrk="1" fontAlgn="auto" latinLnBrk="0" hangingPunct="1">
              <a:lnSpc>
                <a:spcPct val="100000"/>
              </a:lnSpc>
              <a:spcBef>
                <a:spcPts val="600"/>
              </a:spcBef>
              <a:spcAft>
                <a:spcPts val="0"/>
              </a:spcAft>
              <a:buSzPct val="50000"/>
              <a:buFont typeface="Calibri" panose="020F050202020403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Usted realiza una elección dentro de los 3 meses posteriores a la obtención, pérdida o cambio en la elegibilidad de Medicaid o del LIS, o a la notificación de dicho cambio, lo que ocurra más tarde. </a:t>
            </a:r>
          </a:p>
          <a:p>
            <a:pPr marL="457200" marR="0" lvl="3" indent="-114300" algn="l" defTabSz="914400" rtl="0" eaLnBrk="1" fontAlgn="auto" latinLnBrk="0" hangingPunct="1">
              <a:lnSpc>
                <a:spcPct val="100000"/>
              </a:lnSpc>
              <a:spcBef>
                <a:spcPts val="600"/>
              </a:spcBef>
              <a:spcAft>
                <a:spcPts val="0"/>
              </a:spcAft>
              <a:buSzPct val="50000"/>
              <a:buFont typeface="Calibri" panose="020F050202020403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Hacer una elección dentro de los 3 meses posteriores a la notificación de una acción de inscripción iniciada por CMS o por el estado o la fecha de vigencia de esa acción de inscripción, lo que sea posterior.</a:t>
            </a:r>
          </a:p>
          <a:p>
            <a:pPr marL="227013" lvl="2" indent="-112713" defTabSz="914400">
              <a:buSzTx/>
              <a:buFont typeface="Arial" panose="020B0604020202020204" pitchFamily="34" charset="0"/>
              <a:buChar char="•"/>
              <a:defRPr/>
            </a:pPr>
            <a:r>
              <a:rPr lang="es-US" sz="1000" dirty="0">
                <a:solidFill>
                  <a:prstClr val="black"/>
                </a:solidFill>
              </a:rPr>
              <a:t>Pierde su estado de ayuda adicional. Ayuda Adicional es un programa de Medicare para ayudar a las personas con ingresos y recursos limitados a pagar los costos del programa de medicamentos recetados de Medicare, como primas, deducibles y </a:t>
            </a:r>
            <a:r>
              <a:rPr lang="es-US" sz="1000" dirty="0" err="1">
                <a:solidFill>
                  <a:prstClr val="black"/>
                </a:solidFill>
              </a:rPr>
              <a:t>coseguro</a:t>
            </a:r>
            <a:r>
              <a:rPr lang="es-US" sz="1000" dirty="0">
                <a:solidFill>
                  <a:prstClr val="black"/>
                </a:solidFill>
              </a:rPr>
              <a:t>.</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Está inscrito en un plan que decide abandonar el programa de Medicare o reducir su área de servicio.</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Deja o pierde la cobertura del empleador o del sindicato.</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Recién se termina de mudar, vive actualmente o recién se muda de una institución (como un centro de enfermería especializada o un hospital de atención a largo plazo). Su posibilidad de inscribirse, cambiar o dejar la cobertura dura el tiempo en el que viva en una institución y durante 2 meses completos después del mes en que se va de la institución.</a:t>
            </a:r>
          </a:p>
          <a:p>
            <a:pPr marL="231775" marR="0" lvl="1" indent="-115888" algn="l" defTabSz="466053" rtl="0" eaLnBrk="1" fontAlgn="auto" latinLnBrk="0" hangingPunct="1">
              <a:lnSpc>
                <a:spcPct val="100000"/>
              </a:lnSpc>
              <a:spcBef>
                <a:spcPts val="600"/>
              </a:spcBef>
              <a:spcAft>
                <a:spcPts val="0"/>
              </a:spcAft>
              <a:buClrTx/>
              <a:buSzTx/>
              <a:buFont typeface="Arial" panose="020B0604020202020204" pitchFamily="34" charset="0"/>
              <a:buChar char="•"/>
              <a:tabLst>
                <a:tab pos="228550" algn="l"/>
              </a:tabLst>
              <a:defRPr/>
            </a:pPr>
            <a:r>
              <a:rPr kumimoji="0" lang="es-US" sz="1000" b="0" i="0" u="none" strike="noStrike" cap="none" normalizeH="0" baseline="0" noProof="0" dirty="0">
                <a:ln>
                  <a:noFill/>
                </a:ln>
                <a:solidFill>
                  <a:prstClr val="black"/>
                </a:solidFill>
                <a:uLnTx/>
                <a:uFillTx/>
                <a:latin typeface="+mn-lt"/>
                <a:ea typeface="+mn-ea"/>
                <a:cs typeface="+mn-cs"/>
              </a:rPr>
              <a:t>Recibe notificación retroactiva de derecho a Medicare.</a:t>
            </a:r>
          </a:p>
          <a:p>
            <a:pPr marL="231775" marR="0" lvl="1" indent="-115888" algn="l" defTabSz="466053" rtl="0" eaLnBrk="1" fontAlgn="auto" latinLnBrk="0" hangingPunct="1">
              <a:lnSpc>
                <a:spcPct val="100000"/>
              </a:lnSpc>
              <a:spcBef>
                <a:spcPts val="600"/>
              </a:spcBef>
              <a:spcAft>
                <a:spcPts val="0"/>
              </a:spcAft>
              <a:buClrTx/>
              <a:buSzTx/>
              <a:buFont typeface="Arial" panose="020B0604020202020204" pitchFamily="34" charset="0"/>
              <a:buChar char="•"/>
              <a:tabLst>
                <a:tab pos="228550" algn="l"/>
              </a:tabLst>
              <a:defRPr/>
            </a:pPr>
            <a:r>
              <a:rPr kumimoji="0" lang="es-US" sz="1000" b="0" i="0" u="none" strike="noStrike" cap="none" normalizeH="0" noProof="0" dirty="0">
                <a:ln>
                  <a:noFill/>
                </a:ln>
                <a:solidFill>
                  <a:prstClr val="black"/>
                </a:solidFill>
                <a:uLnTx/>
                <a:uFillTx/>
                <a:latin typeface="+mn-lt"/>
                <a:ea typeface="+mn-ea"/>
                <a:cs typeface="+mn-cs"/>
              </a:rPr>
              <a:t>No le dijeron adecuadamente que estaba perdiendo la cobertura de medicamentos privada que era tan buena como la cobertura de medicamentos de Medicare (cobertura acreditable)</a:t>
            </a:r>
            <a:r>
              <a:rPr kumimoji="0" lang="es-US" sz="1000" b="0" i="0" u="none" strike="noStrike" cap="none" normalizeH="0" baseline="0" noProof="0" dirty="0">
                <a:ln>
                  <a:noFill/>
                </a:ln>
                <a:solidFill>
                  <a:prstClr val="black"/>
                </a:solidFill>
                <a:uLnTx/>
                <a:uFillTx/>
                <a:latin typeface="+mn-lt"/>
                <a:ea typeface="+mn-ea"/>
                <a:cs typeface="+mn-cs"/>
              </a:rPr>
              <a:t>.</a:t>
            </a:r>
          </a:p>
          <a:p>
            <a:pPr marL="0" marR="0" lvl="1" indent="0" algn="l" defTabSz="9323"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000" b="1" i="0" u="none" strike="noStrike" cap="none" normalizeH="0" baseline="0" noProof="0" dirty="0">
                <a:ln>
                  <a:noFill/>
                </a:ln>
                <a:solidFill>
                  <a:prstClr val="black"/>
                </a:solidFill>
                <a:uLnTx/>
                <a:uFillTx/>
                <a:latin typeface="+mn-lt"/>
                <a:ea typeface="+mn-ea"/>
                <a:cs typeface="+mn-cs"/>
              </a:rPr>
              <a:t>NOTA:</a:t>
            </a:r>
            <a:r>
              <a:rPr kumimoji="0" lang="es-US" sz="1000" b="0" i="0" u="none" strike="noStrike" cap="none" normalizeH="0" baseline="0" noProof="0" dirty="0">
                <a:ln>
                  <a:noFill/>
                </a:ln>
                <a:solidFill>
                  <a:prstClr val="black"/>
                </a:solidFill>
                <a:uLnTx/>
                <a:uFillTx/>
                <a:latin typeface="+mn-lt"/>
                <a:ea typeface="+mn-ea"/>
                <a:cs typeface="+mn-cs"/>
              </a:rPr>
              <a:t> </a:t>
            </a:r>
            <a:r>
              <a:rPr kumimoji="0" lang="es-US" sz="1000" i="0" u="none" strike="noStrike" cap="none" normalizeH="0" baseline="0" noProof="0" dirty="0">
                <a:ln>
                  <a:noFill/>
                </a:ln>
                <a:uLnTx/>
                <a:uFillTx/>
                <a:latin typeface="+mn-lt"/>
                <a:ea typeface="+mn-ea"/>
                <a:cs typeface="+mn-cs"/>
              </a:rPr>
              <a:t>En el caso de gozar de derechos retroactivos, existen normas especiales que permiten la inscripción en un plan Medicare </a:t>
            </a:r>
            <a:r>
              <a:rPr kumimoji="0" lang="es-US" sz="1000" i="0" u="none" strike="noStrike" cap="none" normalizeH="0" baseline="0" noProof="0" dirty="0" err="1">
                <a:ln>
                  <a:noFill/>
                </a:ln>
                <a:uLnTx/>
                <a:uFillTx/>
                <a:latin typeface="+mn-lt"/>
                <a:ea typeface="+mn-ea"/>
                <a:cs typeface="+mn-cs"/>
              </a:rPr>
              <a:t>Advantage</a:t>
            </a:r>
            <a:r>
              <a:rPr kumimoji="0" lang="es-US" sz="1000" i="0" u="none" strike="noStrike" cap="none" normalizeH="0" baseline="0" noProof="0" dirty="0">
                <a:ln>
                  <a:noFill/>
                </a:ln>
                <a:uLnTx/>
                <a:uFillTx/>
                <a:latin typeface="+mn-lt"/>
                <a:ea typeface="+mn-ea"/>
                <a:cs typeface="+mn-cs"/>
              </a:rPr>
              <a:t> o Medicare Original y una póliza </a:t>
            </a:r>
            <a:r>
              <a:rPr kumimoji="0" lang="es-US" sz="1000" i="0" u="none" strike="noStrike" cap="none" normalizeH="0" baseline="0" noProof="0" dirty="0" err="1">
                <a:ln>
                  <a:noFill/>
                </a:ln>
                <a:uLnTx/>
                <a:uFillTx/>
                <a:latin typeface="+mn-lt"/>
                <a:ea typeface="+mn-ea"/>
                <a:cs typeface="+mn-cs"/>
              </a:rPr>
              <a:t>Medigap</a:t>
            </a:r>
            <a:r>
              <a:rPr kumimoji="0" lang="es-US" sz="1000" i="0" u="none" strike="noStrike" cap="none" normalizeH="0" baseline="0" noProof="0" dirty="0">
                <a:ln>
                  <a:noFill/>
                </a:ln>
                <a:uLnTx/>
                <a:uFillTx/>
                <a:latin typeface="+mn-lt"/>
                <a:ea typeface="+mn-ea"/>
                <a:cs typeface="+mn-cs"/>
              </a:rPr>
              <a:t>.</a:t>
            </a:r>
            <a:r>
              <a:rPr kumimoji="0" lang="es-US" sz="1000" b="0" i="0" u="none" strike="noStrike" cap="none" normalizeH="0" baseline="0" noProof="0" dirty="0">
                <a:ln>
                  <a:noFill/>
                </a:ln>
                <a:solidFill>
                  <a:prstClr val="black"/>
                </a:solidFill>
                <a:uLnTx/>
                <a:uFillTx/>
                <a:latin typeface="+mn-lt"/>
                <a:ea typeface="+mn-ea"/>
                <a:cs typeface="+mn-cs"/>
              </a:rPr>
              <a:t> </a:t>
            </a:r>
            <a:r>
              <a:rPr kumimoji="0" lang="es-US" sz="1000" b="0" i="0" strike="noStrike" cap="none" normalizeH="0" baseline="0" noProof="0" dirty="0">
                <a:ln>
                  <a:noFill/>
                </a:ln>
                <a:solidFill>
                  <a:prstClr val="black"/>
                </a:solidFill>
                <a:uLnTx/>
                <a:uFillTx/>
                <a:latin typeface="+mn-lt"/>
                <a:ea typeface="+mn-ea"/>
                <a:cs typeface="+mn-cs"/>
              </a:rPr>
              <a:t>Encontrará más información sobre las circunstancias que permiten una excepción en la Sección 30.4 del Capítulo 2 del Manual de Salud Administrada de Medicare, disponible en </a:t>
            </a:r>
            <a:r>
              <a:rPr kumimoji="0" lang="es-US" sz="1000" i="0" strike="noStrike" cap="none" normalizeH="0" baseline="0" noProof="0" dirty="0">
                <a:ln>
                  <a:noFill/>
                </a:ln>
                <a:uLnTx/>
                <a:uFillTx/>
                <a:latin typeface="+mn-lt"/>
                <a:ea typeface="+mn-ea"/>
                <a:cs typeface="+mn-cs"/>
                <a:hlinkClick r:id="rId3"/>
              </a:rPr>
              <a:t>CMS.gov/Medicare/</a:t>
            </a:r>
            <a:r>
              <a:rPr kumimoji="0" lang="es-US" sz="1000" i="0" strike="noStrike" cap="none" normalizeH="0" baseline="0" noProof="0" dirty="0" err="1">
                <a:ln>
                  <a:noFill/>
                </a:ln>
                <a:uLnTx/>
                <a:uFillTx/>
                <a:latin typeface="+mn-lt"/>
                <a:ea typeface="+mn-ea"/>
                <a:cs typeface="+mn-cs"/>
                <a:hlinkClick r:id="rId3"/>
              </a:rPr>
              <a:t>Eligibility</a:t>
            </a:r>
            <a:r>
              <a:rPr kumimoji="0" lang="es-US" sz="1000" i="0" strike="noStrike" cap="none" normalizeH="0" baseline="0" noProof="0" dirty="0">
                <a:ln>
                  <a:noFill/>
                </a:ln>
                <a:uLnTx/>
                <a:uFillTx/>
                <a:latin typeface="+mn-lt"/>
                <a:ea typeface="+mn-ea"/>
                <a:cs typeface="+mn-cs"/>
                <a:hlinkClick r:id="rId3"/>
              </a:rPr>
              <a:t>-and-</a:t>
            </a:r>
            <a:r>
              <a:rPr kumimoji="0" lang="es-US" sz="1000" i="0" strike="noStrike" cap="none" normalizeH="0" baseline="0" noProof="0" dirty="0" err="1">
                <a:ln>
                  <a:noFill/>
                </a:ln>
                <a:uLnTx/>
                <a:uFillTx/>
                <a:latin typeface="+mn-lt"/>
                <a:ea typeface="+mn-ea"/>
                <a:cs typeface="+mn-cs"/>
                <a:hlinkClick r:id="rId3"/>
              </a:rPr>
              <a:t>Enrollment</a:t>
            </a:r>
            <a:r>
              <a:rPr kumimoji="0" lang="es-US" sz="1000" i="0" strike="noStrike" cap="none" normalizeH="0" baseline="0" noProof="0" dirty="0">
                <a:ln>
                  <a:noFill/>
                </a:ln>
                <a:uLnTx/>
                <a:uFillTx/>
                <a:latin typeface="+mn-lt"/>
                <a:ea typeface="+mn-ea"/>
                <a:cs typeface="+mn-cs"/>
                <a:hlinkClick r:id="rId3"/>
              </a:rPr>
              <a:t>/</a:t>
            </a:r>
            <a:r>
              <a:rPr kumimoji="0" lang="es-US" sz="1000" i="0" strike="noStrike" cap="none" normalizeH="0" baseline="0" noProof="0" dirty="0" err="1">
                <a:ln>
                  <a:noFill/>
                </a:ln>
                <a:uLnTx/>
                <a:uFillTx/>
                <a:latin typeface="+mn-lt"/>
                <a:ea typeface="+mn-ea"/>
                <a:cs typeface="+mn-cs"/>
                <a:hlinkClick r:id="rId3"/>
              </a:rPr>
              <a:t>MedicareMangCareEligEnrol</a:t>
            </a:r>
            <a:r>
              <a:rPr kumimoji="0" lang="es-US" sz="1000" i="0" strike="noStrike" cap="none" normalizeH="0" baseline="0" noProof="0" dirty="0">
                <a:ln>
                  <a:noFill/>
                </a:ln>
                <a:uLnTx/>
                <a:uFillTx/>
                <a:latin typeface="+mn-lt"/>
                <a:ea typeface="+mn-ea"/>
                <a:cs typeface="+mn-cs"/>
                <a:hlinkClick r:id="rId3"/>
              </a:rPr>
              <a:t>/</a:t>
            </a:r>
            <a:r>
              <a:rPr kumimoji="0" lang="es-US" sz="1000" i="0" strike="noStrike" cap="none" normalizeH="0" baseline="0" noProof="0" dirty="0" err="1">
                <a:ln>
                  <a:noFill/>
                </a:ln>
                <a:uLnTx/>
                <a:uFillTx/>
                <a:latin typeface="+mn-lt"/>
                <a:ea typeface="+mn-ea"/>
                <a:cs typeface="+mn-cs"/>
                <a:hlinkClick r:id="rId3"/>
              </a:rPr>
              <a:t>Downloads</a:t>
            </a:r>
            <a:r>
              <a:rPr kumimoji="0" lang="es-US" sz="1000" i="0" strike="noStrike" cap="none" normalizeH="0" baseline="0" noProof="0" dirty="0">
                <a:ln>
                  <a:noFill/>
                </a:ln>
                <a:uLnTx/>
                <a:uFillTx/>
                <a:latin typeface="+mn-lt"/>
                <a:ea typeface="+mn-ea"/>
                <a:cs typeface="+mn-cs"/>
                <a:hlinkClick r:id="rId3"/>
              </a:rPr>
              <a:t>/CY_2017_MA_Enrollment_and_Disenrollment_Guidance_8-25-2016.pdf</a:t>
            </a:r>
            <a:r>
              <a:rPr kumimoji="0" lang="es-US" sz="1000" b="0" i="0" u="sng" strike="noStrike" cap="none" normalizeH="0" baseline="0" noProof="0" dirty="0">
                <a:ln>
                  <a:noFill/>
                </a:ln>
                <a:solidFill>
                  <a:prstClr val="black"/>
                </a:solidFill>
                <a:uLnTx/>
                <a:uFillTx/>
                <a:latin typeface="+mn-lt"/>
                <a:ea typeface="+mn-ea"/>
                <a:cs typeface="+mn-cs"/>
              </a:rPr>
              <a:t>.</a:t>
            </a:r>
          </a:p>
          <a:p>
            <a:pPr marL="0" indent="0">
              <a:buNone/>
            </a:pPr>
            <a:endParaRPr lang="en-US" dirty="0"/>
          </a:p>
        </p:txBody>
      </p:sp>
    </p:spTree>
    <p:extLst>
      <p:ext uri="{BB962C8B-B14F-4D97-AF65-F5344CB8AC3E}">
        <p14:creationId xmlns:p14="http://schemas.microsoft.com/office/powerpoint/2010/main" val="108890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¿Por qué es importante su Período de Inscripción Inicial (IEP, por sus siglas en inglés)?</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Si no cumple con las fechas límite para la inscripción, podrían aplicarle multas.</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Es su primera oportunidad de inscribirse en Medicare.</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El momento en que se inscribe determina cuándo comienza su cobertura.</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Todas las anteriores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Respuesta: d. todas las anteriores.</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IEP es lo que tiene disponible la primera vez que es elegible para Medicare y dura 7 meses (3 meses antes de que cumpla 65 años, el mes de su cumpleaños y los 3 meses después de su cumpleaños). Es su primera oportunidad de inscribirse. El momento en que se inscribe determina la fecha en la que comienza su cobertura y demorar la inscripción una vez que es elegible podría resultar en multas por inscripción tardía de por vida.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72648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En la Lección 2, se explica la cobertura y el costo de la Parte A y la Parte B.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Parte A (Seguro de hospital)</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Cobertura y costos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Parte B (Seguro Médico)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Cobertura y costos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Si tiene un empleo activo</a:t>
            </a:r>
          </a:p>
          <a:p>
            <a:pPr marL="0" indent="0">
              <a:buNone/>
            </a:pPr>
            <a:endParaRPr lang="en-US" dirty="0"/>
          </a:p>
        </p:txBody>
      </p:sp>
    </p:spTree>
    <p:extLst>
      <p:ext uri="{BB962C8B-B14F-4D97-AF65-F5344CB8AC3E}">
        <p14:creationId xmlns:p14="http://schemas.microsoft.com/office/powerpoint/2010/main" val="88398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46755" y="3578577"/>
            <a:ext cx="6592711" cy="5228873"/>
          </a:xfrm>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rPr>
              <a:t>La Parte A de (Seguro de hospital) ayuda a cubrir los servicios de internación necesarios por razones médicas.</a:t>
            </a:r>
          </a:p>
          <a:p>
            <a:pPr marL="119037" lvl="0" indent="-119037" defTabSz="685650">
              <a:lnSpc>
                <a:spcPct val="110000"/>
              </a:lnSpc>
              <a:spcBef>
                <a:spcPts val="600"/>
              </a:spcBef>
              <a:defRPr/>
            </a:pPr>
            <a:r>
              <a:rPr kumimoji="0" lang="es-US" sz="1000" b="1" i="0" u="none" strike="noStrike" cap="none" normalizeH="0" noProof="0" dirty="0">
                <a:ln>
                  <a:noFill/>
                </a:ln>
                <a:solidFill>
                  <a:prstClr val="black"/>
                </a:solidFill>
                <a:uLnTx/>
                <a:uFillTx/>
              </a:rPr>
              <a:t>Cuidado en internación: </a:t>
            </a:r>
            <a:r>
              <a:rPr kumimoji="0" lang="es-US" sz="1000" b="0" i="0" u="none" strike="noStrike" cap="none" normalizeH="0" noProof="0" dirty="0">
                <a:ln>
                  <a:noFill/>
                </a:ln>
                <a:solidFill>
                  <a:prstClr val="black"/>
                </a:solidFill>
                <a:uLnTx/>
                <a:uFillTx/>
              </a:rPr>
              <a:t>Habitación semiprivada, comidas, enfermería general, medicamentos (incluida la metadona para tratar un trastorno</a:t>
            </a:r>
            <a:r>
              <a:rPr kumimoji="0" lang="es-US" sz="1000" i="0" u="none" strike="noStrike" cap="none" normalizeH="0" baseline="0" noProof="0" dirty="0">
                <a:ln>
                  <a:noFill/>
                </a:ln>
                <a:solidFill>
                  <a:prstClr val="black"/>
                </a:solidFill>
                <a:uLnTx/>
                <a:uFillTx/>
              </a:rPr>
              <a:t> por uso de opioides) y otros servicios y suministros hospitalarios, como parte de su tratamiento de internación.</a:t>
            </a:r>
            <a:r>
              <a:rPr kumimoji="0" lang="es-US" sz="1000" b="0" i="0" u="none" strike="noStrike" cap="none" normalizeH="0" baseline="0" noProof="0" dirty="0">
                <a:ln>
                  <a:noFill/>
                </a:ln>
                <a:solidFill>
                  <a:prstClr val="black"/>
                </a:solidFill>
                <a:uLnTx/>
                <a:uFillTx/>
              </a:rPr>
              <a:t> </a:t>
            </a:r>
            <a:r>
              <a:rPr lang="es-US" sz="1000" b="0" dirty="0">
                <a:solidFill>
                  <a:prstClr val="black"/>
                </a:solidFill>
              </a:rPr>
              <a:t>Esto incluye el cuidado que obtiene en hospitales de cuidado grave, hospitales de acceso crítico, centros de rehabilitación para pacientes internados, hospitales de atención a largo plazo, atención psiquiátrica en centros psiquiátricos para pacientes internados </a:t>
            </a:r>
            <a:r>
              <a:rPr kumimoji="0" lang="es-US" sz="1000" i="0" u="none" strike="noStrike" cap="none" normalizeH="0" noProof="0" dirty="0">
                <a:ln>
                  <a:noFill/>
                </a:ln>
                <a:solidFill>
                  <a:prstClr val="black"/>
                </a:solidFill>
                <a:uLnTx/>
                <a:uFillTx/>
              </a:rPr>
              <a:t>(límite de 190 días de por vida en un hospital psiquiátrico independiente)</a:t>
            </a:r>
            <a:r>
              <a:rPr kumimoji="0" lang="es-US" sz="1000" b="0" i="0" u="none" strike="noStrike" cap="none" normalizeH="0" noProof="0" dirty="0">
                <a:ln>
                  <a:noFill/>
                </a:ln>
                <a:solidFill>
                  <a:prstClr val="black"/>
                </a:solidFill>
                <a:uLnTx/>
                <a:uFillTx/>
              </a:rPr>
              <a:t> y atención de pacientes internados para estudios clínicos de investigación elegibles.</a:t>
            </a:r>
            <a:r>
              <a:rPr kumimoji="0" lang="es-US" sz="1000" b="0" i="0" u="none" strike="noStrike" cap="none" normalizeH="0" baseline="0" noProof="0" dirty="0">
                <a:ln>
                  <a:noFill/>
                </a:ln>
                <a:solidFill>
                  <a:prstClr val="black"/>
                </a:solidFill>
                <a:uLnTx/>
                <a:uFillTx/>
              </a:rPr>
              <a:t> Esto no incluye personal de enfermería privado, televisión o teléfono en su habitación (si estos servicios se cobran aparte) ni artículos de cuidado (como afeitadoras descartables o calcetines antideslizantes, </a:t>
            </a:r>
            <a:r>
              <a:rPr kumimoji="0" lang="es-ES" sz="1000" b="0" i="0" u="none" strike="noStrike" cap="none" normalizeH="0" baseline="0" noProof="0" dirty="0">
                <a:ln>
                  <a:noFill/>
                </a:ln>
                <a:solidFill>
                  <a:prstClr val="black"/>
                </a:solidFill>
                <a:uLnTx/>
                <a:uFillTx/>
              </a:rPr>
              <a:t>y una habitación privada, a menos que sea médicamente necesario</a:t>
            </a:r>
            <a:r>
              <a:rPr kumimoji="0" lang="es-US" sz="1000" b="0" i="0" u="none" strike="noStrike" cap="none" normalizeH="0" baseline="0" noProof="0" dirty="0">
                <a:ln>
                  <a:noFill/>
                </a:ln>
                <a:solidFill>
                  <a:prstClr val="black"/>
                </a:solidFill>
                <a:uLnTx/>
                <a:uFillTx/>
              </a:rPr>
              <a:t>.</a:t>
            </a:r>
          </a:p>
          <a:p>
            <a:pPr marL="0" lvl="0" indent="0" defTabSz="685650" fontAlgn="base">
              <a:lnSpc>
                <a:spcPct val="110000"/>
              </a:lnSpc>
              <a:spcBef>
                <a:spcPts val="600"/>
              </a:spcBef>
              <a:buNone/>
              <a:defRPr/>
            </a:pPr>
            <a:r>
              <a:rPr lang="es-US" sz="1000" dirty="0">
                <a:solidFill>
                  <a:prstClr val="black"/>
                </a:solidFill>
              </a:rPr>
              <a:t>Medicare no paga sus facturas médicas o de hospital si no reside legalmente en los Estados Unidos. Además, en la mayoría de las situaciones, Medicare no paga sus facturas médicas o de hospital si está preso. </a:t>
            </a:r>
          </a:p>
          <a:p>
            <a:pPr marL="0" lvl="0" indent="0" defTabSz="685650" fontAlgn="base">
              <a:lnSpc>
                <a:spcPct val="110000"/>
              </a:lnSpc>
              <a:spcBef>
                <a:spcPts val="600"/>
              </a:spcBef>
              <a:buNone/>
              <a:defRPr/>
            </a:pPr>
            <a:r>
              <a:rPr lang="es-US" sz="1000" b="1" dirty="0">
                <a:solidFill>
                  <a:prstClr val="black"/>
                </a:solidFill>
              </a:rPr>
              <a:t>Nota</a:t>
            </a:r>
            <a:r>
              <a:rPr lang="es-US" sz="1000" dirty="0">
                <a:solidFill>
                  <a:prstClr val="black"/>
                </a:solidFill>
              </a:rPr>
              <a:t>: Si se encuentra en el hospital como paciente ambulatorio y luego, lo admiten como paciente internado, la cobertura de la Parte A puede ser retroactiva hasta 3 días.</a:t>
            </a:r>
          </a:p>
          <a:p>
            <a:pPr marL="0" marR="0" lvl="0" indent="0" algn="l" defTabSz="685650" rtl="0" eaLnBrk="1" fontAlgn="base" latinLnBrk="0" hangingPunct="1">
              <a:lnSpc>
                <a:spcPct val="110000"/>
              </a:lnSpc>
              <a:spcBef>
                <a:spcPts val="600"/>
              </a:spcBef>
              <a:spcAft>
                <a:spcPts val="0"/>
              </a:spcAft>
              <a:buClrTx/>
              <a:buSzTx/>
              <a:buFont typeface="Wingdings" panose="05000000000000000000" pitchFamily="2" charset="2"/>
              <a:buNone/>
              <a:tabLst/>
              <a:defRPr/>
            </a:pPr>
            <a:r>
              <a:rPr kumimoji="0" lang="es-US" sz="1000" b="1" i="0" u="none" strike="noStrike" cap="none" normalizeH="0" baseline="0" noProof="0" dirty="0">
                <a:ln>
                  <a:noFill/>
                </a:ln>
                <a:solidFill>
                  <a:prstClr val="black"/>
                </a:solidFill>
                <a:uLnTx/>
                <a:uFillTx/>
              </a:rPr>
              <a:t>Todas las personas con la Parte A están cubiertas para cuidados durante la internación cuando todas estas condiciones se cumplen:</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rPr>
              <a:t>Un médico emite una orden oficial que indica que usted necesita 2 o más noches de cuidados necesarios por razones médicas para tratar su enfermedad o lesión y el hospital lo admite formalmente.</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rPr>
              <a:t>Necesita el tipo de cuidados que únicamente le pueden brindar en un hospital.</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rPr>
              <a:t>El hospital acepta Medicare.</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rPr>
              <a:t>El Comité de Revisión de Utilización del hospital autoriza su estadía mientras está en un hospital.</a:t>
            </a:r>
          </a:p>
          <a:p>
            <a:pPr marL="119037" marR="0" lvl="0" indent="-119037" algn="l" defTabSz="68565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000" b="1" i="0" u="none" strike="noStrike" cap="none" normalizeH="0" baseline="0" noProof="0" dirty="0">
                <a:ln>
                  <a:noFill/>
                </a:ln>
                <a:solidFill>
                  <a:prstClr val="black"/>
                </a:solidFill>
                <a:uLnTx/>
                <a:uFillTx/>
              </a:rPr>
              <a:t>Cuidados para pacientes internados en un Centro de enfermería especializada (SNF, por sus siglas en inglés) </a:t>
            </a:r>
            <a:r>
              <a:rPr kumimoji="0" lang="es-US" sz="1000" b="0" i="0" u="none" strike="noStrike" cap="none" normalizeH="0" baseline="0" noProof="0" dirty="0">
                <a:ln>
                  <a:noFill/>
                </a:ln>
                <a:solidFill>
                  <a:prstClr val="black"/>
                </a:solidFill>
                <a:uLnTx/>
                <a:uFillTx/>
              </a:rPr>
              <a:t>(no es cuidado a largo plazo, ni de acompañante) </a:t>
            </a:r>
            <a:r>
              <a:rPr kumimoji="0" lang="es-US" sz="1000" b="1" i="0" u="none" strike="noStrike" cap="none" normalizeH="0" baseline="0" noProof="0" dirty="0">
                <a:ln>
                  <a:noFill/>
                </a:ln>
                <a:solidFill>
                  <a:prstClr val="black"/>
                </a:solidFill>
                <a:uLnTx/>
                <a:uFillTx/>
              </a:rPr>
              <a:t>si cumple con determinados criterios</a:t>
            </a:r>
            <a:r>
              <a:rPr kumimoji="0" lang="es-US" sz="1000" b="0" i="0" u="none" strike="noStrike" cap="none" normalizeH="0" baseline="0" noProof="0" dirty="0">
                <a:ln>
                  <a:noFill/>
                </a:ln>
                <a:solidFill>
                  <a:prstClr val="black"/>
                </a:solidFill>
                <a:uLnTx/>
                <a:uFillTx/>
              </a:rPr>
              <a:t>. Los cuidados especializados implican cuidados seguros y efectivos brindados por personal de enfermería especializada o de rehabilitación. El personal de enfermería especializada y terapia incluye enfermeras registradas, enfermeras licenciadas prácticas y profesionales, fisioterapeutas y terapeutas ocupacionales, patólogos del habla y del lenguaje, y audiólogos. Primero, debe tener una internación de 3 días* relacionada, sin incluir el día del alta.</a:t>
            </a:r>
          </a:p>
          <a:p>
            <a:pPr marL="0" marR="0" lvl="0" indent="0" algn="l" defTabSz="685650" rtl="0" eaLnBrk="1" fontAlgn="base" latinLnBrk="0" hangingPunct="1">
              <a:lnSpc>
                <a:spcPct val="11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rPr>
              <a:t>*Si su médico está participando en una Organización de Cuidado Responsable (u otro tipo de iniciativa de Medicare) que está aprobada por una Exención a la regla de 3 días de SNF, es posible que no necesite una hospitalización de 3 días antes de recibir cobertura.</a:t>
            </a:r>
          </a:p>
        </p:txBody>
      </p:sp>
    </p:spTree>
    <p:extLst>
      <p:ext uri="{BB962C8B-B14F-4D97-AF65-F5344CB8AC3E}">
        <p14:creationId xmlns:p14="http://schemas.microsoft.com/office/powerpoint/2010/main" val="2388165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11"/>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 continuación, se describe más detalladamente lo que está cubierto en virtud de la Parte A:</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Sangre: si el hospital obtiene sangre de un banco de sangre sin cargo, no tendrá que pagarlo ni reemplazarlo. Si el hospital tiene que comprar sangre para usted, debe pagar los costos del hospital por las primeras 3 unidades de sangre que reciba en un año calendario o que usted u otra persona donen la sangre.</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Cuidados de hospicio.</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Atención médica en el hogar.</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Determinados servicios del cuidado de la salud durante la internación en instituciones religiosas no médicas para servicios de la salud (RNHCI, por sus siglas en inglés) autorizadas: Medicare solo cubre los servicios y artículos no religiosos y no médicos durante la internación. Entre algunos ejemplos se incluyen habitación y hospedaje o cualquier producto o servicio que no necesite de una orden o receta médica; por ejemplo, vendajes para heridas no medicadas o el uso de un andador simple.</a:t>
            </a:r>
          </a:p>
        </p:txBody>
      </p:sp>
    </p:spTree>
    <p:extLst>
      <p:ext uri="{BB962C8B-B14F-4D97-AF65-F5344CB8AC3E}">
        <p14:creationId xmlns:p14="http://schemas.microsoft.com/office/powerpoint/2010/main" val="269350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46755" y="3578578"/>
            <a:ext cx="6626577" cy="53057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Generalmente, no paga una prima mensual por la cobertura de la Parte A si usted o su cónyuge pagaron suficientes impuestos de Medicare mientras trabajaban. A veces, esto se denomina Parte A sin prima. El impuesto de la Ley de Contribución al Seguro Federal (FICA, por sus siglas en inglés) es un impuesto federal de nómina (o empleo) de los EE. UU. que se le cobra tanto a empleados como a empleadores para financiar el Seguro Social y Medicare.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Alrededor del 99 % de las personas con Medicare no pagan una prima por la Parte A porque trabajaron al menos 40 trimestres (10 años) de empleo cubierto por Medicare. Los inscriptos de 65 años o mayores y ciertas personas con incapacidades que tengan menos de 40 trimestres de cobertura pagarán una prima mensual para obtener cobertura conforme a la Parte A, a menos que puedan recibir beneficios a través de su cónyuge o un familiar.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no es elegible para la Parte A sin prima, puede comprar la Parte A si:</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Tiene 65 años o más, se inscribió (o se va a inscribir) en la Parte B y cumple con los requisitos de ciudadanía y residencia de 5 años.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Es menor de 65 años, está incapacitado y su cobertura de la Parte A sin prima se terminó porque volvió a trabajar. Si tiene menos de 65 años y está incapacitado, puede seguir recibiendo la Parte A gratis hasta 8 años y medio después de volver al trabajo.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En la mayoría de los casos, si elige comprar la Parte A, también debe contar con la Parte B y pagar una prima mensual por ambas. El monto de la prima de la Parte A depende de cuánto tiempo usted o su cónyuge hayan trabajado en un empleo con cobertura de Medicare.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El Seguro Social determina si tiene que pagar una prima mensual por la Parte A. En 2021, la prima para una persona que ha trabajado menos de 30 trimestres de un empleo con cobertura de Medicare es de $471 por mes. Quienes posean entre 30 y 39 trimestres de cobertura pueden adquirir la Parte A por una tarifa de prima mensual reducida; es decir, $259 para 2021.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no es elegible para la Parte A sin prima y no la adquiere cuando es elegible por primera vez, la prima mensual puede aumentar hasta un 10% cada 12 meses que pase sin cobertura. Deberá pagar la prima más alta por el doble de la cantidad de años que podría haber tenido la Parte A, pero no se inscribió.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tiene ingresos y recursos limitados, es posible que su estado pueda ayudarle a pagar la Parte A y/o la Parte B (consulte la Lección 7). Llame al Seguro Social al 1‑800‑772–1213; TTY: 1-800-325-0778 para obtener más información sobre la prima de la Parte A.</a:t>
            </a:r>
          </a:p>
          <a:p>
            <a:pPr marL="0" indent="0">
              <a:buNone/>
            </a:pPr>
            <a:endParaRPr lang="en-US" dirty="0"/>
          </a:p>
        </p:txBody>
      </p:sp>
    </p:spTree>
    <p:extLst>
      <p:ext uri="{BB962C8B-B14F-4D97-AF65-F5344CB8AC3E}">
        <p14:creationId xmlns:p14="http://schemas.microsoft.com/office/powerpoint/2010/main" val="1794143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2" y="3578578"/>
            <a:ext cx="6524978" cy="5362222"/>
          </a:xfrm>
        </p:spPr>
        <p:txBody>
          <a:bodyPr/>
          <a:lstStyle/>
          <a:p>
            <a:pPr marL="0" lvl="0" indent="0">
              <a:spcBef>
                <a:spcPts val="600"/>
              </a:spcBef>
              <a:buNone/>
              <a:defRPr/>
            </a:pPr>
            <a:r>
              <a:rPr kumimoji="0" lang="es-US" b="0" i="0" u="none" strike="noStrike" cap="none" normalizeH="0" baseline="0" noProof="0" dirty="0">
                <a:ln>
                  <a:noFill/>
                </a:ln>
                <a:solidFill>
                  <a:prstClr val="black"/>
                </a:solidFill>
                <a:uLnTx/>
                <a:uFillTx/>
              </a:rPr>
              <a:t>Los importes reales en dólares se actualizan todos los años. Para ver los importes más actualizados, visite</a:t>
            </a:r>
            <a:r>
              <a:rPr kumimoji="0" lang="es-US" b="0" i="0" u="none" strike="noStrike" cap="none" normalizeH="0" baseline="0" noProof="0" dirty="0">
                <a:ln>
                  <a:noFill/>
                </a:ln>
                <a:solidFill>
                  <a:prstClr val="black"/>
                </a:solidFill>
                <a:uLnTx/>
                <a:uFillTx/>
                <a:hlinkClick r:id="rId3"/>
              </a:rPr>
              <a:t> Medicare.gov/</a:t>
            </a:r>
            <a:r>
              <a:rPr kumimoji="0" lang="es-US" b="0" i="0" u="none" strike="noStrike" cap="none" normalizeH="0" baseline="0" noProof="0" dirty="0" err="1">
                <a:ln>
                  <a:noFill/>
                </a:ln>
                <a:solidFill>
                  <a:prstClr val="black"/>
                </a:solidFill>
                <a:uLnTx/>
                <a:uFillTx/>
                <a:hlinkClick r:id="rId3"/>
              </a:rPr>
              <a:t>your</a:t>
            </a:r>
            <a:r>
              <a:rPr kumimoji="0" lang="es-US" b="0" i="0" u="none" strike="noStrike" cap="none" normalizeH="0" baseline="0" noProof="0" dirty="0">
                <a:ln>
                  <a:noFill/>
                </a:ln>
                <a:solidFill>
                  <a:prstClr val="black"/>
                </a:solidFill>
                <a:uLnTx/>
                <a:uFillTx/>
                <a:hlinkClick r:id="rId3"/>
              </a:rPr>
              <a:t>-medicare-</a:t>
            </a:r>
            <a:r>
              <a:rPr kumimoji="0" lang="es-US" b="0" i="0" u="none" strike="noStrike" cap="none" normalizeH="0" baseline="0" noProof="0" dirty="0" err="1">
                <a:ln>
                  <a:noFill/>
                </a:ln>
                <a:solidFill>
                  <a:prstClr val="black"/>
                </a:solidFill>
                <a:uLnTx/>
                <a:uFillTx/>
                <a:hlinkClick r:id="rId3"/>
              </a:rPr>
              <a:t>costs</a:t>
            </a:r>
            <a:r>
              <a:rPr kumimoji="0" lang="es-US" b="0" i="0" u="none" strike="noStrike" cap="none" normalizeH="0" baseline="0" noProof="0" dirty="0">
                <a:ln>
                  <a:noFill/>
                </a:ln>
                <a:solidFill>
                  <a:prstClr val="black"/>
                </a:solidFill>
                <a:uLnTx/>
                <a:uFillTx/>
                <a:hlinkClick r:id="rId3"/>
              </a:rPr>
              <a:t>/medicare-</a:t>
            </a:r>
            <a:r>
              <a:rPr kumimoji="0" lang="es-US" b="0" i="0" u="none" strike="noStrike" cap="none" normalizeH="0" baseline="0" noProof="0" dirty="0" err="1">
                <a:ln>
                  <a:noFill/>
                </a:ln>
                <a:solidFill>
                  <a:prstClr val="black"/>
                </a:solidFill>
                <a:uLnTx/>
                <a:uFillTx/>
                <a:hlinkClick r:id="rId3"/>
              </a:rPr>
              <a:t>costs</a:t>
            </a:r>
            <a:r>
              <a:rPr kumimoji="0" lang="es-US" b="0" i="0" u="none" strike="noStrike" cap="none" normalizeH="0" baseline="0" noProof="0" dirty="0">
                <a:ln>
                  <a:noFill/>
                </a:ln>
                <a:solidFill>
                  <a:prstClr val="black"/>
                </a:solidFill>
                <a:uLnTx/>
                <a:uFillTx/>
                <a:hlinkClick r:id="rId3"/>
              </a:rPr>
              <a:t>-at-a-</a:t>
            </a:r>
            <a:r>
              <a:rPr kumimoji="0" lang="es-US" b="0" i="0" u="none" strike="noStrike" cap="none" normalizeH="0" baseline="0" noProof="0" dirty="0" err="1">
                <a:ln>
                  <a:noFill/>
                </a:ln>
                <a:solidFill>
                  <a:prstClr val="black"/>
                </a:solidFill>
                <a:uLnTx/>
                <a:uFillTx/>
                <a:hlinkClick r:id="rId3"/>
              </a:rPr>
              <a:t>glance</a:t>
            </a:r>
            <a:r>
              <a:rPr lang="es-US" dirty="0"/>
              <a:t>.</a:t>
            </a:r>
            <a:r>
              <a:rPr kumimoji="0" lang="es-US" b="0" i="0" u="none" strike="noStrike" cap="none" normalizeH="0" baseline="0" noProof="0" dirty="0">
                <a:ln>
                  <a:noFill/>
                </a:ln>
                <a:solidFill>
                  <a:prstClr val="black"/>
                </a:solidFill>
                <a:uLnTx/>
                <a:uFillTx/>
              </a:rPr>
              <a:t> Esto es lo que pagará por período de beneficios (se analizan en la siguiente diapositiva) por servicios necesarios por razones médicas cubiertos por la Parte A:</a:t>
            </a:r>
          </a:p>
          <a:p>
            <a:pPr marL="119037" lvl="0" indent="-119037">
              <a:spcBef>
                <a:spcPts val="600"/>
              </a:spcBef>
              <a:defRPr/>
            </a:pPr>
            <a:r>
              <a:rPr kumimoji="0" lang="es-US" b="1" i="0" u="none" strike="noStrike" cap="none" normalizeH="0" baseline="0" noProof="0" dirty="0">
                <a:ln>
                  <a:noFill/>
                </a:ln>
                <a:solidFill>
                  <a:prstClr val="black"/>
                </a:solidFill>
                <a:uLnTx/>
                <a:uFillTx/>
              </a:rPr>
              <a:t>Estadía como paciente hospitalizado:</a:t>
            </a:r>
            <a:r>
              <a:rPr kumimoji="0" lang="es-US" b="0" i="0" u="none" strike="noStrike" cap="none" normalizeH="0" baseline="0" noProof="0" dirty="0">
                <a:ln>
                  <a:noFill/>
                </a:ln>
                <a:solidFill>
                  <a:prstClr val="black"/>
                </a:solidFill>
                <a:uLnTx/>
                <a:uFillTx/>
              </a:rPr>
              <a:t> Después de pagar el monto del deducible de $1,484, no paga </a:t>
            </a:r>
            <a:r>
              <a:rPr kumimoji="0" lang="es-US" b="0" i="0" u="none" strike="noStrike" cap="none" normalizeH="0" baseline="0" noProof="0" dirty="0" err="1">
                <a:ln>
                  <a:noFill/>
                </a:ln>
                <a:solidFill>
                  <a:prstClr val="black"/>
                </a:solidFill>
                <a:uLnTx/>
                <a:uFillTx/>
              </a:rPr>
              <a:t>coseguro</a:t>
            </a:r>
            <a:r>
              <a:rPr kumimoji="0" lang="es-US" b="0" i="0" u="none" strike="noStrike" cap="none" normalizeH="0" baseline="0" noProof="0" dirty="0">
                <a:ln>
                  <a:noFill/>
                </a:ln>
                <a:solidFill>
                  <a:prstClr val="black"/>
                </a:solidFill>
                <a:uLnTx/>
                <a:uFillTx/>
              </a:rPr>
              <a:t> para los días 1 a 60, $371 de </a:t>
            </a:r>
            <a:r>
              <a:rPr kumimoji="0" lang="es-US" b="0" i="0" u="none" strike="noStrike" cap="none" normalizeH="0" baseline="0" noProof="0" dirty="0" err="1">
                <a:ln>
                  <a:noFill/>
                </a:ln>
                <a:solidFill>
                  <a:prstClr val="black"/>
                </a:solidFill>
                <a:uLnTx/>
                <a:uFillTx/>
              </a:rPr>
              <a:t>coseguro</a:t>
            </a:r>
            <a:r>
              <a:rPr kumimoji="0" lang="es-US" b="0" i="0" u="none" strike="noStrike" cap="none" normalizeH="0" baseline="0" noProof="0" dirty="0">
                <a:ln>
                  <a:noFill/>
                </a:ln>
                <a:solidFill>
                  <a:prstClr val="black"/>
                </a:solidFill>
                <a:uLnTx/>
                <a:uFillTx/>
              </a:rPr>
              <a:t> por día para los días 61 a 90, $742 de </a:t>
            </a:r>
            <a:r>
              <a:rPr kumimoji="0" lang="es-US" b="0" i="0" u="none" strike="noStrike" cap="none" normalizeH="0" baseline="0" noProof="0" dirty="0" err="1">
                <a:ln>
                  <a:noFill/>
                </a:ln>
                <a:solidFill>
                  <a:prstClr val="black"/>
                </a:solidFill>
                <a:uLnTx/>
                <a:uFillTx/>
              </a:rPr>
              <a:t>coseguro</a:t>
            </a:r>
            <a:r>
              <a:rPr kumimoji="0" lang="es-US" b="0" i="0" u="none" strike="noStrike" cap="none" normalizeH="0" baseline="0" noProof="0" dirty="0">
                <a:ln>
                  <a:noFill/>
                </a:ln>
                <a:solidFill>
                  <a:prstClr val="black"/>
                </a:solidFill>
                <a:uLnTx/>
                <a:uFillTx/>
              </a:rPr>
              <a:t> para el “día de reserva de por vida” durante el día 91 y posteriores a cada período de beneficios (hasta 60 días durante toda su vida); todos los costos por cada día después de los días de reserva de por vida. </a:t>
            </a:r>
          </a:p>
          <a:p>
            <a:pPr marL="119037" lvl="0" indent="-119037">
              <a:spcBef>
                <a:spcPts val="600"/>
              </a:spcBef>
              <a:defRPr/>
            </a:pPr>
            <a:r>
              <a:rPr kumimoji="0" lang="es-US" b="1" i="0" u="none" strike="noStrike" cap="none" normalizeH="0" noProof="0" dirty="0">
                <a:ln>
                  <a:noFill/>
                </a:ln>
                <a:solidFill>
                  <a:prstClr val="black"/>
                </a:solidFill>
                <a:uLnTx/>
                <a:uFillTx/>
              </a:rPr>
              <a:t>Estadía como paciente hospitalizado por salud </a:t>
            </a:r>
            <a:r>
              <a:rPr kumimoji="0" lang="es-US" b="1" i="0" u="none" strike="noStrike" cap="none" normalizeH="0" baseline="0" noProof="0" dirty="0">
                <a:ln>
                  <a:noFill/>
                </a:ln>
                <a:solidFill>
                  <a:prstClr val="black"/>
                </a:solidFill>
                <a:uLnTx/>
                <a:uFillTx/>
              </a:rPr>
              <a:t>mental</a:t>
            </a:r>
            <a:r>
              <a:rPr kumimoji="0" lang="es-US" i="0" u="none" strike="noStrike" cap="none" normalizeH="0" noProof="0" dirty="0">
                <a:ln>
                  <a:noFill/>
                </a:ln>
                <a:solidFill>
                  <a:prstClr val="black"/>
                </a:solidFill>
                <a:uLnTx/>
                <a:uFillTx/>
              </a:rPr>
              <a:t>: Después de pagar el monto del deducible de </a:t>
            </a:r>
            <a:r>
              <a:rPr lang="es-US" dirty="0">
                <a:solidFill>
                  <a:prstClr val="black"/>
                </a:solidFill>
              </a:rPr>
              <a:t>$1,484, no paga ningún </a:t>
            </a:r>
            <a:r>
              <a:rPr lang="es-US" dirty="0" err="1">
                <a:solidFill>
                  <a:prstClr val="black"/>
                </a:solidFill>
              </a:rPr>
              <a:t>coseguro</a:t>
            </a:r>
            <a:r>
              <a:rPr lang="es-US" dirty="0">
                <a:solidFill>
                  <a:prstClr val="black"/>
                </a:solidFill>
              </a:rPr>
              <a:t> para los días 1 a 60, $371 de </a:t>
            </a:r>
            <a:r>
              <a:rPr lang="es-US" dirty="0" err="1">
                <a:solidFill>
                  <a:prstClr val="black"/>
                </a:solidFill>
              </a:rPr>
              <a:t>coseguro</a:t>
            </a:r>
            <a:r>
              <a:rPr lang="es-US" dirty="0">
                <a:solidFill>
                  <a:prstClr val="black"/>
                </a:solidFill>
              </a:rPr>
              <a:t> por día para los días 61 a 90, $742 de </a:t>
            </a:r>
            <a:r>
              <a:rPr lang="es-US" dirty="0" err="1">
                <a:solidFill>
                  <a:prstClr val="black"/>
                </a:solidFill>
              </a:rPr>
              <a:t>coseguro</a:t>
            </a:r>
            <a:r>
              <a:rPr lang="es-US" dirty="0">
                <a:solidFill>
                  <a:prstClr val="black"/>
                </a:solidFill>
              </a:rPr>
              <a:t> para el “día de reserva de por vida” después del día 90 de cada período de beneficios (hasta 60 días durante toda su vida), todos los costos por cada día después de los días de reserva de por vida. </a:t>
            </a:r>
            <a:r>
              <a:rPr lang="es-US" strike="noStrike" baseline="0" dirty="0">
                <a:solidFill>
                  <a:prstClr val="black"/>
                </a:solidFill>
              </a:rPr>
              <a:t>El veinte por ciento</a:t>
            </a:r>
            <a:r>
              <a:rPr lang="es-US" dirty="0">
                <a:solidFill>
                  <a:prstClr val="black"/>
                </a:solidFill>
              </a:rPr>
              <a:t> de la cantidad aprobada por Medicare para los servicios de salud mental que recibe de médicos y otros proveedores mientras está internado en el hospital.</a:t>
            </a:r>
          </a:p>
          <a:p>
            <a:pPr marL="117475" lvl="1">
              <a:defRPr/>
            </a:pPr>
            <a:r>
              <a:rPr lang="es-US" b="1" dirty="0">
                <a:solidFill>
                  <a:prstClr val="black"/>
                </a:solidFill>
              </a:rPr>
              <a:t>NOTA</a:t>
            </a:r>
            <a:r>
              <a:rPr lang="es-US" dirty="0">
                <a:solidFill>
                  <a:prstClr val="black"/>
                </a:solidFill>
              </a:rPr>
              <a:t>: No existe ningún límite para el número de períodos de beneficios en que usted puede recibir servicios de salud mental en un hospital general. También puede tener varios períodos de beneficios en que recibe atención en un hospital psiquiátrico. No se olvide, existe un límite de días de reserva de por vida de 190 días.</a:t>
            </a:r>
            <a:br>
              <a:rPr kumimoji="0" lang="es-US" i="0" u="none" strike="noStrike" cap="none" normalizeH="0" noProof="0" dirty="0">
                <a:ln>
                  <a:noFill/>
                </a:ln>
                <a:solidFill>
                  <a:prstClr val="black"/>
                </a:solidFill>
                <a:uLnTx/>
                <a:uFillTx/>
              </a:rPr>
            </a:br>
            <a:endParaRPr kumimoji="0" lang="es-US" i="0" u="none" strike="noStrike" cap="none" normalizeH="0" noProof="0" dirty="0">
              <a:ln>
                <a:noFill/>
              </a:ln>
              <a:solidFill>
                <a:prstClr val="black"/>
              </a:solidFill>
              <a:uLnTx/>
              <a:uFillTx/>
            </a:endParaRPr>
          </a:p>
        </p:txBody>
      </p:sp>
    </p:spTree>
    <p:extLst>
      <p:ext uri="{BB962C8B-B14F-4D97-AF65-F5344CB8AC3E}">
        <p14:creationId xmlns:p14="http://schemas.microsoft.com/office/powerpoint/2010/main" val="41069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En esta sesión, hablaremos sobre los</a:t>
            </a:r>
            <a:r>
              <a:rPr kumimoji="0" lang="es-US" sz="1200" b="0" i="0" u="none" strike="noStrike" cap="none" normalizeH="0" noProof="0">
                <a:ln>
                  <a:noFill/>
                </a:ln>
                <a:solidFill>
                  <a:prstClr val="black"/>
                </a:solidFill>
                <a:uLnTx/>
                <a:uFillTx/>
                <a:latin typeface="+mn-lt"/>
                <a:ea typeface="+mn-ea"/>
                <a:cs typeface="+mn-cs"/>
              </a:rPr>
              <a:t> aspectos básicos de Medicare. Le ayudará a realizar lo siguiente</a:t>
            </a:r>
            <a:r>
              <a:rPr kumimoji="0" lang="es-US" sz="1200" b="0" i="0" u="none" strike="noStrike" cap="none" normalizeH="0" baseline="0" noProof="0">
                <a:ln>
                  <a:noFill/>
                </a:ln>
                <a:solidFill>
                  <a:prstClr val="black"/>
                </a:solidFill>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Comparar las partes de Medicare y las opciones de cobertura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Explicar los beneficios y costos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Comparar Medicare Original con Medicare Advantage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Discutir en qué se diferencian las pólizas del seguro complementario de Medicare (Medigap) y los planes Medicare Advantage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Describir qué es el Mercado de Seguros Médicos® y qué deben saber las personas próximas a lograr la elegibilidad de Medicare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Reconocer los programas para personas con ingresos y recursos limitados </a:t>
            </a:r>
          </a:p>
          <a:p>
            <a:pPr marL="0" indent="0">
              <a:buNone/>
            </a:pPr>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4899378"/>
          </a:xfrm>
        </p:spPr>
        <p:txBody>
          <a:bodyPr/>
          <a:lstStyle/>
          <a:p>
            <a:pPr>
              <a:spcBef>
                <a:spcPts val="600"/>
              </a:spcBef>
            </a:pPr>
            <a:r>
              <a:rPr lang="es-US" b="1" dirty="0"/>
              <a:t>Cuidados en un SNF</a:t>
            </a:r>
            <a:r>
              <a:rPr lang="es-US" dirty="0"/>
              <a:t>: </a:t>
            </a:r>
            <a:r>
              <a:rPr lang="es-US" dirty="0">
                <a:hlinkClick r:id="rId3"/>
              </a:rPr>
              <a:t>Medicare.gov/</a:t>
            </a:r>
            <a:r>
              <a:rPr lang="es-US" dirty="0" err="1">
                <a:hlinkClick r:id="rId3"/>
              </a:rPr>
              <a:t>coverage</a:t>
            </a:r>
            <a:r>
              <a:rPr lang="es-US" dirty="0">
                <a:hlinkClick r:id="rId3"/>
              </a:rPr>
              <a:t>/</a:t>
            </a:r>
            <a:r>
              <a:rPr lang="es-US" dirty="0" err="1">
                <a:hlinkClick r:id="rId3"/>
              </a:rPr>
              <a:t>skilled-nursing-facility-snf-care</a:t>
            </a:r>
            <a:r>
              <a:rPr lang="es-US" dirty="0"/>
              <a:t>. $0 para los primeros 20 días de cada período de beneficios, un </a:t>
            </a:r>
            <a:r>
              <a:rPr lang="es-US" dirty="0" err="1"/>
              <a:t>coseguro</a:t>
            </a:r>
            <a:r>
              <a:rPr lang="es-US" dirty="0"/>
              <a:t> de $185.50 por día para los días 21 a 100 de cada período de beneficios, todos los costos después del día 100 (consulte los períodos de beneficios en la siguiente página).</a:t>
            </a:r>
          </a:p>
          <a:p>
            <a:pPr>
              <a:spcBef>
                <a:spcPts val="600"/>
              </a:spcBef>
            </a:pPr>
            <a:r>
              <a:rPr lang="es-US" b="1" dirty="0"/>
              <a:t>Servicios de Cuidado de la Salud en el Hogar</a:t>
            </a:r>
            <a:r>
              <a:rPr lang="es-US" dirty="0"/>
              <a:t>: </a:t>
            </a:r>
            <a:r>
              <a:rPr lang="es-US" dirty="0">
                <a:hlinkClick r:id="rId4"/>
              </a:rPr>
              <a:t>Medicare.gov/</a:t>
            </a:r>
            <a:r>
              <a:rPr lang="es-US" dirty="0" err="1">
                <a:hlinkClick r:id="rId4"/>
              </a:rPr>
              <a:t>coverage</a:t>
            </a:r>
            <a:r>
              <a:rPr lang="es-US" dirty="0">
                <a:hlinkClick r:id="rId4"/>
              </a:rPr>
              <a:t>/home-</a:t>
            </a:r>
            <a:r>
              <a:rPr lang="es-US" dirty="0" err="1">
                <a:hlinkClick r:id="rId4"/>
              </a:rPr>
              <a:t>health</a:t>
            </a:r>
            <a:r>
              <a:rPr lang="es-US" dirty="0">
                <a:hlinkClick r:id="rId4"/>
              </a:rPr>
              <a:t>-</a:t>
            </a:r>
            <a:r>
              <a:rPr lang="es-US" dirty="0" err="1">
                <a:hlinkClick r:id="rId4"/>
              </a:rPr>
              <a:t>services</a:t>
            </a:r>
            <a:r>
              <a:rPr lang="es-US" dirty="0"/>
              <a:t>: $0 por servicios de cuidado de la salud en el hogar, 20% del monto aprobado por Medicare para equipo médico duradero (DME, por sus siglas en inglés) para proveedores que acepten la asignación.</a:t>
            </a:r>
          </a:p>
          <a:p>
            <a:pPr>
              <a:spcBef>
                <a:spcPts val="600"/>
              </a:spcBef>
            </a:pPr>
            <a:r>
              <a:rPr lang="es-US" b="1" dirty="0"/>
              <a:t>Cuidados Paliativos</a:t>
            </a:r>
            <a:r>
              <a:rPr lang="es-US" dirty="0"/>
              <a:t>: $0 por cuidados de hospicio; hasta $5 por receta para controlar el dolor y los síntomas mientras está en el hogar; 5% de la cantidad aprobada por Medicare para cuidado de relevo como paciente internado. Medicare no cubre los gastos de alojamiento y alimentos cuando recibe cuidado de hospicio en casa o en otra instalación en la que reside (como un asilo de ancianos).</a:t>
            </a:r>
          </a:p>
          <a:p>
            <a:pPr>
              <a:spcBef>
                <a:spcPts val="600"/>
              </a:spcBef>
            </a:pPr>
            <a:r>
              <a:rPr lang="es-US" b="1" dirty="0"/>
              <a:t>Sangre</a:t>
            </a:r>
            <a:r>
              <a:rPr lang="es-US" b="0" dirty="0"/>
              <a:t>:</a:t>
            </a:r>
            <a:r>
              <a:rPr lang="es-US" dirty="0"/>
              <a:t> si el hospital obtiene sangre de un banco de sangre sin cargo, no tendrá que pagarlo ni reemplazarlo. Si el hospital tiene que comprar sangre para usted, debe pagar los costos del hospital por las primeras 3 unidades de sangre que reciba en un año calendario o que usted u otra persona donen la sangre. </a:t>
            </a:r>
          </a:p>
          <a:p>
            <a:pPr marL="0" indent="0">
              <a:spcBef>
                <a:spcPts val="600"/>
              </a:spcBef>
              <a:buNone/>
            </a:pPr>
            <a:r>
              <a:rPr lang="es-US" b="1" dirty="0"/>
              <a:t>NOTA</a:t>
            </a:r>
            <a:r>
              <a:rPr lang="es-US" dirty="0"/>
              <a:t>: Si no puede afrontar estos costos, existen programas que pueden ayudarlo. En la Lección 7, analizaremos dichos programas.</a:t>
            </a:r>
          </a:p>
        </p:txBody>
      </p:sp>
    </p:spTree>
    <p:extLst>
      <p:ext uri="{BB962C8B-B14F-4D97-AF65-F5344CB8AC3E}">
        <p14:creationId xmlns:p14="http://schemas.microsoft.com/office/powerpoint/2010/main" val="1269490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Un período de beneficios es la forma en que Medicare Original mide el uso que usted hace de los servicios en los hospitales y cuidados en SFN. Un período de beneficios comienza el día en que ingresa como paciente hospitalizado en un hospital o en el SNF. El período de beneficios termina cuando no ha recibido ningún tipo de cuidado en internación (o cuidado especializado en un SNF) durante 60 días seguidos. Si ingresa en un hospital o SNF después de que un período de beneficios haya terminado, comenzará un nuevo período de beneficios.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Debe pagar el deducible de la Parte A por internación para cada período de beneficios. No hay límite para la cantidad de períodos de beneficios que puede tener. Los períodos de beneficios pueden extenderse a través de años calendario.</a:t>
            </a:r>
          </a:p>
          <a:p>
            <a:pPr marL="0" indent="0">
              <a:buNone/>
            </a:pPr>
            <a:endParaRPr lang="en-US" dirty="0"/>
          </a:p>
        </p:txBody>
      </p:sp>
    </p:spTree>
    <p:extLst>
      <p:ext uri="{BB962C8B-B14F-4D97-AF65-F5344CB8AC3E}">
        <p14:creationId xmlns:p14="http://schemas.microsoft.com/office/powerpoint/2010/main" val="2628945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03199" y="3578578"/>
            <a:ext cx="6536267" cy="52041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recibe beneficios del Seguro Social o de la RRB, al menos 4 meses antes de cumplir los 65 años, usted quedará automáticamente inscrito en la Parte A sin prima.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no recibe la Parte A automáticamente, debería considerar inscribirse en la Parte A cuando sea elegible por primera vez (durante su Período de Inscripción Inicial [IEP, por sus siglas en inglés]). La mayoría no paga una prima mensual por la cobertura de la Parte A porque ellos o sus cónyuges pagaron los impuestos de Medicare mientras trabajaban.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no es elegible para la Parte A gratis y no la adquiere cuando es elegible por primera vez, su prima mensual puede aumentar hasta un 10%. Deberá pagar la prima más alta por el doble de la cantidad de años que podría haber tenido la Parte A, pero no se inscribió. La multa por inscripción tardía de la Parte A se aplica solamente después de que hayan pasado 12 meses desde el último día del IEP hasta el último día del período de inscripción que usó para inscribirse. Es decir, si pasan menos de 12 meses, no se aplicará ninguna multa. Esta multa tampoco se aplicará si es elegible para el Período de Inscripción Especial (SEP, por sus siglas en inglés). Recuerde que solo será elegible para un SEP la primera vez que sea elegible para Medicare, si usted o su cónyuge (o algún familiar si usted está incapacitado) están trabajando activamente y tienen cobertura a través de un Plan de salud grupal (GHP, por sus siglas en inglés) de un empleador o sindicato de ese trabajo, o durante el período de 8 meses que comienza al mes siguiente de que finaliza el trabajo o la cobertura del GHP, lo que suceda primero. Si aún trabaja o tiene cobertura a través de su cónyuge, hable con el coordinador de beneficios del empleador para saber cómo se verá afectada la cobertura del empleador si se inscribe en Medicare (o demora la inscripción).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tiene Medicare, no podrá seguir aportando a la Cuenta de Ahorros de Salud (HSA, por sus siglas en inglés). Hable con el administrador de beneficios de la compañía para saber cuándo debe dejar de hacer aportes a la HSA si planea inscribirse en Medicare. Es posible que deba dejar de aportar a la HSA hasta 6 meses antes de que comience su cobertura de Medicare si retrasa la inscripción. La Parte A puede ser retroactiva hasta 6 meses, pero no puede entrar en vigencia antes del primer mes en el que fue elegible. Puede retirar dinero de la HSA después de inscribirse en Medicare para ayudar a pagar los gastos médicos (como deducibles, primas y copagos). Si aporta a la HSA después de tener Medicare, puede quedar sujeto a una multa impositiva por parte del Servicio de Impuestos Interno (IRS). Vea la publicación 969 del IRS para obtener más información. </a:t>
            </a:r>
            <a:r>
              <a:rPr kumimoji="0" lang="es-US" sz="1100" b="0" i="0" u="none" strike="noStrike" cap="none" normalizeH="0" baseline="0" noProof="0" dirty="0">
                <a:ln>
                  <a:noFill/>
                </a:ln>
                <a:solidFill>
                  <a:prstClr val="black"/>
                </a:solidFill>
                <a:uLnTx/>
                <a:uFillTx/>
                <a:latin typeface="+mn-lt"/>
                <a:ea typeface="+mn-ea"/>
                <a:cs typeface="+mn-cs"/>
                <a:hlinkClick r:id="rId3"/>
              </a:rPr>
              <a:t>IRS.gov/pub/</a:t>
            </a:r>
            <a:r>
              <a:rPr kumimoji="0" lang="es-US" sz="1100" b="0" i="0" u="none" strike="noStrike" cap="none" normalizeH="0" baseline="0" noProof="0" dirty="0" err="1">
                <a:ln>
                  <a:noFill/>
                </a:ln>
                <a:solidFill>
                  <a:prstClr val="black"/>
                </a:solidFill>
                <a:uLnTx/>
                <a:uFillTx/>
                <a:latin typeface="+mn-lt"/>
                <a:ea typeface="+mn-ea"/>
                <a:cs typeface="+mn-cs"/>
                <a:hlinkClick r:id="rId3"/>
              </a:rPr>
              <a:t>irs-pdf</a:t>
            </a:r>
            <a:r>
              <a:rPr kumimoji="0" lang="es-US" sz="1100" b="0" i="0" u="none" strike="noStrike" cap="none" normalizeH="0" baseline="0" noProof="0" dirty="0">
                <a:ln>
                  <a:noFill/>
                </a:ln>
                <a:solidFill>
                  <a:prstClr val="black"/>
                </a:solidFill>
                <a:uLnTx/>
                <a:uFillTx/>
                <a:latin typeface="+mn-lt"/>
                <a:ea typeface="+mn-ea"/>
                <a:cs typeface="+mn-cs"/>
                <a:hlinkClick r:id="rId3"/>
              </a:rPr>
              <a:t>/p969.pdf</a:t>
            </a:r>
            <a:r>
              <a:rPr kumimoji="0" lang="es-US" sz="11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1" i="0" u="none" strike="noStrike" cap="none" normalizeH="0" baseline="0" noProof="0" dirty="0">
                <a:ln>
                  <a:noFill/>
                </a:ln>
                <a:solidFill>
                  <a:prstClr val="black"/>
                </a:solidFill>
                <a:uLnTx/>
                <a:uFillTx/>
                <a:latin typeface="+mn-lt"/>
                <a:ea typeface="+mn-ea"/>
                <a:cs typeface="+mn-cs"/>
              </a:rPr>
              <a:t>NOTA</a:t>
            </a:r>
            <a:r>
              <a:rPr kumimoji="0" lang="es-US" sz="1100" b="0" i="0" u="none" strike="noStrike" cap="none" normalizeH="0" baseline="0" noProof="0" dirty="0">
                <a:ln>
                  <a:noFill/>
                </a:ln>
                <a:solidFill>
                  <a:prstClr val="black"/>
                </a:solidFill>
                <a:uLnTx/>
                <a:uFillTx/>
                <a:latin typeface="+mn-lt"/>
                <a:ea typeface="+mn-ea"/>
                <a:cs typeface="+mn-cs"/>
              </a:rPr>
              <a:t>: Para evitar multas impositivas del Servicio de Impuestos Internos (IRS), suspenda los aportes a su Cuenta de Ahorros de Salud (HSA) antes de que comience Medicare.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78119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70933" y="3578578"/>
            <a:ext cx="6344356"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La Parte B ayuda a cubrir los siguientes servicios necesarios por razones médicas: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Servicios médicos: servicios necesarios por razones médicas.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Suministros y servicios ambulatorios médicos y quirúrgicos: para procedimientos aprobados, como suturas o radiografías. </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Servicios de laboratorio clínico: análisis de sangre, análisis de orina y algunos exámenes médicos.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Equipo médico duradero (DME, por sus siglas en inglés), como andadores, sillas de ruedas y bastones. </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Equipos y suministros para análisis para diabéticos: monitores para analizar el azúcar en sangre (glucosa), tiras reactivas para el análisis del azúcar en sangre, insulina, lancetas y accesorios para lancetas, soluciones para el control del azúcar en sangre, calzado o plantillas terapéuticas.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Servicios preventivos: muchos exámenes, análisis, pruebas de detección y algunas vacunas para prevenir, detectar o manejar un problema médico (como vacunas contra la gripe y una consulta anual de bienestar). </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Servicios de salud en el hogar: puede utilizar sus beneficios de salud en el hogar en virtud de la Parte A o la Parte B. La Parte B paga por el cuidado de la salud en el hogar si la necesidad de dicho cuidado no está precedida por una hospitalización, o cuando la cantidad de visitas de cuidado de la salud en el hogar cubiertas por la Parte A excede las 100. Para obtener más información, visite la publicación “Medicare y Cuidado de la Salud en el Hogar” (producto de Medicare No. 10969) en </a:t>
            </a:r>
            <a:r>
              <a:rPr kumimoji="0" lang="es-US" sz="1100" b="0" i="0" u="sng" strike="noStrike" cap="none" normalizeH="0" baseline="0" noProof="0" dirty="0">
                <a:ln>
                  <a:noFill/>
                </a:ln>
                <a:solidFill>
                  <a:prstClr val="black"/>
                </a:solidFill>
                <a:uLnTx/>
                <a:uFillTx/>
                <a:latin typeface="+mn-lt"/>
                <a:ea typeface="+mn-ea"/>
                <a:cs typeface="+mn-cs"/>
                <a:hlinkClick r:id="rId3"/>
              </a:rPr>
              <a:t>Medicare.gov/Pubs/</a:t>
            </a:r>
            <a:r>
              <a:rPr kumimoji="0" lang="es-US" sz="1100" b="0" i="0" u="sng" strike="noStrike" cap="none" normalizeH="0" baseline="0" noProof="0" dirty="0" err="1">
                <a:ln>
                  <a:noFill/>
                </a:ln>
                <a:solidFill>
                  <a:prstClr val="black"/>
                </a:solidFill>
                <a:uLnTx/>
                <a:uFillTx/>
                <a:latin typeface="+mn-lt"/>
                <a:ea typeface="+mn-ea"/>
                <a:cs typeface="+mn-cs"/>
                <a:hlinkClick r:id="rId3"/>
              </a:rPr>
              <a:t>pdf</a:t>
            </a:r>
            <a:r>
              <a:rPr kumimoji="0" lang="es-US" sz="1100" b="0" i="0" u="sng" strike="noStrike" cap="none" normalizeH="0" baseline="0" noProof="0" dirty="0">
                <a:ln>
                  <a:noFill/>
                </a:ln>
                <a:solidFill>
                  <a:prstClr val="black"/>
                </a:solidFill>
                <a:uLnTx/>
                <a:uFillTx/>
                <a:latin typeface="+mn-lt"/>
                <a:ea typeface="+mn-ea"/>
                <a:cs typeface="+mn-cs"/>
                <a:hlinkClick r:id="rId3"/>
              </a:rPr>
              <a:t>/10969-Medicare-and-Home-Health-Care.pdf</a:t>
            </a:r>
            <a:r>
              <a:rPr kumimoji="0" lang="es-US" sz="1100" b="0" i="0" u="none" strike="noStrike" cap="none" normalizeH="0" baseline="0" noProof="0" dirty="0">
                <a:ln>
                  <a:noFill/>
                </a:ln>
                <a:solidFill>
                  <a:prstClr val="black"/>
                </a:solidFill>
                <a:uLnTx/>
                <a:uFillTx/>
                <a:latin typeface="+mn-lt"/>
                <a:ea typeface="+mn-ea"/>
                <a:cs typeface="+mn-cs"/>
              </a:rPr>
              <a:t>. </a:t>
            </a:r>
            <a:r>
              <a:rPr kumimoji="0" lang="es-US" sz="1100" b="0" i="0" u="none" strike="noStrike" cap="none" normalizeH="0" baseline="0" noProof="0" dirty="0" err="1">
                <a:ln>
                  <a:noFill/>
                </a:ln>
                <a:solidFill>
                  <a:prstClr val="black"/>
                </a:solidFill>
                <a:uLnTx/>
                <a:uFillTx/>
                <a:latin typeface="+mn-lt"/>
                <a:ea typeface="+mn-ea"/>
                <a:cs typeface="+mn-cs"/>
              </a:rPr>
              <a:t>Tambien</a:t>
            </a:r>
            <a:r>
              <a:rPr kumimoji="0" lang="es-US" sz="1100" b="0" i="0" u="none" strike="noStrike" cap="none" normalizeH="0" baseline="0" noProof="0" dirty="0">
                <a:ln>
                  <a:noFill/>
                </a:ln>
                <a:solidFill>
                  <a:prstClr val="black"/>
                </a:solidFill>
                <a:uLnTx/>
                <a:uFillTx/>
                <a:latin typeface="+mn-lt"/>
                <a:ea typeface="+mn-ea"/>
                <a:cs typeface="+mn-cs"/>
              </a:rPr>
              <a:t> puede visitar </a:t>
            </a:r>
            <a:r>
              <a:rPr kumimoji="0" lang="es-US" sz="1100" b="0" i="0" u="none" strike="noStrike" cap="none" normalizeH="0" baseline="0" noProof="0" dirty="0">
                <a:ln>
                  <a:noFill/>
                </a:ln>
                <a:solidFill>
                  <a:prstClr val="black"/>
                </a:solidFill>
                <a:uLnTx/>
                <a:uFillTx/>
                <a:latin typeface="+mn-lt"/>
                <a:ea typeface="+mn-ea"/>
                <a:cs typeface="+mn-cs"/>
                <a:hlinkClick r:id="rId4"/>
              </a:rPr>
              <a:t>CMS.gov/Center/</a:t>
            </a:r>
            <a:r>
              <a:rPr kumimoji="0" lang="es-US" sz="1100" b="0" i="0" u="none" strike="noStrike" cap="none" normalizeH="0" baseline="0" noProof="0" dirty="0" err="1">
                <a:ln>
                  <a:noFill/>
                </a:ln>
                <a:solidFill>
                  <a:prstClr val="black"/>
                </a:solidFill>
                <a:uLnTx/>
                <a:uFillTx/>
                <a:latin typeface="+mn-lt"/>
                <a:ea typeface="+mn-ea"/>
                <a:cs typeface="+mn-cs"/>
                <a:hlinkClick r:id="rId4"/>
              </a:rPr>
              <a:t>Provider-Type</a:t>
            </a:r>
            <a:r>
              <a:rPr kumimoji="0" lang="es-US" sz="1100" b="0" i="0" u="none" strike="noStrike" cap="none" normalizeH="0" baseline="0" noProof="0" dirty="0">
                <a:ln>
                  <a:noFill/>
                </a:ln>
                <a:solidFill>
                  <a:prstClr val="black"/>
                </a:solidFill>
                <a:uLnTx/>
                <a:uFillTx/>
                <a:latin typeface="+mn-lt"/>
                <a:ea typeface="+mn-ea"/>
                <a:cs typeface="+mn-cs"/>
                <a:hlinkClick r:id="rId4"/>
              </a:rPr>
              <a:t>/Home-Health-Agency-HHA-Center.html</a:t>
            </a:r>
            <a:r>
              <a:rPr kumimoji="0" lang="es-US" sz="1100" b="0" i="0" u="none" strike="noStrike" cap="none" normalizeH="0" baseline="0" noProof="0" dirty="0">
                <a:ln>
                  <a:noFill/>
                </a:ln>
                <a:solidFill>
                  <a:prstClr val="black"/>
                </a:solidFill>
                <a:uLnTx/>
                <a:uFillTx/>
                <a:latin typeface="+mn-lt"/>
                <a:ea typeface="+mn-ea"/>
                <a:cs typeface="+mn-cs"/>
              </a:rPr>
              <a:t>.</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Servicios de patología del habla y el lenguaje, y de terapia ocupacional y fisioterapia para pacientes ambulatorios, necesarios por razones médicas.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1100" b="0" i="0" u="none" strike="noStrike" cap="none" normalizeH="0" baseline="0" noProof="0" dirty="0">
                <a:ln>
                  <a:noFill/>
                </a:ln>
                <a:solidFill>
                  <a:prstClr val="black"/>
                </a:solidFill>
                <a:uLnTx/>
                <a:uFillTx/>
                <a:latin typeface="+mn-lt"/>
                <a:ea typeface="+mn-ea"/>
                <a:cs typeface="+mn-cs"/>
              </a:rPr>
              <a:t>Servicios ambulatorios de cuidado de salud mental.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Para saber si Medicare cubre un servicio que no está en la lista, visite </a:t>
            </a:r>
            <a:r>
              <a:rPr kumimoji="0" lang="es-US" sz="1100" b="0" i="0" u="none" strike="noStrike" cap="none" normalizeH="0" baseline="0" noProof="0" dirty="0">
                <a:ln>
                  <a:noFill/>
                </a:ln>
                <a:solidFill>
                  <a:prstClr val="black"/>
                </a:solidFill>
                <a:uLnTx/>
                <a:uFillTx/>
                <a:latin typeface="+mn-lt"/>
                <a:ea typeface="+mn-ea"/>
                <a:cs typeface="+mn-cs"/>
                <a:hlinkClick r:id="rId5"/>
              </a:rPr>
              <a:t>Medicare.gov/</a:t>
            </a:r>
            <a:r>
              <a:rPr kumimoji="0" lang="es-US" sz="1100" b="0" i="0" u="none" strike="noStrike" cap="none" normalizeH="0" baseline="0" noProof="0" dirty="0" err="1">
                <a:ln>
                  <a:noFill/>
                </a:ln>
                <a:solidFill>
                  <a:prstClr val="black"/>
                </a:solidFill>
                <a:uLnTx/>
                <a:uFillTx/>
                <a:latin typeface="+mn-lt"/>
                <a:ea typeface="+mn-ea"/>
                <a:cs typeface="+mn-cs"/>
                <a:hlinkClick r:id="rId5"/>
              </a:rPr>
              <a:t>coverage</a:t>
            </a:r>
            <a:r>
              <a:rPr kumimoji="0" lang="es-US" sz="1100" b="0" i="0" u="none" strike="noStrike" cap="none" normalizeH="0" baseline="0" noProof="0" dirty="0">
                <a:ln>
                  <a:noFill/>
                </a:ln>
                <a:solidFill>
                  <a:prstClr val="black"/>
                </a:solidFill>
                <a:uLnTx/>
                <a:uFillTx/>
                <a:latin typeface="+mn-lt"/>
                <a:ea typeface="+mn-ea"/>
                <a:cs typeface="+mn-cs"/>
              </a:rPr>
              <a:t> o llame al 1-800-MEDICARE (1- 800- 633- 4227): TTY 1-877-486-2048. También puede descargar la aplicación móvil “Qué está cubierto”. La aplicación está disponible gratis tanto en App Store como en Google Play.</a:t>
            </a:r>
          </a:p>
        </p:txBody>
      </p:sp>
    </p:spTree>
    <p:extLst>
      <p:ext uri="{BB962C8B-B14F-4D97-AF65-F5344CB8AC3E}">
        <p14:creationId xmlns:p14="http://schemas.microsoft.com/office/powerpoint/2010/main" val="2915276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88103"/>
            <a:ext cx="5486400" cy="4899378"/>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Medicare también cubre muchos servicios preventivos (atención médica para prevenir o detectar enfermedades en una etapa temprana, cuando el tratamiento tiene más probabilidades de funcionar mejor). Usted no debe pagar nada para la mayoría de los servicios preventivos cubiertos si recibe los servicios de un médico u otro proveedor de atención médica calificada que acepta la asignación (acuerdo de su médico o proveedor para recibir el pago directamente de Medicare, aceptar recibir el monto aprobado por Medicare como pago por los servicios cubiertos y no facturarle a usted otra cosa que no sea el deducible o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 Medicare). Sin embargo, para algunos servicios preventivos es posible que tenga que pagar un deducible,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o ambos. Estos costos también pueden aplicarse si recibe un servicio preventivo en la misma visita como un servicio que no sea preventivo. Hable con su proveedor de cuidado de la salud sobre los servicios que son adecuados para usted.</a:t>
            </a:r>
          </a:p>
          <a:p>
            <a:pPr marL="0" lvl="0" indent="0">
              <a:spcBef>
                <a:spcPts val="600"/>
              </a:spcBef>
              <a:buNone/>
              <a:defRPr/>
            </a:pPr>
            <a:r>
              <a:rPr lang="es-US" dirty="0">
                <a:solidFill>
                  <a:prstClr val="black"/>
                </a:solidFill>
              </a:rPr>
              <a:t>Para obtener más información sobre servicios preventivos,</a:t>
            </a:r>
            <a:r>
              <a:rPr kumimoji="0" lang="es-US" sz="1200" b="0" i="0" u="none" strike="noStrike" cap="none" normalizeH="0" baseline="0" noProof="0" dirty="0">
                <a:ln>
                  <a:noFill/>
                </a:ln>
                <a:solidFill>
                  <a:prstClr val="black"/>
                </a:solidFill>
                <a:uLnTx/>
                <a:uFillTx/>
                <a:latin typeface="+mn-lt"/>
                <a:ea typeface="+mn-ea"/>
                <a:cs typeface="+mn-cs"/>
              </a:rPr>
              <a:t> </a:t>
            </a:r>
            <a:r>
              <a:rPr lang="es-US" dirty="0">
                <a:solidFill>
                  <a:prstClr val="black"/>
                </a:solidFill>
              </a:rPr>
              <a:t>visite </a:t>
            </a:r>
            <a:r>
              <a:rPr lang="es-US" dirty="0">
                <a:solidFill>
                  <a:prstClr val="black"/>
                </a:solidFill>
                <a:hlinkClick r:id="rId3"/>
              </a:rPr>
              <a:t>Medicare.gov/</a:t>
            </a:r>
            <a:r>
              <a:rPr lang="es-US" dirty="0" err="1">
                <a:solidFill>
                  <a:prstClr val="black"/>
                </a:solidFill>
                <a:hlinkClick r:id="rId3"/>
              </a:rPr>
              <a:t>coverage</a:t>
            </a:r>
            <a:r>
              <a:rPr lang="es-US" dirty="0">
                <a:solidFill>
                  <a:prstClr val="black"/>
                </a:solidFill>
                <a:hlinkClick r:id="rId3"/>
              </a:rPr>
              <a:t>/</a:t>
            </a:r>
            <a:r>
              <a:rPr lang="es-US" dirty="0" err="1">
                <a:solidFill>
                  <a:prstClr val="black"/>
                </a:solidFill>
                <a:hlinkClick r:id="rId3"/>
              </a:rPr>
              <a:t>preventive</a:t>
            </a:r>
            <a:r>
              <a:rPr lang="es-US" dirty="0">
                <a:solidFill>
                  <a:prstClr val="black"/>
                </a:solidFill>
                <a:hlinkClick r:id="rId3"/>
              </a:rPr>
              <a:t>-screening-</a:t>
            </a:r>
            <a:r>
              <a:rPr lang="es-US" dirty="0" err="1">
                <a:solidFill>
                  <a:prstClr val="black"/>
                </a:solidFill>
                <a:hlinkClick r:id="rId3"/>
              </a:rPr>
              <a:t>services</a:t>
            </a:r>
            <a:r>
              <a:rPr lang="es-US" dirty="0">
                <a:solidFill>
                  <a:prstClr val="black"/>
                </a:solidFill>
              </a:rPr>
              <a:t>. </a:t>
            </a:r>
            <a:r>
              <a:rPr kumimoji="0" lang="es-US" sz="1200" b="0" i="0" u="none" strike="noStrike" cap="none" normalizeH="0" baseline="0" noProof="0" dirty="0">
                <a:ln>
                  <a:noFill/>
                </a:ln>
                <a:solidFill>
                  <a:prstClr val="black"/>
                </a:solidFill>
                <a:uLnTx/>
                <a:uFillTx/>
                <a:latin typeface="+mn-lt"/>
                <a:ea typeface="+mn-ea"/>
                <a:cs typeface="+mn-cs"/>
              </a:rPr>
              <a:t>Para consultar si su examen, artículo o servicio están cubiertos, visite </a:t>
            </a:r>
            <a:r>
              <a:rPr kumimoji="0" lang="es-US" sz="1200" b="0" i="0" u="none" strike="noStrike" cap="none" normalizeH="0" baseline="0" noProof="0" dirty="0">
                <a:ln>
                  <a:noFill/>
                </a:ln>
                <a:solidFill>
                  <a:prstClr val="black"/>
                </a:solidFill>
                <a:uLnTx/>
                <a:uFillTx/>
                <a:latin typeface="+mn-lt"/>
                <a:ea typeface="+mn-ea"/>
                <a:cs typeface="+mn-cs"/>
                <a:hlinkClick r:id="rId4"/>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4"/>
              </a:rPr>
              <a:t>coverage</a:t>
            </a:r>
            <a:r>
              <a:rPr kumimoji="0" lang="es-US" sz="1200" b="0" i="0" u="none" strike="noStrike" cap="none" normalizeH="0" baseline="0" noProof="0" dirty="0">
                <a:ln>
                  <a:noFill/>
                </a:ln>
                <a:solidFill>
                  <a:prstClr val="black"/>
                </a:solidFill>
                <a:uLnTx/>
                <a:uFillTx/>
                <a:latin typeface="+mn-lt"/>
                <a:ea typeface="+mn-ea"/>
                <a:cs typeface="+mn-cs"/>
              </a:rPr>
              <a:t>.</a:t>
            </a:r>
          </a:p>
          <a:p>
            <a:pPr marL="0" indent="0">
              <a:buNone/>
            </a:pPr>
            <a:endParaRPr lang="en-US" dirty="0"/>
          </a:p>
        </p:txBody>
      </p:sp>
    </p:spTree>
    <p:extLst>
      <p:ext uri="{BB962C8B-B14F-4D97-AF65-F5344CB8AC3E}">
        <p14:creationId xmlns:p14="http://schemas.microsoft.com/office/powerpoint/2010/main" val="1838422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Medicare no cubre todo. Si necesita determinados servicios que no estén cubiertos por la Parte A o la Parte B deberá pagarlos usted, a menos que: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Tenga otra cobertura (incluida Medicaid) que cubra los costos.</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Tenga un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cubra estos servicios.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Algunos de los artículos y servicios que Medicare Original no cubre incluyen: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La mayor parte de la atención odontológica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Exámenes de la vista relacionados con anteojos recetados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Dentaduras postizas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Cirugía cosmética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Terapia de masaje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Exámenes físicos de rutina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Acupuntura u otros tipos de acupuntura (como la técnica de aguja seca) para cualquier afección que no sea dolor crónico de la parte inferior de la espalda</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Audífonos y exámenes para ajustarlos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Cuidado a largo plazo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Atención de conserjería (también llamada medicina de conserjería, medicina basada en retenedores, medicina boutique, práctica de platino o atención directa) </a:t>
            </a:r>
          </a:p>
        </p:txBody>
      </p:sp>
    </p:spTree>
    <p:extLst>
      <p:ext uri="{BB962C8B-B14F-4D97-AF65-F5344CB8AC3E}">
        <p14:creationId xmlns:p14="http://schemas.microsoft.com/office/powerpoint/2010/main" val="3015384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24853" y="3578578"/>
            <a:ext cx="6087979" cy="5239984"/>
          </a:xfrm>
        </p:spPr>
        <p:txBody>
          <a:bodyPr/>
          <a:lstStyle/>
          <a:p>
            <a:pPr marL="0" lvl="0" indent="0" defTabSz="918040">
              <a:spcBef>
                <a:spcPts val="602"/>
              </a:spcBef>
              <a:buNone/>
              <a:defRPr/>
            </a:pPr>
            <a:r>
              <a:rPr lang="es-US" dirty="0"/>
              <a:t>La prima mensual de la Parte B se deducirá en forma automática de su pago de beneficios del Seguro Social desde el momento en que comience la cobertura. Si sus beneficios de Seguro Social no son suficientes como para cubrir la totalidad de la prima Parte B o deja de recibir los beneficios del Seguro Social, recibirá una factura por su prima de la Parte B cada 3 meses. La prima estándar mensual de la Parte B es de $148.50 en 2021.</a:t>
            </a:r>
          </a:p>
          <a:p>
            <a:pPr marL="0" lvl="0" indent="0" defTabSz="918040">
              <a:spcBef>
                <a:spcPts val="602"/>
              </a:spcBef>
              <a:buNone/>
              <a:defRPr/>
            </a:pPr>
            <a:r>
              <a:rPr lang="es-US" dirty="0"/>
              <a:t>Algunas personas con Medicare pagarán menos que el monto total de la prima mensual estándar de la Parte B debido a la disposición legal de exención de responsabilidad. Esta disposición limita un aumento en su prima de la Parte B para que no sea mayor que el aumento en sus beneficios de Seguro Social. </a:t>
            </a:r>
          </a:p>
          <a:p>
            <a:pPr marL="0" lvl="0" indent="0" defTabSz="918040">
              <a:spcBef>
                <a:spcPts val="602"/>
              </a:spcBef>
              <a:buNone/>
              <a:defRPr/>
            </a:pPr>
            <a:r>
              <a:rPr kumimoji="0" lang="es-US" sz="1200" b="1" i="0" u="none" strike="noStrike" cap="none" normalizeH="0" baseline="0" noProof="0" dirty="0">
                <a:ln>
                  <a:noFill/>
                </a:ln>
                <a:solidFill>
                  <a:prstClr val="black"/>
                </a:solidFill>
                <a:uLnTx/>
                <a:uFillTx/>
                <a:latin typeface="+mn-lt"/>
                <a:ea typeface="+mn-ea"/>
                <a:cs typeface="+mn-cs"/>
              </a:rPr>
              <a:t>RECUERDE</a:t>
            </a:r>
            <a:r>
              <a:rPr kumimoji="0" lang="es-US" sz="1200" b="0" i="0" u="none" strike="noStrike" cap="none" normalizeH="0" baseline="0" noProof="0" dirty="0">
                <a:ln>
                  <a:noFill/>
                </a:ln>
                <a:solidFill>
                  <a:prstClr val="black"/>
                </a:solidFill>
                <a:uLnTx/>
                <a:uFillTx/>
                <a:latin typeface="+mn-lt"/>
                <a:ea typeface="+mn-ea"/>
                <a:cs typeface="+mn-cs"/>
              </a:rPr>
              <a:t>: Esta prima puede ser mayor si no eligió la Parte B cuando fue elegible por primera vez. El costo de la Parte B puede aumentar un 10% por cada período de 12 meses que haya sido elegible para la Parte B pero no se haya inscripto. </a:t>
            </a:r>
            <a:r>
              <a:rPr lang="es-US" dirty="0"/>
              <a:t>En la mayoría de los casos, si no se inscribe en la Parte B cuando es elegible por primera vez, es posible que en el futuro se produzca un retraso en la obtención de la cobertura de Medicare (en algunos casos, más de un año) y puede tener que pagar una multa de inscripción tardía mientras tenga la Parte B</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8040" rtl="0" eaLnBrk="1" fontAlgn="auto" latinLnBrk="0" hangingPunct="1">
              <a:lnSpc>
                <a:spcPct val="100000"/>
              </a:lnSpc>
              <a:spcBef>
                <a:spcPts val="602"/>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Usted pagará la prima estándar (o más) en 2021 si: </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Se inscribe en la Parte B por primera vez en 2021.</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No recibe beneficios del Seguro Social.</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Reciban las facturas de sus primas de la Parte B directamente.</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Tiene Medicare y Medicaid, y Medicaid paga sus primas. (Su estado pagará el monto de la prima estándar de $148.50 en 2021).</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Tenía un ingreso bruto ajustado modificado (MAGI, por sus siglas en inglés), según lo informado en su declaración de impuestos ante la IRS 2 años antes, por encima de cierto monto. De ser así, pagará el monto de la prima estándar y una Cantidad de ajuste mensual relacionado con el ingreso (IRMAA, por sus siglas en inglés). IRMAA es un cargo adicional agregado a su prima (ver la diapositiva siguiente).</a:t>
            </a:r>
          </a:p>
        </p:txBody>
      </p:sp>
    </p:spTree>
    <p:extLst>
      <p:ext uri="{BB962C8B-B14F-4D97-AF65-F5344CB8AC3E}">
        <p14:creationId xmlns:p14="http://schemas.microsoft.com/office/powerpoint/2010/main" val="103488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2" y="3578578"/>
            <a:ext cx="6547556" cy="5317066"/>
          </a:xfrm>
        </p:spPr>
        <p:txBody>
          <a:bodyPr/>
          <a:lstStyle/>
          <a:p>
            <a:pPr marL="0" lvl="0" indent="0">
              <a:spcBef>
                <a:spcPts val="600"/>
              </a:spcBef>
              <a:buNone/>
              <a:defRPr/>
            </a:pPr>
            <a:r>
              <a:rPr lang="es-US" sz="1100" dirty="0"/>
              <a:t>La mayoría de las personas pagará el monto de la prima estándar. Si el ingreso bruto ajustado modificado está por encima de cierto monto, es posible que pague una Cantidad de ajuste mensual relacionado con el ingreso (IRMAA, por sus siglas en inglés). Aproximadamente el 5% de las personas con Medicare pagan una cantidad de ajuste mensual relacionado con el ingreso. </a:t>
            </a:r>
            <a:r>
              <a:rPr kumimoji="0" lang="es-US" sz="1100" b="0" i="0" u="none" strike="noStrike" cap="none" normalizeH="0" baseline="0" noProof="0" dirty="0">
                <a:ln>
                  <a:noFill/>
                </a:ln>
                <a:solidFill>
                  <a:prstClr val="black"/>
                </a:solidFill>
                <a:uLnTx/>
                <a:uFillTx/>
              </a:rPr>
              <a:t>Las primas totales de la Parte B para las personas con ingresos superiores para 2021 se presentan a continuación: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rPr>
              <a:t>Para personas cuyos ingresos sean:</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$88,000 o menos, que hayan presentado una declaración de impuestos individual, hayan presentado una declaración de impuestos conjunta con un ingreso anual de $176,000 o menos, o que estén casados y vivan con su cónyuge en cualquier momento durante el año, pero que presenten declaraciones de impuestos separadas a las de su cónyuge, la prima de la Parte B es de $148.50 por mes.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Más de $88,000 a $111,000, y que hayan presentado una declaración de impuestos individual, hayan presentado una declaración de impuestos conjunta con un ingreso anual superior a $ 176,000 y menos de $ 220,000,, la prima de la Parte B es de $207.90 por mes.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Más de $111,000 a $138,000, y que hayan presentado una declaración de impuestos individual, hayan presentado una declaración de impuestos conjunta con un ingreso anual superior a $220,000 y menos de  $276,000, la prima de la Parte B es de $297.00 por mes.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Más de $138,500 a $165,000, y que hayan presentado una declaración de impuestos individual, hayan presentado una declaración de impuestos conjunta con un ingreso superior a $276,000 hasta $330,000, la prima de la Parte B es de $386.10 por mes.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Más de $165,000 y menos de $500,000, que hayan presentado una declaración de impuestos individual, hayan presentado una declaración de impuestos conjunta con un ingreso superior a $330,000 y menos de $750,000, la prima de la Parte B es de $475.20 por mes.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$500,000 o más, que hayan presentado una declaración de impuestos individual, hayan presentado una declaración de impuestos conjunta con un ingreso superior a $750,000, la prima de la Parte B es de $504.90 por 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rPr>
              <a:t>Para personas con Medicare que están casadas y que viven con sus cónyuges en cualquier momento durante el año, pero que presentan declaraciones de impuestos separadas a las de sus cónyuges, cuyo ingreso es de:</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Más de $88,000 y menos de $412,000, la prima de la Parte B es de $475.20 por mes.</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rPr>
              <a:t>Más de $412,000, la prima de la Parte B es de $504.90 por mes.</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100" b="0" i="0" u="none" strike="noStrike" cap="none" normalizeH="0" baseline="0" noProof="0" dirty="0">
                <a:ln>
                  <a:noFill/>
                </a:ln>
                <a:solidFill>
                  <a:prstClr val="black"/>
                </a:solidFill>
                <a:uLnTx/>
                <a:uFillTx/>
              </a:rPr>
              <a:t>Si tiene que pagar una cantidad mayor por la prima de la Parte B y no está de acuerdo (por ejemplo, porque su ingreso ha disminuido), llame al Seguro Social al 1-800-772-1213. TTY: 1‑800‑325‑0778.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100" b="1" i="0" u="none" strike="noStrike" cap="none" normalizeH="0" baseline="0" noProof="0" dirty="0">
                <a:ln>
                  <a:noFill/>
                </a:ln>
                <a:solidFill>
                  <a:prstClr val="black"/>
                </a:solidFill>
                <a:uLnTx/>
                <a:uFillTx/>
              </a:rPr>
              <a:t>Nota: </a:t>
            </a:r>
            <a:r>
              <a:rPr kumimoji="0" lang="es-US" sz="1100" b="0" i="0" u="none" strike="noStrike" cap="none" normalizeH="0" baseline="0" noProof="0" dirty="0">
                <a:ln>
                  <a:noFill/>
                </a:ln>
                <a:solidFill>
                  <a:prstClr val="black"/>
                </a:solidFill>
                <a:uLnTx/>
                <a:uFillTx/>
              </a:rPr>
              <a:t>Es posible que pague más si se le aplica una penalización por inscripción tardía a la Parte B.</a:t>
            </a:r>
          </a:p>
          <a:p>
            <a:pPr marL="0" indent="0">
              <a:buNone/>
            </a:pPr>
            <a:endParaRPr lang="en-US" sz="1100" dirty="0"/>
          </a:p>
        </p:txBody>
      </p:sp>
    </p:spTree>
    <p:extLst>
      <p:ext uri="{BB962C8B-B14F-4D97-AF65-F5344CB8AC3E}">
        <p14:creationId xmlns:p14="http://schemas.microsoft.com/office/powerpoint/2010/main" val="3437701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14489" y="3578578"/>
            <a:ext cx="6434667"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Además de las primas, debe pagar otros costos en Medicare Original. Esto es lo que paga en 2021 por los servicios necesarios por razones médicas cubiertos por la Parte B, que son servicios o suministros necesarios para diagnosticar o tratar su afección médica y que cumplen con normas aceptadas de práctica médica:</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El deducible anual para la Parte B es de $203 en 2021. Si tiene Medicare Original, paga el deducible de la Parte B, que es la cantidad que una persona debe pagar por el cuidado de la salud cada año calendario antes de que Medicare comience a pagar. Esta cantidad puede cambiar cada año en enero. Es decir que debe pagar los primeros $203 de sus facturas médicas aprobadas por Medicare en 2021 antes de que la Parte B comience a pagar por su atención.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Después de que haya alcanzado el deducible anual, pagará un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para los servicios de la Parte B. Por lo general, es el 20% para la mayoría de los servicios cubiertos para los proveedores que acepten las asignaciones. La asignación es un acuerdo de su médico, proveedor o suministrador para recibir pagos directamente de Medicare, aceptar la cantidad aprobada por Medicare como pago por los servicios cubiertos y no facturarle nada más del deducible y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 Medicare (generalmente el 20% de la cantidad aprobada). Si el proveedor no acepta la asignación, podrán cobrarle hasta un 15% de la cantidad aprobada (denominado también "cargo límite") y es posible que deba pagar el monto total por adelantado.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La mayoría de los servicios preventivos no tiene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y el deducible de la Parte B no se aplicará siempre y cuando el proveedor acepte la asignación. Paga un 20% por servicios de salud mental ambulatorios (consultas al médico u otro proveedor de servicios de salud para recibir un diagnóstico de su afección o supervisar o modificar las recetas, o para el tratamiento ambulatorio de su condición [por ejemplo, asesoramiento o psicoterapia] para proveedores que acepten la asignación).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no puede afrontar estos costos, existen programas que pueden ayudarlo. En la Lección 7, analizaremos dichos programas.</a:t>
            </a:r>
          </a:p>
        </p:txBody>
      </p:sp>
    </p:spTree>
    <p:extLst>
      <p:ext uri="{BB962C8B-B14F-4D97-AF65-F5344CB8AC3E}">
        <p14:creationId xmlns:p14="http://schemas.microsoft.com/office/powerpoint/2010/main" val="1601878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ya recibe beneficios del Seguro Social (por ejemplo, obtiene retiro temprano) al menos 4 meses antes de cumplir los 65 años, automáticamente quedará inscripto en la Parte A y Parte B. Obtendrá su paquete “Bienvenido a Medicare”, que incluye su tarjeta Medicare y otra información, alrededor de 3 meses antes de cumplir 65 años (la cobertura comienza el primer día del mes en el que cumple 65 años) o 3 meses antes del 25.</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mes de los beneficios por incapacidad (la cobertura comienza el 25.</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mes de los beneficios por incapacidad).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La Parte B generalmente se deduce de los pagos mensuales por retiro federal, retiro ferroviario o del Seguro Social. La cantidad depende de su ingreso y de cuándo se inscriba en la Parte B. Si demora la inscripción, puede que tenga que pagar una multa de por vida, la cual se agregará a la prima mensual de la Parte B.</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Quienes no reciban un pago por retiro o aquellos cuyos pagos no sean suficientes para cubrir la prima, recibirán una factura de Medicare por las primas de la Parte B. La factura puede pagarse en línea con tarjeta de crédito o débito; de su cuenta corriente o cuenta de ahorro mediante el servicio de pago de facturas en línea de su banco; mediante Easy </a:t>
            </a:r>
            <a:r>
              <a:rPr kumimoji="0" lang="es-US" sz="1200" b="0" i="0" u="none" strike="noStrike" cap="none" normalizeH="0" baseline="0" noProof="0" dirty="0" err="1">
                <a:ln>
                  <a:noFill/>
                </a:ln>
                <a:solidFill>
                  <a:prstClr val="black"/>
                </a:solidFill>
                <a:uLnTx/>
                <a:uFillTx/>
                <a:latin typeface="+mn-lt"/>
                <a:ea typeface="+mn-ea"/>
                <a:cs typeface="+mn-cs"/>
              </a:rPr>
              <a:t>Pay</a:t>
            </a:r>
            <a:r>
              <a:rPr kumimoji="0" lang="es-US" sz="1200" b="0" i="0" u="none" strike="noStrike" cap="none" normalizeH="0" baseline="0" noProof="0" dirty="0">
                <a:ln>
                  <a:noFill/>
                </a:ln>
                <a:solidFill>
                  <a:prstClr val="black"/>
                </a:solidFill>
                <a:uLnTx/>
                <a:uFillTx/>
                <a:latin typeface="+mn-lt"/>
                <a:ea typeface="+mn-ea"/>
                <a:cs typeface="+mn-cs"/>
              </a:rPr>
              <a:t> de Medicare; o con cheque, giro postal, tarjeta de crédito o débito (</a:t>
            </a:r>
            <a:r>
              <a:rPr kumimoji="0" lang="es-US" sz="1200" b="0" i="0" u="none" strike="noStrike" cap="none" normalizeH="0" baseline="0" noProof="0" dirty="0">
                <a:ln>
                  <a:noFill/>
                </a:ln>
                <a:solidFill>
                  <a:prstClr val="black"/>
                </a:solidFill>
                <a:uLnTx/>
                <a:uFillTx/>
                <a:latin typeface="+mn-lt"/>
                <a:ea typeface="+mn-ea"/>
                <a:cs typeface="+mn-cs"/>
                <a:hlinkClick r:id="rId3"/>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3"/>
              </a:rPr>
              <a:t>your</a:t>
            </a:r>
            <a:r>
              <a:rPr kumimoji="0" lang="es-US" sz="1200" b="0" i="0" u="none" strike="noStrike" cap="none" normalizeH="0" baseline="0" noProof="0" dirty="0">
                <a:ln>
                  <a:noFill/>
                </a:ln>
                <a:solidFill>
                  <a:prstClr val="black"/>
                </a:solidFill>
                <a:uLnTx/>
                <a:uFillTx/>
                <a:latin typeface="+mn-lt"/>
                <a:ea typeface="+mn-ea"/>
                <a:cs typeface="+mn-cs"/>
                <a:hlinkClick r:id="rId3"/>
              </a:rPr>
              <a:t>-medicare-</a:t>
            </a:r>
            <a:r>
              <a:rPr kumimoji="0" lang="es-US" sz="1200" b="0" i="0" u="none" strike="noStrike" cap="none" normalizeH="0" baseline="0" noProof="0" dirty="0" err="1">
                <a:ln>
                  <a:noFill/>
                </a:ln>
                <a:solidFill>
                  <a:prstClr val="black"/>
                </a:solidFill>
                <a:uLnTx/>
                <a:uFillTx/>
                <a:latin typeface="+mn-lt"/>
                <a:ea typeface="+mn-ea"/>
                <a:cs typeface="+mn-cs"/>
                <a:hlinkClick r:id="rId3"/>
              </a:rPr>
              <a:t>costs</a:t>
            </a:r>
            <a:r>
              <a:rPr kumimoji="0" lang="es-US" sz="1200" b="0" i="0" u="none" strike="noStrike" cap="none" normalizeH="0" baseline="0" noProof="0" dirty="0">
                <a:ln>
                  <a:noFill/>
                </a:ln>
                <a:solidFill>
                  <a:prstClr val="black"/>
                </a:solidFill>
                <a:uLnTx/>
                <a:uFillTx/>
                <a:latin typeface="+mn-lt"/>
                <a:ea typeface="+mn-ea"/>
                <a:cs typeface="+mn-cs"/>
                <a:hlinkClick r:id="rId3"/>
              </a:rPr>
              <a:t>/</a:t>
            </a:r>
            <a:r>
              <a:rPr kumimoji="0" lang="es-US" sz="1200" b="0" i="0" u="none" strike="noStrike" cap="none" normalizeH="0" baseline="0" noProof="0" dirty="0" err="1">
                <a:ln>
                  <a:noFill/>
                </a:ln>
                <a:solidFill>
                  <a:prstClr val="black"/>
                </a:solidFill>
                <a:uLnTx/>
                <a:uFillTx/>
                <a:latin typeface="+mn-lt"/>
                <a:ea typeface="+mn-ea"/>
                <a:cs typeface="+mn-cs"/>
                <a:hlinkClick r:id="rId3"/>
              </a:rPr>
              <a:t>pay</a:t>
            </a:r>
            <a:r>
              <a:rPr kumimoji="0" lang="es-US" sz="1200" b="0" i="0" u="none" strike="noStrike" cap="none" normalizeH="0" baseline="0" noProof="0" dirty="0">
                <a:ln>
                  <a:noFill/>
                </a:ln>
                <a:solidFill>
                  <a:prstClr val="black"/>
                </a:solidFill>
                <a:uLnTx/>
                <a:uFillTx/>
                <a:latin typeface="+mn-lt"/>
                <a:ea typeface="+mn-ea"/>
                <a:cs typeface="+mn-cs"/>
                <a:hlinkClick r:id="rId3"/>
              </a:rPr>
              <a:t>-</a:t>
            </a:r>
            <a:r>
              <a:rPr kumimoji="0" lang="es-US" sz="1200" b="0" i="0" u="none" strike="noStrike" cap="none" normalizeH="0" baseline="0" noProof="0" dirty="0" err="1">
                <a:ln>
                  <a:noFill/>
                </a:ln>
                <a:solidFill>
                  <a:prstClr val="black"/>
                </a:solidFill>
                <a:uLnTx/>
                <a:uFillTx/>
                <a:latin typeface="+mn-lt"/>
                <a:ea typeface="+mn-ea"/>
                <a:cs typeface="+mn-cs"/>
                <a:hlinkClick r:id="rId3"/>
              </a:rPr>
              <a:t>part</a:t>
            </a:r>
            <a:r>
              <a:rPr kumimoji="0" lang="es-US" sz="1200" b="0" i="0" u="none" strike="noStrike" cap="none" normalizeH="0" baseline="0" noProof="0" dirty="0">
                <a:ln>
                  <a:noFill/>
                </a:ln>
                <a:solidFill>
                  <a:prstClr val="black"/>
                </a:solidFill>
                <a:uLnTx/>
                <a:uFillTx/>
                <a:latin typeface="+mn-lt"/>
                <a:ea typeface="+mn-ea"/>
                <a:cs typeface="+mn-cs"/>
                <a:hlinkClick r:id="rId3"/>
              </a:rPr>
              <a:t>-a-</a:t>
            </a:r>
            <a:r>
              <a:rPr kumimoji="0" lang="es-US" sz="1200" b="0" i="0" u="none" strike="noStrike" cap="none" normalizeH="0" baseline="0" noProof="0" dirty="0" err="1">
                <a:ln>
                  <a:noFill/>
                </a:ln>
                <a:solidFill>
                  <a:prstClr val="black"/>
                </a:solidFill>
                <a:uLnTx/>
                <a:uFillTx/>
                <a:latin typeface="+mn-lt"/>
                <a:ea typeface="+mn-ea"/>
                <a:cs typeface="+mn-cs"/>
                <a:hlinkClick r:id="rId3"/>
              </a:rPr>
              <a:t>part</a:t>
            </a:r>
            <a:r>
              <a:rPr kumimoji="0" lang="es-US" sz="1200" b="0" i="0" u="none" strike="noStrike" cap="none" normalizeH="0" baseline="0" noProof="0" dirty="0">
                <a:ln>
                  <a:noFill/>
                </a:ln>
                <a:solidFill>
                  <a:prstClr val="black"/>
                </a:solidFill>
                <a:uLnTx/>
                <a:uFillTx/>
                <a:latin typeface="+mn-lt"/>
                <a:ea typeface="+mn-ea"/>
                <a:cs typeface="+mn-cs"/>
                <a:hlinkClick r:id="rId3"/>
              </a:rPr>
              <a:t>-b-</a:t>
            </a:r>
            <a:r>
              <a:rPr kumimoji="0" lang="es-US" sz="1200" b="0" i="0" u="none" strike="noStrike" cap="none" normalizeH="0" baseline="0" noProof="0" dirty="0" err="1">
                <a:ln>
                  <a:noFill/>
                </a:ln>
                <a:solidFill>
                  <a:prstClr val="black"/>
                </a:solidFill>
                <a:uLnTx/>
                <a:uFillTx/>
                <a:latin typeface="+mn-lt"/>
                <a:ea typeface="+mn-ea"/>
                <a:cs typeface="+mn-cs"/>
                <a:hlinkClick r:id="rId3"/>
              </a:rPr>
              <a:t>premiums</a:t>
            </a:r>
            <a:r>
              <a:rPr kumimoji="0" lang="es-US" sz="12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tiene cobertura de GHP por empleador o sindicato mientras usted o su cónyuge (o un familiar si usted está incapacitado) siguen trabajando, sus derechos de inscripción a la Parte B pueden verse afectados. Esto incluye empleo estatal y federal, y servicio militar activo con TRICARE. Debe contactarse con el administrador de beneficios del sindicato o empleador para saber de qué manera funciona su seguro con Medicare y si debe inscribirse a la Parte B durante el IEP.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Hay situaciones en las que debe tener la Parte B.</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43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1200" b="0" i="0" u="none" strike="noStrike" cap="none" normalizeH="0" baseline="0" noProof="0">
                <a:ln>
                  <a:noFill/>
                </a:ln>
                <a:solidFill>
                  <a:prstClr val="black"/>
                </a:solidFill>
                <a:uLnTx/>
                <a:uFillTx/>
                <a:latin typeface="+mn-lt"/>
                <a:ea typeface="+mn-ea"/>
                <a:cs typeface="+mn-cs"/>
              </a:rPr>
              <a:t>En la Lección 1 se explican las partes de Medicare y las opciones de cobertura.</a:t>
            </a:r>
          </a:p>
          <a:p>
            <a:pPr marL="0" indent="0">
              <a:buNone/>
            </a:pPr>
            <a:endParaRPr lang="en-US" dirty="0"/>
          </a:p>
        </p:txBody>
      </p:sp>
    </p:spTree>
    <p:extLst>
      <p:ext uri="{BB962C8B-B14F-4D97-AF65-F5344CB8AC3E}">
        <p14:creationId xmlns:p14="http://schemas.microsoft.com/office/powerpoint/2010/main" val="2233897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91911" y="3578578"/>
            <a:ext cx="6502400"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Debe tener la Parte A y la Parte B si:</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Desea adquirir una póliza del Seguro Suplementario de Medicare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Desea inscribirse en un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Es elegible para TRICARE </a:t>
            </a:r>
            <a:r>
              <a:rPr kumimoji="0" lang="es-US" sz="1200" b="0" i="0" u="none" strike="noStrike" cap="none" normalizeH="0" baseline="0" noProof="0" dirty="0" err="1">
                <a:ln>
                  <a:noFill/>
                </a:ln>
                <a:solidFill>
                  <a:prstClr val="black"/>
                </a:solidFill>
                <a:uLnTx/>
                <a:uFillTx/>
                <a:latin typeface="+mn-lt"/>
                <a:ea typeface="+mn-ea"/>
                <a:cs typeface="+mn-cs"/>
              </a:rPr>
              <a:t>for</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err="1">
                <a:ln>
                  <a:noFill/>
                </a:ln>
                <a:solidFill>
                  <a:prstClr val="black"/>
                </a:solidFill>
                <a:uLnTx/>
                <a:uFillTx/>
                <a:latin typeface="+mn-lt"/>
                <a:ea typeface="+mn-ea"/>
                <a:cs typeface="+mn-cs"/>
              </a:rPr>
              <a:t>Life</a:t>
            </a:r>
            <a:r>
              <a:rPr kumimoji="0" lang="es-US" sz="1200" b="0" i="0" u="none" strike="noStrike" cap="none" normalizeH="0" baseline="0" noProof="0" dirty="0">
                <a:ln>
                  <a:noFill/>
                </a:ln>
                <a:solidFill>
                  <a:prstClr val="black"/>
                </a:solidFill>
                <a:uLnTx/>
                <a:uFillTx/>
                <a:latin typeface="+mn-lt"/>
                <a:ea typeface="+mn-ea"/>
                <a:cs typeface="+mn-cs"/>
              </a:rPr>
              <a:t> (TFL, por sus siglas en inglés) o para el Programa de Salud Civil y Médico del Departamento de Asuntos de Veteranos (CHAMPVA, por sus siglas en inglés). TFL ofrece cobertura médica ampliada a las personas de 65 años o mayores jubiladas de servicios militares elegibles para Medicare, a los familiares elegibles y sobrevivientes, y a ciertos excónyuges. No obstante, si es un miembro de las fuerzas armadas en servicio activo, o cónyuge o hijo dependiente de un miembro de las fuerzas armadas en servicio activo, es posible que desee inscribirse en la Parte A, pero no tiene que inscribirse a la Parte B para conservar la cobertura de TRICARE. Cuando el miembro de las fuerzas armadas en servicio activo se retira y pasa a tener cobertura de TFL, deberá inscribirse en la Parte A y Parte B para conservar la cobertura de TFL. Para obtener más información, visite: </a:t>
            </a:r>
            <a:r>
              <a:rPr kumimoji="0" lang="es-US" sz="1200" b="0" i="0" u="none" strike="noStrike" cap="none" normalizeH="0" baseline="0" noProof="0" dirty="0">
                <a:ln>
                  <a:noFill/>
                </a:ln>
                <a:solidFill>
                  <a:prstClr val="black"/>
                </a:solidFill>
                <a:uLnTx/>
                <a:uFillTx/>
                <a:latin typeface="+mn-lt"/>
                <a:ea typeface="+mn-ea"/>
                <a:cs typeface="+mn-cs"/>
                <a:hlinkClick r:id="rId3"/>
              </a:rPr>
              <a:t>Tricare.mil/</a:t>
            </a:r>
            <a:r>
              <a:rPr kumimoji="0" lang="es-US" sz="1200" b="0" i="0" u="none" strike="noStrike" cap="none" normalizeH="0" baseline="0" noProof="0" dirty="0" err="1">
                <a:ln>
                  <a:noFill/>
                </a:ln>
                <a:solidFill>
                  <a:prstClr val="black"/>
                </a:solidFill>
                <a:uLnTx/>
                <a:uFillTx/>
                <a:latin typeface="+mn-lt"/>
                <a:ea typeface="+mn-ea"/>
                <a:cs typeface="+mn-cs"/>
                <a:hlinkClick r:id="rId3"/>
              </a:rPr>
              <a:t>mybenefit</a:t>
            </a:r>
            <a:r>
              <a:rPr kumimoji="0" lang="es-US" sz="1200" b="0" i="0" u="none" strike="noStrike" cap="none" normalizeH="0" baseline="0" noProof="0" dirty="0">
                <a:ln>
                  <a:noFill/>
                </a:ln>
                <a:solidFill>
                  <a:prstClr val="black"/>
                </a:solidFill>
                <a:uLnTx/>
                <a:uFillTx/>
                <a:latin typeface="+mn-lt"/>
                <a:ea typeface="+mn-ea"/>
                <a:cs typeface="+mn-cs"/>
              </a:rPr>
              <a:t>. </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La cobertura del empleador le exige a usted o a su cónyuge o familiar que lo tenga, menos de 20 empleados (hable con su empleador o administrador de beneficios del sindicato).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Los beneficios del Departamento de Asuntos de Veteranos (VA, por sus siglas en inglés) son independientes de los de Medicare. </a:t>
            </a:r>
            <a:r>
              <a:rPr kumimoji="0" lang="es-ES" sz="1200" b="0" i="0" u="none" strike="noStrike" cap="none" normalizeH="0" baseline="0" noProof="0" dirty="0">
                <a:ln>
                  <a:noFill/>
                </a:ln>
                <a:solidFill>
                  <a:prstClr val="black"/>
                </a:solidFill>
                <a:uLnTx/>
                <a:uFillTx/>
                <a:latin typeface="+mn-lt"/>
                <a:ea typeface="+mn-ea"/>
                <a:cs typeface="+mn-cs"/>
              </a:rPr>
              <a:t>Con los beneficios para veteranos, puede elegir no inscribirse en la Parte B, pero pagará una multa si no se inscribe en la Parte B durante el IEP (visite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VA.gov</a:t>
            </a:r>
            <a:r>
              <a:rPr kumimoji="0" lang="es-US" sz="1200" b="0" i="0" u="none" strike="noStrike" cap="none" normalizeH="0" baseline="0" noProof="0" dirty="0">
                <a:ln>
                  <a:noFill/>
                </a:ln>
                <a:solidFill>
                  <a:prstClr val="black"/>
                </a:solidFill>
                <a:uLnTx/>
                <a:uFillTx/>
                <a:latin typeface="+mn-lt"/>
                <a:ea typeface="+mn-ea"/>
                <a:cs typeface="+mn-cs"/>
              </a:rPr>
              <a:t>). Si tiene cobertura a través del VA, no será elegible para inscribirse en la Parte B utilizando un SEP.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noProof="0" dirty="0">
                <a:ln>
                  <a:noFill/>
                </a:ln>
                <a:solidFill>
                  <a:prstClr val="black"/>
                </a:solidFill>
                <a:uLnTx/>
                <a:uFillTx/>
                <a:latin typeface="+mn-lt"/>
                <a:ea typeface="+mn-ea"/>
                <a:cs typeface="+mn-cs"/>
              </a:rPr>
              <a:t>Si tiene otra cobertura, consulte o descargue “Quién paga primero” en </a:t>
            </a:r>
            <a:r>
              <a:rPr kumimoji="0" lang="es-US" sz="1200" i="0" u="none" strike="noStrike" cap="none" normalizeH="0" noProof="0" dirty="0">
                <a:ln>
                  <a:noFill/>
                </a:ln>
                <a:solidFill>
                  <a:prstClr val="black"/>
                </a:solidFill>
                <a:uLnTx/>
                <a:uFillTx/>
                <a:latin typeface="+mn-lt"/>
                <a:ea typeface="+mn-ea"/>
                <a:cs typeface="+mn-cs"/>
                <a:hlinkClick r:id="rId5"/>
              </a:rPr>
              <a:t>Medicare.gov/Pubs/</a:t>
            </a:r>
            <a:r>
              <a:rPr kumimoji="0" lang="es-US" sz="1200" i="0" u="none" strike="noStrike" cap="none" normalizeH="0" noProof="0" dirty="0" err="1">
                <a:ln>
                  <a:noFill/>
                </a:ln>
                <a:solidFill>
                  <a:prstClr val="black"/>
                </a:solidFill>
                <a:uLnTx/>
                <a:uFillTx/>
                <a:latin typeface="+mn-lt"/>
                <a:ea typeface="+mn-ea"/>
                <a:cs typeface="+mn-cs"/>
                <a:hlinkClick r:id="rId5"/>
              </a:rPr>
              <a:t>pdf</a:t>
            </a:r>
            <a:r>
              <a:rPr kumimoji="0" lang="es-US" sz="1200" i="0" u="none" strike="noStrike" cap="none" normalizeH="0" noProof="0" dirty="0">
                <a:ln>
                  <a:noFill/>
                </a:ln>
                <a:solidFill>
                  <a:prstClr val="black"/>
                </a:solidFill>
                <a:uLnTx/>
                <a:uFillTx/>
                <a:latin typeface="+mn-lt"/>
                <a:ea typeface="+mn-ea"/>
                <a:cs typeface="+mn-cs"/>
                <a:hlinkClick r:id="rId5"/>
              </a:rPr>
              <a:t>/02179-Medicare-Coordination-Benefits-Payer.pdf</a:t>
            </a:r>
            <a:r>
              <a:rPr kumimoji="0" lang="es-US" sz="1200" i="0" u="none" strike="noStrike" cap="none" normalizeH="0" baseline="0" noProof="0" dirty="0">
                <a:ln>
                  <a:noFill/>
                </a:ln>
                <a:solidFill>
                  <a:prstClr val="black"/>
                </a:solidFill>
                <a:uLnTx/>
                <a:uFillTx/>
                <a:latin typeface="+mn-lt"/>
                <a:ea typeface="+mn-ea"/>
                <a:cs typeface="+mn-cs"/>
              </a:rPr>
              <a:t>.</a:t>
            </a:r>
          </a:p>
        </p:txBody>
      </p:sp>
    </p:spTree>
    <p:extLst>
      <p:ext uri="{BB962C8B-B14F-4D97-AF65-F5344CB8AC3E}">
        <p14:creationId xmlns:p14="http://schemas.microsoft.com/office/powerpoint/2010/main" val="2160871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2</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Parte A le ayuda a pagar por todo lo siguiente cuando sea médicamente necesario y se cumplan con todos los requisitos, EXCEPTO:</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suministros para análisis para diabéticos</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internación en un hospital</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internación en un centro de enfermería especializada (SNF, por sus siglas en inglés)</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Cuidado de hospicio</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Respuesta: a. suministros para análisis para diabéticos</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Parte A cubre el cuidado de internación (en un hospital y SNF) y los cuidados de hospicio. La Parte B cubre determinados suministros, que incluyen:</a:t>
            </a:r>
          </a:p>
          <a:p>
            <a:pPr marL="171413" marR="0" lvl="0" indent="-17141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bombas de insulina y la insulina utilizada en la bomba</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tiras reactivas para análisis de azúcar (glucosa) en sangre</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monitores para analizar el azúcar en sangre</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dispositivos para lancetas y lancetas</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soluciones de control de glucosa</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calzado o plantillas terapéuticas</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Quizás necesite usar proveedores específicos para ciertos tipos de suministros para la diabetes. Visite </a:t>
            </a:r>
            <a:r>
              <a:rPr kumimoji="0" lang="es-US" sz="1200" b="0" i="0" u="none" strike="noStrike" cap="none" normalizeH="0" baseline="0" noProof="0" dirty="0">
                <a:ln>
                  <a:noFill/>
                </a:ln>
                <a:solidFill>
                  <a:prstClr val="black"/>
                </a:solidFill>
                <a:uLnTx/>
                <a:uFillTx/>
                <a:latin typeface="+mn-lt"/>
                <a:ea typeface="+mn-ea"/>
                <a:cs typeface="+mn-cs"/>
                <a:hlinkClick r:id="rId3"/>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3"/>
              </a:rPr>
              <a:t>supplierdirectory</a:t>
            </a:r>
            <a:r>
              <a:rPr kumimoji="0" lang="es-US" sz="1200" b="0" i="0" u="none" strike="noStrike" cap="none" normalizeH="0" baseline="0" noProof="0" dirty="0">
                <a:ln>
                  <a:noFill/>
                </a:ln>
                <a:solidFill>
                  <a:prstClr val="black"/>
                </a:solidFill>
                <a:uLnTx/>
                <a:uFillTx/>
                <a:latin typeface="+mn-lt"/>
                <a:ea typeface="+mn-ea"/>
                <a:cs typeface="+mn-cs"/>
                <a:hlinkClick r:id="rId3"/>
              </a:rPr>
              <a:t>/search.html</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algunos casos, ciertos suministros de análisis para diabéticos podrían estar cubiertos en la Parte 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50692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Por la Parte B, en la mayoría de los casos, usted paga _______.</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una prima mensual</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un deducible anual</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20% de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para la mayoría de los servicios cubiertos</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Todas las anteriores</a:t>
            </a:r>
          </a:p>
          <a:p>
            <a:pPr marL="49924"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200" b="1" i="0" u="none" strike="noStrike" cap="none" normalizeH="0" baseline="0" noProof="0" dirty="0">
                <a:ln>
                  <a:noFill/>
                </a:ln>
                <a:solidFill>
                  <a:prstClr val="black"/>
                </a:solidFill>
                <a:uLnTx/>
                <a:uFillTx/>
                <a:latin typeface="+mn-lt"/>
                <a:ea typeface="+mn-ea"/>
                <a:cs typeface="+mn-cs"/>
              </a:rPr>
              <a:t>Respuesta: d. todas las anteriores.</a:t>
            </a:r>
            <a:r>
              <a:rPr kumimoji="0" lang="es-US" sz="1200" b="0" i="0" u="none" strike="noStrike" cap="none" normalizeH="0" baseline="0" noProof="0" dirty="0">
                <a:ln>
                  <a:noFill/>
                </a:ln>
                <a:solidFill>
                  <a:prstClr val="black"/>
                </a:solidFill>
                <a:uLnTx/>
                <a:uFillTx/>
                <a:latin typeface="+mn-lt"/>
                <a:ea typeface="+mn-ea"/>
                <a:cs typeface="+mn-cs"/>
              </a:rPr>
              <a:t>.</a:t>
            </a:r>
          </a:p>
          <a:p>
            <a:pPr marL="49924"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Por la Parte B, la mayoría de las personas pagará una prima mensual, el deducible anual de la Parte B y un 20% de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para la mayoría de los servicios cubiertos y equipo médico duradero. Estos importes de la Parte B cambian cada año.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58293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buNone/>
              <a:defRPr/>
            </a:pPr>
            <a:r>
              <a:rPr kumimoji="0" lang="es-US" sz="1200" b="0" i="0" u="none" strike="noStrike" cap="none" normalizeH="0" baseline="0" noProof="0">
                <a:ln>
                  <a:noFill/>
                </a:ln>
                <a:solidFill>
                  <a:prstClr val="black"/>
                </a:solidFill>
                <a:uLnTx/>
                <a:uFillTx/>
                <a:latin typeface="+mn-lt"/>
                <a:ea typeface="+mn-ea"/>
                <a:cs typeface="+mn-cs"/>
              </a:rPr>
              <a:t>La Lección 3 habla de </a:t>
            </a:r>
            <a:r>
              <a:rPr lang="es-US"/>
              <a:t>cómo buscar y comprar cobertura del Seguro Suplementario de Medicare que puede ayudar con algunos de los gastos de bolsillo asociados con Medicare Original. </a:t>
            </a:r>
          </a:p>
          <a:p>
            <a:pPr marL="0" indent="0">
              <a:buNone/>
            </a:pPr>
            <a:endParaRPr lang="en-US" dirty="0"/>
          </a:p>
        </p:txBody>
      </p:sp>
    </p:spTree>
    <p:extLst>
      <p:ext uri="{BB962C8B-B14F-4D97-AF65-F5344CB8AC3E}">
        <p14:creationId xmlns:p14="http://schemas.microsoft.com/office/powerpoint/2010/main" val="4084720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01600" y="3478192"/>
            <a:ext cx="6660444" cy="5445890"/>
          </a:xfrm>
        </p:spPr>
        <p:txBody>
          <a:bodyPr/>
          <a:lstStyle/>
          <a:p>
            <a:pPr marL="0" lvl="0" indent="0">
              <a:spcBef>
                <a:spcPts val="600"/>
              </a:spcBef>
              <a:buNone/>
              <a:defRPr/>
            </a:pPr>
            <a:r>
              <a:rPr lang="es-US" dirty="0"/>
              <a:t>Una póliza de seguro suplementario de Medicare (</a:t>
            </a:r>
            <a:r>
              <a:rPr lang="es-US" dirty="0" err="1"/>
              <a:t>Medigap</a:t>
            </a:r>
            <a:r>
              <a:rPr lang="es-US" dirty="0"/>
              <a:t>) es una póliza de seguro que ayuda a llenar las "brechas" en Medicare Original y es vendida por una compañía privada. Medicare Original paga gran parte del costo de los servicios y suministros médicos cubiertos, pero no todo. Las pólizas </a:t>
            </a:r>
            <a:r>
              <a:rPr lang="es-US" dirty="0" err="1"/>
              <a:t>Medigap</a:t>
            </a:r>
            <a:r>
              <a:rPr lang="es-US" dirty="0"/>
              <a:t> pueden ayudar a pagar algunos de los costos que Medicare Original no paga, tales como los copagos, el </a:t>
            </a:r>
            <a:r>
              <a:rPr lang="es-US" dirty="0" err="1"/>
              <a:t>coseguro</a:t>
            </a:r>
            <a:r>
              <a:rPr lang="es-US" dirty="0"/>
              <a:t> y los deducibles.</a:t>
            </a:r>
          </a:p>
          <a:p>
            <a:pPr marL="0" lvl="0" indent="0">
              <a:spcBef>
                <a:spcPts val="600"/>
              </a:spcBef>
              <a:buNone/>
              <a:defRPr/>
            </a:pPr>
            <a:r>
              <a:rPr lang="es-US" dirty="0"/>
              <a:t>Ciertas pólizas de </a:t>
            </a:r>
            <a:r>
              <a:rPr lang="es-US" dirty="0" err="1"/>
              <a:t>Medigap</a:t>
            </a:r>
            <a:r>
              <a:rPr lang="es-US" dirty="0"/>
              <a:t> también cubren ciertos beneficios que Medicare Original no cubre, tal como lo gatos de emergencia durante viajes en el extranjero. Las pólizas de </a:t>
            </a:r>
            <a:r>
              <a:rPr lang="es-US" dirty="0" err="1"/>
              <a:t>Medigap</a:t>
            </a:r>
            <a:r>
              <a:rPr lang="es-US" dirty="0"/>
              <a:t> no cubren su parte de los costos de otros tipos de cobertura de salud, incluidos los planes Medicare </a:t>
            </a:r>
            <a:r>
              <a:rPr lang="es-US" dirty="0" err="1"/>
              <a:t>Advantage</a:t>
            </a:r>
            <a:r>
              <a:rPr lang="es-US" dirty="0"/>
              <a:t>, los planes de medicamentos de Medicare independientes, la cobertura de salud grupal del empleador/sindicato, Medicaid o TRICARE.</a:t>
            </a:r>
          </a:p>
          <a:p>
            <a:pPr marL="0" lvl="0" indent="0">
              <a:spcBef>
                <a:spcPts val="600"/>
              </a:spcBef>
              <a:buNone/>
              <a:defRPr/>
            </a:pPr>
            <a:r>
              <a:rPr lang="es-US" dirty="0"/>
              <a:t>Todas las pólizas </a:t>
            </a:r>
            <a:r>
              <a:rPr lang="es-US" dirty="0" err="1"/>
              <a:t>Medigap</a:t>
            </a:r>
            <a:r>
              <a:rPr lang="es-US" dirty="0"/>
              <a:t> deberán seguir las leyes federales y estatales diseñadas para proteger a usted, y las pólizas deberán ser claramente identificadas como "Seguro Suplementario de Medicare." Las pólizas </a:t>
            </a:r>
            <a:r>
              <a:rPr lang="es-US" dirty="0" err="1"/>
              <a:t>Medigap</a:t>
            </a:r>
            <a:r>
              <a:rPr lang="es-US" dirty="0"/>
              <a:t> son estandarizadas, y en la mayoría de los estados son nombrados con letras, Planes A-N. Cada póliza </a:t>
            </a:r>
            <a:r>
              <a:rPr lang="es-US" dirty="0" err="1"/>
              <a:t>Medigap</a:t>
            </a:r>
            <a:r>
              <a:rPr lang="es-US" dirty="0"/>
              <a:t> estandarizada en la misma letra de plan deberá ofrecer los mismos beneficios básicos, independientemente de cuál compañía de seguros la vende. En general, el costo es la única diferencia entre las pólizas </a:t>
            </a:r>
            <a:r>
              <a:rPr lang="es-US" dirty="0" err="1"/>
              <a:t>Medigap</a:t>
            </a:r>
            <a:r>
              <a:rPr lang="es-US" dirty="0"/>
              <a:t> con la misma letra del plan que son vendidas por distintas compañías de seguro.</a:t>
            </a:r>
          </a:p>
          <a:p>
            <a:pPr marL="0" lvl="0" indent="0">
              <a:spcBef>
                <a:spcPts val="600"/>
              </a:spcBef>
              <a:buNone/>
              <a:defRPr/>
            </a:pPr>
            <a:r>
              <a:rPr lang="es-US" dirty="0"/>
              <a:t>En Massachusetts, Minnesota y Wisconsin, las pólizas </a:t>
            </a:r>
            <a:r>
              <a:rPr lang="es-US" dirty="0" err="1"/>
              <a:t>Medigap</a:t>
            </a:r>
            <a:r>
              <a:rPr lang="es-US" dirty="0"/>
              <a:t> son estandarizadas de otra manera. En algunos estados, es posible que pueda comprar otro tipo de póliza </a:t>
            </a:r>
            <a:r>
              <a:rPr lang="es-US" dirty="0" err="1"/>
              <a:t>Medigap</a:t>
            </a:r>
            <a:r>
              <a:rPr lang="es-US" dirty="0"/>
              <a:t> que se llama Medicare SELECT. Medicare SELECT son planes estandarizados que pueden requerir que consulte con ciertos proveedores y pueden costar menos que otras pólizas de </a:t>
            </a:r>
            <a:r>
              <a:rPr lang="es-US" dirty="0" err="1"/>
              <a:t>Medigap</a:t>
            </a:r>
            <a:r>
              <a:rPr lang="es-US" dirty="0"/>
              <a:t>.</a:t>
            </a:r>
          </a:p>
          <a:p>
            <a:pPr marL="0" lvl="0" indent="0">
              <a:spcBef>
                <a:spcPts val="600"/>
              </a:spcBef>
              <a:buNone/>
              <a:defRPr/>
            </a:pPr>
            <a:r>
              <a:rPr kumimoji="0" lang="es-US" b="1" i="0" u="none" strike="noStrike" cap="none" normalizeH="0" baseline="0" noProof="0" dirty="0">
                <a:ln>
                  <a:noFill/>
                </a:ln>
                <a:solidFill>
                  <a:prstClr val="black"/>
                </a:solidFill>
                <a:uLnTx/>
                <a:uFillTx/>
              </a:rPr>
              <a:t>*NOTA</a:t>
            </a:r>
            <a:r>
              <a:rPr kumimoji="0" lang="es-US" b="0" i="0" u="none" strike="noStrike" cap="none" normalizeH="0" baseline="0" noProof="0" dirty="0">
                <a:ln>
                  <a:noFill/>
                </a:ln>
                <a:solidFill>
                  <a:prstClr val="black"/>
                </a:solidFill>
                <a:uLnTx/>
                <a:uFillTx/>
              </a:rPr>
              <a:t>: </a:t>
            </a:r>
            <a:r>
              <a:rPr lang="es-US" dirty="0"/>
              <a:t>A partir del 1 de enero de 2020, los planes </a:t>
            </a:r>
            <a:r>
              <a:rPr lang="es-US" dirty="0" err="1"/>
              <a:t>Medigap</a:t>
            </a:r>
            <a:r>
              <a:rPr lang="es-US" dirty="0"/>
              <a:t> vendidos a personas que son nuevas en Medicare no podrán cubrir el deducible de la Parte B. Por eso, los Planes C y F ya no están disponibles para las personas que eran "nuevas en Medicare" el 1 de enero de 2020 o después. </a:t>
            </a:r>
          </a:p>
          <a:p>
            <a:pPr>
              <a:spcBef>
                <a:spcPts val="600"/>
              </a:spcBef>
              <a:defRPr/>
            </a:pPr>
            <a:r>
              <a:rPr lang="es-US" dirty="0"/>
              <a:t>Si ya tiene cualquiera de estos 2 planes (o la versión con deducible alto del Plan F) o estaba cubierto por uno de estos planes antes del 1 de enero de 2020, podrá mantener su plan. Si era elegible para Medicare antes del 1 de enero de 2020, pero no se había afiliado, es posible que pueda comprar uno de estos planes. </a:t>
            </a:r>
          </a:p>
          <a:p>
            <a:pPr>
              <a:spcBef>
                <a:spcPts val="600"/>
              </a:spcBef>
              <a:defRPr/>
            </a:pPr>
            <a:r>
              <a:rPr lang="es-US" dirty="0"/>
              <a:t>Para esta situación, las personas "nuevas en Medicare" son personas que cumplieron 65 años el 1 de enero de 2020 o después, y también las personas que obtuvieron Medicare Parte A (Seguro de hospital) el 1 de enero de 2020 o después.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12196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7"/>
            <a:ext cx="6558845" cy="5271911"/>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Todas las pólizas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cubren un conjunto básico de beneficios, incluidos los siguientes: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Todos los planes cubren el 100% del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y los gastos de hospital de la Parte A, hasta 365 días adicionales después de haber usado todos los beneficios de Medicare. Los Planes F y G también ofrecen un plan de deducible alto en algunos estados.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A, B, C, D, F, G, M y N pagan el 100% del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o copago de la Parte B. El Plan N paga el 100% del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 la Parte B, excepto por un copago de hasta $20 por algunas consultas y un copago de hasta $50 para visitas a la sala de emergencias que no conlleven a una internación. El Plan K paga el 50% del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o copago de la Parte B y el Plan L paga el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A, B, C, D, F, G, M y N pagan el 100% de la sangre (las 3 primeras pintas). El Plan K paga el 50%; el Plan L paga el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A, B, C, D, F, G, M y N pagan el 100% del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o copago de la atención de hospicio de la Parte A. El Plan K paga el 50%; el Plan L paga el 75%.</a:t>
            </a:r>
          </a:p>
          <a:p>
            <a:pPr marL="0" marR="0" lvl="0" indent="0" algn="l" defTabSz="914400" rtl="0" eaLnBrk="1" fontAlgn="auto" latinLnBrk="0" hangingPunct="1">
              <a:lnSpc>
                <a:spcPct val="100000"/>
              </a:lnSpc>
              <a:spcBef>
                <a:spcPts val="600"/>
              </a:spcBef>
              <a:spcAft>
                <a:spcPts val="0"/>
              </a:spcAft>
              <a:buClrTx/>
              <a:buSzTx/>
              <a:buNone/>
              <a:tabLst/>
              <a:defRPr/>
            </a:pPr>
            <a:r>
              <a:rPr kumimoji="0" lang="es-US" sz="1200" b="0" i="0" u="none" strike="noStrike" cap="none" normalizeH="0" baseline="0" noProof="0" dirty="0">
                <a:ln>
                  <a:noFill/>
                </a:ln>
                <a:solidFill>
                  <a:prstClr val="black"/>
                </a:solidFill>
                <a:uLnTx/>
                <a:uFillTx/>
                <a:latin typeface="+mn-lt"/>
                <a:ea typeface="+mn-ea"/>
                <a:cs typeface="+mn-cs"/>
              </a:rPr>
              <a:t>Además, cada plan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cubre diferentes beneficios:</a:t>
            </a:r>
          </a:p>
          <a:p>
            <a:pPr marR="0" lvl="0" algn="l" defTabSz="914400" rtl="0" eaLnBrk="1" fontAlgn="auto" latinLnBrk="0" hangingPunct="1">
              <a:lnSpc>
                <a:spcPct val="100000"/>
              </a:lnSpc>
              <a:spcBef>
                <a:spcPts val="600"/>
              </a:spcBef>
              <a:spcAft>
                <a:spcPts val="0"/>
              </a:spcAft>
              <a:buClrTx/>
              <a:buSzTx/>
              <a:tabLst/>
              <a:defRPr/>
            </a:pPr>
            <a:r>
              <a:rPr kumimoji="0" lang="es-US" sz="1200" b="0" i="0" u="none" strike="noStrike" cap="none" normalizeH="0" baseline="0" noProof="0" dirty="0">
                <a:ln>
                  <a:noFill/>
                </a:ln>
                <a:solidFill>
                  <a:prstClr val="black"/>
                </a:solidFill>
                <a:uLnTx/>
                <a:uFillTx/>
                <a:latin typeface="+mn-lt"/>
                <a:ea typeface="+mn-ea"/>
                <a:cs typeface="+mn-cs"/>
              </a:rPr>
              <a:t>Los planes C, D, F, G, M y N cubren el 100 % del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 atención en un centro de enfermería especializada. El Plan K cubre el 50% y el Plan L cubre el 75%.</a:t>
            </a:r>
          </a:p>
          <a:p>
            <a:pPr marR="0" lvl="0" algn="l" defTabSz="914400" rtl="0" eaLnBrk="1" fontAlgn="auto" latinLnBrk="0" hangingPunct="1">
              <a:lnSpc>
                <a:spcPct val="100000"/>
              </a:lnSpc>
              <a:spcBef>
                <a:spcPts val="600"/>
              </a:spcBef>
              <a:spcAft>
                <a:spcPts val="0"/>
              </a:spcAft>
              <a:buClrTx/>
              <a:buSzTx/>
              <a:tabLst/>
              <a:defRPr/>
            </a:pPr>
            <a:r>
              <a:rPr kumimoji="0" lang="es-US" sz="1200" b="0" i="0" u="none" strike="noStrike" cap="none" normalizeH="0" baseline="0" noProof="0" dirty="0">
                <a:ln>
                  <a:noFill/>
                </a:ln>
                <a:solidFill>
                  <a:prstClr val="black"/>
                </a:solidFill>
                <a:uLnTx/>
                <a:uFillTx/>
                <a:latin typeface="+mn-lt"/>
                <a:ea typeface="+mn-ea"/>
                <a:cs typeface="+mn-cs"/>
              </a:rPr>
              <a:t>Los planes B, C, D, F, G y N cubren el 100% del deducible de la Parte A. Los planes K y M cubren el 50% y el Plan L cubre el 75%.</a:t>
            </a:r>
          </a:p>
          <a:p>
            <a:pPr marR="0" lvl="0" algn="l" defTabSz="914400" rtl="0" eaLnBrk="1" fontAlgn="auto" latinLnBrk="0" hangingPunct="1">
              <a:lnSpc>
                <a:spcPct val="100000"/>
              </a:lnSpc>
              <a:spcBef>
                <a:spcPts val="600"/>
              </a:spcBef>
              <a:spcAft>
                <a:spcPts val="0"/>
              </a:spcAft>
              <a:buClrTx/>
              <a:buSzTx/>
              <a:tabLst/>
              <a:defRPr/>
            </a:pPr>
            <a:r>
              <a:rPr kumimoji="0" lang="es-US" sz="1200" b="0" i="0" u="none" strike="noStrike" cap="none" normalizeH="0" baseline="0" noProof="0" dirty="0">
                <a:ln>
                  <a:noFill/>
                </a:ln>
                <a:solidFill>
                  <a:prstClr val="black"/>
                </a:solidFill>
                <a:uLnTx/>
                <a:uFillTx/>
                <a:latin typeface="+mn-lt"/>
                <a:ea typeface="+mn-ea"/>
                <a:cs typeface="+mn-cs"/>
              </a:rPr>
              <a:t>Los planes C y F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cubren el 100% del deducible de la Parte B. Los planes C y F no están disponibles para las personas que sean elegibles para Medicare por primera vez a partir del 1.º de enero de 2020.</a:t>
            </a:r>
          </a:p>
          <a:p>
            <a:pPr marR="0" lvl="0" algn="l" defTabSz="914400" rtl="0" eaLnBrk="1" fontAlgn="auto" latinLnBrk="0" hangingPunct="1">
              <a:lnSpc>
                <a:spcPct val="100000"/>
              </a:lnSpc>
              <a:spcBef>
                <a:spcPts val="600"/>
              </a:spcBef>
              <a:spcAft>
                <a:spcPts val="0"/>
              </a:spcAft>
              <a:buClrTx/>
              <a:buSzTx/>
              <a:tabLst/>
              <a:defRPr/>
            </a:pPr>
            <a:r>
              <a:rPr kumimoji="0" lang="es-US" sz="1200" b="0" i="0" u="none" strike="noStrike" cap="none" normalizeH="0" baseline="0" noProof="0" dirty="0">
                <a:ln>
                  <a:noFill/>
                </a:ln>
                <a:solidFill>
                  <a:prstClr val="black"/>
                </a:solidFill>
                <a:uLnTx/>
                <a:uFillTx/>
                <a:latin typeface="+mn-lt"/>
                <a:ea typeface="+mn-ea"/>
                <a:cs typeface="+mn-cs"/>
              </a:rPr>
              <a:t>Los Planes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F y G cubren el 100% de los cargos en exceso de la Parte B.</a:t>
            </a:r>
          </a:p>
          <a:p>
            <a:pPr marR="0" lvl="0" algn="l" defTabSz="914400" rtl="0" eaLnBrk="1" fontAlgn="auto" latinLnBrk="0" hangingPunct="1">
              <a:lnSpc>
                <a:spcPct val="100000"/>
              </a:lnSpc>
              <a:spcBef>
                <a:spcPts val="600"/>
              </a:spcBef>
              <a:spcAft>
                <a:spcPts val="0"/>
              </a:spcAft>
              <a:buClrTx/>
              <a:buSzTx/>
              <a:tabLst/>
              <a:defRPr/>
            </a:pPr>
            <a:r>
              <a:rPr kumimoji="0" lang="es-US" sz="1200" b="0" i="0" u="none" strike="noStrike" cap="none" normalizeH="0" baseline="0" noProof="0" dirty="0">
                <a:ln>
                  <a:noFill/>
                </a:ln>
                <a:solidFill>
                  <a:prstClr val="black"/>
                </a:solidFill>
                <a:uLnTx/>
                <a:uFillTx/>
                <a:latin typeface="+mn-lt"/>
                <a:ea typeface="+mn-ea"/>
                <a:cs typeface="+mn-cs"/>
              </a:rPr>
              <a:t>Los Planes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 D, F, G, M y N cubren el 80% de los costos de emergencia de viajes al extranjero hasta los límites de los planes.</a:t>
            </a:r>
          </a:p>
          <a:p>
            <a:pPr marR="0" lvl="0" algn="l" defTabSz="914400" rtl="0" eaLnBrk="1" fontAlgn="auto" latinLnBrk="0" hangingPunct="1">
              <a:lnSpc>
                <a:spcPct val="100000"/>
              </a:lnSpc>
              <a:spcBef>
                <a:spcPts val="600"/>
              </a:spcBef>
              <a:spcAft>
                <a:spcPts val="0"/>
              </a:spcAft>
              <a:buClrTx/>
              <a:buSzTx/>
              <a:tabLst/>
              <a:defRPr/>
            </a:pPr>
            <a:r>
              <a:rPr kumimoji="0" lang="es-US" sz="1200" b="0" i="0" u="none" strike="noStrike" cap="none" normalizeH="0" baseline="0" noProof="0" dirty="0">
                <a:ln>
                  <a:noFill/>
                </a:ln>
                <a:solidFill>
                  <a:prstClr val="black"/>
                </a:solidFill>
                <a:uLnTx/>
                <a:uFillTx/>
                <a:latin typeface="+mn-lt"/>
                <a:ea typeface="+mn-ea"/>
                <a:cs typeface="+mn-cs"/>
              </a:rPr>
              <a:t>En 2021, los planes K y L tienen límites de gastos de bolsillo de $6,220 y $3,110, respectivamente.</a:t>
            </a:r>
          </a:p>
          <a:p>
            <a:pPr marL="119062" lvl="1" defTabSz="914400">
              <a:tabLst>
                <a:tab pos="119063" algn="l"/>
              </a:tabLst>
              <a:defRPr/>
            </a:pPr>
            <a:r>
              <a:rPr kumimoji="0" lang="es-US" sz="1200" b="1" i="0" u="none" strike="noStrike" cap="none" normalizeH="0" baseline="0" noProof="0" dirty="0">
                <a:ln>
                  <a:noFill/>
                </a:ln>
                <a:solidFill>
                  <a:prstClr val="black"/>
                </a:solidFill>
                <a:uLnTx/>
                <a:uFillTx/>
                <a:latin typeface="+mn-lt"/>
                <a:ea typeface="+mn-ea"/>
                <a:cs typeface="+mn-cs"/>
              </a:rPr>
              <a:t>Fuente</a:t>
            </a:r>
            <a:r>
              <a:rPr lang="es-US" dirty="0">
                <a:solidFill>
                  <a:prstClr val="black"/>
                </a:solidFill>
              </a:rPr>
              <a:t>: </a:t>
            </a:r>
            <a:r>
              <a:rPr lang="es-US" dirty="0">
                <a:solidFill>
                  <a:prstClr val="black"/>
                </a:solidFill>
                <a:hlinkClick r:id="rId3"/>
              </a:rPr>
              <a:t>Medicare.gov/</a:t>
            </a:r>
            <a:r>
              <a:rPr lang="es-US" dirty="0" err="1">
                <a:solidFill>
                  <a:prstClr val="black"/>
                </a:solidFill>
                <a:hlinkClick r:id="rId3"/>
              </a:rPr>
              <a:t>supplements-other-insurance</a:t>
            </a:r>
            <a:r>
              <a:rPr lang="es-US" dirty="0">
                <a:solidFill>
                  <a:prstClr val="black"/>
                </a:solidFill>
                <a:hlinkClick r:id="rId3"/>
              </a:rPr>
              <a:t>/</a:t>
            </a:r>
            <a:r>
              <a:rPr lang="es-US" dirty="0" err="1">
                <a:solidFill>
                  <a:prstClr val="black"/>
                </a:solidFill>
                <a:hlinkClick r:id="rId3"/>
              </a:rPr>
              <a:t>how</a:t>
            </a:r>
            <a:r>
              <a:rPr lang="es-US" dirty="0">
                <a:solidFill>
                  <a:prstClr val="black"/>
                </a:solidFill>
                <a:hlinkClick r:id="rId3"/>
              </a:rPr>
              <a:t>-</a:t>
            </a:r>
            <a:r>
              <a:rPr lang="es-US" dirty="0" err="1">
                <a:solidFill>
                  <a:prstClr val="black"/>
                </a:solidFill>
                <a:hlinkClick r:id="rId3"/>
              </a:rPr>
              <a:t>to</a:t>
            </a:r>
            <a:r>
              <a:rPr lang="es-US" dirty="0">
                <a:solidFill>
                  <a:prstClr val="black"/>
                </a:solidFill>
                <a:hlinkClick r:id="rId3"/>
              </a:rPr>
              <a:t>-compare-</a:t>
            </a:r>
            <a:r>
              <a:rPr lang="es-US" dirty="0" err="1">
                <a:solidFill>
                  <a:prstClr val="black"/>
                </a:solidFill>
                <a:hlinkClick r:id="rId3"/>
              </a:rPr>
              <a:t>medigap</a:t>
            </a:r>
            <a:r>
              <a:rPr lang="es-US" dirty="0">
                <a:solidFill>
                  <a:prstClr val="black"/>
                </a:solidFill>
                <a:hlinkClick r:id="rId3"/>
              </a:rPr>
              <a:t>-</a:t>
            </a:r>
            <a:r>
              <a:rPr lang="es-US" dirty="0" err="1">
                <a:solidFill>
                  <a:prstClr val="black"/>
                </a:solidFill>
                <a:hlinkClick r:id="rId3"/>
              </a:rPr>
              <a:t>policies</a:t>
            </a:r>
            <a:r>
              <a:rPr lang="es-US" dirty="0">
                <a:solidFill>
                  <a:prstClr val="black"/>
                </a:solidFill>
              </a:rPr>
              <a:t> </a:t>
            </a:r>
          </a:p>
          <a:p>
            <a:pPr marL="119062" marR="0" lvl="1" algn="l" defTabSz="914400" rtl="0" eaLnBrk="1" fontAlgn="auto" latinLnBrk="0" hangingPunct="1">
              <a:lnSpc>
                <a:spcPct val="100000"/>
              </a:lnSpc>
              <a:spcBef>
                <a:spcPts val="600"/>
              </a:spcBef>
              <a:spcAft>
                <a:spcPts val="0"/>
              </a:spcAft>
              <a:buClrTx/>
              <a:buSzTx/>
              <a:tabLst>
                <a:tab pos="119063" algn="l"/>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62574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5888" marR="0" lvl="1" indent="-1158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Una póliza Medigap solo funciona con Medicare Original. Medigap no funciona con Planes de Medicare Advantage. </a:t>
            </a:r>
          </a:p>
          <a:p>
            <a:pPr marL="115888" marR="0" lvl="1" indent="-1158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Si posee otra cobertura complementaria a Medicare, como cobertura por jubilado, puede que no necesite Medigap.</a:t>
            </a:r>
          </a:p>
          <a:p>
            <a:pPr marL="115888" marR="0" lvl="1" indent="-1158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Tenga en cuenta si puede afrontar los copagos y deducibles de Medicare y comparar esto con lo que cuesta la prima mensual de Medigap.</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898963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35467" y="3578578"/>
            <a:ext cx="6604000" cy="5238044"/>
          </a:xfrm>
        </p:spPr>
        <p:txBody>
          <a:bodyPr/>
          <a:lstStyle/>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Generalmente, el mejor momento para comprar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es durante el Período de Inscripción Abierta (OEP). </a:t>
            </a:r>
            <a:r>
              <a:rPr kumimoji="0" lang="es-ES" sz="1200" b="0" i="0" u="none" strike="noStrike" cap="none" normalizeH="0" baseline="0" noProof="0" dirty="0">
                <a:ln>
                  <a:noFill/>
                </a:ln>
                <a:solidFill>
                  <a:prstClr val="black"/>
                </a:solidFill>
                <a:uLnTx/>
                <a:uFillTx/>
                <a:latin typeface="+mn-lt"/>
                <a:ea typeface="+mn-ea"/>
                <a:cs typeface="+mn-cs"/>
              </a:rPr>
              <a:t>Este periodo dura seis meses y comienza el 1º día del mes en el que tiene 65 años o más y se inscribió en la Parte B</a:t>
            </a:r>
            <a:r>
              <a:rPr kumimoji="0" lang="es-US" sz="1200" b="0" i="0" u="none" strike="noStrike" cap="none" normalizeH="0" baseline="0" noProof="0" dirty="0">
                <a:ln>
                  <a:noFill/>
                </a:ln>
                <a:solidFill>
                  <a:prstClr val="black"/>
                </a:solidFill>
                <a:uLnTx/>
                <a:uFillTx/>
                <a:latin typeface="+mn-lt"/>
                <a:ea typeface="+mn-ea"/>
                <a:cs typeface="+mn-cs"/>
              </a:rPr>
              <a:t>. También debe tener la Parte A para obtener una póliza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Tiene un OEP de 6 meses con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esto le garantiza el derecho a comprar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Ciertos estados pueden tener un período más prolongado. Una vez que comienza el período, no puede demorarse ni repetirse.</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Durante el OEP para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las compañías no pueden hacer lo siguiente:</a:t>
            </a:r>
          </a:p>
          <a:p>
            <a:pPr marL="121285" marR="0" lvl="0" indent="-121285"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Rehusarse a venderle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que ofrecen.</a:t>
            </a:r>
          </a:p>
          <a:p>
            <a:pPr marL="121285" marR="0" lvl="0" indent="-121285"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Hacerlo esperar para que comience la cobertura (puede haber un período de espera por condiciones preexistentes si no tiene cobertura acreditable [cobertura de seguro médico que se puede usar para acortar el período de espera por condiciones preexistentes bajo la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antes del OEP)..</a:t>
            </a:r>
          </a:p>
          <a:p>
            <a:pPr marL="121285" marR="0" lvl="0" indent="-121285"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Cobrarle por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más de lo que le cobran a alguien sin problemas médicos.</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Quizás desee solicitar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antes de que comience el OEP 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si el seguro de salud actual termina el mes en que pasa a ser elegible para Medicare, o cumple 65 años, para tener cobertura continua sin interrupciones.</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Después de que finaliza el período de inscripción abierta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es posible que se le niegue una póliza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o se le cobre más por una póliza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debido a problemas de salud pasados o presentes. Sin embargo, hay excepciones si tiene cobertura del empleador. </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También puede comprar una póliza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cuando sea que una compañía acceda a venderle una. No obstante, puede que haya restricciones, como una revisión del historial médico o un período de espera por condiciones preexistentes. </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La revisión del historial médico es un proceso utilizado por las compañías de seguros para determinar el estado de salud cuando solicita un seguro de salud, con el fin de determinar si deben ofrecerle cobertura, a qué precio y con qué exclusiones o límites.</a:t>
            </a:r>
          </a:p>
        </p:txBody>
      </p:sp>
    </p:spTree>
    <p:extLst>
      <p:ext uri="{BB962C8B-B14F-4D97-AF65-F5344CB8AC3E}">
        <p14:creationId xmlns:p14="http://schemas.microsoft.com/office/powerpoint/2010/main" val="2701477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50472" y="3495554"/>
            <a:ext cx="6465014" cy="5467824"/>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comprar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siga estos pasos: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Decida qué plan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(del A al N) tiene los beneficios que necesita. Puede utilizar la herramienta de comparación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en </a:t>
            </a:r>
            <a:r>
              <a:rPr kumimoji="0" lang="es-US" sz="1200" b="0" i="0" u="none" strike="noStrike" cap="none" normalizeH="0" baseline="0" noProof="0" dirty="0">
                <a:ln>
                  <a:noFill/>
                </a:ln>
                <a:solidFill>
                  <a:prstClr val="black"/>
                </a:solidFill>
                <a:uLnTx/>
                <a:uFillTx/>
                <a:latin typeface="+mn-lt"/>
                <a:ea typeface="+mn-ea"/>
                <a:cs typeface="+mn-cs"/>
                <a:hlinkClick r:id="rId3"/>
              </a:rPr>
              <a:t>Medicare.gov/</a:t>
            </a:r>
            <a:r>
              <a:rPr kumimoji="0" lang="es-US" sz="1200" b="0" i="0" u="none" strike="noStrike" cap="none" normalizeH="0" baseline="0" noProof="0" dirty="0" err="1">
                <a:ln>
                  <a:noFill/>
                </a:ln>
                <a:solidFill>
                  <a:prstClr val="black"/>
                </a:solidFill>
                <a:uLnTx/>
                <a:uFillTx/>
                <a:latin typeface="+mn-lt"/>
                <a:ea typeface="+mn-ea"/>
                <a:cs typeface="+mn-cs"/>
                <a:hlinkClick r:id="rId3"/>
              </a:rPr>
              <a:t>medigap-supplemental-insurance-plans</a:t>
            </a:r>
            <a:r>
              <a:rPr kumimoji="0" lang="es-US" sz="1200" b="0" i="0" u="none" strike="noStrike" cap="none" normalizeH="0" baseline="0" noProof="0" dirty="0">
                <a:ln>
                  <a:noFill/>
                </a:ln>
                <a:solidFill>
                  <a:prstClr val="black"/>
                </a:solidFill>
                <a:uLnTx/>
                <a:uFillTx/>
                <a:latin typeface="+mn-lt"/>
                <a:ea typeface="+mn-ea"/>
                <a:cs typeface="+mn-cs"/>
              </a:rPr>
              <a:t> para comparar sus planes o puede llamar al 1-800-MEDICARE (1- 800-633-4227); TTY: al 1-877-486-2048.</a:t>
            </a:r>
          </a:p>
          <a:p>
            <a:pPr marL="119037" lvl="0" indent="-119037">
              <a:spcBef>
                <a:spcPts val="600"/>
              </a:spcBef>
              <a:defRPr/>
            </a:pPr>
            <a:r>
              <a:rPr kumimoji="0" lang="es-US" sz="1200" b="0" i="0" u="none" strike="noStrike" cap="none" normalizeH="0" baseline="0" noProof="0" dirty="0">
                <a:ln>
                  <a:noFill/>
                </a:ln>
                <a:solidFill>
                  <a:prstClr val="black"/>
                </a:solidFill>
                <a:uLnTx/>
                <a:uFillTx/>
                <a:latin typeface="+mn-lt"/>
                <a:ea typeface="+mn-ea"/>
                <a:cs typeface="+mn-cs"/>
              </a:rPr>
              <a:t>Comuníquese con el Programa Estatal de Asistencia sobre Seguros de Salud (SHIP) para averiguar qué compañías de seguros venden pólizas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en su estado. Para encontrar información de contacto de su SHIP local, visite </a:t>
            </a:r>
            <a:r>
              <a:rPr kumimoji="0" lang="es-US" sz="1200" b="0" i="0" u="sng" strike="noStrike" cap="none" normalizeH="0" baseline="0" noProof="0" dirty="0">
                <a:ln>
                  <a:noFill/>
                </a:ln>
                <a:solidFill>
                  <a:prstClr val="black"/>
                </a:solidFill>
                <a:uLnTx/>
                <a:uFillTx/>
                <a:latin typeface="+mn-lt"/>
                <a:ea typeface="+mn-ea"/>
                <a:cs typeface="+mn-cs"/>
                <a:hlinkClick r:id="rId4"/>
              </a:rPr>
              <a:t>shiptacenter.org</a:t>
            </a:r>
            <a:r>
              <a:rPr kumimoji="0" lang="es-US" sz="1200" b="0" i="0" u="none" strike="noStrike" cap="none" normalizeH="0" baseline="0" noProof="0" dirty="0">
                <a:ln>
                  <a:noFill/>
                </a:ln>
                <a:solidFill>
                  <a:prstClr val="black"/>
                </a:solidFill>
                <a:uLnTx/>
                <a:uFillTx/>
                <a:latin typeface="+mn-lt"/>
                <a:ea typeface="+mn-ea"/>
                <a:cs typeface="+mn-cs"/>
              </a:rPr>
              <a:t>. </a:t>
            </a:r>
            <a:r>
              <a:rPr lang="es-US" u="none" dirty="0"/>
              <a:t>También puede comunicarse con el Departamento Estatal de Seguros en </a:t>
            </a:r>
            <a:r>
              <a:rPr lang="en-US" dirty="0">
                <a:solidFill>
                  <a:prstClr val="black"/>
                </a:solidFill>
                <a:hlinkClick r:id="rId5"/>
              </a:rPr>
              <a:t>Medicare.gov/talk-to-someone</a:t>
            </a:r>
            <a:r>
              <a:rPr kumimoji="0" lang="es-US" sz="1200" b="0" i="0" strike="noStrike" cap="none" normalizeH="0" baseline="0" noProof="0" dirty="0">
                <a:ln>
                  <a:noFill/>
                </a:ln>
                <a:uLnTx/>
                <a:uFillTx/>
                <a:latin typeface="+mn-lt"/>
                <a:ea typeface="+mn-ea"/>
                <a:cs typeface="+mn-cs"/>
              </a:rPr>
              <a:t>, o visitar </a:t>
            </a:r>
            <a:r>
              <a:rPr lang="es-US" dirty="0">
                <a:solidFill>
                  <a:sysClr val="windowText" lastClr="000000"/>
                </a:solidFill>
                <a:hlinkClick r:id="rId3"/>
              </a:rPr>
              <a:t>Medicare.gov/</a:t>
            </a:r>
            <a:r>
              <a:rPr lang="es-US" dirty="0" err="1">
                <a:solidFill>
                  <a:sysClr val="windowText" lastClr="000000"/>
                </a:solidFill>
                <a:hlinkClick r:id="rId3"/>
              </a:rPr>
              <a:t>medigap-supplemental-insurance-plans</a:t>
            </a:r>
            <a:r>
              <a:rPr kumimoji="0" lang="es-US" b="0" i="0" u="none" strike="noStrike" cap="none" normalizeH="0" baseline="0" noProof="0" dirty="0">
                <a:ln>
                  <a:noFill/>
                </a:ln>
                <a:solidFill>
                  <a:prstClr val="black"/>
                </a:solidFill>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Las coberturas de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federales no se ofrecen a personas con Medicare debido a una incapacidad, por lo que debe contactarse con el Departamento Estatal de Seguros para determinar si su estado amplía estas protecciones a personas menores de 65 años.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Llame a las compañías de seguro y busque la mejor póliza a un precio que pueda pagar.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Compre la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Una vez que elija la compañía de seguros y la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solicite la póliza. La compañía de seguros debe darle un resumen claramente redactado de su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cuando lo solicite.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más informaci</a:t>
            </a:r>
            <a:r>
              <a:rPr kumimoji="0" lang="es-US" sz="1200" b="0" i="0" u="none" strike="noStrike" cap="none" normalizeH="0" baseline="0" noProof="0" dirty="0">
                <a:ln>
                  <a:noFill/>
                </a:ln>
                <a:solidFill>
                  <a:prstClr val="black"/>
                </a:solidFill>
                <a:uLnTx/>
                <a:uFillTx/>
                <a:latin typeface="Calibri" panose="020F0502020204030204" pitchFamily="34" charset="0"/>
                <a:ea typeface="+mn-ea"/>
                <a:cs typeface="Calibri" panose="020F0502020204030204" pitchFamily="34" charset="0"/>
              </a:rPr>
              <a:t>ó</a:t>
            </a:r>
            <a:r>
              <a:rPr kumimoji="0" lang="es-US" sz="1200" b="0" i="0" u="none" strike="noStrike" cap="none" normalizeH="0" baseline="0" noProof="0" dirty="0">
                <a:ln>
                  <a:noFill/>
                </a:ln>
                <a:solidFill>
                  <a:prstClr val="black"/>
                </a:solidFill>
                <a:uLnTx/>
                <a:uFillTx/>
                <a:latin typeface="+mn-lt"/>
                <a:ea typeface="+mn-ea"/>
                <a:cs typeface="+mn-cs"/>
              </a:rPr>
              <a:t>n:</a:t>
            </a:r>
          </a:p>
          <a:p>
            <a:pPr marL="117475" lvl="0">
              <a:spcBef>
                <a:spcPts val="600"/>
              </a:spcBef>
              <a:defRPr/>
            </a:pPr>
            <a:r>
              <a:rPr kumimoji="0" lang="es-US" sz="1200" b="0" i="0" u="none" strike="noStrike" cap="none" normalizeH="0" baseline="0" noProof="0" dirty="0">
                <a:ln>
                  <a:noFill/>
                </a:ln>
                <a:solidFill>
                  <a:prstClr val="black"/>
                </a:solidFill>
                <a:uLnTx/>
                <a:uFillTx/>
                <a:latin typeface="+mn-lt"/>
                <a:ea typeface="+mn-ea"/>
                <a:cs typeface="+mn-cs"/>
              </a:rPr>
              <a:t>Consulte el folleto "Selección de una póliza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a:t>
            </a:r>
            <a:r>
              <a:rPr lang="es-US" dirty="0">
                <a:solidFill>
                  <a:prstClr val="black"/>
                </a:solidFill>
              </a:rPr>
              <a:t>Una Guía de Seguro de Salud para las Personas con Medicare". Producto CMS No. 02110, </a:t>
            </a:r>
            <a:r>
              <a:rPr lang="es-US" dirty="0">
                <a:solidFill>
                  <a:prstClr val="black"/>
                </a:solidFill>
                <a:hlinkClick r:id="rId6"/>
              </a:rPr>
              <a:t>Medicare.gov/Pubs/</a:t>
            </a:r>
            <a:r>
              <a:rPr lang="es-US" dirty="0" err="1">
                <a:solidFill>
                  <a:prstClr val="black"/>
                </a:solidFill>
                <a:hlinkClick r:id="rId6"/>
              </a:rPr>
              <a:t>pdf</a:t>
            </a:r>
            <a:r>
              <a:rPr lang="es-US" dirty="0">
                <a:solidFill>
                  <a:prstClr val="black"/>
                </a:solidFill>
                <a:hlinkClick r:id="rId6"/>
              </a:rPr>
              <a:t>/02110-Medicare-Medigap.guide.pdf</a:t>
            </a:r>
            <a:r>
              <a:rPr kumimoji="0" lang="es-US" sz="1200" b="0" i="0" u="none" strike="noStrike" cap="none" normalizeH="0" baseline="0" noProof="0" dirty="0">
                <a:ln>
                  <a:noFill/>
                </a:ln>
                <a:solidFill>
                  <a:prstClr val="black"/>
                </a:solidFill>
                <a:uLnTx/>
                <a:uFillTx/>
                <a:latin typeface="+mn-lt"/>
                <a:ea typeface="+mn-ea"/>
                <a:cs typeface="+mn-cs"/>
              </a:rPr>
              <a:t>.</a:t>
            </a:r>
            <a:r>
              <a:rPr lang="es-US" dirty="0">
                <a:solidFill>
                  <a:prstClr val="black"/>
                </a:solidFill>
              </a:rPr>
              <a:t> </a:t>
            </a:r>
          </a:p>
          <a:p>
            <a:pPr marL="117475" lvl="0">
              <a:spcBef>
                <a:spcPts val="600"/>
              </a:spcBef>
              <a:defRPr/>
            </a:pPr>
            <a:r>
              <a:rPr kumimoji="0" lang="es-US" sz="1200" b="0" i="0" u="none" strike="noStrike" cap="none" normalizeH="0" baseline="0" noProof="0" dirty="0">
                <a:ln>
                  <a:noFill/>
                </a:ln>
                <a:solidFill>
                  <a:prstClr val="black"/>
                </a:solidFill>
                <a:uLnTx/>
                <a:uFillTx/>
                <a:latin typeface="+mn-lt"/>
                <a:ea typeface="+mn-ea"/>
                <a:cs typeface="+mn-cs"/>
              </a:rPr>
              <a:t>Consulte con el Departamento de Seguros Estatal. </a:t>
            </a:r>
            <a:r>
              <a:rPr lang="es-US" dirty="0">
                <a:solidFill>
                  <a:prstClr val="black"/>
                </a:solidFill>
              </a:rPr>
              <a:t>Visite </a:t>
            </a:r>
            <a:r>
              <a:rPr lang="es-US" dirty="0">
                <a:solidFill>
                  <a:prstClr val="black"/>
                </a:solidFill>
                <a:hlinkClick r:id="rId5"/>
              </a:rPr>
              <a:t>Medicare.gov/</a:t>
            </a:r>
            <a:r>
              <a:rPr lang="es-US" dirty="0" err="1">
                <a:solidFill>
                  <a:prstClr val="black"/>
                </a:solidFill>
                <a:hlinkClick r:id="rId5"/>
              </a:rPr>
              <a:t>talk-to-someone</a:t>
            </a:r>
            <a:r>
              <a:rPr lang="es-US" dirty="0">
                <a:solidFill>
                  <a:prstClr val="black"/>
                </a:solidFill>
              </a:rPr>
              <a:t>, o llame al 1-800-MEDICARE </a:t>
            </a:r>
            <a:r>
              <a:rPr kumimoji="0" lang="es-US" sz="1200" b="0" i="0" u="none" strike="noStrike" cap="none" normalizeH="0" baseline="0" noProof="0" dirty="0">
                <a:ln>
                  <a:noFill/>
                </a:ln>
                <a:solidFill>
                  <a:prstClr val="black"/>
                </a:solidFill>
                <a:uLnTx/>
                <a:uFillTx/>
                <a:latin typeface="+mn-lt"/>
                <a:ea typeface="+mn-ea"/>
                <a:cs typeface="+mn-cs"/>
              </a:rPr>
              <a:t>(1- 800-633-4227); TTY: 1-877-486-2048,</a:t>
            </a:r>
            <a:r>
              <a:rPr lang="es-US" dirty="0">
                <a:solidFill>
                  <a:prstClr val="black"/>
                </a:solidFill>
              </a:rPr>
              <a:t> para obtener el número de teléfono.</a:t>
            </a:r>
            <a:r>
              <a:rPr kumimoji="0" lang="es-US" sz="1200" b="0" i="0" u="none" strike="noStrike" cap="none" normalizeH="0" baseline="0" noProof="0" dirty="0">
                <a:ln>
                  <a:noFill/>
                </a:ln>
                <a:solidFill>
                  <a:prstClr val="black"/>
                </a:solidFill>
                <a:uLnTx/>
                <a:uFillTx/>
                <a:latin typeface="+mn-lt"/>
                <a:ea typeface="+mn-ea"/>
                <a:cs typeface="+mn-cs"/>
              </a:rPr>
              <a:t> </a:t>
            </a:r>
          </a:p>
          <a:p>
            <a:pPr marL="117475" lvl="0">
              <a:spcBef>
                <a:spcPts val="600"/>
              </a:spcBef>
              <a:defRPr/>
            </a:pPr>
            <a:r>
              <a:rPr kumimoji="0" lang="es-US" sz="1200" b="0" i="0" u="none" strike="noStrike" cap="none" normalizeH="0" baseline="0" noProof="0" dirty="0">
                <a:ln>
                  <a:noFill/>
                </a:ln>
                <a:solidFill>
                  <a:prstClr val="black"/>
                </a:solidFill>
                <a:uLnTx/>
                <a:uFillTx/>
              </a:rPr>
              <a:t>Para obtener más información sobre consulte el módulo 3 en la Biblioteca de capacitación, en </a:t>
            </a:r>
            <a:r>
              <a:rPr kumimoji="0" lang="es-US" sz="1200" b="0" i="0" u="none" strike="noStrike" cap="none" normalizeH="0" baseline="0" noProof="0" dirty="0">
                <a:ln>
                  <a:noFill/>
                </a:ln>
                <a:solidFill>
                  <a:prstClr val="black"/>
                </a:solidFill>
                <a:uLnTx/>
                <a:uFillTx/>
                <a:hlinkClick r:id="rId7"/>
              </a:rPr>
              <a:t>CMSnationaltrainingprogram.cms.gov/?q=</a:t>
            </a:r>
            <a:r>
              <a:rPr kumimoji="0" lang="es-US" sz="1200" b="0" i="0" u="none" strike="noStrike" cap="none" normalizeH="0" baseline="0" noProof="0" dirty="0" err="1">
                <a:ln>
                  <a:noFill/>
                </a:ln>
                <a:solidFill>
                  <a:prstClr val="black"/>
                </a:solidFill>
                <a:uLnTx/>
                <a:uFillTx/>
                <a:hlinkClick r:id="rId7"/>
              </a:rPr>
              <a:t>global-search&amp;search</a:t>
            </a:r>
            <a:r>
              <a:rPr kumimoji="0" lang="es-US" sz="1200" b="0" i="0" u="none" strike="noStrike" cap="none" normalizeH="0" baseline="0" noProof="0" dirty="0">
                <a:ln>
                  <a:noFill/>
                </a:ln>
                <a:solidFill>
                  <a:prstClr val="black"/>
                </a:solidFill>
                <a:uLnTx/>
                <a:uFillTx/>
                <a:hlinkClick r:id="rId7"/>
              </a:rPr>
              <a:t>=</a:t>
            </a:r>
            <a:r>
              <a:rPr kumimoji="0" lang="es-US" sz="1200" b="0" i="0" u="none" strike="noStrike" cap="none" normalizeH="0" baseline="0" noProof="0" dirty="0" err="1">
                <a:ln>
                  <a:noFill/>
                </a:ln>
                <a:solidFill>
                  <a:prstClr val="black"/>
                </a:solidFill>
                <a:uLnTx/>
                <a:uFillTx/>
                <a:hlinkClick r:id="rId7"/>
              </a:rPr>
              <a:t>Medigap+policies&amp;combine</a:t>
            </a:r>
            <a:r>
              <a:rPr kumimoji="0" lang="es-US" sz="1200" b="0" i="0" u="none" strike="noStrike" cap="none" normalizeH="0" baseline="0" noProof="0" dirty="0">
                <a:ln>
                  <a:noFill/>
                </a:ln>
                <a:solidFill>
                  <a:prstClr val="black"/>
                </a:solidFill>
                <a:uLnTx/>
                <a:uFillTx/>
                <a:hlinkClick r:id="rId7"/>
              </a:rPr>
              <a:t>=</a:t>
            </a:r>
            <a:r>
              <a:rPr kumimoji="0" lang="es-US" sz="1200" b="0" i="0" u="none" strike="noStrike" cap="none" normalizeH="0" baseline="0" noProof="0" dirty="0" err="1">
                <a:ln>
                  <a:noFill/>
                </a:ln>
                <a:solidFill>
                  <a:prstClr val="black"/>
                </a:solidFill>
                <a:uLnTx/>
                <a:uFillTx/>
                <a:hlinkClick r:id="rId7"/>
              </a:rPr>
              <a:t>Medigap+policies</a:t>
            </a:r>
            <a:r>
              <a:rPr kumimoji="0" lang="es-US" sz="1200" b="0" i="0" u="none" strike="noStrike" cap="none" normalizeH="0" baseline="0" noProof="0" dirty="0">
                <a:ln>
                  <a:noFill/>
                </a:ln>
                <a:solidFill>
                  <a:prstClr val="black"/>
                </a:solidFill>
                <a:uLnTx/>
                <a:uFillTx/>
              </a:rPr>
              <a:t>. </a:t>
            </a:r>
          </a:p>
          <a:p>
            <a:pPr marL="117475" lvl="0">
              <a:spcBef>
                <a:spcPts val="600"/>
              </a:spcBef>
              <a:defRPr/>
            </a:pPr>
            <a:r>
              <a:rPr lang="es-US" sz="1200" dirty="0">
                <a:solidFill>
                  <a:prstClr val="black"/>
                </a:solidFill>
              </a:rPr>
              <a:t>V</a:t>
            </a:r>
            <a:r>
              <a:rPr kumimoji="0" lang="es-US" sz="1200" b="0" i="0" u="none" strike="noStrike" cap="none" normalizeH="0" baseline="0" noProof="0" dirty="0" err="1">
                <a:ln>
                  <a:noFill/>
                </a:ln>
                <a:solidFill>
                  <a:prstClr val="black"/>
                </a:solidFill>
                <a:uLnTx/>
                <a:uFillTx/>
              </a:rPr>
              <a:t>isite</a:t>
            </a:r>
            <a:r>
              <a:rPr kumimoji="0" lang="es-US" sz="1200" b="0" i="0" u="none" strike="noStrike" cap="none" normalizeH="0" baseline="0" noProof="0" dirty="0">
                <a:ln>
                  <a:noFill/>
                </a:ln>
                <a:solidFill>
                  <a:prstClr val="black"/>
                </a:solidFill>
                <a:uLnTx/>
                <a:uFillTx/>
              </a:rPr>
              <a:t> </a:t>
            </a:r>
            <a:r>
              <a:rPr kumimoji="0" lang="es-US" sz="1200" b="0" i="0" u="none" strike="noStrike" cap="none" normalizeH="0" baseline="0" noProof="0" dirty="0">
                <a:ln>
                  <a:noFill/>
                </a:ln>
                <a:solidFill>
                  <a:prstClr val="black"/>
                </a:solidFill>
                <a:uLnTx/>
                <a:uFillTx/>
                <a:hlinkClick r:id="rId8"/>
              </a:rPr>
              <a:t>Medicare.gov/</a:t>
            </a:r>
            <a:r>
              <a:rPr kumimoji="0" lang="es-US" sz="1200" b="0" i="0" u="none" strike="noStrike" cap="none" normalizeH="0" baseline="0" noProof="0" dirty="0" err="1">
                <a:ln>
                  <a:noFill/>
                </a:ln>
                <a:solidFill>
                  <a:prstClr val="black"/>
                </a:solidFill>
                <a:uLnTx/>
                <a:uFillTx/>
                <a:hlinkClick r:id="rId8"/>
              </a:rPr>
              <a:t>supplement-other-insurance</a:t>
            </a:r>
            <a:r>
              <a:rPr kumimoji="0" lang="es-US" sz="1200" b="0" i="0" u="none" strike="noStrike" cap="none" normalizeH="0" baseline="0" noProof="0" dirty="0">
                <a:ln>
                  <a:noFill/>
                </a:ln>
                <a:solidFill>
                  <a:prstClr val="black"/>
                </a:solidFill>
                <a:uLnTx/>
                <a:uFillTx/>
                <a:hlinkClick r:id="rId8"/>
              </a:rPr>
              <a:t>/compare-</a:t>
            </a:r>
            <a:r>
              <a:rPr kumimoji="0" lang="es-US" sz="1200" b="0" i="0" u="none" strike="noStrike" cap="none" normalizeH="0" baseline="0" noProof="0" dirty="0" err="1">
                <a:ln>
                  <a:noFill/>
                </a:ln>
                <a:solidFill>
                  <a:prstClr val="black"/>
                </a:solidFill>
                <a:uLnTx/>
                <a:uFillTx/>
                <a:hlinkClick r:id="rId8"/>
              </a:rPr>
              <a:t>medigap</a:t>
            </a:r>
            <a:r>
              <a:rPr kumimoji="0" lang="es-US" sz="1200" b="0" i="0" u="none" strike="noStrike" cap="none" normalizeH="0" baseline="0" noProof="0" dirty="0">
                <a:ln>
                  <a:noFill/>
                </a:ln>
                <a:solidFill>
                  <a:prstClr val="black"/>
                </a:solidFill>
                <a:uLnTx/>
                <a:uFillTx/>
                <a:hlinkClick r:id="rId8"/>
              </a:rPr>
              <a:t>/compare-medigap.html</a:t>
            </a:r>
            <a:r>
              <a:rPr kumimoji="0" lang="es-US" sz="1200" b="0" i="0" u="none" strike="noStrike" cap="none" normalizeH="0" baseline="0" noProof="0" dirty="0">
                <a:ln>
                  <a:noFill/>
                </a:ln>
                <a:solidFill>
                  <a:prstClr val="black"/>
                </a:solidFill>
                <a:uLnTx/>
                <a:uFillTx/>
              </a:rPr>
              <a:t>.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160246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4</a:t>
            </a:r>
          </a:p>
          <a:p>
            <a:pPr marL="0" lvl="0" indent="0">
              <a:spcBef>
                <a:spcPts val="600"/>
              </a:spcBef>
              <a:buNone/>
              <a:defRPr/>
            </a:pPr>
            <a:r>
              <a:rPr lang="es-US" dirty="0">
                <a:solidFill>
                  <a:prstClr val="black"/>
                </a:solidFill>
              </a:rPr>
              <a:t>Durante su OEP para </a:t>
            </a:r>
            <a:r>
              <a:rPr lang="es-US" dirty="0" err="1">
                <a:solidFill>
                  <a:prstClr val="black"/>
                </a:solidFill>
              </a:rPr>
              <a:t>Medigap</a:t>
            </a:r>
            <a:r>
              <a:rPr lang="es-US" dirty="0">
                <a:solidFill>
                  <a:prstClr val="black"/>
                </a:solidFill>
              </a:rPr>
              <a:t>, las compañías de seguros no pueden:</a:t>
            </a:r>
          </a:p>
          <a:p>
            <a:pPr marL="228600" lvl="0" indent="-228600">
              <a:spcBef>
                <a:spcPts val="600"/>
              </a:spcBef>
              <a:buFont typeface="+mj-lt"/>
              <a:buAutoNum type="alphaLcPeriod"/>
              <a:defRPr/>
            </a:pPr>
            <a:r>
              <a:rPr lang="es-US" dirty="0">
                <a:solidFill>
                  <a:prstClr val="black"/>
                </a:solidFill>
              </a:rPr>
              <a:t>Rehusarse a venderle una póliza </a:t>
            </a:r>
            <a:r>
              <a:rPr lang="es-US" dirty="0" err="1">
                <a:solidFill>
                  <a:prstClr val="black"/>
                </a:solidFill>
              </a:rPr>
              <a:t>Medigap</a:t>
            </a:r>
            <a:r>
              <a:rPr lang="es-US" dirty="0">
                <a:solidFill>
                  <a:prstClr val="black"/>
                </a:solidFill>
              </a:rPr>
              <a:t> que ofrecen.</a:t>
            </a:r>
          </a:p>
          <a:p>
            <a:pPr marL="228600" lvl="0" indent="-228600">
              <a:spcBef>
                <a:spcPts val="600"/>
              </a:spcBef>
              <a:buFont typeface="+mj-lt"/>
              <a:buAutoNum type="alphaLcPeriod"/>
              <a:defRPr/>
            </a:pPr>
            <a:r>
              <a:rPr lang="es-US" dirty="0">
                <a:solidFill>
                  <a:prstClr val="black"/>
                </a:solidFill>
              </a:rPr>
              <a:t>Hacerle esperar para recibir cobertura.</a:t>
            </a:r>
          </a:p>
          <a:p>
            <a:pPr marL="228600" lvl="0" indent="-228600">
              <a:spcBef>
                <a:spcPts val="600"/>
              </a:spcBef>
              <a:buFont typeface="+mj-lt"/>
              <a:buAutoNum type="alphaLcPeriod"/>
              <a:defRPr/>
            </a:pPr>
            <a:r>
              <a:rPr lang="es-US" dirty="0">
                <a:solidFill>
                  <a:prstClr val="black"/>
                </a:solidFill>
              </a:rPr>
              <a:t>Cobrarle más por un problema de salud presente o anterior.</a:t>
            </a:r>
          </a:p>
          <a:p>
            <a:pPr marL="228600" lvl="0" indent="-228600">
              <a:spcBef>
                <a:spcPts val="600"/>
              </a:spcBef>
              <a:buFont typeface="+mj-lt"/>
              <a:buAutoNum type="alphaLcPeriod"/>
              <a:defRPr/>
            </a:pPr>
            <a:r>
              <a:rPr lang="es-US" dirty="0">
                <a:solidFill>
                  <a:prstClr val="black"/>
                </a:solidFill>
              </a:rPr>
              <a:t>Todas las anteriores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Respuesta: d. todas las anteriores.</a:t>
            </a:r>
            <a:r>
              <a:rPr kumimoji="0" lang="es-US" sz="1200" b="0" i="0" u="none" strike="noStrike" cap="none" normalizeH="0" baseline="0" noProof="0" dirty="0">
                <a:ln>
                  <a:noFill/>
                </a:ln>
                <a:solidFill>
                  <a:prstClr val="black"/>
                </a:solidFill>
                <a:uLnTx/>
                <a:uFillTx/>
                <a:latin typeface="+mn-lt"/>
                <a:ea typeface="+mn-ea"/>
                <a:cs typeface="+mn-cs"/>
              </a:rPr>
              <a:t>. </a:t>
            </a:r>
          </a:p>
          <a:p>
            <a:pPr marL="0" lvl="0" indent="0">
              <a:spcBef>
                <a:spcPts val="600"/>
              </a:spcBef>
              <a:buNone/>
              <a:defRPr/>
            </a:pPr>
            <a:r>
              <a:rPr lang="es-US" dirty="0"/>
              <a:t>Durante el Período de Inscripción Abierta en </a:t>
            </a:r>
            <a:r>
              <a:rPr lang="es-US" dirty="0" err="1"/>
              <a:t>Medigap</a:t>
            </a:r>
            <a:r>
              <a:rPr lang="es-US" dirty="0"/>
              <a:t>, las compañías de seguros no pueden negarse a venderle una póliza </a:t>
            </a:r>
            <a:r>
              <a:rPr lang="es-US" dirty="0" err="1"/>
              <a:t>Medigap</a:t>
            </a:r>
            <a:r>
              <a:rPr lang="es-US" dirty="0"/>
              <a:t> debido a una incapacidad u a otro problema de salud, ni cobrarle una prima más alta (basándose en su estado de salud) que la que les cobran a las otras personas que tienen 65 años. Hacerlo esperar para que comience la cobertura (puede haber un período de espera por condiciones preexistentes si no tiene cobertura acreditable [cobertura de seguro médico que se puede usar para acortar el período de espera por condiciones preexistentes bajo la póliza </a:t>
            </a:r>
            <a:r>
              <a:rPr lang="es-US" dirty="0" err="1"/>
              <a:t>Medigap</a:t>
            </a:r>
            <a:r>
              <a:rPr lang="es-US" dirty="0"/>
              <a:t>] antes del OEP).</a:t>
            </a:r>
          </a:p>
          <a:p>
            <a:pPr marL="0" lvl="0" indent="0">
              <a:spcBef>
                <a:spcPts val="600"/>
              </a:spcBef>
              <a:buNone/>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72244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7"/>
            <a:ext cx="5486400" cy="5183457"/>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Actualmente, Medicare brinda seguro médico a 62 millones de personas en los EE. UU.:</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Mayores de 65 años.</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Menores de 65 años con ciertas incapacidades que tienen derecho a los beneficios del Seguro Social por Incapacidad (SSDI, por sus siglas en inglés) durante 24 meses, incluye </a:t>
            </a:r>
            <a:r>
              <a:rPr kumimoji="0" lang="es-US" sz="1200" b="0" i="0" u="none" strike="noStrike" cap="none" normalizeH="0" baseline="0" noProof="0" dirty="0">
                <a:ln>
                  <a:noFill/>
                </a:ln>
                <a:solidFill>
                  <a:schemeClr val="tx1"/>
                </a:solidFill>
                <a:uLnTx/>
                <a:uFillTx/>
                <a:latin typeface="+mn-lt"/>
                <a:ea typeface="+mn-ea"/>
                <a:cs typeface="+mn-cs"/>
              </a:rPr>
              <a:t>la ELA (esclerosis lateral amiotrófica, también conocida como enfermedad de Lou Gehrig</a:t>
            </a:r>
            <a:r>
              <a:rPr kumimoji="0" lang="es-US" sz="1200" b="0" i="0" u="none" strike="noStrike" cap="none" normalizeH="0" baseline="0" noProof="0" dirty="0">
                <a:ln>
                  <a:noFill/>
                </a:ln>
                <a:solidFill>
                  <a:prstClr val="black"/>
                </a:solidFill>
                <a:uLnTx/>
                <a:uFillTx/>
                <a:latin typeface="+mn-lt"/>
                <a:ea typeface="+mn-ea"/>
                <a:cs typeface="+mn-cs"/>
              </a:rPr>
              <a:t>), sin período de espera. </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 cualquier edad que padezcan la enfermedad renal en etapa final (ESRD, por sus siglas en inglés) (una insuficiencia renal permanente que requiera diálisis o un trasplante de riñón).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Medicare también está disponible para un pequeño subgrupo de personas que tienen una afección relacionada con los asbestos, asociada con un riesgo para la salud ambiental declarado por el gobierno federal. Actualmente, solo corresponde para personas afectadas por un peligro en Libby, Montana.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 posible que las personas que migran a los EE. UU. califiquen para Medicare si residen legalmente en el país. Por lo general, tienen que haber residido en los EE. UU. durante 5 años consecutivos para obtener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manual “Medicare y Usted” (Producto CMS No. 10050), que se muestra en la diapositiva se envía por correo a todos los hogares de Medicare cada año en el otoño. Puede verlo y consultarlo de manera electrónica en </a:t>
            </a:r>
            <a:r>
              <a:rPr kumimoji="0" lang="es-US" sz="1200" b="0" i="0" u="none" strike="noStrike" cap="none" normalizeH="0" baseline="0" noProof="0" dirty="0">
                <a:ln>
                  <a:noFill/>
                </a:ln>
                <a:solidFill>
                  <a:prstClr val="black"/>
                </a:solidFill>
                <a:uLnTx/>
                <a:uFillTx/>
                <a:latin typeface="+mn-lt"/>
                <a:ea typeface="+mn-ea"/>
                <a:cs typeface="+mn-cs"/>
                <a:hlinkClick r:id="rId3"/>
              </a:rPr>
              <a:t>Medicare.gov/Pubs/</a:t>
            </a:r>
            <a:r>
              <a:rPr kumimoji="0" lang="es-US" sz="1200" b="0" i="0" u="none" strike="noStrike" cap="none" normalizeH="0" baseline="0" noProof="0" dirty="0" err="1">
                <a:ln>
                  <a:noFill/>
                </a:ln>
                <a:solidFill>
                  <a:prstClr val="black"/>
                </a:solidFill>
                <a:uLnTx/>
                <a:uFillTx/>
                <a:latin typeface="+mn-lt"/>
                <a:ea typeface="+mn-ea"/>
                <a:cs typeface="+mn-cs"/>
                <a:hlinkClick r:id="rId3"/>
              </a:rPr>
              <a:t>pdf</a:t>
            </a:r>
            <a:r>
              <a:rPr kumimoji="0" lang="es-US" sz="1200" b="0" i="0" u="none" strike="noStrike" cap="none" normalizeH="0" baseline="0" noProof="0" dirty="0">
                <a:ln>
                  <a:noFill/>
                </a:ln>
                <a:solidFill>
                  <a:prstClr val="black"/>
                </a:solidFill>
                <a:uLnTx/>
                <a:uFillTx/>
                <a:latin typeface="+mn-lt"/>
                <a:ea typeface="+mn-ea"/>
                <a:cs typeface="+mn-cs"/>
                <a:hlinkClick r:id="rId3"/>
              </a:rPr>
              <a:t>/10050-Medicare-and-You.pdf</a:t>
            </a:r>
            <a:r>
              <a:rPr kumimoji="0" lang="es-US" sz="1200" b="0" i="0" u="none" strike="noStrike" cap="none" normalizeH="0" baseline="0" noProof="0" dirty="0">
                <a:ln>
                  <a:noFill/>
                </a:ln>
                <a:solidFill>
                  <a:prstClr val="black"/>
                </a:solidFill>
                <a:uLnTx/>
                <a:uFillTx/>
                <a:latin typeface="+mn-lt"/>
                <a:ea typeface="+mn-ea"/>
                <a:cs typeface="+mn-cs"/>
              </a:rPr>
              <a:t>. También se envía a todas las personas inscritas recientemente. Explica Medicare y proporciona información sobre los planes de salud y medicamentos de Medicare en su área geográfica.</a:t>
            </a:r>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Para obtener información general sobre la inscripción en Medicare, visite </a:t>
            </a:r>
            <a:r>
              <a:rPr kumimoji="0" lang="es-US" sz="1200" b="0" i="0" u="none" strike="noStrike" cap="none" normalizeH="0" baseline="0" noProof="0" dirty="0">
                <a:ln>
                  <a:noFill/>
                </a:ln>
                <a:solidFill>
                  <a:prstClr val="black"/>
                </a:solidFill>
                <a:uLnTx/>
                <a:uFillTx/>
                <a:latin typeface="+mn-lt"/>
                <a:ea typeface="+mn-ea"/>
                <a:cs typeface="+mn-cs"/>
                <a:hlinkClick r:id="rId4"/>
              </a:rPr>
              <a:t>CMS.gov/</a:t>
            </a:r>
            <a:r>
              <a:rPr kumimoji="0" lang="es-US" sz="1200" b="0" i="0" u="none" strike="noStrike" cap="none" normalizeH="0" baseline="0" noProof="0" dirty="0" err="1">
                <a:ln>
                  <a:noFill/>
                </a:ln>
                <a:solidFill>
                  <a:prstClr val="black"/>
                </a:solidFill>
                <a:uLnTx/>
                <a:uFillTx/>
                <a:latin typeface="+mn-lt"/>
                <a:ea typeface="+mn-ea"/>
                <a:cs typeface="+mn-cs"/>
                <a:hlinkClick r:id="rId4"/>
              </a:rPr>
              <a:t>Research</a:t>
            </a:r>
            <a:r>
              <a:rPr kumimoji="0" lang="es-US" sz="1200" b="0" i="0" u="none" strike="noStrike" cap="none" normalizeH="0" baseline="0" noProof="0" dirty="0">
                <a:ln>
                  <a:noFill/>
                </a:ln>
                <a:solidFill>
                  <a:prstClr val="black"/>
                </a:solidFill>
                <a:uLnTx/>
                <a:uFillTx/>
                <a:latin typeface="+mn-lt"/>
                <a:ea typeface="+mn-ea"/>
                <a:cs typeface="+mn-cs"/>
                <a:hlinkClick r:id="rId4"/>
              </a:rPr>
              <a:t>-</a:t>
            </a:r>
            <a:r>
              <a:rPr kumimoji="0" lang="es-US" sz="1200" b="0" i="0" u="none" strike="noStrike" cap="none" normalizeH="0" baseline="0" noProof="0" dirty="0" err="1">
                <a:ln>
                  <a:noFill/>
                </a:ln>
                <a:solidFill>
                  <a:prstClr val="black"/>
                </a:solidFill>
                <a:uLnTx/>
                <a:uFillTx/>
                <a:latin typeface="+mn-lt"/>
                <a:ea typeface="+mn-ea"/>
                <a:cs typeface="+mn-cs"/>
                <a:hlinkClick r:id="rId4"/>
              </a:rPr>
              <a:t>Statistics</a:t>
            </a:r>
            <a:r>
              <a:rPr kumimoji="0" lang="es-US" sz="1200" b="0" i="0" u="none" strike="noStrike" cap="none" normalizeH="0" baseline="0" noProof="0" dirty="0">
                <a:ln>
                  <a:noFill/>
                </a:ln>
                <a:solidFill>
                  <a:prstClr val="black"/>
                </a:solidFill>
                <a:uLnTx/>
                <a:uFillTx/>
                <a:latin typeface="+mn-lt"/>
                <a:ea typeface="+mn-ea"/>
                <a:cs typeface="+mn-cs"/>
                <a:hlinkClick r:id="rId4"/>
              </a:rPr>
              <a:t>-Data-and-</a:t>
            </a:r>
            <a:r>
              <a:rPr kumimoji="0" lang="es-US" sz="1200" b="0" i="0" u="none" strike="noStrike" cap="none" normalizeH="0" baseline="0" noProof="0" dirty="0" err="1">
                <a:ln>
                  <a:noFill/>
                </a:ln>
                <a:solidFill>
                  <a:prstClr val="black"/>
                </a:solidFill>
                <a:uLnTx/>
                <a:uFillTx/>
                <a:latin typeface="+mn-lt"/>
                <a:ea typeface="+mn-ea"/>
                <a:cs typeface="+mn-cs"/>
                <a:hlinkClick r:id="rId4"/>
              </a:rPr>
              <a:t>Systems</a:t>
            </a:r>
            <a:r>
              <a:rPr kumimoji="0" lang="es-US" sz="1200" b="0" i="0" u="none" strike="noStrike" cap="none" normalizeH="0" baseline="0" noProof="0" dirty="0">
                <a:ln>
                  <a:noFill/>
                </a:ln>
                <a:solidFill>
                  <a:prstClr val="black"/>
                </a:solidFill>
                <a:uLnTx/>
                <a:uFillTx/>
                <a:latin typeface="+mn-lt"/>
                <a:ea typeface="+mn-ea"/>
                <a:cs typeface="+mn-cs"/>
                <a:hlinkClick r:id="rId4"/>
              </a:rPr>
              <a:t>/</a:t>
            </a:r>
            <a:r>
              <a:rPr kumimoji="0" lang="es-US" sz="1200" b="0" i="0" u="none" strike="noStrike" cap="none" normalizeH="0" baseline="0" noProof="0" dirty="0" err="1">
                <a:ln>
                  <a:noFill/>
                </a:ln>
                <a:solidFill>
                  <a:prstClr val="black"/>
                </a:solidFill>
                <a:uLnTx/>
                <a:uFillTx/>
                <a:latin typeface="+mn-lt"/>
                <a:ea typeface="+mn-ea"/>
                <a:cs typeface="+mn-cs"/>
                <a:hlinkClick r:id="rId4"/>
              </a:rPr>
              <a:t>Statistics</a:t>
            </a:r>
            <a:r>
              <a:rPr kumimoji="0" lang="es-US" sz="1200" b="0" i="0" u="none" strike="noStrike" cap="none" normalizeH="0" baseline="0" noProof="0" dirty="0">
                <a:ln>
                  <a:noFill/>
                </a:ln>
                <a:solidFill>
                  <a:prstClr val="black"/>
                </a:solidFill>
                <a:uLnTx/>
                <a:uFillTx/>
                <a:latin typeface="+mn-lt"/>
                <a:ea typeface="+mn-ea"/>
                <a:cs typeface="+mn-cs"/>
                <a:hlinkClick r:id="rId4"/>
              </a:rPr>
              <a:t>-</a:t>
            </a:r>
            <a:r>
              <a:rPr kumimoji="0" lang="es-US" sz="1200" b="0" i="0" u="none" strike="noStrike" cap="none" normalizeH="0" baseline="0" noProof="0" dirty="0" err="1">
                <a:ln>
                  <a:noFill/>
                </a:ln>
                <a:solidFill>
                  <a:prstClr val="black"/>
                </a:solidFill>
                <a:uLnTx/>
                <a:uFillTx/>
                <a:latin typeface="+mn-lt"/>
                <a:ea typeface="+mn-ea"/>
                <a:cs typeface="+mn-cs"/>
                <a:hlinkClick r:id="rId4"/>
              </a:rPr>
              <a:t>Trends</a:t>
            </a:r>
            <a:r>
              <a:rPr kumimoji="0" lang="es-US" sz="1200" b="0" i="0" u="none" strike="noStrike" cap="none" normalizeH="0" baseline="0" noProof="0" dirty="0">
                <a:ln>
                  <a:noFill/>
                </a:ln>
                <a:solidFill>
                  <a:prstClr val="black"/>
                </a:solidFill>
                <a:uLnTx/>
                <a:uFillTx/>
                <a:latin typeface="+mn-lt"/>
                <a:ea typeface="+mn-ea"/>
                <a:cs typeface="+mn-cs"/>
                <a:hlinkClick r:id="rId4"/>
              </a:rPr>
              <a:t>-and-</a:t>
            </a:r>
            <a:r>
              <a:rPr kumimoji="0" lang="es-US" sz="1200" b="0" i="0" u="none" strike="noStrike" cap="none" normalizeH="0" baseline="0" noProof="0" dirty="0" err="1">
                <a:ln>
                  <a:noFill/>
                </a:ln>
                <a:solidFill>
                  <a:prstClr val="black"/>
                </a:solidFill>
                <a:uLnTx/>
                <a:uFillTx/>
                <a:latin typeface="+mn-lt"/>
                <a:ea typeface="+mn-ea"/>
                <a:cs typeface="+mn-cs"/>
                <a:hlinkClick r:id="rId4"/>
              </a:rPr>
              <a:t>Reports</a:t>
            </a:r>
            <a:r>
              <a:rPr kumimoji="0" lang="es-US" sz="1200" b="0" i="0" u="none" strike="noStrike" cap="none" normalizeH="0" baseline="0" noProof="0" dirty="0">
                <a:ln>
                  <a:noFill/>
                </a:ln>
                <a:solidFill>
                  <a:prstClr val="black"/>
                </a:solidFill>
                <a:uLnTx/>
                <a:uFillTx/>
                <a:latin typeface="+mn-lt"/>
                <a:ea typeface="+mn-ea"/>
                <a:cs typeface="+mn-cs"/>
                <a:hlinkClick r:id="rId4"/>
              </a:rPr>
              <a:t>/CMS-</a:t>
            </a:r>
            <a:r>
              <a:rPr kumimoji="0" lang="es-US" sz="1200" b="0" i="0" u="none" strike="noStrike" cap="none" normalizeH="0" baseline="0" noProof="0" dirty="0" err="1">
                <a:ln>
                  <a:noFill/>
                </a:ln>
                <a:solidFill>
                  <a:prstClr val="black"/>
                </a:solidFill>
                <a:uLnTx/>
                <a:uFillTx/>
                <a:latin typeface="+mn-lt"/>
                <a:ea typeface="+mn-ea"/>
                <a:cs typeface="+mn-cs"/>
                <a:hlinkClick r:id="rId4"/>
              </a:rPr>
              <a:t>Fast</a:t>
            </a:r>
            <a:r>
              <a:rPr kumimoji="0" lang="es-US" sz="1200" b="0" i="0" u="none" strike="noStrike" cap="none" normalizeH="0" baseline="0" noProof="0" dirty="0">
                <a:ln>
                  <a:noFill/>
                </a:ln>
                <a:solidFill>
                  <a:prstClr val="black"/>
                </a:solidFill>
                <a:uLnTx/>
                <a:uFillTx/>
                <a:latin typeface="+mn-lt"/>
                <a:ea typeface="+mn-ea"/>
                <a:cs typeface="+mn-cs"/>
                <a:hlinkClick r:id="rId4"/>
              </a:rPr>
              <a:t>-</a:t>
            </a:r>
            <a:r>
              <a:rPr kumimoji="0" lang="es-US" sz="1200" b="0" i="0" u="none" strike="noStrike" cap="none" normalizeH="0" baseline="0" noProof="0" dirty="0" err="1">
                <a:ln>
                  <a:noFill/>
                </a:ln>
                <a:solidFill>
                  <a:prstClr val="black"/>
                </a:solidFill>
                <a:uLnTx/>
                <a:uFillTx/>
                <a:latin typeface="+mn-lt"/>
                <a:ea typeface="+mn-ea"/>
                <a:cs typeface="+mn-cs"/>
                <a:hlinkClick r:id="rId4"/>
              </a:rPr>
              <a:t>Facts</a:t>
            </a:r>
            <a:r>
              <a:rPr kumimoji="0" lang="es-US" sz="1200" b="0" i="0" u="none" strike="noStrike" cap="none" normalizeH="0" baseline="0" noProof="0" dirty="0">
                <a:ln>
                  <a:noFill/>
                </a:ln>
                <a:solidFill>
                  <a:prstClr val="black"/>
                </a:solidFill>
                <a:uLnTx/>
                <a:uFillTx/>
                <a:latin typeface="+mn-lt"/>
                <a:ea typeface="+mn-ea"/>
                <a:cs typeface="+mn-cs"/>
                <a:hlinkClick r:id="rId4"/>
              </a:rPr>
              <a:t>/index.html</a:t>
            </a:r>
            <a:r>
              <a:rPr kumimoji="0" lang="es-US" sz="1200" b="0" i="0" u="none" strike="noStrike" cap="none" normalizeH="0" baseline="0" noProof="0" dirty="0">
                <a:ln>
                  <a:noFill/>
                </a:ln>
                <a:solidFill>
                  <a:prstClr val="black"/>
                </a:solidFill>
                <a:uLnTx/>
                <a:uFillTx/>
                <a:latin typeface="+mn-lt"/>
                <a:ea typeface="+mn-ea"/>
                <a:cs typeface="+mn-cs"/>
              </a:rPr>
              <a:t>. </a:t>
            </a:r>
            <a:r>
              <a:rPr lang="es-US" dirty="0">
                <a:solidFill>
                  <a:prstClr val="black"/>
                </a:solidFill>
              </a:rPr>
              <a:t>Para obtener más información sobre opciones para personas con discapacidades, visite </a:t>
            </a:r>
            <a:r>
              <a:rPr lang="es-US" dirty="0">
                <a:solidFill>
                  <a:prstClr val="black"/>
                </a:solidFill>
                <a:hlinkClick r:id="rId5"/>
              </a:rPr>
              <a:t>CMSnationaltrainingprogram.cms.gov/?q=</a:t>
            </a:r>
            <a:r>
              <a:rPr lang="es-US" dirty="0" err="1">
                <a:solidFill>
                  <a:prstClr val="black"/>
                </a:solidFill>
                <a:hlinkClick r:id="rId5"/>
              </a:rPr>
              <a:t>global-search&amp;combine</a:t>
            </a:r>
            <a:r>
              <a:rPr lang="es-US" dirty="0">
                <a:solidFill>
                  <a:prstClr val="black"/>
                </a:solidFill>
                <a:hlinkClick r:id="rId5"/>
              </a:rPr>
              <a:t>=classroom%20modules</a:t>
            </a:r>
            <a:r>
              <a:rPr lang="es-US" dirty="0">
                <a:solidFill>
                  <a:prstClr val="black"/>
                </a:solidFill>
              </a:rPr>
              <a:t> para revisar el módulo de capacitación “Medicare y otros programas para personas con discapacidades”.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7785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1200" b="0" i="0" u="none" strike="noStrike" cap="none" normalizeH="0" baseline="0" noProof="0">
                <a:ln>
                  <a:noFill/>
                </a:ln>
                <a:solidFill>
                  <a:prstClr val="black"/>
                </a:solidFill>
                <a:uLnTx/>
                <a:uFillTx/>
                <a:latin typeface="+mn-lt"/>
                <a:ea typeface="+mn-ea"/>
                <a:cs typeface="+mn-cs"/>
              </a:rPr>
              <a:t>La Lección 4 explica la cobertura de Medicare para medicamentos recetados, los costos asociados, cómo inscribirse y cómo elegir un plan.</a:t>
            </a:r>
          </a:p>
          <a:p>
            <a:pPr marL="0" indent="0">
              <a:buNone/>
            </a:pPr>
            <a:endParaRPr lang="en-US" dirty="0"/>
          </a:p>
        </p:txBody>
      </p:sp>
    </p:spTree>
    <p:extLst>
      <p:ext uri="{BB962C8B-B14F-4D97-AF65-F5344CB8AC3E}">
        <p14:creationId xmlns:p14="http://schemas.microsoft.com/office/powerpoint/2010/main" val="2169459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Parte D es cobertura de Medicare para medicamentos. Es un beneficio opcional disponible para todas las personas que tienen Medicare. Si elige Medicare Original y desea cobertura de medicamentos recetados, debe elegir e inscribirse en un Plan de Medicamentos Recetados (también conocido como PDP) de Medicare. Usualmente, usted paga una prima mensual para el plan de medicamentos.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Estos planes son administrados por compañías privadas que tienen contrato con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1200" b="0" i="0" u="none" strike="noStrike" cap="none" normalizeH="0" baseline="0" noProof="0" dirty="0">
                <a:ln>
                  <a:noFill/>
                </a:ln>
                <a:solidFill>
                  <a:prstClr val="black"/>
                </a:solidFill>
                <a:uLnTx/>
                <a:uFillTx/>
                <a:latin typeface="+mn-lt"/>
                <a:ea typeface="+mn-ea"/>
                <a:cs typeface="+mn-cs"/>
              </a:rPr>
              <a:t>La cobertura de la Parte D se ofrece a través de los Planes de medicamentos recetados de Medicare y los planes Medicare </a:t>
            </a:r>
            <a:r>
              <a:rPr kumimoji="0" lang="es-ES" sz="1200" b="0" i="0" u="none" strike="noStrike" cap="none" normalizeH="0" baseline="0" noProof="0" dirty="0" err="1">
                <a:ln>
                  <a:noFill/>
                </a:ln>
                <a:solidFill>
                  <a:prstClr val="black"/>
                </a:solidFill>
                <a:uLnTx/>
                <a:uFillTx/>
                <a:latin typeface="+mn-lt"/>
                <a:ea typeface="+mn-ea"/>
                <a:cs typeface="+mn-cs"/>
              </a:rPr>
              <a:t>Advantage</a:t>
            </a:r>
            <a:r>
              <a:rPr kumimoji="0" lang="es-ES" sz="1200" b="0" i="0" u="none" strike="noStrike" cap="none" normalizeH="0" baseline="0" noProof="0" dirty="0">
                <a:ln>
                  <a:noFill/>
                </a:ln>
                <a:solidFill>
                  <a:prstClr val="black"/>
                </a:solidFill>
                <a:uLnTx/>
                <a:uFillTx/>
                <a:latin typeface="+mn-lt"/>
                <a:ea typeface="+mn-ea"/>
                <a:cs typeface="+mn-cs"/>
              </a:rPr>
              <a:t> con cobertura de medicamentos recetados (también conocido como MA-PD)</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recibir la cobertura de la Parte D a través de otros planes de salud de Medicare, como los Programas de Atención Integral para Personas Mayores (PACE, por sus siglas en inglés).</a:t>
            </a:r>
            <a:r>
              <a:rPr kumimoji="0" lang="es-US" sz="1200" b="0" i="0" u="none" strike="noStrike" cap="none" normalizeH="0" noProof="0" dirty="0">
                <a:ln>
                  <a:noFill/>
                </a:ln>
                <a:solidFill>
                  <a:prstClr val="black"/>
                </a:solidFill>
                <a:uLnTx/>
                <a:uFillTx/>
                <a:latin typeface="+mn-lt"/>
                <a:ea typeface="+mn-ea"/>
                <a:cs typeface="+mn-cs"/>
              </a:rPr>
              <a:t> </a:t>
            </a:r>
            <a:r>
              <a:rPr kumimoji="0" lang="es-US" sz="1200" b="0" i="0" u="none" strike="noStrike" cap="none" normalizeH="0" baseline="0" noProof="0" dirty="0">
                <a:ln>
                  <a:noFill/>
                </a:ln>
                <a:solidFill>
                  <a:prstClr val="black"/>
                </a:solidFill>
                <a:uLnTx/>
                <a:uFillTx/>
                <a:latin typeface="+mn-lt"/>
                <a:ea typeface="+mn-ea"/>
                <a:cs typeface="+mn-cs"/>
              </a:rPr>
              <a:t>Sin embargo, cada tipo de plan tiene reglas especiales y excepciones, por lo que debe contactarse con todos los planes en los que esté interesado para obtener más detalles.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obtener ayuda para elegir un plan de la Parte D, comuníquese con su Programa Estatal de Asistencia sobre Seguros de Salud (SHIP, por sus siglas en inglés). Para encontrar la información de contacto de su SHIP local, visite </a:t>
            </a:r>
            <a:r>
              <a:rPr kumimoji="0" lang="es-US" sz="1200" b="0" i="0" u="none" strike="noStrike" cap="none" normalizeH="0" baseline="0" noProof="0" dirty="0">
                <a:ln>
                  <a:noFill/>
                </a:ln>
                <a:solidFill>
                  <a:prstClr val="black"/>
                </a:solidFill>
                <a:uLnTx/>
                <a:uFillTx/>
                <a:latin typeface="+mn-lt"/>
                <a:ea typeface="+mn-ea"/>
                <a:cs typeface="+mn-cs"/>
                <a:hlinkClick r:id="rId3"/>
              </a:rPr>
              <a:t>shiptacenter.org</a:t>
            </a:r>
            <a:r>
              <a:rPr kumimoji="0" lang="es-US" sz="1200" b="0" i="0" u="none" strike="noStrike" cap="none" normalizeH="0" baseline="0" noProof="0" dirty="0">
                <a:ln>
                  <a:noFill/>
                </a:ln>
                <a:solidFill>
                  <a:prstClr val="black"/>
                </a:solidFill>
                <a:uLnTx/>
                <a:uFillTx/>
                <a:latin typeface="+mn-lt"/>
                <a:ea typeface="+mn-ea"/>
                <a:cs typeface="+mn-cs"/>
              </a:rPr>
              <a:t>. </a:t>
            </a:r>
          </a:p>
        </p:txBody>
      </p:sp>
    </p:spTree>
    <p:extLst>
      <p:ext uri="{BB962C8B-B14F-4D97-AF65-F5344CB8AC3E}">
        <p14:creationId xmlns:p14="http://schemas.microsoft.com/office/powerpoint/2010/main" val="2573994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6253" y="3434407"/>
            <a:ext cx="6665791" cy="5384156"/>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Medicare establece contratos con compañías de seguros privadas que ofrecen planes de medicamentos recetados a las personas con Medicare. Todos los que tengan Medicare pueden obtener cobertura de medicamentos recetados de Medicare si se inscriben en un plan de medicamentos de Medicare. Si se inscribe tarde, tendrá que pagar una multa por todo el tiempo que tenga un plan de Medicare para medicamentos. Puede obtener esta cobertura de un plan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(con cobertura de medicamentos), pero para inscribirse en un plan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debe tener la Parte A (seguro hospitalario) y la Parte B (seguro médico) de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Cada plan tiene un formulario o una lista de medicamentos cubiertos. El formulario para cada plan debe incluir un rango de medicamentos en las categorías que se recetan más comúnmente. Esto garantiza que las personas con distintas condiciones médicas puedan recibir el tratamiento que necesitan. Todos los planes de medicamentos de Medicare deben cubrir al menos dos medicamentos en cada categoría de fármacos, pero los planes pueden elegir qué medicamentos específicos se cubren en cada categoría. </a:t>
            </a:r>
          </a:p>
          <a:p>
            <a:pPr marL="0" marR="0" lvl="0" indent="0" algn="l" defTabSz="914400" rtl="0" eaLnBrk="1" fontAlgn="auto" latinLnBrk="0" hangingPunct="1">
              <a:lnSpc>
                <a:spcPct val="100000"/>
              </a:lnSpc>
              <a:spcBef>
                <a:spcPts val="600"/>
              </a:spcBef>
              <a:spcAft>
                <a:spcPts val="0"/>
              </a:spcAft>
              <a:buClrTx/>
              <a:buSzTx/>
              <a:buFontTx/>
              <a:buNone/>
              <a:tabLst/>
              <a:defRPr/>
            </a:pPr>
            <a:r>
              <a:rPr lang="es-US" sz="1000" baseline="0" noProof="0" dirty="0">
                <a:solidFill>
                  <a:prstClr val="black"/>
                </a:solidFill>
              </a:rPr>
              <a:t>Todos los planes deben cubrir una amplia gama de medicamentos recetados que</a:t>
            </a:r>
            <a:r>
              <a:rPr kumimoji="0" lang="es-US" sz="1000" b="0" i="0" u="none" strike="noStrike" cap="none" normalizeH="0" noProof="0" dirty="0">
                <a:ln>
                  <a:noFill/>
                </a:ln>
                <a:solidFill>
                  <a:prstClr val="black"/>
                </a:solidFill>
                <a:uLnTx/>
                <a:uFillTx/>
                <a:latin typeface="+mn-lt"/>
                <a:ea typeface="+mn-ea"/>
                <a:cs typeface="+mn-cs"/>
              </a:rPr>
              <a:t> toman las personas con Medicare, incluida la mayoría de los medicamentos en ciertas </a:t>
            </a:r>
            <a:r>
              <a:rPr kumimoji="0" lang="es-US" sz="1000" b="0" i="0" u="none" strike="noStrike" cap="none" normalizeH="0" baseline="0" noProof="0" dirty="0">
                <a:ln>
                  <a:noFill/>
                </a:ln>
                <a:solidFill>
                  <a:prstClr val="black"/>
                </a:solidFill>
                <a:uLnTx/>
                <a:uFillTx/>
                <a:latin typeface="+mn-lt"/>
                <a:ea typeface="+mn-ea"/>
                <a:cs typeface="+mn-cs"/>
              </a:rPr>
              <a:t>categorías protegidas, que incluyen</a:t>
            </a:r>
            <a:r>
              <a:rPr lang="es-US" sz="1000" noProof="0" dirty="0">
                <a:solidFill>
                  <a:prstClr val="black"/>
                </a:solidFill>
              </a:rPr>
              <a:t>:</a:t>
            </a:r>
            <a:r>
              <a:rPr kumimoji="0" lang="es-US" sz="1000" b="0" i="0" u="none" strike="noStrike" cap="none" normalizeH="0" baseline="0" noProof="0" dirty="0">
                <a:ln>
                  <a:noFill/>
                </a:ln>
                <a:solidFill>
                  <a:prstClr val="black"/>
                </a:solidFill>
                <a:uLnTx/>
                <a:uFillTx/>
                <a:latin typeface="+mn-lt"/>
                <a:ea typeface="+mn-ea"/>
                <a:cs typeface="+mn-cs"/>
              </a:rPr>
              <a:t> </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000" b="0" i="0" u="none" strike="noStrike" cap="none" normalizeH="0" baseline="0" noProof="0" dirty="0">
                <a:ln>
                  <a:noFill/>
                </a:ln>
                <a:solidFill>
                  <a:prstClr val="black"/>
                </a:solidFill>
                <a:uLnTx/>
                <a:uFillTx/>
                <a:latin typeface="+mn-lt"/>
                <a:ea typeface="+mn-ea"/>
                <a:cs typeface="+mn-cs"/>
              </a:rPr>
              <a:t>Medicamentos contra el cáncer</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000" b="0" i="0" u="none" strike="noStrike" cap="none" normalizeH="0" baseline="0" noProof="0" dirty="0">
                <a:ln>
                  <a:noFill/>
                </a:ln>
                <a:solidFill>
                  <a:prstClr val="black"/>
                </a:solidFill>
                <a:uLnTx/>
                <a:uFillTx/>
                <a:latin typeface="+mn-lt"/>
                <a:ea typeface="+mn-ea"/>
                <a:cs typeface="+mn-cs"/>
              </a:rPr>
              <a:t> Tratamientos para el VIH/SIDA</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000" b="0" i="0" u="none" strike="noStrike" cap="none" normalizeH="0" baseline="0" noProof="0" dirty="0">
                <a:ln>
                  <a:noFill/>
                </a:ln>
                <a:solidFill>
                  <a:prstClr val="black"/>
                </a:solidFill>
                <a:uLnTx/>
                <a:uFillTx/>
                <a:latin typeface="+mn-lt"/>
                <a:ea typeface="+mn-ea"/>
                <a:cs typeface="+mn-cs"/>
              </a:rPr>
              <a:t> Antidepresivos</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000" b="0" i="0" u="none" strike="noStrike" cap="none" normalizeH="0" baseline="0" noProof="0" dirty="0">
                <a:ln>
                  <a:noFill/>
                </a:ln>
                <a:solidFill>
                  <a:prstClr val="black"/>
                </a:solidFill>
                <a:uLnTx/>
                <a:uFillTx/>
                <a:latin typeface="+mn-lt"/>
                <a:ea typeface="+mn-ea"/>
                <a:cs typeface="+mn-cs"/>
              </a:rPr>
              <a:t> Antipsicóticos </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000" b="0" i="0" u="none" strike="noStrike" cap="none" normalizeH="0" baseline="0" noProof="0" dirty="0">
                <a:ln>
                  <a:noFill/>
                </a:ln>
                <a:solidFill>
                  <a:prstClr val="black"/>
                </a:solidFill>
                <a:uLnTx/>
                <a:uFillTx/>
                <a:latin typeface="+mn-lt"/>
                <a:ea typeface="+mn-ea"/>
                <a:cs typeface="+mn-cs"/>
              </a:rPr>
              <a:t> Anticonvulsivos </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000" b="0" i="0" u="none" strike="noStrike" cap="none" normalizeH="0" baseline="0" noProof="0" dirty="0">
                <a:ln>
                  <a:noFill/>
                </a:ln>
                <a:solidFill>
                  <a:prstClr val="black"/>
                </a:solidFill>
                <a:uLnTx/>
                <a:uFillTx/>
                <a:latin typeface="+mn-lt"/>
                <a:ea typeface="+mn-ea"/>
                <a:cs typeface="+mn-cs"/>
              </a:rPr>
              <a:t> Inmunosupresores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Además, los planes de medicamentos de Medicare cubren todas las vacunas disponibles comercialmente, incluida la vacuna contra el herpes (pero no vacunas ya cubiertas bajo la Parte B, como la vacuna contra la gripe y el neumococo). Usted o su proveedor pueden comunicarse con su plan de medicamentos de Medicare para solicitar más información acerca de la cobertura de vacunas y cualquier otra información adicional que puedan necesitar. Consulte Acceso a medicamentos cubiertos de la Parte D del Código de Regulaciones Federales, </a:t>
            </a:r>
            <a:r>
              <a:rPr kumimoji="0" lang="es-US" sz="1000" b="0" i="1" u="none" strike="noStrike" cap="none" normalizeH="0" baseline="0" noProof="0" dirty="0">
                <a:ln>
                  <a:noFill/>
                </a:ln>
                <a:solidFill>
                  <a:prstClr val="black"/>
                </a:solidFill>
                <a:uLnTx/>
                <a:uFillTx/>
                <a:latin typeface="+mn-lt"/>
                <a:ea typeface="+mn-ea"/>
                <a:cs typeface="+mn-cs"/>
              </a:rPr>
              <a:t>§423.120(d), </a:t>
            </a:r>
            <a:r>
              <a:rPr kumimoji="0" lang="es-US" sz="1000" b="0" u="none" strike="noStrike" cap="none" normalizeH="0" baseline="0" noProof="0" dirty="0">
                <a:ln>
                  <a:noFill/>
                </a:ln>
                <a:solidFill>
                  <a:prstClr val="black"/>
                </a:solidFill>
                <a:uLnTx/>
                <a:uFillTx/>
                <a:latin typeface="+mn-lt"/>
                <a:ea typeface="+mn-ea"/>
                <a:cs typeface="+mn-cs"/>
                <a:hlinkClick r:id="rId3"/>
              </a:rPr>
              <a:t>ecfr.gov/</a:t>
            </a:r>
            <a:r>
              <a:rPr kumimoji="0" lang="es-US" sz="1000" b="0" u="none" strike="noStrike" cap="none" normalizeH="0" baseline="0" noProof="0" dirty="0" err="1">
                <a:ln>
                  <a:noFill/>
                </a:ln>
                <a:solidFill>
                  <a:prstClr val="black"/>
                </a:solidFill>
                <a:uLnTx/>
                <a:uFillTx/>
                <a:latin typeface="+mn-lt"/>
                <a:ea typeface="+mn-ea"/>
                <a:cs typeface="+mn-cs"/>
                <a:hlinkClick r:id="rId3"/>
              </a:rPr>
              <a:t>cgi-bin</a:t>
            </a:r>
            <a:r>
              <a:rPr kumimoji="0" lang="es-US" sz="1000" b="0" u="none" strike="noStrike" cap="none" normalizeH="0" baseline="0" noProof="0" dirty="0">
                <a:ln>
                  <a:noFill/>
                </a:ln>
                <a:solidFill>
                  <a:prstClr val="black"/>
                </a:solidFill>
                <a:uLnTx/>
                <a:uFillTx/>
                <a:latin typeface="+mn-lt"/>
                <a:ea typeface="+mn-ea"/>
                <a:cs typeface="+mn-cs"/>
                <a:hlinkClick r:id="rId3"/>
              </a:rPr>
              <a:t>/</a:t>
            </a:r>
            <a:r>
              <a:rPr kumimoji="0" lang="es-US" sz="1000" b="0" u="none" strike="noStrike" cap="none" normalizeH="0" baseline="0" noProof="0" dirty="0" err="1">
                <a:ln>
                  <a:noFill/>
                </a:ln>
                <a:solidFill>
                  <a:prstClr val="black"/>
                </a:solidFill>
                <a:uLnTx/>
                <a:uFillTx/>
                <a:latin typeface="+mn-lt"/>
                <a:ea typeface="+mn-ea"/>
                <a:cs typeface="+mn-cs"/>
                <a:hlinkClick r:id="rId3"/>
              </a:rPr>
              <a:t>text-idx?SID</a:t>
            </a:r>
            <a:r>
              <a:rPr kumimoji="0" lang="es-US" sz="1000" b="0" u="none" strike="noStrike" cap="none" normalizeH="0" baseline="0" noProof="0" dirty="0">
                <a:ln>
                  <a:noFill/>
                </a:ln>
                <a:solidFill>
                  <a:prstClr val="black"/>
                </a:solidFill>
                <a:uLnTx/>
                <a:uFillTx/>
                <a:latin typeface="+mn-lt"/>
                <a:ea typeface="+mn-ea"/>
                <a:cs typeface="+mn-cs"/>
                <a:hlinkClick r:id="rId3"/>
              </a:rPr>
              <a:t>=7805cfe316ca233ff673e2e02b0e6b74&amp;mc=</a:t>
            </a:r>
            <a:r>
              <a:rPr kumimoji="0" lang="es-US" sz="1000" b="0" u="none" strike="noStrike" cap="none" normalizeH="0" baseline="0" noProof="0" dirty="0" err="1">
                <a:ln>
                  <a:noFill/>
                </a:ln>
                <a:solidFill>
                  <a:prstClr val="black"/>
                </a:solidFill>
                <a:uLnTx/>
                <a:uFillTx/>
                <a:latin typeface="+mn-lt"/>
                <a:ea typeface="+mn-ea"/>
                <a:cs typeface="+mn-cs"/>
                <a:hlinkClick r:id="rId3"/>
              </a:rPr>
              <a:t>true&amp;node</a:t>
            </a:r>
            <a:r>
              <a:rPr kumimoji="0" lang="es-US" sz="1000" b="0" u="none" strike="noStrike" cap="none" normalizeH="0" baseline="0" noProof="0" dirty="0">
                <a:ln>
                  <a:noFill/>
                </a:ln>
                <a:solidFill>
                  <a:prstClr val="black"/>
                </a:solidFill>
                <a:uLnTx/>
                <a:uFillTx/>
                <a:latin typeface="+mn-lt"/>
                <a:ea typeface="+mn-ea"/>
                <a:cs typeface="+mn-cs"/>
                <a:hlinkClick r:id="rId3"/>
              </a:rPr>
              <a:t>=se 42.3.423_1120&amp;rgn=div8</a:t>
            </a:r>
            <a:r>
              <a:rPr kumimoji="0" lang="es-US" sz="1000" b="0" i="0" u="none" strike="noStrike" cap="none" normalizeH="0" baseline="0" noProof="0" dirty="0">
                <a:ln>
                  <a:noFill/>
                </a:ln>
                <a:solidFill>
                  <a:prstClr val="black"/>
                </a:solidFill>
                <a:uLnTx/>
                <a:uFillTx/>
                <a:latin typeface="+mn-lt"/>
                <a:ea typeface="+mn-ea"/>
                <a:cs typeface="+mn-cs"/>
              </a:rPr>
              <a:t>. Usted o su proveedor pueden comunicarse con su plan de medicamentos de Medicare y solicitar más información acerca de la cobertura de vacunas y cualquier otra información adicional que puedan necesitar.</a:t>
            </a:r>
            <a:r>
              <a:rPr kumimoji="0" lang="es-US" sz="1000" b="1"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Los formularios están sujetos a cambios y el plan puede modificarlos. Su plan le notificará sobre cualquier cambio en el formulario que afecte los medicamentos que está tomando. Los planes pueden tener farmacias preferidas. Si usa una farmacia preferida, es posible que los gastos de bolsillo sean más bajos.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Quienes tengan ingresos y recursos limitados pueden recibir Ayuda Adicional para pagar los costos del plan de medicamentos de Medicare. Esta "Ayuda Adicional" se analiza en más detalle más adelante en la presentación.</a:t>
            </a:r>
          </a:p>
        </p:txBody>
      </p:sp>
    </p:spTree>
    <p:extLst>
      <p:ext uri="{BB962C8B-B14F-4D97-AF65-F5344CB8AC3E}">
        <p14:creationId xmlns:p14="http://schemas.microsoft.com/office/powerpoint/2010/main" val="2877704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Los costos varían según el plan.</a:t>
            </a:r>
          </a:p>
          <a:p>
            <a:pPr marL="228600" marR="0" lvl="0" indent="-22860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La mayoría de la gente pagará:</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Una prima mensual (varía por plan e ingreso).</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Un deducible anual (si corresponde).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Copagos o coseguro.</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El porcentaje del costo mientras está en la brecha de cobertura empieza en $4,130 para gastos de bolsillo en 2021.</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Muy poco después de gastar $6,550 de su bolsillo en 2021, automáticamente obtiene cobertura catastrófica.</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3809683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Ley de Presupuesto Bipartidista de 2018, Sección 402, Ajuste de la prima relacionado con el ingreso para la Parte B y Parte D, exigió ajustes en la póliza de la prima relacionada con el ingreso y ajustó los límites de los ingresos para determinar la Cantidad de Ajuste Mensual Relacionado con el Ingreso (IRMAA, por sus siglas en inglés).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2021, solo paga la prima de su plan si su ingreso anual en 2019 fue de $88,000 o menor para una persona, o $176,000 o menor para una pareja casada.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el 2021, si reportó un ingreso bruto ajustado modificado (MAGI) de más de $88,000 (individuos) o $176,000 (individuos casados​que presentaron una declaración conjunta) en su declaración de impuestos del Servicio de Impuestos Internos (IRS) de 2019 (la información de la declaración de impuestos más reciente proporcionada al Seguro Social por el IRS), tendrá que pagar IRMAA de la Parte D además de su prima mensual del plan de medicamentos de Medicare (YPP, por sus siglas en inglés).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Más de $165,000 a $500,000, que hayan presentado una declaración de impuestos individual, hayan presentado una declaración de impuestos conjunta con un ingreso de entre $330,000 y $750,000, usted paga YPP e IRMAA de $70.70 por 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IRMAA se ajusta todos los años. Se calcula sobre la prima anual básica del beneficiario.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 </a:t>
            </a:r>
            <a:r>
              <a:rPr kumimoji="0" lang="es-US" sz="1200" b="0" i="0" u="none" strike="noStrike" cap="none" normalizeH="0" baseline="0" noProof="0" dirty="0">
                <a:ln>
                  <a:noFill/>
                </a:ln>
                <a:solidFill>
                  <a:prstClr val="black"/>
                </a:solidFill>
                <a:uLnTx/>
                <a:uFillTx/>
                <a:latin typeface="+mn-lt"/>
                <a:ea typeface="+mn-ea"/>
                <a:cs typeface="+mn-cs"/>
              </a:rPr>
              <a:t>Si está casado y presenta la declaración por separado, pero vivió con su cónyuge en cualquier momento durante el año contributivo, y su ingreso es de $88,000 a $412,000, usted paga YPP e IRMAA de $70.70.</a:t>
            </a:r>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Si sus ingresos cambian por ciertas razones, como el divorcio o la jubilación, es posible que pueda reducir su IRMAA. Visite </a:t>
            </a:r>
            <a:r>
              <a:rPr lang="es-US" dirty="0">
                <a:hlinkClick r:id="rId3"/>
              </a:rPr>
              <a:t>socialsecurity.gov/</a:t>
            </a:r>
            <a:r>
              <a:rPr lang="es-US" dirty="0" err="1">
                <a:hlinkClick r:id="rId3"/>
              </a:rPr>
              <a:t>forms</a:t>
            </a:r>
            <a:r>
              <a:rPr lang="es-US" dirty="0">
                <a:hlinkClick r:id="rId3"/>
              </a:rPr>
              <a:t>/ssa-44-ext.pdf</a:t>
            </a:r>
            <a:r>
              <a:rPr lang="es-US" dirty="0"/>
              <a:t> </a:t>
            </a:r>
            <a:r>
              <a:rPr kumimoji="0" lang="es-US" sz="1200" b="0" i="0" u="none" strike="noStrike" cap="none" normalizeH="0" baseline="0" noProof="0" dirty="0">
                <a:ln>
                  <a:noFill/>
                </a:ln>
                <a:solidFill>
                  <a:prstClr val="black"/>
                </a:solidFill>
                <a:uLnTx/>
                <a:uFillTx/>
                <a:latin typeface="+mn-lt"/>
                <a:ea typeface="+mn-ea"/>
                <a:cs typeface="+mn-cs"/>
              </a:rPr>
              <a:t>para ver e imprimir una copia del “formulario de Monto de ajuste mensual relacionado con el ingreso: evento que cambia su vida”.</a:t>
            </a:r>
          </a:p>
          <a:p>
            <a:pPr marL="0" indent="0">
              <a:buNone/>
            </a:pPr>
            <a:endParaRPr lang="en-US" dirty="0"/>
          </a:p>
        </p:txBody>
      </p:sp>
    </p:spTree>
    <p:extLst>
      <p:ext uri="{BB962C8B-B14F-4D97-AF65-F5344CB8AC3E}">
        <p14:creationId xmlns:p14="http://schemas.microsoft.com/office/powerpoint/2010/main" val="4148349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elige no afiliarse a un plan de medicamentos de Medicare en su primera oportunidad, es posible que deba pagar una multa por inscripción tardía, además de su prima mensual regular si se inscribe más adelante. Si tuvo otra cobertura de medicamentos acreditable o si califica para la Ayuda Adicional, no tendrá que pagar una multa por inscripción tardía.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Medicare calcula la multa por inscripción tardía multiplicando 1% por la cantidad de meses completos y sin cobertura que no tuvo la Parte D (una vez que fue elegible) u otra cobertura de medicamentos acreditable (cobertura de un empleador o sindicato que se espera que pague, en promedio, al menos tanto como la cobertura de medicamentos estándar de Medicare) multiplicado por la "prima nacional base del beneficiario" actual ($ 33.06 en 2021). La cantidad final se redondea al $0.10 más cercano y se agrega a la prima mensual de su plan. La prima nacional de beneficiarios puede cambiar cada año, por lo que la cantidad de la multa también puede cambiar cada año. Es posible que tenga que pagar esta multa mientras tenga un plan de medicamentos de Medicare.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plan de Medicare debe informarle si adeuda una multa y cuál sería su pago. La multa por inscripción tardía va al Fondo de Fideicomiso de Medicare, no al plan. Si no está de acuerdo con la multa por inscripción tardía, es posible que tenga que pedirle a Medicare una revisión o una reconsideración. Necesitará completar un formulario de solicitud de reconsideración (que le enviará su plan) y podrá presentar evidencia que respalde su caso.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859217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s-US" dirty="0"/>
              <a:t>La mayoría de las personas solo pagan la prima de la Parte D. </a:t>
            </a:r>
            <a:r>
              <a:rPr lang="es-ES" dirty="0"/>
              <a:t>Si no se inscribe para la Parte D cuando es elegible por primera vez, tendrá que es posible que deba pagar una multa por inscripción tardía de la Parte D</a:t>
            </a:r>
            <a:r>
              <a:rPr lang="es-US" dirty="0"/>
              <a:t>.</a:t>
            </a:r>
          </a:p>
          <a:p>
            <a:pPr marL="0" indent="0">
              <a:spcBef>
                <a:spcPts val="600"/>
              </a:spcBef>
              <a:buNone/>
            </a:pPr>
            <a:r>
              <a:rPr lang="es-US" dirty="0"/>
              <a:t>Si tiene un ingreso más alto, es posible que pague más por su cobertura de medicamentos. Si sus ingresos superan cierto límite ($87,000 si presenta la declaración individualmente o $174,000 si está casado y presenta una declaración conjunta), pagará una cantidad adicional además de la prima de su plan (a veces llamada "Parte D-IRMAA"). También tendrá que pagar esta cantidad adicional si está en un plan Medicare </a:t>
            </a:r>
            <a:r>
              <a:rPr lang="es-US" dirty="0" err="1"/>
              <a:t>Advantage</a:t>
            </a:r>
            <a:r>
              <a:rPr lang="es-US" dirty="0"/>
              <a:t> que incluye cobertura de medicamentos. Esto no afecta a todos, por lo que la mayoría de las personas no tendrán que pagar una cantidad adicional.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Cada plan tiene un formulario. Verifique que las recetas estén cubiertas y compare la cantidad que pagará. Es posible que tenga gastos de bolsillo más bajos si tiene acceso y usa una farmacia preferida.</a:t>
            </a:r>
          </a:p>
        </p:txBody>
      </p:sp>
    </p:spTree>
    <p:extLst>
      <p:ext uri="{BB962C8B-B14F-4D97-AF65-F5344CB8AC3E}">
        <p14:creationId xmlns:p14="http://schemas.microsoft.com/office/powerpoint/2010/main" val="4288872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defRPr/>
            </a:pPr>
            <a:r>
              <a:rPr lang="es-US" dirty="0">
                <a:solidFill>
                  <a:prstClr val="black"/>
                </a:solidFill>
              </a:rPr>
              <a:t>Los costos varían según el plan. Todos los planes de medicamentos de Medicare deben ofrecer al menos un nivel estándar de cobertura dispuesto por Medicare. Sin embargo, algunos planes pueden ofrecer más cobertura y medicamentos adicionales; generalmente por una prima mensual más alta. </a:t>
            </a:r>
          </a:p>
          <a:p>
            <a:pPr marL="0" indent="0">
              <a:spcBef>
                <a:spcPts val="600"/>
              </a:spcBef>
              <a:buNone/>
              <a:defRPr/>
            </a:pPr>
            <a:r>
              <a:rPr lang="es-US" dirty="0">
                <a:solidFill>
                  <a:prstClr val="black"/>
                </a:solidFill>
              </a:rPr>
              <a:t>Puede suceder que deba una multa por inscripción tardía si, en cualquier momento después de que haya finalizado el IEP, pasa 63 días seguidos o más sin cobertura de medicamentos recetados de la Parte D u otra cobertura acreditable. El costo de esta multa dependerá de cuánto tiempo haya pasado sin la cobertura acreditable. </a:t>
            </a:r>
          </a:p>
          <a:p>
            <a:pPr marL="0" lvl="0" indent="0">
              <a:spcBef>
                <a:spcPts val="578"/>
              </a:spcBef>
              <a:buNone/>
              <a:defRPr/>
            </a:pPr>
            <a:r>
              <a:rPr lang="es-US" dirty="0">
                <a:solidFill>
                  <a:prstClr val="black"/>
                </a:solidFill>
              </a:rPr>
              <a:t>Para obtener más información, visite </a:t>
            </a:r>
            <a:r>
              <a:rPr lang="es-US" dirty="0">
                <a:hlinkClick r:id="rId3"/>
              </a:rPr>
              <a:t>CMS.gov/Medicare/</a:t>
            </a:r>
            <a:r>
              <a:rPr lang="es-US" dirty="0" err="1">
                <a:hlinkClick r:id="rId3"/>
              </a:rPr>
              <a:t>Prescription-Drug-Coverage</a:t>
            </a:r>
            <a:r>
              <a:rPr lang="es-US" dirty="0">
                <a:hlinkClick r:id="rId3"/>
              </a:rPr>
              <a:t>/</a:t>
            </a:r>
            <a:r>
              <a:rPr lang="es-US" dirty="0" err="1">
                <a:hlinkClick r:id="rId3"/>
              </a:rPr>
              <a:t>PrescriptionDrugCovContra</a:t>
            </a:r>
            <a:r>
              <a:rPr lang="es-US" dirty="0">
                <a:hlinkClick r:id="rId3"/>
              </a:rPr>
              <a:t>/</a:t>
            </a:r>
            <a:r>
              <a:rPr lang="es-US" dirty="0" err="1">
                <a:hlinkClick r:id="rId3"/>
              </a:rPr>
              <a:t>Downloads</a:t>
            </a:r>
            <a:r>
              <a:rPr lang="es-US" dirty="0">
                <a:hlinkClick r:id="rId3"/>
              </a:rPr>
              <a:t>/Part-D-Benefits-Manual-Chapter-6.pdf</a:t>
            </a:r>
            <a:r>
              <a:rPr lang="es-US" i="1" dirty="0">
                <a:solidFill>
                  <a:prstClr val="black"/>
                </a:solidFill>
              </a:rPr>
              <a:t>.</a:t>
            </a:r>
            <a:r>
              <a:rPr lang="es-US" b="1" i="1" dirty="0">
                <a:solidFill>
                  <a:prstClr val="black"/>
                </a:solidFill>
              </a:rPr>
              <a:t> </a:t>
            </a:r>
          </a:p>
          <a:p>
            <a:pPr marL="0" lvl="0" indent="0">
              <a:spcBef>
                <a:spcPts val="600"/>
              </a:spcBef>
              <a:buNone/>
              <a:defRPr/>
            </a:pPr>
            <a:r>
              <a:rPr lang="es-US" dirty="0">
                <a:solidFill>
                  <a:prstClr val="black"/>
                </a:solidFill>
              </a:rPr>
              <a:t>Si tiene ingresos y recursos limitados, es posible que sea elegible para recibir Ayuda Adicional para pagar su cobertura de medicamentos recetados de Medicare (consulte la Lección 7).</a:t>
            </a:r>
          </a:p>
        </p:txBody>
      </p:sp>
    </p:spTree>
    <p:extLst>
      <p:ext uri="{BB962C8B-B14F-4D97-AF65-F5344CB8AC3E}">
        <p14:creationId xmlns:p14="http://schemas.microsoft.com/office/powerpoint/2010/main" val="1272072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53995" y="3578578"/>
            <a:ext cx="5587779"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latin typeface="+mn-lt"/>
                <a:ea typeface="+mn-ea"/>
                <a:cs typeface="+mn-cs"/>
              </a:rPr>
              <a:t>Para unirse a un Plan Medicare de Medicamentos, debe tener Medicare Parte A y/o Parte B. Para unirse a un Plan Medicare </a:t>
            </a:r>
            <a:r>
              <a:rPr kumimoji="0" lang="es-US" b="0" i="0" u="none" strike="noStrike" cap="none" normalizeH="0" baseline="0" noProof="0" dirty="0" err="1">
                <a:ln>
                  <a:noFill/>
                </a:ln>
                <a:solidFill>
                  <a:prstClr val="black"/>
                </a:solidFill>
                <a:uLnTx/>
                <a:uFillTx/>
                <a:latin typeface="+mn-lt"/>
                <a:ea typeface="+mn-ea"/>
                <a:cs typeface="+mn-cs"/>
              </a:rPr>
              <a:t>Advantage</a:t>
            </a:r>
            <a:r>
              <a:rPr kumimoji="0" lang="es-US" b="0" i="0" u="none" strike="noStrike" cap="none" normalizeH="0" baseline="0" noProof="0" dirty="0">
                <a:ln>
                  <a:noFill/>
                </a:ln>
                <a:solidFill>
                  <a:prstClr val="black"/>
                </a:solidFill>
                <a:uLnTx/>
                <a:uFillTx/>
                <a:latin typeface="+mn-lt"/>
                <a:ea typeface="+mn-ea"/>
                <a:cs typeface="+mn-cs"/>
              </a:rPr>
              <a:t> con cobertura de medicamentos, debe tener tanto la Parte A como la Parte B. Para unirse a un plan Medicare de costos con cobertura de medicamentos debe tener Medicare Parte A y Parte B, o solo Medicare Parte B.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latin typeface="+mn-lt"/>
                <a:ea typeface="+mn-ea"/>
                <a:cs typeface="+mn-cs"/>
              </a:rPr>
              <a:t>Cada plan tiene su propia área de servicio y usted debe vivir en ella para inscribirse. Pueden inscribirse las personas en los territorios estadounidenses, incluso Puerto Rico, las Islas Vírgenes Estadounidenses, Guam, las Islas Marianas del Norte y Samoa Americana. Si vive fuera de los Estados Unidos y sus territorios, o si está en la cárcel, no es elegible para inscribirse en un plan. Esto significa que no puede obtener cobertura de la Parte D. Debe estar presente en los Estados Unidos en forma legal para ser elegible para inscribirse en un plan.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latin typeface="+mn-lt"/>
                <a:ea typeface="+mn-ea"/>
                <a:cs typeface="+mn-cs"/>
              </a:rPr>
              <a:t>La mayoría de las personas debe unirse al plan de medicamentos de Medicare para tener cobertura. Por lo tanto, aunque todas las personas con Medicare pueden acceder a esta cobertura, debe tomar medidas para obtenerla. Si califica para recibir Ayuda Adicional para pagar sus medicamentos recetados, Medicare lo inscribirá en un plan de medicamentos de Medicare, a menos que renuncie a la cobertura o se una a un plan usted mismo. Solo puede ser miembro de un plan de medicamentos de Medicare a la vez.</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80560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24177" y="3578578"/>
            <a:ext cx="6592711" cy="5463822"/>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Puede unirse a un plan de medicamentos de Medicare durante su período de inscripción inicial de 7 meses (IEP, por sus siglas en inglés). </a:t>
            </a:r>
            <a:r>
              <a:rPr lang="es-US" sz="1000" dirty="0">
                <a:solidFill>
                  <a:prstClr val="black"/>
                </a:solidFill>
              </a:rPr>
              <a:t>Su IEP </a:t>
            </a:r>
            <a:r>
              <a:rPr kumimoji="0" lang="es-US" sz="1000" b="0" i="0" u="none" strike="noStrike" cap="none" normalizeH="0" baseline="0" noProof="0" dirty="0">
                <a:ln>
                  <a:noFill/>
                </a:ln>
                <a:solidFill>
                  <a:prstClr val="black"/>
                </a:solidFill>
                <a:uLnTx/>
                <a:uFillTx/>
                <a:latin typeface="+mn-lt"/>
                <a:ea typeface="+mn-ea"/>
                <a:cs typeface="+mn-cs"/>
              </a:rPr>
              <a:t>comienza 3 meses antes </a:t>
            </a:r>
            <a:r>
              <a:rPr lang="es-US" sz="1000" dirty="0">
                <a:solidFill>
                  <a:prstClr val="black"/>
                </a:solidFill>
              </a:rPr>
              <a:t>del mes en que usted cumplirá 65 años, incluye el mes en que cumple 65 años y se termina 3 meses después del mes en que usted cumplió 65 años.</a:t>
            </a:r>
            <a:r>
              <a:rPr kumimoji="0" lang="es-US" sz="10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El Período de Inscripción Abierta (OEP) anual: este período se extiende desde el 15 de octubre hasta el 7 de diciembre. En ese período, toda persona elegible puede inscribirse en un plan de medicamentos de Medicare, cambiar o renunciar a uno. Cada año tiene la posibilidad de modificar su cobertura Medicare para medicamentos recetados o su cobertura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para el año siguiente. La cobertura comienza el 1 de enero. Para la mayoría de las personas, es el momento del año en que se pueden hacer modificaciones. Si realiza modificaciones durante este período, la cobertura nueva comenzará el 1.º de enero si el plan recibe su solicitud hasta el 7 de diciembre.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Si no tiene cobertura de la Parte A y se inscribe en la Parte B durante el Período de Inscripción General (GEP, por sus siglas en inglés) de la Parte B (del 1 de enero al 31 de marzo), puede inscribirse en un plan de medicamento de Medicare del 1 de abril al 30 de junio. Su cobertura comienza el 1º de julio.</a:t>
            </a:r>
          </a:p>
          <a:p>
            <a:pPr marL="0" lvl="0" indent="0">
              <a:spcBef>
                <a:spcPts val="600"/>
              </a:spcBef>
              <a:buNone/>
              <a:defRPr/>
            </a:pPr>
            <a:r>
              <a:rPr kumimoji="0" lang="es-US" sz="1000" b="0" i="0" u="none" strike="noStrike" cap="none" normalizeH="0" baseline="0" noProof="0" dirty="0">
                <a:ln>
                  <a:noFill/>
                </a:ln>
                <a:solidFill>
                  <a:prstClr val="black"/>
                </a:solidFill>
                <a:uLnTx/>
                <a:uFillTx/>
                <a:latin typeface="+mn-lt"/>
                <a:ea typeface="+mn-ea"/>
                <a:cs typeface="+mn-cs"/>
              </a:rPr>
              <a:t>Por lo general, debe permanecer inscrito durante el año calendario. No obstante, en ciertas situaciones, puede inscribirse en algún otro momento; por ejemplo, si cambia de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a Medicare Original durante el OEP de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puede agregar cobertura de la Parte D. El OEP de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se extiende desde el 1.º de enero hasta el 31 de marzo de cada año. Su cobertura comienza el primer día del mes siguiente de haberse inscrito en el plan. </a:t>
            </a:r>
            <a:r>
              <a:rPr lang="es-US" sz="1000" dirty="0">
                <a:solidFill>
                  <a:prstClr val="black"/>
                </a:solidFill>
              </a:rPr>
              <a:t>Usted debe estar inscrito en un plan Medicare </a:t>
            </a:r>
            <a:r>
              <a:rPr lang="es-US" sz="1000" dirty="0" err="1">
                <a:solidFill>
                  <a:prstClr val="black"/>
                </a:solidFill>
              </a:rPr>
              <a:t>Advantage</a:t>
            </a:r>
            <a:r>
              <a:rPr lang="es-US" sz="1000" dirty="0">
                <a:solidFill>
                  <a:prstClr val="black"/>
                </a:solidFill>
              </a:rPr>
              <a:t> (en cualquier momento) durante los primeros 3 meses del año para usar este período de inscripción. </a:t>
            </a:r>
            <a:r>
              <a:rPr kumimoji="0" lang="es-US" sz="1000" b="0" i="0" u="none" strike="noStrike" cap="none" normalizeH="0" baseline="0" noProof="0" dirty="0">
                <a:ln>
                  <a:noFill/>
                </a:ln>
                <a:solidFill>
                  <a:prstClr val="black"/>
                </a:solidFill>
                <a:uLnTx/>
                <a:uFillTx/>
                <a:latin typeface="+mn-lt"/>
                <a:ea typeface="+mn-ea"/>
                <a:cs typeface="+mn-cs"/>
              </a:rPr>
              <a:t>Además, si es nuevo en Medicare y se inscribió en un plan Medicare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su IEP, puede</a:t>
            </a:r>
            <a:r>
              <a:rPr kumimoji="0" lang="es-US" sz="1000" b="0" i="0" u="none" strike="noStrike" cap="none" normalizeH="0" noProof="0" dirty="0">
                <a:ln>
                  <a:noFill/>
                </a:ln>
                <a:solidFill>
                  <a:prstClr val="black"/>
                </a:solidFill>
                <a:uLnTx/>
                <a:uFillTx/>
                <a:latin typeface="+mn-lt"/>
                <a:ea typeface="+mn-ea"/>
                <a:cs typeface="+mn-cs"/>
              </a:rPr>
              <a:t> hacer un cambio dentro de los primeros 3 meses que tenga Medicare.</a:t>
            </a:r>
            <a:r>
              <a:rPr kumimoji="0" lang="es-US" sz="10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También puede ser elegible para un Período de Inscripción Especial (SEP, por sus siglas en inglés), con el cual tiene la posibilidad de inscribirse, cambiar o renunciar a un plan de medicamentos de Medicare si se cumple con alguna de las siguientes condiciones: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000" b="0" i="0" u="none" strike="noStrike" cap="none" normalizeH="0" baseline="0" noProof="0" dirty="0">
                <a:ln>
                  <a:noFill/>
                </a:ln>
                <a:solidFill>
                  <a:prstClr val="black"/>
                </a:solidFill>
                <a:uLnTx/>
                <a:uFillTx/>
                <a:latin typeface="+mn-lt"/>
                <a:ea typeface="+mn-ea"/>
                <a:cs typeface="+mn-cs"/>
              </a:rPr>
              <a:t>Si se muda de manera permanente fuera del área de servicio de su plan, si pierde su otra cobertura acreditable de medicamentos recetados (“acreditable” significa cobertura que se considera, por lo menos, tan buena como la cobertura de medicamentos recetados de Medicare), si no se le informó adecuadamente que su otra cobertura no era acreditable o que la cobertura se redujo para que ya no sea acreditable, cuando ingresa o vive en una institución, o la abandona (como un asilo de ancianos), o si tiene o pierde Medicaid.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000" b="0" i="0" u="none" strike="noStrike" cap="none" normalizeH="0" baseline="0" noProof="0" dirty="0">
                <a:ln>
                  <a:noFill/>
                </a:ln>
                <a:solidFill>
                  <a:prstClr val="black"/>
                </a:solidFill>
                <a:uLnTx/>
                <a:uFillTx/>
                <a:latin typeface="+mn-lt"/>
                <a:ea typeface="+mn-ea"/>
                <a:cs typeface="+mn-cs"/>
              </a:rPr>
              <a:t>Si tiene Ayuda Adicional, puede cambiar de plan una vez por trimestre en los primeros 3 trimestres del año. Las personas a las que se les notifica que están "potencialmente en riesgo" o "en riesgo" debido al uso indebido de opiáceos y que están en un programa de administración de medicamentos no pueden usar este SEP mientras estén inscritos en ese plan o hasta que se venza la determinación de paciente "en riesgo" o el plan la cancele. Sin embargo, pueden usar el OEP y otros SEP para los cuales califican</a:t>
            </a:r>
            <a:r>
              <a:rPr lang="es-US" sz="1000" dirty="0">
                <a:solidFill>
                  <a:prstClr val="black"/>
                </a:solidFill>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000" b="0" i="0" u="none" strike="noStrike" cap="none" normalizeH="0" baseline="0" noProof="0" dirty="0">
                <a:ln>
                  <a:noFill/>
                </a:ln>
                <a:solidFill>
                  <a:prstClr val="black"/>
                </a:solidFill>
                <a:uLnTx/>
                <a:uFillTx/>
                <a:latin typeface="+mn-lt"/>
                <a:ea typeface="+mn-ea"/>
                <a:cs typeface="+mn-cs"/>
              </a:rPr>
              <a:t>O en ocasiones excepcionales, como, por ejemplo, si ya no clasifica para la Ayuda Adicional.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000" b="0" i="0" u="none" strike="noStrike" cap="none" normalizeH="0" baseline="0" noProof="0" dirty="0">
                <a:ln>
                  <a:noFill/>
                </a:ln>
                <a:solidFill>
                  <a:prstClr val="black"/>
                </a:solidFill>
                <a:uLnTx/>
                <a:uFillTx/>
                <a:latin typeface="+mn-lt"/>
                <a:ea typeface="+mn-ea"/>
                <a:cs typeface="+mn-cs"/>
              </a:rPr>
              <a:t>Puede cambiarse a un PDP de Medicare que tenga 5 estrellas como calificación general de estrellas desde el 8 de diciembre al 30 de noviembre de cada año. Solo puede usar este SEP una vez durante este período. Para obtener más información sobre el período de inscripción, consulte el producto de Medicare n.º 11219 "Cómo comprender los períodos de inscripción de la </a:t>
            </a:r>
            <a:r>
              <a:rPr kumimoji="0" lang="es-US" sz="1000" b="0" i="0" u="none" strike="noStrike" cap="none" normalizeH="0" baseline="0" noProof="0" dirty="0" err="1">
                <a:ln>
                  <a:noFill/>
                </a:ln>
                <a:solidFill>
                  <a:prstClr val="black"/>
                </a:solidFill>
                <a:uLnTx/>
                <a:uFillTx/>
                <a:latin typeface="+mn-lt"/>
                <a:ea typeface="+mn-ea"/>
                <a:cs typeface="+mn-cs"/>
              </a:rPr>
              <a:t>Advantage</a:t>
            </a:r>
            <a:r>
              <a:rPr kumimoji="0" lang="es-US" sz="1000" b="0" i="0" u="none" strike="noStrike" cap="none" normalizeH="0" baseline="0" noProof="0" dirty="0">
                <a:ln>
                  <a:noFill/>
                </a:ln>
                <a:solidFill>
                  <a:prstClr val="black"/>
                </a:solidFill>
                <a:uLnTx/>
                <a:uFillTx/>
                <a:latin typeface="+mn-lt"/>
                <a:ea typeface="+mn-ea"/>
                <a:cs typeface="+mn-cs"/>
              </a:rPr>
              <a:t> y la Medicare de Medicare" en </a:t>
            </a:r>
            <a:r>
              <a:rPr kumimoji="0" lang="es-US" sz="1000" b="0" i="0" u="none" strike="noStrike" cap="none" normalizeH="0" baseline="0" noProof="0" dirty="0">
                <a:ln>
                  <a:noFill/>
                </a:ln>
                <a:solidFill>
                  <a:prstClr val="black"/>
                </a:solidFill>
                <a:uLnTx/>
                <a:uFillTx/>
                <a:latin typeface="+mn-lt"/>
                <a:ea typeface="+mn-ea"/>
                <a:cs typeface="+mn-cs"/>
                <a:hlinkClick r:id="rId3"/>
              </a:rPr>
              <a:t>Medicare.gov/Pubs/</a:t>
            </a:r>
            <a:r>
              <a:rPr kumimoji="0" lang="es-US" sz="1000" b="0" i="0" u="none" strike="noStrike" cap="none" normalizeH="0" baseline="0" noProof="0" dirty="0" err="1">
                <a:ln>
                  <a:noFill/>
                </a:ln>
                <a:solidFill>
                  <a:prstClr val="black"/>
                </a:solidFill>
                <a:uLnTx/>
                <a:uFillTx/>
                <a:latin typeface="+mn-lt"/>
                <a:ea typeface="+mn-ea"/>
                <a:cs typeface="+mn-cs"/>
                <a:hlinkClick r:id="rId3"/>
              </a:rPr>
              <a:t>pdf</a:t>
            </a:r>
            <a:r>
              <a:rPr kumimoji="0" lang="es-US" sz="1000" b="0" i="0" u="none" strike="noStrike" cap="none" normalizeH="0" baseline="0" noProof="0" dirty="0">
                <a:ln>
                  <a:noFill/>
                </a:ln>
                <a:solidFill>
                  <a:prstClr val="black"/>
                </a:solidFill>
                <a:uLnTx/>
                <a:uFillTx/>
                <a:latin typeface="+mn-lt"/>
                <a:ea typeface="+mn-ea"/>
                <a:cs typeface="+mn-cs"/>
                <a:hlinkClick r:id="rId3"/>
              </a:rPr>
              <a:t>/11219-Understanding-Medicare-Part-C-D.pdf</a:t>
            </a:r>
            <a:r>
              <a:rPr kumimoji="0" lang="es-US" sz="1000" b="0" i="0" u="none" strike="noStrike" cap="none" normalizeH="0" baseline="0" noProof="0" dirty="0">
                <a:ln>
                  <a:noFill/>
                </a:ln>
                <a:solidFill>
                  <a:prstClr val="black"/>
                </a:solidFill>
                <a:uLnTx/>
                <a:uFillTx/>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203986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Times New Roman"/>
              </a:rPr>
              <a:t>El Seguro Social es el encargado de inscribir a la mayoría de las personas en Medicare.</a:t>
            </a:r>
          </a:p>
          <a:p>
            <a:pPr marL="0" marR="0" lvl="0" indent="0" algn="l" defTabSz="914400" rtl="0" eaLnBrk="1" fontAlgn="auto" latinLnBrk="0" hangingPunct="1">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Times New Roman"/>
              </a:rPr>
              <a:t>La Junta de Retiro Ferroviario (RRB, por sus siglas en inglés) inscribe a los jubilados ferroviarios en Medicare.</a:t>
            </a:r>
          </a:p>
          <a:p>
            <a:pPr marL="0" indent="0">
              <a:spcBef>
                <a:spcPts val="600"/>
              </a:spcBef>
              <a:buNone/>
              <a:defRPr/>
            </a:pPr>
            <a:r>
              <a:rPr lang="es-US" dirty="0"/>
              <a:t>El Seguro Social y la RRB también determinan los montos de las primas de la Parte A de Medicare (seguro hospitalario) (si tiene que comprarlo) y las primas de la Parte B (seguro médico), las multas por inscripción tardía (si corresponde) y los montos de ajuste mensual relacionados con los ingresos (IRMAA, por sus siglas en inglés).</a:t>
            </a:r>
          </a:p>
          <a:p>
            <a:pPr marL="0" indent="0">
              <a:spcBef>
                <a:spcPts val="600"/>
              </a:spcBef>
              <a:buNone/>
              <a:defRPr/>
            </a:pPr>
            <a:r>
              <a:rPr lang="es-US" dirty="0">
                <a:solidFill>
                  <a:prstClr val="black"/>
                </a:solidFill>
                <a:ea typeface="Calibri"/>
                <a:cs typeface="Times New Roman"/>
              </a:rPr>
              <a:t>Si se jubiló del servicio federal, comuníquese con la Oficina de Administración de Personal (OPM, por sus siglas en inglés) en </a:t>
            </a:r>
            <a:r>
              <a:rPr lang="es-US" dirty="0">
                <a:hlinkClick r:id="rId3"/>
              </a:rPr>
              <a:t>OPM.gov </a:t>
            </a:r>
            <a:r>
              <a:rPr lang="es-US" dirty="0">
                <a:solidFill>
                  <a:prstClr val="black"/>
                </a:solidFill>
                <a:ea typeface="Calibri"/>
                <a:cs typeface="Times New Roman"/>
              </a:rPr>
              <a:t>en relación con sus primas.</a:t>
            </a:r>
          </a:p>
          <a:p>
            <a:pPr marL="0" lvl="0" indent="0">
              <a:spcBef>
                <a:spcPts val="600"/>
              </a:spcBef>
              <a:buNone/>
              <a:defRPr/>
            </a:pPr>
            <a:r>
              <a:rPr lang="es-US" dirty="0"/>
              <a:t>Los Centros de Servicios de Medicare y Medicaid (CMS, por sus siglas en inglés) son responsables de la formación de la póliza de Medicare y de determinar el derecho de una persona a los beneficios en consulta con el Seguro Social.</a:t>
            </a:r>
          </a:p>
          <a:p>
            <a:pPr marL="0" marR="0" lvl="0" indent="0" algn="l" defTabSz="660899" rtl="0" eaLnBrk="1" fontAlgn="auto" latinLnBrk="0" hangingPunct="1">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Times New Roman"/>
              </a:rPr>
              <a:t>La cobertura, los beneficios y los pagos de Medicare son administrados por CMS.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119161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26647" y="3578578"/>
            <a:ext cx="5879939" cy="4899378"/>
          </a:xfrm>
        </p:spPr>
        <p:txBody>
          <a:bodyPr/>
          <a:lstStyle/>
          <a:p>
            <a:pPr marL="0" lvl="0" indent="0">
              <a:spcBef>
                <a:spcPts val="600"/>
              </a:spcBef>
              <a:buNone/>
              <a:defRPr/>
            </a:pPr>
            <a:r>
              <a:rPr lang="es-US" dirty="0">
                <a:solidFill>
                  <a:prstClr val="black"/>
                </a:solidFill>
              </a:rPr>
              <a:t>Tiene ayuda a su disposición para encontrar un plan de medicamentos de Medicare adecuado para usted. Puede visitar </a:t>
            </a:r>
            <a:r>
              <a:rPr lang="es-US" dirty="0">
                <a:hlinkClick r:id="rId3"/>
              </a:rPr>
              <a:t>Medicare.gov/plan-compare</a:t>
            </a:r>
            <a:r>
              <a:rPr lang="es-US" dirty="0"/>
              <a:t>, </a:t>
            </a:r>
            <a:r>
              <a:rPr lang="es-US" dirty="0">
                <a:solidFill>
                  <a:prstClr val="black"/>
                </a:solidFill>
              </a:rPr>
              <a:t>o llame al 1-800-MEDICARE (1-800-633-4227); TTY: 1-877-486-2048, o contactarse con SHIP para recibir asesoramiento gratuito para ayudarlo a comparar los planes de medicamentos de Medicare. Para encontrar información sobre su SHIP local, visite </a:t>
            </a:r>
            <a:r>
              <a:rPr lang="es-US" dirty="0">
                <a:solidFill>
                  <a:prstClr val="black"/>
                </a:solidFill>
                <a:hlinkClick r:id="rId4"/>
              </a:rPr>
              <a:t>shiptacenter.org</a:t>
            </a:r>
            <a:r>
              <a:rPr lang="es-US" dirty="0">
                <a:solidFill>
                  <a:prstClr val="black"/>
                </a:solidFill>
              </a:rPr>
              <a:t>. </a:t>
            </a:r>
          </a:p>
          <a:p>
            <a:pPr marL="0" lvl="0" indent="0">
              <a:spcBef>
                <a:spcPts val="600"/>
              </a:spcBef>
              <a:buNone/>
              <a:defRPr/>
            </a:pPr>
            <a:r>
              <a:rPr lang="es-US" dirty="0">
                <a:solidFill>
                  <a:prstClr val="black"/>
                </a:solidFill>
              </a:rPr>
              <a:t>Una vez que haya elegido un plan que satisfaga sus necesidades, llame a la compañía que se lo ofrece y solicite la inscripción. Todos los planes deben ofrecer solicitudes de inscripción en papel. Además, el plan puede permitirle que se inscriba a través del sitio web o por teléfono. La mayoría de los planes también participan y ofrecen inscripción a través de </a:t>
            </a:r>
            <a:r>
              <a:rPr lang="es-US" dirty="0">
                <a:hlinkClick r:id="rId3"/>
              </a:rPr>
              <a:t>Medicare.gov/plan-compare</a:t>
            </a:r>
            <a:r>
              <a:rPr lang="es-US" dirty="0">
                <a:solidFill>
                  <a:prstClr val="black"/>
                </a:solidFill>
              </a:rPr>
              <a:t>. También puede llamar a Medicare al 1-800-MEDICARE para inscribirse; TTY: al 1-877-486-2048. </a:t>
            </a:r>
          </a:p>
          <a:p>
            <a:pPr marL="0" lvl="0" indent="0">
              <a:spcBef>
                <a:spcPts val="600"/>
              </a:spcBef>
              <a:buNone/>
              <a:defRPr/>
            </a:pPr>
            <a:r>
              <a:rPr lang="es-US" dirty="0">
                <a:solidFill>
                  <a:prstClr val="black"/>
                </a:solidFill>
              </a:rPr>
              <a:t>Los planes deben procesar las solicitudes de manera oportuna. Después de su solicitud, el plan debe informarle si se aceptó o denegó su solicitud. Los planes no pueden negarle una solicitud sobre la base de una condición de salud o de los medicamentos que toma.</a:t>
            </a:r>
          </a:p>
        </p:txBody>
      </p:sp>
    </p:spTree>
    <p:extLst>
      <p:ext uri="{BB962C8B-B14F-4D97-AF65-F5344CB8AC3E}">
        <p14:creationId xmlns:p14="http://schemas.microsoft.com/office/powerpoint/2010/main" val="3210793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86811" y="3530278"/>
            <a:ext cx="6707528" cy="5197033"/>
          </a:xfrm>
        </p:spPr>
        <p:txBody>
          <a:bodyPr/>
          <a:lstStyle/>
          <a:p>
            <a:pPr marL="0" lvl="0" indent="0">
              <a:spcBef>
                <a:spcPts val="600"/>
              </a:spcBef>
              <a:buNone/>
              <a:defRPr/>
            </a:pPr>
            <a:r>
              <a:rPr lang="es-US" dirty="0">
                <a:solidFill>
                  <a:prstClr val="black"/>
                </a:solidFill>
              </a:rPr>
              <a:t>Todo beneficiario de Medicare debe tomar una decisión sobre la cobertura de sus recetas médicas. Si es nuevo en Medicare y ya tiene otra cobertura de medicamentos como por ejemplo de un empleador o sindicato,</a:t>
            </a:r>
            <a:r>
              <a:rPr lang="es-US" dirty="0"/>
              <a:t> descubra cómo funciona la cobertura de medicamentos de su empleador o sindicato con Medicare, ya que su cobertura puede cambiar si se inscribe en un plan de medicamentos de Medicare. Su empleador o sindicato (o el plan que administra la cobertura de medicamentos) le enviará una “Cobertura acreditable” cada año, notificándole si es cobertura acreditable de medicamentos recetados y cómo se compara con la cobertura de medicamentos de Medicare. Si no recibe esta información, pídasela a su empleador o sindicato. </a:t>
            </a:r>
          </a:p>
          <a:p>
            <a:pPr marL="0" lvl="0" indent="0">
              <a:spcBef>
                <a:spcPts val="600"/>
              </a:spcBef>
              <a:buNone/>
              <a:defRPr/>
            </a:pPr>
            <a:r>
              <a:rPr lang="es-US" dirty="0"/>
              <a:t>Es posible que tenga que escoger entre la cobertura de medicamentos de su empleador o sindicato y la de Medicare:</a:t>
            </a:r>
          </a:p>
          <a:p>
            <a:pPr lvl="0">
              <a:spcBef>
                <a:spcPts val="600"/>
              </a:spcBef>
              <a:defRPr/>
            </a:pPr>
            <a:r>
              <a:rPr lang="es-US" dirty="0"/>
              <a:t>Durante el Período Inicial de Inscripción de 7 meses, cuando es elegible por primera vez para Medicare.</a:t>
            </a:r>
          </a:p>
          <a:p>
            <a:pPr lvl="0">
              <a:spcBef>
                <a:spcPts val="600"/>
              </a:spcBef>
              <a:defRPr/>
            </a:pPr>
            <a:r>
              <a:rPr lang="es-US" dirty="0"/>
              <a:t>Durante la Inscripción Abierta del 15 de octubre al 7 de diciembre de cada año.</a:t>
            </a:r>
          </a:p>
          <a:p>
            <a:pPr lvl="0">
              <a:spcBef>
                <a:spcPts val="600"/>
              </a:spcBef>
              <a:defRPr/>
            </a:pPr>
            <a:r>
              <a:rPr lang="es-US" dirty="0"/>
              <a:t>Cuando la cobertura de su empleador o sindicato cambie o termine. </a:t>
            </a:r>
          </a:p>
          <a:p>
            <a:pPr marL="0" lvl="0" indent="0">
              <a:spcBef>
                <a:spcPts val="600"/>
              </a:spcBef>
              <a:buNone/>
              <a:defRPr/>
            </a:pPr>
            <a:r>
              <a:rPr lang="es-US" dirty="0"/>
              <a:t>Antes de tomar una decisión, debe considerar lo siguiente:</a:t>
            </a:r>
          </a:p>
          <a:p>
            <a:pPr lvl="0">
              <a:spcBef>
                <a:spcPts val="600"/>
              </a:spcBef>
              <a:defRPr/>
            </a:pPr>
            <a:r>
              <a:rPr lang="es-US" dirty="0"/>
              <a:t>¿Es acreditable la cobertura de medicamentos de su empleador o sindicato? Si no lo es, en la mayoría de los casos usted pagará una multa si se inscribe en un plan de medicamentos recetados de Medicare después de haber sido elegible por primera vez. </a:t>
            </a:r>
          </a:p>
          <a:p>
            <a:pPr lvl="0">
              <a:spcBef>
                <a:spcPts val="600"/>
              </a:spcBef>
              <a:defRPr/>
            </a:pPr>
            <a:r>
              <a:rPr lang="es-US" dirty="0"/>
              <a:t>¿Perderán usted, su cónyuge o sus dependientes la cobertura médica de su empleador o sindicato, si se inscribe en un plan Medicare de recetas médicas? </a:t>
            </a:r>
          </a:p>
          <a:p>
            <a:pPr lvl="0">
              <a:spcBef>
                <a:spcPts val="600"/>
              </a:spcBef>
              <a:defRPr/>
            </a:pPr>
            <a:r>
              <a:rPr lang="es-US" dirty="0"/>
              <a:t>¿Cómo se comparan los gastos directos de su bolsillo de su cobertura de empleador o sindicato con los del plan de medicamentos recetados de Medicare? </a:t>
            </a:r>
          </a:p>
          <a:p>
            <a:pPr lvl="0">
              <a:spcBef>
                <a:spcPts val="600"/>
              </a:spcBef>
              <a:defRPr/>
            </a:pPr>
            <a:r>
              <a:rPr lang="es-US" dirty="0"/>
              <a:t>¿Cómo cambiarán mis gastos si recibo la Ayuda Adicional para pagar por la cobertura del plan Medicare de medicamentos recetados? </a:t>
            </a:r>
          </a:p>
          <a:p>
            <a:pPr marL="0" lvl="0" indent="0">
              <a:spcBef>
                <a:spcPts val="600"/>
              </a:spcBef>
              <a:buNone/>
              <a:defRPr/>
            </a:pPr>
            <a:r>
              <a:rPr lang="es-US" dirty="0">
                <a:solidFill>
                  <a:prstClr val="black"/>
                </a:solidFill>
              </a:rPr>
              <a:t>Si decide no hacerlo cuando es elegible por primera vez y no tiene otra cobertura de medicamentos recetados acreditable, o si no recibe Ayuda Adicional, es probable que deba pagar una multa por inscripción tardía de por vida si se registra más adelante.</a:t>
            </a:r>
          </a:p>
          <a:p>
            <a:pPr marL="0" lvl="0" indent="0">
              <a:spcBef>
                <a:spcPts val="600"/>
              </a:spcBef>
              <a:buNone/>
              <a:defRPr/>
            </a:pPr>
            <a:endParaRPr lang="en-US" sz="1050" dirty="0">
              <a:solidFill>
                <a:prstClr val="black"/>
              </a:solidFill>
            </a:endParaRPr>
          </a:p>
        </p:txBody>
      </p:sp>
    </p:spTree>
    <p:extLst>
      <p:ext uri="{BB962C8B-B14F-4D97-AF65-F5344CB8AC3E}">
        <p14:creationId xmlns:p14="http://schemas.microsoft.com/office/powerpoint/2010/main" val="23669051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defTabSz="933682">
              <a:spcBef>
                <a:spcPts val="600"/>
              </a:spcBef>
              <a:buNone/>
              <a:defRPr/>
            </a:pPr>
            <a:r>
              <a:rPr lang="es-US" dirty="0">
                <a:solidFill>
                  <a:prstClr val="black"/>
                </a:solidFill>
                <a:ea typeface="Calibri"/>
                <a:cs typeface="Arial"/>
              </a:rPr>
              <a:t>Compruebe su conocimiento: Pregunta 5</a:t>
            </a:r>
          </a:p>
          <a:p>
            <a:pPr marL="0" lvl="0" indent="0">
              <a:spcBef>
                <a:spcPts val="600"/>
              </a:spcBef>
              <a:buNone/>
              <a:defRPr/>
            </a:pPr>
            <a:r>
              <a:rPr lang="es-US" dirty="0">
                <a:solidFill>
                  <a:prstClr val="black"/>
                </a:solidFill>
              </a:rPr>
              <a:t>La cobertura de medicamentos de Medicare también se llama _____.</a:t>
            </a:r>
          </a:p>
          <a:p>
            <a:pPr marL="228550" lvl="0" indent="-228550">
              <a:spcBef>
                <a:spcPts val="600"/>
              </a:spcBef>
              <a:buFontTx/>
              <a:buAutoNum type="alphaLcPeriod"/>
              <a:defRPr/>
            </a:pPr>
            <a:r>
              <a:rPr lang="es-US" dirty="0">
                <a:solidFill>
                  <a:prstClr val="black"/>
                </a:solidFill>
                <a:ea typeface="Calibri"/>
                <a:cs typeface="Arial"/>
              </a:rPr>
              <a:t>Parte A </a:t>
            </a:r>
          </a:p>
          <a:p>
            <a:pPr marL="228550" lvl="0" indent="-228550">
              <a:spcBef>
                <a:spcPts val="600"/>
              </a:spcBef>
              <a:buFontTx/>
              <a:buAutoNum type="alphaLcPeriod"/>
              <a:defRPr/>
            </a:pPr>
            <a:r>
              <a:rPr lang="es-US" dirty="0">
                <a:solidFill>
                  <a:prstClr val="black"/>
                </a:solidFill>
                <a:ea typeface="Calibri"/>
                <a:cs typeface="Arial"/>
              </a:rPr>
              <a:t>Parte B</a:t>
            </a:r>
          </a:p>
          <a:p>
            <a:pPr marL="228550" lvl="0" indent="-228550">
              <a:spcBef>
                <a:spcPts val="600"/>
              </a:spcBef>
              <a:buFontTx/>
              <a:buAutoNum type="alphaLcPeriod"/>
              <a:defRPr/>
            </a:pPr>
            <a:r>
              <a:rPr lang="es-US" dirty="0">
                <a:solidFill>
                  <a:prstClr val="black"/>
                </a:solidFill>
                <a:ea typeface="Calibri"/>
                <a:cs typeface="Arial"/>
              </a:rPr>
              <a:t>Parte D</a:t>
            </a:r>
          </a:p>
          <a:p>
            <a:pPr marL="228550" lvl="0" indent="-228550">
              <a:spcBef>
                <a:spcPts val="600"/>
              </a:spcBef>
              <a:buFontTx/>
              <a:buAutoNum type="alphaLcPeriod"/>
              <a:defRPr/>
            </a:pPr>
            <a:r>
              <a:rPr lang="es-US" dirty="0">
                <a:solidFill>
                  <a:prstClr val="black"/>
                </a:solidFill>
                <a:ea typeface="Calibri"/>
                <a:cs typeface="Arial"/>
              </a:rPr>
              <a:t>Todas las anteriores</a:t>
            </a:r>
          </a:p>
          <a:p>
            <a:pPr marL="0" lvl="0" indent="0" defTabSz="933682">
              <a:spcBef>
                <a:spcPts val="600"/>
              </a:spcBef>
              <a:buNone/>
              <a:defRPr/>
            </a:pPr>
            <a:r>
              <a:rPr lang="es-US" b="1" dirty="0">
                <a:solidFill>
                  <a:prstClr val="black"/>
                </a:solidFill>
              </a:rPr>
              <a:t>Respuesta</a:t>
            </a:r>
            <a:r>
              <a:rPr lang="es-US" dirty="0">
                <a:solidFill>
                  <a:prstClr val="black"/>
                </a:solidFill>
              </a:rPr>
              <a:t>: </a:t>
            </a:r>
            <a:r>
              <a:rPr lang="es-US" b="1" dirty="0">
                <a:solidFill>
                  <a:prstClr val="black"/>
                </a:solidFill>
              </a:rPr>
              <a:t>c. Parte D</a:t>
            </a:r>
          </a:p>
          <a:p>
            <a:pPr marL="0" lvl="0" indent="0" defTabSz="933682">
              <a:spcBef>
                <a:spcPts val="600"/>
              </a:spcBef>
              <a:buNone/>
              <a:defRPr/>
            </a:pPr>
            <a:r>
              <a:rPr lang="es-US" dirty="0">
                <a:solidFill>
                  <a:prstClr val="black"/>
                </a:solidFill>
              </a:rPr>
              <a:t>La cobertura de medicamentos de Medicare también se denomina Parte D. La cobertura de la Parte D se proporciona a través de los planes de medicamentos de Medicare (también conocidos como PDP) y los planes Medicare </a:t>
            </a:r>
            <a:r>
              <a:rPr lang="es-US" dirty="0" err="1">
                <a:solidFill>
                  <a:prstClr val="black"/>
                </a:solidFill>
              </a:rPr>
              <a:t>Advantage</a:t>
            </a:r>
            <a:r>
              <a:rPr lang="es-US" dirty="0">
                <a:solidFill>
                  <a:prstClr val="black"/>
                </a:solidFill>
              </a:rPr>
              <a:t> con cobertura de medicamentos.</a:t>
            </a:r>
          </a:p>
          <a:p>
            <a:pPr marL="0" lvl="0" indent="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522581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97565" y="3578578"/>
            <a:ext cx="6257677" cy="4899378"/>
          </a:xfrm>
        </p:spPr>
        <p:txBody>
          <a:bodyPr/>
          <a:lstStyle/>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Arial"/>
              </a:rPr>
              <a:t>Compruebe su conocimiento: Pregunta 6</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Arial"/>
              </a:rPr>
              <a:t>Es julio. El año pasado, se inscribió en Medicare, pero no para un plan de medicamentos de Medicare. En general, ¿cuándo tendrá otra oportunidad para inscribirse en la Parte D? </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Arial"/>
              </a:rPr>
              <a:t>a. Período de Inscripción Abierta (OEP, por sus siglas en inglés)</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Arial"/>
              </a:rPr>
              <a:t>b. Período de Inscripción Inicial (IEP, por sus siglas en inglés)</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Arial"/>
              </a:rPr>
              <a:t>c. Su próximo cumpleaños</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Arial"/>
              </a:rPr>
              <a:t>d. 12 meses después del IEP</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1" i="0" u="none" strike="noStrike" cap="none" normalizeH="0" baseline="0" noProof="0" dirty="0">
                <a:ln>
                  <a:noFill/>
                </a:ln>
                <a:solidFill>
                  <a:prstClr val="black"/>
                </a:solidFill>
                <a:uLnTx/>
                <a:uFillTx/>
              </a:rPr>
              <a:t>Respuesta: a. Período de inscripción abierta (OEP, por sus siglas en inglés)</a:t>
            </a:r>
            <a:r>
              <a:rPr kumimoji="0" lang="es-US" sz="1200" b="1" i="0" u="none" strike="noStrike" cap="none" normalizeH="0" baseline="0" noProof="0" dirty="0">
                <a:ln>
                  <a:noFill/>
                </a:ln>
                <a:solidFill>
                  <a:prstClr val="black"/>
                </a:solidFill>
                <a:uLnTx/>
                <a:uFillTx/>
                <a:latin typeface="+mn-lt"/>
                <a:ea typeface="Calibri"/>
                <a:cs typeface="Arial"/>
              </a:rPr>
              <a:t> </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s-US" sz="1200" b="0" i="0" u="none" strike="noStrike" cap="none" normalizeH="0" baseline="0" noProof="0" dirty="0">
                <a:ln>
                  <a:noFill/>
                </a:ln>
                <a:solidFill>
                  <a:prstClr val="black"/>
                </a:solidFill>
                <a:uLnTx/>
                <a:uFillTx/>
              </a:rPr>
              <a:t>En general, lo más temprano que puede inscribirse en un plan de la Parte D es durante el </a:t>
            </a:r>
            <a:r>
              <a:rPr kumimoji="0" lang="es-US" sz="1200" b="0" i="0" u="none" strike="noStrike" cap="none" normalizeH="0" baseline="0" noProof="0" dirty="0">
                <a:ln>
                  <a:noFill/>
                </a:ln>
                <a:solidFill>
                  <a:prstClr val="black"/>
                </a:solidFill>
                <a:uLnTx/>
                <a:uFillTx/>
                <a:latin typeface="+mn-lt"/>
                <a:ea typeface="Calibri"/>
                <a:cs typeface="Arial"/>
              </a:rPr>
              <a:t>próximo </a:t>
            </a:r>
            <a:r>
              <a:rPr kumimoji="0" lang="es-US" sz="1200" b="0" i="0" u="none" strike="noStrike" cap="none" normalizeH="0" baseline="0" noProof="0" dirty="0">
                <a:ln>
                  <a:noFill/>
                </a:ln>
                <a:solidFill>
                  <a:prstClr val="black"/>
                </a:solidFill>
                <a:uLnTx/>
                <a:uFillTx/>
                <a:latin typeface="+mn-lt"/>
                <a:ea typeface="+mn-ea"/>
                <a:cs typeface="+mn-cs"/>
              </a:rPr>
              <a:t>OEP, del 15 de octubre al 7 de diciembre. </a:t>
            </a:r>
            <a:r>
              <a:rPr kumimoji="0" lang="es-US" sz="1200" b="0" i="0" u="none" strike="noStrike" cap="none" normalizeH="0" noProof="0" dirty="0">
                <a:ln>
                  <a:noFill/>
                </a:ln>
                <a:solidFill>
                  <a:prstClr val="black"/>
                </a:solidFill>
                <a:uLnTx/>
                <a:uFillTx/>
                <a:latin typeface="+mn-lt"/>
                <a:ea typeface="+mn-ea"/>
                <a:cs typeface="+mn-cs"/>
              </a:rPr>
              <a:t>Cada año, usted tiene la posibilidad de modificar su cobertura</a:t>
            </a:r>
            <a:r>
              <a:rPr kumimoji="0" lang="es-US" sz="1200" b="0" i="0" u="none" strike="noStrike" cap="none" normalizeH="0" noProof="0" dirty="0">
                <a:ln>
                  <a:noFill/>
                </a:ln>
                <a:solidFill>
                  <a:prstClr val="black"/>
                </a:solidFill>
                <a:uLnTx/>
                <a:uFillTx/>
              </a:rPr>
              <a:t> </a:t>
            </a:r>
            <a:r>
              <a:rPr kumimoji="0" lang="es-US" sz="1200" b="0" i="0" u="none" strike="noStrike" cap="none" normalizeH="0" baseline="0" noProof="0" dirty="0">
                <a:ln>
                  <a:noFill/>
                </a:ln>
                <a:solidFill>
                  <a:prstClr val="black"/>
                </a:solidFill>
                <a:uLnTx/>
                <a:uFillTx/>
              </a:rPr>
              <a:t>de Medicare para el año siguiente.</a:t>
            </a:r>
            <a:r>
              <a:rPr kumimoji="0" lang="es-US" sz="1200" b="0" i="0" u="none" strike="noStrike" cap="none" normalizeH="0" baseline="0" noProof="0" dirty="0">
                <a:ln>
                  <a:noFill/>
                </a:ln>
                <a:solidFill>
                  <a:prstClr val="black"/>
                </a:solidFill>
                <a:uLnTx/>
                <a:uFillTx/>
                <a:latin typeface="+mn-lt"/>
                <a:ea typeface="+mn-ea"/>
                <a:cs typeface="+mn-cs"/>
              </a:rPr>
              <a:t> Para la mayoría de las personas, es el momento del año en que se pueden hacer modificaciones. Si realiza modificaciones durante este período, la cobertura nueva comenzará el 1º de enero.</a:t>
            </a:r>
          </a:p>
          <a:p>
            <a:pPr marL="0" marR="0" lvl="0" indent="0" algn="l" defTabSz="914400" rtl="0" eaLnBrk="1" fontAlgn="auto" latinLnBrk="0" hangingPunct="1">
              <a:lnSpc>
                <a:spcPct val="100000"/>
              </a:lnSpc>
              <a:spcBef>
                <a:spcPts val="61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Puede suceder que deba una multa por inscripción tardía si, en cualquier momento después de que haya finalizado el IEP, pasa 63 días seguidos o más sin cobertura de medicamentos recetados de la Parte D u otra cobertura acreditable. El costo de esta multa dependerá de cuánto tiempo haya pasado sin la cobertura acreditable. </a:t>
            </a:r>
          </a:p>
        </p:txBody>
      </p:sp>
    </p:spTree>
    <p:extLst>
      <p:ext uri="{BB962C8B-B14F-4D97-AF65-F5344CB8AC3E}">
        <p14:creationId xmlns:p14="http://schemas.microsoft.com/office/powerpoint/2010/main" val="22133876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1200" b="0" i="0" u="none" strike="noStrike" cap="none" normalizeH="0" baseline="0" noProof="0">
                <a:ln>
                  <a:noFill/>
                </a:ln>
                <a:solidFill>
                  <a:prstClr val="black"/>
                </a:solidFill>
                <a:uLnTx/>
                <a:uFillTx/>
                <a:latin typeface="+mn-lt"/>
                <a:ea typeface="+mn-ea"/>
                <a:cs typeface="+mn-cs"/>
              </a:rPr>
              <a:t>Lección 5: Medicare Advantage (Parte C). </a:t>
            </a:r>
          </a:p>
        </p:txBody>
      </p:sp>
    </p:spTree>
    <p:extLst>
      <p:ext uri="{BB962C8B-B14F-4D97-AF65-F5344CB8AC3E}">
        <p14:creationId xmlns:p14="http://schemas.microsoft.com/office/powerpoint/2010/main" val="2047000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noProof="0" dirty="0">
                <a:ln>
                  <a:noFill/>
                </a:ln>
                <a:solidFill>
                  <a:prstClr val="black"/>
                </a:solidFill>
                <a:uLnTx/>
                <a:uFillTx/>
                <a:latin typeface="+mn-lt"/>
                <a:ea typeface="+mn-ea"/>
                <a:cs typeface="+mn-cs"/>
              </a:rPr>
              <a:t>Un plan Medicare </a:t>
            </a:r>
            <a:r>
              <a:rPr kumimoji="0" lang="es-US" sz="1200" b="0" i="0" u="none" strike="noStrike" cap="none" normalizeH="0" noProof="0" dirty="0" err="1">
                <a:ln>
                  <a:noFill/>
                </a:ln>
                <a:solidFill>
                  <a:prstClr val="black"/>
                </a:solidFill>
                <a:uLnTx/>
                <a:uFillTx/>
                <a:latin typeface="+mn-lt"/>
                <a:ea typeface="+mn-ea"/>
                <a:cs typeface="+mn-cs"/>
              </a:rPr>
              <a:t>Advantage</a:t>
            </a:r>
            <a:r>
              <a:rPr kumimoji="0" lang="es-US" sz="1200" b="0" i="0" u="none" strike="noStrike" cap="none" normalizeH="0" noProof="0" dirty="0">
                <a:ln>
                  <a:noFill/>
                </a:ln>
                <a:solidFill>
                  <a:prstClr val="black"/>
                </a:solidFill>
                <a:uLnTx/>
                <a:uFillTx/>
                <a:latin typeface="+mn-lt"/>
                <a:ea typeface="+mn-ea"/>
                <a:cs typeface="+mn-cs"/>
              </a:rPr>
              <a:t> es otra forma de obtener la  cobertura de la Parte A (Seguro de hospital) y la Parte B (Seguro Médico) de Medicare.</a:t>
            </a:r>
            <a:r>
              <a:rPr kumimoji="0" lang="es-US" sz="1200" b="0" i="0" u="none" strike="noStrike" cap="none" normalizeH="0" baseline="0" noProof="0" dirty="0">
                <a:ln>
                  <a:noFill/>
                </a:ln>
                <a:solidFill>
                  <a:prstClr val="black"/>
                </a:solidFill>
                <a:uLnTx/>
                <a:uFillTx/>
                <a:latin typeface="+mn-lt"/>
                <a:ea typeface="+mn-ea"/>
                <a:cs typeface="+mn-cs"/>
              </a:rPr>
              <a:t> Los planes, a veces denominados “Parte C”, son ofrecidos por compañías privadas aprobadas por Medicare que deben seguir las reglas establecidas por Medicare. Si usted se inscribe en un plan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aún tendrá Medicare pero obtendrá la cobertura de la Parte A y la Parte B de Medicare del plan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no de Medicare Original. En la mayoría de los casos, deberá usar proveedores de atención médica que participen en la red del plan. Algunos planes ofrecen cobertura fuera de la red.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se une a un Plan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es posible que su plan le entregue una tarjeta para que la use cuando reciba servicios y suministros para el cuidado de la salud. La tarjeta de identificación del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es su tarjeta principal para Medicare. Sin embargo, también es posible que le pidan que muestre su tarjeta Medicare, por lo que también debería llevar esta tarjeta con usted. Solo brinde su número de Medicare a médicos, farmacéuticos, otros proveedores de atención médica, sus aseguradoras o personas de su confianza para que trabajen con Medicare en su nombre.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0121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8"/>
            <a:ext cx="6513689" cy="5339644"/>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un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usted:</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Seguirá inscrito en Medicare con todos los derechos y las protecciones.</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Seguirá recibiendo los servicios cubiertos por las Partes A y B, pero en este caso los cubrirá el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en vez de Medicare Original (debe tener tanto la Parte A como la Parte B para inscribirse en un plan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Puede elegir un plan que incluya cobertura de medicamentos. </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Puede recibir cargos por diferentes costos de bolsillo.</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No puede recibir cargos que superen lo que se le cobra a Medicare Original por determinados servicios, como quimioterapia, diálisis y cuidado en un centro de enfermería especializada (SNF).</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Puede elegir un plan que incluya beneficios adicionales, como cobertura para cuidados de la visión o dentales, o de la salud y bienestar, a cargo del plan (no los cubre Medicare).</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Tiene un límite anual en sus costos de bolsillo.</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Los planes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también pueden cubrir más beneficios adicionales que en el pasado, incluso servicios como transporte al consultorio médico, medicamentos de venta libre, servicios de cuidado de día para adultos, y otros servicios que promueven su salud y bienestar. Los planes también pueden adaptar sus ofertas del plan a personas con determinadas afecciones crónicas. En la documentación del plan, podrá encontrar más detalles sobre estos beneficios. Para que los Centros de Servicios de Medicare y Medicaid (CMS, por sus siglas en inglés) aprueben un beneficio adicional, el beneficio debe centrarse directamente en las necesidades de atención médica del afiliado y ser recomendado por un profesional médico autorizado como parte de un plan de atención, si no lo proporciona directamente uno. Visite </a:t>
            </a:r>
            <a:r>
              <a:rPr kumimoji="0" lang="es-US" sz="1200" b="0" i="0" u="none" strike="noStrike" cap="none" normalizeH="0" baseline="0" noProof="0" dirty="0">
                <a:ln>
                  <a:noFill/>
                </a:ln>
                <a:solidFill>
                  <a:prstClr val="black"/>
                </a:solidFill>
                <a:uLnTx/>
                <a:uFillTx/>
                <a:latin typeface="+mn-lt"/>
                <a:ea typeface="+mn-ea"/>
                <a:cs typeface="+mn-cs"/>
                <a:hlinkClick r:id="rId3"/>
              </a:rPr>
              <a:t>CMSnationaltrainingprogram.cms.gov/?q=</a:t>
            </a:r>
            <a:r>
              <a:rPr kumimoji="0" lang="es-US" sz="1200" b="0" i="0" u="none" strike="noStrike" cap="none" normalizeH="0" baseline="0" noProof="0" dirty="0" err="1">
                <a:ln>
                  <a:noFill/>
                </a:ln>
                <a:solidFill>
                  <a:prstClr val="black"/>
                </a:solidFill>
                <a:uLnTx/>
                <a:uFillTx/>
                <a:latin typeface="+mn-lt"/>
                <a:ea typeface="+mn-ea"/>
                <a:cs typeface="+mn-cs"/>
                <a:hlinkClick r:id="rId3"/>
              </a:rPr>
              <a:t>global-search&amp;combine</a:t>
            </a:r>
            <a:r>
              <a:rPr kumimoji="0" lang="es-US" sz="1200" b="0" i="0" u="none" strike="noStrike" cap="none" normalizeH="0" baseline="0" noProof="0" dirty="0">
                <a:ln>
                  <a:noFill/>
                </a:ln>
                <a:solidFill>
                  <a:prstClr val="black"/>
                </a:solidFill>
                <a:uLnTx/>
                <a:uFillTx/>
                <a:latin typeface="+mn-lt"/>
                <a:ea typeface="+mn-ea"/>
                <a:cs typeface="+mn-cs"/>
                <a:hlinkClick r:id="rId3"/>
              </a:rPr>
              <a:t>=classroom%20modules</a:t>
            </a:r>
            <a:r>
              <a:rPr kumimoji="0" lang="es-US" sz="1200" b="0" i="0" u="none" strike="noStrike" cap="none" normalizeH="0" baseline="0" noProof="0" dirty="0">
                <a:ln>
                  <a:noFill/>
                </a:ln>
                <a:solidFill>
                  <a:prstClr val="black"/>
                </a:solidFill>
                <a:uLnTx/>
                <a:uFillTx/>
                <a:latin typeface="+mn-lt"/>
                <a:ea typeface="+mn-ea"/>
                <a:cs typeface="+mn-cs"/>
              </a:rPr>
              <a:t> para consultar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y otros planes de salud” si desea obtener más información sobre los beneficios adicionales ampliados relacionados con la salud.</a:t>
            </a:r>
          </a:p>
        </p:txBody>
      </p:sp>
    </p:spTree>
    <p:extLst>
      <p:ext uri="{BB962C8B-B14F-4D97-AF65-F5344CB8AC3E}">
        <p14:creationId xmlns:p14="http://schemas.microsoft.com/office/powerpoint/2010/main" val="6318840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Cada plan tiene un área de servicio en el que deben vivir los inscriptos.</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Usted (o un proveedor que actúa en su nombre) puede solicitar que le informen si el plan cubrirá un artículo o un servicio con anticipación. A veces, usted debe hacer esto para que el servicio sea cubierto. Esto se denomina una "determinación de la organización". Comuníquese con su plan para obtener más información.</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Medicare paga un monto fijo por su cobertura a las compañías que ofrecen planes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todos los meses. </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ES" sz="1200" b="0" i="0" u="none" strike="noStrike" cap="none" normalizeH="0" baseline="0" noProof="0" dirty="0">
                <a:ln>
                  <a:noFill/>
                </a:ln>
                <a:solidFill>
                  <a:prstClr val="black"/>
                </a:solidFill>
                <a:uLnTx/>
                <a:uFillTx/>
                <a:latin typeface="+mn-lt"/>
                <a:ea typeface="+mn-ea"/>
                <a:cs typeface="+mn-cs"/>
              </a:rPr>
              <a:t>Cada plan de Medicare </a:t>
            </a:r>
            <a:r>
              <a:rPr kumimoji="0" lang="es-ES" sz="1200" b="0" i="0" u="none" strike="noStrike" cap="none" normalizeH="0" baseline="0" noProof="0" dirty="0" err="1">
                <a:ln>
                  <a:noFill/>
                </a:ln>
                <a:solidFill>
                  <a:prstClr val="black"/>
                </a:solidFill>
                <a:uLnTx/>
                <a:uFillTx/>
                <a:latin typeface="+mn-lt"/>
                <a:ea typeface="+mn-ea"/>
                <a:cs typeface="+mn-cs"/>
              </a:rPr>
              <a:t>Advantage</a:t>
            </a:r>
            <a:r>
              <a:rPr kumimoji="0" lang="es-ES" sz="1200" b="0" i="0" u="none" strike="noStrike" cap="none" normalizeH="0" baseline="0" noProof="0" dirty="0">
                <a:ln>
                  <a:noFill/>
                </a:ln>
                <a:solidFill>
                  <a:prstClr val="black"/>
                </a:solidFill>
                <a:uLnTx/>
                <a:uFillTx/>
                <a:latin typeface="+mn-lt"/>
                <a:ea typeface="+mn-ea"/>
                <a:cs typeface="+mn-cs"/>
              </a:rPr>
              <a:t> puede cobrar diferentes gastos directos de bolsillo y tener diferentes reglas sobre cómo usted puede obtener los servicios</a:t>
            </a:r>
            <a:r>
              <a:rPr kumimoji="0" lang="es-US" sz="1200" b="0" i="0" u="none" strike="noStrike" cap="none" normalizeH="0" baseline="0" noProof="0" dirty="0">
                <a:ln>
                  <a:noFill/>
                </a:ln>
                <a:solidFill>
                  <a:prstClr val="black"/>
                </a:solidFill>
                <a:uLnTx/>
                <a:uFillTx/>
                <a:latin typeface="+mn-lt"/>
                <a:ea typeface="+mn-ea"/>
                <a:cs typeface="+mn-cs"/>
              </a:rPr>
              <a:t> (por ejemplo, si necesita un referido para ver a un especialista o si debe acudir a médicos, centros o proveedores que pertenecen a la red del plan para recibir atención que no sea de emergencia o de urgencia). Estas reglas pueden cambiar todos los años. </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cuidados de hospicio están cubiertos si está inscripto en un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pero están cubiertos por Medicare Original.</a:t>
            </a:r>
          </a:p>
        </p:txBody>
      </p:sp>
    </p:spTree>
    <p:extLst>
      <p:ext uri="{BB962C8B-B14F-4D97-AF65-F5344CB8AC3E}">
        <p14:creationId xmlns:p14="http://schemas.microsoft.com/office/powerpoint/2010/main" val="7357460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03095" y="3578578"/>
            <a:ext cx="6232869" cy="5136444"/>
          </a:xfrm>
        </p:spPr>
        <p:txBody>
          <a:bodyPr/>
          <a:lstStyle/>
          <a:p>
            <a:pPr marR="0" lvl="0" algn="l" defTabSz="914400" rtl="0" eaLnBrk="1" fontAlgn="auto" latinLnBrk="0" hangingPunct="1">
              <a:spcBef>
                <a:spcPts val="600"/>
              </a:spcBef>
              <a:buClrTx/>
              <a:buSzTx/>
              <a:tabLst/>
              <a:defRPr/>
            </a:pPr>
            <a:r>
              <a:rPr kumimoji="0" lang="es-US" b="0" i="0" u="none" strike="noStrike" cap="none" normalizeH="0" baseline="0" noProof="0" dirty="0">
                <a:ln>
                  <a:noFill/>
                </a:ln>
                <a:solidFill>
                  <a:prstClr val="black"/>
                </a:solidFill>
                <a:uLnTx/>
                <a:uFillTx/>
              </a:rPr>
              <a:t>Puede inscribirse en un plan Medicare </a:t>
            </a:r>
            <a:r>
              <a:rPr kumimoji="0" lang="es-US" b="0" i="0" u="none" strike="noStrike" cap="none" normalizeH="0" baseline="0" noProof="0" dirty="0" err="1">
                <a:ln>
                  <a:noFill/>
                </a:ln>
                <a:solidFill>
                  <a:prstClr val="black"/>
                </a:solidFill>
                <a:uLnTx/>
                <a:uFillTx/>
              </a:rPr>
              <a:t>Advantage</a:t>
            </a:r>
            <a:r>
              <a:rPr kumimoji="0" lang="es-US" b="0" i="0" u="none" strike="noStrike" cap="none" normalizeH="0" baseline="0" noProof="0" dirty="0">
                <a:ln>
                  <a:noFill/>
                </a:ln>
                <a:solidFill>
                  <a:prstClr val="black"/>
                </a:solidFill>
                <a:uLnTx/>
                <a:uFillTx/>
              </a:rPr>
              <a:t> es elegible por primera vez para Medicare, por lo general durante el Período de Inscripción Inicial (IEP, por sus siglas en inglés), que comienza 3 meses inmediatamente antes de su primer beneficio para las Partes A y B.</a:t>
            </a:r>
          </a:p>
          <a:p>
            <a:pPr marL="119037" lvl="0" indent="-119037">
              <a:spcBef>
                <a:spcPts val="600"/>
              </a:spcBef>
              <a:defRPr/>
            </a:pPr>
            <a:r>
              <a:rPr lang="es-US" dirty="0">
                <a:solidFill>
                  <a:prstClr val="black"/>
                </a:solidFill>
              </a:rPr>
              <a:t>Si tiene la Parte A y se inscribe en la Parte B durante un Período de Inscripción General (GEP, por sus siglas en inglés), puede inscribirse en un plan Medicare </a:t>
            </a:r>
            <a:r>
              <a:rPr lang="es-US" dirty="0" err="1">
                <a:solidFill>
                  <a:prstClr val="black"/>
                </a:solidFill>
              </a:rPr>
              <a:t>Advantage</a:t>
            </a:r>
            <a:r>
              <a:rPr lang="es-US" dirty="0">
                <a:solidFill>
                  <a:prstClr val="black"/>
                </a:solidFill>
              </a:rPr>
              <a:t> 1 de abril al 30 de junio, y contará con la cobertura a partir del 1 de julio.</a:t>
            </a:r>
          </a:p>
          <a:p>
            <a:pPr marL="119037" lvl="0" indent="-119037">
              <a:spcBef>
                <a:spcPts val="600"/>
              </a:spcBef>
              <a:defRPr/>
            </a:pPr>
            <a:r>
              <a:rPr lang="es-US" dirty="0">
                <a:solidFill>
                  <a:prstClr val="black"/>
                </a:solidFill>
              </a:rPr>
              <a:t>Durante el Período de Inscripción Especial (SEP, por sus siglas en inglés), en determinadas circunstancias, por ejemplo:</a:t>
            </a:r>
          </a:p>
          <a:p>
            <a:pPr marL="228550" lvl="3" indent="-114275" defTabSz="914400">
              <a:buSzPct val="100000"/>
              <a:buFont typeface="Arial" panose="020B0604020202020204" pitchFamily="34" charset="0"/>
              <a:buChar char="•"/>
              <a:defRPr/>
            </a:pPr>
            <a:r>
              <a:rPr lang="es-US" dirty="0">
                <a:solidFill>
                  <a:prstClr val="black"/>
                </a:solidFill>
              </a:rPr>
              <a:t>Si se traslada permanentemente fuera del área de servicio del plan.</a:t>
            </a:r>
          </a:p>
          <a:p>
            <a:pPr marL="228550" lvl="3" indent="-114275" defTabSz="914400">
              <a:buSzPct val="100000"/>
              <a:buFont typeface="Arial" panose="020B0604020202020204" pitchFamily="34" charset="0"/>
              <a:buChar char="•"/>
              <a:defRPr/>
            </a:pPr>
            <a:r>
              <a:rPr lang="es-US" dirty="0">
                <a:solidFill>
                  <a:prstClr val="black"/>
                </a:solidFill>
              </a:rPr>
              <a:t>Si tiene o pierde Medicaid o la Ayuda Adicional.</a:t>
            </a:r>
          </a:p>
          <a:p>
            <a:pPr marL="228550" lvl="3" indent="-114275" defTabSz="914400">
              <a:buSzPct val="100000"/>
              <a:buFont typeface="Arial" panose="020B0604020202020204" pitchFamily="34" charset="0"/>
              <a:buChar char="•"/>
              <a:defRPr/>
            </a:pPr>
            <a:r>
              <a:rPr lang="es-US" dirty="0">
                <a:solidFill>
                  <a:prstClr val="black"/>
                </a:solidFill>
              </a:rPr>
              <a:t>Lo están atendiendo en una institución (como un centro de enfermería especializada o un hospital de atención a largo plazo)</a:t>
            </a:r>
          </a:p>
          <a:p>
            <a:pPr marL="119037" lvl="0" indent="-119037">
              <a:spcBef>
                <a:spcPts val="600"/>
              </a:spcBef>
              <a:defRPr/>
            </a:pPr>
            <a:r>
              <a:rPr lang="es-US" dirty="0">
                <a:solidFill>
                  <a:prstClr val="black"/>
                </a:solidFill>
              </a:rPr>
              <a:t>SEP de 5 estrellas</a:t>
            </a:r>
          </a:p>
          <a:p>
            <a:pPr marL="228600" lvl="2" indent="-115888" defTabSz="914400">
              <a:buSzTx/>
              <a:buFont typeface="Arial" panose="020B0604020202020204" pitchFamily="34" charset="0"/>
              <a:buChar char="•"/>
              <a:defRPr/>
            </a:pPr>
            <a:r>
              <a:rPr lang="es-US" dirty="0">
                <a:solidFill>
                  <a:prstClr val="black"/>
                </a:solidFill>
              </a:rPr>
              <a:t>Puede cambiarse a un plan Medicare </a:t>
            </a:r>
            <a:r>
              <a:rPr lang="es-US" dirty="0" err="1">
                <a:solidFill>
                  <a:prstClr val="black"/>
                </a:solidFill>
              </a:rPr>
              <a:t>Advantage</a:t>
            </a:r>
            <a:r>
              <a:rPr lang="es-US" dirty="0">
                <a:solidFill>
                  <a:prstClr val="black"/>
                </a:solidFill>
              </a:rPr>
              <a:t> a un plan de Costos de Medicare que tiene 5 estrellas como calificación general de estrellas.</a:t>
            </a:r>
          </a:p>
          <a:p>
            <a:pPr marL="228600" lvl="2" indent="-115888" defTabSz="914400">
              <a:buSzTx/>
              <a:buFont typeface="Arial" panose="020B0604020202020204" pitchFamily="34" charset="0"/>
              <a:buChar char="•"/>
              <a:defRPr/>
            </a:pPr>
            <a:r>
              <a:rPr lang="es-US" dirty="0">
                <a:solidFill>
                  <a:prstClr val="black"/>
                </a:solidFill>
              </a:rPr>
              <a:t>Del 8 de diciembre al 30 de noviembre de cada año.</a:t>
            </a:r>
          </a:p>
          <a:p>
            <a:pPr marL="228600" lvl="2" indent="-115888" defTabSz="914400">
              <a:buSzTx/>
              <a:buFont typeface="Arial" panose="020B0604020202020204" pitchFamily="34" charset="0"/>
              <a:buChar char="•"/>
              <a:defRPr/>
            </a:pPr>
            <a:r>
              <a:rPr lang="es-US" dirty="0">
                <a:solidFill>
                  <a:prstClr val="black"/>
                </a:solidFill>
              </a:rPr>
              <a:t>Puede cambiarse a un PDP de Medicare que tenga 5 estrellas como calificación general de estrellas desde el 8 de diciembre al 30 de noviembre de cada año. Solo puede usar este SEP una vez durante este período. </a:t>
            </a:r>
          </a:p>
          <a:p>
            <a:pPr marL="0" lvl="1" indent="-341313" defTabSz="914400">
              <a:defRPr/>
            </a:pPr>
            <a:r>
              <a:rPr lang="es-US" dirty="0">
                <a:solidFill>
                  <a:prstClr val="black"/>
                </a:solidFill>
              </a:rPr>
              <a:t>Para obtener más información sobre el período de inscripción, consulte el producto de Medicare No. 11219 "Cómo comprender los períodos de inscripción de la </a:t>
            </a:r>
            <a:r>
              <a:rPr lang="es-US" dirty="0" err="1">
                <a:solidFill>
                  <a:prstClr val="black"/>
                </a:solidFill>
              </a:rPr>
              <a:t>Advantage</a:t>
            </a:r>
            <a:r>
              <a:rPr lang="es-US" dirty="0">
                <a:solidFill>
                  <a:prstClr val="black"/>
                </a:solidFill>
              </a:rPr>
              <a:t> y la Medicare de Medicare" en </a:t>
            </a:r>
            <a:r>
              <a:rPr lang="es-US" dirty="0">
                <a:solidFill>
                  <a:prstClr val="black"/>
                </a:solidFill>
                <a:hlinkClick r:id="rId3"/>
              </a:rPr>
              <a:t>Medicare.gov/Pubs/</a:t>
            </a:r>
            <a:r>
              <a:rPr lang="es-US" dirty="0" err="1">
                <a:solidFill>
                  <a:prstClr val="black"/>
                </a:solidFill>
                <a:hlinkClick r:id="rId3"/>
              </a:rPr>
              <a:t>pdf</a:t>
            </a:r>
            <a:r>
              <a:rPr lang="es-US" dirty="0">
                <a:solidFill>
                  <a:prstClr val="black"/>
                </a:solidFill>
                <a:hlinkClick r:id="rId3"/>
              </a:rPr>
              <a:t>/11219-Understanding-Medicare-Part-C-D.pdf</a:t>
            </a:r>
            <a:r>
              <a:rPr lang="es-US" dirty="0">
                <a:solidFill>
                  <a:prstClr val="black"/>
                </a:solidFill>
              </a:rPr>
              <a:t>.</a:t>
            </a:r>
          </a:p>
          <a:p>
            <a:pPr marL="0" lvl="0" indent="0">
              <a:spcBef>
                <a:spcPts val="600"/>
              </a:spcBef>
              <a:buNone/>
              <a:defRPr/>
            </a:pPr>
            <a:r>
              <a:rPr lang="es-US" dirty="0"/>
              <a:t>Para averiguar cuáles </a:t>
            </a:r>
            <a:r>
              <a:rPr lang="es-US" dirty="0">
                <a:solidFill>
                  <a:prstClr val="black"/>
                </a:solidFill>
              </a:rPr>
              <a:t>Planes de Medicare </a:t>
            </a:r>
            <a:r>
              <a:rPr lang="es-US" dirty="0" err="1">
                <a:solidFill>
                  <a:prstClr val="black"/>
                </a:solidFill>
              </a:rPr>
              <a:t>Advantage</a:t>
            </a:r>
            <a:r>
              <a:rPr lang="es-US" dirty="0">
                <a:solidFill>
                  <a:prstClr val="black"/>
                </a:solidFill>
              </a:rPr>
              <a:t> se pueden comprar en su área, visite</a:t>
            </a:r>
            <a:r>
              <a:rPr lang="es-US" dirty="0"/>
              <a:t> </a:t>
            </a:r>
            <a:r>
              <a:rPr lang="en-US" dirty="0">
                <a:hlinkClick r:id="rId4"/>
              </a:rPr>
              <a:t>es.Medicare.gov/plan-compare</a:t>
            </a:r>
            <a:r>
              <a:rPr lang="en-US" dirty="0"/>
              <a:t> </a:t>
            </a:r>
            <a:r>
              <a:rPr lang="es-US" dirty="0"/>
              <a:t>o llame al </a:t>
            </a:r>
            <a:r>
              <a:rPr lang="es-US" dirty="0">
                <a:solidFill>
                  <a:prstClr val="black"/>
                </a:solidFill>
              </a:rPr>
              <a:t>1-800-MEDICARE (1- 800- 633- 4227); TTY: al 1-877-486-2048.</a:t>
            </a:r>
          </a:p>
        </p:txBody>
      </p:sp>
    </p:spTree>
    <p:extLst>
      <p:ext uri="{BB962C8B-B14F-4D97-AF65-F5344CB8AC3E}">
        <p14:creationId xmlns:p14="http://schemas.microsoft.com/office/powerpoint/2010/main" val="21232140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2046" y="3578577"/>
            <a:ext cx="6539695" cy="5380227"/>
          </a:xfrm>
        </p:spPr>
        <p:txBody>
          <a:bodyPr>
            <a:normAutofit fontScale="92500" lnSpcReduction="20000"/>
          </a:bodyPr>
          <a:lstStyle/>
          <a:p>
            <a:pPr marL="119037" marR="0" lvl="0" indent="-119037" algn="l" defTabSz="914400" rtl="0" eaLnBrk="1" fontAlgn="auto" latinLnBrk="0" hangingPunct="1">
              <a:lnSpc>
                <a:spcPct val="110000"/>
              </a:lnSpc>
              <a:spcBef>
                <a:spcPts val="600"/>
              </a:spcBef>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Cada año, usted tiene la posibilidad de revisar su cobertura de Medicare y puede unirse, cambiar o dejar el plan. Esto es durante el OEP anual desde el 15 de octubre hasta el 7 de diciembre de cada año. Su cobertura comenzaría el 1.º de enero, siempre que el plan haya recibido su solicitud antes del 7 de diciembre.</a:t>
            </a:r>
          </a:p>
          <a:p>
            <a:pPr lvl="0">
              <a:lnSpc>
                <a:spcPct val="110000"/>
              </a:lnSpc>
              <a:spcBef>
                <a:spcPts val="600"/>
              </a:spcBef>
              <a:defRPr/>
            </a:pPr>
            <a:r>
              <a:rPr lang="es-US" dirty="0">
                <a:solidFill>
                  <a:prstClr val="black"/>
                </a:solidFill>
              </a:rPr>
              <a:t>El OEP de Medicare </a:t>
            </a:r>
            <a:r>
              <a:rPr lang="es-US" dirty="0" err="1">
                <a:solidFill>
                  <a:prstClr val="black"/>
                </a:solidFill>
              </a:rPr>
              <a:t>Advantage</a:t>
            </a:r>
            <a:r>
              <a:rPr lang="es-US" dirty="0">
                <a:solidFill>
                  <a:prstClr val="black"/>
                </a:solidFill>
              </a:rPr>
              <a:t> permite a las personas inscritas en un plan Medicare </a:t>
            </a:r>
            <a:r>
              <a:rPr lang="es-US" dirty="0" err="1">
                <a:solidFill>
                  <a:prstClr val="black"/>
                </a:solidFill>
              </a:rPr>
              <a:t>Advantage</a:t>
            </a:r>
            <a:r>
              <a:rPr lang="es-US" dirty="0">
                <a:solidFill>
                  <a:prstClr val="black"/>
                </a:solidFill>
              </a:rPr>
              <a:t> un cambio </a:t>
            </a:r>
            <a:r>
              <a:rPr lang="es-US" u="sng" dirty="0">
                <a:solidFill>
                  <a:prstClr val="black"/>
                </a:solidFill>
              </a:rPr>
              <a:t>único</a:t>
            </a:r>
            <a:r>
              <a:rPr lang="es-US" dirty="0">
                <a:solidFill>
                  <a:prstClr val="black"/>
                </a:solidFill>
              </a:rPr>
              <a:t> durante los primeros 3 meses del año calendario (desde el 1.º de enero hasta el 31 de marzo) para cambiar de planes Medicare </a:t>
            </a:r>
            <a:r>
              <a:rPr lang="es-US" dirty="0" err="1">
                <a:solidFill>
                  <a:prstClr val="black"/>
                </a:solidFill>
              </a:rPr>
              <a:t>Advantage</a:t>
            </a:r>
            <a:r>
              <a:rPr lang="es-US" dirty="0">
                <a:solidFill>
                  <a:prstClr val="black"/>
                </a:solidFill>
              </a:rPr>
              <a:t> o cancelar un plan Medicare </a:t>
            </a:r>
            <a:r>
              <a:rPr lang="es-US" dirty="0" err="1">
                <a:solidFill>
                  <a:prstClr val="black"/>
                </a:solidFill>
              </a:rPr>
              <a:t>Advantage</a:t>
            </a:r>
            <a:r>
              <a:rPr lang="es-US" dirty="0">
                <a:solidFill>
                  <a:prstClr val="black"/>
                </a:solidFill>
              </a:rPr>
              <a:t> obtener cobertura a través de Medicare Original. La cobertura comienza el primer día del mes siguiente a la inscripción. Usted debe estar inscrito en un plan Medicare </a:t>
            </a:r>
            <a:r>
              <a:rPr lang="es-US" dirty="0" err="1">
                <a:solidFill>
                  <a:prstClr val="black"/>
                </a:solidFill>
              </a:rPr>
              <a:t>Advantage</a:t>
            </a:r>
            <a:r>
              <a:rPr lang="es-US" dirty="0">
                <a:solidFill>
                  <a:prstClr val="black"/>
                </a:solidFill>
              </a:rPr>
              <a:t> (en cualquier momento) durante los primeros 3 meses del año para usar este período de inscripción. Además, si es nuevo en Medicare y se inscribió en un plan Medicare </a:t>
            </a:r>
            <a:r>
              <a:rPr lang="es-US" dirty="0" err="1">
                <a:solidFill>
                  <a:prstClr val="black"/>
                </a:solidFill>
              </a:rPr>
              <a:t>Advantage</a:t>
            </a:r>
            <a:r>
              <a:rPr lang="es-US" dirty="0">
                <a:solidFill>
                  <a:prstClr val="black"/>
                </a:solidFill>
              </a:rPr>
              <a:t> su IEP, puede hacer un cambio dentro de los primeros 3 meses que tenga Medicare. </a:t>
            </a:r>
            <a:br>
              <a:rPr lang="es-US" dirty="0">
                <a:solidFill>
                  <a:prstClr val="black"/>
                </a:solidFill>
              </a:rPr>
            </a:br>
            <a:r>
              <a:rPr lang="es-US" dirty="0">
                <a:solidFill>
                  <a:prstClr val="black"/>
                </a:solidFill>
              </a:rPr>
              <a:t>Además, las personas que sean elegibles por primera vez para Medicare </a:t>
            </a:r>
            <a:r>
              <a:rPr lang="es-US" dirty="0" err="1">
                <a:solidFill>
                  <a:prstClr val="black"/>
                </a:solidFill>
              </a:rPr>
              <a:t>Advantage</a:t>
            </a:r>
            <a:r>
              <a:rPr lang="es-US" dirty="0">
                <a:solidFill>
                  <a:prstClr val="black"/>
                </a:solidFill>
              </a:rPr>
              <a:t> (con la Parte A y la Parte B) que se inscriben en el plan Medicare </a:t>
            </a:r>
            <a:r>
              <a:rPr lang="es-US" dirty="0" err="1">
                <a:solidFill>
                  <a:prstClr val="black"/>
                </a:solidFill>
              </a:rPr>
              <a:t>Advantage</a:t>
            </a:r>
            <a:r>
              <a:rPr lang="es-US" dirty="0">
                <a:solidFill>
                  <a:prstClr val="black"/>
                </a:solidFill>
              </a:rPr>
              <a:t> tienen la oportunidad de realizar una única elección para cambiar los planes Medicare </a:t>
            </a:r>
            <a:r>
              <a:rPr lang="es-US" dirty="0" err="1">
                <a:solidFill>
                  <a:prstClr val="black"/>
                </a:solidFill>
              </a:rPr>
              <a:t>Advantage</a:t>
            </a:r>
            <a:r>
              <a:rPr lang="es-US" dirty="0">
                <a:solidFill>
                  <a:prstClr val="black"/>
                </a:solidFill>
              </a:rPr>
              <a:t> o renunciar a la cobertura de Medicare </a:t>
            </a:r>
            <a:r>
              <a:rPr lang="es-US" dirty="0" err="1">
                <a:solidFill>
                  <a:prstClr val="black"/>
                </a:solidFill>
              </a:rPr>
              <a:t>Advantage</a:t>
            </a:r>
            <a:r>
              <a:rPr lang="es-US" dirty="0">
                <a:solidFill>
                  <a:prstClr val="black"/>
                </a:solidFill>
              </a:rPr>
              <a:t> y obtener Medicare Original (Derecho a prueba). Sin embargo, si cancela una póliza del Seguro Suplementario de Medicare (</a:t>
            </a:r>
            <a:r>
              <a:rPr lang="es-US" dirty="0" err="1">
                <a:solidFill>
                  <a:prstClr val="black"/>
                </a:solidFill>
              </a:rPr>
              <a:t>Medigap</a:t>
            </a:r>
            <a:r>
              <a:rPr lang="es-US" dirty="0">
                <a:solidFill>
                  <a:prstClr val="black"/>
                </a:solidFill>
              </a:rPr>
              <a:t>) para unirse a un Medicare </a:t>
            </a:r>
            <a:r>
              <a:rPr lang="es-US" dirty="0" err="1">
                <a:solidFill>
                  <a:prstClr val="black"/>
                </a:solidFill>
              </a:rPr>
              <a:t>Advantage</a:t>
            </a:r>
            <a:r>
              <a:rPr lang="es-US" dirty="0">
                <a:solidFill>
                  <a:prstClr val="black"/>
                </a:solidFill>
              </a:rPr>
              <a:t>, es posible que no pueda recuperarla. Las reglas pueden variar según el estado y su situación.</a:t>
            </a:r>
            <a:br>
              <a:rPr lang="es-US" dirty="0">
                <a:solidFill>
                  <a:prstClr val="black"/>
                </a:solidFill>
              </a:rPr>
            </a:br>
            <a:r>
              <a:rPr lang="es-US" dirty="0">
                <a:solidFill>
                  <a:prstClr val="black"/>
                </a:solidFill>
              </a:rPr>
              <a:t>Los cambios en la cobertura de la Parte D se limitan a las personas que usan el OEP de Medicare </a:t>
            </a:r>
            <a:r>
              <a:rPr lang="es-US" dirty="0" err="1">
                <a:solidFill>
                  <a:prstClr val="black"/>
                </a:solidFill>
              </a:rPr>
              <a:t>Advantage</a:t>
            </a:r>
            <a:r>
              <a:rPr lang="es-US" dirty="0">
                <a:solidFill>
                  <a:prstClr val="black"/>
                </a:solidFill>
              </a:rPr>
              <a:t>. Sin embargo, el OEP de Medicare </a:t>
            </a:r>
            <a:r>
              <a:rPr lang="es-US" dirty="0" err="1">
                <a:solidFill>
                  <a:prstClr val="black"/>
                </a:solidFill>
              </a:rPr>
              <a:t>Advantage</a:t>
            </a:r>
            <a:r>
              <a:rPr lang="es-US" dirty="0">
                <a:solidFill>
                  <a:prstClr val="black"/>
                </a:solidFill>
              </a:rPr>
              <a:t> no otorga derechos de inscripción a las personas que no estén inscriptas en un plan Medicare </a:t>
            </a:r>
            <a:r>
              <a:rPr lang="es-US" dirty="0" err="1">
                <a:solidFill>
                  <a:prstClr val="black"/>
                </a:solidFill>
              </a:rPr>
              <a:t>Advantage</a:t>
            </a:r>
            <a:r>
              <a:rPr lang="es-US" dirty="0">
                <a:solidFill>
                  <a:prstClr val="black"/>
                </a:solidFill>
              </a:rPr>
              <a:t> el período aplicable de 3 meses. Las personas que usan el OEP de Medicare </a:t>
            </a:r>
            <a:r>
              <a:rPr lang="es-US" dirty="0" err="1">
                <a:solidFill>
                  <a:prstClr val="black"/>
                </a:solidFill>
              </a:rPr>
              <a:t>Advantage</a:t>
            </a:r>
            <a:r>
              <a:rPr lang="es-US" dirty="0">
                <a:solidFill>
                  <a:prstClr val="black"/>
                </a:solidFill>
              </a:rPr>
              <a:t> para realizar cambios en su cobertura Medicare </a:t>
            </a:r>
            <a:r>
              <a:rPr lang="es-US" dirty="0" err="1">
                <a:solidFill>
                  <a:prstClr val="black"/>
                </a:solidFill>
              </a:rPr>
              <a:t>Advantage</a:t>
            </a:r>
            <a:r>
              <a:rPr lang="es-US" dirty="0">
                <a:solidFill>
                  <a:prstClr val="black"/>
                </a:solidFill>
              </a:rPr>
              <a:t> también pueden inscribirse o cancelar su inscripción en la cobertura de la Parte D. Por ejemplo, si usted está inscrito en un plan Medicare </a:t>
            </a:r>
            <a:r>
              <a:rPr lang="es-US" dirty="0" err="1">
                <a:solidFill>
                  <a:prstClr val="black"/>
                </a:solidFill>
              </a:rPr>
              <a:t>Advantage</a:t>
            </a:r>
            <a:r>
              <a:rPr lang="es-US" dirty="0">
                <a:solidFill>
                  <a:prstClr val="black"/>
                </a:solidFill>
              </a:rPr>
              <a:t>, puede usar el OEP de Medicare </a:t>
            </a:r>
            <a:r>
              <a:rPr lang="es-US" dirty="0" err="1">
                <a:solidFill>
                  <a:prstClr val="black"/>
                </a:solidFill>
              </a:rPr>
              <a:t>Advantage</a:t>
            </a:r>
            <a:r>
              <a:rPr lang="es-US" dirty="0">
                <a:solidFill>
                  <a:prstClr val="black"/>
                </a:solidFill>
              </a:rPr>
              <a:t> para cambiarse a: (1) otro plan Medicare </a:t>
            </a:r>
            <a:r>
              <a:rPr lang="es-US" dirty="0" err="1">
                <a:solidFill>
                  <a:prstClr val="black"/>
                </a:solidFill>
              </a:rPr>
              <a:t>Advantage</a:t>
            </a:r>
            <a:r>
              <a:rPr lang="es-US" dirty="0">
                <a:solidFill>
                  <a:prstClr val="black"/>
                </a:solidFill>
              </a:rPr>
              <a:t>; (2) un plan solo Medicare </a:t>
            </a:r>
            <a:r>
              <a:rPr lang="es-US" dirty="0" err="1">
                <a:solidFill>
                  <a:prstClr val="black"/>
                </a:solidFill>
              </a:rPr>
              <a:t>Advantage</a:t>
            </a:r>
            <a:r>
              <a:rPr lang="es-US" dirty="0">
                <a:solidFill>
                  <a:prstClr val="black"/>
                </a:solidFill>
              </a:rPr>
              <a:t> Cobertura; o (3) un plan solo de Medicare </a:t>
            </a:r>
            <a:r>
              <a:rPr lang="es-US" dirty="0" err="1">
                <a:solidFill>
                  <a:prstClr val="black"/>
                </a:solidFill>
              </a:rPr>
              <a:t>Advantage</a:t>
            </a:r>
            <a:r>
              <a:rPr lang="es-US" dirty="0">
                <a:solidFill>
                  <a:prstClr val="black"/>
                </a:solidFill>
              </a:rPr>
              <a:t> privado de pago por servicio (PFFS, por sus siglas en inglés) con o sin un plan independiente de la Parte D, o (4) Medicare Original con o sin un Medicare. El OEP de Medicare </a:t>
            </a:r>
            <a:r>
              <a:rPr lang="es-US" dirty="0" err="1">
                <a:solidFill>
                  <a:prstClr val="black"/>
                </a:solidFill>
              </a:rPr>
              <a:t>Advantage</a:t>
            </a:r>
            <a:r>
              <a:rPr lang="es-US" dirty="0">
                <a:solidFill>
                  <a:prstClr val="black"/>
                </a:solidFill>
              </a:rPr>
              <a:t> también permitirá que una persona inscrita en un plan solo de MA se cambie a: (1) otro plan exclusivo de Medicare </a:t>
            </a:r>
            <a:r>
              <a:rPr lang="es-US" dirty="0" err="1">
                <a:solidFill>
                  <a:prstClr val="black"/>
                </a:solidFill>
              </a:rPr>
              <a:t>Advantage</a:t>
            </a:r>
            <a:r>
              <a:rPr lang="es-US" dirty="0">
                <a:solidFill>
                  <a:prstClr val="black"/>
                </a:solidFill>
              </a:rPr>
              <a:t>; (2) un plan Medicare </a:t>
            </a:r>
            <a:r>
              <a:rPr lang="es-US" dirty="0" err="1">
                <a:solidFill>
                  <a:prstClr val="black"/>
                </a:solidFill>
              </a:rPr>
              <a:t>Advantage</a:t>
            </a:r>
            <a:r>
              <a:rPr lang="es-US" dirty="0">
                <a:solidFill>
                  <a:prstClr val="black"/>
                </a:solidFill>
              </a:rPr>
              <a:t> con cobertura de medicamentos; o (3) Medicare Original con o sin cobertura de medicamentos. </a:t>
            </a:r>
            <a:r>
              <a:rPr lang="es-US" b="1" dirty="0">
                <a:solidFill>
                  <a:prstClr val="black"/>
                </a:solidFill>
              </a:rPr>
              <a:t>Sin embargo, este período de inscripción no permite que las personas inscritas en Medicare Original realicen cambios en la Parte D, incluidas aquellas personas que estén inscritas en planes de PDP independientes.</a:t>
            </a:r>
          </a:p>
          <a:p>
            <a:pPr marL="0" lvl="0" indent="0">
              <a:lnSpc>
                <a:spcPct val="110000"/>
              </a:lnSpc>
              <a:spcBef>
                <a:spcPts val="600"/>
              </a:spcBef>
              <a:buNone/>
              <a:defRPr/>
            </a:pPr>
            <a:r>
              <a:rPr lang="es-US" dirty="0"/>
              <a:t>Para averiguar cuáles </a:t>
            </a:r>
            <a:r>
              <a:rPr lang="es-US" dirty="0">
                <a:solidFill>
                  <a:prstClr val="black"/>
                </a:solidFill>
              </a:rPr>
              <a:t>Planes de Medicare </a:t>
            </a:r>
            <a:r>
              <a:rPr lang="es-US" dirty="0" err="1">
                <a:solidFill>
                  <a:prstClr val="black"/>
                </a:solidFill>
              </a:rPr>
              <a:t>Advantage</a:t>
            </a:r>
            <a:r>
              <a:rPr lang="es-US" dirty="0">
                <a:solidFill>
                  <a:prstClr val="black"/>
                </a:solidFill>
              </a:rPr>
              <a:t> se pueden comprar en su área, visite</a:t>
            </a:r>
            <a:r>
              <a:rPr lang="es-US" dirty="0"/>
              <a:t> </a:t>
            </a:r>
            <a:r>
              <a:rPr lang="en-US" dirty="0">
                <a:hlinkClick r:id="rId3"/>
              </a:rPr>
              <a:t>Medicare.gov/plan-compare</a:t>
            </a:r>
            <a:r>
              <a:rPr lang="es-US" dirty="0"/>
              <a:t> o llame al </a:t>
            </a:r>
            <a:r>
              <a:rPr lang="es-US" dirty="0">
                <a:solidFill>
                  <a:prstClr val="black"/>
                </a:solidFill>
              </a:rPr>
              <a:t>1-800-MEDICARE (1- 800- 633- 4227); TTY: al 1-877-486-2048.</a:t>
            </a:r>
          </a:p>
          <a:p>
            <a:pPr marL="0" marR="0" lvl="0" indent="0" algn="l" defTabSz="914400" rtl="0" eaLnBrk="1" fontAlgn="auto" latinLnBrk="0" hangingPunct="1">
              <a:lnSpc>
                <a:spcPct val="110000"/>
              </a:lnSpc>
              <a:spcBef>
                <a:spcPts val="0"/>
              </a:spcBef>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4725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Las partes de Medicare incluyen: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Parte A </a:t>
            </a:r>
            <a:r>
              <a:rPr kumimoji="0" lang="es-US" sz="1200" b="0" i="0" u="none" strike="noStrike" cap="none" normalizeH="0" baseline="0" noProof="0" dirty="0">
                <a:ln>
                  <a:noFill/>
                </a:ln>
                <a:solidFill>
                  <a:prstClr val="black"/>
                </a:solidFill>
                <a:uLnTx/>
                <a:uFillTx/>
                <a:latin typeface="+mn-lt"/>
                <a:ea typeface="+mn-ea"/>
                <a:cs typeface="+mn-cs"/>
              </a:rPr>
              <a:t>(Seguro de hospital)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Parte B</a:t>
            </a:r>
            <a:r>
              <a:rPr kumimoji="0" lang="es-US" sz="1200" b="0" i="0" u="none" strike="noStrike" cap="none" normalizeH="0" baseline="0" noProof="0" dirty="0">
                <a:ln>
                  <a:noFill/>
                </a:ln>
                <a:solidFill>
                  <a:prstClr val="black"/>
                </a:solidFill>
                <a:uLnTx/>
                <a:uFillTx/>
                <a:latin typeface="+mn-lt"/>
                <a:ea typeface="+mn-ea"/>
                <a:cs typeface="+mn-cs"/>
              </a:rPr>
              <a:t> (Seguro médico)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Parte D</a:t>
            </a:r>
            <a:r>
              <a:rPr kumimoji="0" lang="es-US" sz="1200" i="0" u="none" strike="noStrike" cap="none" normalizeH="0" baseline="0" noProof="0" dirty="0">
                <a:ln>
                  <a:noFill/>
                </a:ln>
                <a:solidFill>
                  <a:prstClr val="black"/>
                </a:solidFill>
                <a:uLnTx/>
                <a:uFillTx/>
                <a:latin typeface="+mn-lt"/>
                <a:ea typeface="+mn-ea"/>
                <a:cs typeface="+mn-cs"/>
              </a:rPr>
              <a:t> (Cobertura para medicamentos)</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En la Lección 2 encontrará más información sobre lo que son las Partes A, B y 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99969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No todos los planes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funcionan de la misma manera. Una vez que usted haya comprendido las reglas y los costos del plan, puede seguir los siguientes pasos para inscribirse:</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Busque los planes de salud y para medicamentos en </a:t>
            </a:r>
            <a:r>
              <a:rPr lang="es-US" dirty="0">
                <a:hlinkClick r:id="rId3"/>
              </a:rPr>
              <a:t>es.Medicare.gov/plan-compare</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Visite la página web del plan para ver si puede inscribir en línea.</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Complete un formulario de inscripción en papel. Comuníquese con el plan para obtener un formulario de inscripción, complételo y envíeselo al plan. Todos los planes deben ofrecer esta opción.</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Llame al plan en el que desea inscribirse. </a:t>
            </a:r>
            <a:r>
              <a:rPr lang="es-US" sz="1200" dirty="0"/>
              <a:t>Obtenga la información de contacto de su plan en</a:t>
            </a:r>
            <a:r>
              <a:rPr kumimoji="0" lang="es-US" sz="1200" b="0" i="0" u="none" strike="noStrike" cap="none" normalizeH="0" baseline="0" noProof="0" dirty="0">
                <a:ln>
                  <a:noFill/>
                </a:ln>
                <a:solidFill>
                  <a:prstClr val="black"/>
                </a:solidFill>
                <a:uLnTx/>
                <a:uFillTx/>
                <a:latin typeface="+mn-lt"/>
                <a:ea typeface="+mn-ea"/>
                <a:cs typeface="+mn-cs"/>
              </a:rPr>
              <a:t> </a:t>
            </a:r>
            <a:r>
              <a:rPr lang="es-US" sz="1200" dirty="0">
                <a:hlinkClick r:id="rId3"/>
              </a:rPr>
              <a:t>es.Medicare.gov/plan-compare</a:t>
            </a:r>
            <a:r>
              <a:rPr kumimoji="0" lang="es-US" sz="1200" b="0" i="0" u="none" strike="noStrike" cap="none" normalizeH="0" baseline="0" noProof="0" dirty="0">
                <a:ln>
                  <a:noFill/>
                </a:ln>
                <a:solidFill>
                  <a:prstClr val="black"/>
                </a:solidFill>
                <a:uLnTx/>
                <a:uFillTx/>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Llame al 1-800-MEDICARE (1-800-633-4227); TTY: al 1-877-486-2048.</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1" i="0" u="none" strike="noStrike" cap="none" normalizeH="0" baseline="0" noProof="0" dirty="0">
                <a:ln>
                  <a:noFill/>
                </a:ln>
                <a:solidFill>
                  <a:srgbClr val="FF0000"/>
                </a:solidFill>
                <a:uLnTx/>
                <a:uFillTx/>
                <a:latin typeface="+mn-lt"/>
                <a:ea typeface="+mn-ea"/>
                <a:cs typeface="+mn-cs"/>
              </a:rPr>
              <a:t> </a:t>
            </a:r>
            <a:r>
              <a:rPr kumimoji="0" lang="es-US" sz="1200" b="0" i="0" u="none" strike="noStrike" cap="none" normalizeH="0" baseline="0" noProof="0" dirty="0">
                <a:ln>
                  <a:noFill/>
                </a:ln>
                <a:solidFill>
                  <a:prstClr val="black"/>
                </a:solidFill>
                <a:uLnTx/>
                <a:uFillTx/>
                <a:latin typeface="+mn-lt"/>
                <a:ea typeface="+mn-ea"/>
                <a:cs typeface="+mn-cs"/>
              </a:rPr>
              <a:t>Los planes de Medicare no pueden llamarlo para inscribirlo en un plan, a menos que usted solicite específicamente que lo hagan. Además, los planes nunca deben pedirle por teléfono información financiera, incluidos números de tarjetas de crédito o cuentas bancarias.</a:t>
            </a:r>
          </a:p>
        </p:txBody>
      </p:sp>
    </p:spTree>
    <p:extLst>
      <p:ext uri="{BB962C8B-B14F-4D97-AF65-F5344CB8AC3E}">
        <p14:creationId xmlns:p14="http://schemas.microsoft.com/office/powerpoint/2010/main" val="33226104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a:ln>
                  <a:noFill/>
                </a:ln>
                <a:solidFill>
                  <a:prstClr val="black"/>
                </a:solidFill>
                <a:uLnTx/>
                <a:uFillTx/>
                <a:latin typeface="+mn-lt"/>
                <a:ea typeface="+mn-ea"/>
                <a:cs typeface="+mn-cs"/>
              </a:rPr>
              <a:t>Cuando deba decidir si quiere inscribirse en un Plan Medicare Advantage debe tener en cuenta lo siguiente: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Debe tener la Parte A y la Parte B para inscribirse.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Si el plan ofrece beneficios adicionales (además de los beneficios de Medicare Original) y si necesita pagar más para obtenerlos</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Algunos planes pueden exigirle que use una red.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Es posible que necesite un referido para ver a un médico especialista.</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Debe pagar la prima de la Parte B y, por lo general, una prima mensual del plan.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Solo puede inscribirse o abandonar el plan durante períodos específicos.</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a:ln>
                  <a:noFill/>
                </a:ln>
                <a:solidFill>
                  <a:prstClr val="black"/>
                </a:solidFill>
                <a:uLnTx/>
                <a:uFillTx/>
                <a:latin typeface="+mn-lt"/>
                <a:ea typeface="+mn-ea"/>
                <a:cs typeface="+mn-cs"/>
              </a:rPr>
              <a:t>Los planes Medicare Advantage no son compatibles con las pólizas Medigap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27383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s-US" dirty="0"/>
              <a:t>Si tiene enfermedad renal en etapa terminal (ESRD, por sus siglas en inglés), puede inscribirse en un plan Medicare </a:t>
            </a:r>
            <a:r>
              <a:rPr lang="es-US" dirty="0" err="1"/>
              <a:t>Advantage</a:t>
            </a:r>
            <a:r>
              <a:rPr lang="es-US" dirty="0"/>
              <a:t> o un plan Medicare </a:t>
            </a:r>
            <a:r>
              <a:rPr lang="es-US" dirty="0" err="1"/>
              <a:t>Advantage</a:t>
            </a:r>
            <a:r>
              <a:rPr lang="es-US" dirty="0"/>
              <a:t> con cobertura de medicamentos durante la inscripción abierta (del 15 de octubre al 7 de diciembre de 2021) para la cobertura a partir del 1 de enero de 2022.</a:t>
            </a:r>
          </a:p>
          <a:p>
            <a:pPr marL="0" indent="0">
              <a:spcBef>
                <a:spcPts val="600"/>
              </a:spcBef>
              <a:buNone/>
            </a:pPr>
            <a:r>
              <a:rPr lang="es-US" dirty="0"/>
              <a:t>Los planes Medicare </a:t>
            </a:r>
            <a:r>
              <a:rPr lang="es-US" dirty="0" err="1"/>
              <a:t>Advantage</a:t>
            </a:r>
            <a:r>
              <a:rPr lang="es-US" dirty="0"/>
              <a:t> deben cubrir todos los servicios que cubre Medicare Original. Sin embargo, sus costos, derechos, protecciones y/o opciones de dónde recibir su atención pueden ser diferentes. Algunos planes ofrecen cobertura adicional, como cobertura de la vista, audición y dental. </a:t>
            </a:r>
          </a:p>
          <a:p>
            <a:pPr marL="0" indent="0">
              <a:spcBef>
                <a:spcPts val="600"/>
              </a:spcBef>
              <a:buNone/>
            </a:pPr>
            <a:r>
              <a:rPr lang="es-ES" dirty="0"/>
              <a:t>Si se inscribe en un plan Medicare </a:t>
            </a:r>
            <a:r>
              <a:rPr lang="es-ES" dirty="0" err="1"/>
              <a:t>Advantage</a:t>
            </a:r>
            <a:r>
              <a:rPr lang="es-ES" dirty="0"/>
              <a:t> durante la inscripción abierta, pero cambia de opinión, puede volver a Medicare Original o cambiar a un plan Medicare </a:t>
            </a:r>
            <a:r>
              <a:rPr lang="es-ES" dirty="0" err="1"/>
              <a:t>Advantage</a:t>
            </a:r>
            <a:r>
              <a:rPr lang="es-ES" dirty="0"/>
              <a:t> diferente (dependiendo de la cobertura que trabaja mejor para usted) durante el período de inscripción abierta de Medicare (OEP, por sus siglas en inglés) </a:t>
            </a:r>
            <a:r>
              <a:rPr lang="es-ES" dirty="0" err="1"/>
              <a:t>Advantage</a:t>
            </a:r>
            <a:r>
              <a:rPr lang="es-ES" dirty="0"/>
              <a:t> (1 de enero al 31 de marzo)</a:t>
            </a:r>
            <a:r>
              <a:rPr lang="es-US" dirty="0"/>
              <a:t>. </a:t>
            </a:r>
          </a:p>
          <a:p>
            <a:pPr marL="0" indent="0">
              <a:spcBef>
                <a:spcPts val="600"/>
              </a:spcBef>
              <a:buNone/>
            </a:pPr>
            <a:r>
              <a:rPr lang="es-US" dirty="0"/>
              <a:t>Para obtener más información sobre los planes Medicare </a:t>
            </a:r>
            <a:r>
              <a:rPr lang="es-US" dirty="0" err="1"/>
              <a:t>Advantage</a:t>
            </a:r>
            <a:r>
              <a:rPr lang="es-US" dirty="0"/>
              <a:t>, visite </a:t>
            </a:r>
            <a:r>
              <a:rPr lang="es-US" dirty="0">
                <a:hlinkClick r:id="rId3"/>
              </a:rPr>
              <a:t>Medicare.gov/</a:t>
            </a:r>
            <a:r>
              <a:rPr lang="es-US" dirty="0" err="1">
                <a:hlinkClick r:id="rId3"/>
              </a:rPr>
              <a:t>sign</a:t>
            </a:r>
            <a:r>
              <a:rPr lang="es-US" dirty="0">
                <a:hlinkClick r:id="rId3"/>
              </a:rPr>
              <a:t>-up-</a:t>
            </a:r>
            <a:r>
              <a:rPr lang="es-US" dirty="0" err="1">
                <a:hlinkClick r:id="rId3"/>
              </a:rPr>
              <a:t>change</a:t>
            </a:r>
            <a:r>
              <a:rPr lang="es-US" dirty="0">
                <a:hlinkClick r:id="rId3"/>
              </a:rPr>
              <a:t>-</a:t>
            </a:r>
            <a:r>
              <a:rPr lang="es-US" dirty="0" err="1">
                <a:hlinkClick r:id="rId3"/>
              </a:rPr>
              <a:t>plans</a:t>
            </a:r>
            <a:r>
              <a:rPr lang="es-US" dirty="0">
                <a:hlinkClick r:id="rId3"/>
              </a:rPr>
              <a:t>/</a:t>
            </a:r>
            <a:r>
              <a:rPr lang="es-US" dirty="0" err="1">
                <a:hlinkClick r:id="rId3"/>
              </a:rPr>
              <a:t>types</a:t>
            </a:r>
            <a:r>
              <a:rPr lang="es-US" dirty="0">
                <a:hlinkClick r:id="rId3"/>
              </a:rPr>
              <a:t>-</a:t>
            </a:r>
            <a:r>
              <a:rPr lang="es-US" dirty="0" err="1">
                <a:hlinkClick r:id="rId3"/>
              </a:rPr>
              <a:t>of</a:t>
            </a:r>
            <a:r>
              <a:rPr lang="es-US" dirty="0">
                <a:hlinkClick r:id="rId3"/>
              </a:rPr>
              <a:t>-medicare-</a:t>
            </a:r>
            <a:r>
              <a:rPr lang="es-US" dirty="0" err="1">
                <a:hlinkClick r:id="rId3"/>
              </a:rPr>
              <a:t>health</a:t>
            </a:r>
            <a:r>
              <a:rPr lang="es-US" dirty="0">
                <a:hlinkClick r:id="rId3"/>
              </a:rPr>
              <a:t>-</a:t>
            </a:r>
            <a:r>
              <a:rPr lang="es-US" dirty="0" err="1">
                <a:hlinkClick r:id="rId3"/>
              </a:rPr>
              <a:t>plans</a:t>
            </a:r>
            <a:r>
              <a:rPr lang="es-US" dirty="0">
                <a:hlinkClick r:id="rId3"/>
              </a:rPr>
              <a:t>/medicare-</a:t>
            </a:r>
            <a:r>
              <a:rPr lang="es-US" dirty="0" err="1">
                <a:hlinkClick r:id="rId3"/>
              </a:rPr>
              <a:t>advantage</a:t>
            </a:r>
            <a:r>
              <a:rPr lang="es-US" dirty="0">
                <a:hlinkClick r:id="rId3"/>
              </a:rPr>
              <a:t>-</a:t>
            </a:r>
            <a:r>
              <a:rPr lang="es-US" dirty="0" err="1">
                <a:hlinkClick r:id="rId3"/>
              </a:rPr>
              <a:t>plans</a:t>
            </a:r>
            <a:r>
              <a:rPr lang="es-US" dirty="0"/>
              <a:t> y </a:t>
            </a:r>
            <a:r>
              <a:rPr lang="es-US" u="sng" dirty="0">
                <a:hlinkClick r:id="rId4"/>
              </a:rPr>
              <a:t>Medicare.gov/</a:t>
            </a:r>
            <a:r>
              <a:rPr lang="es-US" u="sng" dirty="0" err="1">
                <a:hlinkClick r:id="rId4"/>
              </a:rPr>
              <a:t>manage-your-health</a:t>
            </a:r>
            <a:r>
              <a:rPr lang="es-US" u="sng" dirty="0">
                <a:hlinkClick r:id="rId4"/>
              </a:rPr>
              <a:t>/i-</a:t>
            </a:r>
            <a:r>
              <a:rPr lang="es-US" u="sng" dirty="0" err="1">
                <a:hlinkClick r:id="rId4"/>
              </a:rPr>
              <a:t>have</a:t>
            </a:r>
            <a:r>
              <a:rPr lang="es-US" u="sng" dirty="0">
                <a:hlinkClick r:id="rId4"/>
              </a:rPr>
              <a:t>-</a:t>
            </a:r>
            <a:r>
              <a:rPr lang="es-US" u="sng" dirty="0" err="1">
                <a:hlinkClick r:id="rId4"/>
              </a:rPr>
              <a:t>end</a:t>
            </a:r>
            <a:r>
              <a:rPr lang="es-US" u="sng" dirty="0">
                <a:hlinkClick r:id="rId4"/>
              </a:rPr>
              <a:t>-</a:t>
            </a:r>
            <a:r>
              <a:rPr lang="es-US" u="sng" dirty="0" err="1">
                <a:hlinkClick r:id="rId4"/>
              </a:rPr>
              <a:t>stage</a:t>
            </a:r>
            <a:r>
              <a:rPr lang="es-US" u="sng" dirty="0">
                <a:hlinkClick r:id="rId4"/>
              </a:rPr>
              <a:t>-renal-</a:t>
            </a:r>
            <a:r>
              <a:rPr lang="es-US" u="sng" dirty="0" err="1">
                <a:hlinkClick r:id="rId4"/>
              </a:rPr>
              <a:t>disease</a:t>
            </a:r>
            <a:r>
              <a:rPr lang="es-US" u="sng" dirty="0">
                <a:hlinkClick r:id="rId4"/>
              </a:rPr>
              <a:t>-</a:t>
            </a:r>
            <a:r>
              <a:rPr lang="es-US" u="sng" dirty="0" err="1">
                <a:hlinkClick r:id="rId4"/>
              </a:rPr>
              <a:t>esrd</a:t>
            </a:r>
            <a:r>
              <a:rPr lang="es-US" dirty="0"/>
              <a:t>. </a:t>
            </a:r>
          </a:p>
          <a:p>
            <a:pPr marL="0" indent="0">
              <a:buNone/>
            </a:pPr>
            <a:endParaRPr lang="en-US" sz="1100" dirty="0"/>
          </a:p>
        </p:txBody>
      </p:sp>
    </p:spTree>
    <p:extLst>
      <p:ext uri="{BB962C8B-B14F-4D97-AF65-F5344CB8AC3E}">
        <p14:creationId xmlns:p14="http://schemas.microsoft.com/office/powerpoint/2010/main" val="3392259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08222"/>
          </a:xfrm>
        </p:spPr>
        <p:txBody>
          <a:bodyPr/>
          <a:lstStyle/>
          <a:p>
            <a:pPr marL="0" lvl="0" indent="0">
              <a:spcBef>
                <a:spcPts val="600"/>
              </a:spcBef>
              <a:buNone/>
              <a:defRPr/>
            </a:pPr>
            <a:r>
              <a:rPr lang="es-US" dirty="0">
                <a:solidFill>
                  <a:prstClr val="black"/>
                </a:solidFill>
              </a:rPr>
              <a:t>En esta tabla se muestra una comparación directa entre las diferencias de las pólizas </a:t>
            </a:r>
            <a:r>
              <a:rPr lang="es-US" dirty="0" err="1">
                <a:solidFill>
                  <a:prstClr val="black"/>
                </a:solidFill>
              </a:rPr>
              <a:t>Medigap</a:t>
            </a:r>
            <a:r>
              <a:rPr lang="es-US" dirty="0">
                <a:solidFill>
                  <a:prstClr val="black"/>
                </a:solidFill>
              </a:rPr>
              <a:t> y los planes Medicare </a:t>
            </a:r>
            <a:r>
              <a:rPr lang="es-US" dirty="0" err="1">
                <a:solidFill>
                  <a:prstClr val="black"/>
                </a:solidFill>
              </a:rPr>
              <a:t>Advantage</a:t>
            </a:r>
            <a:r>
              <a:rPr lang="es-US" dirty="0">
                <a:solidFill>
                  <a:prstClr val="black"/>
                </a:solidFill>
              </a:rPr>
              <a:t>.</a:t>
            </a:r>
          </a:p>
          <a:p>
            <a:pPr marL="119063" lvl="0" indent="-119063">
              <a:spcBef>
                <a:spcPts val="600"/>
              </a:spcBef>
              <a:defRPr/>
            </a:pPr>
            <a:r>
              <a:rPr lang="es-US" dirty="0">
                <a:solidFill>
                  <a:prstClr val="black"/>
                </a:solidFill>
              </a:rPr>
              <a:t>Ambas las ofrecen compañías privadas. </a:t>
            </a:r>
          </a:p>
          <a:p>
            <a:pPr marL="119063" lvl="0" indent="-119063">
              <a:spcBef>
                <a:spcPts val="600"/>
              </a:spcBef>
              <a:defRPr/>
            </a:pPr>
            <a:r>
              <a:rPr lang="es-US" dirty="0" err="1">
                <a:solidFill>
                  <a:prstClr val="black"/>
                </a:solidFill>
              </a:rPr>
              <a:t>Medigap</a:t>
            </a:r>
            <a:r>
              <a:rPr lang="es-US" dirty="0">
                <a:solidFill>
                  <a:prstClr val="black"/>
                </a:solidFill>
              </a:rPr>
              <a:t> debe respetar las leyes estatales y federales, pero la supervisión diaria de las pólizas </a:t>
            </a:r>
            <a:r>
              <a:rPr lang="es-US" dirty="0" err="1">
                <a:solidFill>
                  <a:prstClr val="black"/>
                </a:solidFill>
              </a:rPr>
              <a:t>Medigap</a:t>
            </a:r>
            <a:r>
              <a:rPr lang="es-US" dirty="0">
                <a:solidFill>
                  <a:prstClr val="black"/>
                </a:solidFill>
              </a:rPr>
              <a:t> estandarizadas es responsabilidad de los estados. Medicare debe aprobar los planes Medicare </a:t>
            </a:r>
            <a:r>
              <a:rPr lang="es-US" dirty="0" err="1">
                <a:solidFill>
                  <a:prstClr val="black"/>
                </a:solidFill>
              </a:rPr>
              <a:t>Advantage</a:t>
            </a:r>
            <a:r>
              <a:rPr lang="es-US" dirty="0">
                <a:solidFill>
                  <a:prstClr val="black"/>
                </a:solidFill>
              </a:rPr>
              <a:t>.</a:t>
            </a:r>
          </a:p>
          <a:p>
            <a:pPr marL="119063" lvl="0" indent="-119063">
              <a:spcBef>
                <a:spcPts val="600"/>
              </a:spcBef>
              <a:defRPr/>
            </a:pPr>
            <a:r>
              <a:rPr lang="es-US" dirty="0">
                <a:solidFill>
                  <a:prstClr val="black"/>
                </a:solidFill>
              </a:rPr>
              <a:t>Las pólizas </a:t>
            </a:r>
            <a:r>
              <a:rPr lang="es-US" dirty="0" err="1">
                <a:solidFill>
                  <a:prstClr val="black"/>
                </a:solidFill>
              </a:rPr>
              <a:t>Medigap</a:t>
            </a:r>
            <a:r>
              <a:rPr lang="es-US" dirty="0">
                <a:solidFill>
                  <a:prstClr val="black"/>
                </a:solidFill>
              </a:rPr>
              <a:t> solo son compatible con Medicare Original. Las pólizas </a:t>
            </a:r>
            <a:r>
              <a:rPr lang="es-US" dirty="0" err="1">
                <a:solidFill>
                  <a:prstClr val="black"/>
                </a:solidFill>
              </a:rPr>
              <a:t>Medigap</a:t>
            </a:r>
            <a:r>
              <a:rPr lang="es-US" dirty="0">
                <a:solidFill>
                  <a:prstClr val="black"/>
                </a:solidFill>
              </a:rPr>
              <a:t> no son compatibles con los Planes Medicare </a:t>
            </a:r>
            <a:r>
              <a:rPr lang="es-US" dirty="0" err="1">
                <a:solidFill>
                  <a:prstClr val="black"/>
                </a:solidFill>
              </a:rPr>
              <a:t>Advantage</a:t>
            </a:r>
            <a:r>
              <a:rPr lang="es-US" dirty="0">
                <a:solidFill>
                  <a:prstClr val="black"/>
                </a:solidFill>
              </a:rPr>
              <a:t>. Si se incorpora a un Plan MA, no puede usar la póliza </a:t>
            </a:r>
            <a:r>
              <a:rPr lang="es-US" dirty="0" err="1">
                <a:solidFill>
                  <a:prstClr val="black"/>
                </a:solidFill>
              </a:rPr>
              <a:t>Medigap</a:t>
            </a:r>
            <a:r>
              <a:rPr lang="es-US" dirty="0">
                <a:solidFill>
                  <a:prstClr val="black"/>
                </a:solidFill>
              </a:rPr>
              <a:t> para pagar por los gastos directos de su bolsillo que tiene en el Plan Medicare </a:t>
            </a:r>
            <a:r>
              <a:rPr lang="es-US" dirty="0" err="1">
                <a:solidFill>
                  <a:prstClr val="black"/>
                </a:solidFill>
              </a:rPr>
              <a:t>Advantage</a:t>
            </a:r>
            <a:r>
              <a:rPr lang="es-US" dirty="0">
                <a:solidFill>
                  <a:prstClr val="black"/>
                </a:solidFill>
              </a:rPr>
              <a:t>.</a:t>
            </a:r>
          </a:p>
          <a:p>
            <a:pPr marL="119063" lvl="0" indent="-119063">
              <a:spcBef>
                <a:spcPts val="600"/>
              </a:spcBef>
              <a:defRPr/>
            </a:pPr>
            <a:r>
              <a:rPr lang="es-US" dirty="0">
                <a:solidFill>
                  <a:prstClr val="black"/>
                </a:solidFill>
              </a:rPr>
              <a:t>Medicare Original paga gran parte de los servicios y suministros de la atención médica pero no todos. Las compañías de seguros privadas venden pólizas de </a:t>
            </a:r>
            <a:r>
              <a:rPr lang="es-US" dirty="0" err="1">
                <a:solidFill>
                  <a:prstClr val="black"/>
                </a:solidFill>
              </a:rPr>
              <a:t>Medigap</a:t>
            </a:r>
            <a:r>
              <a:rPr lang="es-US" dirty="0">
                <a:solidFill>
                  <a:prstClr val="black"/>
                </a:solidFill>
              </a:rPr>
              <a:t> para ayudar a pagar parte de los gastos directos de bolsillo ("faltas") que Medicare Original no cubre. Las pólizas de </a:t>
            </a:r>
            <a:r>
              <a:rPr lang="es-US" dirty="0" err="1">
                <a:solidFill>
                  <a:prstClr val="black"/>
                </a:solidFill>
              </a:rPr>
              <a:t>Medigap</a:t>
            </a:r>
            <a:r>
              <a:rPr lang="es-US" dirty="0">
                <a:solidFill>
                  <a:prstClr val="black"/>
                </a:solidFill>
              </a:rPr>
              <a:t> no pagan las primas de Medicare. La mayoría de las pólizas </a:t>
            </a:r>
            <a:r>
              <a:rPr lang="es-US" dirty="0" err="1">
                <a:solidFill>
                  <a:prstClr val="black"/>
                </a:solidFill>
              </a:rPr>
              <a:t>Medigap</a:t>
            </a:r>
            <a:r>
              <a:rPr lang="es-US" dirty="0">
                <a:solidFill>
                  <a:prstClr val="black"/>
                </a:solidFill>
              </a:rPr>
              <a:t> no cubren los gastos directos de su bolsillo. Si desea cobertura de medicamentos recetados deberá considerar unirse a un plan de la Parte D. Algunas pólizas antiguas (que ya no se venden) pueden haber incluido alguna cobertura de medicamentos recetados (Plan I). Los planes Medicare </a:t>
            </a:r>
            <a:r>
              <a:rPr lang="es-US" dirty="0" err="1">
                <a:solidFill>
                  <a:prstClr val="black"/>
                </a:solidFill>
              </a:rPr>
              <a:t>Advantage</a:t>
            </a:r>
            <a:r>
              <a:rPr lang="es-US" dirty="0">
                <a:solidFill>
                  <a:prstClr val="black"/>
                </a:solidFill>
              </a:rPr>
              <a:t> - cubren los servicios cubiertos de las Partes A y B, pueden incluir la Parte D y es posible que ofrezcan cobertura extra, como dental, de la vista, de la audición y programas de bienestar.</a:t>
            </a:r>
          </a:p>
          <a:p>
            <a:pPr marL="119063" lvl="0" indent="-119063">
              <a:spcBef>
                <a:spcPts val="600"/>
              </a:spcBef>
              <a:defRPr/>
            </a:pPr>
            <a:r>
              <a:rPr lang="es-US" dirty="0">
                <a:solidFill>
                  <a:prstClr val="black"/>
                </a:solidFill>
              </a:rPr>
              <a:t>En ambos casos, deberá tener la Parte A como la Parte B para comprar una póliza </a:t>
            </a:r>
            <a:r>
              <a:rPr lang="es-US" dirty="0" err="1">
                <a:solidFill>
                  <a:prstClr val="black"/>
                </a:solidFill>
              </a:rPr>
              <a:t>Medigap</a:t>
            </a:r>
            <a:r>
              <a:rPr lang="es-US" dirty="0">
                <a:solidFill>
                  <a:prstClr val="black"/>
                </a:solidFill>
              </a:rPr>
              <a:t>.</a:t>
            </a:r>
          </a:p>
          <a:p>
            <a:pPr marL="119063" lvl="0" indent="-119063">
              <a:spcBef>
                <a:spcPts val="600"/>
              </a:spcBef>
              <a:defRPr/>
            </a:pPr>
            <a:r>
              <a:rPr lang="es-US" dirty="0">
                <a:solidFill>
                  <a:prstClr val="black"/>
                </a:solidFill>
              </a:rPr>
              <a:t>Pagará una prima por la póliza </a:t>
            </a:r>
            <a:r>
              <a:rPr lang="es-US" dirty="0" err="1">
                <a:solidFill>
                  <a:prstClr val="black"/>
                </a:solidFill>
              </a:rPr>
              <a:t>Medigap</a:t>
            </a:r>
            <a:r>
              <a:rPr lang="es-US" dirty="0">
                <a:solidFill>
                  <a:prstClr val="black"/>
                </a:solidFill>
              </a:rPr>
              <a:t> o el Medicare </a:t>
            </a:r>
            <a:r>
              <a:rPr lang="es-US" dirty="0" err="1">
                <a:solidFill>
                  <a:prstClr val="black"/>
                </a:solidFill>
              </a:rPr>
              <a:t>Advantage</a:t>
            </a:r>
            <a:r>
              <a:rPr lang="es-US" dirty="0">
                <a:solidFill>
                  <a:prstClr val="black"/>
                </a:solidFill>
              </a:rPr>
              <a:t>, como también la prima de la Parte B.</a:t>
            </a:r>
          </a:p>
          <a:p>
            <a:pPr marL="119063" lvl="0" indent="-119063">
              <a:spcBef>
                <a:spcPts val="600"/>
              </a:spcBef>
              <a:defRPr/>
            </a:pPr>
            <a:r>
              <a:rPr lang="es-US" dirty="0">
                <a:solidFill>
                  <a:prstClr val="black"/>
                </a:solidFill>
              </a:rPr>
              <a:t>Si ya tiene un Plan Medicare </a:t>
            </a:r>
            <a:r>
              <a:rPr lang="es-US" dirty="0" err="1">
                <a:solidFill>
                  <a:prstClr val="black"/>
                </a:solidFill>
              </a:rPr>
              <a:t>Advantage</a:t>
            </a:r>
            <a:r>
              <a:rPr lang="es-US" dirty="0">
                <a:solidFill>
                  <a:prstClr val="black"/>
                </a:solidFill>
              </a:rPr>
              <a:t> es ilegal que le vendan una póliza </a:t>
            </a:r>
            <a:r>
              <a:rPr lang="es-US" dirty="0" err="1">
                <a:solidFill>
                  <a:prstClr val="black"/>
                </a:solidFill>
              </a:rPr>
              <a:t>Medigap</a:t>
            </a:r>
            <a:r>
              <a:rPr lang="es-US" dirty="0">
                <a:solidFill>
                  <a:prstClr val="black"/>
                </a:solidFill>
              </a:rPr>
              <a:t>, a menos que se desafilie de su Plan Medicare </a:t>
            </a:r>
            <a:r>
              <a:rPr lang="es-US" dirty="0" err="1">
                <a:solidFill>
                  <a:prstClr val="black"/>
                </a:solidFill>
              </a:rPr>
              <a:t>Advantage</a:t>
            </a:r>
            <a:r>
              <a:rPr lang="es-US" dirty="0">
                <a:solidFill>
                  <a:prstClr val="black"/>
                </a:solidFill>
              </a:rPr>
              <a:t> para regresar a Medicare Original. </a:t>
            </a:r>
          </a:p>
        </p:txBody>
      </p:sp>
    </p:spTree>
    <p:extLst>
      <p:ext uri="{BB962C8B-B14F-4D97-AF65-F5344CB8AC3E}">
        <p14:creationId xmlns:p14="http://schemas.microsoft.com/office/powerpoint/2010/main" val="21595805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s-US" dirty="0"/>
              <a:t>Existen otros tipos de planes de salud de Medicare que proporcionan la Parte A y Parte B, mientras que otros ofrecen solo cobertura de la Parte B. Además, algunos también ofrecen cobertura de medicamentos recetados de la Parte D. Estos planes comparten las mismas normas de los planes Medicare </a:t>
            </a:r>
            <a:r>
              <a:rPr lang="es-US" dirty="0" err="1"/>
              <a:t>Advantage</a:t>
            </a:r>
            <a:r>
              <a:rPr lang="es-US" dirty="0"/>
              <a:t>. Sin embargo, cada tipo tiene reglas y excepciones especiales.</a:t>
            </a:r>
          </a:p>
          <a:p>
            <a:pPr marL="0" indent="0">
              <a:spcBef>
                <a:spcPts val="600"/>
              </a:spcBef>
              <a:buNone/>
            </a:pPr>
            <a:r>
              <a:rPr lang="es-US" dirty="0"/>
              <a:t>Los Planes de Costos de Medicare son un tipo de plan de salud de Medicare que solo está disponible en ciertas áreas limitadas del país. </a:t>
            </a:r>
          </a:p>
          <a:p>
            <a:pPr>
              <a:spcBef>
                <a:spcPts val="600"/>
              </a:spcBef>
            </a:pPr>
            <a:r>
              <a:rPr lang="es-US" dirty="0"/>
              <a:t>Puede inscribirse incluso si solo tiene la Parte B.</a:t>
            </a:r>
          </a:p>
          <a:p>
            <a:pPr>
              <a:spcBef>
                <a:spcPts val="600"/>
              </a:spcBef>
            </a:pPr>
            <a:r>
              <a:rPr lang="es-US" dirty="0"/>
              <a:t>Si tiene la Parte A y la Parte B, y visita a un proveedor fuera de la red, los servicios quedan cubiertos por Medicare Original. Usted pagará el </a:t>
            </a:r>
            <a:r>
              <a:rPr lang="es-US" dirty="0" err="1"/>
              <a:t>coseguro</a:t>
            </a:r>
            <a:r>
              <a:rPr lang="es-US" dirty="0"/>
              <a:t> y los deducibles de la Parte A y Parte B. </a:t>
            </a:r>
          </a:p>
          <a:p>
            <a:pPr>
              <a:spcBef>
                <a:spcPts val="600"/>
              </a:spcBef>
            </a:pPr>
            <a:r>
              <a:rPr lang="es-US" dirty="0"/>
              <a:t>Puede inscribirse en cualquier momento en que el Plan de Costos esté aceptando nuevos miembros. </a:t>
            </a:r>
          </a:p>
          <a:p>
            <a:pPr>
              <a:spcBef>
                <a:spcPts val="600"/>
              </a:spcBef>
            </a:pPr>
            <a:r>
              <a:rPr lang="es-US" dirty="0"/>
              <a:t>Puede abandonar el plan en cualquier momento y volver a Medicare Original. </a:t>
            </a:r>
          </a:p>
          <a:p>
            <a:pPr>
              <a:spcBef>
                <a:spcPts val="600"/>
              </a:spcBef>
            </a:pPr>
            <a:r>
              <a:rPr lang="es-US" dirty="0"/>
              <a:t>Puede obtener cobertura para medicamentos recetados de Medicare a través del plan de costo (si se ofrece) o puede inscribirse en un plan de Medicare para medicamentos recetados. Incluso si el plan de costo ofrece cobertura de medicamentos recetados, puede elegir obtener la cobertura de medicamentos de un plan de medicamentos de Medicare por separado.</a:t>
            </a:r>
          </a:p>
        </p:txBody>
      </p:sp>
    </p:spTree>
    <p:extLst>
      <p:ext uri="{BB962C8B-B14F-4D97-AF65-F5344CB8AC3E}">
        <p14:creationId xmlns:p14="http://schemas.microsoft.com/office/powerpoint/2010/main" val="39852306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s-US" dirty="0"/>
              <a:t>PACE es un programa de Medicare y Medicaid que se ofrece en muchos estados y permite que las personas que de otra manera necesitan atención de enfermería en el hogar permanezcan en la comunidad. </a:t>
            </a:r>
          </a:p>
          <a:p>
            <a:pPr marL="0" indent="0">
              <a:spcBef>
                <a:spcPts val="600"/>
              </a:spcBef>
              <a:buNone/>
            </a:pPr>
            <a:r>
              <a:rPr lang="es-US" dirty="0"/>
              <a:t>Para calificar para PACE, debe cumplir con las siguientes condiciones: </a:t>
            </a:r>
          </a:p>
          <a:p>
            <a:pPr>
              <a:spcBef>
                <a:spcPts val="600"/>
              </a:spcBef>
            </a:pPr>
            <a:r>
              <a:rPr lang="es-US" dirty="0"/>
              <a:t>Tener 55 años o más. </a:t>
            </a:r>
          </a:p>
          <a:p>
            <a:pPr>
              <a:spcBef>
                <a:spcPts val="600"/>
              </a:spcBef>
            </a:pPr>
            <a:r>
              <a:rPr lang="es-US" dirty="0"/>
              <a:t>Vivir en el área de servicio de una organización PACE. </a:t>
            </a:r>
          </a:p>
          <a:p>
            <a:pPr>
              <a:spcBef>
                <a:spcPts val="600"/>
              </a:spcBef>
            </a:pPr>
            <a:r>
              <a:rPr lang="es-US" dirty="0"/>
              <a:t>Estar certificado por su estado como que necesita una atención de enfermería en el hogar. </a:t>
            </a:r>
          </a:p>
          <a:p>
            <a:pPr>
              <a:spcBef>
                <a:spcPts val="600"/>
              </a:spcBef>
            </a:pPr>
            <a:r>
              <a:rPr lang="es-US" dirty="0"/>
              <a:t>Al momento de unirse, que sea capaz de vivir de manera segura en la comunidad con la ayuda de los servicios de PACE. </a:t>
            </a:r>
          </a:p>
          <a:p>
            <a:pPr marL="0" indent="0">
              <a:spcBef>
                <a:spcPts val="600"/>
              </a:spcBef>
              <a:buNone/>
            </a:pPr>
            <a:r>
              <a:rPr lang="es-US" dirty="0"/>
              <a:t>PACE cubre todos los servicios y la atención cubiertos por Medicare y Medicaid, y otros servicios que el equipo de profesionales de atención médica de PACE decida que son necesarios para mejorar y mantener su salud. Esto incluye medicamentos recetados y todo otro tipo de atención médicamente necesaria, como visitas del médico o proveedor de atención médica, servicios de transporte, atención en el hogar, visitas al hospital y hasta enfermería en el hogar cuando sea necesario. </a:t>
            </a:r>
          </a:p>
          <a:p>
            <a:pPr marL="0" indent="0">
              <a:spcBef>
                <a:spcPts val="600"/>
              </a:spcBef>
              <a:buNone/>
            </a:pPr>
            <a:r>
              <a:rPr lang="es-US" dirty="0"/>
              <a:t>Si tiene Medicaid, no tendrá que pagar una prima mensual por la parte de cuidado a largo plazo del beneficio de PACE. Si tiene Medicare, pero no Medicaid, se le cobrará una prima mensual para cubrir la parte de cuidado a largo plazo del beneficio de PACE y una prima para los medicamentos de la Parte D de Medicare. Sin embargo, en PACE, nunca hay un deducible o un copago para un medicamento, servicio o atención proporcionados por el equipo de profesionales de atención médica de PACE. </a:t>
            </a:r>
          </a:p>
          <a:p>
            <a:pPr marL="0" indent="0">
              <a:spcBef>
                <a:spcPts val="600"/>
              </a:spcBef>
              <a:buNone/>
            </a:pPr>
            <a:r>
              <a:rPr lang="es-US" dirty="0"/>
              <a:t>Visite </a:t>
            </a:r>
            <a:r>
              <a:rPr lang="es-US" dirty="0">
                <a:hlinkClick r:id="rId3"/>
              </a:rPr>
              <a:t>es.Medicare.gov/plan-comprare/#/pace</a:t>
            </a:r>
            <a:r>
              <a:rPr lang="es-US" dirty="0"/>
              <a:t> para consultar si hay una organización PACE que atienda en su comunidad. </a:t>
            </a:r>
          </a:p>
        </p:txBody>
      </p:sp>
    </p:spTree>
    <p:extLst>
      <p:ext uri="{BB962C8B-B14F-4D97-AF65-F5344CB8AC3E}">
        <p14:creationId xmlns:p14="http://schemas.microsoft.com/office/powerpoint/2010/main" val="189406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7</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Los planes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________</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Ayudan a pagar las brechas de Medicare Original.</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Deben conservar los mismos proveedores durante todo el año.</a:t>
            </a:r>
          </a:p>
          <a:p>
            <a:pPr marL="227586" marR="0" lvl="0" indent="-227586"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Son planes privados aprobados por cada estado.</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Deben cubrir todos los servicios cubiertos por la Parte A y la Parte B.</a:t>
            </a:r>
          </a:p>
          <a:p>
            <a:pPr marL="0" marR="0" lvl="1" indent="0" algn="l" defTabSz="927643"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200" b="1" i="0" u="none" strike="noStrike" cap="none" normalizeH="0" baseline="0" noProof="0" dirty="0">
                <a:ln>
                  <a:noFill/>
                </a:ln>
                <a:solidFill>
                  <a:prstClr val="black"/>
                </a:solidFill>
                <a:uLnTx/>
                <a:uFillTx/>
                <a:latin typeface="+mn-lt"/>
                <a:ea typeface="+mn-ea"/>
                <a:cs typeface="+mn-cs"/>
              </a:rPr>
              <a:t>Respuesta: d. Deben cubrir todos los servicios cubiertos por la Parte A y la Parte B. </a:t>
            </a:r>
          </a:p>
          <a:p>
            <a:pPr marL="0" marR="0" lvl="1" indent="0" algn="l" defTabSz="927643"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Estos ofrecen todos los servicios cubiertos por las partes A y B, pero además pueden cubrir beneficios adicionales que no estaban cubiertos en Medicare Original, como cuidados dentales y para la visión. Su forma de compartir costos puede ser diferente que la de Medicare Original. Son administrados por compañías privadas, pero deben tener la aprobación de Medicare.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750183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Lección 6: Medicare y el Mercado de Seguros Médicos®.</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s-US" dirty="0"/>
              <a:t>HEALTH INSURANCE MARKETPLACE es una marca de servicio registrada del Departamento de Salud y Servicios Humanos (HHS, por sus siglas en inglés) de los Estados Unidos. </a:t>
            </a:r>
          </a:p>
          <a:p>
            <a:pPr marL="0" indent="0">
              <a:buNone/>
            </a:pPr>
            <a:endParaRPr lang="en-US" dirty="0"/>
          </a:p>
        </p:txBody>
      </p:sp>
    </p:spTree>
    <p:extLst>
      <p:ext uri="{BB962C8B-B14F-4D97-AF65-F5344CB8AC3E}">
        <p14:creationId xmlns:p14="http://schemas.microsoft.com/office/powerpoint/2010/main" val="1564263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21"/>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 ilegal que alguien que sabe que usted tiene Medicare le venda un plan del Mercado. Esto es cierto incluso si solo tiene la Parte A de Medicare (seguro hospitalario) o solo la Parte B (seguro médico). </a:t>
            </a:r>
            <a:r>
              <a:rPr kumimoji="0" lang="es-ES" sz="1200" b="0" i="0" u="none" strike="noStrike" cap="none" normalizeH="0" baseline="0" noProof="0" dirty="0">
                <a:ln>
                  <a:noFill/>
                </a:ln>
                <a:solidFill>
                  <a:prstClr val="black"/>
                </a:solidFill>
                <a:uLnTx/>
                <a:uFillTx/>
                <a:latin typeface="+mn-lt"/>
                <a:ea typeface="+mn-ea"/>
                <a:cs typeface="+mn-cs"/>
              </a:rPr>
              <a:t>La excepción es un plan del Mercado a través de su empleador (vendido a través del Programa de Opciones de Salud para Pequeñas Empresas (SHOP, por sus siglas en inglés)) si es un trabajador activo o dependiente de un trabajador activo</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21"/>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cobertura de SHOP puede pagar primero, antes que Medicare. Si retrasa su inscripción debido a que tiene cobertura del empleador a través de SHOP, no tendrá una multa por inscripción tardía si se inscribe en cualquier momento mientras tenga cobertura de Mercado de SHOP o dentro de los 8 meses de perder esa cobertura (si el empleador tiene 20 empleados o más). Esto no incluye la cobertura COBRA (Ley Ómnibus Consolidada de Reconciliación Presupuestaria).</a:t>
            </a:r>
          </a:p>
          <a:p>
            <a:pPr marL="0" lvl="0" indent="0">
              <a:spcBef>
                <a:spcPts val="621"/>
              </a:spcBef>
              <a:buNone/>
              <a:defRPr/>
            </a:pPr>
            <a:r>
              <a:rPr lang="es-US" dirty="0"/>
              <a:t>Los planes de SHOP están disponibles a través de emisores, agentes e intermediarios, no a través de </a:t>
            </a:r>
            <a:r>
              <a:rPr lang="es-US" dirty="0">
                <a:hlinkClick r:id="rId3"/>
              </a:rPr>
              <a:t>CuidadoDeSalud.gov</a:t>
            </a:r>
            <a:r>
              <a:rPr lang="es-US" dirty="0"/>
              <a:t>. </a:t>
            </a:r>
            <a:r>
              <a:rPr lang="es-US" dirty="0">
                <a:solidFill>
                  <a:prstClr val="black"/>
                </a:solidFill>
              </a:rPr>
              <a:t>Visite </a:t>
            </a:r>
            <a:r>
              <a:rPr lang="es-US" dirty="0">
                <a:solidFill>
                  <a:prstClr val="black"/>
                </a:solidFill>
                <a:hlinkClick r:id="" action="ppaction://noaction"/>
              </a:rPr>
              <a:t> cuidadodesalud.gov/es/</a:t>
            </a:r>
            <a:r>
              <a:rPr lang="es-US" dirty="0" err="1">
                <a:solidFill>
                  <a:prstClr val="black"/>
                </a:solidFill>
                <a:hlinkClick r:id="" action="ppaction://noaction"/>
              </a:rPr>
              <a:t>small-businesses</a:t>
            </a:r>
            <a:r>
              <a:rPr lang="es-US" dirty="0">
                <a:solidFill>
                  <a:prstClr val="black"/>
                </a:solidFill>
                <a:hlinkClick r:id="" action="ppaction://noaction"/>
              </a:rPr>
              <a:t>/</a:t>
            </a:r>
            <a:r>
              <a:rPr lang="es-US" dirty="0" err="1">
                <a:solidFill>
                  <a:prstClr val="black"/>
                </a:solidFill>
                <a:hlinkClick r:id="" action="ppaction://noaction"/>
              </a:rPr>
              <a:t>employers</a:t>
            </a:r>
            <a:r>
              <a:rPr lang="es-US" dirty="0">
                <a:solidFill>
                  <a:prstClr val="black"/>
                </a:solidFill>
              </a:rPr>
              <a:t> para obtener más información sobre el programa SHOP.</a:t>
            </a:r>
          </a:p>
          <a:p>
            <a:pPr marL="0" lvl="0" indent="0">
              <a:spcBef>
                <a:spcPts val="621"/>
              </a:spcBef>
              <a:buNone/>
              <a:defRPr/>
            </a:pPr>
            <a:r>
              <a:rPr kumimoji="0" lang="es-US" sz="1200" b="0" i="0" u="none" strike="noStrike" cap="none" normalizeH="0" noProof="0" dirty="0">
                <a:ln>
                  <a:noFill/>
                </a:ln>
                <a:solidFill>
                  <a:prstClr val="black"/>
                </a:solidFill>
                <a:uLnTx/>
                <a:uFillTx/>
                <a:latin typeface="+mn-lt"/>
                <a:ea typeface="+mn-ea"/>
                <a:cs typeface="+mn-cs"/>
              </a:rPr>
              <a:t>Para obtener más información sobre el mercado, consulte "Medicare y el mercado de seguros médicos" (Producto de CMS No. 11694) en </a:t>
            </a:r>
            <a:r>
              <a:rPr kumimoji="0" lang="es-US" sz="1200" b="0" i="0" u="none" strike="noStrike" cap="none" normalizeH="0" baseline="0" noProof="0" dirty="0">
                <a:ln>
                  <a:noFill/>
                </a:ln>
                <a:solidFill>
                  <a:prstClr val="black"/>
                </a:solidFill>
                <a:uLnTx/>
                <a:uFillTx/>
                <a:latin typeface="+mn-lt"/>
                <a:ea typeface="+mn-ea"/>
                <a:cs typeface="+mn-cs"/>
                <a:hlinkClick r:id="rId4"/>
              </a:rPr>
              <a:t>Medicare.gov/Pubs/</a:t>
            </a:r>
            <a:r>
              <a:rPr kumimoji="0" lang="es-US" sz="1200" b="0" i="0" u="none" strike="noStrike" cap="none" normalizeH="0" baseline="0" noProof="0" dirty="0" err="1">
                <a:ln>
                  <a:noFill/>
                </a:ln>
                <a:solidFill>
                  <a:prstClr val="black"/>
                </a:solidFill>
                <a:uLnTx/>
                <a:uFillTx/>
                <a:latin typeface="+mn-lt"/>
                <a:ea typeface="+mn-ea"/>
                <a:cs typeface="+mn-cs"/>
                <a:hlinkClick r:id="rId4"/>
              </a:rPr>
              <a:t>pdf</a:t>
            </a:r>
            <a:r>
              <a:rPr kumimoji="0" lang="es-US" sz="1200" b="0" i="0" u="none" strike="noStrike" cap="none" normalizeH="0" baseline="0" noProof="0" dirty="0">
                <a:ln>
                  <a:noFill/>
                </a:ln>
                <a:solidFill>
                  <a:prstClr val="black"/>
                </a:solidFill>
                <a:uLnTx/>
                <a:uFillTx/>
                <a:latin typeface="+mn-lt"/>
                <a:ea typeface="+mn-ea"/>
                <a:cs typeface="+mn-cs"/>
                <a:hlinkClick r:id="rId4"/>
              </a:rPr>
              <a:t>/11694-Medicare-and-Marketplace.pdf</a:t>
            </a:r>
            <a:r>
              <a:rPr kumimoji="0" lang="es-US" sz="1200" b="0" i="0" u="none" strike="noStrike" cap="none" normalizeH="0" baseline="0" noProof="0" dirty="0">
                <a:ln>
                  <a:noFill/>
                </a:ln>
                <a:solidFill>
                  <a:prstClr val="black"/>
                </a:solidFill>
                <a:uLnTx/>
                <a:uFillTx/>
                <a:latin typeface="+mn-lt"/>
                <a:ea typeface="+mn-ea"/>
                <a:cs typeface="+mn-cs"/>
              </a:rPr>
              <a:t> y el módulo de capacitación de Medicare y el Mercado (</a:t>
            </a:r>
            <a:r>
              <a:rPr lang="es-US" u="sng" dirty="0">
                <a:hlinkClick r:id="rId5"/>
              </a:rPr>
              <a:t>Marketplace.cms.gov/</a:t>
            </a:r>
            <a:r>
              <a:rPr lang="es-US" u="sng" dirty="0" err="1">
                <a:hlinkClick r:id="rId5"/>
              </a:rPr>
              <a:t>technical-assistance-resources</a:t>
            </a:r>
            <a:r>
              <a:rPr lang="es-US" u="sng" dirty="0">
                <a:hlinkClick r:id="rId5"/>
              </a:rPr>
              <a:t>/training-</a:t>
            </a:r>
            <a:r>
              <a:rPr lang="es-US" u="sng" dirty="0" err="1">
                <a:hlinkClick r:id="rId5"/>
              </a:rPr>
              <a:t>materials</a:t>
            </a:r>
            <a:r>
              <a:rPr lang="es-US" u="sng" dirty="0">
                <a:hlinkClick r:id="rId5"/>
              </a:rPr>
              <a:t>/medicare-and-marketplace.pptx</a:t>
            </a:r>
            <a:r>
              <a:rPr lang="es-US" u="sng" dirty="0"/>
              <a:t>)</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1715785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58044" y="3411537"/>
            <a:ext cx="6547556" cy="5639866"/>
          </a:xfrm>
        </p:spPr>
        <p:txBody>
          <a:bodyPr/>
          <a:lstStyle/>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es-US" sz="1100" b="0" i="0" u="none" strike="noStrike" cap="none" normalizeH="0" baseline="0" noProof="0" dirty="0">
                <a:ln>
                  <a:noFill/>
                </a:ln>
                <a:solidFill>
                  <a:prstClr val="black"/>
                </a:solidFill>
                <a:uLnTx/>
                <a:uFillTx/>
              </a:rPr>
              <a:t>Si tiene cobertura a través de un plan del Mercado de Seguros Médicos® (no a través de un empleador), es posible que quiera finalizar su cobertura del Mercado e inscribirse en Medicare durante el Período de Inscripción Inicial (IEP, por sus siglas en inglés) para evitar el riesgo de demora en la futura cobertura de Medicare y la posibilidad de recibir una multa por inscripción tardía de Medicare. </a:t>
            </a:r>
            <a:r>
              <a:rPr kumimoji="0" lang="es-US" sz="1100" b="0" i="0" u="none" strike="noStrike" cap="none" normalizeH="0" noProof="0" dirty="0">
                <a:ln>
                  <a:noFill/>
                </a:ln>
                <a:solidFill>
                  <a:prstClr val="black"/>
                </a:solidFill>
                <a:uLnTx/>
                <a:uFillTx/>
              </a:rPr>
              <a:t>Puede mantener su plan del Mercado después de que comience su cobertura de Medicare, pero la cobertura del Mercado duplica la cobertura que ya recibe a través de Medicare.</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es-US" sz="1100" b="0" i="0" u="none" strike="noStrike" cap="none" normalizeH="0" baseline="0" noProof="0" dirty="0">
                <a:ln>
                  <a:noFill/>
                </a:ln>
                <a:solidFill>
                  <a:prstClr val="black"/>
                </a:solidFill>
                <a:uLnTx/>
                <a:uFillTx/>
              </a:rPr>
              <a:t>Una vez que se lo considera elegible para la Parte A, no calificará para recibir ayuda para pagar sus primas u otros costos del plan del Mercado. Sin importar cómo obtuvo Medicare, ya sea a través de Medicare Original o de un Medicare </a:t>
            </a:r>
            <a:r>
              <a:rPr kumimoji="0" lang="es-US" sz="1100" b="0" i="0" u="none" strike="noStrike" cap="none" normalizeH="0" baseline="0" noProof="0" dirty="0" err="1">
                <a:ln>
                  <a:noFill/>
                </a:ln>
                <a:solidFill>
                  <a:prstClr val="black"/>
                </a:solidFill>
                <a:uLnTx/>
                <a:uFillTx/>
              </a:rPr>
              <a:t>Advantage</a:t>
            </a:r>
            <a:r>
              <a:rPr kumimoji="0" lang="es-US" sz="1100" b="0" i="0" u="none" strike="noStrike" cap="none" normalizeH="0" baseline="0" noProof="0" dirty="0">
                <a:ln>
                  <a:noFill/>
                </a:ln>
                <a:solidFill>
                  <a:prstClr val="black"/>
                </a:solidFill>
                <a:uLnTx/>
                <a:uFillTx/>
              </a:rPr>
              <a:t>, debe regresar al Mercado y finalizar todos los subsidios, como los créditos tributarios de primas o las reducciones de gastos compartidos que se pagan en su nombre. </a:t>
            </a:r>
            <a:r>
              <a:rPr kumimoji="0" lang="es-US" sz="1100" b="0" i="0" u="none" strike="noStrike" cap="none" normalizeH="0" noProof="0" dirty="0">
                <a:ln>
                  <a:noFill/>
                </a:ln>
                <a:solidFill>
                  <a:prstClr val="black"/>
                </a:solidFill>
                <a:uLnTx/>
                <a:uFillTx/>
              </a:rPr>
              <a:t>Si continúa recibiendo ayuda para pagar la prima del plan del Mercado después de tener Medicare, es posible que deba devolver parte o la totalidad de los créditos fiscales de la prima que obtuvo para ayudar a pagar su plan del Mercado por meses de cobertura superpuesta cuando presente su declaración de ingresos federales. impuestos.</a:t>
            </a:r>
            <a:r>
              <a:rPr kumimoji="0" lang="es-US" sz="1100" b="0" i="0" u="none" strike="noStrike" cap="none" normalizeH="0" baseline="0" noProof="0" dirty="0">
                <a:ln>
                  <a:noFill/>
                </a:ln>
                <a:solidFill>
                  <a:prstClr val="black"/>
                </a:solidFill>
                <a:uLnTx/>
                <a:uFillTx/>
              </a:rPr>
              <a:t> </a:t>
            </a:r>
          </a:p>
          <a:p>
            <a:pPr marL="0" lvl="0" indent="0">
              <a:spcBef>
                <a:spcPts val="600"/>
              </a:spcBef>
              <a:buNone/>
              <a:defRPr/>
            </a:pPr>
            <a:r>
              <a:rPr kumimoji="0" lang="es-US" sz="1100" b="0" i="0" u="none" strike="noStrike" cap="none" normalizeH="0" baseline="0" noProof="0" dirty="0">
                <a:ln>
                  <a:noFill/>
                </a:ln>
                <a:solidFill>
                  <a:prstClr val="black"/>
                </a:solidFill>
                <a:uLnTx/>
                <a:uFillTx/>
              </a:rPr>
              <a:t>Visite </a:t>
            </a:r>
            <a:r>
              <a:rPr lang="es-US" sz="1100" dirty="0">
                <a:solidFill>
                  <a:prstClr val="black"/>
                </a:solidFill>
                <a:hlinkClick r:id="rId3"/>
              </a:rPr>
              <a:t>CuidadoDeSalud.gov</a:t>
            </a:r>
            <a:r>
              <a:rPr kumimoji="0" lang="es-US" sz="1100" b="0" i="0" u="none" strike="noStrike" cap="none" normalizeH="0" baseline="0" noProof="0" dirty="0">
                <a:ln>
                  <a:noFill/>
                </a:ln>
                <a:solidFill>
                  <a:prstClr val="black"/>
                </a:solidFill>
                <a:uLnTx/>
                <a:uFillTx/>
              </a:rPr>
              <a:t> antes de que comience la inscripción en Medicare para comunicarse con el Mercado de su estado y obtener más información. También puede averiguar cómo terminar su plan del Mercado antes de que comience su inscripción a Medicare.</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rPr>
              <a:t>Una vez que sea elegible para Medicare, tendrá un IEP para inscribirse. Para la mayoría de las personas, el IEP de Medicare de 7 meses comienza 3 meses antes de que cumplan 65 años y finaliza 3 meses después de dicha fecha de cumpleaños. Si se inscribe para Medicare después del IEP, es posible que deba pagar una multa por inscripción tardía mientras tenga Medicare.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rPr>
              <a:t>Si tiene cobertura del Mercado individual y solo se inscribe para la Parte A durante el IEP, no podrá inscribirse en la Parte B más adelante en el Período de Inscripción Especial (SEP, por sus siglas en ingles). </a:t>
            </a:r>
            <a:r>
              <a:rPr kumimoji="0" lang="es-US" sz="1100" b="0" i="0" u="none" strike="noStrike" cap="none" normalizeH="0" noProof="0" dirty="0">
                <a:ln>
                  <a:noFill/>
                </a:ln>
                <a:solidFill>
                  <a:prstClr val="black"/>
                </a:solidFill>
                <a:uLnTx/>
                <a:uFillTx/>
              </a:rPr>
              <a:t>Si pierde su IEP, tendrá que esperar hasta el Período de inscripción general (GEP, por sus siglas en ingles). El GEP de se extiende desde el 1° de enero hasta el 31 de marzo de cada año. </a:t>
            </a:r>
            <a:r>
              <a:rPr lang="es-US" sz="1100" dirty="0">
                <a:solidFill>
                  <a:prstClr val="black"/>
                </a:solidFill>
              </a:rPr>
              <a:t>Su cobertura comienza el 1º de julio. Si han pasado más de 12 meses desde que cumplió los 65 años, podría verse obligado a pagar una multa por inscripción tardía de por vida.</a:t>
            </a:r>
          </a:p>
          <a:p>
            <a:pPr marL="0" marR="0" lvl="0" indent="0" algn="l" defTabSz="914400" rtl="0" eaLnBrk="1" fontAlgn="auto" latinLnBrk="0" hangingPunct="1">
              <a:spcBef>
                <a:spcPts val="600"/>
              </a:spcBef>
              <a:spcAft>
                <a:spcPts val="0"/>
              </a:spcAft>
              <a:buClrTx/>
              <a:buSzTx/>
              <a:buFontTx/>
              <a:buNone/>
              <a:tabLst/>
              <a:defRPr/>
            </a:pPr>
            <a:r>
              <a:rPr kumimoji="0" lang="es-US" sz="1100" b="1" i="0" u="none" strike="noStrike" cap="none" normalizeH="0" baseline="0" noProof="0" dirty="0">
                <a:ln>
                  <a:noFill/>
                </a:ln>
                <a:solidFill>
                  <a:prstClr val="black"/>
                </a:solidFill>
                <a:uLnTx/>
                <a:uFillTx/>
              </a:rPr>
              <a:t>Nota</a:t>
            </a:r>
            <a:r>
              <a:rPr kumimoji="0" lang="es-US" sz="1100" b="0" i="0" u="none" strike="noStrike" cap="none" normalizeH="0" baseline="0" noProof="0" dirty="0">
                <a:ln>
                  <a:noFill/>
                </a:ln>
                <a:solidFill>
                  <a:prstClr val="black"/>
                </a:solidFill>
                <a:uLnTx/>
                <a:uFillTx/>
              </a:rPr>
              <a:t>: Puede tener cobertura del Mercado y Medicare al mismo tiempo solo si tenía la cobertura del Mercado antes de obtener la de Medicare. Es ilegal que alguien que sabe que usted tiene Medicare le venda un plan del Mercado. No existe coordinación de beneficios entre un Plan de salud calificado (QHP, por sus siglas en inglés) y Medicare. Debe saber esto por si decide permanecer en un QHP después de inscribirse en la Parte A. No se trata de un seguro secundario. Además, la cobertura para medicamentos en un QHP puede no ser acreditable y usted puede recibir una multa si se inscribe en la Parte D más tarde. </a:t>
            </a:r>
          </a:p>
          <a:p>
            <a:pPr marL="0" lvl="0" indent="0">
              <a:spcBef>
                <a:spcPts val="600"/>
              </a:spcBef>
              <a:buNone/>
              <a:defRPr/>
            </a:pPr>
            <a:r>
              <a:rPr lang="es-US" sz="1100" dirty="0">
                <a:solidFill>
                  <a:prstClr val="black"/>
                </a:solidFill>
              </a:rPr>
              <a:t>Para obtener más información, visite </a:t>
            </a:r>
            <a:r>
              <a:rPr lang="es-US" sz="1100" dirty="0">
                <a:solidFill>
                  <a:prstClr val="black"/>
                </a:solidFill>
                <a:hlinkClick r:id="rId4"/>
              </a:rPr>
              <a:t>www.cuidadodesalud.gov/es/medicare/changing-from-marketplace-to-medicare/</a:t>
            </a:r>
          </a:p>
        </p:txBody>
      </p:sp>
    </p:spTree>
    <p:extLst>
      <p:ext uri="{BB962C8B-B14F-4D97-AF65-F5344CB8AC3E}">
        <p14:creationId xmlns:p14="http://schemas.microsoft.com/office/powerpoint/2010/main" val="20400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16089" y="3578577"/>
            <a:ext cx="6265333" cy="5294489"/>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Cuando se inscribe por primera vez en Medicare, y durante ciertas épocas del año, puede elegir cómo obtener su cobertura de Medicare. Hay 2 formas principales de obtener Medicare: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Medicare Original</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(Parte C)</a:t>
            </a:r>
          </a:p>
          <a:p>
            <a:pPr marL="0" marR="0" lvl="0" indent="0" algn="l" defTabSz="914400" rtl="0" eaLnBrk="1" fontAlgn="auto" latinLnBrk="0" hangingPunct="1">
              <a:lnSpc>
                <a:spcPct val="100000"/>
              </a:lnSpc>
              <a:spcBef>
                <a:spcPts val="623"/>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Medicare Original:</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Incluye Parte A y Parte B. </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desea tener cobertura de medicamentos, puede inscribirse en un Plan de medicamentos de Medicare por separado (</a:t>
            </a:r>
            <a:r>
              <a:rPr lang="es-US" dirty="0">
                <a:solidFill>
                  <a:prstClr val="black"/>
                </a:solidFill>
              </a:rPr>
              <a:t>Parte D).</a:t>
            </a:r>
            <a:r>
              <a:rPr kumimoji="0" lang="es-US" sz="1200" b="0" i="0" u="none" strike="noStrike" cap="none" normalizeH="0" baseline="0" noProof="0" dirty="0">
                <a:ln>
                  <a:noFill/>
                </a:ln>
                <a:solidFill>
                  <a:prstClr val="black"/>
                </a:solidFill>
                <a:uLnTx/>
                <a:uFillTx/>
                <a:latin typeface="+mn-lt"/>
                <a:ea typeface="+mn-ea"/>
                <a:cs typeface="+mn-cs"/>
              </a:rPr>
              <a:t> </a:t>
            </a:r>
          </a:p>
          <a:p>
            <a:pPr marL="119037" indent="-119037">
              <a:spcBef>
                <a:spcPts val="623"/>
              </a:spcBef>
              <a:defRPr/>
            </a:pPr>
            <a:r>
              <a:rPr lang="es-US" dirty="0"/>
              <a:t>Puede utilizar cualquier médico u hospital que acepten Medicare, en cualquier lugar de los EE. UU.</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Para ayudar a pagar los gastos de bolsillo en Medicare Original (como su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del 20 %), también puede buscar y comprar cobertura suplementaria. Esto incluye el Seguro Suplementario de Medicare (</a:t>
            </a:r>
            <a:r>
              <a:rPr kumimoji="0" lang="es-US" sz="1200" b="0" i="0" u="none" strike="noStrike" cap="none" normalizeH="0" baseline="0" noProof="0" dirty="0" err="1">
                <a:ln>
                  <a:noFill/>
                </a:ln>
                <a:solidFill>
                  <a:prstClr val="black"/>
                </a:solidFill>
                <a:uLnTx/>
                <a:uFillTx/>
                <a:latin typeface="+mn-lt"/>
                <a:ea typeface="+mn-ea"/>
                <a:cs typeface="+mn-cs"/>
              </a:rPr>
              <a:t>Medigap</a:t>
            </a:r>
            <a:r>
              <a:rPr kumimoji="0" lang="es-US" sz="1200" b="0" i="0" u="none" strike="noStrike" cap="none" normalizeH="0" baseline="0" noProof="0" dirty="0">
                <a:ln>
                  <a:noFill/>
                </a:ln>
                <a:solidFill>
                  <a:prstClr val="black"/>
                </a:solidFill>
                <a:uLnTx/>
                <a:uFillTx/>
                <a:latin typeface="+mn-lt"/>
                <a:ea typeface="+mn-ea"/>
                <a:cs typeface="+mn-cs"/>
              </a:rPr>
              <a:t>). O bien, puede usar la cobertura de un sindicato o un empleador anterior, o Medicaid. </a:t>
            </a:r>
            <a:br>
              <a:rPr kumimoji="0" lang="es-US" sz="1200" b="0" i="0" u="none" strike="noStrike" cap="none" normalizeH="0" baseline="0" noProof="0" dirty="0">
                <a:ln>
                  <a:noFill/>
                </a:ln>
                <a:solidFill>
                  <a:prstClr val="black"/>
                </a:solidFill>
                <a:uLnTx/>
                <a:uFillTx/>
                <a:latin typeface="+mn-lt"/>
                <a:ea typeface="+mn-ea"/>
                <a:cs typeface="+mn-cs"/>
              </a:rPr>
            </a:br>
            <a:r>
              <a:rPr lang="es-US" b="1" dirty="0">
                <a:solidFill>
                  <a:prstClr val="black"/>
                </a:solidFill>
              </a:rPr>
              <a:t>NOTA</a:t>
            </a:r>
            <a:r>
              <a:rPr lang="es-US" dirty="0">
                <a:solidFill>
                  <a:prstClr val="black"/>
                </a:solidFill>
              </a:rPr>
              <a:t>: Las pólizas </a:t>
            </a:r>
            <a:r>
              <a:rPr lang="es-US" dirty="0" err="1">
                <a:solidFill>
                  <a:prstClr val="black"/>
                </a:solidFill>
              </a:rPr>
              <a:t>Medigap</a:t>
            </a:r>
            <a:r>
              <a:rPr lang="es-US" dirty="0">
                <a:solidFill>
                  <a:prstClr val="black"/>
                </a:solidFill>
              </a:rPr>
              <a:t> solo son compatible con Medicare Original.</a:t>
            </a: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Medicare </a:t>
            </a:r>
            <a:r>
              <a:rPr kumimoji="0" lang="es-US" sz="1200" b="1" i="0" u="none" strike="noStrike" cap="none" normalizeH="0" baseline="0" noProof="0" dirty="0" err="1">
                <a:ln>
                  <a:noFill/>
                </a:ln>
                <a:solidFill>
                  <a:prstClr val="black"/>
                </a:solidFill>
                <a:uLnTx/>
                <a:uFillTx/>
                <a:latin typeface="+mn-lt"/>
                <a:ea typeface="+mn-ea"/>
                <a:cs typeface="+mn-cs"/>
              </a:rPr>
              <a:t>Advantage</a:t>
            </a:r>
            <a:r>
              <a:rPr kumimoji="0" lang="es-US" sz="1200" b="1" i="0" u="none" strike="noStrike" cap="none" normalizeH="0" baseline="0" noProof="0" dirty="0">
                <a:ln>
                  <a:noFill/>
                </a:ln>
                <a:solidFill>
                  <a:prstClr val="black"/>
                </a:solidFill>
                <a:uLnTx/>
                <a:uFillTx/>
                <a:latin typeface="+mn-lt"/>
                <a:ea typeface="+mn-ea"/>
                <a:cs typeface="+mn-cs"/>
              </a:rPr>
              <a:t> (Parte C):</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noProof="0" dirty="0">
                <a:ln>
                  <a:noFill/>
                </a:ln>
                <a:solidFill>
                  <a:prstClr val="black"/>
                </a:solidFill>
                <a:uLnTx/>
                <a:uFillTx/>
                <a:latin typeface="+mn-lt"/>
                <a:ea typeface="+mn-ea"/>
                <a:cs typeface="+mn-cs"/>
              </a:rPr>
              <a:t>Un plan aprobado por Medicare de una empresa privada que ofrece una alternativa al Medicare Original para su cobertura de salud y medicamentos.</a:t>
            </a:r>
            <a:r>
              <a:rPr kumimoji="0" lang="es-US" sz="1200" b="0" i="0" u="none" strike="noStrike" cap="none" normalizeH="0" baseline="0" noProof="0" dirty="0">
                <a:ln>
                  <a:noFill/>
                </a:ln>
                <a:solidFill>
                  <a:prstClr val="black"/>
                </a:solidFill>
                <a:uLnTx/>
                <a:uFillTx/>
                <a:latin typeface="+mn-lt"/>
                <a:ea typeface="+mn-ea"/>
                <a:cs typeface="+mn-cs"/>
              </a:rPr>
              <a:t> Estos planes "combinados" incluyen la Parte A, la Parte B y, generalmente, la Parte D.</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pueden tener gastos de bolsillo más bajos que Medicare Original.</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En la mayoría de los casos, deberá acudir a médicos que formen parte de la red del plan.</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pueden ofrecer beneficios adicionales que Medicare Original no cubre— tales como servicios de la vista, de la audición y dentales. Consulte la Lección 5 para obtener más información sobre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incluyendo los nuevos beneficios complementarios disponibles en algunos planes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y para ciertos miembros del plan.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32784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recibe el Seguro por Incapacidad del Seguro Social (SSDI, por sus siglas en inglés), puede calificar para Medicare después de recibir el SSDI por 24 meses. Durante dicho período, puede solicitar cobertura en el Mercado. Puede averiguar si clasificará para Medicare o para créditos tributarios de primas que le reduzcan la prima mensual del plan del Mercado, y para reducciones en los costos compartidos que disminuirán sus gastos directos de bolsillo.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solicita costos reducidos en el Mercado, deberá calcular su ingreso para el año en curso. Si recibe beneficios del SSDI y desea saber si califica para costos más bajos con la cobertura del Mercado, deberá proporcionar información sobre sus pagos al Seguro Social, incluidos los pagos por incapacidad.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noProof="0" dirty="0">
                <a:ln>
                  <a:noFill/>
                </a:ln>
                <a:solidFill>
                  <a:prstClr val="black"/>
                </a:solidFill>
                <a:uLnTx/>
                <a:uFillTx/>
                <a:latin typeface="+mn-lt"/>
                <a:ea typeface="+mn-ea"/>
                <a:cs typeface="+mn-cs"/>
              </a:rPr>
              <a:t>Su cobertura de Medicare entra en vigencia el 25 del mes después de recibir el SSDI.</a:t>
            </a:r>
            <a:r>
              <a:rPr kumimoji="0" lang="es-US" sz="1200" b="0" i="0" u="none" strike="noStrike" cap="none" normalizeH="0" baseline="0" noProof="0" dirty="0">
                <a:ln>
                  <a:noFill/>
                </a:ln>
                <a:solidFill>
                  <a:prstClr val="black"/>
                </a:solidFill>
                <a:uLnTx/>
                <a:uFillTx/>
                <a:latin typeface="+mn-lt"/>
                <a:ea typeface="+mn-ea"/>
                <a:cs typeface="+mn-cs"/>
              </a:rPr>
              <a:t> Se le enviará la tarjeta Medicare por correo unos 3 meses antes de haber cumplido el mes n.</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25 de beneficios </a:t>
            </a:r>
            <a:br>
              <a:rPr kumimoji="0" lang="es-US" sz="1200" b="0" i="0" u="none" strike="noStrike" cap="none" normalizeH="0" baseline="0" noProof="0" dirty="0">
                <a:ln>
                  <a:noFill/>
                </a:ln>
                <a:solidFill>
                  <a:prstClr val="black"/>
                </a:solidFill>
                <a:uLnTx/>
                <a:uFillTx/>
                <a:latin typeface="+mn-lt"/>
                <a:ea typeface="+mn-ea"/>
                <a:cs typeface="+mn-cs"/>
              </a:rPr>
            </a:br>
            <a:r>
              <a:rPr kumimoji="0" lang="es-US" sz="1200" b="0" i="0" u="none" strike="noStrike" cap="none" normalizeH="0" baseline="0" noProof="0" dirty="0">
                <a:ln>
                  <a:noFill/>
                </a:ln>
                <a:solidFill>
                  <a:prstClr val="black"/>
                </a:solidFill>
                <a:uLnTx/>
                <a:uFillTx/>
                <a:latin typeface="+mn-lt"/>
                <a:ea typeface="+mn-ea"/>
                <a:cs typeface="+mn-cs"/>
              </a:rPr>
              <a:t>por incapacidad por incapacidad. Si no desea tener la Parte B, siga las instrucciones que vienen con la tarjeta.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Una vez que sea elegible para Medicare, no podrá obtener costos más bajos para un plan del Mercado según sus ingresos. Una vez que comience la cobertura de la Parte A, dejarán de regir todos los créditos tributarios por primas y gastos compartidos reducidos para los que pueda haber calificado a través del Mercado. Esto se debe a que la Parte A se considera cobertura mínima esencial, no así la Parte 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Además, recuerde que al QHP del Mercado no se le exige que pague costos por su cobertura si ya tiene Medicare.</a:t>
            </a:r>
          </a:p>
        </p:txBody>
      </p:sp>
    </p:spTree>
    <p:extLst>
      <p:ext uri="{BB962C8B-B14F-4D97-AF65-F5344CB8AC3E}">
        <p14:creationId xmlns:p14="http://schemas.microsoft.com/office/powerpoint/2010/main" val="13478664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elegir cobertura del Mercado en lugar de cobertura Medicare en las siguientes condiciones:</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está pagando una prima para la Parte A, puede renunciar a la cobertura de la Parte A y la Parte B y recibir, en cambio, un plan del Mercado.</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Solo tiene la Parte B y tiene que pagar una prima por la Parte A, puede renunciar a la Parte B y obtener, en cambio, un plan del Mercado. </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es elegible para Medicare, pero no se ha inscripto porque: </a:t>
            </a:r>
          </a:p>
          <a:p>
            <a:pPr marL="228600" marR="0" lvl="2"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Tiene que pagar una prima por la Parte A.</a:t>
            </a:r>
          </a:p>
          <a:p>
            <a:pPr marL="228600" marR="0" lvl="2"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Tiene una condición médica que lo califica para Medicare; por ejemplo, enfermedad renal en etapa final (ESRD, por sus siglas en inglés), pero aún no ha solicitado cobertura de Medicare.</a:t>
            </a:r>
          </a:p>
          <a:p>
            <a:pPr marL="28733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Se encuentra dentro del período de espera de 24 meses de beneficios por incapacidad.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Antes de elegir una cobertura del Mercado en lugar de Medicare, existen dos puntos importantes que debe tener en cuenta: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Es posible que las personas que no se inscriben en Medicare cuando son elegibles por primera vez (durante el IEP) tengan que pagar una multa por inscripción tardía si luego solicitan tanto la Parte A (si tiene que pagarla) como la Parte B.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Además, las personas que se inscriben en Medicare después de que se termina su IEP pueden inscribirse en Medicare solo durante el Período de Inscripción General (GEP, por sus siglas en inglés) de Medicare (del 1º de enero al 31 de marzo) y la cobertura no comenzará hasta julio de ese año. </a:t>
            </a:r>
          </a:p>
        </p:txBody>
      </p:sp>
    </p:spTree>
    <p:extLst>
      <p:ext uri="{BB962C8B-B14F-4D97-AF65-F5344CB8AC3E}">
        <p14:creationId xmlns:p14="http://schemas.microsoft.com/office/powerpoint/2010/main" val="11289689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5888" lvl="1" indent="-115888">
              <a:buFont typeface="Wingdings" panose="05000000000000000000" pitchFamily="2" charset="2"/>
              <a:buChar char="§"/>
            </a:pPr>
            <a:r>
              <a:rPr lang="es-US"/>
              <a:t>La Ley del Plan de Rescate Americano (ARP, por sus siglas en inglés) de 2021 se convirtió en ley el 11 de marzo de 2021.</a:t>
            </a:r>
          </a:p>
          <a:p>
            <a:pPr marL="230188" lvl="2" indent="-114300">
              <a:buSzPct val="100000"/>
              <a:buFont typeface="Arial" panose="020B0604020202020204" pitchFamily="34" charset="0"/>
              <a:buChar char="•"/>
            </a:pPr>
            <a:r>
              <a:rPr lang="es-US"/>
              <a:t>Amplía la elegibilidad para recibir ayuda financiera a través del Mercado de Seguros de Salud®</a:t>
            </a:r>
          </a:p>
          <a:p>
            <a:pPr marL="230188" lvl="2" indent="-114300">
              <a:buSzPct val="100000"/>
              <a:buFont typeface="Arial" panose="020B0604020202020204" pitchFamily="34" charset="0"/>
              <a:buChar char="•"/>
            </a:pPr>
            <a:r>
              <a:rPr lang="es-US"/>
              <a:t>Aumenta los montos de ayuda financiera para los años del plan 2021 y 2022 </a:t>
            </a:r>
          </a:p>
          <a:p>
            <a:pPr marL="115888" lvl="1" indent="-115888">
              <a:buFont typeface="Wingdings" panose="05000000000000000000" pitchFamily="2" charset="2"/>
              <a:buChar char="§"/>
            </a:pPr>
            <a:r>
              <a:rPr lang="es-US"/>
              <a:t>El Período de inscripción especial debido a la emergencia de COVID-19 comenzó el 1 de abril y finaliza el 15 de agosto</a:t>
            </a:r>
          </a:p>
          <a:p>
            <a:pPr marL="228600" lvl="2" indent="-114300">
              <a:buSzPct val="100000"/>
              <a:buFont typeface="Arial" panose="020B0604020202020204" pitchFamily="34" charset="0"/>
              <a:buChar char="•"/>
            </a:pPr>
            <a:r>
              <a:rPr lang="es-US"/>
              <a:t>Inscríbase o cambie de plan</a:t>
            </a:r>
          </a:p>
          <a:p>
            <a:pPr marL="228600" lvl="2" indent="-114300">
              <a:buSzPct val="100000"/>
              <a:buFont typeface="Arial" panose="020B0604020202020204" pitchFamily="34" charset="0"/>
              <a:buChar char="•"/>
            </a:pPr>
            <a:r>
              <a:rPr lang="es-US"/>
              <a:t>Vea si califica para Medicaid o el Programa de seguro médico para niños (CHIP, por sus siglas en inglés)</a:t>
            </a:r>
          </a:p>
          <a:p>
            <a:pPr marL="115888" lvl="1" indent="-115888">
              <a:buSzPct val="100000"/>
              <a:buFont typeface="Wingdings" panose="05000000000000000000" pitchFamily="2" charset="2"/>
              <a:buChar char="§"/>
            </a:pPr>
            <a:r>
              <a:rPr lang="es-US"/>
              <a:t>Visite </a:t>
            </a:r>
            <a:r>
              <a:rPr lang="es-US">
                <a:hlinkClick r:id="rId3"/>
              </a:rPr>
              <a:t>cuidadodesalud.gov/es/more-savings</a:t>
            </a:r>
            <a:r>
              <a:rPr lang="es-US"/>
              <a:t> para más información</a:t>
            </a:r>
          </a:p>
        </p:txBody>
      </p:sp>
    </p:spTree>
    <p:extLst>
      <p:ext uri="{BB962C8B-B14F-4D97-AF65-F5344CB8AC3E}">
        <p14:creationId xmlns:p14="http://schemas.microsoft.com/office/powerpoint/2010/main" val="9383445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8</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derecho a un Seguro por Incapacidad del Seguro Social (SSDI, por sus siglas en inglés), puede calificar para Medicare.</a:t>
            </a:r>
          </a:p>
          <a:p>
            <a:pPr marL="169826" marR="0" lvl="0" indent="-169826"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Verdadero</a:t>
            </a:r>
          </a:p>
          <a:p>
            <a:pPr marL="169826" marR="0" lvl="0" indent="-169826"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Falso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Respuesta: a. Verdadero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derecho a un Seguro por Incapacidad del Seguro Social (SSDI, por sus siglas en inglés), puede calificar para Medicare. Antes de que comience la cobertura de Medicare, existe un período de espera de 24 meses. Durante dicho período, puede solicitar cobertura en el Mercado. Puede averiguar si clasificará para Medicaid o para créditos tributarios de primas que le reduzcan la prima mensual del plan del Mercado, y para reducciones en los costos compartidos que disminuirán sus gastos directos de bolsillo. </a:t>
            </a:r>
          </a:p>
        </p:txBody>
      </p:sp>
    </p:spTree>
    <p:extLst>
      <p:ext uri="{BB962C8B-B14F-4D97-AF65-F5344CB8AC3E}">
        <p14:creationId xmlns:p14="http://schemas.microsoft.com/office/powerpoint/2010/main" val="12366843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La Lección 7 repasa las opciones para las personas con ingresos y recursos limitados, como el Programa de Ahorros de Medicaid, la Ayuda Adicional y el Programa de Seguro Médico para Niños (CHIP, por sus siglas en inglés).</a:t>
            </a:r>
          </a:p>
          <a:p>
            <a:pPr marL="0" indent="0">
              <a:buNone/>
            </a:pPr>
            <a:endParaRPr lang="en-US" dirty="0"/>
          </a:p>
        </p:txBody>
      </p:sp>
    </p:spTree>
    <p:extLst>
      <p:ext uri="{BB962C8B-B14F-4D97-AF65-F5344CB8AC3E}">
        <p14:creationId xmlns:p14="http://schemas.microsoft.com/office/powerpoint/2010/main" val="29485535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48355" y="3578577"/>
            <a:ext cx="6389511" cy="5147733"/>
          </a:xfrm>
        </p:spPr>
        <p:txBody>
          <a:bodyPr/>
          <a:lstStyle/>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Existen programas disponibles para ayudar a que las personas con ingresos y recursos limitados paguen sus costos de medicamentos recetados o de atención médica. Entre estos, se incluyen los Programas de Ahorros de Medicare, Ayuda Adicional, Medicaid y el Programa de Seguro Médico para Niños (CHIP, por sus siglas en inglés). Debe solicitar estos programas si tiene ingresos y recursos limitados, o si tiene gastos médicos que exceden sus ingresos y recursos disponibles. Solicítelo, aunque no esté seguro de si cumple con los requisitos. </a:t>
            </a:r>
          </a:p>
          <a:p>
            <a:pPr marL="0" lvl="0" indent="0">
              <a:spcBef>
                <a:spcPts val="600"/>
              </a:spcBef>
              <a:buNone/>
              <a:defRPr/>
            </a:pPr>
            <a:r>
              <a:rPr kumimoji="0" lang="es-US" sz="1200" b="1" i="0" u="none" strike="noStrike" cap="none" normalizeH="0" baseline="0" noProof="0" dirty="0">
                <a:ln>
                  <a:noFill/>
                </a:ln>
                <a:solidFill>
                  <a:prstClr val="black"/>
                </a:solidFill>
                <a:uLnTx/>
                <a:uFillTx/>
                <a:latin typeface="+mn-lt"/>
                <a:ea typeface="+mn-ea"/>
                <a:cs typeface="+mn-cs"/>
              </a:rPr>
              <a:t>Programa de Ahorros de Medicare</a:t>
            </a:r>
            <a:r>
              <a:rPr kumimoji="0" lang="es-US" sz="1200" b="0" i="0" u="none" strike="noStrike" cap="none" normalizeH="0" baseline="0" noProof="0" dirty="0">
                <a:ln>
                  <a:noFill/>
                </a:ln>
                <a:solidFill>
                  <a:prstClr val="black"/>
                </a:solidFill>
                <a:uLnTx/>
                <a:uFillTx/>
                <a:latin typeface="+mn-lt"/>
                <a:ea typeface="+mn-ea"/>
                <a:cs typeface="+mn-cs"/>
              </a:rPr>
              <a:t>: este programa brinda ayuda del estado para pagar los costos de Medicare, incluidas las primas, los deducibles, 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y los copagos de Medicare. Generalmente, tiene normas de ingreso y recursos más altos que la cobertura completa de Medicaid. Visite </a:t>
            </a:r>
            <a:r>
              <a:rPr lang="es-US" dirty="0">
                <a:solidFill>
                  <a:prstClr val="black"/>
                </a:solidFill>
                <a:hlinkClick r:id="rId3"/>
              </a:rPr>
              <a:t>Medicare.gov/</a:t>
            </a:r>
            <a:r>
              <a:rPr lang="es-US" dirty="0" err="1">
                <a:solidFill>
                  <a:prstClr val="black"/>
                </a:solidFill>
                <a:hlinkClick r:id="rId3"/>
              </a:rPr>
              <a:t>talk-to-someone</a:t>
            </a:r>
            <a:r>
              <a:rPr lang="es-US" dirty="0">
                <a:solidFill>
                  <a:prstClr val="black"/>
                </a:solidFill>
              </a:rPr>
              <a:t> para ver el programa de su estado</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Ayuda Adicional</a:t>
            </a:r>
            <a:r>
              <a:rPr kumimoji="0" lang="es-US" sz="1200" b="0" i="0" u="none" strike="noStrike" cap="none" normalizeH="0" baseline="0" noProof="0" dirty="0">
                <a:ln>
                  <a:noFill/>
                </a:ln>
                <a:solidFill>
                  <a:prstClr val="black"/>
                </a:solidFill>
                <a:uLnTx/>
                <a:uFillTx/>
                <a:latin typeface="+mn-lt"/>
                <a:ea typeface="+mn-ea"/>
                <a:cs typeface="+mn-cs"/>
              </a:rPr>
              <a:t>: Este programa ayuda a las personas con ingresos y recursos limitados a afrontar los gastos de la cobertura de medicamentos de Medicare. También se conoce como subsidio por bajos ingresos. Algunas personas que tienen Medicare deben solicitar la Ayuda Adicional. Puede presentar una solicitud completando una solicitud en papel, solicitando en </a:t>
            </a:r>
            <a:r>
              <a:rPr kumimoji="0" lang="es-US" sz="1200" b="0" i="0" u="none" strike="noStrike" cap="none" normalizeH="0" baseline="0" noProof="0" dirty="0">
                <a:ln>
                  <a:noFill/>
                </a:ln>
                <a:solidFill>
                  <a:prstClr val="black"/>
                </a:solidFill>
                <a:uLnTx/>
                <a:uFillTx/>
                <a:latin typeface="+mn-lt"/>
                <a:ea typeface="+mn-ea"/>
                <a:cs typeface="+mn-cs"/>
                <a:hlinkClick r:id="rId4"/>
              </a:rPr>
              <a:t>socialsecurity.gov</a:t>
            </a:r>
            <a:r>
              <a:rPr kumimoji="0" lang="es-US" sz="1200" b="0" i="0" u="none" strike="noStrike" cap="none" normalizeH="0" baseline="0" noProof="0" dirty="0">
                <a:ln>
                  <a:noFill/>
                </a:ln>
                <a:solidFill>
                  <a:prstClr val="black"/>
                </a:solidFill>
                <a:uLnTx/>
                <a:uFillTx/>
                <a:latin typeface="+mn-lt"/>
                <a:ea typeface="+mn-ea"/>
                <a:cs typeface="+mn-cs"/>
              </a:rPr>
              <a:t>, o contactarse con su Oficina Estatal de Asistencia Médica (Medicaid).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Medicaid</a:t>
            </a:r>
            <a:r>
              <a:rPr kumimoji="0" lang="es-US" sz="1200" b="0" i="0" u="none" strike="noStrike" cap="none" normalizeH="0" baseline="0" noProof="0" dirty="0">
                <a:ln>
                  <a:noFill/>
                </a:ln>
                <a:solidFill>
                  <a:prstClr val="black"/>
                </a:solidFill>
                <a:uLnTx/>
                <a:uFillTx/>
                <a:latin typeface="+mn-lt"/>
                <a:ea typeface="+mn-ea"/>
                <a:cs typeface="+mn-cs"/>
              </a:rPr>
              <a:t>: este programa ofrece ayuda con los costos médicos para ciertas personas con ingresos y recursos limitados. Ofrece beneficios que normalmente no están cubiertos por Medicare, como atención en un hogar de ancianos y servicios de atención personal. Está financiado conjuntamente por los gobiernos estatal y federal, y es administrado por cada estado.</a:t>
            </a:r>
          </a:p>
          <a:p>
            <a:pPr marL="0" lvl="0" indent="0">
              <a:spcBef>
                <a:spcPts val="600"/>
              </a:spcBef>
              <a:buNone/>
              <a:defRPr/>
            </a:pPr>
            <a:r>
              <a:rPr kumimoji="0" lang="es-US" sz="1200" b="1" i="0" u="none" strike="noStrike" cap="none" normalizeH="0" baseline="0" noProof="0" dirty="0">
                <a:ln>
                  <a:noFill/>
                </a:ln>
                <a:solidFill>
                  <a:prstClr val="black"/>
                </a:solidFill>
                <a:uLnTx/>
                <a:uFillTx/>
                <a:latin typeface="+mn-lt"/>
                <a:ea typeface="+mn-ea"/>
                <a:cs typeface="+mn-cs"/>
              </a:rPr>
              <a:t>CHIP</a:t>
            </a:r>
            <a:r>
              <a:rPr kumimoji="0" lang="es-US" sz="1200" b="0" i="0" u="none" strike="noStrike" cap="none" normalizeH="0" baseline="0" noProof="0" dirty="0">
                <a:ln>
                  <a:noFill/>
                </a:ln>
                <a:solidFill>
                  <a:prstClr val="black"/>
                </a:solidFill>
                <a:uLnTx/>
                <a:uFillTx/>
                <a:latin typeface="+mn-lt"/>
                <a:ea typeface="+mn-ea"/>
                <a:cs typeface="+mn-cs"/>
              </a:rPr>
              <a:t>: este programa ofrece seguro médico a bajo costo a niños de familias que tienen ingresos muy elevados como para calificar para Medicaid, pero no los suficientes como para adquirir un seguro de salud privado. Visite </a:t>
            </a:r>
            <a:r>
              <a:rPr lang="es-US" dirty="0">
                <a:hlinkClick r:id="rId5"/>
              </a:rPr>
              <a:t>espanol.InsureKidsNow.gov</a:t>
            </a:r>
            <a:r>
              <a:rPr lang="es-US" dirty="0"/>
              <a:t> o llame al 1-877-KIDS-NOW (1-877-543-7669) para más información.</a:t>
            </a:r>
          </a:p>
          <a:p>
            <a:pPr marL="0" marR="0" lvl="0" indent="0" algn="l" defTabSz="914201" rtl="0" eaLnBrk="1" fontAlgn="auto" latinLnBrk="0" hangingPunct="1">
              <a:lnSpc>
                <a:spcPct val="100000"/>
              </a:lnSpc>
              <a:spcBef>
                <a:spcPts val="599"/>
              </a:spcBef>
              <a:spcAft>
                <a:spcPts val="0"/>
              </a:spcAft>
              <a:buClrTx/>
              <a:buSzTx/>
              <a:buFontTx/>
              <a:buNone/>
              <a:tabLst/>
              <a:defRPr/>
            </a:pPr>
            <a:r>
              <a:rPr kumimoji="0" lang="es-US" sz="1200" b="0" i="0" strike="noStrike" cap="none" normalizeH="0" baseline="0" noProof="0" dirty="0">
                <a:ln>
                  <a:noFill/>
                </a:ln>
                <a:solidFill>
                  <a:prstClr val="black"/>
                </a:solidFill>
                <a:uLnTx/>
                <a:uFillTx/>
                <a:latin typeface="+mn-lt"/>
                <a:ea typeface="+mn-ea"/>
                <a:cs typeface="+mn-cs"/>
              </a:rPr>
              <a:t>Los límites de ingresos para definir los Niveles Federales de Pobreza (FPL, por sus siglas en inglés) a veces se usan como guías para la elegibilidad del programa y generalmente se actualizan cada febrero para el mismo año calendario. Puede acceder a ellos en </a:t>
            </a:r>
            <a:r>
              <a:rPr kumimoji="0" lang="es-US" sz="1200" b="0" i="0" u="sng" strike="noStrike" cap="none" normalizeH="0" noProof="0" dirty="0">
                <a:ln>
                  <a:noFill/>
                </a:ln>
                <a:solidFill>
                  <a:prstClr val="black"/>
                </a:solidFill>
                <a:uLnTx/>
                <a:uFillTx/>
                <a:latin typeface="+mn-lt"/>
                <a:ea typeface="+mn-ea"/>
                <a:cs typeface="+mn-cs"/>
                <a:hlinkClick r:id="rId6"/>
              </a:rPr>
              <a:t>aspe.hhs.gov/</a:t>
            </a:r>
            <a:r>
              <a:rPr kumimoji="0" lang="es-US" sz="1200" b="0" i="0" u="sng" strike="noStrike" cap="none" normalizeH="0" noProof="0" dirty="0" err="1">
                <a:ln>
                  <a:noFill/>
                </a:ln>
                <a:solidFill>
                  <a:prstClr val="black"/>
                </a:solidFill>
                <a:uLnTx/>
                <a:uFillTx/>
                <a:latin typeface="+mn-lt"/>
                <a:ea typeface="+mn-ea"/>
                <a:cs typeface="+mn-cs"/>
                <a:hlinkClick r:id="rId6"/>
              </a:rPr>
              <a:t>poverty-guidelines</a:t>
            </a:r>
            <a:r>
              <a:rPr kumimoji="0" lang="es-US" sz="1200" b="0" i="0" u="none" strike="noStrike" cap="none" normalizeH="0" noProof="0" dirty="0">
                <a:ln>
                  <a:noFill/>
                </a:ln>
                <a:solidFill>
                  <a:prstClr val="black"/>
                </a:solidFill>
                <a:uLnTx/>
                <a:uFillTx/>
                <a:latin typeface="+mn-lt"/>
                <a:ea typeface="+mn-ea"/>
                <a:cs typeface="+mn-cs"/>
              </a:rPr>
              <a:t>.</a:t>
            </a:r>
          </a:p>
          <a:p>
            <a:pPr marL="0" lvl="0" indent="0">
              <a:spcBef>
                <a:spcPts val="600"/>
              </a:spcBef>
              <a:buNone/>
              <a:defRPr/>
            </a:pPr>
            <a:r>
              <a:rPr lang="es-US" dirty="0">
                <a:solidFill>
                  <a:prstClr val="black"/>
                </a:solidFill>
              </a:rPr>
              <a:t>Para más información visite </a:t>
            </a:r>
            <a:r>
              <a:rPr lang="es-US" dirty="0">
                <a:solidFill>
                  <a:prstClr val="black"/>
                </a:solidFill>
                <a:hlinkClick r:id="rId7"/>
              </a:rPr>
              <a:t>Medicare.gov/</a:t>
            </a:r>
            <a:r>
              <a:rPr lang="es-US" dirty="0" err="1">
                <a:solidFill>
                  <a:prstClr val="black"/>
                </a:solidFill>
                <a:hlinkClick r:id="rId7"/>
              </a:rPr>
              <a:t>your</a:t>
            </a:r>
            <a:r>
              <a:rPr lang="es-US" dirty="0">
                <a:solidFill>
                  <a:prstClr val="black"/>
                </a:solidFill>
                <a:hlinkClick r:id="rId7"/>
              </a:rPr>
              <a:t>-medicare-</a:t>
            </a:r>
            <a:r>
              <a:rPr lang="es-US" dirty="0" err="1">
                <a:solidFill>
                  <a:prstClr val="black"/>
                </a:solidFill>
                <a:hlinkClick r:id="rId7"/>
              </a:rPr>
              <a:t>costs</a:t>
            </a:r>
            <a:r>
              <a:rPr lang="es-US" dirty="0">
                <a:solidFill>
                  <a:prstClr val="black"/>
                </a:solidFill>
                <a:hlinkClick r:id="rId7"/>
              </a:rPr>
              <a:t>/</a:t>
            </a:r>
            <a:r>
              <a:rPr lang="es-US" dirty="0" err="1">
                <a:solidFill>
                  <a:prstClr val="black"/>
                </a:solidFill>
                <a:hlinkClick r:id="rId7"/>
              </a:rPr>
              <a:t>get-help-paying-costs</a:t>
            </a:r>
            <a:r>
              <a:rPr lang="es-US" dirty="0">
                <a:solidFill>
                  <a:prstClr val="black"/>
                </a:solidFill>
              </a:rPr>
              <a:t> o llame o visite la oficina de Asistencia Médica Estatal (Medicaid).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2388401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12889" y="3411537"/>
            <a:ext cx="6649155" cy="5588084"/>
          </a:xfrm>
        </p:spPr>
        <p:txBody>
          <a:bodyPr>
            <a:noAutofit/>
          </a:bodyPr>
          <a:lstStyle/>
          <a:p>
            <a:pPr marL="0" marR="0" lvl="1" indent="0" algn="l" defTabSz="914400" rtl="0" eaLnBrk="1" fontAlgn="auto" latinLnBrk="0" hangingPunct="1">
              <a:buClrTx/>
              <a:buSzTx/>
              <a:buFont typeface="Wingdings" panose="05000000000000000000" pitchFamily="2" charset="2"/>
              <a:buNone/>
              <a:tabLst>
                <a:tab pos="119063" algn="l"/>
              </a:tabLst>
              <a:defRPr/>
            </a:pPr>
            <a:r>
              <a:rPr kumimoji="0" lang="es-US" sz="1100" b="0" i="0" u="none" strike="noStrike" cap="none" normalizeH="0" baseline="0" noProof="0" dirty="0">
                <a:ln>
                  <a:noFill/>
                </a:ln>
                <a:solidFill>
                  <a:prstClr val="black"/>
                </a:solidFill>
                <a:uLnTx/>
                <a:uFillTx/>
              </a:rPr>
              <a:t>Estos montos son requisitos mínimos federales de elegibilidad para los 48 estados. Los límites son levemente más altos en Alaska y Hawái. </a:t>
            </a:r>
          </a:p>
          <a:p>
            <a:pPr marL="0" indent="0">
              <a:spcBef>
                <a:spcPts val="600"/>
              </a:spcBef>
              <a:buNone/>
            </a:pPr>
            <a:r>
              <a:rPr lang="es-US" sz="1100" dirty="0"/>
              <a:t>Para calificar para el programa Beneficiario Calificado de Medicare (QMB, </a:t>
            </a:r>
            <a:r>
              <a:rPr lang="es-ES" sz="1100" dirty="0"/>
              <a:t>por sus siglas en inglés</a:t>
            </a:r>
            <a:r>
              <a:rPr lang="es-US" sz="1100" dirty="0"/>
              <a:t>) debe ser elegible para Medicare Parte A y tener un ingreso que no supere el 100 % del nivel federal de pobreza (FPL, por sus siglas en inglés). Esto entrará en vigencia a partir del primer mes después de que se determine que una persona cumple con los requisitos de elegibilidad de QMB (no puede ser retroactivo).</a:t>
            </a:r>
          </a:p>
          <a:p>
            <a:pPr marL="0" indent="0">
              <a:spcBef>
                <a:spcPts val="600"/>
              </a:spcBef>
              <a:buNone/>
            </a:pPr>
            <a:r>
              <a:rPr lang="es-US" sz="1100" dirty="0"/>
              <a:t>Para calificar para el programa Beneficiarios Medicare de Bajo Ingreso (SLMB, por sus siglas en inglés), debe ser elegible para Medicare Parte A y tener un ingreso que sea al menos el 100%, pero que no exceda el 120%, del FPL.</a:t>
            </a:r>
          </a:p>
          <a:p>
            <a:pPr marL="0" indent="0">
              <a:spcBef>
                <a:spcPts val="600"/>
              </a:spcBef>
              <a:buNone/>
            </a:pPr>
            <a:r>
              <a:rPr lang="es-US" sz="1100" dirty="0"/>
              <a:t>Para calificar para el Programa de Individuos Calificados (QI, por sus siglas en inglés), no debe ser elegible para Medicaid. Además, una persona debe ser elegible para la Parte A y tener un ingreso de al menos el 120% del FPL y menos del 135% del FPL. Es posible que las personas tengan que solicitar todos los años los beneficios de QI ya que el financiamiento es limitado. Si hay fondos estatales disponibles, las solicitudes de QI se otorgan por orden de llegada, y se da prioridad a las personas que obtuvieron los beneficios de QI el año anterior.</a:t>
            </a:r>
          </a:p>
          <a:p>
            <a:pPr marL="0" indent="0">
              <a:spcBef>
                <a:spcPts val="600"/>
              </a:spcBef>
              <a:buNone/>
            </a:pPr>
            <a:r>
              <a:rPr lang="es-US" sz="1100" dirty="0"/>
              <a:t>En 2021, los límites de recursos para los programas QMB, SLMB y QI son de $7,970 para una persona soltera y $11,960 para una persona casada en convivencia con su cónyuge. Estos límites de recursos se ajustan el 1 de enero de cada año conforme al cambio en el índice de precios al consumidor de septiembre del año anterior (oficial en abril de cada año). Los estados pueden cambiar los estándares de ingresos y recursos si CMS aprueba los cambios.</a:t>
            </a:r>
          </a:p>
          <a:p>
            <a:pPr marL="0" indent="0">
              <a:spcBef>
                <a:spcPts val="600"/>
              </a:spcBef>
              <a:buNone/>
            </a:pPr>
            <a:r>
              <a:rPr lang="es-US" sz="1100" dirty="0"/>
              <a:t>Para calificar para el Programa Calificado para Personas Discapacitadas y Trabajadoras (QDWI, por sus siglas en inglés), debe:</a:t>
            </a:r>
          </a:p>
          <a:p>
            <a:pPr>
              <a:spcBef>
                <a:spcPts val="600"/>
              </a:spcBef>
            </a:pPr>
            <a:r>
              <a:rPr lang="es-US" sz="1100" dirty="0"/>
              <a:t>No ser elegible para la Parte A sin prima</a:t>
            </a:r>
          </a:p>
          <a:p>
            <a:pPr>
              <a:spcBef>
                <a:spcPts val="600"/>
              </a:spcBef>
            </a:pPr>
            <a:r>
              <a:rPr lang="es-US" sz="1100" dirty="0"/>
              <a:t>Tener ingresos que no superen el 200% del FPL</a:t>
            </a:r>
          </a:p>
          <a:p>
            <a:pPr>
              <a:spcBef>
                <a:spcPts val="600"/>
              </a:spcBef>
            </a:pPr>
            <a:r>
              <a:rPr lang="es-US" sz="1100" dirty="0"/>
              <a:t>Tener recursos que sean iguales o menores al doble del máximo para la Seguridad de Ingreso Suplementario (SSI, por sus siglas en inglés) ($4,000 para una persona y $6,000 para una pareja casada en 2021)</a:t>
            </a:r>
          </a:p>
          <a:p>
            <a:pPr>
              <a:spcBef>
                <a:spcPts val="600"/>
              </a:spcBef>
            </a:pPr>
            <a:r>
              <a:rPr lang="es-US" sz="1100" dirty="0"/>
              <a:t>No ser elegible de otra manera para Medicaid</a:t>
            </a:r>
          </a:p>
          <a:p>
            <a:pPr marL="0" indent="0">
              <a:spcBef>
                <a:spcPts val="600"/>
              </a:spcBef>
              <a:buNone/>
            </a:pPr>
            <a:r>
              <a:rPr lang="es-US" sz="1100" dirty="0"/>
              <a:t>Los estados pueden pedir a las personas con ingresos entre 150% y 200% del FPL que paguen una parte de su prima de la Parte A. Los límites de recursos son $4,000 (por persona) y $6,000 (por pareja casada).</a:t>
            </a:r>
          </a:p>
          <a:p>
            <a:pPr marL="0" indent="0">
              <a:spcBef>
                <a:spcPts val="600"/>
              </a:spcBef>
              <a:buNone/>
            </a:pPr>
            <a:r>
              <a:rPr lang="es-US" sz="1100" dirty="0"/>
              <a:t>Para obtener más información sobre el Programa de ahorros de Medicare, visite </a:t>
            </a:r>
            <a:r>
              <a:rPr lang="es-US" sz="1100" dirty="0">
                <a:hlinkClick r:id="rId3"/>
              </a:rPr>
              <a:t>Medicare.gov/</a:t>
            </a:r>
            <a:r>
              <a:rPr lang="es-US" sz="1100" dirty="0" err="1">
                <a:hlinkClick r:id="rId3"/>
              </a:rPr>
              <a:t>your</a:t>
            </a:r>
            <a:r>
              <a:rPr lang="es-US" sz="1100" dirty="0">
                <a:hlinkClick r:id="rId3"/>
              </a:rPr>
              <a:t>-medicare-</a:t>
            </a:r>
            <a:r>
              <a:rPr lang="es-US" sz="1100" dirty="0" err="1">
                <a:hlinkClick r:id="rId3"/>
              </a:rPr>
              <a:t>costs</a:t>
            </a:r>
            <a:r>
              <a:rPr lang="es-US" sz="1100" dirty="0">
                <a:hlinkClick r:id="rId3"/>
              </a:rPr>
              <a:t>/</a:t>
            </a:r>
            <a:r>
              <a:rPr lang="es-US" sz="1100" dirty="0" err="1">
                <a:hlinkClick r:id="rId3"/>
              </a:rPr>
              <a:t>help-paying-costs</a:t>
            </a:r>
            <a:r>
              <a:rPr lang="es-US" sz="1100" dirty="0">
                <a:hlinkClick r:id="rId3"/>
              </a:rPr>
              <a:t>/medicare-</a:t>
            </a:r>
            <a:r>
              <a:rPr lang="es-US" sz="1100" dirty="0" err="1">
                <a:hlinkClick r:id="rId3"/>
              </a:rPr>
              <a:t>savings</a:t>
            </a:r>
            <a:r>
              <a:rPr lang="es-US" sz="1100" dirty="0">
                <a:hlinkClick r:id="rId3"/>
              </a:rPr>
              <a:t>-</a:t>
            </a:r>
            <a:r>
              <a:rPr lang="es-US" sz="1100" dirty="0" err="1">
                <a:hlinkClick r:id="rId3"/>
              </a:rPr>
              <a:t>program</a:t>
            </a:r>
            <a:r>
              <a:rPr lang="es-US" sz="1100" dirty="0">
                <a:hlinkClick r:id="rId3"/>
              </a:rPr>
              <a:t>/medicare-savings-programs.html</a:t>
            </a:r>
            <a:r>
              <a:rPr lang="es-US" sz="1100" dirty="0"/>
              <a:t>. Consulte </a:t>
            </a:r>
            <a:r>
              <a:rPr lang="es-US" sz="1100" dirty="0">
                <a:hlinkClick r:id="rId4"/>
              </a:rPr>
              <a:t>Medicare.gov/</a:t>
            </a:r>
            <a:r>
              <a:rPr lang="es-US" sz="1100" dirty="0" err="1">
                <a:hlinkClick r:id="rId4"/>
              </a:rPr>
              <a:t>talk-to-someone</a:t>
            </a:r>
            <a:r>
              <a:rPr lang="es-US" sz="1100" dirty="0"/>
              <a:t> para acceder al sitio web del Programa de Ahorros de Medicare del estado.</a:t>
            </a:r>
          </a:p>
        </p:txBody>
      </p:sp>
    </p:spTree>
    <p:extLst>
      <p:ext uri="{BB962C8B-B14F-4D97-AF65-F5344CB8AC3E}">
        <p14:creationId xmlns:p14="http://schemas.microsoft.com/office/powerpoint/2010/main" val="24004911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Ayuda Adicional es un programa de Medicare para ayudar a las personas con ingresos y recursos limitados a pagar los costos del programa de medicamentos recetados de Medicare, como primas, deducibles y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ingresos y recursos muy bajos, no pagará primas ni deducible y sus copagos serán pequeños o no los tendrá. Si tiene ingresos y recursos no tan bajos, tendrá un deducible reducido y pagará un poco más de su bolsillo.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califica para recibir Ayuda Adicional, no tendrá una brecha de cobertura ni multas por inscripción tardía en la Parte 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noProof="0" dirty="0">
                <a:ln>
                  <a:noFill/>
                </a:ln>
                <a:solidFill>
                  <a:prstClr val="black"/>
                </a:solidFill>
                <a:uLnTx/>
                <a:uFillTx/>
                <a:latin typeface="+mn-lt"/>
                <a:ea typeface="+mn-ea"/>
                <a:cs typeface="+mn-cs"/>
              </a:rPr>
              <a:t>A partir de 2019, ya no tiene un Período de inscripción especial (SEP, por sus siglas inglés) continuo que le permite cambiar su plan de medicamentos de Medicare (también conocido como PDP) en cualquier momento.</a:t>
            </a:r>
            <a:r>
              <a:rPr kumimoji="0" lang="es-US" sz="1200" b="0" i="0" u="none" strike="noStrike" cap="none" normalizeH="0" baseline="0" noProof="0" dirty="0">
                <a:ln>
                  <a:noFill/>
                </a:ln>
                <a:solidFill>
                  <a:prstClr val="black"/>
                </a:solidFill>
                <a:uLnTx/>
                <a:uFillTx/>
                <a:latin typeface="+mn-lt"/>
                <a:ea typeface="+mn-ea"/>
                <a:cs typeface="+mn-cs"/>
              </a:rPr>
              <a:t> Puede cambiar de planes una vez por trimestre durante los primeros 3 trimestres del año. Si desea cambiar de plan en el 4</a:t>
            </a:r>
            <a:r>
              <a:rPr kumimoji="0" lang="es-US" sz="1200" b="0" i="0" u="none" strike="noStrike" cap="none" normalizeH="0" baseline="30000" noProof="0" dirty="0">
                <a:ln>
                  <a:noFill/>
                </a:ln>
                <a:solidFill>
                  <a:prstClr val="black"/>
                </a:solidFill>
                <a:uLnTx/>
                <a:uFillTx/>
                <a:latin typeface="+mn-lt"/>
                <a:ea typeface="+mn-ea"/>
                <a:cs typeface="+mn-cs"/>
              </a:rPr>
              <a:t>to</a:t>
            </a:r>
            <a:r>
              <a:rPr kumimoji="0" lang="es-US" sz="1200" b="0" i="0" u="none" strike="noStrike" cap="none" normalizeH="0" baseline="0" noProof="0" dirty="0">
                <a:ln>
                  <a:noFill/>
                </a:ln>
                <a:solidFill>
                  <a:prstClr val="black"/>
                </a:solidFill>
                <a:uLnTx/>
                <a:uFillTx/>
                <a:latin typeface="+mn-lt"/>
                <a:ea typeface="+mn-ea"/>
                <a:cs typeface="+mn-cs"/>
              </a:rPr>
              <a:t> trimestre, debe usar el Período de Inscripción Abierta (OEP, por sus siglas inglés). Para cambiar de planes, solo debe inscribirse en un plan nuevo. Al hacer esto, será desafiliado del plan anterior de manera automática.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Los residentes de territorios estadounidenses no son elegibles para recibir la Ayuda Adicional. Cada uno de los territorios ayuda a sus propios residentes con los costos de medicamentos de Medicare. Esta ayuda es en general para los residentes que califican para tener Medicaid y estén inscritos. Esta asistencia no es la misma que la Ayuda Adicional. </a:t>
            </a:r>
          </a:p>
          <a:p>
            <a:pPr marL="0" lvl="0" indent="0">
              <a:spcBef>
                <a:spcPts val="600"/>
              </a:spcBef>
              <a:buNone/>
              <a:defRPr/>
            </a:pPr>
            <a:r>
              <a:rPr lang="es-US" dirty="0"/>
              <a:t>Para obtener información sobre subsidios por bajos ingresos, visite</a:t>
            </a:r>
            <a:r>
              <a:rPr lang="es-US" dirty="0">
                <a:solidFill>
                  <a:prstClr val="black"/>
                </a:solidFill>
              </a:rPr>
              <a:t> </a:t>
            </a:r>
            <a:r>
              <a:rPr lang="es-US" dirty="0">
                <a:hlinkClick r:id="rId3"/>
              </a:rPr>
              <a:t>CMS.gov/Medicare/</a:t>
            </a:r>
            <a:r>
              <a:rPr lang="es-US" dirty="0" err="1">
                <a:hlinkClick r:id="rId3"/>
              </a:rPr>
              <a:t>Prescription-Drug-Coverage</a:t>
            </a:r>
            <a:r>
              <a:rPr lang="es-US" dirty="0">
                <a:hlinkClick r:id="rId3"/>
              </a:rPr>
              <a:t>/</a:t>
            </a:r>
            <a:r>
              <a:rPr lang="es-US" dirty="0" err="1">
                <a:hlinkClick r:id="rId3"/>
              </a:rPr>
              <a:t>LimitedIncomeandResources</a:t>
            </a:r>
            <a:r>
              <a:rPr lang="es-US" dirty="0"/>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784187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36608" y="3578578"/>
            <a:ext cx="5578997" cy="5287630"/>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Usted califica automáticamente para recibir Ayuda Adicional (y no necesita solicitarla) si tiene Medicare y obtiene cobertura completa de Medicaid (a veces denominada “doble completa”), beneficios de Seguridad de Ingreso Suplementario (SSI) o ayuda de Medicaid para pagar sus primas de la Parte B (Programa de Ahorros de Medicare; a veces denominado “parcial doble”).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no cumple con algunas de estas condiciones, es posible que califique para recibir Ayuda Adicional, pero tendrá que iniciar una solicitud para obtenerla. Si piensa que califica, pero no está seguro, debería iniciar la solicitud de todas maneras. Puede solicitar Ayuda Adicional en cualquier momento y, si se le niega, puede volver a solicitarla si cambian las circunstancias. La elegibilidad para la Ayuda Adicional puede ser determinada por el Seguro Social o la oficina estatal de Asistencia Médica (Medicaid).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solicitar la Ayuda Adicional de la siguiente manera:</a:t>
            </a:r>
          </a:p>
          <a:p>
            <a:pPr marL="112713" marR="0" lvl="1"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Solicitud en línea en </a:t>
            </a:r>
            <a:r>
              <a:rPr kumimoji="0" lang="es-US" sz="1200" b="0" i="0" u="none" strike="noStrike" cap="none" normalizeH="0" baseline="0" noProof="0" dirty="0">
                <a:ln>
                  <a:noFill/>
                </a:ln>
                <a:solidFill>
                  <a:prstClr val="black"/>
                </a:solidFill>
                <a:uLnTx/>
                <a:uFillTx/>
                <a:latin typeface="+mn-lt"/>
                <a:ea typeface="+mn-ea"/>
                <a:cs typeface="+mn-cs"/>
                <a:hlinkClick r:id="rId3"/>
              </a:rPr>
              <a:t>socialsecurity.gov/</a:t>
            </a:r>
            <a:r>
              <a:rPr kumimoji="0" lang="es-US" sz="1200" b="0" i="0" u="none" strike="noStrike" cap="none" normalizeH="0" baseline="0" noProof="0" dirty="0" err="1">
                <a:ln>
                  <a:noFill/>
                </a:ln>
                <a:solidFill>
                  <a:prstClr val="black"/>
                </a:solidFill>
                <a:uLnTx/>
                <a:uFillTx/>
                <a:latin typeface="+mn-lt"/>
                <a:ea typeface="+mn-ea"/>
                <a:cs typeface="+mn-cs"/>
                <a:hlinkClick r:id="rId3"/>
              </a:rPr>
              <a:t>benefits</a:t>
            </a:r>
            <a:r>
              <a:rPr kumimoji="0" lang="es-US" sz="1200" b="0" i="0" u="none" strike="noStrike" cap="none" normalizeH="0" baseline="0" noProof="0" dirty="0">
                <a:ln>
                  <a:noFill/>
                </a:ln>
                <a:solidFill>
                  <a:prstClr val="black"/>
                </a:solidFill>
                <a:uLnTx/>
                <a:uFillTx/>
                <a:latin typeface="+mn-lt"/>
                <a:ea typeface="+mn-ea"/>
                <a:cs typeface="+mn-cs"/>
                <a:hlinkClick r:id="rId3"/>
              </a:rPr>
              <a:t>/medicare/</a:t>
            </a:r>
            <a:r>
              <a:rPr kumimoji="0" lang="es-US" sz="1200" b="0" i="0" u="none" strike="noStrike" cap="none" normalizeH="0" baseline="0" noProof="0" dirty="0" err="1">
                <a:ln>
                  <a:noFill/>
                </a:ln>
                <a:solidFill>
                  <a:prstClr val="black"/>
                </a:solidFill>
                <a:uLnTx/>
                <a:uFillTx/>
                <a:latin typeface="+mn-lt"/>
                <a:ea typeface="+mn-ea"/>
                <a:cs typeface="+mn-cs"/>
                <a:hlinkClick r:id="rId3"/>
              </a:rPr>
              <a:t>prescriptionhelp</a:t>
            </a:r>
            <a:r>
              <a:rPr kumimoji="0" lang="es-US" sz="1200" b="0" i="0" u="none" strike="noStrike" cap="none" normalizeH="0" baseline="0" noProof="0" dirty="0">
                <a:ln>
                  <a:noFill/>
                </a:ln>
                <a:solidFill>
                  <a:prstClr val="black"/>
                </a:solidFill>
                <a:uLnTx/>
                <a:uFillTx/>
                <a:latin typeface="+mn-lt"/>
                <a:ea typeface="+mn-ea"/>
                <a:cs typeface="+mn-cs"/>
              </a:rPr>
              <a:t>.</a:t>
            </a:r>
          </a:p>
          <a:p>
            <a:pPr marL="112713" marR="0" lvl="1"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Completar una solicitud en papel que puede obtener llamando al Seguro Social al 1-800-772-1213; TTY: 1-800- 325-0778</a:t>
            </a:r>
          </a:p>
          <a:p>
            <a:pPr marL="112713" marR="0" lvl="1"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Solicitud a través de su oficina estatal de Asistencia Médica (Medicaid)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presentar su solicitud, o alguien con la autoridad (como con el poder notarial) para actuar en su nombre puede presentar su solicitud, o puede pedirle a otra persona que lo ayude a presentar su solicitud.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noProof="0" dirty="0">
                <a:ln>
                  <a:noFill/>
                </a:ln>
                <a:solidFill>
                  <a:prstClr val="black"/>
                </a:solidFill>
                <a:uLnTx/>
                <a:uFillTx/>
                <a:latin typeface="+mn-lt"/>
                <a:ea typeface="+mn-ea"/>
                <a:cs typeface="+mn-cs"/>
              </a:rPr>
              <a:t>Si solicita Ayuda Adicional, el Seguro Social transmitirá los datos de su solicitud a la oficina de Asistencia Médica Estatal (Medicaid) para iniciar también una solicitud para un Programa de Ahorros de Medicare (que se acaba de discutir), que puede ayudarlo a pagar sus primas de Medicare.</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829122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Medicaid es un programa conjunto federal y estatal que ayuda a pagar los costos de atención médica si tiene ingresos o recursos limitados y cumple con otros requisitos. Algunas personas califican tanto para Medicare como para Medicaid.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Medicare y la cobertura completa de Medicaid, la mayoría de sus costos médicos está cubierta. Puede obtener su cobertura Medicare a través de Medicare Original o un plan de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Medicare y/o cobertura completa de Medicaid, Medicare cubre sus medicamentos de la Parte D. Medicaid podría cubrir algunos medicamentos que Medicare no cubre.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Las personas con Medicaid pueden recibir cobertura por servicios que Medicare no puede cubrir o puede cubrir de manera parcial, como cuidado en un asilo de ancianos, cuidado personal, y servicios basados en el hogar y la comunidad.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Medicaid es la fuente más grande de financiamiento para servicios médicos y de la salud para personas con ingresos y recursos limitados. Medicaid brinda cobertura médica a aproximadamente 77.3 millones de personas (en 2020), entre las que se incluyen niños, embarazadas, padres, adultos mayores y personas con incapacidades. CHIP brindó cobertura a más de 6.7 millones de niños (en 2020).</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9139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Con este gráfico, puede comparar directamente los planes de Medicare Original y Medicare Advantage. Comparemos las opciones de médicos y hospitales: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a:ln>
                  <a:noFill/>
                </a:ln>
                <a:solidFill>
                  <a:prstClr val="black"/>
                </a:solidFill>
                <a:uLnTx/>
                <a:uFillTx/>
                <a:latin typeface="+mn-lt"/>
                <a:ea typeface="+mn-ea"/>
                <a:cs typeface="+mn-cs"/>
              </a:rPr>
              <a:t>Medicare Original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i="0" u="none" strike="noStrike" cap="none" normalizeH="0" baseline="0" noProof="0">
                <a:ln>
                  <a:noFill/>
                </a:ln>
                <a:solidFill>
                  <a:prstClr val="black"/>
                </a:solidFill>
                <a:uLnTx/>
                <a:uFillTx/>
                <a:latin typeface="+mn-lt"/>
                <a:ea typeface="+mn-ea"/>
                <a:cs typeface="Arial" panose="020B0604020202020204" pitchFamily="34" charset="0"/>
              </a:rPr>
              <a:t>Puede ir a </a:t>
            </a:r>
            <a:r>
              <a:rPr kumimoji="0" lang="es-US" sz="1200" b="1" i="0" u="none" strike="noStrike" cap="none" normalizeH="0" baseline="0" noProof="0">
                <a:ln>
                  <a:noFill/>
                </a:ln>
                <a:solidFill>
                  <a:prstClr val="black"/>
                </a:solidFill>
                <a:uLnTx/>
                <a:uFillTx/>
                <a:latin typeface="+mn-lt"/>
                <a:ea typeface="+mn-ea"/>
                <a:cs typeface="Arial" panose="020B0604020202020204" pitchFamily="34" charset="0"/>
              </a:rPr>
              <a:t>cualquier médico u hospital que acepten Medicare, en cualquier lugar de los EE. UU.</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En la mayoría de los casos </a:t>
            </a:r>
            <a:r>
              <a:rPr kumimoji="0" lang="es-US" sz="1200" b="1" i="0" u="none" strike="noStrike" cap="none" normalizeH="0" baseline="0" noProof="0">
                <a:ln>
                  <a:noFill/>
                </a:ln>
                <a:solidFill>
                  <a:prstClr val="black"/>
                </a:solidFill>
                <a:uLnTx/>
                <a:uFillTx/>
                <a:latin typeface="+mn-lt"/>
                <a:ea typeface="+mn-ea"/>
                <a:cs typeface="+mn-cs"/>
              </a:rPr>
              <a:t>no necesita </a:t>
            </a:r>
            <a:r>
              <a:rPr kumimoji="0" lang="es-US" sz="1200" b="0" i="0" u="none" strike="noStrike" cap="none" normalizeH="0" baseline="0" noProof="0">
                <a:ln>
                  <a:noFill/>
                </a:ln>
                <a:solidFill>
                  <a:prstClr val="black"/>
                </a:solidFill>
                <a:uLnTx/>
                <a:uFillTx/>
                <a:latin typeface="+mn-lt"/>
                <a:ea typeface="+mn-ea"/>
                <a:cs typeface="+mn-cs"/>
              </a:rPr>
              <a:t>un referido para ver a un especialista.</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a:ln>
                  <a:noFill/>
                </a:ln>
                <a:solidFill>
                  <a:prstClr val="black"/>
                </a:solidFill>
                <a:uLnTx/>
                <a:uFillTx/>
                <a:latin typeface="+mn-lt"/>
                <a:ea typeface="+mn-ea"/>
                <a:cs typeface="+mn-cs"/>
              </a:rPr>
              <a:t>Medicare Advantage (Parte C)</a:t>
            </a:r>
          </a:p>
          <a:p>
            <a:pPr marL="228550" lvl="1" indent="-109515" defTabSz="914400">
              <a:buFont typeface="Arial" panose="020B0604020202020204" pitchFamily="34" charset="0"/>
              <a:buChar char="•"/>
              <a:tabLst>
                <a:tab pos="119063" algn="l"/>
              </a:tabLst>
              <a:defRPr/>
            </a:pPr>
            <a:r>
              <a:rPr lang="es-US"/>
              <a:t>En muchos casos, deberá usar solamente </a:t>
            </a:r>
            <a:r>
              <a:rPr lang="es-US" b="1"/>
              <a:t>médicos y otros proveedores que se encuentren en la red del</a:t>
            </a:r>
            <a:r>
              <a:rPr lang="es-US"/>
              <a:t> </a:t>
            </a:r>
            <a:r>
              <a:rPr lang="es-US" b="1"/>
              <a:t>plan</a:t>
            </a:r>
            <a:r>
              <a:rPr lang="es-US"/>
              <a:t> (para atención que no sea de emergencia). Algunos planes ofrecen cobertura que no es de emergencia fuera de la red, pero generalmente a un costo más alto.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a:ln>
                  <a:noFill/>
                </a:ln>
                <a:solidFill>
                  <a:prstClr val="black"/>
                </a:solidFill>
                <a:uLnTx/>
                <a:uFillTx/>
                <a:latin typeface="+mn-lt"/>
                <a:ea typeface="+mn-ea"/>
                <a:cs typeface="+mn-cs"/>
              </a:rPr>
              <a:t>Es </a:t>
            </a:r>
            <a:r>
              <a:rPr kumimoji="0" lang="es-US" sz="1200" b="1" i="0" u="none" strike="noStrike" cap="none" normalizeH="0" baseline="0" noProof="0">
                <a:ln>
                  <a:noFill/>
                </a:ln>
                <a:solidFill>
                  <a:prstClr val="black"/>
                </a:solidFill>
                <a:uLnTx/>
                <a:uFillTx/>
                <a:latin typeface="+mn-lt"/>
                <a:ea typeface="+mn-ea"/>
                <a:cs typeface="+mn-cs"/>
              </a:rPr>
              <a:t>posible que necesite </a:t>
            </a:r>
            <a:r>
              <a:rPr kumimoji="0" lang="es-US" sz="1200" b="0" i="0" u="none" strike="noStrike" cap="none" normalizeH="0" baseline="0" noProof="0">
                <a:ln>
                  <a:noFill/>
                </a:ln>
                <a:solidFill>
                  <a:prstClr val="black"/>
                </a:solidFill>
                <a:uLnTx/>
                <a:uFillTx/>
                <a:latin typeface="+mn-lt"/>
                <a:ea typeface="+mn-ea"/>
                <a:cs typeface="+mn-cs"/>
              </a:rPr>
              <a:t>conseguir un referido para ver a un especialista.</a:t>
            </a:r>
          </a:p>
        </p:txBody>
      </p:sp>
    </p:spTree>
    <p:extLst>
      <p:ext uri="{BB962C8B-B14F-4D97-AF65-F5344CB8AC3E}">
        <p14:creationId xmlns:p14="http://schemas.microsoft.com/office/powerpoint/2010/main" val="27449540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08344" y="3578578"/>
            <a:ext cx="6452886" cy="5322354"/>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Los programas de Medicaid varían de un estado a otro. También pueden tener diferentes nombres, como "Asistencia Médica" o "Medi-Cal".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Cada estado tiene diferentes requisitos de ingresos y recursos.</a:t>
            </a:r>
          </a:p>
          <a:p>
            <a:pPr marL="0" lvl="1" defTabSz="914400">
              <a:lnSpc>
                <a:spcPct val="110000"/>
              </a:lnSpc>
              <a:defRPr/>
            </a:pPr>
            <a:r>
              <a:rPr kumimoji="0" lang="es-US" sz="1200" b="0" i="0" u="none" strike="noStrike" cap="none" normalizeH="0" baseline="0" noProof="0">
                <a:ln>
                  <a:noFill/>
                </a:ln>
                <a:solidFill>
                  <a:prstClr val="black"/>
                </a:solidFill>
                <a:uLnTx/>
                <a:uFillTx/>
                <a:latin typeface="+mn-lt"/>
                <a:ea typeface="+mn-ea"/>
                <a:cs typeface="+mn-cs"/>
              </a:rPr>
              <a:t>Llame a la oficina estatal de Asistencia Médica (Medicaid) para obtener más información, para ver si califica y aprender cómo presentar una solicitud. </a:t>
            </a:r>
            <a:r>
              <a:rPr lang="es-US">
                <a:solidFill>
                  <a:prstClr val="black"/>
                </a:solidFill>
              </a:rPr>
              <a:t>Visite </a:t>
            </a:r>
            <a:r>
              <a:rPr lang="es-US">
                <a:solidFill>
                  <a:prstClr val="black"/>
                </a:solidFill>
                <a:hlinkClick r:id="rId3"/>
              </a:rPr>
              <a:t>Medicare.gov/talk-to-someone</a:t>
            </a:r>
            <a:r>
              <a:rPr lang="es-US">
                <a:solidFill>
                  <a:prstClr val="black"/>
                </a:solidFill>
              </a:rPr>
              <a:t>, </a:t>
            </a:r>
            <a:r>
              <a:rPr kumimoji="0" lang="es-US" sz="1200" b="0" i="0" u="none" strike="noStrike" cap="none" normalizeH="0" baseline="0" noProof="0">
                <a:ln>
                  <a:noFill/>
                </a:ln>
                <a:solidFill>
                  <a:prstClr val="black"/>
                </a:solidFill>
                <a:uLnTx/>
                <a:uFillTx/>
                <a:latin typeface="+mn-lt"/>
                <a:ea typeface="+mn-ea"/>
                <a:cs typeface="+mn-cs"/>
              </a:rPr>
              <a:t>o llame al 1-800-MEDICARE (1-800-633-4227); TTY: al 1-877-486-2048.</a:t>
            </a:r>
          </a:p>
          <a:p>
            <a:pPr marL="0" indent="0">
              <a:buNone/>
            </a:pPr>
            <a:endParaRPr lang="en-US" dirty="0"/>
          </a:p>
        </p:txBody>
      </p:sp>
    </p:spTree>
    <p:extLst>
      <p:ext uri="{BB962C8B-B14F-4D97-AF65-F5344CB8AC3E}">
        <p14:creationId xmlns:p14="http://schemas.microsoft.com/office/powerpoint/2010/main" val="17487141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Medicare y Medicaid se distinguen en los siguientes aspectos: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Medicare es un programa nacional que es uniforme en todo el país. Medicaid consiste en programas estatales que varían entre estados.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Medicare es administrado por el gobierno federal. Medicaid es administrado por los gobiernos estatales dentro de las leyes federales (asociación federal/estatal).</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Medicare es el principal pagador de servicios hospitalarios para pacientes internados a nivel nacional para discapacitados, ancianos y personas con enfermedad renal en etapa terminal (ESRD, por sus siglas en inglés). Medicaid es el pagador público primario de la nación en lo que respecta a servicios de cuidado a largo plazo, salud mental y atención médica grave.</a:t>
            </a:r>
          </a:p>
          <a:p>
            <a:pPr marL="0" indent="0">
              <a:buNone/>
            </a:pPr>
            <a:endParaRPr lang="en-US" dirty="0"/>
          </a:p>
        </p:txBody>
      </p:sp>
    </p:spTree>
    <p:extLst>
      <p:ext uri="{BB962C8B-B14F-4D97-AF65-F5344CB8AC3E}">
        <p14:creationId xmlns:p14="http://schemas.microsoft.com/office/powerpoint/2010/main" val="24748528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Al igual que Medicaid, CHIP es una colaboración entre los estados y el gobierno federal que brinda cobertura de salud a niños elegibles, y a algunas embarazadas, a través de Medicaid y de programas CHIP individuales. </a:t>
            </a:r>
            <a:r>
              <a:rPr lang="es-US" dirty="0">
                <a:solidFill>
                  <a:prstClr val="black"/>
                </a:solidFill>
              </a:rPr>
              <a:t>Los estados administran CHIP dentro de las pautas generales establecidas por los CMS, y es financiado conjuntamente por los estados y el gobierno federal.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Actualmente, hay más de 6.7 millones de niños inscritos en el programa CHIP.</a:t>
            </a:r>
          </a:p>
          <a:p>
            <a:pPr marL="0" indent="0">
              <a:spcBef>
                <a:spcPts val="600"/>
              </a:spcBef>
              <a:buNone/>
              <a:defRPr/>
            </a:pPr>
            <a:r>
              <a:rPr lang="es-US" dirty="0">
                <a:solidFill>
                  <a:prstClr val="black"/>
                </a:solidFill>
              </a:rPr>
              <a:t>Llame a la oficina estatal de Asistencia Médica (Medicaid) para obtener más información y para saber si califica para CHIP. Además, visite </a:t>
            </a:r>
            <a:r>
              <a:rPr lang="es-US" dirty="0">
                <a:solidFill>
                  <a:prstClr val="black"/>
                </a:solidFill>
                <a:hlinkClick r:id="rId3"/>
              </a:rPr>
              <a:t>espanol.InsureKidsNow.gov</a:t>
            </a:r>
            <a:r>
              <a:rPr lang="es-US" dirty="0">
                <a:solidFill>
                  <a:prstClr val="black"/>
                </a:solidFill>
              </a:rPr>
              <a:t> para obtener más información sobre las opciones de cobertura para su familia.</a:t>
            </a:r>
          </a:p>
          <a:p>
            <a:pPr mar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Para ver la información de CHIP por estado, visite </a:t>
            </a:r>
            <a:r>
              <a:rPr kumimoji="0" lang="es-US" sz="1200" b="0" i="0" u="none" strike="noStrike" cap="none" normalizeH="0" baseline="0" noProof="0" dirty="0">
                <a:ln>
                  <a:noFill/>
                </a:ln>
                <a:solidFill>
                  <a:prstClr val="black"/>
                </a:solidFill>
                <a:uLnTx/>
                <a:uFillTx/>
                <a:latin typeface="+mn-lt"/>
                <a:ea typeface="+mn-ea"/>
                <a:cs typeface="+mn-cs"/>
                <a:hlinkClick r:id="rId4"/>
              </a:rPr>
              <a:t>Medicaid.gov/chip/</a:t>
            </a:r>
            <a:r>
              <a:rPr kumimoji="0" lang="es-US" sz="1200" b="0" i="0" u="none" strike="noStrike" cap="none" normalizeH="0" baseline="0" noProof="0" dirty="0" err="1">
                <a:ln>
                  <a:noFill/>
                </a:ln>
                <a:solidFill>
                  <a:prstClr val="black"/>
                </a:solidFill>
                <a:uLnTx/>
                <a:uFillTx/>
                <a:latin typeface="+mn-lt"/>
                <a:ea typeface="+mn-ea"/>
                <a:cs typeface="+mn-cs"/>
                <a:hlinkClick r:id="rId4"/>
              </a:rPr>
              <a:t>state-program-information</a:t>
            </a:r>
            <a:r>
              <a:rPr kumimoji="0" lang="es-US" sz="1200" b="0" i="0" u="none" strike="noStrike" cap="none" normalizeH="0" baseline="0" noProof="0" dirty="0">
                <a:ln>
                  <a:noFill/>
                </a:ln>
                <a:solidFill>
                  <a:prstClr val="black"/>
                </a:solidFill>
                <a:uLnTx/>
                <a:uFillTx/>
                <a:latin typeface="+mn-lt"/>
                <a:ea typeface="+mn-ea"/>
                <a:cs typeface="+mn-cs"/>
                <a:hlinkClick r:id="rId4"/>
              </a:rPr>
              <a:t>/chip-state-program-information.html</a:t>
            </a:r>
            <a:r>
              <a:rPr kumimoji="0" lang="es-US" sz="12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453909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26780" y="3578578"/>
            <a:ext cx="5802464"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Tiene diversos recursos disponibles para obtener más información y aclarar sus dudas, entre ellos, los siguientes: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Sitio web de Medicare: </a:t>
            </a:r>
            <a:r>
              <a:rPr kumimoji="0" lang="es-US" sz="1200" b="0" i="0" u="none" strike="noStrike" cap="none" normalizeH="0" baseline="0" noProof="0" dirty="0">
                <a:ln>
                  <a:noFill/>
                </a:ln>
                <a:solidFill>
                  <a:prstClr val="black"/>
                </a:solidFill>
                <a:uLnTx/>
                <a:uFillTx/>
                <a:latin typeface="+mn-lt"/>
                <a:ea typeface="+mn-ea"/>
                <a:cs typeface="+mn-cs"/>
                <a:hlinkClick r:id="rId3"/>
              </a:rPr>
              <a:t>Medicare.gov</a:t>
            </a:r>
            <a:r>
              <a:rPr kumimoji="0" lang="es-US" sz="1200" b="0" i="0" u="none" strike="noStrike" cap="none" normalizeH="0" baseline="0" noProof="0" dirty="0">
                <a:ln>
                  <a:noFill/>
                </a:ln>
                <a:solidFill>
                  <a:prstClr val="black"/>
                </a:solidFill>
                <a:uLnTx/>
                <a:uFillTx/>
                <a:latin typeface="+mn-lt"/>
                <a:ea typeface="+mn-ea"/>
                <a:cs typeface="+mn-cs"/>
              </a:rPr>
              <a:t>. También puede llamar al 1-800-MEDICARE (1-800-633-4227); TTY: al 1-877-486-2048.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Sitio web de Medicaid: </a:t>
            </a:r>
            <a:r>
              <a:rPr kumimoji="0" lang="es-US" sz="1200" b="0" i="0" u="none" strike="noStrike" cap="none" normalizeH="0" baseline="0" noProof="0" dirty="0">
                <a:ln>
                  <a:noFill/>
                </a:ln>
                <a:solidFill>
                  <a:prstClr val="black"/>
                </a:solidFill>
                <a:uLnTx/>
                <a:uFillTx/>
                <a:latin typeface="+mn-lt"/>
                <a:ea typeface="+mn-ea"/>
                <a:cs typeface="+mn-cs"/>
                <a:hlinkClick r:id="rId4"/>
              </a:rPr>
              <a:t>Medicaid.gov</a:t>
            </a:r>
            <a:r>
              <a:rPr kumimoji="0" lang="es-US" sz="1200" b="0" i="0" u="none" strike="noStrike" cap="none" normalizeH="0" baseline="0" noProof="0" dirty="0">
                <a:ln>
                  <a:noFill/>
                </a:ln>
                <a:solidFill>
                  <a:prstClr val="black"/>
                </a:solidFill>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Sitio web del Seguro Social: </a:t>
            </a:r>
            <a:r>
              <a:rPr kumimoji="0" lang="es-US" sz="1200" b="0" i="0" u="none" strike="noStrike" cap="none" normalizeH="0" baseline="0" noProof="0" dirty="0">
                <a:ln>
                  <a:noFill/>
                </a:ln>
                <a:solidFill>
                  <a:prstClr val="black"/>
                </a:solidFill>
                <a:uLnTx/>
                <a:uFillTx/>
                <a:latin typeface="+mn-lt"/>
                <a:ea typeface="+mn-ea"/>
                <a:cs typeface="+mn-cs"/>
                <a:hlinkClick r:id="rId5"/>
              </a:rPr>
              <a:t>socialsecurity.gov</a:t>
            </a:r>
            <a:r>
              <a:rPr kumimoji="0" lang="es-US" sz="1200" b="0" i="0" u="none" strike="noStrike" cap="none" normalizeH="0" baseline="0" noProof="0" dirty="0">
                <a:ln>
                  <a:noFill/>
                </a:ln>
                <a:solidFill>
                  <a:prstClr val="black"/>
                </a:solidFill>
                <a:uLnTx/>
                <a:uFillTx/>
                <a:latin typeface="+mn-lt"/>
                <a:ea typeface="+mn-ea"/>
                <a:cs typeface="+mn-cs"/>
              </a:rPr>
              <a:t>. Puede comunicarse con la oficina del Seguro Social de su localidad.</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Sitio web del Mercado de Seguros Médicos: </a:t>
            </a:r>
            <a:r>
              <a:rPr kumimoji="0" lang="es-US" sz="1200" b="0" i="0" u="none" strike="noStrike" cap="none" normalizeH="0" baseline="0" noProof="0" dirty="0">
                <a:ln>
                  <a:noFill/>
                </a:ln>
                <a:solidFill>
                  <a:prstClr val="black"/>
                </a:solidFill>
                <a:uLnTx/>
                <a:uFillTx/>
                <a:latin typeface="+mn-lt"/>
                <a:ea typeface="+mn-ea"/>
                <a:cs typeface="+mn-cs"/>
                <a:hlinkClick r:id="rId6"/>
              </a:rPr>
              <a:t>CuidadoDeSalud.gov</a:t>
            </a:r>
            <a:r>
              <a:rPr kumimoji="0" lang="es-US" sz="1200" b="0" i="0" u="none" strike="noStrike" cap="none" normalizeH="0" baseline="0" noProof="0" dirty="0">
                <a:ln>
                  <a:noFill/>
                </a:ln>
                <a:solidFill>
                  <a:prstClr val="black"/>
                </a:solidFill>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Sitio web del Programa de Seguro Médico para Niños: </a:t>
            </a:r>
            <a:r>
              <a:rPr lang="es-US" dirty="0">
                <a:hlinkClick r:id="rId7"/>
              </a:rPr>
              <a:t>espanol.InsureKidsNow.gov</a:t>
            </a:r>
            <a:r>
              <a:rPr kumimoji="0" lang="es-US" sz="1200" b="0" i="0" u="none" strike="noStrike" cap="none" normalizeH="0" baseline="0" noProof="0" dirty="0">
                <a:ln>
                  <a:noFill/>
                </a:ln>
                <a:solidFill>
                  <a:prstClr val="black"/>
                </a:solidFill>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Programa de Capacitación Nacional de los CMS: </a:t>
            </a:r>
            <a:r>
              <a:rPr kumimoji="0" lang="es-US" sz="1200" b="0" i="0" u="none" strike="noStrike" cap="none" normalizeH="0" baseline="0" noProof="0" dirty="0">
                <a:ln>
                  <a:noFill/>
                </a:ln>
                <a:solidFill>
                  <a:prstClr val="black"/>
                </a:solidFill>
                <a:uLnTx/>
                <a:uFillTx/>
                <a:latin typeface="+mn-lt"/>
                <a:ea typeface="+mn-ea"/>
                <a:cs typeface="+mn-cs"/>
                <a:hlinkClick r:id="rId8"/>
              </a:rPr>
              <a:t>CMSnationaltrainingprogram.cms.gov.</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SHIP: puede comunicarse con la oficina local de su SHIP en </a:t>
            </a:r>
            <a:r>
              <a:rPr kumimoji="0" lang="es-US" sz="1200" b="0" i="0" u="none" strike="noStrike" cap="none" normalizeH="0" baseline="0" noProof="0" dirty="0">
                <a:ln>
                  <a:noFill/>
                </a:ln>
                <a:solidFill>
                  <a:prstClr val="black"/>
                </a:solidFill>
                <a:uLnTx/>
                <a:uFillTx/>
                <a:latin typeface="+mn-lt"/>
                <a:ea typeface="+mn-ea"/>
                <a:cs typeface="+mn-cs"/>
                <a:hlinkClick r:id="rId9"/>
              </a:rPr>
              <a:t>shiptacenter.org</a:t>
            </a:r>
            <a:r>
              <a:rPr kumimoji="0" lang="es-US" sz="12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defRPr/>
            </a:pPr>
            <a:r>
              <a:rPr lang="es-US" dirty="0"/>
              <a:t>HEALTH INSURANCE MARKETPLACE es una marca de servicio registrada del Departamento de Salud y Servicios Humanos (HHS, por sus siglas en inglés) de los Estados Unidos.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568723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Estos son algunos puntos clave que debe recordar:</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Medicare es un programa de seguro médico.</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No cubre todos sus costos médicos.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Tiene opciones sobre cómo obtener cobertura.</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Tiene que tomar decisiones. Es importante saber cuándo debe tomar una medida. Las decisiones afectan el tipo de cobertura que recibe. Ciertas decisiones son urgentes.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Existen programas para las personas con ingresos y recursos limitados.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4557199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1379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12737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69165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s-US"/>
              <a:t>Manténgase conectado. Visite </a:t>
            </a:r>
            <a:r>
              <a:rPr lang="es-US">
                <a:hlinkClick r:id="rId3"/>
              </a:rPr>
              <a:t>CMSnationaltrainingprogram.cms.gov</a:t>
            </a:r>
            <a:r>
              <a:rPr lang="es-US"/>
              <a:t> para ver los </a:t>
            </a:r>
            <a:r>
              <a:rPr lang="es-US" baseline="0"/>
              <a:t>materiales de capacitación de NTP y suscribirse a nuestra lista de correo electrónico. </a:t>
            </a:r>
            <a:r>
              <a:rPr lang="es-US"/>
              <a:t>Comuníquese con nosotros escribiendo a </a:t>
            </a:r>
            <a:r>
              <a:rPr lang="es-US">
                <a:hlinkClick r:id="rId4"/>
              </a:rPr>
              <a:t>training@cms.hhs.gov</a:t>
            </a:r>
            <a:r>
              <a:rPr lang="es-US"/>
              <a:t>. </a:t>
            </a:r>
          </a:p>
          <a:p>
            <a:pPr marL="0" indent="0">
              <a:spcBef>
                <a:spcPts val="600"/>
              </a:spcBef>
              <a:buNone/>
            </a:pPr>
            <a:endParaRPr lang="en-US" dirty="0"/>
          </a:p>
        </p:txBody>
      </p:sp>
    </p:spTree>
    <p:extLst>
      <p:ext uri="{BB962C8B-B14F-4D97-AF65-F5344CB8AC3E}">
        <p14:creationId xmlns:p14="http://schemas.microsoft.com/office/powerpoint/2010/main" val="3634023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Getting Started with Medicare</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June 2021</a:t>
            </a:r>
            <a:endParaRPr lang="en-US" dirty="0"/>
          </a:p>
        </p:txBody>
      </p:sp>
      <p:sp>
        <p:nvSpPr>
          <p:cNvPr id="6" name="Footer Placeholder 5"/>
          <p:cNvSpPr>
            <a:spLocks noGrp="1"/>
          </p:cNvSpPr>
          <p:nvPr>
            <p:ph type="ftr" sz="quarter" idx="11"/>
          </p:nvPr>
        </p:nvSpPr>
        <p:spPr/>
        <p:txBody>
          <a:bodyPr/>
          <a:lstStyle/>
          <a:p>
            <a:r>
              <a:rPr lang="en-US" dirty="0"/>
              <a:t>Getting Started with Medicare</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36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3600" b="1" cap="none"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36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36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36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36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36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36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Getting Started with Medicare</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Getting Started with Medicare</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June 2021</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sldNum="0"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www.medicare.gov/account/log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hyperlink" Target="http://www.socialsecurity.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9.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www.medicare.gov/plan-compare/#/?lang=es&amp;year=202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a.gov/"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medicare.gov/medigap-supplemental-insurance-plans/" TargetMode="External"/><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hyperlink" Target="https://www.medicare.gov/talk-to-someone" TargetMode="External"/><Relationship Id="rId4" Type="http://schemas.openxmlformats.org/officeDocument/2006/relationships/hyperlink" Target="https://www.shiptacenter.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60.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hyperlink" Target="https://www.shiptacenter.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70.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www.cuidadodesalud.gov/" TargetMode="External"/><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hyperlink" Target="https://www.socialsecurity.gov/benefits/medicare/prescriptionhelp/" TargetMode="External"/><Relationship Id="rId2" Type="http://schemas.openxmlformats.org/officeDocument/2006/relationships/notesSlide" Target="../notesSlides/notesSlide88.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hyperlink" Target="http://www.medicaid.gov/chip/state-program-information/chip-state-program-information.html" TargetMode="External"/><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medicare.gov/" TargetMode="External"/><Relationship Id="rId7" Type="http://schemas.openxmlformats.org/officeDocument/2006/relationships/hyperlink" Target="https://www.insurekidsnow.gov/" TargetMode="External"/><Relationship Id="rId2" Type="http://schemas.openxmlformats.org/officeDocument/2006/relationships/notesSlide" Target="../notesSlides/notesSlide93.xml"/><Relationship Id="rId1" Type="http://schemas.openxmlformats.org/officeDocument/2006/relationships/slideLayout" Target="../slideLayouts/slideLayout10.xml"/><Relationship Id="rId6" Type="http://schemas.openxmlformats.org/officeDocument/2006/relationships/hyperlink" Target="https://www.cuidadodesalud.gov/" TargetMode="External"/><Relationship Id="rId5" Type="http://schemas.openxmlformats.org/officeDocument/2006/relationships/hyperlink" Target="http://www.socialsecurity.gov/" TargetMode="External"/><Relationship Id="rId4" Type="http://schemas.openxmlformats.org/officeDocument/2006/relationships/hyperlink" Target="https://www.medicaid.gov/" TargetMode="External"/><Relationship Id="rId9" Type="http://schemas.openxmlformats.org/officeDocument/2006/relationships/hyperlink" Target="http://www.shiptacenter.org/"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US"/>
              <a:t>Comenzando con Medicare</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7" name="Table 6" title="Costos.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2758251204"/>
              </p:ext>
            </p:extLst>
          </p:nvPr>
        </p:nvGraphicFramePr>
        <p:xfrm>
          <a:off x="172765" y="1097185"/>
          <a:ext cx="11667281" cy="5290874"/>
        </p:xfrm>
        <a:graphic>
          <a:graphicData uri="http://schemas.openxmlformats.org/drawingml/2006/table">
            <a:tbl>
              <a:tblPr firstRow="1" bandRow="1"/>
              <a:tblGrid>
                <a:gridCol w="5437662">
                  <a:extLst>
                    <a:ext uri="{9D8B030D-6E8A-4147-A177-3AD203B41FA5}">
                      <a16:colId xmlns:a16="http://schemas.microsoft.com/office/drawing/2014/main" val="3939814607"/>
                    </a:ext>
                  </a:extLst>
                </a:gridCol>
                <a:gridCol w="6229619">
                  <a:extLst>
                    <a:ext uri="{9D8B030D-6E8A-4147-A177-3AD203B41FA5}">
                      <a16:colId xmlns:a16="http://schemas.microsoft.com/office/drawing/2014/main" val="3510080372"/>
                    </a:ext>
                  </a:extLst>
                </a:gridCol>
              </a:tblGrid>
              <a:tr h="47859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spcBef>
                          <a:spcPts val="600"/>
                        </a:spcBef>
                      </a:pPr>
                      <a:r>
                        <a:rPr lang="es-US" sz="2400" b="1">
                          <a:solidFill>
                            <a:srgbClr val="006CAA"/>
                          </a:solidFill>
                          <a:latin typeface="+mn-lt"/>
                          <a:cs typeface="Arial" panose="020B0604020202020204" pitchFamily="34" charset="0"/>
                        </a:rPr>
                        <a:t>Medicare Original</a:t>
                      </a: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Bef>
                          <a:spcPts val="600"/>
                        </a:spcBef>
                      </a:pPr>
                      <a:r>
                        <a:rPr lang="es-US" sz="2400" b="1" dirty="0">
                          <a:solidFill>
                            <a:srgbClr val="006CAA"/>
                          </a:solidFill>
                          <a:latin typeface="+mn-lt"/>
                          <a:cs typeface="Arial" panose="020B0604020202020204" pitchFamily="34" charset="0"/>
                        </a:rPr>
                        <a:t>Medicare </a:t>
                      </a:r>
                      <a:r>
                        <a:rPr lang="es-US" sz="2400" b="1" dirty="0" err="1">
                          <a:solidFill>
                            <a:srgbClr val="006CAA"/>
                          </a:solidFill>
                          <a:latin typeface="+mn-lt"/>
                          <a:cs typeface="Arial" panose="020B0604020202020204" pitchFamily="34" charset="0"/>
                        </a:rPr>
                        <a:t>Advantage</a:t>
                      </a:r>
                      <a:endParaRPr lang="es-US" sz="2400" b="1" dirty="0">
                        <a:solidFill>
                          <a:srgbClr val="006CAA"/>
                        </a:solidFill>
                        <a:latin typeface="+mn-lt"/>
                        <a:cs typeface="Arial" panose="020B0604020202020204" pitchFamily="34" charset="0"/>
                      </a:endParaRP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1434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dirty="0">
                          <a:latin typeface="+mn-lt"/>
                          <a:cs typeface="Arial" panose="020B0604020202020204" pitchFamily="34" charset="0"/>
                        </a:rPr>
                        <a:t>Por servicios cubiertos bajo la Parte B, </a:t>
                      </a:r>
                      <a:r>
                        <a:rPr lang="es-US" sz="1600" b="1" dirty="0">
                          <a:latin typeface="+mn-lt"/>
                          <a:cs typeface="Arial" panose="020B0604020202020204" pitchFamily="34" charset="0"/>
                        </a:rPr>
                        <a:t>usted generalmente paga 20% de la cantidad aprobada por Medicare</a:t>
                      </a:r>
                      <a:r>
                        <a:rPr lang="es-US" sz="1600" dirty="0">
                          <a:latin typeface="+mn-lt"/>
                          <a:cs typeface="Arial" panose="020B0604020202020204" pitchFamily="34" charset="0"/>
                        </a:rPr>
                        <a:t> después </a:t>
                      </a:r>
                      <a:br>
                        <a:rPr lang="es-US" sz="1600" dirty="0">
                          <a:latin typeface="+mn-lt"/>
                          <a:cs typeface="Arial" panose="020B0604020202020204" pitchFamily="34" charset="0"/>
                        </a:rPr>
                      </a:br>
                      <a:r>
                        <a:rPr lang="es-US" sz="1600" dirty="0">
                          <a:latin typeface="+mn-lt"/>
                          <a:cs typeface="Arial" panose="020B0604020202020204" pitchFamily="34" charset="0"/>
                        </a:rPr>
                        <a:t>de que haya alcanzado su deducible. Esto se denomina </a:t>
                      </a:r>
                      <a:br>
                        <a:rPr lang="es-US" sz="1600" dirty="0">
                          <a:latin typeface="+mn-lt"/>
                          <a:cs typeface="Arial" panose="020B0604020202020204" pitchFamily="34" charset="0"/>
                        </a:rPr>
                      </a:br>
                      <a:r>
                        <a:rPr lang="es-US" sz="1600" dirty="0">
                          <a:latin typeface="+mn-lt"/>
                          <a:cs typeface="Arial" panose="020B0604020202020204" pitchFamily="34" charset="0"/>
                        </a:rPr>
                        <a:t>su </a:t>
                      </a:r>
                      <a:r>
                        <a:rPr lang="es-US" sz="1600" dirty="0" err="1">
                          <a:latin typeface="+mn-lt"/>
                          <a:cs typeface="Arial" panose="020B0604020202020204" pitchFamily="34" charset="0"/>
                        </a:rPr>
                        <a:t>coseguro</a:t>
                      </a:r>
                      <a:r>
                        <a:rPr lang="es-US" sz="1600" dirty="0">
                          <a:latin typeface="+mn-lt"/>
                          <a:cs typeface="Arial" panose="020B0604020202020204" pitchFamily="34" charset="0"/>
                        </a:rPr>
                        <a:t>.</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b="1" dirty="0">
                          <a:latin typeface="+mn-lt"/>
                          <a:cs typeface="Arial" panose="020B0604020202020204" pitchFamily="34" charset="0"/>
                        </a:rPr>
                        <a:t>Los gastos de bolsillo varían:</a:t>
                      </a:r>
                      <a:r>
                        <a:rPr lang="es-US" sz="1600" dirty="0">
                          <a:latin typeface="+mn-lt"/>
                          <a:cs typeface="Arial" panose="020B0604020202020204" pitchFamily="34" charset="0"/>
                        </a:rPr>
                        <a:t> los planes pueden tener gastos de bolsillo más bajos para determinados servicios.</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13795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dirty="0">
                          <a:latin typeface="+mn-lt"/>
                          <a:cs typeface="Arial" panose="020B0604020202020204" pitchFamily="34" charset="0"/>
                        </a:rPr>
                        <a:t>Usted </a:t>
                      </a:r>
                      <a:r>
                        <a:rPr lang="es-US" sz="1600" b="1" dirty="0">
                          <a:latin typeface="+mn-lt"/>
                          <a:cs typeface="Arial" panose="020B0604020202020204" pitchFamily="34" charset="0"/>
                        </a:rPr>
                        <a:t>paga una prima (pago mensual) de la Parte B. </a:t>
                      </a:r>
                      <a:r>
                        <a:rPr lang="es-US" sz="1600" dirty="0">
                          <a:latin typeface="+mn-lt"/>
                          <a:cs typeface="Arial" panose="020B0604020202020204" pitchFamily="34" charset="0"/>
                        </a:rPr>
                        <a:t>Si elige adquirir un plan de medicamentos recetados de Medicare (Parte D), pagará esa prima por separado. </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dirty="0">
                          <a:latin typeface="+mn-lt"/>
                          <a:cs typeface="Arial" panose="020B0604020202020204" pitchFamily="34" charset="0"/>
                        </a:rPr>
                        <a:t>Usted paga </a:t>
                      </a:r>
                      <a:r>
                        <a:rPr lang="es-US" sz="1600" b="1" dirty="0">
                          <a:latin typeface="+mn-lt"/>
                          <a:cs typeface="Arial" panose="020B0604020202020204" pitchFamily="34" charset="0"/>
                        </a:rPr>
                        <a:t>la</a:t>
                      </a:r>
                      <a:r>
                        <a:rPr lang="es-US" sz="1600" dirty="0">
                          <a:latin typeface="+mn-lt"/>
                          <a:cs typeface="Arial" panose="020B0604020202020204" pitchFamily="34" charset="0"/>
                        </a:rPr>
                        <a:t> </a:t>
                      </a:r>
                      <a:r>
                        <a:rPr lang="es-US" sz="1600" b="1" dirty="0">
                          <a:latin typeface="+mn-lt"/>
                          <a:cs typeface="Arial" panose="020B0604020202020204" pitchFamily="34" charset="0"/>
                        </a:rPr>
                        <a:t>prima</a:t>
                      </a:r>
                      <a:r>
                        <a:rPr lang="es-US" sz="1600" dirty="0">
                          <a:latin typeface="+mn-lt"/>
                          <a:cs typeface="Arial" panose="020B0604020202020204" pitchFamily="34" charset="0"/>
                        </a:rPr>
                        <a:t> mensual de la </a:t>
                      </a:r>
                      <a:r>
                        <a:rPr lang="es-US" sz="1600" b="1" dirty="0">
                          <a:latin typeface="+mn-lt"/>
                          <a:cs typeface="Arial" panose="020B0604020202020204" pitchFamily="34" charset="0"/>
                        </a:rPr>
                        <a:t>Parte B</a:t>
                      </a:r>
                      <a:r>
                        <a:rPr lang="es-US" sz="1600" b="0" baseline="0" dirty="0">
                          <a:latin typeface="+mn-lt"/>
                          <a:cs typeface="Arial" panose="020B0604020202020204" pitchFamily="34" charset="0"/>
                        </a:rPr>
                        <a:t> y también puede tener que </a:t>
                      </a:r>
                      <a:r>
                        <a:rPr lang="es-US" sz="1600" b="1" baseline="0" dirty="0">
                          <a:latin typeface="+mn-lt"/>
                          <a:cs typeface="Arial" panose="020B0604020202020204" pitchFamily="34" charset="0"/>
                        </a:rPr>
                        <a:t>pagar la prima del plan</a:t>
                      </a:r>
                      <a:r>
                        <a:rPr lang="es-US" sz="1600" b="0" baseline="0" dirty="0">
                          <a:latin typeface="+mn-lt"/>
                          <a:cs typeface="Arial" panose="020B0604020202020204" pitchFamily="34" charset="0"/>
                        </a:rPr>
                        <a:t>. </a:t>
                      </a:r>
                      <a:r>
                        <a:rPr lang="es-US" sz="1600" dirty="0">
                          <a:latin typeface="+mn-lt"/>
                          <a:cs typeface="Arial" panose="020B0604020202020204" pitchFamily="34" charset="0"/>
                        </a:rPr>
                        <a:t>Los </a:t>
                      </a:r>
                      <a:r>
                        <a:rPr lang="es-US" sz="1600" baseline="0" dirty="0">
                          <a:latin typeface="+mn-lt"/>
                          <a:cs typeface="Arial" panose="020B0604020202020204" pitchFamily="34" charset="0"/>
                        </a:rPr>
                        <a:t>planes</a:t>
                      </a:r>
                      <a:r>
                        <a:rPr lang="es-US" sz="1600" dirty="0">
                          <a:latin typeface="+mn-lt"/>
                          <a:cs typeface="Arial" panose="020B0604020202020204" pitchFamily="34" charset="0"/>
                        </a:rPr>
                        <a:t> pueden tener una prima de $0 y pueden ayudarle a pagar toda o una parte de las primas de la Parte B.</a:t>
                      </a:r>
                      <a:r>
                        <a:rPr lang="es-US" sz="1600" baseline="0" dirty="0">
                          <a:latin typeface="+mn-lt"/>
                          <a:cs typeface="Arial" panose="020B0604020202020204" pitchFamily="34" charset="0"/>
                        </a:rPr>
                        <a:t> La mayoría de los planes incluyen la cobertura Medicare para medicamentos (Parte D).</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r h="11434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b="1">
                          <a:latin typeface="+mn-lt"/>
                          <a:cs typeface="Arial" panose="020B0604020202020204" pitchFamily="34" charset="0"/>
                        </a:rPr>
                        <a:t>No hay límite anual </a:t>
                      </a:r>
                      <a:r>
                        <a:rPr lang="es-US" sz="1600">
                          <a:latin typeface="+mn-lt"/>
                          <a:cs typeface="Arial" panose="020B0604020202020204" pitchFamily="34" charset="0"/>
                        </a:rPr>
                        <a:t>sobre lo que tiene que pagar de gastos de bolsillo a menos que tenga cobertura suplementaria, como seguro suplementario de </a:t>
                      </a:r>
                      <a:r>
                        <a:rPr lang="es-US" sz="1600" baseline="0">
                          <a:latin typeface="+mn-lt"/>
                          <a:cs typeface="Arial" panose="020B0604020202020204" pitchFamily="34" charset="0"/>
                        </a:rPr>
                        <a:t>Medicare (Medigap).</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dirty="0">
                          <a:latin typeface="+mn-lt"/>
                          <a:cs typeface="Arial" panose="020B0604020202020204" pitchFamily="34" charset="0"/>
                        </a:rPr>
                        <a:t>Los planes tienen un </a:t>
                      </a:r>
                      <a:r>
                        <a:rPr lang="es-US" sz="1600" b="1" dirty="0">
                          <a:latin typeface="+mn-lt"/>
                          <a:cs typeface="Arial" panose="020B0604020202020204" pitchFamily="34" charset="0"/>
                        </a:rPr>
                        <a:t>límite anual</a:t>
                      </a:r>
                      <a:r>
                        <a:rPr lang="es-US" sz="1600" dirty="0">
                          <a:latin typeface="+mn-lt"/>
                          <a:cs typeface="Arial" panose="020B0604020202020204" pitchFamily="34" charset="0"/>
                        </a:rPr>
                        <a:t> sobre lo que paga de su bolsillo para servicios cubiertos conforme a Medicare las Partes A y B. Una vez que haya alcanzado el límite de su plan, no pagará nada por los servicios cubiertos conforme a las Partes A y B por el resto del año.</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3432596013"/>
                  </a:ext>
                </a:extLst>
              </a:tr>
              <a:tr h="10093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b="1" dirty="0">
                          <a:latin typeface="+mn-lt"/>
                          <a:cs typeface="Arial" panose="020B0604020202020204" pitchFamily="34" charset="0"/>
                        </a:rPr>
                        <a:t>Puede obtener </a:t>
                      </a:r>
                      <a:r>
                        <a:rPr lang="es-US" sz="1600" dirty="0" err="1">
                          <a:latin typeface="+mn-lt"/>
                          <a:cs typeface="Arial" panose="020B0604020202020204" pitchFamily="34" charset="0"/>
                        </a:rPr>
                        <a:t>Medigap</a:t>
                      </a:r>
                      <a:r>
                        <a:rPr lang="es-US" sz="1600" dirty="0">
                          <a:latin typeface="+mn-lt"/>
                          <a:cs typeface="Arial" panose="020B0604020202020204" pitchFamily="34" charset="0"/>
                        </a:rPr>
                        <a:t> para ayudarle a pagar los gastos de bolsillo restantes (como el </a:t>
                      </a:r>
                      <a:r>
                        <a:rPr lang="es-US" sz="1600" dirty="0" err="1">
                          <a:latin typeface="+mn-lt"/>
                          <a:cs typeface="Arial" panose="020B0604020202020204" pitchFamily="34" charset="0"/>
                        </a:rPr>
                        <a:t>coseguro</a:t>
                      </a:r>
                      <a:r>
                        <a:rPr lang="es-US" sz="1600" dirty="0">
                          <a:latin typeface="+mn-lt"/>
                          <a:cs typeface="Arial" panose="020B0604020202020204" pitchFamily="34" charset="0"/>
                        </a:rPr>
                        <a:t> del 20%). O, puede usar la cobertura de un empleador o sindicato anterior</a:t>
                      </a:r>
                      <a:r>
                        <a:rPr lang="es-US" sz="1600" baseline="0" dirty="0">
                          <a:latin typeface="+mn-lt"/>
                          <a:cs typeface="Arial" panose="020B0604020202020204" pitchFamily="34" charset="0"/>
                        </a:rPr>
                        <a:t>, o Medicaid.</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1600" b="1" dirty="0">
                          <a:latin typeface="+mn-lt"/>
                          <a:cs typeface="Arial" panose="020B0604020202020204" pitchFamily="34" charset="0"/>
                        </a:rPr>
                        <a:t>No puede adquirir y no necesita </a:t>
                      </a:r>
                      <a:r>
                        <a:rPr lang="es-US" sz="1600" b="0" dirty="0" err="1">
                          <a:latin typeface="+mn-lt"/>
                          <a:cs typeface="Arial" panose="020B0604020202020204" pitchFamily="34" charset="0"/>
                        </a:rPr>
                        <a:t>Medigap</a:t>
                      </a:r>
                      <a:r>
                        <a:rPr lang="es-US" sz="1600" dirty="0">
                          <a:latin typeface="+mn-lt"/>
                          <a:cs typeface="Arial" panose="020B0604020202020204" pitchFamily="34" charset="0"/>
                        </a:rPr>
                        <a:t>. </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722158830"/>
                  </a:ext>
                </a:extLst>
              </a:tr>
            </a:tbl>
          </a:graphicData>
        </a:graphic>
      </p:graphicFrame>
      <p:pic>
        <p:nvPicPr>
          <p:cNvPr id="6" name="Picture 5" descr="Infografía de los costos"/>
          <p:cNvPicPr>
            <a:picLocks noChangeAspect="1"/>
          </p:cNvPicPr>
          <p:nvPr/>
        </p:nvPicPr>
        <p:blipFill>
          <a:blip r:embed="rId3"/>
          <a:stretch>
            <a:fillRect/>
          </a:stretch>
        </p:blipFill>
        <p:spPr>
          <a:xfrm>
            <a:off x="11134325" y="194310"/>
            <a:ext cx="614476" cy="640080"/>
          </a:xfrm>
          <a:prstGeom prst="rect">
            <a:avLst/>
          </a:prstGeom>
          <a:solidFill>
            <a:sysClr val="window" lastClr="FFFFFF"/>
          </a:solidFill>
        </p:spPr>
      </p:pic>
      <p:sp>
        <p:nvSpPr>
          <p:cNvPr id="4" name="Title 3"/>
          <p:cNvSpPr>
            <a:spLocks noGrp="1"/>
          </p:cNvSpPr>
          <p:nvPr>
            <p:ph type="title"/>
          </p:nvPr>
        </p:nvSpPr>
        <p:spPr/>
        <p:txBody>
          <a:bodyPr/>
          <a:lstStyle/>
          <a:p>
            <a:r>
              <a:rPr lang="es-US" dirty="0">
                <a:solidFill>
                  <a:prstClr val="white"/>
                </a:solidFill>
              </a:rPr>
              <a:t>Medicare Original frente a Medicare </a:t>
            </a:r>
            <a:r>
              <a:rPr lang="es-US" dirty="0" err="1">
                <a:solidFill>
                  <a:prstClr val="white"/>
                </a:solidFill>
              </a:rPr>
              <a:t>Advantage</a:t>
            </a:r>
            <a:r>
              <a:rPr lang="es-US" dirty="0">
                <a:solidFill>
                  <a:prstClr val="white"/>
                </a:solidFill>
              </a:rPr>
              <a:t>: Costos </a:t>
            </a:r>
          </a:p>
        </p:txBody>
      </p:sp>
    </p:spTree>
    <p:extLst>
      <p:ext uri="{BB962C8B-B14F-4D97-AF65-F5344CB8AC3E}">
        <p14:creationId xmlns:p14="http://schemas.microsoft.com/office/powerpoint/2010/main" val="385066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7" name="Table 6" title="Cobertura.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850658301"/>
              </p:ext>
            </p:extLst>
          </p:nvPr>
        </p:nvGraphicFramePr>
        <p:xfrm>
          <a:off x="90216" y="1098124"/>
          <a:ext cx="11702006" cy="5173028"/>
        </p:xfrm>
        <a:graphic>
          <a:graphicData uri="http://schemas.openxmlformats.org/drawingml/2006/table">
            <a:tbl>
              <a:tblPr firstRow="1" bandRow="1"/>
              <a:tblGrid>
                <a:gridCol w="5851003">
                  <a:extLst>
                    <a:ext uri="{9D8B030D-6E8A-4147-A177-3AD203B41FA5}">
                      <a16:colId xmlns:a16="http://schemas.microsoft.com/office/drawing/2014/main" val="3939814607"/>
                    </a:ext>
                  </a:extLst>
                </a:gridCol>
                <a:gridCol w="5851003">
                  <a:extLst>
                    <a:ext uri="{9D8B030D-6E8A-4147-A177-3AD203B41FA5}">
                      <a16:colId xmlns:a16="http://schemas.microsoft.com/office/drawing/2014/main" val="3510080372"/>
                    </a:ext>
                  </a:extLst>
                </a:gridCol>
              </a:tblGrid>
              <a:tr h="4603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r>
                        <a:rPr lang="es-US" sz="2400" b="1">
                          <a:solidFill>
                            <a:srgbClr val="006CAA"/>
                          </a:solidFill>
                          <a:latin typeface="+mn-lt"/>
                          <a:cs typeface="Arial" panose="020B0604020202020204" pitchFamily="34" charset="0"/>
                        </a:rPr>
                        <a:t>Medicare Original</a:t>
                      </a: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2400" b="1">
                          <a:solidFill>
                            <a:srgbClr val="006CAA"/>
                          </a:solidFill>
                          <a:latin typeface="+mn-lt"/>
                          <a:cs typeface="Arial" panose="020B0604020202020204" pitchFamily="34" charset="0"/>
                        </a:rPr>
                        <a:t>Medicare Advantage (Parte C)</a:t>
                      </a: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a:latin typeface="+mn-lt"/>
                          <a:ea typeface="+mn-ea"/>
                          <a:cs typeface="Arial" panose="020B0604020202020204" pitchFamily="34" charset="0"/>
                        </a:rPr>
                        <a:t>Medicare Original cubre la mayoría de los servicios y suministros necesarios por razones médicas en hospitales, consultorios médicos y otros entornos de atención médica. </a:t>
                      </a:r>
                      <a:r>
                        <a:rPr kumimoji="0" lang="es-US" sz="2000" b="0" i="0" u="none" strike="noStrike" cap="none" normalizeH="0" noProof="0">
                          <a:ln>
                            <a:noFill/>
                          </a:ln>
                          <a:solidFill>
                            <a:prstClr val="black"/>
                          </a:solidFill>
                          <a:uLnTx/>
                          <a:uFillTx/>
                          <a:latin typeface="Calibri" panose="020F0502020204030204"/>
                          <a:ea typeface="+mn-ea"/>
                          <a:cs typeface="+mn-cs"/>
                        </a:rPr>
                        <a:t>Medicare Original no cubre algunos beneficios como los exámenes de la vista, la mayoría de la atención dental y los exámenes de rutina.</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dirty="0">
                          <a:latin typeface="+mn-lt"/>
                          <a:cs typeface="Arial" panose="020B0604020202020204" pitchFamily="34" charset="0"/>
                        </a:rPr>
                        <a:t>Los planes deben cubrir todos los servicios necesarios por razones médicas que cubre Medicare Original. </a:t>
                      </a:r>
                      <a:r>
                        <a:rPr lang="es-US" sz="2000" baseline="0" dirty="0">
                          <a:latin typeface="+mn-lt"/>
                          <a:cs typeface="Arial" panose="020B0604020202020204" pitchFamily="34" charset="0"/>
                        </a:rPr>
                        <a:t>La mayoría</a:t>
                      </a:r>
                      <a:r>
                        <a:rPr lang="es-US" sz="2000" dirty="0">
                          <a:latin typeface="+mn-lt"/>
                          <a:cs typeface="Arial" panose="020B0604020202020204" pitchFamily="34" charset="0"/>
                        </a:rPr>
                        <a:t> de los planes </a:t>
                      </a:r>
                      <a:r>
                        <a:rPr lang="es-US" sz="2000" baseline="0" dirty="0">
                          <a:latin typeface="+mn-lt"/>
                          <a:cs typeface="Arial" panose="020B0604020202020204" pitchFamily="34" charset="0"/>
                        </a:rPr>
                        <a:t>o</a:t>
                      </a:r>
                      <a:r>
                        <a:rPr lang="es-US" sz="2000" b="0" dirty="0">
                          <a:latin typeface="+mn-lt"/>
                          <a:cs typeface="Arial" panose="020B0604020202020204" pitchFamily="34" charset="0"/>
                        </a:rPr>
                        <a:t>frecen</a:t>
                      </a:r>
                      <a:r>
                        <a:rPr lang="es-US" sz="2000" dirty="0">
                          <a:latin typeface="+mn-lt"/>
                          <a:cs typeface="Arial" panose="020B0604020202020204" pitchFamily="34" charset="0"/>
                        </a:rPr>
                        <a:t> </a:t>
                      </a:r>
                      <a:r>
                        <a:rPr lang="es-US" sz="2000" b="1" dirty="0">
                          <a:latin typeface="+mn-lt"/>
                          <a:cs typeface="Arial" panose="020B0604020202020204" pitchFamily="34" charset="0"/>
                        </a:rPr>
                        <a:t>beneficios adicionales que Medicare Original no cubre</a:t>
                      </a:r>
                      <a:r>
                        <a:rPr lang="es-US" sz="2000" dirty="0">
                          <a:latin typeface="+mn-lt"/>
                          <a:cs typeface="Arial" panose="020B0604020202020204" pitchFamily="34" charset="0"/>
                        </a:rPr>
                        <a:t>, como el cuidado de la vista, de la audición, dental y otros.</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6683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a:latin typeface="+mn-lt"/>
                          <a:cs typeface="Arial" panose="020B0604020202020204" pitchFamily="34" charset="0"/>
                        </a:rPr>
                        <a:t>Usted puede inscribirse en un </a:t>
                      </a:r>
                      <a:r>
                        <a:rPr lang="es-US" sz="2000" b="1">
                          <a:latin typeface="+mn-lt"/>
                          <a:cs typeface="Arial" panose="020B0604020202020204" pitchFamily="34" charset="0"/>
                        </a:rPr>
                        <a:t>Plan de medicamentos de Medicare por separado</a:t>
                      </a:r>
                      <a:r>
                        <a:rPr lang="es-US" sz="2000">
                          <a:latin typeface="+mn-lt"/>
                          <a:cs typeface="Arial" panose="020B0604020202020204" pitchFamily="34" charset="0"/>
                        </a:rPr>
                        <a:t> para obtener cobertura de medicamentos (Parte D).</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b="1">
                          <a:latin typeface="+mn-lt"/>
                          <a:cs typeface="Arial" panose="020B0604020202020204" pitchFamily="34" charset="0"/>
                        </a:rPr>
                        <a:t>La cobertura de medicamentos (Parte D) está incluida</a:t>
                      </a:r>
                      <a:r>
                        <a:rPr lang="es-US" sz="2000">
                          <a:latin typeface="+mn-lt"/>
                          <a:cs typeface="Arial" panose="020B0604020202020204" pitchFamily="34" charset="0"/>
                        </a:rPr>
                        <a:t> </a:t>
                      </a:r>
                      <a:r>
                        <a:rPr lang="es-US" sz="2000" b="1">
                          <a:latin typeface="+mn-lt"/>
                          <a:cs typeface="Arial" panose="020B0604020202020204" pitchFamily="34" charset="0"/>
                        </a:rPr>
                        <a:t>en la mayoría de los planes</a:t>
                      </a:r>
                      <a:r>
                        <a:rPr lang="es-US" sz="2000">
                          <a:latin typeface="+mn-lt"/>
                          <a:cs typeface="Arial" panose="020B0604020202020204" pitchFamily="34" charset="0"/>
                        </a:rPr>
                        <a:t>. En la mayoría de los tipos de planes Medicare Advantage</a:t>
                      </a:r>
                      <a:r>
                        <a:rPr lang="es-US" sz="2000" baseline="0">
                          <a:latin typeface="+mn-lt"/>
                          <a:cs typeface="Arial" panose="020B0604020202020204" pitchFamily="34" charset="0"/>
                        </a:rPr>
                        <a:t>, no necesita inscribirse en un plan de medicamentos recetados separado de Medicare.</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r h="929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a:latin typeface="+mn-lt"/>
                          <a:cs typeface="Arial" panose="020B0604020202020204" pitchFamily="34" charset="0"/>
                        </a:rPr>
                        <a:t>En la mayoría de los casos, no tendrá que obtener la aprobación de un servicio o un suministro antes de tiempo para que sea cubierto.</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dirty="0">
                          <a:latin typeface="+mn-lt"/>
                          <a:cs typeface="Arial" panose="020B0604020202020204" pitchFamily="34" charset="0"/>
                        </a:rPr>
                        <a:t>En algunos casos, tendrá que obtener la aprobación de un servicio o un suministro antes de tiempo para que sea cubierto por el plan.</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3432596013"/>
                  </a:ext>
                </a:extLst>
              </a:tr>
            </a:tbl>
          </a:graphicData>
        </a:graphic>
      </p:graphicFrame>
      <p:pic>
        <p:nvPicPr>
          <p:cNvPr id="6" name="Picture 5" descr="Infografía sobre la cobertura"/>
          <p:cNvPicPr>
            <a:picLocks noChangeAspect="1"/>
          </p:cNvPicPr>
          <p:nvPr/>
        </p:nvPicPr>
        <p:blipFill>
          <a:blip r:embed="rId3"/>
          <a:stretch>
            <a:fillRect/>
          </a:stretch>
        </p:blipFill>
        <p:spPr>
          <a:xfrm>
            <a:off x="11461067" y="240030"/>
            <a:ext cx="537667" cy="640080"/>
          </a:xfrm>
          <a:prstGeom prst="rect">
            <a:avLst/>
          </a:prstGeom>
          <a:solidFill>
            <a:sysClr val="window" lastClr="FFFFFF"/>
          </a:solidFill>
        </p:spPr>
      </p:pic>
      <p:sp>
        <p:nvSpPr>
          <p:cNvPr id="4" name="Title 3"/>
          <p:cNvSpPr>
            <a:spLocks noGrp="1"/>
          </p:cNvSpPr>
          <p:nvPr>
            <p:ph type="title"/>
          </p:nvPr>
        </p:nvSpPr>
        <p:spPr/>
        <p:txBody>
          <a:bodyPr/>
          <a:lstStyle/>
          <a:p>
            <a:r>
              <a:rPr lang="es-US" dirty="0">
                <a:solidFill>
                  <a:prstClr val="white"/>
                </a:solidFill>
              </a:rPr>
              <a:t>Medicare Original frente a Medicare </a:t>
            </a:r>
            <a:r>
              <a:rPr lang="es-US" dirty="0" err="1">
                <a:solidFill>
                  <a:prstClr val="white"/>
                </a:solidFill>
              </a:rPr>
              <a:t>Advantage</a:t>
            </a:r>
            <a:r>
              <a:rPr lang="es-US" dirty="0">
                <a:solidFill>
                  <a:prstClr val="white"/>
                </a:solidFill>
              </a:rPr>
              <a:t>: Cobertura </a:t>
            </a:r>
          </a:p>
        </p:txBody>
      </p:sp>
    </p:spTree>
    <p:extLst>
      <p:ext uri="{BB962C8B-B14F-4D97-AF65-F5344CB8AC3E}">
        <p14:creationId xmlns:p14="http://schemas.microsoft.com/office/powerpoint/2010/main" val="3024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7" name="Table 6" title="Viajes.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3559530621"/>
              </p:ext>
            </p:extLst>
          </p:nvPr>
        </p:nvGraphicFramePr>
        <p:xfrm>
          <a:off x="715367" y="1419805"/>
          <a:ext cx="10841478" cy="3740468"/>
        </p:xfrm>
        <a:graphic>
          <a:graphicData uri="http://schemas.openxmlformats.org/drawingml/2006/table">
            <a:tbl>
              <a:tblPr firstRow="1" bandRow="1"/>
              <a:tblGrid>
                <a:gridCol w="5420739">
                  <a:extLst>
                    <a:ext uri="{9D8B030D-6E8A-4147-A177-3AD203B41FA5}">
                      <a16:colId xmlns:a16="http://schemas.microsoft.com/office/drawing/2014/main" val="3939814607"/>
                    </a:ext>
                  </a:extLst>
                </a:gridCol>
                <a:gridCol w="5420739">
                  <a:extLst>
                    <a:ext uri="{9D8B030D-6E8A-4147-A177-3AD203B41FA5}">
                      <a16:colId xmlns:a16="http://schemas.microsoft.com/office/drawing/2014/main" val="3510080372"/>
                    </a:ext>
                  </a:extLst>
                </a:gridCol>
              </a:tblGrid>
              <a:tr h="4303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r>
                        <a:rPr lang="es-US" sz="3200" b="1">
                          <a:solidFill>
                            <a:srgbClr val="006CAA"/>
                          </a:solidFill>
                          <a:latin typeface="+mn-lt"/>
                          <a:cs typeface="Arial" panose="020B0604020202020204" pitchFamily="34" charset="0"/>
                        </a:rPr>
                        <a:t>Medicare Original</a:t>
                      </a: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3200" b="1">
                          <a:solidFill>
                            <a:srgbClr val="006CAA"/>
                          </a:solidFill>
                          <a:latin typeface="+mn-lt"/>
                          <a:cs typeface="Arial" panose="020B0604020202020204" pitchFamily="34" charset="0"/>
                        </a:rPr>
                        <a:t>Medicare Advantage (Parte C)</a:t>
                      </a: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7197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800">
                          <a:latin typeface="+mn-lt"/>
                          <a:cs typeface="Arial" panose="020B0604020202020204" pitchFamily="34" charset="0"/>
                        </a:rPr>
                        <a:t>En general, Medicare Original </a:t>
                      </a:r>
                      <a:r>
                        <a:rPr lang="es-US" sz="2800" b="1">
                          <a:latin typeface="+mn-lt"/>
                          <a:cs typeface="Arial" panose="020B0604020202020204" pitchFamily="34" charset="0"/>
                        </a:rPr>
                        <a:t>no brinda cobertura fuera de los EE. UU.</a:t>
                      </a:r>
                      <a:r>
                        <a:rPr lang="es-US" sz="2800">
                          <a:latin typeface="+mn-lt"/>
                          <a:cs typeface="Arial" panose="020B0604020202020204" pitchFamily="34" charset="0"/>
                        </a:rPr>
                        <a:t> Es posible que pueda adquirir una póliza de seguro suplementario de Medicare (Medigap) que cubra la atención fuera de los EE. UU.</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800" dirty="0">
                          <a:latin typeface="+mn-lt"/>
                          <a:cs typeface="Arial" panose="020B0604020202020204" pitchFamily="34" charset="0"/>
                        </a:rPr>
                        <a:t>Los planes generalmente </a:t>
                      </a:r>
                      <a:r>
                        <a:rPr lang="es-US" sz="2800" b="1" dirty="0">
                          <a:latin typeface="+mn-lt"/>
                          <a:cs typeface="Arial" panose="020B0604020202020204" pitchFamily="34" charset="0"/>
                        </a:rPr>
                        <a:t>no cubren la atención fuera de los EE. UU.</a:t>
                      </a:r>
                      <a:r>
                        <a:rPr lang="es-US" sz="2800" b="1" baseline="0" dirty="0">
                          <a:latin typeface="+mn-lt"/>
                          <a:cs typeface="Arial" panose="020B0604020202020204" pitchFamily="34" charset="0"/>
                        </a:rPr>
                        <a:t> </a:t>
                      </a:r>
                      <a:r>
                        <a:rPr lang="es-US" sz="2800" dirty="0">
                          <a:latin typeface="+mn-lt"/>
                          <a:cs typeface="Arial" panose="020B0604020202020204" pitchFamily="34" charset="0"/>
                        </a:rPr>
                        <a:t>Algunos planes pueden ofrecer un beneficio complementario que cubre los servicios de emergencia y de urgencia cuando se viaja fuera de los EE. UU.</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bl>
          </a:graphicData>
        </a:graphic>
      </p:graphicFrame>
      <p:pic>
        <p:nvPicPr>
          <p:cNvPr id="6" name="Picture 5" title="ícono de viaje">
            <a:extLst>
              <a:ext uri="{FF2B5EF4-FFF2-40B4-BE49-F238E27FC236}">
                <a16:creationId xmlns:a16="http://schemas.microsoft.com/office/drawing/2014/main" id="{AA1E2258-54CB-D04C-A901-410C88AEFA79}"/>
              </a:ext>
            </a:extLst>
          </p:cNvPr>
          <p:cNvPicPr>
            <a:picLocks noChangeAspect="1"/>
          </p:cNvPicPr>
          <p:nvPr/>
        </p:nvPicPr>
        <p:blipFill>
          <a:blip r:embed="rId3"/>
          <a:stretch>
            <a:fillRect/>
          </a:stretch>
        </p:blipFill>
        <p:spPr>
          <a:xfrm>
            <a:off x="10364042" y="218372"/>
            <a:ext cx="695738" cy="640080"/>
          </a:xfrm>
          <a:prstGeom prst="rect">
            <a:avLst/>
          </a:prstGeom>
          <a:solidFill>
            <a:sysClr val="window" lastClr="FFFFFF"/>
          </a:solidFill>
        </p:spPr>
      </p:pic>
      <p:sp>
        <p:nvSpPr>
          <p:cNvPr id="4" name="Title 3"/>
          <p:cNvSpPr>
            <a:spLocks noGrp="1"/>
          </p:cNvSpPr>
          <p:nvPr>
            <p:ph type="title"/>
          </p:nvPr>
        </p:nvSpPr>
        <p:spPr>
          <a:xfrm>
            <a:off x="0" y="8054"/>
            <a:ext cx="11927306" cy="1020646"/>
          </a:xfrm>
        </p:spPr>
        <p:txBody>
          <a:bodyPr/>
          <a:lstStyle/>
          <a:p>
            <a:r>
              <a:rPr lang="es-US" dirty="0">
                <a:solidFill>
                  <a:prstClr val="white"/>
                </a:solidFill>
              </a:rPr>
              <a:t>Medicare Original frente a Medicare </a:t>
            </a:r>
            <a:r>
              <a:rPr lang="es-US" dirty="0" err="1">
                <a:solidFill>
                  <a:prstClr val="white"/>
                </a:solidFill>
              </a:rPr>
              <a:t>Advantage</a:t>
            </a:r>
            <a:r>
              <a:rPr lang="es-US" dirty="0">
                <a:solidFill>
                  <a:prstClr val="white"/>
                </a:solidFill>
              </a:rPr>
              <a:t>: </a:t>
            </a:r>
            <a:br>
              <a:rPr lang="es-US" dirty="0">
                <a:solidFill>
                  <a:prstClr val="white"/>
                </a:solidFill>
              </a:rPr>
            </a:br>
            <a:r>
              <a:rPr lang="es-US" dirty="0">
                <a:solidFill>
                  <a:prstClr val="white"/>
                </a:solidFill>
              </a:rPr>
              <a:t>Viajes al exterior </a:t>
            </a:r>
          </a:p>
        </p:txBody>
      </p:sp>
    </p:spTree>
    <p:extLst>
      <p:ext uri="{BB962C8B-B14F-4D97-AF65-F5344CB8AC3E}">
        <p14:creationId xmlns:p14="http://schemas.microsoft.com/office/powerpoint/2010/main" val="201907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838200" y="1180618"/>
            <a:ext cx="10331370" cy="47571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Inscripción automática para personas que reciben:</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Beneficios del Seguro social</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Beneficios de la RRB</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Prepárese para el paquete </a:t>
            </a:r>
            <a:br>
              <a:rPr kumimoji="0" lang="es-US" sz="3200" b="1" i="0" u="none" strike="noStrike" cap="none" normalizeH="0" baseline="0" noProof="0" dirty="0">
                <a:ln>
                  <a:noFill/>
                </a:ln>
                <a:solidFill>
                  <a:prstClr val="black"/>
                </a:solidFill>
                <a:uLnTx/>
                <a:uFillTx/>
                <a:latin typeface="Calibri" panose="020F0502020204030204"/>
                <a:ea typeface="+mn-ea"/>
                <a:cs typeface="+mn-cs"/>
              </a:rPr>
            </a:br>
            <a:r>
              <a:rPr kumimoji="0" lang="es-US" sz="3200" b="1" i="0" u="none" strike="noStrike" cap="none" normalizeH="0" baseline="0" noProof="0" dirty="0">
                <a:ln>
                  <a:noFill/>
                </a:ln>
                <a:solidFill>
                  <a:prstClr val="black"/>
                </a:solidFill>
                <a:uLnTx/>
                <a:uFillTx/>
                <a:latin typeface="Calibri" panose="020F0502020204030204"/>
                <a:ea typeface="+mn-ea"/>
                <a:cs typeface="+mn-cs"/>
              </a:rPr>
              <a:t>de Medicare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Enviado por correo 3 meses antes:</a:t>
            </a:r>
          </a:p>
          <a:p>
            <a:pPr marL="685800" marR="0" lvl="2" indent="-22860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 los 65 o</a:t>
            </a:r>
          </a:p>
          <a:p>
            <a:pPr marL="685800" marR="0" lvl="2" indent="-22860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s-US" sz="2800" b="0" i="0" u="none" strike="noStrike" cap="none" normalizeH="0" noProof="0" dirty="0">
                <a:ln>
                  <a:noFill/>
                </a:ln>
                <a:solidFill>
                  <a:prstClr val="black"/>
                </a:solidFill>
                <a:uLnTx/>
                <a:uFillTx/>
                <a:latin typeface="Calibri" panose="020F0502020204030204"/>
                <a:ea typeface="+mn-ea"/>
                <a:cs typeface="+mn-cs"/>
              </a:rPr>
              <a:t>al </a:t>
            </a:r>
            <a:r>
              <a:rPr kumimoji="0" lang="es-US" sz="2800" b="0" i="0" u="none" strike="noStrike" cap="none" normalizeH="0" baseline="0" noProof="0" dirty="0">
                <a:ln>
                  <a:noFill/>
                </a:ln>
                <a:solidFill>
                  <a:prstClr val="black"/>
                </a:solidFill>
                <a:uLnTx/>
                <a:uFillTx/>
                <a:latin typeface="Calibri" panose="020F0502020204030204"/>
                <a:ea typeface="+mn-ea"/>
                <a:cs typeface="+mn-cs"/>
              </a:rPr>
              <a:t>25</a:t>
            </a:r>
            <a:r>
              <a:rPr kumimoji="0" lang="es-US" sz="2800" b="0" i="0" u="none" strike="noStrike" cap="none" normalizeH="0" baseline="30000" noProof="0" dirty="0">
                <a:ln>
                  <a:noFill/>
                </a:ln>
                <a:solidFill>
                  <a:prstClr val="black"/>
                </a:solidFill>
                <a:uLnTx/>
                <a:uFillTx/>
                <a:latin typeface="Calibri" panose="020F0502020204030204"/>
                <a:ea typeface="+mn-ea"/>
                <a:cs typeface="+mn-cs"/>
              </a:rPr>
              <a:t>º</a:t>
            </a:r>
            <a:r>
              <a:rPr kumimoji="0" lang="es-US" sz="2800" b="0" i="0" u="none" strike="noStrike" cap="none" normalizeH="0" baseline="0" noProof="0" dirty="0">
                <a:ln>
                  <a:noFill/>
                </a:ln>
                <a:solidFill>
                  <a:prstClr val="black"/>
                </a:solidFill>
                <a:uLnTx/>
                <a:uFillTx/>
                <a:latin typeface="Calibri" panose="020F0502020204030204"/>
                <a:ea typeface="+mn-ea"/>
                <a:cs typeface="+mn-cs"/>
              </a:rPr>
              <a:t> mes de los beneficios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por incapacidad</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Incluye su tarjeta Medicare</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s-US"/>
              <a:t>Inscripción automática: Parte A y Parte B</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895122"/>
            <a:ext cx="4782825" cy="3273778"/>
          </a:xfrm>
          <a:prstGeom prst="rect">
            <a:avLst/>
          </a:prstGeom>
        </p:spPr>
      </p:pic>
    </p:spTree>
    <p:extLst>
      <p:ext uri="{BB962C8B-B14F-4D97-AF65-F5344CB8AC3E}">
        <p14:creationId xmlns:p14="http://schemas.microsoft.com/office/powerpoint/2010/main" val="31136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pic>
        <p:nvPicPr>
          <p:cNvPr id="6" name="Picture 5" descr="Ejemplo de tarjeta Medicare"/>
          <p:cNvPicPr>
            <a:picLocks noChangeAspect="1"/>
          </p:cNvPicPr>
          <p:nvPr/>
        </p:nvPicPr>
        <p:blipFill>
          <a:blip r:embed="rId3"/>
          <a:stretch>
            <a:fillRect/>
          </a:stretch>
        </p:blipFill>
        <p:spPr>
          <a:xfrm>
            <a:off x="8244322" y="1094541"/>
            <a:ext cx="3677602" cy="2377440"/>
          </a:xfrm>
          <a:prstGeom prst="rect">
            <a:avLst/>
          </a:prstGeom>
          <a:ln>
            <a:solidFill>
              <a:schemeClr val="accent1"/>
            </a:solidFill>
          </a:ln>
        </p:spPr>
      </p:pic>
      <p:sp>
        <p:nvSpPr>
          <p:cNvPr id="5" name="Content Placeholder 4"/>
          <p:cNvSpPr>
            <a:spLocks noGrp="1"/>
          </p:cNvSpPr>
          <p:nvPr>
            <p:ph idx="1"/>
          </p:nvPr>
        </p:nvSpPr>
        <p:spPr>
          <a:xfrm>
            <a:off x="609601" y="1182004"/>
            <a:ext cx="11053010" cy="5174346"/>
          </a:xfrm>
        </p:spPr>
        <p:txBody>
          <a:bodyPr>
            <a:normAutofit fontScale="92500" lnSpcReduction="10000"/>
          </a:bodyPr>
          <a:lstStyle/>
          <a:p>
            <a:pPr marL="225425" lvl="0" defTabSz="685800">
              <a:lnSpc>
                <a:spcPct val="110000"/>
              </a:lnSpc>
              <a:spcBef>
                <a:spcPts val="600"/>
              </a:spcBef>
            </a:pPr>
            <a:r>
              <a:rPr lang="es-US" dirty="0"/>
              <a:t>Consérvela para aceptar la Parte B.</a:t>
            </a:r>
          </a:p>
          <a:p>
            <a:pPr marL="225425" lvl="0" defTabSz="685800">
              <a:lnSpc>
                <a:spcPct val="110000"/>
              </a:lnSpc>
              <a:spcBef>
                <a:spcPts val="600"/>
              </a:spcBef>
            </a:pPr>
            <a:r>
              <a:rPr lang="es-US" dirty="0"/>
              <a:t>Para rechazar la Parte B, siga las instrucciones </a:t>
            </a:r>
            <a:br>
              <a:rPr lang="es-US" dirty="0"/>
            </a:br>
            <a:r>
              <a:rPr lang="es-US" dirty="0"/>
              <a:t>del paquete “Bienvenido a Medicare”.</a:t>
            </a:r>
          </a:p>
          <a:p>
            <a:pPr marL="225425" lvl="0" defTabSz="685800">
              <a:lnSpc>
                <a:spcPct val="110000"/>
              </a:lnSpc>
              <a:spcBef>
                <a:spcPts val="600"/>
              </a:spcBef>
            </a:pPr>
            <a:r>
              <a:rPr lang="es-US" dirty="0"/>
              <a:t>Lleve la tarjeta cuando esté lejos</a:t>
            </a:r>
            <a:br>
              <a:rPr lang="es-US" dirty="0"/>
            </a:br>
            <a:r>
              <a:rPr lang="es-US" dirty="0"/>
              <a:t>de su casa.</a:t>
            </a:r>
          </a:p>
          <a:p>
            <a:pPr marL="457200" lvl="1" indent="-228600" defTabSz="685800">
              <a:lnSpc>
                <a:spcPct val="110000"/>
              </a:lnSpc>
              <a:spcBef>
                <a:spcPts val="600"/>
              </a:spcBef>
            </a:pPr>
            <a:r>
              <a:rPr lang="es-US" dirty="0"/>
              <a:t>Permita que el médico, el hospital u otro proveedor de atención médica vean su tarjeta cuando necesite atención.</a:t>
            </a:r>
          </a:p>
          <a:p>
            <a:pPr marL="457200" lvl="1" indent="-228600" defTabSz="685800">
              <a:lnSpc>
                <a:spcPct val="110000"/>
              </a:lnSpc>
              <a:spcBef>
                <a:spcPts val="600"/>
              </a:spcBef>
            </a:pPr>
            <a:r>
              <a:rPr lang="es-US" dirty="0"/>
              <a:t>¿Necesita una tarjeta de repuesto?</a:t>
            </a:r>
          </a:p>
          <a:p>
            <a:pPr marL="679450" lvl="2" indent="-228600" defTabSz="685800">
              <a:lnSpc>
                <a:spcPct val="110000"/>
              </a:lnSpc>
              <a:spcBef>
                <a:spcPts val="600"/>
              </a:spcBef>
              <a:buSzPct val="50000"/>
              <a:buFont typeface="Wingdings" panose="05000000000000000000" pitchFamily="2" charset="2"/>
              <a:buChar char="q"/>
            </a:pPr>
            <a:r>
              <a:rPr lang="es-US" dirty="0"/>
              <a:t>Visite </a:t>
            </a:r>
            <a:r>
              <a:rPr lang="es-US" dirty="0">
                <a:hlinkClick r:id="rId4"/>
              </a:rPr>
              <a:t>Medicare.gov/</a:t>
            </a:r>
            <a:r>
              <a:rPr lang="es-US" dirty="0" err="1">
                <a:hlinkClick r:id="rId4"/>
              </a:rPr>
              <a:t>account</a:t>
            </a:r>
            <a:r>
              <a:rPr lang="es-US" dirty="0"/>
              <a:t> para iniciar sesión en su cuenta segura de Medicare e imprimir una copia oficial</a:t>
            </a:r>
          </a:p>
          <a:p>
            <a:pPr marL="679450" lvl="2" indent="-228600" defTabSz="685800">
              <a:lnSpc>
                <a:spcPct val="110000"/>
              </a:lnSpc>
              <a:spcBef>
                <a:spcPts val="600"/>
              </a:spcBef>
              <a:buSzPct val="50000"/>
              <a:buFont typeface="Wingdings" panose="05000000000000000000" pitchFamily="2" charset="2"/>
              <a:buChar char="q"/>
            </a:pPr>
            <a:r>
              <a:rPr lang="es-US" dirty="0"/>
              <a:t>Llame al 1-800-MEDICARE (1-800-633-4227); TTY 1-877-486-2048</a:t>
            </a:r>
          </a:p>
        </p:txBody>
      </p:sp>
      <p:sp>
        <p:nvSpPr>
          <p:cNvPr id="4" name="Title 3"/>
          <p:cNvSpPr>
            <a:spLocks noGrp="1"/>
          </p:cNvSpPr>
          <p:nvPr>
            <p:ph type="title"/>
          </p:nvPr>
        </p:nvSpPr>
        <p:spPr/>
        <p:txBody>
          <a:bodyPr/>
          <a:lstStyle/>
          <a:p>
            <a:r>
              <a:rPr lang="es-US"/>
              <a:t>Su tarjeta Medicare</a:t>
            </a:r>
          </a:p>
        </p:txBody>
      </p:sp>
    </p:spTree>
    <p:extLst>
      <p:ext uri="{BB962C8B-B14F-4D97-AF65-F5344CB8AC3E}">
        <p14:creationId xmlns:p14="http://schemas.microsoft.com/office/powerpoint/2010/main" val="419976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7676" y="4666065"/>
            <a:ext cx="323850" cy="333375"/>
          </a:xfrm>
          <a:prstGeom prst="rect">
            <a:avLst/>
          </a:prstGeom>
        </p:spPr>
      </p:pic>
      <p:sp>
        <p:nvSpPr>
          <p:cNvPr id="5" name="Content Placeholder 4"/>
          <p:cNvSpPr>
            <a:spLocks noGrp="1"/>
          </p:cNvSpPr>
          <p:nvPr>
            <p:ph idx="1"/>
          </p:nvPr>
        </p:nvSpPr>
        <p:spPr/>
        <p:txBody>
          <a:bodyPr>
            <a:normAutofit lnSpcReduction="10000"/>
          </a:bodyPr>
          <a:lstStyle/>
          <a:p>
            <a:pPr marL="0" lvl="0" indent="0" defTabSz="685800">
              <a:lnSpc>
                <a:spcPct val="100000"/>
              </a:lnSpc>
              <a:spcBef>
                <a:spcPts val="600"/>
              </a:spcBef>
              <a:buNone/>
              <a:defRPr/>
            </a:pPr>
            <a:r>
              <a:rPr lang="es-US" dirty="0">
                <a:solidFill>
                  <a:sysClr val="windowText" lastClr="000000"/>
                </a:solidFill>
              </a:rPr>
              <a:t>Si no estás inscrito automáticamente en la Parte A y Parte B:</a:t>
            </a:r>
          </a:p>
          <a:p>
            <a:pPr marL="460375" lvl="1" indent="-231775" defTabSz="685800">
              <a:lnSpc>
                <a:spcPct val="100000"/>
              </a:lnSpc>
              <a:spcBef>
                <a:spcPts val="600"/>
              </a:spcBef>
              <a:buFont typeface="Wingdings" panose="05000000000000000000" pitchFamily="2" charset="2"/>
              <a:buChar char="§"/>
              <a:defRPr/>
            </a:pPr>
            <a:r>
              <a:rPr lang="es-US" dirty="0">
                <a:solidFill>
                  <a:sysClr val="windowText" lastClr="000000"/>
                </a:solidFill>
              </a:rPr>
              <a:t>deberá inscribirse con el Seguro Social.</a:t>
            </a:r>
          </a:p>
          <a:p>
            <a:pPr marL="687388" lvl="2" indent="-230188" defTabSz="977900">
              <a:lnSpc>
                <a:spcPct val="100000"/>
              </a:lnSpc>
              <a:spcBef>
                <a:spcPts val="600"/>
              </a:spcBef>
              <a:buSzPct val="100000"/>
              <a:defRPr/>
            </a:pPr>
            <a:r>
              <a:rPr lang="es-US" dirty="0">
                <a:solidFill>
                  <a:sysClr val="windowText" lastClr="000000"/>
                </a:solidFill>
              </a:rPr>
              <a:t>Visite </a:t>
            </a:r>
            <a:r>
              <a:rPr lang="es-US" dirty="0">
                <a:solidFill>
                  <a:sysClr val="windowText" lastClr="000000"/>
                </a:solidFill>
                <a:hlinkClick r:id="rId4"/>
              </a:rPr>
              <a:t>socialsecurity.gov</a:t>
            </a:r>
            <a:r>
              <a:rPr lang="es-US" dirty="0">
                <a:solidFill>
                  <a:sysClr val="windowText" lastClr="000000"/>
                </a:solidFill>
              </a:rPr>
              <a:t>; o</a:t>
            </a:r>
          </a:p>
          <a:p>
            <a:pPr marL="687388" lvl="2" indent="-230188" defTabSz="977900">
              <a:lnSpc>
                <a:spcPct val="100000"/>
              </a:lnSpc>
              <a:spcBef>
                <a:spcPts val="600"/>
              </a:spcBef>
              <a:buSzPct val="100000"/>
              <a:defRPr/>
            </a:pPr>
            <a:r>
              <a:rPr lang="es-US" dirty="0">
                <a:solidFill>
                  <a:sysClr val="windowText" lastClr="000000"/>
                </a:solidFill>
              </a:rPr>
              <a:t>Llame al 1-800-772-1213; TTY: 1‑800‑325- 0778</a:t>
            </a:r>
          </a:p>
          <a:p>
            <a:pPr marL="460375" lvl="1" indent="-231775" defTabSz="685800">
              <a:lnSpc>
                <a:spcPct val="100000"/>
              </a:lnSpc>
              <a:spcBef>
                <a:spcPts val="600"/>
              </a:spcBef>
              <a:buFont typeface="Wingdings" panose="05000000000000000000" pitchFamily="2" charset="2"/>
              <a:buChar char="§"/>
              <a:defRPr/>
            </a:pPr>
            <a:r>
              <a:rPr lang="es-US" dirty="0">
                <a:solidFill>
                  <a:sysClr val="windowText" lastClr="000000"/>
                </a:solidFill>
              </a:rPr>
              <a:t>Si es jubilado ferroviario, inscríbase a través de la RRB</a:t>
            </a:r>
          </a:p>
          <a:p>
            <a:pPr marL="687388" lvl="2" indent="-230188" defTabSz="977900">
              <a:lnSpc>
                <a:spcPct val="100000"/>
              </a:lnSpc>
              <a:spcBef>
                <a:spcPts val="600"/>
              </a:spcBef>
              <a:buSzPct val="100000"/>
              <a:defRPr/>
            </a:pPr>
            <a:r>
              <a:rPr lang="es-US" dirty="0">
                <a:solidFill>
                  <a:sysClr val="windowText" lastClr="000000"/>
                </a:solidFill>
              </a:rPr>
              <a:t>Llame a su oficina local de la RRB o al 1-877-772-5772;</a:t>
            </a:r>
            <a:br>
              <a:rPr lang="es-US" dirty="0">
                <a:solidFill>
                  <a:sysClr val="windowText" lastClr="000000"/>
                </a:solidFill>
              </a:rPr>
            </a:br>
            <a:r>
              <a:rPr lang="es-US" dirty="0">
                <a:solidFill>
                  <a:sysClr val="windowText" lastClr="000000"/>
                </a:solidFill>
              </a:rPr>
              <a:t>TTY: 1-312-751- 4701</a:t>
            </a:r>
          </a:p>
          <a:p>
            <a:pPr marL="97235" lvl="0" indent="0" defTabSz="685800">
              <a:lnSpc>
                <a:spcPct val="100000"/>
              </a:lnSpc>
              <a:spcBef>
                <a:spcPts val="600"/>
              </a:spcBef>
              <a:buNone/>
              <a:defRPr/>
            </a:pPr>
            <a:endParaRPr lang="en-US" sz="2800" b="1" dirty="0">
              <a:solidFill>
                <a:sysClr val="windowText" lastClr="000000"/>
              </a:solidFill>
            </a:endParaRPr>
          </a:p>
          <a:p>
            <a:pPr marL="97235" lvl="0" indent="0" defTabSz="685800">
              <a:lnSpc>
                <a:spcPct val="100000"/>
              </a:lnSpc>
              <a:spcBef>
                <a:spcPts val="600"/>
              </a:spcBef>
              <a:buNone/>
              <a:defRPr/>
            </a:pPr>
            <a:r>
              <a:rPr lang="es-US" sz="2800" b="1" dirty="0">
                <a:solidFill>
                  <a:sysClr val="windowText" lastClr="000000"/>
                </a:solidFill>
              </a:rPr>
              <a:t>NOTA</a:t>
            </a:r>
            <a:r>
              <a:rPr lang="es-US" sz="2800" dirty="0">
                <a:solidFill>
                  <a:sysClr val="windowText" lastClr="000000"/>
                </a:solidFill>
              </a:rPr>
              <a:t>: Está aumentando la edad para recibir todos </a:t>
            </a:r>
            <a:br>
              <a:rPr lang="es-US" sz="2800" dirty="0">
                <a:solidFill>
                  <a:sysClr val="windowText" lastClr="000000"/>
                </a:solidFill>
              </a:rPr>
            </a:br>
            <a:r>
              <a:rPr lang="es-US" sz="2800" dirty="0">
                <a:solidFill>
                  <a:sysClr val="windowText" lastClr="000000"/>
                </a:solidFill>
              </a:rPr>
              <a:t>los beneficios de retiro del Seguro Social. La edad de </a:t>
            </a:r>
            <a:br>
              <a:rPr lang="es-US" sz="2800" dirty="0">
                <a:solidFill>
                  <a:sysClr val="windowText" lastClr="000000"/>
                </a:solidFill>
              </a:rPr>
            </a:br>
            <a:r>
              <a:rPr lang="es-US" sz="2800" dirty="0">
                <a:solidFill>
                  <a:sysClr val="windowText" lastClr="000000"/>
                </a:solidFill>
              </a:rPr>
              <a:t>elegibilidad de Medicare sigue siendo 65 años.</a:t>
            </a:r>
          </a:p>
        </p:txBody>
      </p:sp>
      <p:sp>
        <p:nvSpPr>
          <p:cNvPr id="4" name="Title 3"/>
          <p:cNvSpPr>
            <a:spLocks noGrp="1"/>
          </p:cNvSpPr>
          <p:nvPr>
            <p:ph type="title"/>
          </p:nvPr>
        </p:nvSpPr>
        <p:spPr/>
        <p:txBody>
          <a:bodyPr>
            <a:normAutofit/>
          </a:bodyPr>
          <a:lstStyle/>
          <a:p>
            <a:r>
              <a:rPr lang="es-US" dirty="0"/>
              <a:t>Algunas personas deben tomar medidas para </a:t>
            </a:r>
            <a:br>
              <a:rPr lang="es-US" dirty="0"/>
            </a:br>
            <a:r>
              <a:rPr lang="es-US" dirty="0"/>
              <a:t>inscribirse en Medicare</a:t>
            </a:r>
          </a:p>
        </p:txBody>
      </p:sp>
      <p:pic>
        <p:nvPicPr>
          <p:cNvPr id="1026"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7577" y="1784349"/>
            <a:ext cx="2137806" cy="457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609601" y="1182004"/>
            <a:ext cx="11053010" cy="5174346"/>
          </a:xfrm>
        </p:spPr>
        <p:txBody>
          <a:bodyPr>
            <a:normAutofit lnSpcReduction="10000"/>
          </a:bodyPr>
          <a:lstStyle/>
          <a:p>
            <a:pPr marL="230188" lvl="0" indent="-230188" defTabSz="685800">
              <a:lnSpc>
                <a:spcPct val="100000"/>
              </a:lnSpc>
              <a:spcBef>
                <a:spcPts val="600"/>
              </a:spcBef>
            </a:pPr>
            <a:r>
              <a:rPr lang="es-US" b="1" dirty="0"/>
              <a:t>Si todavía no tiene Medicare</a:t>
            </a:r>
          </a:p>
          <a:p>
            <a:pPr marL="461963" lvl="1" indent="-231775" defTabSz="685800">
              <a:lnSpc>
                <a:spcPct val="100000"/>
              </a:lnSpc>
              <a:spcBef>
                <a:spcPts val="600"/>
              </a:spcBef>
            </a:pPr>
            <a:r>
              <a:rPr lang="es-US" dirty="0"/>
              <a:t>Período de Inscripción Inicial (IEP, por sus siglas en inglés)</a:t>
            </a:r>
          </a:p>
          <a:p>
            <a:pPr marL="461963" lvl="1" indent="-231775" defTabSz="685800">
              <a:lnSpc>
                <a:spcPct val="100000"/>
              </a:lnSpc>
              <a:spcBef>
                <a:spcPts val="600"/>
              </a:spcBef>
            </a:pPr>
            <a:r>
              <a:rPr lang="es-US" dirty="0"/>
              <a:t>Período de Inscripción Especial (SEP, por sus siglas en inglés) </a:t>
            </a:r>
            <a:br>
              <a:rPr lang="es-US" dirty="0"/>
            </a:br>
            <a:r>
              <a:rPr lang="es-US" dirty="0"/>
              <a:t>(en determinadas circunstancias)</a:t>
            </a:r>
          </a:p>
          <a:p>
            <a:pPr marL="461963" lvl="1" indent="-231775" defTabSz="685800">
              <a:lnSpc>
                <a:spcPct val="100000"/>
              </a:lnSpc>
              <a:spcBef>
                <a:spcPts val="600"/>
              </a:spcBef>
            </a:pPr>
            <a:r>
              <a:rPr lang="es-US" dirty="0"/>
              <a:t>Período de Inscripción General (GEP, por sus siglas en inglés)</a:t>
            </a:r>
          </a:p>
          <a:p>
            <a:pPr marL="230188" lvl="0" indent="-230188" defTabSz="685800">
              <a:lnSpc>
                <a:spcPct val="100000"/>
              </a:lnSpc>
              <a:spcBef>
                <a:spcPts val="600"/>
              </a:spcBef>
            </a:pPr>
            <a:r>
              <a:rPr lang="es-US" b="1" dirty="0"/>
              <a:t>Si ya tiene Medicare (para realizar cambios en cómo obtener su cobertura)</a:t>
            </a:r>
          </a:p>
          <a:p>
            <a:pPr marL="461963" lvl="1" indent="-231775" defTabSz="685800">
              <a:lnSpc>
                <a:spcPct val="100000"/>
              </a:lnSpc>
              <a:spcBef>
                <a:spcPts val="600"/>
              </a:spcBef>
            </a:pPr>
            <a:r>
              <a:rPr lang="es-US" dirty="0"/>
              <a:t>Período de Inscripción Abierta (OEP, por sus siglas en inglés)</a:t>
            </a:r>
          </a:p>
          <a:p>
            <a:pPr marL="461963" lvl="1" indent="-231775" defTabSz="685800">
              <a:lnSpc>
                <a:spcPct val="100000"/>
              </a:lnSpc>
              <a:spcBef>
                <a:spcPts val="600"/>
              </a:spcBef>
            </a:pPr>
            <a:r>
              <a:rPr lang="es-US" dirty="0"/>
              <a:t>OEP de Medicare </a:t>
            </a:r>
            <a:r>
              <a:rPr lang="es-US" dirty="0" err="1"/>
              <a:t>Advantage</a:t>
            </a:r>
            <a:endParaRPr lang="es-US" dirty="0"/>
          </a:p>
          <a:p>
            <a:pPr marL="461963" lvl="1" indent="-231775" defTabSz="685800">
              <a:lnSpc>
                <a:spcPct val="100000"/>
              </a:lnSpc>
              <a:spcBef>
                <a:spcPts val="600"/>
              </a:spcBef>
            </a:pPr>
            <a:r>
              <a:rPr lang="es-US" dirty="0"/>
              <a:t>Período de Inscripción de 5 estrellas</a:t>
            </a:r>
          </a:p>
          <a:p>
            <a:pPr marL="461963" lvl="1" indent="-231775" defTabSz="685800">
              <a:lnSpc>
                <a:spcPct val="100000"/>
              </a:lnSpc>
              <a:spcBef>
                <a:spcPts val="600"/>
              </a:spcBef>
            </a:pPr>
            <a:r>
              <a:rPr lang="es-US" dirty="0"/>
              <a:t>SEP (en determinadas circunstancias)</a:t>
            </a:r>
          </a:p>
        </p:txBody>
      </p:sp>
      <p:sp>
        <p:nvSpPr>
          <p:cNvPr id="4" name="Title 3"/>
          <p:cNvSpPr>
            <a:spLocks noGrp="1"/>
          </p:cNvSpPr>
          <p:nvPr>
            <p:ph type="title"/>
          </p:nvPr>
        </p:nvSpPr>
        <p:spPr/>
        <p:txBody>
          <a:bodyPr/>
          <a:lstStyle/>
          <a:p>
            <a:r>
              <a:rPr lang="es-US"/>
              <a:t>Cuándo puede inscribirse en Medicare</a:t>
            </a:r>
          </a:p>
        </p:txBody>
      </p:sp>
    </p:spTree>
    <p:extLst>
      <p:ext uri="{BB962C8B-B14F-4D97-AF65-F5344CB8AC3E}">
        <p14:creationId xmlns:p14="http://schemas.microsoft.com/office/powerpoint/2010/main" val="166598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dirty="0"/>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8" name="TextBox 7" descr="Sin multas por inscripción tardía" title="Cuadro de texto"/>
          <p:cNvSpPr txBox="1"/>
          <p:nvPr/>
        </p:nvSpPr>
        <p:spPr>
          <a:xfrm>
            <a:off x="7885889" y="3810340"/>
            <a:ext cx="2697761" cy="707886"/>
          </a:xfrm>
          <a:prstGeom prst="rect">
            <a:avLst/>
          </a:prstGeom>
          <a:solidFill>
            <a:srgbClr val="25B21E"/>
          </a:solidFill>
          <a:ln>
            <a:solidFill>
              <a:schemeClr val="accent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prstClr val="white"/>
                </a:solidFill>
                <a:uLnTx/>
                <a:uFillTx/>
              </a:rPr>
              <a:t>Sin multas por </a:t>
            </a:r>
            <a:br>
              <a:rPr kumimoji="0" lang="es-US" sz="2000" b="1" i="0" u="none" strike="noStrike" cap="none" normalizeH="0" baseline="0" noProof="0" dirty="0">
                <a:ln>
                  <a:noFill/>
                </a:ln>
                <a:solidFill>
                  <a:prstClr val="white"/>
                </a:solidFill>
                <a:uLnTx/>
                <a:uFillTx/>
              </a:rPr>
            </a:br>
            <a:r>
              <a:rPr kumimoji="0" lang="es-US" sz="2000" b="1" i="0" u="none" strike="noStrike" cap="none" normalizeH="0" baseline="0" noProof="0" dirty="0">
                <a:ln>
                  <a:noFill/>
                </a:ln>
                <a:solidFill>
                  <a:prstClr val="white"/>
                </a:solidFill>
                <a:uLnTx/>
                <a:uFillTx/>
              </a:rPr>
              <a:t>inscripción tardía</a:t>
            </a:r>
          </a:p>
        </p:txBody>
      </p:sp>
      <p:sp>
        <p:nvSpPr>
          <p:cNvPr id="6" name="Content Placeholder 7"/>
          <p:cNvSpPr txBox="1">
            <a:spLocks/>
          </p:cNvSpPr>
          <p:nvPr/>
        </p:nvSpPr>
        <p:spPr>
          <a:xfrm>
            <a:off x="838200" y="3406140"/>
            <a:ext cx="11083724" cy="2950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Durante su IEP, puede inscribirse/unirse a:</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Parte A </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Parte B</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Medicare </a:t>
            </a:r>
            <a:r>
              <a:rPr kumimoji="0" lang="es-US" sz="2000" b="0" i="0" u="none" strike="noStrike" cap="none" normalizeH="0" baseline="0" noProof="0" dirty="0" err="1">
                <a:ln>
                  <a:noFill/>
                </a:ln>
                <a:solidFill>
                  <a:prstClr val="black"/>
                </a:solidFill>
                <a:uLnTx/>
                <a:uFillTx/>
                <a:latin typeface="Calibri" panose="020F0502020204030204"/>
                <a:ea typeface="+mn-ea"/>
                <a:cs typeface="+mn-cs"/>
              </a:rPr>
              <a:t>Advantage</a:t>
            </a:r>
            <a:r>
              <a:rPr kumimoji="0" lang="es-US" sz="2000" b="0" i="0" u="none" strike="noStrike" cap="none" normalizeH="0" baseline="0" noProof="0" dirty="0">
                <a:ln>
                  <a:noFill/>
                </a:ln>
                <a:solidFill>
                  <a:prstClr val="black"/>
                </a:solidFill>
                <a:uLnTx/>
                <a:uFillTx/>
                <a:latin typeface="Calibri" panose="020F0502020204030204"/>
                <a:ea typeface="+mn-ea"/>
                <a:cs typeface="+mn-cs"/>
              </a:rPr>
              <a:t> (Parte C) (si tiene la Parte A y la Parte B) </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Parte D (si tiene la Parte A y/o la Parte B)</a:t>
            </a:r>
          </a:p>
          <a:p>
            <a:pPr marL="0" marR="0" lvl="1" indent="0" algn="l" defTabSz="68575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s-US" sz="2400" b="0" i="0" u="none" strike="noStrike" cap="none" normalizeH="0" noProof="0" dirty="0">
                <a:ln>
                  <a:noFill/>
                </a:ln>
                <a:solidFill>
                  <a:prstClr val="black"/>
                </a:solidFill>
                <a:uLnTx/>
                <a:uFillTx/>
                <a:latin typeface="Calibri" panose="020F0502020204030204"/>
                <a:ea typeface="+mn-ea"/>
                <a:cs typeface="+mn-cs"/>
              </a:rPr>
              <a:t>Puede comprar una póliza </a:t>
            </a:r>
            <a:r>
              <a:rPr kumimoji="0" lang="es-US" sz="2400" b="0" i="0" u="none" strike="noStrike" cap="none" normalizeH="0" noProof="0" dirty="0" err="1">
                <a:ln>
                  <a:noFill/>
                </a:ln>
                <a:solidFill>
                  <a:prstClr val="black"/>
                </a:solidFill>
                <a:uLnTx/>
                <a:uFillTx/>
                <a:latin typeface="Calibri" panose="020F0502020204030204"/>
                <a:ea typeface="+mn-ea"/>
                <a:cs typeface="+mn-cs"/>
              </a:rPr>
              <a:t>Medigap</a:t>
            </a:r>
            <a:r>
              <a:rPr kumimoji="0" lang="es-US" sz="2400" b="0" i="0" u="none" strike="noStrike" cap="none" normalizeH="0" noProof="0" dirty="0">
                <a:ln>
                  <a:noFill/>
                </a:ln>
                <a:solidFill>
                  <a:prstClr val="black"/>
                </a:solidFill>
                <a:uLnTx/>
                <a:uFillTx/>
                <a:latin typeface="Calibri" panose="020F0502020204030204"/>
                <a:ea typeface="+mn-ea"/>
                <a:cs typeface="+mn-cs"/>
              </a:rPr>
              <a:t> (debe tener la Parte A y la Parte B, pero no MA).</a:t>
            </a:r>
            <a:r>
              <a:rPr kumimoji="0" lang="es-US" sz="2400" b="0" i="0" u="none" strike="noStrike" cap="none" normalizeH="0" baseline="0" noProof="0" dirty="0">
                <a:ln>
                  <a:noFill/>
                </a:ln>
                <a:solidFill>
                  <a:prstClr val="black"/>
                </a:solidFill>
                <a:uLnTx/>
                <a:uFillTx/>
                <a:latin typeface="Calibri" panose="020F0502020204030204"/>
                <a:ea typeface="+mn-ea"/>
                <a:cs typeface="+mn-cs"/>
              </a:rPr>
              <a:t> </a:t>
            </a:r>
            <a:br>
              <a:rPr kumimoji="0" lang="es-US" sz="2400" b="0" i="0" u="none" strike="noStrike" cap="none" normalizeH="0" baseline="0" noProof="0" dirty="0">
                <a:ln>
                  <a:noFill/>
                </a:ln>
                <a:solidFill>
                  <a:prstClr val="black"/>
                </a:solidFill>
                <a:uLnTx/>
                <a:uFillTx/>
                <a:latin typeface="Calibri" panose="020F0502020204030204"/>
                <a:ea typeface="+mn-ea"/>
                <a:cs typeface="+mn-cs"/>
              </a:rPr>
            </a:br>
            <a:r>
              <a:rPr kumimoji="0" lang="es-US" sz="2400" i="0" u="none" strike="noStrike" cap="none" normalizeH="0" baseline="0" noProof="0" dirty="0">
                <a:ln>
                  <a:noFill/>
                </a:ln>
                <a:solidFill>
                  <a:prstClr val="black"/>
                </a:solidFill>
                <a:uLnTx/>
                <a:uFillTx/>
                <a:latin typeface="Calibri" panose="020F0502020204030204"/>
                <a:ea typeface="+mn-ea"/>
                <a:cs typeface="+mn-cs"/>
              </a:rPr>
              <a:t>El OEP de </a:t>
            </a:r>
            <a:r>
              <a:rPr kumimoji="0" lang="es-US" sz="240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400" i="0" u="none" strike="noStrike" cap="none" normalizeH="0" baseline="0" noProof="0" dirty="0">
                <a:ln>
                  <a:noFill/>
                </a:ln>
                <a:solidFill>
                  <a:prstClr val="black"/>
                </a:solidFill>
                <a:uLnTx/>
                <a:uFillTx/>
                <a:latin typeface="Calibri" panose="020F0502020204030204"/>
                <a:ea typeface="+mn-ea"/>
                <a:cs typeface="+mn-cs"/>
              </a:rPr>
              <a:t> dura 6 meses </a:t>
            </a:r>
            <a:r>
              <a:rPr kumimoji="0" lang="es-ES" sz="2400" i="0" u="none" strike="noStrike" cap="none" normalizeH="0" baseline="0" noProof="0" dirty="0">
                <a:ln>
                  <a:noFill/>
                </a:ln>
                <a:solidFill>
                  <a:prstClr val="black"/>
                </a:solidFill>
                <a:uLnTx/>
                <a:uFillTx/>
                <a:latin typeface="Calibri" panose="020F0502020204030204"/>
                <a:ea typeface="+mn-ea"/>
                <a:cs typeface="+mn-cs"/>
              </a:rPr>
              <a:t>desde que </a:t>
            </a:r>
            <a:r>
              <a:rPr kumimoji="0" lang="es-ES" sz="2400" b="1" i="0" u="none" strike="noStrike" cap="none" normalizeH="0" baseline="0" noProof="0" dirty="0">
                <a:ln>
                  <a:noFill/>
                </a:ln>
                <a:solidFill>
                  <a:prstClr val="black"/>
                </a:solidFill>
                <a:uLnTx/>
                <a:uFillTx/>
                <a:latin typeface="Calibri" panose="020F0502020204030204"/>
                <a:ea typeface="+mn-ea"/>
                <a:cs typeface="+mn-cs"/>
              </a:rPr>
              <a:t>ambos</a:t>
            </a:r>
            <a:r>
              <a:rPr kumimoji="0" lang="es-ES" sz="2400" i="0" u="none" strike="noStrike" cap="none" normalizeH="0" baseline="0" noProof="0" dirty="0">
                <a:ln>
                  <a:noFill/>
                </a:ln>
                <a:solidFill>
                  <a:prstClr val="black"/>
                </a:solidFill>
                <a:uLnTx/>
                <a:uFillTx/>
                <a:latin typeface="Calibri" panose="020F0502020204030204"/>
                <a:ea typeface="+mn-ea"/>
                <a:cs typeface="+mn-cs"/>
              </a:rPr>
              <a:t> tienen 65 años y tienen la Parte B</a:t>
            </a:r>
            <a:r>
              <a:rPr kumimoji="0" lang="es-US" sz="2400" b="0" i="0" u="none" strike="noStrike" cap="none" normalizeH="0" noProof="0" dirty="0">
                <a:ln>
                  <a:noFill/>
                </a:ln>
                <a:solidFill>
                  <a:prstClr val="black"/>
                </a:solidFill>
                <a:uLnTx/>
                <a:uFillTx/>
                <a:latin typeface="Calibri" panose="020F0502020204030204"/>
                <a:ea typeface="+mn-ea"/>
                <a:cs typeface="+mn-cs"/>
              </a:rPr>
              <a:t>.</a:t>
            </a:r>
            <a:r>
              <a:rPr kumimoji="0" lang="es-US" sz="2400" b="0" i="0" u="none" strike="noStrike" cap="none" normalizeH="0" baseline="0" noProof="0" dirty="0">
                <a:ln>
                  <a:noFill/>
                </a:ln>
                <a:solidFill>
                  <a:prstClr val="black"/>
                </a:solidFill>
                <a:uLnTx/>
                <a:uFillTx/>
                <a:latin typeface="Calibri" panose="020F0502020204030204"/>
                <a:ea typeface="+mn-ea"/>
                <a:cs typeface="+mn-cs"/>
              </a:rPr>
              <a:t> </a:t>
            </a:r>
          </a:p>
        </p:txBody>
      </p:sp>
      <p:pic>
        <p:nvPicPr>
          <p:cNvPr id="7" name="Picture 6" descr="Gráfico del calendario del período de inscripción inicial de 7 me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192" y="1028700"/>
            <a:ext cx="9025458" cy="2468880"/>
          </a:xfrm>
          <a:prstGeom prst="rect">
            <a:avLst/>
          </a:prstGeom>
        </p:spPr>
      </p:pic>
      <p:sp>
        <p:nvSpPr>
          <p:cNvPr id="4" name="Title 3"/>
          <p:cNvSpPr>
            <a:spLocks noGrp="1"/>
          </p:cNvSpPr>
          <p:nvPr>
            <p:ph type="title"/>
          </p:nvPr>
        </p:nvSpPr>
        <p:spPr/>
        <p:txBody>
          <a:bodyPr/>
          <a:lstStyle/>
          <a:p>
            <a:r>
              <a:rPr lang="es-US"/>
              <a:t>Período de Inscripción Inicial (IEP, por sus siglas en inglés)</a:t>
            </a:r>
          </a:p>
        </p:txBody>
      </p:sp>
    </p:spTree>
    <p:extLst>
      <p:ext uri="{BB962C8B-B14F-4D97-AF65-F5344CB8AC3E}">
        <p14:creationId xmlns:p14="http://schemas.microsoft.com/office/powerpoint/2010/main" val="288198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0" name="TextBox 9" descr="Cuadro de texto" title="Período de Inscripción Especial (SEP, por sus siglas en inglés) en Medicare"/>
          <p:cNvSpPr txBox="1"/>
          <p:nvPr/>
        </p:nvSpPr>
        <p:spPr>
          <a:xfrm>
            <a:off x="8288807" y="2960859"/>
            <a:ext cx="2836394" cy="646331"/>
          </a:xfrm>
          <a:prstGeom prst="rect">
            <a:avLst/>
          </a:prstGeom>
          <a:solidFill>
            <a:srgbClr val="25B21E"/>
          </a:solidFill>
          <a:ln>
            <a:solidFill>
              <a:schemeClr val="accent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1" i="0" u="none" strike="noStrike" cap="none" normalizeH="0" baseline="0" noProof="0">
                <a:ln>
                  <a:noFill/>
                </a:ln>
                <a:solidFill>
                  <a:prstClr val="white"/>
                </a:solidFill>
                <a:uLnTx/>
                <a:uFillTx/>
              </a:rPr>
              <a:t>Generalmente, sin multas por inscripción tardía</a:t>
            </a:r>
          </a:p>
        </p:txBody>
      </p:sp>
      <p:sp>
        <p:nvSpPr>
          <p:cNvPr id="6" name="Content Placeholder 7"/>
          <p:cNvSpPr txBox="1">
            <a:spLocks/>
          </p:cNvSpPr>
          <p:nvPr/>
        </p:nvSpPr>
        <p:spPr>
          <a:xfrm>
            <a:off x="552450" y="2663675"/>
            <a:ext cx="10839450" cy="3692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s-US" sz="2800" dirty="0">
                <a:solidFill>
                  <a:prstClr val="black"/>
                </a:solidFill>
                <a:latin typeface="Calibri" panose="020F0502020204030204"/>
                <a:ea typeface="+mn-ea"/>
                <a:cs typeface="+mn-cs"/>
              </a:rPr>
              <a:t>Período de </a:t>
            </a:r>
            <a:r>
              <a:rPr kumimoji="0" lang="es-US" sz="2800" b="0" i="0" u="none" strike="noStrike" cap="none" normalizeH="0" baseline="0" noProof="0" dirty="0">
                <a:ln>
                  <a:noFill/>
                </a:ln>
                <a:solidFill>
                  <a:prstClr val="black"/>
                </a:solidFill>
                <a:uLnTx/>
                <a:uFillTx/>
                <a:latin typeface="Calibri" panose="020F0502020204030204"/>
                <a:ea typeface="+mn-ea"/>
                <a:cs typeface="+mn-cs"/>
              </a:rPr>
              <a:t>8 meses</a:t>
            </a:r>
            <a:r>
              <a:rPr lang="es-US" sz="2800" dirty="0">
                <a:solidFill>
                  <a:prstClr val="black"/>
                </a:solidFill>
                <a:latin typeface="Calibri" panose="020F0502020204030204"/>
                <a:ea typeface="+mn-ea"/>
                <a:cs typeface="+mn-cs"/>
              </a:rPr>
              <a:t> en el que puede inscribirse</a:t>
            </a:r>
            <a:r>
              <a:rPr kumimoji="0" lang="es-US" sz="2800" b="0" i="0" u="none" strike="noStrike" cap="none" normalizeH="0" baseline="0" noProof="0" dirty="0">
                <a:ln>
                  <a:noFill/>
                </a:ln>
                <a:solidFill>
                  <a:prstClr val="black"/>
                </a:solidFill>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Parte A</a:t>
            </a: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Parte B</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Si se inscribe durante el SEP, puede inscribirse en: </a:t>
            </a:r>
          </a:p>
          <a:p>
            <a:pPr marL="228600" marR="0" lvl="1"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Medicare </a:t>
            </a:r>
            <a:r>
              <a:rPr kumimoji="0" lang="es-US" sz="2400" b="0" i="0" u="none" strike="noStrike" cap="none" normalizeH="0" baseline="0" noProof="0" dirty="0" err="1">
                <a:ln>
                  <a:noFill/>
                </a:ln>
                <a:solidFill>
                  <a:prstClr val="black"/>
                </a:solidFill>
                <a:uLnTx/>
                <a:uFillTx/>
                <a:latin typeface="Calibri" panose="020F0502020204030204"/>
                <a:ea typeface="+mn-ea"/>
                <a:cs typeface="+mn-cs"/>
              </a:rPr>
              <a:t>Advantage</a:t>
            </a:r>
            <a:r>
              <a:rPr kumimoji="0" lang="es-US" sz="2400" b="0" i="0" u="none" strike="noStrike" cap="none" normalizeH="0" baseline="0" noProof="0" dirty="0">
                <a:ln>
                  <a:noFill/>
                </a:ln>
                <a:solidFill>
                  <a:prstClr val="black"/>
                </a:solidFill>
                <a:uLnTx/>
                <a:uFillTx/>
                <a:latin typeface="Calibri" panose="020F0502020204030204"/>
                <a:ea typeface="+mn-ea"/>
                <a:cs typeface="+mn-cs"/>
              </a:rPr>
              <a:t> (debe tener la Parte A y la Parte B)</a:t>
            </a:r>
          </a:p>
          <a:p>
            <a:pPr marL="228600" marR="0" lvl="1"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Parte D (la Parte A y/o la Parte B)</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Tiene 6 meses a partir de la fecha de vigencia de la Parte B para adquirir una póliza de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800" b="0" i="0" u="none" strike="noStrike" cap="none" normalizeH="0" baseline="0" noProof="0" dirty="0">
                <a:ln>
                  <a:noFill/>
                </a:ln>
                <a:solidFill>
                  <a:prstClr val="black"/>
                </a:solidFill>
                <a:uLnTx/>
                <a:uFillTx/>
                <a:latin typeface="Calibri" panose="020F0502020204030204"/>
                <a:ea typeface="+mn-ea"/>
                <a:cs typeface="+mn-cs"/>
              </a:rPr>
              <a:t> (debe tener la Parte A y la Parte B).</a:t>
            </a:r>
          </a:p>
        </p:txBody>
      </p:sp>
      <p:grpSp>
        <p:nvGrpSpPr>
          <p:cNvPr id="7" name="Group 6" descr="Gráfico del calendario del SEP "/>
          <p:cNvGrpSpPr/>
          <p:nvPr/>
        </p:nvGrpSpPr>
        <p:grpSpPr>
          <a:xfrm>
            <a:off x="623455" y="626519"/>
            <a:ext cx="10577945" cy="2599155"/>
            <a:chOff x="813955" y="925095"/>
            <a:chExt cx="10577945" cy="2599155"/>
          </a:xfrm>
        </p:grpSpPr>
        <p:graphicFrame>
          <p:nvGraphicFramePr>
            <p:cNvPr id="9" name="Diagram 8" descr="Calendario" title="Período de Inscripción Especial (SEP, por sus siglas en inglés) en Medicare"/>
            <p:cNvGraphicFramePr/>
            <p:nvPr>
              <p:extLst>
                <p:ext uri="{D42A27DB-BD31-4B8C-83A1-F6EECF244321}">
                  <p14:modId xmlns:p14="http://schemas.microsoft.com/office/powerpoint/2010/main" val="895087512"/>
                </p:ext>
              </p:extLst>
            </p:nvPr>
          </p:nvGraphicFramePr>
          <p:xfrm>
            <a:off x="3232829" y="925095"/>
            <a:ext cx="8159071" cy="2599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descr="Cuadro de texto" title="Período de Inscripción Especial (SEP, por sus siglas en inglés) en Medicare"/>
            <p:cNvGraphicFramePr/>
            <p:nvPr>
              <p:extLst>
                <p:ext uri="{D42A27DB-BD31-4B8C-83A1-F6EECF244321}">
                  <p14:modId xmlns:p14="http://schemas.microsoft.com/office/powerpoint/2010/main" val="5479635"/>
                </p:ext>
              </p:extLst>
            </p:nvPr>
          </p:nvGraphicFramePr>
          <p:xfrm>
            <a:off x="813955" y="1447237"/>
            <a:ext cx="2380772" cy="13950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4" name="Title 3"/>
          <p:cNvSpPr>
            <a:spLocks noGrp="1"/>
          </p:cNvSpPr>
          <p:nvPr>
            <p:ph type="title"/>
          </p:nvPr>
        </p:nvSpPr>
        <p:spPr/>
        <p:txBody>
          <a:bodyPr/>
          <a:lstStyle/>
          <a:p>
            <a:r>
              <a:rPr lang="es-US"/>
              <a:t>Período de Inscripción Especial (SEP, por sus siglas en inglés)</a:t>
            </a:r>
          </a:p>
        </p:txBody>
      </p:sp>
    </p:spTree>
    <p:extLst>
      <p:ext uri="{BB962C8B-B14F-4D97-AF65-F5344CB8AC3E}">
        <p14:creationId xmlns:p14="http://schemas.microsoft.com/office/powerpoint/2010/main" val="275085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pSp>
        <p:nvGrpSpPr>
          <p:cNvPr id="5" name="Group 4" descr="Gráfico del calendario del 1º de abril al 30 de junio para inscribirse en MA y en la Parte D"/>
          <p:cNvGrpSpPr/>
          <p:nvPr/>
        </p:nvGrpSpPr>
        <p:grpSpPr>
          <a:xfrm>
            <a:off x="5855077" y="4846482"/>
            <a:ext cx="6135069" cy="1504664"/>
            <a:chOff x="5577839" y="4639179"/>
            <a:chExt cx="6014270" cy="1324756"/>
          </a:xfrm>
          <a:solidFill>
            <a:schemeClr val="accent1"/>
          </a:solidFill>
        </p:grpSpPr>
        <p:graphicFrame>
          <p:nvGraphicFramePr>
            <p:cNvPr id="12" name="Diagram 11" descr="calendario" title="Período de Inscripción General"/>
            <p:cNvGraphicFramePr/>
            <p:nvPr>
              <p:extLst>
                <p:ext uri="{D42A27DB-BD31-4B8C-83A1-F6EECF244321}">
                  <p14:modId xmlns:p14="http://schemas.microsoft.com/office/powerpoint/2010/main" val="700708239"/>
                </p:ext>
              </p:extLst>
            </p:nvPr>
          </p:nvGraphicFramePr>
          <p:xfrm>
            <a:off x="5577839" y="4646800"/>
            <a:ext cx="4548127" cy="68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descr="La cobertura comienza el 1 de julio" title="Calendario del GEP"/>
            <p:cNvGraphicFramePr/>
            <p:nvPr>
              <p:extLst>
                <p:ext uri="{D42A27DB-BD31-4B8C-83A1-F6EECF244321}">
                  <p14:modId xmlns:p14="http://schemas.microsoft.com/office/powerpoint/2010/main" val="3276144504"/>
                </p:ext>
              </p:extLst>
            </p:nvPr>
          </p:nvGraphicFramePr>
          <p:xfrm>
            <a:off x="10259270" y="4639179"/>
            <a:ext cx="1332839" cy="13247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6" name="Content Placeholder 7"/>
          <p:cNvSpPr txBox="1">
            <a:spLocks/>
          </p:cNvSpPr>
          <p:nvPr/>
        </p:nvSpPr>
        <p:spPr>
          <a:xfrm>
            <a:off x="838200" y="2568380"/>
            <a:ext cx="10500360" cy="370519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s-US" sz="3100" b="0" i="0" u="none" strike="noStrike" cap="none" normalizeH="0" baseline="0" noProof="0" dirty="0">
                <a:ln>
                  <a:noFill/>
                </a:ln>
                <a:solidFill>
                  <a:prstClr val="black"/>
                </a:solidFill>
                <a:uLnTx/>
                <a:uFillTx/>
                <a:latin typeface="Calibri" panose="020F0502020204030204"/>
                <a:ea typeface="+mn-ea"/>
                <a:cs typeface="+mn-cs"/>
              </a:rPr>
              <a:t>Período de 3 meses cada año durante el cual puede:</a:t>
            </a:r>
          </a:p>
          <a:p>
            <a:pPr marL="277813" marR="0" lvl="1" indent="-277813"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Parte A (si tiene que comprarla)</a:t>
            </a:r>
          </a:p>
          <a:p>
            <a:pPr marL="277813" marR="0" lvl="1" indent="-277813"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Parte B</a:t>
            </a:r>
          </a:p>
          <a:p>
            <a:pPr marL="0" marR="0" lvl="0" indent="0" algn="l" defTabSz="685766" rtl="0" eaLnBrk="1" fontAlgn="auto" latinLnBrk="0" hangingPunct="1">
              <a:lnSpc>
                <a:spcPct val="120000"/>
              </a:lnSpc>
              <a:spcBef>
                <a:spcPts val="600"/>
              </a:spcBef>
              <a:spcAft>
                <a:spcPts val="0"/>
              </a:spcAft>
              <a:buClrTx/>
              <a:buSzTx/>
              <a:buFont typeface="Wingdings" panose="05000000000000000000" pitchFamily="2" charset="2"/>
              <a:buNone/>
              <a:tabLst/>
              <a:defRPr/>
            </a:pPr>
            <a:r>
              <a:rPr kumimoji="0" lang="es-US" sz="3100" b="0" i="0" u="none" strike="noStrike" cap="none" normalizeH="0" baseline="0" noProof="0" dirty="0">
                <a:ln>
                  <a:noFill/>
                </a:ln>
                <a:solidFill>
                  <a:prstClr val="black"/>
                </a:solidFill>
                <a:uLnTx/>
                <a:uFillTx/>
                <a:latin typeface="Calibri" panose="020F0502020204030204"/>
                <a:ea typeface="+mn-ea"/>
                <a:cs typeface="+mn-cs"/>
              </a:rPr>
              <a:t>Si se inscribe en Medicare durante el GEP (fechas indicadas anteriormente), desde el 1º de abril hasta el 30 de junio, puede inscribirse en:</a:t>
            </a:r>
          </a:p>
          <a:p>
            <a:pPr marL="284163" marR="0" lvl="1" indent="-284163" algn="l" defTabSz="685766"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Medicare </a:t>
            </a:r>
            <a:r>
              <a:rPr kumimoji="0" lang="es-US" b="0" i="0" u="none" strike="noStrike" cap="none" normalizeH="0" baseline="0" noProof="0" dirty="0" err="1">
                <a:ln>
                  <a:noFill/>
                </a:ln>
                <a:solidFill>
                  <a:prstClr val="black"/>
                </a:solidFill>
                <a:uLnTx/>
                <a:uFillTx/>
                <a:latin typeface="Calibri" panose="020F0502020204030204"/>
                <a:ea typeface="+mn-ea"/>
                <a:cs typeface="+mn-cs"/>
              </a:rPr>
              <a:t>Advantage</a:t>
            </a:r>
            <a:r>
              <a:rPr kumimoji="0" lang="es-US" b="0" i="0" u="none" strike="noStrike" cap="none" normalizeH="0" baseline="0" noProof="0" dirty="0">
                <a:ln>
                  <a:noFill/>
                </a:ln>
                <a:solidFill>
                  <a:prstClr val="black"/>
                </a:solidFill>
                <a:uLnTx/>
                <a:uFillTx/>
                <a:latin typeface="Calibri" panose="020F0502020204030204"/>
                <a:ea typeface="+mn-ea"/>
                <a:cs typeface="+mn-cs"/>
              </a:rPr>
              <a:t> (si tiene la </a:t>
            </a:r>
            <a:br>
              <a:rPr kumimoji="0" lang="es-US" b="0" i="0" u="none" strike="noStrike" cap="none" normalizeH="0" baseline="0" noProof="0" dirty="0">
                <a:ln>
                  <a:noFill/>
                </a:ln>
                <a:solidFill>
                  <a:prstClr val="black"/>
                </a:solidFill>
                <a:uLnTx/>
                <a:uFillTx/>
                <a:latin typeface="Calibri" panose="020F0502020204030204"/>
                <a:ea typeface="+mn-ea"/>
                <a:cs typeface="+mn-cs"/>
              </a:rPr>
            </a:br>
            <a:r>
              <a:rPr kumimoji="0" lang="es-US" b="0" i="0" u="none" strike="noStrike" cap="none" normalizeH="0" baseline="0" noProof="0" dirty="0">
                <a:ln>
                  <a:noFill/>
                </a:ln>
                <a:solidFill>
                  <a:prstClr val="black"/>
                </a:solidFill>
                <a:uLnTx/>
                <a:uFillTx/>
                <a:latin typeface="Calibri" panose="020F0502020204030204"/>
                <a:ea typeface="+mn-ea"/>
                <a:cs typeface="+mn-cs"/>
              </a:rPr>
              <a:t>Parte A y la Parte B)</a:t>
            </a:r>
          </a:p>
          <a:p>
            <a:pPr marL="284163" marR="0" lvl="1" indent="-284163" algn="l" defTabSz="685766"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Parte D (si tiene la Parte A y/o la Parte B)</a:t>
            </a:r>
          </a:p>
        </p:txBody>
      </p:sp>
      <p:grpSp>
        <p:nvGrpSpPr>
          <p:cNvPr id="7" name="Group 6" descr="Gráfico del calendario del GEP"/>
          <p:cNvGrpSpPr/>
          <p:nvPr/>
        </p:nvGrpSpPr>
        <p:grpSpPr>
          <a:xfrm>
            <a:off x="838200" y="1222280"/>
            <a:ext cx="10001250" cy="2721470"/>
            <a:chOff x="177800" y="1450808"/>
            <a:chExt cx="8638312" cy="2721470"/>
          </a:xfrm>
        </p:grpSpPr>
        <p:graphicFrame>
          <p:nvGraphicFramePr>
            <p:cNvPr id="8" name="Diagram 7" descr="calendario" title="Período de Inscripción General"/>
            <p:cNvGraphicFramePr/>
            <p:nvPr>
              <p:extLst>
                <p:ext uri="{D42A27DB-BD31-4B8C-83A1-F6EECF244321}">
                  <p14:modId xmlns:p14="http://schemas.microsoft.com/office/powerpoint/2010/main" val="2418710009"/>
                </p:ext>
              </p:extLst>
            </p:nvPr>
          </p:nvGraphicFramePr>
          <p:xfrm>
            <a:off x="177800" y="1490081"/>
            <a:ext cx="5869133" cy="11139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descr="La cobertura comienza el 1 de julio" title="Calendario del GEP"/>
            <p:cNvGraphicFramePr/>
            <p:nvPr>
              <p:extLst>
                <p:ext uri="{D42A27DB-BD31-4B8C-83A1-F6EECF244321}">
                  <p14:modId xmlns:p14="http://schemas.microsoft.com/office/powerpoint/2010/main" val="149124049"/>
                </p:ext>
              </p:extLst>
            </p:nvPr>
          </p:nvGraphicFramePr>
          <p:xfrm>
            <a:off x="6701561" y="1450808"/>
            <a:ext cx="1991591" cy="150466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TextBox 9" descr="Es posible que tenga multas por inscripción tardía" title="Cuadro de texto"/>
            <p:cNvSpPr txBox="1"/>
            <p:nvPr/>
          </p:nvSpPr>
          <p:spPr>
            <a:xfrm>
              <a:off x="6701561" y="3064282"/>
              <a:ext cx="2114551" cy="1107996"/>
            </a:xfrm>
            <a:prstGeom prst="rect">
              <a:avLst/>
            </a:prstGeom>
            <a:solidFill>
              <a:srgbClr val="FF0000"/>
            </a:solidFill>
            <a:ln>
              <a:solidFill>
                <a:schemeClr val="accent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2200" b="1" i="0" u="none" strike="noStrike" cap="none" normalizeH="0" baseline="0" noProof="0" dirty="0">
                  <a:ln>
                    <a:noFill/>
                  </a:ln>
                  <a:solidFill>
                    <a:prstClr val="white"/>
                  </a:solidFill>
                  <a:uLnTx/>
                  <a:uFillTx/>
                </a:rPr>
                <a:t>Puede tener multas por inscripción tardía.</a:t>
              </a:r>
            </a:p>
          </p:txBody>
        </p:sp>
      </p:grpSp>
      <p:sp>
        <p:nvSpPr>
          <p:cNvPr id="4" name="Title 3"/>
          <p:cNvSpPr>
            <a:spLocks noGrp="1"/>
          </p:cNvSpPr>
          <p:nvPr>
            <p:ph type="title"/>
          </p:nvPr>
        </p:nvSpPr>
        <p:spPr/>
        <p:txBody>
          <a:bodyPr/>
          <a:lstStyle/>
          <a:p>
            <a:r>
              <a:rPr lang="es-US"/>
              <a:t>Período de Inscripción General (GEP, por sus siglas en inglés)</a:t>
            </a:r>
          </a:p>
        </p:txBody>
      </p:sp>
    </p:spTree>
    <p:extLst>
      <p:ext uri="{BB962C8B-B14F-4D97-AF65-F5344CB8AC3E}">
        <p14:creationId xmlns:p14="http://schemas.microsoft.com/office/powerpoint/2010/main" val="188423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s-US"/>
              <a:t>Junio de 2021</a:t>
            </a:r>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s-US"/>
              <a:t>Comenzando con Medicare</a:t>
            </a:r>
          </a:p>
        </p:txBody>
      </p:sp>
      <p:sp>
        <p:nvSpPr>
          <p:cNvPr id="10" name="Content Placeholder 3"/>
          <p:cNvSpPr txBox="1">
            <a:spLocks/>
          </p:cNvSpPr>
          <p:nvPr/>
        </p:nvSpPr>
        <p:spPr>
          <a:xfrm>
            <a:off x="9066385" y="1390567"/>
            <a:ext cx="1200150" cy="4786396"/>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s-US" sz="2000" dirty="0"/>
              <a:t>4-24</a:t>
            </a:r>
            <a:br>
              <a:rPr lang="es-US" sz="2000" dirty="0"/>
            </a:br>
            <a:endParaRPr lang="es-US" sz="2000" dirty="0"/>
          </a:p>
          <a:p>
            <a:pPr marL="0" indent="0" algn="r">
              <a:spcBef>
                <a:spcPts val="800"/>
              </a:spcBef>
              <a:buFont typeface="Wingdings" pitchFamily="2" charset="2"/>
              <a:buNone/>
            </a:pPr>
            <a:r>
              <a:rPr lang="es-US" sz="2000" dirty="0"/>
              <a:t>25-42</a:t>
            </a:r>
          </a:p>
          <a:p>
            <a:pPr marL="0" indent="0" algn="r">
              <a:buFont typeface="Wingdings" pitchFamily="2" charset="2"/>
              <a:buNone/>
            </a:pPr>
            <a:r>
              <a:rPr lang="es-US" sz="2000" dirty="0"/>
              <a:t>43-49</a:t>
            </a:r>
          </a:p>
          <a:p>
            <a:pPr marL="0" indent="0" algn="r">
              <a:buFont typeface="Wingdings" pitchFamily="2" charset="2"/>
              <a:buNone/>
            </a:pPr>
            <a:r>
              <a:rPr lang="es-US" sz="2000" dirty="0"/>
              <a:t>50-63</a:t>
            </a:r>
          </a:p>
          <a:p>
            <a:pPr marL="0" indent="0" algn="r">
              <a:buFont typeface="Wingdings" pitchFamily="2" charset="2"/>
              <a:buNone/>
            </a:pPr>
            <a:r>
              <a:rPr lang="es-US" sz="2000" dirty="0"/>
              <a:t>64-76</a:t>
            </a:r>
          </a:p>
          <a:p>
            <a:pPr marL="0" indent="0" algn="r">
              <a:buFont typeface="Wingdings" pitchFamily="2" charset="2"/>
              <a:buNone/>
            </a:pPr>
            <a:r>
              <a:rPr lang="es-US" sz="2000" dirty="0"/>
              <a:t>77-83</a:t>
            </a:r>
          </a:p>
          <a:p>
            <a:pPr marL="0" indent="0" algn="r">
              <a:buFont typeface="Wingdings" pitchFamily="2" charset="2"/>
              <a:buNone/>
            </a:pPr>
            <a:r>
              <a:rPr lang="es-US" sz="2000" dirty="0"/>
              <a:t>84-92</a:t>
            </a:r>
          </a:p>
          <a:p>
            <a:pPr marL="0" indent="0" algn="r">
              <a:buFont typeface="Wingdings" pitchFamily="2" charset="2"/>
              <a:buNone/>
            </a:pPr>
            <a:r>
              <a:rPr lang="es-US" sz="2000" dirty="0"/>
              <a:t>93</a:t>
            </a:r>
          </a:p>
          <a:p>
            <a:pPr marL="0" indent="0" algn="r">
              <a:buFont typeface="Wingdings" pitchFamily="2" charset="2"/>
              <a:buNone/>
            </a:pPr>
            <a:r>
              <a:rPr lang="es-US" sz="2000" dirty="0"/>
              <a:t>94</a:t>
            </a:r>
          </a:p>
          <a:p>
            <a:pPr marL="0" indent="0" algn="r">
              <a:buFont typeface="Wingdings" pitchFamily="2" charset="2"/>
              <a:buNone/>
            </a:pPr>
            <a:r>
              <a:rPr lang="es-US" sz="2000" dirty="0"/>
              <a:t>95-97</a:t>
            </a:r>
          </a:p>
        </p:txBody>
      </p:sp>
      <p:sp>
        <p:nvSpPr>
          <p:cNvPr id="9" name="Content Placeholder 2"/>
          <p:cNvSpPr>
            <a:spLocks noGrp="1"/>
          </p:cNvSpPr>
          <p:nvPr>
            <p:ph sz="half" idx="1"/>
          </p:nvPr>
        </p:nvSpPr>
        <p:spPr>
          <a:xfrm>
            <a:off x="1866142" y="1390567"/>
            <a:ext cx="7677807" cy="4786396"/>
          </a:xfrm>
        </p:spPr>
        <p:txBody>
          <a:bodyPr>
            <a:noAutofit/>
          </a:bodyPr>
          <a:lstStyle/>
          <a:p>
            <a:pPr marL="0" indent="0">
              <a:buNone/>
            </a:pPr>
            <a:r>
              <a:rPr lang="es-US" sz="2000" b="1" dirty="0"/>
              <a:t>Lección 1</a:t>
            </a:r>
            <a:r>
              <a:rPr lang="es-US" sz="2000" dirty="0"/>
              <a:t>: ¿Qué es Medicare?.....................................................................</a:t>
            </a:r>
          </a:p>
          <a:p>
            <a:pPr marL="1050925" indent="-1050925">
              <a:buNone/>
            </a:pPr>
            <a:r>
              <a:rPr lang="es-US" sz="2000" b="1" dirty="0"/>
              <a:t>Lección 2</a:t>
            </a:r>
            <a:r>
              <a:rPr lang="es-US" sz="2000" dirty="0"/>
              <a:t>: Medicare Original: Parte A (Seguro de hospital) y Parte B </a:t>
            </a:r>
            <a:br>
              <a:rPr lang="es-US" sz="2000" dirty="0"/>
            </a:br>
            <a:r>
              <a:rPr lang="es-US" sz="2000" dirty="0"/>
              <a:t>(</a:t>
            </a:r>
            <a:r>
              <a:rPr lang="es-US" sz="2000" dirty="0" err="1"/>
              <a:t>Seguromédico</a:t>
            </a:r>
            <a:r>
              <a:rPr lang="es-US" sz="2000" dirty="0"/>
              <a:t>)..….……………………………………………………...............</a:t>
            </a:r>
          </a:p>
          <a:p>
            <a:pPr marL="0" indent="0">
              <a:buNone/>
            </a:pPr>
            <a:r>
              <a:rPr lang="es-US" sz="2000" b="1" dirty="0"/>
              <a:t>Lección 3</a:t>
            </a:r>
            <a:r>
              <a:rPr lang="es-US" sz="2000" dirty="0"/>
              <a:t>: Pólizas de Seguro Suplementario de Medicare (</a:t>
            </a:r>
            <a:r>
              <a:rPr lang="es-US" sz="2000" dirty="0" err="1"/>
              <a:t>Medigap</a:t>
            </a:r>
            <a:r>
              <a:rPr lang="es-US" sz="2000" dirty="0"/>
              <a:t>)........</a:t>
            </a:r>
          </a:p>
          <a:p>
            <a:pPr marL="0" indent="0">
              <a:buNone/>
            </a:pPr>
            <a:r>
              <a:rPr lang="es-US" sz="2000" b="1" dirty="0"/>
              <a:t>Lección 4</a:t>
            </a:r>
            <a:r>
              <a:rPr lang="es-US" sz="2000" dirty="0"/>
              <a:t>: Cobertura de medicamentos de Medicare (Parte D).................</a:t>
            </a:r>
          </a:p>
          <a:p>
            <a:pPr marL="0" indent="0">
              <a:buNone/>
            </a:pPr>
            <a:r>
              <a:rPr lang="es-US" sz="2000" b="1" dirty="0"/>
              <a:t>Lección 5:</a:t>
            </a:r>
            <a:r>
              <a:rPr lang="es-US" sz="2000" dirty="0"/>
              <a:t> Medicare </a:t>
            </a:r>
            <a:r>
              <a:rPr lang="es-US" sz="2000" dirty="0" err="1"/>
              <a:t>Advantage</a:t>
            </a:r>
            <a:r>
              <a:rPr lang="es-US" sz="2000" dirty="0"/>
              <a:t> (Parte C)....................................................</a:t>
            </a:r>
          </a:p>
          <a:p>
            <a:pPr marL="0" indent="0">
              <a:buNone/>
            </a:pPr>
            <a:r>
              <a:rPr lang="es-US" sz="2000" b="1" dirty="0"/>
              <a:t>Lección 6</a:t>
            </a:r>
            <a:r>
              <a:rPr lang="es-US" sz="2000" dirty="0"/>
              <a:t>: Medicare y Mercado de Seguros Médicos®...............................</a:t>
            </a:r>
          </a:p>
          <a:p>
            <a:pPr marL="0" indent="0">
              <a:buNone/>
            </a:pPr>
            <a:r>
              <a:rPr lang="es-US" sz="2000" b="1" dirty="0"/>
              <a:t>Lección 7</a:t>
            </a:r>
            <a:r>
              <a:rPr lang="es-US" sz="2000" dirty="0"/>
              <a:t>: Ayuda para Personas con Ingresos y Recursos Limitados..........</a:t>
            </a:r>
          </a:p>
          <a:p>
            <a:pPr marL="0" indent="0">
              <a:buNone/>
            </a:pPr>
            <a:r>
              <a:rPr lang="es-US" sz="2000" dirty="0"/>
              <a:t>Sitios Web Útiles..........................................................................................</a:t>
            </a:r>
          </a:p>
          <a:p>
            <a:pPr marL="0" indent="0">
              <a:buNone/>
            </a:pPr>
            <a:r>
              <a:rPr lang="es-US" sz="2000" dirty="0"/>
              <a:t>Puntos Clave que Debe Recordar.................................................................</a:t>
            </a:r>
          </a:p>
          <a:p>
            <a:pPr marL="0" indent="0">
              <a:buNone/>
            </a:pPr>
            <a:r>
              <a:rPr lang="es-US" sz="2000" dirty="0"/>
              <a:t>Siglas............................................................................................................</a:t>
            </a:r>
          </a:p>
        </p:txBody>
      </p:sp>
      <p:sp>
        <p:nvSpPr>
          <p:cNvPr id="7" name="Title 6"/>
          <p:cNvSpPr>
            <a:spLocks noGrp="1"/>
          </p:cNvSpPr>
          <p:nvPr>
            <p:ph type="title"/>
          </p:nvPr>
        </p:nvSpPr>
        <p:spPr/>
        <p:txBody>
          <a:bodyPr/>
          <a:lstStyle/>
          <a:p>
            <a:r>
              <a:rPr lang="es-US"/>
              <a:t>Contenido</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838200" y="3295650"/>
            <a:ext cx="10331370" cy="3060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1" indent="-2333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s-US" dirty="0">
                <a:solidFill>
                  <a:prstClr val="black"/>
                </a:solidFill>
                <a:latin typeface="Calibri" panose="020F0502020204030204"/>
                <a:ea typeface="+mn-ea"/>
                <a:cs typeface="+mn-cs"/>
              </a:rPr>
              <a:t>Período de 7 semanas cada año en el que puede inscribirse, cancelar la inscripción o cambiar de planes Medicare </a:t>
            </a:r>
            <a:r>
              <a:rPr lang="es-US" dirty="0" err="1">
                <a:solidFill>
                  <a:prstClr val="black"/>
                </a:solidFill>
                <a:latin typeface="Calibri" panose="020F0502020204030204"/>
                <a:ea typeface="+mn-ea"/>
                <a:cs typeface="+mn-cs"/>
              </a:rPr>
              <a:t>Advantage</a:t>
            </a:r>
            <a:r>
              <a:rPr lang="es-US" dirty="0">
                <a:solidFill>
                  <a:prstClr val="black"/>
                </a:solidFill>
                <a:latin typeface="Calibri" panose="020F0502020204030204"/>
                <a:ea typeface="+mn-ea"/>
                <a:cs typeface="+mn-cs"/>
              </a:rPr>
              <a:t> o planes de medicamentos de Medicare.</a:t>
            </a:r>
            <a:r>
              <a:rPr kumimoji="0" lang="es-US" sz="2800" b="0" i="0" u="none" strike="noStrike" cap="none" normalizeH="0" noProof="0" dirty="0">
                <a:ln>
                  <a:noFill/>
                </a:ln>
                <a:solidFill>
                  <a:prstClr val="black"/>
                </a:solidFill>
                <a:uLnTx/>
                <a:uFillTx/>
                <a:latin typeface="Calibri" panose="020F0502020204030204"/>
                <a:ea typeface="+mn-ea"/>
                <a:cs typeface="+mn-cs"/>
              </a:rPr>
              <a:t> </a:t>
            </a:r>
          </a:p>
          <a:p>
            <a:pPr marL="233363" marR="0" lvl="0" indent="-233363" algn="l" defTabSz="914400" rtl="0" eaLnBrk="1" fontAlgn="auto" latinLnBrk="0" hangingPunct="1">
              <a:lnSpc>
                <a:spcPct val="100000"/>
              </a:lnSpc>
              <a:spcBef>
                <a:spcPts val="600"/>
              </a:spcBef>
              <a:spcAft>
                <a:spcPts val="0"/>
              </a:spcAft>
              <a:buClrTx/>
              <a:buSzTx/>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Ese es el momento para revisar las opciones de su plan de salud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y medicamentos</a:t>
            </a:r>
          </a:p>
        </p:txBody>
      </p:sp>
      <p:grpSp>
        <p:nvGrpSpPr>
          <p:cNvPr id="7" name="Group 6" descr="Gráfico del calendario del OEP anual"/>
          <p:cNvGrpSpPr/>
          <p:nvPr/>
        </p:nvGrpSpPr>
        <p:grpSpPr>
          <a:xfrm>
            <a:off x="935477" y="1104900"/>
            <a:ext cx="9867900" cy="2114550"/>
            <a:chOff x="1151277" y="1181100"/>
            <a:chExt cx="7534231" cy="1626346"/>
          </a:xfrm>
        </p:grpSpPr>
        <p:graphicFrame>
          <p:nvGraphicFramePr>
            <p:cNvPr id="8" name="Diagram 7" descr="Calendario" title="Período de Inscripción Abierta(OEP, por sus siglas en inglés) anual, por sus siglas en inglés anual para personas con Medicare"/>
            <p:cNvGraphicFramePr/>
            <p:nvPr>
              <p:extLst>
                <p:ext uri="{D42A27DB-BD31-4B8C-83A1-F6EECF244321}">
                  <p14:modId xmlns:p14="http://schemas.microsoft.com/office/powerpoint/2010/main" val="3187096940"/>
                </p:ext>
              </p:extLst>
            </p:nvPr>
          </p:nvGraphicFramePr>
          <p:xfrm>
            <a:off x="1151277" y="1192524"/>
            <a:ext cx="5678632" cy="120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Calendario" title="Período de Inscripción Abierta (OEP, por sus siglas en inglés) anual para personas con Medicare"/>
            <p:cNvGraphicFramePr/>
            <p:nvPr>
              <p:extLst>
                <p:ext uri="{D42A27DB-BD31-4B8C-83A1-F6EECF244321}">
                  <p14:modId xmlns:p14="http://schemas.microsoft.com/office/powerpoint/2010/main" val="1527930413"/>
                </p:ext>
              </p:extLst>
            </p:nvPr>
          </p:nvGraphicFramePr>
          <p:xfrm>
            <a:off x="6959759" y="1181100"/>
            <a:ext cx="1725749" cy="1626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4" name="Title 3"/>
          <p:cNvSpPr>
            <a:spLocks noGrp="1"/>
          </p:cNvSpPr>
          <p:nvPr>
            <p:ph type="title"/>
          </p:nvPr>
        </p:nvSpPr>
        <p:spPr/>
        <p:txBody>
          <a:bodyPr>
            <a:normAutofit fontScale="90000"/>
          </a:bodyPr>
          <a:lstStyle/>
          <a:p>
            <a:r>
              <a:rPr lang="es-US" dirty="0"/>
              <a:t>Período de Inscripción Abierta (OEP, por sus siglas en inglés) </a:t>
            </a:r>
            <a:br>
              <a:rPr lang="es-US" dirty="0"/>
            </a:br>
            <a:r>
              <a:rPr lang="es-US" dirty="0"/>
              <a:t>anual para personas con Medicare</a:t>
            </a:r>
          </a:p>
        </p:txBody>
      </p:sp>
    </p:spTree>
    <p:extLst>
      <p:ext uri="{BB962C8B-B14F-4D97-AF65-F5344CB8AC3E}">
        <p14:creationId xmlns:p14="http://schemas.microsoft.com/office/powerpoint/2010/main" val="63169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0" name="Rectangle 9"/>
          <p:cNvSpPr/>
          <p:nvPr/>
        </p:nvSpPr>
        <p:spPr>
          <a:xfrm>
            <a:off x="8931187" y="4455268"/>
            <a:ext cx="2943043" cy="1186933"/>
          </a:xfrm>
          <a:prstGeom prst="rect">
            <a:avLst/>
          </a:prstGeom>
          <a:solidFill>
            <a:srgbClr val="0755B7"/>
          </a:solidFill>
          <a:ln>
            <a:solidFill>
              <a:srgbClr val="0755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spcBef>
                <a:spcPts val="600"/>
              </a:spcBef>
              <a:buSzPct val="100000"/>
              <a:buNone/>
            </a:pPr>
            <a:r>
              <a:rPr lang="es-US" b="1" dirty="0"/>
              <a:t>NOTA</a:t>
            </a:r>
            <a:r>
              <a:rPr lang="es-US" dirty="0"/>
              <a:t>: Solo puede realizar un cambio durante el Período de inscripción abierta de Medicare </a:t>
            </a:r>
            <a:r>
              <a:rPr lang="es-US" dirty="0" err="1"/>
              <a:t>Advantage</a:t>
            </a:r>
            <a:r>
              <a:rPr lang="es-US" dirty="0"/>
              <a:t>. </a:t>
            </a:r>
          </a:p>
        </p:txBody>
      </p:sp>
      <p:sp>
        <p:nvSpPr>
          <p:cNvPr id="6" name="Content Placeholder 6"/>
          <p:cNvSpPr txBox="1">
            <a:spLocks/>
          </p:cNvSpPr>
          <p:nvPr/>
        </p:nvSpPr>
        <p:spPr>
          <a:xfrm>
            <a:off x="583661" y="2548647"/>
            <a:ext cx="11167352" cy="380770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1" indent="-227013">
              <a:lnSpc>
                <a:spcPct val="120000"/>
              </a:lnSpc>
              <a:buFont typeface="Wingdings" panose="05000000000000000000" pitchFamily="2" charset="2"/>
              <a:buChar char="§"/>
            </a:pPr>
            <a:r>
              <a:rPr lang="es-US" b="1" dirty="0"/>
              <a:t>Puede</a:t>
            </a:r>
            <a:r>
              <a:rPr lang="es-US" dirty="0"/>
              <a:t> hacer estos cambios:</a:t>
            </a:r>
          </a:p>
          <a:p>
            <a:pPr marL="460375" lvl="2" indent="-233363">
              <a:lnSpc>
                <a:spcPct val="120000"/>
              </a:lnSpc>
              <a:buSzPct val="100000"/>
              <a:buFont typeface="Arial" panose="020B0604020202020204" pitchFamily="34" charset="0"/>
              <a:buChar char="•"/>
            </a:pPr>
            <a:r>
              <a:rPr lang="es-US" dirty="0"/>
              <a:t>Si está en un plan de Medicare </a:t>
            </a:r>
            <a:r>
              <a:rPr lang="es-US" dirty="0" err="1"/>
              <a:t>Advantage</a:t>
            </a:r>
            <a:r>
              <a:rPr lang="es-US" dirty="0"/>
              <a:t> (con o sin la cobertura de medicamentos), podrá cambiar a otro plan de Medicare </a:t>
            </a:r>
            <a:r>
              <a:rPr lang="es-US" dirty="0" err="1"/>
              <a:t>Advantage</a:t>
            </a:r>
            <a:r>
              <a:rPr lang="es-US" dirty="0"/>
              <a:t> (con o sin la cobertura de medicamentos).</a:t>
            </a:r>
          </a:p>
          <a:p>
            <a:pPr marL="460375" lvl="2" indent="-233363">
              <a:lnSpc>
                <a:spcPct val="120000"/>
              </a:lnSpc>
              <a:buSzPct val="100000"/>
              <a:buFont typeface="Arial" panose="020B0604020202020204" pitchFamily="34" charset="0"/>
              <a:buChar char="•"/>
            </a:pPr>
            <a:r>
              <a:rPr lang="es-US" dirty="0"/>
              <a:t>Puede cancelar su plan de Medicare </a:t>
            </a:r>
            <a:r>
              <a:rPr lang="es-US" dirty="0" err="1"/>
              <a:t>Advantage</a:t>
            </a:r>
            <a:r>
              <a:rPr lang="es-US" dirty="0"/>
              <a:t> y volver a Medicare Original. </a:t>
            </a:r>
            <a:br>
              <a:rPr lang="es-US" dirty="0"/>
            </a:br>
            <a:r>
              <a:rPr lang="es-US" dirty="0"/>
              <a:t>También podrá inscribirse en un Plan de Medicamentos Recetados de Medicare.</a:t>
            </a:r>
          </a:p>
          <a:p>
            <a:pPr marL="227013" lvl="1" indent="-227013">
              <a:lnSpc>
                <a:spcPct val="120000"/>
              </a:lnSpc>
              <a:buSzPct val="100000"/>
              <a:buFont typeface="Wingdings" panose="05000000000000000000" pitchFamily="2" charset="2"/>
              <a:buChar char="§"/>
            </a:pPr>
            <a:r>
              <a:rPr lang="es-US" b="1" dirty="0"/>
              <a:t>No</a:t>
            </a:r>
            <a:r>
              <a:rPr lang="es-US" dirty="0"/>
              <a:t> </a:t>
            </a:r>
            <a:r>
              <a:rPr lang="es-US" b="1" dirty="0"/>
              <a:t>puede</a:t>
            </a:r>
            <a:r>
              <a:rPr lang="es-US" dirty="0"/>
              <a:t> hacer estos cambios:</a:t>
            </a:r>
          </a:p>
          <a:p>
            <a:pPr marL="460375" lvl="2" indent="-233363">
              <a:lnSpc>
                <a:spcPct val="120000"/>
              </a:lnSpc>
              <a:buSzPct val="100000"/>
              <a:buFont typeface="Arial" panose="020B0604020202020204" pitchFamily="34" charset="0"/>
              <a:buChar char="•"/>
            </a:pPr>
            <a:r>
              <a:rPr lang="es-US" dirty="0"/>
              <a:t>Cambiar de Medicare Original a un plan de Medicare </a:t>
            </a:r>
            <a:r>
              <a:rPr lang="es-US" dirty="0" err="1"/>
              <a:t>Advantage</a:t>
            </a:r>
            <a:r>
              <a:rPr lang="es-US" dirty="0"/>
              <a:t>. </a:t>
            </a:r>
          </a:p>
          <a:p>
            <a:pPr marL="460375" lvl="2" indent="-233363">
              <a:lnSpc>
                <a:spcPct val="120000"/>
              </a:lnSpc>
              <a:buSzPct val="100000"/>
              <a:buFont typeface="Arial" panose="020B0604020202020204" pitchFamily="34" charset="0"/>
              <a:buChar char="•"/>
            </a:pPr>
            <a:r>
              <a:rPr lang="es-US" dirty="0"/>
              <a:t>Inscribirse en un Plan de Medicamentos Recetados de Medicare si usted </a:t>
            </a:r>
            <a:br>
              <a:rPr lang="es-US" dirty="0"/>
            </a:br>
            <a:r>
              <a:rPr lang="es-US" dirty="0"/>
              <a:t>tiene Medicare Original. </a:t>
            </a:r>
          </a:p>
          <a:p>
            <a:pPr marL="460375" lvl="2" indent="-233363">
              <a:lnSpc>
                <a:spcPct val="120000"/>
              </a:lnSpc>
              <a:buSzPct val="100000"/>
              <a:buFont typeface="Arial" panose="020B0604020202020204" pitchFamily="34" charset="0"/>
              <a:buChar char="•"/>
            </a:pPr>
            <a:r>
              <a:rPr lang="es-US" dirty="0"/>
              <a:t>de un Plan de Medicamentos Recetados de Medicare a otro si usted tiene Medicare Original.</a:t>
            </a:r>
          </a:p>
          <a:p>
            <a:pPr marL="0" marR="0" lvl="2" indent="0" algn="l" defTabSz="914400" rtl="0" eaLnBrk="1" fontAlgn="auto" latinLnBrk="0" hangingPunct="1">
              <a:lnSpc>
                <a:spcPct val="120000"/>
              </a:lnSpc>
              <a:spcBef>
                <a:spcPts val="600"/>
              </a:spcBef>
              <a:spcAft>
                <a:spcPts val="0"/>
              </a:spcAft>
              <a:buClrTx/>
              <a:buSzTx/>
              <a:buFont typeface="Wingdings" panose="05000000000000000000" pitchFamily="2" charset="2"/>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descr="Gráfico del calendario del OEP de MA"/>
          <p:cNvGrpSpPr/>
          <p:nvPr/>
        </p:nvGrpSpPr>
        <p:grpSpPr>
          <a:xfrm>
            <a:off x="984778" y="1215799"/>
            <a:ext cx="10040308" cy="1577975"/>
            <a:chOff x="984778" y="1215799"/>
            <a:chExt cx="10040308" cy="1577975"/>
          </a:xfrm>
        </p:grpSpPr>
        <p:graphicFrame>
          <p:nvGraphicFramePr>
            <p:cNvPr id="8" name="Diagram 7" descr="Calendario" title="Período de Inscripción Abierta (OEP de MA, por sus siglas en inglés) de Medicare Advantage (MA, por sus siglas en inglés)"/>
            <p:cNvGraphicFramePr/>
            <p:nvPr>
              <p:extLst>
                <p:ext uri="{D42A27DB-BD31-4B8C-83A1-F6EECF244321}">
                  <p14:modId xmlns:p14="http://schemas.microsoft.com/office/powerpoint/2010/main" val="2686878732"/>
                </p:ext>
              </p:extLst>
            </p:nvPr>
          </p:nvGraphicFramePr>
          <p:xfrm>
            <a:off x="984778" y="1215799"/>
            <a:ext cx="6876813" cy="96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Calendario" title="Período de Inscripción Abierta (OEP de MA, por sus siglas en inglés) de Medicare Advantage (MA, por sus siglas en inglés)"/>
            <p:cNvGraphicFramePr/>
            <p:nvPr>
              <p:extLst>
                <p:ext uri="{D42A27DB-BD31-4B8C-83A1-F6EECF244321}">
                  <p14:modId xmlns:p14="http://schemas.microsoft.com/office/powerpoint/2010/main" val="1268612736"/>
                </p:ext>
              </p:extLst>
            </p:nvPr>
          </p:nvGraphicFramePr>
          <p:xfrm>
            <a:off x="8009127" y="1215799"/>
            <a:ext cx="3015959" cy="1577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4" name="Title 3"/>
          <p:cNvSpPr>
            <a:spLocks noGrp="1"/>
          </p:cNvSpPr>
          <p:nvPr>
            <p:ph type="title"/>
          </p:nvPr>
        </p:nvSpPr>
        <p:spPr/>
        <p:txBody>
          <a:bodyPr/>
          <a:lstStyle/>
          <a:p>
            <a:r>
              <a:rPr lang="es-US"/>
              <a:t>Período de Inscripción Abierta de Medicare Advantage (OEP)</a:t>
            </a:r>
          </a:p>
        </p:txBody>
      </p:sp>
    </p:spTree>
    <p:extLst>
      <p:ext uri="{BB962C8B-B14F-4D97-AF65-F5344CB8AC3E}">
        <p14:creationId xmlns:p14="http://schemas.microsoft.com/office/powerpoint/2010/main" val="5878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pic>
        <p:nvPicPr>
          <p:cNvPr id="6" name="Picture 2" descr="5 estre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569" y="3034283"/>
            <a:ext cx="968189"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fontScale="92500"/>
          </a:bodyPr>
          <a:lstStyle/>
          <a:p>
            <a:pPr marL="288925" lvl="2" indent="-288925">
              <a:lnSpc>
                <a:spcPct val="100000"/>
              </a:lnSpc>
              <a:spcBef>
                <a:spcPts val="600"/>
              </a:spcBef>
              <a:buFont typeface="Wingdings" pitchFamily="2" charset="2"/>
              <a:buChar char="§"/>
              <a:defRPr/>
            </a:pPr>
            <a:r>
              <a:rPr lang="es-US" sz="3200" dirty="0"/>
              <a:t>Cambiarse a otro plan de Medicare </a:t>
            </a:r>
            <a:r>
              <a:rPr lang="es-US" sz="3200" dirty="0" err="1"/>
              <a:t>Advantage</a:t>
            </a:r>
            <a:r>
              <a:rPr lang="es-US" sz="3200" dirty="0"/>
              <a:t> con o sin cobertura de medicamentos recetados</a:t>
            </a:r>
          </a:p>
          <a:p>
            <a:pPr marL="288925" lvl="2" indent="-288925">
              <a:lnSpc>
                <a:spcPct val="100000"/>
              </a:lnSpc>
              <a:spcBef>
                <a:spcPts val="600"/>
              </a:spcBef>
              <a:buFont typeface="Wingdings" pitchFamily="2" charset="2"/>
              <a:buChar char="§"/>
              <a:defRPr/>
            </a:pPr>
            <a:r>
              <a:rPr lang="es-US" sz="3200" dirty="0"/>
              <a:t>Inscríbase una vez por año del 8 de diciembre al 30 de noviembre.</a:t>
            </a:r>
          </a:p>
          <a:p>
            <a:pPr marL="288925" lvl="2" indent="-288925">
              <a:lnSpc>
                <a:spcPct val="100000"/>
              </a:lnSpc>
              <a:spcBef>
                <a:spcPts val="600"/>
              </a:spcBef>
              <a:buFont typeface="Wingdings" pitchFamily="2" charset="2"/>
              <a:buChar char="§"/>
              <a:defRPr/>
            </a:pPr>
            <a:r>
              <a:rPr lang="es-US" sz="3200" dirty="0"/>
              <a:t>El nuevo plan comienza el primer día del mes siguiente a </a:t>
            </a:r>
            <a:br>
              <a:rPr lang="es-US" sz="3200" dirty="0"/>
            </a:br>
            <a:r>
              <a:rPr lang="es-US" sz="3200" dirty="0"/>
              <a:t>la inscripción. </a:t>
            </a:r>
          </a:p>
          <a:p>
            <a:pPr marL="288925" lvl="2" indent="-288925">
              <a:lnSpc>
                <a:spcPct val="100000"/>
              </a:lnSpc>
              <a:spcBef>
                <a:spcPts val="600"/>
              </a:spcBef>
              <a:buFont typeface="Wingdings" pitchFamily="2" charset="2"/>
              <a:buChar char="§"/>
              <a:defRPr/>
            </a:pPr>
            <a:r>
              <a:rPr lang="es-US" sz="3200" dirty="0"/>
              <a:t>La calificación de estrellas se otorga una vez al año.</a:t>
            </a:r>
          </a:p>
          <a:p>
            <a:pPr marL="511175" lvl="1" indent="-228600">
              <a:lnSpc>
                <a:spcPct val="100000"/>
              </a:lnSpc>
              <a:spcBef>
                <a:spcPts val="600"/>
              </a:spcBef>
              <a:defRPr/>
            </a:pPr>
            <a:r>
              <a:rPr lang="es-US" dirty="0"/>
              <a:t>Las calificaciones se asignan en octubre y entran en vigencia el 1º de enero.</a:t>
            </a:r>
          </a:p>
          <a:p>
            <a:pPr marL="511175" lvl="1" indent="-228600">
              <a:lnSpc>
                <a:spcPct val="100000"/>
              </a:lnSpc>
              <a:spcBef>
                <a:spcPts val="600"/>
              </a:spcBef>
              <a:defRPr/>
            </a:pPr>
            <a:r>
              <a:rPr lang="es-US" dirty="0"/>
              <a:t>Visite </a:t>
            </a:r>
            <a:r>
              <a:rPr lang="es-US" dirty="0">
                <a:hlinkClick r:id="rId4"/>
              </a:rPr>
              <a:t>es.Medicare.gov/plan-compare</a:t>
            </a:r>
            <a:r>
              <a:rPr lang="es-US" dirty="0"/>
              <a:t> para ver calificaciones de estrellas</a:t>
            </a:r>
          </a:p>
          <a:p>
            <a:pPr marL="739775" lvl="3" indent="-228600" eaLnBrk="0" fontAlgn="base" hangingPunct="0">
              <a:lnSpc>
                <a:spcPct val="100000"/>
              </a:lnSpc>
              <a:spcBef>
                <a:spcPts val="600"/>
              </a:spcBef>
              <a:buSzPct val="50000"/>
              <a:buFont typeface="Wingdings" pitchFamily="2" charset="2"/>
              <a:buChar char="q"/>
              <a:defRPr/>
            </a:pPr>
            <a:r>
              <a:rPr lang="es-US" sz="2400" dirty="0"/>
              <a:t>Busque la Calificación General de Estrellas para encontrar planes elegibles.</a:t>
            </a:r>
          </a:p>
        </p:txBody>
      </p:sp>
      <p:sp>
        <p:nvSpPr>
          <p:cNvPr id="4" name="Title 3"/>
          <p:cNvSpPr>
            <a:spLocks noGrp="1"/>
          </p:cNvSpPr>
          <p:nvPr>
            <p:ph type="title"/>
          </p:nvPr>
        </p:nvSpPr>
        <p:spPr/>
        <p:txBody>
          <a:bodyPr>
            <a:normAutofit fontScale="90000"/>
          </a:bodyPr>
          <a:lstStyle/>
          <a:p>
            <a:r>
              <a:rPr lang="es-US" dirty="0"/>
              <a:t>Período Especial de Inscripción (SEP, por sus siglas en inglés) </a:t>
            </a:r>
            <a:br>
              <a:rPr lang="es-US" dirty="0"/>
            </a:br>
            <a:r>
              <a:rPr lang="es-US" dirty="0"/>
              <a:t>de 5 estrellas</a:t>
            </a:r>
          </a:p>
        </p:txBody>
      </p:sp>
    </p:spTree>
    <p:extLst>
      <p:ext uri="{BB962C8B-B14F-4D97-AF65-F5344CB8AC3E}">
        <p14:creationId xmlns:p14="http://schemas.microsoft.com/office/powerpoint/2010/main" val="240328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normAutofit fontScale="92500" lnSpcReduction="10000"/>
          </a:bodyPr>
          <a:lstStyle/>
          <a:p>
            <a:pPr marL="230188" lvl="0" indent="-230188" defTabSz="685800">
              <a:lnSpc>
                <a:spcPct val="100000"/>
              </a:lnSpc>
              <a:spcBef>
                <a:spcPts val="600"/>
              </a:spcBef>
            </a:pPr>
            <a:r>
              <a:rPr lang="es-US" sz="2800" dirty="0"/>
              <a:t>Se traslada a un sitio distinto del área de servicio del plan.</a:t>
            </a:r>
          </a:p>
          <a:p>
            <a:pPr marL="230188" lvl="0" indent="-230188" defTabSz="685800">
              <a:lnSpc>
                <a:spcPct val="100000"/>
              </a:lnSpc>
              <a:spcBef>
                <a:spcPts val="600"/>
              </a:spcBef>
            </a:pPr>
            <a:r>
              <a:rPr lang="es-US" sz="2800" dirty="0"/>
              <a:t>Tiene Medicaid y Medicare o califica para un subsidio por bajos ingresos (LIS, por sus siglas en inglés).</a:t>
            </a:r>
          </a:p>
          <a:p>
            <a:pPr marL="461963" lvl="1" indent="-231775" defTabSz="685800">
              <a:lnSpc>
                <a:spcPct val="100000"/>
              </a:lnSpc>
              <a:spcBef>
                <a:spcPts val="600"/>
              </a:spcBef>
            </a:pPr>
            <a:r>
              <a:rPr lang="es-US" sz="2400" dirty="0"/>
              <a:t>Una vez por trimestre calendario durante los primeros 9 meses de cada año </a:t>
            </a:r>
          </a:p>
          <a:p>
            <a:pPr marL="230188" lvl="0" indent="-230188" defTabSz="685800">
              <a:lnSpc>
                <a:spcPct val="100000"/>
              </a:lnSpc>
              <a:spcBef>
                <a:spcPts val="600"/>
              </a:spcBef>
            </a:pPr>
            <a:r>
              <a:rPr lang="es-US" sz="2800" dirty="0"/>
              <a:t>Obtiene, pierde o tiene un cambio en el estado de Ayuda Adicional o </a:t>
            </a:r>
            <a:br>
              <a:rPr lang="es-US" sz="2800" dirty="0"/>
            </a:br>
            <a:r>
              <a:rPr lang="es-US" sz="2800" dirty="0"/>
              <a:t>de Medicaid.</a:t>
            </a:r>
          </a:p>
          <a:p>
            <a:pPr marL="230188" lvl="0" indent="-230188" defTabSz="685800">
              <a:lnSpc>
                <a:spcPct val="100000"/>
              </a:lnSpc>
              <a:spcBef>
                <a:spcPts val="600"/>
              </a:spcBef>
            </a:pPr>
            <a:r>
              <a:rPr lang="es-US" sz="2800" dirty="0"/>
              <a:t>Su plan abandona el de Medicare o reduce su área de servicios.</a:t>
            </a:r>
          </a:p>
          <a:p>
            <a:pPr marL="230188" lvl="0" indent="-230188" defTabSz="685800">
              <a:lnSpc>
                <a:spcPct val="100000"/>
              </a:lnSpc>
              <a:spcBef>
                <a:spcPts val="600"/>
              </a:spcBef>
            </a:pPr>
            <a:r>
              <a:rPr lang="es-US" sz="2800" dirty="0"/>
              <a:t>Ingresa, permanece o egresa de un centro de cuidado a largo plazo (como un asilo de ancianos).</a:t>
            </a:r>
          </a:p>
          <a:p>
            <a:pPr marL="230188" lvl="0" indent="-230188" defTabSz="685800">
              <a:lnSpc>
                <a:spcPct val="100000"/>
              </a:lnSpc>
              <a:spcBef>
                <a:spcPts val="600"/>
              </a:spcBef>
            </a:pPr>
            <a:r>
              <a:rPr lang="es-US" sz="2800" dirty="0"/>
              <a:t>Le envían una notificación retroactiva de derecho a Medicare. </a:t>
            </a:r>
          </a:p>
          <a:p>
            <a:pPr marL="230188" lvl="0" indent="-230188" defTabSz="685800">
              <a:lnSpc>
                <a:spcPct val="100000"/>
              </a:lnSpc>
              <a:spcBef>
                <a:spcPts val="600"/>
              </a:spcBef>
            </a:pPr>
            <a:r>
              <a:rPr lang="es-US" sz="2800" dirty="0"/>
              <a:t>Deja o pierde la cobertura del empleador o del sindicato.</a:t>
            </a:r>
          </a:p>
          <a:p>
            <a:pPr marL="230188" lvl="0" indent="-230188" defTabSz="685800">
              <a:lnSpc>
                <a:spcPct val="100000"/>
              </a:lnSpc>
              <a:spcBef>
                <a:spcPts val="600"/>
              </a:spcBef>
            </a:pPr>
            <a:r>
              <a:rPr lang="es-US" sz="2800" dirty="0"/>
              <a:t>Otras circunstancias excepcionales.</a:t>
            </a:r>
          </a:p>
        </p:txBody>
      </p:sp>
      <p:sp>
        <p:nvSpPr>
          <p:cNvPr id="4" name="Title 3"/>
          <p:cNvSpPr>
            <a:spLocks noGrp="1"/>
          </p:cNvSpPr>
          <p:nvPr>
            <p:ph type="title"/>
          </p:nvPr>
        </p:nvSpPr>
        <p:spPr/>
        <p:txBody>
          <a:bodyPr/>
          <a:lstStyle/>
          <a:p>
            <a:r>
              <a:rPr lang="es-US" dirty="0"/>
              <a:t>Otros Períodos de Inscripción Especial </a:t>
            </a:r>
            <a:br>
              <a:rPr lang="es-US" dirty="0"/>
            </a:br>
            <a:r>
              <a:rPr lang="es-US" dirty="0"/>
              <a:t>(SEP, por sus siglas en inglés) de Medicare</a:t>
            </a:r>
          </a:p>
        </p:txBody>
      </p:sp>
    </p:spTree>
    <p:extLst>
      <p:ext uri="{BB962C8B-B14F-4D97-AF65-F5344CB8AC3E}">
        <p14:creationId xmlns:p14="http://schemas.microsoft.com/office/powerpoint/2010/main" val="46809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F279D8-D622-4C4E-948B-E01B5942446D}"/>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5E31AE2E-7ECD-1E45-B025-327FAE160BDD}"/>
              </a:ext>
            </a:extLst>
          </p:cNvPr>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50544" y="4903076"/>
            <a:ext cx="4018476" cy="57035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Content Placeholder 8"/>
          <p:cNvSpPr>
            <a:spLocks noGrp="1"/>
          </p:cNvSpPr>
          <p:nvPr>
            <p:ph idx="1"/>
          </p:nvPr>
        </p:nvSpPr>
        <p:spPr/>
        <p:txBody>
          <a:bodyPr/>
          <a:lstStyle/>
          <a:p>
            <a:pPr marL="0" lvl="0" indent="0">
              <a:lnSpc>
                <a:spcPct val="100000"/>
              </a:lnSpc>
              <a:spcBef>
                <a:spcPts val="600"/>
              </a:spcBef>
              <a:buNone/>
            </a:pPr>
            <a:r>
              <a:rPr lang="es-US" dirty="0"/>
              <a:t>¿Por qué es importante su Período de Inscripción Inicial (IEP, por sus siglas en inglés)?</a:t>
            </a:r>
          </a:p>
          <a:p>
            <a:pPr marL="347663" lvl="0" indent="-347663">
              <a:lnSpc>
                <a:spcPct val="100000"/>
              </a:lnSpc>
              <a:spcBef>
                <a:spcPts val="600"/>
              </a:spcBef>
              <a:buFont typeface="Wingdings" panose="05000000000000000000" pitchFamily="2" charset="2"/>
              <a:buAutoNum type="alphaLcPeriod"/>
            </a:pPr>
            <a:r>
              <a:rPr lang="es-US" dirty="0"/>
              <a:t>Si no cumple con las fechas límite para la inscripción, podrían aplicarle multas.</a:t>
            </a:r>
          </a:p>
          <a:p>
            <a:pPr marL="347663" lvl="0" indent="-347663">
              <a:lnSpc>
                <a:spcPct val="100000"/>
              </a:lnSpc>
              <a:spcBef>
                <a:spcPts val="600"/>
              </a:spcBef>
              <a:buFont typeface="Wingdings" panose="05000000000000000000" pitchFamily="2" charset="2"/>
              <a:buAutoNum type="alphaLcPeriod"/>
            </a:pPr>
            <a:r>
              <a:rPr lang="es-US" dirty="0"/>
              <a:t>Es su primera oportunidad de inscribirse en Medicare. </a:t>
            </a:r>
          </a:p>
          <a:p>
            <a:pPr marL="347663" lvl="0" indent="-347663">
              <a:lnSpc>
                <a:spcPct val="100000"/>
              </a:lnSpc>
              <a:spcBef>
                <a:spcPts val="600"/>
              </a:spcBef>
              <a:buFont typeface="Wingdings" panose="05000000000000000000" pitchFamily="2" charset="2"/>
              <a:buAutoNum type="alphaLcPeriod"/>
            </a:pPr>
            <a:r>
              <a:rPr lang="es-US" dirty="0"/>
              <a:t>El momento en que se inscribe determina cuándo comienza su cobertura.</a:t>
            </a:r>
          </a:p>
          <a:p>
            <a:pPr marL="347663" lvl="0" indent="-347663">
              <a:lnSpc>
                <a:spcPct val="100000"/>
              </a:lnSpc>
              <a:spcBef>
                <a:spcPts val="600"/>
              </a:spcBef>
              <a:buFont typeface="Wingdings" panose="05000000000000000000" pitchFamily="2" charset="2"/>
              <a:buAutoNum type="alphaLcPeriod"/>
            </a:pPr>
            <a:r>
              <a:rPr lang="es-US" dirty="0"/>
              <a:t>Todas las anteriores</a:t>
            </a:r>
          </a:p>
          <a:p>
            <a:pPr marL="0" indent="0">
              <a:buNone/>
            </a:pPr>
            <a:endParaRPr lang="en-US" dirty="0"/>
          </a:p>
        </p:txBody>
      </p:sp>
      <p:sp>
        <p:nvSpPr>
          <p:cNvPr id="2" name="Title 1"/>
          <p:cNvSpPr>
            <a:spLocks noGrp="1"/>
          </p:cNvSpPr>
          <p:nvPr>
            <p:ph type="title"/>
          </p:nvPr>
        </p:nvSpPr>
        <p:spPr/>
        <p:txBody>
          <a:bodyPr/>
          <a:lstStyle/>
          <a:p>
            <a:r>
              <a:rPr lang="es-US"/>
              <a:t>Compruebe su conocimiento: Pregunta 1</a:t>
            </a:r>
          </a:p>
        </p:txBody>
      </p:sp>
    </p:spTree>
    <p:extLst>
      <p:ext uri="{BB962C8B-B14F-4D97-AF65-F5344CB8AC3E}">
        <p14:creationId xmlns:p14="http://schemas.microsoft.com/office/powerpoint/2010/main" val="18649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C03561-822D-EA47-9C2D-8789A36A746C}"/>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DAEC6302-31EC-FD42-AF58-B1FFCE6A5365}"/>
              </a:ext>
            </a:extLst>
          </p:cNvPr>
          <p:cNvSpPr>
            <a:spLocks noGrp="1"/>
          </p:cNvSpPr>
          <p:nvPr>
            <p:ph type="ftr" sz="quarter" idx="11"/>
          </p:nvPr>
        </p:nvSpPr>
        <p:spPr/>
        <p:txBody>
          <a:bodyPr/>
          <a:lstStyle/>
          <a:p>
            <a:r>
              <a:rPr lang="es-US"/>
              <a:t>Comenzando con Medicare</a:t>
            </a:r>
          </a:p>
        </p:txBody>
      </p:sp>
      <p:sp>
        <p:nvSpPr>
          <p:cNvPr id="5" name="Text Placeholder 4"/>
          <p:cNvSpPr>
            <a:spLocks noGrp="1"/>
          </p:cNvSpPr>
          <p:nvPr>
            <p:ph type="body" idx="1"/>
          </p:nvPr>
        </p:nvSpPr>
        <p:spPr/>
        <p:txBody>
          <a:bodyPr>
            <a:noAutofit/>
          </a:bodyPr>
          <a:lstStyle/>
          <a:p>
            <a:pPr>
              <a:lnSpc>
                <a:spcPct val="100000"/>
              </a:lnSpc>
              <a:spcBef>
                <a:spcPts val="600"/>
              </a:spcBef>
            </a:pPr>
            <a:r>
              <a:rPr lang="es-US" spc="0" dirty="0"/>
              <a:t>Medicare Original es la Parte A (Seguro de Hospital) y la Parte B (Seguro Médico).</a:t>
            </a:r>
          </a:p>
        </p:txBody>
      </p:sp>
      <p:sp>
        <p:nvSpPr>
          <p:cNvPr id="2" name="Title 1"/>
          <p:cNvSpPr>
            <a:spLocks noGrp="1"/>
          </p:cNvSpPr>
          <p:nvPr>
            <p:ph type="title"/>
          </p:nvPr>
        </p:nvSpPr>
        <p:spPr/>
        <p:txBody>
          <a:bodyPr>
            <a:normAutofit/>
          </a:bodyPr>
          <a:lstStyle/>
          <a:p>
            <a:r>
              <a:rPr lang="es-US"/>
              <a:t>Lección 2</a:t>
            </a:r>
          </a:p>
        </p:txBody>
      </p:sp>
    </p:spTree>
    <p:extLst>
      <p:ext uri="{BB962C8B-B14F-4D97-AF65-F5344CB8AC3E}">
        <p14:creationId xmlns:p14="http://schemas.microsoft.com/office/powerpoint/2010/main" val="365748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56857D-FC6E-5D4B-B42E-6C8087DDC92E}"/>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2D7F6FC0-AD57-384B-94B4-E6D99D6D8CB1}"/>
              </a:ext>
            </a:extLst>
          </p:cNvPr>
          <p:cNvSpPr>
            <a:spLocks noGrp="1"/>
          </p:cNvSpPr>
          <p:nvPr>
            <p:ph type="ftr" sz="quarter" idx="11"/>
          </p:nvPr>
        </p:nvSpPr>
        <p:spPr/>
        <p:txBody>
          <a:bodyPr/>
          <a:lstStyle/>
          <a:p>
            <a:r>
              <a:rPr lang="es-US"/>
              <a:t>Comenzando con Medicare</a:t>
            </a:r>
          </a:p>
        </p:txBody>
      </p:sp>
      <p:grpSp>
        <p:nvGrpSpPr>
          <p:cNvPr id="7" name="Group 6" descr="Infografía del seguro hospitalario de la Parte A"/>
          <p:cNvGrpSpPr/>
          <p:nvPr/>
        </p:nvGrpSpPr>
        <p:grpSpPr>
          <a:xfrm>
            <a:off x="219919" y="2830173"/>
            <a:ext cx="2174452" cy="1724704"/>
            <a:chOff x="159794" y="1180618"/>
            <a:chExt cx="2174452" cy="1724704"/>
          </a:xfrm>
        </p:grpSpPr>
        <p:pic>
          <p:nvPicPr>
            <p:cNvPr id="8" name="Picture 7"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4" y="1180618"/>
              <a:ext cx="1653433" cy="914400"/>
            </a:xfrm>
            <a:prstGeom prst="rect">
              <a:avLst/>
            </a:prstGeom>
          </p:spPr>
        </p:pic>
        <p:sp>
          <p:nvSpPr>
            <p:cNvPr id="9" name="TextBox 8"/>
            <p:cNvSpPr txBox="1"/>
            <p:nvPr/>
          </p:nvSpPr>
          <p:spPr>
            <a:xfrm>
              <a:off x="159794" y="2397234"/>
              <a:ext cx="2174452"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de hospital</a:t>
              </a:r>
            </a:p>
          </p:txBody>
        </p:sp>
      </p:grpSp>
      <p:sp>
        <p:nvSpPr>
          <p:cNvPr id="6" name="Content Placeholder 6"/>
          <p:cNvSpPr txBox="1">
            <a:spLocks/>
          </p:cNvSpPr>
          <p:nvPr/>
        </p:nvSpPr>
        <p:spPr>
          <a:xfrm>
            <a:off x="2133862" y="1028220"/>
            <a:ext cx="9793444" cy="575358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600"/>
              </a:spcBef>
              <a:spcAft>
                <a:spcPts val="0"/>
              </a:spcAft>
              <a:buClrTx/>
              <a:buSzTx/>
              <a:buFont typeface="Wingdings" panose="05000000000000000000" pitchFamily="2" charset="2"/>
              <a:buNone/>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La </a:t>
            </a:r>
            <a:r>
              <a:rPr kumimoji="0" lang="es-US" sz="3200" b="1" i="0" u="none" strike="noStrike" cap="none" normalizeH="0" baseline="0" noProof="0" dirty="0">
                <a:ln>
                  <a:noFill/>
                </a:ln>
                <a:solidFill>
                  <a:prstClr val="black"/>
                </a:solidFill>
                <a:uLnTx/>
                <a:uFillTx/>
                <a:latin typeface="Calibri" panose="020F0502020204030204"/>
                <a:ea typeface="+mn-ea"/>
                <a:cs typeface="+mn-cs"/>
              </a:rPr>
              <a:t>Parte A (Seguro de hospital)</a:t>
            </a:r>
            <a:r>
              <a:rPr kumimoji="0" lang="es-US" sz="3200" b="0" i="0" u="none" strike="noStrike" cap="none" normalizeH="0" baseline="0" noProof="0" dirty="0">
                <a:ln>
                  <a:noFill/>
                </a:ln>
                <a:solidFill>
                  <a:prstClr val="black"/>
                </a:solidFill>
                <a:uLnTx/>
                <a:uFillTx/>
                <a:latin typeface="Calibri" panose="020F0502020204030204"/>
                <a:ea typeface="+mn-ea"/>
                <a:cs typeface="+mn-cs"/>
              </a:rPr>
              <a:t> ayuda a cubrir los servicios necesarios por razones médicas:</a:t>
            </a:r>
          </a:p>
          <a:p>
            <a:pPr marL="228600" marR="0" lvl="0" indent="-228600" algn="l" defTabSz="6858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Atención hospitalaria para pacientes hospitalizados </a:t>
            </a:r>
          </a:p>
          <a:p>
            <a:pPr marL="571500" marR="0" lvl="1" indent="-22860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s-US" sz="3000" b="0" i="0" u="none" strike="noStrike" cap="none" normalizeH="0" baseline="0" noProof="0" dirty="0">
                <a:ln>
                  <a:noFill/>
                </a:ln>
                <a:solidFill>
                  <a:prstClr val="black"/>
                </a:solidFill>
                <a:uLnTx/>
                <a:uFillTx/>
                <a:latin typeface="Calibri" panose="020F0502020204030204"/>
                <a:ea typeface="+mn-ea"/>
                <a:cs typeface="+mn-cs"/>
              </a:rPr>
              <a:t>Habitación semiprivada, comidas, enfermería general, medicamentos (incluyendo la metadona para tratar un trastorno por uso de opioides) y otros servicios y suministros hospitalarios, como parte de su tratamiento de internación. </a:t>
            </a:r>
          </a:p>
          <a:p>
            <a:pPr marL="908050" lvl="2" indent="-342900">
              <a:lnSpc>
                <a:spcPct val="120000"/>
              </a:lnSpc>
              <a:defRPr/>
            </a:pPr>
            <a:r>
              <a:rPr kumimoji="0" lang="es-US" sz="2700" b="0" i="0" u="none" strike="noStrike" cap="none" normalizeH="0" baseline="0" noProof="0" dirty="0">
                <a:ln>
                  <a:noFill/>
                </a:ln>
                <a:solidFill>
                  <a:prstClr val="black"/>
                </a:solidFill>
                <a:uLnTx/>
                <a:uFillTx/>
                <a:latin typeface="Calibri" panose="020F0502020204030204"/>
                <a:ea typeface="+mn-ea"/>
                <a:cs typeface="+mn-cs"/>
              </a:rPr>
              <a:t>Incluye la atención que recibe en hospitales de cuidado grave, hospitales de acceso crítico, centros de rehabilitación para pacientes internados, hospitales de atención a largo plazo, atención psiquiátrica en centros psiquiátricos para pacientes internados (límite de 190 días de por vida en un hospital psiquiátrico independiente) y atención de pacientes internados para estudios clínicos de investigación elegibles.</a:t>
            </a:r>
          </a:p>
          <a:p>
            <a:pPr marL="228600" marR="0" lvl="0" indent="-228600" algn="l" defTabSz="6858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Cuidados para pacientes internados en un Centro de Enfermería Especializada (SNF, por sus siglas en inglés)</a:t>
            </a:r>
          </a:p>
          <a:p>
            <a:pPr marL="571500" marR="0" lvl="1" indent="-22860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Después de una internación de 3 días relacionada. </a:t>
            </a:r>
          </a:p>
          <a:p>
            <a:pPr marL="800100" marR="0" lvl="2" indent="-228600" algn="l" defTabSz="685800" rtl="0" eaLnBrk="1" fontAlgn="auto" latinLnBrk="0" hangingPunct="1">
              <a:lnSpc>
                <a:spcPct val="120000"/>
              </a:lnSpc>
              <a:spcBef>
                <a:spcPts val="600"/>
              </a:spcBef>
              <a:spcAft>
                <a:spcPts val="0"/>
              </a:spcAft>
              <a:buClrTx/>
              <a:buSzPct val="50000"/>
              <a:buFont typeface="Wingdings" panose="05000000000000000000" pitchFamily="2" charset="2"/>
              <a:buChar char="q"/>
              <a:tabLst/>
              <a:defRPr/>
            </a:pPr>
            <a:r>
              <a:rPr kumimoji="0" lang="es-US" sz="2700" b="0" i="0" u="none" strike="noStrike" cap="none" normalizeH="0" baseline="0" noProof="0" dirty="0">
                <a:ln>
                  <a:noFill/>
                </a:ln>
                <a:solidFill>
                  <a:prstClr val="black"/>
                </a:solidFill>
                <a:uLnTx/>
                <a:uFillTx/>
                <a:latin typeface="Calibri" panose="020F0502020204030204"/>
                <a:ea typeface="+mn-ea"/>
                <a:cs typeface="+mn-cs"/>
              </a:rPr>
              <a:t>Si cumple con todos los criterios</a:t>
            </a:r>
            <a:r>
              <a:rPr kumimoji="0" lang="es-US" sz="2400" b="0" i="0" u="none" strike="noStrike" cap="none" normalizeH="0" baseline="0" noProof="0" dirty="0">
                <a:ln>
                  <a:noFill/>
                </a:ln>
                <a:solidFill>
                  <a:prstClr val="black"/>
                </a:solidFill>
                <a:uLnTx/>
                <a:uFillTx/>
                <a:latin typeface="Calibri" panose="020F0502020204030204"/>
                <a:ea typeface="+mn-ea"/>
                <a:cs typeface="+mn-cs"/>
              </a:rPr>
              <a:t>.</a:t>
            </a:r>
          </a:p>
        </p:txBody>
      </p:sp>
      <p:sp>
        <p:nvSpPr>
          <p:cNvPr id="2" name="Title 1">
            <a:extLst>
              <a:ext uri="{FF2B5EF4-FFF2-40B4-BE49-F238E27FC236}">
                <a16:creationId xmlns:a16="http://schemas.microsoft.com/office/drawing/2014/main" id="{C7EC682B-3E8F-7F46-ACD1-9633BB0884BE}"/>
              </a:ext>
            </a:extLst>
          </p:cNvPr>
          <p:cNvSpPr>
            <a:spLocks noGrp="1"/>
          </p:cNvSpPr>
          <p:nvPr>
            <p:ph type="title"/>
          </p:nvPr>
        </p:nvSpPr>
        <p:spPr/>
        <p:txBody>
          <a:bodyPr/>
          <a:lstStyle/>
          <a:p>
            <a:r>
              <a:rPr lang="es-US" dirty="0"/>
              <a:t>Cobertura de la Parte A (Seguro de hospital)</a:t>
            </a:r>
          </a:p>
        </p:txBody>
      </p:sp>
    </p:spTree>
    <p:extLst>
      <p:ext uri="{BB962C8B-B14F-4D97-AF65-F5344CB8AC3E}">
        <p14:creationId xmlns:p14="http://schemas.microsoft.com/office/powerpoint/2010/main" val="30528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pSp>
        <p:nvGrpSpPr>
          <p:cNvPr id="7" name="Group 6" descr="Infografía del seguro hospitalario de la Parte A"/>
          <p:cNvGrpSpPr/>
          <p:nvPr/>
        </p:nvGrpSpPr>
        <p:grpSpPr>
          <a:xfrm>
            <a:off x="219919" y="1956413"/>
            <a:ext cx="2174452" cy="1724704"/>
            <a:chOff x="159794" y="1180618"/>
            <a:chExt cx="2174452" cy="1724704"/>
          </a:xfrm>
        </p:grpSpPr>
        <p:pic>
          <p:nvPicPr>
            <p:cNvPr id="8" name="Picture 7"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4" y="1180618"/>
              <a:ext cx="1653433" cy="914400"/>
            </a:xfrm>
            <a:prstGeom prst="rect">
              <a:avLst/>
            </a:prstGeom>
          </p:spPr>
        </p:pic>
        <p:sp>
          <p:nvSpPr>
            <p:cNvPr id="9" name="TextBox 8"/>
            <p:cNvSpPr txBox="1"/>
            <p:nvPr/>
          </p:nvSpPr>
          <p:spPr>
            <a:xfrm>
              <a:off x="159794" y="2397234"/>
              <a:ext cx="2174452"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de hospital</a:t>
              </a:r>
            </a:p>
          </p:txBody>
        </p:sp>
      </p:grpSp>
      <p:sp>
        <p:nvSpPr>
          <p:cNvPr id="6" name="Content Placeholder 7"/>
          <p:cNvSpPr txBox="1">
            <a:spLocks/>
          </p:cNvSpPr>
          <p:nvPr/>
        </p:nvSpPr>
        <p:spPr>
          <a:xfrm>
            <a:off x="2394370" y="1180618"/>
            <a:ext cx="9527554"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i="0" u="none" strike="noStrike" cap="none" normalizeH="0" baseline="0" noProof="0">
                <a:ln>
                  <a:noFill/>
                </a:ln>
                <a:solidFill>
                  <a:prstClr val="black"/>
                </a:solidFill>
                <a:uLnTx/>
                <a:uFillTx/>
                <a:latin typeface="Calibri" panose="020F0502020204030204"/>
                <a:ea typeface="+mn-ea"/>
                <a:cs typeface="+mn-cs"/>
              </a:rPr>
              <a:t>La </a:t>
            </a:r>
            <a:r>
              <a:rPr kumimoji="0" lang="es-US" b="1" i="0" u="none" strike="noStrike" cap="none" normalizeH="0" baseline="0" noProof="0">
                <a:ln>
                  <a:noFill/>
                </a:ln>
                <a:solidFill>
                  <a:prstClr val="black"/>
                </a:solidFill>
                <a:uLnTx/>
                <a:uFillTx/>
                <a:latin typeface="Calibri" panose="020F0502020204030204"/>
                <a:ea typeface="+mn-ea"/>
                <a:cs typeface="+mn-cs"/>
              </a:rPr>
              <a:t>Parte A (Seguro de hospital) </a:t>
            </a:r>
            <a:r>
              <a:rPr kumimoji="0" lang="es-US" b="0" i="0" u="none" strike="noStrike" cap="none" normalizeH="0" baseline="0" noProof="0">
                <a:ln>
                  <a:noFill/>
                </a:ln>
                <a:solidFill>
                  <a:prstClr val="black"/>
                </a:solidFill>
                <a:uLnTx/>
                <a:uFillTx/>
                <a:latin typeface="Calibri" panose="020F0502020204030204"/>
                <a:ea typeface="+mn-ea"/>
                <a:cs typeface="+mn-cs"/>
              </a:rPr>
              <a:t>ayuda a cubrir:</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a:ln>
                  <a:noFill/>
                </a:ln>
                <a:solidFill>
                  <a:sysClr val="windowText" lastClr="000000"/>
                </a:solidFill>
                <a:uLnTx/>
                <a:uFillTx/>
                <a:latin typeface="Calibri" panose="020F0502020204030204"/>
                <a:ea typeface="+mn-ea"/>
                <a:cs typeface="+mn-cs"/>
              </a:rPr>
              <a:t>Sangre (paciente hospitalizado)</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a:ln>
                  <a:noFill/>
                </a:ln>
                <a:solidFill>
                  <a:prstClr val="black"/>
                </a:solidFill>
                <a:uLnTx/>
                <a:uFillTx/>
                <a:latin typeface="Calibri" panose="020F0502020204030204"/>
                <a:ea typeface="+mn-ea"/>
                <a:cs typeface="+mn-cs"/>
              </a:rPr>
              <a:t>Cuidado de hospicio</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a:ln>
                  <a:noFill/>
                </a:ln>
                <a:solidFill>
                  <a:prstClr val="black"/>
                </a:solidFill>
                <a:uLnTx/>
                <a:uFillTx/>
                <a:latin typeface="Calibri" panose="020F0502020204030204"/>
                <a:ea typeface="+mn-ea"/>
                <a:cs typeface="+mn-cs"/>
              </a:rPr>
              <a:t>Atención médica en el hogar.</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s-US" b="0" i="0" u="none" strike="noStrike" cap="none" normalizeH="0" baseline="0" noProof="0">
                <a:ln>
                  <a:noFill/>
                </a:ln>
                <a:solidFill>
                  <a:prstClr val="black"/>
                </a:solidFill>
                <a:uLnTx/>
                <a:uFillTx/>
                <a:latin typeface="Calibri" panose="020F0502020204030204"/>
                <a:ea typeface="+mn-ea"/>
                <a:cs typeface="+mn-cs"/>
              </a:rPr>
              <a:t>Cuidado de internación en una institución religiosa no médica para servicios de la salud (RNHCI, por sus siglas en inglés).</a:t>
            </a:r>
          </a:p>
        </p:txBody>
      </p:sp>
      <p:sp>
        <p:nvSpPr>
          <p:cNvPr id="4" name="Title 3"/>
          <p:cNvSpPr>
            <a:spLocks noGrp="1"/>
          </p:cNvSpPr>
          <p:nvPr>
            <p:ph type="title"/>
          </p:nvPr>
        </p:nvSpPr>
        <p:spPr/>
        <p:txBody>
          <a:bodyPr/>
          <a:lstStyle/>
          <a:p>
            <a:r>
              <a:rPr lang="es-US" dirty="0"/>
              <a:t>Cobertura de la Parte A (Seguro de hospital) (Continuación)</a:t>
            </a:r>
          </a:p>
        </p:txBody>
      </p:sp>
    </p:spTree>
    <p:extLst>
      <p:ext uri="{BB962C8B-B14F-4D97-AF65-F5344CB8AC3E}">
        <p14:creationId xmlns:p14="http://schemas.microsoft.com/office/powerpoint/2010/main" val="255205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pSp>
        <p:nvGrpSpPr>
          <p:cNvPr id="7" name="Group 6" descr="Infografía del seguro hospitalario de la Parte A"/>
          <p:cNvGrpSpPr/>
          <p:nvPr/>
        </p:nvGrpSpPr>
        <p:grpSpPr>
          <a:xfrm>
            <a:off x="219919" y="2830173"/>
            <a:ext cx="2174452" cy="1724704"/>
            <a:chOff x="159794" y="1180618"/>
            <a:chExt cx="2174452" cy="1724704"/>
          </a:xfrm>
        </p:grpSpPr>
        <p:pic>
          <p:nvPicPr>
            <p:cNvPr id="8" name="Picture 7"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4" y="1180618"/>
              <a:ext cx="1653433" cy="914400"/>
            </a:xfrm>
            <a:prstGeom prst="rect">
              <a:avLst/>
            </a:prstGeom>
          </p:spPr>
        </p:pic>
        <p:sp>
          <p:nvSpPr>
            <p:cNvPr id="9" name="TextBox 8"/>
            <p:cNvSpPr txBox="1"/>
            <p:nvPr/>
          </p:nvSpPr>
          <p:spPr>
            <a:xfrm>
              <a:off x="159794" y="2397234"/>
              <a:ext cx="2174452"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de hospital</a:t>
              </a:r>
            </a:p>
          </p:txBody>
        </p:sp>
      </p:grpSp>
      <p:sp>
        <p:nvSpPr>
          <p:cNvPr id="6" name="Content Placeholder 7"/>
          <p:cNvSpPr txBox="1">
            <a:spLocks/>
          </p:cNvSpPr>
          <p:nvPr/>
        </p:nvSpPr>
        <p:spPr>
          <a:xfrm>
            <a:off x="2394370" y="1180618"/>
            <a:ext cx="9188030" cy="4757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La mayoría de las personas no paga una prima por la Parte A </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a:ln>
                  <a:noFill/>
                </a:ln>
                <a:solidFill>
                  <a:prstClr val="black"/>
                </a:solidFill>
                <a:uLnTx/>
                <a:uFillTx/>
                <a:latin typeface="Calibri" panose="020F0502020204030204"/>
                <a:ea typeface="+mn-ea"/>
                <a:cs typeface="+mn-cs"/>
              </a:rPr>
              <a:t>Si usted o su cónyuge pagaron los impuestos de la Ley de Contribución al Seguro Federal (FICA, por sus siglas en inglés) al menos 10 años</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Si pagó los impuestos de FICA menos de 10 años puede pagar una prima para obtener la Parte A.</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Es posible que reciba una multa si no se inscribe cuando es elegible por primera vez para la Parte A (si tiene que adquirirla).</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a:ln>
                  <a:noFill/>
                </a:ln>
                <a:solidFill>
                  <a:prstClr val="black"/>
                </a:solidFill>
                <a:uLnTx/>
                <a:uFillTx/>
                <a:latin typeface="Calibri" panose="020F0502020204030204"/>
                <a:ea typeface="+mn-ea"/>
                <a:cs typeface="+mn-cs"/>
              </a:rPr>
              <a:t>Su prima mensual podría aumentar hasta un 10 %.</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a:ln>
                  <a:noFill/>
                </a:ln>
                <a:solidFill>
                  <a:prstClr val="black"/>
                </a:solidFill>
                <a:uLnTx/>
                <a:uFillTx/>
                <a:latin typeface="Calibri" panose="020F0502020204030204"/>
                <a:ea typeface="+mn-ea"/>
                <a:cs typeface="+mn-cs"/>
              </a:rPr>
              <a:t>Deberá pagar la prima más alta por el doble de la cantidad de años que podría haber tenido la Parte A, pero no se inscribió.</a:t>
            </a:r>
          </a:p>
        </p:txBody>
      </p:sp>
      <p:sp>
        <p:nvSpPr>
          <p:cNvPr id="4" name="Title 3"/>
          <p:cNvSpPr>
            <a:spLocks noGrp="1"/>
          </p:cNvSpPr>
          <p:nvPr>
            <p:ph type="title"/>
          </p:nvPr>
        </p:nvSpPr>
        <p:spPr/>
        <p:txBody>
          <a:bodyPr/>
          <a:lstStyle/>
          <a:p>
            <a:r>
              <a:rPr lang="es-US" dirty="0"/>
              <a:t>Cómo pagar la Parte A</a:t>
            </a:r>
          </a:p>
        </p:txBody>
      </p:sp>
    </p:spTree>
    <p:extLst>
      <p:ext uri="{BB962C8B-B14F-4D97-AF65-F5344CB8AC3E}">
        <p14:creationId xmlns:p14="http://schemas.microsoft.com/office/powerpoint/2010/main" val="283913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6" name="Table 5" descr="Internación $1,184 de deducible y ningún coseguro por los días 1 a 60 de cada período de beneficios  $296 por día para los días 61 a 90 de cada período de beneficios  $592 por &quot;días de reserva de por vida&quot; después del día 90 de cada período de beneficios (y hasta 60 días en toda su vida)  Servicios de salud mental para pacientes internados en hospital psiquiátrico limitado a 190 días de reserva   Estadía en Centro de Enfermería Especializada $0 por los primeros 20 días de cada período de beneficios  $148 por día para los días 21 a 100 de cada período de beneficios  Todos los costos por cada día después del día 100 en un período de beneficios   Cuidado de la Salud en el Hogar $0 por servicios de cuidado de la salud en el hogar  20 % del monto aprobado por Medicare para equipos médicos duraderos. "/>
          <p:cNvGraphicFramePr>
            <a:graphicFrameLocks noGrp="1"/>
          </p:cNvGraphicFramePr>
          <p:nvPr>
            <p:extLst>
              <p:ext uri="{D42A27DB-BD31-4B8C-83A1-F6EECF244321}">
                <p14:modId xmlns:p14="http://schemas.microsoft.com/office/powerpoint/2010/main" val="3960249967"/>
              </p:ext>
            </p:extLst>
          </p:nvPr>
        </p:nvGraphicFramePr>
        <p:xfrm>
          <a:off x="0" y="1028702"/>
          <a:ext cx="12192000" cy="5359398"/>
        </p:xfrm>
        <a:graphic>
          <a:graphicData uri="http://schemas.openxmlformats.org/drawingml/2006/table">
            <a:tbl>
              <a:tblPr firstRow="1" bandRow="1"/>
              <a:tblGrid>
                <a:gridCol w="2316480">
                  <a:extLst>
                    <a:ext uri="{9D8B030D-6E8A-4147-A177-3AD203B41FA5}">
                      <a16:colId xmlns:a16="http://schemas.microsoft.com/office/drawing/2014/main" val="20000"/>
                    </a:ext>
                  </a:extLst>
                </a:gridCol>
                <a:gridCol w="9875520">
                  <a:extLst>
                    <a:ext uri="{9D8B030D-6E8A-4147-A177-3AD203B41FA5}">
                      <a16:colId xmlns:a16="http://schemas.microsoft.com/office/drawing/2014/main" val="20001"/>
                    </a:ext>
                  </a:extLst>
                </a:gridCol>
              </a:tblGrid>
              <a:tr h="205875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spcBef>
                          <a:spcPts val="0"/>
                        </a:spcBef>
                      </a:pPr>
                      <a:r>
                        <a:rPr lang="es-US" sz="1600" b="1" baseline="0">
                          <a:latin typeface="+mn-lt"/>
                        </a:rPr>
                        <a:t>Hospitalización</a:t>
                      </a:r>
                    </a:p>
                  </a:txBody>
                  <a:tcPr marL="68580" marR="68580" marT="34288" marB="34288">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228600" indent="-228600">
                        <a:spcBef>
                          <a:spcPts val="0"/>
                        </a:spcBef>
                        <a:spcAft>
                          <a:spcPts val="300"/>
                        </a:spcAft>
                        <a:buFont typeface="Wingdings" pitchFamily="2" charset="2"/>
                        <a:buChar char="§"/>
                      </a:pPr>
                      <a:r>
                        <a:rPr lang="es-US" sz="1600" b="0" baseline="0">
                          <a:latin typeface="+mn-lt"/>
                        </a:rPr>
                        <a:t>Deducible de $1,484 por cada período de beneficios.</a:t>
                      </a:r>
                    </a:p>
                    <a:p>
                      <a:pPr marL="228600" indent="-228600">
                        <a:spcBef>
                          <a:spcPts val="0"/>
                        </a:spcBef>
                        <a:spcAft>
                          <a:spcPts val="300"/>
                        </a:spcAft>
                        <a:buFont typeface="Wingdings" pitchFamily="2" charset="2"/>
                        <a:buChar char="§"/>
                      </a:pPr>
                      <a:r>
                        <a:rPr lang="es-US" sz="1600" b="0" baseline="0">
                          <a:latin typeface="+mn-lt"/>
                        </a:rPr>
                        <a:t>Días 1-60: coseguro de $0 por cada período de beneficios.</a:t>
                      </a:r>
                    </a:p>
                    <a:p>
                      <a:pPr marL="228600" indent="-228600">
                        <a:spcBef>
                          <a:spcPts val="0"/>
                        </a:spcBef>
                        <a:spcAft>
                          <a:spcPts val="300"/>
                        </a:spcAft>
                        <a:buFont typeface="Wingdings" pitchFamily="2" charset="2"/>
                        <a:buChar char="§"/>
                      </a:pPr>
                      <a:r>
                        <a:rPr lang="es-US" sz="1600" b="0" baseline="0">
                          <a:latin typeface="+mn-lt"/>
                        </a:rPr>
                        <a:t>Días 61 a 90: Coseguro de $371 por día de cada período de beneficios.</a:t>
                      </a:r>
                    </a:p>
                    <a:p>
                      <a:pPr marL="228600" indent="-228600">
                        <a:spcBef>
                          <a:spcPts val="0"/>
                        </a:spcBef>
                        <a:spcAft>
                          <a:spcPts val="300"/>
                        </a:spcAft>
                        <a:buFont typeface="Wingdings" pitchFamily="2" charset="2"/>
                        <a:buChar char="§"/>
                      </a:pPr>
                      <a:r>
                        <a:rPr lang="es-US" sz="1600" b="0" baseline="0">
                          <a:latin typeface="+mn-lt"/>
                        </a:rPr>
                        <a:t>Día 91 y posteriores: Coseguro de $742 por cada "día de reserva de por vida" después del día 90 de cada período de beneficios (hasta 60 días durante su vida).</a:t>
                      </a:r>
                    </a:p>
                    <a:p>
                      <a:pPr marL="228600" indent="-228600">
                        <a:spcBef>
                          <a:spcPts val="0"/>
                        </a:spcBef>
                        <a:spcAft>
                          <a:spcPts val="300"/>
                        </a:spcAft>
                        <a:buFont typeface="Wingdings" pitchFamily="2" charset="2"/>
                        <a:buChar char="§"/>
                      </a:pPr>
                      <a:r>
                        <a:rPr lang="es-US" sz="1600" b="0" baseline="0">
                          <a:latin typeface="+mn-lt"/>
                        </a:rPr>
                        <a:t>Después de los días de reserva de por vida: todos los costos.</a:t>
                      </a:r>
                    </a:p>
                    <a:p>
                      <a:pPr marL="228600" indent="-228600">
                        <a:spcBef>
                          <a:spcPts val="0"/>
                        </a:spcBef>
                        <a:spcAft>
                          <a:spcPts val="300"/>
                        </a:spcAft>
                        <a:buFont typeface="Wingdings" pitchFamily="2" charset="2"/>
                        <a:buChar char="§"/>
                      </a:pPr>
                      <a:r>
                        <a:rPr lang="es-US" sz="1600" b="1" baseline="0">
                          <a:latin typeface="+mn-lt"/>
                        </a:rPr>
                        <a:t>NOTA</a:t>
                      </a:r>
                      <a:r>
                        <a:rPr lang="es-US" sz="1600" b="0" baseline="0">
                          <a:latin typeface="+mn-lt"/>
                        </a:rPr>
                        <a:t>: Paga por servicios de enfermería privados, un televisor o un teléfono en su habitación. Paga por una habitación privada, salvo cuando sea necesario por razones médicas.</a:t>
                      </a:r>
                    </a:p>
                  </a:txBody>
                  <a:tcPr marL="68580" marR="68580" marT="34288" marB="34288">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49602">
                <a:tc>
                  <a:txBody>
                    <a:bodyPr/>
                    <a:lstStyle/>
                    <a:p>
                      <a:pPr>
                        <a:spcBef>
                          <a:spcPts val="0"/>
                        </a:spcBef>
                      </a:pPr>
                      <a:r>
                        <a:rPr lang="es-US" sz="1600" b="1" dirty="0">
                          <a:latin typeface="+mn-lt"/>
                        </a:rPr>
                        <a:t>Hospitalización en calidad de Paciente Internado por </a:t>
                      </a:r>
                      <a:br>
                        <a:rPr lang="es-US" sz="1600" b="1" dirty="0">
                          <a:latin typeface="+mn-lt"/>
                        </a:rPr>
                      </a:br>
                      <a:r>
                        <a:rPr lang="es-US" sz="1600" b="1" dirty="0">
                          <a:latin typeface="+mn-lt"/>
                        </a:rPr>
                        <a:t>Salud Mental</a:t>
                      </a:r>
                    </a:p>
                  </a:txBody>
                  <a:tcPr marL="68580" marR="68580" marT="34288" marB="34288">
                    <a:lnL w="12700" cmpd="sng">
                      <a:solidFill>
                        <a:srgbClr val="5B9BD5"/>
                      </a:solidFill>
                    </a:lnL>
                    <a:lnR w="12700" cap="flat" cmpd="sng" algn="ctr">
                      <a:solidFill>
                        <a:srgbClr val="5B9BD5"/>
                      </a:solidFill>
                      <a:prstDash val="solid"/>
                      <a:round/>
                      <a:headEnd type="none" w="med" len="med"/>
                      <a:tailEnd type="none" w="med" len="med"/>
                    </a:lnR>
                    <a:lnT w="254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alpha val="20000"/>
                      </a:srgbClr>
                    </a:solidFill>
                  </a:tcPr>
                </a:tc>
                <a:tc>
                  <a:txBody>
                    <a:bodyPr/>
                    <a:lstStyle/>
                    <a:p>
                      <a:pPr marL="228600" indent="-228600">
                        <a:spcBef>
                          <a:spcPts val="0"/>
                        </a:spcBef>
                        <a:spcAft>
                          <a:spcPts val="300"/>
                        </a:spcAft>
                        <a:buFont typeface="Wingdings" pitchFamily="2" charset="2"/>
                        <a:buChar char="§"/>
                      </a:pPr>
                      <a:r>
                        <a:rPr lang="es-US" sz="1600" dirty="0">
                          <a:latin typeface="+mn-lt"/>
                        </a:rPr>
                        <a:t>Deducible de $1,484 por cada período de beneficios.</a:t>
                      </a:r>
                    </a:p>
                    <a:p>
                      <a:pPr marL="228600" indent="-228600">
                        <a:spcBef>
                          <a:spcPts val="0"/>
                        </a:spcBef>
                        <a:spcAft>
                          <a:spcPts val="300"/>
                        </a:spcAft>
                        <a:buFont typeface="Wingdings" pitchFamily="2" charset="2"/>
                        <a:buChar char="§"/>
                      </a:pPr>
                      <a:r>
                        <a:rPr lang="es-US" sz="1600" dirty="0">
                          <a:latin typeface="+mn-lt"/>
                        </a:rPr>
                        <a:t>Días 1-60: </a:t>
                      </a:r>
                      <a:r>
                        <a:rPr lang="es-US" sz="1600" dirty="0" err="1">
                          <a:latin typeface="+mn-lt"/>
                        </a:rPr>
                        <a:t>coseguro</a:t>
                      </a:r>
                      <a:r>
                        <a:rPr lang="es-US" sz="1600" dirty="0">
                          <a:latin typeface="+mn-lt"/>
                        </a:rPr>
                        <a:t> de $0 por día para cada período de beneficios.</a:t>
                      </a:r>
                    </a:p>
                    <a:p>
                      <a:pPr marL="228600" indent="-228600">
                        <a:spcBef>
                          <a:spcPts val="0"/>
                        </a:spcBef>
                        <a:spcAft>
                          <a:spcPts val="300"/>
                        </a:spcAft>
                        <a:buFont typeface="Wingdings" pitchFamily="2" charset="2"/>
                        <a:buChar char="§"/>
                      </a:pPr>
                      <a:r>
                        <a:rPr lang="es-US" sz="1600" dirty="0">
                          <a:latin typeface="+mn-lt"/>
                        </a:rPr>
                        <a:t>Días 61 a 90: </a:t>
                      </a:r>
                      <a:r>
                        <a:rPr lang="es-US" sz="1600" dirty="0" err="1">
                          <a:latin typeface="+mn-lt"/>
                        </a:rPr>
                        <a:t>Coseguro</a:t>
                      </a:r>
                      <a:r>
                        <a:rPr lang="es-US" sz="1600" dirty="0">
                          <a:latin typeface="+mn-lt"/>
                        </a:rPr>
                        <a:t> de $371 por día de cada período de beneficios.</a:t>
                      </a:r>
                    </a:p>
                    <a:p>
                      <a:pPr marL="228600" indent="-228600">
                        <a:spcBef>
                          <a:spcPts val="0"/>
                        </a:spcBef>
                        <a:spcAft>
                          <a:spcPts val="300"/>
                        </a:spcAft>
                        <a:buFont typeface="Wingdings" pitchFamily="2" charset="2"/>
                        <a:buChar char="§"/>
                      </a:pPr>
                      <a:r>
                        <a:rPr lang="es-US" sz="1600" dirty="0">
                          <a:latin typeface="+mn-lt"/>
                        </a:rPr>
                        <a:t>Día 91 y posteriores: </a:t>
                      </a:r>
                      <a:r>
                        <a:rPr lang="es-US" sz="1600" dirty="0" err="1">
                          <a:latin typeface="+mn-lt"/>
                        </a:rPr>
                        <a:t>Coseguro</a:t>
                      </a:r>
                      <a:r>
                        <a:rPr lang="es-US" sz="1600" dirty="0">
                          <a:latin typeface="+mn-lt"/>
                        </a:rPr>
                        <a:t> de $742 por cada "día de reserva de por vida" después del día 90 de cada período de beneficios (hasta 60 días durante su vida).</a:t>
                      </a:r>
                    </a:p>
                    <a:p>
                      <a:pPr marL="228600" indent="-228600">
                        <a:spcBef>
                          <a:spcPts val="0"/>
                        </a:spcBef>
                        <a:spcAft>
                          <a:spcPts val="300"/>
                        </a:spcAft>
                        <a:buFont typeface="Wingdings" pitchFamily="2" charset="2"/>
                        <a:buChar char="§"/>
                      </a:pPr>
                      <a:r>
                        <a:rPr lang="es-US" sz="1600" dirty="0"/>
                        <a:t>Después de los días de reserva de por vida: todos los costos. </a:t>
                      </a:r>
                    </a:p>
                    <a:p>
                      <a:pPr marL="228600" indent="-228600">
                        <a:spcBef>
                          <a:spcPts val="0"/>
                        </a:spcBef>
                        <a:spcAft>
                          <a:spcPts val="300"/>
                        </a:spcAft>
                        <a:buFont typeface="Wingdings" pitchFamily="2" charset="2"/>
                        <a:buChar char="§"/>
                      </a:pPr>
                      <a:r>
                        <a:rPr lang="es-US" sz="1600" strike="noStrike" dirty="0"/>
                        <a:t>20%</a:t>
                      </a:r>
                      <a:r>
                        <a:rPr lang="es-US" sz="1600" dirty="0"/>
                        <a:t> de la cantidad aprobada por Medicare para los servicios de salud mental que recibe de médicos y otros proveedores mientras esté internado en el hospital.</a:t>
                      </a:r>
                    </a:p>
                    <a:p>
                      <a:pPr marL="228600" indent="-228600">
                        <a:spcBef>
                          <a:spcPts val="0"/>
                        </a:spcBef>
                        <a:spcAft>
                          <a:spcPts val="300"/>
                        </a:spcAft>
                        <a:buFont typeface="Wingdings" pitchFamily="2" charset="2"/>
                        <a:buChar char="§"/>
                      </a:pPr>
                      <a:r>
                        <a:rPr lang="es-US" sz="1600" b="1" dirty="0"/>
                        <a:t>NOTA</a:t>
                      </a:r>
                      <a:r>
                        <a:rPr lang="es-US" sz="1600" dirty="0"/>
                        <a:t>: No existe ningún límite para el número de períodos de beneficios en que usted puede recibir servicios de salud mental en un hospital general. También puede tener varios períodos de beneficios en que recibe atención en un hospital psiquiátrico. No se olvide, existe un límite de días de reserva de por vida de 190 días.</a:t>
                      </a:r>
                    </a:p>
                  </a:txBody>
                  <a:tcPr marL="68580" marR="68580" marT="34288" marB="34288">
                    <a:lnL w="12700" cap="flat" cmpd="sng" algn="ctr">
                      <a:solidFill>
                        <a:srgbClr val="5B9BD5"/>
                      </a:solidFill>
                      <a:prstDash val="solid"/>
                      <a:round/>
                      <a:headEnd type="none" w="med" len="med"/>
                      <a:tailEnd type="none" w="med" len="med"/>
                    </a:lnL>
                    <a:lnR w="12700" cmpd="sng">
                      <a:solidFill>
                        <a:srgbClr val="5B9BD5"/>
                      </a:solidFill>
                    </a:lnR>
                    <a:lnT w="254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502645474"/>
                  </a:ext>
                </a:extLst>
              </a:tr>
            </a:tbl>
          </a:graphicData>
        </a:graphic>
      </p:graphicFrame>
      <p:sp>
        <p:nvSpPr>
          <p:cNvPr id="4" name="Title 3"/>
          <p:cNvSpPr>
            <a:spLocks noGrp="1"/>
          </p:cNvSpPr>
          <p:nvPr>
            <p:ph type="title"/>
          </p:nvPr>
        </p:nvSpPr>
        <p:spPr/>
        <p:txBody>
          <a:bodyPr/>
          <a:lstStyle/>
          <a:p>
            <a:r>
              <a:rPr lang="es-US" dirty="0"/>
              <a:t>Parte A de 2021: lo que paga en Medicare Original</a:t>
            </a:r>
          </a:p>
        </p:txBody>
      </p:sp>
    </p:spTree>
    <p:extLst>
      <p:ext uri="{BB962C8B-B14F-4D97-AF65-F5344CB8AC3E}">
        <p14:creationId xmlns:p14="http://schemas.microsoft.com/office/powerpoint/2010/main" val="304919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s-US"/>
              <a:t>Junio de 2021</a:t>
            </a:r>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s-US"/>
              <a:t>Comenzando con Medicare</a:t>
            </a:r>
          </a:p>
        </p:txBody>
      </p:sp>
      <p:sp>
        <p:nvSpPr>
          <p:cNvPr id="13" name="Content Placeholder 12"/>
          <p:cNvSpPr>
            <a:spLocks noGrp="1"/>
          </p:cNvSpPr>
          <p:nvPr>
            <p:ph idx="1"/>
          </p:nvPr>
        </p:nvSpPr>
        <p:spPr/>
        <p:txBody>
          <a:bodyPr/>
          <a:lstStyle/>
          <a:p>
            <a:pPr marL="0" lvl="0" indent="0">
              <a:lnSpc>
                <a:spcPct val="100000"/>
              </a:lnSpc>
              <a:spcBef>
                <a:spcPts val="600"/>
              </a:spcBef>
              <a:buNone/>
            </a:pPr>
            <a:r>
              <a:rPr lang="es-US" sz="3000" dirty="0"/>
              <a:t>Esta sesión debería ayudarlo a:</a:t>
            </a:r>
          </a:p>
          <a:p>
            <a:pPr marL="460375" lvl="1" indent="-233363">
              <a:lnSpc>
                <a:spcPct val="100000"/>
              </a:lnSpc>
              <a:spcBef>
                <a:spcPts val="600"/>
              </a:spcBef>
              <a:buFont typeface="Wingdings" panose="05000000000000000000" pitchFamily="2" charset="2"/>
              <a:buChar char="§"/>
            </a:pPr>
            <a:r>
              <a:rPr lang="es-US" sz="2600" dirty="0"/>
              <a:t>Comparar las partes de Medicare y las opciones de cobertura </a:t>
            </a:r>
          </a:p>
          <a:p>
            <a:pPr marL="460375" lvl="1" indent="-233363">
              <a:lnSpc>
                <a:spcPct val="100000"/>
              </a:lnSpc>
              <a:spcBef>
                <a:spcPts val="600"/>
              </a:spcBef>
              <a:buFont typeface="Wingdings" panose="05000000000000000000" pitchFamily="2" charset="2"/>
              <a:buChar char="§"/>
            </a:pPr>
            <a:r>
              <a:rPr lang="es-US" sz="2600" dirty="0"/>
              <a:t>Explicar los beneficios y costos </a:t>
            </a:r>
          </a:p>
          <a:p>
            <a:pPr marL="460375" lvl="1" indent="-233363">
              <a:lnSpc>
                <a:spcPct val="100000"/>
              </a:lnSpc>
              <a:spcBef>
                <a:spcPts val="600"/>
              </a:spcBef>
              <a:buFont typeface="Wingdings" panose="05000000000000000000" pitchFamily="2" charset="2"/>
              <a:buChar char="§"/>
            </a:pPr>
            <a:r>
              <a:rPr lang="es-US" sz="2600" dirty="0"/>
              <a:t>Comparar Medicare Original con Medicare </a:t>
            </a:r>
            <a:r>
              <a:rPr lang="es-US" sz="2600" dirty="0" err="1"/>
              <a:t>Advantage</a:t>
            </a:r>
            <a:r>
              <a:rPr lang="es-US" sz="2600" dirty="0"/>
              <a:t> </a:t>
            </a:r>
          </a:p>
          <a:p>
            <a:pPr marL="460375" lvl="1" indent="-233363">
              <a:lnSpc>
                <a:spcPct val="100000"/>
              </a:lnSpc>
              <a:spcBef>
                <a:spcPts val="600"/>
              </a:spcBef>
              <a:buFont typeface="Wingdings" panose="05000000000000000000" pitchFamily="2" charset="2"/>
              <a:buChar char="§"/>
            </a:pPr>
            <a:r>
              <a:rPr lang="es-US" sz="2600" dirty="0"/>
              <a:t>Discutir en qué se diferencian las pólizas del seguro complementario de Medicare (</a:t>
            </a:r>
            <a:r>
              <a:rPr lang="es-US" sz="2600" dirty="0" err="1"/>
              <a:t>Medigap</a:t>
            </a:r>
            <a:r>
              <a:rPr lang="es-US" sz="2600" dirty="0"/>
              <a:t>) y los planes Medicare </a:t>
            </a:r>
            <a:r>
              <a:rPr lang="es-US" sz="2600" dirty="0" err="1"/>
              <a:t>Advantage</a:t>
            </a:r>
            <a:r>
              <a:rPr lang="es-US" sz="2600" dirty="0"/>
              <a:t> </a:t>
            </a:r>
          </a:p>
          <a:p>
            <a:pPr marL="460375" lvl="1" indent="-233363">
              <a:lnSpc>
                <a:spcPct val="100000"/>
              </a:lnSpc>
              <a:spcBef>
                <a:spcPts val="600"/>
              </a:spcBef>
              <a:buFont typeface="Wingdings" panose="05000000000000000000" pitchFamily="2" charset="2"/>
              <a:buChar char="§"/>
            </a:pPr>
            <a:r>
              <a:rPr lang="es-US" sz="2600" dirty="0"/>
              <a:t>Describir qué es el Mercado de Seguros Médicos® y qué deben saber las personas próximas a lograr la elegibilidad de Medicare</a:t>
            </a:r>
          </a:p>
          <a:p>
            <a:pPr marL="460375" lvl="1" indent="-233363">
              <a:lnSpc>
                <a:spcPct val="100000"/>
              </a:lnSpc>
              <a:spcBef>
                <a:spcPts val="600"/>
              </a:spcBef>
              <a:buFont typeface="Wingdings" panose="05000000000000000000" pitchFamily="2" charset="2"/>
              <a:buChar char="§"/>
            </a:pPr>
            <a:r>
              <a:rPr lang="es-US" sz="2600" dirty="0"/>
              <a:t>Reconocer los programas para personas con ingresos y </a:t>
            </a:r>
            <a:br>
              <a:rPr lang="es-US" sz="2600" dirty="0"/>
            </a:br>
            <a:r>
              <a:rPr lang="es-US" sz="2600" dirty="0"/>
              <a:t>recursos limitados </a:t>
            </a:r>
          </a:p>
        </p:txBody>
      </p:sp>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s-US"/>
              <a:t>Objetivos de la Sesión</a:t>
            </a: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8" name="Table 7" descr="Tabla de lo que paga en Medicare Original (Continuación)"/>
          <p:cNvGraphicFramePr>
            <a:graphicFrameLocks noGrp="1"/>
          </p:cNvGraphicFramePr>
          <p:nvPr>
            <p:extLst>
              <p:ext uri="{D42A27DB-BD31-4B8C-83A1-F6EECF244321}">
                <p14:modId xmlns:p14="http://schemas.microsoft.com/office/powerpoint/2010/main" val="3563858680"/>
              </p:ext>
            </p:extLst>
          </p:nvPr>
        </p:nvGraphicFramePr>
        <p:xfrm>
          <a:off x="8207" y="1056828"/>
          <a:ext cx="12192000" cy="5346011"/>
        </p:xfrm>
        <a:graphic>
          <a:graphicData uri="http://schemas.openxmlformats.org/drawingml/2006/table">
            <a:tbl>
              <a:tblPr firstRow="1" bandRow="1"/>
              <a:tblGrid>
                <a:gridCol w="2316480">
                  <a:extLst>
                    <a:ext uri="{9D8B030D-6E8A-4147-A177-3AD203B41FA5}">
                      <a16:colId xmlns:a16="http://schemas.microsoft.com/office/drawing/2014/main" val="2709976093"/>
                    </a:ext>
                  </a:extLst>
                </a:gridCol>
                <a:gridCol w="9875520">
                  <a:extLst>
                    <a:ext uri="{9D8B030D-6E8A-4147-A177-3AD203B41FA5}">
                      <a16:colId xmlns:a16="http://schemas.microsoft.com/office/drawing/2014/main" val="1580185984"/>
                    </a:ext>
                  </a:extLst>
                </a:gridCol>
              </a:tblGrid>
              <a:tr h="9967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1"/>
                        <a:t>Hospitalización en un Centro de enfermería especializada (SNF, por sus siglas en inglés)</a:t>
                      </a:r>
                    </a:p>
                  </a:txBody>
                  <a:tcPr marL="68580" marR="68580" marT="34288" marB="34288">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spcBef>
                          <a:spcPts val="0"/>
                        </a:spcBef>
                        <a:spcAft>
                          <a:spcPts val="300"/>
                        </a:spcAft>
                        <a:buFont typeface="Wingdings" pitchFamily="2" charset="2"/>
                        <a:buChar char="§"/>
                      </a:pPr>
                      <a:r>
                        <a:rPr lang="es-US" sz="1700" dirty="0"/>
                        <a:t>Días 1-20: $0 por cada período de beneficios</a:t>
                      </a:r>
                    </a:p>
                    <a:p>
                      <a:pPr marL="228600" indent="-228600">
                        <a:spcBef>
                          <a:spcPts val="0"/>
                        </a:spcBef>
                        <a:spcAft>
                          <a:spcPts val="300"/>
                        </a:spcAft>
                        <a:buFont typeface="Wingdings" pitchFamily="2" charset="2"/>
                        <a:buChar char="§"/>
                      </a:pPr>
                      <a:r>
                        <a:rPr lang="es-US" sz="1700" dirty="0"/>
                        <a:t>Días 21-100: </a:t>
                      </a:r>
                      <a:r>
                        <a:rPr lang="es-US" sz="1700" dirty="0" err="1"/>
                        <a:t>Coseguro</a:t>
                      </a:r>
                      <a:r>
                        <a:rPr lang="es-US" sz="1700" dirty="0"/>
                        <a:t> de $185.50 por día para cada período de beneficios.</a:t>
                      </a:r>
                    </a:p>
                    <a:p>
                      <a:pPr marL="228600" indent="-228600">
                        <a:spcBef>
                          <a:spcPts val="0"/>
                        </a:spcBef>
                        <a:spcAft>
                          <a:spcPts val="300"/>
                        </a:spcAft>
                        <a:buFont typeface="Wingdings" pitchFamily="2" charset="2"/>
                        <a:buChar char="§"/>
                      </a:pPr>
                      <a:r>
                        <a:rPr lang="es-US" sz="1700" dirty="0"/>
                        <a:t>Días 101 y después: todos los costos.</a:t>
                      </a:r>
                    </a:p>
                  </a:txBody>
                  <a:tcPr marL="68580" marR="68580" marT="34288" marB="34288">
                    <a:lnL w="12700" cap="flat" cmpd="sng" algn="ctr">
                      <a:solidFill>
                        <a:srgbClr val="5B9BD5"/>
                      </a:solidFill>
                      <a:prstDash val="solid"/>
                      <a:round/>
                      <a:headEnd type="none" w="med" len="med"/>
                      <a:tailEnd type="none" w="med" len="med"/>
                    </a:lnL>
                    <a:lnR w="12700" cmpd="sng">
                      <a:solidFill>
                        <a:srgbClr val="5B9BD5"/>
                      </a:solidFill>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2542352796"/>
                  </a:ext>
                </a:extLst>
              </a:tr>
              <a:tr h="6749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1" dirty="0"/>
                        <a:t>Atención Médica en </a:t>
                      </a:r>
                      <a:br>
                        <a:rPr lang="es-US" sz="1800" b="1" dirty="0"/>
                      </a:br>
                      <a:r>
                        <a:rPr lang="es-US" sz="1800" b="1" dirty="0"/>
                        <a:t>el Hogar</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spcBef>
                          <a:spcPts val="0"/>
                        </a:spcBef>
                        <a:spcAft>
                          <a:spcPts val="300"/>
                        </a:spcAft>
                        <a:buFont typeface="Wingdings" pitchFamily="2" charset="2"/>
                        <a:buChar char="§"/>
                        <a:tabLst>
                          <a:tab pos="288925" algn="l"/>
                        </a:tabLst>
                      </a:pPr>
                      <a:r>
                        <a:rPr lang="es-US" sz="1700" dirty="0"/>
                        <a:t>$0 por servicios de cuidado de la salud en el hogar.</a:t>
                      </a:r>
                    </a:p>
                    <a:p>
                      <a:pPr marL="228600" indent="-228600">
                        <a:spcBef>
                          <a:spcPts val="0"/>
                        </a:spcBef>
                        <a:spcAft>
                          <a:spcPts val="300"/>
                        </a:spcAft>
                        <a:buFont typeface="Wingdings" pitchFamily="2" charset="2"/>
                        <a:buChar char="§"/>
                        <a:tabLst>
                          <a:tab pos="288925" algn="l"/>
                        </a:tabLst>
                      </a:pPr>
                      <a:r>
                        <a:rPr lang="es-US" sz="1700" dirty="0"/>
                        <a:t>20% de la cantidad aprobada por Medicare para equipo médico duradero (DME, por sus siglas en inglés).</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830274200"/>
                  </a:ext>
                </a:extLst>
              </a:tr>
              <a:tr h="12008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1">
                          <a:solidFill>
                            <a:schemeClr val="dk1"/>
                          </a:solidFill>
                          <a:latin typeface="+mn-lt"/>
                          <a:ea typeface="+mn-ea"/>
                          <a:cs typeface="+mn-cs"/>
                        </a:rPr>
                        <a:t>Cuidados de Hospicio</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700" dirty="0"/>
                        <a:t>$0 por cuidados de hospicio.</a:t>
                      </a:r>
                    </a:p>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700" dirty="0"/>
                        <a:t>Podría tener que pagar un copago de un máximo de $5 por cada medicamento recetado y otros productos similares para alivio de dolores y control de síntomas mientras esté en casa. En el caso excepcional en el que su medicamento no es cubierto por el beneficio de hospicio, su proveedor de hospicio debería comunicarse con su plan de Medicare para medicamentos para averiguar si se cubre bajo la cobertura de Medicare para medicamentos (Parte D).</a:t>
                      </a:r>
                    </a:p>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700" dirty="0"/>
                        <a:t>Usted podría tener que pagar 5% de la cantidad aprobada por Medicare para cuidado de relevo como paciente internado.</a:t>
                      </a:r>
                    </a:p>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700" dirty="0"/>
                        <a:t>Medicare no cubre los gastos de alojamiento y alimentos cuando recibe cuidado de hospicio en casa o en otra instalación en la que reside (como un asilo de ancianos).</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532046859"/>
                  </a:ext>
                </a:extLst>
              </a:tr>
              <a:tr h="3531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1">
                          <a:solidFill>
                            <a:schemeClr val="dk1"/>
                          </a:solidFill>
                          <a:latin typeface="+mn-lt"/>
                          <a:ea typeface="+mn-ea"/>
                          <a:cs typeface="+mn-cs"/>
                        </a:rPr>
                        <a:t>Sangre</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spcBef>
                          <a:spcPts val="0"/>
                        </a:spcBef>
                        <a:buFont typeface="Wingdings" panose="05000000000000000000" pitchFamily="2" charset="2"/>
                        <a:buChar char="§"/>
                      </a:pPr>
                      <a:r>
                        <a:rPr lang="es-US" sz="1700" b="0" i="0" u="none" strike="noStrike" baseline="0" dirty="0">
                          <a:solidFill>
                            <a:schemeClr val="tx1"/>
                          </a:solidFill>
                          <a:latin typeface="+mn-lt"/>
                          <a:ea typeface="+mn-ea"/>
                          <a:cs typeface="+mn-cs"/>
                        </a:rPr>
                        <a:t>Si el hospital la obtiene de un banco de sangre sin cargo, no deberá pagar.</a:t>
                      </a:r>
                    </a:p>
                    <a:p>
                      <a:pPr marL="228600" indent="-228600">
                        <a:spcBef>
                          <a:spcPts val="0"/>
                        </a:spcBef>
                        <a:buFont typeface="Wingdings" panose="05000000000000000000" pitchFamily="2" charset="2"/>
                        <a:buChar char="§"/>
                      </a:pPr>
                      <a:r>
                        <a:rPr lang="es-US" sz="1700" dirty="0"/>
                        <a:t>Si el hospital tiene que comprar sangre para usted, debe pagar los costos del hospital por las primeras 3 unidades de sangre que reciba en un año calendario o que usted u otra persona donen la sangre.</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287757664"/>
                  </a:ext>
                </a:extLst>
              </a:tr>
            </a:tbl>
          </a:graphicData>
        </a:graphic>
      </p:graphicFrame>
      <p:sp>
        <p:nvSpPr>
          <p:cNvPr id="4" name="Title 3"/>
          <p:cNvSpPr>
            <a:spLocks noGrp="1"/>
          </p:cNvSpPr>
          <p:nvPr>
            <p:ph type="title"/>
          </p:nvPr>
        </p:nvSpPr>
        <p:spPr>
          <a:xfrm>
            <a:off x="40106" y="8054"/>
            <a:ext cx="12151894" cy="1020646"/>
          </a:xfrm>
        </p:spPr>
        <p:txBody>
          <a:bodyPr/>
          <a:lstStyle/>
          <a:p>
            <a:r>
              <a:rPr lang="es-US" dirty="0"/>
              <a:t>Parte A de 2021: lo que paga en Medicare Original (Continuación)</a:t>
            </a:r>
          </a:p>
        </p:txBody>
      </p:sp>
    </p:spTree>
    <p:extLst>
      <p:ext uri="{BB962C8B-B14F-4D97-AF65-F5344CB8AC3E}">
        <p14:creationId xmlns:p14="http://schemas.microsoft.com/office/powerpoint/2010/main" val="285146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5" name="TextBox 14" descr="Los períodos de beneficios pueden extenderse a través de años calendario. " title="Cuadro de texto"/>
          <p:cNvSpPr txBox="1"/>
          <p:nvPr/>
        </p:nvSpPr>
        <p:spPr>
          <a:xfrm>
            <a:off x="907819" y="5529932"/>
            <a:ext cx="8915400" cy="830997"/>
          </a:xfrm>
          <a:prstGeom prst="rect">
            <a:avLst/>
          </a:prstGeom>
          <a:solidFill>
            <a:srgbClr val="5B9BD5">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400" b="1" i="0" u="none" strike="noStrike" cap="none" normalizeH="0" baseline="0" noProof="0" dirty="0">
                <a:ln>
                  <a:noFill/>
                </a:ln>
                <a:solidFill>
                  <a:prstClr val="white"/>
                </a:solidFill>
                <a:uLnTx/>
                <a:uFillTx/>
              </a:rPr>
              <a:t>Los períodos de beneficios pueden extenderse a través </a:t>
            </a:r>
            <a:br>
              <a:rPr kumimoji="0" lang="es-US" sz="2400" b="1" i="0" u="none" strike="noStrike" cap="none" normalizeH="0" baseline="0" noProof="0" dirty="0">
                <a:ln>
                  <a:noFill/>
                </a:ln>
                <a:solidFill>
                  <a:prstClr val="white"/>
                </a:solidFill>
                <a:uLnTx/>
                <a:uFillTx/>
              </a:rPr>
            </a:br>
            <a:r>
              <a:rPr kumimoji="0" lang="es-US" sz="2400" b="1" i="0" u="none" strike="noStrike" cap="none" normalizeH="0" baseline="0" noProof="0" dirty="0">
                <a:ln>
                  <a:noFill/>
                </a:ln>
                <a:solidFill>
                  <a:prstClr val="white"/>
                </a:solidFill>
                <a:uLnTx/>
                <a:uFillTx/>
              </a:rPr>
              <a:t>de años calendario.</a:t>
            </a:r>
          </a:p>
        </p:txBody>
      </p:sp>
      <p:sp>
        <p:nvSpPr>
          <p:cNvPr id="13" name="TextBox 12" descr="Hospital o SNF" title="Cuadro de texto"/>
          <p:cNvSpPr txBox="1"/>
          <p:nvPr/>
        </p:nvSpPr>
        <p:spPr>
          <a:xfrm>
            <a:off x="9908108" y="4894405"/>
            <a:ext cx="140402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srgbClr val="44546A"/>
                </a:solidFill>
                <a:uLnTx/>
                <a:uFillTx/>
              </a:rPr>
              <a:t>Hospital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srgbClr val="44546A"/>
                </a:solidFill>
                <a:uLnTx/>
                <a:uFillTx/>
              </a:rPr>
              <a:t>o SNF</a:t>
            </a:r>
          </a:p>
        </p:txBody>
      </p:sp>
      <p:pic>
        <p:nvPicPr>
          <p:cNvPr id="12" name="Picture 11" title="Imagen de una enfermera y un hombre en el hospit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5005" y="4008901"/>
            <a:ext cx="1404027" cy="936019"/>
          </a:xfrm>
          <a:prstGeom prst="rect">
            <a:avLst/>
          </a:prstGeom>
          <a:ln>
            <a:solidFill>
              <a:srgbClr val="0755B7"/>
            </a:solidFill>
          </a:ln>
          <a:effectLst>
            <a:outerShdw blurRad="50800" dist="38100" dir="2700000" algn="tl" rotWithShape="0">
              <a:prstClr val="black">
                <a:alpha val="40000"/>
              </a:prstClr>
            </a:outerShdw>
          </a:effectLst>
        </p:spPr>
      </p:pic>
      <p:pic>
        <p:nvPicPr>
          <p:cNvPr id="14" name="Picture 13" title="Red X"/>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18449" y="3608383"/>
            <a:ext cx="341163" cy="396861"/>
          </a:xfrm>
          <a:prstGeom prst="rect">
            <a:avLst/>
          </a:prstGeom>
        </p:spPr>
      </p:pic>
      <p:sp>
        <p:nvSpPr>
          <p:cNvPr id="11" name="TextBox 10" descr="Aquí no" title="Cuadro de texto"/>
          <p:cNvSpPr txBox="1"/>
          <p:nvPr/>
        </p:nvSpPr>
        <p:spPr>
          <a:xfrm>
            <a:off x="9823219" y="3645772"/>
            <a:ext cx="1374708" cy="400110"/>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srgbClr val="44546A"/>
                </a:solidFill>
                <a:uLnTx/>
                <a:uFillTx/>
              </a:rPr>
              <a:t>Aquí no...</a:t>
            </a:r>
          </a:p>
        </p:txBody>
      </p:sp>
      <p:sp>
        <p:nvSpPr>
          <p:cNvPr id="9" name="TextBox 8" descr="Hogar" title="Cuadro de texto"/>
          <p:cNvSpPr txBox="1"/>
          <p:nvPr/>
        </p:nvSpPr>
        <p:spPr>
          <a:xfrm>
            <a:off x="9809140" y="3162544"/>
            <a:ext cx="143471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srgbClr val="44546A"/>
                </a:solidFill>
                <a:uLnTx/>
                <a:uFillTx/>
              </a:rPr>
              <a:t>Hogar</a:t>
            </a:r>
          </a:p>
        </p:txBody>
      </p:sp>
      <p:pic>
        <p:nvPicPr>
          <p:cNvPr id="8" name="Picture 7" title="Imagen de una cas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594" y="2321633"/>
            <a:ext cx="1363809" cy="909207"/>
          </a:xfrm>
          <a:prstGeom prst="rect">
            <a:avLst/>
          </a:prstGeom>
          <a:ln>
            <a:solidFill>
              <a:srgbClr val="0755B7"/>
            </a:solidFill>
          </a:ln>
          <a:effectLst>
            <a:outerShdw blurRad="50800" dist="38100" dir="2700000" algn="tl" rotWithShape="0">
              <a:prstClr val="black">
                <a:alpha val="40000"/>
              </a:prstClr>
            </a:outerShdw>
          </a:effectLst>
        </p:spPr>
      </p:pic>
      <p:pic>
        <p:nvPicPr>
          <p:cNvPr id="10" name="Picture 9" title="Marca de verificación"/>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83291" y="1958153"/>
            <a:ext cx="411480" cy="302895"/>
          </a:xfrm>
          <a:prstGeom prst="rect">
            <a:avLst/>
          </a:prstGeom>
        </p:spPr>
      </p:pic>
      <p:sp>
        <p:nvSpPr>
          <p:cNvPr id="7" name="TextBox 6" descr="Finaliza 60 días seguidos aquí" title="Cuadro de texto"/>
          <p:cNvSpPr txBox="1"/>
          <p:nvPr/>
        </p:nvSpPr>
        <p:spPr>
          <a:xfrm>
            <a:off x="9753600" y="1368962"/>
            <a:ext cx="1805705" cy="707886"/>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srgbClr val="44546A"/>
                </a:solidFill>
                <a:uLnTx/>
                <a:uFillTx/>
              </a:rPr>
              <a:t>Finaliza 60 días seguidos aquí…</a:t>
            </a:r>
          </a:p>
        </p:txBody>
      </p:sp>
      <p:sp>
        <p:nvSpPr>
          <p:cNvPr id="6" name="Content Placeholder 7"/>
          <p:cNvSpPr txBox="1">
            <a:spLocks/>
          </p:cNvSpPr>
          <p:nvPr/>
        </p:nvSpPr>
        <p:spPr>
          <a:xfrm>
            <a:off x="838200" y="1180619"/>
            <a:ext cx="8935488" cy="39247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Mide el uso de los servicios de internación y de cuidados en SNF.</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Comienza el día en que recibe cuidados en internación o en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el SNF.</a:t>
            </a:r>
          </a:p>
          <a:p>
            <a:pPr marL="457200" lvl="1" indent="-228600">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Finaliza cuando no haya ingresado en el hospital</a:t>
            </a:r>
            <a:r>
              <a:rPr lang="es-US" dirty="0">
                <a:solidFill>
                  <a:prstClr val="black"/>
                </a:solidFill>
              </a:rPr>
              <a:t> o SNF durante ) 60 días seguidos.</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Paga un deducible para la Parte A para cada período </a:t>
            </a:r>
            <a:br>
              <a:rPr kumimoji="0" lang="es-US" sz="3200" b="0" i="0" u="none" strike="noStrike" cap="none" normalizeH="0" baseline="0" noProof="0" dirty="0">
                <a:ln>
                  <a:noFill/>
                </a:ln>
                <a:solidFill>
                  <a:prstClr val="black"/>
                </a:solidFill>
                <a:uLnTx/>
                <a:uFillTx/>
                <a:latin typeface="Calibri" panose="020F0502020204030204"/>
                <a:ea typeface="+mn-ea"/>
                <a:cs typeface="+mn-cs"/>
              </a:rPr>
            </a:br>
            <a:r>
              <a:rPr kumimoji="0" lang="es-US" sz="3200" b="0" i="0" u="none" strike="noStrike" cap="none" normalizeH="0" baseline="0" noProof="0" dirty="0">
                <a:ln>
                  <a:noFill/>
                </a:ln>
                <a:solidFill>
                  <a:prstClr val="black"/>
                </a:solidFill>
                <a:uLnTx/>
                <a:uFillTx/>
                <a:latin typeface="Calibri" panose="020F0502020204030204"/>
                <a:ea typeface="+mn-ea"/>
                <a:cs typeface="+mn-cs"/>
              </a:rPr>
              <a:t>de beneficios.</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No hay límite para la cantidad de períodos de beneficios que puede tener.</a:t>
            </a:r>
          </a:p>
        </p:txBody>
      </p:sp>
      <p:sp>
        <p:nvSpPr>
          <p:cNvPr id="4" name="Title 3"/>
          <p:cNvSpPr>
            <a:spLocks noGrp="1"/>
          </p:cNvSpPr>
          <p:nvPr>
            <p:ph type="title"/>
          </p:nvPr>
        </p:nvSpPr>
        <p:spPr/>
        <p:txBody>
          <a:bodyPr/>
          <a:lstStyle/>
          <a:p>
            <a:r>
              <a:rPr lang="es-US"/>
              <a:t>Períodos de beneficios en Medicare Original</a:t>
            </a:r>
          </a:p>
        </p:txBody>
      </p:sp>
    </p:spTree>
    <p:extLst>
      <p:ext uri="{BB962C8B-B14F-4D97-AF65-F5344CB8AC3E}">
        <p14:creationId xmlns:p14="http://schemas.microsoft.com/office/powerpoint/2010/main" val="3096124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4906" y="4651673"/>
            <a:ext cx="323850" cy="333375"/>
          </a:xfrm>
          <a:prstGeom prst="rect">
            <a:avLst/>
          </a:prstGeom>
        </p:spPr>
      </p:pic>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b="1" dirty="0"/>
              <a:t>Tenga en cuenta lo siguiente</a:t>
            </a:r>
          </a:p>
          <a:p>
            <a:pPr marL="460375" lvl="1" indent="-231775" defTabSz="685800">
              <a:lnSpc>
                <a:spcPct val="100000"/>
              </a:lnSpc>
              <a:spcBef>
                <a:spcPts val="600"/>
              </a:spcBef>
              <a:buFont typeface="Wingdings" panose="05000000000000000000" pitchFamily="2" charset="2"/>
              <a:buChar char="§"/>
            </a:pPr>
            <a:r>
              <a:rPr lang="es-US" dirty="0"/>
              <a:t>Es gratis para la mayoría de las personas.</a:t>
            </a:r>
          </a:p>
          <a:p>
            <a:pPr marL="460375" lvl="1" indent="-231775" defTabSz="685800">
              <a:lnSpc>
                <a:spcPct val="100000"/>
              </a:lnSpc>
              <a:spcBef>
                <a:spcPts val="600"/>
              </a:spcBef>
              <a:buFont typeface="Wingdings" panose="05000000000000000000" pitchFamily="2" charset="2"/>
              <a:buChar char="§"/>
            </a:pPr>
            <a:r>
              <a:rPr lang="es-US" dirty="0"/>
              <a:t>Puede pagarla si su historial de trabajo no es suficiente.</a:t>
            </a:r>
          </a:p>
          <a:p>
            <a:pPr marL="687388" lvl="2" indent="-230188" defTabSz="685800">
              <a:lnSpc>
                <a:spcPct val="100000"/>
              </a:lnSpc>
              <a:spcBef>
                <a:spcPts val="600"/>
              </a:spcBef>
              <a:buSzPct val="100000"/>
            </a:pPr>
            <a:r>
              <a:rPr lang="es-US" dirty="0"/>
              <a:t>Puede recibir una multa si se demora.</a:t>
            </a:r>
          </a:p>
          <a:p>
            <a:pPr marL="460375" lvl="1" indent="-231775" defTabSz="685800">
              <a:lnSpc>
                <a:spcPct val="100000"/>
              </a:lnSpc>
              <a:spcBef>
                <a:spcPts val="600"/>
              </a:spcBef>
              <a:buFont typeface="Wingdings" panose="05000000000000000000" pitchFamily="2" charset="2"/>
              <a:buChar char="§"/>
            </a:pPr>
            <a:r>
              <a:rPr lang="es-US" dirty="0"/>
              <a:t>Hable con su administrador de beneficios si usted (o su cónyuge) trabajan activamente y tienen cobertura a través de un plan </a:t>
            </a:r>
            <a:br>
              <a:rPr lang="es-US" dirty="0"/>
            </a:br>
            <a:r>
              <a:rPr lang="es-US" dirty="0"/>
              <a:t>del empleador.</a:t>
            </a:r>
          </a:p>
          <a:p>
            <a:pPr marL="0" lvl="0" indent="0" defTabSz="685800">
              <a:lnSpc>
                <a:spcPct val="100000"/>
              </a:lnSpc>
              <a:spcBef>
                <a:spcPts val="600"/>
              </a:spcBef>
              <a:buNone/>
            </a:pPr>
            <a:r>
              <a:rPr lang="es-US" sz="2800" b="1" dirty="0"/>
              <a:t>NOTA</a:t>
            </a:r>
            <a:r>
              <a:rPr lang="es-US" sz="2800" dirty="0"/>
              <a:t>: Para evitar multas impositivas del Servicio de Impuestos Internos (IRS, por sus siglas en inglés), suspenda los aportes a su Cuenta de Ahorros de Salud (HSA, por sus siglas en inglés) antes de que comience Medicare.</a:t>
            </a:r>
          </a:p>
        </p:txBody>
      </p:sp>
      <p:sp>
        <p:nvSpPr>
          <p:cNvPr id="4" name="Title 3"/>
          <p:cNvSpPr>
            <a:spLocks noGrp="1"/>
          </p:cNvSpPr>
          <p:nvPr>
            <p:ph type="title"/>
          </p:nvPr>
        </p:nvSpPr>
        <p:spPr/>
        <p:txBody>
          <a:bodyPr/>
          <a:lstStyle/>
          <a:p>
            <a:r>
              <a:rPr lang="es-US"/>
              <a:t>Decisión: ¿debo inscribirme para la Parte A?</a:t>
            </a:r>
          </a:p>
        </p:txBody>
      </p:sp>
    </p:spTree>
    <p:extLst>
      <p:ext uri="{BB962C8B-B14F-4D97-AF65-F5344CB8AC3E}">
        <p14:creationId xmlns:p14="http://schemas.microsoft.com/office/powerpoint/2010/main" val="86133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828800" y="1180618"/>
            <a:ext cx="9340770" cy="517573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Wingdings" panose="05000000000000000000" pitchFamily="2" charset="2"/>
              <a:buNone/>
              <a:tabLst/>
              <a:defRPr/>
            </a:pPr>
            <a:r>
              <a:rPr kumimoji="0" lang="es-US" sz="2800" i="0" u="none" strike="noStrike" cap="none" normalizeH="0" baseline="0" noProof="0" dirty="0">
                <a:ln>
                  <a:noFill/>
                </a:ln>
                <a:solidFill>
                  <a:prstClr val="black"/>
                </a:solidFill>
                <a:uLnTx/>
                <a:uFillTx/>
                <a:latin typeface="Calibri" panose="020F0502020204030204"/>
                <a:ea typeface="+mn-ea"/>
                <a:cs typeface="+mn-cs"/>
              </a:rPr>
              <a:t>La </a:t>
            </a:r>
            <a:r>
              <a:rPr kumimoji="0" lang="es-US" sz="2800" b="1" i="0" u="none" strike="noStrike" cap="none" normalizeH="0" baseline="0" noProof="0" dirty="0">
                <a:ln>
                  <a:noFill/>
                </a:ln>
                <a:solidFill>
                  <a:prstClr val="black"/>
                </a:solidFill>
                <a:uLnTx/>
                <a:uFillTx/>
                <a:latin typeface="Calibri" panose="020F0502020204030204"/>
                <a:ea typeface="+mn-ea"/>
                <a:cs typeface="+mn-cs"/>
              </a:rPr>
              <a:t>Parte B: seguro médico </a:t>
            </a:r>
            <a:r>
              <a:rPr kumimoji="0" lang="es-US" sz="2800" b="0" i="0" u="none" strike="noStrike" cap="none" normalizeH="0" baseline="0" noProof="0" dirty="0">
                <a:ln>
                  <a:noFill/>
                </a:ln>
                <a:solidFill>
                  <a:prstClr val="black"/>
                </a:solidFill>
                <a:uLnTx/>
                <a:uFillTx/>
                <a:latin typeface="Calibri" panose="020F0502020204030204"/>
                <a:ea typeface="+mn-ea"/>
                <a:cs typeface="+mn-cs"/>
              </a:rPr>
              <a:t>ayuda a cubrir los siguientes servicios necesarios por razones médicas: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servicios médicos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servicios y suministros médicos y quirúrgicos ambulatorios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análisis de laboratorio clínicos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equipo médico duradero (DME, por sus siglas en inglés) (como andadores y sillas </a:t>
            </a:r>
            <a:br>
              <a:rPr kumimoji="0" lang="es-US" sz="2400" b="0" i="0" u="none" strike="noStrike" cap="none" normalizeH="0" baseline="0" noProof="0" dirty="0">
                <a:ln>
                  <a:noFill/>
                </a:ln>
                <a:solidFill>
                  <a:prstClr val="black"/>
                </a:solidFill>
                <a:uLnTx/>
                <a:uFillTx/>
                <a:latin typeface="Calibri" panose="020F0502020204030204"/>
                <a:ea typeface="+mn-ea"/>
                <a:cs typeface="+mn-cs"/>
              </a:rPr>
            </a:br>
            <a:r>
              <a:rPr kumimoji="0" lang="es-US" sz="2400" b="0" i="0" u="none" strike="noStrike" cap="none" normalizeH="0" baseline="0" noProof="0" dirty="0">
                <a:ln>
                  <a:noFill/>
                </a:ln>
                <a:solidFill>
                  <a:prstClr val="black"/>
                </a:solidFill>
                <a:uLnTx/>
                <a:uFillTx/>
                <a:latin typeface="Calibri" panose="020F0502020204030204"/>
                <a:ea typeface="+mn-ea"/>
                <a:cs typeface="+mn-cs"/>
              </a:rPr>
              <a:t>de ruedas)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equipos y suministros para análisis para diabéticos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servicios preventivos (como vacunas contra la gripe y una consulta anual </a:t>
            </a:r>
            <a:br>
              <a:rPr kumimoji="0" lang="es-US" sz="2400" b="0" i="0" u="none" strike="noStrike" cap="none" normalizeH="0" baseline="0" noProof="0" dirty="0">
                <a:ln>
                  <a:noFill/>
                </a:ln>
                <a:solidFill>
                  <a:prstClr val="black"/>
                </a:solidFill>
                <a:uLnTx/>
                <a:uFillTx/>
                <a:latin typeface="Calibri" panose="020F0502020204030204"/>
                <a:ea typeface="+mn-ea"/>
                <a:cs typeface="+mn-cs"/>
              </a:rPr>
            </a:br>
            <a:r>
              <a:rPr kumimoji="0" lang="es-US" sz="2400" b="0" i="0" u="none" strike="noStrike" cap="none" normalizeH="0" baseline="0" noProof="0" dirty="0">
                <a:ln>
                  <a:noFill/>
                </a:ln>
                <a:solidFill>
                  <a:prstClr val="black"/>
                </a:solidFill>
                <a:uLnTx/>
                <a:uFillTx/>
                <a:latin typeface="Calibri" panose="020F0502020204030204"/>
                <a:ea typeface="+mn-ea"/>
                <a:cs typeface="+mn-cs"/>
              </a:rPr>
              <a:t>de bienestar)</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atención médica en el hogar</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servicios de patología del habla y el lenguaje, y de terapia ocupacional y de fisioterapia para pacientes ambulatorios, necesarios por razones médicas.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servicios ambulatorios de cuidado de salud mental</a:t>
            </a:r>
          </a:p>
        </p:txBody>
      </p:sp>
      <p:grpSp>
        <p:nvGrpSpPr>
          <p:cNvPr id="7" name="Group 6" title="Ícono de la Parte B"/>
          <p:cNvGrpSpPr>
            <a:grpSpLocks noChangeAspect="1"/>
          </p:cNvGrpSpPr>
          <p:nvPr/>
        </p:nvGrpSpPr>
        <p:grpSpPr>
          <a:xfrm>
            <a:off x="165608" y="2827695"/>
            <a:ext cx="2006092" cy="1463040"/>
            <a:chOff x="153025" y="1963783"/>
            <a:chExt cx="1568748" cy="1144086"/>
          </a:xfrm>
        </p:grpSpPr>
        <p:pic>
          <p:nvPicPr>
            <p:cNvPr id="8" name="Picture 7" title="Ícono de la Parte B"/>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médico</a:t>
              </a:r>
            </a:p>
          </p:txBody>
        </p:sp>
      </p:grpSp>
      <p:sp>
        <p:nvSpPr>
          <p:cNvPr id="4" name="Title 3"/>
          <p:cNvSpPr>
            <a:spLocks noGrp="1"/>
          </p:cNvSpPr>
          <p:nvPr>
            <p:ph type="title"/>
          </p:nvPr>
        </p:nvSpPr>
        <p:spPr/>
        <p:txBody>
          <a:bodyPr/>
          <a:lstStyle/>
          <a:p>
            <a:r>
              <a:rPr lang="es-US"/>
              <a:t>Cobertura de la Parte B (Seguro médico)</a:t>
            </a:r>
          </a:p>
        </p:txBody>
      </p:sp>
    </p:spTree>
    <p:extLst>
      <p:ext uri="{BB962C8B-B14F-4D97-AF65-F5344CB8AC3E}">
        <p14:creationId xmlns:p14="http://schemas.microsoft.com/office/powerpoint/2010/main" val="3302578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86432" y="1182003"/>
            <a:ext cx="720232" cy="1005840"/>
          </a:xfrm>
          <a:prstGeom prst="rect">
            <a:avLst/>
          </a:prstGeom>
        </p:spPr>
      </p:pic>
      <p:sp>
        <p:nvSpPr>
          <p:cNvPr id="5" name="Content Placeholder 4"/>
          <p:cNvSpPr>
            <a:spLocks noGrp="1"/>
          </p:cNvSpPr>
          <p:nvPr>
            <p:ph idx="1"/>
          </p:nvPr>
        </p:nvSpPr>
        <p:spPr>
          <a:xfrm>
            <a:off x="609601" y="1182003"/>
            <a:ext cx="11053010" cy="5240061"/>
          </a:xfrm>
        </p:spPr>
        <p:txBody>
          <a:bodyPr numCol="2">
            <a:normAutofit lnSpcReduction="10000"/>
          </a:bodyPr>
          <a:lstStyle/>
          <a:p>
            <a:pPr lvl="0">
              <a:lnSpc>
                <a:spcPct val="100000"/>
              </a:lnSpc>
              <a:spcBef>
                <a:spcPts val="600"/>
              </a:spcBef>
            </a:pPr>
            <a:r>
              <a:rPr lang="es-US" sz="1800" dirty="0"/>
              <a:t>Exámenes de detección del aneurisma aórtico abdominal</a:t>
            </a:r>
          </a:p>
          <a:p>
            <a:pPr lvl="0">
              <a:lnSpc>
                <a:spcPct val="100000"/>
              </a:lnSpc>
              <a:spcBef>
                <a:spcPts val="600"/>
              </a:spcBef>
            </a:pPr>
            <a:r>
              <a:rPr lang="es-US" sz="1800" dirty="0"/>
              <a:t>Exámenes y orientación sobre el abuso de alcohol</a:t>
            </a:r>
          </a:p>
          <a:p>
            <a:pPr lvl="0">
              <a:lnSpc>
                <a:spcPct val="100000"/>
              </a:lnSpc>
              <a:spcBef>
                <a:spcPts val="600"/>
              </a:spcBef>
            </a:pPr>
            <a:r>
              <a:rPr lang="es-US" sz="1800" dirty="0"/>
              <a:t>Densitometría ósea (densidad de los huesos)</a:t>
            </a:r>
          </a:p>
          <a:p>
            <a:pPr lvl="0">
              <a:lnSpc>
                <a:spcPct val="100000"/>
              </a:lnSpc>
              <a:spcBef>
                <a:spcPts val="600"/>
              </a:spcBef>
            </a:pPr>
            <a:r>
              <a:rPr lang="es-US" sz="1800" dirty="0"/>
              <a:t>Prueba de detección del cáncer de mama (mamografía)</a:t>
            </a:r>
          </a:p>
          <a:p>
            <a:pPr lvl="0">
              <a:lnSpc>
                <a:spcPct val="100000"/>
              </a:lnSpc>
              <a:spcBef>
                <a:spcPts val="600"/>
              </a:spcBef>
            </a:pPr>
            <a:r>
              <a:rPr lang="es-US" sz="1800" dirty="0"/>
              <a:t>Trastornos cardiovasculares (terapia conductual)</a:t>
            </a:r>
          </a:p>
          <a:p>
            <a:pPr lvl="0">
              <a:lnSpc>
                <a:spcPct val="100000"/>
              </a:lnSpc>
              <a:spcBef>
                <a:spcPts val="600"/>
              </a:spcBef>
            </a:pPr>
            <a:r>
              <a:rPr lang="es-US" sz="1800" dirty="0"/>
              <a:t>Exámenes de detección de enfermedad cardiovascular</a:t>
            </a:r>
          </a:p>
          <a:p>
            <a:pPr lvl="0">
              <a:lnSpc>
                <a:spcPct val="100000"/>
              </a:lnSpc>
              <a:spcBef>
                <a:spcPts val="600"/>
              </a:spcBef>
            </a:pPr>
            <a:r>
              <a:rPr lang="es-US" sz="1800" dirty="0"/>
              <a:t>Exámenes de detección del cáncer cervical y vaginal</a:t>
            </a:r>
          </a:p>
          <a:p>
            <a:pPr lvl="0">
              <a:lnSpc>
                <a:spcPct val="100000"/>
              </a:lnSpc>
              <a:spcBef>
                <a:spcPts val="600"/>
              </a:spcBef>
            </a:pPr>
            <a:r>
              <a:rPr lang="es-US" sz="1800" dirty="0"/>
              <a:t>Exámenes de detección del cáncer colorrectal</a:t>
            </a:r>
          </a:p>
          <a:p>
            <a:pPr lvl="0">
              <a:lnSpc>
                <a:spcPct val="100000"/>
              </a:lnSpc>
              <a:spcBef>
                <a:spcPts val="600"/>
              </a:spcBef>
            </a:pPr>
            <a:r>
              <a:rPr lang="es-US" sz="1800" dirty="0">
                <a:solidFill>
                  <a:schemeClr val="tx1"/>
                </a:solidFill>
              </a:rPr>
              <a:t>Asesoramiento para la prevención del uso de tabaco y enfermedades causadas por el tabaco</a:t>
            </a:r>
          </a:p>
          <a:p>
            <a:pPr lvl="0">
              <a:lnSpc>
                <a:spcPct val="100000"/>
              </a:lnSpc>
              <a:spcBef>
                <a:spcPts val="600"/>
              </a:spcBef>
            </a:pPr>
            <a:r>
              <a:rPr lang="es-US" sz="1800" dirty="0">
                <a:solidFill>
                  <a:schemeClr val="tx1"/>
                </a:solidFill>
              </a:rPr>
              <a:t>Exámenes de detección de depresión</a:t>
            </a:r>
          </a:p>
          <a:p>
            <a:pPr lvl="0">
              <a:lnSpc>
                <a:spcPct val="100000"/>
              </a:lnSpc>
              <a:spcBef>
                <a:spcPts val="600"/>
              </a:spcBef>
            </a:pPr>
            <a:r>
              <a:rPr lang="es-US" sz="1800" dirty="0">
                <a:solidFill>
                  <a:schemeClr val="tx1"/>
                </a:solidFill>
              </a:rPr>
              <a:t>Programa de prevención de la diabetes </a:t>
            </a:r>
          </a:p>
          <a:p>
            <a:pPr lvl="0">
              <a:lnSpc>
                <a:spcPct val="100000"/>
              </a:lnSpc>
              <a:spcBef>
                <a:spcPts val="600"/>
              </a:spcBef>
            </a:pPr>
            <a:r>
              <a:rPr lang="es-US" sz="1800" dirty="0">
                <a:solidFill>
                  <a:schemeClr val="tx1"/>
                </a:solidFill>
              </a:rPr>
              <a:t>Exámenes de detección de diabetes</a:t>
            </a:r>
          </a:p>
          <a:p>
            <a:pPr lvl="0">
              <a:lnSpc>
                <a:spcPct val="100000"/>
              </a:lnSpc>
              <a:spcBef>
                <a:spcPts val="600"/>
              </a:spcBef>
            </a:pPr>
            <a:r>
              <a:rPr lang="es-US" sz="1800" dirty="0"/>
              <a:t>Capacitación para el manejo de la diabetes</a:t>
            </a:r>
          </a:p>
          <a:p>
            <a:pPr lvl="0">
              <a:lnSpc>
                <a:spcPct val="100000"/>
              </a:lnSpc>
              <a:spcBef>
                <a:spcPts val="600"/>
              </a:spcBef>
            </a:pPr>
            <a:r>
              <a:rPr lang="es-US" sz="1800" dirty="0"/>
              <a:t>Vacunas contra la gripe</a:t>
            </a:r>
          </a:p>
          <a:p>
            <a:pPr lvl="0">
              <a:lnSpc>
                <a:spcPct val="100000"/>
              </a:lnSpc>
              <a:spcBef>
                <a:spcPts val="600"/>
              </a:spcBef>
            </a:pPr>
            <a:r>
              <a:rPr lang="es-US" sz="1800" dirty="0"/>
              <a:t>Pruebas de glaucoma</a:t>
            </a:r>
          </a:p>
          <a:p>
            <a:pPr lvl="0">
              <a:lnSpc>
                <a:spcPct val="100000"/>
              </a:lnSpc>
              <a:spcBef>
                <a:spcPts val="600"/>
              </a:spcBef>
            </a:pPr>
            <a:r>
              <a:rPr lang="es-US" sz="1800" dirty="0"/>
              <a:t>Vacunas contra la Hepatitis B</a:t>
            </a:r>
          </a:p>
          <a:p>
            <a:pPr lvl="0">
              <a:lnSpc>
                <a:spcPct val="100000"/>
              </a:lnSpc>
              <a:spcBef>
                <a:spcPts val="600"/>
              </a:spcBef>
            </a:pPr>
            <a:r>
              <a:rPr lang="es-US" sz="1800" dirty="0"/>
              <a:t>Controles de infección por el Virus de la Hepatitis B</a:t>
            </a:r>
          </a:p>
          <a:p>
            <a:pPr lvl="0">
              <a:lnSpc>
                <a:spcPct val="100000"/>
              </a:lnSpc>
              <a:spcBef>
                <a:spcPts val="600"/>
              </a:spcBef>
            </a:pPr>
            <a:r>
              <a:rPr lang="es-US" sz="1800" dirty="0"/>
              <a:t>Prueba de detección de la Hepatitis C</a:t>
            </a:r>
          </a:p>
          <a:p>
            <a:pPr lvl="0">
              <a:lnSpc>
                <a:spcPct val="100000"/>
              </a:lnSpc>
              <a:spcBef>
                <a:spcPts val="600"/>
              </a:spcBef>
            </a:pPr>
            <a:r>
              <a:rPr lang="es-US" sz="1800" dirty="0"/>
              <a:t>Examen de detección del VIH (Virus de Inmunodeficiencia Humana)</a:t>
            </a:r>
          </a:p>
          <a:p>
            <a:pPr lvl="0">
              <a:lnSpc>
                <a:spcPct val="100000"/>
              </a:lnSpc>
              <a:spcBef>
                <a:spcPts val="600"/>
              </a:spcBef>
            </a:pPr>
            <a:r>
              <a:rPr lang="es-US" sz="1800" dirty="0"/>
              <a:t>Examen de detección del cáncer de pulmón</a:t>
            </a:r>
          </a:p>
          <a:p>
            <a:pPr lvl="0">
              <a:lnSpc>
                <a:spcPct val="100000"/>
              </a:lnSpc>
              <a:spcBef>
                <a:spcPts val="600"/>
              </a:spcBef>
            </a:pPr>
            <a:r>
              <a:rPr lang="es-US" sz="1800" dirty="0"/>
              <a:t>Servicios de terapia médica nutricional</a:t>
            </a:r>
          </a:p>
          <a:p>
            <a:pPr lvl="0">
              <a:lnSpc>
                <a:spcPct val="100000"/>
              </a:lnSpc>
              <a:spcBef>
                <a:spcPts val="600"/>
              </a:spcBef>
            </a:pPr>
            <a:r>
              <a:rPr lang="es-US" sz="1800" dirty="0"/>
              <a:t>Evaluación y orientación sobre la obesidad</a:t>
            </a:r>
          </a:p>
          <a:p>
            <a:pPr lvl="0">
              <a:lnSpc>
                <a:spcPct val="100000"/>
              </a:lnSpc>
              <a:spcBef>
                <a:spcPts val="600"/>
              </a:spcBef>
            </a:pPr>
            <a:r>
              <a:rPr lang="es-US" sz="1800" dirty="0"/>
              <a:t>Vacunas antineumocócicas</a:t>
            </a:r>
          </a:p>
          <a:p>
            <a:pPr lvl="0">
              <a:lnSpc>
                <a:spcPct val="100000"/>
              </a:lnSpc>
              <a:spcBef>
                <a:spcPts val="600"/>
              </a:spcBef>
            </a:pPr>
            <a:r>
              <a:rPr lang="es-US" sz="1800" dirty="0"/>
              <a:t>Controles del cáncer de próstata</a:t>
            </a:r>
          </a:p>
          <a:p>
            <a:pPr lvl="0">
              <a:lnSpc>
                <a:spcPct val="100000"/>
              </a:lnSpc>
              <a:spcBef>
                <a:spcPts val="600"/>
              </a:spcBef>
            </a:pPr>
            <a:r>
              <a:rPr lang="es-US" sz="1800" dirty="0"/>
              <a:t>Evaluación y orientación sobre infecciones de transmisión sexual</a:t>
            </a:r>
          </a:p>
          <a:p>
            <a:pPr lvl="0">
              <a:lnSpc>
                <a:spcPct val="100000"/>
              </a:lnSpc>
              <a:spcBef>
                <a:spcPts val="600"/>
              </a:spcBef>
            </a:pPr>
            <a:r>
              <a:rPr lang="es-US" sz="1800" dirty="0"/>
              <a:t>Consulta preventiva "Bienvenido a Medicare"</a:t>
            </a:r>
          </a:p>
          <a:p>
            <a:pPr lvl="0">
              <a:lnSpc>
                <a:spcPct val="100000"/>
              </a:lnSpc>
              <a:spcBef>
                <a:spcPts val="600"/>
              </a:spcBef>
            </a:pPr>
            <a:r>
              <a:rPr lang="es-US" sz="1800" dirty="0"/>
              <a:t>Cobertura Completa</a:t>
            </a:r>
          </a:p>
        </p:txBody>
      </p:sp>
      <p:sp>
        <p:nvSpPr>
          <p:cNvPr id="4" name="Title 3"/>
          <p:cNvSpPr>
            <a:spLocks noGrp="1"/>
          </p:cNvSpPr>
          <p:nvPr>
            <p:ph type="title"/>
          </p:nvPr>
        </p:nvSpPr>
        <p:spPr/>
        <p:txBody>
          <a:bodyPr/>
          <a:lstStyle/>
          <a:p>
            <a:r>
              <a:rPr lang="es-US"/>
              <a:t>Parte B: servicios preventivos</a:t>
            </a:r>
          </a:p>
        </p:txBody>
      </p:sp>
    </p:spTree>
    <p:extLst>
      <p:ext uri="{BB962C8B-B14F-4D97-AF65-F5344CB8AC3E}">
        <p14:creationId xmlns:p14="http://schemas.microsoft.com/office/powerpoint/2010/main" val="33735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609601" y="1182004"/>
            <a:ext cx="11053010" cy="5317856"/>
          </a:xfrm>
        </p:spPr>
        <p:txBody>
          <a:bodyPr>
            <a:normAutofit lnSpcReduction="10000"/>
          </a:bodyPr>
          <a:lstStyle/>
          <a:p>
            <a:pPr marL="0" lvl="0" indent="0" defTabSz="685800">
              <a:lnSpc>
                <a:spcPct val="100000"/>
              </a:lnSpc>
              <a:spcBef>
                <a:spcPts val="600"/>
              </a:spcBef>
              <a:buNone/>
            </a:pPr>
            <a:r>
              <a:rPr lang="es-US" sz="2000" b="1" dirty="0"/>
              <a:t>Algunos de los artículos y servicios que la Parte A y la Parte B no cubren incluyen:</a:t>
            </a:r>
          </a:p>
          <a:p>
            <a:pPr marL="342900" lvl="0" indent="0" defTabSz="685800">
              <a:lnSpc>
                <a:spcPct val="100000"/>
              </a:lnSpc>
              <a:spcBef>
                <a:spcPts val="600"/>
              </a:spcBef>
              <a:buNone/>
            </a:pPr>
            <a:r>
              <a:rPr lang="es-US" sz="2000" dirty="0"/>
              <a:t>La mayor parte de la atención odontológica</a:t>
            </a:r>
          </a:p>
          <a:p>
            <a:pPr marL="342900" lvl="0" indent="0" defTabSz="685800">
              <a:lnSpc>
                <a:spcPct val="100000"/>
              </a:lnSpc>
              <a:spcBef>
                <a:spcPts val="600"/>
              </a:spcBef>
              <a:buNone/>
            </a:pPr>
            <a:r>
              <a:rPr lang="es-US" sz="2000" dirty="0"/>
              <a:t>Exámenes de la vista relacionados con anteojos recetados</a:t>
            </a:r>
          </a:p>
          <a:p>
            <a:pPr marL="342900" lvl="0" indent="0" defTabSz="685800">
              <a:lnSpc>
                <a:spcPct val="100000"/>
              </a:lnSpc>
              <a:spcBef>
                <a:spcPts val="600"/>
              </a:spcBef>
              <a:buNone/>
            </a:pPr>
            <a:r>
              <a:rPr lang="es-US" sz="2000" dirty="0"/>
              <a:t>Dentaduras postizas</a:t>
            </a:r>
          </a:p>
          <a:p>
            <a:pPr marL="342900" lvl="0" indent="0" defTabSz="685800">
              <a:lnSpc>
                <a:spcPct val="100000"/>
              </a:lnSpc>
              <a:spcBef>
                <a:spcPts val="600"/>
              </a:spcBef>
              <a:buNone/>
            </a:pPr>
            <a:r>
              <a:rPr lang="es-US" sz="2000" dirty="0"/>
              <a:t>Cirugía cosmética</a:t>
            </a:r>
          </a:p>
          <a:p>
            <a:pPr marL="342900" lvl="0" indent="0" defTabSz="685800">
              <a:lnSpc>
                <a:spcPct val="100000"/>
              </a:lnSpc>
              <a:spcBef>
                <a:spcPts val="600"/>
              </a:spcBef>
              <a:buNone/>
            </a:pPr>
            <a:r>
              <a:rPr lang="es-US" sz="2000" dirty="0"/>
              <a:t>Terapia de masaje</a:t>
            </a:r>
          </a:p>
          <a:p>
            <a:pPr marL="342900" lvl="0" indent="0" defTabSz="685800">
              <a:lnSpc>
                <a:spcPct val="100000"/>
              </a:lnSpc>
              <a:spcBef>
                <a:spcPts val="600"/>
              </a:spcBef>
              <a:buNone/>
            </a:pPr>
            <a:r>
              <a:rPr lang="es-US" sz="2000" dirty="0"/>
              <a:t>Exámenes físicos de rutina</a:t>
            </a:r>
          </a:p>
          <a:p>
            <a:pPr marL="342900" lvl="0" indent="0" defTabSz="685800">
              <a:lnSpc>
                <a:spcPct val="100000"/>
              </a:lnSpc>
              <a:spcBef>
                <a:spcPts val="600"/>
              </a:spcBef>
              <a:buNone/>
            </a:pPr>
            <a:r>
              <a:rPr lang="es-US" sz="2000" dirty="0"/>
              <a:t>Acupuntura u otros tipos de acupuntura (como la técnica de aguja seca) para cualquier afección que no sea dolor crónico de la parte inferior de la espalda</a:t>
            </a:r>
          </a:p>
          <a:p>
            <a:pPr marL="342900" lvl="0" indent="0" defTabSz="685800">
              <a:lnSpc>
                <a:spcPct val="100000"/>
              </a:lnSpc>
              <a:spcBef>
                <a:spcPts val="600"/>
              </a:spcBef>
              <a:buNone/>
            </a:pPr>
            <a:r>
              <a:rPr lang="es-US" sz="2000" dirty="0"/>
              <a:t>Audífonos y exámenes para ajustarlos</a:t>
            </a:r>
          </a:p>
          <a:p>
            <a:pPr marL="342900" lvl="0" indent="0" defTabSz="685800">
              <a:lnSpc>
                <a:spcPct val="100000"/>
              </a:lnSpc>
              <a:spcBef>
                <a:spcPts val="600"/>
              </a:spcBef>
              <a:buNone/>
            </a:pPr>
            <a:r>
              <a:rPr lang="es-US" sz="2000" dirty="0"/>
              <a:t>Cuidado a largo plazo </a:t>
            </a:r>
          </a:p>
          <a:p>
            <a:pPr marL="342900" lvl="0" indent="0" defTabSz="685800">
              <a:lnSpc>
                <a:spcPct val="100000"/>
              </a:lnSpc>
              <a:spcBef>
                <a:spcPts val="600"/>
              </a:spcBef>
              <a:buNone/>
            </a:pPr>
            <a:r>
              <a:rPr lang="es-US" sz="2000" dirty="0"/>
              <a:t>Atención de conserjería (también llamada medicina de conserjería, medicina basada en retenedores, medicina boutique, práctica de platino o atención directa)</a:t>
            </a:r>
          </a:p>
          <a:p>
            <a:pPr marL="0" lvl="0" indent="0" defTabSz="685800">
              <a:lnSpc>
                <a:spcPct val="100000"/>
              </a:lnSpc>
              <a:spcBef>
                <a:spcPts val="600"/>
              </a:spcBef>
              <a:buNone/>
            </a:pPr>
            <a:r>
              <a:rPr lang="es-US" sz="2000" b="1" dirty="0"/>
              <a:t>Es posible que estén cubiertos si tiene otra cobertura, como Medicaid o un plan Medicare </a:t>
            </a:r>
            <a:r>
              <a:rPr lang="es-US" sz="2000" b="1" dirty="0" err="1"/>
              <a:t>Advantage</a:t>
            </a:r>
            <a:r>
              <a:rPr lang="es-US" sz="2000" b="1" dirty="0"/>
              <a:t> cubran estos servicios.</a:t>
            </a:r>
          </a:p>
        </p:txBody>
      </p:sp>
      <p:grpSp>
        <p:nvGrpSpPr>
          <p:cNvPr id="6" name="Group 5">
            <a:extLst>
              <a:ext uri="{FF2B5EF4-FFF2-40B4-BE49-F238E27FC236}">
                <a16:creationId xmlns:a16="http://schemas.microsoft.com/office/drawing/2014/main" id="{F887DDB9-0473-41A6-BD44-5802177D4EEF}"/>
              </a:ext>
            </a:extLst>
          </p:cNvPr>
          <p:cNvGrpSpPr/>
          <p:nvPr/>
        </p:nvGrpSpPr>
        <p:grpSpPr>
          <a:xfrm>
            <a:off x="669414" y="1539547"/>
            <a:ext cx="348615" cy="3751593"/>
            <a:chOff x="669414" y="1539547"/>
            <a:chExt cx="348615" cy="3751593"/>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100" y="1539547"/>
              <a:ext cx="342900" cy="32385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100" y="1877854"/>
              <a:ext cx="342900" cy="32385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9414" y="2221260"/>
              <a:ext cx="342900" cy="32385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100" y="4967290"/>
              <a:ext cx="342900" cy="32385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100" y="4608642"/>
              <a:ext cx="342900" cy="323850"/>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100" y="2583294"/>
              <a:ext cx="342900" cy="323850"/>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100" y="4258550"/>
              <a:ext cx="342900" cy="323850"/>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5129" y="3652736"/>
              <a:ext cx="342900" cy="323850"/>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5129" y="3287368"/>
              <a:ext cx="342900" cy="323850"/>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5129" y="2927369"/>
              <a:ext cx="342900" cy="323850"/>
            </a:xfrm>
            <a:prstGeom prst="rect">
              <a:avLst/>
            </a:prstGeom>
          </p:spPr>
        </p:pic>
      </p:grpSp>
      <p:sp>
        <p:nvSpPr>
          <p:cNvPr id="4" name="Title 3"/>
          <p:cNvSpPr>
            <a:spLocks noGrp="1"/>
          </p:cNvSpPr>
          <p:nvPr>
            <p:ph type="title"/>
          </p:nvPr>
        </p:nvSpPr>
        <p:spPr/>
        <p:txBody>
          <a:bodyPr/>
          <a:lstStyle/>
          <a:p>
            <a:r>
              <a:rPr lang="es-US"/>
              <a:t>¿Qué no está cubierto por la Parte A y la Parte B?</a:t>
            </a:r>
          </a:p>
        </p:txBody>
      </p:sp>
    </p:spTree>
    <p:extLst>
      <p:ext uri="{BB962C8B-B14F-4D97-AF65-F5344CB8AC3E}">
        <p14:creationId xmlns:p14="http://schemas.microsoft.com/office/powerpoint/2010/main" val="175365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2253032" y="1180618"/>
            <a:ext cx="8916538" cy="53188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600"/>
              </a:spcBef>
              <a:spcAft>
                <a:spcPts val="0"/>
              </a:spcAft>
              <a:buClrTx/>
              <a:buSzTx/>
              <a:buNone/>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Prima mensual</a:t>
            </a:r>
          </a:p>
          <a:p>
            <a:pPr marL="460375" marR="0" lvl="2" indent="-228600" algn="l" defTabSz="6858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La prima estándar es de $148.50 (es posible que deba pagar un monto mayor según sus ingresos) (consulte la siguiente diapositiva).</a:t>
            </a:r>
          </a:p>
          <a:p>
            <a:pPr marL="460375" marR="0" lvl="2" indent="-228600" algn="l" defTabSz="6858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kumimoji="0" lang="es-ES" sz="2800" b="0" i="0" u="none" strike="noStrike" cap="none" normalizeH="0" baseline="0" noProof="0" dirty="0">
                <a:ln>
                  <a:noFill/>
                </a:ln>
                <a:solidFill>
                  <a:prstClr val="black"/>
                </a:solidFill>
                <a:uLnTx/>
                <a:uFillTx/>
                <a:latin typeface="Calibri" panose="020F0502020204030204"/>
                <a:ea typeface="+mn-ea"/>
                <a:cs typeface="+mn-cs"/>
              </a:rPr>
              <a:t>Algunas personas que reciben beneficios del Seguro Social pagan menos de esta cantidad debido a la disposición legal de exención de responsabilidad</a:t>
            </a:r>
            <a:r>
              <a:rPr kumimoji="0" lang="es-US" sz="2800" b="0" i="0" u="none" strike="noStrike" cap="none" normalizeH="0" baseline="0" noProof="0" dirty="0">
                <a:ln>
                  <a:noFill/>
                </a:ln>
                <a:solidFill>
                  <a:prstClr val="black"/>
                </a:solidFill>
                <a:uLnTx/>
                <a:uFillTx/>
                <a:latin typeface="Calibri" panose="020F0502020204030204"/>
                <a:ea typeface="+mn-ea"/>
                <a:cs typeface="+mn-cs"/>
              </a:rPr>
              <a:t>.</a:t>
            </a:r>
          </a:p>
          <a:p>
            <a:pPr marL="460375" marR="0" lvl="2" indent="-228600" algn="l" defTabSz="6858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es-US" sz="2800" dirty="0">
                <a:solidFill>
                  <a:prstClr val="black"/>
                </a:solidFill>
                <a:latin typeface="Calibri" panose="020F0502020204030204"/>
              </a:rPr>
              <a:t>Esta prima puede ser mayor si no eligió la Parte B cuando fue elegible por primera </a:t>
            </a:r>
          </a:p>
          <a:p>
            <a:pPr marL="804862" lvl="3" indent="-342900">
              <a:buSzPct val="100000"/>
              <a:buFont typeface="Arial" panose="020B0604020202020204" pitchFamily="34" charset="0"/>
              <a:buChar char="•"/>
              <a:defRPr/>
            </a:pPr>
            <a:r>
              <a:rPr lang="es-US" sz="2400" dirty="0">
                <a:solidFill>
                  <a:prstClr val="black"/>
                </a:solidFill>
                <a:latin typeface="Calibri" panose="020F0502020204030204"/>
              </a:rPr>
              <a:t>El costo de la Parte B puede aumentar un 10% por cada </a:t>
            </a:r>
            <a:br>
              <a:rPr lang="es-US" sz="2400" dirty="0">
                <a:solidFill>
                  <a:prstClr val="black"/>
                </a:solidFill>
                <a:latin typeface="Calibri" panose="020F0502020204030204"/>
              </a:rPr>
            </a:br>
            <a:r>
              <a:rPr lang="es-US" sz="2400" dirty="0">
                <a:solidFill>
                  <a:prstClr val="black"/>
                </a:solidFill>
                <a:latin typeface="Calibri" panose="020F0502020204030204"/>
              </a:rPr>
              <a:t>período de 12 meses que haya sido elegible para la Parte B </a:t>
            </a:r>
            <a:br>
              <a:rPr lang="es-US" sz="2400" dirty="0">
                <a:solidFill>
                  <a:prstClr val="black"/>
                </a:solidFill>
                <a:latin typeface="Calibri" panose="020F0502020204030204"/>
              </a:rPr>
            </a:br>
            <a:r>
              <a:rPr lang="es-US" sz="2400" dirty="0">
                <a:solidFill>
                  <a:prstClr val="black"/>
                </a:solidFill>
                <a:latin typeface="Calibri" panose="020F0502020204030204"/>
              </a:rPr>
              <a:t>pero no la tomó</a:t>
            </a:r>
          </a:p>
        </p:txBody>
      </p:sp>
      <p:grpSp>
        <p:nvGrpSpPr>
          <p:cNvPr id="7" name="Group 6" title="Ícono de la Parte B"/>
          <p:cNvGrpSpPr>
            <a:grpSpLocks noChangeAspect="1"/>
          </p:cNvGrpSpPr>
          <p:nvPr/>
        </p:nvGrpSpPr>
        <p:grpSpPr>
          <a:xfrm>
            <a:off x="246940" y="2049925"/>
            <a:ext cx="2006092" cy="1463040"/>
            <a:chOff x="153025" y="1963783"/>
            <a:chExt cx="1568748" cy="1144086"/>
          </a:xfrm>
        </p:grpSpPr>
        <p:pic>
          <p:nvPicPr>
            <p:cNvPr id="8" name="Picture 7" title="Ícono de la Parte B"/>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médico</a:t>
              </a:r>
            </a:p>
          </p:txBody>
        </p:sp>
      </p:grpSp>
      <p:sp>
        <p:nvSpPr>
          <p:cNvPr id="4" name="Title 3"/>
          <p:cNvSpPr>
            <a:spLocks noGrp="1"/>
          </p:cNvSpPr>
          <p:nvPr>
            <p:ph type="title"/>
          </p:nvPr>
        </p:nvSpPr>
        <p:spPr/>
        <p:txBody>
          <a:bodyPr/>
          <a:lstStyle/>
          <a:p>
            <a:r>
              <a:rPr lang="es-US"/>
              <a:t>Lo que usted paga: primas de 2021 de la Parte B</a:t>
            </a:r>
          </a:p>
        </p:txBody>
      </p:sp>
    </p:spTree>
    <p:extLst>
      <p:ext uri="{BB962C8B-B14F-4D97-AF65-F5344CB8AC3E}">
        <p14:creationId xmlns:p14="http://schemas.microsoft.com/office/powerpoint/2010/main" val="1640433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6" name="Table 5" descr="Tabla de IRMAA del 2020"/>
          <p:cNvGraphicFramePr>
            <a:graphicFrameLocks noGrp="1"/>
          </p:cNvGraphicFramePr>
          <p:nvPr>
            <p:extLst>
              <p:ext uri="{D42A27DB-BD31-4B8C-83A1-F6EECF244321}">
                <p14:modId xmlns:p14="http://schemas.microsoft.com/office/powerpoint/2010/main" val="1213501928"/>
              </p:ext>
            </p:extLst>
          </p:nvPr>
        </p:nvGraphicFramePr>
        <p:xfrm>
          <a:off x="347369" y="1494505"/>
          <a:ext cx="11539791" cy="4896312"/>
        </p:xfrm>
        <a:graphic>
          <a:graphicData uri="http://schemas.openxmlformats.org/drawingml/2006/table">
            <a:tbl>
              <a:tblPr firstRow="1" bandRow="1"/>
              <a:tblGrid>
                <a:gridCol w="3391225">
                  <a:extLst>
                    <a:ext uri="{9D8B030D-6E8A-4147-A177-3AD203B41FA5}">
                      <a16:colId xmlns:a16="http://schemas.microsoft.com/office/drawing/2014/main" val="2082559654"/>
                    </a:ext>
                  </a:extLst>
                </a:gridCol>
                <a:gridCol w="3388757">
                  <a:extLst>
                    <a:ext uri="{9D8B030D-6E8A-4147-A177-3AD203B41FA5}">
                      <a16:colId xmlns:a16="http://schemas.microsoft.com/office/drawing/2014/main" val="743780762"/>
                    </a:ext>
                  </a:extLst>
                </a:gridCol>
                <a:gridCol w="3391225">
                  <a:extLst>
                    <a:ext uri="{9D8B030D-6E8A-4147-A177-3AD203B41FA5}">
                      <a16:colId xmlns:a16="http://schemas.microsoft.com/office/drawing/2014/main" val="790104051"/>
                    </a:ext>
                  </a:extLst>
                </a:gridCol>
                <a:gridCol w="1368584">
                  <a:extLst>
                    <a:ext uri="{9D8B030D-6E8A-4147-A177-3AD203B41FA5}">
                      <a16:colId xmlns:a16="http://schemas.microsoft.com/office/drawing/2014/main" val="3805910634"/>
                    </a:ext>
                  </a:extLst>
                </a:gridCol>
              </a:tblGrid>
              <a:tr h="12628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461645" algn="l">
                        <a:spcBef>
                          <a:spcPts val="10"/>
                        </a:spcBef>
                        <a:spcAft>
                          <a:spcPts val="0"/>
                        </a:spcAft>
                      </a:pPr>
                      <a:r>
                        <a:rPr lang="es-US" sz="2300" dirty="0"/>
                        <a:t>Presentar una declaración de impuestos individual</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0810" marR="0" algn="l">
                        <a:spcBef>
                          <a:spcPts val="740"/>
                        </a:spcBef>
                        <a:spcAft>
                          <a:spcPts val="0"/>
                        </a:spcAft>
                      </a:pPr>
                      <a:r>
                        <a:rPr lang="es-US" sz="2300" dirty="0"/>
                        <a:t>Presentar una declaración de impuestos conjunta</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90170" algn="l">
                        <a:spcBef>
                          <a:spcPts val="10"/>
                        </a:spcBef>
                        <a:spcAft>
                          <a:spcPts val="0"/>
                        </a:spcAft>
                      </a:pPr>
                      <a:r>
                        <a:rPr lang="es-US" sz="2300" dirty="0"/>
                        <a:t>Presentar una declaración de impuestos conyugal y separada</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316230" algn="l">
                        <a:spcBef>
                          <a:spcPts val="10"/>
                        </a:spcBef>
                        <a:spcAft>
                          <a:spcPts val="0"/>
                        </a:spcAft>
                      </a:pPr>
                      <a:r>
                        <a:rPr lang="es-US" sz="2300" dirty="0"/>
                        <a:t>Usted paga</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22269565"/>
                  </a:ext>
                </a:extLst>
              </a:tr>
              <a:tr h="5458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dirty="0"/>
                        <a:t>$88,000 o menos</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s-US" sz="2100" dirty="0"/>
                        <a:t>$176,000 o menos</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a:t>$88,000 o menos</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s-US" sz="2100"/>
                        <a:t>$148.50</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69736248"/>
                  </a:ext>
                </a:extLst>
              </a:tr>
              <a:tr h="5293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dirty="0"/>
                        <a:t>Más de $88,000, hasta</a:t>
                      </a:r>
                    </a:p>
                    <a:p>
                      <a:pPr marL="128905" marR="0">
                        <a:spcBef>
                          <a:spcPts val="0"/>
                        </a:spcBef>
                        <a:spcAft>
                          <a:spcPts val="0"/>
                        </a:spcAft>
                      </a:pPr>
                      <a:r>
                        <a:rPr lang="es-US" sz="2100" dirty="0"/>
                        <a:t>$111,000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s-US" sz="2100" dirty="0"/>
                        <a:t>Más de $176,000, hasta</a:t>
                      </a:r>
                    </a:p>
                    <a:p>
                      <a:pPr marL="127635" marR="0">
                        <a:spcBef>
                          <a:spcPts val="0"/>
                        </a:spcBef>
                        <a:spcAft>
                          <a:spcPts val="0"/>
                        </a:spcAft>
                      </a:pPr>
                      <a:r>
                        <a:rPr lang="es-US" sz="2100" dirty="0"/>
                        <a:t>$222,000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a:t>No corresponde</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s-US" sz="2100"/>
                        <a:t>$207.90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126242931"/>
                  </a:ext>
                </a:extLst>
              </a:tr>
              <a:tr h="69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a:t>Más de $111,000, hasta</a:t>
                      </a:r>
                    </a:p>
                    <a:p>
                      <a:pPr marL="128905" marR="0">
                        <a:spcBef>
                          <a:spcPts val="0"/>
                        </a:spcBef>
                        <a:spcAft>
                          <a:spcPts val="0"/>
                        </a:spcAft>
                      </a:pPr>
                      <a:r>
                        <a:rPr lang="es-US" sz="2100"/>
                        <a:t>$138,000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s-US" sz="2100"/>
                        <a:t>Más de $222,000, hasta</a:t>
                      </a:r>
                    </a:p>
                    <a:p>
                      <a:pPr marL="127635" marR="0">
                        <a:spcBef>
                          <a:spcPts val="0"/>
                        </a:spcBef>
                        <a:spcAft>
                          <a:spcPts val="0"/>
                        </a:spcAft>
                      </a:pPr>
                      <a:r>
                        <a:rPr lang="es-US" sz="2100"/>
                        <a:t>$276,000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dirty="0"/>
                        <a:t>No corresponde</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s-US" sz="2100"/>
                        <a:t>$297.00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67883046"/>
                  </a:ext>
                </a:extLst>
              </a:tr>
              <a:tr h="7438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spcBef>
                          <a:spcPts val="10"/>
                        </a:spcBef>
                        <a:spcAft>
                          <a:spcPts val="0"/>
                        </a:spcAft>
                      </a:pPr>
                      <a:r>
                        <a:rPr lang="es-US" sz="2100"/>
                        <a:t>Más de $138,000, hasta</a:t>
                      </a:r>
                    </a:p>
                    <a:p>
                      <a:pPr marL="128905" marR="0">
                        <a:spcBef>
                          <a:spcPts val="0"/>
                        </a:spcBef>
                        <a:spcAft>
                          <a:spcPts val="0"/>
                        </a:spcAft>
                      </a:pPr>
                      <a:r>
                        <a:rPr lang="es-US" sz="2100"/>
                        <a:t>$165,000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spcBef>
                          <a:spcPts val="10"/>
                        </a:spcBef>
                        <a:spcAft>
                          <a:spcPts val="0"/>
                        </a:spcAft>
                      </a:pPr>
                      <a:r>
                        <a:rPr lang="es-US" sz="2100"/>
                        <a:t>Más de $276,000, hasta</a:t>
                      </a:r>
                    </a:p>
                    <a:p>
                      <a:pPr marL="127635" marR="0">
                        <a:spcBef>
                          <a:spcPts val="0"/>
                        </a:spcBef>
                        <a:spcAft>
                          <a:spcPts val="0"/>
                        </a:spcAft>
                      </a:pPr>
                      <a:r>
                        <a:rPr lang="es-US" sz="2100"/>
                        <a:t>$330,000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spcBef>
                          <a:spcPts val="10"/>
                        </a:spcBef>
                        <a:spcAft>
                          <a:spcPts val="0"/>
                        </a:spcAft>
                      </a:pPr>
                      <a:r>
                        <a:rPr lang="es-US" sz="2100" dirty="0"/>
                        <a:t>No corresponde</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spcBef>
                          <a:spcPts val="10"/>
                        </a:spcBef>
                        <a:spcAft>
                          <a:spcPts val="0"/>
                        </a:spcAft>
                      </a:pPr>
                      <a:r>
                        <a:rPr lang="es-US" sz="2100"/>
                        <a:t>$386.10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94139933"/>
                  </a:ext>
                </a:extLst>
              </a:tr>
              <a:tr h="7072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58420">
                        <a:spcBef>
                          <a:spcPts val="0"/>
                        </a:spcBef>
                        <a:spcAft>
                          <a:spcPts val="0"/>
                        </a:spcAft>
                      </a:pPr>
                      <a:r>
                        <a:rPr lang="es-US" sz="2100"/>
                        <a:t>Más de $165,000 y menos de $500,000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58420">
                        <a:spcBef>
                          <a:spcPts val="0"/>
                        </a:spcBef>
                        <a:spcAft>
                          <a:spcPts val="0"/>
                        </a:spcAft>
                      </a:pPr>
                      <a:r>
                        <a:rPr lang="es-US" sz="2100"/>
                        <a:t>Más de $330,000 y menos de $750,000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135890">
                        <a:spcBef>
                          <a:spcPts val="0"/>
                        </a:spcBef>
                        <a:spcAft>
                          <a:spcPts val="0"/>
                        </a:spcAft>
                      </a:pPr>
                      <a:r>
                        <a:rPr lang="es-US" sz="2100" dirty="0"/>
                        <a:t>Más de $88,000 y menos de $412,000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s-US" sz="2100" dirty="0"/>
                        <a:t>$475.20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765530644"/>
                  </a:ext>
                </a:extLst>
              </a:tr>
              <a:tr h="4105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a:t>$500,000 o más</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s-US" sz="2100" dirty="0"/>
                        <a:t>$750,000 y más</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s-US" sz="2100" dirty="0"/>
                        <a:t>$412,000 y más</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s-US" sz="2100" dirty="0"/>
                        <a:t>$504.90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05046744"/>
                  </a:ext>
                </a:extLst>
              </a:tr>
            </a:tbl>
          </a:graphicData>
        </a:graphic>
      </p:graphicFrame>
      <p:sp>
        <p:nvSpPr>
          <p:cNvPr id="8" name="Rectangle 7" descr="Recuadro rojo que resalta las personas con Medicare que están casadas y viven con sus cónyuges, pero que presentan declaraciones de impuestos separadas."/>
          <p:cNvSpPr/>
          <p:nvPr/>
        </p:nvSpPr>
        <p:spPr>
          <a:xfrm>
            <a:off x="387516" y="5298675"/>
            <a:ext cx="11499644" cy="1037904"/>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7515" y="1067915"/>
            <a:ext cx="11457115" cy="369332"/>
          </a:xfrm>
          <a:prstGeom prst="rect">
            <a:avLst/>
          </a:prstGeom>
        </p:spPr>
        <p:txBody>
          <a:bodyPr wrap="square">
            <a:spAutoFit/>
          </a:bodyPr>
          <a:lstStyle/>
          <a:p>
            <a:pPr marL="215265" algn="ctr">
              <a:spcAft>
                <a:spcPts val="50"/>
              </a:spcAft>
            </a:pPr>
            <a:r>
              <a:rPr lang="es-US" b="1" dirty="0">
                <a:solidFill>
                  <a:prstClr val="black"/>
                </a:solidFill>
                <a:ea typeface="Calibri" panose="020F0502020204030204" pitchFamily="34" charset="0"/>
              </a:rPr>
              <a:t>Su prima de la Parte B en 2021 según su declaración de impuestos de 2019:</a:t>
            </a:r>
          </a:p>
        </p:txBody>
      </p:sp>
      <p:sp>
        <p:nvSpPr>
          <p:cNvPr id="4" name="Title 3"/>
          <p:cNvSpPr>
            <a:spLocks noGrp="1"/>
          </p:cNvSpPr>
          <p:nvPr>
            <p:ph type="title"/>
          </p:nvPr>
        </p:nvSpPr>
        <p:spPr/>
        <p:txBody>
          <a:bodyPr>
            <a:normAutofit fontScale="90000"/>
          </a:bodyPr>
          <a:lstStyle/>
          <a:p>
            <a:pPr>
              <a:lnSpc>
                <a:spcPct val="100000"/>
              </a:lnSpc>
            </a:pPr>
            <a:r>
              <a:rPr lang="es-US" dirty="0">
                <a:solidFill>
                  <a:prstClr val="white"/>
                </a:solidFill>
              </a:rPr>
              <a:t>Prima Estándar Mensual de la Parte B: Cantidad de Ajuste Mensual Relacionado con el Ingreso (IRMAA, por sus siglas en inglés) para 2021</a:t>
            </a:r>
          </a:p>
        </p:txBody>
      </p:sp>
    </p:spTree>
    <p:extLst>
      <p:ext uri="{BB962C8B-B14F-4D97-AF65-F5344CB8AC3E}">
        <p14:creationId xmlns:p14="http://schemas.microsoft.com/office/powerpoint/2010/main" val="339139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6" name="Table 5" descr="Toda la información en la tabla también se incluye en las notas del orador."/>
          <p:cNvGraphicFramePr>
            <a:graphicFrameLocks noGrp="1"/>
          </p:cNvGraphicFramePr>
          <p:nvPr>
            <p:extLst>
              <p:ext uri="{D42A27DB-BD31-4B8C-83A1-F6EECF244321}">
                <p14:modId xmlns:p14="http://schemas.microsoft.com/office/powerpoint/2010/main" val="2879930000"/>
              </p:ext>
            </p:extLst>
          </p:nvPr>
        </p:nvGraphicFramePr>
        <p:xfrm>
          <a:off x="847725" y="1191125"/>
          <a:ext cx="10496550" cy="5165225"/>
        </p:xfrm>
        <a:graphic>
          <a:graphicData uri="http://schemas.openxmlformats.org/drawingml/2006/table">
            <a:tbl>
              <a:tblPr firstRow="1" bandRow="1"/>
              <a:tblGrid>
                <a:gridCol w="2624140">
                  <a:extLst>
                    <a:ext uri="{9D8B030D-6E8A-4147-A177-3AD203B41FA5}">
                      <a16:colId xmlns:a16="http://schemas.microsoft.com/office/drawing/2014/main" val="20000"/>
                    </a:ext>
                  </a:extLst>
                </a:gridCol>
                <a:gridCol w="7872410">
                  <a:extLst>
                    <a:ext uri="{9D8B030D-6E8A-4147-A177-3AD203B41FA5}">
                      <a16:colId xmlns:a16="http://schemas.microsoft.com/office/drawing/2014/main" val="20001"/>
                    </a:ext>
                  </a:extLst>
                </a:gridCol>
              </a:tblGrid>
              <a:tr h="98704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s-US" sz="2800" b="1" baseline="0"/>
                        <a:t>Deducible anual</a:t>
                      </a:r>
                    </a:p>
                  </a:txBody>
                  <a:tcPr marL="68580" marR="68580" marT="34287" marB="34287">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indent="0">
                        <a:buFont typeface="Arial" pitchFamily="34" charset="0"/>
                        <a:buNone/>
                      </a:pPr>
                      <a:r>
                        <a:rPr lang="es-US" sz="2800" b="0" baseline="0">
                          <a:latin typeface="+mn-lt"/>
                        </a:rPr>
                        <a:t>$203 </a:t>
                      </a:r>
                    </a:p>
                  </a:txBody>
                  <a:tcPr marL="68580" marR="68580" marT="34287" marB="34287">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81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800" b="1"/>
                        <a:t>Coseguro para servicios de la Parte B</a:t>
                      </a:r>
                    </a:p>
                    <a:p>
                      <a:endParaRPr lang="en-US" sz="2400" b="1" baseline="0" dirty="0">
                        <a:latin typeface="+mj-lt"/>
                      </a:endParaRPr>
                    </a:p>
                  </a:txBody>
                  <a:tcPr marL="68580" marR="68580" marT="34287" marB="34287">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7338" indent="-287338" eaLnBrk="1" hangingPunct="1">
                        <a:spcAft>
                          <a:spcPts val="200"/>
                        </a:spcAft>
                        <a:buClr>
                          <a:schemeClr val="tx1"/>
                        </a:buClr>
                        <a:buFont typeface="Wingdings" pitchFamily="2" charset="2"/>
                        <a:buChar char="§"/>
                      </a:pPr>
                      <a:r>
                        <a:rPr lang="es-US" sz="2800" dirty="0" err="1"/>
                        <a:t>Coseguro</a:t>
                      </a:r>
                      <a:r>
                        <a:rPr lang="es-US" sz="2800" dirty="0"/>
                        <a:t> del 20% para la mayoría de los servicios cubiertos, por ejemplo, servicios de los médicos y ciertos servicios preventivos, si el proveedor acepta la asignación </a:t>
                      </a:r>
                    </a:p>
                    <a:p>
                      <a:pPr marL="287338" indent="-287338" eaLnBrk="1" hangingPunct="1">
                        <a:spcAft>
                          <a:spcPts val="200"/>
                        </a:spcAft>
                        <a:buClr>
                          <a:schemeClr val="tx1"/>
                        </a:buClr>
                        <a:buFont typeface="Wingdings" pitchFamily="2" charset="2"/>
                        <a:buChar char="§"/>
                      </a:pPr>
                      <a:r>
                        <a:rPr lang="es-US" sz="2800" dirty="0"/>
                        <a:t>$0 para la mayoría de los servicios preventivos.</a:t>
                      </a:r>
                    </a:p>
                    <a:p>
                      <a:pPr marL="287338" lvl="1" indent="-287338" eaLnBrk="1" hangingPunct="1">
                        <a:spcAft>
                          <a:spcPts val="200"/>
                        </a:spcAft>
                        <a:buClr>
                          <a:schemeClr val="tx1"/>
                        </a:buClr>
                        <a:buFont typeface="Wingdings" pitchFamily="2" charset="2"/>
                        <a:buChar char="§"/>
                      </a:pPr>
                      <a:r>
                        <a:rPr lang="es-US" sz="2800" dirty="0" err="1"/>
                        <a:t>Coseguro</a:t>
                      </a:r>
                      <a:r>
                        <a:rPr lang="es-US" sz="2800" dirty="0"/>
                        <a:t> del 20% para servicios de salud mental para pacientes ambulatorios, y copagos para servicios ambulatorios en hospitales.</a:t>
                      </a:r>
                    </a:p>
                  </a:txBody>
                  <a:tcPr marL="68580" marR="68580" marT="34287" marB="34287">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s-US" dirty="0"/>
              <a:t>Parte B: lo que paga en Medicare Original en 2021</a:t>
            </a:r>
          </a:p>
        </p:txBody>
      </p:sp>
    </p:spTree>
    <p:extLst>
      <p:ext uri="{BB962C8B-B14F-4D97-AF65-F5344CB8AC3E}">
        <p14:creationId xmlns:p14="http://schemas.microsoft.com/office/powerpoint/2010/main" val="203102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pic>
        <p:nvPicPr>
          <p:cNvPr id="10" name="Picture 9" descr="Gráfico sí, no, quizás con la “y” marcada con un círculo."/>
          <p:cNvPicPr>
            <a:picLocks noChangeAspect="1"/>
          </p:cNvPicPr>
          <p:nvPr/>
        </p:nvPicPr>
        <p:blipFill rotWithShape="1">
          <a:blip r:embed="rId3"/>
          <a:srcRect r="11578"/>
          <a:stretch/>
        </p:blipFill>
        <p:spPr>
          <a:xfrm>
            <a:off x="9644487" y="1283654"/>
            <a:ext cx="2302076" cy="2286000"/>
          </a:xfrm>
          <a:prstGeom prst="rect">
            <a:avLst/>
          </a:prstGeom>
          <a:ln>
            <a:solidFill>
              <a:srgbClr val="0755B7"/>
            </a:solidFill>
          </a:ln>
        </p:spPr>
      </p:pic>
      <p:sp>
        <p:nvSpPr>
          <p:cNvPr id="6" name="Content Placeholder 7"/>
          <p:cNvSpPr txBox="1">
            <a:spLocks/>
          </p:cNvSpPr>
          <p:nvPr/>
        </p:nvSpPr>
        <p:spPr>
          <a:xfrm>
            <a:off x="1759756" y="1066318"/>
            <a:ext cx="10162168" cy="5105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None/>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Considerar</a:t>
            </a:r>
          </a:p>
          <a:p>
            <a:pPr marL="460375" marR="0" lvl="1"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La mayoría paga una prima mensual</a:t>
            </a:r>
          </a:p>
          <a:p>
            <a:pPr marL="687388" marR="0" lvl="2" indent="-223838"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Generalmente, se deduce de los beneficios del </a:t>
            </a:r>
            <a:br>
              <a:rPr kumimoji="0" lang="es-US" sz="2400" b="0" i="0" u="none" strike="noStrike" cap="none" normalizeH="0" baseline="0" noProof="0" dirty="0">
                <a:ln>
                  <a:noFill/>
                </a:ln>
                <a:solidFill>
                  <a:prstClr val="black"/>
                </a:solidFill>
                <a:uLnTx/>
                <a:uFillTx/>
                <a:latin typeface="Calibri" panose="020F0502020204030204"/>
                <a:ea typeface="+mn-ea"/>
                <a:cs typeface="+mn-cs"/>
              </a:rPr>
            </a:br>
            <a:r>
              <a:rPr kumimoji="0" lang="es-US" sz="2400" b="0" i="0" u="none" strike="noStrike" cap="none" normalizeH="0" baseline="0" noProof="0" dirty="0">
                <a:ln>
                  <a:noFill/>
                </a:ln>
                <a:solidFill>
                  <a:prstClr val="black"/>
                </a:solidFill>
                <a:uLnTx/>
                <a:uFillTx/>
                <a:latin typeface="Calibri" panose="020F0502020204030204"/>
                <a:ea typeface="+mn-ea"/>
                <a:cs typeface="+mn-cs"/>
              </a:rPr>
              <a:t>Seguro Social o de la RRB</a:t>
            </a:r>
          </a:p>
          <a:p>
            <a:pPr marL="687388" marR="0" lvl="2" indent="-223838"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La cantidad depende del ingreso.</a:t>
            </a:r>
          </a:p>
          <a:p>
            <a:pPr marL="460375" marR="0" lvl="1"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Puede complementar la cobertura del empleador.</a:t>
            </a:r>
          </a:p>
          <a:p>
            <a:pPr marL="687388" marR="0" lvl="2" indent="-223838"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Comuníquese con el administrador de beneficios para comprender el impacto para su plan del empleador.</a:t>
            </a:r>
          </a:p>
          <a:p>
            <a:pPr marL="687388" marR="0" lvl="2" indent="-223838"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Si no tiene otra cobertura, rechazar la Parte B significará que no tiene cobertura completa.</a:t>
            </a:r>
          </a:p>
          <a:p>
            <a:pPr marL="460375" marR="0" lvl="1"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A veces, debe tenerlo </a:t>
            </a:r>
          </a:p>
        </p:txBody>
      </p:sp>
      <p:grpSp>
        <p:nvGrpSpPr>
          <p:cNvPr id="7" name="Group 6" title="Ícono de la Parte B"/>
          <p:cNvGrpSpPr>
            <a:grpSpLocks noChangeAspect="1"/>
          </p:cNvGrpSpPr>
          <p:nvPr/>
        </p:nvGrpSpPr>
        <p:grpSpPr>
          <a:xfrm>
            <a:off x="122244" y="2420981"/>
            <a:ext cx="2256854" cy="1645920"/>
            <a:chOff x="153025" y="1963783"/>
            <a:chExt cx="1568748" cy="1144086"/>
          </a:xfrm>
        </p:grpSpPr>
        <p:pic>
          <p:nvPicPr>
            <p:cNvPr id="8" name="Picture 7"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médico</a:t>
              </a:r>
            </a:p>
          </p:txBody>
        </p:sp>
      </p:grpSp>
      <p:sp>
        <p:nvSpPr>
          <p:cNvPr id="4" name="Title 3"/>
          <p:cNvSpPr>
            <a:spLocks noGrp="1"/>
          </p:cNvSpPr>
          <p:nvPr>
            <p:ph type="title"/>
          </p:nvPr>
        </p:nvSpPr>
        <p:spPr/>
        <p:txBody>
          <a:bodyPr/>
          <a:lstStyle/>
          <a:p>
            <a:r>
              <a:rPr lang="es-US"/>
              <a:t>Decisión: ¿debo conservar o inscribirme en la Parte B?</a:t>
            </a:r>
          </a:p>
        </p:txBody>
      </p:sp>
    </p:spTree>
    <p:extLst>
      <p:ext uri="{BB962C8B-B14F-4D97-AF65-F5344CB8AC3E}">
        <p14:creationId xmlns:p14="http://schemas.microsoft.com/office/powerpoint/2010/main" val="31757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s-US"/>
              <a:t>Comenzando con Medicare</a:t>
            </a:r>
          </a:p>
        </p:txBody>
      </p:sp>
      <p:sp>
        <p:nvSpPr>
          <p:cNvPr id="5" name="Text Placeholder 4"/>
          <p:cNvSpPr>
            <a:spLocks noGrp="1"/>
          </p:cNvSpPr>
          <p:nvPr>
            <p:ph type="body" idx="1"/>
          </p:nvPr>
        </p:nvSpPr>
        <p:spPr/>
        <p:txBody>
          <a:bodyPr/>
          <a:lstStyle/>
          <a:p>
            <a:r>
              <a:rPr lang="es-US" spc="0" dirty="0"/>
              <a:t>¿Qué es Medicare?</a:t>
            </a:r>
          </a:p>
        </p:txBody>
      </p:sp>
      <p:sp>
        <p:nvSpPr>
          <p:cNvPr id="2" name="Title 1"/>
          <p:cNvSpPr>
            <a:spLocks noGrp="1"/>
          </p:cNvSpPr>
          <p:nvPr>
            <p:ph type="title"/>
          </p:nvPr>
        </p:nvSpPr>
        <p:spPr/>
        <p:txBody>
          <a:bodyPr>
            <a:normAutofit/>
          </a:bodyPr>
          <a:lstStyle/>
          <a:p>
            <a:r>
              <a:rPr lang="es-US"/>
              <a:t>Lección 1</a:t>
            </a:r>
          </a:p>
        </p:txBody>
      </p:sp>
    </p:spTree>
    <p:extLst>
      <p:ext uri="{BB962C8B-B14F-4D97-AF65-F5344CB8AC3E}">
        <p14:creationId xmlns:p14="http://schemas.microsoft.com/office/powerpoint/2010/main" val="19536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0" name="TextBox 9"/>
          <p:cNvSpPr txBox="1"/>
          <p:nvPr/>
        </p:nvSpPr>
        <p:spPr>
          <a:xfrm>
            <a:off x="838200" y="5105400"/>
            <a:ext cx="10849469" cy="1250950"/>
          </a:xfrm>
          <a:prstGeom prst="rect">
            <a:avLst/>
          </a:prstGeom>
          <a:solidFill>
            <a:srgbClr val="0070C0"/>
          </a:solidFill>
        </p:spPr>
        <p:txBody>
          <a:bodyPr wrap="square" rtlCol="0">
            <a:noAutofit/>
          </a:bodyPr>
          <a:lstStyle/>
          <a:p>
            <a:pPr lvl="0">
              <a:defRPr/>
            </a:pPr>
            <a:r>
              <a:rPr kumimoji="0" lang="es-US" b="1" i="0" u="none" strike="noStrike" cap="none" normalizeH="0" baseline="0" noProof="0" dirty="0">
                <a:ln>
                  <a:noFill/>
                </a:ln>
                <a:solidFill>
                  <a:prstClr val="white"/>
                </a:solidFill>
                <a:uLnTx/>
                <a:uFillTx/>
              </a:rPr>
              <a:t>NOTA</a:t>
            </a:r>
            <a:r>
              <a:rPr kumimoji="0" lang="es-US" i="0" u="none" strike="noStrike" cap="none" normalizeH="0" baseline="0" noProof="0" dirty="0">
                <a:ln>
                  <a:noFill/>
                </a:ln>
                <a:solidFill>
                  <a:prstClr val="white"/>
                </a:solidFill>
                <a:uLnTx/>
                <a:uFillTx/>
              </a:rPr>
              <a:t>: Los beneficios del Departamento de Asuntos de Veteranos (VA, por sus siglas en inglés) son independientes de los de Medicare. </a:t>
            </a:r>
            <a:r>
              <a:rPr lang="es-US" dirty="0">
                <a:solidFill>
                  <a:schemeClr val="bg1"/>
                </a:solidFill>
              </a:rPr>
              <a:t>Con los beneficios para veteranos, puede elegir no inscribirse en la Parte B, pero pagará una multa si no se inscribe en la Parte B durante el IEP (visite </a:t>
            </a:r>
            <a:r>
              <a:rPr lang="es-US" dirty="0">
                <a:solidFill>
                  <a:schemeClr val="bg1"/>
                </a:solidFill>
                <a:hlinkClick r:id="rId3">
                  <a:extLst>
                    <a:ext uri="{A12FA001-AC4F-418D-AE19-62706E023703}">
                      <ahyp:hlinkClr xmlns:ahyp="http://schemas.microsoft.com/office/drawing/2018/hyperlinkcolor" val="tx"/>
                    </a:ext>
                  </a:extLst>
                </a:hlinkClick>
              </a:rPr>
              <a:t>VA.gov</a:t>
            </a:r>
            <a:r>
              <a:rPr lang="es-US" dirty="0">
                <a:solidFill>
                  <a:schemeClr val="bg1"/>
                </a:solidFill>
              </a:rPr>
              <a:t>). </a:t>
            </a:r>
            <a:r>
              <a:rPr kumimoji="0" lang="es-US" i="0" u="none" strike="noStrike" cap="none" normalizeH="0" baseline="0" noProof="0" dirty="0">
                <a:ln>
                  <a:noFill/>
                </a:ln>
                <a:solidFill>
                  <a:prstClr val="white"/>
                </a:solidFill>
                <a:uLnTx/>
                <a:uFillTx/>
              </a:rPr>
              <a:t>Si tiene cobertura a través del VA, no será elegible para inscribirse en la Parte B utilizando el SEP. </a:t>
            </a:r>
          </a:p>
        </p:txBody>
      </p:sp>
      <p:sp>
        <p:nvSpPr>
          <p:cNvPr id="6" name="Content Placeholder 10"/>
          <p:cNvSpPr txBox="1">
            <a:spLocks/>
          </p:cNvSpPr>
          <p:nvPr/>
        </p:nvSpPr>
        <p:spPr>
          <a:xfrm>
            <a:off x="2503792" y="1180620"/>
            <a:ext cx="9211958" cy="39247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Si desea adquirir una póliza del Seguro Suplementario de Medicare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800" b="0" i="0" u="none" strike="noStrike" cap="none" normalizeH="0" baseline="0" noProof="0" dirty="0">
                <a:ln>
                  <a:noFill/>
                </a:ln>
                <a:solidFill>
                  <a:prstClr val="black"/>
                </a:solidFill>
                <a:uLnTx/>
                <a:uFillTx/>
                <a:latin typeface="Calibri" panose="020F0502020204030204"/>
                <a:ea typeface="+mn-ea"/>
                <a:cs typeface="+mn-cs"/>
              </a:rPr>
              <a:t>).</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Si desea inscribirse en un Plan Medicare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Advantage</a:t>
            </a:r>
            <a:endParaRPr kumimoji="0" lang="es-US" sz="2800" b="0" i="0" u="none" strike="noStrike" cap="none" normalizeH="0" baseline="0" noProof="0" dirty="0">
              <a:ln>
                <a:noFill/>
              </a:ln>
              <a:solidFill>
                <a:prstClr val="black"/>
              </a:solidFill>
              <a:uLnTx/>
              <a:uFillTx/>
              <a:latin typeface="Calibri" panose="020F0502020204030204"/>
              <a:ea typeface="+mn-ea"/>
              <a:cs typeface="+mn-cs"/>
            </a:endParaRP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Si es elegible para TRICARE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for</a:t>
            </a:r>
            <a:r>
              <a:rPr kumimoji="0" lang="es-US" sz="2800" b="0" i="0" u="none" strike="noStrike" cap="none" normalizeH="0" baseline="0" noProof="0" dirty="0">
                <a:ln>
                  <a:noFill/>
                </a:ln>
                <a:solidFill>
                  <a:prstClr val="black"/>
                </a:solidFill>
                <a:uLnTx/>
                <a:uFillTx/>
                <a:latin typeface="Calibri" panose="020F0502020204030204"/>
                <a:ea typeface="+mn-ea"/>
                <a:cs typeface="+mn-cs"/>
              </a:rPr>
              <a:t>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Life</a:t>
            </a:r>
            <a:r>
              <a:rPr kumimoji="0" lang="es-US" sz="2800" b="0" i="0" u="none" strike="noStrike" cap="none" normalizeH="0" baseline="0" noProof="0" dirty="0">
                <a:ln>
                  <a:noFill/>
                </a:ln>
                <a:solidFill>
                  <a:prstClr val="black"/>
                </a:solidFill>
                <a:uLnTx/>
                <a:uFillTx/>
                <a:latin typeface="Calibri" panose="020F0502020204030204"/>
                <a:ea typeface="+mn-ea"/>
                <a:cs typeface="+mn-cs"/>
              </a:rPr>
              <a:t> (TFL, por sus siglas en inglés)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o para el Programa de Salud Civil y Médico del Departamento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de Asuntos de Veteranos (CHAMPVA, por sus siglas en inglés)</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Si su cobertura por empleador así lo exige (menos de 20 empleados).</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Hable con el administrador de beneficios de su sindicato o empleador.</a:t>
            </a:r>
          </a:p>
        </p:txBody>
      </p:sp>
      <p:grpSp>
        <p:nvGrpSpPr>
          <p:cNvPr id="7" name="Group 6" title="Ícono de la Parte B"/>
          <p:cNvGrpSpPr>
            <a:grpSpLocks noChangeAspect="1"/>
          </p:cNvGrpSpPr>
          <p:nvPr/>
        </p:nvGrpSpPr>
        <p:grpSpPr>
          <a:xfrm>
            <a:off x="246939" y="2420981"/>
            <a:ext cx="2256854" cy="1645920"/>
            <a:chOff x="153025" y="1963783"/>
            <a:chExt cx="1568748" cy="1144086"/>
          </a:xfrm>
        </p:grpSpPr>
        <p:pic>
          <p:nvPicPr>
            <p:cNvPr id="8" name="Picture 7"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1" i="0" u="none" strike="noStrike" cap="none" normalizeH="0" baseline="0" noProof="0">
                  <a:ln>
                    <a:noFill/>
                  </a:ln>
                  <a:solidFill>
                    <a:srgbClr val="44546A"/>
                  </a:solidFill>
                  <a:uLnTx/>
                  <a:uFillTx/>
                </a:rPr>
                <a:t>Parte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351" b="0" i="0" u="none" strike="noStrike" cap="none" normalizeH="0" baseline="0" noProof="0">
                  <a:ln>
                    <a:noFill/>
                  </a:ln>
                  <a:solidFill>
                    <a:srgbClr val="44546A"/>
                  </a:solidFill>
                  <a:uLnTx/>
                  <a:uFillTx/>
                </a:rPr>
                <a:t>Seguro médico</a:t>
              </a:r>
            </a:p>
          </p:txBody>
        </p:sp>
      </p:grpSp>
      <p:sp>
        <p:nvSpPr>
          <p:cNvPr id="4" name="Title 3"/>
          <p:cNvSpPr>
            <a:spLocks noGrp="1"/>
          </p:cNvSpPr>
          <p:nvPr>
            <p:ph type="title"/>
          </p:nvPr>
        </p:nvSpPr>
        <p:spPr/>
        <p:txBody>
          <a:bodyPr/>
          <a:lstStyle/>
          <a:p>
            <a:r>
              <a:rPr lang="es-US"/>
              <a:t>Cuando debe tener la Parte A y la Parte B</a:t>
            </a:r>
          </a:p>
        </p:txBody>
      </p:sp>
    </p:spTree>
    <p:extLst>
      <p:ext uri="{BB962C8B-B14F-4D97-AF65-F5344CB8AC3E}">
        <p14:creationId xmlns:p14="http://schemas.microsoft.com/office/powerpoint/2010/main" val="3466388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DD92F1-9739-834A-85A2-E4D2EEE86F73}"/>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1CBAF6EE-A535-D943-B272-41C3739A3EED}"/>
              </a:ext>
            </a:extLst>
          </p:cNvPr>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66142" y="2760194"/>
            <a:ext cx="7256593" cy="557164"/>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p:cNvSpPr>
            <a:spLocks noGrp="1"/>
          </p:cNvSpPr>
          <p:nvPr>
            <p:ph idx="1"/>
          </p:nvPr>
        </p:nvSpPr>
        <p:spPr/>
        <p:txBody>
          <a:bodyPr/>
          <a:lstStyle/>
          <a:p>
            <a:pPr marL="0" lvl="0" indent="0" defTabSz="685800">
              <a:lnSpc>
                <a:spcPct val="100000"/>
              </a:lnSpc>
              <a:spcBef>
                <a:spcPts val="600"/>
              </a:spcBef>
              <a:buNone/>
            </a:pPr>
            <a:r>
              <a:rPr lang="es-US"/>
              <a:t>La Parte A le ayuda a pagar por todo lo siguiente cuando sea médicamente necesario y se cumplan con todos los requisitos, EXCEPTO:</a:t>
            </a:r>
          </a:p>
          <a:p>
            <a:pPr marL="341313" lvl="0" indent="-341313" defTabSz="685800">
              <a:lnSpc>
                <a:spcPct val="100000"/>
              </a:lnSpc>
              <a:spcBef>
                <a:spcPts val="600"/>
              </a:spcBef>
              <a:buFont typeface="Wingdings" panose="05000000000000000000" pitchFamily="2" charset="2"/>
              <a:buAutoNum type="alphaLcPeriod"/>
            </a:pPr>
            <a:r>
              <a:rPr lang="es-US"/>
              <a:t>suministros para análisis para diabéticos</a:t>
            </a:r>
          </a:p>
          <a:p>
            <a:pPr marL="341313" lvl="0" indent="-341313" defTabSz="685800">
              <a:lnSpc>
                <a:spcPct val="100000"/>
              </a:lnSpc>
              <a:spcBef>
                <a:spcPts val="600"/>
              </a:spcBef>
              <a:buFont typeface="Wingdings" panose="05000000000000000000" pitchFamily="2" charset="2"/>
              <a:buAutoNum type="alphaLcPeriod"/>
            </a:pPr>
            <a:r>
              <a:rPr lang="es-US"/>
              <a:t>internación en un hospital</a:t>
            </a:r>
          </a:p>
          <a:p>
            <a:pPr marL="341313" lvl="0" indent="-341313" defTabSz="685800">
              <a:lnSpc>
                <a:spcPct val="100000"/>
              </a:lnSpc>
              <a:spcBef>
                <a:spcPts val="600"/>
              </a:spcBef>
              <a:buFont typeface="Wingdings" panose="05000000000000000000" pitchFamily="2" charset="2"/>
              <a:buAutoNum type="alphaLcPeriod"/>
            </a:pPr>
            <a:r>
              <a:rPr lang="es-US"/>
              <a:t>internación en un centro de enfermería especializada (SNF, por sus siglas en inglés)</a:t>
            </a:r>
          </a:p>
          <a:p>
            <a:pPr marL="341313" lvl="0" indent="-341313" defTabSz="685800">
              <a:lnSpc>
                <a:spcPct val="100000"/>
              </a:lnSpc>
              <a:spcBef>
                <a:spcPts val="600"/>
              </a:spcBef>
              <a:buFont typeface="Wingdings" panose="05000000000000000000" pitchFamily="2" charset="2"/>
              <a:buAutoNum type="alphaLcPeriod"/>
            </a:pPr>
            <a:r>
              <a:rPr lang="es-US"/>
              <a:t>Cuidado de hospicio</a:t>
            </a:r>
          </a:p>
          <a:p>
            <a:pPr marL="0" indent="0">
              <a:buNone/>
            </a:pPr>
            <a:endParaRPr lang="en-US" dirty="0"/>
          </a:p>
        </p:txBody>
      </p:sp>
      <p:sp>
        <p:nvSpPr>
          <p:cNvPr id="2" name="Title 1"/>
          <p:cNvSpPr>
            <a:spLocks noGrp="1"/>
          </p:cNvSpPr>
          <p:nvPr>
            <p:ph type="title"/>
          </p:nvPr>
        </p:nvSpPr>
        <p:spPr/>
        <p:txBody>
          <a:bodyPr/>
          <a:lstStyle/>
          <a:p>
            <a:r>
              <a:rPr lang="es-US"/>
              <a:t>Compruebe su conocimiento: Pregunta 2</a:t>
            </a:r>
          </a:p>
        </p:txBody>
      </p:sp>
    </p:spTree>
    <p:extLst>
      <p:ext uri="{BB962C8B-B14F-4D97-AF65-F5344CB8AC3E}">
        <p14:creationId xmlns:p14="http://schemas.microsoft.com/office/powerpoint/2010/main" val="22182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70472" y="4394835"/>
            <a:ext cx="4027408" cy="557449"/>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1866142" y="1143000"/>
            <a:ext cx="9837234" cy="5213350"/>
          </a:xfrm>
        </p:spPr>
        <p:txBody>
          <a:bodyPr>
            <a:normAutofit/>
          </a:bodyPr>
          <a:lstStyle/>
          <a:p>
            <a:pPr marL="0" lvl="0" indent="0" defTabSz="685800">
              <a:lnSpc>
                <a:spcPct val="100000"/>
              </a:lnSpc>
              <a:spcBef>
                <a:spcPts val="600"/>
              </a:spcBef>
              <a:buNone/>
            </a:pPr>
            <a:r>
              <a:rPr lang="es-US" dirty="0"/>
              <a:t>Por la Parte B, en la mayoría de los casos, usted paga ____________.</a:t>
            </a:r>
          </a:p>
          <a:p>
            <a:pPr marL="341313" lvl="0" indent="-341313" defTabSz="685800">
              <a:lnSpc>
                <a:spcPct val="100000"/>
              </a:lnSpc>
              <a:spcBef>
                <a:spcPts val="600"/>
              </a:spcBef>
              <a:buFont typeface="Wingdings" panose="05000000000000000000" pitchFamily="2" charset="2"/>
              <a:buAutoNum type="alphaLcPeriod"/>
            </a:pPr>
            <a:r>
              <a:rPr lang="es-US" dirty="0"/>
              <a:t>una prima mensual</a:t>
            </a:r>
          </a:p>
          <a:p>
            <a:pPr marL="341313" lvl="0" indent="-341313" defTabSz="685800">
              <a:lnSpc>
                <a:spcPct val="100000"/>
              </a:lnSpc>
              <a:spcBef>
                <a:spcPts val="600"/>
              </a:spcBef>
              <a:buFont typeface="Wingdings" panose="05000000000000000000" pitchFamily="2" charset="2"/>
              <a:buAutoNum type="alphaLcPeriod"/>
            </a:pPr>
            <a:r>
              <a:rPr lang="es-US" dirty="0"/>
              <a:t>un deducible anual</a:t>
            </a:r>
          </a:p>
          <a:p>
            <a:pPr marL="341313" lvl="0" indent="-341313" defTabSz="685800">
              <a:lnSpc>
                <a:spcPct val="100000"/>
              </a:lnSpc>
              <a:spcBef>
                <a:spcPts val="600"/>
              </a:spcBef>
              <a:buFont typeface="Wingdings" panose="05000000000000000000" pitchFamily="2" charset="2"/>
              <a:buAutoNum type="alphaLcPeriod"/>
            </a:pPr>
            <a:r>
              <a:rPr lang="es-US" dirty="0"/>
              <a:t>20% de </a:t>
            </a:r>
            <a:r>
              <a:rPr lang="es-US" dirty="0" err="1"/>
              <a:t>coseguro</a:t>
            </a:r>
            <a:r>
              <a:rPr lang="es-US" dirty="0"/>
              <a:t> para la mayoría de los </a:t>
            </a:r>
            <a:br>
              <a:rPr lang="es-US" dirty="0"/>
            </a:br>
            <a:r>
              <a:rPr lang="es-US" dirty="0"/>
              <a:t>servicios cubiertos</a:t>
            </a:r>
          </a:p>
          <a:p>
            <a:pPr marL="341313" lvl="0" indent="-341313" defTabSz="685800">
              <a:lnSpc>
                <a:spcPct val="100000"/>
              </a:lnSpc>
              <a:spcBef>
                <a:spcPts val="600"/>
              </a:spcBef>
              <a:buFont typeface="Wingdings" panose="05000000000000000000" pitchFamily="2" charset="2"/>
              <a:buAutoNum type="alphaLcPeriod"/>
            </a:pPr>
            <a:r>
              <a:rPr lang="es-US" dirty="0"/>
              <a:t>Todas las anteriores</a:t>
            </a:r>
          </a:p>
        </p:txBody>
      </p:sp>
      <p:sp>
        <p:nvSpPr>
          <p:cNvPr id="4" name="Title 3"/>
          <p:cNvSpPr>
            <a:spLocks noGrp="1"/>
          </p:cNvSpPr>
          <p:nvPr>
            <p:ph type="title"/>
          </p:nvPr>
        </p:nvSpPr>
        <p:spPr/>
        <p:txBody>
          <a:bodyPr/>
          <a:lstStyle/>
          <a:p>
            <a:r>
              <a:rPr lang="es-US"/>
              <a:t>Compruebe su conocimiento: Pregunta 3</a:t>
            </a:r>
          </a:p>
        </p:txBody>
      </p:sp>
    </p:spTree>
    <p:extLst>
      <p:ext uri="{BB962C8B-B14F-4D97-AF65-F5344CB8AC3E}">
        <p14:creationId xmlns:p14="http://schemas.microsoft.com/office/powerpoint/2010/main" val="36593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D5940D-5589-124D-902F-C62167E89B5A}"/>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68B978F1-BD75-104D-A130-BDE57EB1F202}"/>
              </a:ext>
            </a:extLst>
          </p:cNvPr>
          <p:cNvSpPr>
            <a:spLocks noGrp="1"/>
          </p:cNvSpPr>
          <p:nvPr>
            <p:ph type="ftr" sz="quarter" idx="11"/>
          </p:nvPr>
        </p:nvSpPr>
        <p:spPr/>
        <p:txBody>
          <a:bodyPr/>
          <a:lstStyle/>
          <a:p>
            <a:r>
              <a:rPr lang="es-US"/>
              <a:t>Comenzando con Medicare</a:t>
            </a:r>
          </a:p>
        </p:txBody>
      </p:sp>
      <p:sp>
        <p:nvSpPr>
          <p:cNvPr id="5" name="Text Placeholder 4"/>
          <p:cNvSpPr>
            <a:spLocks noGrp="1"/>
          </p:cNvSpPr>
          <p:nvPr>
            <p:ph type="body" idx="1"/>
          </p:nvPr>
        </p:nvSpPr>
        <p:spPr/>
        <p:txBody>
          <a:bodyPr>
            <a:normAutofit/>
          </a:bodyPr>
          <a:lstStyle/>
          <a:p>
            <a:pPr>
              <a:lnSpc>
                <a:spcPct val="100000"/>
              </a:lnSpc>
              <a:spcBef>
                <a:spcPts val="600"/>
              </a:spcBef>
            </a:pPr>
            <a:r>
              <a:rPr lang="es-US" spc="0" dirty="0"/>
              <a:t>Pólizas del Seguro Suplementario de Medicare (</a:t>
            </a:r>
            <a:r>
              <a:rPr lang="es-US" spc="0" dirty="0" err="1"/>
              <a:t>Medigap</a:t>
            </a:r>
            <a:r>
              <a:rPr lang="es-US" spc="0" dirty="0"/>
              <a:t>)</a:t>
            </a:r>
          </a:p>
        </p:txBody>
      </p:sp>
      <p:sp>
        <p:nvSpPr>
          <p:cNvPr id="2" name="Title 1"/>
          <p:cNvSpPr>
            <a:spLocks noGrp="1"/>
          </p:cNvSpPr>
          <p:nvPr>
            <p:ph type="title"/>
          </p:nvPr>
        </p:nvSpPr>
        <p:spPr/>
        <p:txBody>
          <a:bodyPr>
            <a:normAutofit/>
          </a:bodyPr>
          <a:lstStyle/>
          <a:p>
            <a:r>
              <a:rPr lang="es-US"/>
              <a:t>Lección 3</a:t>
            </a:r>
          </a:p>
        </p:txBody>
      </p:sp>
    </p:spTree>
    <p:extLst>
      <p:ext uri="{BB962C8B-B14F-4D97-AF65-F5344CB8AC3E}">
        <p14:creationId xmlns:p14="http://schemas.microsoft.com/office/powerpoint/2010/main" val="1318935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AA308-170A-754E-B46F-1322630245DF}"/>
              </a:ext>
            </a:extLst>
          </p:cNvPr>
          <p:cNvSpPr>
            <a:spLocks noGrp="1"/>
          </p:cNvSpPr>
          <p:nvPr>
            <p:ph type="dt" sz="half" idx="10"/>
          </p:nvPr>
        </p:nvSpPr>
        <p:spPr/>
        <p:txBody>
          <a:bodyPr/>
          <a:lstStyle/>
          <a:p>
            <a:r>
              <a:rPr lang="es-US"/>
              <a:t>Junio de 2021</a:t>
            </a:r>
          </a:p>
        </p:txBody>
      </p:sp>
      <p:sp>
        <p:nvSpPr>
          <p:cNvPr id="3" name="Footer Placeholder 2">
            <a:extLst>
              <a:ext uri="{FF2B5EF4-FFF2-40B4-BE49-F238E27FC236}">
                <a16:creationId xmlns:a16="http://schemas.microsoft.com/office/drawing/2014/main" id="{47C837F3-E991-8C4E-8A79-70566DDE0971}"/>
              </a:ext>
            </a:extLst>
          </p:cNvPr>
          <p:cNvSpPr>
            <a:spLocks noGrp="1"/>
          </p:cNvSpPr>
          <p:nvPr>
            <p:ph type="ftr" sz="quarter" idx="11"/>
          </p:nvPr>
        </p:nvSpPr>
        <p:spPr/>
        <p:txBody>
          <a:bodyPr/>
          <a:lstStyle/>
          <a:p>
            <a:r>
              <a:rPr lang="es-US"/>
              <a:t>Comenzando con Medicare</a:t>
            </a:r>
          </a:p>
        </p:txBody>
      </p:sp>
      <p:sp>
        <p:nvSpPr>
          <p:cNvPr id="7" name="Content Placeholder 6"/>
          <p:cNvSpPr>
            <a:spLocks noGrp="1"/>
          </p:cNvSpPr>
          <p:nvPr>
            <p:ph idx="1"/>
          </p:nvPr>
        </p:nvSpPr>
        <p:spPr/>
        <p:txBody>
          <a:bodyPr>
            <a:normAutofit lnSpcReduction="10000"/>
          </a:bodyPr>
          <a:lstStyle/>
          <a:p>
            <a:pPr marL="230188" lvl="0" indent="-230188" defTabSz="685800">
              <a:lnSpc>
                <a:spcPct val="100000"/>
              </a:lnSpc>
              <a:spcBef>
                <a:spcPts val="600"/>
              </a:spcBef>
              <a:defRPr/>
            </a:pPr>
            <a:r>
              <a:rPr lang="es-US" dirty="0">
                <a:solidFill>
                  <a:sysClr val="windowText" lastClr="000000"/>
                </a:solidFill>
              </a:rPr>
              <a:t>Las venden compañías de seguros privadas</a:t>
            </a:r>
          </a:p>
          <a:p>
            <a:pPr marL="230188" lvl="0" indent="-230188" defTabSz="685800">
              <a:lnSpc>
                <a:spcPct val="100000"/>
              </a:lnSpc>
              <a:spcBef>
                <a:spcPts val="600"/>
              </a:spcBef>
              <a:defRPr/>
            </a:pPr>
            <a:r>
              <a:rPr lang="es-US" dirty="0">
                <a:solidFill>
                  <a:sysClr val="windowText" lastClr="000000"/>
                </a:solidFill>
              </a:rPr>
              <a:t>Cubre faltas en la cobertura de Medicare Original</a:t>
            </a:r>
          </a:p>
          <a:p>
            <a:pPr marL="457200" lvl="1" indent="-228600" defTabSz="685800">
              <a:lnSpc>
                <a:spcPct val="100000"/>
              </a:lnSpc>
              <a:spcBef>
                <a:spcPts val="600"/>
              </a:spcBef>
              <a:defRPr/>
            </a:pPr>
            <a:r>
              <a:rPr lang="es-US" dirty="0">
                <a:solidFill>
                  <a:sysClr val="windowText" lastClr="000000"/>
                </a:solidFill>
              </a:rPr>
              <a:t>Deducibles, </a:t>
            </a:r>
            <a:r>
              <a:rPr lang="es-US" dirty="0" err="1">
                <a:solidFill>
                  <a:sysClr val="windowText" lastClr="000000"/>
                </a:solidFill>
              </a:rPr>
              <a:t>coseguro</a:t>
            </a:r>
            <a:r>
              <a:rPr lang="es-US" dirty="0">
                <a:solidFill>
                  <a:sysClr val="windowText" lastClr="000000"/>
                </a:solidFill>
              </a:rPr>
              <a:t>, copagos </a:t>
            </a:r>
          </a:p>
          <a:p>
            <a:pPr marL="230188" lvl="0" indent="-230188" defTabSz="685800">
              <a:lnSpc>
                <a:spcPct val="100000"/>
              </a:lnSpc>
              <a:spcBef>
                <a:spcPts val="600"/>
              </a:spcBef>
              <a:defRPr/>
            </a:pPr>
            <a:r>
              <a:rPr lang="es-US" dirty="0">
                <a:solidFill>
                  <a:sysClr val="windowText" lastClr="000000"/>
                </a:solidFill>
              </a:rPr>
              <a:t>Cada póliza </a:t>
            </a:r>
            <a:r>
              <a:rPr lang="es-US" dirty="0" err="1">
                <a:solidFill>
                  <a:sysClr val="windowText" lastClr="000000"/>
                </a:solidFill>
              </a:rPr>
              <a:t>Medigap</a:t>
            </a:r>
            <a:r>
              <a:rPr lang="es-US" dirty="0">
                <a:solidFill>
                  <a:sysClr val="windowText" lastClr="000000"/>
                </a:solidFill>
              </a:rPr>
              <a:t> estandarizada bajo la misma carta </a:t>
            </a:r>
            <a:br>
              <a:rPr lang="es-US" dirty="0">
                <a:solidFill>
                  <a:sysClr val="windowText" lastClr="000000"/>
                </a:solidFill>
              </a:rPr>
            </a:br>
            <a:r>
              <a:rPr lang="es-US" dirty="0">
                <a:solidFill>
                  <a:sysClr val="windowText" lastClr="000000"/>
                </a:solidFill>
              </a:rPr>
              <a:t>del plan:</a:t>
            </a:r>
          </a:p>
          <a:p>
            <a:pPr marL="457200" lvl="1" indent="-225425">
              <a:defRPr/>
            </a:pPr>
            <a:r>
              <a:rPr lang="es-US" dirty="0">
                <a:solidFill>
                  <a:sysClr val="windowText" lastClr="000000"/>
                </a:solidFill>
              </a:rPr>
              <a:t>Debe ofrecer los mismos beneficios básicos, sin importar quién </a:t>
            </a:r>
            <a:br>
              <a:rPr lang="es-US" dirty="0">
                <a:solidFill>
                  <a:sysClr val="windowText" lastClr="000000"/>
                </a:solidFill>
              </a:rPr>
            </a:br>
            <a:r>
              <a:rPr lang="es-US" dirty="0">
                <a:solidFill>
                  <a:sysClr val="windowText" lastClr="000000"/>
                </a:solidFill>
              </a:rPr>
              <a:t>lo venda.</a:t>
            </a:r>
          </a:p>
          <a:p>
            <a:pPr marL="457200" lvl="1" indent="-225425">
              <a:defRPr/>
            </a:pPr>
            <a:r>
              <a:rPr lang="es-US" dirty="0">
                <a:solidFill>
                  <a:sysClr val="windowText" lastClr="000000"/>
                </a:solidFill>
              </a:rPr>
              <a:t>Puede variar en costos </a:t>
            </a:r>
          </a:p>
          <a:p>
            <a:pPr marL="230188" lvl="0" indent="-230188" defTabSz="685800">
              <a:lnSpc>
                <a:spcPct val="100000"/>
              </a:lnSpc>
              <a:spcBef>
                <a:spcPts val="600"/>
              </a:spcBef>
              <a:defRPr/>
            </a:pPr>
            <a:r>
              <a:rPr lang="es-US" dirty="0">
                <a:solidFill>
                  <a:sysClr val="windowText" lastClr="000000"/>
                </a:solidFill>
              </a:rPr>
              <a:t>Los planes son diferentes en Minnesota, Massachusetts </a:t>
            </a:r>
            <a:br>
              <a:rPr lang="es-US" dirty="0">
                <a:solidFill>
                  <a:sysClr val="windowText" lastClr="000000"/>
                </a:solidFill>
              </a:rPr>
            </a:br>
            <a:r>
              <a:rPr lang="es-US" dirty="0">
                <a:solidFill>
                  <a:sysClr val="windowText" lastClr="000000"/>
                </a:solidFill>
              </a:rPr>
              <a:t>y Wisconsin.</a:t>
            </a:r>
          </a:p>
        </p:txBody>
      </p:sp>
      <p:sp>
        <p:nvSpPr>
          <p:cNvPr id="8" name="Title 7">
            <a:extLst>
              <a:ext uri="{FF2B5EF4-FFF2-40B4-BE49-F238E27FC236}">
                <a16:creationId xmlns:a16="http://schemas.microsoft.com/office/drawing/2014/main" id="{7A634F1B-815C-ED43-9EFE-69E863133376}"/>
              </a:ext>
            </a:extLst>
          </p:cNvPr>
          <p:cNvSpPr>
            <a:spLocks noGrp="1"/>
          </p:cNvSpPr>
          <p:nvPr>
            <p:ph type="title"/>
          </p:nvPr>
        </p:nvSpPr>
        <p:spPr/>
        <p:txBody>
          <a:bodyPr/>
          <a:lstStyle/>
          <a:p>
            <a:r>
              <a:rPr lang="es-US"/>
              <a:t>Pólizas Medigap</a:t>
            </a:r>
          </a:p>
        </p:txBody>
      </p:sp>
    </p:spTree>
    <p:extLst>
      <p:ext uri="{BB962C8B-B14F-4D97-AF65-F5344CB8AC3E}">
        <p14:creationId xmlns:p14="http://schemas.microsoft.com/office/powerpoint/2010/main" val="36701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7" name="TextBox 6"/>
          <p:cNvSpPr txBox="1"/>
          <p:nvPr/>
        </p:nvSpPr>
        <p:spPr>
          <a:xfrm>
            <a:off x="6904073" y="1083565"/>
            <a:ext cx="5221597" cy="5331412"/>
          </a:xfrm>
          <a:prstGeom prst="rect">
            <a:avLst/>
          </a:prstGeom>
          <a:solidFill>
            <a:srgbClr val="DCE6F2"/>
          </a:solidFill>
          <a:ln>
            <a:solidFill>
              <a:srgbClr val="0755B7"/>
            </a:solidFill>
          </a:ln>
        </p:spPr>
        <p:txBody>
          <a:bodyPr wrap="square" rtlCol="0">
            <a:noAutofit/>
          </a:bodyPr>
          <a:lstStyle/>
          <a:p>
            <a:pPr lvl="0">
              <a:spcBef>
                <a:spcPts val="600"/>
              </a:spcBef>
              <a:defRPr/>
            </a:pPr>
            <a:r>
              <a:rPr lang="es-US" sz="1700" dirty="0"/>
              <a:t>*Los Planes F y G también ofrecen planes con deducibles altos en algunos estados (el Plan F no está disponible para personas nuevas en Medicare a partir del 1 de enero de 2020.) Si opta por la opción del deducible alto, deberá pagar por los costos cubiertos por Medicare (</a:t>
            </a:r>
            <a:r>
              <a:rPr lang="es-US" sz="1700" dirty="0" err="1"/>
              <a:t>coseguro</a:t>
            </a:r>
            <a:r>
              <a:rPr lang="es-US" sz="1700" dirty="0"/>
              <a:t>, copagos y deducibles) hasta la cantidad del deducible de $2,370 en 2021 antes de que su póliza pague, y también deberá pagar un deducible distinto ($250 por año) por servicios de emergencia durante viajes en el exterior. </a:t>
            </a:r>
          </a:p>
          <a:p>
            <a:pPr lvl="0">
              <a:spcBef>
                <a:spcPts val="400"/>
              </a:spcBef>
              <a:defRPr/>
            </a:pPr>
            <a:r>
              <a:rPr lang="es-US" sz="1700" dirty="0"/>
              <a:t>**Los Planes K y L indican cuánto pagarán por los servicios aprobados antes de que usted alcance su límite anual de gastos de su bolsillo y su deducible de la Parte B ($203 en 2021). Luego de satisfacer estas cantidades, el plan pagará el 100% de sus costos por los servicios aprobados durante el resto del año de calendario. </a:t>
            </a:r>
          </a:p>
          <a:p>
            <a:pPr lvl="0">
              <a:spcBef>
                <a:spcPts val="400"/>
              </a:spcBef>
              <a:defRPr/>
            </a:pPr>
            <a:r>
              <a:rPr lang="es-US" sz="1700" dirty="0"/>
              <a:t>*** El Plan N paga el 100% del </a:t>
            </a:r>
            <a:r>
              <a:rPr lang="es-US" sz="1700" dirty="0" err="1"/>
              <a:t>coseguro</a:t>
            </a:r>
            <a:r>
              <a:rPr lang="es-US" sz="1700" dirty="0"/>
              <a:t> de la Parte B por un copago de hasta $20 por algunas consultas y un copago de hasta $50 para visitas a la sala de emergencias que no conlleven a una internación.</a:t>
            </a:r>
          </a:p>
        </p:txBody>
      </p:sp>
      <p:pic>
        <p:nvPicPr>
          <p:cNvPr id="5" name="Picture 4" descr="Planes de seguro complementario de Medicare (Medigap) de A-N"/>
          <p:cNvPicPr>
            <a:picLocks noChangeAspect="1"/>
          </p:cNvPicPr>
          <p:nvPr/>
        </p:nvPicPr>
        <p:blipFill rotWithShape="1">
          <a:blip r:embed="rId3"/>
          <a:srcRect l="1701" t="2195" r="1426"/>
          <a:stretch/>
        </p:blipFill>
        <p:spPr>
          <a:xfrm>
            <a:off x="0" y="1143670"/>
            <a:ext cx="6861545" cy="5097709"/>
          </a:xfrm>
          <a:prstGeom prst="rect">
            <a:avLst/>
          </a:prstGeom>
        </p:spPr>
      </p:pic>
      <p:sp>
        <p:nvSpPr>
          <p:cNvPr id="4" name="Title 3"/>
          <p:cNvSpPr>
            <a:spLocks noGrp="1"/>
          </p:cNvSpPr>
          <p:nvPr>
            <p:ph type="title"/>
          </p:nvPr>
        </p:nvSpPr>
        <p:spPr/>
        <p:txBody>
          <a:bodyPr/>
          <a:lstStyle/>
          <a:p>
            <a:r>
              <a:rPr lang="es-US"/>
              <a:t>Cobertura de Plan Medigap</a:t>
            </a:r>
          </a:p>
        </p:txBody>
      </p:sp>
    </p:spTree>
    <p:extLst>
      <p:ext uri="{BB962C8B-B14F-4D97-AF65-F5344CB8AC3E}">
        <p14:creationId xmlns:p14="http://schemas.microsoft.com/office/powerpoint/2010/main" val="2686536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2"/>
          <p:cNvSpPr txBox="1">
            <a:spLocks/>
          </p:cNvSpPr>
          <p:nvPr/>
        </p:nvSpPr>
        <p:spPr>
          <a:xfrm>
            <a:off x="1788028" y="1277309"/>
            <a:ext cx="10121325" cy="5005889"/>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None/>
              <a:tabLst/>
              <a:defRPr/>
            </a:pPr>
            <a:r>
              <a:rPr kumimoji="0" lang="es-US" sz="3200" b="1" i="0" u="none" strike="noStrike" cap="none" normalizeH="0" baseline="0" noProof="0">
                <a:ln>
                  <a:noFill/>
                </a:ln>
                <a:solidFill>
                  <a:sysClr val="windowText" lastClr="000000"/>
                </a:solidFill>
                <a:uLnTx/>
                <a:uFillTx/>
                <a:latin typeface="Calibri" panose="020F0502020204030204"/>
                <a:ea typeface="+mn-ea"/>
                <a:cs typeface="+mn-cs"/>
              </a:rPr>
              <a:t>Tenga en cuenta lo siguiente</a:t>
            </a:r>
          </a:p>
          <a:p>
            <a:pPr marL="460375" marR="0" lvl="1"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sysClr val="windowText" lastClr="000000"/>
                </a:solidFill>
                <a:uLnTx/>
                <a:uFillTx/>
                <a:latin typeface="Calibri" panose="020F0502020204030204"/>
                <a:ea typeface="+mn-ea"/>
                <a:cs typeface="+mn-cs"/>
              </a:rPr>
              <a:t>Solo es compatible con Medicare Original.</a:t>
            </a:r>
          </a:p>
          <a:p>
            <a:pPr marL="460375" marR="0" lvl="1"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sysClr val="windowText" lastClr="000000"/>
                </a:solidFill>
                <a:uLnTx/>
                <a:uFillTx/>
                <a:latin typeface="Calibri" panose="020F0502020204030204"/>
                <a:ea typeface="+mn-ea"/>
                <a:cs typeface="+mn-cs"/>
              </a:rPr>
              <a:t>¿Tiene alguna otra cobertura suplementaria? </a:t>
            </a:r>
          </a:p>
          <a:p>
            <a:pPr marL="687388" marR="0" lvl="2" indent="-223838"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s-US" sz="2400" b="0" i="0" u="none" strike="noStrike" cap="none" normalizeH="0" baseline="0" noProof="0">
                <a:ln>
                  <a:noFill/>
                </a:ln>
                <a:solidFill>
                  <a:sysClr val="windowText" lastClr="000000"/>
                </a:solidFill>
                <a:uLnTx/>
                <a:uFillTx/>
                <a:latin typeface="Calibri" panose="020F0502020204030204"/>
                <a:ea typeface="+mn-ea"/>
                <a:cs typeface="+mn-cs"/>
              </a:rPr>
              <a:t>Por ejemplo, a través de un empleador.</a:t>
            </a:r>
          </a:p>
          <a:p>
            <a:pPr marL="687388" marR="0" lvl="2" indent="-223838"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s-US" sz="2400" b="0" i="0" u="none" strike="noStrike" cap="none" normalizeH="0" baseline="0" noProof="0">
                <a:ln>
                  <a:noFill/>
                </a:ln>
                <a:solidFill>
                  <a:sysClr val="windowText" lastClr="000000"/>
                </a:solidFill>
                <a:uLnTx/>
                <a:uFillTx/>
                <a:latin typeface="Calibri" panose="020F0502020204030204"/>
                <a:ea typeface="+mn-ea"/>
                <a:cs typeface="+mn-cs"/>
              </a:rPr>
              <a:t>En caso afirmativo, quizás no necesite Medigap.</a:t>
            </a:r>
          </a:p>
          <a:p>
            <a:pPr marL="460375" marR="0" lvl="1"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sysClr val="windowText" lastClr="000000"/>
                </a:solidFill>
                <a:uLnTx/>
                <a:uFillTx/>
                <a:latin typeface="Calibri" panose="020F0502020204030204"/>
                <a:ea typeface="+mn-ea"/>
                <a:cs typeface="+mn-cs"/>
              </a:rPr>
              <a:t>¿Puede afrontar los copagos y deducibles de Medicare?</a:t>
            </a:r>
          </a:p>
          <a:p>
            <a:pPr marL="460375" marR="0" lvl="1"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a:ln>
                  <a:noFill/>
                </a:ln>
                <a:solidFill>
                  <a:sysClr val="windowText" lastClr="000000"/>
                </a:solidFill>
                <a:uLnTx/>
                <a:uFillTx/>
                <a:latin typeface="Calibri" panose="020F0502020204030204"/>
                <a:ea typeface="+mn-ea"/>
                <a:cs typeface="+mn-cs"/>
              </a:rPr>
              <a:t>¿Cuánto cuesta la prima mensual de Medigap?</a:t>
            </a:r>
          </a:p>
        </p:txBody>
      </p:sp>
      <p:grpSp>
        <p:nvGrpSpPr>
          <p:cNvPr id="5" name="Group 4">
            <a:extLst>
              <a:ext uri="{FF2B5EF4-FFF2-40B4-BE49-F238E27FC236}">
                <a16:creationId xmlns:a16="http://schemas.microsoft.com/office/drawing/2014/main" id="{0A261F2B-62AB-485B-81CA-9880C15F0AD9}"/>
              </a:ext>
            </a:extLst>
          </p:cNvPr>
          <p:cNvGrpSpPr/>
          <p:nvPr/>
        </p:nvGrpSpPr>
        <p:grpSpPr>
          <a:xfrm>
            <a:off x="324672" y="2389948"/>
            <a:ext cx="1162373" cy="1571310"/>
            <a:chOff x="324672" y="2389948"/>
            <a:chExt cx="1162373" cy="1571310"/>
          </a:xfrm>
        </p:grpSpPr>
        <p:pic>
          <p:nvPicPr>
            <p:cNvPr id="7" name="Picture 6" title="Ícono de Medig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28" y="2389948"/>
              <a:ext cx="1061663" cy="914400"/>
            </a:xfrm>
            <a:prstGeom prst="rect">
              <a:avLst/>
            </a:prstGeom>
          </p:spPr>
        </p:pic>
        <p:sp>
          <p:nvSpPr>
            <p:cNvPr id="8" name="TextBox 7"/>
            <p:cNvSpPr txBox="1"/>
            <p:nvPr/>
          </p:nvSpPr>
          <p:spPr>
            <a:xfrm>
              <a:off x="324672" y="3376483"/>
              <a:ext cx="116237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a:ln>
                    <a:noFill/>
                  </a:ln>
                  <a:solidFill>
                    <a:srgbClr val="44546A"/>
                  </a:solidFill>
                  <a:uLnTx/>
                  <a:uFillTx/>
                </a:rPr>
                <a:t>Póliza Medigap</a:t>
              </a:r>
            </a:p>
          </p:txBody>
        </p:sp>
      </p:grpSp>
      <p:sp>
        <p:nvSpPr>
          <p:cNvPr id="4" name="Title 3"/>
          <p:cNvSpPr>
            <a:spLocks noGrp="1"/>
          </p:cNvSpPr>
          <p:nvPr>
            <p:ph type="title"/>
          </p:nvPr>
        </p:nvSpPr>
        <p:spPr/>
        <p:txBody>
          <a:bodyPr/>
          <a:lstStyle/>
          <a:p>
            <a:r>
              <a:rPr lang="es-US"/>
              <a:t>Decisión: ¿necesito una póliza Medigap?</a:t>
            </a:r>
          </a:p>
        </p:txBody>
      </p:sp>
    </p:spTree>
    <p:extLst>
      <p:ext uri="{BB962C8B-B14F-4D97-AF65-F5344CB8AC3E}">
        <p14:creationId xmlns:p14="http://schemas.microsoft.com/office/powerpoint/2010/main" val="61722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8" name="Content Placeholder 2"/>
          <p:cNvSpPr txBox="1">
            <a:spLocks/>
          </p:cNvSpPr>
          <p:nvPr/>
        </p:nvSpPr>
        <p:spPr>
          <a:xfrm>
            <a:off x="1436691" y="1219199"/>
            <a:ext cx="10485233" cy="51371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marR="0" lvl="0" indent="-2238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El Período de Inscripción Abierta (OEP) de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800" b="0" i="0" u="none" strike="noStrike" cap="none" normalizeH="0" baseline="0" noProof="0" dirty="0">
                <a:ln>
                  <a:noFill/>
                </a:ln>
                <a:solidFill>
                  <a:prstClr val="black"/>
                </a:solidFill>
                <a:uLnTx/>
                <a:uFillTx/>
                <a:latin typeface="Calibri" panose="020F0502020204030204"/>
                <a:ea typeface="+mn-ea"/>
                <a:cs typeface="+mn-cs"/>
              </a:rPr>
              <a:t> comienza el mes que cumple 65 años o más Y se inscribe a la Parte B.</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Dura 6 meses como mínimo, puede ser más tiempo en su estado.</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Usted tiene protecciones..</a:t>
            </a:r>
          </a:p>
          <a:p>
            <a:pPr marL="225425" marR="0" lvl="0" indent="-2238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Durante su OEP para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800" b="0" i="0" u="none" strike="noStrike" cap="none" normalizeH="0" baseline="0" noProof="0" dirty="0">
                <a:ln>
                  <a:noFill/>
                </a:ln>
                <a:solidFill>
                  <a:prstClr val="black"/>
                </a:solidFill>
                <a:uLnTx/>
                <a:uFillTx/>
                <a:latin typeface="Calibri" panose="020F0502020204030204"/>
                <a:ea typeface="+mn-ea"/>
                <a:cs typeface="+mn-cs"/>
              </a:rPr>
              <a:t>, las compañías no pueden:</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Rehusarse a venderle una póliza </a:t>
            </a:r>
            <a:r>
              <a:rPr kumimoji="0" lang="es-US" sz="2400"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400" b="0" i="0" u="none" strike="noStrike" cap="none" normalizeH="0" baseline="0" noProof="0" dirty="0">
                <a:ln>
                  <a:noFill/>
                </a:ln>
                <a:solidFill>
                  <a:prstClr val="black"/>
                </a:solidFill>
                <a:uLnTx/>
                <a:uFillTx/>
                <a:latin typeface="Calibri" panose="020F0502020204030204"/>
                <a:ea typeface="+mn-ea"/>
                <a:cs typeface="+mn-cs"/>
              </a:rPr>
              <a:t> que ofrecen.</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Hacerle esperar para recibir cobertura.</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Cobrarle más por un problema de salud presente o anterior.</a:t>
            </a:r>
          </a:p>
          <a:p>
            <a:pPr marL="225425" marR="0" lvl="0" indent="-2238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También puede comprar una póliza de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sz="2800" b="0" i="0" u="none" strike="noStrike" cap="none" normalizeH="0" baseline="0" noProof="0" dirty="0">
                <a:ln>
                  <a:noFill/>
                </a:ln>
                <a:solidFill>
                  <a:prstClr val="black"/>
                </a:solidFill>
                <a:uLnTx/>
                <a:uFillTx/>
                <a:latin typeface="Calibri" panose="020F0502020204030204"/>
                <a:ea typeface="+mn-ea"/>
                <a:cs typeface="+mn-cs"/>
              </a:rPr>
              <a:t> cuando sea que una compañía acceda a venderle una. </a:t>
            </a:r>
            <a:r>
              <a:rPr lang="es-US" sz="2800" dirty="0">
                <a:solidFill>
                  <a:prstClr val="black"/>
                </a:solidFill>
              </a:rPr>
              <a:t>Puede que haya restricciones como una revisión del historial médico o un período de espera por condiciones preexistentes.</a:t>
            </a:r>
          </a:p>
        </p:txBody>
      </p:sp>
      <p:grpSp>
        <p:nvGrpSpPr>
          <p:cNvPr id="5" name="Group 4">
            <a:extLst>
              <a:ext uri="{FF2B5EF4-FFF2-40B4-BE49-F238E27FC236}">
                <a16:creationId xmlns:a16="http://schemas.microsoft.com/office/drawing/2014/main" id="{759DCCE2-72B3-4175-ACDF-0E9338B2677D}"/>
              </a:ext>
            </a:extLst>
          </p:cNvPr>
          <p:cNvGrpSpPr/>
          <p:nvPr/>
        </p:nvGrpSpPr>
        <p:grpSpPr>
          <a:xfrm>
            <a:off x="324672" y="2389948"/>
            <a:ext cx="1162373" cy="1571310"/>
            <a:chOff x="324672" y="2389948"/>
            <a:chExt cx="1162373" cy="1571310"/>
          </a:xfrm>
        </p:grpSpPr>
        <p:pic>
          <p:nvPicPr>
            <p:cNvPr id="6" name="Picture 5" title="Ícono de Medig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28" y="2389948"/>
              <a:ext cx="1061663" cy="914400"/>
            </a:xfrm>
            <a:prstGeom prst="rect">
              <a:avLst/>
            </a:prstGeom>
          </p:spPr>
        </p:pic>
        <p:sp>
          <p:nvSpPr>
            <p:cNvPr id="7" name="TextBox 6"/>
            <p:cNvSpPr txBox="1"/>
            <p:nvPr/>
          </p:nvSpPr>
          <p:spPr>
            <a:xfrm>
              <a:off x="324672" y="3376483"/>
              <a:ext cx="116237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a:ln>
                    <a:noFill/>
                  </a:ln>
                  <a:solidFill>
                    <a:srgbClr val="44546A"/>
                  </a:solidFill>
                  <a:uLnTx/>
                  <a:uFillTx/>
                </a:rPr>
                <a:t>Póliza Medigap</a:t>
              </a:r>
            </a:p>
          </p:txBody>
        </p:sp>
      </p:grpSp>
      <p:sp>
        <p:nvSpPr>
          <p:cNvPr id="4" name="Title 3"/>
          <p:cNvSpPr>
            <a:spLocks noGrp="1"/>
          </p:cNvSpPr>
          <p:nvPr>
            <p:ph type="title"/>
          </p:nvPr>
        </p:nvSpPr>
        <p:spPr/>
        <p:txBody>
          <a:bodyPr/>
          <a:lstStyle/>
          <a:p>
            <a:r>
              <a:rPr lang="es-US"/>
              <a:t>¿Cuándo es el mejor momento para comprar una póliza Medigap?</a:t>
            </a:r>
          </a:p>
        </p:txBody>
      </p:sp>
    </p:spTree>
    <p:extLst>
      <p:ext uri="{BB962C8B-B14F-4D97-AF65-F5344CB8AC3E}">
        <p14:creationId xmlns:p14="http://schemas.microsoft.com/office/powerpoint/2010/main" val="238835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8" name="Content Placeholder 2"/>
          <p:cNvSpPr txBox="1">
            <a:spLocks/>
          </p:cNvSpPr>
          <p:nvPr/>
        </p:nvSpPr>
        <p:spPr>
          <a:xfrm>
            <a:off x="1436690" y="1335024"/>
            <a:ext cx="10485234" cy="5021326"/>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Decida qué plan de </a:t>
            </a:r>
            <a:r>
              <a:rPr kumimoji="0" lang="es-US" sz="2400" b="0" i="0" u="none" strike="noStrike" cap="none" normalizeH="0" baseline="0" noProof="0" dirty="0" err="1">
                <a:ln>
                  <a:noFill/>
                </a:ln>
                <a:solidFill>
                  <a:sysClr val="windowText" lastClr="000000"/>
                </a:solidFill>
                <a:uLnTx/>
                <a:uFillTx/>
                <a:latin typeface="Calibri" panose="020F0502020204030204"/>
                <a:ea typeface="+mn-ea"/>
                <a:cs typeface="+mn-cs"/>
              </a:rPr>
              <a:t>Medigap</a:t>
            </a: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 (del A al N) tiene los beneficios que necesita</a:t>
            </a:r>
          </a:p>
          <a:p>
            <a:pPr marL="461963" marR="0" lvl="1"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sysClr val="windowText" lastClr="000000"/>
                </a:solidFill>
                <a:uLnTx/>
                <a:uFillTx/>
                <a:latin typeface="Calibri" panose="020F0502020204030204"/>
                <a:ea typeface="+mn-ea"/>
                <a:cs typeface="+mn-cs"/>
              </a:rPr>
              <a:t>Compare los planes por teléfono o por computadora.</a:t>
            </a:r>
          </a:p>
          <a:p>
            <a:pPr marL="682625" lvl="2" indent="-219075">
              <a:defRPr/>
            </a:pPr>
            <a:r>
              <a:rPr lang="es-US" sz="1800" dirty="0">
                <a:solidFill>
                  <a:prstClr val="black"/>
                </a:solidFill>
              </a:rPr>
              <a:t>Visite </a:t>
            </a:r>
            <a:r>
              <a:rPr lang="es-US" sz="1800" dirty="0">
                <a:solidFill>
                  <a:prstClr val="black"/>
                </a:solidFill>
                <a:hlinkClick r:id="rId3"/>
              </a:rPr>
              <a:t>Medicare.gov/</a:t>
            </a:r>
            <a:r>
              <a:rPr lang="es-US" sz="1800" dirty="0" err="1">
                <a:solidFill>
                  <a:prstClr val="black"/>
                </a:solidFill>
                <a:hlinkClick r:id="rId3"/>
              </a:rPr>
              <a:t>medigap-supplemental-insurance-plans</a:t>
            </a:r>
            <a:r>
              <a:rPr lang="es-US" sz="1800" dirty="0">
                <a:solidFill>
                  <a:prstClr val="black"/>
                </a:solidFill>
              </a:rPr>
              <a:t> y </a:t>
            </a:r>
            <a:r>
              <a:rPr kumimoji="0" lang="es-US" sz="1800" b="0" i="0" u="none" strike="noStrike" cap="none" normalizeH="0" baseline="0" noProof="0" dirty="0">
                <a:ln>
                  <a:noFill/>
                </a:ln>
                <a:solidFill>
                  <a:prstClr val="black"/>
                </a:solidFill>
                <a:uLnTx/>
                <a:uFillTx/>
                <a:latin typeface="Calibri" panose="020F0502020204030204"/>
                <a:ea typeface="+mn-ea"/>
                <a:cs typeface="+mn-cs"/>
              </a:rPr>
              <a:t>use la herramienta de comparación </a:t>
            </a:r>
            <a:br>
              <a:rPr kumimoji="0" lang="es-US" sz="1800" b="0" i="0" u="none" strike="noStrike" cap="none" normalizeH="0" baseline="0" noProof="0" dirty="0">
                <a:ln>
                  <a:noFill/>
                </a:ln>
                <a:solidFill>
                  <a:prstClr val="black"/>
                </a:solidFill>
                <a:uLnTx/>
                <a:uFillTx/>
                <a:latin typeface="Calibri" panose="020F0502020204030204"/>
                <a:ea typeface="+mn-ea"/>
                <a:cs typeface="+mn-cs"/>
              </a:rPr>
            </a:br>
            <a:r>
              <a:rPr kumimoji="0" lang="es-US" sz="1800" b="0" i="0" u="none" strike="noStrike" cap="none" normalizeH="0" baseline="0" noProof="0" dirty="0">
                <a:ln>
                  <a:noFill/>
                </a:ln>
                <a:solidFill>
                  <a:prstClr val="black"/>
                </a:solidFill>
                <a:uLnTx/>
                <a:uFillTx/>
                <a:latin typeface="Calibri" panose="020F0502020204030204"/>
                <a:ea typeface="+mn-ea"/>
                <a:cs typeface="+mn-cs"/>
              </a:rPr>
              <a:t>de </a:t>
            </a:r>
            <a:r>
              <a:rPr kumimoji="0" lang="es-US" sz="1800" b="0" i="0" u="none" strike="noStrike" cap="none" normalizeH="0" baseline="0" noProof="0" dirty="0" err="1">
                <a:ln>
                  <a:noFill/>
                </a:ln>
                <a:solidFill>
                  <a:prstClr val="black"/>
                </a:solidFill>
                <a:uLnTx/>
                <a:uFillTx/>
                <a:latin typeface="Calibri" panose="020F0502020204030204"/>
                <a:ea typeface="+mn-ea"/>
                <a:cs typeface="+mn-cs"/>
              </a:rPr>
              <a:t>Medigap</a:t>
            </a:r>
            <a:endParaRPr kumimoji="0" lang="es-US" sz="1800" b="0" i="0" u="none" strike="noStrike" cap="none" normalizeH="0" baseline="0" noProof="0" dirty="0">
              <a:ln>
                <a:noFill/>
              </a:ln>
              <a:solidFill>
                <a:prstClr val="black"/>
              </a:solidFill>
              <a:uLnTx/>
              <a:uFillTx/>
              <a:latin typeface="Calibri" panose="020F0502020204030204"/>
              <a:ea typeface="+mn-ea"/>
              <a:cs typeface="+mn-cs"/>
            </a:endParaRP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s-US" sz="1800" b="0" i="0" u="none" strike="noStrike" cap="none" normalizeH="0" baseline="0" noProof="0" dirty="0">
                <a:ln>
                  <a:noFill/>
                </a:ln>
                <a:solidFill>
                  <a:prstClr val="black"/>
                </a:solidFill>
                <a:uLnTx/>
                <a:uFillTx/>
                <a:latin typeface="Calibri" panose="020F0502020204030204"/>
                <a:ea typeface="+mn-ea"/>
                <a:cs typeface="+mn-cs"/>
              </a:rPr>
              <a:t>Llame al 1-800-MEDICARE (1-800-633-4227); TTY: 1-877-486-2048</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Averigüe qué compañías de seguros venden pólizas </a:t>
            </a:r>
            <a:r>
              <a:rPr kumimoji="0" lang="es-US" sz="2400" b="0" i="0" u="none" strike="noStrike" cap="none" normalizeH="0" baseline="0" noProof="0" dirty="0" err="1">
                <a:ln>
                  <a:noFill/>
                </a:ln>
                <a:solidFill>
                  <a:sysClr val="windowText" lastClr="000000"/>
                </a:solidFill>
                <a:uLnTx/>
                <a:uFillTx/>
                <a:latin typeface="Calibri" panose="020F0502020204030204"/>
                <a:ea typeface="+mn-ea"/>
                <a:cs typeface="+mn-cs"/>
              </a:rPr>
              <a:t>Medigap</a:t>
            </a: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 en su estado </a:t>
            </a:r>
          </a:p>
          <a:p>
            <a:pPr lvl="1">
              <a:defRPr/>
            </a:pPr>
            <a:r>
              <a:rPr lang="es-US" sz="2000" u="none" dirty="0">
                <a:solidFill>
                  <a:sysClr val="windowText" lastClr="000000"/>
                </a:solidFill>
              </a:rPr>
              <a:t>Comuníquese con su Programa Estatal de Asistencia sobre Seguros de Salud (SHIP) en </a:t>
            </a:r>
            <a:r>
              <a:rPr lang="es-US" sz="2000" u="sng" dirty="0">
                <a:hlinkClick r:id="rId4"/>
              </a:rPr>
              <a:t>shiptacenter.org</a:t>
            </a:r>
            <a:r>
              <a:rPr lang="es-US" sz="2000" u="none" dirty="0"/>
              <a:t>,</a:t>
            </a:r>
            <a:r>
              <a:rPr lang="es-US" sz="2000" u="none" dirty="0">
                <a:solidFill>
                  <a:sysClr val="windowText" lastClr="000000"/>
                </a:solidFill>
              </a:rPr>
              <a:t> o con su Departamento Estatal de Seguros en </a:t>
            </a:r>
            <a:r>
              <a:rPr lang="es-US" sz="2000" baseline="0" dirty="0">
                <a:hlinkClick r:id="rId5"/>
              </a:rPr>
              <a:t>Medicare.gov/</a:t>
            </a:r>
            <a:r>
              <a:rPr lang="es-US" sz="2000" baseline="0" dirty="0" err="1">
                <a:hlinkClick r:id="rId5"/>
              </a:rPr>
              <a:t>talk-to-someone</a:t>
            </a:r>
            <a:r>
              <a:rPr lang="es-US" sz="2000" baseline="0" dirty="0"/>
              <a:t> </a:t>
            </a:r>
            <a:r>
              <a:rPr lang="es-US" sz="2000" u="none" dirty="0">
                <a:solidFill>
                  <a:sysClr val="windowText" lastClr="000000"/>
                </a:solidFill>
              </a:rPr>
              <a:t> </a:t>
            </a:r>
            <a:r>
              <a:rPr kumimoji="0" lang="es-US" sz="2000" b="0" i="0" strike="noStrike" cap="none" normalizeH="0" noProof="0" dirty="0">
                <a:ln>
                  <a:noFill/>
                </a:ln>
                <a:uLnTx/>
                <a:uFillTx/>
                <a:latin typeface="Calibri" panose="020F0502020204030204"/>
                <a:ea typeface="+mn-ea"/>
                <a:cs typeface="+mn-cs"/>
              </a:rPr>
              <a:t>o visite </a:t>
            </a:r>
            <a:r>
              <a:rPr lang="es-US" sz="2000" dirty="0">
                <a:hlinkClick r:id="rId3"/>
              </a:rPr>
              <a:t>Medicare.gov/</a:t>
            </a:r>
            <a:r>
              <a:rPr lang="es-US" sz="2000" dirty="0" err="1">
                <a:hlinkClick r:id="rId3"/>
              </a:rPr>
              <a:t>medigap-supplemental-insurance-plans</a:t>
            </a:r>
            <a:r>
              <a:rPr lang="es-US" sz="2000" dirty="0"/>
              <a:t>.</a:t>
            </a:r>
            <a:r>
              <a:rPr lang="es-US" sz="2000" dirty="0">
                <a:solidFill>
                  <a:sysClr val="windowText" lastClr="000000"/>
                </a:solidFill>
              </a:rPr>
              <a:t> </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sysClr val="windowText" lastClr="000000"/>
                </a:solidFill>
                <a:uLnTx/>
                <a:uFillTx/>
                <a:latin typeface="Calibri" panose="020F0502020204030204"/>
                <a:ea typeface="+mn-ea"/>
                <a:cs typeface="+mn-cs"/>
              </a:rPr>
              <a:t>Consulte si su estado extiende la cobertura para aquellos que tienen una incapacidad.</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Llame a las compañías de seguros y busque el mejor plan a un precio que </a:t>
            </a:r>
            <a:b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b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pueda pagar. </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Una vez que elija la compañía de seguros y la póliza </a:t>
            </a:r>
            <a:r>
              <a:rPr kumimoji="0" lang="es-US" sz="2400" b="0" i="0" u="none" strike="noStrike" cap="none" normalizeH="0" baseline="0" noProof="0" dirty="0" err="1">
                <a:ln>
                  <a:noFill/>
                </a:ln>
                <a:solidFill>
                  <a:sysClr val="windowText" lastClr="000000"/>
                </a:solidFill>
                <a:uLnTx/>
                <a:uFillTx/>
                <a:latin typeface="Calibri" panose="020F0502020204030204"/>
                <a:ea typeface="+mn-ea"/>
                <a:cs typeface="+mn-cs"/>
              </a:rPr>
              <a:t>Medigap</a:t>
            </a: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 solicite la póliza. </a:t>
            </a:r>
          </a:p>
        </p:txBody>
      </p:sp>
      <p:grpSp>
        <p:nvGrpSpPr>
          <p:cNvPr id="5" name="Group 4">
            <a:extLst>
              <a:ext uri="{FF2B5EF4-FFF2-40B4-BE49-F238E27FC236}">
                <a16:creationId xmlns:a16="http://schemas.microsoft.com/office/drawing/2014/main" id="{87635DF3-7C29-4E8F-889D-83E849C9FCD9}"/>
              </a:ext>
            </a:extLst>
          </p:cNvPr>
          <p:cNvGrpSpPr/>
          <p:nvPr/>
        </p:nvGrpSpPr>
        <p:grpSpPr>
          <a:xfrm>
            <a:off x="324672" y="2389948"/>
            <a:ext cx="1162373" cy="1571310"/>
            <a:chOff x="324672" y="2389948"/>
            <a:chExt cx="1162373" cy="1571310"/>
          </a:xfrm>
        </p:grpSpPr>
        <p:pic>
          <p:nvPicPr>
            <p:cNvPr id="6" name="Picture 5" title="Ícono de Mediga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028" y="2389948"/>
              <a:ext cx="1061663" cy="914400"/>
            </a:xfrm>
            <a:prstGeom prst="rect">
              <a:avLst/>
            </a:prstGeom>
          </p:spPr>
        </p:pic>
        <p:sp>
          <p:nvSpPr>
            <p:cNvPr id="7" name="TextBox 6"/>
            <p:cNvSpPr txBox="1"/>
            <p:nvPr/>
          </p:nvSpPr>
          <p:spPr>
            <a:xfrm>
              <a:off x="324672" y="3376483"/>
              <a:ext cx="116237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a:ln>
                    <a:noFill/>
                  </a:ln>
                  <a:solidFill>
                    <a:srgbClr val="44546A"/>
                  </a:solidFill>
                  <a:uLnTx/>
                  <a:uFillTx/>
                </a:rPr>
                <a:t>Póliza Medigap</a:t>
              </a:r>
            </a:p>
          </p:txBody>
        </p:sp>
      </p:grpSp>
      <p:sp>
        <p:nvSpPr>
          <p:cNvPr id="4" name="Title 3"/>
          <p:cNvSpPr>
            <a:spLocks noGrp="1"/>
          </p:cNvSpPr>
          <p:nvPr>
            <p:ph type="title"/>
          </p:nvPr>
        </p:nvSpPr>
        <p:spPr/>
        <p:txBody>
          <a:bodyPr/>
          <a:lstStyle/>
          <a:p>
            <a:r>
              <a:rPr lang="es-US"/>
              <a:t>Cómo comprar una póliza Medigap</a:t>
            </a:r>
          </a:p>
        </p:txBody>
      </p:sp>
    </p:spTree>
    <p:extLst>
      <p:ext uri="{BB962C8B-B14F-4D97-AF65-F5344CB8AC3E}">
        <p14:creationId xmlns:p14="http://schemas.microsoft.com/office/powerpoint/2010/main" val="3085143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42723D-EC3A-9142-A465-64C40B44D82B}"/>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82B29E6F-AF77-4147-91F2-07FB0DA3477B}"/>
              </a:ext>
            </a:extLst>
          </p:cNvPr>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66141" y="4393077"/>
            <a:ext cx="4017207" cy="578644"/>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p:cNvSpPr>
            <a:spLocks noGrp="1"/>
          </p:cNvSpPr>
          <p:nvPr>
            <p:ph idx="1"/>
          </p:nvPr>
        </p:nvSpPr>
        <p:spPr/>
        <p:txBody>
          <a:bodyPr>
            <a:normAutofit/>
          </a:bodyPr>
          <a:lstStyle/>
          <a:p>
            <a:pPr marL="1587" lvl="0" indent="0">
              <a:lnSpc>
                <a:spcPct val="100000"/>
              </a:lnSpc>
              <a:spcBef>
                <a:spcPts val="600"/>
              </a:spcBef>
              <a:buNone/>
              <a:defRPr/>
            </a:pPr>
            <a:r>
              <a:rPr lang="es-US" dirty="0"/>
              <a:t>Durante su OEP para </a:t>
            </a:r>
            <a:r>
              <a:rPr lang="es-US" dirty="0" err="1"/>
              <a:t>Medigap</a:t>
            </a:r>
            <a:r>
              <a:rPr lang="es-US" dirty="0"/>
              <a:t>, las compañías de seguros no pueden:</a:t>
            </a:r>
          </a:p>
          <a:p>
            <a:pPr marL="457200" lvl="1" indent="-457200" defTabSz="685800">
              <a:lnSpc>
                <a:spcPct val="100000"/>
              </a:lnSpc>
              <a:spcBef>
                <a:spcPts val="600"/>
              </a:spcBef>
              <a:buFont typeface="+mj-lt"/>
              <a:buAutoNum type="alphaLcPeriod"/>
              <a:defRPr/>
            </a:pPr>
            <a:r>
              <a:rPr lang="es-US" sz="3200" dirty="0"/>
              <a:t>Rehusarse a venderle una póliza </a:t>
            </a:r>
            <a:r>
              <a:rPr lang="es-US" sz="3200" dirty="0" err="1"/>
              <a:t>Medigap</a:t>
            </a:r>
            <a:r>
              <a:rPr lang="es-US" sz="3200" dirty="0"/>
              <a:t> que ofrecen.</a:t>
            </a:r>
          </a:p>
          <a:p>
            <a:pPr marL="457200" lvl="1" indent="-457200" defTabSz="685800">
              <a:lnSpc>
                <a:spcPct val="100000"/>
              </a:lnSpc>
              <a:spcBef>
                <a:spcPts val="600"/>
              </a:spcBef>
              <a:buFont typeface="+mj-lt"/>
              <a:buAutoNum type="alphaLcPeriod"/>
              <a:defRPr/>
            </a:pPr>
            <a:r>
              <a:rPr lang="es-US" sz="3200" dirty="0"/>
              <a:t>Hacerle esperar para recibir cobertura.</a:t>
            </a:r>
          </a:p>
          <a:p>
            <a:pPr marL="457200" lvl="1" indent="-457200" defTabSz="685800">
              <a:lnSpc>
                <a:spcPct val="100000"/>
              </a:lnSpc>
              <a:spcBef>
                <a:spcPts val="600"/>
              </a:spcBef>
              <a:buFont typeface="+mj-lt"/>
              <a:buAutoNum type="alphaLcPeriod"/>
              <a:defRPr/>
            </a:pPr>
            <a:r>
              <a:rPr lang="es-US" sz="3200" dirty="0"/>
              <a:t>Cobrarle más por un problema de salud presente </a:t>
            </a:r>
            <a:br>
              <a:rPr lang="es-US" sz="3200" dirty="0"/>
            </a:br>
            <a:r>
              <a:rPr lang="es-US" sz="3200" dirty="0"/>
              <a:t>o anterior.</a:t>
            </a:r>
          </a:p>
          <a:p>
            <a:pPr marL="457200" lvl="1" indent="-457200" defTabSz="685800">
              <a:lnSpc>
                <a:spcPct val="100000"/>
              </a:lnSpc>
              <a:spcBef>
                <a:spcPts val="600"/>
              </a:spcBef>
              <a:buFont typeface="+mj-lt"/>
              <a:buAutoNum type="alphaLcPeriod"/>
              <a:defRPr/>
            </a:pPr>
            <a:r>
              <a:rPr lang="es-US" sz="3200" dirty="0"/>
              <a:t>Todas las anteriores</a:t>
            </a:r>
          </a:p>
        </p:txBody>
      </p:sp>
      <p:sp>
        <p:nvSpPr>
          <p:cNvPr id="2" name="Title 1"/>
          <p:cNvSpPr>
            <a:spLocks noGrp="1"/>
          </p:cNvSpPr>
          <p:nvPr>
            <p:ph type="title"/>
          </p:nvPr>
        </p:nvSpPr>
        <p:spPr/>
        <p:txBody>
          <a:bodyPr/>
          <a:lstStyle/>
          <a:p>
            <a:r>
              <a:rPr lang="es-US"/>
              <a:t>Compruebe su conocimiento: Pregunta 4</a:t>
            </a:r>
          </a:p>
        </p:txBody>
      </p:sp>
    </p:spTree>
    <p:extLst>
      <p:ext uri="{BB962C8B-B14F-4D97-AF65-F5344CB8AC3E}">
        <p14:creationId xmlns:p14="http://schemas.microsoft.com/office/powerpoint/2010/main" val="39155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s-US"/>
              <a:t>Junio de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s-US"/>
              <a:t>Comenzando con Medicare</a:t>
            </a:r>
          </a:p>
        </p:txBody>
      </p:sp>
      <p:sp>
        <p:nvSpPr>
          <p:cNvPr id="9" name="TextBox 8"/>
          <p:cNvSpPr txBox="1"/>
          <p:nvPr/>
        </p:nvSpPr>
        <p:spPr>
          <a:xfrm>
            <a:off x="8134348" y="5807631"/>
            <a:ext cx="2418739" cy="369332"/>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prstClr val="black"/>
                </a:solidFill>
                <a:uLnTx/>
                <a:uFillTx/>
              </a:rPr>
              <a:t>Producto CMS No. 10050</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1407" y="4643837"/>
            <a:ext cx="323850" cy="333375"/>
          </a:xfrm>
          <a:prstGeom prst="rect">
            <a:avLst/>
          </a:prstGeom>
        </p:spPr>
      </p:pic>
      <p:sp>
        <p:nvSpPr>
          <p:cNvPr id="8" name="Content Placeholder 9"/>
          <p:cNvSpPr txBox="1">
            <a:spLocks/>
          </p:cNvSpPr>
          <p:nvPr/>
        </p:nvSpPr>
        <p:spPr>
          <a:xfrm>
            <a:off x="838200" y="1219200"/>
            <a:ext cx="6438900" cy="51371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s-US" sz="3200" b="1" i="0" u="none" strike="noStrike" cap="none" normalizeH="0" baseline="0" noProof="0" dirty="0">
                <a:ln>
                  <a:noFill/>
                </a:ln>
                <a:solidFill>
                  <a:sysClr val="windowText" lastClr="000000"/>
                </a:solidFill>
                <a:uLnTx/>
                <a:uFillTx/>
                <a:latin typeface="Calibri" panose="020F0502020204030204"/>
                <a:ea typeface="+mn-ea"/>
                <a:cs typeface="+mn-cs"/>
              </a:rPr>
              <a:t>Un seguro médico para personas</a:t>
            </a:r>
          </a:p>
          <a:p>
            <a:pPr lvl="1" defTabSz="914400">
              <a:lnSpc>
                <a:spcPct val="90000"/>
              </a:lnSpc>
              <a:spcBef>
                <a:spcPts val="1000"/>
              </a:spcBef>
              <a:buFont typeface="Wingdings" panose="05000000000000000000" pitchFamily="2" charset="2"/>
              <a:buChar char="§"/>
              <a:defRPr/>
            </a:pPr>
            <a:r>
              <a:rPr kumimoji="0" lang="es-US" b="0" i="0" u="none" strike="noStrike" cap="none" normalizeH="0" baseline="0" noProof="0" dirty="0">
                <a:ln>
                  <a:noFill/>
                </a:ln>
                <a:solidFill>
                  <a:sysClr val="windowText" lastClr="000000"/>
                </a:solidFill>
                <a:uLnTx/>
                <a:uFillTx/>
                <a:latin typeface="Calibri" panose="020F0502020204030204"/>
                <a:ea typeface="+mn-ea"/>
                <a:cs typeface="+mn-cs"/>
              </a:rPr>
              <a:t>de 65 años o mayores;</a:t>
            </a:r>
          </a:p>
          <a:p>
            <a:pPr lvl="1" defTabSz="914400">
              <a:lnSpc>
                <a:spcPct val="90000"/>
              </a:lnSpc>
              <a:spcBef>
                <a:spcPts val="1000"/>
              </a:spcBef>
              <a:buFont typeface="Wingdings" panose="05000000000000000000" pitchFamily="2" charset="2"/>
              <a:buChar char="§"/>
              <a:defRPr/>
            </a:pPr>
            <a:r>
              <a:rPr lang="es-US" dirty="0">
                <a:solidFill>
                  <a:sysClr val="windowText" lastClr="000000"/>
                </a:solidFill>
              </a:rPr>
              <a:t>menores de 65 años con ciertas discapacidades:</a:t>
            </a:r>
          </a:p>
          <a:p>
            <a:pPr lvl="2" defTabSz="914400">
              <a:lnSpc>
                <a:spcPct val="90000"/>
              </a:lnSpc>
              <a:spcBef>
                <a:spcPts val="1000"/>
              </a:spcBef>
              <a:buSzPct val="100000"/>
              <a:buFont typeface="Arial" panose="020B0604020202020204" pitchFamily="34" charset="0"/>
              <a:buChar char="•"/>
              <a:defRPr/>
            </a:pPr>
            <a:r>
              <a:rPr lang="es-US" dirty="0">
                <a:solidFill>
                  <a:sysClr val="windowText" lastClr="000000"/>
                </a:solidFill>
              </a:rPr>
              <a:t>ELA (esclerosis lateral amiotrófica, también denominada enfermedad de Lou Gehrig) sin período de espera</a:t>
            </a:r>
          </a:p>
          <a:p>
            <a:pPr lvl="1" defTabSz="914400">
              <a:lnSpc>
                <a:spcPct val="90000"/>
              </a:lnSpc>
              <a:spcBef>
                <a:spcPts val="1000"/>
              </a:spcBef>
              <a:spcAft>
                <a:spcPts val="1200"/>
              </a:spcAft>
              <a:buFont typeface="Wingdings" panose="05000000000000000000" pitchFamily="2" charset="2"/>
              <a:buChar char="§"/>
              <a:defRPr/>
            </a:pPr>
            <a:r>
              <a:rPr lang="es-US" dirty="0">
                <a:solidFill>
                  <a:sysClr val="windowText" lastClr="000000"/>
                </a:solidFill>
              </a:rPr>
              <a:t>de cualquier edad con enfermedad </a:t>
            </a:r>
            <a:br>
              <a:rPr lang="es-US" dirty="0">
                <a:solidFill>
                  <a:sysClr val="windowText" lastClr="000000"/>
                </a:solidFill>
              </a:rPr>
            </a:br>
            <a:r>
              <a:rPr lang="es-US" dirty="0">
                <a:solidFill>
                  <a:sysClr val="windowText" lastClr="000000"/>
                </a:solidFill>
              </a:rPr>
              <a:t>Renal en Etapa Final (ESRD, por sus siglas en inglés)</a:t>
            </a:r>
          </a:p>
          <a:p>
            <a:pPr marL="53975" marR="0" lvl="1"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US" sz="2800" b="1" i="0" u="none" strike="noStrike" cap="none" normalizeH="0" baseline="0" noProof="0" dirty="0">
                <a:ln>
                  <a:noFill/>
                </a:ln>
                <a:solidFill>
                  <a:sysClr val="windowText" lastClr="000000"/>
                </a:solidFill>
                <a:uLnTx/>
                <a:uFillTx/>
                <a:latin typeface="Calibri" panose="020F0502020204030204"/>
                <a:ea typeface="+mn-ea"/>
                <a:cs typeface="+mn-cs"/>
              </a:rPr>
              <a:t>NOTA:</a:t>
            </a: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 Para obtener Medicare, debe ser ciudadano de los EE. UU. o estar presente en forma legal. Debe residir en los EE. UU. durante 5 años consecutivos.</a:t>
            </a:r>
          </a:p>
        </p:txBody>
      </p:sp>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s-US"/>
              <a:t>Medicare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224" y="1304802"/>
            <a:ext cx="3606985" cy="4775445"/>
          </a:xfrm>
          <a:prstGeom prst="rect">
            <a:avLst/>
          </a:prstGeom>
        </p:spPr>
      </p:pic>
    </p:spTree>
    <p:extLst>
      <p:ext uri="{BB962C8B-B14F-4D97-AF65-F5344CB8AC3E}">
        <p14:creationId xmlns:p14="http://schemas.microsoft.com/office/powerpoint/2010/main" val="361947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C0D68B-F4F6-144A-AF31-3CB80941E98E}"/>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9387F986-E384-5246-974E-F51BE462731A}"/>
              </a:ext>
            </a:extLst>
          </p:cNvPr>
          <p:cNvSpPr>
            <a:spLocks noGrp="1"/>
          </p:cNvSpPr>
          <p:nvPr>
            <p:ph type="ftr" sz="quarter" idx="11"/>
          </p:nvPr>
        </p:nvSpPr>
        <p:spPr/>
        <p:txBody>
          <a:bodyPr/>
          <a:lstStyle/>
          <a:p>
            <a:r>
              <a:rPr lang="es-US"/>
              <a:t>Comenzando con Medicare</a:t>
            </a:r>
          </a:p>
        </p:txBody>
      </p:sp>
      <p:sp>
        <p:nvSpPr>
          <p:cNvPr id="5" name="Text Placeholder 4"/>
          <p:cNvSpPr>
            <a:spLocks noGrp="1"/>
          </p:cNvSpPr>
          <p:nvPr>
            <p:ph type="body" idx="1"/>
          </p:nvPr>
        </p:nvSpPr>
        <p:spPr>
          <a:xfrm>
            <a:off x="4038600" y="2449914"/>
            <a:ext cx="7321550" cy="1588685"/>
          </a:xfrm>
        </p:spPr>
        <p:txBody>
          <a:bodyPr>
            <a:normAutofit/>
          </a:bodyPr>
          <a:lstStyle/>
          <a:p>
            <a:pPr>
              <a:lnSpc>
                <a:spcPct val="100000"/>
              </a:lnSpc>
              <a:spcBef>
                <a:spcPts val="600"/>
              </a:spcBef>
            </a:pPr>
            <a:r>
              <a:rPr lang="es-US" spc="0" dirty="0"/>
              <a:t>Cobertura de Medicamentos de Medicare (Parte D)</a:t>
            </a:r>
          </a:p>
        </p:txBody>
      </p:sp>
      <p:sp>
        <p:nvSpPr>
          <p:cNvPr id="2" name="Title 1"/>
          <p:cNvSpPr>
            <a:spLocks noGrp="1"/>
          </p:cNvSpPr>
          <p:nvPr>
            <p:ph type="title"/>
          </p:nvPr>
        </p:nvSpPr>
        <p:spPr/>
        <p:txBody>
          <a:bodyPr>
            <a:normAutofit/>
          </a:bodyPr>
          <a:lstStyle/>
          <a:p>
            <a:r>
              <a:rPr lang="es-US"/>
              <a:t>Lección 4</a:t>
            </a:r>
          </a:p>
        </p:txBody>
      </p:sp>
    </p:spTree>
    <p:extLst>
      <p:ext uri="{BB962C8B-B14F-4D97-AF65-F5344CB8AC3E}">
        <p14:creationId xmlns:p14="http://schemas.microsoft.com/office/powerpoint/2010/main" val="1319667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DDDB5-2251-D94E-99EC-DD7FE1A954D6}"/>
              </a:ext>
            </a:extLst>
          </p:cNvPr>
          <p:cNvSpPr>
            <a:spLocks noGrp="1"/>
          </p:cNvSpPr>
          <p:nvPr>
            <p:ph type="dt" sz="half" idx="10"/>
          </p:nvPr>
        </p:nvSpPr>
        <p:spPr/>
        <p:txBody>
          <a:bodyPr/>
          <a:lstStyle/>
          <a:p>
            <a:r>
              <a:rPr lang="es-US"/>
              <a:t>Junio de 2021</a:t>
            </a:r>
          </a:p>
        </p:txBody>
      </p:sp>
      <p:sp>
        <p:nvSpPr>
          <p:cNvPr id="3" name="Footer Placeholder 2">
            <a:extLst>
              <a:ext uri="{FF2B5EF4-FFF2-40B4-BE49-F238E27FC236}">
                <a16:creationId xmlns:a16="http://schemas.microsoft.com/office/drawing/2014/main" id="{555F0308-7417-554E-B824-12D76BE3CB94}"/>
              </a:ext>
            </a:extLst>
          </p:cNvPr>
          <p:cNvSpPr>
            <a:spLocks noGrp="1"/>
          </p:cNvSpPr>
          <p:nvPr>
            <p:ph type="ftr" sz="quarter" idx="11"/>
          </p:nvPr>
        </p:nvSpPr>
        <p:spPr/>
        <p:txBody>
          <a:bodyPr/>
          <a:lstStyle/>
          <a:p>
            <a:r>
              <a:rPr lang="es-US"/>
              <a:t>Comenzando con Medicare</a:t>
            </a:r>
          </a:p>
        </p:txBody>
      </p:sp>
      <p:sp>
        <p:nvSpPr>
          <p:cNvPr id="4" name="Content Placeholder 3"/>
          <p:cNvSpPr>
            <a:spLocks noGrp="1"/>
          </p:cNvSpPr>
          <p:nvPr>
            <p:ph idx="1"/>
          </p:nvPr>
        </p:nvSpPr>
        <p:spPr/>
        <p:txBody>
          <a:bodyPr>
            <a:normAutofit lnSpcReduction="10000"/>
          </a:bodyPr>
          <a:lstStyle/>
          <a:p>
            <a:pPr marL="233363" lvl="0" indent="-233363" defTabSz="685800">
              <a:lnSpc>
                <a:spcPct val="100000"/>
              </a:lnSpc>
              <a:spcBef>
                <a:spcPts val="600"/>
              </a:spcBef>
              <a:defRPr/>
            </a:pPr>
            <a:r>
              <a:rPr lang="es-US" dirty="0">
                <a:solidFill>
                  <a:sysClr val="windowText" lastClr="000000"/>
                </a:solidFill>
              </a:rPr>
              <a:t>Un beneficio opcional disponible para todas las personas que tienen Medicare. </a:t>
            </a:r>
          </a:p>
          <a:p>
            <a:pPr marL="233363" lvl="0" indent="-233363" defTabSz="685800">
              <a:lnSpc>
                <a:spcPct val="100000"/>
              </a:lnSpc>
              <a:spcBef>
                <a:spcPts val="600"/>
              </a:spcBef>
              <a:defRPr/>
            </a:pPr>
            <a:r>
              <a:rPr lang="es-US" dirty="0">
                <a:solidFill>
                  <a:sysClr val="windowText" lastClr="000000"/>
                </a:solidFill>
              </a:rPr>
              <a:t>Administrada por compañías privadas que tienen contrato </a:t>
            </a:r>
            <a:br>
              <a:rPr lang="es-US" dirty="0">
                <a:solidFill>
                  <a:sysClr val="windowText" lastClr="000000"/>
                </a:solidFill>
              </a:rPr>
            </a:br>
            <a:r>
              <a:rPr lang="es-US" dirty="0">
                <a:solidFill>
                  <a:sysClr val="windowText" lastClr="000000"/>
                </a:solidFill>
              </a:rPr>
              <a:t>con Medicare.</a:t>
            </a:r>
          </a:p>
          <a:p>
            <a:pPr marL="233363" lvl="0" indent="-233363" defTabSz="685800">
              <a:lnSpc>
                <a:spcPct val="100000"/>
              </a:lnSpc>
              <a:spcBef>
                <a:spcPts val="600"/>
              </a:spcBef>
              <a:defRPr/>
            </a:pPr>
            <a:r>
              <a:rPr lang="es-US" dirty="0">
                <a:solidFill>
                  <a:sysClr val="windowText" lastClr="000000"/>
                </a:solidFill>
              </a:rPr>
              <a:t>Se proporciona a través de:</a:t>
            </a:r>
          </a:p>
          <a:p>
            <a:pPr marL="457200" lvl="1" indent="-223838" defTabSz="685800">
              <a:lnSpc>
                <a:spcPct val="100000"/>
              </a:lnSpc>
              <a:spcBef>
                <a:spcPts val="600"/>
              </a:spcBef>
              <a:defRPr/>
            </a:pPr>
            <a:r>
              <a:rPr lang="es-US" dirty="0">
                <a:solidFill>
                  <a:sysClr val="windowText" lastClr="000000"/>
                </a:solidFill>
              </a:rPr>
              <a:t>Planes de Medicamentos (también conocido como PDP) de Medicare (compatibles con Medicare Original);</a:t>
            </a:r>
          </a:p>
          <a:p>
            <a:pPr marL="457200" lvl="1" indent="-223838" defTabSz="685800">
              <a:lnSpc>
                <a:spcPct val="100000"/>
              </a:lnSpc>
              <a:spcBef>
                <a:spcPts val="600"/>
              </a:spcBef>
              <a:defRPr/>
            </a:pPr>
            <a:r>
              <a:rPr lang="es-US" dirty="0">
                <a:solidFill>
                  <a:sysClr val="windowText" lastClr="000000"/>
                </a:solidFill>
              </a:rPr>
              <a:t>A los planes Medicare </a:t>
            </a:r>
            <a:r>
              <a:rPr lang="es-US" dirty="0" err="1">
                <a:solidFill>
                  <a:sysClr val="windowText" lastClr="000000"/>
                </a:solidFill>
              </a:rPr>
              <a:t>Advantage</a:t>
            </a:r>
            <a:r>
              <a:rPr lang="es-US" dirty="0">
                <a:solidFill>
                  <a:sysClr val="windowText" lastClr="000000"/>
                </a:solidFill>
              </a:rPr>
              <a:t> con cobertura de medicamentos recetados se les conoce como “MA-PD”.</a:t>
            </a:r>
          </a:p>
          <a:p>
            <a:pPr marL="457200" lvl="1" indent="-223838" defTabSz="685800">
              <a:lnSpc>
                <a:spcPct val="100000"/>
              </a:lnSpc>
              <a:spcBef>
                <a:spcPts val="600"/>
              </a:spcBef>
              <a:defRPr/>
            </a:pPr>
            <a:r>
              <a:rPr lang="es-US" dirty="0">
                <a:solidFill>
                  <a:sysClr val="windowText" lastClr="000000"/>
                </a:solidFill>
              </a:rPr>
              <a:t>Algunos otros planes de salud de Medicare</a:t>
            </a:r>
          </a:p>
        </p:txBody>
      </p:sp>
      <p:sp>
        <p:nvSpPr>
          <p:cNvPr id="15" name="Title 14">
            <a:extLst>
              <a:ext uri="{FF2B5EF4-FFF2-40B4-BE49-F238E27FC236}">
                <a16:creationId xmlns:a16="http://schemas.microsoft.com/office/drawing/2014/main" id="{8B67B506-8DA9-BC46-A697-EBD5EB432098}"/>
              </a:ext>
            </a:extLst>
          </p:cNvPr>
          <p:cNvSpPr>
            <a:spLocks noGrp="1"/>
          </p:cNvSpPr>
          <p:nvPr>
            <p:ph type="title"/>
          </p:nvPr>
        </p:nvSpPr>
        <p:spPr/>
        <p:txBody>
          <a:bodyPr/>
          <a:lstStyle/>
          <a:p>
            <a:r>
              <a:rPr lang="es-US"/>
              <a:t>Cobertura de Medicamentos de Medicare (Parte D)</a:t>
            </a:r>
          </a:p>
        </p:txBody>
      </p:sp>
    </p:spTree>
    <p:extLst>
      <p:ext uri="{BB962C8B-B14F-4D97-AF65-F5344CB8AC3E}">
        <p14:creationId xmlns:p14="http://schemas.microsoft.com/office/powerpoint/2010/main" val="791213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650400" y="1180618"/>
            <a:ext cx="10389200"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Es opcional. </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Puede elegir un plan e inscribirse.</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Puede tener que pagar una multa de por vida por inscribirse tarde.</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Los planes tienen formularios. </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Listas de medicamentos cubiertos.</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Deben incluir una variedad de medicamentos en cada categoría.</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Están sujetos a cambios, que se le notificarán.</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Sus gastos directos de bolsillo pueden ser menores si usa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una farmacia</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Si tiene ingresos y recursos limitados, existe la Ayuda Adicional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para pagar los costos de la Parte D.</a:t>
            </a:r>
          </a:p>
        </p:txBody>
      </p:sp>
      <p:grpSp>
        <p:nvGrpSpPr>
          <p:cNvPr id="7" name="Group 6" title="arte"/>
          <p:cNvGrpSpPr/>
          <p:nvPr/>
        </p:nvGrpSpPr>
        <p:grpSpPr>
          <a:xfrm>
            <a:off x="184097" y="2633330"/>
            <a:ext cx="1553263" cy="1723626"/>
            <a:chOff x="7108787" y="2022298"/>
            <a:chExt cx="2022817" cy="1749774"/>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2022817"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Cómo funciona la Parte D</a:t>
            </a:r>
          </a:p>
        </p:txBody>
      </p:sp>
    </p:spTree>
    <p:extLst>
      <p:ext uri="{BB962C8B-B14F-4D97-AF65-F5344CB8AC3E}">
        <p14:creationId xmlns:p14="http://schemas.microsoft.com/office/powerpoint/2010/main" val="2237997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7F8D9-CED2-CD4D-A286-87F1F7D1E672}"/>
              </a:ext>
            </a:extLst>
          </p:cNvPr>
          <p:cNvSpPr>
            <a:spLocks noGrp="1"/>
          </p:cNvSpPr>
          <p:nvPr>
            <p:ph type="dt" sz="half" idx="10"/>
          </p:nvPr>
        </p:nvSpPr>
        <p:spPr/>
        <p:txBody>
          <a:bodyPr/>
          <a:lstStyle/>
          <a:p>
            <a:r>
              <a:rPr lang="es-US"/>
              <a:t>Junio de 2021</a:t>
            </a:r>
          </a:p>
        </p:txBody>
      </p:sp>
      <p:sp>
        <p:nvSpPr>
          <p:cNvPr id="3" name="Footer Placeholder 2">
            <a:extLst>
              <a:ext uri="{FF2B5EF4-FFF2-40B4-BE49-F238E27FC236}">
                <a16:creationId xmlns:a16="http://schemas.microsoft.com/office/drawing/2014/main" id="{06DE2F4C-04DF-364C-AEF2-DC82794718C5}"/>
              </a:ext>
            </a:extLst>
          </p:cNvPr>
          <p:cNvSpPr>
            <a:spLocks noGrp="1"/>
          </p:cNvSpPr>
          <p:nvPr>
            <p:ph type="ftr" sz="quarter" idx="11"/>
          </p:nvPr>
        </p:nvSpPr>
        <p:spPr/>
        <p:txBody>
          <a:bodyPr/>
          <a:lstStyle/>
          <a:p>
            <a:r>
              <a:rPr lang="es-US"/>
              <a:t>Comenzando con Medicare</a:t>
            </a:r>
          </a:p>
        </p:txBody>
      </p:sp>
      <p:sp>
        <p:nvSpPr>
          <p:cNvPr id="11" name="Content Placeholder 7"/>
          <p:cNvSpPr txBox="1">
            <a:spLocks/>
          </p:cNvSpPr>
          <p:nvPr/>
        </p:nvSpPr>
        <p:spPr>
          <a:xfrm>
            <a:off x="1650400" y="1180618"/>
            <a:ext cx="9519170"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a:ln>
                  <a:noFill/>
                </a:ln>
                <a:solidFill>
                  <a:prstClr val="black"/>
                </a:solidFill>
                <a:uLnTx/>
                <a:uFillTx/>
                <a:latin typeface="Calibri" panose="020F0502020204030204"/>
                <a:ea typeface="+mn-ea"/>
                <a:cs typeface="+mn-cs"/>
              </a:rPr>
              <a:t>Los costos varían según el plan.</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a:ln>
                  <a:noFill/>
                </a:ln>
                <a:solidFill>
                  <a:prstClr val="black"/>
                </a:solidFill>
                <a:uLnTx/>
                <a:uFillTx/>
                <a:latin typeface="Calibri" panose="020F0502020204030204"/>
                <a:ea typeface="+mn-ea"/>
                <a:cs typeface="+mn-cs"/>
              </a:rPr>
              <a:t>La mayoría de la gente pagará:</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Una prima mensual (varía por plan e ingreso).</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Un deducible anual (si corresponde).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Copagos o coseguro.</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US">
                <a:solidFill>
                  <a:prstClr val="black"/>
                </a:solidFill>
                <a:latin typeface="Calibri" panose="020F0502020204030204"/>
                <a:ea typeface="+mn-ea"/>
                <a:cs typeface="+mn-cs"/>
              </a:rPr>
              <a:t>El porcentaje del </a:t>
            </a:r>
            <a:r>
              <a:rPr kumimoji="0" lang="es-US" sz="2800" b="0" i="0" u="none" strike="noStrike" cap="none" normalizeH="0" baseline="0" noProof="0">
                <a:ln>
                  <a:noFill/>
                </a:ln>
                <a:solidFill>
                  <a:prstClr val="black"/>
                </a:solidFill>
                <a:uLnTx/>
                <a:uFillTx/>
                <a:latin typeface="Calibri" panose="020F0502020204030204"/>
                <a:ea typeface="+mn-ea"/>
                <a:cs typeface="+mn-cs"/>
              </a:rPr>
              <a:t>costo mientras está en la brecha de cobertura empieza en $4,130</a:t>
            </a:r>
            <a:r>
              <a:rPr lang="es-US">
                <a:solidFill>
                  <a:prstClr val="black"/>
                </a:solidFill>
                <a:latin typeface="Calibri" panose="020F0502020204030204"/>
                <a:ea typeface="+mn-ea"/>
                <a:cs typeface="+mn-cs"/>
              </a:rPr>
              <a:t> para gastos de bolsillo en </a:t>
            </a:r>
            <a:r>
              <a:rPr kumimoji="0" lang="es-US" sz="2800" b="0" i="0" u="none" strike="noStrike" cap="none" normalizeH="0" baseline="0" noProof="0">
                <a:ln>
                  <a:noFill/>
                </a:ln>
                <a:solidFill>
                  <a:prstClr val="black"/>
                </a:solidFill>
                <a:uLnTx/>
                <a:uFillTx/>
                <a:latin typeface="Calibri" panose="020F0502020204030204"/>
                <a:ea typeface="+mn-ea"/>
                <a:cs typeface="+mn-cs"/>
              </a:rPr>
              <a:t>2021</a:t>
            </a:r>
            <a:r>
              <a:rPr lang="es-US">
                <a:solidFill>
                  <a:prstClr val="black"/>
                </a:solidFill>
                <a:latin typeface="Calibri" panose="020F0502020204030204"/>
                <a:ea typeface="+mn-ea"/>
                <a:cs typeface="+mn-cs"/>
              </a:rPr>
              <a:t>.</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a:ln>
                  <a:noFill/>
                </a:ln>
                <a:solidFill>
                  <a:prstClr val="black"/>
                </a:solidFill>
                <a:uLnTx/>
                <a:uFillTx/>
                <a:latin typeface="Calibri" panose="020F0502020204030204"/>
                <a:ea typeface="+mn-ea"/>
                <a:cs typeface="+mn-cs"/>
              </a:rPr>
              <a:t>Muy poco después de gastar $6,550 de su bolsillo en 2021, automáticamente obtiene cobertura catastrófica.</a:t>
            </a:r>
          </a:p>
        </p:txBody>
      </p:sp>
      <p:grpSp>
        <p:nvGrpSpPr>
          <p:cNvPr id="12" name="Group 11" title="arte"/>
          <p:cNvGrpSpPr/>
          <p:nvPr/>
        </p:nvGrpSpPr>
        <p:grpSpPr>
          <a:xfrm>
            <a:off x="184096" y="2633330"/>
            <a:ext cx="1545643" cy="1723626"/>
            <a:chOff x="7108787" y="2022298"/>
            <a:chExt cx="2012894" cy="1749774"/>
          </a:xfrm>
        </p:grpSpPr>
        <p:pic>
          <p:nvPicPr>
            <p:cNvPr id="13" name="Picture 12"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4" name="TextBox 13" title="Ícono de la Parte D"/>
            <p:cNvSpPr txBox="1"/>
            <p:nvPr/>
          </p:nvSpPr>
          <p:spPr>
            <a:xfrm>
              <a:off x="7108787" y="2678512"/>
              <a:ext cx="2012894"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dirty="0"/>
              <a:t>Costos de los planes de medicamentos de Medicare: </a:t>
            </a:r>
            <a:br>
              <a:rPr lang="es-US" dirty="0"/>
            </a:br>
            <a:r>
              <a:rPr lang="es-US" dirty="0"/>
              <a:t>lo que paga en 2021</a:t>
            </a:r>
          </a:p>
        </p:txBody>
      </p:sp>
    </p:spTree>
    <p:extLst>
      <p:ext uri="{BB962C8B-B14F-4D97-AF65-F5344CB8AC3E}">
        <p14:creationId xmlns:p14="http://schemas.microsoft.com/office/powerpoint/2010/main" val="3633080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10" name="Content Placeholder 8" descr="Tabla que muestra la prima mensual de la Parte B según tarifas y estados impositivos individuales y conjuntos. Los detalles se incluyen en las notas del orador."/>
          <p:cNvGraphicFramePr>
            <a:graphicFrameLocks/>
          </p:cNvGraphicFramePr>
          <p:nvPr>
            <p:extLst>
              <p:ext uri="{D42A27DB-BD31-4B8C-83A1-F6EECF244321}">
                <p14:modId xmlns:p14="http://schemas.microsoft.com/office/powerpoint/2010/main" val="1125811545"/>
              </p:ext>
            </p:extLst>
          </p:nvPr>
        </p:nvGraphicFramePr>
        <p:xfrm>
          <a:off x="286888" y="1349487"/>
          <a:ext cx="11618224" cy="5092373"/>
        </p:xfrm>
        <a:graphic>
          <a:graphicData uri="http://schemas.openxmlformats.org/drawingml/2006/table">
            <a:tbl>
              <a:tblPr firstRow="1" bandRow="1"/>
              <a:tblGrid>
                <a:gridCol w="3287308">
                  <a:extLst>
                    <a:ext uri="{9D8B030D-6E8A-4147-A177-3AD203B41FA5}">
                      <a16:colId xmlns:a16="http://schemas.microsoft.com/office/drawing/2014/main" val="20000"/>
                    </a:ext>
                  </a:extLst>
                </a:gridCol>
                <a:gridCol w="2960170">
                  <a:extLst>
                    <a:ext uri="{9D8B030D-6E8A-4147-A177-3AD203B41FA5}">
                      <a16:colId xmlns:a16="http://schemas.microsoft.com/office/drawing/2014/main" val="20001"/>
                    </a:ext>
                  </a:extLst>
                </a:gridCol>
                <a:gridCol w="2705597">
                  <a:extLst>
                    <a:ext uri="{9D8B030D-6E8A-4147-A177-3AD203B41FA5}">
                      <a16:colId xmlns:a16="http://schemas.microsoft.com/office/drawing/2014/main" val="20002"/>
                    </a:ext>
                  </a:extLst>
                </a:gridCol>
                <a:gridCol w="2665149">
                  <a:extLst>
                    <a:ext uri="{9D8B030D-6E8A-4147-A177-3AD203B41FA5}">
                      <a16:colId xmlns:a16="http://schemas.microsoft.com/office/drawing/2014/main" val="20003"/>
                    </a:ext>
                  </a:extLst>
                </a:gridCol>
              </a:tblGrid>
              <a:tr h="11821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ts val="2500"/>
                        </a:lnSpc>
                        <a:spcBef>
                          <a:spcPts val="0"/>
                        </a:spcBef>
                        <a:spcAft>
                          <a:spcPts val="0"/>
                        </a:spcAft>
                      </a:pPr>
                      <a:r>
                        <a:rPr lang="es-US" sz="2300" dirty="0"/>
                        <a:t>Presentar una declaración de impuestos individual</a:t>
                      </a: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ts val="2500"/>
                        </a:lnSpc>
                        <a:spcBef>
                          <a:spcPts val="0"/>
                        </a:spcBef>
                        <a:spcAft>
                          <a:spcPts val="0"/>
                        </a:spcAft>
                      </a:pPr>
                      <a:r>
                        <a:rPr lang="es-US" sz="2300" dirty="0"/>
                        <a:t>Presentar una declaración de impuestos conjunta</a:t>
                      </a: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ts val="2500"/>
                        </a:lnSpc>
                        <a:spcBef>
                          <a:spcPts val="0"/>
                        </a:spcBef>
                        <a:spcAft>
                          <a:spcPts val="0"/>
                        </a:spcAft>
                      </a:pPr>
                      <a:r>
                        <a:rPr lang="es-US" sz="2300" dirty="0">
                          <a:solidFill>
                            <a:schemeClr val="bg1"/>
                          </a:solidFill>
                          <a:latin typeface="+mn-lt"/>
                          <a:ea typeface="Calibri"/>
                          <a:cs typeface="Times New Roman"/>
                        </a:rPr>
                        <a:t>Presentar una declaración de impuestos conyugal y separada</a:t>
                      </a: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ts val="2500"/>
                        </a:lnSpc>
                        <a:spcBef>
                          <a:spcPts val="0"/>
                        </a:spcBef>
                        <a:spcAft>
                          <a:spcPts val="0"/>
                        </a:spcAft>
                      </a:pPr>
                      <a:r>
                        <a:rPr lang="es-US" sz="2000" dirty="0"/>
                        <a:t>Usted paga la cantidad del ajuste mensual relacionado con el ingreso + la prima de </a:t>
                      </a:r>
                      <a:br>
                        <a:rPr lang="es-US" sz="2000" dirty="0"/>
                      </a:br>
                      <a:r>
                        <a:rPr lang="es-US" sz="2000" dirty="0"/>
                        <a:t>su plan</a:t>
                      </a: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500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dirty="0"/>
                        <a:t>$88,000 o menos</a:t>
                      </a: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t>$176,000 o menos</a:t>
                      </a: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latin typeface="Calibri"/>
                          <a:ea typeface="Calibri"/>
                          <a:cs typeface="Times New Roman"/>
                        </a:rPr>
                        <a:t>$88,000 o menos</a:t>
                      </a: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US" sz="2100"/>
                        <a:t>$0.00 + YPP</a:t>
                      </a: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t>Más de $88,000 hasta $111,000 </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baseline="0"/>
                        <a:t>Más de $176,000 hasta $222,000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baseline="0">
                          <a:latin typeface="Calibri"/>
                          <a:ea typeface="Calibri"/>
                          <a:cs typeface="Times New Roman"/>
                        </a:rPr>
                        <a:t>Vea abajo</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US" sz="2100" dirty="0"/>
                        <a:t>$12.30 + YPP </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t>Más de $111,000 hasta $138,000 </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t>Más de $222,000 hasta $276,000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latin typeface="Calibri"/>
                          <a:ea typeface="Calibri"/>
                          <a:cs typeface="Times New Roman"/>
                        </a:rPr>
                        <a:t>Vea abajo</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US" sz="2100"/>
                        <a:t>$31.80 + YPP</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baseline="0"/>
                        <a:t>Más de $138,000 hasta $165,000 </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t>Más de $276,000 hasta $330,000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latin typeface="Calibri"/>
                          <a:ea typeface="Calibri"/>
                          <a:cs typeface="Times New Roman"/>
                        </a:rPr>
                        <a:t>Vea abajo</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US" sz="2100"/>
                        <a:t>$51.20 + YPP</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80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baseline="0" dirty="0">
                          <a:latin typeface="Calibri"/>
                          <a:ea typeface="Calibri"/>
                          <a:cs typeface="Times New Roman"/>
                        </a:rPr>
                        <a:t>Más de $165,000 y menos </a:t>
                      </a:r>
                      <a:br>
                        <a:rPr lang="es-US" sz="2100" baseline="0" dirty="0">
                          <a:latin typeface="Calibri"/>
                          <a:ea typeface="Calibri"/>
                          <a:cs typeface="Times New Roman"/>
                        </a:rPr>
                      </a:br>
                      <a:r>
                        <a:rPr lang="es-US" sz="2100" baseline="0" dirty="0">
                          <a:latin typeface="Calibri"/>
                          <a:ea typeface="Calibri"/>
                          <a:cs typeface="Times New Roman"/>
                        </a:rPr>
                        <a:t>de $500,000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latin typeface="Calibri"/>
                          <a:ea typeface="Calibri"/>
                          <a:cs typeface="Times New Roman"/>
                        </a:rPr>
                        <a:t>Más de $330,000 y menos de $750,000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a:latin typeface="Calibri"/>
                          <a:ea typeface="Calibri"/>
                          <a:cs typeface="Times New Roman"/>
                        </a:rPr>
                        <a:t>Más de $88,000 y menos de $412,000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US" sz="2100"/>
                        <a:t>$70.70 + YPP</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sz="21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6"/>
                  </a:ext>
                </a:extLst>
              </a:tr>
              <a:tr h="4183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dirty="0"/>
                        <a:t>$500,000</a:t>
                      </a:r>
                      <a:r>
                        <a:rPr lang="es-US" sz="2100" baseline="0" dirty="0"/>
                        <a:t> y más</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dirty="0"/>
                        <a:t>$750,000 y más</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s-US" sz="2100" dirty="0">
                          <a:latin typeface="Calibri"/>
                          <a:ea typeface="Calibri"/>
                          <a:cs typeface="Times New Roman"/>
                        </a:rPr>
                        <a:t>$413,000 y más</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US" sz="2100" dirty="0"/>
                        <a:t>$77.10 + YPP </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5"/>
                  </a:ext>
                </a:extLst>
              </a:tr>
            </a:tbl>
          </a:graphicData>
        </a:graphic>
      </p:graphicFrame>
      <p:sp>
        <p:nvSpPr>
          <p:cNvPr id="11" name="Rectangle 10" title="Cuadrado"/>
          <p:cNvSpPr/>
          <p:nvPr/>
        </p:nvSpPr>
        <p:spPr>
          <a:xfrm>
            <a:off x="286887" y="5287924"/>
            <a:ext cx="11582023" cy="1153936"/>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9" name="TextBox 8"/>
          <p:cNvSpPr txBox="1"/>
          <p:nvPr/>
        </p:nvSpPr>
        <p:spPr>
          <a:xfrm>
            <a:off x="250686" y="986634"/>
            <a:ext cx="11618223" cy="324754"/>
          </a:xfrm>
          <a:prstGeom prst="rect">
            <a:avLst/>
          </a:prstGeom>
          <a:noFill/>
        </p:spPr>
        <p:txBody>
          <a:bodyPr wrap="square" rtlCol="0">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dirty="0">
                <a:ln>
                  <a:noFill/>
                </a:ln>
                <a:solidFill>
                  <a:srgbClr val="5B9BD5">
                    <a:lumMod val="50000"/>
                  </a:srgbClr>
                </a:solidFill>
                <a:uLnTx/>
                <a:uFillTx/>
              </a:rPr>
              <a:t>La tabla se basa en su ingreso anual </a:t>
            </a:r>
            <a:r>
              <a:rPr kumimoji="0" lang="es-US" sz="2000" b="1" i="1" u="none" strike="noStrike" cap="none" normalizeH="0" baseline="0" noProof="0" dirty="0">
                <a:ln>
                  <a:noFill/>
                </a:ln>
                <a:solidFill>
                  <a:srgbClr val="5B9BD5">
                    <a:lumMod val="50000"/>
                  </a:srgbClr>
                </a:solidFill>
                <a:uLnTx/>
                <a:uFillTx/>
              </a:rPr>
              <a:t>en 2019 </a:t>
            </a:r>
            <a:r>
              <a:rPr kumimoji="0" lang="es-US" sz="2000" b="1" i="0" u="none" strike="noStrike" cap="none" normalizeH="0" baseline="0" noProof="0" dirty="0">
                <a:ln>
                  <a:noFill/>
                </a:ln>
                <a:solidFill>
                  <a:srgbClr val="5B9BD5">
                    <a:lumMod val="50000"/>
                  </a:srgbClr>
                </a:solidFill>
                <a:uLnTx/>
                <a:uFillTx/>
              </a:rPr>
              <a:t>(para lo que paga en 2021)</a:t>
            </a:r>
          </a:p>
        </p:txBody>
      </p:sp>
      <p:sp>
        <p:nvSpPr>
          <p:cNvPr id="7" name="Title 6"/>
          <p:cNvSpPr>
            <a:spLocks noGrp="1"/>
          </p:cNvSpPr>
          <p:nvPr>
            <p:ph type="title"/>
          </p:nvPr>
        </p:nvSpPr>
        <p:spPr>
          <a:xfrm>
            <a:off x="0" y="15674"/>
            <a:ext cx="12192000" cy="1020646"/>
          </a:xfrm>
        </p:spPr>
        <p:txBody>
          <a:bodyPr>
            <a:normAutofit fontScale="90000"/>
          </a:bodyPr>
          <a:lstStyle/>
          <a:p>
            <a:pPr>
              <a:lnSpc>
                <a:spcPct val="100000"/>
              </a:lnSpc>
            </a:pPr>
            <a:r>
              <a:rPr lang="es-US" dirty="0">
                <a:solidFill>
                  <a:prstClr val="white"/>
                </a:solidFill>
              </a:rPr>
              <a:t>Prima Estándar Mensual de la Parte D: Cantidad de Ajuste Mensual Relacionado con el Ingreso (IRMAA, por sus siglas en inglés) para 2021</a:t>
            </a:r>
          </a:p>
        </p:txBody>
      </p:sp>
    </p:spTree>
    <p:extLst>
      <p:ext uri="{BB962C8B-B14F-4D97-AF65-F5344CB8AC3E}">
        <p14:creationId xmlns:p14="http://schemas.microsoft.com/office/powerpoint/2010/main" val="2122259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dirty="0"/>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818476" y="1180618"/>
            <a:ext cx="9351094" cy="5019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Es posible que deba pagar más si espera </a:t>
            </a:r>
            <a:br>
              <a:rPr kumimoji="0" lang="es-US" sz="3200" b="1" i="0" u="none" strike="noStrike" cap="none" normalizeH="0" baseline="0" noProof="0" dirty="0">
                <a:ln>
                  <a:noFill/>
                </a:ln>
                <a:solidFill>
                  <a:prstClr val="black"/>
                </a:solidFill>
                <a:uLnTx/>
                <a:uFillTx/>
                <a:latin typeface="Calibri" panose="020F0502020204030204"/>
                <a:ea typeface="+mn-ea"/>
                <a:cs typeface="+mn-cs"/>
              </a:rPr>
            </a:br>
            <a:r>
              <a:rPr kumimoji="0" lang="es-US" sz="3200" b="1" i="0" u="none" strike="noStrike" cap="none" normalizeH="0" baseline="0" noProof="0" dirty="0">
                <a:ln>
                  <a:noFill/>
                </a:ln>
                <a:solidFill>
                  <a:prstClr val="black"/>
                </a:solidFill>
                <a:uLnTx/>
                <a:uFillTx/>
                <a:latin typeface="Calibri" panose="020F0502020204030204"/>
                <a:ea typeface="+mn-ea"/>
                <a:cs typeface="+mn-cs"/>
              </a:rPr>
              <a:t>para inscribirse.</a:t>
            </a:r>
          </a:p>
          <a:p>
            <a:pPr marL="457200" marR="0" lvl="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Excepciones si tiene:</a:t>
            </a:r>
          </a:p>
          <a:p>
            <a:pPr marL="685800" marR="0" lvl="1" indent="-228600" algn="l" defTabSz="6858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Cobertura acreditable para medicamentos </a:t>
            </a:r>
          </a:p>
          <a:p>
            <a:pPr marL="685800" marR="0" lvl="1" indent="-228600" algn="l" defTabSz="6858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Ayuda Adicional</a:t>
            </a:r>
          </a:p>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Pagará la multa mientras tenga cobertura.</a:t>
            </a:r>
          </a:p>
          <a:p>
            <a:pPr marL="457200" marR="0" lvl="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1% por cada mes completo elegible y sin cobertura acreditable de medicamentos</a:t>
            </a:r>
          </a:p>
          <a:p>
            <a:pPr marL="457200" marR="0" lvl="0" algn="l" defTabSz="6858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Multiplique el porcentaje por la prima base del beneficiario ($33.06 en 2021).</a:t>
            </a:r>
          </a:p>
          <a:p>
            <a:pPr marL="457200" marR="0" lvl="0" algn="l" defTabSz="6858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El monto cambia cada año.</a:t>
            </a:r>
          </a:p>
        </p:txBody>
      </p:sp>
      <p:grpSp>
        <p:nvGrpSpPr>
          <p:cNvPr id="7" name="Group 6" title="arte"/>
          <p:cNvGrpSpPr/>
          <p:nvPr/>
        </p:nvGrpSpPr>
        <p:grpSpPr>
          <a:xfrm>
            <a:off x="352173" y="2776769"/>
            <a:ext cx="1554599" cy="1723626"/>
            <a:chOff x="7108787" y="2022298"/>
            <a:chExt cx="2024557" cy="1749774"/>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2024557"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Multa por Inscripción Tardía a la Parte D</a:t>
            </a:r>
          </a:p>
        </p:txBody>
      </p:sp>
    </p:spTree>
    <p:extLst>
      <p:ext uri="{BB962C8B-B14F-4D97-AF65-F5344CB8AC3E}">
        <p14:creationId xmlns:p14="http://schemas.microsoft.com/office/powerpoint/2010/main" val="2229639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657349" y="1180618"/>
            <a:ext cx="10167097"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La mayoría paga una prima mensual</a:t>
            </a:r>
          </a:p>
          <a:p>
            <a:pPr marL="457200" lvl="1" indent="-223838">
              <a:defRPr/>
            </a:pPr>
            <a:r>
              <a:rPr lang="es-US" dirty="0">
                <a:solidFill>
                  <a:prstClr val="black"/>
                </a:solidFill>
                <a:latin typeface="Calibri" panose="020F0502020204030204"/>
              </a:rPr>
              <a:t>Si tiene un ingreso más alto, es posible que pague más por su cobertura de medicamentos.</a:t>
            </a:r>
          </a:p>
          <a:p>
            <a:pPr marL="457200" lvl="1" indent="-223838">
              <a:defRPr/>
            </a:pPr>
            <a:r>
              <a:rPr kumimoji="0" lang="es-US" b="0" i="0" u="none" strike="noStrike" cap="none" normalizeH="0" noProof="0" dirty="0">
                <a:ln>
                  <a:noFill/>
                </a:ln>
                <a:solidFill>
                  <a:prstClr val="black"/>
                </a:solidFill>
                <a:uLnTx/>
                <a:uFillTx/>
                <a:latin typeface="Calibri" panose="020F0502020204030204"/>
                <a:ea typeface="+mn-ea"/>
                <a:cs typeface="+mn-cs"/>
              </a:rPr>
              <a:t>Pagará una cantidad adicional además de la prima de su plan (a veces llamada Parte D-IRMAA) si sus ingresos superan cierto límite ($87,000 si presenta su declaración individualmente o $174,000 si está casado y presenta una declaración conjunta)</a:t>
            </a:r>
          </a:p>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3200" b="0" i="0" u="none" strike="noStrike" cap="none" normalizeH="0" baseline="0" noProof="0" dirty="0">
                <a:ln>
                  <a:noFill/>
                </a:ln>
                <a:solidFill>
                  <a:prstClr val="black"/>
                </a:solidFill>
                <a:uLnTx/>
                <a:uFillTx/>
                <a:latin typeface="Calibri" panose="020F0502020204030204"/>
                <a:ea typeface="+mn-ea"/>
                <a:cs typeface="+mn-cs"/>
              </a:rPr>
              <a:t>Los planes tienen formularios.</a:t>
            </a:r>
          </a:p>
          <a:p>
            <a:pPr marL="460375" marR="0" lvl="1" indent="-2333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Asegúrese de que el plan cubra los medicamentos recetados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que necesita.</a:t>
            </a:r>
          </a:p>
          <a:p>
            <a:pPr marL="460375" marR="0" lvl="1" indent="-2333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¿Puede usar una farmacia preferida?</a:t>
            </a:r>
          </a:p>
        </p:txBody>
      </p:sp>
      <p:grpSp>
        <p:nvGrpSpPr>
          <p:cNvPr id="7" name="Group 6" title="arte"/>
          <p:cNvGrpSpPr/>
          <p:nvPr/>
        </p:nvGrpSpPr>
        <p:grpSpPr>
          <a:xfrm>
            <a:off x="191047" y="2385422"/>
            <a:ext cx="1552693" cy="1723626"/>
            <a:chOff x="7108787" y="2022298"/>
            <a:chExt cx="2022075" cy="1749774"/>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2022075"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Consideraciones de costos de la Parte D</a:t>
            </a:r>
          </a:p>
        </p:txBody>
      </p:sp>
    </p:spTree>
    <p:extLst>
      <p:ext uri="{BB962C8B-B14F-4D97-AF65-F5344CB8AC3E}">
        <p14:creationId xmlns:p14="http://schemas.microsoft.com/office/powerpoint/2010/main" val="2444334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1657349" y="1182004"/>
            <a:ext cx="10005261" cy="5021042"/>
          </a:xfrm>
        </p:spPr>
        <p:txBody>
          <a:bodyPr/>
          <a:lstStyle/>
          <a:p>
            <a:pPr marL="227013" lvl="0" indent="-227013" defTabSz="685800">
              <a:lnSpc>
                <a:spcPct val="100000"/>
              </a:lnSpc>
              <a:spcBef>
                <a:spcPts val="600"/>
              </a:spcBef>
              <a:defRPr/>
            </a:pPr>
            <a:r>
              <a:rPr lang="es-US" dirty="0"/>
              <a:t>Puede elegir un plan e inscribirse.</a:t>
            </a:r>
          </a:p>
          <a:p>
            <a:pPr marL="460375" lvl="1" indent="-233363" defTabSz="685800">
              <a:lnSpc>
                <a:spcPct val="100000"/>
              </a:lnSpc>
              <a:spcBef>
                <a:spcPts val="600"/>
              </a:spcBef>
              <a:defRPr/>
            </a:pPr>
            <a:r>
              <a:rPr lang="es-US" dirty="0"/>
              <a:t>Puede pagar una multa de por vida si se inscribe más tarde y </a:t>
            </a:r>
            <a:br>
              <a:rPr lang="es-US" dirty="0"/>
            </a:br>
            <a:r>
              <a:rPr lang="es-US" dirty="0"/>
              <a:t>no tenía una cobertura acreditable (no más de una brecha de </a:t>
            </a:r>
            <a:br>
              <a:rPr lang="es-US" dirty="0"/>
            </a:br>
            <a:r>
              <a:rPr lang="es-US" dirty="0"/>
              <a:t>63 días).</a:t>
            </a:r>
          </a:p>
          <a:p>
            <a:pPr marL="227013" lvl="0" indent="-227013" defTabSz="685800">
              <a:lnSpc>
                <a:spcPct val="100000"/>
              </a:lnSpc>
              <a:spcBef>
                <a:spcPts val="600"/>
              </a:spcBef>
              <a:defRPr/>
            </a:pPr>
            <a:r>
              <a:rPr lang="es-US" dirty="0"/>
              <a:t>Los costos varían según el plan.</a:t>
            </a:r>
          </a:p>
          <a:p>
            <a:pPr marL="227013" lvl="0" indent="-227013" defTabSz="685800">
              <a:lnSpc>
                <a:spcPct val="100000"/>
              </a:lnSpc>
              <a:spcBef>
                <a:spcPts val="600"/>
              </a:spcBef>
              <a:defRPr/>
            </a:pPr>
            <a:r>
              <a:rPr lang="es-US" dirty="0"/>
              <a:t>Hay Ayuda Adicional para pagar los costos de la Parte D </a:t>
            </a:r>
            <a:br>
              <a:rPr lang="es-US" dirty="0"/>
            </a:br>
            <a:r>
              <a:rPr lang="es-US" dirty="0"/>
              <a:t>si tiene ingresos y recursos limitados.</a:t>
            </a:r>
          </a:p>
        </p:txBody>
      </p:sp>
      <p:grpSp>
        <p:nvGrpSpPr>
          <p:cNvPr id="6" name="Group 5" title="arte"/>
          <p:cNvGrpSpPr/>
          <p:nvPr/>
        </p:nvGrpSpPr>
        <p:grpSpPr>
          <a:xfrm>
            <a:off x="191046" y="2385422"/>
            <a:ext cx="1538693" cy="1723626"/>
            <a:chOff x="7108787" y="2022298"/>
            <a:chExt cx="2003843" cy="1749774"/>
          </a:xfrm>
        </p:grpSpPr>
        <p:pic>
          <p:nvPicPr>
            <p:cNvPr id="7" name="Picture 6"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8" name="TextBox 7" title="Ícono de la Parte D"/>
            <p:cNvSpPr txBox="1"/>
            <p:nvPr/>
          </p:nvSpPr>
          <p:spPr>
            <a:xfrm>
              <a:off x="7108787" y="2678512"/>
              <a:ext cx="2003843"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Consideraciones de costos de la Parte D (continuación)</a:t>
            </a:r>
          </a:p>
        </p:txBody>
      </p:sp>
    </p:spTree>
    <p:extLst>
      <p:ext uri="{BB962C8B-B14F-4D97-AF65-F5344CB8AC3E}">
        <p14:creationId xmlns:p14="http://schemas.microsoft.com/office/powerpoint/2010/main" val="4221779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650400" y="1180618"/>
            <a:ext cx="9519170" cy="53192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Debe tener Medicare Parte A (Seguro de Hospital) y Medicare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Parte B (Seguro Médico) para inscribirse a un plan de medicamentos de Medicare</a:t>
            </a:r>
          </a:p>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Debe tener la Parte A y la Parte B para inscribirse a un Plan Medicare </a:t>
            </a:r>
            <a:r>
              <a:rPr kumimoji="0" lang="es-US" sz="2800" b="0" i="0" u="none" strike="noStrike" cap="none" normalizeH="0" baseline="0" noProof="0" dirty="0" err="1">
                <a:ln>
                  <a:noFill/>
                </a:ln>
                <a:solidFill>
                  <a:prstClr val="black"/>
                </a:solidFill>
                <a:uLnTx/>
                <a:uFillTx/>
                <a:latin typeface="Calibri" panose="020F0502020204030204"/>
                <a:ea typeface="+mn-ea"/>
                <a:cs typeface="+mn-cs"/>
              </a:rPr>
              <a:t>Advantage</a:t>
            </a:r>
            <a:r>
              <a:rPr kumimoji="0" lang="es-US" sz="2800" b="0" i="0" u="none" strike="noStrike" cap="none" normalizeH="0" baseline="0" noProof="0" dirty="0">
                <a:ln>
                  <a:noFill/>
                </a:ln>
                <a:solidFill>
                  <a:prstClr val="black"/>
                </a:solidFill>
                <a:uLnTx/>
                <a:uFillTx/>
                <a:latin typeface="Calibri" panose="020F0502020204030204"/>
                <a:ea typeface="+mn-ea"/>
                <a:cs typeface="+mn-cs"/>
              </a:rPr>
              <a:t> con cobertura de medicamentos.</a:t>
            </a:r>
          </a:p>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Debe tener la Parte A y la Parte B, o solo la Parte B, para unirse a </a:t>
            </a:r>
            <a:br>
              <a:rPr kumimoji="0" lang="es-US" sz="2800" b="0" i="0" u="none" strike="noStrike" cap="none" normalizeH="0" baseline="0" noProof="0" dirty="0">
                <a:ln>
                  <a:noFill/>
                </a:ln>
                <a:solidFill>
                  <a:prstClr val="black"/>
                </a:solidFill>
                <a:uLnTx/>
                <a:uFillTx/>
                <a:latin typeface="Calibri" panose="020F0502020204030204"/>
                <a:ea typeface="+mn-ea"/>
                <a:cs typeface="+mn-cs"/>
              </a:rPr>
            </a:br>
            <a:r>
              <a:rPr kumimoji="0" lang="es-US" sz="2800" b="0" i="0" u="none" strike="noStrike" cap="none" normalizeH="0" baseline="0" noProof="0" dirty="0">
                <a:ln>
                  <a:noFill/>
                </a:ln>
                <a:solidFill>
                  <a:prstClr val="black"/>
                </a:solidFill>
                <a:uLnTx/>
                <a:uFillTx/>
                <a:latin typeface="Calibri" panose="020F0502020204030204"/>
                <a:ea typeface="+mn-ea"/>
                <a:cs typeface="+mn-cs"/>
              </a:rPr>
              <a:t>un plan de costos Medicare con cobertura de la Parte D.</a:t>
            </a:r>
          </a:p>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Debe vivir en el área de servicio del plan. </a:t>
            </a:r>
          </a:p>
          <a:p>
            <a:pPr marL="460375" marR="0" lvl="1" indent="-2333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No puede estar en la cárcel.</a:t>
            </a:r>
          </a:p>
          <a:p>
            <a:pPr marL="460375" marR="0" lvl="1" indent="-2333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No puede estar en los Estados Unidos en forma ilegal.</a:t>
            </a:r>
          </a:p>
          <a:p>
            <a:pPr marL="460375" marR="0" lvl="1" indent="-2333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No puede vivir afuera de los Estados Unidos.</a:t>
            </a:r>
          </a:p>
          <a:p>
            <a:pPr marL="227013" marR="0" lvl="0" indent="-22701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Debe unirse al plan para tener cobertura de medicamentos (en la mayoría de los casos).</a:t>
            </a:r>
          </a:p>
        </p:txBody>
      </p:sp>
      <p:grpSp>
        <p:nvGrpSpPr>
          <p:cNvPr id="7" name="Group 6" title="arte"/>
          <p:cNvGrpSpPr/>
          <p:nvPr/>
        </p:nvGrpSpPr>
        <p:grpSpPr>
          <a:xfrm>
            <a:off x="184098" y="2633330"/>
            <a:ext cx="1573819" cy="1723626"/>
            <a:chOff x="7108787" y="2022298"/>
            <a:chExt cx="2049587" cy="1749774"/>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2049587"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¿Quiénes pueden inscribirse para la Parte D?</a:t>
            </a:r>
          </a:p>
        </p:txBody>
      </p:sp>
    </p:spTree>
    <p:extLst>
      <p:ext uri="{BB962C8B-B14F-4D97-AF65-F5344CB8AC3E}">
        <p14:creationId xmlns:p14="http://schemas.microsoft.com/office/powerpoint/2010/main" val="1505304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882930" y="1180618"/>
            <a:ext cx="10044376" cy="53265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Durante el Período de Inscripción Inicial de 7 meses (IEP, por sus siglas en inglés).</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Durante el Período de Inscripción Abierta anual (OEP, por sus siglas en inglés).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Desde el 15 de octubre hasta el 7 de diciembre de cada año</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La cobertura comienza el 1º de enero.</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Si obtiene la Parte B por primera vez durante un Período de Inscripción General </a:t>
            </a:r>
            <a:br>
              <a:rPr kumimoji="0" lang="es-US" sz="2400" b="0" i="0" u="none" strike="noStrike" cap="none" normalizeH="0" baseline="0" noProof="0" dirty="0">
                <a:ln>
                  <a:noFill/>
                </a:ln>
                <a:solidFill>
                  <a:prstClr val="black"/>
                </a:solidFill>
                <a:uLnTx/>
                <a:uFillTx/>
                <a:latin typeface="Calibri" panose="020F0502020204030204"/>
                <a:ea typeface="+mn-ea"/>
                <a:cs typeface="+mn-cs"/>
              </a:rPr>
            </a:br>
            <a:r>
              <a:rPr kumimoji="0" lang="es-US" sz="2400" b="0" i="0" u="none" strike="noStrike" cap="none" normalizeH="0" baseline="0" noProof="0" dirty="0">
                <a:ln>
                  <a:noFill/>
                </a:ln>
                <a:solidFill>
                  <a:prstClr val="black"/>
                </a:solidFill>
                <a:uLnTx/>
                <a:uFillTx/>
                <a:latin typeface="Calibri" panose="020F0502020204030204"/>
                <a:ea typeface="+mn-ea"/>
                <a:cs typeface="+mn-cs"/>
              </a:rPr>
              <a:t>(GEP, por sus siglas en inglés), puede inscribirse en un plan de la Parte D del 1º de abril al 30 de junio, y contará con la cobertura a partir del 1º de julio.</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Puede inscribirse en otro momento, por ejemplo,:</a:t>
            </a:r>
          </a:p>
          <a:p>
            <a:pPr marL="457200" marR="0" lvl="1" indent="-2222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Si está en un plan Medicare </a:t>
            </a:r>
            <a:r>
              <a:rPr kumimoji="0" lang="es-US" sz="2000" b="0" i="0" u="none" strike="noStrike" cap="none" normalizeH="0" baseline="0" noProof="0" dirty="0" err="1">
                <a:ln>
                  <a:noFill/>
                </a:ln>
                <a:solidFill>
                  <a:prstClr val="black"/>
                </a:solidFill>
                <a:uLnTx/>
                <a:uFillTx/>
                <a:latin typeface="Calibri" panose="020F0502020204030204"/>
                <a:ea typeface="+mn-ea"/>
                <a:cs typeface="+mn-cs"/>
              </a:rPr>
              <a:t>Advantage</a:t>
            </a:r>
            <a:r>
              <a:rPr kumimoji="0" lang="es-US" sz="2000" b="0" i="0" u="none" strike="noStrike" cap="none" normalizeH="0" baseline="0" noProof="0" dirty="0">
                <a:ln>
                  <a:noFill/>
                </a:ln>
                <a:solidFill>
                  <a:prstClr val="black"/>
                </a:solidFill>
                <a:uLnTx/>
                <a:uFillTx/>
                <a:latin typeface="Calibri" panose="020F0502020204030204"/>
                <a:ea typeface="+mn-ea"/>
                <a:cs typeface="+mn-cs"/>
              </a:rPr>
              <a:t> 1º de enero, su OEP de Medicare </a:t>
            </a:r>
            <a:r>
              <a:rPr kumimoji="0" lang="es-US" sz="2000" b="0" i="0" u="none" strike="noStrike" cap="none" normalizeH="0" baseline="0" noProof="0" dirty="0" err="1">
                <a:ln>
                  <a:noFill/>
                </a:ln>
                <a:solidFill>
                  <a:prstClr val="black"/>
                </a:solidFill>
                <a:uLnTx/>
                <a:uFillTx/>
                <a:latin typeface="Calibri" panose="020F0502020204030204"/>
                <a:ea typeface="+mn-ea"/>
                <a:cs typeface="+mn-cs"/>
              </a:rPr>
              <a:t>Advantage</a:t>
            </a:r>
            <a:r>
              <a:rPr kumimoji="0" lang="es-US" sz="2000" b="0" i="0" u="none" strike="noStrike" cap="none" normalizeH="0" baseline="0" noProof="0" dirty="0">
                <a:ln>
                  <a:noFill/>
                </a:ln>
                <a:solidFill>
                  <a:prstClr val="black"/>
                </a:solidFill>
                <a:uLnTx/>
                <a:uFillTx/>
                <a:latin typeface="Calibri" panose="020F0502020204030204"/>
                <a:ea typeface="+mn-ea"/>
                <a:cs typeface="+mn-cs"/>
              </a:rPr>
              <a:t> se extiende desde el 1º de enero hasta el 31 de marzo de cada año</a:t>
            </a:r>
          </a:p>
          <a:p>
            <a:pPr lvl="1" indent="-236538">
              <a:defRPr/>
            </a:pPr>
            <a:r>
              <a:rPr lang="es-US" sz="2000" dirty="0">
                <a:solidFill>
                  <a:prstClr val="black"/>
                </a:solidFill>
              </a:rPr>
              <a:t>Si es nuevo en Medicare y se inscribió en un plan Medicare </a:t>
            </a:r>
            <a:r>
              <a:rPr lang="es-US" sz="2000" dirty="0" err="1">
                <a:solidFill>
                  <a:prstClr val="black"/>
                </a:solidFill>
              </a:rPr>
              <a:t>Advantage</a:t>
            </a:r>
            <a:r>
              <a:rPr lang="es-US" sz="2000" dirty="0">
                <a:solidFill>
                  <a:prstClr val="black"/>
                </a:solidFill>
              </a:rPr>
              <a:t> su IEP, puede hacer un cambio dentro de los primeros 3 meses que tiene Medicare</a:t>
            </a:r>
          </a:p>
          <a:p>
            <a:pPr marL="457200" marR="0" lvl="1" indent="-2222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Período de Inscripción Especial (SEP, por sus siglas en inglés), si califica</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SEP de 5 estrellas</a:t>
            </a:r>
          </a:p>
        </p:txBody>
      </p:sp>
      <p:grpSp>
        <p:nvGrpSpPr>
          <p:cNvPr id="7" name="Group 6" title="arte"/>
          <p:cNvGrpSpPr>
            <a:grpSpLocks noChangeAspect="1"/>
          </p:cNvGrpSpPr>
          <p:nvPr/>
        </p:nvGrpSpPr>
        <p:grpSpPr>
          <a:xfrm>
            <a:off x="171576" y="2036172"/>
            <a:ext cx="1711354" cy="1585433"/>
            <a:chOff x="7108787" y="2022298"/>
            <a:chExt cx="1909569" cy="1379021"/>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1909569" cy="7228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¿Cuándo puedo inscribirme para un Plan Parte D?</a:t>
            </a:r>
          </a:p>
        </p:txBody>
      </p:sp>
    </p:spTree>
    <p:extLst>
      <p:ext uri="{BB962C8B-B14F-4D97-AF65-F5344CB8AC3E}">
        <p14:creationId xmlns:p14="http://schemas.microsoft.com/office/powerpoint/2010/main" val="365889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7" name="Rectangle 16"/>
          <p:cNvSpPr/>
          <p:nvPr/>
        </p:nvSpPr>
        <p:spPr>
          <a:xfrm>
            <a:off x="6770910" y="3646358"/>
            <a:ext cx="3398451" cy="1796511"/>
          </a:xfrm>
          <a:prstGeom prst="rect">
            <a:avLst/>
          </a:prstGeom>
        </p:spPr>
        <p:txBody>
          <a:bodyPr wrap="square">
            <a:normAutofit/>
          </a:bodyPr>
          <a:lstStyle/>
          <a:p>
            <a:pPr>
              <a:spcBef>
                <a:spcPts val="451"/>
              </a:spcBef>
              <a:spcAft>
                <a:spcPts val="1351"/>
              </a:spcAft>
            </a:pPr>
            <a:r>
              <a:rPr lang="es-US" dirty="0">
                <a:solidFill>
                  <a:prstClr val="black"/>
                </a:solidFill>
                <a:ea typeface="Calibri"/>
                <a:cs typeface="Times New Roman"/>
              </a:rPr>
              <a:t>Los</a:t>
            </a:r>
            <a:r>
              <a:rPr lang="es-US" b="1" dirty="0">
                <a:solidFill>
                  <a:prstClr val="black"/>
                </a:solidFill>
                <a:ea typeface="Calibri"/>
                <a:cs typeface="Times New Roman"/>
              </a:rPr>
              <a:t> Centros de Servicios de Medicare y Medicaid </a:t>
            </a:r>
            <a:r>
              <a:rPr lang="es-US" dirty="0">
                <a:solidFill>
                  <a:prstClr val="black"/>
                </a:solidFill>
                <a:ea typeface="Calibri"/>
                <a:cs typeface="Times New Roman"/>
              </a:rPr>
              <a:t>(CMS, por sus siglas en inglés) administran el programa Medicare.</a:t>
            </a:r>
          </a:p>
          <a:p>
            <a:pPr>
              <a:spcBef>
                <a:spcPts val="451"/>
              </a:spcBef>
              <a:spcAft>
                <a:spcPts val="1351"/>
              </a:spcAft>
            </a:pPr>
            <a:endParaRPr lang="en-US" dirty="0">
              <a:solidFill>
                <a:prstClr val="black"/>
              </a:solidFill>
              <a:ea typeface="Calibri"/>
              <a:cs typeface="Times New Roman"/>
            </a:endParaRPr>
          </a:p>
        </p:txBody>
      </p:sp>
      <p:pic>
        <p:nvPicPr>
          <p:cNvPr id="16" name="Content Placeholder 11" title="Logotipo de C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753" y="2315259"/>
            <a:ext cx="2735259" cy="942291"/>
          </a:xfrm>
          <a:prstGeom prst="rect">
            <a:avLst/>
          </a:prstGeom>
        </p:spPr>
      </p:pic>
      <p:sp>
        <p:nvSpPr>
          <p:cNvPr id="15" name="TextBox 14"/>
          <p:cNvSpPr txBox="1"/>
          <p:nvPr/>
        </p:nvSpPr>
        <p:spPr>
          <a:xfrm flipH="1">
            <a:off x="6806346" y="1415131"/>
            <a:ext cx="3121795"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400" b="1" i="0" u="none" strike="noStrike" cap="none" normalizeH="0" baseline="0" noProof="0" dirty="0">
                <a:ln>
                  <a:noFill/>
                </a:ln>
                <a:solidFill>
                  <a:srgbClr val="002060"/>
                </a:solidFill>
                <a:uLnTx/>
                <a:uFillTx/>
              </a:rPr>
              <a:t>Nosotros nos encargamos del resto</a:t>
            </a:r>
          </a:p>
        </p:txBody>
      </p:sp>
      <p:cxnSp>
        <p:nvCxnSpPr>
          <p:cNvPr id="14" name="Straight Connector 13" title="Dividing line"/>
          <p:cNvCxnSpPr/>
          <p:nvPr/>
        </p:nvCxnSpPr>
        <p:spPr>
          <a:xfrm>
            <a:off x="6289182" y="1418847"/>
            <a:ext cx="12031" cy="3403492"/>
          </a:xfrm>
          <a:prstGeom prst="line">
            <a:avLst/>
          </a:prstGeom>
          <a:noFill/>
          <a:ln w="12700" cap="flat" cmpd="sng" algn="ctr">
            <a:solidFill>
              <a:srgbClr val="5B9BD5"/>
            </a:solidFill>
            <a:prstDash val="solid"/>
            <a:miter lim="800000"/>
          </a:ln>
          <a:effectLst/>
        </p:spPr>
      </p:cxnSp>
      <p:sp>
        <p:nvSpPr>
          <p:cNvPr id="13" name="TextBox 12" descr="Las primas de los jubilados de servicios federales se tratan en la Oficina de Administración de Personal. " title="Cuadro de texto"/>
          <p:cNvSpPr txBox="1"/>
          <p:nvPr/>
        </p:nvSpPr>
        <p:spPr>
          <a:xfrm>
            <a:off x="3057118" y="5072421"/>
            <a:ext cx="3518799" cy="1338016"/>
          </a:xfrm>
          <a:prstGeom prst="rect">
            <a:avLst/>
          </a:prstGeom>
          <a:noFill/>
        </p:spPr>
        <p:txBody>
          <a:bodyPr wrap="square" rtlCol="0">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dirty="0">
                <a:ln>
                  <a:noFill/>
                </a:ln>
                <a:solidFill>
                  <a:prstClr val="black"/>
                </a:solidFill>
                <a:uLnTx/>
                <a:uFillTx/>
              </a:rPr>
              <a:t>Las primas de los jubilados de servicios federales se tratan en </a:t>
            </a:r>
            <a:br>
              <a:rPr kumimoji="0" lang="es-US" sz="1800" b="0" i="0" u="none" strike="noStrike" cap="none" normalizeH="0" baseline="0" noProof="0" dirty="0">
                <a:ln>
                  <a:noFill/>
                </a:ln>
                <a:solidFill>
                  <a:prstClr val="black"/>
                </a:solidFill>
                <a:uLnTx/>
                <a:uFillTx/>
              </a:rPr>
            </a:br>
            <a:r>
              <a:rPr kumimoji="0" lang="es-US" sz="1800" b="0" i="0" u="none" strike="noStrike" cap="none" normalizeH="0" baseline="0" noProof="0" dirty="0">
                <a:ln>
                  <a:noFill/>
                </a:ln>
                <a:solidFill>
                  <a:prstClr val="black"/>
                </a:solidFill>
                <a:uLnTx/>
                <a:uFillTx/>
              </a:rPr>
              <a:t>la </a:t>
            </a:r>
            <a:r>
              <a:rPr kumimoji="0" lang="es-US" sz="1800" b="1" i="0" u="none" strike="noStrike" cap="none" normalizeH="0" baseline="0" noProof="0" dirty="0">
                <a:ln>
                  <a:noFill/>
                </a:ln>
                <a:solidFill>
                  <a:prstClr val="black"/>
                </a:solidFill>
                <a:uLnTx/>
                <a:uFillTx/>
              </a:rPr>
              <a:t>Oficina de Administración de Personal</a:t>
            </a:r>
            <a:r>
              <a:rPr kumimoji="0" lang="es-US" sz="1800" b="0" i="0" u="none" strike="noStrike" cap="none" normalizeH="0" baseline="0" noProof="0" dirty="0">
                <a:ln>
                  <a:noFill/>
                </a:ln>
                <a:solidFill>
                  <a:prstClr val="black"/>
                </a:solidFill>
                <a:uLnTx/>
                <a:uFillTx/>
              </a:rPr>
              <a:t> (OPM, por sus siglas </a:t>
            </a:r>
            <a:br>
              <a:rPr kumimoji="0" lang="es-US" sz="1800" b="0" i="0" u="none" strike="noStrike" cap="none" normalizeH="0" baseline="0" noProof="0" dirty="0">
                <a:ln>
                  <a:noFill/>
                </a:ln>
                <a:solidFill>
                  <a:prstClr val="black"/>
                </a:solidFill>
                <a:uLnTx/>
                <a:uFillTx/>
              </a:rPr>
            </a:br>
            <a:r>
              <a:rPr kumimoji="0" lang="es-US" sz="1800" b="0" i="0" u="none" strike="noStrike" cap="none" normalizeH="0" baseline="0" noProof="0" dirty="0">
                <a:ln>
                  <a:noFill/>
                </a:ln>
                <a:solidFill>
                  <a:prstClr val="black"/>
                </a:solidFill>
                <a:uLnTx/>
                <a:uFillTx/>
              </a:rPr>
              <a:t>en inglés).</a:t>
            </a:r>
          </a:p>
        </p:txBody>
      </p:sp>
      <p:pic>
        <p:nvPicPr>
          <p:cNvPr id="12" name="Picture 11" title="Logotipo de la Oficina de Administración de Personal"/>
          <p:cNvPicPr>
            <a:picLocks noChangeAspect="1"/>
          </p:cNvPicPr>
          <p:nvPr/>
        </p:nvPicPr>
        <p:blipFill rotWithShape="1">
          <a:blip r:embed="rId4"/>
          <a:srcRect l="15017" r="17051"/>
          <a:stretch/>
        </p:blipFill>
        <p:spPr>
          <a:xfrm>
            <a:off x="1462207" y="4942433"/>
            <a:ext cx="1344647" cy="1323721"/>
          </a:xfrm>
          <a:prstGeom prst="rect">
            <a:avLst/>
          </a:prstGeom>
        </p:spPr>
      </p:pic>
      <p:sp>
        <p:nvSpPr>
          <p:cNvPr id="18" name="Rectangle 17">
            <a:extLst>
              <a:ext uri="{FF2B5EF4-FFF2-40B4-BE49-F238E27FC236}">
                <a16:creationId xmlns:a16="http://schemas.microsoft.com/office/drawing/2014/main" id="{2743D34A-426A-4274-B730-560041E9E873}"/>
              </a:ext>
            </a:extLst>
          </p:cNvPr>
          <p:cNvSpPr/>
          <p:nvPr/>
        </p:nvSpPr>
        <p:spPr>
          <a:xfrm>
            <a:off x="4158032" y="3695004"/>
            <a:ext cx="2215733" cy="1360644"/>
          </a:xfrm>
          <a:prstGeom prst="rect">
            <a:avLst/>
          </a:prstGeom>
        </p:spPr>
        <p:txBody>
          <a:bodyPr wrap="square">
            <a:noAutofit/>
          </a:bodyPr>
          <a:lstStyle/>
          <a:p>
            <a:pPr>
              <a:lnSpc>
                <a:spcPct val="80000"/>
              </a:lnSpc>
            </a:pPr>
            <a:r>
              <a:rPr lang="es-US" sz="1700" dirty="0">
                <a:solidFill>
                  <a:prstClr val="black"/>
                </a:solidFill>
                <a:ea typeface="Calibri"/>
                <a:cs typeface="Times New Roman"/>
              </a:rPr>
              <a:t>La</a:t>
            </a:r>
            <a:r>
              <a:rPr lang="es-US" sz="1700" b="1" dirty="0">
                <a:solidFill>
                  <a:prstClr val="black"/>
                </a:solidFill>
                <a:ea typeface="Calibri"/>
                <a:cs typeface="Times New Roman"/>
              </a:rPr>
              <a:t> Junta de Retiro Ferroviario </a:t>
            </a:r>
            <a:r>
              <a:rPr lang="es-US" sz="1700" dirty="0">
                <a:solidFill>
                  <a:prstClr val="black"/>
                </a:solidFill>
                <a:ea typeface="Calibri"/>
                <a:cs typeface="Times New Roman"/>
              </a:rPr>
              <a:t>(RRB, </a:t>
            </a:r>
            <a:br>
              <a:rPr lang="es-US" sz="1700" dirty="0">
                <a:solidFill>
                  <a:prstClr val="black"/>
                </a:solidFill>
                <a:ea typeface="Calibri"/>
                <a:cs typeface="Times New Roman"/>
              </a:rPr>
            </a:br>
            <a:r>
              <a:rPr lang="es-US" sz="1700" dirty="0">
                <a:solidFill>
                  <a:prstClr val="black"/>
                </a:solidFill>
                <a:ea typeface="Calibri"/>
                <a:cs typeface="Times New Roman"/>
              </a:rPr>
              <a:t>por sus siglas en inglés) inscribe a los jubilados ferroviarios en Medicare.</a:t>
            </a:r>
          </a:p>
        </p:txBody>
      </p:sp>
      <p:pic>
        <p:nvPicPr>
          <p:cNvPr id="10" name="Picture 9" title="Logotipo del RRB"/>
          <p:cNvPicPr/>
          <p:nvPr/>
        </p:nvPicPr>
        <p:blipFill rotWithShape="1">
          <a:blip r:embed="rId5" cstate="email">
            <a:extLst>
              <a:ext uri="{28A0092B-C50C-407E-A947-70E740481C1C}">
                <a14:useLocalDpi xmlns:a14="http://schemas.microsoft.com/office/drawing/2010/main"/>
              </a:ext>
            </a:extLst>
          </a:blip>
          <a:srcRect t="8125" b="8516"/>
          <a:stretch/>
        </p:blipFill>
        <p:spPr>
          <a:xfrm>
            <a:off x="4293757" y="2315261"/>
            <a:ext cx="1624709" cy="1362313"/>
          </a:xfrm>
          <a:prstGeom prst="rect">
            <a:avLst/>
          </a:prstGeom>
        </p:spPr>
      </p:pic>
      <p:sp>
        <p:nvSpPr>
          <p:cNvPr id="11" name="Rectangle 10"/>
          <p:cNvSpPr/>
          <p:nvPr/>
        </p:nvSpPr>
        <p:spPr>
          <a:xfrm>
            <a:off x="1339694" y="3666679"/>
            <a:ext cx="2215733" cy="1360644"/>
          </a:xfrm>
          <a:prstGeom prst="rect">
            <a:avLst/>
          </a:prstGeom>
        </p:spPr>
        <p:txBody>
          <a:bodyPr wrap="square">
            <a:noAutofit/>
          </a:bodyPr>
          <a:lstStyle/>
          <a:p>
            <a:pPr>
              <a:lnSpc>
                <a:spcPct val="80000"/>
              </a:lnSpc>
            </a:pPr>
            <a:r>
              <a:rPr lang="es-US" sz="1700" dirty="0">
                <a:solidFill>
                  <a:prstClr val="black"/>
                </a:solidFill>
                <a:ea typeface="Calibri"/>
                <a:cs typeface="Times New Roman"/>
              </a:rPr>
              <a:t>El </a:t>
            </a:r>
            <a:r>
              <a:rPr lang="es-US" sz="1700" b="1" dirty="0">
                <a:solidFill>
                  <a:prstClr val="black"/>
                </a:solidFill>
                <a:ea typeface="Calibri"/>
                <a:cs typeface="Times New Roman"/>
              </a:rPr>
              <a:t>Seguro Social </a:t>
            </a:r>
            <a:r>
              <a:rPr lang="es-US" sz="1700" dirty="0">
                <a:solidFill>
                  <a:prstClr val="black"/>
                </a:solidFill>
                <a:ea typeface="Calibri"/>
                <a:cs typeface="Times New Roman"/>
              </a:rPr>
              <a:t>inscribe a la mayoría de las personas en Medicare</a:t>
            </a:r>
          </a:p>
        </p:txBody>
      </p:sp>
      <p:pic>
        <p:nvPicPr>
          <p:cNvPr id="8" name="Picture 7" title="Logotipo del Seguro Socia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86649" y="2315259"/>
            <a:ext cx="1295765" cy="1299883"/>
          </a:xfrm>
          <a:prstGeom prst="rect">
            <a:avLst/>
          </a:prstGeom>
        </p:spPr>
      </p:pic>
      <p:sp>
        <p:nvSpPr>
          <p:cNvPr id="7" name="TextBox 6"/>
          <p:cNvSpPr txBox="1"/>
          <p:nvPr/>
        </p:nvSpPr>
        <p:spPr>
          <a:xfrm flipH="1">
            <a:off x="2193673" y="1418848"/>
            <a:ext cx="272350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1" i="0" u="none" strike="noStrike" cap="none" normalizeH="0" baseline="0" noProof="0">
                <a:ln>
                  <a:noFill/>
                </a:ln>
                <a:solidFill>
                  <a:prstClr val="black"/>
                </a:solidFill>
                <a:uLnTx/>
                <a:uFillTx/>
              </a:rPr>
              <a:t>Manejo de inscripción, primas</a:t>
            </a:r>
          </a:p>
        </p:txBody>
      </p:sp>
      <p:sp>
        <p:nvSpPr>
          <p:cNvPr id="6" name="Left Brace 5" title="Corchete que indica SSA y RRB"/>
          <p:cNvSpPr/>
          <p:nvPr/>
        </p:nvSpPr>
        <p:spPr>
          <a:xfrm rot="5400000">
            <a:off x="3345030" y="58637"/>
            <a:ext cx="385168" cy="2687885"/>
          </a:xfrm>
          <a:prstGeom prst="leftBrace">
            <a:avLst>
              <a:gd name="adj1" fmla="val 8333"/>
              <a:gd name="adj2" fmla="val 49552"/>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s-US"/>
              <a:t>¿Cuáles son las agencias responsables de Medicare?</a:t>
            </a:r>
          </a:p>
        </p:txBody>
      </p:sp>
    </p:spTree>
    <p:extLst>
      <p:ext uri="{BB962C8B-B14F-4D97-AF65-F5344CB8AC3E}">
        <p14:creationId xmlns:p14="http://schemas.microsoft.com/office/powerpoint/2010/main" val="11321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844822" y="1180618"/>
            <a:ext cx="9324748"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1" i="0" u="none" strike="noStrike" cap="none" normalizeH="0" baseline="0" noProof="0" dirty="0">
                <a:ln>
                  <a:noFill/>
                </a:ln>
                <a:solidFill>
                  <a:prstClr val="black"/>
                </a:solidFill>
                <a:uLnTx/>
                <a:uFillTx/>
                <a:latin typeface="Calibri" panose="020F0502020204030204"/>
                <a:ea typeface="+mn-ea"/>
                <a:cs typeface="+mn-cs"/>
              </a:rPr>
              <a:t>Compare los planes por teléfono o por computadora.</a:t>
            </a:r>
          </a:p>
          <a:p>
            <a:pPr marL="463550" lvl="1"/>
            <a:r>
              <a:rPr kumimoji="0" lang="es-US" sz="2000" b="0" i="0" u="none" strike="noStrike" cap="none" normalizeH="0" baseline="0" noProof="0" dirty="0">
                <a:ln>
                  <a:noFill/>
                </a:ln>
                <a:solidFill>
                  <a:prstClr val="black"/>
                </a:solidFill>
                <a:uLnTx/>
                <a:uFillTx/>
                <a:latin typeface="Calibri" panose="020F0502020204030204"/>
                <a:ea typeface="+mn-ea"/>
                <a:cs typeface="+mn-cs"/>
              </a:rPr>
              <a:t>Busque los planes de salud y para medicamentos en </a:t>
            </a:r>
            <a:r>
              <a:rPr lang="es-US" sz="2000" dirty="0">
                <a:hlinkClick r:id="rId3"/>
              </a:rPr>
              <a:t>Medicare.gov/plan-compare</a:t>
            </a:r>
            <a:r>
              <a:rPr kumimoji="0" lang="es-US" sz="2000" b="0" i="0" u="none" strike="noStrike" cap="none" normalizeH="0" baseline="0" noProof="0" dirty="0">
                <a:ln>
                  <a:noFill/>
                </a:ln>
                <a:solidFill>
                  <a:prstClr val="black"/>
                </a:solidFill>
                <a:uLnTx/>
                <a:uFillTx/>
                <a:latin typeface="Calibri" panose="020F0502020204030204"/>
                <a:ea typeface="+mn-ea"/>
                <a:cs typeface="+mn-cs"/>
              </a:rPr>
              <a:t> </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Llame al 1-800-MEDICARE (1-800-633-4227); TTY: 1-877-486-2048</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Comuníquese con su  SHIP para obtener ayuda para comparar planes en </a:t>
            </a:r>
            <a:r>
              <a:rPr kumimoji="0" lang="es-US" sz="2000" b="0" i="0" u="none" strike="noStrike" cap="none" normalizeH="0" baseline="0" noProof="0" dirty="0">
                <a:ln>
                  <a:noFill/>
                </a:ln>
                <a:solidFill>
                  <a:prstClr val="black"/>
                </a:solidFill>
                <a:uLnTx/>
                <a:uFillTx/>
                <a:latin typeface="Calibri" panose="020F0502020204030204"/>
                <a:ea typeface="+mn-ea"/>
                <a:cs typeface="+mn-cs"/>
                <a:hlinkClick r:id="rId4"/>
              </a:rPr>
              <a:t>shiptacenter.org</a:t>
            </a:r>
            <a:r>
              <a:rPr kumimoji="0" lang="es-US" sz="2000" b="0" i="0" u="none" strike="noStrike" cap="none" normalizeH="0" baseline="0" noProof="0" dirty="0">
                <a:ln>
                  <a:noFill/>
                </a:ln>
                <a:solidFill>
                  <a:prstClr val="black"/>
                </a:solidFill>
                <a:uLnTx/>
                <a:uFillTx/>
                <a:latin typeface="Calibri" panose="020F0502020204030204"/>
                <a:ea typeface="+mn-ea"/>
                <a:cs typeface="+mn-cs"/>
              </a:rPr>
              <a:t> </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1" i="0" u="none" strike="noStrike" cap="none" normalizeH="0" baseline="0" noProof="0" dirty="0">
                <a:ln>
                  <a:noFill/>
                </a:ln>
                <a:solidFill>
                  <a:prstClr val="black"/>
                </a:solidFill>
                <a:uLnTx/>
                <a:uFillTx/>
                <a:latin typeface="Calibri" panose="020F0502020204030204"/>
                <a:ea typeface="+mn-ea"/>
                <a:cs typeface="+mn-cs"/>
              </a:rPr>
              <a:t>Para inscribirse en un plan de la Parte D</a:t>
            </a:r>
          </a:p>
          <a:p>
            <a:pPr marL="463550" lvl="1"/>
            <a:r>
              <a:rPr kumimoji="0" lang="es-US" sz="2000" b="0" i="0" u="none" strike="noStrike" cap="none" normalizeH="0" baseline="0" noProof="0" dirty="0">
                <a:ln>
                  <a:noFill/>
                </a:ln>
                <a:solidFill>
                  <a:prstClr val="black"/>
                </a:solidFill>
                <a:uLnTx/>
                <a:uFillTx/>
                <a:latin typeface="Calibri" panose="020F0502020204030204"/>
                <a:ea typeface="+mn-ea"/>
                <a:cs typeface="+mn-cs"/>
              </a:rPr>
              <a:t>Inscríbase en </a:t>
            </a:r>
            <a:r>
              <a:rPr lang="es-US" sz="2000" dirty="0">
                <a:hlinkClick r:id="rId3"/>
              </a:rPr>
              <a:t>Medicare.gov/plan-compare</a:t>
            </a:r>
            <a:r>
              <a:rPr lang="es-US" sz="2000" dirty="0"/>
              <a:t>.</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Llame al 1-800-MEDICARE (1-800-633-4227); TTY: 1-877-486-2048</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Inscríbase en el sitio web del plan o llame.</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prstClr val="black"/>
                </a:solidFill>
                <a:uLnTx/>
                <a:uFillTx/>
                <a:latin typeface="Calibri" panose="020F0502020204030204"/>
                <a:ea typeface="+mn-ea"/>
                <a:cs typeface="+mn-cs"/>
              </a:rPr>
              <a:t>Complete el formulario de inscripción en papel.</a:t>
            </a:r>
          </a:p>
          <a:p>
            <a:pPr marL="463550" marR="0" lvl="1" indent="-231775" algn="l" defTabSz="685800" rtl="0" eaLnBrk="1" fontAlgn="auto" latinLnBrk="0" hangingPunct="1">
              <a:spcBef>
                <a:spcPts val="600"/>
              </a:spcBef>
              <a:spcAft>
                <a:spcPts val="0"/>
              </a:spcAft>
              <a:buClrTx/>
              <a:buSzTx/>
              <a:buFont typeface="Arial" panose="020B0604020202020204" pitchFamily="34" charset="0"/>
              <a:buChar char="•"/>
              <a:tabLst/>
              <a:defRPr/>
            </a:pPr>
            <a:r>
              <a:rPr lang="es-US" sz="2000" dirty="0">
                <a:solidFill>
                  <a:prstClr val="black"/>
                </a:solidFill>
                <a:latin typeface="Calibri" panose="020F0502020204030204"/>
                <a:ea typeface="+mn-ea"/>
                <a:cs typeface="+mn-cs"/>
              </a:rPr>
              <a:t>El plan le notificará si su solicitud ha sido aceptada o rechazada.</a:t>
            </a:r>
          </a:p>
          <a:p>
            <a:pPr marL="744538" marR="0" lvl="2" indent="-279400" algn="l" defTabSz="685800" rtl="0" eaLnBrk="1" fontAlgn="auto" latinLnBrk="0" hangingPunct="1">
              <a:spcBef>
                <a:spcPts val="600"/>
              </a:spcBef>
              <a:spcAft>
                <a:spcPts val="0"/>
              </a:spcAft>
              <a:buClrTx/>
              <a:buSzPct val="50000"/>
              <a:buFont typeface="Wingdings" panose="05000000000000000000" pitchFamily="2" charset="2"/>
              <a:buChar char="q"/>
              <a:tabLst/>
              <a:defRPr/>
            </a:pPr>
            <a:r>
              <a:rPr kumimoji="0" lang="es-US" sz="1800" b="0" i="0" u="none" strike="noStrike" cap="none" normalizeH="0" baseline="0" noProof="0" dirty="0">
                <a:ln>
                  <a:noFill/>
                </a:ln>
                <a:solidFill>
                  <a:prstClr val="black"/>
                </a:solidFill>
                <a:uLnTx/>
                <a:uFillTx/>
                <a:latin typeface="Calibri" panose="020F0502020204030204"/>
                <a:ea typeface="+mn-ea"/>
                <a:cs typeface="+mn-cs"/>
              </a:rPr>
              <a:t>No se puede rechazar conforme a la afección médica o a los medicamentos que toma.</a:t>
            </a:r>
          </a:p>
        </p:txBody>
      </p:sp>
      <p:grpSp>
        <p:nvGrpSpPr>
          <p:cNvPr id="7" name="Group 6" title="arte"/>
          <p:cNvGrpSpPr>
            <a:grpSpLocks noChangeAspect="1"/>
          </p:cNvGrpSpPr>
          <p:nvPr/>
        </p:nvGrpSpPr>
        <p:grpSpPr>
          <a:xfrm>
            <a:off x="133468" y="2036172"/>
            <a:ext cx="1711354" cy="1585433"/>
            <a:chOff x="7108787" y="2022298"/>
            <a:chExt cx="1909569" cy="1379021"/>
          </a:xfrm>
        </p:grpSpPr>
        <p:pic>
          <p:nvPicPr>
            <p:cNvPr id="8" name="Picture 7" title="Ícono de la Parte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1909569" cy="7228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Cómo elegir un plan de la Parte D</a:t>
            </a:r>
          </a:p>
        </p:txBody>
      </p:sp>
    </p:spTree>
    <p:extLst>
      <p:ext uri="{BB962C8B-B14F-4D97-AF65-F5344CB8AC3E}">
        <p14:creationId xmlns:p14="http://schemas.microsoft.com/office/powerpoint/2010/main" val="3707922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830972" y="1180618"/>
            <a:ext cx="9338598" cy="4907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None/>
              <a:tabLst/>
              <a:defRPr/>
            </a:pPr>
            <a:r>
              <a:rPr kumimoji="0" lang="es-US" sz="3000" b="1" i="0" u="none" strike="noStrike" cap="none" normalizeH="0" baseline="0" noProof="0" dirty="0">
                <a:ln>
                  <a:noFill/>
                </a:ln>
                <a:solidFill>
                  <a:prstClr val="black"/>
                </a:solidFill>
                <a:uLnTx/>
                <a:uFillTx/>
                <a:latin typeface="Calibri" panose="020F0502020204030204"/>
                <a:ea typeface="+mn-ea"/>
                <a:cs typeface="+mn-cs"/>
              </a:rPr>
              <a:t>Tenga en cuenta lo siguiente</a:t>
            </a:r>
          </a:p>
          <a:p>
            <a:pPr marR="0" lvl="1"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600" b="0" i="0" u="none" strike="noStrike" cap="none" normalizeH="0" baseline="0" noProof="0" dirty="0">
                <a:ln>
                  <a:noFill/>
                </a:ln>
                <a:solidFill>
                  <a:prstClr val="black"/>
                </a:solidFill>
                <a:uLnTx/>
                <a:uFillTx/>
                <a:latin typeface="Calibri" panose="020F0502020204030204"/>
                <a:ea typeface="+mn-ea"/>
                <a:cs typeface="+mn-cs"/>
              </a:rPr>
              <a:t>Si pierde su cobertura válida de medicamentos </a:t>
            </a:r>
          </a:p>
          <a:p>
            <a:pPr marL="687388" lvl="2" indent="-234950">
              <a:buSzPct val="100000"/>
              <a:buFont typeface="Arial" panose="020B0604020202020204" pitchFamily="34" charset="0"/>
              <a:buChar char="•"/>
              <a:defRPr/>
            </a:pPr>
            <a:r>
              <a:rPr kumimoji="0" lang="es-US" sz="2200" b="0" i="0" u="none" strike="noStrike" cap="none" normalizeH="0" baseline="0" noProof="0" dirty="0">
                <a:ln>
                  <a:noFill/>
                </a:ln>
                <a:solidFill>
                  <a:prstClr val="black"/>
                </a:solidFill>
                <a:uLnTx/>
                <a:uFillTx/>
                <a:latin typeface="Calibri" panose="020F0502020204030204"/>
                <a:ea typeface="+mn-ea"/>
                <a:cs typeface="+mn-cs"/>
              </a:rPr>
              <a:t>¿Pagará al menos</a:t>
            </a:r>
            <a:r>
              <a:rPr kumimoji="0" lang="es-US" sz="2200" b="0" i="0" u="none" strike="noStrike" cap="none" normalizeH="0" noProof="0" dirty="0">
                <a:ln>
                  <a:noFill/>
                </a:ln>
                <a:solidFill>
                  <a:prstClr val="black"/>
                </a:solidFill>
                <a:uLnTx/>
                <a:uFillTx/>
                <a:latin typeface="Calibri" panose="020F0502020204030204"/>
                <a:ea typeface="+mn-ea"/>
                <a:cs typeface="+mn-cs"/>
              </a:rPr>
              <a:t> tanto como la cobertura estándar de medicamentos </a:t>
            </a:r>
            <a:br>
              <a:rPr kumimoji="0" lang="es-US" sz="2200" b="0" i="0" u="none" strike="noStrike" cap="none" normalizeH="0" noProof="0" dirty="0">
                <a:ln>
                  <a:noFill/>
                </a:ln>
                <a:solidFill>
                  <a:prstClr val="black"/>
                </a:solidFill>
                <a:uLnTx/>
                <a:uFillTx/>
                <a:latin typeface="Calibri" panose="020F0502020204030204"/>
                <a:ea typeface="+mn-ea"/>
                <a:cs typeface="+mn-cs"/>
              </a:rPr>
            </a:br>
            <a:r>
              <a:rPr kumimoji="0" lang="es-US" sz="2200" b="0" i="0" u="none" strike="noStrike" cap="none" normalizeH="0" noProof="0" dirty="0">
                <a:ln>
                  <a:noFill/>
                </a:ln>
                <a:solidFill>
                  <a:prstClr val="black"/>
                </a:solidFill>
                <a:uLnTx/>
                <a:uFillTx/>
                <a:latin typeface="Calibri" panose="020F0502020204030204"/>
                <a:ea typeface="+mn-ea"/>
                <a:cs typeface="+mn-cs"/>
              </a:rPr>
              <a:t>de Medicare?</a:t>
            </a:r>
          </a:p>
          <a:p>
            <a:pPr marL="687388" lvl="2" indent="-234950">
              <a:buSzPct val="100000"/>
              <a:buFont typeface="Arial" panose="020B0604020202020204" pitchFamily="34" charset="0"/>
              <a:buChar char="•"/>
              <a:defRPr/>
            </a:pPr>
            <a:r>
              <a:rPr kumimoji="0" lang="es-US" sz="2200" b="0" i="0" u="none" strike="noStrike" cap="none" normalizeH="0" baseline="0" noProof="0" dirty="0">
                <a:ln>
                  <a:noFill/>
                </a:ln>
                <a:solidFill>
                  <a:prstClr val="black"/>
                </a:solidFill>
                <a:uLnTx/>
                <a:uFillTx/>
                <a:latin typeface="Calibri" panose="020F0502020204030204"/>
                <a:ea typeface="+mn-ea"/>
                <a:cs typeface="+mn-cs"/>
              </a:rPr>
              <a:t>¿Perderán usted, su cónyuge o sus dependientes la cobertura médica si se inscribe en un plan Medicare de recetas médicas?</a:t>
            </a:r>
          </a:p>
          <a:p>
            <a:pPr marL="687388" lvl="2" indent="-234950">
              <a:buSzPct val="100000"/>
              <a:buFont typeface="Arial" panose="020B0604020202020204" pitchFamily="34" charset="0"/>
              <a:buChar char="•"/>
              <a:defRPr/>
            </a:pPr>
            <a:r>
              <a:rPr kumimoji="0" lang="es-US" sz="2200" b="0" i="0" u="none" strike="noStrike" cap="none" normalizeH="0" baseline="0" noProof="0" dirty="0">
                <a:ln>
                  <a:noFill/>
                </a:ln>
                <a:solidFill>
                  <a:prstClr val="black"/>
                </a:solidFill>
                <a:uLnTx/>
                <a:uFillTx/>
                <a:latin typeface="Calibri" panose="020F0502020204030204"/>
                <a:ea typeface="+mn-ea"/>
                <a:cs typeface="+mn-cs"/>
              </a:rPr>
              <a:t>¿Cómo se comparan los gastos directos de su bolsillo con los del plan de Medicare de recetas médicas?</a:t>
            </a:r>
          </a:p>
          <a:p>
            <a:pPr marL="687388" lvl="2" indent="-234950">
              <a:buSzPct val="100000"/>
              <a:buFont typeface="Arial" panose="020B0604020202020204" pitchFamily="34" charset="0"/>
              <a:buChar char="•"/>
              <a:defRPr/>
            </a:pPr>
            <a:r>
              <a:rPr lang="es-US" sz="2200" dirty="0">
                <a:solidFill>
                  <a:prstClr val="black"/>
                </a:solidFill>
                <a:latin typeface="Calibri" panose="020F0502020204030204"/>
              </a:rPr>
              <a:t>¿Cómo cambiarán mis gastos si recibo la Ayuda Adicional para pagar por la cobertura del plan Medicare de medicamentos recetados?</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600" i="0" u="none" strike="noStrike" cap="none" normalizeH="0" baseline="0" noProof="0" dirty="0">
                <a:ln>
                  <a:noFill/>
                </a:ln>
                <a:solidFill>
                  <a:prstClr val="black"/>
                </a:solidFill>
                <a:uLnTx/>
                <a:uFillTx/>
                <a:latin typeface="Calibri" panose="020F0502020204030204"/>
                <a:ea typeface="+mn-ea"/>
                <a:cs typeface="+mn-cs"/>
              </a:rPr>
              <a:t>Si no tiene</a:t>
            </a:r>
            <a:r>
              <a:rPr kumimoji="0" lang="es-US" sz="2600" i="0" u="none" strike="noStrike" cap="none" normalizeH="0" noProof="0" dirty="0">
                <a:ln>
                  <a:noFill/>
                </a:ln>
                <a:solidFill>
                  <a:prstClr val="black"/>
                </a:solidFill>
                <a:uLnTx/>
                <a:uFillTx/>
                <a:latin typeface="Calibri" panose="020F0502020204030204"/>
                <a:ea typeface="+mn-ea"/>
                <a:cs typeface="+mn-cs"/>
              </a:rPr>
              <a:t> cobertura válida de medicamentos recetados</a:t>
            </a:r>
          </a:p>
          <a:p>
            <a:pPr marL="687388" marR="0" lvl="1" indent="-22701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200" b="0" i="0" u="none" strike="noStrike" cap="none" normalizeH="0" baseline="0" noProof="0" dirty="0">
                <a:ln>
                  <a:noFill/>
                </a:ln>
                <a:solidFill>
                  <a:prstClr val="black"/>
                </a:solidFill>
                <a:uLnTx/>
                <a:uFillTx/>
                <a:latin typeface="Calibri" panose="020F0502020204030204"/>
                <a:ea typeface="+mn-ea"/>
                <a:cs typeface="+mn-cs"/>
              </a:rPr>
              <a:t>La inscripción tardía implica que puede tener que pagar una multa.</a:t>
            </a:r>
          </a:p>
          <a:p>
            <a:pPr marL="914400" marR="0" lvl="2" indent="-227013" algn="l" defTabSz="685800" rtl="0" eaLnBrk="1" fontAlgn="auto" latinLnBrk="0" hangingPunct="1">
              <a:lnSpc>
                <a:spcPct val="100000"/>
              </a:lnSpc>
              <a:spcBef>
                <a:spcPts val="600"/>
              </a:spcBef>
              <a:spcAft>
                <a:spcPts val="0"/>
              </a:spcAft>
              <a:buClrTx/>
              <a:buSzPct val="50000"/>
              <a:tabLst/>
              <a:defRPr/>
            </a:pPr>
            <a:r>
              <a:rPr kumimoji="0" lang="es-US" sz="1800" b="0" i="0" u="none" strike="noStrike" cap="none" normalizeH="0" baseline="0" noProof="0" dirty="0">
                <a:ln>
                  <a:noFill/>
                </a:ln>
                <a:solidFill>
                  <a:prstClr val="black"/>
                </a:solidFill>
                <a:uLnTx/>
                <a:uFillTx/>
                <a:latin typeface="Calibri" panose="020F0502020204030204"/>
                <a:ea typeface="+mn-ea"/>
                <a:cs typeface="+mn-cs"/>
              </a:rPr>
              <a:t>Si pasa 63 días seguidos o más sin cobertura acreditable.</a:t>
            </a:r>
          </a:p>
        </p:txBody>
      </p:sp>
      <p:grpSp>
        <p:nvGrpSpPr>
          <p:cNvPr id="7" name="Group 6" title="arte"/>
          <p:cNvGrpSpPr>
            <a:grpSpLocks noChangeAspect="1"/>
          </p:cNvGrpSpPr>
          <p:nvPr/>
        </p:nvGrpSpPr>
        <p:grpSpPr>
          <a:xfrm>
            <a:off x="119618" y="2036172"/>
            <a:ext cx="1711354" cy="1585433"/>
            <a:chOff x="7108787" y="2022298"/>
            <a:chExt cx="1909569" cy="1379021"/>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1909569" cy="7228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Decisión: ¿Debo inscribirme en un plan de la Parte D?</a:t>
            </a:r>
          </a:p>
        </p:txBody>
      </p:sp>
    </p:spTree>
    <p:extLst>
      <p:ext uri="{BB962C8B-B14F-4D97-AF65-F5344CB8AC3E}">
        <p14:creationId xmlns:p14="http://schemas.microsoft.com/office/powerpoint/2010/main" val="2275787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CE6B55-698C-A64E-8BEF-10148667FE28}"/>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1254BAF3-E078-E647-880B-8F6E84E8DFF5}"/>
              </a:ext>
            </a:extLst>
          </p:cNvPr>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66142" y="3396407"/>
            <a:ext cx="2027678" cy="495107"/>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p:cNvSpPr>
            <a:spLocks noGrp="1"/>
          </p:cNvSpPr>
          <p:nvPr>
            <p:ph idx="1"/>
          </p:nvPr>
        </p:nvSpPr>
        <p:spPr/>
        <p:txBody>
          <a:bodyPr/>
          <a:lstStyle/>
          <a:p>
            <a:pPr marL="0" lvl="0" indent="0" defTabSz="685800">
              <a:lnSpc>
                <a:spcPct val="100000"/>
              </a:lnSpc>
              <a:spcBef>
                <a:spcPts val="600"/>
              </a:spcBef>
              <a:buNone/>
            </a:pPr>
            <a:r>
              <a:rPr lang="es-US" dirty="0"/>
              <a:t>La cobertura de medicamentos de Medicare también se llama _____.</a:t>
            </a:r>
          </a:p>
          <a:p>
            <a:pPr marL="514350" lvl="0" indent="-514350" defTabSz="685800">
              <a:lnSpc>
                <a:spcPct val="100000"/>
              </a:lnSpc>
              <a:spcBef>
                <a:spcPts val="600"/>
              </a:spcBef>
              <a:buFont typeface="+mj-lt"/>
              <a:buAutoNum type="alphaLcPeriod"/>
            </a:pPr>
            <a:r>
              <a:rPr lang="es-US" dirty="0"/>
              <a:t>Parte A </a:t>
            </a:r>
          </a:p>
          <a:p>
            <a:pPr marL="514350" lvl="0" indent="-514350" defTabSz="685800">
              <a:lnSpc>
                <a:spcPct val="100000"/>
              </a:lnSpc>
              <a:spcBef>
                <a:spcPts val="600"/>
              </a:spcBef>
              <a:buFont typeface="+mj-lt"/>
              <a:buAutoNum type="alphaLcPeriod"/>
            </a:pPr>
            <a:r>
              <a:rPr lang="es-US" dirty="0"/>
              <a:t>Parte B </a:t>
            </a:r>
          </a:p>
          <a:p>
            <a:pPr marL="514350" lvl="0" indent="-514350" defTabSz="685800">
              <a:lnSpc>
                <a:spcPct val="100000"/>
              </a:lnSpc>
              <a:spcBef>
                <a:spcPts val="600"/>
              </a:spcBef>
              <a:buFont typeface="+mj-lt"/>
              <a:buAutoNum type="alphaLcPeriod"/>
            </a:pPr>
            <a:r>
              <a:rPr lang="es-US" dirty="0"/>
              <a:t>Parte D </a:t>
            </a:r>
          </a:p>
          <a:p>
            <a:pPr marL="514350" lvl="0" indent="-514350" defTabSz="685800">
              <a:lnSpc>
                <a:spcPct val="100000"/>
              </a:lnSpc>
              <a:spcBef>
                <a:spcPts val="600"/>
              </a:spcBef>
              <a:buFont typeface="+mj-lt"/>
              <a:buAutoNum type="alphaLcPeriod"/>
            </a:pPr>
            <a:r>
              <a:rPr lang="es-US" dirty="0"/>
              <a:t>Todas las anteriores</a:t>
            </a:r>
          </a:p>
          <a:p>
            <a:pPr marL="230188" lvl="0" indent="-230188" defTabSz="685800">
              <a:lnSpc>
                <a:spcPct val="100000"/>
              </a:lnSpc>
              <a:spcBef>
                <a:spcPts val="600"/>
              </a:spcBef>
            </a:pPr>
            <a:endParaRPr lang="en-US" dirty="0"/>
          </a:p>
          <a:p>
            <a:pPr marL="0" lv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s-US"/>
              <a:t>Compruebe su conocimiento: Pregunta 5</a:t>
            </a:r>
          </a:p>
        </p:txBody>
      </p:sp>
    </p:spTree>
    <p:extLst>
      <p:ext uri="{BB962C8B-B14F-4D97-AF65-F5344CB8AC3E}">
        <p14:creationId xmlns:p14="http://schemas.microsoft.com/office/powerpoint/2010/main" val="17907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66142" y="2956032"/>
            <a:ext cx="5991984" cy="1020646"/>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1866142" y="1143000"/>
            <a:ext cx="9837234" cy="5012055"/>
          </a:xfrm>
        </p:spPr>
        <p:txBody>
          <a:bodyPr>
            <a:normAutofit lnSpcReduction="10000"/>
          </a:bodyPr>
          <a:lstStyle/>
          <a:p>
            <a:pPr marL="0" lvl="0" indent="0" defTabSz="685800">
              <a:lnSpc>
                <a:spcPct val="100000"/>
              </a:lnSpc>
              <a:spcBef>
                <a:spcPts val="600"/>
              </a:spcBef>
              <a:buNone/>
            </a:pPr>
            <a:r>
              <a:rPr lang="es-US" dirty="0"/>
              <a:t>Es julio. El año pasado, se inscribió en Medicare, pero no para un plan de medicamentos de Medicare. En general, ¿cuándo tendrá otra oportunidad para inscribirse en la Parte D?</a:t>
            </a:r>
          </a:p>
          <a:p>
            <a:pPr marL="514350" lvl="0" indent="-514350" defTabSz="685800">
              <a:lnSpc>
                <a:spcPct val="100000"/>
              </a:lnSpc>
              <a:spcBef>
                <a:spcPts val="600"/>
              </a:spcBef>
              <a:buFont typeface="+mj-lt"/>
              <a:buAutoNum type="alphaLcPeriod"/>
            </a:pPr>
            <a:r>
              <a:rPr lang="es-US" dirty="0"/>
              <a:t>Período de Inscripción Abierta </a:t>
            </a:r>
            <a:br>
              <a:rPr lang="es-US" dirty="0"/>
            </a:br>
            <a:r>
              <a:rPr lang="es-US" dirty="0"/>
              <a:t>(OEP, por sus siglas en inglés)</a:t>
            </a:r>
          </a:p>
          <a:p>
            <a:pPr marL="514350" lvl="0" indent="-514350" defTabSz="685800">
              <a:lnSpc>
                <a:spcPct val="100000"/>
              </a:lnSpc>
              <a:spcBef>
                <a:spcPts val="600"/>
              </a:spcBef>
              <a:buFont typeface="+mj-lt"/>
              <a:buAutoNum type="alphaLcPeriod"/>
            </a:pPr>
            <a:r>
              <a:rPr lang="es-US" dirty="0"/>
              <a:t>Período de Inscripción Inicial </a:t>
            </a:r>
            <a:br>
              <a:rPr lang="es-US" dirty="0"/>
            </a:br>
            <a:r>
              <a:rPr lang="es-US" dirty="0"/>
              <a:t>(IEP, por sus siglas en inglés)</a:t>
            </a:r>
          </a:p>
          <a:p>
            <a:pPr marL="514350" lvl="0" indent="-514350" defTabSz="685800">
              <a:lnSpc>
                <a:spcPct val="100000"/>
              </a:lnSpc>
              <a:spcBef>
                <a:spcPts val="600"/>
              </a:spcBef>
              <a:buFont typeface="+mj-lt"/>
              <a:buAutoNum type="alphaLcPeriod"/>
            </a:pPr>
            <a:r>
              <a:rPr lang="es-US" dirty="0"/>
              <a:t>Su próximo cumpleaños</a:t>
            </a:r>
          </a:p>
          <a:p>
            <a:pPr marL="514350" lvl="0" indent="-514350" defTabSz="685800">
              <a:lnSpc>
                <a:spcPct val="100000"/>
              </a:lnSpc>
              <a:spcBef>
                <a:spcPts val="600"/>
              </a:spcBef>
              <a:buFont typeface="+mj-lt"/>
              <a:buAutoNum type="alphaLcPeriod"/>
            </a:pPr>
            <a:r>
              <a:rPr lang="es-US" dirty="0"/>
              <a:t>12 meses después del IEP</a:t>
            </a:r>
          </a:p>
          <a:p>
            <a:pPr marL="230188" lvl="0" indent="-230188" defTabSz="685800">
              <a:lnSpc>
                <a:spcPct val="100000"/>
              </a:lnSpc>
              <a:spcBef>
                <a:spcPts val="600"/>
              </a:spcBef>
            </a:pPr>
            <a:endParaRPr lang="en-US" dirty="0"/>
          </a:p>
          <a:p>
            <a:pPr marL="0" lvl="0" indent="0">
              <a:buNone/>
            </a:pPr>
            <a:endParaRPr lang="en-US" dirty="0"/>
          </a:p>
        </p:txBody>
      </p:sp>
      <p:sp>
        <p:nvSpPr>
          <p:cNvPr id="4" name="Title 3"/>
          <p:cNvSpPr>
            <a:spLocks noGrp="1"/>
          </p:cNvSpPr>
          <p:nvPr>
            <p:ph type="title"/>
          </p:nvPr>
        </p:nvSpPr>
        <p:spPr/>
        <p:txBody>
          <a:bodyPr/>
          <a:lstStyle/>
          <a:p>
            <a:r>
              <a:rPr lang="es-US"/>
              <a:t>Compruebe su conocimiento: Pregunta 6</a:t>
            </a:r>
          </a:p>
        </p:txBody>
      </p:sp>
    </p:spTree>
    <p:extLst>
      <p:ext uri="{BB962C8B-B14F-4D97-AF65-F5344CB8AC3E}">
        <p14:creationId xmlns:p14="http://schemas.microsoft.com/office/powerpoint/2010/main" val="209941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US"/>
              <a:t>Comenzando con Medicare</a:t>
            </a:r>
          </a:p>
        </p:txBody>
      </p:sp>
      <p:sp>
        <p:nvSpPr>
          <p:cNvPr id="4" name="Date Placeholder 3"/>
          <p:cNvSpPr>
            <a:spLocks noGrp="1"/>
          </p:cNvSpPr>
          <p:nvPr>
            <p:ph type="dt" sz="half" idx="10"/>
          </p:nvPr>
        </p:nvSpPr>
        <p:spPr/>
        <p:txBody>
          <a:bodyPr/>
          <a:lstStyle/>
          <a:p>
            <a:r>
              <a:rPr lang="es-US"/>
              <a:t>Junio de 2021</a:t>
            </a:r>
          </a:p>
        </p:txBody>
      </p:sp>
      <p:sp>
        <p:nvSpPr>
          <p:cNvPr id="5" name="Text Placeholder 4"/>
          <p:cNvSpPr>
            <a:spLocks noGrp="1"/>
          </p:cNvSpPr>
          <p:nvPr>
            <p:ph type="body" idx="1"/>
          </p:nvPr>
        </p:nvSpPr>
        <p:spPr/>
        <p:txBody>
          <a:bodyPr/>
          <a:lstStyle/>
          <a:p>
            <a:pPr>
              <a:lnSpc>
                <a:spcPct val="100000"/>
              </a:lnSpc>
              <a:spcBef>
                <a:spcPts val="0"/>
              </a:spcBef>
            </a:pPr>
            <a:r>
              <a:rPr lang="es-US" spc="0" dirty="0"/>
              <a:t>Planes de Medicare </a:t>
            </a:r>
            <a:r>
              <a:rPr lang="es-US" spc="0" dirty="0" err="1"/>
              <a:t>Advantage</a:t>
            </a:r>
            <a:endParaRPr lang="es-US" spc="0" dirty="0"/>
          </a:p>
        </p:txBody>
      </p:sp>
      <p:sp>
        <p:nvSpPr>
          <p:cNvPr id="2" name="Title 1"/>
          <p:cNvSpPr>
            <a:spLocks noGrp="1"/>
          </p:cNvSpPr>
          <p:nvPr>
            <p:ph type="title"/>
          </p:nvPr>
        </p:nvSpPr>
        <p:spPr/>
        <p:txBody>
          <a:bodyPr>
            <a:normAutofit/>
          </a:bodyPr>
          <a:lstStyle/>
          <a:p>
            <a:r>
              <a:rPr lang="es-US"/>
              <a:t>Lección 5</a:t>
            </a:r>
          </a:p>
        </p:txBody>
      </p:sp>
    </p:spTree>
    <p:extLst>
      <p:ext uri="{BB962C8B-B14F-4D97-AF65-F5344CB8AC3E}">
        <p14:creationId xmlns:p14="http://schemas.microsoft.com/office/powerpoint/2010/main" val="430246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7" name="Content Placeholder 3"/>
          <p:cNvSpPr txBox="1">
            <a:spLocks/>
          </p:cNvSpPr>
          <p:nvPr/>
        </p:nvSpPr>
        <p:spPr>
          <a:xfrm>
            <a:off x="4484318" y="1144270"/>
            <a:ext cx="7442988" cy="5212080"/>
          </a:xfrm>
          <a:prstGeom prst="rect">
            <a:avLst/>
          </a:prstGeom>
        </p:spPr>
        <p:txBody>
          <a:bodyPr vert="horz" lIns="91440" tIns="45720" rIns="91440" bIns="45720" rtlCol="0">
            <a:normAutofit lnSpcReduction="10000"/>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84213" indent="-22225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3363"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Un plan Medicare </a:t>
            </a:r>
            <a:r>
              <a:rPr kumimoji="0" lang="es-US" sz="2400" b="0" i="0" u="none" strike="noStrike" cap="none" normalizeH="0" baseline="0" noProof="0" dirty="0" err="1">
                <a:ln>
                  <a:noFill/>
                </a:ln>
                <a:solidFill>
                  <a:sysClr val="windowText" lastClr="000000"/>
                </a:solidFill>
                <a:uLnTx/>
                <a:uFillTx/>
                <a:latin typeface="Calibri" panose="020F0502020204030204"/>
                <a:ea typeface="+mn-ea"/>
                <a:cs typeface="+mn-cs"/>
              </a:rPr>
              <a:t>Advantage</a:t>
            </a: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 es otra forma de obtener la cobertura de la Parte A (seguro hospitalario) y la Parte B (seguro médico) de Medicare (a veces denominada "Parte C") </a:t>
            </a:r>
          </a:p>
          <a:p>
            <a:pPr marL="233363"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Es ofrecida por empresas privadas aprobadas por Medicare que deben seguir las normas impuestas </a:t>
            </a:r>
            <a:b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b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por Medicare. </a:t>
            </a:r>
          </a:p>
          <a:p>
            <a:pPr marL="233363"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Si usted se inscribe en un plan de Medicare </a:t>
            </a:r>
            <a:r>
              <a:rPr kumimoji="0" lang="es-US" sz="2400" b="0" i="0" u="none" strike="noStrike" cap="none" normalizeH="0" baseline="0" noProof="0" dirty="0" err="1">
                <a:ln>
                  <a:noFill/>
                </a:ln>
                <a:solidFill>
                  <a:sysClr val="windowText" lastClr="000000"/>
                </a:solidFill>
                <a:uLnTx/>
                <a:uFillTx/>
                <a:latin typeface="Calibri" panose="020F0502020204030204"/>
                <a:ea typeface="+mn-ea"/>
                <a:cs typeface="+mn-cs"/>
              </a:rPr>
              <a:t>Advantage</a:t>
            </a: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 aún tendrá Medicare pero obtendrá la cobertura de la Parte A  y la Parte B de Medicare del plan de Medicare </a:t>
            </a:r>
            <a:r>
              <a:rPr kumimoji="0" lang="es-US" sz="2400" b="0" i="0" u="none" strike="noStrike" cap="none" normalizeH="0" baseline="0" noProof="0" dirty="0" err="1">
                <a:ln>
                  <a:noFill/>
                </a:ln>
                <a:solidFill>
                  <a:sysClr val="windowText" lastClr="000000"/>
                </a:solidFill>
                <a:uLnTx/>
                <a:uFillTx/>
                <a:latin typeface="Calibri" panose="020F0502020204030204"/>
                <a:ea typeface="+mn-ea"/>
                <a:cs typeface="+mn-cs"/>
              </a:rPr>
              <a:t>Advantage</a:t>
            </a: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 no de Medicare Original </a:t>
            </a:r>
          </a:p>
          <a:p>
            <a:pPr marL="457200" marR="0" lvl="1" indent="-2254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000" b="0" i="0" u="none" strike="noStrike" cap="none" normalizeH="0" baseline="0" noProof="0" dirty="0">
                <a:ln>
                  <a:noFill/>
                </a:ln>
                <a:solidFill>
                  <a:sysClr val="windowText" lastClr="000000"/>
                </a:solidFill>
                <a:uLnTx/>
                <a:uFillTx/>
                <a:latin typeface="Calibri" panose="020F0502020204030204"/>
                <a:ea typeface="+mn-ea"/>
                <a:cs typeface="+mn-cs"/>
              </a:rPr>
              <a:t>En la mayoría de los casos, deberá utilizar proveedores de atención médica que participen en la red del plan (algunos planes ofrecen cobertura fuera de la red).</a:t>
            </a:r>
          </a:p>
        </p:txBody>
      </p:sp>
      <p:pic>
        <p:nvPicPr>
          <p:cNvPr id="5" name="Picture 4" descr="Visualización de opciones de Medicare Advantage (Parte C)"/>
          <p:cNvPicPr>
            <a:picLocks noChangeAspect="1"/>
          </p:cNvPicPr>
          <p:nvPr/>
        </p:nvPicPr>
        <p:blipFill>
          <a:blip r:embed="rId3"/>
          <a:stretch>
            <a:fillRect/>
          </a:stretch>
        </p:blipFill>
        <p:spPr>
          <a:xfrm>
            <a:off x="670785" y="1144270"/>
            <a:ext cx="3706646" cy="4599974"/>
          </a:xfrm>
          <a:prstGeom prst="rect">
            <a:avLst/>
          </a:prstGeom>
        </p:spPr>
      </p:pic>
      <p:sp>
        <p:nvSpPr>
          <p:cNvPr id="4" name="Title 3"/>
          <p:cNvSpPr>
            <a:spLocks noGrp="1"/>
          </p:cNvSpPr>
          <p:nvPr>
            <p:ph type="title"/>
          </p:nvPr>
        </p:nvSpPr>
        <p:spPr/>
        <p:txBody>
          <a:bodyPr/>
          <a:lstStyle/>
          <a:p>
            <a:r>
              <a:rPr lang="es-US"/>
              <a:t>Planes Medicare Advantage (Parte C)</a:t>
            </a:r>
          </a:p>
        </p:txBody>
      </p:sp>
    </p:spTree>
    <p:extLst>
      <p:ext uri="{BB962C8B-B14F-4D97-AF65-F5344CB8AC3E}">
        <p14:creationId xmlns:p14="http://schemas.microsoft.com/office/powerpoint/2010/main" val="3923020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1" name="Content Placeholder 1"/>
          <p:cNvSpPr txBox="1">
            <a:spLocks/>
          </p:cNvSpPr>
          <p:nvPr/>
        </p:nvSpPr>
        <p:spPr>
          <a:xfrm>
            <a:off x="1829006" y="1082375"/>
            <a:ext cx="10092918" cy="5411416"/>
          </a:xfrm>
          <a:prstGeom prst="rect">
            <a:avLst/>
          </a:prstGeom>
        </p:spPr>
        <p:txBody>
          <a:bodyPr vert="horz" lIns="91440" tIns="45720" rIns="91440" bIns="45720" rtlCol="0">
            <a:normAutofit fontScale="92500" lnSpcReduction="10000"/>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b="1" i="0" u="none" strike="noStrike" cap="none" normalizeH="0" baseline="0" noProof="0" dirty="0">
                <a:ln>
                  <a:noFill/>
                </a:ln>
                <a:solidFill>
                  <a:sysClr val="windowText" lastClr="000000"/>
                </a:solidFill>
                <a:uLnTx/>
                <a:uFillTx/>
                <a:latin typeface="Calibri" panose="020F0502020204030204"/>
                <a:ea typeface="+mn-ea"/>
                <a:cs typeface="+mn-cs"/>
              </a:rPr>
              <a:t>En un plan Medicare </a:t>
            </a:r>
            <a:r>
              <a:rPr kumimoji="0" lang="es-US" b="1" i="0" u="none" strike="noStrike" cap="none" normalizeH="0" baseline="0" noProof="0" dirty="0" err="1">
                <a:ln>
                  <a:noFill/>
                </a:ln>
                <a:solidFill>
                  <a:sysClr val="windowText" lastClr="000000"/>
                </a:solidFill>
                <a:uLnTx/>
                <a:uFillTx/>
                <a:latin typeface="Calibri" panose="020F0502020204030204"/>
                <a:ea typeface="+mn-ea"/>
                <a:cs typeface="+mn-cs"/>
              </a:rPr>
              <a:t>Advantage</a:t>
            </a:r>
            <a:r>
              <a:rPr kumimoji="0" lang="es-US" b="1" i="0" u="none" strike="noStrike" cap="none" normalizeH="0" baseline="0" noProof="0" dirty="0">
                <a:ln>
                  <a:noFill/>
                </a:ln>
                <a:solidFill>
                  <a:sysClr val="windowText" lastClr="000000"/>
                </a:solidFill>
                <a:uLnTx/>
                <a:uFillTx/>
                <a:latin typeface="Calibri" panose="020F0502020204030204"/>
                <a:ea typeface="+mn-ea"/>
                <a:cs typeface="+mn-cs"/>
              </a:rPr>
              <a:t>, usted:</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Seguirá inscrito en Medicare con todos los derechos y </a:t>
            </a:r>
            <a:b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b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las protecciones.</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Seguirá recibiendo servicios contemplados en las Partes A y B.</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Puede elegir un plan que incluya cobertura de medicamentos recetados.</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Puede recibir cargos por diferentes costos de bolsillo.</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No puede recibir cargos que superen lo que se le cobra a Medicare Original por determinados servicios, como quimioterapia, diálisis y cuidado en un centro de enfermería especializada (SNF).</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Puede elegir un plan con beneficios adicionales, como beneficios de la vista, dentales y de bienestar.</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Tiene un límite anual en sus costos de bolsillo.</a:t>
            </a:r>
          </a:p>
        </p:txBody>
      </p:sp>
      <p:grpSp>
        <p:nvGrpSpPr>
          <p:cNvPr id="6" name="Group 5" descr="Incluye imágenes del hospital, estetoscopio y medicamento recetado" title="Ícono de Medicare Advantage"/>
          <p:cNvGrpSpPr/>
          <p:nvPr/>
        </p:nvGrpSpPr>
        <p:grpSpPr>
          <a:xfrm>
            <a:off x="231455" y="2914353"/>
            <a:ext cx="1321065" cy="1724529"/>
            <a:chOff x="231455" y="2914353"/>
            <a:chExt cx="1321065" cy="1724529"/>
          </a:xfrm>
        </p:grpSpPr>
        <p:pic>
          <p:nvPicPr>
            <p:cNvPr id="7" name="Picture 6"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Ícono de la Parte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Advantage</a:t>
              </a:r>
            </a:p>
          </p:txBody>
        </p:sp>
      </p:grpSp>
      <p:sp>
        <p:nvSpPr>
          <p:cNvPr id="4" name="Title 3"/>
          <p:cNvSpPr>
            <a:spLocks noGrp="1"/>
          </p:cNvSpPr>
          <p:nvPr>
            <p:ph type="title"/>
          </p:nvPr>
        </p:nvSpPr>
        <p:spPr/>
        <p:txBody>
          <a:bodyPr/>
          <a:lstStyle/>
          <a:p>
            <a:r>
              <a:rPr lang="es-US"/>
              <a:t>Cómo funcionan los planes Medicare Advantage</a:t>
            </a:r>
          </a:p>
        </p:txBody>
      </p:sp>
    </p:spTree>
    <p:extLst>
      <p:ext uri="{BB962C8B-B14F-4D97-AF65-F5344CB8AC3E}">
        <p14:creationId xmlns:p14="http://schemas.microsoft.com/office/powerpoint/2010/main" val="2415862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1" name="Content Placeholder 1"/>
          <p:cNvSpPr txBox="1">
            <a:spLocks/>
          </p:cNvSpPr>
          <p:nvPr/>
        </p:nvSpPr>
        <p:spPr>
          <a:xfrm>
            <a:off x="1829006" y="1082375"/>
            <a:ext cx="10092918" cy="5411416"/>
          </a:xfrm>
          <a:prstGeom prst="rect">
            <a:avLst/>
          </a:prstGeom>
        </p:spPr>
        <p:txBody>
          <a:bodyPr vert="horz" lIns="91440" tIns="45720" rIns="91440" bIns="45720" rtlCol="0">
            <a:normAutofit fontScale="92500"/>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Cada plan tiene un área de servicio en el que deben vivir los inscriptos.</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Usted (o un proveedor que actúa en su nombre) puede solicitar que le informen si el plan cubrirá un artículo o un servicio con anticipación (esto se conoce como determinación de la organización). </a:t>
            </a:r>
          </a:p>
          <a:p>
            <a:pPr marL="576263" marR="0" lvl="1" indent="-287338" algn="l" defTabSz="576263" rtl="0" eaLnBrk="1" fontAlgn="auto" latinLnBrk="0" hangingPunct="1">
              <a:lnSpc>
                <a:spcPct val="100000"/>
              </a:lnSpc>
              <a:spcBef>
                <a:spcPts val="600"/>
              </a:spcBef>
              <a:spcAft>
                <a:spcPts val="0"/>
              </a:spcAft>
              <a:buClrTx/>
              <a:buSzTx/>
              <a:buFont typeface="Arial" panose="020B0604020202020204" pitchFamily="34" charset="0"/>
              <a:buChar char="•"/>
              <a:tabLst>
                <a:tab pos="512763" algn="l"/>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Comuníquese con su plan para obtener más información.</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Medicare paga un monto fijo por su cobertura a las compañías que ofrecen planes Medicare </a:t>
            </a:r>
            <a:r>
              <a:rPr kumimoji="0" lang="es-US" sz="2800" b="0" i="0" u="none" strike="noStrike" cap="none" normalizeH="0" baseline="0" noProof="0" dirty="0" err="1">
                <a:ln>
                  <a:noFill/>
                </a:ln>
                <a:solidFill>
                  <a:sysClr val="windowText" lastClr="000000"/>
                </a:solidFill>
                <a:uLnTx/>
                <a:uFillTx/>
                <a:latin typeface="Calibri" panose="020F0502020204030204"/>
                <a:ea typeface="+mn-ea"/>
                <a:cs typeface="+mn-cs"/>
              </a:rPr>
              <a:t>Advantage</a:t>
            </a: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 todos los meses.</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Cada plan puede tener diferentes reglas sobre cómo recibir </a:t>
            </a:r>
            <a:b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b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los servicios. </a:t>
            </a:r>
          </a:p>
          <a:p>
            <a:pPr marL="576263" marR="0" lvl="1" indent="-28733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Estas reglas pueden cambiar todos los años. </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sysClr val="windowText" lastClr="000000"/>
                </a:solidFill>
                <a:uLnTx/>
                <a:uFillTx/>
                <a:latin typeface="Calibri" panose="020F0502020204030204"/>
                <a:ea typeface="+mn-ea"/>
                <a:cs typeface="+mn-cs"/>
              </a:rPr>
              <a:t>Los cuidados de hospicio están cubiertos, pero por Medicare Original.</a:t>
            </a:r>
          </a:p>
        </p:txBody>
      </p:sp>
      <p:grpSp>
        <p:nvGrpSpPr>
          <p:cNvPr id="6" name="Group 5" descr="Incluye imágenes del hospital, estetoscopio y medicamento recetado" title="Ícono de Medicare Advantage"/>
          <p:cNvGrpSpPr/>
          <p:nvPr/>
        </p:nvGrpSpPr>
        <p:grpSpPr>
          <a:xfrm>
            <a:off x="231455" y="2914353"/>
            <a:ext cx="1321065" cy="1724529"/>
            <a:chOff x="231455" y="2914353"/>
            <a:chExt cx="1321065" cy="1724529"/>
          </a:xfrm>
        </p:grpSpPr>
        <p:pic>
          <p:nvPicPr>
            <p:cNvPr id="7" name="Picture 6"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Ícono de la Parte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Advantage</a:t>
              </a:r>
            </a:p>
          </p:txBody>
        </p:sp>
      </p:grpSp>
      <p:sp>
        <p:nvSpPr>
          <p:cNvPr id="4" name="Title 3"/>
          <p:cNvSpPr>
            <a:spLocks noGrp="1"/>
          </p:cNvSpPr>
          <p:nvPr>
            <p:ph type="title"/>
          </p:nvPr>
        </p:nvSpPr>
        <p:spPr/>
        <p:txBody>
          <a:bodyPr/>
          <a:lstStyle/>
          <a:p>
            <a:r>
              <a:rPr lang="es-US"/>
              <a:t>Cómo funcionan los planes Medicare Advantage (continuación)</a:t>
            </a:r>
          </a:p>
        </p:txBody>
      </p:sp>
    </p:spTree>
    <p:extLst>
      <p:ext uri="{BB962C8B-B14F-4D97-AF65-F5344CB8AC3E}">
        <p14:creationId xmlns:p14="http://schemas.microsoft.com/office/powerpoint/2010/main" val="1528537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1" name="Content Placeholder 2"/>
          <p:cNvSpPr txBox="1">
            <a:spLocks/>
          </p:cNvSpPr>
          <p:nvPr/>
        </p:nvSpPr>
        <p:spPr>
          <a:xfrm>
            <a:off x="1472459" y="1093105"/>
            <a:ext cx="10454847" cy="5185276"/>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buClrTx/>
              <a:buSzTx/>
              <a:buFont typeface="Wingdings" panose="05000000000000000000" pitchFamily="2" charset="2"/>
              <a:buChar char="§"/>
              <a:tabLst/>
              <a:defRPr/>
            </a:pPr>
            <a:r>
              <a:rPr kumimoji="0" lang="es-US" sz="2000" b="0" i="0" u="none" strike="noStrike" cap="none" normalizeH="0" baseline="0" noProof="0" dirty="0">
                <a:ln>
                  <a:noFill/>
                </a:ln>
                <a:solidFill>
                  <a:sysClr val="windowText" lastClr="000000"/>
                </a:solidFill>
                <a:uLnTx/>
                <a:uFillTx/>
                <a:latin typeface="Calibri" panose="020F0502020204030204"/>
                <a:ea typeface="+mn-ea"/>
                <a:cs typeface="+mn-cs"/>
              </a:rPr>
              <a:t>Período de Inscripción Inicial (IEP, por sus siglas en inglés)</a:t>
            </a:r>
          </a:p>
          <a:p>
            <a:pPr lvl="1">
              <a:defRPr/>
            </a:pPr>
            <a:r>
              <a:rPr lang="es-US" sz="1800" dirty="0">
                <a:solidFill>
                  <a:prstClr val="black"/>
                </a:solidFill>
              </a:rPr>
              <a:t>Comienza 3 meses antes del mes en que usted cumplirá 65 años, incluye el mes en que cumple 65 años y se termina 3 meses después del mes en que usted cumplió 65 años</a:t>
            </a:r>
          </a:p>
          <a:p>
            <a:pPr lvl="0">
              <a:defRPr/>
            </a:pPr>
            <a:r>
              <a:rPr lang="es-US" sz="2000" dirty="0">
                <a:solidFill>
                  <a:sysClr val="windowText" lastClr="000000"/>
                </a:solidFill>
              </a:rPr>
              <a:t>Período de Inscripción General (GEP, por sus siglas en inglés)</a:t>
            </a:r>
          </a:p>
          <a:p>
            <a:pPr lvl="1" indent="-230188">
              <a:defRPr/>
            </a:pPr>
            <a:r>
              <a:rPr lang="es-US" sz="1800" dirty="0">
                <a:solidFill>
                  <a:sysClr val="windowText" lastClr="000000"/>
                </a:solidFill>
              </a:rPr>
              <a:t>Si tiene la Parte A y se inscribe en la Parte B durante un GEP, puede inscribirse en un plan Medicare </a:t>
            </a:r>
            <a:r>
              <a:rPr lang="es-US" sz="1800" dirty="0" err="1">
                <a:solidFill>
                  <a:sysClr val="windowText" lastClr="000000"/>
                </a:solidFill>
              </a:rPr>
              <a:t>Advantage</a:t>
            </a:r>
            <a:r>
              <a:rPr lang="es-US" sz="1800" dirty="0">
                <a:solidFill>
                  <a:sysClr val="windowText" lastClr="000000"/>
                </a:solidFill>
              </a:rPr>
              <a:t> 1.º de abril al 30 de junio y contará con la cobertura a partir del 1.º de julio.</a:t>
            </a:r>
          </a:p>
          <a:p>
            <a:pPr lvl="0">
              <a:defRPr/>
            </a:pPr>
            <a:r>
              <a:rPr lang="es-US" sz="2000" dirty="0">
                <a:solidFill>
                  <a:sysClr val="windowText" lastClr="000000"/>
                </a:solidFill>
              </a:rPr>
              <a:t>Durante el Período de Inscripción Especial (SEP, por sus siglas en inglés), en determinadas circunstancias, por ejemplo::</a:t>
            </a:r>
          </a:p>
          <a:p>
            <a:pPr marL="463550" lvl="1" indent="-238125">
              <a:defRPr/>
            </a:pPr>
            <a:r>
              <a:rPr lang="es-US" sz="1800" dirty="0">
                <a:solidFill>
                  <a:sysClr val="windowText" lastClr="000000"/>
                </a:solidFill>
              </a:rPr>
              <a:t>Si se traslada permanentemente fuera del área de servicio del plan.</a:t>
            </a:r>
          </a:p>
          <a:p>
            <a:pPr marL="463550" lvl="1" indent="-238125">
              <a:defRPr/>
            </a:pPr>
            <a:r>
              <a:rPr lang="es-US" sz="1800" dirty="0">
                <a:solidFill>
                  <a:sysClr val="windowText" lastClr="000000"/>
                </a:solidFill>
              </a:rPr>
              <a:t>Si tiene o pierde Medicaid o la Ayuda Adicional.</a:t>
            </a:r>
          </a:p>
          <a:p>
            <a:pPr marL="463550" lvl="1" indent="-238125">
              <a:defRPr/>
            </a:pPr>
            <a:r>
              <a:rPr lang="es-US" sz="1800" dirty="0">
                <a:solidFill>
                  <a:sysClr val="windowText" lastClr="000000"/>
                </a:solidFill>
              </a:rPr>
              <a:t>Lo están atendiendo en una institución( como un centro de enfermería especializada o un hospital de atención a largo plazo)</a:t>
            </a:r>
          </a:p>
          <a:p>
            <a:pPr lvl="0">
              <a:defRPr/>
            </a:pPr>
            <a:r>
              <a:rPr lang="es-US" sz="2000" dirty="0">
                <a:solidFill>
                  <a:sysClr val="windowText" lastClr="000000"/>
                </a:solidFill>
              </a:rPr>
              <a:t>SEP de 5 estrellas</a:t>
            </a:r>
          </a:p>
          <a:p>
            <a:pPr lvl="1">
              <a:defRPr/>
            </a:pPr>
            <a:r>
              <a:rPr lang="es-US" sz="1800" dirty="0">
                <a:solidFill>
                  <a:sysClr val="windowText" lastClr="000000"/>
                </a:solidFill>
              </a:rPr>
              <a:t>Del 8 de diciembre al 30 de noviembre de cada año.</a:t>
            </a:r>
          </a:p>
          <a:p>
            <a:pPr lvl="1">
              <a:defRPr/>
            </a:pPr>
            <a:r>
              <a:rPr lang="es-US" sz="1800" dirty="0">
                <a:solidFill>
                  <a:sysClr val="windowText" lastClr="000000"/>
                </a:solidFill>
              </a:rPr>
              <a:t>Puede cambiarse a un plan Medicare </a:t>
            </a:r>
            <a:r>
              <a:rPr lang="es-US" sz="1800" dirty="0" err="1">
                <a:solidFill>
                  <a:sysClr val="windowText" lastClr="000000"/>
                </a:solidFill>
              </a:rPr>
              <a:t>Advantage</a:t>
            </a:r>
            <a:r>
              <a:rPr lang="es-US" sz="1800" dirty="0">
                <a:solidFill>
                  <a:sysClr val="windowText" lastClr="000000"/>
                </a:solidFill>
              </a:rPr>
              <a:t> a un plan de Costos de Medicare que tiene 5 estrellas como calificación general de estrellas.</a:t>
            </a:r>
          </a:p>
        </p:txBody>
      </p:sp>
      <p:grpSp>
        <p:nvGrpSpPr>
          <p:cNvPr id="6" name="Group 5" descr="Incluye imágenes del hospital, estetoscopio y medicamento recetado" title="Ícono de Medicare Advantage"/>
          <p:cNvGrpSpPr/>
          <p:nvPr/>
        </p:nvGrpSpPr>
        <p:grpSpPr>
          <a:xfrm>
            <a:off x="231455" y="2914353"/>
            <a:ext cx="1321065" cy="1724529"/>
            <a:chOff x="231455" y="2914353"/>
            <a:chExt cx="1321065" cy="1724529"/>
          </a:xfrm>
        </p:grpSpPr>
        <p:pic>
          <p:nvPicPr>
            <p:cNvPr id="7" name="Picture 6"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Ícono de la Parte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Advantage</a:t>
              </a:r>
            </a:p>
          </p:txBody>
        </p:sp>
      </p:grpSp>
      <p:sp>
        <p:nvSpPr>
          <p:cNvPr id="4" name="Title 3"/>
          <p:cNvSpPr>
            <a:spLocks noGrp="1"/>
          </p:cNvSpPr>
          <p:nvPr>
            <p:ph type="title"/>
          </p:nvPr>
        </p:nvSpPr>
        <p:spPr/>
        <p:txBody>
          <a:bodyPr/>
          <a:lstStyle/>
          <a:p>
            <a:r>
              <a:rPr lang="es-US"/>
              <a:t>Cuando puedo inscribirme en un plan Medicare Advantage</a:t>
            </a:r>
          </a:p>
        </p:txBody>
      </p:sp>
    </p:spTree>
    <p:extLst>
      <p:ext uri="{BB962C8B-B14F-4D97-AF65-F5344CB8AC3E}">
        <p14:creationId xmlns:p14="http://schemas.microsoft.com/office/powerpoint/2010/main" val="2592350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12" name="Content Placeholder 2"/>
          <p:cNvSpPr txBox="1">
            <a:spLocks/>
          </p:cNvSpPr>
          <p:nvPr/>
        </p:nvSpPr>
        <p:spPr>
          <a:xfrm>
            <a:off x="143406" y="5580530"/>
            <a:ext cx="11831852" cy="738571"/>
          </a:xfrm>
          <a:prstGeom prst="rect">
            <a:avLst/>
          </a:prstGeom>
          <a:solidFill>
            <a:srgbClr val="002060"/>
          </a:solidFill>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600"/>
              </a:spcBef>
              <a:spcAft>
                <a:spcPts val="0"/>
              </a:spcAft>
              <a:buClrTx/>
              <a:buSzTx/>
              <a:buFont typeface="Wingdings" panose="05000000000000000000" pitchFamily="2" charset="2"/>
              <a:buNone/>
              <a:tabLst/>
              <a:defRPr/>
            </a:pPr>
            <a:r>
              <a:rPr kumimoji="0" lang="es-US" sz="1700" b="1" i="0" u="none" strike="noStrike" cap="none" normalizeH="0" baseline="0" noProof="0" dirty="0">
                <a:ln>
                  <a:noFill/>
                </a:ln>
                <a:solidFill>
                  <a:prstClr val="white"/>
                </a:solidFill>
                <a:uLnTx/>
                <a:uFillTx/>
                <a:latin typeface="Calibri" panose="020F0502020204030204"/>
                <a:ea typeface="+mn-ea"/>
                <a:cs typeface="+mn-cs"/>
              </a:rPr>
              <a:t>Nota:</a:t>
            </a:r>
            <a:r>
              <a:rPr kumimoji="0" lang="es-US" sz="1700" b="0" i="0" u="none" strike="noStrike" cap="none" normalizeH="0" baseline="0" noProof="0" dirty="0">
                <a:ln>
                  <a:noFill/>
                </a:ln>
                <a:solidFill>
                  <a:prstClr val="white"/>
                </a:solidFill>
                <a:uLnTx/>
                <a:uFillTx/>
                <a:latin typeface="Calibri" panose="020F0502020204030204"/>
                <a:ea typeface="+mn-ea"/>
                <a:cs typeface="+mn-cs"/>
              </a:rPr>
              <a:t> Si cancela una póliza del Seguro Suplementario de Medicare (</a:t>
            </a:r>
            <a:r>
              <a:rPr kumimoji="0" lang="es-US" sz="1700" b="0" i="0" u="none" strike="noStrike" cap="none" normalizeH="0" baseline="0" noProof="0" dirty="0" err="1">
                <a:ln>
                  <a:noFill/>
                </a:ln>
                <a:solidFill>
                  <a:prstClr val="white"/>
                </a:solidFill>
                <a:uLnTx/>
                <a:uFillTx/>
                <a:latin typeface="Calibri" panose="020F0502020204030204"/>
                <a:ea typeface="+mn-ea"/>
                <a:cs typeface="+mn-cs"/>
              </a:rPr>
              <a:t>Medigap</a:t>
            </a:r>
            <a:r>
              <a:rPr kumimoji="0" lang="es-US" sz="1700" b="0" i="0" u="none" strike="noStrike" cap="none" normalizeH="0" baseline="0" noProof="0" dirty="0">
                <a:ln>
                  <a:noFill/>
                </a:ln>
                <a:solidFill>
                  <a:prstClr val="white"/>
                </a:solidFill>
                <a:uLnTx/>
                <a:uFillTx/>
                <a:latin typeface="Calibri" panose="020F0502020204030204"/>
                <a:ea typeface="+mn-ea"/>
                <a:cs typeface="+mn-cs"/>
              </a:rPr>
              <a:t>) para unirse a un Medicare </a:t>
            </a:r>
            <a:r>
              <a:rPr kumimoji="0" lang="es-US" sz="1700" b="0" i="0" u="none" strike="noStrike" cap="none" normalizeH="0" baseline="0" noProof="0" dirty="0" err="1">
                <a:ln>
                  <a:noFill/>
                </a:ln>
                <a:solidFill>
                  <a:prstClr val="white"/>
                </a:solidFill>
                <a:uLnTx/>
                <a:uFillTx/>
                <a:latin typeface="Calibri" panose="020F0502020204030204"/>
                <a:ea typeface="+mn-ea"/>
                <a:cs typeface="+mn-cs"/>
              </a:rPr>
              <a:t>Advantage</a:t>
            </a:r>
            <a:r>
              <a:rPr kumimoji="0" lang="es-US" sz="1700" b="0" i="0" u="none" strike="noStrike" cap="none" normalizeH="0" baseline="0" noProof="0" dirty="0">
                <a:ln>
                  <a:noFill/>
                </a:ln>
                <a:solidFill>
                  <a:prstClr val="white"/>
                </a:solidFill>
                <a:uLnTx/>
                <a:uFillTx/>
                <a:latin typeface="Calibri" panose="020F0502020204030204"/>
                <a:ea typeface="+mn-ea"/>
                <a:cs typeface="+mn-cs"/>
              </a:rPr>
              <a:t>, es posible que no pueda recuperarla.</a:t>
            </a:r>
          </a:p>
        </p:txBody>
      </p:sp>
      <p:sp>
        <p:nvSpPr>
          <p:cNvPr id="11" name="Content Placeholder 2"/>
          <p:cNvSpPr txBox="1">
            <a:spLocks/>
          </p:cNvSpPr>
          <p:nvPr/>
        </p:nvSpPr>
        <p:spPr>
          <a:xfrm>
            <a:off x="1671145" y="1335025"/>
            <a:ext cx="10250779" cy="5021326"/>
          </a:xfrm>
          <a:prstGeom prst="rect">
            <a:avLst/>
          </a:prstGeom>
        </p:spPr>
        <p:txBody>
          <a:bodyPr vert="horz" lIns="91440" tIns="45720" rIns="91440" bIns="45720" rtlCol="0">
            <a:norm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sysClr val="windowText" lastClr="000000"/>
                </a:solidFill>
                <a:uLnTx/>
                <a:uFillTx/>
                <a:latin typeface="Calibri" panose="020F0502020204030204"/>
                <a:ea typeface="+mn-ea"/>
                <a:cs typeface="+mn-cs"/>
              </a:rPr>
              <a:t>OEP anual del 15 de octubre al 7 de diciembre</a:t>
            </a:r>
          </a:p>
          <a:p>
            <a:pPr lvl="0">
              <a:defRPr/>
            </a:pPr>
            <a:r>
              <a:rPr lang="es-US" sz="2400" dirty="0">
                <a:solidFill>
                  <a:sysClr val="windowText" lastClr="000000"/>
                </a:solidFill>
              </a:rPr>
              <a:t>Período de Inscripción Abierta de Medicare </a:t>
            </a:r>
            <a:r>
              <a:rPr lang="es-US" sz="2400" dirty="0" err="1">
                <a:solidFill>
                  <a:sysClr val="windowText" lastClr="000000"/>
                </a:solidFill>
              </a:rPr>
              <a:t>Advantage</a:t>
            </a:r>
            <a:r>
              <a:rPr lang="es-US" sz="2400" dirty="0">
                <a:solidFill>
                  <a:sysClr val="windowText" lastClr="000000"/>
                </a:solidFill>
              </a:rPr>
              <a:t> </a:t>
            </a:r>
            <a:br>
              <a:rPr lang="es-US" sz="2400" dirty="0">
                <a:solidFill>
                  <a:sysClr val="windowText" lastClr="000000"/>
                </a:solidFill>
              </a:rPr>
            </a:br>
            <a:r>
              <a:rPr lang="es-US" sz="2400" dirty="0">
                <a:solidFill>
                  <a:sysClr val="windowText" lastClr="000000"/>
                </a:solidFill>
              </a:rPr>
              <a:t>(OEP, por sus siglas en inglés)</a:t>
            </a:r>
          </a:p>
          <a:p>
            <a:pPr lvl="1" indent="-236538">
              <a:defRPr/>
            </a:pPr>
            <a:r>
              <a:rPr lang="es-US" sz="2000" dirty="0">
                <a:solidFill>
                  <a:sysClr val="windowText" lastClr="000000"/>
                </a:solidFill>
              </a:rPr>
              <a:t>Un cambio único cada año del 1.º de enero al 31 de marzo (la cobertura comienza el primer día del mes siguiente)</a:t>
            </a:r>
          </a:p>
          <a:p>
            <a:pPr lvl="1" indent="-236538">
              <a:defRPr/>
            </a:pPr>
            <a:r>
              <a:rPr lang="es-US" sz="2000" dirty="0">
                <a:solidFill>
                  <a:sysClr val="windowText" lastClr="000000"/>
                </a:solidFill>
              </a:rPr>
              <a:t>Ya debe estar inscrito en un plan de Medicare </a:t>
            </a:r>
            <a:r>
              <a:rPr lang="es-US" sz="2000" dirty="0" err="1">
                <a:solidFill>
                  <a:sysClr val="windowText" lastClr="000000"/>
                </a:solidFill>
              </a:rPr>
              <a:t>Advantage</a:t>
            </a:r>
            <a:r>
              <a:rPr lang="es-US" sz="2000" dirty="0">
                <a:solidFill>
                  <a:sysClr val="windowText" lastClr="000000"/>
                </a:solidFill>
              </a:rPr>
              <a:t> (en cualquier momento) durante los primeros 3 meses del año</a:t>
            </a:r>
          </a:p>
          <a:p>
            <a:pPr marL="688975" lvl="2" indent="-227013">
              <a:defRPr/>
            </a:pPr>
            <a:r>
              <a:rPr lang="es-US" sz="1600" dirty="0">
                <a:solidFill>
                  <a:sysClr val="windowText" lastClr="000000"/>
                </a:solidFill>
              </a:rPr>
              <a:t>Cambiarse a otro plan de Medicare </a:t>
            </a:r>
            <a:r>
              <a:rPr lang="es-US" sz="1600" dirty="0" err="1">
                <a:solidFill>
                  <a:sysClr val="windowText" lastClr="000000"/>
                </a:solidFill>
              </a:rPr>
              <a:t>Advantage</a:t>
            </a:r>
            <a:r>
              <a:rPr lang="es-US" sz="1600" dirty="0">
                <a:solidFill>
                  <a:sysClr val="windowText" lastClr="000000"/>
                </a:solidFill>
              </a:rPr>
              <a:t> con o sin cobertura de medicamentos recetados </a:t>
            </a:r>
          </a:p>
          <a:p>
            <a:pPr marL="688975" lvl="2" indent="-227013">
              <a:defRPr/>
            </a:pPr>
            <a:r>
              <a:rPr lang="es-US" sz="1600" dirty="0">
                <a:solidFill>
                  <a:sysClr val="windowText" lastClr="000000"/>
                </a:solidFill>
              </a:rPr>
              <a:t>Para renunciar al plan Medicare </a:t>
            </a:r>
            <a:r>
              <a:rPr lang="es-US" sz="1600" dirty="0" err="1">
                <a:solidFill>
                  <a:sysClr val="windowText" lastClr="000000"/>
                </a:solidFill>
              </a:rPr>
              <a:t>Advantage</a:t>
            </a:r>
            <a:r>
              <a:rPr lang="es-US" sz="1600" dirty="0">
                <a:solidFill>
                  <a:sysClr val="windowText" lastClr="000000"/>
                </a:solidFill>
              </a:rPr>
              <a:t> y regresar a Medicare Original (también puede inscribirse en un plan de medicamentos [también conocido como PDP] de Medicare).</a:t>
            </a:r>
          </a:p>
          <a:p>
            <a:pPr lvl="1" indent="-236538">
              <a:defRPr/>
            </a:pPr>
            <a:r>
              <a:rPr lang="es-US" sz="2000" dirty="0">
                <a:solidFill>
                  <a:prstClr val="black"/>
                </a:solidFill>
              </a:rPr>
              <a:t>Si es nuevo en Medicare y se inscribió en un plan Medicare </a:t>
            </a:r>
            <a:r>
              <a:rPr lang="es-US" sz="2000" dirty="0" err="1">
                <a:solidFill>
                  <a:prstClr val="black"/>
                </a:solidFill>
              </a:rPr>
              <a:t>Advantage</a:t>
            </a:r>
            <a:r>
              <a:rPr lang="es-US" sz="2000" dirty="0">
                <a:solidFill>
                  <a:prstClr val="black"/>
                </a:solidFill>
              </a:rPr>
              <a:t> su IEP, puede hacer un cambio dentro de los primeros 3 meses que tiene Medicare.</a:t>
            </a:r>
          </a:p>
        </p:txBody>
      </p:sp>
      <p:grpSp>
        <p:nvGrpSpPr>
          <p:cNvPr id="6" name="Group 5" descr="Incluye imágenes del hospital, estetoscopio y medicamento recetado" title="Ícono de Medicare Advantage"/>
          <p:cNvGrpSpPr/>
          <p:nvPr/>
        </p:nvGrpSpPr>
        <p:grpSpPr>
          <a:xfrm>
            <a:off x="231455" y="2914353"/>
            <a:ext cx="1321065" cy="1724529"/>
            <a:chOff x="231455" y="2914353"/>
            <a:chExt cx="1321065" cy="1724529"/>
          </a:xfrm>
        </p:grpSpPr>
        <p:pic>
          <p:nvPicPr>
            <p:cNvPr id="7" name="Picture 6"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Ícono de la Parte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Advantage</a:t>
              </a:r>
            </a:p>
          </p:txBody>
        </p:sp>
      </p:grpSp>
      <p:sp>
        <p:nvSpPr>
          <p:cNvPr id="4" name="Title 3"/>
          <p:cNvSpPr>
            <a:spLocks noGrp="1"/>
          </p:cNvSpPr>
          <p:nvPr>
            <p:ph type="title"/>
          </p:nvPr>
        </p:nvSpPr>
        <p:spPr/>
        <p:txBody>
          <a:bodyPr/>
          <a:lstStyle/>
          <a:p>
            <a:r>
              <a:rPr lang="es-US"/>
              <a:t>Cuando puedo inscribirme en un plan Medicare Advantage (Continuación)</a:t>
            </a:r>
          </a:p>
        </p:txBody>
      </p:sp>
    </p:spTree>
    <p:extLst>
      <p:ext uri="{BB962C8B-B14F-4D97-AF65-F5344CB8AC3E}">
        <p14:creationId xmlns:p14="http://schemas.microsoft.com/office/powerpoint/2010/main" val="427684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9" name="Content Placeholder 7"/>
          <p:cNvSpPr txBox="1">
            <a:spLocks/>
          </p:cNvSpPr>
          <p:nvPr/>
        </p:nvSpPr>
        <p:spPr>
          <a:xfrm>
            <a:off x="1752600" y="4858502"/>
            <a:ext cx="6860664" cy="80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3200" b="1" i="0" u="none" strike="noStrike" cap="none" normalizeH="0" baseline="0" noProof="0" dirty="0">
                <a:ln>
                  <a:noFill/>
                </a:ln>
                <a:solidFill>
                  <a:prstClr val="black"/>
                </a:solidFill>
                <a:uLnTx/>
                <a:uFillTx/>
                <a:latin typeface="Calibri" panose="020F0502020204030204"/>
                <a:ea typeface="+mn-ea"/>
                <a:cs typeface="+mn-cs"/>
              </a:rPr>
              <a:t>Parte D</a:t>
            </a:r>
            <a:r>
              <a:rPr kumimoji="0" lang="es-US" sz="3200" i="0" u="none" strike="noStrike" cap="none" normalizeH="0" baseline="0" noProof="0" dirty="0">
                <a:ln>
                  <a:noFill/>
                </a:ln>
                <a:solidFill>
                  <a:prstClr val="black"/>
                </a:solidFill>
                <a:uLnTx/>
                <a:uFillTx/>
                <a:latin typeface="Calibri" panose="020F0502020204030204"/>
                <a:ea typeface="+mn-ea"/>
                <a:cs typeface="+mn-cs"/>
              </a:rPr>
              <a:t> (Cobertura para medicamentos)</a:t>
            </a:r>
          </a:p>
        </p:txBody>
      </p:sp>
      <p:pic>
        <p:nvPicPr>
          <p:cNvPr id="10" name="Picture 9" descr="Infografía de la cobertura de medicamentos recetados de Medicare de la Parte D"/>
          <p:cNvPicPr>
            <a:picLocks noChangeAspect="1"/>
          </p:cNvPicPr>
          <p:nvPr/>
        </p:nvPicPr>
        <p:blipFill>
          <a:blip r:embed="rId3"/>
          <a:stretch>
            <a:fillRect/>
          </a:stretch>
        </p:blipFill>
        <p:spPr>
          <a:xfrm>
            <a:off x="443592" y="4744202"/>
            <a:ext cx="1187117" cy="914400"/>
          </a:xfrm>
          <a:prstGeom prst="rect">
            <a:avLst/>
          </a:prstGeom>
        </p:spPr>
      </p:pic>
      <p:sp>
        <p:nvSpPr>
          <p:cNvPr id="11" name="Content Placeholder 7"/>
          <p:cNvSpPr txBox="1">
            <a:spLocks/>
          </p:cNvSpPr>
          <p:nvPr/>
        </p:nvSpPr>
        <p:spPr>
          <a:xfrm>
            <a:off x="1752600" y="3114154"/>
            <a:ext cx="6522691" cy="803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3200" b="1" i="0" u="none" strike="noStrike" cap="none" normalizeH="0" baseline="0" noProof="0">
                <a:ln>
                  <a:noFill/>
                </a:ln>
                <a:solidFill>
                  <a:prstClr val="black"/>
                </a:solidFill>
                <a:uLnTx/>
                <a:uFillTx/>
                <a:latin typeface="Calibri" panose="020F0502020204030204"/>
                <a:ea typeface="+mn-ea"/>
                <a:cs typeface="+mn-cs"/>
              </a:rPr>
              <a:t>Parte B</a:t>
            </a:r>
            <a:r>
              <a:rPr kumimoji="0" lang="es-US" sz="3200" b="0" i="0" u="none" strike="noStrike" cap="none" normalizeH="0" baseline="0" noProof="0">
                <a:ln>
                  <a:noFill/>
                </a:ln>
                <a:solidFill>
                  <a:prstClr val="black"/>
                </a:solidFill>
                <a:uLnTx/>
                <a:uFillTx/>
                <a:latin typeface="Calibri" panose="020F0502020204030204"/>
                <a:ea typeface="+mn-ea"/>
                <a:cs typeface="+mn-cs"/>
              </a:rPr>
              <a:t> (Seguro médico)</a:t>
            </a:r>
          </a:p>
        </p:txBody>
      </p:sp>
      <p:pic>
        <p:nvPicPr>
          <p:cNvPr id="8" name="Picture 7" descr="Infografía del seguro médico de la Parte B"/>
          <p:cNvPicPr>
            <a:picLocks noChangeAspect="1"/>
          </p:cNvPicPr>
          <p:nvPr/>
        </p:nvPicPr>
        <p:blipFill>
          <a:blip r:embed="rId4"/>
          <a:stretch>
            <a:fillRect/>
          </a:stretch>
        </p:blipFill>
        <p:spPr>
          <a:xfrm>
            <a:off x="219919" y="2969168"/>
            <a:ext cx="1410790" cy="1097280"/>
          </a:xfrm>
          <a:prstGeom prst="rect">
            <a:avLst/>
          </a:prstGeom>
        </p:spPr>
      </p:pic>
      <p:sp>
        <p:nvSpPr>
          <p:cNvPr id="6" name="Content Placeholder 7"/>
          <p:cNvSpPr txBox="1">
            <a:spLocks/>
          </p:cNvSpPr>
          <p:nvPr/>
        </p:nvSpPr>
        <p:spPr>
          <a:xfrm>
            <a:off x="1752600" y="1511099"/>
            <a:ext cx="6400799" cy="663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3200" b="1" i="0" u="none" strike="noStrike" cap="none" normalizeH="0" baseline="0" noProof="0">
                <a:ln>
                  <a:noFill/>
                </a:ln>
                <a:solidFill>
                  <a:prstClr val="black"/>
                </a:solidFill>
                <a:uLnTx/>
                <a:uFillTx/>
                <a:latin typeface="Calibri" panose="020F0502020204030204"/>
                <a:ea typeface="+mn-ea"/>
                <a:cs typeface="+mn-cs"/>
              </a:rPr>
              <a:t>Parte A </a:t>
            </a:r>
            <a:r>
              <a:rPr kumimoji="0" lang="es-US" sz="3200" b="0" i="0" u="none" strike="noStrike" cap="none" normalizeH="0" baseline="0" noProof="0">
                <a:ln>
                  <a:noFill/>
                </a:ln>
                <a:solidFill>
                  <a:prstClr val="black"/>
                </a:solidFill>
                <a:uLnTx/>
                <a:uFillTx/>
                <a:latin typeface="Calibri" panose="020F0502020204030204"/>
                <a:ea typeface="+mn-ea"/>
                <a:cs typeface="+mn-cs"/>
              </a:rPr>
              <a:t>(Seguro de hospital) </a:t>
            </a:r>
          </a:p>
        </p:txBody>
      </p:sp>
      <p:pic>
        <p:nvPicPr>
          <p:cNvPr id="7" name="Picture 6" descr="Infografía del seguro hospitalario de la Parte A"/>
          <p:cNvPicPr>
            <a:picLocks noChangeAspect="1"/>
          </p:cNvPicPr>
          <p:nvPr/>
        </p:nvPicPr>
        <p:blipFill>
          <a:blip r:embed="rId5"/>
          <a:stretch>
            <a:fillRect/>
          </a:stretch>
        </p:blipFill>
        <p:spPr>
          <a:xfrm>
            <a:off x="251602" y="1385889"/>
            <a:ext cx="1500998" cy="914400"/>
          </a:xfrm>
          <a:prstGeom prst="rect">
            <a:avLst/>
          </a:prstGeom>
        </p:spPr>
      </p:pic>
      <p:sp>
        <p:nvSpPr>
          <p:cNvPr id="4" name="Title 3"/>
          <p:cNvSpPr>
            <a:spLocks noGrp="1"/>
          </p:cNvSpPr>
          <p:nvPr>
            <p:ph type="title"/>
          </p:nvPr>
        </p:nvSpPr>
        <p:spPr>
          <a:xfrm>
            <a:off x="344906" y="14110"/>
            <a:ext cx="11582400" cy="1020646"/>
          </a:xfrm>
        </p:spPr>
        <p:txBody>
          <a:bodyPr/>
          <a:lstStyle/>
          <a:p>
            <a:r>
              <a:rPr lang="es-US"/>
              <a:t>¿Cuáles son las partes de Medicare?</a:t>
            </a:r>
          </a:p>
        </p:txBody>
      </p:sp>
    </p:spTree>
    <p:extLst>
      <p:ext uri="{BB962C8B-B14F-4D97-AF65-F5344CB8AC3E}">
        <p14:creationId xmlns:p14="http://schemas.microsoft.com/office/powerpoint/2010/main" val="2703897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9"/>
          <p:cNvSpPr txBox="1">
            <a:spLocks/>
          </p:cNvSpPr>
          <p:nvPr/>
        </p:nvSpPr>
        <p:spPr>
          <a:xfrm>
            <a:off x="1671144" y="1180618"/>
            <a:ext cx="10051464" cy="47571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0" indent="-231775" defTabSz="685800">
              <a:lnSpc>
                <a:spcPct val="100000"/>
              </a:lnSpc>
              <a:spcBef>
                <a:spcPts val="600"/>
              </a:spcBef>
            </a:pPr>
            <a:r>
              <a:rPr kumimoji="0" lang="es-US" sz="2800" b="0" i="0" u="none" strike="noStrike" cap="none" normalizeH="0" baseline="0" noProof="0" dirty="0">
                <a:ln>
                  <a:noFill/>
                </a:ln>
                <a:solidFill>
                  <a:prstClr val="black"/>
                </a:solidFill>
                <a:uLnTx/>
                <a:uFillTx/>
                <a:latin typeface="Calibri" panose="020F0502020204030204"/>
                <a:ea typeface="+mn-ea"/>
                <a:cs typeface="+mn-cs"/>
              </a:rPr>
              <a:t>Busque los planes de salud y para medicamentos en </a:t>
            </a:r>
            <a:r>
              <a:rPr lang="es-US" sz="2800" dirty="0">
                <a:hlinkClick r:id="rId3"/>
              </a:rPr>
              <a:t>Medicare.gov/plan-compare</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Visite el sitio web del plan para ver si puede inscribirse en línea.</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Complete un formulario de inscripción en papel.</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Comuníquese con el plan para obtener un formulario de inscripción; luego, complételo, y envíeselo al plan</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Todos los planes deben ofrecer esta opción.</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Llame al plan en el que desea inscribirse.</a:t>
            </a:r>
          </a:p>
          <a:p>
            <a:pPr marL="463550" lvl="1">
              <a:defRPr/>
            </a:pPr>
            <a:r>
              <a:rPr lang="es-US" sz="2400" dirty="0"/>
              <a:t>Obtenga la información de contacto de su plan en</a:t>
            </a:r>
            <a:r>
              <a:rPr kumimoji="0" lang="es-US" sz="2400" b="0" i="0" u="none" strike="noStrike" cap="none" normalizeH="0" baseline="0" noProof="0" dirty="0">
                <a:ln>
                  <a:noFill/>
                </a:ln>
                <a:solidFill>
                  <a:prstClr val="black"/>
                </a:solidFill>
                <a:uLnTx/>
                <a:uFillTx/>
                <a:latin typeface="Calibri" panose="020F0502020204030204"/>
                <a:ea typeface="+mn-ea"/>
                <a:cs typeface="+mn-cs"/>
              </a:rPr>
              <a:t> </a:t>
            </a:r>
            <a:r>
              <a:rPr lang="es-US" sz="2400" dirty="0">
                <a:hlinkClick r:id="rId3"/>
              </a:rPr>
              <a:t>Medicare.gov/plan-compare</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Llame al 1-800-MEDICARE (1-800-633-4227); TTY: 1-877-486-2048</a:t>
            </a:r>
          </a:p>
        </p:txBody>
      </p:sp>
      <p:grpSp>
        <p:nvGrpSpPr>
          <p:cNvPr id="7" name="Group 6" descr="Incluye imágenes del hospital, estetoscopio y medicamento recetado" title="Ícono de Medicare Advantage"/>
          <p:cNvGrpSpPr/>
          <p:nvPr/>
        </p:nvGrpSpPr>
        <p:grpSpPr>
          <a:xfrm>
            <a:off x="231455" y="2914353"/>
            <a:ext cx="1321065" cy="1724529"/>
            <a:chOff x="231455" y="2914353"/>
            <a:chExt cx="1321065" cy="1724529"/>
          </a:xfrm>
        </p:grpSpPr>
        <p:pic>
          <p:nvPicPr>
            <p:cNvPr id="8" name="Picture 7" title="Ícono de la Parte 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9" name="Picture 8" title="Ícono de la Parte B"/>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10" name="Picture 9" title="Ícono de la Parte 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1" name="TextBox 10"/>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Advantage</a:t>
              </a:r>
            </a:p>
          </p:txBody>
        </p:sp>
      </p:grpSp>
      <p:sp>
        <p:nvSpPr>
          <p:cNvPr id="4" name="Title 3"/>
          <p:cNvSpPr>
            <a:spLocks noGrp="1"/>
          </p:cNvSpPr>
          <p:nvPr>
            <p:ph type="title"/>
          </p:nvPr>
        </p:nvSpPr>
        <p:spPr/>
        <p:txBody>
          <a:bodyPr/>
          <a:lstStyle/>
          <a:p>
            <a:r>
              <a:rPr lang="es-US"/>
              <a:t>¿Cómo me inscribo en un plan Medicare Advantage?</a:t>
            </a:r>
          </a:p>
        </p:txBody>
      </p:sp>
    </p:spTree>
    <p:extLst>
      <p:ext uri="{BB962C8B-B14F-4D97-AF65-F5344CB8AC3E}">
        <p14:creationId xmlns:p14="http://schemas.microsoft.com/office/powerpoint/2010/main" val="3590735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4"/>
          <p:cNvSpPr txBox="1">
            <a:spLocks/>
          </p:cNvSpPr>
          <p:nvPr/>
        </p:nvSpPr>
        <p:spPr>
          <a:xfrm>
            <a:off x="1920240" y="1180618"/>
            <a:ext cx="9710928" cy="51757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None/>
              <a:tabLst/>
              <a:defRPr/>
            </a:pPr>
            <a:r>
              <a:rPr kumimoji="0" lang="es-US" b="1" i="0" u="none" strike="noStrike" cap="none" normalizeH="0" baseline="0" noProof="0" dirty="0">
                <a:ln>
                  <a:noFill/>
                </a:ln>
                <a:solidFill>
                  <a:prstClr val="black"/>
                </a:solidFill>
                <a:uLnTx/>
                <a:uFillTx/>
                <a:latin typeface="Calibri" panose="020F0502020204030204"/>
                <a:ea typeface="+mn-ea"/>
                <a:cs typeface="+mn-cs"/>
              </a:rPr>
              <a:t>Tenga en cuenta lo siguiente</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Debe tener la Parte A y la Parte B para inscribirse.</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noProof="0" dirty="0">
                <a:ln>
                  <a:noFill/>
                </a:ln>
                <a:solidFill>
                  <a:prstClr val="black"/>
                </a:solidFill>
                <a:uLnTx/>
                <a:uFillTx/>
                <a:latin typeface="Calibri" panose="020F0502020204030204"/>
                <a:ea typeface="+mn-ea"/>
                <a:cs typeface="+mn-cs"/>
              </a:rPr>
              <a:t>Si el plan ofrece beneficios adicionales (además de los beneficios de Medicare Original) y si necesita pagar más para obtenerlos</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Algunos planes pueden exigirle que use una red. </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Es posible que necesite un referido para ver a un </a:t>
            </a:r>
            <a:br>
              <a:rPr kumimoji="0" lang="es-US" b="0" i="0" u="none" strike="noStrike" cap="none" normalizeH="0" baseline="0" noProof="0" dirty="0">
                <a:ln>
                  <a:noFill/>
                </a:ln>
                <a:solidFill>
                  <a:prstClr val="black"/>
                </a:solidFill>
                <a:uLnTx/>
                <a:uFillTx/>
                <a:latin typeface="Calibri" panose="020F0502020204030204"/>
                <a:ea typeface="+mn-ea"/>
                <a:cs typeface="+mn-cs"/>
              </a:rPr>
            </a:br>
            <a:r>
              <a:rPr kumimoji="0" lang="es-US" b="0" i="0" u="none" strike="noStrike" cap="none" normalizeH="0" baseline="0" noProof="0" dirty="0">
                <a:ln>
                  <a:noFill/>
                </a:ln>
                <a:solidFill>
                  <a:prstClr val="black"/>
                </a:solidFill>
                <a:uLnTx/>
                <a:uFillTx/>
                <a:latin typeface="Calibri" panose="020F0502020204030204"/>
                <a:ea typeface="+mn-ea"/>
                <a:cs typeface="+mn-cs"/>
              </a:rPr>
              <a:t>médico especialista.</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Debe pagar la prima de la Parte B y la prima mensual del plan.</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Puede inscribirse o abandonar el plan durante períodos específicos.</a:t>
            </a:r>
          </a:p>
          <a:p>
            <a:pPr marL="460375" marR="0" lvl="1" indent="-228600" algn="l" defTabSz="685800" rtl="0" eaLnBrk="1" fontAlgn="auto" latinLnBrk="0" hangingPunct="1">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Calibri" panose="020F0502020204030204"/>
                <a:ea typeface="+mn-ea"/>
                <a:cs typeface="+mn-cs"/>
              </a:rPr>
              <a:t>No es compatible con pólizas </a:t>
            </a:r>
            <a:r>
              <a:rPr kumimoji="0" lang="es-US" b="0" i="0" u="none" strike="noStrike" cap="none" normalizeH="0" baseline="0" noProof="0" dirty="0" err="1">
                <a:ln>
                  <a:noFill/>
                </a:ln>
                <a:solidFill>
                  <a:prstClr val="black"/>
                </a:solidFill>
                <a:uLnTx/>
                <a:uFillTx/>
                <a:latin typeface="Calibri" panose="020F0502020204030204"/>
                <a:ea typeface="+mn-ea"/>
                <a:cs typeface="+mn-cs"/>
              </a:rPr>
              <a:t>Medigap</a:t>
            </a:r>
            <a:r>
              <a:rPr kumimoji="0" lang="es-US" b="0" i="0" u="none" strike="noStrike" cap="none" normalizeH="0" baseline="0" noProof="0" dirty="0">
                <a:ln>
                  <a:noFill/>
                </a:ln>
                <a:solidFill>
                  <a:prstClr val="black"/>
                </a:solidFill>
                <a:uLnTx/>
                <a:uFillTx/>
                <a:latin typeface="Calibri" panose="020F0502020204030204"/>
                <a:ea typeface="+mn-ea"/>
                <a:cs typeface="+mn-cs"/>
              </a:rPr>
              <a:t>.</a:t>
            </a:r>
          </a:p>
        </p:txBody>
      </p:sp>
      <p:grpSp>
        <p:nvGrpSpPr>
          <p:cNvPr id="7" name="Group 6" descr="Incluye imágenes del hospital, estetoscopio y medicamento recetado" title="Ícono de Medicare Advantage"/>
          <p:cNvGrpSpPr/>
          <p:nvPr/>
        </p:nvGrpSpPr>
        <p:grpSpPr>
          <a:xfrm>
            <a:off x="294572" y="2696950"/>
            <a:ext cx="1321065" cy="1724529"/>
            <a:chOff x="231455" y="2914353"/>
            <a:chExt cx="1321065" cy="1724529"/>
          </a:xfrm>
        </p:grpSpPr>
        <p:pic>
          <p:nvPicPr>
            <p:cNvPr id="8" name="Picture 7" title="Ícono de la Parte 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9" name="Picture 8" title="Ícono de la Parte 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10" name="Picture 9" title="Ícono de la Parte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1" name="TextBox 10"/>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srgbClr val="E7E6E6">
                      <a:lumMod val="50000"/>
                    </a:srgbClr>
                  </a:solidFill>
                  <a:uLnTx/>
                  <a:uFillTx/>
                </a:rPr>
                <a:t>Advantage</a:t>
              </a:r>
            </a:p>
          </p:txBody>
        </p:sp>
      </p:grpSp>
      <p:sp>
        <p:nvSpPr>
          <p:cNvPr id="4" name="Title 3"/>
          <p:cNvSpPr>
            <a:spLocks noGrp="1"/>
          </p:cNvSpPr>
          <p:nvPr>
            <p:ph type="title"/>
          </p:nvPr>
        </p:nvSpPr>
        <p:spPr/>
        <p:txBody>
          <a:bodyPr/>
          <a:lstStyle/>
          <a:p>
            <a:r>
              <a:rPr lang="es-US"/>
              <a:t>Decisión: ¿Debo inscribirme en un Plan Medicare Advantage?</a:t>
            </a:r>
          </a:p>
        </p:txBody>
      </p:sp>
    </p:spTree>
    <p:extLst>
      <p:ext uri="{BB962C8B-B14F-4D97-AF65-F5344CB8AC3E}">
        <p14:creationId xmlns:p14="http://schemas.microsoft.com/office/powerpoint/2010/main" val="1474082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609600" y="1182004"/>
            <a:ext cx="11317705" cy="5303856"/>
          </a:xfrm>
        </p:spPr>
        <p:txBody>
          <a:bodyPr>
            <a:normAutofit lnSpcReduction="10000"/>
          </a:bodyPr>
          <a:lstStyle/>
          <a:p>
            <a:pPr defTabSz="9306">
              <a:lnSpc>
                <a:spcPct val="100000"/>
              </a:lnSpc>
              <a:spcBef>
                <a:spcPts val="600"/>
              </a:spcBef>
              <a:defRPr/>
            </a:pPr>
            <a:r>
              <a:rPr lang="es-US" sz="2800" dirty="0"/>
              <a:t>Puede inscribirse en un plan Medicare </a:t>
            </a:r>
            <a:r>
              <a:rPr lang="es-US" sz="2800" dirty="0" err="1"/>
              <a:t>Advantage</a:t>
            </a:r>
            <a:r>
              <a:rPr lang="es-US" sz="2800" dirty="0"/>
              <a:t> o un plan Medicare </a:t>
            </a:r>
            <a:r>
              <a:rPr lang="es-US" sz="2800" dirty="0" err="1"/>
              <a:t>Advantage</a:t>
            </a:r>
            <a:r>
              <a:rPr lang="es-US" sz="2800" dirty="0"/>
              <a:t> con cobertura de medicamentos durante la inscripción abierta (del 15 de octubre al 7 de diciembre de 2021) para la cobertura a partir del 1 de enero de 2022. </a:t>
            </a:r>
          </a:p>
          <a:p>
            <a:pPr marL="460375" lvl="1" indent="-230188" defTabSz="9306">
              <a:lnSpc>
                <a:spcPct val="100000"/>
              </a:lnSpc>
              <a:spcBef>
                <a:spcPts val="600"/>
              </a:spcBef>
              <a:defRPr/>
            </a:pPr>
            <a:r>
              <a:rPr lang="es-US" sz="2400" dirty="0"/>
              <a:t>Los planes MA deben cubrir todos los servicios que cubre Medicare</a:t>
            </a:r>
          </a:p>
          <a:p>
            <a:pPr marL="460375" lvl="1" indent="-230188">
              <a:lnSpc>
                <a:spcPct val="100000"/>
              </a:lnSpc>
              <a:spcBef>
                <a:spcPts val="600"/>
              </a:spcBef>
            </a:pPr>
            <a:r>
              <a:rPr lang="es-US" sz="2400" dirty="0"/>
              <a:t>Sus costos, derechos, protecciones y/o opciones de dónde recibe su atención pueden ser diferentes</a:t>
            </a:r>
          </a:p>
          <a:p>
            <a:pPr marL="460375" lvl="1" indent="-230188">
              <a:lnSpc>
                <a:spcPct val="100000"/>
              </a:lnSpc>
              <a:spcBef>
                <a:spcPts val="600"/>
              </a:spcBef>
            </a:pPr>
            <a:r>
              <a:rPr lang="es-US" sz="2400" dirty="0"/>
              <a:t>Es posible que pueda obtener beneficios adicionales, como visión, audición </a:t>
            </a:r>
            <a:br>
              <a:rPr lang="es-US" sz="2400" dirty="0"/>
            </a:br>
            <a:r>
              <a:rPr lang="es-US" sz="2400" dirty="0"/>
              <a:t>y dentición.</a:t>
            </a:r>
          </a:p>
          <a:p>
            <a:pPr>
              <a:lnSpc>
                <a:spcPct val="100000"/>
              </a:lnSpc>
              <a:spcBef>
                <a:spcPts val="600"/>
              </a:spcBef>
            </a:pPr>
            <a:r>
              <a:rPr lang="es-US" sz="2800" dirty="0"/>
              <a:t>Si se inscribe en un plan Medicare </a:t>
            </a:r>
            <a:r>
              <a:rPr lang="es-US" sz="2800" dirty="0" err="1"/>
              <a:t>Advantage</a:t>
            </a:r>
            <a:r>
              <a:rPr lang="es-US" sz="2800" dirty="0"/>
              <a:t> durante la inscripción abierta, pero cambia de opinión, puede volver a Medicare Original o cambiar a un plan Medicare </a:t>
            </a:r>
            <a:r>
              <a:rPr lang="es-US" sz="2800" dirty="0" err="1"/>
              <a:t>Advantage</a:t>
            </a:r>
            <a:r>
              <a:rPr lang="es-US" sz="2800" dirty="0"/>
              <a:t> diferente durante el período de inscripción abierta de Medicare </a:t>
            </a:r>
            <a:r>
              <a:rPr lang="es-US" sz="2800" dirty="0" err="1"/>
              <a:t>Advantage</a:t>
            </a:r>
            <a:r>
              <a:rPr lang="es-US" sz="2800" dirty="0"/>
              <a:t> (del 1 de enero al 31 de marzo)</a:t>
            </a:r>
          </a:p>
        </p:txBody>
      </p:sp>
      <p:sp>
        <p:nvSpPr>
          <p:cNvPr id="4" name="Title 3"/>
          <p:cNvSpPr>
            <a:spLocks noGrp="1"/>
          </p:cNvSpPr>
          <p:nvPr>
            <p:ph type="title"/>
          </p:nvPr>
        </p:nvSpPr>
        <p:spPr/>
        <p:txBody>
          <a:bodyPr>
            <a:normAutofit fontScale="90000"/>
          </a:bodyPr>
          <a:lstStyle/>
          <a:p>
            <a:r>
              <a:rPr lang="es-US"/>
              <a:t>¿Puedo inscribirme en un plan de Medicare Advantage si padezco de Enfermedad Renal en Etapa Final (ESRD, por sus siglas en inglés)?</a:t>
            </a:r>
          </a:p>
        </p:txBody>
      </p:sp>
    </p:spTree>
    <p:extLst>
      <p:ext uri="{BB962C8B-B14F-4D97-AF65-F5344CB8AC3E}">
        <p14:creationId xmlns:p14="http://schemas.microsoft.com/office/powerpoint/2010/main" val="4104321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7" name="Content Placeholder 5" descr="Este cuadro descriptivo se incluye en las notas del orador." title="¿En qué difieren las pólizas Medigap y los planes Medicare Advantage?"/>
          <p:cNvGraphicFramePr>
            <a:graphicFrameLocks noGrp="1"/>
          </p:cNvGraphicFramePr>
          <p:nvPr>
            <p:ph idx="1"/>
            <p:extLst>
              <p:ext uri="{D42A27DB-BD31-4B8C-83A1-F6EECF244321}">
                <p14:modId xmlns:p14="http://schemas.microsoft.com/office/powerpoint/2010/main" val="1438993547"/>
              </p:ext>
            </p:extLst>
          </p:nvPr>
        </p:nvGraphicFramePr>
        <p:xfrm>
          <a:off x="163286" y="1107380"/>
          <a:ext cx="11843657" cy="5258064"/>
        </p:xfrm>
        <a:graphic>
          <a:graphicData uri="http://schemas.openxmlformats.org/drawingml/2006/table">
            <a:tbl>
              <a:tblPr firstRow="1" firstCol="1" lastRow="1" lastCol="1" bandRow="1" bandCol="1">
                <a:tableStyleId>{5C22544A-7EE6-4342-B048-85BDC9FD1C3A}</a:tableStyleId>
              </a:tblPr>
              <a:tblGrid>
                <a:gridCol w="2858816">
                  <a:extLst>
                    <a:ext uri="{9D8B030D-6E8A-4147-A177-3AD203B41FA5}">
                      <a16:colId xmlns:a16="http://schemas.microsoft.com/office/drawing/2014/main" val="20000"/>
                    </a:ext>
                  </a:extLst>
                </a:gridCol>
                <a:gridCol w="3955841">
                  <a:extLst>
                    <a:ext uri="{9D8B030D-6E8A-4147-A177-3AD203B41FA5}">
                      <a16:colId xmlns:a16="http://schemas.microsoft.com/office/drawing/2014/main" val="20001"/>
                    </a:ext>
                  </a:extLst>
                </a:gridCol>
                <a:gridCol w="5029000">
                  <a:extLst>
                    <a:ext uri="{9D8B030D-6E8A-4147-A177-3AD203B41FA5}">
                      <a16:colId xmlns:a16="http://schemas.microsoft.com/office/drawing/2014/main" val="20002"/>
                    </a:ext>
                  </a:extLst>
                </a:gridCol>
              </a:tblGrid>
              <a:tr h="666245">
                <a:tc>
                  <a:txBody>
                    <a:bodyPr/>
                    <a:lstStyle/>
                    <a:p>
                      <a:pPr marL="0" marR="0" indent="0" algn="l" rtl="0">
                        <a:lnSpc>
                          <a:spcPct val="100000"/>
                        </a:lnSpc>
                        <a:spcBef>
                          <a:spcPts val="600"/>
                        </a:spcBef>
                        <a:spcAft>
                          <a:spcPts val="0"/>
                        </a:spcAft>
                        <a:buFont typeface="Wingdings" panose="05000000000000000000" pitchFamily="2" charset="2"/>
                        <a:buNone/>
                      </a:pPr>
                      <a:endParaRPr lang="en-US" sz="2000" b="0" dirty="0">
                        <a:solidFill>
                          <a:schemeClr val="tx1"/>
                        </a:solidFill>
                        <a:effectLst/>
                        <a:latin typeface="Calibri"/>
                        <a:ea typeface="Calibri"/>
                        <a:cs typeface="Times New Roman"/>
                      </a:endParaRPr>
                    </a:p>
                  </a:txBody>
                  <a:tcPr marL="0" marR="0" marT="0" marB="0" anchor="ctr">
                    <a:solidFill>
                      <a:srgbClr val="4F81BD"/>
                    </a:solidFill>
                  </a:tcPr>
                </a:tc>
                <a:tc>
                  <a:txBody>
                    <a:bodyPr/>
                    <a:lstStyle/>
                    <a:p>
                      <a:pPr marL="44450" marR="0" algn="ctr">
                        <a:lnSpc>
                          <a:spcPct val="100000"/>
                        </a:lnSpc>
                        <a:spcBef>
                          <a:spcPts val="600"/>
                        </a:spcBef>
                        <a:spcAft>
                          <a:spcPts val="0"/>
                        </a:spcAft>
                      </a:pPr>
                      <a:r>
                        <a:rPr lang="es-US" sz="2000" b="1">
                          <a:solidFill>
                            <a:schemeClr val="lt1"/>
                          </a:solidFill>
                          <a:latin typeface="+mn-lt"/>
                          <a:ea typeface="+mn-ea"/>
                          <a:cs typeface="+mn-cs"/>
                        </a:rPr>
                        <a:t>Pólizas Medigap</a:t>
                      </a:r>
                    </a:p>
                  </a:txBody>
                  <a:tcPr marL="0" marR="0" marT="0" marB="0" anchor="ctr">
                    <a:solidFill>
                      <a:srgbClr val="4F81BD"/>
                    </a:solidFill>
                  </a:tcPr>
                </a:tc>
                <a:tc>
                  <a:txBody>
                    <a:bodyPr/>
                    <a:lstStyle/>
                    <a:p>
                      <a:pPr marL="44450" marR="0" algn="ctr" defTabSz="914400" rtl="0" eaLnBrk="1" latinLnBrk="0" hangingPunct="1">
                        <a:lnSpc>
                          <a:spcPct val="100000"/>
                        </a:lnSpc>
                        <a:spcBef>
                          <a:spcPts val="600"/>
                        </a:spcBef>
                        <a:spcAft>
                          <a:spcPts val="0"/>
                        </a:spcAft>
                      </a:pPr>
                      <a:r>
                        <a:rPr lang="es-US" sz="2000" b="1" dirty="0">
                          <a:solidFill>
                            <a:schemeClr val="lt1"/>
                          </a:solidFill>
                          <a:latin typeface="+mn-lt"/>
                          <a:ea typeface="+mn-ea"/>
                          <a:cs typeface="+mn-cs"/>
                        </a:rPr>
                        <a:t>Planes de Medicare </a:t>
                      </a:r>
                      <a:r>
                        <a:rPr lang="es-US" sz="2000" b="1" dirty="0" err="1">
                          <a:solidFill>
                            <a:schemeClr val="lt1"/>
                          </a:solidFill>
                          <a:latin typeface="+mn-lt"/>
                          <a:ea typeface="+mn-ea"/>
                          <a:cs typeface="+mn-cs"/>
                        </a:rPr>
                        <a:t>Advantage</a:t>
                      </a:r>
                      <a:endParaRPr lang="es-US" sz="2000" b="1" dirty="0">
                        <a:solidFill>
                          <a:schemeClr val="lt1"/>
                        </a:solidFill>
                        <a:latin typeface="+mn-lt"/>
                        <a:ea typeface="+mn-ea"/>
                        <a:cs typeface="+mn-cs"/>
                      </a:endParaRPr>
                    </a:p>
                  </a:txBody>
                  <a:tcPr marL="0" marR="0" marT="0" marB="0" anchor="ctr">
                    <a:solidFill>
                      <a:srgbClr val="4F81BD"/>
                    </a:solidFill>
                  </a:tcPr>
                </a:tc>
                <a:extLst>
                  <a:ext uri="{0D108BD9-81ED-4DB2-BD59-A6C34878D82A}">
                    <a16:rowId xmlns:a16="http://schemas.microsoft.com/office/drawing/2014/main" val="10000"/>
                  </a:ext>
                </a:extLst>
              </a:tr>
              <a:tr h="413212">
                <a:tc>
                  <a:txBody>
                    <a:bodyPr/>
                    <a:lstStyle/>
                    <a:p>
                      <a:pPr marL="91440" marR="0" indent="0">
                        <a:lnSpc>
                          <a:spcPct val="100000"/>
                        </a:lnSpc>
                        <a:spcBef>
                          <a:spcPts val="600"/>
                        </a:spcBef>
                        <a:spcAft>
                          <a:spcPts val="0"/>
                        </a:spcAft>
                        <a:buFont typeface="Wingdings" panose="05000000000000000000" pitchFamily="2" charset="2"/>
                        <a:buNone/>
                      </a:pPr>
                      <a:r>
                        <a:rPr lang="es-US" sz="2000" b="1">
                          <a:solidFill>
                            <a:schemeClr val="tx1"/>
                          </a:solidFill>
                          <a:latin typeface="+mn-lt"/>
                          <a:ea typeface="+mn-ea"/>
                          <a:cs typeface="+mn-cs"/>
                        </a:rPr>
                        <a:t>Ofrecidos por</a:t>
                      </a:r>
                    </a:p>
                  </a:txBody>
                  <a:tcPr marL="0" marR="0" marT="0" marB="0">
                    <a:solidFill>
                      <a:srgbClr val="D0D8E8"/>
                    </a:solidFill>
                  </a:tcPr>
                </a:tc>
                <a:tc>
                  <a:txBody>
                    <a:bodyPr/>
                    <a:lstStyle/>
                    <a:p>
                      <a:pPr marL="44450" marR="0">
                        <a:lnSpc>
                          <a:spcPct val="100000"/>
                        </a:lnSpc>
                        <a:spcBef>
                          <a:spcPts val="600"/>
                        </a:spcBef>
                        <a:spcAft>
                          <a:spcPts val="0"/>
                        </a:spcAft>
                      </a:pPr>
                      <a:r>
                        <a:rPr lang="es-US" sz="2000">
                          <a:solidFill>
                            <a:schemeClr val="dk1"/>
                          </a:solidFill>
                          <a:latin typeface="+mn-lt"/>
                          <a:ea typeface="+mn-ea"/>
                          <a:cs typeface="+mn-cs"/>
                        </a:rPr>
                        <a:t>Compañías privadas</a:t>
                      </a: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s-US" sz="2000" b="0">
                          <a:solidFill>
                            <a:schemeClr val="dk1"/>
                          </a:solidFill>
                          <a:latin typeface="+mn-lt"/>
                          <a:ea typeface="+mn-ea"/>
                          <a:cs typeface="+mn-cs"/>
                        </a:rPr>
                        <a:t>Compañías privadas</a:t>
                      </a:r>
                    </a:p>
                  </a:txBody>
                  <a:tcPr marL="0" marR="0" marT="0" marB="0">
                    <a:solidFill>
                      <a:srgbClr val="D0D8E8"/>
                    </a:solidFill>
                  </a:tcPr>
                </a:tc>
                <a:extLst>
                  <a:ext uri="{0D108BD9-81ED-4DB2-BD59-A6C34878D82A}">
                    <a16:rowId xmlns:a16="http://schemas.microsoft.com/office/drawing/2014/main" val="10001"/>
                  </a:ext>
                </a:extLst>
              </a:tr>
              <a:tr h="666245">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s-US" sz="2000" b="1">
                          <a:solidFill>
                            <a:schemeClr val="tx1"/>
                          </a:solidFill>
                          <a:latin typeface="+mn-lt"/>
                          <a:ea typeface="+mn-ea"/>
                          <a:cs typeface="+mn-cs"/>
                        </a:rPr>
                        <a:t>Supervisión gubernamental </a:t>
                      </a: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s-US" sz="2000" b="0" i="0" u="none" strike="noStrike" baseline="0">
                          <a:solidFill>
                            <a:schemeClr val="dk1"/>
                          </a:solidFill>
                          <a:latin typeface="+mn-lt"/>
                          <a:ea typeface="+mn-ea"/>
                          <a:cs typeface="+mn-cs"/>
                        </a:rPr>
                        <a:t>Estatal pero también debe cumplir con las leyes federales.</a:t>
                      </a: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s-US" sz="2000" b="0">
                          <a:solidFill>
                            <a:schemeClr val="dk1"/>
                          </a:solidFill>
                          <a:latin typeface="+mn-lt"/>
                          <a:ea typeface="+mn-ea"/>
                          <a:cs typeface="+mn-cs"/>
                        </a:rPr>
                        <a:t>Federal (</a:t>
                      </a:r>
                      <a:r>
                        <a:rPr lang="es-US" sz="2000" b="0">
                          <a:solidFill>
                            <a:schemeClr val="tx1"/>
                          </a:solidFill>
                          <a:latin typeface="+mn-lt"/>
                          <a:ea typeface="Calibri"/>
                          <a:cs typeface="Times New Roman"/>
                        </a:rPr>
                        <a:t>Medicare debe aprobar los planes)</a:t>
                      </a:r>
                    </a:p>
                  </a:txBody>
                  <a:tcPr marL="0" marR="0" marT="0" marB="0">
                    <a:solidFill>
                      <a:srgbClr val="E9EDF4"/>
                    </a:solidFill>
                  </a:tcPr>
                </a:tc>
                <a:extLst>
                  <a:ext uri="{0D108BD9-81ED-4DB2-BD59-A6C34878D82A}">
                    <a16:rowId xmlns:a16="http://schemas.microsoft.com/office/drawing/2014/main" val="10002"/>
                  </a:ext>
                </a:extLst>
              </a:tr>
              <a:tr h="374288">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s-US" sz="2000" b="1">
                          <a:solidFill>
                            <a:schemeClr val="tx1"/>
                          </a:solidFill>
                          <a:latin typeface="+mn-lt"/>
                          <a:ea typeface="+mn-ea"/>
                          <a:cs typeface="+mn-cs"/>
                        </a:rPr>
                        <a:t>Compatible con</a:t>
                      </a:r>
                    </a:p>
                  </a:txBody>
                  <a:tcPr marL="0" marR="0" marT="0" marB="0">
                    <a:solidFill>
                      <a:srgbClr val="D0D8E8"/>
                    </a:solidFill>
                  </a:tcPr>
                </a:tc>
                <a:tc>
                  <a:txBody>
                    <a:bodyPr/>
                    <a:lstStyle/>
                    <a:p>
                      <a:pPr marL="44450" marR="0">
                        <a:lnSpc>
                          <a:spcPct val="100000"/>
                        </a:lnSpc>
                        <a:spcBef>
                          <a:spcPts val="600"/>
                        </a:spcBef>
                        <a:spcAft>
                          <a:spcPts val="0"/>
                        </a:spcAft>
                      </a:pPr>
                      <a:r>
                        <a:rPr lang="es-US" sz="2000">
                          <a:solidFill>
                            <a:schemeClr val="dk1"/>
                          </a:solidFill>
                          <a:latin typeface="+mn-lt"/>
                          <a:ea typeface="+mn-ea"/>
                          <a:cs typeface="+mn-cs"/>
                        </a:rPr>
                        <a:t>Medicare Original</a:t>
                      </a:r>
                    </a:p>
                  </a:txBody>
                  <a:tcPr marL="0" marR="0" marT="0" marB="0">
                    <a:solidFill>
                      <a:srgbClr val="D0D8E8"/>
                    </a:solidFill>
                  </a:tcPr>
                </a:tc>
                <a:tc>
                  <a:txBody>
                    <a:bodyPr/>
                    <a:lstStyle/>
                    <a:p>
                      <a:pPr marL="44450" marR="0">
                        <a:lnSpc>
                          <a:spcPct val="100000"/>
                        </a:lnSpc>
                        <a:spcBef>
                          <a:spcPts val="600"/>
                        </a:spcBef>
                        <a:spcAft>
                          <a:spcPts val="0"/>
                        </a:spcAft>
                      </a:pPr>
                      <a:r>
                        <a:rPr lang="es-US" sz="2000" b="0">
                          <a:solidFill>
                            <a:schemeClr val="tx1"/>
                          </a:solidFill>
                          <a:latin typeface="+mn-lt"/>
                          <a:ea typeface="+mn-ea"/>
                          <a:cs typeface="+mn-cs"/>
                        </a:rPr>
                        <a:t>N/C</a:t>
                      </a:r>
                    </a:p>
                  </a:txBody>
                  <a:tcPr marL="0" marR="0" marT="0" marB="0">
                    <a:solidFill>
                      <a:srgbClr val="D0D8E8"/>
                    </a:solidFill>
                  </a:tcPr>
                </a:tc>
                <a:extLst>
                  <a:ext uri="{0D108BD9-81ED-4DB2-BD59-A6C34878D82A}">
                    <a16:rowId xmlns:a16="http://schemas.microsoft.com/office/drawing/2014/main" val="10003"/>
                  </a:ext>
                </a:extLst>
              </a:tr>
              <a:tr h="1806325">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s-US" sz="2000" b="1">
                          <a:solidFill>
                            <a:schemeClr val="tx1"/>
                          </a:solidFill>
                          <a:latin typeface="+mn-lt"/>
                          <a:ea typeface="+mn-ea"/>
                          <a:cs typeface="+mn-cs"/>
                        </a:rPr>
                        <a:t>Cubre</a:t>
                      </a:r>
                    </a:p>
                  </a:txBody>
                  <a:tcPr marL="0" marR="0" marT="0" marB="0">
                    <a:solidFill>
                      <a:srgbClr val="E9EDF4"/>
                    </a:solidFill>
                  </a:tcPr>
                </a:tc>
                <a:tc>
                  <a:txBody>
                    <a:bodyPr/>
                    <a:lstStyle/>
                    <a:p>
                      <a:pPr marL="44450" marR="0">
                        <a:lnSpc>
                          <a:spcPct val="100000"/>
                        </a:lnSpc>
                        <a:spcBef>
                          <a:spcPts val="600"/>
                        </a:spcBef>
                        <a:spcAft>
                          <a:spcPts val="0"/>
                        </a:spcAft>
                      </a:pPr>
                      <a:r>
                        <a:rPr lang="es-US" sz="2000" dirty="0">
                          <a:solidFill>
                            <a:schemeClr val="dk1"/>
                          </a:solidFill>
                          <a:latin typeface="+mn-lt"/>
                          <a:ea typeface="+mn-ea"/>
                          <a:cs typeface="+mn-cs"/>
                        </a:rPr>
                        <a:t>Faltas de cobertura de Medicare Original, como deducibles, </a:t>
                      </a:r>
                      <a:r>
                        <a:rPr lang="es-US" sz="2000" dirty="0" err="1">
                          <a:solidFill>
                            <a:schemeClr val="dk1"/>
                          </a:solidFill>
                          <a:latin typeface="+mn-lt"/>
                          <a:ea typeface="+mn-ea"/>
                          <a:cs typeface="+mn-cs"/>
                        </a:rPr>
                        <a:t>coseguro</a:t>
                      </a:r>
                      <a:r>
                        <a:rPr lang="es-US" sz="2000" dirty="0">
                          <a:solidFill>
                            <a:schemeClr val="dk1"/>
                          </a:solidFill>
                          <a:latin typeface="+mn-lt"/>
                          <a:ea typeface="+mn-ea"/>
                          <a:cs typeface="+mn-cs"/>
                        </a:rPr>
                        <a:t> </a:t>
                      </a:r>
                      <a:br>
                        <a:rPr lang="es-US" sz="2000" dirty="0">
                          <a:solidFill>
                            <a:schemeClr val="dk1"/>
                          </a:solidFill>
                          <a:latin typeface="+mn-lt"/>
                          <a:ea typeface="+mn-ea"/>
                          <a:cs typeface="+mn-cs"/>
                        </a:rPr>
                      </a:br>
                      <a:r>
                        <a:rPr lang="es-US" sz="2000" dirty="0">
                          <a:solidFill>
                            <a:schemeClr val="dk1"/>
                          </a:solidFill>
                          <a:latin typeface="+mn-lt"/>
                          <a:ea typeface="+mn-ea"/>
                          <a:cs typeface="+mn-cs"/>
                        </a:rPr>
                        <a:t>y copagos para servicios cubiertos por </a:t>
                      </a:r>
                      <a:r>
                        <a:rPr lang="es-US" sz="2000" baseline="0" dirty="0">
                          <a:solidFill>
                            <a:schemeClr val="dk1"/>
                          </a:solidFill>
                          <a:latin typeface="+mn-lt"/>
                          <a:ea typeface="+mn-ea"/>
                          <a:cs typeface="+mn-cs"/>
                        </a:rPr>
                        <a:t>Medicare.</a:t>
                      </a:r>
                    </a:p>
                  </a:txBody>
                  <a:tcPr marL="0" marR="0" marT="0" marB="0">
                    <a:solidFill>
                      <a:srgbClr val="E9EDF4"/>
                    </a:solidFill>
                  </a:tcPr>
                </a:tc>
                <a:tc>
                  <a:txBody>
                    <a:bodyPr/>
                    <a:lstStyle/>
                    <a:p>
                      <a:pPr marL="44450" marR="0">
                        <a:lnSpc>
                          <a:spcPct val="100000"/>
                        </a:lnSpc>
                        <a:spcBef>
                          <a:spcPts val="600"/>
                        </a:spcBef>
                        <a:spcAft>
                          <a:spcPts val="0"/>
                        </a:spcAft>
                      </a:pPr>
                      <a:r>
                        <a:rPr lang="es-US" sz="2000" b="0">
                          <a:solidFill>
                            <a:schemeClr val="tx1"/>
                          </a:solidFill>
                          <a:latin typeface="+mn-lt"/>
                          <a:ea typeface="+mn-ea"/>
                          <a:cs typeface="+mn-cs"/>
                        </a:rPr>
                        <a:t>Todos los servicios y suministros cubiertos en la Parte A y Parte B. También puede cubrir servicios que no están cubiertos por Medicare Original, como la cobertura dental y de la visión. La mayoría de los Planes Medicare Advantage ofrece cobertura de medicamentos recetados.</a:t>
                      </a:r>
                    </a:p>
                  </a:txBody>
                  <a:tcPr marL="0" marR="0" marT="0" marB="0">
                    <a:solidFill>
                      <a:srgbClr val="E9EDF4"/>
                    </a:solidFill>
                  </a:tcPr>
                </a:tc>
                <a:extLst>
                  <a:ext uri="{0D108BD9-81ED-4DB2-BD59-A6C34878D82A}">
                    <a16:rowId xmlns:a16="http://schemas.microsoft.com/office/drawing/2014/main" val="10004"/>
                  </a:ext>
                </a:extLst>
              </a:tr>
              <a:tr h="350333">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s-US" sz="2000" b="1">
                          <a:solidFill>
                            <a:schemeClr val="tx1"/>
                          </a:solidFill>
                          <a:latin typeface="+mn-lt"/>
                          <a:ea typeface="+mn-ea"/>
                          <a:cs typeface="+mn-cs"/>
                        </a:rPr>
                        <a:t>Usted debe tener</a:t>
                      </a:r>
                    </a:p>
                  </a:txBody>
                  <a:tcPr marL="0" marR="0" marT="0" marB="0">
                    <a:lnB w="6350" cap="flat" cmpd="sng" algn="ctr">
                      <a:solidFill>
                        <a:schemeClr val="bg1"/>
                      </a:solidFill>
                      <a:prstDash val="solid"/>
                      <a:round/>
                      <a:headEnd type="none" w="med" len="med"/>
                      <a:tailEnd type="none" w="med" len="med"/>
                    </a:lnB>
                    <a:solidFill>
                      <a:srgbClr val="D0D8E8"/>
                    </a:solidFill>
                  </a:tcPr>
                </a:tc>
                <a:tc>
                  <a:txBody>
                    <a:bodyPr/>
                    <a:lstStyle/>
                    <a:p>
                      <a:pPr marL="44450" marR="0">
                        <a:lnSpc>
                          <a:spcPct val="100000"/>
                        </a:lnSpc>
                        <a:spcBef>
                          <a:spcPts val="600"/>
                        </a:spcBef>
                        <a:spcAft>
                          <a:spcPts val="0"/>
                        </a:spcAft>
                      </a:pPr>
                      <a:r>
                        <a:rPr lang="es-US" sz="2000">
                          <a:solidFill>
                            <a:schemeClr val="dk1"/>
                          </a:solidFill>
                          <a:latin typeface="+mn-lt"/>
                          <a:ea typeface="+mn-ea"/>
                          <a:cs typeface="+mn-cs"/>
                        </a:rPr>
                        <a:t>Parte A y Parte B</a:t>
                      </a:r>
                    </a:p>
                  </a:txBody>
                  <a:tcPr marL="0" marR="0" marT="0" marB="0">
                    <a:lnB w="6350" cap="flat" cmpd="sng" algn="ctr">
                      <a:solidFill>
                        <a:schemeClr val="bg1"/>
                      </a:solidFill>
                      <a:prstDash val="solid"/>
                      <a:round/>
                      <a:headEnd type="none" w="med" len="med"/>
                      <a:tailEnd type="none" w="med" len="med"/>
                    </a:lnB>
                    <a:solidFill>
                      <a:srgbClr val="D0D8E8"/>
                    </a:solidFill>
                  </a:tcPr>
                </a:tc>
                <a:tc>
                  <a:txBody>
                    <a:bodyPr/>
                    <a:lstStyle/>
                    <a:p>
                      <a:pPr marL="44450" marR="0" algn="l" defTabSz="914400" rtl="0" eaLnBrk="1" latinLnBrk="0" hangingPunct="1">
                        <a:lnSpc>
                          <a:spcPct val="100000"/>
                        </a:lnSpc>
                        <a:spcBef>
                          <a:spcPts val="600"/>
                        </a:spcBef>
                        <a:spcAft>
                          <a:spcPts val="0"/>
                        </a:spcAft>
                      </a:pPr>
                      <a:r>
                        <a:rPr lang="es-US" sz="2000" b="0">
                          <a:solidFill>
                            <a:schemeClr val="dk1"/>
                          </a:solidFill>
                          <a:latin typeface="+mn-lt"/>
                          <a:ea typeface="+mn-ea"/>
                          <a:cs typeface="+mn-cs"/>
                        </a:rPr>
                        <a:t>Parte A y Parte B</a:t>
                      </a:r>
                    </a:p>
                  </a:txBody>
                  <a:tcPr marL="0" marR="0" marT="0" marB="0">
                    <a:lnB w="635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958941">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s-US" sz="2000" b="1">
                          <a:solidFill>
                            <a:schemeClr val="tx1"/>
                          </a:solidFill>
                          <a:latin typeface="+mn-lt"/>
                          <a:ea typeface="+mn-ea"/>
                          <a:cs typeface="+mn-cs"/>
                        </a:rPr>
                        <a:t>¿Paga una prima?</a:t>
                      </a:r>
                    </a:p>
                  </a:txBody>
                  <a:tcPr marL="0" marR="0" marT="0" marB="0">
                    <a:lnT w="6350" cap="flat" cmpd="sng" algn="ctr">
                      <a:solidFill>
                        <a:schemeClr val="bg1"/>
                      </a:solidFill>
                      <a:prstDash val="solid"/>
                      <a:round/>
                      <a:headEnd type="none" w="med" len="med"/>
                      <a:tailEnd type="none" w="med" len="med"/>
                    </a:lnT>
                    <a:solidFill>
                      <a:srgbClr val="E9EDF4"/>
                    </a:solidFill>
                  </a:tcPr>
                </a:tc>
                <a:tc>
                  <a:txBody>
                    <a:bodyPr/>
                    <a:lstStyle/>
                    <a:p>
                      <a:pPr marL="44450" marR="0" algn="l" defTabSz="914400" rtl="0" eaLnBrk="1" latinLnBrk="0" hangingPunct="1">
                        <a:lnSpc>
                          <a:spcPct val="100000"/>
                        </a:lnSpc>
                        <a:spcBef>
                          <a:spcPts val="600"/>
                        </a:spcBef>
                        <a:spcAft>
                          <a:spcPts val="0"/>
                        </a:spcAft>
                      </a:pPr>
                      <a:r>
                        <a:rPr lang="es-US" sz="2000" b="0">
                          <a:solidFill>
                            <a:schemeClr val="dk1"/>
                          </a:solidFill>
                          <a:latin typeface="+mn-lt"/>
                          <a:ea typeface="+mn-ea"/>
                          <a:cs typeface="+mn-cs"/>
                        </a:rPr>
                        <a:t>Sí. Paga una prima por la</a:t>
                      </a:r>
                      <a:r>
                        <a:rPr lang="es-US" sz="2000" b="0">
                          <a:latin typeface="+mn-lt"/>
                          <a:ea typeface="+mn-ea"/>
                          <a:cs typeface="+mn-cs"/>
                        </a:rPr>
                        <a:t> </a:t>
                      </a:r>
                      <a:r>
                        <a:rPr lang="es-US" sz="2000" b="0">
                          <a:solidFill>
                            <a:schemeClr val="dk1"/>
                          </a:solidFill>
                          <a:latin typeface="+mn-lt"/>
                          <a:ea typeface="+mn-ea"/>
                          <a:cs typeface="+mn-cs"/>
                        </a:rPr>
                        <a:t>póliza y paga la prima de la Parte B.</a:t>
                      </a:r>
                    </a:p>
                  </a:txBody>
                  <a:tcPr marL="0" marR="0" marT="0" marB="0">
                    <a:lnT w="6350" cap="flat" cmpd="sng" algn="ctr">
                      <a:solidFill>
                        <a:schemeClr val="bg1"/>
                      </a:solidFill>
                      <a:prstDash val="solid"/>
                      <a:round/>
                      <a:headEnd type="none" w="med" len="med"/>
                      <a:tailEnd type="none" w="med" len="med"/>
                    </a:lnT>
                    <a:solidFill>
                      <a:srgbClr val="E9EDF4"/>
                    </a:solidFill>
                  </a:tcPr>
                </a:tc>
                <a:tc>
                  <a:txBody>
                    <a:bodyPr/>
                    <a:lstStyle/>
                    <a:p>
                      <a:pPr marL="44450" marR="0" algn="l" defTabSz="914400" rtl="0" eaLnBrk="1" latinLnBrk="0" hangingPunct="1">
                        <a:lnSpc>
                          <a:spcPct val="100000"/>
                        </a:lnSpc>
                        <a:spcBef>
                          <a:spcPts val="600"/>
                        </a:spcBef>
                        <a:spcAft>
                          <a:spcPts val="0"/>
                        </a:spcAft>
                      </a:pPr>
                      <a:r>
                        <a:rPr lang="es-US" sz="2000" b="0" dirty="0">
                          <a:solidFill>
                            <a:schemeClr val="dk1"/>
                          </a:solidFill>
                          <a:latin typeface="+mn-lt"/>
                          <a:ea typeface="+mn-ea"/>
                          <a:cs typeface="+mn-cs"/>
                        </a:rPr>
                        <a:t>Sí. En la mayoría de los casos, usted paga una prima por el plan y la prima de la Parte B.</a:t>
                      </a:r>
                    </a:p>
                  </a:txBody>
                  <a:tcPr marL="0" marR="0" marT="0" marB="0">
                    <a:lnT w="6350" cap="flat" cmpd="sng" algn="ctr">
                      <a:solidFill>
                        <a:schemeClr val="bg1"/>
                      </a:solidFill>
                      <a:prstDash val="solid"/>
                      <a:round/>
                      <a:headEnd type="none" w="med" len="med"/>
                      <a:tailEnd type="none" w="med" len="med"/>
                    </a:lnT>
                    <a:solidFill>
                      <a:srgbClr val="E9EDF4"/>
                    </a:solidFill>
                  </a:tcP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s-US" dirty="0"/>
              <a:t>¿En qué difieren las pólizas </a:t>
            </a:r>
            <a:r>
              <a:rPr lang="es-US" dirty="0" err="1"/>
              <a:t>Medigap</a:t>
            </a:r>
            <a:r>
              <a:rPr lang="es-US" dirty="0"/>
              <a:t> y los planes </a:t>
            </a:r>
            <a:br>
              <a:rPr lang="es-US" dirty="0"/>
            </a:br>
            <a:r>
              <a:rPr lang="es-US" dirty="0"/>
              <a:t>Medicare </a:t>
            </a:r>
            <a:r>
              <a:rPr lang="es-US" dirty="0" err="1"/>
              <a:t>Advantage</a:t>
            </a:r>
            <a:r>
              <a:rPr lang="es-US" dirty="0"/>
              <a:t>?</a:t>
            </a:r>
          </a:p>
        </p:txBody>
      </p:sp>
    </p:spTree>
    <p:extLst>
      <p:ext uri="{BB962C8B-B14F-4D97-AF65-F5344CB8AC3E}">
        <p14:creationId xmlns:p14="http://schemas.microsoft.com/office/powerpoint/2010/main" val="38730767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normAutofit fontScale="92500" lnSpcReduction="10000"/>
          </a:bodyPr>
          <a:lstStyle/>
          <a:p>
            <a:pPr>
              <a:lnSpc>
                <a:spcPct val="100000"/>
              </a:lnSpc>
              <a:spcBef>
                <a:spcPts val="600"/>
              </a:spcBef>
            </a:pPr>
            <a:r>
              <a:rPr lang="es-US" dirty="0"/>
              <a:t>Puede inscribirse incluso si solo tiene la Parte B.</a:t>
            </a:r>
          </a:p>
          <a:p>
            <a:pPr>
              <a:lnSpc>
                <a:spcPct val="100000"/>
              </a:lnSpc>
              <a:spcBef>
                <a:spcPts val="600"/>
              </a:spcBef>
            </a:pPr>
            <a:r>
              <a:rPr lang="es-US" dirty="0"/>
              <a:t>Si tiene la Parte A y la Parte B y visita a un proveedor fuera de la red, los servicios quedan cubiertos por Medicare Original. </a:t>
            </a:r>
          </a:p>
          <a:p>
            <a:pPr marL="460375" lvl="1" indent="-230188">
              <a:lnSpc>
                <a:spcPct val="100000"/>
              </a:lnSpc>
              <a:spcBef>
                <a:spcPts val="600"/>
              </a:spcBef>
            </a:pPr>
            <a:r>
              <a:rPr lang="es-US" dirty="0"/>
              <a:t>Usted pagará el </a:t>
            </a:r>
            <a:r>
              <a:rPr lang="es-US" dirty="0" err="1"/>
              <a:t>coseguro</a:t>
            </a:r>
            <a:r>
              <a:rPr lang="es-US" dirty="0"/>
              <a:t> y los deducibles de la Parte A y Parte B. </a:t>
            </a:r>
          </a:p>
          <a:p>
            <a:pPr>
              <a:lnSpc>
                <a:spcPct val="100000"/>
              </a:lnSpc>
              <a:spcBef>
                <a:spcPts val="600"/>
              </a:spcBef>
            </a:pPr>
            <a:r>
              <a:rPr lang="es-US" dirty="0"/>
              <a:t>Puede inscribirse en cualquier momento en que el plan esté aceptando nuevos miembros.</a:t>
            </a:r>
          </a:p>
          <a:p>
            <a:pPr>
              <a:lnSpc>
                <a:spcPct val="100000"/>
              </a:lnSpc>
              <a:spcBef>
                <a:spcPts val="600"/>
              </a:spcBef>
            </a:pPr>
            <a:r>
              <a:rPr lang="es-US" dirty="0"/>
              <a:t>Puede abandonar el plan en cualquier momento y volver a </a:t>
            </a:r>
            <a:br>
              <a:rPr lang="es-US" dirty="0"/>
            </a:br>
            <a:r>
              <a:rPr lang="es-US" dirty="0"/>
              <a:t>Medicare Original. </a:t>
            </a:r>
          </a:p>
          <a:p>
            <a:pPr>
              <a:lnSpc>
                <a:spcPct val="100000"/>
              </a:lnSpc>
              <a:spcBef>
                <a:spcPts val="600"/>
              </a:spcBef>
            </a:pPr>
            <a:r>
              <a:rPr lang="es-US" dirty="0"/>
              <a:t>Puede obtener cobertura para medicamentos recetados de Medicare a través del plan de costo (si se ofrece) o puede inscribirse en un plan de Medicare para medicamentos recetados</a:t>
            </a:r>
          </a:p>
        </p:txBody>
      </p:sp>
      <p:sp>
        <p:nvSpPr>
          <p:cNvPr id="4" name="Title 3"/>
          <p:cNvSpPr>
            <a:spLocks noGrp="1"/>
          </p:cNvSpPr>
          <p:nvPr>
            <p:ph type="title"/>
          </p:nvPr>
        </p:nvSpPr>
        <p:spPr/>
        <p:txBody>
          <a:bodyPr/>
          <a:lstStyle/>
          <a:p>
            <a:r>
              <a:rPr lang="es-US"/>
              <a:t>Otros planes de salud: costos de planes de Medicare</a:t>
            </a:r>
          </a:p>
        </p:txBody>
      </p:sp>
    </p:spTree>
    <p:extLst>
      <p:ext uri="{BB962C8B-B14F-4D97-AF65-F5344CB8AC3E}">
        <p14:creationId xmlns:p14="http://schemas.microsoft.com/office/powerpoint/2010/main" val="1412657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344906" y="1028700"/>
            <a:ext cx="11582399" cy="5327650"/>
          </a:xfrm>
        </p:spPr>
        <p:txBody>
          <a:bodyPr>
            <a:normAutofit lnSpcReduction="10000"/>
          </a:bodyPr>
          <a:lstStyle/>
          <a:p>
            <a:pPr>
              <a:lnSpc>
                <a:spcPct val="100000"/>
              </a:lnSpc>
              <a:spcBef>
                <a:spcPts val="600"/>
              </a:spcBef>
            </a:pPr>
            <a:r>
              <a:rPr lang="es-US" sz="2800" dirty="0"/>
              <a:t>Para calificar, debe cumplir con las siguientes condiciones:</a:t>
            </a:r>
          </a:p>
          <a:p>
            <a:pPr marL="460375" lvl="1" indent="-230188">
              <a:lnSpc>
                <a:spcPct val="100000"/>
              </a:lnSpc>
              <a:spcBef>
                <a:spcPts val="600"/>
              </a:spcBef>
            </a:pPr>
            <a:r>
              <a:rPr lang="es-US" sz="2400" dirty="0"/>
              <a:t>Tener 55 años o más.</a:t>
            </a:r>
          </a:p>
          <a:p>
            <a:pPr marL="460375" lvl="1" indent="-230188">
              <a:lnSpc>
                <a:spcPct val="100000"/>
              </a:lnSpc>
              <a:spcBef>
                <a:spcPts val="600"/>
              </a:spcBef>
            </a:pPr>
            <a:r>
              <a:rPr lang="es-US" sz="2400" dirty="0"/>
              <a:t>Vivir en el área de servicio de una organización PACE.</a:t>
            </a:r>
          </a:p>
          <a:p>
            <a:pPr marL="460375" lvl="1" indent="-230188">
              <a:lnSpc>
                <a:spcPct val="100000"/>
              </a:lnSpc>
              <a:spcBef>
                <a:spcPts val="600"/>
              </a:spcBef>
            </a:pPr>
            <a:r>
              <a:rPr lang="es-US" sz="2400" dirty="0"/>
              <a:t>Estar certificado por su estado como que necesita una atención de enfermería en </a:t>
            </a:r>
            <a:br>
              <a:rPr lang="es-US" sz="2400" dirty="0"/>
            </a:br>
            <a:r>
              <a:rPr lang="es-US" sz="2400" dirty="0"/>
              <a:t>el hogar.</a:t>
            </a:r>
          </a:p>
          <a:p>
            <a:pPr marL="460375" lvl="1" indent="-230188">
              <a:lnSpc>
                <a:spcPct val="100000"/>
              </a:lnSpc>
              <a:spcBef>
                <a:spcPts val="600"/>
              </a:spcBef>
            </a:pPr>
            <a:r>
              <a:rPr lang="es-US" sz="2400" dirty="0"/>
              <a:t>Al momento de unirse, que sea capaz de vivir de manera segura en la comunidad con la ayuda de los servicios de PACE.</a:t>
            </a:r>
          </a:p>
          <a:p>
            <a:pPr>
              <a:lnSpc>
                <a:spcPct val="100000"/>
              </a:lnSpc>
              <a:spcBef>
                <a:spcPts val="600"/>
              </a:spcBef>
            </a:pPr>
            <a:r>
              <a:rPr lang="es-US" sz="2800" dirty="0"/>
              <a:t>Cubre todos los servicios y la atención cubiertos por Medicare y Medicaid.</a:t>
            </a:r>
          </a:p>
          <a:p>
            <a:pPr>
              <a:lnSpc>
                <a:spcPct val="100000"/>
              </a:lnSpc>
              <a:spcBef>
                <a:spcPts val="600"/>
              </a:spcBef>
            </a:pPr>
            <a:r>
              <a:rPr lang="es-US" sz="2800" dirty="0"/>
              <a:t>Si tiene Medicaid, no tendrá que pagar una prima mensual por la parte de cuidado a largo plazo del beneficio.</a:t>
            </a:r>
          </a:p>
          <a:p>
            <a:pPr>
              <a:lnSpc>
                <a:spcPct val="100000"/>
              </a:lnSpc>
              <a:spcBef>
                <a:spcPts val="600"/>
              </a:spcBef>
            </a:pPr>
            <a:r>
              <a:rPr lang="es-US" sz="2800" dirty="0"/>
              <a:t>Si tiene Medicare, pero no Medicaid, se le cobrará una prima mensual para cubrir la parte de cuidado a largo plazo del beneficio y una prima para los medicamentos de la Parte D de Medicare.</a:t>
            </a:r>
          </a:p>
        </p:txBody>
      </p:sp>
      <p:sp>
        <p:nvSpPr>
          <p:cNvPr id="4" name="Title 3"/>
          <p:cNvSpPr>
            <a:spLocks noGrp="1"/>
          </p:cNvSpPr>
          <p:nvPr>
            <p:ph type="title"/>
          </p:nvPr>
        </p:nvSpPr>
        <p:spPr/>
        <p:txBody>
          <a:bodyPr/>
          <a:lstStyle/>
          <a:p>
            <a:r>
              <a:rPr lang="es-US"/>
              <a:t>Otros programas de salud: Programas de Cobertura Total para Ancianos (PACE)</a:t>
            </a:r>
          </a:p>
        </p:txBody>
      </p:sp>
    </p:spTree>
    <p:extLst>
      <p:ext uri="{BB962C8B-B14F-4D97-AF65-F5344CB8AC3E}">
        <p14:creationId xmlns:p14="http://schemas.microsoft.com/office/powerpoint/2010/main" val="3311724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788169" y="4416923"/>
            <a:ext cx="8745152" cy="1090742"/>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a:t>Los planes Medicare Advantage ________</a:t>
            </a:r>
            <a:br>
              <a:rPr lang="es-US"/>
            </a:br>
            <a:endParaRPr lang="es-US"/>
          </a:p>
          <a:p>
            <a:pPr marL="514350" lvl="0" indent="-514350" defTabSz="685800">
              <a:lnSpc>
                <a:spcPct val="100000"/>
              </a:lnSpc>
              <a:spcBef>
                <a:spcPts val="600"/>
              </a:spcBef>
              <a:buFont typeface="+mj-lt"/>
              <a:buAutoNum type="alphaLcPeriod"/>
            </a:pPr>
            <a:r>
              <a:rPr lang="es-US"/>
              <a:t>Ayudan a pagar las brechas de Medicare Original.</a:t>
            </a:r>
          </a:p>
          <a:p>
            <a:pPr marL="514350" lvl="0" indent="-514350" defTabSz="685800">
              <a:lnSpc>
                <a:spcPct val="100000"/>
              </a:lnSpc>
              <a:spcBef>
                <a:spcPts val="600"/>
              </a:spcBef>
              <a:buFont typeface="+mj-lt"/>
              <a:buAutoNum type="alphaLcPeriod"/>
            </a:pPr>
            <a:r>
              <a:rPr lang="es-US"/>
              <a:t>Deben conservar los mismos proveedores durante todo el año.</a:t>
            </a:r>
          </a:p>
          <a:p>
            <a:pPr marL="514350" lvl="0" indent="-514350" defTabSz="685800">
              <a:lnSpc>
                <a:spcPct val="100000"/>
              </a:lnSpc>
              <a:spcBef>
                <a:spcPts val="600"/>
              </a:spcBef>
              <a:buFont typeface="+mj-lt"/>
              <a:buAutoNum type="alphaLcPeriod"/>
            </a:pPr>
            <a:r>
              <a:rPr lang="es-US"/>
              <a:t>Son planes privados aprobados por cada estado.</a:t>
            </a:r>
          </a:p>
          <a:p>
            <a:pPr marL="514350" lvl="0" indent="-514350" defTabSz="685800">
              <a:lnSpc>
                <a:spcPct val="100000"/>
              </a:lnSpc>
              <a:spcBef>
                <a:spcPts val="600"/>
              </a:spcBef>
              <a:buFont typeface="+mj-lt"/>
              <a:buAutoNum type="alphaLcPeriod"/>
            </a:pPr>
            <a:r>
              <a:rPr lang="es-US"/>
              <a:t>Deben cubrir todos los servicios cubiertos por la Parte A y la Parte B.</a:t>
            </a:r>
          </a:p>
          <a:p>
            <a:pPr marL="230188" lvl="0" indent="-230188" defTabSz="685800">
              <a:lnSpc>
                <a:spcPct val="100000"/>
              </a:lnSpc>
              <a:spcBef>
                <a:spcPts val="600"/>
              </a:spcBef>
            </a:pPr>
            <a:endParaRPr lang="en-US" dirty="0"/>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s-US"/>
              <a:t>Compruebe su Conocimiento</a:t>
            </a:r>
            <a:r>
              <a:rPr lang="es-US">
                <a:latin typeface="Calibri" panose="020F0502020204030204" pitchFamily="34" charset="0"/>
              </a:rPr>
              <a:t>—</a:t>
            </a:r>
            <a:r>
              <a:rPr lang="es-US"/>
              <a:t>Pregunta 7</a:t>
            </a:r>
          </a:p>
        </p:txBody>
      </p:sp>
    </p:spTree>
    <p:extLst>
      <p:ext uri="{BB962C8B-B14F-4D97-AF65-F5344CB8AC3E}">
        <p14:creationId xmlns:p14="http://schemas.microsoft.com/office/powerpoint/2010/main" val="27851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US"/>
              <a:t>Comenzando con Medicare</a:t>
            </a:r>
          </a:p>
        </p:txBody>
      </p:sp>
      <p:sp>
        <p:nvSpPr>
          <p:cNvPr id="4" name="Date Placeholder 3"/>
          <p:cNvSpPr>
            <a:spLocks noGrp="1"/>
          </p:cNvSpPr>
          <p:nvPr>
            <p:ph type="dt" sz="half" idx="10"/>
          </p:nvPr>
        </p:nvSpPr>
        <p:spPr/>
        <p:txBody>
          <a:bodyPr/>
          <a:lstStyle/>
          <a:p>
            <a:r>
              <a:rPr lang="es-US"/>
              <a:t>Junio de 2021</a:t>
            </a:r>
          </a:p>
        </p:txBody>
      </p:sp>
      <p:sp>
        <p:nvSpPr>
          <p:cNvPr id="5" name="Text Placeholder 4"/>
          <p:cNvSpPr>
            <a:spLocks noGrp="1"/>
          </p:cNvSpPr>
          <p:nvPr>
            <p:ph type="body" idx="1"/>
          </p:nvPr>
        </p:nvSpPr>
        <p:spPr/>
        <p:txBody>
          <a:bodyPr/>
          <a:lstStyle/>
          <a:p>
            <a:pPr>
              <a:lnSpc>
                <a:spcPct val="100000"/>
              </a:lnSpc>
              <a:spcBef>
                <a:spcPts val="600"/>
              </a:spcBef>
            </a:pPr>
            <a:r>
              <a:rPr lang="es-US" spc="0" dirty="0"/>
              <a:t>Medicare y el Mercado de </a:t>
            </a:r>
            <a:br>
              <a:rPr lang="es-US" spc="0" dirty="0"/>
            </a:br>
            <a:r>
              <a:rPr lang="es-US" spc="0" dirty="0"/>
              <a:t>Seguros Médicos</a:t>
            </a:r>
          </a:p>
        </p:txBody>
      </p:sp>
      <p:sp>
        <p:nvSpPr>
          <p:cNvPr id="2" name="Title 1"/>
          <p:cNvSpPr>
            <a:spLocks noGrp="1"/>
          </p:cNvSpPr>
          <p:nvPr>
            <p:ph type="title"/>
          </p:nvPr>
        </p:nvSpPr>
        <p:spPr/>
        <p:txBody>
          <a:bodyPr>
            <a:normAutofit/>
          </a:bodyPr>
          <a:lstStyle/>
          <a:p>
            <a:r>
              <a:rPr lang="es-US"/>
              <a:t>Lección 6</a:t>
            </a:r>
          </a:p>
        </p:txBody>
      </p:sp>
    </p:spTree>
    <p:extLst>
      <p:ext uri="{BB962C8B-B14F-4D97-AF65-F5344CB8AC3E}">
        <p14:creationId xmlns:p14="http://schemas.microsoft.com/office/powerpoint/2010/main" val="2569811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normAutofit fontScale="92500"/>
          </a:bodyPr>
          <a:lstStyle/>
          <a:p>
            <a:pPr lvl="0" defTabSz="685800">
              <a:lnSpc>
                <a:spcPct val="100000"/>
              </a:lnSpc>
              <a:spcBef>
                <a:spcPts val="600"/>
              </a:spcBef>
            </a:pPr>
            <a:r>
              <a:rPr lang="es-US" dirty="0"/>
              <a:t>Es ilegal que alguien que sabe que usted tiene Medicare le venda un plan del Mercado.</a:t>
            </a:r>
          </a:p>
          <a:p>
            <a:pPr marL="457200" lvl="1" indent="-231775" defTabSz="685800">
              <a:lnSpc>
                <a:spcPct val="100000"/>
              </a:lnSpc>
              <a:spcBef>
                <a:spcPts val="600"/>
              </a:spcBef>
            </a:pPr>
            <a:r>
              <a:rPr lang="es-US" dirty="0"/>
              <a:t>Debe tener Medicare Parte A (Seguro de Hospital) y Parte B (Seguro Médico) </a:t>
            </a:r>
          </a:p>
          <a:p>
            <a:pPr marL="457200" lvl="1" indent="-231775" defTabSz="685800">
              <a:lnSpc>
                <a:spcPct val="100000"/>
              </a:lnSpc>
              <a:spcBef>
                <a:spcPts val="600"/>
              </a:spcBef>
            </a:pPr>
            <a:r>
              <a:rPr lang="es-US" dirty="0"/>
              <a:t>Excepto a través del Programa de Opciones de Salud para los Pequeños Negocios (SHOP), si es un trabajador activo o dependiente de un trabajador activo. </a:t>
            </a:r>
          </a:p>
          <a:p>
            <a:pPr marL="685800" lvl="2" indent="-228600" defTabSz="685800">
              <a:lnSpc>
                <a:spcPct val="100000"/>
              </a:lnSpc>
              <a:spcBef>
                <a:spcPts val="600"/>
              </a:spcBef>
              <a:buSzPct val="50000"/>
              <a:buFont typeface="Wingdings" panose="05000000000000000000" pitchFamily="2" charset="2"/>
              <a:buChar char="q"/>
            </a:pPr>
            <a:r>
              <a:rPr lang="es-US" sz="2600" dirty="0"/>
              <a:t>El tamaño del empleador determina quién paga primero. </a:t>
            </a:r>
          </a:p>
          <a:p>
            <a:pPr marL="685800" lvl="2" indent="-228600" defTabSz="685800">
              <a:lnSpc>
                <a:spcPct val="100000"/>
              </a:lnSpc>
              <a:spcBef>
                <a:spcPts val="600"/>
              </a:spcBef>
              <a:buSzPct val="50000"/>
              <a:buFont typeface="Wingdings" panose="05000000000000000000" pitchFamily="2" charset="2"/>
              <a:buChar char="q"/>
            </a:pPr>
            <a:r>
              <a:rPr lang="es-US" sz="2600" dirty="0"/>
              <a:t>No se le cobrará ninguna multa por inscripción tardía si se inscribe mientras tenga cobertura de SHOP o dentro de los 8 meses de haber perdido esa cobertura.</a:t>
            </a:r>
          </a:p>
          <a:p>
            <a:pPr marL="228600" lvl="1" indent="-228600" defTabSz="685800">
              <a:lnSpc>
                <a:spcPct val="100000"/>
              </a:lnSpc>
              <a:spcBef>
                <a:spcPts val="600"/>
              </a:spcBef>
              <a:buFont typeface="Wingdings" panose="05000000000000000000" pitchFamily="2" charset="2"/>
              <a:buChar char="§"/>
            </a:pPr>
            <a:r>
              <a:rPr lang="es-US" sz="3200" dirty="0"/>
              <a:t>Los planes del SHOP están disponibles a través de emisores, agentes e intermediarios, no a través de </a:t>
            </a:r>
            <a:r>
              <a:rPr lang="es-US" sz="3200" dirty="0">
                <a:hlinkClick r:id="rId3"/>
              </a:rPr>
              <a:t>CuidadoDeSalud.gov</a:t>
            </a:r>
          </a:p>
        </p:txBody>
      </p:sp>
      <p:sp>
        <p:nvSpPr>
          <p:cNvPr id="4" name="Title 3"/>
          <p:cNvSpPr>
            <a:spLocks noGrp="1"/>
          </p:cNvSpPr>
          <p:nvPr>
            <p:ph type="title"/>
          </p:nvPr>
        </p:nvSpPr>
        <p:spPr/>
        <p:txBody>
          <a:bodyPr/>
          <a:lstStyle/>
          <a:p>
            <a:r>
              <a:rPr lang="es-US"/>
              <a:t>Medicare y el Mercado</a:t>
            </a:r>
          </a:p>
        </p:txBody>
      </p:sp>
    </p:spTree>
    <p:extLst>
      <p:ext uri="{BB962C8B-B14F-4D97-AF65-F5344CB8AC3E}">
        <p14:creationId xmlns:p14="http://schemas.microsoft.com/office/powerpoint/2010/main" val="795931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609601" y="1093104"/>
            <a:ext cx="11053010" cy="5414022"/>
          </a:xfrm>
        </p:spPr>
        <p:txBody>
          <a:bodyPr>
            <a:normAutofit fontScale="92500"/>
          </a:bodyPr>
          <a:lstStyle/>
          <a:p>
            <a:pPr marL="230188" lvl="0" indent="-230188" defTabSz="685800">
              <a:lnSpc>
                <a:spcPct val="100000"/>
              </a:lnSpc>
              <a:spcBef>
                <a:spcPts val="600"/>
              </a:spcBef>
            </a:pPr>
            <a:r>
              <a:rPr lang="es-US" dirty="0"/>
              <a:t>Puede conservar un plan del Mercado después de que comience su cobertura de Medicare.</a:t>
            </a:r>
          </a:p>
          <a:p>
            <a:pPr marL="574675" lvl="1" indent="-233363" defTabSz="685800">
              <a:lnSpc>
                <a:spcPct val="100000"/>
              </a:lnSpc>
              <a:spcBef>
                <a:spcPts val="600"/>
              </a:spcBef>
            </a:pPr>
            <a:r>
              <a:rPr lang="es-US" dirty="0"/>
              <a:t>Una vez que comience la cobertura de la Parte A, ya no es elegible para ningún crédito tributario por primas ni para otros ahorros de costos que pueda recibir de su plan del Mercado.</a:t>
            </a:r>
          </a:p>
          <a:p>
            <a:pPr marL="801688" lvl="1" indent="-227013" defTabSz="685800">
              <a:lnSpc>
                <a:spcPct val="100000"/>
              </a:lnSpc>
              <a:spcBef>
                <a:spcPts val="600"/>
              </a:spcBef>
              <a:buSzPct val="50000"/>
              <a:buFont typeface="Wingdings" panose="05000000000000000000" pitchFamily="2" charset="2"/>
              <a:buChar char="q"/>
            </a:pPr>
            <a:r>
              <a:rPr lang="es-US" sz="2400" dirty="0"/>
              <a:t>Tendrá que pagar el precio completo del plan del Mercado y es posible que deba devolver parte o la totalidad de los créditos fiscales para las primas.</a:t>
            </a:r>
          </a:p>
          <a:p>
            <a:pPr marL="230188" lvl="0" indent="-230188" defTabSz="685800">
              <a:lnSpc>
                <a:spcPct val="100000"/>
              </a:lnSpc>
              <a:spcBef>
                <a:spcPts val="600"/>
              </a:spcBef>
            </a:pPr>
            <a:r>
              <a:rPr lang="es-US" dirty="0"/>
              <a:t>Inscríbase en Medicare durante el Período de Inscripción Inicial (IEP).</a:t>
            </a:r>
          </a:p>
          <a:p>
            <a:pPr marL="230188" lvl="0" indent="-230188" defTabSz="685800">
              <a:lnSpc>
                <a:spcPct val="100000"/>
              </a:lnSpc>
              <a:spcBef>
                <a:spcPts val="600"/>
              </a:spcBef>
            </a:pPr>
            <a:r>
              <a:rPr lang="es-US" dirty="0"/>
              <a:t>Si pierde su IEP, tendrá que esperar hasta el Período de inscripción general (GEP, por sus siglas en ingles).</a:t>
            </a:r>
          </a:p>
          <a:p>
            <a:pPr marL="574676" lvl="1" indent="-230188" defTabSz="685800">
              <a:lnSpc>
                <a:spcPct val="100000"/>
              </a:lnSpc>
              <a:spcBef>
                <a:spcPts val="600"/>
              </a:spcBef>
            </a:pPr>
            <a:r>
              <a:rPr lang="es-US" dirty="0"/>
              <a:t>Del 1 de enero al 31 de marzo de cada año (la cobertura comienza el </a:t>
            </a:r>
            <a:br>
              <a:rPr lang="es-US" dirty="0"/>
            </a:br>
            <a:r>
              <a:rPr lang="es-US" dirty="0"/>
              <a:t>1 de julio)</a:t>
            </a:r>
          </a:p>
        </p:txBody>
      </p:sp>
      <p:sp>
        <p:nvSpPr>
          <p:cNvPr id="4" name="Title 3"/>
          <p:cNvSpPr>
            <a:spLocks noGrp="1"/>
          </p:cNvSpPr>
          <p:nvPr>
            <p:ph type="title"/>
          </p:nvPr>
        </p:nvSpPr>
        <p:spPr/>
        <p:txBody>
          <a:bodyPr/>
          <a:lstStyle/>
          <a:p>
            <a:r>
              <a:rPr lang="es-US"/>
              <a:t>El Mercado y cómo ser elegible para Medicare</a:t>
            </a:r>
          </a:p>
        </p:txBody>
      </p:sp>
    </p:spTree>
    <p:extLst>
      <p:ext uri="{BB962C8B-B14F-4D97-AF65-F5344CB8AC3E}">
        <p14:creationId xmlns:p14="http://schemas.microsoft.com/office/powerpoint/2010/main" val="367070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pSp>
        <p:nvGrpSpPr>
          <p:cNvPr id="11" name="Group 10">
            <a:extLst>
              <a:ext uri="{FF2B5EF4-FFF2-40B4-BE49-F238E27FC236}">
                <a16:creationId xmlns:a16="http://schemas.microsoft.com/office/drawing/2014/main" id="{01F30660-6CB5-48E7-BA52-B1C7C803D840}"/>
              </a:ext>
            </a:extLst>
          </p:cNvPr>
          <p:cNvGrpSpPr/>
          <p:nvPr/>
        </p:nvGrpSpPr>
        <p:grpSpPr>
          <a:xfrm>
            <a:off x="1004118" y="1007282"/>
            <a:ext cx="10768781" cy="5469077"/>
            <a:chOff x="1004118" y="1007282"/>
            <a:chExt cx="10768781" cy="5469077"/>
          </a:xfrm>
        </p:grpSpPr>
        <p:pic>
          <p:nvPicPr>
            <p:cNvPr id="7" name="Picture 6" descr="Visualización de opciones de Medicare Advantage (Parte C)"/>
            <p:cNvPicPr>
              <a:picLocks noChangeAspect="1"/>
            </p:cNvPicPr>
            <p:nvPr/>
          </p:nvPicPr>
          <p:blipFill>
            <a:blip r:embed="rId3"/>
            <a:stretch>
              <a:fillRect/>
            </a:stretch>
          </p:blipFill>
          <p:spPr>
            <a:xfrm>
              <a:off x="7294106" y="1400540"/>
              <a:ext cx="3389933" cy="4206240"/>
            </a:xfrm>
            <a:prstGeom prst="rect">
              <a:avLst/>
            </a:prstGeom>
          </p:spPr>
        </p:pic>
        <p:sp>
          <p:nvSpPr>
            <p:cNvPr id="9" name="TextBox 8"/>
            <p:cNvSpPr txBox="1"/>
            <p:nvPr/>
          </p:nvSpPr>
          <p:spPr>
            <a:xfrm>
              <a:off x="6580195" y="1007282"/>
              <a:ext cx="481775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a:ln>
                    <a:noFill/>
                  </a:ln>
                  <a:solidFill>
                    <a:prstClr val="black"/>
                  </a:solidFill>
                  <a:uLnTx/>
                  <a:uFillTx/>
                </a:rPr>
                <a:t>Medicare Advantage (Parte C)</a:t>
              </a:r>
            </a:p>
          </p:txBody>
        </p:sp>
        <p:cxnSp>
          <p:nvCxnSpPr>
            <p:cNvPr id="10" name="Straight Connector 9"/>
            <p:cNvCxnSpPr/>
            <p:nvPr/>
          </p:nvCxnSpPr>
          <p:spPr>
            <a:xfrm>
              <a:off x="5954843" y="1385974"/>
              <a:ext cx="0" cy="4424377"/>
            </a:xfrm>
            <a:prstGeom prst="line">
              <a:avLst/>
            </a:prstGeom>
            <a:noFill/>
            <a:ln w="38100" cap="flat" cmpd="sng" algn="ctr">
              <a:solidFill>
                <a:srgbClr val="5B9BD5"/>
              </a:solidFill>
              <a:prstDash val="solid"/>
              <a:miter lim="800000"/>
            </a:ln>
            <a:effectLst/>
          </p:spPr>
        </p:cxnSp>
        <p:sp>
          <p:nvSpPr>
            <p:cNvPr id="12" name="TextBox 11"/>
            <p:cNvSpPr txBox="1"/>
            <p:nvPr/>
          </p:nvSpPr>
          <p:spPr>
            <a:xfrm>
              <a:off x="1530425" y="6122416"/>
              <a:ext cx="10242474" cy="3539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1700" b="1" i="0" u="none" strike="noStrike" cap="none" normalizeH="0" baseline="0" noProof="0" dirty="0">
                  <a:ln>
                    <a:noFill/>
                  </a:ln>
                  <a:solidFill>
                    <a:prstClr val="black"/>
                  </a:solidFill>
                  <a:uLnTx/>
                  <a:uFillTx/>
                </a:rPr>
                <a:t>NOTA: </a:t>
              </a:r>
              <a:r>
                <a:rPr kumimoji="0" lang="es-US" sz="1700" b="0" i="0" u="none" strike="noStrike" cap="none" normalizeH="0" baseline="0" noProof="0" dirty="0">
                  <a:ln>
                    <a:noFill/>
                  </a:ln>
                  <a:solidFill>
                    <a:prstClr val="black"/>
                  </a:solidFill>
                  <a:uLnTx/>
                  <a:uFillTx/>
                </a:rPr>
                <a:t>Las pólizas del Seguro Suplementario de Medicare (</a:t>
              </a:r>
              <a:r>
                <a:rPr kumimoji="0" lang="es-US" sz="1700" b="0" i="0" u="none" strike="noStrike" cap="none" normalizeH="0" baseline="0" noProof="0" dirty="0" err="1">
                  <a:ln>
                    <a:noFill/>
                  </a:ln>
                  <a:solidFill>
                    <a:prstClr val="black"/>
                  </a:solidFill>
                  <a:uLnTx/>
                  <a:uFillTx/>
                </a:rPr>
                <a:t>Medigap</a:t>
              </a:r>
              <a:r>
                <a:rPr kumimoji="0" lang="es-US" sz="1700" b="0" i="0" u="none" strike="noStrike" cap="none" normalizeH="0" baseline="0" noProof="0" dirty="0">
                  <a:ln>
                    <a:noFill/>
                  </a:ln>
                  <a:solidFill>
                    <a:prstClr val="black"/>
                  </a:solidFill>
                  <a:uLnTx/>
                  <a:uFillTx/>
                </a:rPr>
                <a:t>) solo son compatibles con Medicare Original.</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48439" y="6161113"/>
              <a:ext cx="266483" cy="274320"/>
            </a:xfrm>
            <a:prstGeom prst="rect">
              <a:avLst/>
            </a:prstGeom>
          </p:spPr>
        </p:pic>
        <p:pic>
          <p:nvPicPr>
            <p:cNvPr id="5" name="Picture 4" descr="Infografía de las opciones de Medicare Original"/>
            <p:cNvPicPr>
              <a:picLocks noChangeAspect="1"/>
            </p:cNvPicPr>
            <p:nvPr/>
          </p:nvPicPr>
          <p:blipFill rotWithShape="1">
            <a:blip r:embed="rId5"/>
            <a:srcRect l="684" t="2794" r="3249" b="2044"/>
            <a:stretch/>
          </p:blipFill>
          <p:spPr>
            <a:xfrm>
              <a:off x="1198014" y="1412675"/>
              <a:ext cx="3417567" cy="4754880"/>
            </a:xfrm>
            <a:prstGeom prst="rect">
              <a:avLst/>
            </a:prstGeom>
          </p:spPr>
        </p:pic>
        <p:sp>
          <p:nvSpPr>
            <p:cNvPr id="8" name="TextBox 7"/>
            <p:cNvSpPr txBox="1"/>
            <p:nvPr/>
          </p:nvSpPr>
          <p:spPr>
            <a:xfrm>
              <a:off x="1004118" y="1031445"/>
              <a:ext cx="3805361" cy="377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000" b="1" i="0" u="none" strike="noStrike" cap="none" normalizeH="0" baseline="0" noProof="0">
                  <a:ln>
                    <a:noFill/>
                  </a:ln>
                  <a:solidFill>
                    <a:prstClr val="black"/>
                  </a:solidFill>
                  <a:uLnTx/>
                  <a:uFillTx/>
                </a:rPr>
                <a:t>Medicare Original</a:t>
              </a:r>
            </a:p>
          </p:txBody>
        </p:sp>
      </p:grpSp>
      <p:sp>
        <p:nvSpPr>
          <p:cNvPr id="4" name="Title 3"/>
          <p:cNvSpPr>
            <a:spLocks noGrp="1"/>
          </p:cNvSpPr>
          <p:nvPr>
            <p:ph type="title"/>
          </p:nvPr>
        </p:nvSpPr>
        <p:spPr/>
        <p:txBody>
          <a:bodyPr>
            <a:normAutofit/>
          </a:bodyPr>
          <a:lstStyle/>
          <a:p>
            <a:r>
              <a:rPr lang="es-US"/>
              <a:t>Sus opciones de Medicare</a:t>
            </a:r>
          </a:p>
        </p:txBody>
      </p:sp>
    </p:spTree>
    <p:extLst>
      <p:ext uri="{BB962C8B-B14F-4D97-AF65-F5344CB8AC3E}">
        <p14:creationId xmlns:p14="http://schemas.microsoft.com/office/powerpoint/2010/main" val="2452501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a:t>Es posible que cumpla con los requisitos para tener Medicare por una incapacidad.</a:t>
            </a:r>
          </a:p>
          <a:p>
            <a:pPr marL="460375" lvl="1" indent="-233363" defTabSz="685800">
              <a:lnSpc>
                <a:spcPct val="100000"/>
              </a:lnSpc>
              <a:spcBef>
                <a:spcPts val="600"/>
              </a:spcBef>
            </a:pPr>
            <a:r>
              <a:rPr lang="es-US"/>
              <a:t>Debe estar recibiendo los beneficios del Seguro por incapacidad del Seguro Social (SSDI, por sus siglas en inglés) durante 24 meses.</a:t>
            </a:r>
          </a:p>
          <a:p>
            <a:pPr marL="687388" lvl="2" indent="-227013" defTabSz="685800">
              <a:lnSpc>
                <a:spcPct val="100000"/>
              </a:lnSpc>
              <a:spcBef>
                <a:spcPts val="600"/>
              </a:spcBef>
              <a:buSzPct val="50000"/>
              <a:buFont typeface="Wingdings" panose="05000000000000000000" pitchFamily="2" charset="2"/>
              <a:buChar char="q"/>
            </a:pPr>
            <a:r>
              <a:rPr lang="es-US"/>
              <a:t>En el mes n.º 25, quedará automáticamente inscripto en la Parte A y la Parte B. </a:t>
            </a:r>
          </a:p>
          <a:p>
            <a:pPr marL="230188" lvl="0" indent="-230188" defTabSz="685800">
              <a:lnSpc>
                <a:spcPct val="100000"/>
              </a:lnSpc>
              <a:spcBef>
                <a:spcPts val="600"/>
              </a:spcBef>
            </a:pPr>
            <a:r>
              <a:rPr lang="es-US"/>
              <a:t>Si recibe el SSDI, puede obtener un plan del Mercado para tener cobertura durante el período de espera de 24 meses. </a:t>
            </a:r>
          </a:p>
          <a:p>
            <a:pPr marL="460375" lvl="1" indent="-233363" defTabSz="685800">
              <a:lnSpc>
                <a:spcPct val="100000"/>
              </a:lnSpc>
              <a:spcBef>
                <a:spcPts val="600"/>
              </a:spcBef>
            </a:pPr>
            <a:r>
              <a:rPr lang="es-US"/>
              <a:t>Puede clasificar para créditos tributarios de primas y gastos compartidos reducidos hasta que comience la cobertura de Medicare. </a:t>
            </a:r>
          </a:p>
        </p:txBody>
      </p:sp>
      <p:sp>
        <p:nvSpPr>
          <p:cNvPr id="4" name="Title 3"/>
          <p:cNvSpPr>
            <a:spLocks noGrp="1"/>
          </p:cNvSpPr>
          <p:nvPr>
            <p:ph type="title"/>
          </p:nvPr>
        </p:nvSpPr>
        <p:spPr/>
        <p:txBody>
          <a:bodyPr/>
          <a:lstStyle/>
          <a:p>
            <a:r>
              <a:rPr lang="es-US"/>
              <a:t>Medicare para personas incapacitadas y el Mercado</a:t>
            </a:r>
          </a:p>
        </p:txBody>
      </p:sp>
    </p:spTree>
    <p:extLst>
      <p:ext uri="{BB962C8B-B14F-4D97-AF65-F5344CB8AC3E}">
        <p14:creationId xmlns:p14="http://schemas.microsoft.com/office/powerpoint/2010/main" val="20269793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609601" y="1182004"/>
            <a:ext cx="11053010" cy="5174346"/>
          </a:xfrm>
        </p:spPr>
        <p:txBody>
          <a:bodyPr>
            <a:normAutofit fontScale="92500"/>
          </a:bodyPr>
          <a:lstStyle/>
          <a:p>
            <a:pPr marL="0" lvl="0" indent="0">
              <a:lnSpc>
                <a:spcPct val="100000"/>
              </a:lnSpc>
              <a:spcBef>
                <a:spcPts val="600"/>
              </a:spcBef>
              <a:buNone/>
            </a:pPr>
            <a:r>
              <a:rPr lang="es-US" dirty="0"/>
              <a:t>Puede elegir cobertura del Mercado en lugar de cobertura </a:t>
            </a:r>
            <a:br>
              <a:rPr lang="es-US" dirty="0"/>
            </a:br>
            <a:r>
              <a:rPr lang="es-US" dirty="0"/>
              <a:t>Medicare si: </a:t>
            </a:r>
          </a:p>
          <a:p>
            <a:pPr marL="460375" lvl="0" indent="-233363">
              <a:lnSpc>
                <a:spcPct val="100000"/>
              </a:lnSpc>
              <a:spcBef>
                <a:spcPts val="600"/>
              </a:spcBef>
            </a:pPr>
            <a:r>
              <a:rPr lang="es-US" sz="2800" dirty="0"/>
              <a:t>Está pagando una prima para la Parte A, puede renunciar a la cobertura de la Parte A y la Parte B, y recibir un plan del Mercado en su lugar.</a:t>
            </a:r>
          </a:p>
          <a:p>
            <a:pPr marL="460375" lvl="0" indent="-233363">
              <a:lnSpc>
                <a:spcPct val="100000"/>
              </a:lnSpc>
              <a:spcBef>
                <a:spcPts val="600"/>
              </a:spcBef>
            </a:pPr>
            <a:r>
              <a:rPr lang="es-US" sz="2800" dirty="0"/>
              <a:t>Solo tiene la Parte B y tiene que pagar una prima por la Parte A, puede renunciar a la Parte B y obtener, en cambio, un plan del Mercado. </a:t>
            </a:r>
          </a:p>
          <a:p>
            <a:pPr marL="460375" lvl="0" indent="-233363">
              <a:lnSpc>
                <a:spcPct val="100000"/>
              </a:lnSpc>
              <a:spcBef>
                <a:spcPts val="600"/>
              </a:spcBef>
            </a:pPr>
            <a:r>
              <a:rPr lang="es-US" sz="2800" dirty="0"/>
              <a:t>Es elegible para Medicare, pero no se ha inscripto porque: </a:t>
            </a:r>
          </a:p>
          <a:p>
            <a:pPr marL="690563" lvl="2" indent="-230188">
              <a:lnSpc>
                <a:spcPct val="100000"/>
              </a:lnSpc>
              <a:spcBef>
                <a:spcPts val="600"/>
              </a:spcBef>
            </a:pPr>
            <a:r>
              <a:rPr lang="es-US" dirty="0"/>
              <a:t>Debería pagar una prima por la Parte A.</a:t>
            </a:r>
          </a:p>
          <a:p>
            <a:pPr marL="690563" lvl="2" indent="-230188">
              <a:lnSpc>
                <a:spcPct val="100000"/>
              </a:lnSpc>
              <a:spcBef>
                <a:spcPts val="600"/>
              </a:spcBef>
            </a:pPr>
            <a:r>
              <a:rPr lang="es-US" dirty="0"/>
              <a:t>Tiene una condición médica que lo califica para Medicare por ejemplo, Enfermedad </a:t>
            </a:r>
            <a:br>
              <a:rPr lang="es-US" dirty="0"/>
            </a:br>
            <a:r>
              <a:rPr lang="es-US" dirty="0"/>
              <a:t>Renal en Etapa Final (ESRD, por sus siglas en inglés), pero aún no ha solicitado </a:t>
            </a:r>
            <a:br>
              <a:rPr lang="es-US" dirty="0"/>
            </a:br>
            <a:r>
              <a:rPr lang="es-US" dirty="0"/>
              <a:t>cobertura Medicare</a:t>
            </a:r>
          </a:p>
          <a:p>
            <a:pPr marL="690563" lvl="2" indent="-230188">
              <a:lnSpc>
                <a:spcPct val="100000"/>
              </a:lnSpc>
              <a:spcBef>
                <a:spcPts val="600"/>
              </a:spcBef>
            </a:pPr>
            <a:r>
              <a:rPr lang="es-US" dirty="0"/>
              <a:t>Se encuentra dentro del período de espera de 24 meses de beneficios por incapacidad. </a:t>
            </a:r>
          </a:p>
        </p:txBody>
      </p:sp>
      <p:sp>
        <p:nvSpPr>
          <p:cNvPr id="4" name="Title 3"/>
          <p:cNvSpPr>
            <a:spLocks noGrp="1"/>
          </p:cNvSpPr>
          <p:nvPr>
            <p:ph type="title"/>
          </p:nvPr>
        </p:nvSpPr>
        <p:spPr/>
        <p:txBody>
          <a:bodyPr/>
          <a:lstStyle/>
          <a:p>
            <a:r>
              <a:rPr lang="es-US"/>
              <a:t>Elección de cobertura del Mercado en lugar de Medicare</a:t>
            </a:r>
          </a:p>
        </p:txBody>
      </p:sp>
    </p:spTree>
    <p:extLst>
      <p:ext uri="{BB962C8B-B14F-4D97-AF65-F5344CB8AC3E}">
        <p14:creationId xmlns:p14="http://schemas.microsoft.com/office/powerpoint/2010/main" val="2274955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5"/>
          <p:cNvSpPr>
            <a:spLocks noGrp="1"/>
          </p:cNvSpPr>
          <p:nvPr>
            <p:ph idx="1"/>
          </p:nvPr>
        </p:nvSpPr>
        <p:spPr>
          <a:xfrm>
            <a:off x="666753" y="1182004"/>
            <a:ext cx="6175034" cy="5174346"/>
          </a:xfrm>
        </p:spPr>
        <p:txBody>
          <a:bodyPr>
            <a:normAutofit/>
          </a:bodyPr>
          <a:lstStyle/>
          <a:p>
            <a:pPr marL="225425" lvl="1" indent="-225425">
              <a:lnSpc>
                <a:spcPct val="100000"/>
              </a:lnSpc>
              <a:spcBef>
                <a:spcPts val="600"/>
              </a:spcBef>
              <a:buFont typeface="Wingdings" panose="05000000000000000000" pitchFamily="2" charset="2"/>
              <a:buChar char="§"/>
            </a:pPr>
            <a:r>
              <a:rPr lang="es-US" sz="2400" dirty="0"/>
              <a:t>La Ley del Plan de Rescate Americano (ARP, por sus siglas en inglés) de 2021 se convirtió en ley el 11 de marzo de 2021.</a:t>
            </a:r>
          </a:p>
          <a:p>
            <a:pPr marL="461963" lvl="2" indent="-230188">
              <a:lnSpc>
                <a:spcPct val="100000"/>
              </a:lnSpc>
              <a:spcBef>
                <a:spcPts val="600"/>
              </a:spcBef>
            </a:pPr>
            <a:r>
              <a:rPr lang="es-US" sz="2000" dirty="0"/>
              <a:t>Amplía la elegibilidad para recibir ayuda financiera a través del Mercado de Seguros de Salud®</a:t>
            </a:r>
          </a:p>
          <a:p>
            <a:pPr marL="461963" lvl="2" indent="-230188">
              <a:lnSpc>
                <a:spcPct val="100000"/>
              </a:lnSpc>
              <a:spcBef>
                <a:spcPts val="600"/>
              </a:spcBef>
            </a:pPr>
            <a:r>
              <a:rPr lang="es-US" sz="2000" dirty="0"/>
              <a:t>Aumenta los montos de ayuda financiera para los años del plan 2021 y 2022 </a:t>
            </a:r>
          </a:p>
          <a:p>
            <a:pPr marL="225425" lvl="1" indent="-225425">
              <a:lnSpc>
                <a:spcPct val="100000"/>
              </a:lnSpc>
              <a:spcBef>
                <a:spcPts val="600"/>
              </a:spcBef>
              <a:buFont typeface="Wingdings" panose="05000000000000000000" pitchFamily="2" charset="2"/>
              <a:buChar char="§"/>
            </a:pPr>
            <a:r>
              <a:rPr lang="es-US" sz="2400" dirty="0"/>
              <a:t>El Período de inscripción especial debido a la emergencia de COVID-19 comenzó el 1 de abril y finaliza el 15 de agosto</a:t>
            </a:r>
          </a:p>
          <a:p>
            <a:pPr marL="463550" lvl="2" indent="-231775">
              <a:lnSpc>
                <a:spcPct val="100000"/>
              </a:lnSpc>
              <a:spcBef>
                <a:spcPts val="600"/>
              </a:spcBef>
            </a:pPr>
            <a:r>
              <a:rPr lang="es-US" sz="2000" dirty="0"/>
              <a:t>Inscríbase o cambie de plan</a:t>
            </a:r>
          </a:p>
          <a:p>
            <a:pPr marL="463550" lvl="2" indent="-231775">
              <a:lnSpc>
                <a:spcPct val="100000"/>
              </a:lnSpc>
              <a:spcBef>
                <a:spcPts val="600"/>
              </a:spcBef>
            </a:pPr>
            <a:r>
              <a:rPr lang="es-US" sz="2000" dirty="0"/>
              <a:t>Vea si califica para </a:t>
            </a:r>
            <a:r>
              <a:rPr lang="es-US" sz="2000" dirty="0" err="1"/>
              <a:t>Medicaid</a:t>
            </a:r>
            <a:r>
              <a:rPr lang="es-US" sz="2000" dirty="0"/>
              <a:t> o el Programa de seguro médico para niños (CHIP, por sus siglas en inglés)</a:t>
            </a:r>
          </a:p>
        </p:txBody>
      </p:sp>
      <p:sp>
        <p:nvSpPr>
          <p:cNvPr id="4" name="Title 3"/>
          <p:cNvSpPr>
            <a:spLocks noGrp="1"/>
          </p:cNvSpPr>
          <p:nvPr>
            <p:ph type="title"/>
          </p:nvPr>
        </p:nvSpPr>
        <p:spPr/>
        <p:txBody>
          <a:bodyPr>
            <a:normAutofit/>
          </a:bodyPr>
          <a:lstStyle/>
          <a:p>
            <a:r>
              <a:rPr lang="es-US" dirty="0"/>
              <a:t>Período de inscripción especial del mercado: </a:t>
            </a:r>
            <a:br>
              <a:rPr lang="es-US" dirty="0"/>
            </a:br>
            <a:r>
              <a:rPr lang="es-US" dirty="0"/>
              <a:t>Descripción general y antecedentes</a:t>
            </a:r>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048" y="1731466"/>
            <a:ext cx="4814258"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44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Rounded Rectangle 5" descr="Recuadro rojo, respuesta seleccionada"/>
          <p:cNvSpPr/>
          <p:nvPr/>
        </p:nvSpPr>
        <p:spPr>
          <a:xfrm>
            <a:off x="1866142" y="3203181"/>
            <a:ext cx="2549914" cy="582012"/>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dirty="0"/>
              <a:t>Si tiene derecho a un Seguro por Incapacidad del Seguro Social (SSDI, por sus siglas en inglés), puede calificar </a:t>
            </a:r>
            <a:br>
              <a:rPr lang="es-US" dirty="0"/>
            </a:br>
            <a:r>
              <a:rPr lang="es-US" dirty="0"/>
              <a:t>para Medicare. </a:t>
            </a:r>
            <a:br>
              <a:rPr lang="es-US" dirty="0"/>
            </a:br>
            <a:endParaRPr lang="es-US" dirty="0"/>
          </a:p>
          <a:p>
            <a:pPr marL="514350" lvl="0" indent="-514350" defTabSz="685800">
              <a:lnSpc>
                <a:spcPct val="100000"/>
              </a:lnSpc>
              <a:spcBef>
                <a:spcPts val="600"/>
              </a:spcBef>
              <a:buFont typeface="+mj-lt"/>
              <a:buAutoNum type="alphaLcPeriod"/>
            </a:pPr>
            <a:r>
              <a:rPr lang="es-US" dirty="0"/>
              <a:t>Verdadero</a:t>
            </a:r>
          </a:p>
          <a:p>
            <a:pPr marL="514350" lvl="0" indent="-514350" defTabSz="685800">
              <a:lnSpc>
                <a:spcPct val="100000"/>
              </a:lnSpc>
              <a:spcBef>
                <a:spcPts val="600"/>
              </a:spcBef>
              <a:buFont typeface="+mj-lt"/>
              <a:buAutoNum type="alphaLcPeriod"/>
            </a:pPr>
            <a:r>
              <a:rPr lang="es-US" dirty="0"/>
              <a:t>Falso</a:t>
            </a:r>
          </a:p>
        </p:txBody>
      </p:sp>
      <p:sp>
        <p:nvSpPr>
          <p:cNvPr id="4" name="Title 3"/>
          <p:cNvSpPr>
            <a:spLocks noGrp="1"/>
          </p:cNvSpPr>
          <p:nvPr>
            <p:ph type="title"/>
          </p:nvPr>
        </p:nvSpPr>
        <p:spPr/>
        <p:txBody>
          <a:bodyPr/>
          <a:lstStyle/>
          <a:p>
            <a:r>
              <a:rPr lang="es-US"/>
              <a:t>Compruebe su conocimiento: Pregunta 8</a:t>
            </a:r>
          </a:p>
        </p:txBody>
      </p:sp>
    </p:spTree>
    <p:extLst>
      <p:ext uri="{BB962C8B-B14F-4D97-AF65-F5344CB8AC3E}">
        <p14:creationId xmlns:p14="http://schemas.microsoft.com/office/powerpoint/2010/main" val="17617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US"/>
              <a:t>Comenzando con Medicare</a:t>
            </a:r>
          </a:p>
        </p:txBody>
      </p:sp>
      <p:sp>
        <p:nvSpPr>
          <p:cNvPr id="4" name="Date Placeholder 3"/>
          <p:cNvSpPr>
            <a:spLocks noGrp="1"/>
          </p:cNvSpPr>
          <p:nvPr>
            <p:ph type="dt" sz="half" idx="10"/>
          </p:nvPr>
        </p:nvSpPr>
        <p:spPr/>
        <p:txBody>
          <a:bodyPr/>
          <a:lstStyle/>
          <a:p>
            <a:r>
              <a:rPr lang="es-US"/>
              <a:t>Junio de 2021</a:t>
            </a:r>
          </a:p>
        </p:txBody>
      </p:sp>
      <p:sp>
        <p:nvSpPr>
          <p:cNvPr id="5" name="Text Placeholder 4"/>
          <p:cNvSpPr>
            <a:spLocks noGrp="1"/>
          </p:cNvSpPr>
          <p:nvPr>
            <p:ph type="body" idx="1"/>
          </p:nvPr>
        </p:nvSpPr>
        <p:spPr/>
        <p:txBody>
          <a:bodyPr>
            <a:normAutofit/>
          </a:bodyPr>
          <a:lstStyle/>
          <a:p>
            <a:pPr>
              <a:lnSpc>
                <a:spcPct val="100000"/>
              </a:lnSpc>
              <a:spcBef>
                <a:spcPts val="600"/>
              </a:spcBef>
            </a:pPr>
            <a:r>
              <a:rPr lang="es-US" spc="0" dirty="0"/>
              <a:t>Ayuda para personas con ingresos y recursos limitados</a:t>
            </a:r>
          </a:p>
        </p:txBody>
      </p:sp>
      <p:sp>
        <p:nvSpPr>
          <p:cNvPr id="2" name="Title 1"/>
          <p:cNvSpPr>
            <a:spLocks noGrp="1"/>
          </p:cNvSpPr>
          <p:nvPr>
            <p:ph type="title"/>
          </p:nvPr>
        </p:nvSpPr>
        <p:spPr/>
        <p:txBody>
          <a:bodyPr>
            <a:normAutofit/>
          </a:bodyPr>
          <a:lstStyle/>
          <a:p>
            <a:r>
              <a:rPr lang="es-US"/>
              <a:t>Lección 7</a:t>
            </a:r>
          </a:p>
        </p:txBody>
      </p:sp>
    </p:spTree>
    <p:extLst>
      <p:ext uri="{BB962C8B-B14F-4D97-AF65-F5344CB8AC3E}">
        <p14:creationId xmlns:p14="http://schemas.microsoft.com/office/powerpoint/2010/main" val="20797687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7" name="Content Placeholder 6"/>
          <p:cNvSpPr>
            <a:spLocks noGrp="1"/>
          </p:cNvSpPr>
          <p:nvPr>
            <p:ph idx="1"/>
          </p:nvPr>
        </p:nvSpPr>
        <p:spPr>
          <a:xfrm>
            <a:off x="609601" y="1182004"/>
            <a:ext cx="11053010" cy="5174346"/>
          </a:xfrm>
        </p:spPr>
        <p:txBody>
          <a:bodyPr>
            <a:normAutofit fontScale="92500" lnSpcReduction="10000"/>
          </a:bodyPr>
          <a:lstStyle/>
          <a:p>
            <a:pPr marL="230188" lvl="0" indent="-230188" defTabSz="685800">
              <a:lnSpc>
                <a:spcPct val="100000"/>
              </a:lnSpc>
              <a:spcBef>
                <a:spcPts val="600"/>
              </a:spcBef>
            </a:pPr>
            <a:r>
              <a:rPr lang="es-US" dirty="0"/>
              <a:t>Programa de Ahorros de Medicare</a:t>
            </a:r>
          </a:p>
          <a:p>
            <a:pPr marL="463550" lvl="1" indent="-231775" defTabSz="685800">
              <a:lnSpc>
                <a:spcPct val="100000"/>
              </a:lnSpc>
              <a:spcBef>
                <a:spcPts val="600"/>
              </a:spcBef>
            </a:pPr>
            <a:r>
              <a:rPr lang="es-US" dirty="0"/>
              <a:t>Ayuda del estado para pagar los costos de Medicare, incluidas las primas, los deducibles, el </a:t>
            </a:r>
            <a:r>
              <a:rPr lang="es-US" dirty="0" err="1"/>
              <a:t>coseguro</a:t>
            </a:r>
            <a:r>
              <a:rPr lang="es-US" dirty="0"/>
              <a:t> y los copagos de Medicare.</a:t>
            </a:r>
          </a:p>
          <a:p>
            <a:pPr marL="230188" lvl="0" indent="-230188" defTabSz="685800">
              <a:lnSpc>
                <a:spcPct val="100000"/>
              </a:lnSpc>
              <a:spcBef>
                <a:spcPts val="600"/>
              </a:spcBef>
            </a:pPr>
            <a:r>
              <a:rPr lang="es-US" dirty="0"/>
              <a:t>Ayuda Adicional</a:t>
            </a:r>
          </a:p>
          <a:p>
            <a:pPr marL="463550" lvl="1" indent="-231775" defTabSz="685800">
              <a:lnSpc>
                <a:spcPct val="100000"/>
              </a:lnSpc>
              <a:spcBef>
                <a:spcPts val="600"/>
              </a:spcBef>
            </a:pPr>
            <a:r>
              <a:rPr lang="es-US" dirty="0"/>
              <a:t>Ayuda para pagar los costos de los medicamentos de la Parte D.</a:t>
            </a:r>
          </a:p>
          <a:p>
            <a:pPr marL="230188" lvl="0" indent="-230188" defTabSz="685800">
              <a:lnSpc>
                <a:spcPct val="100000"/>
              </a:lnSpc>
              <a:spcBef>
                <a:spcPts val="600"/>
              </a:spcBef>
            </a:pPr>
            <a:r>
              <a:rPr lang="es-US" dirty="0"/>
              <a:t>Medicaid</a:t>
            </a:r>
          </a:p>
          <a:p>
            <a:pPr marL="463550" lvl="1" indent="-231775" defTabSz="685800">
              <a:lnSpc>
                <a:spcPct val="100000"/>
              </a:lnSpc>
              <a:spcBef>
                <a:spcPts val="600"/>
              </a:spcBef>
            </a:pPr>
            <a:r>
              <a:rPr lang="es-US" dirty="0"/>
              <a:t>Programa de seguro médico estatal/federal</a:t>
            </a:r>
          </a:p>
          <a:p>
            <a:pPr marL="230188" lvl="0" indent="-230188" defTabSz="685800">
              <a:lnSpc>
                <a:spcPct val="100000"/>
              </a:lnSpc>
              <a:spcBef>
                <a:spcPts val="600"/>
              </a:spcBef>
            </a:pPr>
            <a:r>
              <a:rPr lang="es-US" dirty="0"/>
              <a:t>Programa de Seguro Médico para Niños (CHIP, por sus siglas </a:t>
            </a:r>
            <a:br>
              <a:rPr lang="es-US" dirty="0"/>
            </a:br>
            <a:r>
              <a:rPr lang="es-US" dirty="0"/>
              <a:t>en inglés)</a:t>
            </a:r>
          </a:p>
          <a:p>
            <a:pPr marL="463550" lvl="1" indent="-231775" defTabSz="685800">
              <a:lnSpc>
                <a:spcPct val="100000"/>
              </a:lnSpc>
              <a:spcBef>
                <a:spcPts val="600"/>
              </a:spcBef>
            </a:pPr>
            <a:r>
              <a:rPr lang="es-US" dirty="0"/>
              <a:t>Cubre a niños sin seguro de hasta 19 años y puede cubrir a embarazadas</a:t>
            </a:r>
          </a:p>
          <a:p>
            <a:pPr marL="682625" lvl="2" indent="-219075" defTabSz="685800">
              <a:lnSpc>
                <a:spcPct val="100000"/>
              </a:lnSpc>
              <a:spcBef>
                <a:spcPts val="600"/>
              </a:spcBef>
              <a:buSzPct val="50000"/>
              <a:buFont typeface="Wingdings" panose="05000000000000000000" pitchFamily="2" charset="2"/>
              <a:buChar char="q"/>
            </a:pPr>
            <a:r>
              <a:rPr lang="es-US" sz="2600" dirty="0"/>
              <a:t>Si el ingreso familiar es muy alto para Medicaid</a:t>
            </a:r>
          </a:p>
        </p:txBody>
      </p:sp>
      <p:sp>
        <p:nvSpPr>
          <p:cNvPr id="6" name="Title 5"/>
          <p:cNvSpPr>
            <a:spLocks noGrp="1"/>
          </p:cNvSpPr>
          <p:nvPr>
            <p:ph type="title"/>
          </p:nvPr>
        </p:nvSpPr>
        <p:spPr/>
        <p:txBody>
          <a:bodyPr/>
          <a:lstStyle/>
          <a:p>
            <a:r>
              <a:rPr lang="es-US"/>
              <a:t>Ayuda para personas con ingresos y recursos limitados</a:t>
            </a:r>
          </a:p>
        </p:txBody>
      </p:sp>
    </p:spTree>
    <p:extLst>
      <p:ext uri="{BB962C8B-B14F-4D97-AF65-F5344CB8AC3E}">
        <p14:creationId xmlns:p14="http://schemas.microsoft.com/office/powerpoint/2010/main" val="28952918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7" name="Rectangle 6"/>
          <p:cNvSpPr/>
          <p:nvPr/>
        </p:nvSpPr>
        <p:spPr>
          <a:xfrm>
            <a:off x="198120" y="5841238"/>
            <a:ext cx="11859202" cy="5765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1700" b="1" i="0" u="none" strike="noStrike" cap="none" normalizeH="0" baseline="0" noProof="0" dirty="0">
                <a:ln>
                  <a:noFill/>
                </a:ln>
                <a:solidFill>
                  <a:prstClr val="white"/>
                </a:solidFill>
                <a:uLnTx/>
                <a:uFillTx/>
              </a:rPr>
              <a:t>Los límites de recursos </a:t>
            </a:r>
            <a:r>
              <a:rPr kumimoji="0" lang="es-US" sz="1700" b="0" i="0" u="none" strike="noStrike" cap="none" normalizeH="0" baseline="0" noProof="0" dirty="0">
                <a:ln>
                  <a:noFill/>
                </a:ln>
                <a:solidFill>
                  <a:prstClr val="white"/>
                </a:solidFill>
                <a:uLnTx/>
                <a:uFillTx/>
              </a:rPr>
              <a:t>para QMB, SLMB y QI son $7,970 para una persona y $11,960 para una pareja casada. Los límites de recursos para QDWI son $4,000 para una persona y $6,000 para una pareja casada.</a:t>
            </a:r>
          </a:p>
        </p:txBody>
      </p:sp>
      <p:graphicFrame>
        <p:nvGraphicFramePr>
          <p:cNvPr id="6" name="Content Placeholder 7" descr="Si califica para el programa Beneficiario Calificado de Medicare (QMB, por sus siglas en inglés), recibirá ayuda para pagar las primas, los deducibles, copagos y coseguros de la Parte A y la Parte B. Para calificar para QMB debe ser elegible para Medicare Parte A y tener un ingreso que no supere el 100 % del nivel federal de pobreza (FPL, por sus siglas en inglés). Esto entrará en vigencia el primer mes después del mes en que se apruebe la elegibilidad para QMB. La elegibilidad no es retroactiva. Para calificar para el programa de Beneficiarios Medicare de Bajo Ingreso (SLMB, por sus siglas en inglés), debe ser elegible para Medicare Parte A y tener un ingreso que sea al menos del 100 %, pero que no exceda el 120 %, del nivel federal de pobreza (FPL, por sus siglas en inglés). Si califica para SLMB, recibirá ayuda para pagar la prima de la Parte B. Para calificar para el programa Personas Calificadas (QI), que recibe financiación completa a nivel federal, debe ser elegible para Medicare Parte A y tener un ingreso que no supere el 135 % del nivel federal de pobreza (FPL, por sus siglas en inglés). Si califica para QI, y aún hay fondos disponibles en su estado, recibirá ayuda para pagar la prima de la Parte B. El congreso asignó únicamente una cantidad limitada de fondos para cada estado.  Para calificar para el programa de Personas Incapacitadas y Empleados Calificados (QDWI, por sus siglas en inglés), debe tener derecho a Medicare Parte A debido a la pérdida de la Parte A basada en incapacidad por ingresos que se excedían del trabajo sustancial y lucrativo (SGA, por sus siglas en inglés); debe tener un ingreso no mayor al 200 % del FPL y recursos que no superen en dos veces el máximo para el SSI; y no debe ser elegible para Medicaid. Si califica, recibirá ayuda para pagar las primas de la Parte A; los estados pueden cobrarle primas si su ingreso es entre el 150 % y el 200 % del FPL. "/>
          <p:cNvGraphicFramePr>
            <a:graphicFrameLocks/>
          </p:cNvGraphicFramePr>
          <p:nvPr>
            <p:extLst>
              <p:ext uri="{D42A27DB-BD31-4B8C-83A1-F6EECF244321}">
                <p14:modId xmlns:p14="http://schemas.microsoft.com/office/powerpoint/2010/main" val="3617204462"/>
              </p:ext>
            </p:extLst>
          </p:nvPr>
        </p:nvGraphicFramePr>
        <p:xfrm>
          <a:off x="198120" y="1110615"/>
          <a:ext cx="11859202" cy="4660900"/>
        </p:xfrm>
        <a:graphic>
          <a:graphicData uri="http://schemas.openxmlformats.org/drawingml/2006/table">
            <a:tbl>
              <a:tblPr firstRow="1" bandRow="1"/>
              <a:tblGrid>
                <a:gridCol w="4230042">
                  <a:extLst>
                    <a:ext uri="{9D8B030D-6E8A-4147-A177-3AD203B41FA5}">
                      <a16:colId xmlns:a16="http://schemas.microsoft.com/office/drawing/2014/main" val="20000"/>
                    </a:ext>
                  </a:extLst>
                </a:gridCol>
                <a:gridCol w="2506894">
                  <a:extLst>
                    <a:ext uri="{9D8B030D-6E8A-4147-A177-3AD203B41FA5}">
                      <a16:colId xmlns:a16="http://schemas.microsoft.com/office/drawing/2014/main" val="20001"/>
                    </a:ext>
                  </a:extLst>
                </a:gridCol>
                <a:gridCol w="2033702">
                  <a:extLst>
                    <a:ext uri="{9D8B030D-6E8A-4147-A177-3AD203B41FA5}">
                      <a16:colId xmlns:a16="http://schemas.microsoft.com/office/drawing/2014/main" val="20002"/>
                    </a:ext>
                  </a:extLst>
                </a:gridCol>
                <a:gridCol w="3088564">
                  <a:extLst>
                    <a:ext uri="{9D8B030D-6E8A-4147-A177-3AD203B41FA5}">
                      <a16:colId xmlns:a16="http://schemas.microsoft.com/office/drawing/2014/main" val="20003"/>
                    </a:ext>
                  </a:extLst>
                </a:gridCol>
              </a:tblGrid>
              <a:tr h="9750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US" sz="2400" dirty="0"/>
                        <a:t>Programa de Ahorros de Medicare </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2400"/>
                        </a:lnSpc>
                      </a:pPr>
                      <a:r>
                        <a:rPr lang="es-US" sz="2200" dirty="0"/>
                        <a:t>Límites de </a:t>
                      </a:r>
                      <a:br>
                        <a:rPr lang="es-US" sz="2200" dirty="0"/>
                      </a:br>
                      <a:r>
                        <a:rPr lang="es-US" sz="2200" dirty="0"/>
                        <a:t>ingresos mensuales por persona</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2400"/>
                        </a:lnSpc>
                      </a:pPr>
                      <a:r>
                        <a:rPr lang="es-US" sz="2200" dirty="0"/>
                        <a:t>Límites de ingresos de la pareja casada</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US" sz="2400" dirty="0"/>
                        <a:t>Lo ayuda a pagar</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11169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2000"/>
                        </a:lnSpc>
                      </a:pPr>
                      <a:r>
                        <a:rPr lang="es-US" sz="2000" b="1" dirty="0"/>
                        <a:t>Beneficiario calificado de Medicare (QMB, por sus siglas en inglés)</a:t>
                      </a:r>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$1,094 </a:t>
                      </a:r>
                    </a:p>
                    <a:p>
                      <a:pPr algn="l" rtl="0"/>
                      <a:endParaRPr lang="en-US" sz="2000" dirty="0"/>
                    </a:p>
                    <a:p>
                      <a:pPr algn="l" rtl="0"/>
                      <a:endParaRPr lang="en-US" sz="2000" dirty="0"/>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$1,472 </a:t>
                      </a:r>
                    </a:p>
                    <a:p>
                      <a:pPr algn="l" rtl="0"/>
                      <a:endParaRPr lang="en-US" sz="2000" dirty="0"/>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2000"/>
                        </a:lnSpc>
                      </a:pPr>
                      <a:r>
                        <a:rPr lang="es-US" sz="2000" dirty="0"/>
                        <a:t>Primas de la Parte A y la Parte B y otros gastos compartidos (como deducibles, </a:t>
                      </a:r>
                      <a:r>
                        <a:rPr lang="es-US" sz="2000" dirty="0" err="1"/>
                        <a:t>coseguro</a:t>
                      </a:r>
                      <a:r>
                        <a:rPr lang="es-US" sz="2000" dirty="0"/>
                        <a:t> y copagos)</a:t>
                      </a:r>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5913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2000"/>
                        </a:lnSpc>
                      </a:pPr>
                      <a:r>
                        <a:rPr lang="es-US" sz="2000" b="1" dirty="0"/>
                        <a:t>Beneficiario de Bajo Ingreso Específico de Medicare (SLMB, por sus siglas inglés)</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$1,308</a:t>
                      </a:r>
                    </a:p>
                    <a:p>
                      <a:pPr algn="l" rtl="0"/>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$1,762</a:t>
                      </a:r>
                    </a:p>
                    <a:p>
                      <a:pPr algn="l" rtl="0"/>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dirty="0"/>
                        <a:t>Solo primas de la Parte B</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5913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2000"/>
                        </a:lnSpc>
                      </a:pPr>
                      <a:r>
                        <a:rPr lang="es-US" sz="2000" b="1" dirty="0"/>
                        <a:t>Individuo calificado (QI, por sus siglas en inglés)</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$1,469</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$1,980</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a:t>Solo primas de la Parte B</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43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2000"/>
                        </a:lnSpc>
                      </a:pPr>
                      <a:r>
                        <a:rPr lang="es-US" sz="2000" b="1" dirty="0"/>
                        <a:t>Personas incapacitadas y empleados calificados </a:t>
                      </a:r>
                      <a:r>
                        <a:rPr lang="es-US" sz="2000" b="1" baseline="0" dirty="0"/>
                        <a:t>(QDWI, por sus siglas en inglés)</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dirty="0"/>
                        <a:t>$4,379</a:t>
                      </a:r>
                    </a:p>
                    <a:p>
                      <a:pPr algn="l" rtl="0"/>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000"/>
                        <a:t>$5,892</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dirty="0"/>
                        <a:t>Solo primas de la Parte A</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noAutofit/>
          </a:bodyPr>
          <a:lstStyle/>
          <a:p>
            <a:pPr>
              <a:lnSpc>
                <a:spcPct val="100000"/>
              </a:lnSpc>
            </a:pPr>
            <a:r>
              <a:rPr lang="es-US" dirty="0"/>
              <a:t>Requisitos federales mínimos de elegibilidad para el Programa de Ahorros de Medicare</a:t>
            </a:r>
          </a:p>
        </p:txBody>
      </p:sp>
    </p:spTree>
    <p:extLst>
      <p:ext uri="{BB962C8B-B14F-4D97-AF65-F5344CB8AC3E}">
        <p14:creationId xmlns:p14="http://schemas.microsoft.com/office/powerpoint/2010/main" val="19643250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737286" y="1180618"/>
            <a:ext cx="10184638" cy="51757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600" b="0" i="0" u="none" strike="noStrike" cap="none" normalizeH="0" baseline="0" noProof="0" dirty="0">
                <a:ln>
                  <a:noFill/>
                </a:ln>
                <a:solidFill>
                  <a:prstClr val="black"/>
                </a:solidFill>
                <a:uLnTx/>
                <a:uFillTx/>
                <a:latin typeface="Calibri" panose="020F0502020204030204"/>
                <a:ea typeface="+mn-ea"/>
                <a:cs typeface="+mn-cs"/>
              </a:rPr>
              <a:t>Un programa para ayudar a las personas a pagar los costos de medicamentos (Parte D) de Medicare.</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s-US" sz="2133" b="0" i="0" u="none" strike="noStrike" cap="none" normalizeH="0" baseline="0" noProof="0" dirty="0">
                <a:ln>
                  <a:noFill/>
                </a:ln>
                <a:solidFill>
                  <a:prstClr val="black"/>
                </a:solidFill>
                <a:uLnTx/>
                <a:uFillTx/>
                <a:latin typeface="Calibri" panose="020F0502020204030204"/>
                <a:ea typeface="+mn-ea"/>
                <a:cs typeface="+mn-cs"/>
              </a:rPr>
              <a:t>También llamado el subsidio de bajos ingresos (LIS, por sus siglas inglés)</a:t>
            </a:r>
          </a:p>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600" b="0" i="0" u="none" strike="noStrike" cap="none" normalizeH="0" baseline="0" noProof="0" dirty="0">
                <a:ln>
                  <a:noFill/>
                </a:ln>
                <a:solidFill>
                  <a:prstClr val="black"/>
                </a:solidFill>
                <a:uLnTx/>
                <a:uFillTx/>
                <a:latin typeface="Calibri" panose="020F0502020204030204"/>
                <a:ea typeface="+mn-ea"/>
                <a:cs typeface="+mn-cs"/>
              </a:rPr>
              <a:t>Si tiene recursos e ingresos muy bajos.</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s-US" sz="2133" b="0" i="0" u="none" strike="noStrike" cap="none" normalizeH="0" baseline="0" noProof="0" dirty="0">
                <a:ln>
                  <a:noFill/>
                </a:ln>
                <a:solidFill>
                  <a:prstClr val="black"/>
                </a:solidFill>
                <a:uLnTx/>
                <a:uFillTx/>
                <a:latin typeface="Calibri" panose="020F0502020204030204"/>
                <a:ea typeface="+mn-ea"/>
                <a:cs typeface="+mn-cs"/>
              </a:rPr>
              <a:t>No paga primas ni deducibles y tiene copagos pequeños o no los tiene.</a:t>
            </a:r>
          </a:p>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600" b="0" i="0" u="none" strike="noStrike" cap="none" normalizeH="0" baseline="0" noProof="0" dirty="0">
                <a:ln>
                  <a:noFill/>
                </a:ln>
                <a:solidFill>
                  <a:prstClr val="black"/>
                </a:solidFill>
                <a:uLnTx/>
                <a:uFillTx/>
                <a:latin typeface="Calibri" panose="020F0502020204030204"/>
                <a:ea typeface="+mn-ea"/>
                <a:cs typeface="+mn-cs"/>
              </a:rPr>
              <a:t>Si tiene recursos e ingresos no tan bajos,</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s-US" sz="2133" b="0" i="0" u="none" strike="noStrike" cap="none" normalizeH="0" baseline="0" noProof="0" dirty="0">
                <a:ln>
                  <a:noFill/>
                </a:ln>
                <a:solidFill>
                  <a:prstClr val="black"/>
                </a:solidFill>
                <a:uLnTx/>
                <a:uFillTx/>
                <a:latin typeface="Calibri" panose="020F0502020204030204"/>
                <a:ea typeface="+mn-ea"/>
                <a:cs typeface="+mn-cs"/>
              </a:rPr>
              <a:t>paga un deducible reducido y un poco más de su bolsillo.</a:t>
            </a:r>
          </a:p>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600" b="0" i="0" u="none" strike="noStrike" cap="none" normalizeH="0" baseline="0" noProof="0" dirty="0">
                <a:ln>
                  <a:noFill/>
                </a:ln>
                <a:solidFill>
                  <a:prstClr val="black"/>
                </a:solidFill>
                <a:uLnTx/>
                <a:uFillTx/>
                <a:latin typeface="Calibri" panose="020F0502020204030204"/>
                <a:ea typeface="+mn-ea"/>
                <a:cs typeface="+mn-cs"/>
              </a:rPr>
              <a:t>No tiene brechas de cobertura ni multa por inscripción tardía si califica para la Ayuda Adicional. </a:t>
            </a:r>
          </a:p>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600" b="0" i="0" u="none" strike="noStrike" cap="none" normalizeH="0" baseline="0" noProof="0" dirty="0">
                <a:ln>
                  <a:noFill/>
                </a:ln>
                <a:solidFill>
                  <a:sysClr val="windowText" lastClr="000000"/>
                </a:solidFill>
                <a:uLnTx/>
                <a:uFillTx/>
                <a:latin typeface="Calibri" panose="020F0502020204030204"/>
                <a:ea typeface="+mn-ea"/>
                <a:cs typeface="+mn-cs"/>
              </a:rPr>
              <a:t>El Período de Inscripción Especial (SEP, por sus siglas inglés) le permite cambiar de plan de medicamentos de Medicare una vez por trimestre en los primeros 3 trimestres del año.</a:t>
            </a:r>
          </a:p>
          <a:p>
            <a:pPr marL="465138"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s-US" sz="2267" b="0" i="0" u="none" strike="noStrike" cap="none" normalizeH="0" baseline="0" noProof="0" dirty="0">
                <a:ln>
                  <a:noFill/>
                </a:ln>
                <a:solidFill>
                  <a:sysClr val="windowText" lastClr="000000"/>
                </a:solidFill>
                <a:uLnTx/>
                <a:uFillTx/>
                <a:latin typeface="Calibri" panose="020F0502020204030204"/>
                <a:ea typeface="+mn-ea"/>
                <a:cs typeface="+mn-cs"/>
              </a:rPr>
              <a:t>Si desea cambiar de plan en el 4</a:t>
            </a:r>
            <a:r>
              <a:rPr kumimoji="0" lang="es-US" sz="2267" b="0" i="0" u="none" strike="noStrike" cap="none" normalizeH="0" baseline="30000" noProof="0" dirty="0">
                <a:ln>
                  <a:noFill/>
                </a:ln>
                <a:solidFill>
                  <a:sysClr val="windowText" lastClr="000000"/>
                </a:solidFill>
                <a:uLnTx/>
                <a:uFillTx/>
                <a:latin typeface="Calibri" panose="020F0502020204030204"/>
                <a:ea typeface="+mn-ea"/>
                <a:cs typeface="+mn-cs"/>
              </a:rPr>
              <a:t>to</a:t>
            </a:r>
            <a:r>
              <a:rPr kumimoji="0" lang="es-US" sz="2267" b="0" i="0" u="none" strike="noStrike" cap="none" normalizeH="0" baseline="0" noProof="0" dirty="0">
                <a:ln>
                  <a:noFill/>
                </a:ln>
                <a:solidFill>
                  <a:sysClr val="windowText" lastClr="000000"/>
                </a:solidFill>
                <a:uLnTx/>
                <a:uFillTx/>
                <a:latin typeface="Calibri" panose="020F0502020204030204"/>
                <a:ea typeface="+mn-ea"/>
                <a:cs typeface="+mn-cs"/>
              </a:rPr>
              <a:t> trimestre, debe usar el Período de Inscripción Abierta (OEP, por sus siglas inglés)</a:t>
            </a:r>
          </a:p>
        </p:txBody>
      </p:sp>
      <p:grpSp>
        <p:nvGrpSpPr>
          <p:cNvPr id="7" name="Group 6" title="arte"/>
          <p:cNvGrpSpPr/>
          <p:nvPr/>
        </p:nvGrpSpPr>
        <p:grpSpPr>
          <a:xfrm>
            <a:off x="270983" y="2524248"/>
            <a:ext cx="1526925" cy="1723626"/>
            <a:chOff x="7108787" y="2022298"/>
            <a:chExt cx="1988517" cy="1749774"/>
          </a:xfrm>
        </p:grpSpPr>
        <p:pic>
          <p:nvPicPr>
            <p:cNvPr id="8" name="Picture 7" title="Ícono de la Parte 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1988517"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¿Qué es la Ayuda Adicional?</a:t>
            </a:r>
          </a:p>
        </p:txBody>
      </p:sp>
    </p:spTree>
    <p:extLst>
      <p:ext uri="{BB962C8B-B14F-4D97-AF65-F5344CB8AC3E}">
        <p14:creationId xmlns:p14="http://schemas.microsoft.com/office/powerpoint/2010/main" val="2293775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6" name="Content Placeholder 7"/>
          <p:cNvSpPr txBox="1">
            <a:spLocks/>
          </p:cNvSpPr>
          <p:nvPr/>
        </p:nvSpPr>
        <p:spPr>
          <a:xfrm>
            <a:off x="1750740" y="1180618"/>
            <a:ext cx="9418829" cy="51757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800" i="0" u="none" strike="noStrike" cap="none" normalizeH="0" baseline="0" noProof="0" dirty="0">
                <a:ln>
                  <a:noFill/>
                </a:ln>
                <a:solidFill>
                  <a:prstClr val="black"/>
                </a:solidFill>
                <a:uLnTx/>
                <a:uFillTx/>
                <a:latin typeface="Calibri" panose="020F0502020204030204"/>
                <a:ea typeface="+mn-ea"/>
                <a:cs typeface="+mn-cs"/>
              </a:rPr>
              <a:t>Usted califica en forma automática para recibir Ayuda Adicional </a:t>
            </a:r>
            <a:br>
              <a:rPr kumimoji="0" lang="es-US" sz="2800" i="0" u="none" strike="noStrike" cap="none" normalizeH="0" baseline="0" noProof="0" dirty="0">
                <a:ln>
                  <a:noFill/>
                </a:ln>
                <a:solidFill>
                  <a:prstClr val="black"/>
                </a:solidFill>
                <a:uLnTx/>
                <a:uFillTx/>
                <a:latin typeface="Calibri" panose="020F0502020204030204"/>
                <a:ea typeface="+mn-ea"/>
                <a:cs typeface="+mn-cs"/>
              </a:rPr>
            </a:br>
            <a:r>
              <a:rPr kumimoji="0" lang="es-US" sz="2800" i="0" u="none" strike="noStrike" cap="none" normalizeH="0" baseline="0" noProof="0" dirty="0">
                <a:ln>
                  <a:noFill/>
                </a:ln>
                <a:solidFill>
                  <a:prstClr val="black"/>
                </a:solidFill>
                <a:uLnTx/>
                <a:uFillTx/>
                <a:latin typeface="Calibri" panose="020F0502020204030204"/>
                <a:ea typeface="+mn-ea"/>
                <a:cs typeface="+mn-cs"/>
              </a:rPr>
              <a:t>si tiene:</a:t>
            </a:r>
          </a:p>
          <a:p>
            <a:pPr marL="463550" marR="0" lvl="1" indent="-231775" algn="l" defTabSz="685800" rtl="0" eaLnBrk="1" fontAlgn="auto" latinLnBrk="0" hangingPunct="1">
              <a:lnSpc>
                <a:spcPct val="110000"/>
              </a:lnSpc>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Cobertura completa de Medicaid</a:t>
            </a:r>
          </a:p>
          <a:p>
            <a:pPr marL="463550" marR="0" lvl="1" indent="-231775" algn="l" defTabSz="685800" rtl="0" eaLnBrk="1" fontAlgn="auto" latinLnBrk="0" hangingPunct="1">
              <a:lnSpc>
                <a:spcPct val="110000"/>
              </a:lnSpc>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Seguridad de Ingreso Suplementario (SSI, por sus siglas en inglés) </a:t>
            </a:r>
          </a:p>
          <a:p>
            <a:pPr marL="463550" marR="0" lvl="1" indent="-231775" algn="l" defTabSz="685800" rtl="0" eaLnBrk="1" fontAlgn="auto" latinLnBrk="0" hangingPunct="1">
              <a:lnSpc>
                <a:spcPct val="110000"/>
              </a:lnSpc>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Ayuda de Medicaid que paga sus primas de Medicare (Programa de Ahorros de Medicare, a veces se denomina “doble parcial”)</a:t>
            </a:r>
          </a:p>
          <a:p>
            <a:pPr marL="231775" marR="0" lvl="0" indent="-231775"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800" i="0" u="none" strike="noStrike" cap="none" normalizeH="0" baseline="0" noProof="0" dirty="0">
                <a:ln>
                  <a:noFill/>
                </a:ln>
                <a:solidFill>
                  <a:prstClr val="black"/>
                </a:solidFill>
                <a:uLnTx/>
                <a:uFillTx/>
                <a:latin typeface="Calibri" panose="020F0502020204030204"/>
                <a:ea typeface="+mn-ea"/>
                <a:cs typeface="+mn-cs"/>
              </a:rPr>
              <a:t>Todos los demás deben aplicar:</a:t>
            </a:r>
          </a:p>
          <a:p>
            <a:pPr marL="463550" marR="0" lvl="1" indent="-231775" algn="l" defTabSz="685800" rtl="0" eaLnBrk="1" fontAlgn="auto" latinLnBrk="0" hangingPunct="1">
              <a:lnSpc>
                <a:spcPct val="110000"/>
              </a:lnSpc>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En línea en </a:t>
            </a:r>
            <a:r>
              <a:rPr kumimoji="0" lang="es-US" sz="2400" b="0" i="0" u="none" strike="noStrike" cap="none" normalizeH="0" baseline="0" noProof="0" dirty="0">
                <a:ln>
                  <a:noFill/>
                </a:ln>
                <a:solidFill>
                  <a:prstClr val="black"/>
                </a:solidFill>
                <a:uLnTx/>
                <a:uFillTx/>
                <a:latin typeface="Calibri" panose="020F0502020204030204"/>
                <a:ea typeface="+mn-ea"/>
                <a:cs typeface="+mn-cs"/>
                <a:hlinkClick r:id="rId3"/>
              </a:rPr>
              <a:t>socialsecurity.gov/</a:t>
            </a:r>
            <a:r>
              <a:rPr kumimoji="0" lang="es-US" sz="2400" b="0" i="0" u="none" strike="noStrike" cap="none" normalizeH="0" baseline="0" noProof="0" dirty="0" err="1">
                <a:ln>
                  <a:noFill/>
                </a:ln>
                <a:solidFill>
                  <a:prstClr val="black"/>
                </a:solidFill>
                <a:uLnTx/>
                <a:uFillTx/>
                <a:latin typeface="Calibri" panose="020F0502020204030204"/>
                <a:ea typeface="+mn-ea"/>
                <a:cs typeface="+mn-cs"/>
                <a:hlinkClick r:id="rId3"/>
              </a:rPr>
              <a:t>benefits</a:t>
            </a:r>
            <a:r>
              <a:rPr kumimoji="0" lang="es-US" sz="2400" b="0" i="0" u="none" strike="noStrike" cap="none" normalizeH="0" baseline="0" noProof="0" dirty="0">
                <a:ln>
                  <a:noFill/>
                </a:ln>
                <a:solidFill>
                  <a:prstClr val="black"/>
                </a:solidFill>
                <a:uLnTx/>
                <a:uFillTx/>
                <a:latin typeface="Calibri" panose="020F0502020204030204"/>
                <a:ea typeface="+mn-ea"/>
                <a:cs typeface="+mn-cs"/>
                <a:hlinkClick r:id="rId3"/>
              </a:rPr>
              <a:t>/medicare/</a:t>
            </a:r>
            <a:r>
              <a:rPr kumimoji="0" lang="es-US" sz="2400" b="0" i="0" u="none" strike="noStrike" cap="none" normalizeH="0" baseline="0" noProof="0" dirty="0" err="1">
                <a:ln>
                  <a:noFill/>
                </a:ln>
                <a:solidFill>
                  <a:prstClr val="black"/>
                </a:solidFill>
                <a:uLnTx/>
                <a:uFillTx/>
                <a:latin typeface="Calibri" panose="020F0502020204030204"/>
                <a:ea typeface="+mn-ea"/>
                <a:cs typeface="+mn-cs"/>
                <a:hlinkClick r:id="rId3"/>
              </a:rPr>
              <a:t>prescriptionhelp</a:t>
            </a:r>
            <a:endParaRPr kumimoji="0" lang="es-US" sz="2400" b="0" i="0" u="none" strike="noStrike" cap="none" normalizeH="0" baseline="0" noProof="0" dirty="0">
              <a:ln>
                <a:noFill/>
              </a:ln>
              <a:solidFill>
                <a:prstClr val="black"/>
              </a:solidFill>
              <a:uLnTx/>
              <a:uFillTx/>
              <a:latin typeface="Calibri" panose="020F0502020204030204"/>
              <a:ea typeface="+mn-ea"/>
              <a:cs typeface="+mn-cs"/>
              <a:hlinkClick r:id="rId3"/>
            </a:endParaRPr>
          </a:p>
          <a:p>
            <a:pPr marL="463550" marR="0" lvl="1" indent="-231775" algn="l" defTabSz="685800" rtl="0" eaLnBrk="1" fontAlgn="auto" latinLnBrk="0" hangingPunct="1">
              <a:lnSpc>
                <a:spcPct val="110000"/>
              </a:lnSpc>
              <a:spcAft>
                <a:spcPts val="0"/>
              </a:spcAft>
              <a:buClrTx/>
              <a:buSzTx/>
              <a:buFont typeface="Arial" panose="020B0604020202020204" pitchFamily="34" charset="0"/>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Llame al Seguro Social al 1-800-772-1213; TTY: 1-800- 325-0778</a:t>
            </a:r>
          </a:p>
          <a:p>
            <a:pPr marL="682625" marR="0" lvl="2" indent="-219075" algn="l" defTabSz="685800" rtl="0" eaLnBrk="1" fontAlgn="auto" latinLnBrk="0" hangingPunct="1">
              <a:lnSpc>
                <a:spcPct val="110000"/>
              </a:lnSpc>
              <a:spcAft>
                <a:spcPts val="0"/>
              </a:spcAft>
              <a:buClrTx/>
              <a:buSzPct val="50000"/>
              <a:buFont typeface="Wingdings" panose="05000000000000000000" pitchFamily="2" charset="2"/>
              <a:buChar char="q"/>
              <a:tabLst/>
              <a:defRPr/>
            </a:pPr>
            <a:r>
              <a:rPr kumimoji="0" lang="es-US" sz="1900" b="0" i="0" u="none" strike="noStrike" cap="none" normalizeH="0" baseline="0" noProof="0" dirty="0">
                <a:ln>
                  <a:noFill/>
                </a:ln>
                <a:solidFill>
                  <a:prstClr val="black"/>
                </a:solidFill>
                <a:uLnTx/>
                <a:uFillTx/>
                <a:latin typeface="Calibri" panose="020F0502020204030204"/>
                <a:ea typeface="+mn-ea"/>
                <a:cs typeface="+mn-cs"/>
              </a:rPr>
              <a:t>Pida la “Solicitud de Ayuda para Pagar los Costos de Medicamentos Recetados de Medicare” (SSA-1020).</a:t>
            </a:r>
          </a:p>
          <a:p>
            <a:pPr marL="400050" marR="0" lvl="0" indent="-292100"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Comuníquese con su oficina estatal de Asistencia Médica (Medicaid)</a:t>
            </a:r>
          </a:p>
          <a:p>
            <a:pPr marL="400050" marR="0" lvl="0" indent="-292100"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2400" b="0" i="0" u="none" strike="noStrike" cap="none" normalizeH="0" baseline="0" noProof="0" dirty="0">
                <a:ln>
                  <a:noFill/>
                </a:ln>
                <a:solidFill>
                  <a:prstClr val="black"/>
                </a:solidFill>
                <a:uLnTx/>
                <a:uFillTx/>
                <a:latin typeface="Calibri" panose="020F0502020204030204"/>
                <a:ea typeface="+mn-ea"/>
                <a:cs typeface="+mn-cs"/>
              </a:rPr>
              <a:t>Trabajar con una organización local, como un Programa estatal de asistencia sobre seguros de salud (SHIP, por sus siglas en inglés) </a:t>
            </a:r>
          </a:p>
        </p:txBody>
      </p:sp>
      <p:grpSp>
        <p:nvGrpSpPr>
          <p:cNvPr id="7" name="Group 6" title="arte"/>
          <p:cNvGrpSpPr/>
          <p:nvPr/>
        </p:nvGrpSpPr>
        <p:grpSpPr>
          <a:xfrm>
            <a:off x="284438" y="2776769"/>
            <a:ext cx="1551982" cy="1723626"/>
            <a:chOff x="7108787" y="2022298"/>
            <a:chExt cx="2021149" cy="1749774"/>
          </a:xfrm>
        </p:grpSpPr>
        <p:pic>
          <p:nvPicPr>
            <p:cNvPr id="8" name="Picture 7" title="Ícono de la Parte 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Ícono de la Parte D"/>
            <p:cNvSpPr txBox="1"/>
            <p:nvPr/>
          </p:nvSpPr>
          <p:spPr>
            <a:xfrm>
              <a:off x="7108787" y="2678512"/>
              <a:ext cx="202114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1" i="0" u="none" strike="noStrike" cap="none" normalizeH="0" baseline="0" noProof="0" dirty="0">
                  <a:ln>
                    <a:noFill/>
                  </a:ln>
                  <a:solidFill>
                    <a:srgbClr val="44546A"/>
                  </a:solidFill>
                  <a:uLnTx/>
                  <a:uFillTx/>
                </a:rPr>
                <a:t>Parte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1600" b="0" i="0" u="none" strike="noStrike" cap="none" normalizeH="0" baseline="0" noProof="0" dirty="0">
                  <a:ln>
                    <a:noFill/>
                  </a:ln>
                  <a:solidFill>
                    <a:srgbClr val="44546A"/>
                  </a:solidFill>
                  <a:uLnTx/>
                  <a:uFillTx/>
                </a:rPr>
                <a:t>La cobertura de medicamentos de Medicare</a:t>
              </a:r>
            </a:p>
          </p:txBody>
        </p:sp>
      </p:grpSp>
      <p:sp>
        <p:nvSpPr>
          <p:cNvPr id="4" name="Title 3"/>
          <p:cNvSpPr>
            <a:spLocks noGrp="1"/>
          </p:cNvSpPr>
          <p:nvPr>
            <p:ph type="title"/>
          </p:nvPr>
        </p:nvSpPr>
        <p:spPr/>
        <p:txBody>
          <a:bodyPr/>
          <a:lstStyle/>
          <a:p>
            <a:r>
              <a:rPr lang="es-US"/>
              <a:t>Cómo Calificar para Recibir Ayuda Adicional</a:t>
            </a:r>
          </a:p>
        </p:txBody>
      </p:sp>
    </p:spTree>
    <p:extLst>
      <p:ext uri="{BB962C8B-B14F-4D97-AF65-F5344CB8AC3E}">
        <p14:creationId xmlns:p14="http://schemas.microsoft.com/office/powerpoint/2010/main" val="9847386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a:xfrm>
            <a:off x="609601" y="1182004"/>
            <a:ext cx="11053010" cy="4620160"/>
          </a:xfrm>
        </p:spPr>
        <p:txBody>
          <a:bodyPr>
            <a:normAutofit fontScale="92500" lnSpcReduction="10000"/>
          </a:bodyPr>
          <a:lstStyle/>
          <a:p>
            <a:pPr marL="231775" lvl="0" indent="-231775" defTabSz="685800">
              <a:lnSpc>
                <a:spcPct val="100000"/>
              </a:lnSpc>
              <a:spcBef>
                <a:spcPts val="600"/>
              </a:spcBef>
            </a:pPr>
            <a:r>
              <a:rPr lang="es-US" dirty="0"/>
              <a:t>Medicaid es un programa conjunto estatal y federal.</a:t>
            </a:r>
          </a:p>
          <a:p>
            <a:pPr marL="231775" lvl="0" indent="-231775" defTabSz="685800">
              <a:lnSpc>
                <a:spcPct val="100000"/>
              </a:lnSpc>
              <a:spcBef>
                <a:spcPts val="600"/>
              </a:spcBef>
            </a:pPr>
            <a:r>
              <a:rPr lang="es-US" dirty="0"/>
              <a:t>Ayuda a pagar los costos de atención médica para personas con ingresos y recursos limitados, o cuyos gastos médicos exceden sus ingresos y recursos disponibles.</a:t>
            </a:r>
          </a:p>
          <a:p>
            <a:pPr marL="231775" lvl="0" indent="-231775" defTabSz="685800">
              <a:lnSpc>
                <a:spcPct val="100000"/>
              </a:lnSpc>
              <a:spcBef>
                <a:spcPts val="600"/>
              </a:spcBef>
            </a:pPr>
            <a:r>
              <a:rPr lang="es-US" dirty="0"/>
              <a:t>Algunas personas califican para Medicare y Medicaid.</a:t>
            </a:r>
          </a:p>
          <a:p>
            <a:pPr marL="231775" lvl="0" indent="-231775" defTabSz="685800">
              <a:lnSpc>
                <a:spcPct val="100000"/>
              </a:lnSpc>
              <a:spcBef>
                <a:spcPts val="600"/>
              </a:spcBef>
            </a:pPr>
            <a:r>
              <a:rPr lang="es-US" dirty="0"/>
              <a:t>Puede cubrir servicios que Medicare no puede cubrir o </a:t>
            </a:r>
            <a:br>
              <a:rPr lang="es-US" dirty="0"/>
            </a:br>
            <a:r>
              <a:rPr lang="es-US" dirty="0"/>
              <a:t>puede cubrir de manera parcial, como cuidado en un asilo de ancianos, cuidado personal, y servicios basados en el hogar y </a:t>
            </a:r>
            <a:br>
              <a:rPr lang="es-US" dirty="0"/>
            </a:br>
            <a:r>
              <a:rPr lang="es-US" dirty="0"/>
              <a:t>la comunidad.</a:t>
            </a:r>
          </a:p>
          <a:p>
            <a:pPr marL="231775" lvl="0" indent="-231775" defTabSz="685800">
              <a:lnSpc>
                <a:spcPct val="100000"/>
              </a:lnSpc>
              <a:spcBef>
                <a:spcPts val="600"/>
              </a:spcBef>
            </a:pPr>
            <a:r>
              <a:rPr lang="es-US" dirty="0"/>
              <a:t>Cubrió a 77.3 millones de personas en 2020.</a:t>
            </a:r>
          </a:p>
        </p:txBody>
      </p:sp>
      <p:sp>
        <p:nvSpPr>
          <p:cNvPr id="4" name="Title 3"/>
          <p:cNvSpPr>
            <a:spLocks noGrp="1"/>
          </p:cNvSpPr>
          <p:nvPr>
            <p:ph type="title"/>
          </p:nvPr>
        </p:nvSpPr>
        <p:spPr/>
        <p:txBody>
          <a:bodyPr/>
          <a:lstStyle/>
          <a:p>
            <a:r>
              <a:rPr lang="es-US"/>
              <a:t>¿Qué es Medicaid?</a:t>
            </a:r>
          </a:p>
        </p:txBody>
      </p:sp>
    </p:spTree>
    <p:extLst>
      <p:ext uri="{BB962C8B-B14F-4D97-AF65-F5344CB8AC3E}">
        <p14:creationId xmlns:p14="http://schemas.microsoft.com/office/powerpoint/2010/main" val="128003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8" name="Table 7" title="Opciones de médicos y hospitales.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4155908476"/>
              </p:ext>
            </p:extLst>
          </p:nvPr>
        </p:nvGraphicFramePr>
        <p:xfrm>
          <a:off x="838197" y="1371119"/>
          <a:ext cx="11083726" cy="4630415"/>
        </p:xfrm>
        <a:graphic>
          <a:graphicData uri="http://schemas.openxmlformats.org/drawingml/2006/table">
            <a:tbl>
              <a:tblPr firstRow="1" bandRow="1"/>
              <a:tblGrid>
                <a:gridCol w="5541863">
                  <a:extLst>
                    <a:ext uri="{9D8B030D-6E8A-4147-A177-3AD203B41FA5}">
                      <a16:colId xmlns:a16="http://schemas.microsoft.com/office/drawing/2014/main" val="3939814607"/>
                    </a:ext>
                  </a:extLst>
                </a:gridCol>
                <a:gridCol w="5541863">
                  <a:extLst>
                    <a:ext uri="{9D8B030D-6E8A-4147-A177-3AD203B41FA5}">
                      <a16:colId xmlns:a16="http://schemas.microsoft.com/office/drawing/2014/main" val="3510080372"/>
                    </a:ext>
                  </a:extLst>
                </a:gridCol>
              </a:tblGrid>
              <a:tr h="7550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r>
                        <a:rPr lang="es-US" sz="3200" b="1">
                          <a:solidFill>
                            <a:srgbClr val="006CAA"/>
                          </a:solidFill>
                          <a:latin typeface="+mn-lt"/>
                          <a:cs typeface="Arial" panose="020B0604020202020204" pitchFamily="34" charset="0"/>
                        </a:rPr>
                        <a:t>Medicare Original</a:t>
                      </a: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3200" b="1">
                          <a:solidFill>
                            <a:srgbClr val="006CAA"/>
                          </a:solidFill>
                          <a:latin typeface="+mn-lt"/>
                          <a:cs typeface="Arial" panose="020B0604020202020204" pitchFamily="34" charset="0"/>
                        </a:rPr>
                        <a:t>Medicare Advantage (Parte C)</a:t>
                      </a: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7170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s-US" sz="2500" dirty="0">
                          <a:latin typeface="+mn-lt"/>
                          <a:cs typeface="Arial" panose="020B0604020202020204" pitchFamily="34" charset="0"/>
                        </a:rPr>
                        <a:t>Puede ir a </a:t>
                      </a:r>
                      <a:r>
                        <a:rPr lang="es-US" sz="2500" b="1" dirty="0">
                          <a:latin typeface="+mn-lt"/>
                          <a:cs typeface="Arial" panose="020B0604020202020204" pitchFamily="34" charset="0"/>
                        </a:rPr>
                        <a:t>cualquier médico u hospital que acepten Medicare, en cualquier lugar de los EE. UU</a:t>
                      </a:r>
                      <a:r>
                        <a:rPr lang="es-US" sz="2500" dirty="0">
                          <a:latin typeface="+mn-lt"/>
                          <a:cs typeface="Arial" panose="020B0604020202020204" pitchFamily="34" charset="0"/>
                        </a:rPr>
                        <a:t>.</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500" dirty="0">
                          <a:latin typeface="+mn-lt"/>
                          <a:cs typeface="Arial" panose="020B0604020202020204" pitchFamily="34" charset="0"/>
                        </a:rPr>
                        <a:t>En muchos casos, deberá usar los </a:t>
                      </a:r>
                      <a:r>
                        <a:rPr lang="es-US" sz="2500" b="1" dirty="0">
                          <a:latin typeface="+mn-lt"/>
                          <a:cs typeface="Arial" panose="020B0604020202020204" pitchFamily="34" charset="0"/>
                        </a:rPr>
                        <a:t>doctores y otros proveedores que se encuentran en la red del plan</a:t>
                      </a:r>
                      <a:r>
                        <a:rPr lang="es-US" sz="2500" b="0" baseline="0" dirty="0">
                          <a:latin typeface="+mn-lt"/>
                          <a:cs typeface="Arial" panose="020B0604020202020204" pitchFamily="34" charset="0"/>
                        </a:rPr>
                        <a:t> (para atención que no es de emergencia). </a:t>
                      </a:r>
                      <a:r>
                        <a:rPr lang="es-US" sz="2500" dirty="0">
                          <a:latin typeface="+mn-lt"/>
                          <a:cs typeface="Arial" panose="020B0604020202020204" pitchFamily="34" charset="0"/>
                        </a:rPr>
                        <a:t>Algunos planes ofrecen cobertura que no es de emergencia fuera de la red, pero generalmente a un costo más alto. </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100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s-US" sz="2500" dirty="0">
                          <a:latin typeface="+mn-lt"/>
                          <a:cs typeface="Arial" panose="020B0604020202020204" pitchFamily="34" charset="0"/>
                        </a:rPr>
                        <a:t>En la mayoría de los casos, </a:t>
                      </a:r>
                      <a:r>
                        <a:rPr lang="es-US" sz="2500" b="1" dirty="0">
                          <a:latin typeface="+mn-lt"/>
                          <a:cs typeface="Arial" panose="020B0604020202020204" pitchFamily="34" charset="0"/>
                        </a:rPr>
                        <a:t>no necesita </a:t>
                      </a:r>
                      <a:r>
                        <a:rPr lang="es-US" sz="2500" dirty="0">
                          <a:latin typeface="+mn-lt"/>
                          <a:cs typeface="Arial" panose="020B0604020202020204" pitchFamily="34" charset="0"/>
                        </a:rPr>
                        <a:t>un referido para ver a un especialista.</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500" b="1" dirty="0">
                          <a:latin typeface="+mn-lt"/>
                          <a:cs typeface="Arial" panose="020B0604020202020204" pitchFamily="34" charset="0"/>
                        </a:rPr>
                        <a:t>Podría necesitar </a:t>
                      </a:r>
                      <a:r>
                        <a:rPr lang="es-US" sz="2500" dirty="0">
                          <a:latin typeface="+mn-lt"/>
                          <a:cs typeface="Arial" panose="020B0604020202020204" pitchFamily="34" charset="0"/>
                        </a:rPr>
                        <a:t>un referido para ver a un especialista.</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bl>
          </a:graphicData>
        </a:graphic>
      </p:graphicFrame>
      <p:pic>
        <p:nvPicPr>
          <p:cNvPr id="7" name="Picture 6" descr="Infografía de elección de médico y hospital"/>
          <p:cNvPicPr>
            <a:picLocks noChangeAspect="1"/>
          </p:cNvPicPr>
          <p:nvPr/>
        </p:nvPicPr>
        <p:blipFill>
          <a:blip r:embed="rId3"/>
          <a:stretch>
            <a:fillRect/>
          </a:stretch>
        </p:blipFill>
        <p:spPr>
          <a:xfrm>
            <a:off x="10493398" y="198337"/>
            <a:ext cx="614476" cy="640080"/>
          </a:xfrm>
          <a:prstGeom prst="rect">
            <a:avLst/>
          </a:prstGeom>
          <a:solidFill>
            <a:sysClr val="window" lastClr="FFFFFF"/>
          </a:solidFill>
        </p:spPr>
      </p:pic>
      <p:sp>
        <p:nvSpPr>
          <p:cNvPr id="4" name="Title 3"/>
          <p:cNvSpPr>
            <a:spLocks noGrp="1"/>
          </p:cNvSpPr>
          <p:nvPr>
            <p:ph type="title"/>
          </p:nvPr>
        </p:nvSpPr>
        <p:spPr/>
        <p:txBody>
          <a:bodyPr>
            <a:noAutofit/>
          </a:bodyPr>
          <a:lstStyle/>
          <a:p>
            <a:pPr>
              <a:lnSpc>
                <a:spcPct val="100000"/>
              </a:lnSpc>
            </a:pPr>
            <a:r>
              <a:rPr lang="es-US" dirty="0">
                <a:solidFill>
                  <a:prstClr val="white"/>
                </a:solidFill>
              </a:rPr>
              <a:t>Medicare Original frente a Medicare </a:t>
            </a:r>
            <a:r>
              <a:rPr lang="es-US" dirty="0" err="1">
                <a:solidFill>
                  <a:prstClr val="white"/>
                </a:solidFill>
              </a:rPr>
              <a:t>Advantage</a:t>
            </a:r>
            <a:r>
              <a:rPr lang="es-US" dirty="0">
                <a:solidFill>
                  <a:prstClr val="white"/>
                </a:solidFill>
              </a:rPr>
              <a:t>:</a:t>
            </a:r>
            <a:br>
              <a:rPr lang="es-US" dirty="0">
                <a:solidFill>
                  <a:prstClr val="white"/>
                </a:solidFill>
              </a:rPr>
            </a:br>
            <a:r>
              <a:rPr lang="es-US" dirty="0">
                <a:solidFill>
                  <a:prstClr val="white"/>
                </a:solidFill>
              </a:rPr>
              <a:t>Opciones de médicos y hospitales</a:t>
            </a:r>
          </a:p>
        </p:txBody>
      </p:sp>
    </p:spTree>
    <p:extLst>
      <p:ext uri="{BB962C8B-B14F-4D97-AF65-F5344CB8AC3E}">
        <p14:creationId xmlns:p14="http://schemas.microsoft.com/office/powerpoint/2010/main" val="4705709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normAutofit/>
          </a:bodyPr>
          <a:lstStyle/>
          <a:p>
            <a:pPr defTabSz="966492">
              <a:lnSpc>
                <a:spcPct val="100000"/>
              </a:lnSpc>
              <a:spcBef>
                <a:spcPts val="600"/>
              </a:spcBef>
              <a:defRPr/>
            </a:pPr>
            <a:r>
              <a:rPr lang="es-US" dirty="0"/>
              <a:t>Los programas de Medicaid varían de un estado a otro.</a:t>
            </a:r>
          </a:p>
          <a:p>
            <a:pPr marL="457200" lvl="1" indent="-227013" defTabSz="966492">
              <a:lnSpc>
                <a:spcPct val="100000"/>
              </a:lnSpc>
              <a:spcBef>
                <a:spcPts val="600"/>
              </a:spcBef>
              <a:defRPr/>
            </a:pPr>
            <a:r>
              <a:rPr lang="es-US" dirty="0"/>
              <a:t>Cada uno tiene diferentes requisitos de ingresos y recursos.</a:t>
            </a:r>
          </a:p>
          <a:p>
            <a:pPr marL="233363" indent="-233363" defTabSz="966492">
              <a:lnSpc>
                <a:spcPct val="100000"/>
              </a:lnSpc>
              <a:spcBef>
                <a:spcPts val="600"/>
              </a:spcBef>
              <a:defRPr/>
            </a:pPr>
            <a:r>
              <a:rPr lang="es-US" dirty="0"/>
              <a:t>Llame a la oficina estatal de Asistencia Médica (Medicaid) para obtener más información, para ver si califica y aprender cómo presentar una solicitud.</a:t>
            </a:r>
          </a:p>
          <a:p>
            <a:pPr marL="457200" lvl="1" indent="-227013" defTabSz="966492">
              <a:lnSpc>
                <a:spcPct val="100000"/>
              </a:lnSpc>
              <a:spcBef>
                <a:spcPts val="600"/>
              </a:spcBef>
              <a:defRPr/>
            </a:pPr>
            <a:r>
              <a:rPr lang="es-US" dirty="0"/>
              <a:t>Visite </a:t>
            </a:r>
            <a:r>
              <a:rPr lang="es-US" dirty="0">
                <a:hlinkClick r:id="rId3"/>
              </a:rPr>
              <a:t>Medicare.gov/</a:t>
            </a:r>
            <a:r>
              <a:rPr lang="es-US" dirty="0" err="1">
                <a:hlinkClick r:id="rId3"/>
              </a:rPr>
              <a:t>talk-to-someone</a:t>
            </a:r>
            <a:r>
              <a:rPr lang="es-US" dirty="0"/>
              <a:t>, o llame al 1-800-MEDICARE </a:t>
            </a:r>
            <a:br>
              <a:rPr lang="es-US" dirty="0"/>
            </a:br>
            <a:r>
              <a:rPr lang="es-US" dirty="0"/>
              <a:t>(1-800-633-4227); TTY: 1-877-486-2048</a:t>
            </a:r>
          </a:p>
        </p:txBody>
      </p:sp>
      <p:sp>
        <p:nvSpPr>
          <p:cNvPr id="4" name="Title 3"/>
          <p:cNvSpPr>
            <a:spLocks noGrp="1"/>
          </p:cNvSpPr>
          <p:nvPr>
            <p:ph type="title"/>
          </p:nvPr>
        </p:nvSpPr>
        <p:spPr/>
        <p:txBody>
          <a:bodyPr/>
          <a:lstStyle/>
          <a:p>
            <a:r>
              <a:rPr lang="es-US"/>
              <a:t>Cómo calificar para recibir Medicaid</a:t>
            </a:r>
          </a:p>
        </p:txBody>
      </p:sp>
    </p:spTree>
    <p:extLst>
      <p:ext uri="{BB962C8B-B14F-4D97-AF65-F5344CB8AC3E}">
        <p14:creationId xmlns:p14="http://schemas.microsoft.com/office/powerpoint/2010/main" val="3438329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graphicFrame>
        <p:nvGraphicFramePr>
          <p:cNvPr id="6" name="Content Placeholder 5" descr="Aquí se muestra una comparación directa entre los planes Medicare Advantage y Medicare Original, y se describe el siguiente resumen para cada uno: Cobertura de Medicamentos/Cobertura Suplementaria Parte A y B  Cobertura de medicamentos:  ■  Si desea tener cobertura de medicamentos, debe elegir e inscribirse en un Plan Medicare para Recetas Médicas.  Cobertura Suplementaria:  ■   Puede comprar una póliza de Asegurador Suplementario de Medicare (Medigap) para completar las faltas en la cobertura.  Parte C Cobertura de medicamentos: ■ La mayoría de los planes incluyen cobertura de medicamentos. En caso contrario, puede registrarse para un plan Medicare para recetas médicas.  Cobertura Suplementaria: ■ Si se inscribe para un Plan Medicare Advantage, no necesita la póliza Medigap; tampoco puede usarla.  "/>
          <p:cNvGraphicFramePr>
            <a:graphicFrameLocks/>
          </p:cNvGraphicFramePr>
          <p:nvPr>
            <p:extLst>
              <p:ext uri="{D42A27DB-BD31-4B8C-83A1-F6EECF244321}">
                <p14:modId xmlns:p14="http://schemas.microsoft.com/office/powerpoint/2010/main" val="2969620104"/>
              </p:ext>
            </p:extLst>
          </p:nvPr>
        </p:nvGraphicFramePr>
        <p:xfrm>
          <a:off x="320040" y="1150882"/>
          <a:ext cx="11601884" cy="5205467"/>
        </p:xfrm>
        <a:graphic>
          <a:graphicData uri="http://schemas.openxmlformats.org/drawingml/2006/table">
            <a:tbl>
              <a:tblPr firstRow="1" firstCol="1" lastRow="1" lastCol="1" bandRow="1" bandCol="1"/>
              <a:tblGrid>
                <a:gridCol w="5747722">
                  <a:extLst>
                    <a:ext uri="{9D8B030D-6E8A-4147-A177-3AD203B41FA5}">
                      <a16:colId xmlns:a16="http://schemas.microsoft.com/office/drawing/2014/main" val="20000"/>
                    </a:ext>
                  </a:extLst>
                </a:gridCol>
                <a:gridCol w="5854162">
                  <a:extLst>
                    <a:ext uri="{9D8B030D-6E8A-4147-A177-3AD203B41FA5}">
                      <a16:colId xmlns:a16="http://schemas.microsoft.com/office/drawing/2014/main" val="20001"/>
                    </a:ext>
                  </a:extLst>
                </a:gridCol>
              </a:tblGrid>
              <a:tr h="4752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847725" indent="0" algn="ctr">
                        <a:lnSpc>
                          <a:spcPct val="100000"/>
                        </a:lnSpc>
                        <a:spcBef>
                          <a:spcPts val="600"/>
                        </a:spcBef>
                        <a:spcAft>
                          <a:spcPts val="0"/>
                        </a:spcAft>
                      </a:pPr>
                      <a:r>
                        <a:rPr lang="es-US" sz="2400" b="1">
                          <a:solidFill>
                            <a:schemeClr val="bg1"/>
                          </a:solidFill>
                          <a:latin typeface="+mn-lt"/>
                        </a:rPr>
                        <a:t>         Medicare</a:t>
                      </a:r>
                      <a:r>
                        <a:rPr lang="es-US" sz="2400" b="1" baseline="0">
                          <a:solidFill>
                            <a:schemeClr val="bg1"/>
                          </a:solidFill>
                          <a:latin typeface="+mn-lt"/>
                        </a:rPr>
                        <a:t> </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798830" indent="0" algn="ctr" defTabSz="914400" rtl="0" eaLnBrk="1" latinLnBrk="0" hangingPunct="1">
                        <a:lnSpc>
                          <a:spcPct val="100000"/>
                        </a:lnSpc>
                        <a:spcBef>
                          <a:spcPts val="600"/>
                        </a:spcBef>
                        <a:spcAft>
                          <a:spcPts val="0"/>
                        </a:spcAft>
                      </a:pPr>
                      <a:r>
                        <a:rPr lang="es-US" sz="2400" b="1">
                          <a:solidFill>
                            <a:schemeClr val="tx1"/>
                          </a:solidFill>
                          <a:latin typeface="+mn-lt"/>
                          <a:ea typeface="+mn-ea"/>
                          <a:cs typeface="+mn-cs"/>
                        </a:rPr>
                        <a:t>Medicaid</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0"/>
                  </a:ext>
                </a:extLst>
              </a:tr>
              <a:tr h="71490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s-US" sz="2200" b="0" i="0" u="none" strike="noStrike" cap="none" normalizeH="0" baseline="0" dirty="0">
                          <a:ln>
                            <a:noFill/>
                          </a:ln>
                          <a:solidFill>
                            <a:schemeClr val="tx1"/>
                          </a:solidFill>
                          <a:latin typeface="+mn-lt"/>
                        </a:rPr>
                        <a:t>Programa nacional que es uniforme en todo </a:t>
                      </a:r>
                      <a:br>
                        <a:rPr kumimoji="0" lang="es-US" sz="2200" b="0" i="0" u="none" strike="noStrike" cap="none" normalizeH="0" baseline="0" dirty="0">
                          <a:ln>
                            <a:noFill/>
                          </a:ln>
                          <a:solidFill>
                            <a:schemeClr val="tx1"/>
                          </a:solidFill>
                          <a:latin typeface="+mn-lt"/>
                        </a:rPr>
                      </a:br>
                      <a:r>
                        <a:rPr kumimoji="0" lang="es-US" sz="2200" b="0" i="0" u="none" strike="noStrike" cap="none" normalizeH="0" baseline="0" dirty="0">
                          <a:ln>
                            <a:noFill/>
                          </a:ln>
                          <a:solidFill>
                            <a:schemeClr val="tx1"/>
                          </a:solidFill>
                          <a:latin typeface="+mn-lt"/>
                        </a:rPr>
                        <a:t>el país</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auto" latinLnBrk="0" hangingPunct="1">
                        <a:lnSpc>
                          <a:spcPct val="100000"/>
                        </a:lnSpc>
                        <a:spcBef>
                          <a:spcPts val="600"/>
                        </a:spcBef>
                        <a:spcAft>
                          <a:spcPts val="0"/>
                        </a:spcAft>
                        <a:buClrTx/>
                        <a:buSzTx/>
                        <a:buFontTx/>
                        <a:buNone/>
                        <a:tabLst/>
                        <a:defRPr/>
                      </a:pPr>
                      <a:r>
                        <a:rPr kumimoji="0" lang="es-US" sz="2200" b="0" i="0" u="none" strike="noStrike" cap="none" normalizeH="0" baseline="0">
                          <a:ln>
                            <a:noFill/>
                          </a:ln>
                          <a:solidFill>
                            <a:schemeClr val="tx1"/>
                          </a:solidFill>
                          <a:latin typeface="+mn-lt"/>
                          <a:ea typeface="+mn-ea"/>
                          <a:cs typeface="+mn-cs"/>
                        </a:rPr>
                        <a:t>Programas estatales que varían entre estados</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1"/>
                  </a:ext>
                </a:extLst>
              </a:tr>
              <a:tr h="111463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s-US" sz="2200" b="0" i="0" u="none" strike="noStrike" cap="none" normalizeH="0" baseline="0" dirty="0">
                          <a:ln>
                            <a:noFill/>
                          </a:ln>
                          <a:solidFill>
                            <a:schemeClr val="tx1"/>
                          </a:solidFill>
                          <a:latin typeface="+mn-lt"/>
                        </a:rPr>
                        <a:t>Administrado por el gobierno federal</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auto" latinLnBrk="0" hangingPunct="1">
                        <a:lnSpc>
                          <a:spcPct val="100000"/>
                        </a:lnSpc>
                        <a:spcBef>
                          <a:spcPts val="600"/>
                        </a:spcBef>
                        <a:spcAft>
                          <a:spcPts val="0"/>
                        </a:spcAft>
                        <a:buClrTx/>
                        <a:buSzTx/>
                        <a:buFontTx/>
                        <a:buNone/>
                        <a:tabLst/>
                        <a:defRPr/>
                      </a:pPr>
                      <a:r>
                        <a:rPr kumimoji="0" lang="es-US" sz="2200" b="0" i="0" u="none" strike="noStrike" cap="none" normalizeH="0" baseline="0">
                          <a:ln>
                            <a:noFill/>
                          </a:ln>
                          <a:solidFill>
                            <a:schemeClr val="tx1"/>
                          </a:solidFill>
                          <a:latin typeface="+mn-lt"/>
                          <a:ea typeface="+mn-ea"/>
                          <a:cs typeface="+mn-cs"/>
                        </a:rPr>
                        <a:t>Administrado por los gobiernos estatales dentro de las leyes federales (asociación federal/estatal)</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2"/>
                  </a:ext>
                </a:extLst>
              </a:tr>
              <a:tr h="172237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s-US" sz="2200" b="0" i="0" u="none" strike="noStrike" cap="none" normalizeH="0" baseline="0" dirty="0">
                          <a:ln>
                            <a:noFill/>
                          </a:ln>
                          <a:solidFill>
                            <a:schemeClr val="tx1"/>
                          </a:solidFill>
                          <a:latin typeface="+mn-lt"/>
                        </a:rPr>
                        <a:t>Seguro médico para personas mayores de 65 años, personas menores de 65 años con ciertas discapacidades o cualquier edad con enfermedad renal en etapa terminal (ESRD, por sus siglas en inglés)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s-US" sz="2200" b="0" i="0" u="none" strike="noStrike" cap="none" normalizeH="0" baseline="0" dirty="0">
                          <a:ln>
                            <a:noFill/>
                          </a:ln>
                          <a:solidFill>
                            <a:schemeClr val="tx1"/>
                          </a:solidFill>
                          <a:latin typeface="+mn-lt"/>
                          <a:ea typeface="+mn-ea"/>
                          <a:cs typeface="+mn-cs"/>
                        </a:rPr>
                        <a:t>Seguro médico para personas según necesidad, requisitos financieros y no financieros </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3"/>
                  </a:ext>
                </a:extLst>
              </a:tr>
              <a:tr h="117832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defRPr/>
                      </a:pPr>
                      <a:r>
                        <a:rPr kumimoji="0" lang="es-US" sz="2200" b="0" i="0" u="none" strike="noStrike" cap="none" normalizeH="0" baseline="0">
                          <a:ln>
                            <a:noFill/>
                          </a:ln>
                          <a:solidFill>
                            <a:schemeClr val="tx1"/>
                          </a:solidFill>
                          <a:latin typeface="+mn-lt"/>
                        </a:rPr>
                        <a:t>Pagador principal del país de servicios hospitalarios para pacientes internados para discapacitados, ancianos y personas con ESRD</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s-US" sz="2200" b="0" i="0" u="none" strike="noStrike" cap="none" normalizeH="0" baseline="0" dirty="0">
                          <a:ln>
                            <a:noFill/>
                          </a:ln>
                          <a:solidFill>
                            <a:schemeClr val="tx1"/>
                          </a:solidFill>
                          <a:latin typeface="+mn-lt"/>
                        </a:rPr>
                        <a:t>El pagador público principal del país de servicios de atención médica aguda, salud mental y atención a largo plazo</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s-US" dirty="0"/>
              <a:t>¿En qué se diferencian Medicare y Medicaid?</a:t>
            </a:r>
          </a:p>
        </p:txBody>
      </p:sp>
    </p:spTree>
    <p:extLst>
      <p:ext uri="{BB962C8B-B14F-4D97-AF65-F5344CB8AC3E}">
        <p14:creationId xmlns:p14="http://schemas.microsoft.com/office/powerpoint/2010/main" val="2037001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lstStyle/>
          <a:p>
            <a:pPr marL="231775" lvl="0" indent="-231775" defTabSz="685800">
              <a:lnSpc>
                <a:spcPct val="100000"/>
              </a:lnSpc>
              <a:spcBef>
                <a:spcPts val="600"/>
              </a:spcBef>
            </a:pPr>
            <a:r>
              <a:rPr lang="es-US"/>
              <a:t>Cobertura de salud para niños sin seguro de familias que ganan demasiado para calificar para recibir Medicaid, pero muy poco para un seguro privado.</a:t>
            </a:r>
          </a:p>
          <a:p>
            <a:pPr marL="231775" lvl="0" indent="-231775" defTabSz="685800">
              <a:lnSpc>
                <a:spcPct val="100000"/>
              </a:lnSpc>
              <a:spcBef>
                <a:spcPts val="600"/>
              </a:spcBef>
            </a:pPr>
            <a:r>
              <a:rPr lang="es-US"/>
              <a:t>Financiado en conjunto por los gobiernos federales y estatales.</a:t>
            </a:r>
          </a:p>
          <a:p>
            <a:pPr marL="231775" lvl="0" indent="-231775" defTabSz="685800">
              <a:lnSpc>
                <a:spcPct val="100000"/>
              </a:lnSpc>
              <a:spcBef>
                <a:spcPts val="600"/>
              </a:spcBef>
            </a:pPr>
            <a:r>
              <a:rPr lang="es-US"/>
              <a:t>Administrado por los estados.</a:t>
            </a:r>
          </a:p>
          <a:p>
            <a:pPr marL="231775" lvl="0" indent="-231775" defTabSz="685800">
              <a:lnSpc>
                <a:spcPct val="100000"/>
              </a:lnSpc>
              <a:spcBef>
                <a:spcPts val="600"/>
              </a:spcBef>
            </a:pPr>
            <a:r>
              <a:rPr lang="es-US"/>
              <a:t>6.7 millones de niños inscritos.</a:t>
            </a:r>
          </a:p>
          <a:p>
            <a:pPr marL="231775" lvl="0" indent="-231775" defTabSz="685800">
              <a:lnSpc>
                <a:spcPct val="100000"/>
              </a:lnSpc>
              <a:spcBef>
                <a:spcPts val="600"/>
              </a:spcBef>
            </a:pPr>
            <a:r>
              <a:rPr lang="es-US"/>
              <a:t>Para ver la información sobre el CHIP por estado, visite </a:t>
            </a:r>
            <a:r>
              <a:rPr lang="es-US">
                <a:hlinkClick r:id="rId3"/>
              </a:rPr>
              <a:t>Medicaid.gov/chip/state-program-information/chip-state-program-information.html</a:t>
            </a:r>
          </a:p>
          <a:p>
            <a:pPr marL="0" indent="0">
              <a:buNone/>
            </a:pPr>
            <a:endParaRPr lang="en-US" dirty="0"/>
          </a:p>
        </p:txBody>
      </p:sp>
      <p:sp>
        <p:nvSpPr>
          <p:cNvPr id="4" name="Title 3"/>
          <p:cNvSpPr>
            <a:spLocks noGrp="1"/>
          </p:cNvSpPr>
          <p:nvPr>
            <p:ph type="title"/>
          </p:nvPr>
        </p:nvSpPr>
        <p:spPr/>
        <p:txBody>
          <a:bodyPr/>
          <a:lstStyle/>
          <a:p>
            <a:r>
              <a:rPr lang="es-US" dirty="0"/>
              <a:t>¿Qué es el Programa de Seguro Médico para Niños </a:t>
            </a:r>
            <a:br>
              <a:rPr lang="es-US" dirty="0"/>
            </a:br>
            <a:r>
              <a:rPr lang="es-US" dirty="0"/>
              <a:t>(CHIP, por sus siglas en inglés)?</a:t>
            </a:r>
          </a:p>
        </p:txBody>
      </p:sp>
    </p:spTree>
    <p:extLst>
      <p:ext uri="{BB962C8B-B14F-4D97-AF65-F5344CB8AC3E}">
        <p14:creationId xmlns:p14="http://schemas.microsoft.com/office/powerpoint/2010/main" val="3937098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normAutofit lnSpcReduction="10000"/>
          </a:bodyPr>
          <a:lstStyle/>
          <a:p>
            <a:pPr marL="231775" lvl="0" indent="-231775" defTabSz="685800">
              <a:lnSpc>
                <a:spcPct val="100000"/>
              </a:lnSpc>
              <a:spcBef>
                <a:spcPts val="600"/>
              </a:spcBef>
            </a:pPr>
            <a:r>
              <a:rPr lang="es-US"/>
              <a:t>Medicare: </a:t>
            </a:r>
            <a:r>
              <a:rPr lang="es-US">
                <a:hlinkClick r:id="rId3"/>
              </a:rPr>
              <a:t>Medicare.gov</a:t>
            </a:r>
          </a:p>
          <a:p>
            <a:pPr marL="231775" lvl="0" indent="-231775" defTabSz="685800">
              <a:lnSpc>
                <a:spcPct val="100000"/>
              </a:lnSpc>
              <a:spcBef>
                <a:spcPts val="600"/>
              </a:spcBef>
            </a:pPr>
            <a:r>
              <a:rPr lang="es-US"/>
              <a:t>Medicaid: </a:t>
            </a:r>
            <a:r>
              <a:rPr lang="es-US">
                <a:hlinkClick r:id="rId4"/>
              </a:rPr>
              <a:t>Medicaid.gov</a:t>
            </a:r>
          </a:p>
          <a:p>
            <a:pPr marL="231775" lvl="0" indent="-231775" defTabSz="685800">
              <a:lnSpc>
                <a:spcPct val="100000"/>
              </a:lnSpc>
              <a:spcBef>
                <a:spcPts val="600"/>
              </a:spcBef>
            </a:pPr>
            <a:r>
              <a:rPr lang="es-US"/>
              <a:t>Seguro Social: </a:t>
            </a:r>
            <a:r>
              <a:rPr lang="es-US">
                <a:hlinkClick r:id="rId5"/>
              </a:rPr>
              <a:t>socialsecurity.gov</a:t>
            </a:r>
          </a:p>
          <a:p>
            <a:pPr marL="231775" lvl="0" indent="-231775" defTabSz="685800">
              <a:lnSpc>
                <a:spcPct val="100000"/>
              </a:lnSpc>
              <a:spcBef>
                <a:spcPts val="600"/>
              </a:spcBef>
            </a:pPr>
            <a:r>
              <a:rPr lang="es-US"/>
              <a:t>Mercado de Seguros Médicos®: </a:t>
            </a:r>
            <a:r>
              <a:rPr lang="es-US">
                <a:hlinkClick r:id="rId6"/>
              </a:rPr>
              <a:t>CuidadoDeSalud.gov</a:t>
            </a:r>
          </a:p>
          <a:p>
            <a:pPr marL="231775" lvl="0" indent="-231775" defTabSz="685800">
              <a:lnSpc>
                <a:spcPct val="100000"/>
              </a:lnSpc>
              <a:spcBef>
                <a:spcPts val="600"/>
              </a:spcBef>
            </a:pPr>
            <a:r>
              <a:rPr lang="es-US"/>
              <a:t>Programa de Seguro Médico para Niños: </a:t>
            </a:r>
            <a:r>
              <a:rPr lang="es-US">
                <a:hlinkClick r:id="rId7"/>
              </a:rPr>
              <a:t>espanol.InsureKidsNow.gov</a:t>
            </a:r>
          </a:p>
          <a:p>
            <a:pPr marL="231775" lvl="0" indent="-231775" defTabSz="685800">
              <a:lnSpc>
                <a:spcPct val="100000"/>
              </a:lnSpc>
              <a:spcBef>
                <a:spcPts val="600"/>
              </a:spcBef>
            </a:pPr>
            <a:r>
              <a:rPr lang="es-US"/>
              <a:t>Programa de Capacitación Nacional de los CMS: </a:t>
            </a:r>
            <a:r>
              <a:rPr lang="es-US">
                <a:hlinkClick r:id="rId8"/>
              </a:rPr>
              <a:t>CMSnationaltrainingprogram.cms.gov</a:t>
            </a:r>
            <a:r>
              <a:rPr lang="es-US"/>
              <a:t> </a:t>
            </a:r>
          </a:p>
          <a:p>
            <a:pPr marL="231775" lvl="0" indent="-231775" defTabSz="685800">
              <a:lnSpc>
                <a:spcPct val="100000"/>
              </a:lnSpc>
              <a:spcBef>
                <a:spcPts val="600"/>
              </a:spcBef>
            </a:pPr>
            <a:r>
              <a:rPr lang="es-US"/>
              <a:t>Programa Estatal de Asistencia sobre Seguros de Salud (SHIP): </a:t>
            </a:r>
            <a:r>
              <a:rPr lang="es-US">
                <a:hlinkClick r:id="rId9"/>
              </a:rPr>
              <a:t>shiptacenter.org</a:t>
            </a:r>
            <a:r>
              <a:rPr lang="es-US"/>
              <a:t> </a:t>
            </a:r>
          </a:p>
        </p:txBody>
      </p:sp>
      <p:sp>
        <p:nvSpPr>
          <p:cNvPr id="4" name="Title 3"/>
          <p:cNvSpPr>
            <a:spLocks noGrp="1"/>
          </p:cNvSpPr>
          <p:nvPr>
            <p:ph type="title"/>
          </p:nvPr>
        </p:nvSpPr>
        <p:spPr/>
        <p:txBody>
          <a:bodyPr/>
          <a:lstStyle/>
          <a:p>
            <a:r>
              <a:rPr lang="es-US"/>
              <a:t>Sitios web útiles</a:t>
            </a:r>
          </a:p>
        </p:txBody>
      </p:sp>
    </p:spTree>
    <p:extLst>
      <p:ext uri="{BB962C8B-B14F-4D97-AF65-F5344CB8AC3E}">
        <p14:creationId xmlns:p14="http://schemas.microsoft.com/office/powerpoint/2010/main" val="3385715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Junio de 2021</a:t>
            </a:r>
          </a:p>
        </p:txBody>
      </p:sp>
      <p:sp>
        <p:nvSpPr>
          <p:cNvPr id="3" name="Footer Placeholder 2"/>
          <p:cNvSpPr>
            <a:spLocks noGrp="1"/>
          </p:cNvSpPr>
          <p:nvPr>
            <p:ph type="ftr" sz="quarter" idx="11"/>
          </p:nvPr>
        </p:nvSpPr>
        <p:spPr/>
        <p:txBody>
          <a:bodyPr/>
          <a:lstStyle/>
          <a:p>
            <a:r>
              <a:rPr lang="es-US"/>
              <a:t>Comenzando con Medicare</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dirty="0"/>
              <a:t>Medicare es un programa de seguro médico.</a:t>
            </a:r>
          </a:p>
          <a:p>
            <a:pPr marL="230188" lvl="0" indent="-230188" defTabSz="685800">
              <a:lnSpc>
                <a:spcPct val="100000"/>
              </a:lnSpc>
              <a:spcBef>
                <a:spcPts val="600"/>
              </a:spcBef>
            </a:pPr>
            <a:r>
              <a:rPr lang="es-US" dirty="0"/>
              <a:t>Medicare no cubre todos sus costos médicos.</a:t>
            </a:r>
          </a:p>
          <a:p>
            <a:pPr marL="230188" lvl="0" indent="-230188" defTabSz="685800">
              <a:lnSpc>
                <a:spcPct val="100000"/>
              </a:lnSpc>
              <a:spcBef>
                <a:spcPts val="600"/>
              </a:spcBef>
            </a:pPr>
            <a:r>
              <a:rPr lang="es-US" dirty="0"/>
              <a:t>Tiene opciones sobre cómo obtener cobertura.</a:t>
            </a:r>
          </a:p>
          <a:p>
            <a:pPr marL="230188" lvl="0" indent="-230188" defTabSz="685800">
              <a:lnSpc>
                <a:spcPct val="100000"/>
              </a:lnSpc>
              <a:spcBef>
                <a:spcPts val="600"/>
              </a:spcBef>
            </a:pPr>
            <a:r>
              <a:rPr lang="es-US" dirty="0"/>
              <a:t>Las decisiones afectan el tipo de cobertura que recibe.</a:t>
            </a:r>
          </a:p>
          <a:p>
            <a:pPr marL="230188" indent="-230188" defTabSz="685800">
              <a:lnSpc>
                <a:spcPct val="100000"/>
              </a:lnSpc>
              <a:spcBef>
                <a:spcPts val="600"/>
              </a:spcBef>
            </a:pPr>
            <a:r>
              <a:rPr lang="es-US" dirty="0"/>
              <a:t>Ciertas decisiones son urgentes.</a:t>
            </a:r>
          </a:p>
          <a:p>
            <a:pPr marL="230188" indent="-230188" defTabSz="685800">
              <a:lnSpc>
                <a:spcPct val="100000"/>
              </a:lnSpc>
              <a:spcBef>
                <a:spcPts val="600"/>
              </a:spcBef>
            </a:pPr>
            <a:r>
              <a:rPr lang="es-US" dirty="0"/>
              <a:t>Existen programas para las personas con ingresos y </a:t>
            </a:r>
            <a:br>
              <a:rPr lang="es-US" dirty="0"/>
            </a:br>
            <a:r>
              <a:rPr lang="es-US" dirty="0"/>
              <a:t>recursos limitados.</a:t>
            </a:r>
          </a:p>
          <a:p>
            <a:pPr marL="230188" lvl="0" indent="-230188" defTabSz="685800">
              <a:lnSpc>
                <a:spcPct val="100000"/>
              </a:lnSpc>
              <a:spcBef>
                <a:spcPts val="600"/>
              </a:spcBef>
            </a:pPr>
            <a:endParaRPr lang="en-US" dirty="0"/>
          </a:p>
        </p:txBody>
      </p:sp>
      <p:sp>
        <p:nvSpPr>
          <p:cNvPr id="4" name="Title 3"/>
          <p:cNvSpPr>
            <a:spLocks noGrp="1"/>
          </p:cNvSpPr>
          <p:nvPr>
            <p:ph type="title"/>
          </p:nvPr>
        </p:nvSpPr>
        <p:spPr/>
        <p:txBody>
          <a:bodyPr/>
          <a:lstStyle/>
          <a:p>
            <a:r>
              <a:rPr lang="es-US"/>
              <a:t>Puntos clave para recordar</a:t>
            </a:r>
          </a:p>
        </p:txBody>
      </p:sp>
    </p:spTree>
    <p:extLst>
      <p:ext uri="{BB962C8B-B14F-4D97-AF65-F5344CB8AC3E}">
        <p14:creationId xmlns:p14="http://schemas.microsoft.com/office/powerpoint/2010/main" val="2928520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A77F86-43AA-D94B-892A-3AB508C46807}"/>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88936728-A2A4-B34A-BF63-D0FA68A1EC89}"/>
              </a:ext>
            </a:extLst>
          </p:cNvPr>
          <p:cNvSpPr>
            <a:spLocks noGrp="1"/>
          </p:cNvSpPr>
          <p:nvPr>
            <p:ph type="ftr" sz="quarter" idx="11"/>
          </p:nvPr>
        </p:nvSpPr>
        <p:spPr/>
        <p:txBody>
          <a:bodyPr/>
          <a:lstStyle/>
          <a:p>
            <a:r>
              <a:rPr lang="es-US"/>
              <a:t>Comenzando con Medicare</a:t>
            </a:r>
          </a:p>
        </p:txBody>
      </p:sp>
      <p:sp>
        <p:nvSpPr>
          <p:cNvPr id="5" name="Content Placeholder 7"/>
          <p:cNvSpPr txBox="1">
            <a:spLocks/>
          </p:cNvSpPr>
          <p:nvPr/>
        </p:nvSpPr>
        <p:spPr>
          <a:xfrm>
            <a:off x="1866142" y="1143000"/>
            <a:ext cx="9837234" cy="5021042"/>
          </a:xfrm>
          <a:prstGeom prst="rect">
            <a:avLst/>
          </a:prstGeom>
        </p:spPr>
        <p:txBody>
          <a:bodyPr numCol="2">
            <a:normAutofit lnSpcReduction="10000"/>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Font typeface="Wingdings" pitchFamily="2" charset="2"/>
              <a:buNone/>
            </a:pPr>
            <a:r>
              <a:rPr lang="es-US" sz="1800" b="1" dirty="0"/>
              <a:t>ABN: </a:t>
            </a:r>
            <a:r>
              <a:rPr lang="es-US" sz="1800" dirty="0"/>
              <a:t>Aviso al Beneficiario por Adelantado</a:t>
            </a:r>
          </a:p>
          <a:p>
            <a:pPr marL="0" indent="0" defTabSz="685800">
              <a:lnSpc>
                <a:spcPct val="100000"/>
              </a:lnSpc>
              <a:spcBef>
                <a:spcPts val="600"/>
              </a:spcBef>
              <a:buFont typeface="Wingdings" pitchFamily="2" charset="2"/>
              <a:buNone/>
            </a:pPr>
            <a:r>
              <a:rPr lang="es-US" sz="1800" b="1" dirty="0"/>
              <a:t>ADL:</a:t>
            </a:r>
            <a:r>
              <a:rPr lang="es-US" sz="1800" dirty="0"/>
              <a:t> Actividades de la Vida diaria</a:t>
            </a:r>
          </a:p>
          <a:p>
            <a:pPr marL="0" indent="0" defTabSz="685800">
              <a:lnSpc>
                <a:spcPct val="100000"/>
              </a:lnSpc>
              <a:spcBef>
                <a:spcPts val="600"/>
              </a:spcBef>
              <a:buFont typeface="Wingdings" pitchFamily="2" charset="2"/>
              <a:buNone/>
            </a:pPr>
            <a:r>
              <a:rPr lang="es-US" sz="1800" b="1" dirty="0"/>
              <a:t>ALS</a:t>
            </a:r>
            <a:r>
              <a:rPr lang="es-US" sz="1800" dirty="0"/>
              <a:t>: Esclerosis lateral amiotrófica</a:t>
            </a:r>
          </a:p>
          <a:p>
            <a:pPr marL="0" indent="0" defTabSz="685800">
              <a:lnSpc>
                <a:spcPct val="100000"/>
              </a:lnSpc>
              <a:spcBef>
                <a:spcPts val="600"/>
              </a:spcBef>
              <a:buFont typeface="Wingdings" pitchFamily="2" charset="2"/>
              <a:buNone/>
            </a:pPr>
            <a:r>
              <a:rPr lang="es-US" sz="1800" b="1" dirty="0"/>
              <a:t>ANOC: </a:t>
            </a:r>
            <a:r>
              <a:rPr lang="es-US" sz="1800" dirty="0"/>
              <a:t>Aviso Anual de Cambios </a:t>
            </a:r>
          </a:p>
          <a:p>
            <a:pPr marL="0" indent="0" defTabSz="685800">
              <a:lnSpc>
                <a:spcPct val="100000"/>
              </a:lnSpc>
              <a:spcBef>
                <a:spcPts val="600"/>
              </a:spcBef>
              <a:buFont typeface="Wingdings" pitchFamily="2" charset="2"/>
              <a:buNone/>
            </a:pPr>
            <a:r>
              <a:rPr lang="es-US" sz="1800" b="1" dirty="0"/>
              <a:t>CHAMPVA:</a:t>
            </a:r>
            <a:r>
              <a:rPr lang="es-US" sz="1800" dirty="0"/>
              <a:t> Programa de Salud Civil y </a:t>
            </a:r>
            <a:br>
              <a:rPr lang="es-US" sz="1800" dirty="0"/>
            </a:br>
            <a:r>
              <a:rPr lang="es-US" sz="1800" dirty="0"/>
              <a:t>Médico del Departamento de </a:t>
            </a:r>
            <a:br>
              <a:rPr lang="es-US" sz="1800" dirty="0"/>
            </a:br>
            <a:r>
              <a:rPr lang="es-US" sz="1800" dirty="0"/>
              <a:t>Asuntos de Veteranos </a:t>
            </a:r>
          </a:p>
          <a:p>
            <a:pPr marL="0" indent="0" defTabSz="685800">
              <a:lnSpc>
                <a:spcPct val="100000"/>
              </a:lnSpc>
              <a:spcBef>
                <a:spcPts val="600"/>
              </a:spcBef>
              <a:buFont typeface="Wingdings" pitchFamily="2" charset="2"/>
              <a:buNone/>
            </a:pPr>
            <a:r>
              <a:rPr lang="es-US" sz="1800" b="1" dirty="0"/>
              <a:t>CHIP</a:t>
            </a:r>
            <a:r>
              <a:rPr lang="es-US" sz="1800" dirty="0"/>
              <a:t>: Programa de Seguro Médico para Niños </a:t>
            </a:r>
          </a:p>
          <a:p>
            <a:pPr marL="0" indent="0" defTabSz="685800">
              <a:lnSpc>
                <a:spcPct val="100000"/>
              </a:lnSpc>
              <a:spcBef>
                <a:spcPts val="600"/>
              </a:spcBef>
              <a:buFont typeface="Wingdings" pitchFamily="2" charset="2"/>
              <a:buNone/>
            </a:pPr>
            <a:r>
              <a:rPr lang="es-US" sz="1800" b="1" dirty="0"/>
              <a:t>CMS</a:t>
            </a:r>
            <a:r>
              <a:rPr lang="es-US" sz="1800" dirty="0"/>
              <a:t>: Centros de Servicios de Medicare y Medicaid </a:t>
            </a:r>
          </a:p>
          <a:p>
            <a:pPr marL="0" indent="0" defTabSz="685800">
              <a:lnSpc>
                <a:spcPct val="100000"/>
              </a:lnSpc>
              <a:spcBef>
                <a:spcPts val="600"/>
              </a:spcBef>
              <a:buFont typeface="Wingdings" pitchFamily="2" charset="2"/>
              <a:buNone/>
            </a:pPr>
            <a:r>
              <a:rPr lang="es-US" sz="1800" b="1" dirty="0"/>
              <a:t>COBRA:</a:t>
            </a:r>
            <a:r>
              <a:rPr lang="es-US" sz="1800" dirty="0"/>
              <a:t> Ley Ómnibus Consolidada de Reconciliación Presupuestaria</a:t>
            </a:r>
          </a:p>
          <a:p>
            <a:pPr marL="0" indent="0" defTabSz="685800">
              <a:lnSpc>
                <a:spcPct val="100000"/>
              </a:lnSpc>
              <a:spcBef>
                <a:spcPts val="600"/>
              </a:spcBef>
              <a:buFont typeface="Wingdings" pitchFamily="2" charset="2"/>
              <a:buNone/>
            </a:pPr>
            <a:r>
              <a:rPr lang="es-US" sz="1800" b="1" dirty="0"/>
              <a:t>DME</a:t>
            </a:r>
            <a:r>
              <a:rPr lang="es-US" sz="1800" dirty="0"/>
              <a:t> Equipo médico duradero</a:t>
            </a:r>
          </a:p>
          <a:p>
            <a:pPr marL="0" indent="0" defTabSz="685800">
              <a:lnSpc>
                <a:spcPct val="100000"/>
              </a:lnSpc>
              <a:spcBef>
                <a:spcPts val="600"/>
              </a:spcBef>
              <a:buFont typeface="Wingdings" pitchFamily="2" charset="2"/>
              <a:buNone/>
            </a:pPr>
            <a:r>
              <a:rPr lang="es-US" sz="1800" b="1" dirty="0"/>
              <a:t>EOC:</a:t>
            </a:r>
            <a:r>
              <a:rPr lang="es-US" sz="1800" dirty="0"/>
              <a:t> Evidencia de Cobertura</a:t>
            </a:r>
          </a:p>
          <a:p>
            <a:pPr marL="0" indent="0" defTabSz="685800">
              <a:lnSpc>
                <a:spcPct val="100000"/>
              </a:lnSpc>
              <a:spcBef>
                <a:spcPts val="600"/>
              </a:spcBef>
              <a:buFont typeface="Wingdings" pitchFamily="2" charset="2"/>
              <a:buNone/>
            </a:pPr>
            <a:r>
              <a:rPr lang="es-US" sz="1800" b="1" dirty="0"/>
              <a:t>ESRD:</a:t>
            </a:r>
            <a:r>
              <a:rPr lang="es-US" sz="1800" dirty="0"/>
              <a:t> Enfermedad renal en etapa final </a:t>
            </a:r>
          </a:p>
          <a:p>
            <a:pPr marL="0" indent="0" defTabSz="685800">
              <a:lnSpc>
                <a:spcPct val="100000"/>
              </a:lnSpc>
              <a:spcBef>
                <a:spcPts val="600"/>
              </a:spcBef>
              <a:buFont typeface="Wingdings" pitchFamily="2" charset="2"/>
              <a:buNone/>
            </a:pPr>
            <a:r>
              <a:rPr lang="es-US" sz="1800" b="1" dirty="0"/>
              <a:t>FEHB</a:t>
            </a:r>
            <a:r>
              <a:rPr lang="es-US" sz="1800" dirty="0"/>
              <a:t>: Beneficios de salud para empleados federales</a:t>
            </a:r>
          </a:p>
          <a:p>
            <a:pPr marL="0" indent="0" defTabSz="685800">
              <a:lnSpc>
                <a:spcPct val="100000"/>
              </a:lnSpc>
              <a:spcBef>
                <a:spcPts val="600"/>
              </a:spcBef>
              <a:buFont typeface="Wingdings" pitchFamily="2" charset="2"/>
              <a:buNone/>
            </a:pPr>
            <a:r>
              <a:rPr lang="es-US" sz="1800" b="1" dirty="0"/>
              <a:t>FICA:</a:t>
            </a:r>
            <a:r>
              <a:rPr lang="es-US" sz="1800" dirty="0"/>
              <a:t> Ley de Contribución al Seguro Federal </a:t>
            </a:r>
          </a:p>
          <a:p>
            <a:pPr marL="0" indent="0" defTabSz="685800">
              <a:lnSpc>
                <a:spcPct val="100000"/>
              </a:lnSpc>
              <a:spcBef>
                <a:spcPts val="600"/>
              </a:spcBef>
              <a:buFont typeface="Wingdings" pitchFamily="2" charset="2"/>
              <a:buNone/>
            </a:pPr>
            <a:r>
              <a:rPr lang="es-US" sz="1800" b="1" dirty="0"/>
              <a:t>FMAP:</a:t>
            </a:r>
            <a:r>
              <a:rPr lang="es-US" sz="1800" dirty="0"/>
              <a:t> Porcentaje Federal de Asistencia Médica </a:t>
            </a:r>
          </a:p>
          <a:p>
            <a:pPr marL="0" indent="0" defTabSz="685800">
              <a:lnSpc>
                <a:spcPct val="100000"/>
              </a:lnSpc>
              <a:spcBef>
                <a:spcPts val="600"/>
              </a:spcBef>
              <a:buFont typeface="Wingdings" pitchFamily="2" charset="2"/>
              <a:buNone/>
            </a:pPr>
            <a:r>
              <a:rPr lang="es-US" sz="1800" b="1" dirty="0"/>
              <a:t>FPL:</a:t>
            </a:r>
            <a:r>
              <a:rPr lang="es-US" sz="1800" dirty="0"/>
              <a:t> Nivel Federal de Pobreza </a:t>
            </a:r>
          </a:p>
          <a:p>
            <a:pPr marL="0" indent="0" defTabSz="685800">
              <a:lnSpc>
                <a:spcPct val="100000"/>
              </a:lnSpc>
              <a:spcBef>
                <a:spcPts val="600"/>
              </a:spcBef>
              <a:buFont typeface="Wingdings" pitchFamily="2" charset="2"/>
              <a:buNone/>
            </a:pPr>
            <a:r>
              <a:rPr lang="es-US" sz="1800" b="1" dirty="0"/>
              <a:t>GEP</a:t>
            </a:r>
            <a:r>
              <a:rPr lang="es-US" sz="1800" dirty="0"/>
              <a:t>: Período de Inscripción General </a:t>
            </a:r>
          </a:p>
          <a:p>
            <a:pPr marL="0" indent="0" defTabSz="685800">
              <a:lnSpc>
                <a:spcPct val="100000"/>
              </a:lnSpc>
              <a:spcBef>
                <a:spcPts val="600"/>
              </a:spcBef>
              <a:buFont typeface="Wingdings" pitchFamily="2" charset="2"/>
              <a:buNone/>
            </a:pPr>
            <a:r>
              <a:rPr lang="es-US" sz="1800" b="1" dirty="0"/>
              <a:t>GHP</a:t>
            </a:r>
            <a:r>
              <a:rPr lang="es-US" sz="1800" dirty="0"/>
              <a:t>: Plan de salud grupal </a:t>
            </a:r>
          </a:p>
          <a:p>
            <a:pPr marL="0" indent="0" defTabSz="685800">
              <a:lnSpc>
                <a:spcPct val="100000"/>
              </a:lnSpc>
              <a:spcBef>
                <a:spcPts val="600"/>
              </a:spcBef>
              <a:buFont typeface="Wingdings" pitchFamily="2" charset="2"/>
              <a:buNone/>
            </a:pPr>
            <a:r>
              <a:rPr lang="es-US" sz="1800" b="1" dirty="0"/>
              <a:t>HMO</a:t>
            </a:r>
            <a:r>
              <a:rPr lang="es-US" sz="1800" dirty="0"/>
              <a:t>: Organización para el Mantenimiento de </a:t>
            </a:r>
            <a:br>
              <a:rPr lang="es-US" sz="1800" dirty="0"/>
            </a:br>
            <a:r>
              <a:rPr lang="es-US" sz="1800" dirty="0"/>
              <a:t>la Salud </a:t>
            </a:r>
          </a:p>
          <a:p>
            <a:pPr marL="0" indent="0" defTabSz="685800">
              <a:lnSpc>
                <a:spcPct val="100000"/>
              </a:lnSpc>
              <a:spcBef>
                <a:spcPts val="600"/>
              </a:spcBef>
              <a:buFont typeface="Wingdings" pitchFamily="2" charset="2"/>
              <a:buNone/>
            </a:pPr>
            <a:r>
              <a:rPr lang="es-US" sz="1800" b="1" dirty="0"/>
              <a:t>HSA:</a:t>
            </a:r>
            <a:r>
              <a:rPr lang="es-US" sz="1800" dirty="0"/>
              <a:t> Cuenta de Ahorros de Salud </a:t>
            </a:r>
          </a:p>
          <a:p>
            <a:pPr marL="0" indent="0" defTabSz="685800">
              <a:lnSpc>
                <a:spcPct val="100000"/>
              </a:lnSpc>
              <a:spcBef>
                <a:spcPts val="600"/>
              </a:spcBef>
              <a:buFont typeface="Wingdings" pitchFamily="2" charset="2"/>
              <a:buNone/>
            </a:pPr>
            <a:r>
              <a:rPr lang="es-US" sz="1800" b="1" dirty="0"/>
              <a:t>IADL:</a:t>
            </a:r>
            <a:r>
              <a:rPr lang="es-US" sz="1800" dirty="0"/>
              <a:t> Actividades Básicas de la Vida Diaria </a:t>
            </a:r>
          </a:p>
          <a:p>
            <a:pPr marL="0" indent="0" defTabSz="685800">
              <a:lnSpc>
                <a:spcPct val="100000"/>
              </a:lnSpc>
              <a:spcBef>
                <a:spcPts val="600"/>
              </a:spcBef>
              <a:buFont typeface="Wingdings" pitchFamily="2" charset="2"/>
              <a:buNone/>
            </a:pPr>
            <a:r>
              <a:rPr lang="es-US" sz="1800" b="1" dirty="0"/>
              <a:t>ICEP</a:t>
            </a:r>
            <a:r>
              <a:rPr lang="es-US" sz="1800" dirty="0"/>
              <a:t> Período Inicial de Elección de Cobertura</a:t>
            </a:r>
          </a:p>
          <a:p>
            <a:pPr marL="0" indent="0" defTabSz="685800">
              <a:lnSpc>
                <a:spcPct val="100000"/>
              </a:lnSpc>
              <a:spcBef>
                <a:spcPts val="600"/>
              </a:spcBef>
              <a:buFont typeface="Wingdings" pitchFamily="2" charset="2"/>
              <a:buNone/>
            </a:pPr>
            <a:r>
              <a:rPr lang="es-US" sz="1800" b="1" dirty="0"/>
              <a:t>IEP</a:t>
            </a:r>
            <a:r>
              <a:rPr lang="es-US" sz="1800" dirty="0"/>
              <a:t> Período de Inscripción Inicial </a:t>
            </a:r>
          </a:p>
          <a:p>
            <a:pPr marL="0" indent="0" defTabSz="685800">
              <a:lnSpc>
                <a:spcPct val="100000"/>
              </a:lnSpc>
              <a:spcBef>
                <a:spcPts val="600"/>
              </a:spcBef>
              <a:buFont typeface="Wingdings" pitchFamily="2" charset="2"/>
              <a:buNone/>
            </a:pPr>
            <a:r>
              <a:rPr lang="es-US" sz="1800" b="1" dirty="0"/>
              <a:t>IRMAA:</a:t>
            </a:r>
            <a:r>
              <a:rPr lang="es-US" sz="1800" dirty="0"/>
              <a:t> Cantidad de Ajuste Mensual Relacionado con el Ingreso </a:t>
            </a:r>
          </a:p>
          <a:p>
            <a:pPr marL="0" indent="0" defTabSz="685800">
              <a:lnSpc>
                <a:spcPct val="100000"/>
              </a:lnSpc>
              <a:spcBef>
                <a:spcPts val="600"/>
              </a:spcBef>
              <a:buFont typeface="Wingdings" pitchFamily="2" charset="2"/>
              <a:buNone/>
            </a:pPr>
            <a:r>
              <a:rPr lang="es-US" sz="1800" b="1" dirty="0"/>
              <a:t>IRS:</a:t>
            </a:r>
            <a:r>
              <a:rPr lang="es-US" sz="1800" dirty="0"/>
              <a:t> Servicio de Impuestos Internos </a:t>
            </a:r>
          </a:p>
        </p:txBody>
      </p:sp>
      <p:sp>
        <p:nvSpPr>
          <p:cNvPr id="2" name="Title 1"/>
          <p:cNvSpPr>
            <a:spLocks noGrp="1"/>
          </p:cNvSpPr>
          <p:nvPr>
            <p:ph type="title"/>
          </p:nvPr>
        </p:nvSpPr>
        <p:spPr/>
        <p:txBody>
          <a:bodyPr/>
          <a:lstStyle/>
          <a:p>
            <a:r>
              <a:rPr lang="es-US"/>
              <a:t>Siglas (AB-IR)</a:t>
            </a:r>
          </a:p>
        </p:txBody>
      </p:sp>
    </p:spTree>
    <p:extLst>
      <p:ext uri="{BB962C8B-B14F-4D97-AF65-F5344CB8AC3E}">
        <p14:creationId xmlns:p14="http://schemas.microsoft.com/office/powerpoint/2010/main" val="1415220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65AD23-8922-D94D-800B-4E71406353B4}"/>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9D69BEAE-FC18-A042-B6FE-BDFB25BD5EAA}"/>
              </a:ext>
            </a:extLst>
          </p:cNvPr>
          <p:cNvSpPr>
            <a:spLocks noGrp="1"/>
          </p:cNvSpPr>
          <p:nvPr>
            <p:ph type="ftr" sz="quarter" idx="11"/>
          </p:nvPr>
        </p:nvSpPr>
        <p:spPr/>
        <p:txBody>
          <a:bodyPr/>
          <a:lstStyle/>
          <a:p>
            <a:r>
              <a:rPr lang="es-US"/>
              <a:t>Comenzando con Medicare</a:t>
            </a:r>
          </a:p>
        </p:txBody>
      </p:sp>
      <p:sp>
        <p:nvSpPr>
          <p:cNvPr id="5" name="Content Placeholder 7"/>
          <p:cNvSpPr txBox="1">
            <a:spLocks/>
          </p:cNvSpPr>
          <p:nvPr/>
        </p:nvSpPr>
        <p:spPr>
          <a:xfrm>
            <a:off x="1866142" y="1143000"/>
            <a:ext cx="9837234" cy="5213350"/>
          </a:xfrm>
          <a:prstGeom prst="rect">
            <a:avLst/>
          </a:prstGeom>
        </p:spPr>
        <p:txBody>
          <a:bodyPr numCol="2">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10000"/>
              </a:lnSpc>
              <a:spcBef>
                <a:spcPts val="600"/>
              </a:spcBef>
              <a:buFont typeface="Wingdings" pitchFamily="2" charset="2"/>
              <a:buNone/>
            </a:pPr>
            <a:r>
              <a:rPr lang="es-US" sz="1800" b="1" dirty="0"/>
              <a:t>LIS: </a:t>
            </a:r>
            <a:r>
              <a:rPr lang="es-US" sz="1800" dirty="0"/>
              <a:t>Subsidio por Bajos Ingresos</a:t>
            </a:r>
          </a:p>
          <a:p>
            <a:pPr marL="0" indent="0" defTabSz="685800">
              <a:lnSpc>
                <a:spcPct val="110000"/>
              </a:lnSpc>
              <a:spcBef>
                <a:spcPts val="600"/>
              </a:spcBef>
              <a:buFont typeface="Wingdings" pitchFamily="2" charset="2"/>
              <a:buNone/>
            </a:pPr>
            <a:r>
              <a:rPr lang="es-US" sz="1800" b="1" dirty="0"/>
              <a:t>MAC:</a:t>
            </a:r>
            <a:r>
              <a:rPr lang="es-US" sz="1800" dirty="0"/>
              <a:t> Contratista Administrativo de Medicare</a:t>
            </a:r>
          </a:p>
          <a:p>
            <a:pPr marL="0" indent="0" defTabSz="685800">
              <a:lnSpc>
                <a:spcPct val="110000"/>
              </a:lnSpc>
              <a:spcBef>
                <a:spcPts val="600"/>
              </a:spcBef>
              <a:buFont typeface="Wingdings" pitchFamily="2" charset="2"/>
              <a:buNone/>
            </a:pPr>
            <a:r>
              <a:rPr lang="es-US" sz="1800" b="1" dirty="0"/>
              <a:t>MA-PD:</a:t>
            </a:r>
            <a:r>
              <a:rPr lang="es-US" sz="1800" dirty="0"/>
              <a:t> Plan Medicare </a:t>
            </a:r>
            <a:r>
              <a:rPr lang="es-US" sz="1800" dirty="0" err="1"/>
              <a:t>Advantage</a:t>
            </a:r>
            <a:r>
              <a:rPr lang="es-US" sz="1800" dirty="0"/>
              <a:t> con cobertura </a:t>
            </a:r>
            <a:br>
              <a:rPr lang="es-US" sz="1800" dirty="0"/>
            </a:br>
            <a:r>
              <a:rPr lang="es-US" sz="1800" dirty="0"/>
              <a:t>de medicamentos recetados</a:t>
            </a:r>
          </a:p>
          <a:p>
            <a:pPr marL="0" indent="0" defTabSz="685800">
              <a:lnSpc>
                <a:spcPct val="110000"/>
              </a:lnSpc>
              <a:spcBef>
                <a:spcPts val="600"/>
              </a:spcBef>
              <a:buFont typeface="Wingdings" pitchFamily="2" charset="2"/>
              <a:buNone/>
            </a:pPr>
            <a:r>
              <a:rPr lang="es-US" sz="1800" b="1" dirty="0"/>
              <a:t>MACRA</a:t>
            </a:r>
            <a:r>
              <a:rPr lang="es-US" sz="1800" dirty="0"/>
              <a:t> Ley de Acceso a Medicare y </a:t>
            </a:r>
            <a:br>
              <a:rPr lang="es-US" sz="1800" dirty="0"/>
            </a:br>
            <a:r>
              <a:rPr lang="es-US" sz="1800" dirty="0"/>
              <a:t>Reautorización de CHIP </a:t>
            </a:r>
          </a:p>
          <a:p>
            <a:pPr marL="0" indent="0" defTabSz="685800">
              <a:lnSpc>
                <a:spcPct val="110000"/>
              </a:lnSpc>
              <a:spcBef>
                <a:spcPts val="600"/>
              </a:spcBef>
              <a:buFont typeface="Wingdings" pitchFamily="2" charset="2"/>
              <a:buNone/>
            </a:pPr>
            <a:r>
              <a:rPr lang="es-US" sz="1800" b="1" dirty="0"/>
              <a:t>MAGI</a:t>
            </a:r>
            <a:r>
              <a:rPr lang="es-US" sz="1800" dirty="0"/>
              <a:t> Ingreso Bruto Ajustado Modificado </a:t>
            </a:r>
          </a:p>
          <a:p>
            <a:pPr marL="0" indent="0" defTabSz="685800">
              <a:lnSpc>
                <a:spcPct val="110000"/>
              </a:lnSpc>
              <a:spcBef>
                <a:spcPts val="600"/>
              </a:spcBef>
              <a:buFont typeface="Wingdings" pitchFamily="2" charset="2"/>
              <a:buNone/>
            </a:pPr>
            <a:r>
              <a:rPr lang="es-US" sz="1800" b="1" dirty="0"/>
              <a:t>MEC:</a:t>
            </a:r>
            <a:r>
              <a:rPr lang="es-US" sz="1800" dirty="0"/>
              <a:t> Cobertura Mínima Esencial</a:t>
            </a:r>
          </a:p>
          <a:p>
            <a:pPr marL="0" indent="0" defTabSz="685800">
              <a:lnSpc>
                <a:spcPct val="110000"/>
              </a:lnSpc>
              <a:spcBef>
                <a:spcPts val="600"/>
              </a:spcBef>
              <a:buFont typeface="Wingdings" pitchFamily="2" charset="2"/>
              <a:buNone/>
            </a:pPr>
            <a:r>
              <a:rPr lang="es-US" sz="1800" b="1" dirty="0"/>
              <a:t>MSA</a:t>
            </a:r>
            <a:r>
              <a:rPr lang="es-US" sz="1800" dirty="0"/>
              <a:t> Cuenta de Ahorros Médicos </a:t>
            </a:r>
          </a:p>
          <a:p>
            <a:pPr marL="0" indent="0" defTabSz="685800">
              <a:lnSpc>
                <a:spcPct val="110000"/>
              </a:lnSpc>
              <a:spcBef>
                <a:spcPts val="600"/>
              </a:spcBef>
              <a:buFont typeface="Wingdings" pitchFamily="2" charset="2"/>
              <a:buNone/>
            </a:pPr>
            <a:r>
              <a:rPr lang="es-US" sz="1800" b="1" dirty="0"/>
              <a:t>NTP</a:t>
            </a:r>
            <a:r>
              <a:rPr lang="es-US" sz="1800" dirty="0"/>
              <a:t>: Programa de Capacitación Nacional </a:t>
            </a:r>
          </a:p>
          <a:p>
            <a:pPr marL="0" indent="0" defTabSz="685800">
              <a:lnSpc>
                <a:spcPct val="110000"/>
              </a:lnSpc>
              <a:spcBef>
                <a:spcPts val="600"/>
              </a:spcBef>
              <a:buFont typeface="Wingdings" pitchFamily="2" charset="2"/>
              <a:buNone/>
            </a:pPr>
            <a:r>
              <a:rPr lang="es-US" sz="1800" b="1" dirty="0"/>
              <a:t>OEP:</a:t>
            </a:r>
            <a:r>
              <a:rPr lang="es-US" sz="1800" dirty="0"/>
              <a:t> Periodo de Inscripción Abierta </a:t>
            </a:r>
          </a:p>
          <a:p>
            <a:pPr marL="0" indent="0" defTabSz="685800">
              <a:lnSpc>
                <a:spcPct val="110000"/>
              </a:lnSpc>
              <a:spcBef>
                <a:spcPts val="600"/>
              </a:spcBef>
              <a:buFont typeface="Wingdings" pitchFamily="2" charset="2"/>
              <a:buNone/>
            </a:pPr>
            <a:r>
              <a:rPr lang="es-US" sz="1800" b="1" dirty="0"/>
              <a:t>OPM</a:t>
            </a:r>
            <a:r>
              <a:rPr lang="es-US" sz="1800" dirty="0"/>
              <a:t>: Oficina de Administración de Personal</a:t>
            </a:r>
          </a:p>
          <a:p>
            <a:pPr marL="0" indent="0" defTabSz="685800">
              <a:lnSpc>
                <a:spcPct val="110000"/>
              </a:lnSpc>
              <a:spcBef>
                <a:spcPts val="600"/>
              </a:spcBef>
              <a:buFont typeface="Wingdings" pitchFamily="2" charset="2"/>
              <a:buNone/>
            </a:pPr>
            <a:r>
              <a:rPr lang="es-US" sz="1800" b="1" dirty="0"/>
              <a:t>OTC:</a:t>
            </a:r>
            <a:r>
              <a:rPr lang="es-US" sz="1800" dirty="0"/>
              <a:t> Venta Libre</a:t>
            </a:r>
          </a:p>
          <a:p>
            <a:pPr marL="0" indent="0" defTabSz="685800">
              <a:lnSpc>
                <a:spcPct val="110000"/>
              </a:lnSpc>
              <a:spcBef>
                <a:spcPts val="600"/>
              </a:spcBef>
              <a:buFont typeface="Wingdings" pitchFamily="2" charset="2"/>
              <a:buNone/>
            </a:pPr>
            <a:br>
              <a:rPr lang="es-US" sz="1800" b="1" dirty="0"/>
            </a:br>
            <a:r>
              <a:rPr lang="es-US" sz="1800" b="1" dirty="0"/>
              <a:t>PACE:</a:t>
            </a:r>
            <a:r>
              <a:rPr lang="es-US" sz="1800" dirty="0"/>
              <a:t> Programas de Cuidado Integral para Ancianos </a:t>
            </a:r>
          </a:p>
          <a:p>
            <a:pPr marL="0" indent="0" defTabSz="685800">
              <a:lnSpc>
                <a:spcPct val="110000"/>
              </a:lnSpc>
              <a:spcBef>
                <a:spcPts val="600"/>
              </a:spcBef>
              <a:buFont typeface="Wingdings" pitchFamily="2" charset="2"/>
              <a:buNone/>
            </a:pPr>
            <a:r>
              <a:rPr lang="es-US" sz="1800" b="1" dirty="0"/>
              <a:t>PBP:</a:t>
            </a:r>
            <a:r>
              <a:rPr lang="es-US" sz="1800" dirty="0"/>
              <a:t> Paquete de Beneficios del Plan</a:t>
            </a:r>
          </a:p>
          <a:p>
            <a:pPr marL="0" indent="0" defTabSz="685800">
              <a:lnSpc>
                <a:spcPct val="110000"/>
              </a:lnSpc>
              <a:spcBef>
                <a:spcPts val="600"/>
              </a:spcBef>
              <a:buFont typeface="Wingdings" pitchFamily="2" charset="2"/>
              <a:buNone/>
            </a:pPr>
            <a:r>
              <a:rPr lang="es-US" sz="1800" b="1" dirty="0"/>
              <a:t>PDP</a:t>
            </a:r>
            <a:r>
              <a:rPr lang="es-US" sz="1800" dirty="0"/>
              <a:t> Plan de Medicamentos Recetados </a:t>
            </a:r>
          </a:p>
          <a:p>
            <a:pPr marL="0" indent="0" defTabSz="685800">
              <a:lnSpc>
                <a:spcPct val="110000"/>
              </a:lnSpc>
              <a:spcBef>
                <a:spcPts val="600"/>
              </a:spcBef>
              <a:buFont typeface="Wingdings" pitchFamily="2" charset="2"/>
              <a:buNone/>
            </a:pPr>
            <a:r>
              <a:rPr lang="es-US" sz="1800" b="1" dirty="0"/>
              <a:t>PFFS</a:t>
            </a:r>
            <a:r>
              <a:rPr lang="es-US" sz="1800" dirty="0"/>
              <a:t> Privado de Pago por Servicio </a:t>
            </a:r>
          </a:p>
          <a:p>
            <a:pPr marL="0" indent="0" defTabSz="685800">
              <a:lnSpc>
                <a:spcPct val="110000"/>
              </a:lnSpc>
              <a:spcBef>
                <a:spcPts val="600"/>
              </a:spcBef>
              <a:buFont typeface="Wingdings" pitchFamily="2" charset="2"/>
              <a:buNone/>
            </a:pPr>
            <a:r>
              <a:rPr lang="es-US" sz="1800" b="1" dirty="0"/>
              <a:t>POS</a:t>
            </a:r>
            <a:r>
              <a:rPr lang="es-US" sz="1800" dirty="0"/>
              <a:t> Punto de Servicio </a:t>
            </a:r>
          </a:p>
          <a:p>
            <a:pPr marL="0" indent="0" defTabSz="685800">
              <a:lnSpc>
                <a:spcPct val="110000"/>
              </a:lnSpc>
              <a:spcBef>
                <a:spcPts val="600"/>
              </a:spcBef>
              <a:buFont typeface="Wingdings" pitchFamily="2" charset="2"/>
              <a:buNone/>
            </a:pPr>
            <a:r>
              <a:rPr lang="es-US" sz="1800" b="1" dirty="0"/>
              <a:t>PPO</a:t>
            </a:r>
            <a:r>
              <a:rPr lang="es-US" sz="1800" dirty="0"/>
              <a:t>: Organización de Proveedores Preferidos </a:t>
            </a:r>
          </a:p>
          <a:p>
            <a:pPr marL="0" indent="0" defTabSz="685800">
              <a:lnSpc>
                <a:spcPct val="110000"/>
              </a:lnSpc>
              <a:spcBef>
                <a:spcPts val="600"/>
              </a:spcBef>
              <a:buFont typeface="Wingdings" pitchFamily="2" charset="2"/>
              <a:buNone/>
            </a:pPr>
            <a:r>
              <a:rPr lang="es-US" sz="1800" b="1" dirty="0"/>
              <a:t>QDWI: </a:t>
            </a:r>
            <a:r>
              <a:rPr lang="es-US" sz="1800" dirty="0"/>
              <a:t>Programa de Individuos Incapacitados y Empleados Calificados</a:t>
            </a:r>
          </a:p>
          <a:p>
            <a:pPr marL="0" indent="0" defTabSz="685800">
              <a:lnSpc>
                <a:spcPct val="110000"/>
              </a:lnSpc>
              <a:spcBef>
                <a:spcPts val="600"/>
              </a:spcBef>
              <a:buFont typeface="Wingdings" pitchFamily="2" charset="2"/>
              <a:buNone/>
            </a:pPr>
            <a:r>
              <a:rPr lang="es-US" sz="1800" b="1" dirty="0"/>
              <a:t>QHP</a:t>
            </a:r>
            <a:r>
              <a:rPr lang="es-US" sz="1800" dirty="0"/>
              <a:t>: Plan de Salud Calificado </a:t>
            </a:r>
          </a:p>
          <a:p>
            <a:pPr marL="0" indent="0" defTabSz="685800">
              <a:lnSpc>
                <a:spcPct val="110000"/>
              </a:lnSpc>
              <a:spcBef>
                <a:spcPts val="600"/>
              </a:spcBef>
              <a:buFont typeface="Wingdings" pitchFamily="2" charset="2"/>
              <a:buNone/>
            </a:pPr>
            <a:r>
              <a:rPr lang="es-US" sz="1800" b="1" dirty="0"/>
              <a:t>QI:</a:t>
            </a:r>
            <a:r>
              <a:rPr lang="es-US" sz="1800" dirty="0"/>
              <a:t> Individuo calificado </a:t>
            </a:r>
          </a:p>
          <a:p>
            <a:pPr marL="0" indent="0" defTabSz="685800">
              <a:lnSpc>
                <a:spcPct val="110000"/>
              </a:lnSpc>
              <a:spcBef>
                <a:spcPts val="600"/>
              </a:spcBef>
              <a:buFont typeface="Wingdings" pitchFamily="2" charset="2"/>
              <a:buNone/>
            </a:pPr>
            <a:r>
              <a:rPr lang="es-US" sz="1800" b="1" dirty="0"/>
              <a:t>QMB</a:t>
            </a:r>
            <a:r>
              <a:rPr lang="es-US" sz="1800" dirty="0"/>
              <a:t> Beneficiario Calificado de Medicare </a:t>
            </a:r>
          </a:p>
          <a:p>
            <a:pPr marL="0" indent="0" defTabSz="685800">
              <a:lnSpc>
                <a:spcPct val="110000"/>
              </a:lnSpc>
              <a:spcBef>
                <a:spcPts val="600"/>
              </a:spcBef>
              <a:buFont typeface="Wingdings" pitchFamily="2" charset="2"/>
              <a:buNone/>
            </a:pPr>
            <a:r>
              <a:rPr lang="es-US" sz="1800" b="1" dirty="0"/>
              <a:t>RNHCI:</a:t>
            </a:r>
            <a:r>
              <a:rPr lang="es-US" sz="1800" dirty="0"/>
              <a:t> Institución Religiosa No Médica para Servicios de la Salud</a:t>
            </a:r>
          </a:p>
        </p:txBody>
      </p:sp>
      <p:sp>
        <p:nvSpPr>
          <p:cNvPr id="2" name="Title 1"/>
          <p:cNvSpPr>
            <a:spLocks noGrp="1"/>
          </p:cNvSpPr>
          <p:nvPr>
            <p:ph type="title"/>
          </p:nvPr>
        </p:nvSpPr>
        <p:spPr/>
        <p:txBody>
          <a:bodyPr/>
          <a:lstStyle/>
          <a:p>
            <a:r>
              <a:rPr lang="es-US"/>
              <a:t>Siglas (LI-RN)</a:t>
            </a:r>
          </a:p>
        </p:txBody>
      </p:sp>
    </p:spTree>
    <p:extLst>
      <p:ext uri="{BB962C8B-B14F-4D97-AF65-F5344CB8AC3E}">
        <p14:creationId xmlns:p14="http://schemas.microsoft.com/office/powerpoint/2010/main" val="31933284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D15B42-6C8F-3747-9887-1FBF678C9301}"/>
              </a:ext>
            </a:extLst>
          </p:cNvPr>
          <p:cNvSpPr>
            <a:spLocks noGrp="1"/>
          </p:cNvSpPr>
          <p:nvPr>
            <p:ph type="dt" sz="half" idx="10"/>
          </p:nvPr>
        </p:nvSpPr>
        <p:spPr/>
        <p:txBody>
          <a:bodyPr/>
          <a:lstStyle/>
          <a:p>
            <a:r>
              <a:rPr lang="es-US"/>
              <a:t>Junio de 2021</a:t>
            </a:r>
          </a:p>
        </p:txBody>
      </p:sp>
      <p:sp>
        <p:nvSpPr>
          <p:cNvPr id="4" name="Footer Placeholder 3">
            <a:extLst>
              <a:ext uri="{FF2B5EF4-FFF2-40B4-BE49-F238E27FC236}">
                <a16:creationId xmlns:a16="http://schemas.microsoft.com/office/drawing/2014/main" id="{5D75ACC5-1B60-E24A-8618-13EFFFDEEDAB}"/>
              </a:ext>
            </a:extLst>
          </p:cNvPr>
          <p:cNvSpPr>
            <a:spLocks noGrp="1"/>
          </p:cNvSpPr>
          <p:nvPr>
            <p:ph type="ftr" sz="quarter" idx="11"/>
          </p:nvPr>
        </p:nvSpPr>
        <p:spPr/>
        <p:txBody>
          <a:bodyPr/>
          <a:lstStyle/>
          <a:p>
            <a:r>
              <a:rPr lang="es-US"/>
              <a:t>Comenzando con Medicare</a:t>
            </a:r>
          </a:p>
        </p:txBody>
      </p:sp>
      <p:sp>
        <p:nvSpPr>
          <p:cNvPr id="6" name="Content Placeholder 7"/>
          <p:cNvSpPr>
            <a:spLocks noGrp="1"/>
          </p:cNvSpPr>
          <p:nvPr>
            <p:ph idx="1"/>
          </p:nvPr>
        </p:nvSpPr>
        <p:spPr>
          <a:xfrm>
            <a:off x="1866142" y="1143000"/>
            <a:ext cx="9837234" cy="4366260"/>
          </a:xfrm>
        </p:spPr>
        <p:txBody>
          <a:bodyPr numCol="2"/>
          <a:lstStyle/>
          <a:p>
            <a:pPr marL="0" lvl="0" indent="0" defTabSz="685800">
              <a:lnSpc>
                <a:spcPct val="100000"/>
              </a:lnSpc>
              <a:spcBef>
                <a:spcPts val="600"/>
              </a:spcBef>
              <a:buNone/>
            </a:pPr>
            <a:r>
              <a:rPr lang="es-US" sz="1800" b="1" dirty="0"/>
              <a:t>RRB</a:t>
            </a:r>
            <a:r>
              <a:rPr lang="es-US" sz="1800" dirty="0"/>
              <a:t> Junta de Retiro Ferroviario </a:t>
            </a:r>
          </a:p>
          <a:p>
            <a:pPr marL="0" lvl="0" indent="0" defTabSz="685800">
              <a:lnSpc>
                <a:spcPct val="100000"/>
              </a:lnSpc>
              <a:spcBef>
                <a:spcPts val="600"/>
              </a:spcBef>
              <a:buNone/>
            </a:pPr>
            <a:r>
              <a:rPr lang="es-US" sz="1800" b="1" dirty="0"/>
              <a:t>SEP:</a:t>
            </a:r>
            <a:r>
              <a:rPr lang="es-US" sz="1800" dirty="0"/>
              <a:t> Período de inscripción especial </a:t>
            </a:r>
          </a:p>
          <a:p>
            <a:pPr marL="0" lvl="0" indent="0" defTabSz="685800">
              <a:lnSpc>
                <a:spcPct val="100000"/>
              </a:lnSpc>
              <a:spcBef>
                <a:spcPts val="600"/>
              </a:spcBef>
              <a:buNone/>
            </a:pPr>
            <a:r>
              <a:rPr lang="es-US" sz="1800" b="1" dirty="0"/>
              <a:t>SHIP:</a:t>
            </a:r>
            <a:r>
              <a:rPr lang="es-US" sz="1800" dirty="0"/>
              <a:t> Programa Estatal de Asistencia sobre </a:t>
            </a:r>
            <a:br>
              <a:rPr lang="es-US" sz="1800" dirty="0"/>
            </a:br>
            <a:r>
              <a:rPr lang="es-US" sz="1800" dirty="0"/>
              <a:t>Seguros de Salud </a:t>
            </a:r>
          </a:p>
          <a:p>
            <a:pPr marL="0" lvl="0" indent="0" defTabSz="685800">
              <a:lnSpc>
                <a:spcPct val="100000"/>
              </a:lnSpc>
              <a:spcBef>
                <a:spcPts val="600"/>
              </a:spcBef>
              <a:buNone/>
            </a:pPr>
            <a:r>
              <a:rPr lang="es-US" sz="1800" b="1" dirty="0"/>
              <a:t>SHOP:</a:t>
            </a:r>
            <a:r>
              <a:rPr lang="es-US" sz="1800" dirty="0"/>
              <a:t> Programa de Opciones de Salud para los Pequeños Negocios </a:t>
            </a:r>
          </a:p>
          <a:p>
            <a:pPr marL="0" lvl="0" indent="0" defTabSz="685800">
              <a:lnSpc>
                <a:spcPct val="100000"/>
              </a:lnSpc>
              <a:spcBef>
                <a:spcPts val="600"/>
              </a:spcBef>
              <a:buNone/>
            </a:pPr>
            <a:r>
              <a:rPr lang="es-US" sz="1800" b="1" dirty="0"/>
              <a:t>SLMB</a:t>
            </a:r>
            <a:r>
              <a:rPr lang="es-US" sz="1800" dirty="0"/>
              <a:t>: Beneficiarios Medicare de Bajo Ingreso Específicos </a:t>
            </a:r>
          </a:p>
          <a:p>
            <a:pPr marL="0" lvl="0" indent="0" defTabSz="685800">
              <a:lnSpc>
                <a:spcPct val="100000"/>
              </a:lnSpc>
              <a:spcBef>
                <a:spcPts val="600"/>
              </a:spcBef>
              <a:buNone/>
            </a:pPr>
            <a:r>
              <a:rPr lang="es-US" sz="1800" b="1" dirty="0"/>
              <a:t>SNF</a:t>
            </a:r>
            <a:r>
              <a:rPr lang="es-US" sz="1800" dirty="0"/>
              <a:t>: Centro de Enfermería Especializada </a:t>
            </a:r>
          </a:p>
          <a:p>
            <a:pPr marL="0" lvl="0" indent="0" defTabSz="685800">
              <a:lnSpc>
                <a:spcPct val="100000"/>
              </a:lnSpc>
              <a:spcBef>
                <a:spcPts val="600"/>
              </a:spcBef>
              <a:buNone/>
            </a:pPr>
            <a:r>
              <a:rPr lang="es-US" sz="1800" b="1" dirty="0"/>
              <a:t>SPAP:</a:t>
            </a:r>
            <a:r>
              <a:rPr lang="es-US" sz="1800" dirty="0"/>
              <a:t> Programa Estatal de Ayuda para Farmacias </a:t>
            </a:r>
          </a:p>
          <a:p>
            <a:pPr marL="0" lvl="0" indent="0" defTabSz="685800">
              <a:lnSpc>
                <a:spcPct val="100000"/>
              </a:lnSpc>
              <a:spcBef>
                <a:spcPts val="600"/>
              </a:spcBef>
              <a:buNone/>
            </a:pPr>
            <a:r>
              <a:rPr lang="es-US" sz="1800" b="1" dirty="0"/>
              <a:t>SSBCI</a:t>
            </a:r>
            <a:r>
              <a:rPr lang="es-US" sz="1800" dirty="0"/>
              <a:t>: Beneficios Especiales para Personas con Enfermedad Crónica </a:t>
            </a:r>
          </a:p>
          <a:p>
            <a:pPr marL="0" lvl="0" indent="0" defTabSz="685800">
              <a:lnSpc>
                <a:spcPct val="100000"/>
              </a:lnSpc>
              <a:spcBef>
                <a:spcPts val="600"/>
              </a:spcBef>
              <a:buNone/>
            </a:pPr>
            <a:r>
              <a:rPr lang="es-US" sz="1800" b="1" dirty="0"/>
              <a:t>SSDI:</a:t>
            </a:r>
            <a:r>
              <a:rPr lang="es-US" sz="1800" dirty="0"/>
              <a:t> Seguro por Incapacidad del Seguro Social </a:t>
            </a:r>
          </a:p>
          <a:p>
            <a:pPr marL="0" lvl="0" indent="0" defTabSz="685800">
              <a:lnSpc>
                <a:spcPct val="100000"/>
              </a:lnSpc>
              <a:spcBef>
                <a:spcPts val="600"/>
              </a:spcBef>
              <a:buNone/>
            </a:pPr>
            <a:r>
              <a:rPr lang="es-US" sz="1800" b="1" dirty="0"/>
              <a:t>SSI:</a:t>
            </a:r>
            <a:r>
              <a:rPr lang="es-US" sz="1800" dirty="0"/>
              <a:t>  Seguridad de Ingreso Suplementario</a:t>
            </a:r>
          </a:p>
          <a:p>
            <a:pPr marL="0" lvl="0" indent="0" defTabSz="685800">
              <a:lnSpc>
                <a:spcPct val="100000"/>
              </a:lnSpc>
              <a:spcBef>
                <a:spcPts val="600"/>
              </a:spcBef>
              <a:buNone/>
            </a:pPr>
            <a:r>
              <a:rPr lang="es-US" sz="1800" b="1" dirty="0"/>
              <a:t>TFL</a:t>
            </a:r>
            <a:r>
              <a:rPr lang="es-US" sz="1800" dirty="0"/>
              <a:t>: TRICARE de por vida </a:t>
            </a:r>
          </a:p>
          <a:p>
            <a:pPr marL="0" lvl="0" indent="0" defTabSz="685800">
              <a:lnSpc>
                <a:spcPct val="100000"/>
              </a:lnSpc>
              <a:spcBef>
                <a:spcPts val="600"/>
              </a:spcBef>
              <a:buNone/>
            </a:pPr>
            <a:r>
              <a:rPr lang="es-US" sz="1800" b="1" dirty="0"/>
              <a:t>TTY</a:t>
            </a:r>
            <a:r>
              <a:rPr lang="es-US" sz="1800" dirty="0"/>
              <a:t> Teletipo/teléfono de texto </a:t>
            </a:r>
          </a:p>
          <a:p>
            <a:pPr marL="0" lvl="0" indent="0" defTabSz="685800">
              <a:lnSpc>
                <a:spcPct val="100000"/>
              </a:lnSpc>
              <a:spcBef>
                <a:spcPts val="600"/>
              </a:spcBef>
              <a:buNone/>
            </a:pPr>
            <a:r>
              <a:rPr lang="es-US" sz="1800" b="1" dirty="0"/>
              <a:t>VA:</a:t>
            </a:r>
            <a:r>
              <a:rPr lang="es-US" sz="1800" dirty="0"/>
              <a:t> Departamento de Asuntos de Veteranos de los EE. UU. </a:t>
            </a:r>
          </a:p>
        </p:txBody>
      </p:sp>
      <p:sp>
        <p:nvSpPr>
          <p:cNvPr id="2" name="Title 1"/>
          <p:cNvSpPr>
            <a:spLocks noGrp="1"/>
          </p:cNvSpPr>
          <p:nvPr>
            <p:ph type="title"/>
          </p:nvPr>
        </p:nvSpPr>
        <p:spPr/>
        <p:txBody>
          <a:bodyPr/>
          <a:lstStyle/>
          <a:p>
            <a:r>
              <a:rPr lang="es-US"/>
              <a:t>Siglas (RR-VA)</a:t>
            </a:r>
          </a:p>
        </p:txBody>
      </p:sp>
    </p:spTree>
    <p:extLst>
      <p:ext uri="{BB962C8B-B14F-4D97-AF65-F5344CB8AC3E}">
        <p14:creationId xmlns:p14="http://schemas.microsoft.com/office/powerpoint/2010/main" val="15123461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s-US"/>
              <a:t>Junio de 2021</a:t>
            </a:r>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s-US"/>
              <a:t>Comenzando con Medicare</a:t>
            </a:r>
          </a:p>
        </p:txBody>
      </p:sp>
      <p:sp>
        <p:nvSpPr>
          <p:cNvPr id="5" name="Content Placeholder 4"/>
          <p:cNvSpPr>
            <a:spLocks noGrp="1"/>
          </p:cNvSpPr>
          <p:nvPr>
            <p:ph sz="quarter" idx="1"/>
          </p:nvPr>
        </p:nvSpPr>
        <p:spPr>
          <a:xfrm>
            <a:off x="1866142" y="1918138"/>
            <a:ext cx="9837234" cy="4228334"/>
          </a:xfrm>
        </p:spPr>
        <p:txBody>
          <a:bodyPr/>
          <a:lstStyle/>
          <a:p>
            <a:pPr marL="0" lvl="0" indent="0">
              <a:lnSpc>
                <a:spcPct val="100000"/>
              </a:lnSpc>
              <a:spcBef>
                <a:spcPts val="600"/>
              </a:spcBef>
              <a:buNone/>
            </a:pPr>
            <a:r>
              <a:rPr lang="es-US" dirty="0"/>
              <a:t>Manténgase conectado. </a:t>
            </a:r>
          </a:p>
          <a:p>
            <a:pPr marL="0" lvl="0" indent="0">
              <a:lnSpc>
                <a:spcPct val="100000"/>
              </a:lnSpc>
              <a:spcBef>
                <a:spcPts val="600"/>
              </a:spcBef>
              <a:buNone/>
            </a:pPr>
            <a:endParaRPr lang="en-US" dirty="0"/>
          </a:p>
          <a:p>
            <a:pPr marL="0" lvl="0" indent="0">
              <a:lnSpc>
                <a:spcPct val="100000"/>
              </a:lnSpc>
              <a:spcBef>
                <a:spcPts val="600"/>
              </a:spcBef>
              <a:buNone/>
            </a:pPr>
            <a:r>
              <a:rPr lang="es-US" dirty="0"/>
              <a:t>Visite </a:t>
            </a:r>
            <a:r>
              <a:rPr lang="es-US" dirty="0">
                <a:hlinkClick r:id="rId3"/>
              </a:rPr>
              <a:t>CMSnationaltrainingprogram.cms.gov</a:t>
            </a:r>
            <a:r>
              <a:rPr lang="es-US" dirty="0"/>
              <a:t> para ver los materiales de capacitación de NTP y suscribirse a nuestra lista de correo electrónico. </a:t>
            </a:r>
          </a:p>
          <a:p>
            <a:pPr marL="0" lvl="0" indent="0">
              <a:lnSpc>
                <a:spcPct val="100000"/>
              </a:lnSpc>
              <a:spcBef>
                <a:spcPts val="600"/>
              </a:spcBef>
              <a:buNone/>
            </a:pPr>
            <a:endParaRPr lang="en-US" dirty="0"/>
          </a:p>
          <a:p>
            <a:pPr marL="0" lvl="0" indent="0">
              <a:lnSpc>
                <a:spcPct val="100000"/>
              </a:lnSpc>
              <a:spcBef>
                <a:spcPts val="600"/>
              </a:spcBef>
              <a:buNone/>
            </a:pPr>
            <a:r>
              <a:rPr lang="es-US" dirty="0"/>
              <a:t>Comuníquese con nosotros a </a:t>
            </a:r>
            <a:r>
              <a:rPr lang="es-US" dirty="0">
                <a:hlinkClick r:id="rId4"/>
              </a:rPr>
              <a:t>training@cms.hhs.gov</a:t>
            </a:r>
            <a:r>
              <a:rPr lang="es-US" dirty="0"/>
              <a:t>.</a:t>
            </a:r>
          </a:p>
          <a:p>
            <a:pPr marL="0" lvl="0" indent="0">
              <a:buNone/>
            </a:pPr>
            <a:endParaRPr lang="en-US" dirty="0"/>
          </a:p>
        </p:txBody>
      </p:sp>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a:xfrm>
            <a:off x="1866142" y="783193"/>
            <a:ext cx="9837234" cy="1020646"/>
          </a:xfrm>
        </p:spPr>
        <p:txBody>
          <a:bodyPr/>
          <a:lstStyle/>
          <a:p>
            <a:r>
              <a:rPr lang="es-US" dirty="0"/>
              <a:t>Programa de Capacitación Nacional de CMS </a:t>
            </a:r>
            <a:br>
              <a:rPr lang="es-US" dirty="0"/>
            </a:br>
            <a:r>
              <a:rPr lang="es-US" dirty="0"/>
              <a:t>(NTP, por sus siglas en inglés)</a:t>
            </a:r>
          </a:p>
        </p:txBody>
      </p:sp>
    </p:spTree>
    <p:extLst>
      <p:ext uri="{BB962C8B-B14F-4D97-AF65-F5344CB8AC3E}">
        <p14:creationId xmlns:p14="http://schemas.microsoft.com/office/powerpoint/2010/main" val="3615818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7349&quot;&gt;&lt;object type=&quot;3&quot; unique_id=&quot;17350&quot;&gt;&lt;property id=&quot;20148&quot; value=&quot;5&quot;/&gt;&lt;property id=&quot;20300&quot; value=&quot;Slide 1 - &amp;quot;Comenzando con Medicare&amp;quot;&quot;/&gt;&lt;property id=&quot;20307&quot; value=&quot;359&quot;/&gt;&lt;/object&gt;&lt;object type=&quot;3&quot; unique_id=&quot;17351&quot;&gt;&lt;property id=&quot;20148&quot; value=&quot;5&quot;/&gt;&lt;property id=&quot;20300&quot; value=&quot;Slide 2 - &amp;quot;Contenido&amp;quot;&quot;/&gt;&lt;property id=&quot;20307&quot; value=&quot;360&quot;/&gt;&lt;/object&gt;&lt;object type=&quot;3&quot; unique_id=&quot;17352&quot;&gt;&lt;property id=&quot;20148&quot; value=&quot;5&quot;/&gt;&lt;property id=&quot;20300&quot; value=&quot;Slide 3 - &amp;quot;Objetivos de la Sesión&amp;quot;&quot;/&gt;&lt;property id=&quot;20307&quot; value=&quot;378&quot;/&gt;&lt;/object&gt;&lt;object type=&quot;3&quot; unique_id=&quot;17353&quot;&gt;&lt;property id=&quot;20148&quot; value=&quot;5&quot;/&gt;&lt;property id=&quot;20300&quot; value=&quot;Slide 4 - &amp;quot;Lección 1&amp;quot;&quot;/&gt;&lt;property id=&quot;20307&quot; value=&quot;363&quot;/&gt;&lt;/object&gt;&lt;object type=&quot;3&quot; unique_id=&quot;17355&quot;&gt;&lt;property id=&quot;20148&quot; value=&quot;5&quot;/&gt;&lt;property id=&quot;20300&quot; value=&quot;Slide 24 - &amp;quot;Compruebe su conocimiento: Pregunta 1&amp;quot;&quot;/&gt;&lt;property id=&quot;20307&quot; value=&quot;371&quot;/&gt;&lt;/object&gt;&lt;object type=&quot;3&quot; unique_id=&quot;17356&quot;&gt;&lt;property id=&quot;20148&quot; value=&quot;5&quot;/&gt;&lt;property id=&quot;20300&quot; value=&quot;Slide 25 - &amp;quot;Lección 2&amp;quot;&quot;/&gt;&lt;property id=&quot;20307&quot; value=&quot;365&quot;/&gt;&lt;/object&gt;&lt;object type=&quot;3&quot; unique_id=&quot;17358&quot;&gt;&lt;property id=&quot;20148&quot; value=&quot;5&quot;/&gt;&lt;property id=&quot;20300&quot; value=&quot;Slide 41 - &amp;quot;Compruebe su conocimiento: Pregunta 2&amp;quot;&quot;/&gt;&lt;property id=&quot;20307&quot; value=&quot;372&quot;/&gt;&lt;/object&gt;&lt;object type=&quot;3&quot; unique_id=&quot;17359&quot;&gt;&lt;property id=&quot;20148&quot; value=&quot;5&quot;/&gt;&lt;property id=&quot;20300&quot; value=&quot;Slide 43 - &amp;quot;Lección 3&amp;quot;&quot;/&gt;&lt;property id=&quot;20307&quot; value=&quot;367&quot;/&gt;&lt;/object&gt;&lt;object type=&quot;3&quot; unique_id=&quot;17361&quot;&gt;&lt;property id=&quot;20148&quot; value=&quot;5&quot;/&gt;&lt;property id=&quot;20300&quot; value=&quot;Slide 49 - &amp;quot;Compruebe su conocimiento: Pregunta 4&amp;quot;&quot;/&gt;&lt;property id=&quot;20307&quot; value=&quot;373&quot;/&gt;&lt;/object&gt;&lt;object type=&quot;3&quot; unique_id=&quot;17362&quot;&gt;&lt;property id=&quot;20148&quot; value=&quot;5&quot;/&gt;&lt;property id=&quot;20300&quot; value=&quot;Slide 50 - &amp;quot;Lección 4&amp;quot;&quot;/&gt;&lt;property id=&quot;20307&quot; value=&quot;369&quot;/&gt;&lt;/object&gt;&lt;object type=&quot;3&quot; unique_id=&quot;17364&quot;&gt;&lt;property id=&quot;20148&quot; value=&quot;5&quot;/&gt;&lt;property id=&quot;20300&quot; value=&quot;Slide 62 - &amp;quot;Compruebe su conocimiento: Pregunta 5&amp;quot;&quot;/&gt;&lt;property id=&quot;20307&quot; value=&quot;374&quot;/&gt;&lt;/object&gt;&lt;object type=&quot;3&quot; unique_id=&quot;17365&quot;&gt;&lt;property id=&quot;20148&quot; value=&quot;5&quot;/&gt;&lt;property id=&quot;20300&quot; value=&quot;Slide 95 - &amp;quot;Siglas (AB-IR)&amp;quot;&quot;/&gt;&lt;property id=&quot;20307&quot; value=&quot;375&quot;/&gt;&lt;/object&gt;&lt;object type=&quot;3&quot; unique_id=&quot;17366&quot;&gt;&lt;property id=&quot;20148&quot; value=&quot;5&quot;/&gt;&lt;property id=&quot;20300&quot; value=&quot;Slide 96 - &amp;quot;Siglas (LI-RN)&amp;quot;&quot;/&gt;&lt;property id=&quot;20307&quot; value=&quot;377&quot;/&gt;&lt;/object&gt;&lt;object type=&quot;3&quot; unique_id=&quot;17367&quot;&gt;&lt;property id=&quot;20148&quot; value=&quot;5&quot;/&gt;&lt;property id=&quot;20300&quot; value=&quot;Slide 97 - &amp;quot;Siglas (RR-VA)&amp;quot;&quot;/&gt;&lt;property id=&quot;20307&quot; value=&quot;376&quot;/&gt;&lt;/object&gt;&lt;object type=&quot;3&quot; unique_id=&quot;17434&quot;&gt;&lt;property id=&quot;20148&quot; value=&quot;5&quot;/&gt;&lt;property id=&quot;20300&quot; value=&quot;Slide 5 - &amp;quot;Medicare&amp;quot;&quot;/&gt;&lt;property id=&quot;20307&quot; value=&quot;391&quot;/&gt;&lt;/object&gt;&lt;object type=&quot;3&quot; unique_id=&quot;17435&quot;&gt;&lt;property id=&quot;20148&quot; value=&quot;5&quot;/&gt;&lt;property id=&quot;20300&quot; value=&quot;Slide 6 - &amp;quot;¿Cuáles son las agencias responsables de Medicare?&amp;quot;&quot;/&gt;&lt;property id=&quot;20307&quot; value=&quot;392&quot;/&gt;&lt;/object&gt;&lt;object type=&quot;3&quot; unique_id=&quot;17436&quot;&gt;&lt;property id=&quot;20148&quot; value=&quot;5&quot;/&gt;&lt;property id=&quot;20300&quot; value=&quot;Slide 7 - &amp;quot;¿Cuáles son las partes de Medicare?&amp;quot;&quot;/&gt;&lt;property id=&quot;20307&quot; value=&quot;393&quot;/&gt;&lt;/object&gt;&lt;object type=&quot;3&quot; unique_id=&quot;17437&quot;&gt;&lt;property id=&quot;20148&quot; value=&quot;5&quot;/&gt;&lt;property id=&quot;20300&quot; value=&quot;Slide 8 - &amp;quot;Sus opciones de Medicare&amp;quot;&quot;/&gt;&lt;property id=&quot;20307&quot; value=&quot;394&quot;/&gt;&lt;/object&gt;&lt;object type=&quot;3&quot; unique_id=&quot;17438&quot;&gt;&lt;property id=&quot;20148&quot; value=&quot;5&quot;/&gt;&lt;property id=&quot;20300&quot; value=&quot;Slide 9 - &amp;quot;Medicare Original frente a Medicare Advantage: Opciones de médicos y hospitales&amp;quot;&quot;/&gt;&lt;property id=&quot;20307&quot; value=&quot;395&quot;/&gt;&lt;/object&gt;&lt;object type=&quot;3&quot; unique_id=&quot;17439&quot;&gt;&lt;property id=&quot;20148&quot; value=&quot;5&quot;/&gt;&lt;property id=&quot;20300&quot; value=&quot;Slide 10 - &amp;quot;Medicare Original frente a Medicare Advantage: Costos &amp;quot;&quot;/&gt;&lt;property id=&quot;20307&quot; value=&quot;396&quot;/&gt;&lt;/object&gt;&lt;object type=&quot;3&quot; unique_id=&quot;17440&quot;&gt;&lt;property id=&quot;20148&quot; value=&quot;5&quot;/&gt;&lt;property id=&quot;20300&quot; value=&quot;Slide 11 - &amp;quot;Medicare Original frente a Medicare Advantage: Cobertura &amp;quot;&quot;/&gt;&lt;property id=&quot;20307&quot; value=&quot;397&quot;/&gt;&lt;/object&gt;&lt;object type=&quot;3&quot; unique_id=&quot;17441&quot;&gt;&lt;property id=&quot;20148&quot; value=&quot;5&quot;/&gt;&lt;property id=&quot;20300&quot; value=&quot;Slide 12 - &amp;quot;Medicare Original frente a Medicare Advantage:  Viajes al exterior &amp;quot;&quot;/&gt;&lt;property id=&quot;20307&quot; value=&quot;398&quot;/&gt;&lt;/object&gt;&lt;object type=&quot;3&quot; unique_id=&quot;17442&quot;&gt;&lt;property id=&quot;20148&quot; value=&quot;5&quot;/&gt;&lt;property id=&quot;20300&quot; value=&quot;Slide 13 - &amp;quot;Inscripción automática: Parte A y Parte B&amp;quot;&quot;/&gt;&lt;property id=&quot;20307&quot; value=&quot;399&quot;/&gt;&lt;/object&gt;&lt;object type=&quot;3&quot; unique_id=&quot;17443&quot;&gt;&lt;property id=&quot;20148&quot; value=&quot;5&quot;/&gt;&lt;property id=&quot;20300&quot; value=&quot;Slide 14 - &amp;quot;Su tarjeta Medicare&amp;quot;&quot;/&gt;&lt;property id=&quot;20307&quot; value=&quot;400&quot;/&gt;&lt;/object&gt;&lt;object type=&quot;3&quot; unique_id=&quot;17444&quot;&gt;&lt;property id=&quot;20148&quot; value=&quot;5&quot;/&gt;&lt;property id=&quot;20300&quot; value=&quot;Slide 15 - &amp;quot;Algunas personas deben tomar medidas para  inscribirse en Medicare&amp;quot;&quot;/&gt;&lt;property id=&quot;20307&quot; value=&quot;401&quot;/&gt;&lt;/object&gt;&lt;object type=&quot;3&quot; unique_id=&quot;17445&quot;&gt;&lt;property id=&quot;20148&quot; value=&quot;5&quot;/&gt;&lt;property id=&quot;20300&quot; value=&quot;Slide 16 - &amp;quot;Cuándo puede inscribirse en Medicare&amp;quot;&quot;/&gt;&lt;property id=&quot;20307&quot; value=&quot;402&quot;/&gt;&lt;/object&gt;&lt;object type=&quot;3&quot; unique_id=&quot;17446&quot;&gt;&lt;property id=&quot;20148&quot; value=&quot;5&quot;/&gt;&lt;property id=&quot;20300&quot; value=&quot;Slide 17 - &amp;quot;Período de Inscripción Inicial (IEP, por sus siglas en inglés)&amp;quot;&quot;/&gt;&lt;property id=&quot;20307&quot; value=&quot;403&quot;/&gt;&lt;/object&gt;&lt;object type=&quot;3&quot; unique_id=&quot;17447&quot;&gt;&lt;property id=&quot;20148&quot; value=&quot;5&quot;/&gt;&lt;property id=&quot;20300&quot; value=&quot;Slide 18 - &amp;quot;Período de Inscripción Especial (SEP, por sus siglas en inglés)&amp;quot;&quot;/&gt;&lt;property id=&quot;20307&quot; value=&quot;404&quot;/&gt;&lt;/object&gt;&lt;object type=&quot;3&quot; unique_id=&quot;17448&quot;&gt;&lt;property id=&quot;20148&quot; value=&quot;5&quot;/&gt;&lt;property id=&quot;20300&quot; value=&quot;Slide 19 - &amp;quot;Período de Inscripción General (GEP, por sus siglas en inglés)&amp;quot;&quot;/&gt;&lt;property id=&quot;20307&quot; value=&quot;405&quot;/&gt;&lt;/object&gt;&lt;object type=&quot;3&quot; unique_id=&quot;17449&quot;&gt;&lt;property id=&quot;20148&quot; value=&quot;5&quot;/&gt;&lt;property id=&quot;20300&quot; value=&quot;Slide 20 - &amp;quot;Período de Inscripción Abierta (OEP, por sus siglas en inglés)  anual para personas con Medicare&amp;quot;&quot;/&gt;&lt;property id=&quot;20307&quot; value=&quot;406&quot;/&gt;&lt;/object&gt;&lt;object type=&quot;3&quot; unique_id=&quot;17450&quot;&gt;&lt;property id=&quot;20148&quot; value=&quot;5&quot;/&gt;&lt;property id=&quot;20300&quot; value=&quot;Slide 21 - &amp;quot;Período de Inscripción Abierta de Medicare Advantage (OEP)&amp;quot;&quot;/&gt;&lt;property id=&quot;20307&quot; value=&quot;407&quot;/&gt;&lt;/object&gt;&lt;object type=&quot;3&quot; unique_id=&quot;17451&quot;&gt;&lt;property id=&quot;20148&quot; value=&quot;5&quot;/&gt;&lt;property id=&quot;20300&quot; value=&quot;Slide 22 - &amp;quot;Período Especial de Inscripción (SEP, por sus siglas en inglés)  de 5 estrellas&amp;quot;&quot;/&gt;&lt;property id=&quot;20307&quot; value=&quot;408&quot;/&gt;&lt;/object&gt;&lt;object type=&quot;3&quot; unique_id=&quot;17452&quot;&gt;&lt;property id=&quot;20148&quot; value=&quot;5&quot;/&gt;&lt;property id=&quot;20300&quot; value=&quot;Slide 23 - &amp;quot;Otros Períodos de Inscripción Especial  (SEP, por sus siglas en inglés) de Medicare&amp;quot;&quot;/&gt;&lt;property id=&quot;20307&quot; value=&quot;409&quot;/&gt;&lt;/object&gt;&lt;object type=&quot;3&quot; unique_id=&quot;17453&quot;&gt;&lt;property id=&quot;20148&quot; value=&quot;5&quot;/&gt;&lt;property id=&quot;20300&quot; value=&quot;Slide 26 - &amp;quot;Cobertura de la Parte A (Seguro de hospital)&amp;quot;&quot;/&gt;&lt;property id=&quot;20307&quot; value=&quot;387&quot;/&gt;&lt;/object&gt;&lt;object type=&quot;3&quot; unique_id=&quot;17454&quot;&gt;&lt;property id=&quot;20148&quot; value=&quot;5&quot;/&gt;&lt;property id=&quot;20300&quot; value=&quot;Slide 27 - &amp;quot;Cobertura de la Parte A (Seguro de hospital) (Continuación)&amp;quot;&quot;/&gt;&lt;property id=&quot;20307&quot; value=&quot;410&quot;/&gt;&lt;/object&gt;&lt;object type=&quot;3&quot; unique_id=&quot;17455&quot;&gt;&lt;property id=&quot;20148&quot; value=&quot;5&quot;/&gt;&lt;property id=&quot;20300&quot; value=&quot;Slide 28 - &amp;quot;Cómo pagar la Parte A&amp;quot;&quot;/&gt;&lt;property id=&quot;20307&quot; value=&quot;411&quot;/&gt;&lt;/object&gt;&lt;object type=&quot;3&quot; unique_id=&quot;17456&quot;&gt;&lt;property id=&quot;20148&quot; value=&quot;5&quot;/&gt;&lt;property id=&quot;20300&quot; value=&quot;Slide 29 - &amp;quot;Parte A de 2021: lo que paga en Medicare Original&amp;quot;&quot;/&gt;&lt;property id=&quot;20307&quot; value=&quot;412&quot;/&gt;&lt;/object&gt;&lt;object type=&quot;3&quot; unique_id=&quot;17457&quot;&gt;&lt;property id=&quot;20148&quot; value=&quot;5&quot;/&gt;&lt;property id=&quot;20300&quot; value=&quot;Slide 30 - &amp;quot;Parte A de 2021: lo que paga en Medicare Original (Continuación)&amp;quot;&quot;/&gt;&lt;property id=&quot;20307&quot; value=&quot;481&quot;/&gt;&lt;/object&gt;&lt;object type=&quot;3&quot; unique_id=&quot;17458&quot;&gt;&lt;property id=&quot;20148&quot; value=&quot;5&quot;/&gt;&lt;property id=&quot;20300&quot; value=&quot;Slide 31 - &amp;quot;Períodos de beneficios en Medicare Original&amp;quot;&quot;/&gt;&lt;property id=&quot;20307&quot; value=&quot;413&quot;/&gt;&lt;/object&gt;&lt;object type=&quot;3&quot; unique_id=&quot;17459&quot;&gt;&lt;property id=&quot;20148&quot; value=&quot;5&quot;/&gt;&lt;property id=&quot;20300&quot; value=&quot;Slide 32 - &amp;quot;Decisión: ¿debo inscribirme para la Parte A?&amp;quot;&quot;/&gt;&lt;property id=&quot;20307&quot; value=&quot;414&quot;/&gt;&lt;/object&gt;&lt;object type=&quot;3&quot; unique_id=&quot;17460&quot;&gt;&lt;property id=&quot;20148&quot; value=&quot;5&quot;/&gt;&lt;property id=&quot;20300&quot; value=&quot;Slide 33 - &amp;quot;Cobertura de la Parte B (Seguro médico)&amp;quot;&quot;/&gt;&lt;property id=&quot;20307&quot; value=&quot;415&quot;/&gt;&lt;/object&gt;&lt;object type=&quot;3&quot; unique_id=&quot;17461&quot;&gt;&lt;property id=&quot;20148&quot; value=&quot;5&quot;/&gt;&lt;property id=&quot;20300&quot; value=&quot;Slide 34 - &amp;quot;Parte B: servicios preventivos&amp;quot;&quot;/&gt;&lt;property id=&quot;20307&quot; value=&quot;416&quot;/&gt;&lt;/object&gt;&lt;object type=&quot;3&quot; unique_id=&quot;17462&quot;&gt;&lt;property id=&quot;20148&quot; value=&quot;5&quot;/&gt;&lt;property id=&quot;20300&quot; value=&quot;Slide 35 - &amp;quot;¿Qué no está cubierto por la Parte A y la Parte B?&amp;quot;&quot;/&gt;&lt;property id=&quot;20307&quot; value=&quot;417&quot;/&gt;&lt;/object&gt;&lt;object type=&quot;3&quot; unique_id=&quot;17463&quot;&gt;&lt;property id=&quot;20148&quot; value=&quot;5&quot;/&gt;&lt;property id=&quot;20300&quot; value=&quot;Slide 36 - &amp;quot;Lo que usted paga: primas de 2021 de la Parte B&amp;quot;&quot;/&gt;&lt;property id=&quot;20307&quot; value=&quot;418&quot;/&gt;&lt;/object&gt;&lt;object type=&quot;3&quot; unique_id=&quot;17464&quot;&gt;&lt;property id=&quot;20148&quot; value=&quot;5&quot;/&gt;&lt;property id=&quot;20300&quot; value=&quot;Slide 37 - &amp;quot;Prima Estándar Mensual de la Parte B: Cantidad de Ajuste Mensual Relacionado con el Ingreso (IRMAA, por sus siglas&quot;/&gt;&lt;property id=&quot;20307&quot; value=&quot;419&quot;/&gt;&lt;/object&gt;&lt;object type=&quot;3&quot; unique_id=&quot;17465&quot;&gt;&lt;property id=&quot;20148&quot; value=&quot;5&quot;/&gt;&lt;property id=&quot;20300&quot; value=&quot;Slide 38 - &amp;quot;Parte B: lo que paga en Medicare Original en 2021&amp;quot;&quot;/&gt;&lt;property id=&quot;20307&quot; value=&quot;420&quot;/&gt;&lt;/object&gt;&lt;object type=&quot;3&quot; unique_id=&quot;17467&quot;&gt;&lt;property id=&quot;20148&quot; value=&quot;5&quot;/&gt;&lt;property id=&quot;20300&quot; value=&quot;Slide 39 - &amp;quot;Decisión: ¿debo conservar o inscribirme en la Parte B?&amp;quot;&quot;/&gt;&lt;property id=&quot;20307&quot; value=&quot;422&quot;/&gt;&lt;/object&gt;&lt;object type=&quot;3&quot; unique_id=&quot;17468&quot;&gt;&lt;property id=&quot;20148&quot; value=&quot;5&quot;/&gt;&lt;property id=&quot;20300&quot; value=&quot;Slide 40 - &amp;quot;Cuando debe tener la Parte A y la Parte B&amp;quot;&quot;/&gt;&lt;property id=&quot;20307&quot; value=&quot;423&quot;/&gt;&lt;/object&gt;&lt;object type=&quot;3&quot; unique_id=&quot;17469&quot;&gt;&lt;property id=&quot;20148&quot; value=&quot;5&quot;/&gt;&lt;property id=&quot;20300&quot; value=&quot;Slide 42 - &amp;quot;Compruebe su conocimiento: Pregunta 3&amp;quot;&quot;/&gt;&lt;property id=&quot;20307&quot; value=&quot;424&quot;/&gt;&lt;/object&gt;&lt;object type=&quot;3&quot; unique_id=&quot;17470&quot;&gt;&lt;property id=&quot;20148&quot; value=&quot;5&quot;/&gt;&lt;property id=&quot;20300&quot; value=&quot;Slide 44 - &amp;quot;Pólizas Medigap&amp;quot;&quot;/&gt;&lt;property id=&quot;20307&quot; value=&quot;388&quot;/&gt;&lt;/object&gt;&lt;object type=&quot;3&quot; unique_id=&quot;17471&quot;&gt;&lt;property id=&quot;20148&quot; value=&quot;5&quot;/&gt;&lt;property id=&quot;20300&quot; value=&quot;Slide 45 - &amp;quot;Cobertura de Plan Medigap&amp;quot;&quot;/&gt;&lt;property id=&quot;20307&quot; value=&quot;425&quot;/&gt;&lt;/object&gt;&lt;object type=&quot;3&quot; unique_id=&quot;17472&quot;&gt;&lt;property id=&quot;20148&quot; value=&quot;5&quot;/&gt;&lt;property id=&quot;20300&quot; value=&quot;Slide 46 - &amp;quot;Decisión: ¿necesito una póliza Medigap?&amp;quot;&quot;/&gt;&lt;property id=&quot;20307&quot; value=&quot;426&quot;/&gt;&lt;/object&gt;&lt;object type=&quot;3&quot; unique_id=&quot;17473&quot;&gt;&lt;property id=&quot;20148&quot; value=&quot;5&quot;/&gt;&lt;property id=&quot;20300&quot; value=&quot;Slide 47 - &amp;quot;¿Cuándo es el mejor momento para comprar una póliza Medigap?&amp;quot;&quot;/&gt;&lt;property id=&quot;20307&quot; value=&quot;427&quot;/&gt;&lt;/object&gt;&lt;object type=&quot;3&quot; unique_id=&quot;17474&quot;&gt;&lt;property id=&quot;20148&quot; value=&quot;5&quot;/&gt;&lt;property id=&quot;20300&quot; value=&quot;Slide 48 - &amp;quot;Cómo comprar una póliza Medigap&amp;quot;&quot;/&gt;&lt;property id=&quot;20307&quot; value=&quot;428&quot;/&gt;&lt;/object&gt;&lt;object type=&quot;3&quot; unique_id=&quot;17475&quot;&gt;&lt;property id=&quot;20148&quot; value=&quot;5&quot;/&gt;&lt;property id=&quot;20300&quot; value=&quot;Slide 51 - &amp;quot;Cobertura de Medicamentos de Medicare (Parte D)&amp;quot;&quot;/&gt;&lt;property id=&quot;20307&quot; value=&quot;389&quot;/&gt;&lt;/object&gt;&lt;object type=&quot;3&quot; unique_id=&quot;17476&quot;&gt;&lt;property id=&quot;20148&quot; value=&quot;5&quot;/&gt;&lt;property id=&quot;20300&quot; value=&quot;Slide 53 - &amp;quot;Costos de los planes de medicamentos de Medicare:  lo que paga en 2021&amp;quot;&quot;/&gt;&lt;property id=&quot;20307&quot; value=&quot;390&quot;/&gt;&lt;/object&gt;&lt;object type=&quot;3&quot; unique_id=&quot;17477&quot;&gt;&lt;property id=&quot;20148&quot; value=&quot;5&quot;/&gt;&lt;property id=&quot;20300&quot; value=&quot;Slide 54 - &amp;quot;Prima Estándar Mensual de la Parte D: Cantidad de Ajuste Mensual Relacionado con el Ingreso (IRMAA, por sus siglas&quot;/&gt;&lt;property id=&quot;20307&quot; value=&quot;429&quot;/&gt;&lt;/object&gt;&lt;object type=&quot;3&quot; unique_id=&quot;17478&quot;&gt;&lt;property id=&quot;20148&quot; value=&quot;5&quot;/&gt;&lt;property id=&quot;20300&quot; value=&quot;Slide 52 - &amp;quot;Cómo funciona la Parte D&amp;quot;&quot;/&gt;&lt;property id=&quot;20307&quot; value=&quot;430&quot;/&gt;&lt;/object&gt;&lt;object type=&quot;3&quot; unique_id=&quot;17479&quot;&gt;&lt;property id=&quot;20148&quot; value=&quot;5&quot;/&gt;&lt;property id=&quot;20300&quot; value=&quot;Slide 58 - &amp;quot;¿Quiénes pueden inscribirse para la Parte D?&amp;quot;&quot;/&gt;&lt;property id=&quot;20307&quot; value=&quot;431&quot;/&gt;&lt;/object&gt;&lt;object type=&quot;3&quot; unique_id=&quot;17480&quot;&gt;&lt;property id=&quot;20148&quot; value=&quot;5&quot;/&gt;&lt;property id=&quot;20300&quot; value=&quot;Slide 55 - &amp;quot;Multa por Inscripción Tardía a la Parte D&amp;quot;&quot;/&gt;&lt;property id=&quot;20307&quot; value=&quot;432&quot;/&gt;&lt;/object&gt;&lt;object type=&quot;3&quot; unique_id=&quot;17481&quot;&gt;&lt;property id=&quot;20148&quot; value=&quot;5&quot;/&gt;&lt;property id=&quot;20300&quot; value=&quot;Slide 56 - &amp;quot;Consideraciones de costos de la Parte D&amp;quot;&quot;/&gt;&lt;property id=&quot;20307&quot; value=&quot;433&quot;/&gt;&lt;/object&gt;&lt;object type=&quot;3&quot; unique_id=&quot;17482&quot;&gt;&lt;property id=&quot;20148&quot; value=&quot;5&quot;/&gt;&lt;property id=&quot;20300&quot; value=&quot;Slide 59 - &amp;quot;¿Cuándo puedo inscribirme para un Plan Parte D?&amp;quot;&quot;/&gt;&lt;property id=&quot;20307&quot; value=&quot;434&quot;/&gt;&lt;/object&gt;&lt;object type=&quot;3&quot; unique_id=&quot;17483&quot;&gt;&lt;property id=&quot;20148&quot; value=&quot;5&quot;/&gt;&lt;property id=&quot;20300&quot; value=&quot;Slide 60 - &amp;quot;Cómo elegir un plan de la Parte D&amp;quot;&quot;/&gt;&lt;property id=&quot;20307&quot; value=&quot;435&quot;/&gt;&lt;/object&gt;&lt;object type=&quot;3&quot; unique_id=&quot;17484&quot;&gt;&lt;property id=&quot;20148&quot; value=&quot;5&quot;/&gt;&lt;property id=&quot;20300&quot; value=&quot;Slide 61 - &amp;quot;Decisión: ¿Debo inscribirme en un plan de la Parte D?&amp;quot;&quot;/&gt;&lt;property id=&quot;20307&quot; value=&quot;436&quot;/&gt;&lt;/object&gt;&lt;object type=&quot;3&quot; unique_id=&quot;17485&quot;&gt;&lt;property id=&quot;20148&quot; value=&quot;5&quot;/&gt;&lt;property id=&quot;20300&quot; value=&quot;Slide 63 - &amp;quot;Compruebe su conocimiento: Pregunta 6&amp;quot;&quot;/&gt;&lt;property id=&quot;20307&quot; value=&quot;437&quot;/&gt;&lt;/object&gt;&lt;object type=&quot;3&quot; unique_id=&quot;17486&quot;&gt;&lt;property id=&quot;20148&quot; value=&quot;5&quot;/&gt;&lt;property id=&quot;20300&quot; value=&quot;Slide 64 - &amp;quot;Lección 5&amp;quot;&quot;/&gt;&lt;property id=&quot;20307&quot; value=&quot;438&quot;/&gt;&lt;/object&gt;&lt;object type=&quot;3&quot; unique_id=&quot;17487&quot;&gt;&lt;property id=&quot;20148&quot; value=&quot;5&quot;/&gt;&lt;property id=&quot;20300&quot; value=&quot;Slide 65 - &amp;quot;Planes Medicare Advantage (Parte C)&amp;quot;&quot;/&gt;&lt;property id=&quot;20307&quot; value=&quot;439&quot;/&gt;&lt;/object&gt;&lt;object type=&quot;3&quot; unique_id=&quot;17488&quot;&gt;&lt;property id=&quot;20148&quot; value=&quot;5&quot;/&gt;&lt;property id=&quot;20300&quot; value=&quot;Slide 66 - &amp;quot;Cómo funcionan los planes Medicare Advantage&amp;quot;&quot;/&gt;&lt;property id=&quot;20307&quot; value=&quot;440&quot;/&gt;&lt;/object&gt;&lt;object type=&quot;3&quot; unique_id=&quot;17489&quot;&gt;&lt;property id=&quot;20148&quot; value=&quot;5&quot;/&gt;&lt;property id=&quot;20300&quot; value=&quot;Slide 67 - &amp;quot;Cómo funcionan los planes Medicare Advantage (continuación)&amp;quot;&quot;/&gt;&lt;property id=&quot;20307&quot; value=&quot;441&quot;/&gt;&lt;/object&gt;&lt;object type=&quot;3&quot; unique_id=&quot;17490&quot;&gt;&lt;property id=&quot;20148&quot; value=&quot;5&quot;/&gt;&lt;property id=&quot;20300&quot; value=&quot;Slide 68 - &amp;quot;Cuando puedo inscribirme en un plan Medicare Advantage&amp;quot;&quot;/&gt;&lt;property id=&quot;20307&quot; value=&quot;442&quot;/&gt;&lt;/object&gt;&lt;object type=&quot;3&quot; unique_id=&quot;17491&quot;&gt;&lt;property id=&quot;20148&quot; value=&quot;5&quot;/&gt;&lt;property id=&quot;20300&quot; value=&quot;Slide 69 - &amp;quot;Cuando puedo inscribirme en un plan Medicare Advantage (Continuación)&amp;quot;&quot;/&gt;&lt;property id=&quot;20307&quot; value=&quot;443&quot;/&gt;&lt;/object&gt;&lt;object type=&quot;3&quot; unique_id=&quot;17492&quot;&gt;&lt;property id=&quot;20148&quot; value=&quot;5&quot;/&gt;&lt;property id=&quot;20300&quot; value=&quot;Slide 70 - &amp;quot;¿Cómo me inscribo en un plan Medicare Advantage?&amp;quot;&quot;/&gt;&lt;property id=&quot;20307&quot; value=&quot;444&quot;/&gt;&lt;/object&gt;&lt;object type=&quot;3&quot; unique_id=&quot;17493&quot;&gt;&lt;property id=&quot;20148&quot; value=&quot;5&quot;/&gt;&lt;property id=&quot;20300&quot; value=&quot;Slide 71 - &amp;quot;Decisión: ¿Debo inscribirme en un Plan Medicare Advantage?&amp;quot;&quot;/&gt;&lt;property id=&quot;20307&quot; value=&quot;445&quot;/&gt;&lt;/object&gt;&lt;object type=&quot;3&quot; unique_id=&quot;17494&quot;&gt;&lt;property id=&quot;20148&quot; value=&quot;5&quot;/&gt;&lt;property id=&quot;20300&quot; value=&quot;Slide 72 - &amp;quot;¿Puedo inscribirme en un plan de Medicare Advantage si padezco de Enfermedad Renal en Etapa Final (ESRD, por sus s&quot;/&gt;&lt;property id=&quot;20307&quot; value=&quot;446&quot;/&gt;&lt;/object&gt;&lt;object type=&quot;3&quot; unique_id=&quot;17495&quot;&gt;&lt;property id=&quot;20148&quot; value=&quot;5&quot;/&gt;&lt;property id=&quot;20300&quot; value=&quot;Slide 73 - &amp;quot;¿En qué difieren las pólizas Medigap y los planes  Medicare Advantage?&amp;quot;&quot;/&gt;&lt;property id=&quot;20307&quot; value=&quot;447&quot;/&gt;&lt;/object&gt;&lt;object type=&quot;3&quot; unique_id=&quot;17496&quot;&gt;&lt;property id=&quot;20148&quot; value=&quot;5&quot;/&gt;&lt;property id=&quot;20300&quot; value=&quot;Slide 76 - &amp;quot;Compruebe su Conocimiento—Pregunta 7&amp;quot;&quot;/&gt;&lt;property id=&quot;20307&quot; value=&quot;448&quot;/&gt;&lt;/object&gt;&lt;object type=&quot;3&quot; unique_id=&quot;17497&quot;&gt;&lt;property id=&quot;20148&quot; value=&quot;5&quot;/&gt;&lt;property id=&quot;20300&quot; value=&quot;Slide 77 - &amp;quot;Lección 6&amp;quot;&quot;/&gt;&lt;property id=&quot;20307&quot; value=&quot;449&quot;/&gt;&lt;/object&gt;&lt;object type=&quot;3&quot; unique_id=&quot;17498&quot;&gt;&lt;property id=&quot;20148&quot; value=&quot;5&quot;/&gt;&lt;property id=&quot;20300&quot; value=&quot;Slide 78 - &amp;quot;Medicare y el Mercado&amp;quot;&quot;/&gt;&lt;property id=&quot;20307&quot; value=&quot;450&quot;/&gt;&lt;/object&gt;&lt;object type=&quot;3&quot; unique_id=&quot;17499&quot;&gt;&lt;property id=&quot;20148&quot; value=&quot;5&quot;/&gt;&lt;property id=&quot;20300&quot; value=&quot;Slide 79 - &amp;quot;El Mercado y cómo ser elegible para Medicare&amp;quot;&quot;/&gt;&lt;property id=&quot;20307&quot; value=&quot;451&quot;/&gt;&lt;/object&gt;&lt;object type=&quot;3&quot; unique_id=&quot;17500&quot;&gt;&lt;property id=&quot;20148&quot; value=&quot;5&quot;/&gt;&lt;property id=&quot;20300&quot; value=&quot;Slide 80 - &amp;quot;Medicare para personas incapacitadas y el Mercado&amp;quot;&quot;/&gt;&lt;property id=&quot;20307&quot; value=&quot;452&quot;/&gt;&lt;/object&gt;&lt;object type=&quot;3&quot; unique_id=&quot;17501&quot;&gt;&lt;property id=&quot;20148&quot; value=&quot;5&quot;/&gt;&lt;property id=&quot;20300&quot; value=&quot;Slide 81 - &amp;quot;Elección de cobertura del Mercado en lugar de Medicare&amp;quot;&quot;/&gt;&lt;property id=&quot;20307&quot; value=&quot;453&quot;/&gt;&lt;/object&gt;&lt;object type=&quot;3&quot; unique_id=&quot;17502&quot;&gt;&lt;property id=&quot;20148&quot; value=&quot;5&quot;/&gt;&lt;property id=&quot;20300&quot; value=&quot;Slide 83 - &amp;quot;Compruebe su conocimiento: Pregunta 8&amp;quot;&quot;/&gt;&lt;property id=&quot;20307&quot; value=&quot;454&quot;/&gt;&lt;/object&gt;&lt;object type=&quot;3&quot; unique_id=&quot;17503&quot;&gt;&lt;property id=&quot;20148&quot; value=&quot;5&quot;/&gt;&lt;property id=&quot;20300&quot; value=&quot;Slide 84 - &amp;quot;Lección 7&amp;quot;&quot;/&gt;&lt;property id=&quot;20307&quot; value=&quot;455&quot;/&gt;&lt;/object&gt;&lt;object type=&quot;3&quot; unique_id=&quot;17504&quot;&gt;&lt;property id=&quot;20148&quot; value=&quot;5&quot;/&gt;&lt;property id=&quot;20300&quot; value=&quot;Slide 85 - &amp;quot;Ayuda para personas con ingresos y recursos limitados&amp;quot;&quot;/&gt;&lt;property id=&quot;20307&quot; value=&quot;456&quot;/&gt;&lt;/object&gt;&lt;object type=&quot;3&quot; unique_id=&quot;17505&quot;&gt;&lt;property id=&quot;20148&quot; value=&quot;5&quot;/&gt;&lt;property id=&quot;20300&quot; value=&quot;Slide 86 - &amp;quot;Requisitos federales mínimos de elegibilidad para el Programa de Ahorros de Medicare&amp;quot;&quot;/&gt;&lt;property id=&quot;20307&quot; value=&quot;457&quot;/&gt;&lt;/object&gt;&lt;object type=&quot;3&quot; unique_id=&quot;17506&quot;&gt;&lt;property id=&quot;20148&quot; value=&quot;5&quot;/&gt;&lt;property id=&quot;20300&quot; value=&quot;Slide 87 - &amp;quot;¿Qué es la Ayuda Adicional?&amp;quot;&quot;/&gt;&lt;property id=&quot;20307&quot; value=&quot;458&quot;/&gt;&lt;/object&gt;&lt;object type=&quot;3&quot; unique_id=&quot;17507&quot;&gt;&lt;property id=&quot;20148&quot; value=&quot;5&quot;/&gt;&lt;property id=&quot;20300&quot; value=&quot;Slide 88 - &amp;quot;Cómo Calificar para Recibir Ayuda Adicional&amp;quot;&quot;/&gt;&lt;property id=&quot;20307&quot; value=&quot;459&quot;/&gt;&lt;/object&gt;&lt;object type=&quot;3&quot; unique_id=&quot;17508&quot;&gt;&lt;property id=&quot;20148&quot; value=&quot;5&quot;/&gt;&lt;property id=&quot;20300&quot; value=&quot;Slide 89 - &amp;quot;¿Qué es Medicaid?&amp;quot;&quot;/&gt;&lt;property id=&quot;20307&quot; value=&quot;460&quot;/&gt;&lt;/object&gt;&lt;object type=&quot;3&quot; unique_id=&quot;17509&quot;&gt;&lt;property id=&quot;20148&quot; value=&quot;5&quot;/&gt;&lt;property id=&quot;20300&quot; value=&quot;Slide 90 - &amp;quot;Cómo calificar para recibir Medicaid&amp;quot;&quot;/&gt;&lt;property id=&quot;20307&quot; value=&quot;461&quot;/&gt;&lt;/object&gt;&lt;object type=&quot;3&quot; unique_id=&quot;17510&quot;&gt;&lt;property id=&quot;20148&quot; value=&quot;5&quot;/&gt;&lt;property id=&quot;20300&quot; value=&quot;Slide 91 - &amp;quot;¿En qué se diferencian Medicare y Medicaid?&amp;quot;&quot;/&gt;&lt;property id=&quot;20307&quot; value=&quot;462&quot;/&gt;&lt;/object&gt;&lt;object type=&quot;3&quot; unique_id=&quot;17511&quot;&gt;&lt;property id=&quot;20148&quot; value=&quot;5&quot;/&gt;&lt;property id=&quot;20300&quot; value=&quot;Slide 92 - &amp;quot;¿Qué es el Programa de Seguro Médico para Niños  (CHIP, por sus siglas en inglés)?&amp;quot;&quot;/&gt;&lt;property id=&quot;20307&quot; value=&quot;464&quot;/&gt;&lt;/object&gt;&lt;object type=&quot;3&quot; unique_id=&quot;17512&quot;&gt;&lt;property id=&quot;20148&quot; value=&quot;5&quot;/&gt;&lt;property id=&quot;20300&quot; value=&quot;Slide 93 - &amp;quot;Sitios web útiles&amp;quot;&quot;/&gt;&lt;property id=&quot;20307&quot; value=&quot;465&quot;/&gt;&lt;/object&gt;&lt;object type=&quot;3&quot; unique_id=&quot;17513&quot;&gt;&lt;property id=&quot;20148&quot; value=&quot;5&quot;/&gt;&lt;property id=&quot;20300&quot; value=&quot;Slide 94 - &amp;quot;Puntos clave para recordar&amp;quot;&quot;/&gt;&lt;property id=&quot;20307&quot; value=&quot;466&quot;/&gt;&lt;/object&gt;&lt;object type=&quot;3&quot; unique_id=&quot;17528&quot;&gt;&lt;property id=&quot;20148&quot; value=&quot;5&quot;/&gt;&lt;property id=&quot;20300&quot; value=&quot;Slide 98 - &amp;quot;Programa de Capacitación Nacional de CMS  (NTP, por sus siglas en inglés)&amp;quot;&quot;/&gt;&lt;property id=&quot;20307&quot; value=&quot;482&quot;/&gt;&lt;/object&gt;&lt;object type=&quot;3&quot; unique_id=&quot;17883&quot;&gt;&lt;property id=&quot;20148&quot; value=&quot;5&quot;/&gt;&lt;property id=&quot;20300&quot; value=&quot;Slide 57 - &amp;quot;Consideraciones de costos de la Parte D (continuación)&amp;quot;&quot;/&gt;&lt;property id=&quot;20307&quot; value=&quot;486&quot;/&gt;&lt;/object&gt;&lt;object type=&quot;3&quot; unique_id=&quot;17884&quot;&gt;&lt;property id=&quot;20148&quot; value=&quot;5&quot;/&gt;&lt;property id=&quot;20300&quot; value=&quot;Slide 74 - &amp;quot;Otros planes de salud: costos de planes de Medicare&amp;quot;&quot;/&gt;&lt;property id=&quot;20307&quot; value=&quot;483&quot;/&gt;&lt;/object&gt;&lt;object type=&quot;3&quot; unique_id=&quot;17885&quot;&gt;&lt;property id=&quot;20148&quot; value=&quot;5&quot;/&gt;&lt;property id=&quot;20300&quot; value=&quot;Slide 75 - &amp;quot;Otros programas de salud: Programas de Cobertura Total para Ancianos (PACE)&amp;quot;&quot;/&gt;&lt;property id=&quot;20307&quot; value=&quot;484&quot;/&gt;&lt;/object&gt;&lt;object type=&quot;3&quot; unique_id=&quot;17886&quot;&gt;&lt;property id=&quot;20148&quot; value=&quot;5&quot;/&gt;&lt;property id=&quot;20300&quot; value=&quot;Slide 82 - &amp;quot;Período de inscripción especial del mercado:  Descripción general y antecedentes&amp;quot;&quot;/&gt;&lt;property id=&quot;20307&quot; value=&quot;485&quot;/&gt;&lt;/object&gt;&lt;/object&gt;&lt;object type=&quot;8&quot; unique_id=&quot;173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70368</TotalTime>
  <Words>37385</Words>
  <Application>Microsoft Office PowerPoint</Application>
  <PresentationFormat>Widescreen</PresentationFormat>
  <Paragraphs>1819</Paragraphs>
  <Slides>98</Slides>
  <Notes>98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Calibri </vt:lpstr>
      <vt:lpstr>Wingdings</vt:lpstr>
      <vt:lpstr>Office Theme</vt:lpstr>
      <vt:lpstr>Comenzando con Medicare</vt:lpstr>
      <vt:lpstr>Contenido</vt:lpstr>
      <vt:lpstr>Objetivos de la Sesión</vt:lpstr>
      <vt:lpstr>Lección 1</vt:lpstr>
      <vt:lpstr>Medicare</vt:lpstr>
      <vt:lpstr>¿Cuáles son las agencias responsables de Medicare?</vt:lpstr>
      <vt:lpstr>¿Cuáles son las partes de Medicare?</vt:lpstr>
      <vt:lpstr>Sus opciones de Medicare</vt:lpstr>
      <vt:lpstr>Medicare Original frente a Medicare Advantage: Opciones de médicos y hospitales</vt:lpstr>
      <vt:lpstr>Medicare Original frente a Medicare Advantage: Costos </vt:lpstr>
      <vt:lpstr>Medicare Original frente a Medicare Advantage: Cobertura </vt:lpstr>
      <vt:lpstr>Medicare Original frente a Medicare Advantage:  Viajes al exterior </vt:lpstr>
      <vt:lpstr>Inscripción automática: Parte A y Parte B</vt:lpstr>
      <vt:lpstr>Su tarjeta Medicare</vt:lpstr>
      <vt:lpstr>Algunas personas deben tomar medidas para  inscribirse en Medicare</vt:lpstr>
      <vt:lpstr>Cuándo puede inscribirse en Medicare</vt:lpstr>
      <vt:lpstr>Período de Inscripción Inicial (IEP, por sus siglas en inglés)</vt:lpstr>
      <vt:lpstr>Período de Inscripción Especial (SEP, por sus siglas en inglés)</vt:lpstr>
      <vt:lpstr>Período de Inscripción General (GEP, por sus siglas en inglés)</vt:lpstr>
      <vt:lpstr>Período de Inscripción Abierta (OEP, por sus siglas en inglés)  anual para personas con Medicare</vt:lpstr>
      <vt:lpstr>Período de Inscripción Abierta de Medicare Advantage (OEP)</vt:lpstr>
      <vt:lpstr>Período Especial de Inscripción (SEP, por sus siglas en inglés)  de 5 estrellas</vt:lpstr>
      <vt:lpstr>Otros Períodos de Inscripción Especial  (SEP, por sus siglas en inglés) de Medicare</vt:lpstr>
      <vt:lpstr>Compruebe su conocimiento: Pregunta 1</vt:lpstr>
      <vt:lpstr>Lección 2</vt:lpstr>
      <vt:lpstr>Cobertura de la Parte A (Seguro de hospital)</vt:lpstr>
      <vt:lpstr>Cobertura de la Parte A (Seguro de hospital) (Continuación)</vt:lpstr>
      <vt:lpstr>Cómo pagar la Parte A</vt:lpstr>
      <vt:lpstr>Parte A de 2021: lo que paga en Medicare Original</vt:lpstr>
      <vt:lpstr>Parte A de 2021: lo que paga en Medicare Original (Continuación)</vt:lpstr>
      <vt:lpstr>Períodos de beneficios en Medicare Original</vt:lpstr>
      <vt:lpstr>Decisión: ¿debo inscribirme para la Parte A?</vt:lpstr>
      <vt:lpstr>Cobertura de la Parte B (Seguro médico)</vt:lpstr>
      <vt:lpstr>Parte B: servicios preventivos</vt:lpstr>
      <vt:lpstr>¿Qué no está cubierto por la Parte A y la Parte B?</vt:lpstr>
      <vt:lpstr>Lo que usted paga: primas de 2021 de la Parte B</vt:lpstr>
      <vt:lpstr>Prima Estándar Mensual de la Parte B: Cantidad de Ajuste Mensual Relacionado con el Ingreso (IRMAA, por sus siglas en inglés) para 2021</vt:lpstr>
      <vt:lpstr>Parte B: lo que paga en Medicare Original en 2021</vt:lpstr>
      <vt:lpstr>Decisión: ¿debo conservar o inscribirme en la Parte B?</vt:lpstr>
      <vt:lpstr>Cuando debe tener la Parte A y la Parte B</vt:lpstr>
      <vt:lpstr>Compruebe su conocimiento: Pregunta 2</vt:lpstr>
      <vt:lpstr>Compruebe su conocimiento: Pregunta 3</vt:lpstr>
      <vt:lpstr>Lección 3</vt:lpstr>
      <vt:lpstr>Pólizas Medigap</vt:lpstr>
      <vt:lpstr>Cobertura de Plan Medigap</vt:lpstr>
      <vt:lpstr>Decisión: ¿necesito una póliza Medigap?</vt:lpstr>
      <vt:lpstr>¿Cuándo es el mejor momento para comprar una póliza Medigap?</vt:lpstr>
      <vt:lpstr>Cómo comprar una póliza Medigap</vt:lpstr>
      <vt:lpstr>Compruebe su conocimiento: Pregunta 4</vt:lpstr>
      <vt:lpstr>Lección 4</vt:lpstr>
      <vt:lpstr>Cobertura de Medicamentos de Medicare (Parte D)</vt:lpstr>
      <vt:lpstr>Cómo funciona la Parte D</vt:lpstr>
      <vt:lpstr>Costos de los planes de medicamentos de Medicare:  lo que paga en 2021</vt:lpstr>
      <vt:lpstr>Prima Estándar Mensual de la Parte D: Cantidad de Ajuste Mensual Relacionado con el Ingreso (IRMAA, por sus siglas en inglés) para 2021</vt:lpstr>
      <vt:lpstr>Multa por Inscripción Tardía a la Parte D</vt:lpstr>
      <vt:lpstr>Consideraciones de costos de la Parte D</vt:lpstr>
      <vt:lpstr>Consideraciones de costos de la Parte D (continuación)</vt:lpstr>
      <vt:lpstr>¿Quiénes pueden inscribirse para la Parte D?</vt:lpstr>
      <vt:lpstr>¿Cuándo puedo inscribirme para un Plan Parte D?</vt:lpstr>
      <vt:lpstr>Cómo elegir un plan de la Parte D</vt:lpstr>
      <vt:lpstr>Decisión: ¿Debo inscribirme en un plan de la Parte D?</vt:lpstr>
      <vt:lpstr>Compruebe su conocimiento: Pregunta 5</vt:lpstr>
      <vt:lpstr>Compruebe su conocimiento: Pregunta 6</vt:lpstr>
      <vt:lpstr>Lección 5</vt:lpstr>
      <vt:lpstr>Planes Medicare Advantage (Parte C)</vt:lpstr>
      <vt:lpstr>Cómo funcionan los planes Medicare Advantage</vt:lpstr>
      <vt:lpstr>Cómo funcionan los planes Medicare Advantage (continuación)</vt:lpstr>
      <vt:lpstr>Cuando puedo inscribirme en un plan Medicare Advantage</vt:lpstr>
      <vt:lpstr>Cuando puedo inscribirme en un plan Medicare Advantage (Continuación)</vt:lpstr>
      <vt:lpstr>¿Cómo me inscribo en un plan Medicare Advantage?</vt:lpstr>
      <vt:lpstr>Decisión: ¿Debo inscribirme en un Plan Medicare Advantage?</vt:lpstr>
      <vt:lpstr>¿Puedo inscribirme en un plan de Medicare Advantage si padezco de Enfermedad Renal en Etapa Final (ESRD, por sus siglas en inglés)?</vt:lpstr>
      <vt:lpstr>¿En qué difieren las pólizas Medigap y los planes  Medicare Advantage?</vt:lpstr>
      <vt:lpstr>Otros planes de salud: costos de planes de Medicare</vt:lpstr>
      <vt:lpstr>Otros programas de salud: Programas de Cobertura Total para Ancianos (PACE)</vt:lpstr>
      <vt:lpstr>Compruebe su Conocimiento—Pregunta 7</vt:lpstr>
      <vt:lpstr>Lección 6</vt:lpstr>
      <vt:lpstr>Medicare y el Mercado</vt:lpstr>
      <vt:lpstr>El Mercado y cómo ser elegible para Medicare</vt:lpstr>
      <vt:lpstr>Medicare para personas incapacitadas y el Mercado</vt:lpstr>
      <vt:lpstr>Elección de cobertura del Mercado en lugar de Medicare</vt:lpstr>
      <vt:lpstr>Período de inscripción especial del mercado:  Descripción general y antecedentes</vt:lpstr>
      <vt:lpstr>Compruebe su conocimiento: Pregunta 8</vt:lpstr>
      <vt:lpstr>Lección 7</vt:lpstr>
      <vt:lpstr>Ayuda para personas con ingresos y recursos limitados</vt:lpstr>
      <vt:lpstr>Requisitos federales mínimos de elegibilidad para el Programa de Ahorros de Medicare</vt:lpstr>
      <vt:lpstr>¿Qué es la Ayuda Adicional?</vt:lpstr>
      <vt:lpstr>Cómo Calificar para Recibir Ayuda Adicional</vt:lpstr>
      <vt:lpstr>¿Qué es Medicaid?</vt:lpstr>
      <vt:lpstr>Cómo calificar para recibir Medicaid</vt:lpstr>
      <vt:lpstr>¿En qué se diferencian Medicare y Medicaid?</vt:lpstr>
      <vt:lpstr>¿Qué es el Programa de Seguro Médico para Niños  (CHIP, por sus siglas en inglés)?</vt:lpstr>
      <vt:lpstr>Sitios web útiles</vt:lpstr>
      <vt:lpstr>Puntos clave para recordar</vt:lpstr>
      <vt:lpstr>Siglas (AB-IR)</vt:lpstr>
      <vt:lpstr>Siglas (LI-RN)</vt:lpstr>
      <vt:lpstr>Siglas (RR-VA)</vt:lpstr>
      <vt:lpstr>Programa de Capacitación Nacional de CMS  (NTP, por sus siglas en inglés)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Debbie Bisswurm</cp:lastModifiedBy>
  <cp:revision>1010</cp:revision>
  <cp:lastPrinted>2020-02-19T15:15:50Z</cp:lastPrinted>
  <dcterms:created xsi:type="dcterms:W3CDTF">2019-11-14T20:32:59Z</dcterms:created>
  <dcterms:modified xsi:type="dcterms:W3CDTF">2021-08-03T16:57:47Z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