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8"/>
  </p:notesMasterIdLst>
  <p:sldIdLst>
    <p:sldId id="256" r:id="rId2"/>
    <p:sldId id="257" r:id="rId3"/>
    <p:sldId id="298" r:id="rId4"/>
    <p:sldId id="287" r:id="rId5"/>
    <p:sldId id="288" r:id="rId6"/>
    <p:sldId id="258" r:id="rId7"/>
    <p:sldId id="300" r:id="rId8"/>
    <p:sldId id="290" r:id="rId9"/>
    <p:sldId id="296" r:id="rId10"/>
    <p:sldId id="289" r:id="rId11"/>
    <p:sldId id="294" r:id="rId12"/>
    <p:sldId id="282" r:id="rId13"/>
    <p:sldId id="297" r:id="rId14"/>
    <p:sldId id="292" r:id="rId15"/>
    <p:sldId id="291" r:id="rId16"/>
    <p:sldId id="284" r:id="rId1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935"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02A1E-FB54-4F02-A6E2-204583528FD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7328A6A-67BA-4A0F-971C-DDE3110E7DA7}">
      <dgm:prSet/>
      <dgm:spPr/>
      <dgm:t>
        <a:bodyPr/>
        <a:lstStyle/>
        <a:p>
          <a:r>
            <a:rPr lang="en-US"/>
            <a:t>Large land area to cover</a:t>
          </a:r>
        </a:p>
      </dgm:t>
    </dgm:pt>
    <dgm:pt modelId="{6CAA586D-0F3D-420A-B73B-E8850A0F87CE}" type="parTrans" cxnId="{31A1CF0B-CB7D-4DA0-A1D1-BAEA63938B42}">
      <dgm:prSet/>
      <dgm:spPr/>
      <dgm:t>
        <a:bodyPr/>
        <a:lstStyle/>
        <a:p>
          <a:endParaRPr lang="en-US"/>
        </a:p>
      </dgm:t>
    </dgm:pt>
    <dgm:pt modelId="{DCE51B80-1932-4889-9742-C9186FB16B10}" type="sibTrans" cxnId="{31A1CF0B-CB7D-4DA0-A1D1-BAEA63938B42}">
      <dgm:prSet/>
      <dgm:spPr/>
      <dgm:t>
        <a:bodyPr/>
        <a:lstStyle/>
        <a:p>
          <a:endParaRPr lang="en-US"/>
        </a:p>
      </dgm:t>
    </dgm:pt>
    <dgm:pt modelId="{986535F4-DD7E-42E3-A041-9BAC6135CC29}">
      <dgm:prSet/>
      <dgm:spPr/>
      <dgm:t>
        <a:bodyPr/>
        <a:lstStyle/>
        <a:p>
          <a:r>
            <a:rPr lang="en-US"/>
            <a:t>Many individuals in rural areas have difficulty traveling to your office</a:t>
          </a:r>
        </a:p>
      </dgm:t>
    </dgm:pt>
    <dgm:pt modelId="{004FEB85-884D-4328-8DFE-C6028282F478}" type="parTrans" cxnId="{8AC352A7-401C-43EB-95AB-D7255A37E928}">
      <dgm:prSet/>
      <dgm:spPr/>
      <dgm:t>
        <a:bodyPr/>
        <a:lstStyle/>
        <a:p>
          <a:endParaRPr lang="en-US"/>
        </a:p>
      </dgm:t>
    </dgm:pt>
    <dgm:pt modelId="{EEC388D9-9A43-4340-9455-7E11E876BDED}" type="sibTrans" cxnId="{8AC352A7-401C-43EB-95AB-D7255A37E928}">
      <dgm:prSet/>
      <dgm:spPr/>
      <dgm:t>
        <a:bodyPr/>
        <a:lstStyle/>
        <a:p>
          <a:endParaRPr lang="en-US"/>
        </a:p>
      </dgm:t>
    </dgm:pt>
    <dgm:pt modelId="{D05A5FDA-E196-4CF3-873D-C479E4AA7C89}">
      <dgm:prSet/>
      <dgm:spPr/>
      <dgm:t>
        <a:bodyPr/>
        <a:lstStyle/>
        <a:p>
          <a:r>
            <a:rPr lang="en-US"/>
            <a:t>Increased number of isolated individuals—and at greater distances</a:t>
          </a:r>
        </a:p>
      </dgm:t>
    </dgm:pt>
    <dgm:pt modelId="{B9EF7D59-FD2D-4341-B36E-248E0815CA67}" type="parTrans" cxnId="{959D921A-FB31-4980-81A9-DE890B22BFE7}">
      <dgm:prSet/>
      <dgm:spPr/>
      <dgm:t>
        <a:bodyPr/>
        <a:lstStyle/>
        <a:p>
          <a:endParaRPr lang="en-US"/>
        </a:p>
      </dgm:t>
    </dgm:pt>
    <dgm:pt modelId="{0F2E04C7-2AC1-4317-83B4-217604A2A540}" type="sibTrans" cxnId="{959D921A-FB31-4980-81A9-DE890B22BFE7}">
      <dgm:prSet/>
      <dgm:spPr/>
      <dgm:t>
        <a:bodyPr/>
        <a:lstStyle/>
        <a:p>
          <a:endParaRPr lang="en-US"/>
        </a:p>
      </dgm:t>
    </dgm:pt>
    <dgm:pt modelId="{DADA6881-A61F-42ED-9803-18AFDB7A36E8}">
      <dgm:prSet/>
      <dgm:spPr/>
      <dgm:t>
        <a:bodyPr/>
        <a:lstStyle/>
        <a:p>
          <a:pPr>
            <a:spcBef>
              <a:spcPts val="600"/>
            </a:spcBef>
          </a:pPr>
          <a:r>
            <a:rPr lang="en-US" dirty="0"/>
            <a:t>Limited or no access to reliable internet</a:t>
          </a:r>
        </a:p>
      </dgm:t>
    </dgm:pt>
    <dgm:pt modelId="{78E09CED-F527-4FD1-B391-61D775F3101A}" type="parTrans" cxnId="{111201D4-ED4C-4048-A85F-EF0210533856}">
      <dgm:prSet/>
      <dgm:spPr/>
      <dgm:t>
        <a:bodyPr/>
        <a:lstStyle/>
        <a:p>
          <a:endParaRPr lang="en-US"/>
        </a:p>
      </dgm:t>
    </dgm:pt>
    <dgm:pt modelId="{37FF4155-A385-42EB-B26E-54548F202D82}" type="sibTrans" cxnId="{111201D4-ED4C-4048-A85F-EF0210533856}">
      <dgm:prSet/>
      <dgm:spPr/>
      <dgm:t>
        <a:bodyPr/>
        <a:lstStyle/>
        <a:p>
          <a:endParaRPr lang="en-US"/>
        </a:p>
      </dgm:t>
    </dgm:pt>
    <dgm:pt modelId="{EA02ABCC-DA2A-4AF7-8318-D04A3A80E6EE}">
      <dgm:prSet/>
      <dgm:spPr/>
      <dgm:t>
        <a:bodyPr/>
        <a:lstStyle/>
        <a:p>
          <a:r>
            <a:rPr lang="en-US"/>
            <a:t>No access to computer </a:t>
          </a:r>
        </a:p>
      </dgm:t>
    </dgm:pt>
    <dgm:pt modelId="{5E594B0D-5B1B-4B92-ABE7-E532DB8D1C3D}" type="parTrans" cxnId="{1DF3E811-29C4-4104-8EB8-4FF7016BC57C}">
      <dgm:prSet/>
      <dgm:spPr/>
      <dgm:t>
        <a:bodyPr/>
        <a:lstStyle/>
        <a:p>
          <a:endParaRPr lang="en-US"/>
        </a:p>
      </dgm:t>
    </dgm:pt>
    <dgm:pt modelId="{E307F497-185D-4840-ADD6-BBE5FF82719A}" type="sibTrans" cxnId="{1DF3E811-29C4-4104-8EB8-4FF7016BC57C}">
      <dgm:prSet/>
      <dgm:spPr/>
      <dgm:t>
        <a:bodyPr/>
        <a:lstStyle/>
        <a:p>
          <a:endParaRPr lang="en-US"/>
        </a:p>
      </dgm:t>
    </dgm:pt>
    <dgm:pt modelId="{20D77479-EC0A-4D3F-A28B-58A5013D9217}">
      <dgm:prSet/>
      <dgm:spPr/>
      <dgm:t>
        <a:bodyPr/>
        <a:lstStyle/>
        <a:p>
          <a:r>
            <a:rPr lang="en-US"/>
            <a:t>Not comfortable using internet</a:t>
          </a:r>
        </a:p>
      </dgm:t>
    </dgm:pt>
    <dgm:pt modelId="{345598C3-D886-4B3C-9A8B-995A80F22348}" type="parTrans" cxnId="{7E44FD52-A855-4C23-856F-A5478CF0E32B}">
      <dgm:prSet/>
      <dgm:spPr/>
      <dgm:t>
        <a:bodyPr/>
        <a:lstStyle/>
        <a:p>
          <a:endParaRPr lang="en-US"/>
        </a:p>
      </dgm:t>
    </dgm:pt>
    <dgm:pt modelId="{124C2392-1751-4826-AC7E-07E316CE83D7}" type="sibTrans" cxnId="{7E44FD52-A855-4C23-856F-A5478CF0E32B}">
      <dgm:prSet/>
      <dgm:spPr/>
      <dgm:t>
        <a:bodyPr/>
        <a:lstStyle/>
        <a:p>
          <a:endParaRPr lang="en-US"/>
        </a:p>
      </dgm:t>
    </dgm:pt>
    <dgm:pt modelId="{7F8FF697-F973-448C-8A5E-FCBFE913C3AD}" type="pres">
      <dgm:prSet presAssocID="{63302A1E-FB54-4F02-A6E2-204583528FD6}" presName="vert0" presStyleCnt="0">
        <dgm:presLayoutVars>
          <dgm:dir/>
          <dgm:animOne val="branch"/>
          <dgm:animLvl val="lvl"/>
        </dgm:presLayoutVars>
      </dgm:prSet>
      <dgm:spPr/>
    </dgm:pt>
    <dgm:pt modelId="{BF88A7F3-15C9-4940-97A6-F53539700DD1}" type="pres">
      <dgm:prSet presAssocID="{D7328A6A-67BA-4A0F-971C-DDE3110E7DA7}" presName="thickLine" presStyleLbl="alignNode1" presStyleIdx="0" presStyleCnt="6"/>
      <dgm:spPr/>
    </dgm:pt>
    <dgm:pt modelId="{D69BB49B-A530-4BDE-B957-40F12DF85B98}" type="pres">
      <dgm:prSet presAssocID="{D7328A6A-67BA-4A0F-971C-DDE3110E7DA7}" presName="horz1" presStyleCnt="0"/>
      <dgm:spPr/>
    </dgm:pt>
    <dgm:pt modelId="{EB558669-B300-483B-829A-A20597FA1C5C}" type="pres">
      <dgm:prSet presAssocID="{D7328A6A-67BA-4A0F-971C-DDE3110E7DA7}" presName="tx1" presStyleLbl="revTx" presStyleIdx="0" presStyleCnt="6"/>
      <dgm:spPr/>
    </dgm:pt>
    <dgm:pt modelId="{359B6414-B805-4C2D-B6F1-E510B1E6BA55}" type="pres">
      <dgm:prSet presAssocID="{D7328A6A-67BA-4A0F-971C-DDE3110E7DA7}" presName="vert1" presStyleCnt="0"/>
      <dgm:spPr/>
    </dgm:pt>
    <dgm:pt modelId="{4F2145D9-DAE1-4318-B55F-FA52B3D17DA9}" type="pres">
      <dgm:prSet presAssocID="{986535F4-DD7E-42E3-A041-9BAC6135CC29}" presName="thickLine" presStyleLbl="alignNode1" presStyleIdx="1" presStyleCnt="6"/>
      <dgm:spPr/>
    </dgm:pt>
    <dgm:pt modelId="{D95A0357-6549-4AE6-90A8-0FA6594B385D}" type="pres">
      <dgm:prSet presAssocID="{986535F4-DD7E-42E3-A041-9BAC6135CC29}" presName="horz1" presStyleCnt="0"/>
      <dgm:spPr/>
    </dgm:pt>
    <dgm:pt modelId="{EEA75145-E4FB-472F-B16D-F301232F8143}" type="pres">
      <dgm:prSet presAssocID="{986535F4-DD7E-42E3-A041-9BAC6135CC29}" presName="tx1" presStyleLbl="revTx" presStyleIdx="1" presStyleCnt="6"/>
      <dgm:spPr/>
    </dgm:pt>
    <dgm:pt modelId="{42EA2BC3-A004-4169-ADD0-A9607648B9F2}" type="pres">
      <dgm:prSet presAssocID="{986535F4-DD7E-42E3-A041-9BAC6135CC29}" presName="vert1" presStyleCnt="0"/>
      <dgm:spPr/>
    </dgm:pt>
    <dgm:pt modelId="{DACC525F-A645-4C25-B993-ED96AE4924F9}" type="pres">
      <dgm:prSet presAssocID="{D05A5FDA-E196-4CF3-873D-C479E4AA7C89}" presName="thickLine" presStyleLbl="alignNode1" presStyleIdx="2" presStyleCnt="6"/>
      <dgm:spPr/>
    </dgm:pt>
    <dgm:pt modelId="{FC7CE1D2-EDFD-4C12-99AB-BE1EB72E15E7}" type="pres">
      <dgm:prSet presAssocID="{D05A5FDA-E196-4CF3-873D-C479E4AA7C89}" presName="horz1" presStyleCnt="0"/>
      <dgm:spPr/>
    </dgm:pt>
    <dgm:pt modelId="{18A7540E-3C21-4A74-8B7E-4267F060EFBC}" type="pres">
      <dgm:prSet presAssocID="{D05A5FDA-E196-4CF3-873D-C479E4AA7C89}" presName="tx1" presStyleLbl="revTx" presStyleIdx="2" presStyleCnt="6"/>
      <dgm:spPr/>
    </dgm:pt>
    <dgm:pt modelId="{E1367FF0-B533-4E05-A17E-0E1F77F7588E}" type="pres">
      <dgm:prSet presAssocID="{D05A5FDA-E196-4CF3-873D-C479E4AA7C89}" presName="vert1" presStyleCnt="0"/>
      <dgm:spPr/>
    </dgm:pt>
    <dgm:pt modelId="{7564C889-4321-4EA2-B609-56CA4B671188}" type="pres">
      <dgm:prSet presAssocID="{DADA6881-A61F-42ED-9803-18AFDB7A36E8}" presName="thickLine" presStyleLbl="alignNode1" presStyleIdx="3" presStyleCnt="6"/>
      <dgm:spPr/>
    </dgm:pt>
    <dgm:pt modelId="{2F3B99B0-473F-48E8-A74C-DF17695166A0}" type="pres">
      <dgm:prSet presAssocID="{DADA6881-A61F-42ED-9803-18AFDB7A36E8}" presName="horz1" presStyleCnt="0"/>
      <dgm:spPr/>
    </dgm:pt>
    <dgm:pt modelId="{4CCFFE92-1405-42D5-9E5A-93F574AF4168}" type="pres">
      <dgm:prSet presAssocID="{DADA6881-A61F-42ED-9803-18AFDB7A36E8}" presName="tx1" presStyleLbl="revTx" presStyleIdx="3" presStyleCnt="6"/>
      <dgm:spPr/>
    </dgm:pt>
    <dgm:pt modelId="{C4E41874-C14C-4F91-9237-F3514561276D}" type="pres">
      <dgm:prSet presAssocID="{DADA6881-A61F-42ED-9803-18AFDB7A36E8}" presName="vert1" presStyleCnt="0"/>
      <dgm:spPr/>
    </dgm:pt>
    <dgm:pt modelId="{DDA3CC7C-8ACB-42EA-A6F2-0049AB18E6EA}" type="pres">
      <dgm:prSet presAssocID="{EA02ABCC-DA2A-4AF7-8318-D04A3A80E6EE}" presName="thickLine" presStyleLbl="alignNode1" presStyleIdx="4" presStyleCnt="6"/>
      <dgm:spPr/>
    </dgm:pt>
    <dgm:pt modelId="{9F7998B9-CA28-4524-9331-004EBB9FDAE2}" type="pres">
      <dgm:prSet presAssocID="{EA02ABCC-DA2A-4AF7-8318-D04A3A80E6EE}" presName="horz1" presStyleCnt="0"/>
      <dgm:spPr/>
    </dgm:pt>
    <dgm:pt modelId="{748234B7-B535-49F2-91BE-779783FE0A59}" type="pres">
      <dgm:prSet presAssocID="{EA02ABCC-DA2A-4AF7-8318-D04A3A80E6EE}" presName="tx1" presStyleLbl="revTx" presStyleIdx="4" presStyleCnt="6"/>
      <dgm:spPr/>
    </dgm:pt>
    <dgm:pt modelId="{13BABD52-CAE8-421A-BA99-322F5A45166B}" type="pres">
      <dgm:prSet presAssocID="{EA02ABCC-DA2A-4AF7-8318-D04A3A80E6EE}" presName="vert1" presStyleCnt="0"/>
      <dgm:spPr/>
    </dgm:pt>
    <dgm:pt modelId="{3859C1EC-6FA4-46FF-A825-B768C5C0686F}" type="pres">
      <dgm:prSet presAssocID="{20D77479-EC0A-4D3F-A28B-58A5013D9217}" presName="thickLine" presStyleLbl="alignNode1" presStyleIdx="5" presStyleCnt="6"/>
      <dgm:spPr/>
    </dgm:pt>
    <dgm:pt modelId="{CA16ACDA-02CB-4BAE-9446-2648495B0A6C}" type="pres">
      <dgm:prSet presAssocID="{20D77479-EC0A-4D3F-A28B-58A5013D9217}" presName="horz1" presStyleCnt="0"/>
      <dgm:spPr/>
    </dgm:pt>
    <dgm:pt modelId="{EA2A1C04-3053-430F-AC5D-7EC4A9327866}" type="pres">
      <dgm:prSet presAssocID="{20D77479-EC0A-4D3F-A28B-58A5013D9217}" presName="tx1" presStyleLbl="revTx" presStyleIdx="5" presStyleCnt="6"/>
      <dgm:spPr/>
    </dgm:pt>
    <dgm:pt modelId="{7C14D7B2-C648-4CF4-8B3E-96B4A946ADA3}" type="pres">
      <dgm:prSet presAssocID="{20D77479-EC0A-4D3F-A28B-58A5013D9217}" presName="vert1" presStyleCnt="0"/>
      <dgm:spPr/>
    </dgm:pt>
  </dgm:ptLst>
  <dgm:cxnLst>
    <dgm:cxn modelId="{31A1CF0B-CB7D-4DA0-A1D1-BAEA63938B42}" srcId="{63302A1E-FB54-4F02-A6E2-204583528FD6}" destId="{D7328A6A-67BA-4A0F-971C-DDE3110E7DA7}" srcOrd="0" destOrd="0" parTransId="{6CAA586D-0F3D-420A-B73B-E8850A0F87CE}" sibTransId="{DCE51B80-1932-4889-9742-C9186FB16B10}"/>
    <dgm:cxn modelId="{64E6960D-5202-4BAB-9734-93160A15673D}" type="presOf" srcId="{986535F4-DD7E-42E3-A041-9BAC6135CC29}" destId="{EEA75145-E4FB-472F-B16D-F301232F8143}" srcOrd="0" destOrd="0" presId="urn:microsoft.com/office/officeart/2008/layout/LinedList"/>
    <dgm:cxn modelId="{1DF3E811-29C4-4104-8EB8-4FF7016BC57C}" srcId="{63302A1E-FB54-4F02-A6E2-204583528FD6}" destId="{EA02ABCC-DA2A-4AF7-8318-D04A3A80E6EE}" srcOrd="4" destOrd="0" parTransId="{5E594B0D-5B1B-4B92-ABE7-E532DB8D1C3D}" sibTransId="{E307F497-185D-4840-ADD6-BBE5FF82719A}"/>
    <dgm:cxn modelId="{959D921A-FB31-4980-81A9-DE890B22BFE7}" srcId="{63302A1E-FB54-4F02-A6E2-204583528FD6}" destId="{D05A5FDA-E196-4CF3-873D-C479E4AA7C89}" srcOrd="2" destOrd="0" parTransId="{B9EF7D59-FD2D-4341-B36E-248E0815CA67}" sibTransId="{0F2E04C7-2AC1-4317-83B4-217604A2A540}"/>
    <dgm:cxn modelId="{2748B92B-6622-46F0-AA05-C236CC7CED3A}" type="presOf" srcId="{63302A1E-FB54-4F02-A6E2-204583528FD6}" destId="{7F8FF697-F973-448C-8A5E-FCBFE913C3AD}" srcOrd="0" destOrd="0" presId="urn:microsoft.com/office/officeart/2008/layout/LinedList"/>
    <dgm:cxn modelId="{953D753F-BA29-42AB-8708-69BFCD51D771}" type="presOf" srcId="{D7328A6A-67BA-4A0F-971C-DDE3110E7DA7}" destId="{EB558669-B300-483B-829A-A20597FA1C5C}" srcOrd="0" destOrd="0" presId="urn:microsoft.com/office/officeart/2008/layout/LinedList"/>
    <dgm:cxn modelId="{7E44FD52-A855-4C23-856F-A5478CF0E32B}" srcId="{63302A1E-FB54-4F02-A6E2-204583528FD6}" destId="{20D77479-EC0A-4D3F-A28B-58A5013D9217}" srcOrd="5" destOrd="0" parTransId="{345598C3-D886-4B3C-9A8B-995A80F22348}" sibTransId="{124C2392-1751-4826-AC7E-07E316CE83D7}"/>
    <dgm:cxn modelId="{AF8F5A81-CB32-40BB-A2D9-B8CBA95CCB32}" type="presOf" srcId="{20D77479-EC0A-4D3F-A28B-58A5013D9217}" destId="{EA2A1C04-3053-430F-AC5D-7EC4A9327866}" srcOrd="0" destOrd="0" presId="urn:microsoft.com/office/officeart/2008/layout/LinedList"/>
    <dgm:cxn modelId="{8AC352A7-401C-43EB-95AB-D7255A37E928}" srcId="{63302A1E-FB54-4F02-A6E2-204583528FD6}" destId="{986535F4-DD7E-42E3-A041-9BAC6135CC29}" srcOrd="1" destOrd="0" parTransId="{004FEB85-884D-4328-8DFE-C6028282F478}" sibTransId="{EEC388D9-9A43-4340-9455-7E11E876BDED}"/>
    <dgm:cxn modelId="{5C9031AD-93A3-4302-A130-0FDB64281E8D}" type="presOf" srcId="{DADA6881-A61F-42ED-9803-18AFDB7A36E8}" destId="{4CCFFE92-1405-42D5-9E5A-93F574AF4168}" srcOrd="0" destOrd="0" presId="urn:microsoft.com/office/officeart/2008/layout/LinedList"/>
    <dgm:cxn modelId="{4A9818BB-9779-4782-BEF5-240543186841}" type="presOf" srcId="{D05A5FDA-E196-4CF3-873D-C479E4AA7C89}" destId="{18A7540E-3C21-4A74-8B7E-4267F060EFBC}" srcOrd="0" destOrd="0" presId="urn:microsoft.com/office/officeart/2008/layout/LinedList"/>
    <dgm:cxn modelId="{111201D4-ED4C-4048-A85F-EF0210533856}" srcId="{63302A1E-FB54-4F02-A6E2-204583528FD6}" destId="{DADA6881-A61F-42ED-9803-18AFDB7A36E8}" srcOrd="3" destOrd="0" parTransId="{78E09CED-F527-4FD1-B391-61D775F3101A}" sibTransId="{37FF4155-A385-42EB-B26E-54548F202D82}"/>
    <dgm:cxn modelId="{229AC0E8-1256-4710-958B-F88B7BD48FD7}" type="presOf" srcId="{EA02ABCC-DA2A-4AF7-8318-D04A3A80E6EE}" destId="{748234B7-B535-49F2-91BE-779783FE0A59}" srcOrd="0" destOrd="0" presId="urn:microsoft.com/office/officeart/2008/layout/LinedList"/>
    <dgm:cxn modelId="{44E6C8BA-DC36-492E-926D-465216B74E4C}" type="presParOf" srcId="{7F8FF697-F973-448C-8A5E-FCBFE913C3AD}" destId="{BF88A7F3-15C9-4940-97A6-F53539700DD1}" srcOrd="0" destOrd="0" presId="urn:microsoft.com/office/officeart/2008/layout/LinedList"/>
    <dgm:cxn modelId="{F39B748D-56B0-4E94-8277-4FAA06DB801E}" type="presParOf" srcId="{7F8FF697-F973-448C-8A5E-FCBFE913C3AD}" destId="{D69BB49B-A530-4BDE-B957-40F12DF85B98}" srcOrd="1" destOrd="0" presId="urn:microsoft.com/office/officeart/2008/layout/LinedList"/>
    <dgm:cxn modelId="{38C4D493-E935-4EA4-ABF0-28D9814EFE7A}" type="presParOf" srcId="{D69BB49B-A530-4BDE-B957-40F12DF85B98}" destId="{EB558669-B300-483B-829A-A20597FA1C5C}" srcOrd="0" destOrd="0" presId="urn:microsoft.com/office/officeart/2008/layout/LinedList"/>
    <dgm:cxn modelId="{C95D927C-1E41-48B6-B04A-F12796021EA0}" type="presParOf" srcId="{D69BB49B-A530-4BDE-B957-40F12DF85B98}" destId="{359B6414-B805-4C2D-B6F1-E510B1E6BA55}" srcOrd="1" destOrd="0" presId="urn:microsoft.com/office/officeart/2008/layout/LinedList"/>
    <dgm:cxn modelId="{E601B6E3-EB40-41F8-8416-B37D38353D06}" type="presParOf" srcId="{7F8FF697-F973-448C-8A5E-FCBFE913C3AD}" destId="{4F2145D9-DAE1-4318-B55F-FA52B3D17DA9}" srcOrd="2" destOrd="0" presId="urn:microsoft.com/office/officeart/2008/layout/LinedList"/>
    <dgm:cxn modelId="{E1569530-3016-4FD1-A8CC-CEBE04EFBC28}" type="presParOf" srcId="{7F8FF697-F973-448C-8A5E-FCBFE913C3AD}" destId="{D95A0357-6549-4AE6-90A8-0FA6594B385D}" srcOrd="3" destOrd="0" presId="urn:microsoft.com/office/officeart/2008/layout/LinedList"/>
    <dgm:cxn modelId="{A95C0119-7322-41E7-A4D2-7F1584684E24}" type="presParOf" srcId="{D95A0357-6549-4AE6-90A8-0FA6594B385D}" destId="{EEA75145-E4FB-472F-B16D-F301232F8143}" srcOrd="0" destOrd="0" presId="urn:microsoft.com/office/officeart/2008/layout/LinedList"/>
    <dgm:cxn modelId="{2440F550-DF01-47BF-A2A1-8E0F70CE7140}" type="presParOf" srcId="{D95A0357-6549-4AE6-90A8-0FA6594B385D}" destId="{42EA2BC3-A004-4169-ADD0-A9607648B9F2}" srcOrd="1" destOrd="0" presId="urn:microsoft.com/office/officeart/2008/layout/LinedList"/>
    <dgm:cxn modelId="{A376F69B-5051-46E2-B911-0F086D7DC4AD}" type="presParOf" srcId="{7F8FF697-F973-448C-8A5E-FCBFE913C3AD}" destId="{DACC525F-A645-4C25-B993-ED96AE4924F9}" srcOrd="4" destOrd="0" presId="urn:microsoft.com/office/officeart/2008/layout/LinedList"/>
    <dgm:cxn modelId="{1BB5D4FC-0570-433A-A227-D9C1FE93D4CE}" type="presParOf" srcId="{7F8FF697-F973-448C-8A5E-FCBFE913C3AD}" destId="{FC7CE1D2-EDFD-4C12-99AB-BE1EB72E15E7}" srcOrd="5" destOrd="0" presId="urn:microsoft.com/office/officeart/2008/layout/LinedList"/>
    <dgm:cxn modelId="{50053DC9-EC66-4CDD-83B0-24F74B26CE9D}" type="presParOf" srcId="{FC7CE1D2-EDFD-4C12-99AB-BE1EB72E15E7}" destId="{18A7540E-3C21-4A74-8B7E-4267F060EFBC}" srcOrd="0" destOrd="0" presId="urn:microsoft.com/office/officeart/2008/layout/LinedList"/>
    <dgm:cxn modelId="{1A1FDA63-E6B3-452E-9E5C-3EA6F471D049}" type="presParOf" srcId="{FC7CE1D2-EDFD-4C12-99AB-BE1EB72E15E7}" destId="{E1367FF0-B533-4E05-A17E-0E1F77F7588E}" srcOrd="1" destOrd="0" presId="urn:microsoft.com/office/officeart/2008/layout/LinedList"/>
    <dgm:cxn modelId="{D2868646-628D-42EC-BC33-AE84BCEB4649}" type="presParOf" srcId="{7F8FF697-F973-448C-8A5E-FCBFE913C3AD}" destId="{7564C889-4321-4EA2-B609-56CA4B671188}" srcOrd="6" destOrd="0" presId="urn:microsoft.com/office/officeart/2008/layout/LinedList"/>
    <dgm:cxn modelId="{98B3BCB3-E2E7-4479-9C0A-0228EE9D0171}" type="presParOf" srcId="{7F8FF697-F973-448C-8A5E-FCBFE913C3AD}" destId="{2F3B99B0-473F-48E8-A74C-DF17695166A0}" srcOrd="7" destOrd="0" presId="urn:microsoft.com/office/officeart/2008/layout/LinedList"/>
    <dgm:cxn modelId="{69E68A72-0844-496F-8589-1AB6A23E5454}" type="presParOf" srcId="{2F3B99B0-473F-48E8-A74C-DF17695166A0}" destId="{4CCFFE92-1405-42D5-9E5A-93F574AF4168}" srcOrd="0" destOrd="0" presId="urn:microsoft.com/office/officeart/2008/layout/LinedList"/>
    <dgm:cxn modelId="{484928FA-05CE-4B8C-A0C3-0620FB787E62}" type="presParOf" srcId="{2F3B99B0-473F-48E8-A74C-DF17695166A0}" destId="{C4E41874-C14C-4F91-9237-F3514561276D}" srcOrd="1" destOrd="0" presId="urn:microsoft.com/office/officeart/2008/layout/LinedList"/>
    <dgm:cxn modelId="{109D85FD-781A-4D44-A63F-31E458432025}" type="presParOf" srcId="{7F8FF697-F973-448C-8A5E-FCBFE913C3AD}" destId="{DDA3CC7C-8ACB-42EA-A6F2-0049AB18E6EA}" srcOrd="8" destOrd="0" presId="urn:microsoft.com/office/officeart/2008/layout/LinedList"/>
    <dgm:cxn modelId="{AD98E22E-3376-4FB1-8E58-834BE269988E}" type="presParOf" srcId="{7F8FF697-F973-448C-8A5E-FCBFE913C3AD}" destId="{9F7998B9-CA28-4524-9331-004EBB9FDAE2}" srcOrd="9" destOrd="0" presId="urn:microsoft.com/office/officeart/2008/layout/LinedList"/>
    <dgm:cxn modelId="{FB14C80A-6EC0-4CE8-BE12-77139017AB80}" type="presParOf" srcId="{9F7998B9-CA28-4524-9331-004EBB9FDAE2}" destId="{748234B7-B535-49F2-91BE-779783FE0A59}" srcOrd="0" destOrd="0" presId="urn:microsoft.com/office/officeart/2008/layout/LinedList"/>
    <dgm:cxn modelId="{B8C9396B-8AFB-4B52-A75B-C0B1967A3E0C}" type="presParOf" srcId="{9F7998B9-CA28-4524-9331-004EBB9FDAE2}" destId="{13BABD52-CAE8-421A-BA99-322F5A45166B}" srcOrd="1" destOrd="0" presId="urn:microsoft.com/office/officeart/2008/layout/LinedList"/>
    <dgm:cxn modelId="{DB86A9E8-8748-4AA6-9D44-8D99B4D1C8F0}" type="presParOf" srcId="{7F8FF697-F973-448C-8A5E-FCBFE913C3AD}" destId="{3859C1EC-6FA4-46FF-A825-B768C5C0686F}" srcOrd="10" destOrd="0" presId="urn:microsoft.com/office/officeart/2008/layout/LinedList"/>
    <dgm:cxn modelId="{47D502F2-156C-4F8D-945B-04026934EC31}" type="presParOf" srcId="{7F8FF697-F973-448C-8A5E-FCBFE913C3AD}" destId="{CA16ACDA-02CB-4BAE-9446-2648495B0A6C}" srcOrd="11" destOrd="0" presId="urn:microsoft.com/office/officeart/2008/layout/LinedList"/>
    <dgm:cxn modelId="{65A8CD00-9729-4926-A270-AE0824420A94}" type="presParOf" srcId="{CA16ACDA-02CB-4BAE-9446-2648495B0A6C}" destId="{EA2A1C04-3053-430F-AC5D-7EC4A9327866}" srcOrd="0" destOrd="0" presId="urn:microsoft.com/office/officeart/2008/layout/LinedList"/>
    <dgm:cxn modelId="{5D0F0443-4B2E-4B75-9CCD-C083F2D627BE}" type="presParOf" srcId="{CA16ACDA-02CB-4BAE-9446-2648495B0A6C}" destId="{7C14D7B2-C648-4CF4-8B3E-96B4A946AD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DD97E-8033-4E5A-9B8F-F1E53FBC296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DC93C957-359D-4C9B-9A7C-10B26840431A}">
      <dgm:prSet custT="1"/>
      <dgm:spPr/>
      <dgm:t>
        <a:bodyPr/>
        <a:lstStyle/>
        <a:p>
          <a:r>
            <a:rPr lang="en-US" sz="2400" dirty="0"/>
            <a:t>Connect</a:t>
          </a:r>
        </a:p>
      </dgm:t>
    </dgm:pt>
    <dgm:pt modelId="{8F735374-A3A3-44FD-A80C-071141D00A5D}" type="parTrans" cxnId="{F80A4E12-5B89-4AE0-A8FC-503A6E8B8495}">
      <dgm:prSet/>
      <dgm:spPr/>
      <dgm:t>
        <a:bodyPr/>
        <a:lstStyle/>
        <a:p>
          <a:endParaRPr lang="en-US"/>
        </a:p>
      </dgm:t>
    </dgm:pt>
    <dgm:pt modelId="{CD468A6C-43B5-4D29-9298-6CAA24611EA9}" type="sibTrans" cxnId="{F80A4E12-5B89-4AE0-A8FC-503A6E8B8495}">
      <dgm:prSet/>
      <dgm:spPr/>
      <dgm:t>
        <a:bodyPr/>
        <a:lstStyle/>
        <a:p>
          <a:endParaRPr lang="en-US"/>
        </a:p>
      </dgm:t>
    </dgm:pt>
    <dgm:pt modelId="{514F4861-ABED-4DA2-9138-3B1E56F12E21}">
      <dgm:prSet custT="1"/>
      <dgm:spPr/>
      <dgm:t>
        <a:bodyPr/>
        <a:lstStyle/>
        <a:p>
          <a:r>
            <a:rPr lang="en-US" sz="2400" dirty="0"/>
            <a:t>Connect with HR. Explain your role and how this information can benefit their employees.</a:t>
          </a:r>
        </a:p>
      </dgm:t>
    </dgm:pt>
    <dgm:pt modelId="{75ED0D8B-A554-42A9-BBE4-EF9F1ACBEBBD}" type="parTrans" cxnId="{893173CE-A094-4F27-A1DC-4F46FC9D1782}">
      <dgm:prSet/>
      <dgm:spPr/>
      <dgm:t>
        <a:bodyPr/>
        <a:lstStyle/>
        <a:p>
          <a:endParaRPr lang="en-US"/>
        </a:p>
      </dgm:t>
    </dgm:pt>
    <dgm:pt modelId="{BD418707-0EA7-40A5-963E-8C45E9F18C4F}" type="sibTrans" cxnId="{893173CE-A094-4F27-A1DC-4F46FC9D1782}">
      <dgm:prSet/>
      <dgm:spPr/>
      <dgm:t>
        <a:bodyPr/>
        <a:lstStyle/>
        <a:p>
          <a:endParaRPr lang="en-US"/>
        </a:p>
      </dgm:t>
    </dgm:pt>
    <dgm:pt modelId="{33254253-757E-4B25-AB53-5176E92476B2}">
      <dgm:prSet custT="1"/>
      <dgm:spPr/>
      <dgm:t>
        <a:bodyPr/>
        <a:lstStyle/>
        <a:p>
          <a:r>
            <a:rPr lang="en-US" sz="2400" dirty="0"/>
            <a:t>Share</a:t>
          </a:r>
        </a:p>
      </dgm:t>
    </dgm:pt>
    <dgm:pt modelId="{CCFD2E1B-3475-4F45-914E-4E2DB643163E}" type="parTrans" cxnId="{7B100C24-CFF1-4C43-9E6F-77D08EF73723}">
      <dgm:prSet/>
      <dgm:spPr/>
      <dgm:t>
        <a:bodyPr/>
        <a:lstStyle/>
        <a:p>
          <a:endParaRPr lang="en-US"/>
        </a:p>
      </dgm:t>
    </dgm:pt>
    <dgm:pt modelId="{90C2948E-4F8A-453A-98C2-6AE2170E2C6B}" type="sibTrans" cxnId="{7B100C24-CFF1-4C43-9E6F-77D08EF73723}">
      <dgm:prSet/>
      <dgm:spPr/>
      <dgm:t>
        <a:bodyPr/>
        <a:lstStyle/>
        <a:p>
          <a:endParaRPr lang="en-US"/>
        </a:p>
      </dgm:t>
    </dgm:pt>
    <dgm:pt modelId="{8246C18F-6A6E-4B26-A846-077C532A494F}">
      <dgm:prSet custT="1"/>
      <dgm:spPr/>
      <dgm:t>
        <a:bodyPr/>
        <a:lstStyle/>
        <a:p>
          <a:pPr>
            <a:lnSpc>
              <a:spcPct val="50000"/>
            </a:lnSpc>
            <a:spcAft>
              <a:spcPts val="200"/>
            </a:spcAft>
          </a:pPr>
          <a:r>
            <a:rPr lang="en-US" sz="2400" dirty="0"/>
            <a:t>Share information and resources. </a:t>
          </a:r>
        </a:p>
      </dgm:t>
    </dgm:pt>
    <dgm:pt modelId="{533FA06D-5D58-4F33-9D16-29ABA665CC0B}" type="parTrans" cxnId="{CC27F82B-AA36-4D25-B0BF-E781B31AACBD}">
      <dgm:prSet/>
      <dgm:spPr/>
      <dgm:t>
        <a:bodyPr/>
        <a:lstStyle/>
        <a:p>
          <a:endParaRPr lang="en-US"/>
        </a:p>
      </dgm:t>
    </dgm:pt>
    <dgm:pt modelId="{21BDA226-2090-41FF-86A4-3CD1D7A6D0F0}" type="sibTrans" cxnId="{CC27F82B-AA36-4D25-B0BF-E781B31AACBD}">
      <dgm:prSet/>
      <dgm:spPr/>
      <dgm:t>
        <a:bodyPr/>
        <a:lstStyle/>
        <a:p>
          <a:endParaRPr lang="en-US"/>
        </a:p>
      </dgm:t>
    </dgm:pt>
    <dgm:pt modelId="{EAC7A6B6-D678-4B8B-9E76-8152893A3E24}">
      <dgm:prSet custT="1"/>
      <dgm:spPr/>
      <dgm:t>
        <a:bodyPr/>
        <a:lstStyle/>
        <a:p>
          <a:pPr>
            <a:lnSpc>
              <a:spcPct val="90000"/>
            </a:lnSpc>
            <a:spcAft>
              <a:spcPct val="15000"/>
            </a:spcAft>
          </a:pPr>
          <a:r>
            <a:rPr lang="en-US" sz="2000"/>
            <a:t>Target those nearing retirement and;</a:t>
          </a:r>
          <a:endParaRPr lang="en-US" sz="2000" dirty="0"/>
        </a:p>
      </dgm:t>
    </dgm:pt>
    <dgm:pt modelId="{95CF5D27-F677-4731-ABA2-CECA9CC7F233}" type="parTrans" cxnId="{428899FC-1CD2-4A74-B4E9-D69B477B4884}">
      <dgm:prSet/>
      <dgm:spPr/>
      <dgm:t>
        <a:bodyPr/>
        <a:lstStyle/>
        <a:p>
          <a:endParaRPr lang="en-US"/>
        </a:p>
      </dgm:t>
    </dgm:pt>
    <dgm:pt modelId="{FF076180-F59F-445F-A6D1-C0FFBE2B9994}" type="sibTrans" cxnId="{428899FC-1CD2-4A74-B4E9-D69B477B4884}">
      <dgm:prSet/>
      <dgm:spPr/>
      <dgm:t>
        <a:bodyPr/>
        <a:lstStyle/>
        <a:p>
          <a:endParaRPr lang="en-US"/>
        </a:p>
      </dgm:t>
    </dgm:pt>
    <dgm:pt modelId="{61AF55D0-29B4-476B-A1F3-A0A504DD8EF6}">
      <dgm:prSet custT="1"/>
      <dgm:spPr/>
      <dgm:t>
        <a:bodyPr/>
        <a:lstStyle/>
        <a:p>
          <a:pPr>
            <a:lnSpc>
              <a:spcPct val="90000"/>
            </a:lnSpc>
            <a:spcAft>
              <a:spcPct val="15000"/>
            </a:spcAft>
          </a:pPr>
          <a:r>
            <a:rPr lang="en-US" sz="2000"/>
            <a:t>Younger employees who help aging parents</a:t>
          </a:r>
          <a:endParaRPr lang="en-US" sz="2000" dirty="0"/>
        </a:p>
      </dgm:t>
    </dgm:pt>
    <dgm:pt modelId="{76EC92FB-159C-4BE3-8F56-BFBE823B4B68}" type="parTrans" cxnId="{B3D56138-0D64-4437-8680-91FBAD6877BB}">
      <dgm:prSet/>
      <dgm:spPr/>
      <dgm:t>
        <a:bodyPr/>
        <a:lstStyle/>
        <a:p>
          <a:endParaRPr lang="en-US"/>
        </a:p>
      </dgm:t>
    </dgm:pt>
    <dgm:pt modelId="{99477308-D4E2-43EC-A325-4DC106D7C6F8}" type="sibTrans" cxnId="{B3D56138-0D64-4437-8680-91FBAD6877BB}">
      <dgm:prSet/>
      <dgm:spPr/>
      <dgm:t>
        <a:bodyPr/>
        <a:lstStyle/>
        <a:p>
          <a:endParaRPr lang="en-US"/>
        </a:p>
      </dgm:t>
    </dgm:pt>
    <dgm:pt modelId="{CB50AF81-C122-463F-BD6E-0891BB0F90D7}">
      <dgm:prSet custT="1"/>
      <dgm:spPr/>
      <dgm:t>
        <a:bodyPr/>
        <a:lstStyle/>
        <a:p>
          <a:r>
            <a:rPr lang="en-US" sz="2400" dirty="0"/>
            <a:t>Offer</a:t>
          </a:r>
        </a:p>
      </dgm:t>
    </dgm:pt>
    <dgm:pt modelId="{E5ED252C-3622-4E46-8EA3-A0EFCD6FF842}" type="parTrans" cxnId="{C78AFAD2-41C8-4623-85AF-A9CDEEB54AF4}">
      <dgm:prSet/>
      <dgm:spPr/>
      <dgm:t>
        <a:bodyPr/>
        <a:lstStyle/>
        <a:p>
          <a:endParaRPr lang="en-US"/>
        </a:p>
      </dgm:t>
    </dgm:pt>
    <dgm:pt modelId="{6A4CE2B7-13A8-4265-8EFC-D8A508CDF146}" type="sibTrans" cxnId="{C78AFAD2-41C8-4623-85AF-A9CDEEB54AF4}">
      <dgm:prSet/>
      <dgm:spPr/>
      <dgm:t>
        <a:bodyPr/>
        <a:lstStyle/>
        <a:p>
          <a:endParaRPr lang="en-US"/>
        </a:p>
      </dgm:t>
    </dgm:pt>
    <dgm:pt modelId="{DF131F26-CBE8-44CA-8DBE-D1B710312888}">
      <dgm:prSet custT="1"/>
      <dgm:spPr/>
      <dgm:t>
        <a:bodyPr/>
        <a:lstStyle/>
        <a:p>
          <a:pPr>
            <a:lnSpc>
              <a:spcPct val="50000"/>
            </a:lnSpc>
            <a:spcAft>
              <a:spcPts val="300"/>
            </a:spcAft>
          </a:pPr>
          <a:r>
            <a:rPr lang="en-US" sz="2400" dirty="0"/>
            <a:t>Offer presentations— in-person at factory or virtual.</a:t>
          </a:r>
        </a:p>
      </dgm:t>
    </dgm:pt>
    <dgm:pt modelId="{2A036B47-9D33-4847-9F1D-21E95727170A}" type="parTrans" cxnId="{90916C8B-52AF-4E40-AA20-C843EBD698BE}">
      <dgm:prSet/>
      <dgm:spPr/>
      <dgm:t>
        <a:bodyPr/>
        <a:lstStyle/>
        <a:p>
          <a:endParaRPr lang="en-US"/>
        </a:p>
      </dgm:t>
    </dgm:pt>
    <dgm:pt modelId="{B65BF25A-9922-4738-A81E-482FB998A7DC}" type="sibTrans" cxnId="{90916C8B-52AF-4E40-AA20-C843EBD698BE}">
      <dgm:prSet/>
      <dgm:spPr/>
      <dgm:t>
        <a:bodyPr/>
        <a:lstStyle/>
        <a:p>
          <a:endParaRPr lang="en-US"/>
        </a:p>
      </dgm:t>
    </dgm:pt>
    <dgm:pt modelId="{9F893A06-C435-4896-B0F4-84129D28EBE3}">
      <dgm:prSet custT="1"/>
      <dgm:spPr/>
      <dgm:t>
        <a:bodyPr/>
        <a:lstStyle/>
        <a:p>
          <a:pPr>
            <a:lnSpc>
              <a:spcPct val="90000"/>
            </a:lnSpc>
            <a:spcAft>
              <a:spcPct val="15000"/>
            </a:spcAft>
          </a:pPr>
          <a:r>
            <a:rPr lang="en-US" sz="2000" dirty="0"/>
            <a:t>Welcome to Medicare</a:t>
          </a:r>
        </a:p>
      </dgm:t>
    </dgm:pt>
    <dgm:pt modelId="{FC77589A-CB7B-4804-AEFF-36B224723807}" type="parTrans" cxnId="{14ECD2AE-8CF3-4788-ACF5-595DE17AA0B0}">
      <dgm:prSet/>
      <dgm:spPr/>
      <dgm:t>
        <a:bodyPr/>
        <a:lstStyle/>
        <a:p>
          <a:endParaRPr lang="en-US"/>
        </a:p>
      </dgm:t>
    </dgm:pt>
    <dgm:pt modelId="{71B9A1F2-2DBD-4F7A-9834-E09AE76053C2}" type="sibTrans" cxnId="{14ECD2AE-8CF3-4788-ACF5-595DE17AA0B0}">
      <dgm:prSet/>
      <dgm:spPr/>
      <dgm:t>
        <a:bodyPr/>
        <a:lstStyle/>
        <a:p>
          <a:endParaRPr lang="en-US"/>
        </a:p>
      </dgm:t>
    </dgm:pt>
    <dgm:pt modelId="{1ED1975D-9919-47BB-9489-62EA27BBFC6E}">
      <dgm:prSet custT="1"/>
      <dgm:spPr/>
      <dgm:t>
        <a:bodyPr/>
        <a:lstStyle/>
        <a:p>
          <a:pPr>
            <a:lnSpc>
              <a:spcPct val="90000"/>
            </a:lnSpc>
            <a:spcAft>
              <a:spcPct val="15000"/>
            </a:spcAft>
          </a:pPr>
          <a:r>
            <a:rPr lang="en-US" sz="2000" dirty="0"/>
            <a:t>Low-income benefit programs</a:t>
          </a:r>
        </a:p>
      </dgm:t>
    </dgm:pt>
    <dgm:pt modelId="{47D31C0D-B003-4202-906B-30054CB644FD}" type="parTrans" cxnId="{3B535BEA-44C5-4618-A242-E9146C674B99}">
      <dgm:prSet/>
      <dgm:spPr/>
      <dgm:t>
        <a:bodyPr/>
        <a:lstStyle/>
        <a:p>
          <a:endParaRPr lang="en-US"/>
        </a:p>
      </dgm:t>
    </dgm:pt>
    <dgm:pt modelId="{FA7B2E0B-72C8-44CF-B663-2821D72A5B23}" type="sibTrans" cxnId="{3B535BEA-44C5-4618-A242-E9146C674B99}">
      <dgm:prSet/>
      <dgm:spPr/>
      <dgm:t>
        <a:bodyPr/>
        <a:lstStyle/>
        <a:p>
          <a:endParaRPr lang="en-US"/>
        </a:p>
      </dgm:t>
    </dgm:pt>
    <dgm:pt modelId="{3DFFE6EF-B8B2-4651-BF51-95C6B996A47B}" type="pres">
      <dgm:prSet presAssocID="{23ADD97E-8033-4E5A-9B8F-F1E53FBC296D}" presName="Name0" presStyleCnt="0">
        <dgm:presLayoutVars>
          <dgm:dir/>
          <dgm:animLvl val="lvl"/>
          <dgm:resizeHandles val="exact"/>
        </dgm:presLayoutVars>
      </dgm:prSet>
      <dgm:spPr/>
    </dgm:pt>
    <dgm:pt modelId="{332B7793-F74B-4517-A252-81E0F5E3BBE3}" type="pres">
      <dgm:prSet presAssocID="{DC93C957-359D-4C9B-9A7C-10B26840431A}" presName="linNode" presStyleCnt="0"/>
      <dgm:spPr/>
    </dgm:pt>
    <dgm:pt modelId="{6011523F-DAA5-4383-8447-18D623DCC758}" type="pres">
      <dgm:prSet presAssocID="{DC93C957-359D-4C9B-9A7C-10B26840431A}" presName="parentText" presStyleLbl="alignNode1" presStyleIdx="0" presStyleCnt="3">
        <dgm:presLayoutVars>
          <dgm:chMax val="1"/>
          <dgm:bulletEnabled/>
        </dgm:presLayoutVars>
      </dgm:prSet>
      <dgm:spPr/>
    </dgm:pt>
    <dgm:pt modelId="{2D63CF1E-A27C-463D-931B-E03C2A5AF8FB}" type="pres">
      <dgm:prSet presAssocID="{DC93C957-359D-4C9B-9A7C-10B26840431A}" presName="descendantText" presStyleLbl="alignAccFollowNode1" presStyleIdx="0" presStyleCnt="3">
        <dgm:presLayoutVars>
          <dgm:bulletEnabled/>
        </dgm:presLayoutVars>
      </dgm:prSet>
      <dgm:spPr/>
    </dgm:pt>
    <dgm:pt modelId="{52017D3D-EDFB-4CD0-8E3E-7B474249469B}" type="pres">
      <dgm:prSet presAssocID="{CD468A6C-43B5-4D29-9298-6CAA24611EA9}" presName="sp" presStyleCnt="0"/>
      <dgm:spPr/>
    </dgm:pt>
    <dgm:pt modelId="{1BF82157-85E0-4DD8-A155-30E90D648ECF}" type="pres">
      <dgm:prSet presAssocID="{33254253-757E-4B25-AB53-5176E92476B2}" presName="linNode" presStyleCnt="0"/>
      <dgm:spPr/>
    </dgm:pt>
    <dgm:pt modelId="{CCCC15DD-7A86-46A3-9951-EFEBC18D1F92}" type="pres">
      <dgm:prSet presAssocID="{33254253-757E-4B25-AB53-5176E92476B2}" presName="parentText" presStyleLbl="alignNode1" presStyleIdx="1" presStyleCnt="3">
        <dgm:presLayoutVars>
          <dgm:chMax val="1"/>
          <dgm:bulletEnabled/>
        </dgm:presLayoutVars>
      </dgm:prSet>
      <dgm:spPr/>
    </dgm:pt>
    <dgm:pt modelId="{56F41791-C291-4ECB-8816-8CD037D34A4A}" type="pres">
      <dgm:prSet presAssocID="{33254253-757E-4B25-AB53-5176E92476B2}" presName="descendantText" presStyleLbl="alignAccFollowNode1" presStyleIdx="1" presStyleCnt="3">
        <dgm:presLayoutVars>
          <dgm:bulletEnabled/>
        </dgm:presLayoutVars>
      </dgm:prSet>
      <dgm:spPr/>
    </dgm:pt>
    <dgm:pt modelId="{522E1555-F797-4965-93EA-15247A5416E7}" type="pres">
      <dgm:prSet presAssocID="{90C2948E-4F8A-453A-98C2-6AE2170E2C6B}" presName="sp" presStyleCnt="0"/>
      <dgm:spPr/>
    </dgm:pt>
    <dgm:pt modelId="{8616CD70-E99F-407D-99BC-D17265239FE9}" type="pres">
      <dgm:prSet presAssocID="{CB50AF81-C122-463F-BD6E-0891BB0F90D7}" presName="linNode" presStyleCnt="0"/>
      <dgm:spPr/>
    </dgm:pt>
    <dgm:pt modelId="{0BDA9C1C-04EE-4628-AEF3-143546F50206}" type="pres">
      <dgm:prSet presAssocID="{CB50AF81-C122-463F-BD6E-0891BB0F90D7}" presName="parentText" presStyleLbl="alignNode1" presStyleIdx="2" presStyleCnt="3">
        <dgm:presLayoutVars>
          <dgm:chMax val="1"/>
          <dgm:bulletEnabled/>
        </dgm:presLayoutVars>
      </dgm:prSet>
      <dgm:spPr/>
    </dgm:pt>
    <dgm:pt modelId="{8C8522A6-1E71-4F41-8B73-1713973D30CA}" type="pres">
      <dgm:prSet presAssocID="{CB50AF81-C122-463F-BD6E-0891BB0F90D7}" presName="descendantText" presStyleLbl="alignAccFollowNode1" presStyleIdx="2" presStyleCnt="3" custLinFactNeighborX="446" custLinFactNeighborY="2198">
        <dgm:presLayoutVars>
          <dgm:bulletEnabled/>
        </dgm:presLayoutVars>
      </dgm:prSet>
      <dgm:spPr/>
    </dgm:pt>
  </dgm:ptLst>
  <dgm:cxnLst>
    <dgm:cxn modelId="{B76C9404-29B9-4E83-BC1B-6D68E2F1DA0E}" type="presOf" srcId="{8246C18F-6A6E-4B26-A846-077C532A494F}" destId="{56F41791-C291-4ECB-8816-8CD037D34A4A}" srcOrd="0" destOrd="0" presId="urn:microsoft.com/office/officeart/2016/7/layout/VerticalSolidActionList"/>
    <dgm:cxn modelId="{F80A4E12-5B89-4AE0-A8FC-503A6E8B8495}" srcId="{23ADD97E-8033-4E5A-9B8F-F1E53FBC296D}" destId="{DC93C957-359D-4C9B-9A7C-10B26840431A}" srcOrd="0" destOrd="0" parTransId="{8F735374-A3A3-44FD-A80C-071141D00A5D}" sibTransId="{CD468A6C-43B5-4D29-9298-6CAA24611EA9}"/>
    <dgm:cxn modelId="{7B100C24-CFF1-4C43-9E6F-77D08EF73723}" srcId="{23ADD97E-8033-4E5A-9B8F-F1E53FBC296D}" destId="{33254253-757E-4B25-AB53-5176E92476B2}" srcOrd="1" destOrd="0" parTransId="{CCFD2E1B-3475-4F45-914E-4E2DB643163E}" sibTransId="{90C2948E-4F8A-453A-98C2-6AE2170E2C6B}"/>
    <dgm:cxn modelId="{E17BE127-5D6C-43D0-BAA7-1DA0CA649053}" type="presOf" srcId="{DC93C957-359D-4C9B-9A7C-10B26840431A}" destId="{6011523F-DAA5-4383-8447-18D623DCC758}" srcOrd="0" destOrd="0" presId="urn:microsoft.com/office/officeart/2016/7/layout/VerticalSolidActionList"/>
    <dgm:cxn modelId="{CC27F82B-AA36-4D25-B0BF-E781B31AACBD}" srcId="{33254253-757E-4B25-AB53-5176E92476B2}" destId="{8246C18F-6A6E-4B26-A846-077C532A494F}" srcOrd="0" destOrd="0" parTransId="{533FA06D-5D58-4F33-9D16-29ABA665CC0B}" sibTransId="{21BDA226-2090-41FF-86A4-3CD1D7A6D0F0}"/>
    <dgm:cxn modelId="{B3D56138-0D64-4437-8680-91FBAD6877BB}" srcId="{8246C18F-6A6E-4B26-A846-077C532A494F}" destId="{61AF55D0-29B4-476B-A1F3-A0A504DD8EF6}" srcOrd="1" destOrd="0" parTransId="{76EC92FB-159C-4BE3-8F56-BFBE823B4B68}" sibTransId="{99477308-D4E2-43EC-A325-4DC106D7C6F8}"/>
    <dgm:cxn modelId="{5ABB8B5F-3E8A-46F6-A90D-4C400C16AE1C}" type="presOf" srcId="{EAC7A6B6-D678-4B8B-9E76-8152893A3E24}" destId="{56F41791-C291-4ECB-8816-8CD037D34A4A}" srcOrd="0" destOrd="1" presId="urn:microsoft.com/office/officeart/2016/7/layout/VerticalSolidActionList"/>
    <dgm:cxn modelId="{57A57B65-A0A4-4923-A62F-D663BF5549E7}" type="presOf" srcId="{CB50AF81-C122-463F-BD6E-0891BB0F90D7}" destId="{0BDA9C1C-04EE-4628-AEF3-143546F50206}" srcOrd="0" destOrd="0" presId="urn:microsoft.com/office/officeart/2016/7/layout/VerticalSolidActionList"/>
    <dgm:cxn modelId="{4516AC4B-F0AC-4155-895F-F7AF49280BC6}" type="presOf" srcId="{9F893A06-C435-4896-B0F4-84129D28EBE3}" destId="{8C8522A6-1E71-4F41-8B73-1713973D30CA}" srcOrd="0" destOrd="1" presId="urn:microsoft.com/office/officeart/2016/7/layout/VerticalSolidActionList"/>
    <dgm:cxn modelId="{2F6BB77A-88E5-4264-9A60-1BFE50777B06}" type="presOf" srcId="{33254253-757E-4B25-AB53-5176E92476B2}" destId="{CCCC15DD-7A86-46A3-9951-EFEBC18D1F92}" srcOrd="0" destOrd="0" presId="urn:microsoft.com/office/officeart/2016/7/layout/VerticalSolidActionList"/>
    <dgm:cxn modelId="{875B4187-3C67-4A25-8020-9AD99428EEB4}" type="presOf" srcId="{1ED1975D-9919-47BB-9489-62EA27BBFC6E}" destId="{8C8522A6-1E71-4F41-8B73-1713973D30CA}" srcOrd="0" destOrd="2" presId="urn:microsoft.com/office/officeart/2016/7/layout/VerticalSolidActionList"/>
    <dgm:cxn modelId="{90916C8B-52AF-4E40-AA20-C843EBD698BE}" srcId="{CB50AF81-C122-463F-BD6E-0891BB0F90D7}" destId="{DF131F26-CBE8-44CA-8DBE-D1B710312888}" srcOrd="0" destOrd="0" parTransId="{2A036B47-9D33-4847-9F1D-21E95727170A}" sibTransId="{B65BF25A-9922-4738-A81E-482FB998A7DC}"/>
    <dgm:cxn modelId="{86453096-6243-4223-9E32-E8BC3FEDBE37}" type="presOf" srcId="{23ADD97E-8033-4E5A-9B8F-F1E53FBC296D}" destId="{3DFFE6EF-B8B2-4651-BF51-95C6B996A47B}" srcOrd="0" destOrd="0" presId="urn:microsoft.com/office/officeart/2016/7/layout/VerticalSolidActionList"/>
    <dgm:cxn modelId="{14ECD2AE-8CF3-4788-ACF5-595DE17AA0B0}" srcId="{DF131F26-CBE8-44CA-8DBE-D1B710312888}" destId="{9F893A06-C435-4896-B0F4-84129D28EBE3}" srcOrd="0" destOrd="0" parTransId="{FC77589A-CB7B-4804-AEFF-36B224723807}" sibTransId="{71B9A1F2-2DBD-4F7A-9834-E09AE76053C2}"/>
    <dgm:cxn modelId="{893173CE-A094-4F27-A1DC-4F46FC9D1782}" srcId="{DC93C957-359D-4C9B-9A7C-10B26840431A}" destId="{514F4861-ABED-4DA2-9138-3B1E56F12E21}" srcOrd="0" destOrd="0" parTransId="{75ED0D8B-A554-42A9-BBE4-EF9F1ACBEBBD}" sibTransId="{BD418707-0EA7-40A5-963E-8C45E9F18C4F}"/>
    <dgm:cxn modelId="{C78AFAD2-41C8-4623-85AF-A9CDEEB54AF4}" srcId="{23ADD97E-8033-4E5A-9B8F-F1E53FBC296D}" destId="{CB50AF81-C122-463F-BD6E-0891BB0F90D7}" srcOrd="2" destOrd="0" parTransId="{E5ED252C-3622-4E46-8EA3-A0EFCD6FF842}" sibTransId="{6A4CE2B7-13A8-4265-8EFC-D8A508CDF146}"/>
    <dgm:cxn modelId="{9623BED4-820A-41ED-9023-FA36CF807ADE}" type="presOf" srcId="{514F4861-ABED-4DA2-9138-3B1E56F12E21}" destId="{2D63CF1E-A27C-463D-931B-E03C2A5AF8FB}" srcOrd="0" destOrd="0" presId="urn:microsoft.com/office/officeart/2016/7/layout/VerticalSolidActionList"/>
    <dgm:cxn modelId="{3B535BEA-44C5-4618-A242-E9146C674B99}" srcId="{DF131F26-CBE8-44CA-8DBE-D1B710312888}" destId="{1ED1975D-9919-47BB-9489-62EA27BBFC6E}" srcOrd="1" destOrd="0" parTransId="{47D31C0D-B003-4202-906B-30054CB644FD}" sibTransId="{FA7B2E0B-72C8-44CF-B663-2821D72A5B23}"/>
    <dgm:cxn modelId="{0509A5F4-A355-46F6-BB63-76D3BFF026C5}" type="presOf" srcId="{DF131F26-CBE8-44CA-8DBE-D1B710312888}" destId="{8C8522A6-1E71-4F41-8B73-1713973D30CA}" srcOrd="0" destOrd="0" presId="urn:microsoft.com/office/officeart/2016/7/layout/VerticalSolidActionList"/>
    <dgm:cxn modelId="{8D1A42FB-F3E2-4854-AD0B-5C7E4DFE38CF}" type="presOf" srcId="{61AF55D0-29B4-476B-A1F3-A0A504DD8EF6}" destId="{56F41791-C291-4ECB-8816-8CD037D34A4A}" srcOrd="0" destOrd="2" presId="urn:microsoft.com/office/officeart/2016/7/layout/VerticalSolidActionList"/>
    <dgm:cxn modelId="{428899FC-1CD2-4A74-B4E9-D69B477B4884}" srcId="{8246C18F-6A6E-4B26-A846-077C532A494F}" destId="{EAC7A6B6-D678-4B8B-9E76-8152893A3E24}" srcOrd="0" destOrd="0" parTransId="{95CF5D27-F677-4731-ABA2-CECA9CC7F233}" sibTransId="{FF076180-F59F-445F-A6D1-C0FFBE2B9994}"/>
    <dgm:cxn modelId="{DEC227D9-D8A0-49FF-A452-1525DDA6330D}" type="presParOf" srcId="{3DFFE6EF-B8B2-4651-BF51-95C6B996A47B}" destId="{332B7793-F74B-4517-A252-81E0F5E3BBE3}" srcOrd="0" destOrd="0" presId="urn:microsoft.com/office/officeart/2016/7/layout/VerticalSolidActionList"/>
    <dgm:cxn modelId="{8AAC024D-B037-4109-B079-3E92F5E07BF0}" type="presParOf" srcId="{332B7793-F74B-4517-A252-81E0F5E3BBE3}" destId="{6011523F-DAA5-4383-8447-18D623DCC758}" srcOrd="0" destOrd="0" presId="urn:microsoft.com/office/officeart/2016/7/layout/VerticalSolidActionList"/>
    <dgm:cxn modelId="{F3E20DA2-6D02-40FC-9A20-15DB6707F7B5}" type="presParOf" srcId="{332B7793-F74B-4517-A252-81E0F5E3BBE3}" destId="{2D63CF1E-A27C-463D-931B-E03C2A5AF8FB}" srcOrd="1" destOrd="0" presId="urn:microsoft.com/office/officeart/2016/7/layout/VerticalSolidActionList"/>
    <dgm:cxn modelId="{B2953E77-EB53-46B3-AB35-C73E40BDF32C}" type="presParOf" srcId="{3DFFE6EF-B8B2-4651-BF51-95C6B996A47B}" destId="{52017D3D-EDFB-4CD0-8E3E-7B474249469B}" srcOrd="1" destOrd="0" presId="urn:microsoft.com/office/officeart/2016/7/layout/VerticalSolidActionList"/>
    <dgm:cxn modelId="{11B7391A-E173-41F0-8E6C-3507D618161D}" type="presParOf" srcId="{3DFFE6EF-B8B2-4651-BF51-95C6B996A47B}" destId="{1BF82157-85E0-4DD8-A155-30E90D648ECF}" srcOrd="2" destOrd="0" presId="urn:microsoft.com/office/officeart/2016/7/layout/VerticalSolidActionList"/>
    <dgm:cxn modelId="{9F6C8252-72D6-4725-A5DF-A48A9D857C97}" type="presParOf" srcId="{1BF82157-85E0-4DD8-A155-30E90D648ECF}" destId="{CCCC15DD-7A86-46A3-9951-EFEBC18D1F92}" srcOrd="0" destOrd="0" presId="urn:microsoft.com/office/officeart/2016/7/layout/VerticalSolidActionList"/>
    <dgm:cxn modelId="{004A766B-3B8F-4953-BA0E-BD7E0637A640}" type="presParOf" srcId="{1BF82157-85E0-4DD8-A155-30E90D648ECF}" destId="{56F41791-C291-4ECB-8816-8CD037D34A4A}" srcOrd="1" destOrd="0" presId="urn:microsoft.com/office/officeart/2016/7/layout/VerticalSolidActionList"/>
    <dgm:cxn modelId="{5359C7D7-E126-4C50-AF3F-B9A2A3691D09}" type="presParOf" srcId="{3DFFE6EF-B8B2-4651-BF51-95C6B996A47B}" destId="{522E1555-F797-4965-93EA-15247A5416E7}" srcOrd="3" destOrd="0" presId="urn:microsoft.com/office/officeart/2016/7/layout/VerticalSolidActionList"/>
    <dgm:cxn modelId="{20385116-BFCF-46E1-A982-EAFF4BAAECA4}" type="presParOf" srcId="{3DFFE6EF-B8B2-4651-BF51-95C6B996A47B}" destId="{8616CD70-E99F-407D-99BC-D17265239FE9}" srcOrd="4" destOrd="0" presId="urn:microsoft.com/office/officeart/2016/7/layout/VerticalSolidActionList"/>
    <dgm:cxn modelId="{2FC2CFBC-2332-44D1-B99C-0B1D231B7E19}" type="presParOf" srcId="{8616CD70-E99F-407D-99BC-D17265239FE9}" destId="{0BDA9C1C-04EE-4628-AEF3-143546F50206}" srcOrd="0" destOrd="0" presId="urn:microsoft.com/office/officeart/2016/7/layout/VerticalSolidActionList"/>
    <dgm:cxn modelId="{4C8C2F14-958F-4922-9BD0-00787DDA845B}" type="presParOf" srcId="{8616CD70-E99F-407D-99BC-D17265239FE9}" destId="{8C8522A6-1E71-4F41-8B73-1713973D30C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66308E-5182-4BA6-9B50-13FE9A45B66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83CDB0B-2511-4BE6-AE3B-95C67B8BFFE2}">
      <dgm:prSet/>
      <dgm:spPr/>
      <dgm:t>
        <a:bodyPr/>
        <a:lstStyle/>
        <a:p>
          <a:r>
            <a:rPr lang="en-US"/>
            <a:t>Face-to-face activities with beneficiaries</a:t>
          </a:r>
        </a:p>
      </dgm:t>
    </dgm:pt>
    <dgm:pt modelId="{BB868C7E-BEB9-4A3B-9263-9AEF61F4037B}" type="parTrans" cxnId="{88A3D4E7-1730-41FB-8A8C-3221E392CA40}">
      <dgm:prSet/>
      <dgm:spPr/>
      <dgm:t>
        <a:bodyPr/>
        <a:lstStyle/>
        <a:p>
          <a:endParaRPr lang="en-US"/>
        </a:p>
      </dgm:t>
    </dgm:pt>
    <dgm:pt modelId="{37B9DBB5-0408-4AEE-A159-A0530E16B76B}" type="sibTrans" cxnId="{88A3D4E7-1730-41FB-8A8C-3221E392CA40}">
      <dgm:prSet/>
      <dgm:spPr/>
      <dgm:t>
        <a:bodyPr/>
        <a:lstStyle/>
        <a:p>
          <a:endParaRPr lang="en-US"/>
        </a:p>
      </dgm:t>
    </dgm:pt>
    <dgm:pt modelId="{CE5CB341-02FF-4B54-B7FF-F452D8D59CCC}">
      <dgm:prSet/>
      <dgm:spPr/>
      <dgm:t>
        <a:bodyPr/>
        <a:lstStyle/>
        <a:p>
          <a:r>
            <a:rPr lang="en-US"/>
            <a:t>Presentations</a:t>
          </a:r>
        </a:p>
      </dgm:t>
    </dgm:pt>
    <dgm:pt modelId="{69A147A3-F62E-498E-946F-61F527D9B54F}" type="parTrans" cxnId="{79844934-CE2A-439A-85C5-B42F1152B703}">
      <dgm:prSet/>
      <dgm:spPr/>
      <dgm:t>
        <a:bodyPr/>
        <a:lstStyle/>
        <a:p>
          <a:endParaRPr lang="en-US"/>
        </a:p>
      </dgm:t>
    </dgm:pt>
    <dgm:pt modelId="{A48975F6-BDE3-41B7-B08F-EB66DEC6D83E}" type="sibTrans" cxnId="{79844934-CE2A-439A-85C5-B42F1152B703}">
      <dgm:prSet/>
      <dgm:spPr/>
      <dgm:t>
        <a:bodyPr/>
        <a:lstStyle/>
        <a:p>
          <a:endParaRPr lang="en-US"/>
        </a:p>
      </dgm:t>
    </dgm:pt>
    <dgm:pt modelId="{B515B21C-F235-472C-8872-565CBC2DF71E}">
      <dgm:prSet/>
      <dgm:spPr/>
      <dgm:t>
        <a:bodyPr/>
        <a:lstStyle/>
        <a:p>
          <a:r>
            <a:rPr lang="en-US"/>
            <a:t>Health or Senior Fair Exhibit</a:t>
          </a:r>
        </a:p>
      </dgm:t>
    </dgm:pt>
    <dgm:pt modelId="{7B0D2292-B69E-40B0-9925-C37CB0174C85}" type="parTrans" cxnId="{B00BADE3-CF86-44CD-A9A4-8856818FE1CE}">
      <dgm:prSet/>
      <dgm:spPr/>
      <dgm:t>
        <a:bodyPr/>
        <a:lstStyle/>
        <a:p>
          <a:endParaRPr lang="en-US"/>
        </a:p>
      </dgm:t>
    </dgm:pt>
    <dgm:pt modelId="{014132E5-069E-4A3A-83E3-62B863A7D962}" type="sibTrans" cxnId="{B00BADE3-CF86-44CD-A9A4-8856818FE1CE}">
      <dgm:prSet/>
      <dgm:spPr/>
      <dgm:t>
        <a:bodyPr/>
        <a:lstStyle/>
        <a:p>
          <a:endParaRPr lang="en-US"/>
        </a:p>
      </dgm:t>
    </dgm:pt>
    <dgm:pt modelId="{9469EAFA-CE1E-4572-8DF5-62F74C4B4C58}">
      <dgm:prSet/>
      <dgm:spPr/>
      <dgm:t>
        <a:bodyPr/>
        <a:lstStyle/>
        <a:p>
          <a:r>
            <a:rPr lang="en-US" dirty="0"/>
            <a:t>Church festivals</a:t>
          </a:r>
        </a:p>
      </dgm:t>
    </dgm:pt>
    <dgm:pt modelId="{A118FB31-22D0-4194-9CAC-877BF99E31A5}" type="parTrans" cxnId="{8FDC64F5-6987-4D66-8B78-B3430A36DDD5}">
      <dgm:prSet/>
      <dgm:spPr/>
      <dgm:t>
        <a:bodyPr/>
        <a:lstStyle/>
        <a:p>
          <a:endParaRPr lang="en-US"/>
        </a:p>
      </dgm:t>
    </dgm:pt>
    <dgm:pt modelId="{8C5031D0-E99A-4EF3-93EC-63C6580DF780}" type="sibTrans" cxnId="{8FDC64F5-6987-4D66-8B78-B3430A36DDD5}">
      <dgm:prSet/>
      <dgm:spPr/>
      <dgm:t>
        <a:bodyPr/>
        <a:lstStyle/>
        <a:p>
          <a:endParaRPr lang="en-US"/>
        </a:p>
      </dgm:t>
    </dgm:pt>
    <dgm:pt modelId="{B71AF449-0D53-4F4D-B8CD-DD591860280D}">
      <dgm:prSet/>
      <dgm:spPr/>
      <dgm:t>
        <a:bodyPr/>
        <a:lstStyle/>
        <a:p>
          <a:r>
            <a:rPr lang="en-US"/>
            <a:t>Face-to-face with community partners</a:t>
          </a:r>
        </a:p>
      </dgm:t>
    </dgm:pt>
    <dgm:pt modelId="{254BB593-76A6-4BF5-86C2-76FD0288D4AC}" type="parTrans" cxnId="{042D8C5E-6A50-464C-98B8-DC69DECED7B2}">
      <dgm:prSet/>
      <dgm:spPr/>
      <dgm:t>
        <a:bodyPr/>
        <a:lstStyle/>
        <a:p>
          <a:endParaRPr lang="en-US"/>
        </a:p>
      </dgm:t>
    </dgm:pt>
    <dgm:pt modelId="{433B3894-F960-4CF5-B37A-7883D42ECC50}" type="sibTrans" cxnId="{042D8C5E-6A50-464C-98B8-DC69DECED7B2}">
      <dgm:prSet/>
      <dgm:spPr/>
      <dgm:t>
        <a:bodyPr/>
        <a:lstStyle/>
        <a:p>
          <a:endParaRPr lang="en-US"/>
        </a:p>
      </dgm:t>
    </dgm:pt>
    <dgm:pt modelId="{6AB652F9-06D4-435A-B426-A04F6B0B9AFE}">
      <dgm:prSet/>
      <dgm:spPr/>
      <dgm:t>
        <a:bodyPr/>
        <a:lstStyle/>
        <a:p>
          <a:r>
            <a:rPr lang="en-US"/>
            <a:t>Educate </a:t>
          </a:r>
        </a:p>
      </dgm:t>
    </dgm:pt>
    <dgm:pt modelId="{EA643CA5-5D70-428B-AF4D-4249A2E6D311}" type="parTrans" cxnId="{94F9195B-C6FE-4F10-9861-734304DAF64A}">
      <dgm:prSet/>
      <dgm:spPr/>
      <dgm:t>
        <a:bodyPr/>
        <a:lstStyle/>
        <a:p>
          <a:endParaRPr lang="en-US"/>
        </a:p>
      </dgm:t>
    </dgm:pt>
    <dgm:pt modelId="{EC3AEEDA-74F4-4F4A-997A-F54354A72E72}" type="sibTrans" cxnId="{94F9195B-C6FE-4F10-9861-734304DAF64A}">
      <dgm:prSet/>
      <dgm:spPr/>
      <dgm:t>
        <a:bodyPr/>
        <a:lstStyle/>
        <a:p>
          <a:endParaRPr lang="en-US"/>
        </a:p>
      </dgm:t>
    </dgm:pt>
    <dgm:pt modelId="{B6B0E52B-5DEB-4307-B6B1-0FDADADDFE0F}">
      <dgm:prSet/>
      <dgm:spPr/>
      <dgm:t>
        <a:bodyPr/>
        <a:lstStyle/>
        <a:p>
          <a:r>
            <a:rPr lang="en-US" dirty="0"/>
            <a:t>Share resources</a:t>
          </a:r>
        </a:p>
      </dgm:t>
    </dgm:pt>
    <dgm:pt modelId="{8ADD4525-7A18-4AF4-A977-1993F04EED36}" type="parTrans" cxnId="{C34852DB-AEEA-4ADF-BC18-B6D868D63297}">
      <dgm:prSet/>
      <dgm:spPr/>
      <dgm:t>
        <a:bodyPr/>
        <a:lstStyle/>
        <a:p>
          <a:endParaRPr lang="en-US"/>
        </a:p>
      </dgm:t>
    </dgm:pt>
    <dgm:pt modelId="{C138968C-358E-4276-A799-67EBD6E2DE65}" type="sibTrans" cxnId="{C34852DB-AEEA-4ADF-BC18-B6D868D63297}">
      <dgm:prSet/>
      <dgm:spPr/>
      <dgm:t>
        <a:bodyPr/>
        <a:lstStyle/>
        <a:p>
          <a:endParaRPr lang="en-US"/>
        </a:p>
      </dgm:t>
    </dgm:pt>
    <dgm:pt modelId="{2F87A99C-1C28-4116-B21F-F04A3DB87209}">
      <dgm:prSet/>
      <dgm:spPr/>
      <dgm:t>
        <a:bodyPr/>
        <a:lstStyle/>
        <a:p>
          <a:r>
            <a:rPr lang="en-US"/>
            <a:t>Traditional Media Sources</a:t>
          </a:r>
        </a:p>
      </dgm:t>
    </dgm:pt>
    <dgm:pt modelId="{24B016C1-6379-4770-9273-935711F244DA}" type="parTrans" cxnId="{9D62CB89-83D2-4CB7-9C9E-8804CF27BBEC}">
      <dgm:prSet/>
      <dgm:spPr/>
      <dgm:t>
        <a:bodyPr/>
        <a:lstStyle/>
        <a:p>
          <a:endParaRPr lang="en-US"/>
        </a:p>
      </dgm:t>
    </dgm:pt>
    <dgm:pt modelId="{CCC5C627-E953-4345-B244-722C1F46E714}" type="sibTrans" cxnId="{9D62CB89-83D2-4CB7-9C9E-8804CF27BBEC}">
      <dgm:prSet/>
      <dgm:spPr/>
      <dgm:t>
        <a:bodyPr/>
        <a:lstStyle/>
        <a:p>
          <a:endParaRPr lang="en-US"/>
        </a:p>
      </dgm:t>
    </dgm:pt>
    <dgm:pt modelId="{11026B9F-FD39-438C-8D52-56D5CAA4306C}">
      <dgm:prSet/>
      <dgm:spPr/>
      <dgm:t>
        <a:bodyPr/>
        <a:lstStyle/>
        <a:p>
          <a:r>
            <a:rPr lang="en-US"/>
            <a:t>Other printed materials</a:t>
          </a:r>
        </a:p>
      </dgm:t>
    </dgm:pt>
    <dgm:pt modelId="{C557D905-AC79-4344-AA7C-6E8C380D7D5F}" type="parTrans" cxnId="{6F859956-9846-40F0-80F9-5555787B1A31}">
      <dgm:prSet/>
      <dgm:spPr/>
      <dgm:t>
        <a:bodyPr/>
        <a:lstStyle/>
        <a:p>
          <a:endParaRPr lang="en-US"/>
        </a:p>
      </dgm:t>
    </dgm:pt>
    <dgm:pt modelId="{0482889F-8D2A-48AC-966A-9160E6AD987F}" type="sibTrans" cxnId="{6F859956-9846-40F0-80F9-5555787B1A31}">
      <dgm:prSet/>
      <dgm:spPr/>
      <dgm:t>
        <a:bodyPr/>
        <a:lstStyle/>
        <a:p>
          <a:endParaRPr lang="en-US"/>
        </a:p>
      </dgm:t>
    </dgm:pt>
    <dgm:pt modelId="{6A187272-2F3A-4618-A333-CCDAB4902ED1}">
      <dgm:prSet/>
      <dgm:spPr/>
      <dgm:t>
        <a:bodyPr/>
        <a:lstStyle/>
        <a:p>
          <a:r>
            <a:rPr lang="en-US"/>
            <a:t>Newsletter articles</a:t>
          </a:r>
        </a:p>
      </dgm:t>
    </dgm:pt>
    <dgm:pt modelId="{0E69A9EC-E426-46E6-AC41-B1A4D7FF584F}" type="parTrans" cxnId="{00DA6F80-0807-4181-B822-B2C584FBE1D4}">
      <dgm:prSet/>
      <dgm:spPr/>
      <dgm:t>
        <a:bodyPr/>
        <a:lstStyle/>
        <a:p>
          <a:endParaRPr lang="en-US"/>
        </a:p>
      </dgm:t>
    </dgm:pt>
    <dgm:pt modelId="{088ABAAB-CDEE-4AB4-AB3E-AE7D5574CBD1}" type="sibTrans" cxnId="{00DA6F80-0807-4181-B822-B2C584FBE1D4}">
      <dgm:prSet/>
      <dgm:spPr/>
      <dgm:t>
        <a:bodyPr/>
        <a:lstStyle/>
        <a:p>
          <a:endParaRPr lang="en-US"/>
        </a:p>
      </dgm:t>
    </dgm:pt>
    <dgm:pt modelId="{1F54BCAC-6019-422A-9CF0-92F48157D0C5}">
      <dgm:prSet/>
      <dgm:spPr/>
      <dgm:t>
        <a:bodyPr/>
        <a:lstStyle/>
        <a:p>
          <a:r>
            <a:rPr lang="en-US" dirty="0"/>
            <a:t>Brochures, Posters, Flyers</a:t>
          </a:r>
        </a:p>
      </dgm:t>
    </dgm:pt>
    <dgm:pt modelId="{2B41AC07-A7D8-4645-8082-A3C1CBDCE644}" type="parTrans" cxnId="{ED65BA12-3F0B-4BB6-B6D0-1483FF49730B}">
      <dgm:prSet/>
      <dgm:spPr/>
      <dgm:t>
        <a:bodyPr/>
        <a:lstStyle/>
        <a:p>
          <a:endParaRPr lang="en-US"/>
        </a:p>
      </dgm:t>
    </dgm:pt>
    <dgm:pt modelId="{65053E04-E273-4C6C-B4A4-2E49A1F8E918}" type="sibTrans" cxnId="{ED65BA12-3F0B-4BB6-B6D0-1483FF49730B}">
      <dgm:prSet/>
      <dgm:spPr/>
      <dgm:t>
        <a:bodyPr/>
        <a:lstStyle/>
        <a:p>
          <a:endParaRPr lang="en-US"/>
        </a:p>
      </dgm:t>
    </dgm:pt>
    <dgm:pt modelId="{53FC2F40-9337-42F4-84C8-59D4DDAE1598}">
      <dgm:prSet/>
      <dgm:spPr/>
      <dgm:t>
        <a:bodyPr/>
        <a:lstStyle/>
        <a:p>
          <a:r>
            <a:rPr lang="en-US"/>
            <a:t>Newspaper</a:t>
          </a:r>
        </a:p>
      </dgm:t>
    </dgm:pt>
    <dgm:pt modelId="{A0E571D9-4408-4C1F-9320-72E5FD197632}" type="parTrans" cxnId="{929F8ECF-F2A4-43D1-8124-1CDCF724D262}">
      <dgm:prSet/>
      <dgm:spPr/>
      <dgm:t>
        <a:bodyPr/>
        <a:lstStyle/>
        <a:p>
          <a:endParaRPr lang="en-US"/>
        </a:p>
      </dgm:t>
    </dgm:pt>
    <dgm:pt modelId="{E22DE379-F5C8-4BA3-9116-ECB1677AC12C}" type="sibTrans" cxnId="{929F8ECF-F2A4-43D1-8124-1CDCF724D262}">
      <dgm:prSet/>
      <dgm:spPr/>
      <dgm:t>
        <a:bodyPr/>
        <a:lstStyle/>
        <a:p>
          <a:endParaRPr lang="en-US"/>
        </a:p>
      </dgm:t>
    </dgm:pt>
    <dgm:pt modelId="{EAB0C312-1A94-47F6-A8B2-384788ECF767}">
      <dgm:prSet/>
      <dgm:spPr/>
      <dgm:t>
        <a:bodyPr/>
        <a:lstStyle/>
        <a:p>
          <a:r>
            <a:rPr lang="en-US" dirty="0"/>
            <a:t>Radio—Ad or talk show</a:t>
          </a:r>
        </a:p>
      </dgm:t>
    </dgm:pt>
    <dgm:pt modelId="{25186C6A-678A-4F32-A7DE-D06D6E50A763}" type="parTrans" cxnId="{C8C6A8AD-7CC6-4DAD-A4B4-C82BED690213}">
      <dgm:prSet/>
      <dgm:spPr/>
      <dgm:t>
        <a:bodyPr/>
        <a:lstStyle/>
        <a:p>
          <a:endParaRPr lang="en-US"/>
        </a:p>
      </dgm:t>
    </dgm:pt>
    <dgm:pt modelId="{8426329D-0DA4-4EE3-992C-4172455A9B09}" type="sibTrans" cxnId="{C8C6A8AD-7CC6-4DAD-A4B4-C82BED690213}">
      <dgm:prSet/>
      <dgm:spPr/>
      <dgm:t>
        <a:bodyPr/>
        <a:lstStyle/>
        <a:p>
          <a:endParaRPr lang="en-US"/>
        </a:p>
      </dgm:t>
    </dgm:pt>
    <dgm:pt modelId="{077D28C6-C05F-4BAA-95D5-3606C29D7788}">
      <dgm:prSet/>
      <dgm:spPr/>
      <dgm:t>
        <a:bodyPr/>
        <a:lstStyle/>
        <a:p>
          <a:r>
            <a:rPr lang="en-US"/>
            <a:t>TV—local stations</a:t>
          </a:r>
          <a:endParaRPr lang="en-US" dirty="0"/>
        </a:p>
      </dgm:t>
    </dgm:pt>
    <dgm:pt modelId="{6BB7C5AE-B959-4CFB-A625-D610A102A19A}" type="parTrans" cxnId="{F63D9B28-C3EF-4E57-9370-7DBF41567828}">
      <dgm:prSet/>
      <dgm:spPr/>
      <dgm:t>
        <a:bodyPr/>
        <a:lstStyle/>
        <a:p>
          <a:endParaRPr lang="en-US"/>
        </a:p>
      </dgm:t>
    </dgm:pt>
    <dgm:pt modelId="{D6496698-638D-439E-8B8B-2E821F8AF136}" type="sibTrans" cxnId="{F63D9B28-C3EF-4E57-9370-7DBF41567828}">
      <dgm:prSet/>
      <dgm:spPr/>
      <dgm:t>
        <a:bodyPr/>
        <a:lstStyle/>
        <a:p>
          <a:endParaRPr lang="en-US"/>
        </a:p>
      </dgm:t>
    </dgm:pt>
    <dgm:pt modelId="{219A005F-BB61-4E71-9CB2-2EC1057C41A1}">
      <dgm:prSet/>
      <dgm:spPr/>
      <dgm:t>
        <a:bodyPr/>
        <a:lstStyle/>
        <a:p>
          <a:r>
            <a:rPr lang="en-US"/>
            <a:t>Community Calendar</a:t>
          </a:r>
          <a:endParaRPr lang="en-US" dirty="0"/>
        </a:p>
      </dgm:t>
    </dgm:pt>
    <dgm:pt modelId="{614B323B-39DF-4E7E-B1A0-028B6AE61FC8}" type="parTrans" cxnId="{DC8C6502-208A-4A67-8AEF-2D3FFE5341D9}">
      <dgm:prSet/>
      <dgm:spPr/>
      <dgm:t>
        <a:bodyPr/>
        <a:lstStyle/>
        <a:p>
          <a:endParaRPr lang="en-US"/>
        </a:p>
      </dgm:t>
    </dgm:pt>
    <dgm:pt modelId="{78F24C19-2737-4EF5-929E-CF16462B51C0}" type="sibTrans" cxnId="{DC8C6502-208A-4A67-8AEF-2D3FFE5341D9}">
      <dgm:prSet/>
      <dgm:spPr/>
      <dgm:t>
        <a:bodyPr/>
        <a:lstStyle/>
        <a:p>
          <a:endParaRPr lang="en-US"/>
        </a:p>
      </dgm:t>
    </dgm:pt>
    <dgm:pt modelId="{C10F40D8-D166-4184-BE10-D3DCA2B6FE30}">
      <dgm:prSet/>
      <dgm:spPr/>
      <dgm:t>
        <a:bodyPr/>
        <a:lstStyle/>
        <a:p>
          <a:r>
            <a:rPr lang="en-US" dirty="0"/>
            <a:t>Table Tents</a:t>
          </a:r>
        </a:p>
      </dgm:t>
    </dgm:pt>
    <dgm:pt modelId="{0A5CCE0F-07DC-4108-9DF9-0ABE37308B81}" type="parTrans" cxnId="{EBD598E4-AA82-4372-A9EB-9272E0EDBE24}">
      <dgm:prSet/>
      <dgm:spPr/>
    </dgm:pt>
    <dgm:pt modelId="{247695A3-F98D-4245-81D6-C2337A1B2934}" type="sibTrans" cxnId="{EBD598E4-AA82-4372-A9EB-9272E0EDBE24}">
      <dgm:prSet/>
      <dgm:spPr/>
    </dgm:pt>
    <dgm:pt modelId="{B55ACA13-0EA5-4D7C-A40F-5A19A0821AB5}" type="pres">
      <dgm:prSet presAssocID="{5866308E-5182-4BA6-9B50-13FE9A45B660}" presName="Name0" presStyleCnt="0">
        <dgm:presLayoutVars>
          <dgm:dir/>
          <dgm:animLvl val="lvl"/>
          <dgm:resizeHandles val="exact"/>
        </dgm:presLayoutVars>
      </dgm:prSet>
      <dgm:spPr/>
    </dgm:pt>
    <dgm:pt modelId="{7247CB2F-6081-409D-8B93-F384CCB19DB1}" type="pres">
      <dgm:prSet presAssocID="{483CDB0B-2511-4BE6-AE3B-95C67B8BFFE2}" presName="composite" presStyleCnt="0"/>
      <dgm:spPr/>
    </dgm:pt>
    <dgm:pt modelId="{7B5F82EF-8EE3-4558-90E4-BF2BEE12E12A}" type="pres">
      <dgm:prSet presAssocID="{483CDB0B-2511-4BE6-AE3B-95C67B8BFFE2}" presName="parTx" presStyleLbl="alignNode1" presStyleIdx="0" presStyleCnt="4">
        <dgm:presLayoutVars>
          <dgm:chMax val="0"/>
          <dgm:chPref val="0"/>
          <dgm:bulletEnabled val="1"/>
        </dgm:presLayoutVars>
      </dgm:prSet>
      <dgm:spPr/>
    </dgm:pt>
    <dgm:pt modelId="{DA977146-FF58-46BB-9203-D83C3F624CA2}" type="pres">
      <dgm:prSet presAssocID="{483CDB0B-2511-4BE6-AE3B-95C67B8BFFE2}" presName="desTx" presStyleLbl="alignAccFollowNode1" presStyleIdx="0" presStyleCnt="4">
        <dgm:presLayoutVars>
          <dgm:bulletEnabled val="1"/>
        </dgm:presLayoutVars>
      </dgm:prSet>
      <dgm:spPr/>
    </dgm:pt>
    <dgm:pt modelId="{90B9F390-2EB5-4947-B1E0-E3B5ABDCD709}" type="pres">
      <dgm:prSet presAssocID="{37B9DBB5-0408-4AEE-A159-A0530E16B76B}" presName="space" presStyleCnt="0"/>
      <dgm:spPr/>
    </dgm:pt>
    <dgm:pt modelId="{D31BAD0F-A0CF-48EC-AE04-06479E87D17D}" type="pres">
      <dgm:prSet presAssocID="{B71AF449-0D53-4F4D-B8CD-DD591860280D}" presName="composite" presStyleCnt="0"/>
      <dgm:spPr/>
    </dgm:pt>
    <dgm:pt modelId="{7B0825DD-96FB-47DA-B53D-7000A2210B7F}" type="pres">
      <dgm:prSet presAssocID="{B71AF449-0D53-4F4D-B8CD-DD591860280D}" presName="parTx" presStyleLbl="alignNode1" presStyleIdx="1" presStyleCnt="4">
        <dgm:presLayoutVars>
          <dgm:chMax val="0"/>
          <dgm:chPref val="0"/>
          <dgm:bulletEnabled val="1"/>
        </dgm:presLayoutVars>
      </dgm:prSet>
      <dgm:spPr/>
    </dgm:pt>
    <dgm:pt modelId="{C919185C-7758-4710-8556-095DEA9CA295}" type="pres">
      <dgm:prSet presAssocID="{B71AF449-0D53-4F4D-B8CD-DD591860280D}" presName="desTx" presStyleLbl="alignAccFollowNode1" presStyleIdx="1" presStyleCnt="4">
        <dgm:presLayoutVars>
          <dgm:bulletEnabled val="1"/>
        </dgm:presLayoutVars>
      </dgm:prSet>
      <dgm:spPr/>
    </dgm:pt>
    <dgm:pt modelId="{78BDE171-7720-4AFF-B250-FD7E502EC6AC}" type="pres">
      <dgm:prSet presAssocID="{433B3894-F960-4CF5-B37A-7883D42ECC50}" presName="space" presStyleCnt="0"/>
      <dgm:spPr/>
    </dgm:pt>
    <dgm:pt modelId="{673DC31F-2BCB-4423-A886-B5169D4D67C1}" type="pres">
      <dgm:prSet presAssocID="{2F87A99C-1C28-4116-B21F-F04A3DB87209}" presName="composite" presStyleCnt="0"/>
      <dgm:spPr/>
    </dgm:pt>
    <dgm:pt modelId="{07BE7CEB-7F62-4556-B177-3947A71DE9DA}" type="pres">
      <dgm:prSet presAssocID="{2F87A99C-1C28-4116-B21F-F04A3DB87209}" presName="parTx" presStyleLbl="alignNode1" presStyleIdx="2" presStyleCnt="4">
        <dgm:presLayoutVars>
          <dgm:chMax val="0"/>
          <dgm:chPref val="0"/>
          <dgm:bulletEnabled val="1"/>
        </dgm:presLayoutVars>
      </dgm:prSet>
      <dgm:spPr/>
    </dgm:pt>
    <dgm:pt modelId="{889E4106-B10B-4CEE-963D-EEB76F72E798}" type="pres">
      <dgm:prSet presAssocID="{2F87A99C-1C28-4116-B21F-F04A3DB87209}" presName="desTx" presStyleLbl="alignAccFollowNode1" presStyleIdx="2" presStyleCnt="4">
        <dgm:presLayoutVars>
          <dgm:bulletEnabled val="1"/>
        </dgm:presLayoutVars>
      </dgm:prSet>
      <dgm:spPr/>
    </dgm:pt>
    <dgm:pt modelId="{0CAC2406-8CE8-4FDE-A6AB-9659EA2CBF42}" type="pres">
      <dgm:prSet presAssocID="{CCC5C627-E953-4345-B244-722C1F46E714}" presName="space" presStyleCnt="0"/>
      <dgm:spPr/>
    </dgm:pt>
    <dgm:pt modelId="{A7337072-5F5A-43EB-8E34-93F69294CD91}" type="pres">
      <dgm:prSet presAssocID="{11026B9F-FD39-438C-8D52-56D5CAA4306C}" presName="composite" presStyleCnt="0"/>
      <dgm:spPr/>
    </dgm:pt>
    <dgm:pt modelId="{77215C5C-4DA1-4D92-BF79-4278796F807D}" type="pres">
      <dgm:prSet presAssocID="{11026B9F-FD39-438C-8D52-56D5CAA4306C}" presName="parTx" presStyleLbl="alignNode1" presStyleIdx="3" presStyleCnt="4">
        <dgm:presLayoutVars>
          <dgm:chMax val="0"/>
          <dgm:chPref val="0"/>
          <dgm:bulletEnabled val="1"/>
        </dgm:presLayoutVars>
      </dgm:prSet>
      <dgm:spPr/>
    </dgm:pt>
    <dgm:pt modelId="{E3774DE4-E7AB-43E4-809B-3F93A3613075}" type="pres">
      <dgm:prSet presAssocID="{11026B9F-FD39-438C-8D52-56D5CAA4306C}" presName="desTx" presStyleLbl="alignAccFollowNode1" presStyleIdx="3" presStyleCnt="4">
        <dgm:presLayoutVars>
          <dgm:bulletEnabled val="1"/>
        </dgm:presLayoutVars>
      </dgm:prSet>
      <dgm:spPr/>
    </dgm:pt>
  </dgm:ptLst>
  <dgm:cxnLst>
    <dgm:cxn modelId="{DC8C6502-208A-4A67-8AEF-2D3FFE5341D9}" srcId="{2F87A99C-1C28-4116-B21F-F04A3DB87209}" destId="{219A005F-BB61-4E71-9CB2-2EC1057C41A1}" srcOrd="3" destOrd="0" parTransId="{614B323B-39DF-4E7E-B1A0-028B6AE61FC8}" sibTransId="{78F24C19-2737-4EF5-929E-CF16462B51C0}"/>
    <dgm:cxn modelId="{8C89F304-7AB2-40E9-82B3-F155CE310A7D}" type="presOf" srcId="{5866308E-5182-4BA6-9B50-13FE9A45B660}" destId="{B55ACA13-0EA5-4D7C-A40F-5A19A0821AB5}" srcOrd="0" destOrd="0" presId="urn:microsoft.com/office/officeart/2005/8/layout/hList1"/>
    <dgm:cxn modelId="{F3DB2D0F-AB0B-465F-ACED-307EB5DD5D96}" type="presOf" srcId="{1F54BCAC-6019-422A-9CF0-92F48157D0C5}" destId="{E3774DE4-E7AB-43E4-809B-3F93A3613075}" srcOrd="0" destOrd="1" presId="urn:microsoft.com/office/officeart/2005/8/layout/hList1"/>
    <dgm:cxn modelId="{ED65BA12-3F0B-4BB6-B6D0-1483FF49730B}" srcId="{11026B9F-FD39-438C-8D52-56D5CAA4306C}" destId="{1F54BCAC-6019-422A-9CF0-92F48157D0C5}" srcOrd="1" destOrd="0" parTransId="{2B41AC07-A7D8-4645-8082-A3C1CBDCE644}" sibTransId="{65053E04-E273-4C6C-B4A4-2E49A1F8E918}"/>
    <dgm:cxn modelId="{F63D9B28-C3EF-4E57-9370-7DBF41567828}" srcId="{2F87A99C-1C28-4116-B21F-F04A3DB87209}" destId="{077D28C6-C05F-4BAA-95D5-3606C29D7788}" srcOrd="2" destOrd="0" parTransId="{6BB7C5AE-B959-4CFB-A625-D610A102A19A}" sibTransId="{D6496698-638D-439E-8B8B-2E821F8AF136}"/>
    <dgm:cxn modelId="{79844934-CE2A-439A-85C5-B42F1152B703}" srcId="{483CDB0B-2511-4BE6-AE3B-95C67B8BFFE2}" destId="{CE5CB341-02FF-4B54-B7FF-F452D8D59CCC}" srcOrd="0" destOrd="0" parTransId="{69A147A3-F62E-498E-946F-61F527D9B54F}" sibTransId="{A48975F6-BDE3-41B7-B08F-EB66DEC6D83E}"/>
    <dgm:cxn modelId="{94F9195B-C6FE-4F10-9861-734304DAF64A}" srcId="{B71AF449-0D53-4F4D-B8CD-DD591860280D}" destId="{6AB652F9-06D4-435A-B426-A04F6B0B9AFE}" srcOrd="0" destOrd="0" parTransId="{EA643CA5-5D70-428B-AF4D-4249A2E6D311}" sibTransId="{EC3AEEDA-74F4-4F4A-997A-F54354A72E72}"/>
    <dgm:cxn modelId="{042D8C5E-6A50-464C-98B8-DC69DECED7B2}" srcId="{5866308E-5182-4BA6-9B50-13FE9A45B660}" destId="{B71AF449-0D53-4F4D-B8CD-DD591860280D}" srcOrd="1" destOrd="0" parTransId="{254BB593-76A6-4BF5-86C2-76FD0288D4AC}" sibTransId="{433B3894-F960-4CF5-B37A-7883D42ECC50}"/>
    <dgm:cxn modelId="{D9CDEE61-FB56-4C43-BCB1-ACBB25230442}" type="presOf" srcId="{2F87A99C-1C28-4116-B21F-F04A3DB87209}" destId="{07BE7CEB-7F62-4556-B177-3947A71DE9DA}" srcOrd="0" destOrd="0" presId="urn:microsoft.com/office/officeart/2005/8/layout/hList1"/>
    <dgm:cxn modelId="{FD929F4C-AD0F-4F0F-A237-BD4B52B5862A}" type="presOf" srcId="{219A005F-BB61-4E71-9CB2-2EC1057C41A1}" destId="{889E4106-B10B-4CEE-963D-EEB76F72E798}" srcOrd="0" destOrd="3" presId="urn:microsoft.com/office/officeart/2005/8/layout/hList1"/>
    <dgm:cxn modelId="{10C2AF4D-7B49-4DFF-B868-DFBD7D20FD45}" type="presOf" srcId="{EAB0C312-1A94-47F6-A8B2-384788ECF767}" destId="{889E4106-B10B-4CEE-963D-EEB76F72E798}" srcOrd="0" destOrd="1" presId="urn:microsoft.com/office/officeart/2005/8/layout/hList1"/>
    <dgm:cxn modelId="{6F859956-9846-40F0-80F9-5555787B1A31}" srcId="{5866308E-5182-4BA6-9B50-13FE9A45B660}" destId="{11026B9F-FD39-438C-8D52-56D5CAA4306C}" srcOrd="3" destOrd="0" parTransId="{C557D905-AC79-4344-AA7C-6E8C380D7D5F}" sibTransId="{0482889F-8D2A-48AC-966A-9160E6AD987F}"/>
    <dgm:cxn modelId="{EDE3BF7A-6C72-4D80-BC92-6351323BEAC6}" type="presOf" srcId="{B6B0E52B-5DEB-4307-B6B1-0FDADADDFE0F}" destId="{C919185C-7758-4710-8556-095DEA9CA295}" srcOrd="0" destOrd="1" presId="urn:microsoft.com/office/officeart/2005/8/layout/hList1"/>
    <dgm:cxn modelId="{52CA707B-74BD-4AA1-A787-1811DE1F5CFB}" type="presOf" srcId="{C10F40D8-D166-4184-BE10-D3DCA2B6FE30}" destId="{E3774DE4-E7AB-43E4-809B-3F93A3613075}" srcOrd="0" destOrd="2" presId="urn:microsoft.com/office/officeart/2005/8/layout/hList1"/>
    <dgm:cxn modelId="{00DA6F80-0807-4181-B822-B2C584FBE1D4}" srcId="{11026B9F-FD39-438C-8D52-56D5CAA4306C}" destId="{6A187272-2F3A-4618-A333-CCDAB4902ED1}" srcOrd="0" destOrd="0" parTransId="{0E69A9EC-E426-46E6-AC41-B1A4D7FF584F}" sibTransId="{088ABAAB-CDEE-4AB4-AB3E-AE7D5574CBD1}"/>
    <dgm:cxn modelId="{9D62CB89-83D2-4CB7-9C9E-8804CF27BBEC}" srcId="{5866308E-5182-4BA6-9B50-13FE9A45B660}" destId="{2F87A99C-1C28-4116-B21F-F04A3DB87209}" srcOrd="2" destOrd="0" parTransId="{24B016C1-6379-4770-9273-935711F244DA}" sibTransId="{CCC5C627-E953-4345-B244-722C1F46E714}"/>
    <dgm:cxn modelId="{AA90898B-C37F-41D3-92B6-542A825F453F}" type="presOf" srcId="{CE5CB341-02FF-4B54-B7FF-F452D8D59CCC}" destId="{DA977146-FF58-46BB-9203-D83C3F624CA2}" srcOrd="0" destOrd="0" presId="urn:microsoft.com/office/officeart/2005/8/layout/hList1"/>
    <dgm:cxn modelId="{4315D299-88CD-41CF-B4D7-0D41C4CAB43A}" type="presOf" srcId="{11026B9F-FD39-438C-8D52-56D5CAA4306C}" destId="{77215C5C-4DA1-4D92-BF79-4278796F807D}" srcOrd="0" destOrd="0" presId="urn:microsoft.com/office/officeart/2005/8/layout/hList1"/>
    <dgm:cxn modelId="{2D195DA5-995D-4CAE-8475-F71F3F5E62A0}" type="presOf" srcId="{6A187272-2F3A-4618-A333-CCDAB4902ED1}" destId="{E3774DE4-E7AB-43E4-809B-3F93A3613075}" srcOrd="0" destOrd="0" presId="urn:microsoft.com/office/officeart/2005/8/layout/hList1"/>
    <dgm:cxn modelId="{C8C6A8AD-7CC6-4DAD-A4B4-C82BED690213}" srcId="{2F87A99C-1C28-4116-B21F-F04A3DB87209}" destId="{EAB0C312-1A94-47F6-A8B2-384788ECF767}" srcOrd="1" destOrd="0" parTransId="{25186C6A-678A-4F32-A7DE-D06D6E50A763}" sibTransId="{8426329D-0DA4-4EE3-992C-4172455A9B09}"/>
    <dgm:cxn modelId="{63C1E4B0-AD67-491C-99A8-CC711DF50A57}" type="presOf" srcId="{9469EAFA-CE1E-4572-8DF5-62F74C4B4C58}" destId="{DA977146-FF58-46BB-9203-D83C3F624CA2}" srcOrd="0" destOrd="2" presId="urn:microsoft.com/office/officeart/2005/8/layout/hList1"/>
    <dgm:cxn modelId="{D325DAC5-2342-43C0-AF97-00003CD62DC0}" type="presOf" srcId="{53FC2F40-9337-42F4-84C8-59D4DDAE1598}" destId="{889E4106-B10B-4CEE-963D-EEB76F72E798}" srcOrd="0" destOrd="0" presId="urn:microsoft.com/office/officeart/2005/8/layout/hList1"/>
    <dgm:cxn modelId="{2DC86DCD-1804-4FA3-9AEE-B50B970D0543}" type="presOf" srcId="{B515B21C-F235-472C-8872-565CBC2DF71E}" destId="{DA977146-FF58-46BB-9203-D83C3F624CA2}" srcOrd="0" destOrd="1" presId="urn:microsoft.com/office/officeart/2005/8/layout/hList1"/>
    <dgm:cxn modelId="{929F8ECF-F2A4-43D1-8124-1CDCF724D262}" srcId="{2F87A99C-1C28-4116-B21F-F04A3DB87209}" destId="{53FC2F40-9337-42F4-84C8-59D4DDAE1598}" srcOrd="0" destOrd="0" parTransId="{A0E571D9-4408-4C1F-9320-72E5FD197632}" sibTransId="{E22DE379-F5C8-4BA3-9116-ECB1677AC12C}"/>
    <dgm:cxn modelId="{63D69CD1-A572-4D83-A46D-BA24492F1788}" type="presOf" srcId="{483CDB0B-2511-4BE6-AE3B-95C67B8BFFE2}" destId="{7B5F82EF-8EE3-4558-90E4-BF2BEE12E12A}" srcOrd="0" destOrd="0" presId="urn:microsoft.com/office/officeart/2005/8/layout/hList1"/>
    <dgm:cxn modelId="{C34852DB-AEEA-4ADF-BC18-B6D868D63297}" srcId="{B71AF449-0D53-4F4D-B8CD-DD591860280D}" destId="{B6B0E52B-5DEB-4307-B6B1-0FDADADDFE0F}" srcOrd="1" destOrd="0" parTransId="{8ADD4525-7A18-4AF4-A977-1993F04EED36}" sibTransId="{C138968C-358E-4276-A799-67EBD6E2DE65}"/>
    <dgm:cxn modelId="{795C34E1-5C7E-432E-B903-0CD432EE0F82}" type="presOf" srcId="{6AB652F9-06D4-435A-B426-A04F6B0B9AFE}" destId="{C919185C-7758-4710-8556-095DEA9CA295}" srcOrd="0" destOrd="0" presId="urn:microsoft.com/office/officeart/2005/8/layout/hList1"/>
    <dgm:cxn modelId="{B00BADE3-CF86-44CD-A9A4-8856818FE1CE}" srcId="{483CDB0B-2511-4BE6-AE3B-95C67B8BFFE2}" destId="{B515B21C-F235-472C-8872-565CBC2DF71E}" srcOrd="1" destOrd="0" parTransId="{7B0D2292-B69E-40B0-9925-C37CB0174C85}" sibTransId="{014132E5-069E-4A3A-83E3-62B863A7D962}"/>
    <dgm:cxn modelId="{EBD598E4-AA82-4372-A9EB-9272E0EDBE24}" srcId="{11026B9F-FD39-438C-8D52-56D5CAA4306C}" destId="{C10F40D8-D166-4184-BE10-D3DCA2B6FE30}" srcOrd="2" destOrd="0" parTransId="{0A5CCE0F-07DC-4108-9DF9-0ABE37308B81}" sibTransId="{247695A3-F98D-4245-81D6-C2337A1B2934}"/>
    <dgm:cxn modelId="{88A3D4E7-1730-41FB-8A8C-3221E392CA40}" srcId="{5866308E-5182-4BA6-9B50-13FE9A45B660}" destId="{483CDB0B-2511-4BE6-AE3B-95C67B8BFFE2}" srcOrd="0" destOrd="0" parTransId="{BB868C7E-BEB9-4A3B-9263-9AEF61F4037B}" sibTransId="{37B9DBB5-0408-4AEE-A159-A0530E16B76B}"/>
    <dgm:cxn modelId="{27673CEF-7D60-430D-BEDD-0202E5B449FA}" type="presOf" srcId="{B71AF449-0D53-4F4D-B8CD-DD591860280D}" destId="{7B0825DD-96FB-47DA-B53D-7000A2210B7F}" srcOrd="0" destOrd="0" presId="urn:microsoft.com/office/officeart/2005/8/layout/hList1"/>
    <dgm:cxn modelId="{8FDC64F5-6987-4D66-8B78-B3430A36DDD5}" srcId="{483CDB0B-2511-4BE6-AE3B-95C67B8BFFE2}" destId="{9469EAFA-CE1E-4572-8DF5-62F74C4B4C58}" srcOrd="2" destOrd="0" parTransId="{A118FB31-22D0-4194-9CAC-877BF99E31A5}" sibTransId="{8C5031D0-E99A-4EF3-93EC-63C6580DF780}"/>
    <dgm:cxn modelId="{914C38FA-2BC6-4178-9A46-C09A5178D59C}" type="presOf" srcId="{077D28C6-C05F-4BAA-95D5-3606C29D7788}" destId="{889E4106-B10B-4CEE-963D-EEB76F72E798}" srcOrd="0" destOrd="2" presId="urn:microsoft.com/office/officeart/2005/8/layout/hList1"/>
    <dgm:cxn modelId="{E00F0944-279F-4F10-AF6F-FAB9AD05B5C1}" type="presParOf" srcId="{B55ACA13-0EA5-4D7C-A40F-5A19A0821AB5}" destId="{7247CB2F-6081-409D-8B93-F384CCB19DB1}" srcOrd="0" destOrd="0" presId="urn:microsoft.com/office/officeart/2005/8/layout/hList1"/>
    <dgm:cxn modelId="{7FBA2A9F-3A59-429C-881D-21E1C58B5A5C}" type="presParOf" srcId="{7247CB2F-6081-409D-8B93-F384CCB19DB1}" destId="{7B5F82EF-8EE3-4558-90E4-BF2BEE12E12A}" srcOrd="0" destOrd="0" presId="urn:microsoft.com/office/officeart/2005/8/layout/hList1"/>
    <dgm:cxn modelId="{3A5D2B28-3FCD-4652-AEBC-300256E99F49}" type="presParOf" srcId="{7247CB2F-6081-409D-8B93-F384CCB19DB1}" destId="{DA977146-FF58-46BB-9203-D83C3F624CA2}" srcOrd="1" destOrd="0" presId="urn:microsoft.com/office/officeart/2005/8/layout/hList1"/>
    <dgm:cxn modelId="{FA56C0AD-32E7-4968-94C9-5ACF1C89B3CF}" type="presParOf" srcId="{B55ACA13-0EA5-4D7C-A40F-5A19A0821AB5}" destId="{90B9F390-2EB5-4947-B1E0-E3B5ABDCD709}" srcOrd="1" destOrd="0" presId="urn:microsoft.com/office/officeart/2005/8/layout/hList1"/>
    <dgm:cxn modelId="{7B41740F-1AD3-440D-9E15-444FA46998B0}" type="presParOf" srcId="{B55ACA13-0EA5-4D7C-A40F-5A19A0821AB5}" destId="{D31BAD0F-A0CF-48EC-AE04-06479E87D17D}" srcOrd="2" destOrd="0" presId="urn:microsoft.com/office/officeart/2005/8/layout/hList1"/>
    <dgm:cxn modelId="{B661B360-FA09-45C6-A084-AEC0BB2DCA25}" type="presParOf" srcId="{D31BAD0F-A0CF-48EC-AE04-06479E87D17D}" destId="{7B0825DD-96FB-47DA-B53D-7000A2210B7F}" srcOrd="0" destOrd="0" presId="urn:microsoft.com/office/officeart/2005/8/layout/hList1"/>
    <dgm:cxn modelId="{6F2443E6-1675-460C-BBD4-06DB51032771}" type="presParOf" srcId="{D31BAD0F-A0CF-48EC-AE04-06479E87D17D}" destId="{C919185C-7758-4710-8556-095DEA9CA295}" srcOrd="1" destOrd="0" presId="urn:microsoft.com/office/officeart/2005/8/layout/hList1"/>
    <dgm:cxn modelId="{324961CA-2EF3-4E93-B5EA-B5835DB0FE06}" type="presParOf" srcId="{B55ACA13-0EA5-4D7C-A40F-5A19A0821AB5}" destId="{78BDE171-7720-4AFF-B250-FD7E502EC6AC}" srcOrd="3" destOrd="0" presId="urn:microsoft.com/office/officeart/2005/8/layout/hList1"/>
    <dgm:cxn modelId="{CAD46A96-25B9-43FD-AC41-D88A426FEF59}" type="presParOf" srcId="{B55ACA13-0EA5-4D7C-A40F-5A19A0821AB5}" destId="{673DC31F-2BCB-4423-A886-B5169D4D67C1}" srcOrd="4" destOrd="0" presId="urn:microsoft.com/office/officeart/2005/8/layout/hList1"/>
    <dgm:cxn modelId="{ECC6983B-EB5D-45A3-A557-C1CF71B679A1}" type="presParOf" srcId="{673DC31F-2BCB-4423-A886-B5169D4D67C1}" destId="{07BE7CEB-7F62-4556-B177-3947A71DE9DA}" srcOrd="0" destOrd="0" presId="urn:microsoft.com/office/officeart/2005/8/layout/hList1"/>
    <dgm:cxn modelId="{BC48D918-04F4-4654-BC9F-57296171EE49}" type="presParOf" srcId="{673DC31F-2BCB-4423-A886-B5169D4D67C1}" destId="{889E4106-B10B-4CEE-963D-EEB76F72E798}" srcOrd="1" destOrd="0" presId="urn:microsoft.com/office/officeart/2005/8/layout/hList1"/>
    <dgm:cxn modelId="{54B3A21B-D385-4BA9-B967-04CA5039D217}" type="presParOf" srcId="{B55ACA13-0EA5-4D7C-A40F-5A19A0821AB5}" destId="{0CAC2406-8CE8-4FDE-A6AB-9659EA2CBF42}" srcOrd="5" destOrd="0" presId="urn:microsoft.com/office/officeart/2005/8/layout/hList1"/>
    <dgm:cxn modelId="{D684839A-79C4-42DC-8C91-3162FFA9AC79}" type="presParOf" srcId="{B55ACA13-0EA5-4D7C-A40F-5A19A0821AB5}" destId="{A7337072-5F5A-43EB-8E34-93F69294CD91}" srcOrd="6" destOrd="0" presId="urn:microsoft.com/office/officeart/2005/8/layout/hList1"/>
    <dgm:cxn modelId="{15969354-6308-416F-8EB0-81EB0C686627}" type="presParOf" srcId="{A7337072-5F5A-43EB-8E34-93F69294CD91}" destId="{77215C5C-4DA1-4D92-BF79-4278796F807D}" srcOrd="0" destOrd="0" presId="urn:microsoft.com/office/officeart/2005/8/layout/hList1"/>
    <dgm:cxn modelId="{3021F9C5-D227-4DA5-97BC-78EF1AC6E825}" type="presParOf" srcId="{A7337072-5F5A-43EB-8E34-93F69294CD91}" destId="{E3774DE4-E7AB-43E4-809B-3F93A36130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3051ED-F0D0-4E45-B85A-9B7CFCA1EC8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90F0C-93C6-4A60-87E0-62F2071EA1B0}">
      <dgm:prSet custT="1"/>
      <dgm:spPr/>
      <dgm:t>
        <a:bodyPr/>
        <a:lstStyle/>
        <a:p>
          <a:r>
            <a:rPr lang="en-US" sz="2800" dirty="0"/>
            <a:t>Home Delivered Meals</a:t>
          </a:r>
        </a:p>
      </dgm:t>
    </dgm:pt>
    <dgm:pt modelId="{74DC82A8-B5B3-4A91-90C6-8B9BA426BC2D}" type="parTrans" cxnId="{6CE8854F-76FC-4713-851C-0A884B1E7F83}">
      <dgm:prSet/>
      <dgm:spPr/>
      <dgm:t>
        <a:bodyPr/>
        <a:lstStyle/>
        <a:p>
          <a:endParaRPr lang="en-US"/>
        </a:p>
      </dgm:t>
    </dgm:pt>
    <dgm:pt modelId="{51A77CD5-BFDC-4608-A780-5C3A37936081}" type="sibTrans" cxnId="{6CE8854F-76FC-4713-851C-0A884B1E7F83}">
      <dgm:prSet/>
      <dgm:spPr/>
      <dgm:t>
        <a:bodyPr/>
        <a:lstStyle/>
        <a:p>
          <a:endParaRPr lang="en-US"/>
        </a:p>
      </dgm:t>
    </dgm:pt>
    <dgm:pt modelId="{A2D0AA6A-A747-4F75-B817-65FE5EB27502}">
      <dgm:prSet custT="1"/>
      <dgm:spPr/>
      <dgm:t>
        <a:bodyPr/>
        <a:lstStyle/>
        <a:p>
          <a:r>
            <a:rPr lang="en-US" sz="2800" dirty="0"/>
            <a:t>Prescription Medication Bags</a:t>
          </a:r>
        </a:p>
      </dgm:t>
    </dgm:pt>
    <dgm:pt modelId="{D191D7A8-A115-4CB8-B379-DD5BC17ED819}" type="parTrans" cxnId="{9A2D8DC0-DA1A-4CF2-A460-4FFE4B4CA1EF}">
      <dgm:prSet/>
      <dgm:spPr/>
      <dgm:t>
        <a:bodyPr/>
        <a:lstStyle/>
        <a:p>
          <a:endParaRPr lang="en-US"/>
        </a:p>
      </dgm:t>
    </dgm:pt>
    <dgm:pt modelId="{02DA74C0-CECD-4B7E-8810-1ADD1AEB192F}" type="sibTrans" cxnId="{9A2D8DC0-DA1A-4CF2-A460-4FFE4B4CA1EF}">
      <dgm:prSet/>
      <dgm:spPr/>
      <dgm:t>
        <a:bodyPr/>
        <a:lstStyle/>
        <a:p>
          <a:endParaRPr lang="en-US"/>
        </a:p>
      </dgm:t>
    </dgm:pt>
    <dgm:pt modelId="{F9EBB069-149C-4855-9D5A-5501F608846E}">
      <dgm:prSet custT="1"/>
      <dgm:spPr/>
      <dgm:t>
        <a:bodyPr/>
        <a:lstStyle/>
        <a:p>
          <a:r>
            <a:rPr lang="en-US" sz="2800" dirty="0"/>
            <a:t>Grocery Bags</a:t>
          </a:r>
        </a:p>
      </dgm:t>
    </dgm:pt>
    <dgm:pt modelId="{F1C0AD5E-ADA3-4765-BC76-FB4A01837F3B}" type="parTrans" cxnId="{D378B28A-738F-4F4F-AB11-E0B44A493D41}">
      <dgm:prSet/>
      <dgm:spPr/>
      <dgm:t>
        <a:bodyPr/>
        <a:lstStyle/>
        <a:p>
          <a:endParaRPr lang="en-US"/>
        </a:p>
      </dgm:t>
    </dgm:pt>
    <dgm:pt modelId="{3989687F-B0FA-47F2-BDE2-630CF9CDBB50}" type="sibTrans" cxnId="{D378B28A-738F-4F4F-AB11-E0B44A493D41}">
      <dgm:prSet/>
      <dgm:spPr/>
      <dgm:t>
        <a:bodyPr/>
        <a:lstStyle/>
        <a:p>
          <a:endParaRPr lang="en-US"/>
        </a:p>
      </dgm:t>
    </dgm:pt>
    <dgm:pt modelId="{B85CA0A7-B23F-4868-9574-076A4678EC7F}">
      <dgm:prSet custT="1"/>
      <dgm:spPr/>
      <dgm:t>
        <a:bodyPr/>
        <a:lstStyle/>
        <a:p>
          <a:r>
            <a:rPr lang="en-US" sz="2800" dirty="0"/>
            <a:t>Church Bulletins</a:t>
          </a:r>
        </a:p>
      </dgm:t>
    </dgm:pt>
    <dgm:pt modelId="{A80124F9-D567-4FBD-A620-CC9118421D2F}" type="parTrans" cxnId="{A298CD4D-A252-49AB-9916-6E6DC1E30B93}">
      <dgm:prSet/>
      <dgm:spPr/>
      <dgm:t>
        <a:bodyPr/>
        <a:lstStyle/>
        <a:p>
          <a:endParaRPr lang="en-US"/>
        </a:p>
      </dgm:t>
    </dgm:pt>
    <dgm:pt modelId="{5EA944C1-D515-4856-9A41-F1957091D379}" type="sibTrans" cxnId="{A298CD4D-A252-49AB-9916-6E6DC1E30B93}">
      <dgm:prSet/>
      <dgm:spPr/>
      <dgm:t>
        <a:bodyPr/>
        <a:lstStyle/>
        <a:p>
          <a:endParaRPr lang="en-US"/>
        </a:p>
      </dgm:t>
    </dgm:pt>
    <dgm:pt modelId="{F95ABDD1-D630-4166-BE74-F497A019F910}">
      <dgm:prSet custT="1"/>
      <dgm:spPr/>
      <dgm:t>
        <a:bodyPr/>
        <a:lstStyle/>
        <a:p>
          <a:r>
            <a:rPr lang="en-US" sz="2800" dirty="0"/>
            <a:t>Other?</a:t>
          </a:r>
        </a:p>
      </dgm:t>
    </dgm:pt>
    <dgm:pt modelId="{AAAFBAA6-49E4-414B-9F70-531C73B64102}" type="parTrans" cxnId="{66D71C18-FFDE-4915-8F94-40068660B53C}">
      <dgm:prSet/>
      <dgm:spPr/>
      <dgm:t>
        <a:bodyPr/>
        <a:lstStyle/>
        <a:p>
          <a:endParaRPr lang="en-US"/>
        </a:p>
      </dgm:t>
    </dgm:pt>
    <dgm:pt modelId="{8B716B18-4CD3-4725-8AEB-CA54640B0003}" type="sibTrans" cxnId="{66D71C18-FFDE-4915-8F94-40068660B53C}">
      <dgm:prSet/>
      <dgm:spPr/>
      <dgm:t>
        <a:bodyPr/>
        <a:lstStyle/>
        <a:p>
          <a:endParaRPr lang="en-US"/>
        </a:p>
      </dgm:t>
    </dgm:pt>
    <dgm:pt modelId="{787CCF0E-A4D7-4761-9DAA-1BB942F783F2}" type="pres">
      <dgm:prSet presAssocID="{253051ED-F0D0-4E45-B85A-9B7CFCA1EC8C}" presName="vert0" presStyleCnt="0">
        <dgm:presLayoutVars>
          <dgm:dir/>
          <dgm:animOne val="branch"/>
          <dgm:animLvl val="lvl"/>
        </dgm:presLayoutVars>
      </dgm:prSet>
      <dgm:spPr/>
    </dgm:pt>
    <dgm:pt modelId="{E584672F-7818-4A81-BA40-7D2B87DDE943}" type="pres">
      <dgm:prSet presAssocID="{CF690F0C-93C6-4A60-87E0-62F2071EA1B0}" presName="thickLine" presStyleLbl="alignNode1" presStyleIdx="0" presStyleCnt="5"/>
      <dgm:spPr/>
    </dgm:pt>
    <dgm:pt modelId="{295FF539-8E78-4A23-8395-5B4B1E8B7F5A}" type="pres">
      <dgm:prSet presAssocID="{CF690F0C-93C6-4A60-87E0-62F2071EA1B0}" presName="horz1" presStyleCnt="0"/>
      <dgm:spPr/>
    </dgm:pt>
    <dgm:pt modelId="{DF125E64-16F0-424B-9E91-8AAD8A55359A}" type="pres">
      <dgm:prSet presAssocID="{CF690F0C-93C6-4A60-87E0-62F2071EA1B0}" presName="tx1" presStyleLbl="revTx" presStyleIdx="0" presStyleCnt="5"/>
      <dgm:spPr/>
    </dgm:pt>
    <dgm:pt modelId="{EBD23C03-E8BF-4811-87EC-B345BE3B0E13}" type="pres">
      <dgm:prSet presAssocID="{CF690F0C-93C6-4A60-87E0-62F2071EA1B0}" presName="vert1" presStyleCnt="0"/>
      <dgm:spPr/>
    </dgm:pt>
    <dgm:pt modelId="{7F58DEBB-3EB5-4DBC-9B26-E9C9934D7476}" type="pres">
      <dgm:prSet presAssocID="{A2D0AA6A-A747-4F75-B817-65FE5EB27502}" presName="thickLine" presStyleLbl="alignNode1" presStyleIdx="1" presStyleCnt="5"/>
      <dgm:spPr/>
    </dgm:pt>
    <dgm:pt modelId="{78EF395B-5CBF-4D64-995D-C12C7A6ABB12}" type="pres">
      <dgm:prSet presAssocID="{A2D0AA6A-A747-4F75-B817-65FE5EB27502}" presName="horz1" presStyleCnt="0"/>
      <dgm:spPr/>
    </dgm:pt>
    <dgm:pt modelId="{13E487DE-A864-4AB9-A0E0-78FD433C83C2}" type="pres">
      <dgm:prSet presAssocID="{A2D0AA6A-A747-4F75-B817-65FE5EB27502}" presName="tx1" presStyleLbl="revTx" presStyleIdx="1" presStyleCnt="5"/>
      <dgm:spPr/>
    </dgm:pt>
    <dgm:pt modelId="{D28D0CCD-D69D-4F55-8A8E-6FDB5AFC48B7}" type="pres">
      <dgm:prSet presAssocID="{A2D0AA6A-A747-4F75-B817-65FE5EB27502}" presName="vert1" presStyleCnt="0"/>
      <dgm:spPr/>
    </dgm:pt>
    <dgm:pt modelId="{ECBD4A15-A78B-42B1-93D6-CF304FC607B6}" type="pres">
      <dgm:prSet presAssocID="{F9EBB069-149C-4855-9D5A-5501F608846E}" presName="thickLine" presStyleLbl="alignNode1" presStyleIdx="2" presStyleCnt="5"/>
      <dgm:spPr/>
    </dgm:pt>
    <dgm:pt modelId="{6B73FCAD-47D4-4755-A2AF-F1C1BDFD8310}" type="pres">
      <dgm:prSet presAssocID="{F9EBB069-149C-4855-9D5A-5501F608846E}" presName="horz1" presStyleCnt="0"/>
      <dgm:spPr/>
    </dgm:pt>
    <dgm:pt modelId="{69DAAF83-78DE-4FC9-9212-544A8409ED16}" type="pres">
      <dgm:prSet presAssocID="{F9EBB069-149C-4855-9D5A-5501F608846E}" presName="tx1" presStyleLbl="revTx" presStyleIdx="2" presStyleCnt="5"/>
      <dgm:spPr/>
    </dgm:pt>
    <dgm:pt modelId="{5FDCAFE1-AA70-41C7-BAD3-EEC726C256BA}" type="pres">
      <dgm:prSet presAssocID="{F9EBB069-149C-4855-9D5A-5501F608846E}" presName="vert1" presStyleCnt="0"/>
      <dgm:spPr/>
    </dgm:pt>
    <dgm:pt modelId="{029A0ED8-A346-482D-AE5B-46AC57788C9A}" type="pres">
      <dgm:prSet presAssocID="{B85CA0A7-B23F-4868-9574-076A4678EC7F}" presName="thickLine" presStyleLbl="alignNode1" presStyleIdx="3" presStyleCnt="5"/>
      <dgm:spPr/>
    </dgm:pt>
    <dgm:pt modelId="{99B82320-4055-4173-8141-5F003FFBBC06}" type="pres">
      <dgm:prSet presAssocID="{B85CA0A7-B23F-4868-9574-076A4678EC7F}" presName="horz1" presStyleCnt="0"/>
      <dgm:spPr/>
    </dgm:pt>
    <dgm:pt modelId="{2C0184E2-D594-4CD3-AA27-3539D03DC371}" type="pres">
      <dgm:prSet presAssocID="{B85CA0A7-B23F-4868-9574-076A4678EC7F}" presName="tx1" presStyleLbl="revTx" presStyleIdx="3" presStyleCnt="5"/>
      <dgm:spPr/>
    </dgm:pt>
    <dgm:pt modelId="{71BC5161-EF54-4C3A-81C4-C8D8B0177CF8}" type="pres">
      <dgm:prSet presAssocID="{B85CA0A7-B23F-4868-9574-076A4678EC7F}" presName="vert1" presStyleCnt="0"/>
      <dgm:spPr/>
    </dgm:pt>
    <dgm:pt modelId="{40EE7A91-38C9-4529-8177-7364170AF97C}" type="pres">
      <dgm:prSet presAssocID="{F95ABDD1-D630-4166-BE74-F497A019F910}" presName="thickLine" presStyleLbl="alignNode1" presStyleIdx="4" presStyleCnt="5"/>
      <dgm:spPr/>
    </dgm:pt>
    <dgm:pt modelId="{F0EF2C66-3E2B-4F26-AE48-F84FA51D34B4}" type="pres">
      <dgm:prSet presAssocID="{F95ABDD1-D630-4166-BE74-F497A019F910}" presName="horz1" presStyleCnt="0"/>
      <dgm:spPr/>
    </dgm:pt>
    <dgm:pt modelId="{0BDFC087-AD3F-42AB-B44D-E1454AE2E9B8}" type="pres">
      <dgm:prSet presAssocID="{F95ABDD1-D630-4166-BE74-F497A019F910}" presName="tx1" presStyleLbl="revTx" presStyleIdx="4" presStyleCnt="5"/>
      <dgm:spPr/>
    </dgm:pt>
    <dgm:pt modelId="{900EAF7D-96E5-4333-AD66-98319355C4E6}" type="pres">
      <dgm:prSet presAssocID="{F95ABDD1-D630-4166-BE74-F497A019F910}" presName="vert1" presStyleCnt="0"/>
      <dgm:spPr/>
    </dgm:pt>
  </dgm:ptLst>
  <dgm:cxnLst>
    <dgm:cxn modelId="{66D71C18-FFDE-4915-8F94-40068660B53C}" srcId="{253051ED-F0D0-4E45-B85A-9B7CFCA1EC8C}" destId="{F95ABDD1-D630-4166-BE74-F497A019F910}" srcOrd="4" destOrd="0" parTransId="{AAAFBAA6-49E4-414B-9F70-531C73B64102}" sibTransId="{8B716B18-4CD3-4725-8AEB-CA54640B0003}"/>
    <dgm:cxn modelId="{324EFE34-DCFC-4309-ADCD-3DF58CD8E554}" type="presOf" srcId="{253051ED-F0D0-4E45-B85A-9B7CFCA1EC8C}" destId="{787CCF0E-A4D7-4761-9DAA-1BB942F783F2}" srcOrd="0" destOrd="0" presId="urn:microsoft.com/office/officeart/2008/layout/LinedList"/>
    <dgm:cxn modelId="{A298CD4D-A252-49AB-9916-6E6DC1E30B93}" srcId="{253051ED-F0D0-4E45-B85A-9B7CFCA1EC8C}" destId="{B85CA0A7-B23F-4868-9574-076A4678EC7F}" srcOrd="3" destOrd="0" parTransId="{A80124F9-D567-4FBD-A620-CC9118421D2F}" sibTransId="{5EA944C1-D515-4856-9A41-F1957091D379}"/>
    <dgm:cxn modelId="{6CE8854F-76FC-4713-851C-0A884B1E7F83}" srcId="{253051ED-F0D0-4E45-B85A-9B7CFCA1EC8C}" destId="{CF690F0C-93C6-4A60-87E0-62F2071EA1B0}" srcOrd="0" destOrd="0" parTransId="{74DC82A8-B5B3-4A91-90C6-8B9BA426BC2D}" sibTransId="{51A77CD5-BFDC-4608-A780-5C3A37936081}"/>
    <dgm:cxn modelId="{D378B28A-738F-4F4F-AB11-E0B44A493D41}" srcId="{253051ED-F0D0-4E45-B85A-9B7CFCA1EC8C}" destId="{F9EBB069-149C-4855-9D5A-5501F608846E}" srcOrd="2" destOrd="0" parTransId="{F1C0AD5E-ADA3-4765-BC76-FB4A01837F3B}" sibTransId="{3989687F-B0FA-47F2-BDE2-630CF9CDBB50}"/>
    <dgm:cxn modelId="{E3D715BB-6165-4F79-BCA8-B05F381213AE}" type="presOf" srcId="{A2D0AA6A-A747-4F75-B817-65FE5EB27502}" destId="{13E487DE-A864-4AB9-A0E0-78FD433C83C2}" srcOrd="0" destOrd="0" presId="urn:microsoft.com/office/officeart/2008/layout/LinedList"/>
    <dgm:cxn modelId="{9A2D8DC0-DA1A-4CF2-A460-4FFE4B4CA1EF}" srcId="{253051ED-F0D0-4E45-B85A-9B7CFCA1EC8C}" destId="{A2D0AA6A-A747-4F75-B817-65FE5EB27502}" srcOrd="1" destOrd="0" parTransId="{D191D7A8-A115-4CB8-B379-DD5BC17ED819}" sibTransId="{02DA74C0-CECD-4B7E-8810-1ADD1AEB192F}"/>
    <dgm:cxn modelId="{4B3AA4C6-3C67-4A67-86C5-E30CA52FD862}" type="presOf" srcId="{B85CA0A7-B23F-4868-9574-076A4678EC7F}" destId="{2C0184E2-D594-4CD3-AA27-3539D03DC371}" srcOrd="0" destOrd="0" presId="urn:microsoft.com/office/officeart/2008/layout/LinedList"/>
    <dgm:cxn modelId="{1CEF3CD0-4A84-49F9-BF92-93CAA0CECE2D}" type="presOf" srcId="{F95ABDD1-D630-4166-BE74-F497A019F910}" destId="{0BDFC087-AD3F-42AB-B44D-E1454AE2E9B8}" srcOrd="0" destOrd="0" presId="urn:microsoft.com/office/officeart/2008/layout/LinedList"/>
    <dgm:cxn modelId="{345DB0F0-6F69-4928-B1C2-ECC82973F586}" type="presOf" srcId="{CF690F0C-93C6-4A60-87E0-62F2071EA1B0}" destId="{DF125E64-16F0-424B-9E91-8AAD8A55359A}" srcOrd="0" destOrd="0" presId="urn:microsoft.com/office/officeart/2008/layout/LinedList"/>
    <dgm:cxn modelId="{4C5EA1F7-4622-4F64-89A5-83738C8AB3B9}" type="presOf" srcId="{F9EBB069-149C-4855-9D5A-5501F608846E}" destId="{69DAAF83-78DE-4FC9-9212-544A8409ED16}" srcOrd="0" destOrd="0" presId="urn:microsoft.com/office/officeart/2008/layout/LinedList"/>
    <dgm:cxn modelId="{110BDE75-9DED-4C68-89C9-9713804EC15A}" type="presParOf" srcId="{787CCF0E-A4D7-4761-9DAA-1BB942F783F2}" destId="{E584672F-7818-4A81-BA40-7D2B87DDE943}" srcOrd="0" destOrd="0" presId="urn:microsoft.com/office/officeart/2008/layout/LinedList"/>
    <dgm:cxn modelId="{25570799-D1CC-453F-9AC9-EA47C88802B3}" type="presParOf" srcId="{787CCF0E-A4D7-4761-9DAA-1BB942F783F2}" destId="{295FF539-8E78-4A23-8395-5B4B1E8B7F5A}" srcOrd="1" destOrd="0" presId="urn:microsoft.com/office/officeart/2008/layout/LinedList"/>
    <dgm:cxn modelId="{778A47D7-5D29-40A5-9050-17EDF3BF17F0}" type="presParOf" srcId="{295FF539-8E78-4A23-8395-5B4B1E8B7F5A}" destId="{DF125E64-16F0-424B-9E91-8AAD8A55359A}" srcOrd="0" destOrd="0" presId="urn:microsoft.com/office/officeart/2008/layout/LinedList"/>
    <dgm:cxn modelId="{BD3E4FE9-98C5-4868-BB26-62221FC44DED}" type="presParOf" srcId="{295FF539-8E78-4A23-8395-5B4B1E8B7F5A}" destId="{EBD23C03-E8BF-4811-87EC-B345BE3B0E13}" srcOrd="1" destOrd="0" presId="urn:microsoft.com/office/officeart/2008/layout/LinedList"/>
    <dgm:cxn modelId="{835DFAB8-117A-4DE9-8B3A-624713A7D76E}" type="presParOf" srcId="{787CCF0E-A4D7-4761-9DAA-1BB942F783F2}" destId="{7F58DEBB-3EB5-4DBC-9B26-E9C9934D7476}" srcOrd="2" destOrd="0" presId="urn:microsoft.com/office/officeart/2008/layout/LinedList"/>
    <dgm:cxn modelId="{15B679C6-F43B-45D2-832B-0CE3D7ABCC0A}" type="presParOf" srcId="{787CCF0E-A4D7-4761-9DAA-1BB942F783F2}" destId="{78EF395B-5CBF-4D64-995D-C12C7A6ABB12}" srcOrd="3" destOrd="0" presId="urn:microsoft.com/office/officeart/2008/layout/LinedList"/>
    <dgm:cxn modelId="{18C31919-602C-4FEE-BFD1-98BACDFC8C58}" type="presParOf" srcId="{78EF395B-5CBF-4D64-995D-C12C7A6ABB12}" destId="{13E487DE-A864-4AB9-A0E0-78FD433C83C2}" srcOrd="0" destOrd="0" presId="urn:microsoft.com/office/officeart/2008/layout/LinedList"/>
    <dgm:cxn modelId="{78AA21AD-AD80-41BE-A485-D8B980DAC4AC}" type="presParOf" srcId="{78EF395B-5CBF-4D64-995D-C12C7A6ABB12}" destId="{D28D0CCD-D69D-4F55-8A8E-6FDB5AFC48B7}" srcOrd="1" destOrd="0" presId="urn:microsoft.com/office/officeart/2008/layout/LinedList"/>
    <dgm:cxn modelId="{BEEB568D-E49A-4F3C-B4B4-EF431B251C51}" type="presParOf" srcId="{787CCF0E-A4D7-4761-9DAA-1BB942F783F2}" destId="{ECBD4A15-A78B-42B1-93D6-CF304FC607B6}" srcOrd="4" destOrd="0" presId="urn:microsoft.com/office/officeart/2008/layout/LinedList"/>
    <dgm:cxn modelId="{5B336E2F-7821-44E2-9C10-BB8292F1A916}" type="presParOf" srcId="{787CCF0E-A4D7-4761-9DAA-1BB942F783F2}" destId="{6B73FCAD-47D4-4755-A2AF-F1C1BDFD8310}" srcOrd="5" destOrd="0" presId="urn:microsoft.com/office/officeart/2008/layout/LinedList"/>
    <dgm:cxn modelId="{011ED5DF-7B30-481C-9B2D-E3C1A0061DB5}" type="presParOf" srcId="{6B73FCAD-47D4-4755-A2AF-F1C1BDFD8310}" destId="{69DAAF83-78DE-4FC9-9212-544A8409ED16}" srcOrd="0" destOrd="0" presId="urn:microsoft.com/office/officeart/2008/layout/LinedList"/>
    <dgm:cxn modelId="{110CB71D-C392-4C7A-9791-945FCED1870C}" type="presParOf" srcId="{6B73FCAD-47D4-4755-A2AF-F1C1BDFD8310}" destId="{5FDCAFE1-AA70-41C7-BAD3-EEC726C256BA}" srcOrd="1" destOrd="0" presId="urn:microsoft.com/office/officeart/2008/layout/LinedList"/>
    <dgm:cxn modelId="{3ECBD9DD-7F10-42A2-8E37-2769B516B0FE}" type="presParOf" srcId="{787CCF0E-A4D7-4761-9DAA-1BB942F783F2}" destId="{029A0ED8-A346-482D-AE5B-46AC57788C9A}" srcOrd="6" destOrd="0" presId="urn:microsoft.com/office/officeart/2008/layout/LinedList"/>
    <dgm:cxn modelId="{B34629BE-3373-4A42-A919-218358EA6AAD}" type="presParOf" srcId="{787CCF0E-A4D7-4761-9DAA-1BB942F783F2}" destId="{99B82320-4055-4173-8141-5F003FFBBC06}" srcOrd="7" destOrd="0" presId="urn:microsoft.com/office/officeart/2008/layout/LinedList"/>
    <dgm:cxn modelId="{D7152858-973A-4491-B9DC-463A1B5CC593}" type="presParOf" srcId="{99B82320-4055-4173-8141-5F003FFBBC06}" destId="{2C0184E2-D594-4CD3-AA27-3539D03DC371}" srcOrd="0" destOrd="0" presId="urn:microsoft.com/office/officeart/2008/layout/LinedList"/>
    <dgm:cxn modelId="{BBEF4710-5940-401F-A7B0-3F43DCD48954}" type="presParOf" srcId="{99B82320-4055-4173-8141-5F003FFBBC06}" destId="{71BC5161-EF54-4C3A-81C4-C8D8B0177CF8}" srcOrd="1" destOrd="0" presId="urn:microsoft.com/office/officeart/2008/layout/LinedList"/>
    <dgm:cxn modelId="{42F78655-6044-42DB-ABC6-A751690D5523}" type="presParOf" srcId="{787CCF0E-A4D7-4761-9DAA-1BB942F783F2}" destId="{40EE7A91-38C9-4529-8177-7364170AF97C}" srcOrd="8" destOrd="0" presId="urn:microsoft.com/office/officeart/2008/layout/LinedList"/>
    <dgm:cxn modelId="{0972C490-491A-4CBD-BAD5-1A22AA165BAB}" type="presParOf" srcId="{787CCF0E-A4D7-4761-9DAA-1BB942F783F2}" destId="{F0EF2C66-3E2B-4F26-AE48-F84FA51D34B4}" srcOrd="9" destOrd="0" presId="urn:microsoft.com/office/officeart/2008/layout/LinedList"/>
    <dgm:cxn modelId="{CBBE1F96-A20D-4E36-8B40-66AAEA197A06}" type="presParOf" srcId="{F0EF2C66-3E2B-4F26-AE48-F84FA51D34B4}" destId="{0BDFC087-AD3F-42AB-B44D-E1454AE2E9B8}" srcOrd="0" destOrd="0" presId="urn:microsoft.com/office/officeart/2008/layout/LinedList"/>
    <dgm:cxn modelId="{DB9B0132-654E-4135-B923-90326EABDCC4}" type="presParOf" srcId="{F0EF2C66-3E2B-4F26-AE48-F84FA51D34B4}" destId="{900EAF7D-96E5-4333-AD66-98319355C4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8A7F3-15C9-4940-97A6-F53539700DD1}">
      <dsp:nvSpPr>
        <dsp:cNvPr id="0" name=""/>
        <dsp:cNvSpPr/>
      </dsp:nvSpPr>
      <dsp:spPr>
        <a:xfrm>
          <a:off x="0" y="2902"/>
          <a:ext cx="72401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58669-B300-483B-829A-A20597FA1C5C}">
      <dsp:nvSpPr>
        <dsp:cNvPr id="0" name=""/>
        <dsp:cNvSpPr/>
      </dsp:nvSpPr>
      <dsp:spPr>
        <a:xfrm>
          <a:off x="0" y="2902"/>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Large land area to cover</a:t>
          </a:r>
        </a:p>
      </dsp:txBody>
      <dsp:txXfrm>
        <a:off x="0" y="2902"/>
        <a:ext cx="7240146" cy="989632"/>
      </dsp:txXfrm>
    </dsp:sp>
    <dsp:sp modelId="{4F2145D9-DAE1-4318-B55F-FA52B3D17DA9}">
      <dsp:nvSpPr>
        <dsp:cNvPr id="0" name=""/>
        <dsp:cNvSpPr/>
      </dsp:nvSpPr>
      <dsp:spPr>
        <a:xfrm>
          <a:off x="0" y="992534"/>
          <a:ext cx="724014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75145-E4FB-472F-B16D-F301232F8143}">
      <dsp:nvSpPr>
        <dsp:cNvPr id="0" name=""/>
        <dsp:cNvSpPr/>
      </dsp:nvSpPr>
      <dsp:spPr>
        <a:xfrm>
          <a:off x="0" y="992534"/>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Many individuals in rural areas have difficulty traveling to your office</a:t>
          </a:r>
        </a:p>
      </dsp:txBody>
      <dsp:txXfrm>
        <a:off x="0" y="992534"/>
        <a:ext cx="7240146" cy="989632"/>
      </dsp:txXfrm>
    </dsp:sp>
    <dsp:sp modelId="{DACC525F-A645-4C25-B993-ED96AE4924F9}">
      <dsp:nvSpPr>
        <dsp:cNvPr id="0" name=""/>
        <dsp:cNvSpPr/>
      </dsp:nvSpPr>
      <dsp:spPr>
        <a:xfrm>
          <a:off x="0" y="1982167"/>
          <a:ext cx="724014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7540E-3C21-4A74-8B7E-4267F060EFBC}">
      <dsp:nvSpPr>
        <dsp:cNvPr id="0" name=""/>
        <dsp:cNvSpPr/>
      </dsp:nvSpPr>
      <dsp:spPr>
        <a:xfrm>
          <a:off x="0" y="1982167"/>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Increased number of isolated individuals—and at greater distances</a:t>
          </a:r>
        </a:p>
      </dsp:txBody>
      <dsp:txXfrm>
        <a:off x="0" y="1982167"/>
        <a:ext cx="7240146" cy="989632"/>
      </dsp:txXfrm>
    </dsp:sp>
    <dsp:sp modelId="{7564C889-4321-4EA2-B609-56CA4B671188}">
      <dsp:nvSpPr>
        <dsp:cNvPr id="0" name=""/>
        <dsp:cNvSpPr/>
      </dsp:nvSpPr>
      <dsp:spPr>
        <a:xfrm>
          <a:off x="0" y="2971799"/>
          <a:ext cx="724014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FFE92-1405-42D5-9E5A-93F574AF4168}">
      <dsp:nvSpPr>
        <dsp:cNvPr id="0" name=""/>
        <dsp:cNvSpPr/>
      </dsp:nvSpPr>
      <dsp:spPr>
        <a:xfrm>
          <a:off x="0" y="2971800"/>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Limited or no access to reliable internet</a:t>
          </a:r>
        </a:p>
      </dsp:txBody>
      <dsp:txXfrm>
        <a:off x="0" y="2971800"/>
        <a:ext cx="7240146" cy="989632"/>
      </dsp:txXfrm>
    </dsp:sp>
    <dsp:sp modelId="{DDA3CC7C-8ACB-42EA-A6F2-0049AB18E6EA}">
      <dsp:nvSpPr>
        <dsp:cNvPr id="0" name=""/>
        <dsp:cNvSpPr/>
      </dsp:nvSpPr>
      <dsp:spPr>
        <a:xfrm>
          <a:off x="0" y="3961432"/>
          <a:ext cx="724014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234B7-B535-49F2-91BE-779783FE0A59}">
      <dsp:nvSpPr>
        <dsp:cNvPr id="0" name=""/>
        <dsp:cNvSpPr/>
      </dsp:nvSpPr>
      <dsp:spPr>
        <a:xfrm>
          <a:off x="0" y="3961432"/>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No access to computer </a:t>
          </a:r>
        </a:p>
      </dsp:txBody>
      <dsp:txXfrm>
        <a:off x="0" y="3961432"/>
        <a:ext cx="7240146" cy="989632"/>
      </dsp:txXfrm>
    </dsp:sp>
    <dsp:sp modelId="{3859C1EC-6FA4-46FF-A825-B768C5C0686F}">
      <dsp:nvSpPr>
        <dsp:cNvPr id="0" name=""/>
        <dsp:cNvSpPr/>
      </dsp:nvSpPr>
      <dsp:spPr>
        <a:xfrm>
          <a:off x="0" y="4951065"/>
          <a:ext cx="72401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A1C04-3053-430F-AC5D-7EC4A9327866}">
      <dsp:nvSpPr>
        <dsp:cNvPr id="0" name=""/>
        <dsp:cNvSpPr/>
      </dsp:nvSpPr>
      <dsp:spPr>
        <a:xfrm>
          <a:off x="0" y="4951065"/>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Not comfortable using internet</a:t>
          </a:r>
        </a:p>
      </dsp:txBody>
      <dsp:txXfrm>
        <a:off x="0" y="4951065"/>
        <a:ext cx="7240146" cy="989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3CF1E-A27C-463D-931B-E03C2A5AF8FB}">
      <dsp:nvSpPr>
        <dsp:cNvPr id="0" name=""/>
        <dsp:cNvSpPr/>
      </dsp:nvSpPr>
      <dsp:spPr>
        <a:xfrm>
          <a:off x="2206605" y="1309"/>
          <a:ext cx="8826423" cy="134186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7" tIns="340833" rIns="171257" bIns="340833" numCol="1" spcCol="1270" anchor="ctr" anchorCtr="0">
          <a:noAutofit/>
        </a:bodyPr>
        <a:lstStyle/>
        <a:p>
          <a:pPr marL="0" lvl="0" indent="0" algn="l" defTabSz="1066800">
            <a:lnSpc>
              <a:spcPct val="90000"/>
            </a:lnSpc>
            <a:spcBef>
              <a:spcPct val="0"/>
            </a:spcBef>
            <a:spcAft>
              <a:spcPct val="35000"/>
            </a:spcAft>
            <a:buNone/>
          </a:pPr>
          <a:r>
            <a:rPr lang="en-US" sz="2400" kern="1200" dirty="0"/>
            <a:t>Connect with HR. Explain your role and how this information can benefit their employees.</a:t>
          </a:r>
        </a:p>
      </dsp:txBody>
      <dsp:txXfrm>
        <a:off x="2206605" y="1309"/>
        <a:ext cx="8826423" cy="1341862"/>
      </dsp:txXfrm>
    </dsp:sp>
    <dsp:sp modelId="{6011523F-DAA5-4383-8447-18D623DCC758}">
      <dsp:nvSpPr>
        <dsp:cNvPr id="0" name=""/>
        <dsp:cNvSpPr/>
      </dsp:nvSpPr>
      <dsp:spPr>
        <a:xfrm>
          <a:off x="0" y="1309"/>
          <a:ext cx="2206605" cy="13418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66" tIns="132546" rIns="116766" bIns="132546" numCol="1" spcCol="1270" anchor="ctr" anchorCtr="0">
          <a:noAutofit/>
        </a:bodyPr>
        <a:lstStyle/>
        <a:p>
          <a:pPr marL="0" lvl="0" indent="0" algn="ctr" defTabSz="1066800">
            <a:lnSpc>
              <a:spcPct val="90000"/>
            </a:lnSpc>
            <a:spcBef>
              <a:spcPct val="0"/>
            </a:spcBef>
            <a:spcAft>
              <a:spcPct val="35000"/>
            </a:spcAft>
            <a:buNone/>
          </a:pPr>
          <a:r>
            <a:rPr lang="en-US" sz="2400" kern="1200" dirty="0"/>
            <a:t>Connect</a:t>
          </a:r>
        </a:p>
      </dsp:txBody>
      <dsp:txXfrm>
        <a:off x="0" y="1309"/>
        <a:ext cx="2206605" cy="1341862"/>
      </dsp:txXfrm>
    </dsp:sp>
    <dsp:sp modelId="{56F41791-C291-4ECB-8816-8CD037D34A4A}">
      <dsp:nvSpPr>
        <dsp:cNvPr id="0" name=""/>
        <dsp:cNvSpPr/>
      </dsp:nvSpPr>
      <dsp:spPr>
        <a:xfrm>
          <a:off x="2206605" y="1423683"/>
          <a:ext cx="8826423" cy="1341862"/>
        </a:xfrm>
        <a:prstGeom prst="rect">
          <a:avLst/>
        </a:prstGeom>
        <a:solidFill>
          <a:schemeClr val="accent2">
            <a:tint val="40000"/>
            <a:alpha val="90000"/>
            <a:hueOff val="-684416"/>
            <a:satOff val="-1113"/>
            <a:lumOff val="-3"/>
            <a:alphaOff val="0"/>
          </a:schemeClr>
        </a:solidFill>
        <a:ln w="12700" cap="flat" cmpd="sng" algn="ctr">
          <a:solidFill>
            <a:schemeClr val="accent2">
              <a:tint val="40000"/>
              <a:alpha val="90000"/>
              <a:hueOff val="-684416"/>
              <a:satOff val="-1113"/>
              <a:lumOff val="-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7" tIns="340833" rIns="171257" bIns="340833" numCol="1" spcCol="1270" anchor="t" anchorCtr="0">
          <a:noAutofit/>
        </a:bodyPr>
        <a:lstStyle/>
        <a:p>
          <a:pPr marL="0" lvl="0" indent="0" algn="l" defTabSz="1066800">
            <a:lnSpc>
              <a:spcPct val="50000"/>
            </a:lnSpc>
            <a:spcBef>
              <a:spcPct val="0"/>
            </a:spcBef>
            <a:spcAft>
              <a:spcPts val="200"/>
            </a:spcAft>
            <a:buNone/>
          </a:pPr>
          <a:r>
            <a:rPr lang="en-US" sz="2400" kern="1200" dirty="0"/>
            <a:t>Share information and resources. </a:t>
          </a:r>
        </a:p>
        <a:p>
          <a:pPr marL="228600" lvl="1" indent="-228600" algn="l" defTabSz="889000">
            <a:lnSpc>
              <a:spcPct val="90000"/>
            </a:lnSpc>
            <a:spcBef>
              <a:spcPct val="0"/>
            </a:spcBef>
            <a:spcAft>
              <a:spcPct val="15000"/>
            </a:spcAft>
            <a:buChar char="•"/>
          </a:pPr>
          <a:r>
            <a:rPr lang="en-US" sz="2000" kern="1200"/>
            <a:t>Target those nearing retirement and;</a:t>
          </a:r>
          <a:endParaRPr lang="en-US" sz="2000" kern="1200" dirty="0"/>
        </a:p>
        <a:p>
          <a:pPr marL="228600" lvl="1" indent="-228600" algn="l" defTabSz="889000">
            <a:lnSpc>
              <a:spcPct val="90000"/>
            </a:lnSpc>
            <a:spcBef>
              <a:spcPct val="0"/>
            </a:spcBef>
            <a:spcAft>
              <a:spcPct val="15000"/>
            </a:spcAft>
            <a:buChar char="•"/>
          </a:pPr>
          <a:r>
            <a:rPr lang="en-US" sz="2000" kern="1200"/>
            <a:t>Younger employees who help aging parents</a:t>
          </a:r>
          <a:endParaRPr lang="en-US" sz="2000" kern="1200" dirty="0"/>
        </a:p>
      </dsp:txBody>
      <dsp:txXfrm>
        <a:off x="2206605" y="1423683"/>
        <a:ext cx="8826423" cy="1341862"/>
      </dsp:txXfrm>
    </dsp:sp>
    <dsp:sp modelId="{CCCC15DD-7A86-46A3-9951-EFEBC18D1F92}">
      <dsp:nvSpPr>
        <dsp:cNvPr id="0" name=""/>
        <dsp:cNvSpPr/>
      </dsp:nvSpPr>
      <dsp:spPr>
        <a:xfrm>
          <a:off x="0" y="1423683"/>
          <a:ext cx="2206605" cy="1341862"/>
        </a:xfrm>
        <a:prstGeom prst="rect">
          <a:avLst/>
        </a:prstGeom>
        <a:solidFill>
          <a:schemeClr val="accent2">
            <a:hueOff val="-749512"/>
            <a:satOff val="-3099"/>
            <a:lumOff val="589"/>
            <a:alphaOff val="0"/>
          </a:schemeClr>
        </a:solidFill>
        <a:ln w="12700" cap="flat" cmpd="sng" algn="ctr">
          <a:solidFill>
            <a:schemeClr val="accent2">
              <a:hueOff val="-749512"/>
              <a:satOff val="-3099"/>
              <a:lumOff val="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66" tIns="132546" rIns="116766" bIns="132546" numCol="1" spcCol="1270" anchor="ctr" anchorCtr="0">
          <a:noAutofit/>
        </a:bodyPr>
        <a:lstStyle/>
        <a:p>
          <a:pPr marL="0" lvl="0" indent="0" algn="ctr" defTabSz="1066800">
            <a:lnSpc>
              <a:spcPct val="90000"/>
            </a:lnSpc>
            <a:spcBef>
              <a:spcPct val="0"/>
            </a:spcBef>
            <a:spcAft>
              <a:spcPct val="35000"/>
            </a:spcAft>
            <a:buNone/>
          </a:pPr>
          <a:r>
            <a:rPr lang="en-US" sz="2400" kern="1200" dirty="0"/>
            <a:t>Share</a:t>
          </a:r>
        </a:p>
      </dsp:txBody>
      <dsp:txXfrm>
        <a:off x="0" y="1423683"/>
        <a:ext cx="2206605" cy="1341862"/>
      </dsp:txXfrm>
    </dsp:sp>
    <dsp:sp modelId="{8C8522A6-1E71-4F41-8B73-1713973D30CA}">
      <dsp:nvSpPr>
        <dsp:cNvPr id="0" name=""/>
        <dsp:cNvSpPr/>
      </dsp:nvSpPr>
      <dsp:spPr>
        <a:xfrm>
          <a:off x="2206605" y="2847366"/>
          <a:ext cx="8826423" cy="1341862"/>
        </a:xfrm>
        <a:prstGeom prst="rect">
          <a:avLst/>
        </a:prstGeom>
        <a:solidFill>
          <a:schemeClr val="accent2">
            <a:tint val="40000"/>
            <a:alpha val="90000"/>
            <a:hueOff val="-1368831"/>
            <a:satOff val="-2227"/>
            <a:lumOff val="-5"/>
            <a:alphaOff val="0"/>
          </a:schemeClr>
        </a:solidFill>
        <a:ln w="12700" cap="flat" cmpd="sng" algn="ctr">
          <a:solidFill>
            <a:schemeClr val="accent2">
              <a:tint val="40000"/>
              <a:alpha val="90000"/>
              <a:hueOff val="-1368831"/>
              <a:satOff val="-2227"/>
              <a:lumOff val="-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7" tIns="340833" rIns="171257" bIns="340833" numCol="1" spcCol="1270" anchor="t" anchorCtr="0">
          <a:noAutofit/>
        </a:bodyPr>
        <a:lstStyle/>
        <a:p>
          <a:pPr marL="0" lvl="0" indent="0" algn="l" defTabSz="1066800">
            <a:lnSpc>
              <a:spcPct val="50000"/>
            </a:lnSpc>
            <a:spcBef>
              <a:spcPct val="0"/>
            </a:spcBef>
            <a:spcAft>
              <a:spcPts val="300"/>
            </a:spcAft>
            <a:buNone/>
          </a:pPr>
          <a:r>
            <a:rPr lang="en-US" sz="2400" kern="1200" dirty="0"/>
            <a:t>Offer presentations— in-person at factory or virtual.</a:t>
          </a:r>
        </a:p>
        <a:p>
          <a:pPr marL="228600" lvl="1" indent="-228600" algn="l" defTabSz="889000">
            <a:lnSpc>
              <a:spcPct val="90000"/>
            </a:lnSpc>
            <a:spcBef>
              <a:spcPct val="0"/>
            </a:spcBef>
            <a:spcAft>
              <a:spcPct val="15000"/>
            </a:spcAft>
            <a:buChar char="•"/>
          </a:pPr>
          <a:r>
            <a:rPr lang="en-US" sz="2000" kern="1200" dirty="0"/>
            <a:t>Welcome to Medicare</a:t>
          </a:r>
        </a:p>
        <a:p>
          <a:pPr marL="228600" lvl="1" indent="-228600" algn="l" defTabSz="889000">
            <a:lnSpc>
              <a:spcPct val="90000"/>
            </a:lnSpc>
            <a:spcBef>
              <a:spcPct val="0"/>
            </a:spcBef>
            <a:spcAft>
              <a:spcPct val="15000"/>
            </a:spcAft>
            <a:buChar char="•"/>
          </a:pPr>
          <a:r>
            <a:rPr lang="en-US" sz="2000" kern="1200" dirty="0"/>
            <a:t>Low-income benefit programs</a:t>
          </a:r>
        </a:p>
      </dsp:txBody>
      <dsp:txXfrm>
        <a:off x="2206605" y="2847366"/>
        <a:ext cx="8826423" cy="1341862"/>
      </dsp:txXfrm>
    </dsp:sp>
    <dsp:sp modelId="{0BDA9C1C-04EE-4628-AEF3-143546F50206}">
      <dsp:nvSpPr>
        <dsp:cNvPr id="0" name=""/>
        <dsp:cNvSpPr/>
      </dsp:nvSpPr>
      <dsp:spPr>
        <a:xfrm>
          <a:off x="0" y="2846057"/>
          <a:ext cx="2206605" cy="1341862"/>
        </a:xfrm>
        <a:prstGeom prst="rect">
          <a:avLst/>
        </a:prstGeom>
        <a:solidFill>
          <a:schemeClr val="accent2">
            <a:hueOff val="-1499023"/>
            <a:satOff val="-6198"/>
            <a:lumOff val="1177"/>
            <a:alphaOff val="0"/>
          </a:schemeClr>
        </a:solidFill>
        <a:ln w="12700" cap="flat" cmpd="sng" algn="ctr">
          <a:solidFill>
            <a:schemeClr val="accent2">
              <a:hueOff val="-1499023"/>
              <a:satOff val="-6198"/>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66" tIns="132546" rIns="116766" bIns="132546" numCol="1" spcCol="1270" anchor="ctr" anchorCtr="0">
          <a:noAutofit/>
        </a:bodyPr>
        <a:lstStyle/>
        <a:p>
          <a:pPr marL="0" lvl="0" indent="0" algn="ctr" defTabSz="1066800">
            <a:lnSpc>
              <a:spcPct val="90000"/>
            </a:lnSpc>
            <a:spcBef>
              <a:spcPct val="0"/>
            </a:spcBef>
            <a:spcAft>
              <a:spcPct val="35000"/>
            </a:spcAft>
            <a:buNone/>
          </a:pPr>
          <a:r>
            <a:rPr lang="en-US" sz="2400" kern="1200" dirty="0"/>
            <a:t>Offer</a:t>
          </a:r>
        </a:p>
      </dsp:txBody>
      <dsp:txXfrm>
        <a:off x="0" y="2846057"/>
        <a:ext cx="2206605" cy="1341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F82EF-8EE3-4558-90E4-BF2BEE12E12A}">
      <dsp:nvSpPr>
        <dsp:cNvPr id="0" name=""/>
        <dsp:cNvSpPr/>
      </dsp:nvSpPr>
      <dsp:spPr>
        <a:xfrm>
          <a:off x="4247" y="871763"/>
          <a:ext cx="2553864" cy="77092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Face-to-face activities with beneficiaries</a:t>
          </a:r>
        </a:p>
      </dsp:txBody>
      <dsp:txXfrm>
        <a:off x="4247" y="871763"/>
        <a:ext cx="2553864" cy="770926"/>
      </dsp:txXfrm>
    </dsp:sp>
    <dsp:sp modelId="{DA977146-FF58-46BB-9203-D83C3F624CA2}">
      <dsp:nvSpPr>
        <dsp:cNvPr id="0" name=""/>
        <dsp:cNvSpPr/>
      </dsp:nvSpPr>
      <dsp:spPr>
        <a:xfrm>
          <a:off x="4247" y="1642689"/>
          <a:ext cx="2553864" cy="22491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Presentations</a:t>
          </a:r>
        </a:p>
        <a:p>
          <a:pPr marL="228600" lvl="1" indent="-228600" algn="l" defTabSz="889000">
            <a:lnSpc>
              <a:spcPct val="90000"/>
            </a:lnSpc>
            <a:spcBef>
              <a:spcPct val="0"/>
            </a:spcBef>
            <a:spcAft>
              <a:spcPct val="15000"/>
            </a:spcAft>
            <a:buChar char="•"/>
          </a:pPr>
          <a:r>
            <a:rPr lang="en-US" sz="2000" kern="1200"/>
            <a:t>Health or Senior Fair Exhibit</a:t>
          </a:r>
        </a:p>
        <a:p>
          <a:pPr marL="228600" lvl="1" indent="-228600" algn="l" defTabSz="889000">
            <a:lnSpc>
              <a:spcPct val="90000"/>
            </a:lnSpc>
            <a:spcBef>
              <a:spcPct val="0"/>
            </a:spcBef>
            <a:spcAft>
              <a:spcPct val="15000"/>
            </a:spcAft>
            <a:buChar char="•"/>
          </a:pPr>
          <a:r>
            <a:rPr lang="en-US" sz="2000" kern="1200" dirty="0"/>
            <a:t>Church festivals</a:t>
          </a:r>
        </a:p>
      </dsp:txBody>
      <dsp:txXfrm>
        <a:off x="4247" y="1642689"/>
        <a:ext cx="2553864" cy="2249184"/>
      </dsp:txXfrm>
    </dsp:sp>
    <dsp:sp modelId="{7B0825DD-96FB-47DA-B53D-7000A2210B7F}">
      <dsp:nvSpPr>
        <dsp:cNvPr id="0" name=""/>
        <dsp:cNvSpPr/>
      </dsp:nvSpPr>
      <dsp:spPr>
        <a:xfrm>
          <a:off x="2915652" y="871763"/>
          <a:ext cx="2553864" cy="770926"/>
        </a:xfrm>
        <a:prstGeom prst="rect">
          <a:avLst/>
        </a:prstGeom>
        <a:solidFill>
          <a:schemeClr val="accent5">
            <a:hueOff val="-508539"/>
            <a:satOff val="139"/>
            <a:lumOff val="-2353"/>
            <a:alphaOff val="0"/>
          </a:schemeClr>
        </a:solidFill>
        <a:ln w="12700" cap="flat" cmpd="sng" algn="ctr">
          <a:solidFill>
            <a:schemeClr val="accent5">
              <a:hueOff val="-508539"/>
              <a:satOff val="13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Face-to-face with community partners</a:t>
          </a:r>
        </a:p>
      </dsp:txBody>
      <dsp:txXfrm>
        <a:off x="2915652" y="871763"/>
        <a:ext cx="2553864" cy="770926"/>
      </dsp:txXfrm>
    </dsp:sp>
    <dsp:sp modelId="{C919185C-7758-4710-8556-095DEA9CA295}">
      <dsp:nvSpPr>
        <dsp:cNvPr id="0" name=""/>
        <dsp:cNvSpPr/>
      </dsp:nvSpPr>
      <dsp:spPr>
        <a:xfrm>
          <a:off x="2915652" y="1642689"/>
          <a:ext cx="2553864" cy="2249184"/>
        </a:xfrm>
        <a:prstGeom prst="rect">
          <a:avLst/>
        </a:prstGeom>
        <a:solidFill>
          <a:schemeClr val="accent5">
            <a:tint val="40000"/>
            <a:alpha val="90000"/>
            <a:hueOff val="-456249"/>
            <a:satOff val="-2775"/>
            <a:lumOff val="-472"/>
            <a:alphaOff val="0"/>
          </a:schemeClr>
        </a:solidFill>
        <a:ln w="12700" cap="flat" cmpd="sng" algn="ctr">
          <a:solidFill>
            <a:schemeClr val="accent5">
              <a:tint val="40000"/>
              <a:alpha val="90000"/>
              <a:hueOff val="-456249"/>
              <a:satOff val="-2775"/>
              <a:lumOff val="-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Educate </a:t>
          </a:r>
        </a:p>
        <a:p>
          <a:pPr marL="228600" lvl="1" indent="-228600" algn="l" defTabSz="889000">
            <a:lnSpc>
              <a:spcPct val="90000"/>
            </a:lnSpc>
            <a:spcBef>
              <a:spcPct val="0"/>
            </a:spcBef>
            <a:spcAft>
              <a:spcPct val="15000"/>
            </a:spcAft>
            <a:buChar char="•"/>
          </a:pPr>
          <a:r>
            <a:rPr lang="en-US" sz="2000" kern="1200" dirty="0"/>
            <a:t>Share resources</a:t>
          </a:r>
        </a:p>
      </dsp:txBody>
      <dsp:txXfrm>
        <a:off x="2915652" y="1642689"/>
        <a:ext cx="2553864" cy="2249184"/>
      </dsp:txXfrm>
    </dsp:sp>
    <dsp:sp modelId="{07BE7CEB-7F62-4556-B177-3947A71DE9DA}">
      <dsp:nvSpPr>
        <dsp:cNvPr id="0" name=""/>
        <dsp:cNvSpPr/>
      </dsp:nvSpPr>
      <dsp:spPr>
        <a:xfrm>
          <a:off x="5827058" y="871763"/>
          <a:ext cx="2553864" cy="770926"/>
        </a:xfrm>
        <a:prstGeom prst="rect">
          <a:avLst/>
        </a:prstGeom>
        <a:solidFill>
          <a:schemeClr val="accent5">
            <a:hueOff val="-1017077"/>
            <a:satOff val="279"/>
            <a:lumOff val="-4705"/>
            <a:alphaOff val="0"/>
          </a:schemeClr>
        </a:solidFill>
        <a:ln w="12700" cap="flat" cmpd="sng" algn="ctr">
          <a:solidFill>
            <a:schemeClr val="accent5">
              <a:hueOff val="-1017077"/>
              <a:satOff val="27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Traditional Media Sources</a:t>
          </a:r>
        </a:p>
      </dsp:txBody>
      <dsp:txXfrm>
        <a:off x="5827058" y="871763"/>
        <a:ext cx="2553864" cy="770926"/>
      </dsp:txXfrm>
    </dsp:sp>
    <dsp:sp modelId="{889E4106-B10B-4CEE-963D-EEB76F72E798}">
      <dsp:nvSpPr>
        <dsp:cNvPr id="0" name=""/>
        <dsp:cNvSpPr/>
      </dsp:nvSpPr>
      <dsp:spPr>
        <a:xfrm>
          <a:off x="5827058" y="1642689"/>
          <a:ext cx="2553864" cy="2249184"/>
        </a:xfrm>
        <a:prstGeom prst="rect">
          <a:avLst/>
        </a:prstGeom>
        <a:solidFill>
          <a:schemeClr val="accent5">
            <a:tint val="40000"/>
            <a:alpha val="90000"/>
            <a:hueOff val="-912498"/>
            <a:satOff val="-5550"/>
            <a:lumOff val="-945"/>
            <a:alphaOff val="0"/>
          </a:schemeClr>
        </a:solidFill>
        <a:ln w="12700" cap="flat" cmpd="sng" algn="ctr">
          <a:solidFill>
            <a:schemeClr val="accent5">
              <a:tint val="40000"/>
              <a:alpha val="90000"/>
              <a:hueOff val="-912498"/>
              <a:satOff val="-5550"/>
              <a:lumOff val="-9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Newspaper</a:t>
          </a:r>
        </a:p>
        <a:p>
          <a:pPr marL="228600" lvl="1" indent="-228600" algn="l" defTabSz="889000">
            <a:lnSpc>
              <a:spcPct val="90000"/>
            </a:lnSpc>
            <a:spcBef>
              <a:spcPct val="0"/>
            </a:spcBef>
            <a:spcAft>
              <a:spcPct val="15000"/>
            </a:spcAft>
            <a:buChar char="•"/>
          </a:pPr>
          <a:r>
            <a:rPr lang="en-US" sz="2000" kern="1200" dirty="0"/>
            <a:t>Radio—Ad or talk show</a:t>
          </a:r>
        </a:p>
        <a:p>
          <a:pPr marL="228600" lvl="1" indent="-228600" algn="l" defTabSz="889000">
            <a:lnSpc>
              <a:spcPct val="90000"/>
            </a:lnSpc>
            <a:spcBef>
              <a:spcPct val="0"/>
            </a:spcBef>
            <a:spcAft>
              <a:spcPct val="15000"/>
            </a:spcAft>
            <a:buChar char="•"/>
          </a:pPr>
          <a:r>
            <a:rPr lang="en-US" sz="2000" kern="1200"/>
            <a:t>TV—local stations</a:t>
          </a:r>
          <a:endParaRPr lang="en-US" sz="2000" kern="1200" dirty="0"/>
        </a:p>
        <a:p>
          <a:pPr marL="228600" lvl="1" indent="-228600" algn="l" defTabSz="889000">
            <a:lnSpc>
              <a:spcPct val="90000"/>
            </a:lnSpc>
            <a:spcBef>
              <a:spcPct val="0"/>
            </a:spcBef>
            <a:spcAft>
              <a:spcPct val="15000"/>
            </a:spcAft>
            <a:buChar char="•"/>
          </a:pPr>
          <a:r>
            <a:rPr lang="en-US" sz="2000" kern="1200"/>
            <a:t>Community Calendar</a:t>
          </a:r>
          <a:endParaRPr lang="en-US" sz="2000" kern="1200" dirty="0"/>
        </a:p>
      </dsp:txBody>
      <dsp:txXfrm>
        <a:off x="5827058" y="1642689"/>
        <a:ext cx="2553864" cy="2249184"/>
      </dsp:txXfrm>
    </dsp:sp>
    <dsp:sp modelId="{77215C5C-4DA1-4D92-BF79-4278796F807D}">
      <dsp:nvSpPr>
        <dsp:cNvPr id="0" name=""/>
        <dsp:cNvSpPr/>
      </dsp:nvSpPr>
      <dsp:spPr>
        <a:xfrm>
          <a:off x="8738463" y="871763"/>
          <a:ext cx="2553864" cy="770926"/>
        </a:xfrm>
        <a:prstGeom prst="rect">
          <a:avLst/>
        </a:prstGeom>
        <a:solidFill>
          <a:schemeClr val="accent5">
            <a:hueOff val="-1525616"/>
            <a:satOff val="418"/>
            <a:lumOff val="-7058"/>
            <a:alphaOff val="0"/>
          </a:schemeClr>
        </a:solidFill>
        <a:ln w="12700" cap="flat" cmpd="sng" algn="ctr">
          <a:solidFill>
            <a:schemeClr val="accent5">
              <a:hueOff val="-1525616"/>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Other printed materials</a:t>
          </a:r>
        </a:p>
      </dsp:txBody>
      <dsp:txXfrm>
        <a:off x="8738463" y="871763"/>
        <a:ext cx="2553864" cy="770926"/>
      </dsp:txXfrm>
    </dsp:sp>
    <dsp:sp modelId="{E3774DE4-E7AB-43E4-809B-3F93A3613075}">
      <dsp:nvSpPr>
        <dsp:cNvPr id="0" name=""/>
        <dsp:cNvSpPr/>
      </dsp:nvSpPr>
      <dsp:spPr>
        <a:xfrm>
          <a:off x="8738463" y="1642689"/>
          <a:ext cx="2553864" cy="2249184"/>
        </a:xfrm>
        <a:prstGeom prst="rect">
          <a:avLst/>
        </a:prstGeom>
        <a:solidFill>
          <a:schemeClr val="accent5">
            <a:tint val="40000"/>
            <a:alpha val="90000"/>
            <a:hueOff val="-1368747"/>
            <a:satOff val="-8325"/>
            <a:lumOff val="-1417"/>
            <a:alphaOff val="0"/>
          </a:schemeClr>
        </a:solidFill>
        <a:ln w="12700" cap="flat" cmpd="sng" algn="ctr">
          <a:solidFill>
            <a:schemeClr val="accent5">
              <a:tint val="40000"/>
              <a:alpha val="90000"/>
              <a:hueOff val="-1368747"/>
              <a:satOff val="-8325"/>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Newsletter articles</a:t>
          </a:r>
        </a:p>
        <a:p>
          <a:pPr marL="228600" lvl="1" indent="-228600" algn="l" defTabSz="889000">
            <a:lnSpc>
              <a:spcPct val="90000"/>
            </a:lnSpc>
            <a:spcBef>
              <a:spcPct val="0"/>
            </a:spcBef>
            <a:spcAft>
              <a:spcPct val="15000"/>
            </a:spcAft>
            <a:buChar char="•"/>
          </a:pPr>
          <a:r>
            <a:rPr lang="en-US" sz="2000" kern="1200" dirty="0"/>
            <a:t>Brochures, Posters, Flyers</a:t>
          </a:r>
        </a:p>
        <a:p>
          <a:pPr marL="228600" lvl="1" indent="-228600" algn="l" defTabSz="889000">
            <a:lnSpc>
              <a:spcPct val="90000"/>
            </a:lnSpc>
            <a:spcBef>
              <a:spcPct val="0"/>
            </a:spcBef>
            <a:spcAft>
              <a:spcPct val="15000"/>
            </a:spcAft>
            <a:buChar char="•"/>
          </a:pPr>
          <a:r>
            <a:rPr lang="en-US" sz="2000" kern="1200" dirty="0"/>
            <a:t>Table Tents</a:t>
          </a:r>
        </a:p>
      </dsp:txBody>
      <dsp:txXfrm>
        <a:off x="8738463" y="1642689"/>
        <a:ext cx="2553864" cy="2249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4672F-7818-4A81-BA40-7D2B87DDE943}">
      <dsp:nvSpPr>
        <dsp:cNvPr id="0" name=""/>
        <dsp:cNvSpPr/>
      </dsp:nvSpPr>
      <dsp:spPr>
        <a:xfrm>
          <a:off x="0" y="530"/>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25E64-16F0-424B-9E91-8AAD8A55359A}">
      <dsp:nvSpPr>
        <dsp:cNvPr id="0" name=""/>
        <dsp:cNvSpPr/>
      </dsp:nvSpPr>
      <dsp:spPr>
        <a:xfrm>
          <a:off x="0" y="530"/>
          <a:ext cx="960120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Home Delivered Meals</a:t>
          </a:r>
        </a:p>
      </dsp:txBody>
      <dsp:txXfrm>
        <a:off x="0" y="530"/>
        <a:ext cx="9601200" cy="868467"/>
      </dsp:txXfrm>
    </dsp:sp>
    <dsp:sp modelId="{7F58DEBB-3EB5-4DBC-9B26-E9C9934D7476}">
      <dsp:nvSpPr>
        <dsp:cNvPr id="0" name=""/>
        <dsp:cNvSpPr/>
      </dsp:nvSpPr>
      <dsp:spPr>
        <a:xfrm>
          <a:off x="0" y="868998"/>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487DE-A864-4AB9-A0E0-78FD433C83C2}">
      <dsp:nvSpPr>
        <dsp:cNvPr id="0" name=""/>
        <dsp:cNvSpPr/>
      </dsp:nvSpPr>
      <dsp:spPr>
        <a:xfrm>
          <a:off x="0" y="868998"/>
          <a:ext cx="960120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Prescription Medication Bags</a:t>
          </a:r>
        </a:p>
      </dsp:txBody>
      <dsp:txXfrm>
        <a:off x="0" y="868998"/>
        <a:ext cx="9601200" cy="868467"/>
      </dsp:txXfrm>
    </dsp:sp>
    <dsp:sp modelId="{ECBD4A15-A78B-42B1-93D6-CF304FC607B6}">
      <dsp:nvSpPr>
        <dsp:cNvPr id="0" name=""/>
        <dsp:cNvSpPr/>
      </dsp:nvSpPr>
      <dsp:spPr>
        <a:xfrm>
          <a:off x="0" y="1737466"/>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AAF83-78DE-4FC9-9212-544A8409ED16}">
      <dsp:nvSpPr>
        <dsp:cNvPr id="0" name=""/>
        <dsp:cNvSpPr/>
      </dsp:nvSpPr>
      <dsp:spPr>
        <a:xfrm>
          <a:off x="0" y="1737466"/>
          <a:ext cx="960120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Grocery Bags</a:t>
          </a:r>
        </a:p>
      </dsp:txBody>
      <dsp:txXfrm>
        <a:off x="0" y="1737466"/>
        <a:ext cx="9601200" cy="868467"/>
      </dsp:txXfrm>
    </dsp:sp>
    <dsp:sp modelId="{029A0ED8-A346-482D-AE5B-46AC57788C9A}">
      <dsp:nvSpPr>
        <dsp:cNvPr id="0" name=""/>
        <dsp:cNvSpPr/>
      </dsp:nvSpPr>
      <dsp:spPr>
        <a:xfrm>
          <a:off x="0" y="2605933"/>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184E2-D594-4CD3-AA27-3539D03DC371}">
      <dsp:nvSpPr>
        <dsp:cNvPr id="0" name=""/>
        <dsp:cNvSpPr/>
      </dsp:nvSpPr>
      <dsp:spPr>
        <a:xfrm>
          <a:off x="0" y="2605933"/>
          <a:ext cx="960120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Church Bulletins</a:t>
          </a:r>
        </a:p>
      </dsp:txBody>
      <dsp:txXfrm>
        <a:off x="0" y="2605933"/>
        <a:ext cx="9601200" cy="868467"/>
      </dsp:txXfrm>
    </dsp:sp>
    <dsp:sp modelId="{40EE7A91-38C9-4529-8177-7364170AF97C}">
      <dsp:nvSpPr>
        <dsp:cNvPr id="0" name=""/>
        <dsp:cNvSpPr/>
      </dsp:nvSpPr>
      <dsp:spPr>
        <a:xfrm>
          <a:off x="0" y="3474401"/>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FC087-AD3F-42AB-B44D-E1454AE2E9B8}">
      <dsp:nvSpPr>
        <dsp:cNvPr id="0" name=""/>
        <dsp:cNvSpPr/>
      </dsp:nvSpPr>
      <dsp:spPr>
        <a:xfrm>
          <a:off x="0" y="3474401"/>
          <a:ext cx="960120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Other?</a:t>
          </a:r>
        </a:p>
      </dsp:txBody>
      <dsp:txXfrm>
        <a:off x="0" y="3474401"/>
        <a:ext cx="9601200" cy="8684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2A949646-8B77-48AE-8ECB-1282D1080129}" type="datetimeFigureOut">
              <a:rPr lang="en-US" smtClean="0"/>
              <a:t>7/12/2021</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0A52E807-5238-4128-BA60-6703D6F3A6B6}" type="slidenum">
              <a:rPr lang="en-US" smtClean="0"/>
              <a:t>‹#›</a:t>
            </a:fld>
            <a:endParaRPr lang="en-US"/>
          </a:p>
        </p:txBody>
      </p:sp>
    </p:spTree>
    <p:extLst>
      <p:ext uri="{BB962C8B-B14F-4D97-AF65-F5344CB8AC3E}">
        <p14:creationId xmlns:p14="http://schemas.microsoft.com/office/powerpoint/2010/main" val="251936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m02.safelinks.protection.outlook.com/?url=https%3A%2F%2Fdefault.salsalabs.org%2FT9343c04f-5ddf-4bef-aae4-1fcba04a5284%2F22da0300-13c4-49ef-9d18-d93c7abc537d&amp;data=04%7C01%7C%7C51c769ae707241301ca808d8fb7e977a%7C8e087664409d4c4ca6b47aa01020d6ea%7C0%7C0%7C637535868420373888%7CUnknown%7CTWFpbGZsb3d8eyJWIjoiMC4wLjAwMDAiLCJQIjoiV2luMzIiLCJBTiI6Ik1haWwiLCJXVCI6Mn0%3D%7C1000&amp;sdata=rQDqZ54hHrLv3ZS%2BRYr4Ev%2FAec%2FODHB0HaBDSalHoRg%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default.salsalabs.org%2FTd3f4f865-ad46-4121-bba3-b0c78c20f821%2F22da0300-13c4-49ef-9d18-d93c7abc537d&amp;data=04%7C01%7C%7C51c769ae707241301ca808d8fb7e977a%7C8e087664409d4c4ca6b47aa01020d6ea%7C0%7C0%7C637535868420383887%7CUnknown%7CTWFpbGZsb3d8eyJWIjoiMC4wLjAwMDAiLCJQIjoiV2luMzIiLCJBTiI6Ik1haWwiLCJXVCI6Mn0%3D%7C1000&amp;sdata=7bD6EtBbYA5%2FjOqONbB7y5IUTpq02O4xgIma%2BB0Bx8c%3D&amp;reserved=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2E807-5238-4128-BA60-6703D6F3A6B6}" type="slidenum">
              <a:rPr lang="en-US" smtClean="0"/>
              <a:t>1</a:t>
            </a:fld>
            <a:endParaRPr lang="en-US"/>
          </a:p>
        </p:txBody>
      </p:sp>
    </p:spTree>
    <p:extLst>
      <p:ext uri="{BB962C8B-B14F-4D97-AF65-F5344CB8AC3E}">
        <p14:creationId xmlns:p14="http://schemas.microsoft.com/office/powerpoint/2010/main" val="137006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 people in the community listen to?  These are the ones you want to seek out and win over.</a:t>
            </a:r>
          </a:p>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10</a:t>
            </a:fld>
            <a:endParaRPr lang="en-US"/>
          </a:p>
        </p:txBody>
      </p:sp>
    </p:spTree>
    <p:extLst>
      <p:ext uri="{BB962C8B-B14F-4D97-AF65-F5344CB8AC3E}">
        <p14:creationId xmlns:p14="http://schemas.microsoft.com/office/powerpoint/2010/main" val="101204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--winning over those Key community leaders can be a big help!   </a:t>
            </a:r>
          </a:p>
        </p:txBody>
      </p:sp>
      <p:sp>
        <p:nvSpPr>
          <p:cNvPr id="4" name="Slide Number Placeholder 3"/>
          <p:cNvSpPr>
            <a:spLocks noGrp="1"/>
          </p:cNvSpPr>
          <p:nvPr>
            <p:ph type="sldNum" sz="quarter" idx="10"/>
          </p:nvPr>
        </p:nvSpPr>
        <p:spPr/>
        <p:txBody>
          <a:bodyPr/>
          <a:lstStyle/>
          <a:p>
            <a:fld id="{8DE0FDE7-FE71-46E3-9512-437B13AD5F46}" type="slidenum">
              <a:rPr lang="en-US" smtClean="0"/>
              <a:t>11</a:t>
            </a:fld>
            <a:endParaRPr lang="en-US"/>
          </a:p>
        </p:txBody>
      </p:sp>
    </p:spTree>
    <p:extLst>
      <p:ext uri="{BB962C8B-B14F-4D97-AF65-F5344CB8AC3E}">
        <p14:creationId xmlns:p14="http://schemas.microsoft.com/office/powerpoint/2010/main" val="288437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r>
              <a:rPr lang="en-US" dirty="0"/>
              <a:t>Every county has its own unique features.  Whether it is a local coffee shop, a barber shop or other location--Make yourself known to the owners and patrons of the places people tend to gather.  Again, make sure they know how you/your agency can help the people of the community—tell them about the programs to help people with limited income.  See if they are willing to hang a flyer or have your brochures available there.</a:t>
            </a:r>
          </a:p>
        </p:txBody>
      </p:sp>
      <p:sp>
        <p:nvSpPr>
          <p:cNvPr id="4" name="Slide Number Placeholder 3"/>
          <p:cNvSpPr>
            <a:spLocks noGrp="1"/>
          </p:cNvSpPr>
          <p:nvPr>
            <p:ph type="sldNum" sz="quarter" idx="10"/>
          </p:nvPr>
        </p:nvSpPr>
        <p:spPr/>
        <p:txBody>
          <a:bodyPr/>
          <a:lstStyle/>
          <a:p>
            <a:fld id="{8DE0FDE7-FE71-46E3-9512-437B13AD5F46}" type="slidenum">
              <a:rPr lang="en-US" smtClean="0"/>
              <a:t>12</a:t>
            </a:fld>
            <a:endParaRPr lang="en-US"/>
          </a:p>
        </p:txBody>
      </p:sp>
    </p:spTree>
    <p:extLst>
      <p:ext uri="{BB962C8B-B14F-4D97-AF65-F5344CB8AC3E}">
        <p14:creationId xmlns:p14="http://schemas.microsoft.com/office/powerpoint/2010/main" val="138298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13</a:t>
            </a:fld>
            <a:endParaRPr lang="en-US"/>
          </a:p>
        </p:txBody>
      </p:sp>
    </p:spTree>
    <p:extLst>
      <p:ext uri="{BB962C8B-B14F-4D97-AF65-F5344CB8AC3E}">
        <p14:creationId xmlns:p14="http://schemas.microsoft.com/office/powerpoint/2010/main" val="91449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r>
              <a:rPr lang="en-US" dirty="0"/>
              <a:t>And another good way to reach those isolated individuals---consider flyers that can be delivered with a home delivered meal. &lt;On our website—samples of flyers for home delivered meal outreach&gt; </a:t>
            </a:r>
          </a:p>
          <a:p>
            <a:endParaRPr lang="en-US" dirty="0"/>
          </a:p>
          <a:p>
            <a:pPr marL="174570" indent="-174570">
              <a:buFont typeface="Arial" panose="020B0604020202020204" pitchFamily="34" charset="0"/>
              <a:buChar char="•"/>
            </a:pPr>
            <a:r>
              <a:rPr lang="en-US" dirty="0"/>
              <a:t>When you connect with the pharmacist, give them a brochure and talk with them about including a small flyer in the prescription bags they hand out—this is an effective thing to do during OEP and we have full page and ½ sheet flyers on the website that can be customized and used for this purpose.   </a:t>
            </a:r>
          </a:p>
          <a:p>
            <a:pPr marL="174570" indent="-174570">
              <a:buFont typeface="Arial" panose="020B0604020202020204" pitchFamily="34" charset="0"/>
              <a:buChar char="•"/>
            </a:pPr>
            <a:endParaRPr lang="en-US" dirty="0"/>
          </a:p>
          <a:p>
            <a:pPr marL="174570" indent="-174570">
              <a:buFont typeface="Arial" panose="020B0604020202020204" pitchFamily="34" charset="0"/>
              <a:buChar char="•"/>
            </a:pPr>
            <a:r>
              <a:rPr lang="en-US" dirty="0"/>
              <a:t>See if a local grocery store would allow you to place flyers in grocery bags.  </a:t>
            </a:r>
          </a:p>
          <a:p>
            <a:pPr marL="174570" indent="-174570">
              <a:buFont typeface="Arial" panose="020B0604020202020204" pitchFamily="34" charset="0"/>
              <a:buChar char="•"/>
            </a:pPr>
            <a:endParaRPr lang="en-US" dirty="0"/>
          </a:p>
          <a:p>
            <a:pPr marL="174570" indent="-174570">
              <a:buFont typeface="Arial" panose="020B0604020202020204" pitchFamily="34" charset="0"/>
              <a:buChar char="•"/>
            </a:pPr>
            <a:r>
              <a:rPr lang="en-US" dirty="0"/>
              <a:t>Church bulletins—another great way to get the message out—a short article or ad.</a:t>
            </a:r>
          </a:p>
          <a:p>
            <a:pPr marL="174570" indent="-174570">
              <a:buFont typeface="Arial" panose="020B0604020202020204" pitchFamily="34" charset="0"/>
              <a:buChar char="•"/>
            </a:pPr>
            <a:endParaRPr lang="en-US" dirty="0"/>
          </a:p>
          <a:p>
            <a:pPr marL="174570" indent="-174570">
              <a:buFont typeface="Arial" panose="020B0604020202020204" pitchFamily="34" charset="0"/>
              <a:buChar char="•"/>
            </a:pPr>
            <a:r>
              <a:rPr lang="en-US" dirty="0"/>
              <a:t>Think about other things that might be unique to your county.</a:t>
            </a:r>
          </a:p>
        </p:txBody>
      </p:sp>
      <p:sp>
        <p:nvSpPr>
          <p:cNvPr id="4" name="Slide Number Placeholder 3"/>
          <p:cNvSpPr>
            <a:spLocks noGrp="1"/>
          </p:cNvSpPr>
          <p:nvPr>
            <p:ph type="sldNum" sz="quarter" idx="10"/>
          </p:nvPr>
        </p:nvSpPr>
        <p:spPr/>
        <p:txBody>
          <a:bodyPr/>
          <a:lstStyle/>
          <a:p>
            <a:fld id="{8DE0FDE7-FE71-46E3-9512-437B13AD5F46}" type="slidenum">
              <a:rPr lang="en-US" smtClean="0"/>
              <a:t>14</a:t>
            </a:fld>
            <a:endParaRPr lang="en-US"/>
          </a:p>
        </p:txBody>
      </p:sp>
    </p:spTree>
    <p:extLst>
      <p:ext uri="{BB962C8B-B14F-4D97-AF65-F5344CB8AC3E}">
        <p14:creationId xmlns:p14="http://schemas.microsoft.com/office/powerpoint/2010/main" val="262396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Keep in mind these are just examples of some of the things agencies around the state have done.  Every county is unique so—find what works best for your county.</a:t>
            </a:r>
          </a:p>
        </p:txBody>
      </p:sp>
      <p:sp>
        <p:nvSpPr>
          <p:cNvPr id="4" name="Slide Number Placeholder 3"/>
          <p:cNvSpPr>
            <a:spLocks noGrp="1"/>
          </p:cNvSpPr>
          <p:nvPr>
            <p:ph type="sldNum" sz="quarter" idx="10"/>
          </p:nvPr>
        </p:nvSpPr>
        <p:spPr/>
        <p:txBody>
          <a:bodyPr/>
          <a:lstStyle/>
          <a:p>
            <a:fld id="{8DE0FDE7-FE71-46E3-9512-437B13AD5F46}" type="slidenum">
              <a:rPr lang="en-US" smtClean="0"/>
              <a:t>15</a:t>
            </a:fld>
            <a:endParaRPr lang="en-US"/>
          </a:p>
        </p:txBody>
      </p:sp>
    </p:spTree>
    <p:extLst>
      <p:ext uri="{BB962C8B-B14F-4D97-AF65-F5344CB8AC3E}">
        <p14:creationId xmlns:p14="http://schemas.microsoft.com/office/powerpoint/2010/main" val="4082369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16</a:t>
            </a:fld>
            <a:endParaRPr lang="en-US"/>
          </a:p>
        </p:txBody>
      </p:sp>
    </p:spTree>
    <p:extLst>
      <p:ext uri="{BB962C8B-B14F-4D97-AF65-F5344CB8AC3E}">
        <p14:creationId xmlns:p14="http://schemas.microsoft.com/office/powerpoint/2010/main" val="223100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2E807-5238-4128-BA60-6703D6F3A6B6}" type="slidenum">
              <a:rPr lang="en-US" smtClean="0"/>
              <a:t>2</a:t>
            </a:fld>
            <a:endParaRPr lang="en-US"/>
          </a:p>
        </p:txBody>
      </p:sp>
    </p:spTree>
    <p:extLst>
      <p:ext uri="{BB962C8B-B14F-4D97-AF65-F5344CB8AC3E}">
        <p14:creationId xmlns:p14="http://schemas.microsoft.com/office/powerpoint/2010/main" val="354320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2E807-5238-4128-BA60-6703D6F3A6B6}" type="slidenum">
              <a:rPr lang="en-US" smtClean="0"/>
              <a:t>3</a:t>
            </a:fld>
            <a:endParaRPr lang="en-US"/>
          </a:p>
        </p:txBody>
      </p:sp>
    </p:spTree>
    <p:extLst>
      <p:ext uri="{BB962C8B-B14F-4D97-AF65-F5344CB8AC3E}">
        <p14:creationId xmlns:p14="http://schemas.microsoft.com/office/powerpoint/2010/main" val="53619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 partnerships with other community agencies continues to be a best practices for expanding your outreach! </a:t>
            </a:r>
          </a:p>
        </p:txBody>
      </p:sp>
      <p:sp>
        <p:nvSpPr>
          <p:cNvPr id="4" name="Slide Number Placeholder 3"/>
          <p:cNvSpPr>
            <a:spLocks noGrp="1"/>
          </p:cNvSpPr>
          <p:nvPr>
            <p:ph type="sldNum" sz="quarter" idx="10"/>
          </p:nvPr>
        </p:nvSpPr>
        <p:spPr/>
        <p:txBody>
          <a:bodyPr/>
          <a:lstStyle/>
          <a:p>
            <a:fld id="{8DE0FDE7-FE71-46E3-9512-437B13AD5F46}" type="slidenum">
              <a:rPr lang="en-US" smtClean="0"/>
              <a:t>4</a:t>
            </a:fld>
            <a:endParaRPr lang="en-US"/>
          </a:p>
        </p:txBody>
      </p:sp>
    </p:spTree>
    <p:extLst>
      <p:ext uri="{BB962C8B-B14F-4D97-AF65-F5344CB8AC3E}">
        <p14:creationId xmlns:p14="http://schemas.microsoft.com/office/powerpoint/2010/main" val="409617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usual community partners, think about other local businesses in your area.  There are people who will never go to a Medicare presentation, but they’ll go to the grocery store—so see if you can reach them that way.</a:t>
            </a:r>
          </a:p>
          <a:p>
            <a:endParaRPr lang="en-US" dirty="0"/>
          </a:p>
          <a:p>
            <a:r>
              <a:rPr lang="en-US" dirty="0"/>
              <a:t>Not just to post a flyer, etc., but it is also a good idea to connect with the store managers, the employees who see people every day.  Make yourself known to them and encourage them to spread the word about Medicare related programs and how you can help.</a:t>
            </a:r>
          </a:p>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a:t>
            </a:fld>
            <a:endParaRPr lang="en-US"/>
          </a:p>
        </p:txBody>
      </p:sp>
    </p:spTree>
    <p:extLst>
      <p:ext uri="{BB962C8B-B14F-4D97-AF65-F5344CB8AC3E}">
        <p14:creationId xmlns:p14="http://schemas.microsoft.com/office/powerpoint/2010/main" val="250019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900"/>
              </a:spcAft>
            </a:pPr>
            <a:r>
              <a:rPr lang="en-US" sz="1200" dirty="0">
                <a:solidFill>
                  <a:srgbClr val="222222"/>
                </a:solidFill>
                <a:effectLst/>
                <a:latin typeface="+mn-lt"/>
                <a:ea typeface="Calibri" panose="020F0502020204030204" pitchFamily="34" charset="0"/>
              </a:rPr>
              <a:t>For older adults who already have great social or economic needs, technology barriers are exacerbating existing challenges. </a:t>
            </a:r>
            <a:endParaRPr lang="en-US" sz="1200" dirty="0">
              <a:effectLst/>
              <a:latin typeface="+mn-lt"/>
              <a:ea typeface="Calibri" panose="020F0502020204030204" pitchFamily="34" charset="0"/>
            </a:endParaRPr>
          </a:p>
          <a:p>
            <a:r>
              <a:rPr lang="en-US" sz="1200" dirty="0">
                <a:solidFill>
                  <a:srgbClr val="222222"/>
                </a:solidFill>
                <a:effectLst/>
                <a:latin typeface="+mn-lt"/>
                <a:ea typeface="Calibri" panose="020F0502020204030204" pitchFamily="34" charset="0"/>
                <a:cs typeface="Calibri" panose="020F0502020204030204" pitchFamily="34" charset="0"/>
              </a:rPr>
              <a:t>The Federal Communications Commission (FCC) has authorized a new </a:t>
            </a:r>
            <a:r>
              <a:rPr lang="en-US" sz="1200" u="sng" dirty="0">
                <a:solidFill>
                  <a:srgbClr val="265890"/>
                </a:solidFill>
                <a:effectLst/>
                <a:latin typeface="+mn-lt"/>
                <a:ea typeface="Calibri" panose="020F0502020204030204" pitchFamily="34" charset="0"/>
                <a:cs typeface="Calibri" panose="020F0502020204030204" pitchFamily="34" charset="0"/>
                <a:hlinkClick r:id="rId3"/>
              </a:rPr>
              <a:t>Emergency Broadband Benefit</a:t>
            </a:r>
            <a:r>
              <a:rPr lang="en-US" sz="1200" dirty="0">
                <a:solidFill>
                  <a:srgbClr val="222222"/>
                </a:solidFill>
                <a:effectLst/>
                <a:latin typeface="+mn-lt"/>
                <a:ea typeface="Calibri" panose="020F0502020204030204" pitchFamily="34" charset="0"/>
                <a:cs typeface="Calibri" panose="020F0502020204030204" pitchFamily="34" charset="0"/>
              </a:rPr>
              <a:t>. </a:t>
            </a:r>
          </a:p>
          <a:p>
            <a:r>
              <a:rPr lang="en-US" sz="1200" dirty="0">
                <a:solidFill>
                  <a:srgbClr val="222222"/>
                </a:solidFill>
                <a:effectLst/>
                <a:latin typeface="+mn-lt"/>
                <a:ea typeface="Calibri" panose="020F0502020204030204" pitchFamily="34" charset="0"/>
                <a:cs typeface="Calibri" panose="020F0502020204030204" pitchFamily="34" charset="0"/>
              </a:rPr>
              <a:t>EBB is </a:t>
            </a:r>
            <a:r>
              <a:rPr lang="en-US" sz="1800" dirty="0">
                <a:solidFill>
                  <a:srgbClr val="000000"/>
                </a:solidFill>
                <a:effectLst/>
                <a:latin typeface="Arial" panose="020B0604020202020204" pitchFamily="34" charset="0"/>
                <a:ea typeface="Calibri" panose="020F0502020204030204" pitchFamily="34" charset="0"/>
              </a:rPr>
              <a:t>a temporary Federal Communications Commission (FCC) program to help eligible families and households who are struggling to afford internet service during the COVID-19 pandemic. It provides discounts on services and devices. </a:t>
            </a:r>
            <a:endParaRPr lang="en-US" sz="1200" dirty="0">
              <a:solidFill>
                <a:srgbClr val="222222"/>
              </a:solidFill>
              <a:effectLst/>
              <a:latin typeface="+mn-lt"/>
              <a:ea typeface="Calibri" panose="020F0502020204030204" pitchFamily="34" charset="0"/>
              <a:cs typeface="Calibri" panose="020F0502020204030204" pitchFamily="34" charset="0"/>
            </a:endParaRPr>
          </a:p>
          <a:p>
            <a:r>
              <a:rPr lang="en-US" sz="1200" dirty="0">
                <a:solidFill>
                  <a:srgbClr val="222222"/>
                </a:solidFill>
                <a:effectLst/>
                <a:latin typeface="+mn-lt"/>
                <a:ea typeface="Calibri" panose="020F0502020204030204" pitchFamily="34" charset="0"/>
                <a:cs typeface="Calibri" panose="020F0502020204030204" pitchFamily="34" charset="0"/>
              </a:rPr>
              <a:t>This benefit will provide a discount of $50 per month for eligible low-income households or $75 per month for households on Tribal lands to cover internet bills, as well as provide discounts on some devices. This program can also be combined with Lifeline benefits. The FCC has developed a </a:t>
            </a:r>
            <a:r>
              <a:rPr lang="en-US" sz="1200" u="sng" dirty="0">
                <a:solidFill>
                  <a:srgbClr val="265890"/>
                </a:solidFill>
                <a:effectLst/>
                <a:latin typeface="+mn-lt"/>
                <a:ea typeface="Calibri" panose="020F0502020204030204" pitchFamily="34" charset="0"/>
                <a:cs typeface="Calibri" panose="020F0502020204030204" pitchFamily="34" charset="0"/>
                <a:hlinkClick r:id="rId4"/>
              </a:rPr>
              <a:t>consumer FAQ</a:t>
            </a:r>
            <a:r>
              <a:rPr lang="en-US" sz="1200" dirty="0">
                <a:solidFill>
                  <a:srgbClr val="222222"/>
                </a:solidFill>
                <a:effectLst/>
                <a:latin typeface="+mn-lt"/>
                <a:ea typeface="Calibri" panose="020F0502020204030204" pitchFamily="34" charset="0"/>
                <a:cs typeface="Calibri" panose="020F0502020204030204" pitchFamily="34" charset="0"/>
              </a:rPr>
              <a:t>, which provides information about eligibility and program details. </a:t>
            </a:r>
            <a:endParaRPr lang="en-US" sz="1200" dirty="0">
              <a:latin typeface="+mn-lt"/>
            </a:endParaRPr>
          </a:p>
        </p:txBody>
      </p:sp>
      <p:sp>
        <p:nvSpPr>
          <p:cNvPr id="4" name="Slide Number Placeholder 3"/>
          <p:cNvSpPr>
            <a:spLocks noGrp="1"/>
          </p:cNvSpPr>
          <p:nvPr>
            <p:ph type="sldNum" sz="quarter" idx="5"/>
          </p:nvPr>
        </p:nvSpPr>
        <p:spPr/>
        <p:txBody>
          <a:bodyPr/>
          <a:lstStyle/>
          <a:p>
            <a:fld id="{0A52E807-5238-4128-BA60-6703D6F3A6B6}" type="slidenum">
              <a:rPr lang="en-US" smtClean="0"/>
              <a:t>6</a:t>
            </a:fld>
            <a:endParaRPr lang="en-US"/>
          </a:p>
        </p:txBody>
      </p:sp>
    </p:spTree>
    <p:extLst>
      <p:ext uri="{BB962C8B-B14F-4D97-AF65-F5344CB8AC3E}">
        <p14:creationId xmlns:p14="http://schemas.microsoft.com/office/powerpoint/2010/main" val="295237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2E807-5238-4128-BA60-6703D6F3A6B6}" type="slidenum">
              <a:rPr lang="en-US" smtClean="0"/>
              <a:t>7</a:t>
            </a:fld>
            <a:endParaRPr lang="en-US"/>
          </a:p>
        </p:txBody>
      </p:sp>
    </p:spTree>
    <p:extLst>
      <p:ext uri="{BB962C8B-B14F-4D97-AF65-F5344CB8AC3E}">
        <p14:creationId xmlns:p14="http://schemas.microsoft.com/office/powerpoint/2010/main" val="186546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working in Rural Areas, there are three points I want to emphasize:  </a:t>
            </a:r>
          </a:p>
        </p:txBody>
      </p:sp>
      <p:sp>
        <p:nvSpPr>
          <p:cNvPr id="4" name="Slide Number Placeholder 3"/>
          <p:cNvSpPr>
            <a:spLocks noGrp="1"/>
          </p:cNvSpPr>
          <p:nvPr>
            <p:ph type="sldNum" sz="quarter" idx="10"/>
          </p:nvPr>
        </p:nvSpPr>
        <p:spPr/>
        <p:txBody>
          <a:bodyPr/>
          <a:lstStyle/>
          <a:p>
            <a:fld id="{8DE0FDE7-FE71-46E3-9512-437B13AD5F46}" type="slidenum">
              <a:rPr lang="en-US" smtClean="0"/>
              <a:t>8</a:t>
            </a:fld>
            <a:endParaRPr lang="en-US"/>
          </a:p>
        </p:txBody>
      </p:sp>
    </p:spTree>
    <p:extLst>
      <p:ext uri="{BB962C8B-B14F-4D97-AF65-F5344CB8AC3E}">
        <p14:creationId xmlns:p14="http://schemas.microsoft.com/office/powerpoint/2010/main" val="166458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9</a:t>
            </a:fld>
            <a:endParaRPr lang="en-US"/>
          </a:p>
        </p:txBody>
      </p:sp>
    </p:spTree>
    <p:extLst>
      <p:ext uri="{BB962C8B-B14F-4D97-AF65-F5344CB8AC3E}">
        <p14:creationId xmlns:p14="http://schemas.microsoft.com/office/powerpoint/2010/main" val="103164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July 12,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5677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July 12,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519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July 12,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0391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July 12,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3540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July 12,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951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July 12,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4360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July 12,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323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July 12,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3976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July 12,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3819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July 12,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0976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July 12,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871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July 12,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48542612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6" r:id="rId6"/>
    <p:sldLayoutId id="2147483742" r:id="rId7"/>
    <p:sldLayoutId id="2147483743" r:id="rId8"/>
    <p:sldLayoutId id="2147483744" r:id="rId9"/>
    <p:sldLayoutId id="2147483745" r:id="rId10"/>
    <p:sldLayoutId id="214748374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ebbie.bisswurm@gwaar.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cc.gov/consumer-faq-emergency-broadband-benefit?eType=EmailBlastContent&amp;eId=a85596bd-c407-40a5-8440-7c760928aff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675D878-12E0-4C8C-BC7F-98F118C2F8AE}"/>
              </a:ext>
            </a:extLst>
          </p:cNvPr>
          <p:cNvSpPr>
            <a:spLocks noGrp="1"/>
          </p:cNvSpPr>
          <p:nvPr>
            <p:ph type="subTitle" idx="1"/>
          </p:nvPr>
        </p:nvSpPr>
        <p:spPr>
          <a:xfrm>
            <a:off x="1016619" y="5120003"/>
            <a:ext cx="10158759" cy="1282692"/>
          </a:xfrm>
        </p:spPr>
        <p:txBody>
          <a:bodyPr>
            <a:normAutofit/>
          </a:bodyPr>
          <a:lstStyle/>
          <a:p>
            <a:pPr algn="l"/>
            <a:r>
              <a:rPr lang="en-US" sz="1800" dirty="0">
                <a:solidFill>
                  <a:schemeClr val="bg1"/>
                </a:solidFill>
              </a:rPr>
              <a:t>Medicare Outreach training</a:t>
            </a:r>
          </a:p>
          <a:p>
            <a:pPr algn="l"/>
            <a:r>
              <a:rPr lang="en-US" sz="1800" dirty="0">
                <a:solidFill>
                  <a:schemeClr val="bg1"/>
                </a:solidFill>
              </a:rPr>
              <a:t>July 2021</a:t>
            </a:r>
          </a:p>
          <a:p>
            <a:pPr algn="l"/>
            <a:endParaRPr lang="en-US" sz="1800" dirty="0">
              <a:solidFill>
                <a:schemeClr val="bg1"/>
              </a:solidFill>
            </a:endParaRPr>
          </a:p>
        </p:txBody>
      </p:sp>
      <p:pic>
        <p:nvPicPr>
          <p:cNvPr id="4" name="Picture 3" descr="Moonlight over the creek">
            <a:extLst>
              <a:ext uri="{FF2B5EF4-FFF2-40B4-BE49-F238E27FC236}">
                <a16:creationId xmlns:a16="http://schemas.microsoft.com/office/drawing/2014/main" id="{5DD82E17-FFBA-48A6-AF26-D35CD0717B07}"/>
              </a:ext>
            </a:extLst>
          </p:cNvPr>
          <p:cNvPicPr>
            <a:picLocks noChangeAspect="1"/>
          </p:cNvPicPr>
          <p:nvPr/>
        </p:nvPicPr>
        <p:blipFill rotWithShape="1">
          <a:blip r:embed="rId3"/>
          <a:srcRect t="43900" b="1284"/>
          <a:stretch/>
        </p:blipFill>
        <p:spPr>
          <a:xfrm>
            <a:off x="0" y="-272019"/>
            <a:ext cx="12192002" cy="4883702"/>
          </a:xfrm>
          <a:prstGeom prst="rect">
            <a:avLst/>
          </a:prstGeom>
        </p:spPr>
      </p:pic>
      <p:sp>
        <p:nvSpPr>
          <p:cNvPr id="2" name="Title 1">
            <a:extLst>
              <a:ext uri="{FF2B5EF4-FFF2-40B4-BE49-F238E27FC236}">
                <a16:creationId xmlns:a16="http://schemas.microsoft.com/office/drawing/2014/main" id="{5524BB8E-E01D-4D6D-BB32-E180C866F45F}"/>
              </a:ext>
            </a:extLst>
          </p:cNvPr>
          <p:cNvSpPr>
            <a:spLocks noGrp="1"/>
          </p:cNvSpPr>
          <p:nvPr>
            <p:ph type="ctrTitle"/>
          </p:nvPr>
        </p:nvSpPr>
        <p:spPr>
          <a:xfrm>
            <a:off x="257656" y="2769253"/>
            <a:ext cx="9436593" cy="1319493"/>
          </a:xfrm>
        </p:spPr>
        <p:txBody>
          <a:bodyPr>
            <a:normAutofit fontScale="90000"/>
          </a:bodyPr>
          <a:lstStyle/>
          <a:p>
            <a:pPr algn="l"/>
            <a:r>
              <a:rPr lang="en-US" sz="3600" dirty="0">
                <a:solidFill>
                  <a:schemeClr val="bg1"/>
                </a:solidFill>
              </a:rPr>
              <a:t>Reaching rural and </a:t>
            </a:r>
            <a:br>
              <a:rPr lang="en-US" sz="3600" dirty="0">
                <a:solidFill>
                  <a:schemeClr val="bg1"/>
                </a:solidFill>
              </a:rPr>
            </a:br>
            <a:r>
              <a:rPr lang="en-US" sz="3600" dirty="0">
                <a:solidFill>
                  <a:schemeClr val="bg1"/>
                </a:solidFill>
              </a:rPr>
              <a:t>tech-limited beneficiaries</a:t>
            </a:r>
          </a:p>
        </p:txBody>
      </p:sp>
    </p:spTree>
    <p:extLst>
      <p:ext uri="{BB962C8B-B14F-4D97-AF65-F5344CB8AC3E}">
        <p14:creationId xmlns:p14="http://schemas.microsoft.com/office/powerpoint/2010/main" val="425151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035FA-03E3-4B55-A1DD-5644A79B8614}"/>
              </a:ext>
            </a:extLst>
          </p:cNvPr>
          <p:cNvSpPr>
            <a:spLocks noGrp="1"/>
          </p:cNvSpPr>
          <p:nvPr>
            <p:ph type="title"/>
          </p:nvPr>
        </p:nvSpPr>
        <p:spPr>
          <a:xfrm>
            <a:off x="992458" y="-467907"/>
            <a:ext cx="7504771" cy="2140145"/>
          </a:xfrm>
        </p:spPr>
        <p:txBody>
          <a:bodyPr anchor="b">
            <a:normAutofit/>
          </a:bodyPr>
          <a:lstStyle/>
          <a:p>
            <a:pPr>
              <a:lnSpc>
                <a:spcPct val="90000"/>
              </a:lnSpc>
            </a:pPr>
            <a:r>
              <a:rPr lang="en-US" sz="3200" dirty="0"/>
              <a:t>Connect with Trusted Community Leaders</a:t>
            </a:r>
          </a:p>
        </p:txBody>
      </p:sp>
      <p:sp>
        <p:nvSpPr>
          <p:cNvPr id="3" name="Content Placeholder 2">
            <a:extLst>
              <a:ext uri="{FF2B5EF4-FFF2-40B4-BE49-F238E27FC236}">
                <a16:creationId xmlns:a16="http://schemas.microsoft.com/office/drawing/2014/main" id="{5706C21B-1942-40FE-8CF4-F3BE88C7A4E4}"/>
              </a:ext>
            </a:extLst>
          </p:cNvPr>
          <p:cNvSpPr>
            <a:spLocks noGrp="1"/>
          </p:cNvSpPr>
          <p:nvPr>
            <p:ph idx="1"/>
          </p:nvPr>
        </p:nvSpPr>
        <p:spPr>
          <a:xfrm>
            <a:off x="992457" y="2140145"/>
            <a:ext cx="7504771" cy="4110588"/>
          </a:xfrm>
        </p:spPr>
        <p:txBody>
          <a:bodyPr anchor="t">
            <a:noAutofit/>
          </a:bodyPr>
          <a:lstStyle/>
          <a:p>
            <a:pPr>
              <a:lnSpc>
                <a:spcPct val="110000"/>
              </a:lnSpc>
            </a:pPr>
            <a:r>
              <a:rPr lang="en-US" sz="2400" dirty="0"/>
              <a:t>Important to win over key opinion leaders.</a:t>
            </a:r>
          </a:p>
          <a:p>
            <a:pPr lvl="1">
              <a:lnSpc>
                <a:spcPct val="110000"/>
              </a:lnSpc>
            </a:pPr>
            <a:r>
              <a:rPr lang="en-US" sz="2200" dirty="0"/>
              <a:t>Popular business leader</a:t>
            </a:r>
          </a:p>
          <a:p>
            <a:pPr lvl="1">
              <a:lnSpc>
                <a:spcPct val="110000"/>
              </a:lnSpc>
            </a:pPr>
            <a:r>
              <a:rPr lang="en-US" sz="2200" dirty="0"/>
              <a:t>Mayor or other popular local figure</a:t>
            </a:r>
          </a:p>
          <a:p>
            <a:pPr lvl="1">
              <a:lnSpc>
                <a:spcPct val="110000"/>
              </a:lnSpc>
            </a:pPr>
            <a:r>
              <a:rPr lang="en-US" sz="2200" dirty="0"/>
              <a:t>Women’s club leader</a:t>
            </a:r>
          </a:p>
          <a:p>
            <a:pPr>
              <a:lnSpc>
                <a:spcPct val="110000"/>
              </a:lnSpc>
            </a:pPr>
            <a:r>
              <a:rPr lang="en-US" sz="2400" dirty="0"/>
              <a:t>Educate them and ask them to pass it on.</a:t>
            </a:r>
          </a:p>
          <a:p>
            <a:pPr lvl="1">
              <a:lnSpc>
                <a:spcPct val="110000"/>
              </a:lnSpc>
            </a:pPr>
            <a:r>
              <a:rPr lang="en-US" sz="2200" dirty="0"/>
              <a:t>Help them understand the impact these programs can have</a:t>
            </a:r>
          </a:p>
          <a:p>
            <a:pPr lvl="1">
              <a:lnSpc>
                <a:spcPct val="110000"/>
              </a:lnSpc>
            </a:pPr>
            <a:r>
              <a:rPr lang="en-US" sz="2200" dirty="0"/>
              <a:t>Give them flyers/brochures</a:t>
            </a:r>
          </a:p>
        </p:txBody>
      </p:sp>
      <p:pic>
        <p:nvPicPr>
          <p:cNvPr id="3076" name="Picture 4" descr="Free Community Leaders Cliparts, Download Free Community Leaders Cliparts  png images, Free ClipArts on Clipart Library">
            <a:extLst>
              <a:ext uri="{FF2B5EF4-FFF2-40B4-BE49-F238E27FC236}">
                <a16:creationId xmlns:a16="http://schemas.microsoft.com/office/drawing/2014/main" id="{4ECA8D55-937F-4588-BC66-7D287209E1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95" r="9201" b="-2"/>
          <a:stretch/>
        </p:blipFill>
        <p:spPr bwMode="auto">
          <a:xfrm>
            <a:off x="8234260" y="1242922"/>
            <a:ext cx="3229194" cy="3229194"/>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8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495F-0A38-4CDE-BE49-7A8A434AA2F8}"/>
              </a:ext>
            </a:extLst>
          </p:cNvPr>
          <p:cNvSpPr>
            <a:spLocks noGrp="1"/>
          </p:cNvSpPr>
          <p:nvPr>
            <p:ph type="title"/>
          </p:nvPr>
        </p:nvSpPr>
        <p:spPr>
          <a:xfrm>
            <a:off x="1072376" y="426525"/>
            <a:ext cx="9601200" cy="1143000"/>
          </a:xfrm>
        </p:spPr>
        <p:txBody>
          <a:bodyPr>
            <a:normAutofit/>
          </a:bodyPr>
          <a:lstStyle/>
          <a:p>
            <a:r>
              <a:rPr lang="en-US" sz="3200"/>
              <a:t>Earning trust </a:t>
            </a:r>
            <a:endParaRPr lang="en-US" sz="3200" dirty="0"/>
          </a:p>
        </p:txBody>
      </p:sp>
      <p:sp>
        <p:nvSpPr>
          <p:cNvPr id="3" name="Content Placeholder 2">
            <a:extLst>
              <a:ext uri="{FF2B5EF4-FFF2-40B4-BE49-F238E27FC236}">
                <a16:creationId xmlns:a16="http://schemas.microsoft.com/office/drawing/2014/main" id="{EBBF7A18-F714-4FC7-85AE-A52A67C7709C}"/>
              </a:ext>
            </a:extLst>
          </p:cNvPr>
          <p:cNvSpPr>
            <a:spLocks noGrp="1"/>
          </p:cNvSpPr>
          <p:nvPr>
            <p:ph idx="1"/>
          </p:nvPr>
        </p:nvSpPr>
        <p:spPr>
          <a:xfrm>
            <a:off x="1072375" y="2088075"/>
            <a:ext cx="9688551" cy="4343400"/>
          </a:xfrm>
        </p:spPr>
        <p:txBody>
          <a:bodyPr>
            <a:normAutofit/>
          </a:bodyPr>
          <a:lstStyle/>
          <a:p>
            <a:r>
              <a:rPr lang="en-US" sz="2400" dirty="0"/>
              <a:t>Ask a “trusted” community leader to introduce you.</a:t>
            </a:r>
          </a:p>
          <a:p>
            <a:r>
              <a:rPr lang="en-US" sz="2400" dirty="0"/>
              <a:t>Call people you know from community groups and ask to present at their meetings.</a:t>
            </a:r>
          </a:p>
          <a:p>
            <a:r>
              <a:rPr lang="en-US" sz="2400" dirty="0"/>
              <a:t>Know the community history and how it may impact people.</a:t>
            </a:r>
          </a:p>
          <a:p>
            <a:r>
              <a:rPr lang="en-US" sz="2400" dirty="0"/>
              <a:t>Use volunteers from the community—especially the peers of your audience.</a:t>
            </a:r>
          </a:p>
          <a:p>
            <a:pPr lvl="1"/>
            <a:r>
              <a:rPr lang="en-US" dirty="0"/>
              <a:t>Get their “buy-in” and give them a “script” so they know what to say.</a:t>
            </a:r>
          </a:p>
        </p:txBody>
      </p:sp>
      <p:pic>
        <p:nvPicPr>
          <p:cNvPr id="24" name="Graphic 23" descr="Users">
            <a:extLst>
              <a:ext uri="{FF2B5EF4-FFF2-40B4-BE49-F238E27FC236}">
                <a16:creationId xmlns:a16="http://schemas.microsoft.com/office/drawing/2014/main" id="{471B9CA0-E9D2-42BE-9C90-6C6CEB5B6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557" y="212979"/>
            <a:ext cx="2713092" cy="2713092"/>
          </a:xfrm>
          <a:prstGeom prst="rect">
            <a:avLst/>
          </a:prstGeom>
        </p:spPr>
      </p:pic>
    </p:spTree>
    <p:extLst>
      <p:ext uri="{BB962C8B-B14F-4D97-AF65-F5344CB8AC3E}">
        <p14:creationId xmlns:p14="http://schemas.microsoft.com/office/powerpoint/2010/main" val="7252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90C5C-1E9D-4445-8443-F4C32B01A378}"/>
              </a:ext>
            </a:extLst>
          </p:cNvPr>
          <p:cNvSpPr>
            <a:spLocks noGrp="1"/>
          </p:cNvSpPr>
          <p:nvPr>
            <p:ph type="title"/>
          </p:nvPr>
        </p:nvSpPr>
        <p:spPr>
          <a:xfrm>
            <a:off x="1078437" y="-312234"/>
            <a:ext cx="5268036" cy="2140145"/>
          </a:xfrm>
        </p:spPr>
        <p:txBody>
          <a:bodyPr vert="horz" lIns="0" tIns="0" rIns="0" bIns="0" rtlCol="0" anchor="b">
            <a:normAutofit/>
          </a:bodyPr>
          <a:lstStyle/>
          <a:p>
            <a:r>
              <a:rPr lang="en-US" sz="3200" dirty="0"/>
              <a:t>Meet People where they are</a:t>
            </a:r>
          </a:p>
        </p:txBody>
      </p:sp>
      <p:sp>
        <p:nvSpPr>
          <p:cNvPr id="6" name="TextBox 5">
            <a:extLst>
              <a:ext uri="{FF2B5EF4-FFF2-40B4-BE49-F238E27FC236}">
                <a16:creationId xmlns:a16="http://schemas.microsoft.com/office/drawing/2014/main" id="{1BC13D9A-C063-4A35-87ED-135F2FEEC476}"/>
              </a:ext>
            </a:extLst>
          </p:cNvPr>
          <p:cNvSpPr txBox="1"/>
          <p:nvPr/>
        </p:nvSpPr>
        <p:spPr>
          <a:xfrm>
            <a:off x="1078436" y="2251656"/>
            <a:ext cx="5634598" cy="3011719"/>
          </a:xfrm>
          <a:prstGeom prst="rect">
            <a:avLst/>
          </a:prstGeom>
        </p:spPr>
        <p:txBody>
          <a:bodyPr vert="horz" lIns="0" tIns="0" rIns="0" bIns="0" rtlCol="0" anchor="t">
            <a:normAutofit/>
          </a:bodyPr>
          <a:lstStyle/>
          <a:p>
            <a:pPr marL="342900" indent="-228600">
              <a:lnSpc>
                <a:spcPct val="120000"/>
              </a:lnSpc>
              <a:spcAft>
                <a:spcPts val="1800"/>
              </a:spcAft>
              <a:buFont typeface="Arial" panose="020B0604020202020204" pitchFamily="34" charset="0"/>
              <a:buChar char="•"/>
            </a:pPr>
            <a:r>
              <a:rPr lang="en-US" sz="2400" dirty="0"/>
              <a:t>Local Coffee Shop  or Barber Shop where older people tend to gather</a:t>
            </a:r>
          </a:p>
          <a:p>
            <a:pPr marL="342900" indent="-228600">
              <a:lnSpc>
                <a:spcPct val="120000"/>
              </a:lnSpc>
              <a:buFont typeface="Arial" panose="020B0604020202020204" pitchFamily="34" charset="0"/>
              <a:buChar char="•"/>
            </a:pPr>
            <a:r>
              <a:rPr lang="en-US" sz="2400" dirty="0"/>
              <a:t>Attend local functions</a:t>
            </a:r>
          </a:p>
          <a:p>
            <a:pPr marL="800100" lvl="1" indent="-228600">
              <a:lnSpc>
                <a:spcPct val="120000"/>
              </a:lnSpc>
              <a:buFont typeface="Arial" panose="020B0604020202020204" pitchFamily="34" charset="0"/>
              <a:buChar char="•"/>
            </a:pPr>
            <a:r>
              <a:rPr lang="en-US" sz="2400" dirty="0"/>
              <a:t>Fair</a:t>
            </a:r>
          </a:p>
          <a:p>
            <a:pPr marL="800100" lvl="1" indent="-228600">
              <a:lnSpc>
                <a:spcPct val="120000"/>
              </a:lnSpc>
              <a:buFont typeface="Arial" panose="020B0604020202020204" pitchFamily="34" charset="0"/>
              <a:buChar char="•"/>
            </a:pPr>
            <a:r>
              <a:rPr lang="en-US" sz="2400" dirty="0"/>
              <a:t>Farmers markets</a:t>
            </a:r>
          </a:p>
          <a:p>
            <a:pPr marL="800100" lvl="1" indent="-228600">
              <a:lnSpc>
                <a:spcPct val="120000"/>
              </a:lnSpc>
              <a:buFont typeface="Arial" panose="020B0604020202020204" pitchFamily="34" charset="0"/>
              <a:buChar char="•"/>
            </a:pPr>
            <a:r>
              <a:rPr lang="en-US" sz="2400" dirty="0"/>
              <a:t>Church festival</a:t>
            </a:r>
          </a:p>
          <a:p>
            <a:pPr marL="800100" lvl="1" indent="-228600">
              <a:lnSpc>
                <a:spcPct val="120000"/>
              </a:lnSpc>
              <a:buFont typeface="Arial" panose="020B0604020202020204" pitchFamily="34" charset="0"/>
              <a:buChar char="•"/>
            </a:pPr>
            <a:endParaRPr lang="en-US" sz="1600" dirty="0"/>
          </a:p>
        </p:txBody>
      </p:sp>
      <p:pic>
        <p:nvPicPr>
          <p:cNvPr id="5" name="Content Placeholder 4">
            <a:extLst>
              <a:ext uri="{FF2B5EF4-FFF2-40B4-BE49-F238E27FC236}">
                <a16:creationId xmlns:a16="http://schemas.microsoft.com/office/drawing/2014/main" id="{8DEB0B78-F576-4E42-B72C-CFBA0CCF37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452" r="28943" b="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65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6F3D6-33C9-4AEA-82D8-BFB279933FAD}"/>
              </a:ext>
            </a:extLst>
          </p:cNvPr>
          <p:cNvSpPr>
            <a:spLocks noGrp="1"/>
          </p:cNvSpPr>
          <p:nvPr>
            <p:ph type="title"/>
          </p:nvPr>
        </p:nvSpPr>
        <p:spPr>
          <a:xfrm>
            <a:off x="1157084" y="374427"/>
            <a:ext cx="10374517" cy="971512"/>
          </a:xfrm>
        </p:spPr>
        <p:txBody>
          <a:bodyPr anchor="ctr">
            <a:normAutofit/>
          </a:bodyPr>
          <a:lstStyle/>
          <a:p>
            <a:pPr>
              <a:lnSpc>
                <a:spcPct val="90000"/>
              </a:lnSpc>
            </a:pPr>
            <a:r>
              <a:rPr lang="en-US" sz="2200">
                <a:solidFill>
                  <a:schemeClr val="bg1"/>
                </a:solidFill>
              </a:rPr>
              <a:t> </a:t>
            </a:r>
            <a:br>
              <a:rPr lang="en-US" sz="2200">
                <a:solidFill>
                  <a:schemeClr val="bg1"/>
                </a:solidFill>
              </a:rPr>
            </a:br>
            <a:r>
              <a:rPr lang="en-US" sz="2200">
                <a:solidFill>
                  <a:schemeClr val="bg1"/>
                </a:solidFill>
              </a:rPr>
              <a:t>Outreach Plan Should address your specific rural issues</a:t>
            </a:r>
          </a:p>
        </p:txBody>
      </p:sp>
      <p:graphicFrame>
        <p:nvGraphicFramePr>
          <p:cNvPr id="5" name="Content Placeholder 2">
            <a:extLst>
              <a:ext uri="{FF2B5EF4-FFF2-40B4-BE49-F238E27FC236}">
                <a16:creationId xmlns:a16="http://schemas.microsoft.com/office/drawing/2014/main" id="{725282EE-3599-401B-B688-16CE854A431E}"/>
              </a:ext>
            </a:extLst>
          </p:cNvPr>
          <p:cNvGraphicFramePr>
            <a:graphicFrameLocks noGrp="1"/>
          </p:cNvGraphicFramePr>
          <p:nvPr>
            <p:ph idx="1"/>
            <p:extLst>
              <p:ext uri="{D42A27DB-BD31-4B8C-83A1-F6EECF244321}">
                <p14:modId xmlns:p14="http://schemas.microsoft.com/office/powerpoint/2010/main" val="3650777471"/>
              </p:ext>
            </p:extLst>
          </p:nvPr>
        </p:nvGraphicFramePr>
        <p:xfrm>
          <a:off x="579474" y="1719936"/>
          <a:ext cx="11296575" cy="4763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253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0D6A-CD4A-4551-BF5E-BA15E988A4EE}"/>
              </a:ext>
            </a:extLst>
          </p:cNvPr>
          <p:cNvSpPr>
            <a:spLocks noGrp="1"/>
          </p:cNvSpPr>
          <p:nvPr>
            <p:ph type="title"/>
          </p:nvPr>
        </p:nvSpPr>
        <p:spPr>
          <a:xfrm>
            <a:off x="1100253" y="511098"/>
            <a:ext cx="9601200" cy="1143000"/>
          </a:xfrm>
        </p:spPr>
        <p:txBody>
          <a:bodyPr>
            <a:normAutofit fontScale="90000"/>
          </a:bodyPr>
          <a:lstStyle/>
          <a:p>
            <a:pPr>
              <a:spcBef>
                <a:spcPts val="400"/>
              </a:spcBef>
              <a:spcAft>
                <a:spcPts val="400"/>
              </a:spcAft>
            </a:pPr>
            <a:r>
              <a:rPr lang="en-US" dirty="0"/>
              <a:t>Stuff Flyers/Brochures into </a:t>
            </a:r>
            <a:br>
              <a:rPr lang="en-US" dirty="0"/>
            </a:br>
            <a:r>
              <a:rPr lang="en-US" dirty="0"/>
              <a:t>ANYTHING!</a:t>
            </a:r>
          </a:p>
        </p:txBody>
      </p:sp>
      <p:graphicFrame>
        <p:nvGraphicFramePr>
          <p:cNvPr id="6" name="Content Placeholder 2">
            <a:extLst>
              <a:ext uri="{FF2B5EF4-FFF2-40B4-BE49-F238E27FC236}">
                <a16:creationId xmlns:a16="http://schemas.microsoft.com/office/drawing/2014/main" id="{2449061D-9A17-4D4A-BC55-FB9DAF095FE3}"/>
              </a:ext>
            </a:extLst>
          </p:cNvPr>
          <p:cNvGraphicFramePr>
            <a:graphicFrameLocks noGrp="1"/>
          </p:cNvGraphicFramePr>
          <p:nvPr>
            <p:ph idx="1"/>
            <p:extLst>
              <p:ext uri="{D42A27DB-BD31-4B8C-83A1-F6EECF244321}">
                <p14:modId xmlns:p14="http://schemas.microsoft.com/office/powerpoint/2010/main" val="3181901040"/>
              </p:ext>
            </p:extLst>
          </p:nvPr>
        </p:nvGraphicFramePr>
        <p:xfrm>
          <a:off x="1330985" y="2206083"/>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F971A74-0451-4300-8962-7ECEB66ADE06}"/>
              </a:ext>
            </a:extLst>
          </p:cNvPr>
          <p:cNvSpPr txBox="1"/>
          <p:nvPr/>
        </p:nvSpPr>
        <p:spPr>
          <a:xfrm>
            <a:off x="7140769" y="1967061"/>
            <a:ext cx="2943922" cy="1862048"/>
          </a:xfrm>
          <a:prstGeom prst="rect">
            <a:avLst/>
          </a:prstGeom>
          <a:solidFill>
            <a:schemeClr val="bg1"/>
          </a:solidFill>
          <a:ln w="38100">
            <a:solidFill>
              <a:schemeClr val="tx1"/>
            </a:solidFill>
          </a:ln>
          <a:effectLst>
            <a:glow rad="228600">
              <a:schemeClr val="accent1">
                <a:satMod val="175000"/>
                <a:alpha val="40000"/>
              </a:schemeClr>
            </a:glow>
            <a:softEdge rad="12700"/>
          </a:effectLst>
        </p:spPr>
        <p:txBody>
          <a:bodyPr wrap="square" rtlCol="0">
            <a:spAutoFit/>
          </a:bodyPr>
          <a:lstStyle/>
          <a:p>
            <a:pPr marL="0" indent="0" algn="ctr">
              <a:spcBef>
                <a:spcPts val="600"/>
              </a:spcBef>
              <a:buNone/>
            </a:pPr>
            <a:endParaRPr lang="en-US" sz="800" i="1" dirty="0">
              <a:latin typeface="Calibri" panose="020F0502020204030204" pitchFamily="34" charset="0"/>
              <a:cs typeface="Calibri" panose="020F0502020204030204" pitchFamily="34" charset="0"/>
            </a:endParaRPr>
          </a:p>
          <a:p>
            <a:pPr marL="0" indent="0" algn="ctr">
              <a:spcBef>
                <a:spcPts val="600"/>
              </a:spcBef>
              <a:buNone/>
            </a:pPr>
            <a:r>
              <a:rPr lang="en-US" sz="2800" i="1" dirty="0">
                <a:latin typeface="Calibri" panose="020F0502020204030204" pitchFamily="34" charset="0"/>
                <a:cs typeface="Calibri" panose="020F0502020204030204" pitchFamily="34" charset="0"/>
              </a:rPr>
              <a:t>Consider anything that is delivered or picked up!</a:t>
            </a:r>
          </a:p>
          <a:p>
            <a:pPr marL="0" indent="0" algn="ctr">
              <a:spcBef>
                <a:spcPts val="600"/>
              </a:spcBef>
              <a:buNone/>
            </a:pPr>
            <a:endParaRPr lang="en-US" sz="800" i="1" dirty="0">
              <a:latin typeface="Calibri" panose="020F0502020204030204" pitchFamily="34" charset="0"/>
              <a:cs typeface="Calibri" panose="020F0502020204030204" pitchFamily="34" charset="0"/>
            </a:endParaRPr>
          </a:p>
          <a:p>
            <a:endParaRPr lang="en-US" sz="500" dirty="0"/>
          </a:p>
        </p:txBody>
      </p:sp>
    </p:spTree>
    <p:extLst>
      <p:ext uri="{BB962C8B-B14F-4D97-AF65-F5344CB8AC3E}">
        <p14:creationId xmlns:p14="http://schemas.microsoft.com/office/powerpoint/2010/main" val="32411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6818-7D93-46D9-A9C0-E454F471F977}"/>
              </a:ext>
            </a:extLst>
          </p:cNvPr>
          <p:cNvSpPr>
            <a:spLocks noGrp="1"/>
          </p:cNvSpPr>
          <p:nvPr>
            <p:ph type="title"/>
          </p:nvPr>
        </p:nvSpPr>
        <p:spPr>
          <a:xfrm>
            <a:off x="963815" y="246042"/>
            <a:ext cx="10264369" cy="1143000"/>
          </a:xfrm>
        </p:spPr>
        <p:txBody>
          <a:bodyPr>
            <a:normAutofit/>
          </a:bodyPr>
          <a:lstStyle/>
          <a:p>
            <a:r>
              <a:rPr lang="en-US" sz="2800" dirty="0"/>
              <a:t>Examples &amp; Promising Practices for rural outreach</a:t>
            </a:r>
          </a:p>
        </p:txBody>
      </p:sp>
      <p:sp>
        <p:nvSpPr>
          <p:cNvPr id="3" name="Content Placeholder 2">
            <a:extLst>
              <a:ext uri="{FF2B5EF4-FFF2-40B4-BE49-F238E27FC236}">
                <a16:creationId xmlns:a16="http://schemas.microsoft.com/office/drawing/2014/main" id="{929D3C35-3512-4E2A-BBE1-0AB48443E2B7}"/>
              </a:ext>
            </a:extLst>
          </p:cNvPr>
          <p:cNvSpPr>
            <a:spLocks noGrp="1"/>
          </p:cNvSpPr>
          <p:nvPr>
            <p:ph idx="1"/>
          </p:nvPr>
        </p:nvSpPr>
        <p:spPr>
          <a:xfrm>
            <a:off x="1195037" y="1811358"/>
            <a:ext cx="9889275" cy="4800600"/>
          </a:xfrm>
        </p:spPr>
        <p:txBody>
          <a:bodyPr>
            <a:normAutofit/>
          </a:bodyPr>
          <a:lstStyle/>
          <a:p>
            <a:r>
              <a:rPr lang="en-US" sz="2300" dirty="0"/>
              <a:t>Office hours in remote communities</a:t>
            </a:r>
          </a:p>
          <a:p>
            <a:r>
              <a:rPr lang="en-US" sz="2300" dirty="0"/>
              <a:t>TV interview by popular anchor to promote MSP &amp; LIS</a:t>
            </a:r>
          </a:p>
          <a:p>
            <a:r>
              <a:rPr lang="en-US" sz="2300" dirty="0"/>
              <a:t>Interview on live local radio program</a:t>
            </a:r>
          </a:p>
          <a:p>
            <a:r>
              <a:rPr lang="en-US" sz="2300" dirty="0"/>
              <a:t>Partnership with local pharmacies</a:t>
            </a:r>
          </a:p>
          <a:p>
            <a:r>
              <a:rPr lang="en-US" sz="2300" dirty="0"/>
              <a:t>Bag stuffers at stores on Senior Discount Day</a:t>
            </a:r>
          </a:p>
          <a:p>
            <a:r>
              <a:rPr lang="en-US" sz="2300" dirty="0"/>
              <a:t>Become a member of local Chamber of Commerce—networking opportunities</a:t>
            </a:r>
          </a:p>
          <a:p>
            <a:r>
              <a:rPr lang="en-US" sz="2300" dirty="0"/>
              <a:t>Take the time to meet with businesses that serve seniors—pays off over time</a:t>
            </a:r>
          </a:p>
          <a:p>
            <a:r>
              <a:rPr lang="en-US" sz="2300" dirty="0"/>
              <a:t>Combine exercise, fresh air, and Medicare for a Walk and Talk. </a:t>
            </a:r>
          </a:p>
        </p:txBody>
      </p:sp>
      <p:pic>
        <p:nvPicPr>
          <p:cNvPr id="2054" name="Picture 6" descr="New Federal Data Shows Wisconsin Has Largest Racial Gap in High School  Graduation Rates | Madison365">
            <a:extLst>
              <a:ext uri="{FF2B5EF4-FFF2-40B4-BE49-F238E27FC236}">
                <a16:creationId xmlns:a16="http://schemas.microsoft.com/office/drawing/2014/main" id="{2867D2D4-DE35-49C6-A80D-643F3A4F4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759" y="1389042"/>
            <a:ext cx="20669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55B3-6FFC-4B5A-816B-9C60C68487B1}"/>
              </a:ext>
            </a:extLst>
          </p:cNvPr>
          <p:cNvSpPr>
            <a:spLocks noGrp="1"/>
          </p:cNvSpPr>
          <p:nvPr>
            <p:ph type="title"/>
          </p:nvPr>
        </p:nvSpPr>
        <p:spPr>
          <a:xfrm>
            <a:off x="1295400" y="380999"/>
            <a:ext cx="9601200" cy="45719"/>
          </a:xfrm>
        </p:spPr>
        <p:txBody>
          <a:bodyPr>
            <a:normAutofit fontScale="90000"/>
          </a:bodyPr>
          <a:lstStyle/>
          <a:p>
            <a:pPr algn="ctr"/>
            <a:endParaRPr lang="en-US" dirty="0"/>
          </a:p>
        </p:txBody>
      </p:sp>
      <p:sp>
        <p:nvSpPr>
          <p:cNvPr id="3" name="Content Placeholder 2">
            <a:extLst>
              <a:ext uri="{FF2B5EF4-FFF2-40B4-BE49-F238E27FC236}">
                <a16:creationId xmlns:a16="http://schemas.microsoft.com/office/drawing/2014/main" id="{6C78C286-82D2-42C0-8602-BCBC0F92D14D}"/>
              </a:ext>
            </a:extLst>
          </p:cNvPr>
          <p:cNvSpPr>
            <a:spLocks noGrp="1"/>
          </p:cNvSpPr>
          <p:nvPr>
            <p:ph idx="1"/>
          </p:nvPr>
        </p:nvSpPr>
        <p:spPr>
          <a:xfrm>
            <a:off x="1189055" y="1752600"/>
            <a:ext cx="9601200" cy="5105400"/>
          </a:xfrm>
        </p:spPr>
        <p:txBody>
          <a:bodyPr>
            <a:normAutofit/>
          </a:bodyPr>
          <a:lstStyle/>
          <a:p>
            <a:pPr marL="0" indent="0" algn="ctr">
              <a:lnSpc>
                <a:spcPct val="100000"/>
              </a:lnSpc>
              <a:spcBef>
                <a:spcPts val="2400"/>
              </a:spcBef>
              <a:spcAft>
                <a:spcPts val="600"/>
              </a:spcAft>
              <a:buNone/>
            </a:pPr>
            <a:r>
              <a:rPr lang="en-US" sz="2800" dirty="0"/>
              <a:t>Debbie Bisswurm, GWAAR</a:t>
            </a:r>
          </a:p>
          <a:p>
            <a:pPr marL="0" indent="0" algn="ctr">
              <a:lnSpc>
                <a:spcPct val="100000"/>
              </a:lnSpc>
              <a:spcBef>
                <a:spcPts val="0"/>
              </a:spcBef>
              <a:buNone/>
            </a:pPr>
            <a:r>
              <a:rPr lang="en-US" dirty="0">
                <a:hlinkClick r:id="rId3"/>
              </a:rPr>
              <a:t>debbie.bisswurm@gwaar.org</a:t>
            </a:r>
            <a:endParaRPr lang="en-US" dirty="0"/>
          </a:p>
          <a:p>
            <a:pPr marL="0" indent="0" algn="ctr">
              <a:lnSpc>
                <a:spcPct val="100000"/>
              </a:lnSpc>
              <a:spcBef>
                <a:spcPts val="600"/>
              </a:spcBef>
              <a:buNone/>
            </a:pPr>
            <a:r>
              <a:rPr lang="en-US" dirty="0"/>
              <a:t>608-228-0898</a:t>
            </a:r>
          </a:p>
          <a:p>
            <a:pPr marL="0" indent="0" algn="ctr">
              <a:lnSpc>
                <a:spcPct val="100000"/>
              </a:lnSpc>
              <a:spcBef>
                <a:spcPts val="0"/>
              </a:spcBef>
              <a:buNone/>
            </a:pPr>
            <a:endParaRPr lang="en-US" dirty="0"/>
          </a:p>
          <a:p>
            <a:pPr marL="0" indent="0" algn="ctr">
              <a:lnSpc>
                <a:spcPct val="100000"/>
              </a:lnSpc>
              <a:spcBef>
                <a:spcPts val="0"/>
              </a:spcBef>
              <a:buNone/>
            </a:pPr>
            <a:endParaRPr lang="en-US" dirty="0"/>
          </a:p>
        </p:txBody>
      </p:sp>
    </p:spTree>
    <p:extLst>
      <p:ext uri="{BB962C8B-B14F-4D97-AF65-F5344CB8AC3E}">
        <p14:creationId xmlns:p14="http://schemas.microsoft.com/office/powerpoint/2010/main" val="24256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4630B-37AA-43F8-B6A3-33C2577D3FA5}"/>
              </a:ext>
            </a:extLst>
          </p:cNvPr>
          <p:cNvSpPr>
            <a:spLocks noGrp="1"/>
          </p:cNvSpPr>
          <p:nvPr>
            <p:ph type="title"/>
          </p:nvPr>
        </p:nvSpPr>
        <p:spPr>
          <a:xfrm>
            <a:off x="-445007" y="776547"/>
            <a:ext cx="4237463" cy="3363597"/>
          </a:xfrm>
        </p:spPr>
        <p:txBody>
          <a:bodyPr>
            <a:normAutofit/>
          </a:bodyPr>
          <a:lstStyle/>
          <a:p>
            <a:pPr algn="r"/>
            <a:r>
              <a:rPr lang="en-US" sz="3000" dirty="0">
                <a:solidFill>
                  <a:schemeClr val="bg1"/>
                </a:solidFill>
              </a:rPr>
              <a:t>challenges</a:t>
            </a:r>
          </a:p>
        </p:txBody>
      </p:sp>
      <p:graphicFrame>
        <p:nvGraphicFramePr>
          <p:cNvPr id="18" name="Content Placeholder 2">
            <a:extLst>
              <a:ext uri="{FF2B5EF4-FFF2-40B4-BE49-F238E27FC236}">
                <a16:creationId xmlns:a16="http://schemas.microsoft.com/office/drawing/2014/main" id="{A9EA850D-85CA-4C7F-AEFE-B3CA9B4E7900}"/>
              </a:ext>
            </a:extLst>
          </p:cNvPr>
          <p:cNvGraphicFramePr>
            <a:graphicFrameLocks noGrp="1"/>
          </p:cNvGraphicFramePr>
          <p:nvPr>
            <p:ph idx="1"/>
            <p:extLst>
              <p:ext uri="{D42A27DB-BD31-4B8C-83A1-F6EECF244321}">
                <p14:modId xmlns:p14="http://schemas.microsoft.com/office/powerpoint/2010/main" val="1252040239"/>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97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4630B-37AA-43F8-B6A3-33C2577D3FA5}"/>
              </a:ext>
            </a:extLst>
          </p:cNvPr>
          <p:cNvSpPr>
            <a:spLocks noGrp="1"/>
          </p:cNvSpPr>
          <p:nvPr>
            <p:ph type="title"/>
          </p:nvPr>
        </p:nvSpPr>
        <p:spPr>
          <a:xfrm>
            <a:off x="1371599" y="-700269"/>
            <a:ext cx="5268036" cy="2140145"/>
          </a:xfrm>
        </p:spPr>
        <p:txBody>
          <a:bodyPr anchor="b">
            <a:normAutofit/>
          </a:bodyPr>
          <a:lstStyle/>
          <a:p>
            <a:r>
              <a:rPr lang="en-US" dirty="0"/>
              <a:t>Strategies</a:t>
            </a:r>
          </a:p>
        </p:txBody>
      </p:sp>
      <p:sp>
        <p:nvSpPr>
          <p:cNvPr id="3" name="Content Placeholder 2">
            <a:extLst>
              <a:ext uri="{FF2B5EF4-FFF2-40B4-BE49-F238E27FC236}">
                <a16:creationId xmlns:a16="http://schemas.microsoft.com/office/drawing/2014/main" id="{62F873D7-C232-43C5-8287-B8D976951DBC}"/>
              </a:ext>
            </a:extLst>
          </p:cNvPr>
          <p:cNvSpPr>
            <a:spLocks noGrp="1"/>
          </p:cNvSpPr>
          <p:nvPr>
            <p:ph idx="1"/>
          </p:nvPr>
        </p:nvSpPr>
        <p:spPr>
          <a:xfrm>
            <a:off x="1371599" y="1759480"/>
            <a:ext cx="6163520" cy="3862573"/>
          </a:xfrm>
        </p:spPr>
        <p:txBody>
          <a:bodyPr anchor="t">
            <a:normAutofit/>
          </a:bodyPr>
          <a:lstStyle/>
          <a:p>
            <a:pPr>
              <a:lnSpc>
                <a:spcPct val="110000"/>
              </a:lnSpc>
            </a:pPr>
            <a:r>
              <a:rPr lang="en-US" sz="2400" dirty="0"/>
              <a:t>Leverage Partnerships with health providers &amp; other professionals. </a:t>
            </a:r>
          </a:p>
          <a:p>
            <a:pPr>
              <a:lnSpc>
                <a:spcPct val="110000"/>
              </a:lnSpc>
            </a:pPr>
            <a:r>
              <a:rPr lang="en-US" sz="2400" dirty="0"/>
              <a:t>Partner with other local businesses / organizations.</a:t>
            </a:r>
          </a:p>
          <a:p>
            <a:pPr>
              <a:lnSpc>
                <a:spcPct val="110000"/>
              </a:lnSpc>
            </a:pPr>
            <a:r>
              <a:rPr lang="en-US" sz="2400" dirty="0"/>
              <a:t>Consider options for technology issues.</a:t>
            </a:r>
          </a:p>
          <a:p>
            <a:pPr>
              <a:lnSpc>
                <a:spcPct val="110000"/>
              </a:lnSpc>
            </a:pPr>
            <a:r>
              <a:rPr lang="en-US" sz="2400" dirty="0"/>
              <a:t>Partner with large employers.</a:t>
            </a:r>
          </a:p>
          <a:p>
            <a:pPr>
              <a:lnSpc>
                <a:spcPct val="110000"/>
              </a:lnSpc>
            </a:pPr>
            <a:r>
              <a:rPr lang="en-US" sz="2400" dirty="0"/>
              <a:t>Know the rural community you are targeting.</a:t>
            </a:r>
          </a:p>
          <a:p>
            <a:pPr>
              <a:lnSpc>
                <a:spcPct val="110000"/>
              </a:lnSpc>
            </a:pPr>
            <a:r>
              <a:rPr lang="en-US" sz="2400" dirty="0"/>
              <a:t>Meet people where they are.  </a:t>
            </a:r>
          </a:p>
        </p:txBody>
      </p:sp>
      <p:pic>
        <p:nvPicPr>
          <p:cNvPr id="12" name="Picture 4" descr="Puzzle pieces">
            <a:extLst>
              <a:ext uri="{FF2B5EF4-FFF2-40B4-BE49-F238E27FC236}">
                <a16:creationId xmlns:a16="http://schemas.microsoft.com/office/drawing/2014/main" id="{E4E96468-35BA-4074-9F92-ECCC1E47025B}"/>
              </a:ext>
            </a:extLst>
          </p:cNvPr>
          <p:cNvPicPr>
            <a:picLocks noChangeAspect="1"/>
          </p:cNvPicPr>
          <p:nvPr/>
        </p:nvPicPr>
        <p:blipFill rotWithShape="1">
          <a:blip r:embed="rId3"/>
          <a:srcRect l="20602" r="12899" b="2"/>
          <a:stretch/>
        </p:blipFill>
        <p:spPr>
          <a:xfrm>
            <a:off x="7743463" y="1851949"/>
            <a:ext cx="3606135" cy="3606135"/>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6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48A3EDA-23C7-4C7B-9AE8-3739DCF9F829}"/>
              </a:ext>
            </a:extLst>
          </p:cNvPr>
          <p:cNvPicPr>
            <a:picLocks noChangeAspect="1"/>
          </p:cNvPicPr>
          <p:nvPr/>
        </p:nvPicPr>
        <p:blipFill rotWithShape="1">
          <a:blip r:embed="rId3">
            <a:extLst>
              <a:ext uri="{28A0092B-C50C-407E-A947-70E740481C1C}">
                <a14:useLocalDpi xmlns:a14="http://schemas.microsoft.com/office/drawing/2010/main" val="0"/>
              </a:ext>
            </a:extLst>
          </a:blip>
          <a:srcRect r="35481"/>
          <a:stretch/>
        </p:blipFill>
        <p:spPr>
          <a:xfrm>
            <a:off x="6735336" y="1779569"/>
            <a:ext cx="4481304" cy="3298861"/>
          </a:xfrm>
          <a:prstGeom prst="rect">
            <a:avLst/>
          </a:prstGeom>
        </p:spPr>
      </p:pic>
      <p:sp>
        <p:nvSpPr>
          <p:cNvPr id="2" name="Title 1">
            <a:extLst>
              <a:ext uri="{FF2B5EF4-FFF2-40B4-BE49-F238E27FC236}">
                <a16:creationId xmlns:a16="http://schemas.microsoft.com/office/drawing/2014/main" id="{43AC8DE8-A28C-472B-9077-676CD18A05AA}"/>
              </a:ext>
            </a:extLst>
          </p:cNvPr>
          <p:cNvSpPr>
            <a:spLocks noGrp="1"/>
          </p:cNvSpPr>
          <p:nvPr>
            <p:ph type="title"/>
          </p:nvPr>
        </p:nvSpPr>
        <p:spPr>
          <a:xfrm>
            <a:off x="975360" y="299605"/>
            <a:ext cx="10241280" cy="1234440"/>
          </a:xfrm>
        </p:spPr>
        <p:txBody>
          <a:bodyPr>
            <a:normAutofit/>
          </a:bodyPr>
          <a:lstStyle/>
          <a:p>
            <a:r>
              <a:rPr lang="en-US" sz="3200"/>
              <a:t>Leverage Partnerships with health providers</a:t>
            </a:r>
            <a:endParaRPr lang="en-US" sz="3200" dirty="0"/>
          </a:p>
        </p:txBody>
      </p:sp>
      <p:sp>
        <p:nvSpPr>
          <p:cNvPr id="3" name="Content Placeholder 2">
            <a:extLst>
              <a:ext uri="{FF2B5EF4-FFF2-40B4-BE49-F238E27FC236}">
                <a16:creationId xmlns:a16="http://schemas.microsoft.com/office/drawing/2014/main" id="{E0B96317-2152-484A-9A67-4E15E0934EAC}"/>
              </a:ext>
            </a:extLst>
          </p:cNvPr>
          <p:cNvSpPr>
            <a:spLocks noGrp="1"/>
          </p:cNvSpPr>
          <p:nvPr>
            <p:ph idx="1"/>
          </p:nvPr>
        </p:nvSpPr>
        <p:spPr>
          <a:xfrm>
            <a:off x="1218785" y="1838011"/>
            <a:ext cx="9601200" cy="4343400"/>
          </a:xfrm>
        </p:spPr>
        <p:txBody>
          <a:bodyPr>
            <a:normAutofit/>
          </a:bodyPr>
          <a:lstStyle/>
          <a:p>
            <a:r>
              <a:rPr lang="en-US" sz="2300" dirty="0"/>
              <a:t>Local Hospital/Clinics</a:t>
            </a:r>
          </a:p>
          <a:p>
            <a:r>
              <a:rPr lang="en-US" sz="2300" dirty="0"/>
              <a:t>COVID Vaccine Sites</a:t>
            </a:r>
          </a:p>
          <a:p>
            <a:r>
              <a:rPr lang="en-US" sz="2300" dirty="0"/>
              <a:t>Pharmacy</a:t>
            </a:r>
          </a:p>
          <a:p>
            <a:r>
              <a:rPr lang="en-US" sz="2300" dirty="0"/>
              <a:t>Churches</a:t>
            </a:r>
          </a:p>
          <a:p>
            <a:r>
              <a:rPr lang="en-US" sz="2300" dirty="0"/>
              <a:t>Dr./Dentist </a:t>
            </a:r>
          </a:p>
          <a:p>
            <a:pPr lvl="1"/>
            <a:r>
              <a:rPr lang="en-US" sz="2300" dirty="0"/>
              <a:t>Well-known, trusted</a:t>
            </a:r>
          </a:p>
          <a:p>
            <a:r>
              <a:rPr lang="en-US" sz="2300" dirty="0"/>
              <a:t>Local transportation/volunteer drivers</a:t>
            </a:r>
          </a:p>
          <a:p>
            <a:r>
              <a:rPr lang="en-US" sz="2300" dirty="0"/>
              <a:t>Family caregivers/local support groups</a:t>
            </a:r>
          </a:p>
        </p:txBody>
      </p:sp>
    </p:spTree>
    <p:extLst>
      <p:ext uri="{BB962C8B-B14F-4D97-AF65-F5344CB8AC3E}">
        <p14:creationId xmlns:p14="http://schemas.microsoft.com/office/powerpoint/2010/main" val="19632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D5BB9-11CC-48A5-88B4-3F7E79F6B171}"/>
              </a:ext>
            </a:extLst>
          </p:cNvPr>
          <p:cNvSpPr>
            <a:spLocks noGrp="1"/>
          </p:cNvSpPr>
          <p:nvPr>
            <p:ph type="title"/>
          </p:nvPr>
        </p:nvSpPr>
        <p:spPr>
          <a:xfrm>
            <a:off x="1108710" y="-205740"/>
            <a:ext cx="6149340" cy="2140145"/>
          </a:xfrm>
        </p:spPr>
        <p:txBody>
          <a:bodyPr anchor="b">
            <a:normAutofit/>
          </a:bodyPr>
          <a:lstStyle/>
          <a:p>
            <a:r>
              <a:rPr lang="en-US" sz="3200" dirty="0"/>
              <a:t>Connect with Local Businesses</a:t>
            </a:r>
          </a:p>
        </p:txBody>
      </p:sp>
      <p:sp>
        <p:nvSpPr>
          <p:cNvPr id="3" name="Content Placeholder 2">
            <a:extLst>
              <a:ext uri="{FF2B5EF4-FFF2-40B4-BE49-F238E27FC236}">
                <a16:creationId xmlns:a16="http://schemas.microsoft.com/office/drawing/2014/main" id="{9ECE4368-D376-446A-858E-8855EA9FD14E}"/>
              </a:ext>
            </a:extLst>
          </p:cNvPr>
          <p:cNvSpPr>
            <a:spLocks noGrp="1"/>
          </p:cNvSpPr>
          <p:nvPr>
            <p:ph idx="1"/>
          </p:nvPr>
        </p:nvSpPr>
        <p:spPr>
          <a:xfrm>
            <a:off x="1285875" y="2381580"/>
            <a:ext cx="5795010" cy="3313193"/>
          </a:xfrm>
        </p:spPr>
        <p:txBody>
          <a:bodyPr anchor="t">
            <a:normAutofit fontScale="77500" lnSpcReduction="20000"/>
          </a:bodyPr>
          <a:lstStyle/>
          <a:p>
            <a:r>
              <a:rPr lang="en-US" sz="3400" dirty="0"/>
              <a:t>Hardware Store</a:t>
            </a:r>
          </a:p>
          <a:p>
            <a:r>
              <a:rPr lang="en-US" sz="3400" dirty="0"/>
              <a:t>Grocery Store</a:t>
            </a:r>
          </a:p>
          <a:p>
            <a:r>
              <a:rPr lang="en-US" sz="3400" dirty="0"/>
              <a:t>Farm Co-op</a:t>
            </a:r>
          </a:p>
          <a:p>
            <a:r>
              <a:rPr lang="en-US" sz="3400" dirty="0"/>
              <a:t>Feed Store</a:t>
            </a:r>
          </a:p>
          <a:p>
            <a:r>
              <a:rPr lang="en-US" sz="3400" dirty="0"/>
              <a:t>Focus on businesses important to those who may come to town only when necessary.</a:t>
            </a:r>
          </a:p>
          <a:p>
            <a:endParaRPr lang="en-US" sz="1600" dirty="0"/>
          </a:p>
        </p:txBody>
      </p:sp>
      <p:pic>
        <p:nvPicPr>
          <p:cNvPr id="4" name="Content Placeholder 4">
            <a:extLst>
              <a:ext uri="{FF2B5EF4-FFF2-40B4-BE49-F238E27FC236}">
                <a16:creationId xmlns:a16="http://schemas.microsoft.com/office/drawing/2014/main" id="{2D95C592-1D84-4DAC-973A-A412960CDD01}"/>
              </a:ext>
            </a:extLst>
          </p:cNvPr>
          <p:cNvPicPr>
            <a:picLocks noChangeAspect="1"/>
          </p:cNvPicPr>
          <p:nvPr/>
        </p:nvPicPr>
        <p:blipFill rotWithShape="1">
          <a:blip r:embed="rId3">
            <a:extLst>
              <a:ext uri="{28A0092B-C50C-407E-A947-70E740481C1C}">
                <a14:useLocalDpi xmlns:a14="http://schemas.microsoft.com/office/drawing/2010/main" val="0"/>
              </a:ext>
            </a:extLst>
          </a:blip>
          <a:srcRect l="11099" r="13898" b="-3"/>
          <a:stretch/>
        </p:blipFill>
        <p:spPr>
          <a:xfrm>
            <a:off x="7008362" y="305086"/>
            <a:ext cx="4935988" cy="4935988"/>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630B-37AA-43F8-B6A3-33C2577D3FA5}"/>
              </a:ext>
            </a:extLst>
          </p:cNvPr>
          <p:cNvSpPr>
            <a:spLocks noGrp="1"/>
          </p:cNvSpPr>
          <p:nvPr>
            <p:ph type="title"/>
          </p:nvPr>
        </p:nvSpPr>
        <p:spPr>
          <a:xfrm>
            <a:off x="897301" y="169164"/>
            <a:ext cx="10397397" cy="1234440"/>
          </a:xfrm>
        </p:spPr>
        <p:txBody>
          <a:bodyPr>
            <a:normAutofit/>
          </a:bodyPr>
          <a:lstStyle/>
          <a:p>
            <a:r>
              <a:rPr lang="en-US" sz="3200" dirty="0"/>
              <a:t>Technology issues</a:t>
            </a:r>
          </a:p>
        </p:txBody>
      </p:sp>
      <p:sp>
        <p:nvSpPr>
          <p:cNvPr id="3" name="Content Placeholder 2">
            <a:extLst>
              <a:ext uri="{FF2B5EF4-FFF2-40B4-BE49-F238E27FC236}">
                <a16:creationId xmlns:a16="http://schemas.microsoft.com/office/drawing/2014/main" id="{62F873D7-C232-43C5-8287-B8D976951DBC}"/>
              </a:ext>
            </a:extLst>
          </p:cNvPr>
          <p:cNvSpPr>
            <a:spLocks noGrp="1"/>
          </p:cNvSpPr>
          <p:nvPr>
            <p:ph idx="1"/>
          </p:nvPr>
        </p:nvSpPr>
        <p:spPr>
          <a:xfrm>
            <a:off x="975359" y="1666215"/>
            <a:ext cx="10241280" cy="4388897"/>
          </a:xfrm>
        </p:spPr>
        <p:txBody>
          <a:bodyPr>
            <a:normAutofit/>
          </a:bodyPr>
          <a:lstStyle/>
          <a:p>
            <a:r>
              <a:rPr lang="en-US" sz="2400" dirty="0"/>
              <a:t>Where internet access is readily available:  </a:t>
            </a:r>
          </a:p>
          <a:p>
            <a:pPr lvl="1"/>
            <a:r>
              <a:rPr lang="en-US" dirty="0"/>
              <a:t>Encourage and train older adults to use technology as it can serve an important role in socialization, connecting to benefits, etc.</a:t>
            </a:r>
          </a:p>
          <a:p>
            <a:pPr lvl="1"/>
            <a:r>
              <a:rPr lang="en-US" dirty="0"/>
              <a:t>Train at your agency, public library, community college or other local partners.</a:t>
            </a:r>
            <a:endParaRPr lang="en-US" sz="2400" dirty="0"/>
          </a:p>
          <a:p>
            <a:r>
              <a:rPr lang="en-US" sz="2400" dirty="0"/>
              <a:t>Partnerships with community colleges for rural outreach can help you:</a:t>
            </a:r>
          </a:p>
          <a:p>
            <a:pPr lvl="1"/>
            <a:r>
              <a:rPr lang="en-US" dirty="0"/>
              <a:t>Offer classes, enrollment events using their computer labs, employee retirement seminars, recruit new volunteers</a:t>
            </a:r>
          </a:p>
          <a:p>
            <a:r>
              <a:rPr lang="en-US" sz="2400" dirty="0"/>
              <a:t>Inform Consumers about Emergency Broadband benefit</a:t>
            </a:r>
          </a:p>
          <a:p>
            <a:pPr lvl="1"/>
            <a:r>
              <a:rPr lang="en-US" dirty="0"/>
              <a:t> </a:t>
            </a:r>
            <a:r>
              <a:rPr lang="en-US" dirty="0">
                <a:hlinkClick r:id="rId3"/>
              </a:rPr>
              <a:t>Consumer FAQ for Emergency Broadband Benefit</a:t>
            </a:r>
            <a:endParaRPr lang="en-US" dirty="0"/>
          </a:p>
          <a:p>
            <a:pPr marL="0" indent="0">
              <a:buNone/>
            </a:pPr>
            <a:endParaRPr lang="en-US" dirty="0"/>
          </a:p>
        </p:txBody>
      </p:sp>
    </p:spTree>
    <p:extLst>
      <p:ext uri="{BB962C8B-B14F-4D97-AF65-F5344CB8AC3E}">
        <p14:creationId xmlns:p14="http://schemas.microsoft.com/office/powerpoint/2010/main" val="394616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4630B-37AA-43F8-B6A3-33C2577D3FA5}"/>
              </a:ext>
            </a:extLst>
          </p:cNvPr>
          <p:cNvSpPr>
            <a:spLocks noGrp="1"/>
          </p:cNvSpPr>
          <p:nvPr>
            <p:ph type="title"/>
          </p:nvPr>
        </p:nvSpPr>
        <p:spPr>
          <a:xfrm>
            <a:off x="1157084" y="374427"/>
            <a:ext cx="10374517" cy="971512"/>
          </a:xfrm>
        </p:spPr>
        <p:txBody>
          <a:bodyPr anchor="ctr">
            <a:normAutofit/>
          </a:bodyPr>
          <a:lstStyle/>
          <a:p>
            <a:pPr>
              <a:lnSpc>
                <a:spcPct val="90000"/>
              </a:lnSpc>
            </a:pPr>
            <a:r>
              <a:rPr lang="en-US" sz="3200">
                <a:solidFill>
                  <a:schemeClr val="bg1"/>
                </a:solidFill>
              </a:rPr>
              <a:t>Partner with large employers in your county</a:t>
            </a:r>
          </a:p>
        </p:txBody>
      </p:sp>
      <p:graphicFrame>
        <p:nvGraphicFramePr>
          <p:cNvPr id="5" name="Content Placeholder 2">
            <a:extLst>
              <a:ext uri="{FF2B5EF4-FFF2-40B4-BE49-F238E27FC236}">
                <a16:creationId xmlns:a16="http://schemas.microsoft.com/office/drawing/2014/main" id="{8BC3A88C-303A-47D6-B8AC-3F7BFFE39907}"/>
              </a:ext>
            </a:extLst>
          </p:cNvPr>
          <p:cNvGraphicFramePr>
            <a:graphicFrameLocks noGrp="1"/>
          </p:cNvGraphicFramePr>
          <p:nvPr>
            <p:ph idx="1"/>
            <p:extLst>
              <p:ext uri="{D42A27DB-BD31-4B8C-83A1-F6EECF244321}">
                <p14:modId xmlns:p14="http://schemas.microsoft.com/office/powerpoint/2010/main" val="3333034535"/>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13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B8928-C861-40C6-8E52-5A51166B6E53}"/>
              </a:ext>
            </a:extLst>
          </p:cNvPr>
          <p:cNvSpPr>
            <a:spLocks noGrp="1"/>
          </p:cNvSpPr>
          <p:nvPr>
            <p:ph type="title"/>
          </p:nvPr>
        </p:nvSpPr>
        <p:spPr>
          <a:xfrm>
            <a:off x="751850" y="-211213"/>
            <a:ext cx="5675913" cy="2140145"/>
          </a:xfrm>
        </p:spPr>
        <p:txBody>
          <a:bodyPr anchor="b">
            <a:normAutofit/>
          </a:bodyPr>
          <a:lstStyle/>
          <a:p>
            <a:r>
              <a:rPr lang="en-US" sz="3200" dirty="0"/>
              <a:t>Know your rural community</a:t>
            </a:r>
          </a:p>
        </p:txBody>
      </p:sp>
      <p:sp>
        <p:nvSpPr>
          <p:cNvPr id="3" name="Content Placeholder 2">
            <a:extLst>
              <a:ext uri="{FF2B5EF4-FFF2-40B4-BE49-F238E27FC236}">
                <a16:creationId xmlns:a16="http://schemas.microsoft.com/office/drawing/2014/main" id="{D29AB471-EB75-4C4F-9D68-74E526417314}"/>
              </a:ext>
            </a:extLst>
          </p:cNvPr>
          <p:cNvSpPr>
            <a:spLocks noGrp="1"/>
          </p:cNvSpPr>
          <p:nvPr>
            <p:ph idx="1"/>
          </p:nvPr>
        </p:nvSpPr>
        <p:spPr>
          <a:xfrm>
            <a:off x="888381" y="2507990"/>
            <a:ext cx="6300438" cy="3046121"/>
          </a:xfrm>
        </p:spPr>
        <p:txBody>
          <a:bodyPr anchor="t">
            <a:noAutofit/>
          </a:bodyPr>
          <a:lstStyle/>
          <a:p>
            <a:r>
              <a:rPr lang="en-US" sz="2400" dirty="0"/>
              <a:t>Personal communication works best.</a:t>
            </a:r>
          </a:p>
          <a:p>
            <a:r>
              <a:rPr lang="en-US" sz="2400" dirty="0"/>
              <a:t>Earning trust is key---</a:t>
            </a:r>
          </a:p>
          <a:p>
            <a:pPr lvl="1"/>
            <a:r>
              <a:rPr lang="en-US" sz="2200" dirty="0"/>
              <a:t>“RURAL AREAS PREFER LOCAL HELP”</a:t>
            </a:r>
          </a:p>
          <a:p>
            <a:r>
              <a:rPr lang="en-US" sz="2400" dirty="0"/>
              <a:t>Pay attention to community values &amp; tradition.</a:t>
            </a:r>
          </a:p>
          <a:p>
            <a:pPr lvl="1"/>
            <a:r>
              <a:rPr lang="en-US" sz="2200" dirty="0"/>
              <a:t>Take the time to learn about the smaller communities you serve.</a:t>
            </a:r>
          </a:p>
        </p:txBody>
      </p:sp>
      <p:pic>
        <p:nvPicPr>
          <p:cNvPr id="5" name="Picture 4">
            <a:extLst>
              <a:ext uri="{FF2B5EF4-FFF2-40B4-BE49-F238E27FC236}">
                <a16:creationId xmlns:a16="http://schemas.microsoft.com/office/drawing/2014/main" id="{AE577E31-15F6-4FBF-B9C8-B732AF903AFB}"/>
              </a:ext>
            </a:extLst>
          </p:cNvPr>
          <p:cNvPicPr>
            <a:picLocks noChangeAspect="1"/>
          </p:cNvPicPr>
          <p:nvPr/>
        </p:nvPicPr>
        <p:blipFill rotWithShape="1">
          <a:blip r:embed="rId3">
            <a:extLst>
              <a:ext uri="{28A0092B-C50C-407E-A947-70E740481C1C}">
                <a14:useLocalDpi xmlns:a14="http://schemas.microsoft.com/office/drawing/2010/main" val="0"/>
              </a:ext>
            </a:extLst>
          </a:blip>
          <a:srcRect l="24391" r="25608" b="-1"/>
          <a:stretch/>
        </p:blipFill>
        <p:spPr>
          <a:xfrm>
            <a:off x="7359805" y="523649"/>
            <a:ext cx="4583151" cy="4583151"/>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2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3F79-67AF-4FB6-A2D5-460D94BD304E}"/>
              </a:ext>
            </a:extLst>
          </p:cNvPr>
          <p:cNvSpPr>
            <a:spLocks noGrp="1"/>
          </p:cNvSpPr>
          <p:nvPr>
            <p:ph type="title"/>
          </p:nvPr>
        </p:nvSpPr>
        <p:spPr>
          <a:xfrm>
            <a:off x="838200" y="523530"/>
            <a:ext cx="9601200" cy="1143000"/>
          </a:xfrm>
        </p:spPr>
        <p:txBody>
          <a:bodyPr>
            <a:normAutofit/>
          </a:bodyPr>
          <a:lstStyle/>
          <a:p>
            <a:r>
              <a:rPr lang="en-US" sz="3000" dirty="0"/>
              <a:t>Tips for connecting with rural community members</a:t>
            </a:r>
          </a:p>
        </p:txBody>
      </p:sp>
      <p:sp>
        <p:nvSpPr>
          <p:cNvPr id="3" name="Content Placeholder 2">
            <a:extLst>
              <a:ext uri="{FF2B5EF4-FFF2-40B4-BE49-F238E27FC236}">
                <a16:creationId xmlns:a16="http://schemas.microsoft.com/office/drawing/2014/main" id="{E417B129-6609-4640-A063-C026CEE1F90C}"/>
              </a:ext>
            </a:extLst>
          </p:cNvPr>
          <p:cNvSpPr>
            <a:spLocks noGrp="1"/>
          </p:cNvSpPr>
          <p:nvPr>
            <p:ph idx="1"/>
          </p:nvPr>
        </p:nvSpPr>
        <p:spPr>
          <a:xfrm>
            <a:off x="693234" y="2158924"/>
            <a:ext cx="9601200" cy="4343400"/>
          </a:xfrm>
        </p:spPr>
        <p:txBody>
          <a:bodyPr/>
          <a:lstStyle/>
          <a:p>
            <a:r>
              <a:rPr lang="en-US" sz="2300" dirty="0"/>
              <a:t>Be aware of transportation issues and options.</a:t>
            </a:r>
          </a:p>
          <a:p>
            <a:r>
              <a:rPr lang="en-US" sz="2300" dirty="0"/>
              <a:t>Make yourself well-known &amp; visible in the community.</a:t>
            </a:r>
          </a:p>
          <a:p>
            <a:r>
              <a:rPr lang="en-US" sz="2300" dirty="0"/>
              <a:t>Hold office hours in outlying areas. </a:t>
            </a:r>
          </a:p>
          <a:p>
            <a:r>
              <a:rPr lang="en-US" sz="2300" dirty="0"/>
              <a:t>Tell people about yourself—build a connection.</a:t>
            </a:r>
          </a:p>
          <a:p>
            <a:r>
              <a:rPr lang="en-US" sz="2300" dirty="0"/>
              <a:t>Be modest &amp; humble.</a:t>
            </a:r>
          </a:p>
          <a:p>
            <a:r>
              <a:rPr lang="en-US" sz="2300" dirty="0"/>
              <a:t>Give examples of how you have helped others in the community—(without names or other information that would reveal who you are talking about!)</a:t>
            </a:r>
          </a:p>
          <a:p>
            <a:endParaRPr lang="en-US" dirty="0"/>
          </a:p>
        </p:txBody>
      </p:sp>
      <p:pic>
        <p:nvPicPr>
          <p:cNvPr id="1026" name="Picture 2" descr="Free Get Connected Cliparts, Download Free Get Connected Cliparts png  images, Free ClipArts on Clipart Library">
            <a:extLst>
              <a:ext uri="{FF2B5EF4-FFF2-40B4-BE49-F238E27FC236}">
                <a16:creationId xmlns:a16="http://schemas.microsoft.com/office/drawing/2014/main" id="{07C4A021-04EE-415F-948A-FCE5DD40C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469" y="2069714"/>
            <a:ext cx="4034733" cy="151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dientRiseVTI">
  <a:themeElements>
    <a:clrScheme name="AnalogousFromDarkSeedLeftStep">
      <a:dk1>
        <a:srgbClr val="000000"/>
      </a:dk1>
      <a:lt1>
        <a:srgbClr val="FFFFFF"/>
      </a:lt1>
      <a:dk2>
        <a:srgbClr val="3C3122"/>
      </a:dk2>
      <a:lt2>
        <a:srgbClr val="E8E2E7"/>
      </a:lt2>
      <a:accent1>
        <a:srgbClr val="47B662"/>
      </a:accent1>
      <a:accent2>
        <a:srgbClr val="50B13B"/>
      </a:accent2>
      <a:accent3>
        <a:srgbClr val="83AE44"/>
      </a:accent3>
      <a:accent4>
        <a:srgbClr val="A6A537"/>
      </a:accent4>
      <a:accent5>
        <a:srgbClr val="C3914D"/>
      </a:accent5>
      <a:accent6>
        <a:srgbClr val="B14D3B"/>
      </a:accent6>
      <a:hlink>
        <a:srgbClr val="997F33"/>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17135</TotalTime>
  <Words>1318</Words>
  <Application>Microsoft Office PowerPoint</Application>
  <PresentationFormat>Widescreen</PresentationFormat>
  <Paragraphs>161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Nova</vt:lpstr>
      <vt:lpstr>GradientRiseVTI</vt:lpstr>
      <vt:lpstr>Reaching rural and  tech-limited beneficiaries</vt:lpstr>
      <vt:lpstr>challenges</vt:lpstr>
      <vt:lpstr>Strategies</vt:lpstr>
      <vt:lpstr>Leverage Partnerships with health providers</vt:lpstr>
      <vt:lpstr>Connect with Local Businesses</vt:lpstr>
      <vt:lpstr>Technology issues</vt:lpstr>
      <vt:lpstr>Partner with large employers in your county</vt:lpstr>
      <vt:lpstr>Know your rural community</vt:lpstr>
      <vt:lpstr>Tips for connecting with rural community members</vt:lpstr>
      <vt:lpstr>Connect with Trusted Community Leaders</vt:lpstr>
      <vt:lpstr>Earning trust </vt:lpstr>
      <vt:lpstr>Meet People where they are</vt:lpstr>
      <vt:lpstr>  Outreach Plan Should address your specific rural issues</vt:lpstr>
      <vt:lpstr>Stuff Flyers/Brochures into  ANYTHING!</vt:lpstr>
      <vt:lpstr>Examples &amp; Promising Practices for rural outreach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rural and  tech-limited beneficiaries</dc:title>
  <dc:creator>Debbie Bisswurm</dc:creator>
  <cp:lastModifiedBy>Debbie Bisswurm</cp:lastModifiedBy>
  <cp:revision>46</cp:revision>
  <cp:lastPrinted>2021-07-02T20:24:43Z</cp:lastPrinted>
  <dcterms:created xsi:type="dcterms:W3CDTF">2021-05-24T18:34:03Z</dcterms:created>
  <dcterms:modified xsi:type="dcterms:W3CDTF">2021-07-13T14:51:09Z</dcterms:modified>
</cp:coreProperties>
</file>