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2" r:id="rId5"/>
    <p:sldMasterId id="2147483702" r:id="rId6"/>
  </p:sldMasterIdLst>
  <p:notesMasterIdLst>
    <p:notesMasterId r:id="rId50"/>
  </p:notesMasterIdLst>
  <p:handoutMasterIdLst>
    <p:handoutMasterId r:id="rId51"/>
  </p:handoutMasterIdLst>
  <p:sldIdLst>
    <p:sldId id="381" r:id="rId7"/>
    <p:sldId id="960" r:id="rId8"/>
    <p:sldId id="965" r:id="rId9"/>
    <p:sldId id="591" r:id="rId10"/>
    <p:sldId id="593" r:id="rId11"/>
    <p:sldId id="696" r:id="rId12"/>
    <p:sldId id="697" r:id="rId13"/>
    <p:sldId id="698" r:id="rId14"/>
    <p:sldId id="699" r:id="rId15"/>
    <p:sldId id="966" r:id="rId16"/>
    <p:sldId id="700" r:id="rId17"/>
    <p:sldId id="701" r:id="rId18"/>
    <p:sldId id="702" r:id="rId19"/>
    <p:sldId id="967" r:id="rId20"/>
    <p:sldId id="961" r:id="rId21"/>
    <p:sldId id="962" r:id="rId22"/>
    <p:sldId id="598" r:id="rId23"/>
    <p:sldId id="963" r:id="rId24"/>
    <p:sldId id="674" r:id="rId25"/>
    <p:sldId id="692" r:id="rId26"/>
    <p:sldId id="597" r:id="rId27"/>
    <p:sldId id="695" r:id="rId28"/>
    <p:sldId id="939" r:id="rId29"/>
    <p:sldId id="952" r:id="rId30"/>
    <p:sldId id="953" r:id="rId31"/>
    <p:sldId id="954" r:id="rId32"/>
    <p:sldId id="467" r:id="rId33"/>
    <p:sldId id="448" r:id="rId34"/>
    <p:sldId id="585" r:id="rId35"/>
    <p:sldId id="956" r:id="rId36"/>
    <p:sldId id="958" r:id="rId37"/>
    <p:sldId id="673" r:id="rId38"/>
    <p:sldId id="676" r:id="rId39"/>
    <p:sldId id="677" r:id="rId40"/>
    <p:sldId id="678" r:id="rId41"/>
    <p:sldId id="681" r:id="rId42"/>
    <p:sldId id="685" r:id="rId43"/>
    <p:sldId id="613" r:id="rId44"/>
    <p:sldId id="686" r:id="rId45"/>
    <p:sldId id="682" r:id="rId46"/>
    <p:sldId id="687" r:id="rId47"/>
    <p:sldId id="688" r:id="rId48"/>
    <p:sldId id="689" r:id="rId49"/>
  </p:sldIdLst>
  <p:sldSz cx="9144000" cy="6858000" type="screen4x3"/>
  <p:notesSz cx="7315200" cy="96012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Fleming" initials="SF" lastIdx="8" clrIdx="0">
    <p:extLst>
      <p:ext uri="{19B8F6BF-5375-455C-9EA6-DF929625EA0E}">
        <p15:presenceInfo xmlns:p15="http://schemas.microsoft.com/office/powerpoint/2012/main" userId="S::sfleming@nei3a.org::88a8159c-789a-476a-91e9-551330f7cff3" providerId="AD"/>
      </p:ext>
    </p:extLst>
  </p:cmAuthor>
  <p:cmAuthor id="2" name="Sue (Pleggenkuhle) Choplin" initials="SC" lastIdx="2" clrIdx="1">
    <p:extLst>
      <p:ext uri="{19B8F6BF-5375-455C-9EA6-DF929625EA0E}">
        <p15:presenceInfo xmlns:p15="http://schemas.microsoft.com/office/powerpoint/2012/main" userId="S::schoplin@nei3a.org::51cf5d6e-0042-474b-ae4c-ba3ac3691916" providerId="AD"/>
      </p:ext>
    </p:extLst>
  </p:cmAuthor>
  <p:cmAuthor id="3" name="Ginny Paulson" initials="GP" lastIdx="7" clrIdx="2">
    <p:extLst>
      <p:ext uri="{19B8F6BF-5375-455C-9EA6-DF929625EA0E}">
        <p15:presenceInfo xmlns:p15="http://schemas.microsoft.com/office/powerpoint/2012/main" userId="S::gpaulson@nei3a.org::3ce759cc-02f1-4671-839d-f0b131f0c8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131313"/>
    <a:srgbClr val="9971C5"/>
    <a:srgbClr val="008000"/>
    <a:srgbClr val="0033CC"/>
    <a:srgbClr val="0000FF"/>
    <a:srgbClr val="000000"/>
    <a:srgbClr val="A365D1"/>
    <a:srgbClr val="8D42C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1363F-AA9B-F3B6-B91A-0DE994BC2FDB}" v="1" dt="2020-11-04T20:55:27.410"/>
    <p1510:client id="{3DD35BA0-6BC1-4CFB-A681-9019A29299D9}" v="348" dt="2020-11-04T14:17:50.487"/>
    <p1510:client id="{6D03F0A7-240B-0D66-5421-F58E9CEC9D3D}" v="9" dt="2020-11-04T14:12:34.820"/>
    <p1510:client id="{8BBEC192-DD83-47CA-B056-44281F10E290}" v="401" dt="2020-11-04T20:38:39.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04" autoAdjust="0"/>
  </p:normalViewPr>
  <p:slideViewPr>
    <p:cSldViewPr snapToGrid="0">
      <p:cViewPr varScale="1">
        <p:scale>
          <a:sx n="62" d="100"/>
          <a:sy n="62" d="100"/>
        </p:scale>
        <p:origin x="161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16C7A-DC60-4A50-8F00-28117091DDFD}" type="doc">
      <dgm:prSet loTypeId="urn:microsoft.com/office/officeart/2011/layout/TabList" loCatId="list" qsTypeId="urn:microsoft.com/office/officeart/2005/8/quickstyle/simple1" qsCatId="simple" csTypeId="urn:microsoft.com/office/officeart/2005/8/colors/accent1_4" csCatId="accent1" phldr="1"/>
      <dgm:spPr/>
      <dgm:t>
        <a:bodyPr/>
        <a:lstStyle/>
        <a:p>
          <a:endParaRPr lang="en-US"/>
        </a:p>
      </dgm:t>
    </dgm:pt>
    <dgm:pt modelId="{D67118C9-7032-4AF8-B10A-057B91F4F4FC}">
      <dgm:prSet phldrT="[Text]" custT="1"/>
      <dgm:spPr>
        <a:xfrm>
          <a:off x="0" y="3151"/>
          <a:ext cx="2119884" cy="863364"/>
        </a:xfrm>
        <a:prstGeom prst="round2SameRect">
          <a:avLst>
            <a:gd name="adj1" fmla="val 16670"/>
            <a:gd name="adj2" fmla="val 0"/>
          </a:avLst>
        </a:prstGeom>
      </dgm:spPr>
      <dgm:t>
        <a:bodyPr/>
        <a:lstStyle/>
        <a:p>
          <a:pPr>
            <a:buNone/>
          </a:pPr>
          <a:r>
            <a:rPr lang="en-US" sz="2000" b="1">
              <a:latin typeface="Calibri" panose="020F0502020204030204"/>
              <a:ea typeface="+mn-ea"/>
              <a:cs typeface="+mn-cs"/>
            </a:rPr>
            <a:t>PM 1 – Client Contacts</a:t>
          </a:r>
        </a:p>
      </dgm:t>
    </dgm:pt>
    <dgm:pt modelId="{3DFF11D0-2ADF-4FB8-AD02-B144EF5B8464}" type="parTrans" cxnId="{F3A37611-FE9B-469A-AE15-425D9B0EFAC1}">
      <dgm:prSet/>
      <dgm:spPr/>
      <dgm:t>
        <a:bodyPr/>
        <a:lstStyle/>
        <a:p>
          <a:endParaRPr lang="en-US"/>
        </a:p>
      </dgm:t>
    </dgm:pt>
    <dgm:pt modelId="{711FC009-8CBD-460C-99EE-F48A0C8B3288}" type="sibTrans" cxnId="{F3A37611-FE9B-469A-AE15-425D9B0EFAC1}">
      <dgm:prSet/>
      <dgm:spPr/>
      <dgm:t>
        <a:bodyPr/>
        <a:lstStyle/>
        <a:p>
          <a:endParaRPr lang="en-US"/>
        </a:p>
      </dgm:t>
    </dgm:pt>
    <dgm:pt modelId="{B2EE11CC-B6AF-47DF-AC8B-56A270407B23}">
      <dgm:prSet phldrT="[Text]" custT="1"/>
      <dgm:spPr>
        <a:xfrm>
          <a:off x="2119883" y="3151"/>
          <a:ext cx="6033516" cy="863364"/>
        </a:xfrm>
        <a:prstGeom prst="rect">
          <a:avLst/>
        </a:prstGeom>
      </dgm:spPr>
      <dgm:t>
        <a:bodyPr/>
        <a:lstStyle/>
        <a:p>
          <a:pPr>
            <a:buNone/>
          </a:pPr>
          <a:r>
            <a:rPr lang="en-US" sz="2000">
              <a:latin typeface="Calibri" panose="020F0502020204030204"/>
              <a:ea typeface="+mn-ea"/>
              <a:cs typeface="+mn-cs"/>
            </a:rPr>
            <a:t>Percentage of </a:t>
          </a:r>
          <a:r>
            <a:rPr lang="en-US" sz="2000" b="1">
              <a:latin typeface="Calibri" panose="020F0502020204030204"/>
              <a:ea typeface="+mn-ea"/>
              <a:cs typeface="+mn-cs"/>
            </a:rPr>
            <a:t>total client contacts </a:t>
          </a:r>
          <a:r>
            <a:rPr lang="en-US" sz="2000">
              <a:latin typeface="Calibri" panose="020F0502020204030204"/>
              <a:ea typeface="+mn-ea"/>
              <a:cs typeface="+mn-cs"/>
            </a:rPr>
            <a:t>per Medicare beneficiaries in the state. </a:t>
          </a:r>
        </a:p>
      </dgm:t>
    </dgm:pt>
    <dgm:pt modelId="{B1015763-3CC3-4595-BA4B-1C5A95D18F5B}" type="parTrans" cxnId="{17E446B8-C44C-47CD-928F-DB89B4A54129}">
      <dgm:prSet/>
      <dgm:spPr/>
      <dgm:t>
        <a:bodyPr/>
        <a:lstStyle/>
        <a:p>
          <a:endParaRPr lang="en-US"/>
        </a:p>
      </dgm:t>
    </dgm:pt>
    <dgm:pt modelId="{1AD77D9B-EBE9-4B5F-8D11-0C925930946F}" type="sibTrans" cxnId="{17E446B8-C44C-47CD-928F-DB89B4A54129}">
      <dgm:prSet/>
      <dgm:spPr/>
      <dgm:t>
        <a:bodyPr/>
        <a:lstStyle/>
        <a:p>
          <a:endParaRPr lang="en-US"/>
        </a:p>
      </dgm:t>
    </dgm:pt>
    <dgm:pt modelId="{735AE941-6B09-48F2-BDBF-F92F0DBC1666}">
      <dgm:prSet phldrT="[Text]" custT="1"/>
      <dgm:spPr>
        <a:xfrm>
          <a:off x="0" y="1816217"/>
          <a:ext cx="2119884" cy="863364"/>
        </a:xfrm>
        <a:prstGeom prst="round2SameRect">
          <a:avLst>
            <a:gd name="adj1" fmla="val 16670"/>
            <a:gd name="adj2" fmla="val 0"/>
          </a:avLst>
        </a:prstGeom>
      </dgm:spPr>
      <dgm:t>
        <a:bodyPr/>
        <a:lstStyle/>
        <a:p>
          <a:pPr>
            <a:buNone/>
          </a:pPr>
          <a:r>
            <a:rPr lang="en-US" sz="2000" b="1">
              <a:latin typeface="Calibri" panose="020F0502020204030204"/>
              <a:ea typeface="+mn-ea"/>
              <a:cs typeface="+mn-cs"/>
            </a:rPr>
            <a:t>PM 3 – Under 65</a:t>
          </a:r>
        </a:p>
      </dgm:t>
    </dgm:pt>
    <dgm:pt modelId="{4BF360EE-D955-4525-BB4C-93903C89873B}" type="parTrans" cxnId="{FD01E8B0-1B95-4E4C-9B0F-6723733F2242}">
      <dgm:prSet/>
      <dgm:spPr/>
      <dgm:t>
        <a:bodyPr/>
        <a:lstStyle/>
        <a:p>
          <a:endParaRPr lang="en-US"/>
        </a:p>
      </dgm:t>
    </dgm:pt>
    <dgm:pt modelId="{F6434932-CC94-4103-93AC-B1D33CF3454E}" type="sibTrans" cxnId="{FD01E8B0-1B95-4E4C-9B0F-6723733F2242}">
      <dgm:prSet/>
      <dgm:spPr/>
      <dgm:t>
        <a:bodyPr/>
        <a:lstStyle/>
        <a:p>
          <a:endParaRPr lang="en-US"/>
        </a:p>
      </dgm:t>
    </dgm:pt>
    <dgm:pt modelId="{06C19465-5B70-488D-8075-7A641304D8D3}">
      <dgm:prSet phldrT="[Text]" custT="1"/>
      <dgm:spPr>
        <a:xfrm>
          <a:off x="2119883" y="1816217"/>
          <a:ext cx="6033516" cy="863364"/>
        </a:xfrm>
        <a:prstGeom prst="rect">
          <a:avLst/>
        </a:prstGeom>
      </dgm:spPr>
      <dgm:t>
        <a:bodyPr/>
        <a:lstStyle/>
        <a:p>
          <a:pPr>
            <a:buNone/>
          </a:pPr>
          <a:r>
            <a:rPr lang="en-US" sz="2000">
              <a:latin typeface="Calibri" panose="020F0502020204030204"/>
              <a:ea typeface="+mn-ea"/>
              <a:cs typeface="+mn-cs"/>
            </a:rPr>
            <a:t>Percentage of contacts with Medicare beneficiaries </a:t>
          </a:r>
          <a:br>
            <a:rPr lang="en-US" sz="2000">
              <a:latin typeface="Calibri" panose="020F0502020204030204"/>
              <a:ea typeface="+mn-ea"/>
              <a:cs typeface="+mn-cs"/>
            </a:rPr>
          </a:br>
          <a:r>
            <a:rPr lang="en-US" sz="2000" b="1">
              <a:latin typeface="Calibri" panose="020F0502020204030204"/>
              <a:ea typeface="+mn-ea"/>
              <a:cs typeface="+mn-cs"/>
            </a:rPr>
            <a:t>under the age of 65</a:t>
          </a:r>
          <a:r>
            <a:rPr lang="en-US" sz="2000">
              <a:latin typeface="Calibri" panose="020F0502020204030204"/>
              <a:ea typeface="+mn-ea"/>
              <a:cs typeface="+mn-cs"/>
            </a:rPr>
            <a:t> per Medicare beneficiaries under 65 in the State.</a:t>
          </a:r>
        </a:p>
      </dgm:t>
    </dgm:pt>
    <dgm:pt modelId="{E5F1142F-48FB-4DA5-B36C-E7B1FAEC9147}" type="parTrans" cxnId="{1F1F03D5-8E12-4C5B-ABA0-90F96B9259E7}">
      <dgm:prSet/>
      <dgm:spPr/>
      <dgm:t>
        <a:bodyPr/>
        <a:lstStyle/>
        <a:p>
          <a:endParaRPr lang="en-US"/>
        </a:p>
      </dgm:t>
    </dgm:pt>
    <dgm:pt modelId="{AE6F1102-AD01-4131-8679-68EA73708C45}" type="sibTrans" cxnId="{1F1F03D5-8E12-4C5B-ABA0-90F96B9259E7}">
      <dgm:prSet/>
      <dgm:spPr/>
      <dgm:t>
        <a:bodyPr/>
        <a:lstStyle/>
        <a:p>
          <a:endParaRPr lang="en-US"/>
        </a:p>
      </dgm:t>
    </dgm:pt>
    <dgm:pt modelId="{15B66F62-14ED-4093-8835-3109ABE27F2D}">
      <dgm:prSet phldrT="[Text]" custT="1"/>
      <dgm:spPr>
        <a:xfrm>
          <a:off x="0" y="2722750"/>
          <a:ext cx="2119884" cy="863364"/>
        </a:xfrm>
        <a:prstGeom prst="round2SameRect">
          <a:avLst>
            <a:gd name="adj1" fmla="val 16670"/>
            <a:gd name="adj2" fmla="val 0"/>
          </a:avLst>
        </a:prstGeom>
      </dgm:spPr>
      <dgm:t>
        <a:bodyPr/>
        <a:lstStyle/>
        <a:p>
          <a:pPr>
            <a:buNone/>
          </a:pPr>
          <a:r>
            <a:rPr lang="en-US" sz="2000" b="1">
              <a:latin typeface="Calibri" panose="020F0502020204030204"/>
              <a:ea typeface="+mn-ea"/>
              <a:cs typeface="+mn-cs"/>
            </a:rPr>
            <a:t>PM 4 – Hard to Reach</a:t>
          </a:r>
        </a:p>
      </dgm:t>
    </dgm:pt>
    <dgm:pt modelId="{64F15E20-9187-46E7-8F28-BF2AEBB9CB58}" type="parTrans" cxnId="{5E77D9B4-EBC5-44B5-8448-434B52CAC88F}">
      <dgm:prSet/>
      <dgm:spPr/>
      <dgm:t>
        <a:bodyPr/>
        <a:lstStyle/>
        <a:p>
          <a:endParaRPr lang="en-US"/>
        </a:p>
      </dgm:t>
    </dgm:pt>
    <dgm:pt modelId="{E7A96866-7014-4DCB-9BA7-0167B9D80B1C}" type="sibTrans" cxnId="{5E77D9B4-EBC5-44B5-8448-434B52CAC88F}">
      <dgm:prSet/>
      <dgm:spPr/>
      <dgm:t>
        <a:bodyPr/>
        <a:lstStyle/>
        <a:p>
          <a:endParaRPr lang="en-US"/>
        </a:p>
      </dgm:t>
    </dgm:pt>
    <dgm:pt modelId="{40D0B178-9D73-4068-9830-CB2D4AA5DCA9}">
      <dgm:prSet phldrT="[Text]" custT="1"/>
      <dgm:spPr>
        <a:xfrm>
          <a:off x="2119883" y="2722750"/>
          <a:ext cx="6033516" cy="863364"/>
        </a:xfrm>
        <a:prstGeom prst="rect">
          <a:avLst/>
        </a:prstGeom>
      </dgm:spPr>
      <dgm:t>
        <a:bodyPr/>
        <a:lstStyle/>
        <a:p>
          <a:pPr>
            <a:buNone/>
          </a:pPr>
          <a:r>
            <a:rPr lang="en-US" sz="2000">
              <a:latin typeface="Calibri" panose="020F0502020204030204"/>
              <a:ea typeface="+mn-ea"/>
              <a:cs typeface="+mn-cs"/>
            </a:rPr>
            <a:t>Percentage of </a:t>
          </a:r>
          <a:r>
            <a:rPr lang="en-US" sz="2000" b="1">
              <a:latin typeface="Calibri" panose="020F0502020204030204"/>
              <a:ea typeface="+mn-ea"/>
              <a:cs typeface="+mn-cs"/>
            </a:rPr>
            <a:t>low-income</a:t>
          </a:r>
          <a:r>
            <a:rPr lang="en-US" sz="2000">
              <a:latin typeface="Calibri" panose="020F0502020204030204"/>
              <a:ea typeface="+mn-ea"/>
              <a:cs typeface="+mn-cs"/>
            </a:rPr>
            <a:t>, </a:t>
          </a:r>
          <a:r>
            <a:rPr lang="en-US" sz="2000" b="1">
              <a:latin typeface="Calibri" panose="020F0502020204030204"/>
              <a:ea typeface="+mn-ea"/>
              <a:cs typeface="+mn-cs"/>
            </a:rPr>
            <a:t>rural</a:t>
          </a:r>
          <a:r>
            <a:rPr lang="en-US" sz="2000">
              <a:latin typeface="Calibri" panose="020F0502020204030204"/>
              <a:ea typeface="+mn-ea"/>
              <a:cs typeface="+mn-cs"/>
            </a:rPr>
            <a:t>, and </a:t>
          </a:r>
          <a:r>
            <a:rPr lang="en-US" sz="2000" b="1">
              <a:latin typeface="Calibri" panose="020F0502020204030204"/>
              <a:ea typeface="+mn-ea"/>
              <a:cs typeface="+mn-cs"/>
            </a:rPr>
            <a:t>non-native English </a:t>
          </a:r>
          <a:r>
            <a:rPr lang="en-US" sz="2000">
              <a:latin typeface="Calibri" panose="020F0502020204030204"/>
              <a:ea typeface="+mn-ea"/>
              <a:cs typeface="+mn-cs"/>
            </a:rPr>
            <a:t>contacts per total “hard-to-reach” Medicare beneficiaries in the State. </a:t>
          </a:r>
        </a:p>
      </dgm:t>
    </dgm:pt>
    <dgm:pt modelId="{92105109-8C59-4151-8A6B-D79885FF0708}" type="parTrans" cxnId="{CFAB8E52-ADF5-4AC8-8018-CA5E63DA5C79}">
      <dgm:prSet/>
      <dgm:spPr/>
      <dgm:t>
        <a:bodyPr/>
        <a:lstStyle/>
        <a:p>
          <a:endParaRPr lang="en-US"/>
        </a:p>
      </dgm:t>
    </dgm:pt>
    <dgm:pt modelId="{83C103E6-F882-44F4-B86E-485F163D989C}" type="sibTrans" cxnId="{CFAB8E52-ADF5-4AC8-8018-CA5E63DA5C79}">
      <dgm:prSet/>
      <dgm:spPr/>
      <dgm:t>
        <a:bodyPr/>
        <a:lstStyle/>
        <a:p>
          <a:endParaRPr lang="en-US"/>
        </a:p>
      </dgm:t>
    </dgm:pt>
    <dgm:pt modelId="{75DA3AE2-27DE-4249-92DD-CBA181C19264}">
      <dgm:prSet phldrT="[Text]" custT="1"/>
      <dgm:spPr>
        <a:xfrm>
          <a:off x="0" y="3629283"/>
          <a:ext cx="2119884" cy="863364"/>
        </a:xfrm>
        <a:prstGeom prst="round2SameRect">
          <a:avLst>
            <a:gd name="adj1" fmla="val 16670"/>
            <a:gd name="adj2" fmla="val 0"/>
          </a:avLst>
        </a:prstGeom>
      </dgm:spPr>
      <dgm:t>
        <a:bodyPr/>
        <a:lstStyle/>
        <a:p>
          <a:pPr>
            <a:buNone/>
          </a:pPr>
          <a:r>
            <a:rPr lang="en-US" sz="2000" b="1">
              <a:latin typeface="Calibri" panose="020F0502020204030204"/>
              <a:ea typeface="+mn-ea"/>
              <a:cs typeface="+mn-cs"/>
            </a:rPr>
            <a:t>PM 5 – Enrollment Contacts</a:t>
          </a:r>
        </a:p>
      </dgm:t>
    </dgm:pt>
    <dgm:pt modelId="{E76489D5-2EC5-4A10-8145-533E43BB69B0}" type="parTrans" cxnId="{AF5C6398-BD90-4785-BABA-7F92931A4B6F}">
      <dgm:prSet/>
      <dgm:spPr/>
      <dgm:t>
        <a:bodyPr/>
        <a:lstStyle/>
        <a:p>
          <a:endParaRPr lang="en-US"/>
        </a:p>
      </dgm:t>
    </dgm:pt>
    <dgm:pt modelId="{632F7A87-5852-4C5C-85ED-40A7A9D681BF}" type="sibTrans" cxnId="{AF5C6398-BD90-4785-BABA-7F92931A4B6F}">
      <dgm:prSet/>
      <dgm:spPr/>
      <dgm:t>
        <a:bodyPr/>
        <a:lstStyle/>
        <a:p>
          <a:endParaRPr lang="en-US"/>
        </a:p>
      </dgm:t>
    </dgm:pt>
    <dgm:pt modelId="{FA610B9E-7817-437F-A219-2911F6BA735B}">
      <dgm:prSet phldrT="[Text]" custT="1"/>
      <dgm:spPr>
        <a:xfrm>
          <a:off x="2119883" y="3629283"/>
          <a:ext cx="6033516" cy="863364"/>
        </a:xfrm>
        <a:prstGeom prst="rect">
          <a:avLst/>
        </a:prstGeom>
      </dgm:spPr>
      <dgm:t>
        <a:bodyPr/>
        <a:lstStyle/>
        <a:p>
          <a:pPr>
            <a:buNone/>
          </a:pPr>
          <a:r>
            <a:rPr lang="en-US" sz="2000">
              <a:latin typeface="Calibri" panose="020F0502020204030204"/>
              <a:ea typeface="+mn-ea"/>
              <a:cs typeface="+mn-cs"/>
            </a:rPr>
            <a:t>Percentage of unduplicated enrollment contacts (i.e., contacts with </a:t>
          </a:r>
          <a:r>
            <a:rPr lang="en-US" sz="2000" b="1">
              <a:latin typeface="Calibri" panose="020F0502020204030204"/>
              <a:ea typeface="+mn-ea"/>
              <a:cs typeface="+mn-cs"/>
            </a:rPr>
            <a:t>one or more qualifying enrollment topics) discussed</a:t>
          </a:r>
          <a:r>
            <a:rPr lang="en-US" sz="2000">
              <a:latin typeface="Calibri" panose="020F0502020204030204"/>
              <a:ea typeface="+mn-ea"/>
              <a:cs typeface="+mn-cs"/>
            </a:rPr>
            <a:t> per Medicare beneficiaries in the State.</a:t>
          </a:r>
        </a:p>
      </dgm:t>
    </dgm:pt>
    <dgm:pt modelId="{67CC39D7-72E5-4CFB-8CBF-AC5D2B542BB9}" type="parTrans" cxnId="{594D9A36-AC48-4FFA-B9D6-AD54EC8CB8B9}">
      <dgm:prSet/>
      <dgm:spPr/>
      <dgm:t>
        <a:bodyPr/>
        <a:lstStyle/>
        <a:p>
          <a:endParaRPr lang="en-US"/>
        </a:p>
      </dgm:t>
    </dgm:pt>
    <dgm:pt modelId="{B2D99A85-4111-4DBC-B4DC-4089543C3C3A}" type="sibTrans" cxnId="{594D9A36-AC48-4FFA-B9D6-AD54EC8CB8B9}">
      <dgm:prSet/>
      <dgm:spPr/>
      <dgm:t>
        <a:bodyPr/>
        <a:lstStyle/>
        <a:p>
          <a:endParaRPr lang="en-US"/>
        </a:p>
      </dgm:t>
    </dgm:pt>
    <dgm:pt modelId="{4F79047C-7242-4ED0-B819-920A2999CE8B}" type="pres">
      <dgm:prSet presAssocID="{E4816C7A-DC60-4A50-8F00-28117091DDFD}" presName="Name0" presStyleCnt="0">
        <dgm:presLayoutVars>
          <dgm:chMax/>
          <dgm:chPref val="3"/>
          <dgm:dir/>
          <dgm:animOne val="branch"/>
          <dgm:animLvl val="lvl"/>
        </dgm:presLayoutVars>
      </dgm:prSet>
      <dgm:spPr/>
    </dgm:pt>
    <dgm:pt modelId="{41289B2D-77C3-42B1-83A8-99691512D89C}" type="pres">
      <dgm:prSet presAssocID="{D67118C9-7032-4AF8-B10A-057B91F4F4FC}" presName="composite" presStyleCnt="0"/>
      <dgm:spPr/>
    </dgm:pt>
    <dgm:pt modelId="{AFE14BB7-B096-4411-9101-4F5097C54526}" type="pres">
      <dgm:prSet presAssocID="{D67118C9-7032-4AF8-B10A-057B91F4F4FC}" presName="FirstChild" presStyleLbl="revTx" presStyleIdx="0" presStyleCnt="4">
        <dgm:presLayoutVars>
          <dgm:chMax val="0"/>
          <dgm:chPref val="0"/>
          <dgm:bulletEnabled val="1"/>
        </dgm:presLayoutVars>
      </dgm:prSet>
      <dgm:spPr/>
    </dgm:pt>
    <dgm:pt modelId="{3322AA28-FC2A-460A-9CFA-4D1D21ACF89A}" type="pres">
      <dgm:prSet presAssocID="{D67118C9-7032-4AF8-B10A-057B91F4F4FC}" presName="Parent" presStyleLbl="alignNode1" presStyleIdx="0" presStyleCnt="4">
        <dgm:presLayoutVars>
          <dgm:chMax val="3"/>
          <dgm:chPref val="3"/>
          <dgm:bulletEnabled val="1"/>
        </dgm:presLayoutVars>
      </dgm:prSet>
      <dgm:spPr/>
    </dgm:pt>
    <dgm:pt modelId="{AC0E62C8-1585-4C53-A464-EEBF6A0E7753}" type="pres">
      <dgm:prSet presAssocID="{D67118C9-7032-4AF8-B10A-057B91F4F4FC}" presName="Accent" presStyleLbl="parChTrans1D1" presStyleIdx="0" presStyleCnt="4"/>
      <dgm:spPr>
        <a:xfrm>
          <a:off x="0" y="866516"/>
          <a:ext cx="8153400" cy="0"/>
        </a:xfrm>
        <a:prstGeom prst="line">
          <a:avLst/>
        </a:prstGeom>
      </dgm:spPr>
    </dgm:pt>
    <dgm:pt modelId="{2837718F-4766-447D-9A07-6356B2C5A9D0}" type="pres">
      <dgm:prSet presAssocID="{711FC009-8CBD-460C-99EE-F48A0C8B3288}" presName="sibTrans" presStyleCnt="0"/>
      <dgm:spPr/>
    </dgm:pt>
    <dgm:pt modelId="{8C1E1244-D6BF-46A3-8DB7-056A2DA342DB}" type="pres">
      <dgm:prSet presAssocID="{735AE941-6B09-48F2-BDBF-F92F0DBC1666}" presName="composite" presStyleCnt="0"/>
      <dgm:spPr/>
    </dgm:pt>
    <dgm:pt modelId="{57F03020-D1D1-4B1E-A54B-977C31755051}" type="pres">
      <dgm:prSet presAssocID="{735AE941-6B09-48F2-BDBF-F92F0DBC1666}" presName="FirstChild" presStyleLbl="revTx" presStyleIdx="1" presStyleCnt="4">
        <dgm:presLayoutVars>
          <dgm:chMax val="0"/>
          <dgm:chPref val="0"/>
          <dgm:bulletEnabled val="1"/>
        </dgm:presLayoutVars>
      </dgm:prSet>
      <dgm:spPr/>
    </dgm:pt>
    <dgm:pt modelId="{1E4D8E3A-FE80-4F88-BE46-BEE033533861}" type="pres">
      <dgm:prSet presAssocID="{735AE941-6B09-48F2-BDBF-F92F0DBC1666}" presName="Parent" presStyleLbl="alignNode1" presStyleIdx="1" presStyleCnt="4">
        <dgm:presLayoutVars>
          <dgm:chMax val="3"/>
          <dgm:chPref val="3"/>
          <dgm:bulletEnabled val="1"/>
        </dgm:presLayoutVars>
      </dgm:prSet>
      <dgm:spPr/>
    </dgm:pt>
    <dgm:pt modelId="{E0435192-C2BA-42C6-8EFD-7DE665DE5764}" type="pres">
      <dgm:prSet presAssocID="{735AE941-6B09-48F2-BDBF-F92F0DBC1666}" presName="Accent" presStyleLbl="parChTrans1D1" presStyleIdx="1" presStyleCnt="4"/>
      <dgm:spPr>
        <a:xfrm>
          <a:off x="0" y="2679582"/>
          <a:ext cx="8153400" cy="0"/>
        </a:xfrm>
        <a:prstGeom prst="line">
          <a:avLst/>
        </a:prstGeom>
      </dgm:spPr>
    </dgm:pt>
    <dgm:pt modelId="{B69EB03C-51BA-4562-A0CA-A2A0FD667B10}" type="pres">
      <dgm:prSet presAssocID="{F6434932-CC94-4103-93AC-B1D33CF3454E}" presName="sibTrans" presStyleCnt="0"/>
      <dgm:spPr/>
    </dgm:pt>
    <dgm:pt modelId="{15B3DAE4-5169-4D65-97C5-55A9CA668CE8}" type="pres">
      <dgm:prSet presAssocID="{15B66F62-14ED-4093-8835-3109ABE27F2D}" presName="composite" presStyleCnt="0"/>
      <dgm:spPr/>
    </dgm:pt>
    <dgm:pt modelId="{AD7459C3-2A0C-475C-82EC-2B75D5B70F0C}" type="pres">
      <dgm:prSet presAssocID="{15B66F62-14ED-4093-8835-3109ABE27F2D}" presName="FirstChild" presStyleLbl="revTx" presStyleIdx="2" presStyleCnt="4">
        <dgm:presLayoutVars>
          <dgm:chMax val="0"/>
          <dgm:chPref val="0"/>
          <dgm:bulletEnabled val="1"/>
        </dgm:presLayoutVars>
      </dgm:prSet>
      <dgm:spPr/>
    </dgm:pt>
    <dgm:pt modelId="{B6791DCE-1886-4B93-830E-D52853ABFED5}" type="pres">
      <dgm:prSet presAssocID="{15B66F62-14ED-4093-8835-3109ABE27F2D}" presName="Parent" presStyleLbl="alignNode1" presStyleIdx="2" presStyleCnt="4">
        <dgm:presLayoutVars>
          <dgm:chMax val="3"/>
          <dgm:chPref val="3"/>
          <dgm:bulletEnabled val="1"/>
        </dgm:presLayoutVars>
      </dgm:prSet>
      <dgm:spPr/>
    </dgm:pt>
    <dgm:pt modelId="{24A7D306-E0F5-4B49-89AF-F6B7049AE2A4}" type="pres">
      <dgm:prSet presAssocID="{15B66F62-14ED-4093-8835-3109ABE27F2D}" presName="Accent" presStyleLbl="parChTrans1D1" presStyleIdx="2" presStyleCnt="4"/>
      <dgm:spPr>
        <a:xfrm>
          <a:off x="0" y="3586115"/>
          <a:ext cx="8153400" cy="0"/>
        </a:xfrm>
        <a:prstGeom prst="line">
          <a:avLst/>
        </a:prstGeom>
      </dgm:spPr>
    </dgm:pt>
    <dgm:pt modelId="{17FDD3A7-8AB8-4E49-8D69-0C84A70C4D86}" type="pres">
      <dgm:prSet presAssocID="{E7A96866-7014-4DCB-9BA7-0167B9D80B1C}" presName="sibTrans" presStyleCnt="0"/>
      <dgm:spPr/>
    </dgm:pt>
    <dgm:pt modelId="{E0A1C3F6-187B-40EB-A81E-704043336FBF}" type="pres">
      <dgm:prSet presAssocID="{75DA3AE2-27DE-4249-92DD-CBA181C19264}" presName="composite" presStyleCnt="0"/>
      <dgm:spPr/>
    </dgm:pt>
    <dgm:pt modelId="{291D027E-9673-48D7-8C93-687E37555B16}" type="pres">
      <dgm:prSet presAssocID="{75DA3AE2-27DE-4249-92DD-CBA181C19264}" presName="FirstChild" presStyleLbl="revTx" presStyleIdx="3" presStyleCnt="4">
        <dgm:presLayoutVars>
          <dgm:chMax val="0"/>
          <dgm:chPref val="0"/>
          <dgm:bulletEnabled val="1"/>
        </dgm:presLayoutVars>
      </dgm:prSet>
      <dgm:spPr/>
    </dgm:pt>
    <dgm:pt modelId="{713167E6-A367-46E8-A6FD-2E7E13FBD284}" type="pres">
      <dgm:prSet presAssocID="{75DA3AE2-27DE-4249-92DD-CBA181C19264}" presName="Parent" presStyleLbl="alignNode1" presStyleIdx="3" presStyleCnt="4">
        <dgm:presLayoutVars>
          <dgm:chMax val="3"/>
          <dgm:chPref val="3"/>
          <dgm:bulletEnabled val="1"/>
        </dgm:presLayoutVars>
      </dgm:prSet>
      <dgm:spPr/>
    </dgm:pt>
    <dgm:pt modelId="{39C54142-C116-481A-92CD-240019ABBAA0}" type="pres">
      <dgm:prSet presAssocID="{75DA3AE2-27DE-4249-92DD-CBA181C19264}" presName="Accent" presStyleLbl="parChTrans1D1" presStyleIdx="3" presStyleCnt="4"/>
      <dgm:spPr>
        <a:xfrm>
          <a:off x="0" y="4492648"/>
          <a:ext cx="8153400" cy="0"/>
        </a:xfrm>
        <a:prstGeom prst="line">
          <a:avLst/>
        </a:prstGeom>
      </dgm:spPr>
    </dgm:pt>
  </dgm:ptLst>
  <dgm:cxnLst>
    <dgm:cxn modelId="{F3A37611-FE9B-469A-AE15-425D9B0EFAC1}" srcId="{E4816C7A-DC60-4A50-8F00-28117091DDFD}" destId="{D67118C9-7032-4AF8-B10A-057B91F4F4FC}" srcOrd="0" destOrd="0" parTransId="{3DFF11D0-2ADF-4FB8-AD02-B144EF5B8464}" sibTransId="{711FC009-8CBD-460C-99EE-F48A0C8B3288}"/>
    <dgm:cxn modelId="{594D9A36-AC48-4FFA-B9D6-AD54EC8CB8B9}" srcId="{75DA3AE2-27DE-4249-92DD-CBA181C19264}" destId="{FA610B9E-7817-437F-A219-2911F6BA735B}" srcOrd="0" destOrd="0" parTransId="{67CC39D7-72E5-4CFB-8CBF-AC5D2B542BB9}" sibTransId="{B2D99A85-4111-4DBC-B4DC-4089543C3C3A}"/>
    <dgm:cxn modelId="{B9A7F05F-7DFD-48CD-9BFA-58E107EC9F35}" type="presOf" srcId="{D67118C9-7032-4AF8-B10A-057B91F4F4FC}" destId="{3322AA28-FC2A-460A-9CFA-4D1D21ACF89A}" srcOrd="0" destOrd="0" presId="urn:microsoft.com/office/officeart/2011/layout/TabList"/>
    <dgm:cxn modelId="{72F75A50-9040-4837-9A14-2C7785A67DBE}" type="presOf" srcId="{B2EE11CC-B6AF-47DF-AC8B-56A270407B23}" destId="{AFE14BB7-B096-4411-9101-4F5097C54526}" srcOrd="0" destOrd="0" presId="urn:microsoft.com/office/officeart/2011/layout/TabList"/>
    <dgm:cxn modelId="{CFAB8E52-ADF5-4AC8-8018-CA5E63DA5C79}" srcId="{15B66F62-14ED-4093-8835-3109ABE27F2D}" destId="{40D0B178-9D73-4068-9830-CB2D4AA5DCA9}" srcOrd="0" destOrd="0" parTransId="{92105109-8C59-4151-8A6B-D79885FF0708}" sibTransId="{83C103E6-F882-44F4-B86E-485F163D989C}"/>
    <dgm:cxn modelId="{BC0FFE73-9028-460B-BB8A-0FE5299D5260}" type="presOf" srcId="{75DA3AE2-27DE-4249-92DD-CBA181C19264}" destId="{713167E6-A367-46E8-A6FD-2E7E13FBD284}" srcOrd="0" destOrd="0" presId="urn:microsoft.com/office/officeart/2011/layout/TabList"/>
    <dgm:cxn modelId="{E0D98858-FC01-4603-BD36-C6D74ADA7F2B}" type="presOf" srcId="{FA610B9E-7817-437F-A219-2911F6BA735B}" destId="{291D027E-9673-48D7-8C93-687E37555B16}" srcOrd="0" destOrd="0" presId="urn:microsoft.com/office/officeart/2011/layout/TabList"/>
    <dgm:cxn modelId="{BEEB1184-8278-4D9A-97B3-DDD1C7707FE1}" type="presOf" srcId="{15B66F62-14ED-4093-8835-3109ABE27F2D}" destId="{B6791DCE-1886-4B93-830E-D52853ABFED5}" srcOrd="0" destOrd="0" presId="urn:microsoft.com/office/officeart/2011/layout/TabList"/>
    <dgm:cxn modelId="{AF5C6398-BD90-4785-BABA-7F92931A4B6F}" srcId="{E4816C7A-DC60-4A50-8F00-28117091DDFD}" destId="{75DA3AE2-27DE-4249-92DD-CBA181C19264}" srcOrd="3" destOrd="0" parTransId="{E76489D5-2EC5-4A10-8145-533E43BB69B0}" sibTransId="{632F7A87-5852-4C5C-85ED-40A7A9D681BF}"/>
    <dgm:cxn modelId="{AE0BC09C-168B-486A-A3D3-7D5BC49E92FF}" type="presOf" srcId="{735AE941-6B09-48F2-BDBF-F92F0DBC1666}" destId="{1E4D8E3A-FE80-4F88-BE46-BEE033533861}" srcOrd="0" destOrd="0" presId="urn:microsoft.com/office/officeart/2011/layout/TabList"/>
    <dgm:cxn modelId="{B3AA13A3-9EC5-488B-899E-96E6EFB59587}" type="presOf" srcId="{40D0B178-9D73-4068-9830-CB2D4AA5DCA9}" destId="{AD7459C3-2A0C-475C-82EC-2B75D5B70F0C}" srcOrd="0" destOrd="0" presId="urn:microsoft.com/office/officeart/2011/layout/TabList"/>
    <dgm:cxn modelId="{438D5AA8-4469-477D-96D2-9DD35F03714D}" type="presOf" srcId="{06C19465-5B70-488D-8075-7A641304D8D3}" destId="{57F03020-D1D1-4B1E-A54B-977C31755051}" srcOrd="0" destOrd="0" presId="urn:microsoft.com/office/officeart/2011/layout/TabList"/>
    <dgm:cxn modelId="{FD01E8B0-1B95-4E4C-9B0F-6723733F2242}" srcId="{E4816C7A-DC60-4A50-8F00-28117091DDFD}" destId="{735AE941-6B09-48F2-BDBF-F92F0DBC1666}" srcOrd="1" destOrd="0" parTransId="{4BF360EE-D955-4525-BB4C-93903C89873B}" sibTransId="{F6434932-CC94-4103-93AC-B1D33CF3454E}"/>
    <dgm:cxn modelId="{5E77D9B4-EBC5-44B5-8448-434B52CAC88F}" srcId="{E4816C7A-DC60-4A50-8F00-28117091DDFD}" destId="{15B66F62-14ED-4093-8835-3109ABE27F2D}" srcOrd="2" destOrd="0" parTransId="{64F15E20-9187-46E7-8F28-BF2AEBB9CB58}" sibTransId="{E7A96866-7014-4DCB-9BA7-0167B9D80B1C}"/>
    <dgm:cxn modelId="{17E446B8-C44C-47CD-928F-DB89B4A54129}" srcId="{D67118C9-7032-4AF8-B10A-057B91F4F4FC}" destId="{B2EE11CC-B6AF-47DF-AC8B-56A270407B23}" srcOrd="0" destOrd="0" parTransId="{B1015763-3CC3-4595-BA4B-1C5A95D18F5B}" sibTransId="{1AD77D9B-EBE9-4B5F-8D11-0C925930946F}"/>
    <dgm:cxn modelId="{1F1F03D5-8E12-4C5B-ABA0-90F96B9259E7}" srcId="{735AE941-6B09-48F2-BDBF-F92F0DBC1666}" destId="{06C19465-5B70-488D-8075-7A641304D8D3}" srcOrd="0" destOrd="0" parTransId="{E5F1142F-48FB-4DA5-B36C-E7B1FAEC9147}" sibTransId="{AE6F1102-AD01-4131-8679-68EA73708C45}"/>
    <dgm:cxn modelId="{E3D3BEDD-7169-4A28-BCEE-23FC3D92C2DA}" type="presOf" srcId="{E4816C7A-DC60-4A50-8F00-28117091DDFD}" destId="{4F79047C-7242-4ED0-B819-920A2999CE8B}" srcOrd="0" destOrd="0" presId="urn:microsoft.com/office/officeart/2011/layout/TabList"/>
    <dgm:cxn modelId="{1BCF5F1C-0FF1-489D-8924-7AAD2E68E428}" type="presParOf" srcId="{4F79047C-7242-4ED0-B819-920A2999CE8B}" destId="{41289B2D-77C3-42B1-83A8-99691512D89C}" srcOrd="0" destOrd="0" presId="urn:microsoft.com/office/officeart/2011/layout/TabList"/>
    <dgm:cxn modelId="{C9DAA7CD-36F4-4944-9504-ED0071D225A9}" type="presParOf" srcId="{41289B2D-77C3-42B1-83A8-99691512D89C}" destId="{AFE14BB7-B096-4411-9101-4F5097C54526}" srcOrd="0" destOrd="0" presId="urn:microsoft.com/office/officeart/2011/layout/TabList"/>
    <dgm:cxn modelId="{F46421CC-D27F-4BDA-9745-08E35200CE0F}" type="presParOf" srcId="{41289B2D-77C3-42B1-83A8-99691512D89C}" destId="{3322AA28-FC2A-460A-9CFA-4D1D21ACF89A}" srcOrd="1" destOrd="0" presId="urn:microsoft.com/office/officeart/2011/layout/TabList"/>
    <dgm:cxn modelId="{168CCE69-0877-417C-931C-007B52BAC36C}" type="presParOf" srcId="{41289B2D-77C3-42B1-83A8-99691512D89C}" destId="{AC0E62C8-1585-4C53-A464-EEBF6A0E7753}" srcOrd="2" destOrd="0" presId="urn:microsoft.com/office/officeart/2011/layout/TabList"/>
    <dgm:cxn modelId="{15ECD452-C065-4BC6-8D27-A2C6BAEFC042}" type="presParOf" srcId="{4F79047C-7242-4ED0-B819-920A2999CE8B}" destId="{2837718F-4766-447D-9A07-6356B2C5A9D0}" srcOrd="1" destOrd="0" presId="urn:microsoft.com/office/officeart/2011/layout/TabList"/>
    <dgm:cxn modelId="{5E3EAFC2-6406-4BA6-AD09-BD4186EB4B9C}" type="presParOf" srcId="{4F79047C-7242-4ED0-B819-920A2999CE8B}" destId="{8C1E1244-D6BF-46A3-8DB7-056A2DA342DB}" srcOrd="2" destOrd="0" presId="urn:microsoft.com/office/officeart/2011/layout/TabList"/>
    <dgm:cxn modelId="{A2EC251E-A53D-4226-9BD8-F9D23C271144}" type="presParOf" srcId="{8C1E1244-D6BF-46A3-8DB7-056A2DA342DB}" destId="{57F03020-D1D1-4B1E-A54B-977C31755051}" srcOrd="0" destOrd="0" presId="urn:microsoft.com/office/officeart/2011/layout/TabList"/>
    <dgm:cxn modelId="{3A16F920-20C6-4D15-8A6A-FE922DEB55CD}" type="presParOf" srcId="{8C1E1244-D6BF-46A3-8DB7-056A2DA342DB}" destId="{1E4D8E3A-FE80-4F88-BE46-BEE033533861}" srcOrd="1" destOrd="0" presId="urn:microsoft.com/office/officeart/2011/layout/TabList"/>
    <dgm:cxn modelId="{7FF860CB-C593-4EB6-B915-2D589102463D}" type="presParOf" srcId="{8C1E1244-D6BF-46A3-8DB7-056A2DA342DB}" destId="{E0435192-C2BA-42C6-8EFD-7DE665DE5764}" srcOrd="2" destOrd="0" presId="urn:microsoft.com/office/officeart/2011/layout/TabList"/>
    <dgm:cxn modelId="{B25595A0-76A0-46F6-BD8A-51E421D9AB12}" type="presParOf" srcId="{4F79047C-7242-4ED0-B819-920A2999CE8B}" destId="{B69EB03C-51BA-4562-A0CA-A2A0FD667B10}" srcOrd="3" destOrd="0" presId="urn:microsoft.com/office/officeart/2011/layout/TabList"/>
    <dgm:cxn modelId="{FA37B22E-5E9B-4E75-BBB3-3D160E3E68C5}" type="presParOf" srcId="{4F79047C-7242-4ED0-B819-920A2999CE8B}" destId="{15B3DAE4-5169-4D65-97C5-55A9CA668CE8}" srcOrd="4" destOrd="0" presId="urn:microsoft.com/office/officeart/2011/layout/TabList"/>
    <dgm:cxn modelId="{7211AF95-E6EC-40D5-AD46-87BA05FD5888}" type="presParOf" srcId="{15B3DAE4-5169-4D65-97C5-55A9CA668CE8}" destId="{AD7459C3-2A0C-475C-82EC-2B75D5B70F0C}" srcOrd="0" destOrd="0" presId="urn:microsoft.com/office/officeart/2011/layout/TabList"/>
    <dgm:cxn modelId="{DE08F5DA-9C85-454F-850B-43DC6D280E39}" type="presParOf" srcId="{15B3DAE4-5169-4D65-97C5-55A9CA668CE8}" destId="{B6791DCE-1886-4B93-830E-D52853ABFED5}" srcOrd="1" destOrd="0" presId="urn:microsoft.com/office/officeart/2011/layout/TabList"/>
    <dgm:cxn modelId="{1A468B47-A43C-47FD-BC83-4E4A411AE96D}" type="presParOf" srcId="{15B3DAE4-5169-4D65-97C5-55A9CA668CE8}" destId="{24A7D306-E0F5-4B49-89AF-F6B7049AE2A4}" srcOrd="2" destOrd="0" presId="urn:microsoft.com/office/officeart/2011/layout/TabList"/>
    <dgm:cxn modelId="{4955C2A6-FC72-4B72-8C70-B08DDBC13B5D}" type="presParOf" srcId="{4F79047C-7242-4ED0-B819-920A2999CE8B}" destId="{17FDD3A7-8AB8-4E49-8D69-0C84A70C4D86}" srcOrd="5" destOrd="0" presId="urn:microsoft.com/office/officeart/2011/layout/TabList"/>
    <dgm:cxn modelId="{2D4DC2E7-F824-4A66-850D-3CBADFEAC52D}" type="presParOf" srcId="{4F79047C-7242-4ED0-B819-920A2999CE8B}" destId="{E0A1C3F6-187B-40EB-A81E-704043336FBF}" srcOrd="6" destOrd="0" presId="urn:microsoft.com/office/officeart/2011/layout/TabList"/>
    <dgm:cxn modelId="{F0688C24-7682-4441-A499-7F256AA22A78}" type="presParOf" srcId="{E0A1C3F6-187B-40EB-A81E-704043336FBF}" destId="{291D027E-9673-48D7-8C93-687E37555B16}" srcOrd="0" destOrd="0" presId="urn:microsoft.com/office/officeart/2011/layout/TabList"/>
    <dgm:cxn modelId="{2EACF337-554A-4C1E-A78B-1C88539EB68D}" type="presParOf" srcId="{E0A1C3F6-187B-40EB-A81E-704043336FBF}" destId="{713167E6-A367-46E8-A6FD-2E7E13FBD284}" srcOrd="1" destOrd="0" presId="urn:microsoft.com/office/officeart/2011/layout/TabList"/>
    <dgm:cxn modelId="{2CEA9F08-61CE-40C4-8138-99F7528DB2E0}" type="presParOf" srcId="{E0A1C3F6-187B-40EB-A81E-704043336FBF}" destId="{39C54142-C116-481A-92CD-240019ABBAA0}" srcOrd="2" destOrd="0" presId="urn:microsoft.com/office/officeart/2011/layout/TabList"/>
  </dgm:cxnLst>
  <dgm:bg/>
  <dgm:whole>
    <a:ln w="19050">
      <a:solidFill>
        <a:schemeClr val="tx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10402F-A7D6-4911-8071-389FF38CC80F}" type="doc">
      <dgm:prSet loTypeId="urn:microsoft.com/office/officeart/2005/8/layout/rings+Icon" loCatId="officeonline" qsTypeId="urn:microsoft.com/office/officeart/2005/8/quickstyle/simple1" qsCatId="simple" csTypeId="urn:microsoft.com/office/officeart/2005/8/colors/colorful2" csCatId="colorful" phldr="1"/>
      <dgm:spPr/>
      <dgm:t>
        <a:bodyPr/>
        <a:lstStyle/>
        <a:p>
          <a:endParaRPr lang="en-US"/>
        </a:p>
      </dgm:t>
    </dgm:pt>
    <dgm:pt modelId="{6682BC5D-CDF8-4AD6-A3CB-E99DD49A816F}">
      <dgm:prSet phldrT="[Text]" custT="1"/>
      <dgm:spPr/>
      <dgm:t>
        <a:bodyPr/>
        <a:lstStyle/>
        <a:p>
          <a:r>
            <a:rPr lang="en-US" sz="2000"/>
            <a:t>Webinars</a:t>
          </a:r>
        </a:p>
      </dgm:t>
    </dgm:pt>
    <dgm:pt modelId="{E5847FDD-7A30-4C91-B4F9-8E1EA1A6ECB6}" type="parTrans" cxnId="{C85451AB-E32D-4C68-9941-2FCCDFE6CBA0}">
      <dgm:prSet/>
      <dgm:spPr/>
      <dgm:t>
        <a:bodyPr/>
        <a:lstStyle/>
        <a:p>
          <a:endParaRPr lang="en-US"/>
        </a:p>
      </dgm:t>
    </dgm:pt>
    <dgm:pt modelId="{8F3964B7-FB48-40B7-AC3A-4C362BD6C3B4}" type="sibTrans" cxnId="{C85451AB-E32D-4C68-9941-2FCCDFE6CBA0}">
      <dgm:prSet/>
      <dgm:spPr/>
      <dgm:t>
        <a:bodyPr/>
        <a:lstStyle/>
        <a:p>
          <a:endParaRPr lang="en-US"/>
        </a:p>
      </dgm:t>
    </dgm:pt>
    <dgm:pt modelId="{A873D424-A1A4-46A8-9AB6-26CEFF9EFAAA}">
      <dgm:prSet phldrT="[Text]" custT="1"/>
      <dgm:spPr/>
      <dgm:t>
        <a:bodyPr/>
        <a:lstStyle/>
        <a:p>
          <a:r>
            <a:rPr lang="en-US" sz="2000"/>
            <a:t>Manual</a:t>
          </a:r>
        </a:p>
      </dgm:t>
    </dgm:pt>
    <dgm:pt modelId="{13884668-9BBC-4874-8515-64E12A43220E}" type="parTrans" cxnId="{CB3F1BB9-DFED-43BC-B0F3-0E365DFC07F6}">
      <dgm:prSet/>
      <dgm:spPr/>
      <dgm:t>
        <a:bodyPr/>
        <a:lstStyle/>
        <a:p>
          <a:endParaRPr lang="en-US"/>
        </a:p>
      </dgm:t>
    </dgm:pt>
    <dgm:pt modelId="{B7928F38-C749-4DC5-A3E6-78144FE5AD8B}" type="sibTrans" cxnId="{CB3F1BB9-DFED-43BC-B0F3-0E365DFC07F6}">
      <dgm:prSet/>
      <dgm:spPr/>
      <dgm:t>
        <a:bodyPr/>
        <a:lstStyle/>
        <a:p>
          <a:endParaRPr lang="en-US"/>
        </a:p>
      </dgm:t>
    </dgm:pt>
    <dgm:pt modelId="{7FE8E665-89AD-4AF6-8B42-6FA234FC84DC}">
      <dgm:prSet phldrT="[Text]" custT="1"/>
      <dgm:spPr/>
      <dgm:t>
        <a:bodyPr/>
        <a:lstStyle/>
        <a:p>
          <a:r>
            <a:rPr lang="en-US" sz="2000"/>
            <a:t>Job Aids</a:t>
          </a:r>
        </a:p>
      </dgm:t>
    </dgm:pt>
    <dgm:pt modelId="{150E008D-D770-4B61-A5EE-D5A834F56A14}" type="sibTrans" cxnId="{23B31DF3-B013-43C5-8FDD-0B2106EB171F}">
      <dgm:prSet/>
      <dgm:spPr/>
      <dgm:t>
        <a:bodyPr/>
        <a:lstStyle/>
        <a:p>
          <a:endParaRPr lang="en-US"/>
        </a:p>
      </dgm:t>
    </dgm:pt>
    <dgm:pt modelId="{8D50E78A-83BA-4FF1-BD92-B792CDC774D9}" type="parTrans" cxnId="{23B31DF3-B013-43C5-8FDD-0B2106EB171F}">
      <dgm:prSet/>
      <dgm:spPr/>
      <dgm:t>
        <a:bodyPr/>
        <a:lstStyle/>
        <a:p>
          <a:endParaRPr lang="en-US"/>
        </a:p>
      </dgm:t>
    </dgm:pt>
    <dgm:pt modelId="{9792CFC8-7AF1-42D1-99C0-BDE627267232}" type="pres">
      <dgm:prSet presAssocID="{DF10402F-A7D6-4911-8071-389FF38CC80F}" presName="Name0" presStyleCnt="0">
        <dgm:presLayoutVars>
          <dgm:chMax val="7"/>
          <dgm:dir/>
          <dgm:resizeHandles val="exact"/>
        </dgm:presLayoutVars>
      </dgm:prSet>
      <dgm:spPr/>
    </dgm:pt>
    <dgm:pt modelId="{42648621-81E7-4066-A374-5D96666B3266}" type="pres">
      <dgm:prSet presAssocID="{DF10402F-A7D6-4911-8071-389FF38CC80F}" presName="ellipse1" presStyleLbl="vennNode1" presStyleIdx="0" presStyleCnt="3" custLinFactNeighborX="-1353" custLinFactNeighborY="68893">
        <dgm:presLayoutVars>
          <dgm:bulletEnabled val="1"/>
        </dgm:presLayoutVars>
      </dgm:prSet>
      <dgm:spPr/>
    </dgm:pt>
    <dgm:pt modelId="{A18A5167-FE49-4AF3-8EE5-32CCFABD5220}" type="pres">
      <dgm:prSet presAssocID="{DF10402F-A7D6-4911-8071-389FF38CC80F}" presName="ellipse2" presStyleLbl="vennNode1" presStyleIdx="1" presStyleCnt="3" custScaleX="105950" custScaleY="104655" custLinFactNeighborX="-10710" custLinFactNeighborY="-61445">
        <dgm:presLayoutVars>
          <dgm:bulletEnabled val="1"/>
        </dgm:presLayoutVars>
      </dgm:prSet>
      <dgm:spPr/>
    </dgm:pt>
    <dgm:pt modelId="{41B87863-A991-4D3C-974E-3081E7D60BAE}" type="pres">
      <dgm:prSet presAssocID="{DF10402F-A7D6-4911-8071-389FF38CC80F}" presName="ellipse3" presStyleLbl="vennNode1" presStyleIdx="2" presStyleCnt="3" custLinFactNeighborX="-26444" custLinFactNeighborY="71735">
        <dgm:presLayoutVars>
          <dgm:bulletEnabled val="1"/>
        </dgm:presLayoutVars>
      </dgm:prSet>
      <dgm:spPr/>
    </dgm:pt>
  </dgm:ptLst>
  <dgm:cxnLst>
    <dgm:cxn modelId="{6A832173-FED8-4887-81F9-DBD9E4E32366}" type="presOf" srcId="{7FE8E665-89AD-4AF6-8B42-6FA234FC84DC}" destId="{42648621-81E7-4066-A374-5D96666B3266}" srcOrd="0" destOrd="0" presId="urn:microsoft.com/office/officeart/2005/8/layout/rings+Icon"/>
    <dgm:cxn modelId="{5C9C23A1-36C1-4935-85FA-86BF1678C357}" type="presOf" srcId="{DF10402F-A7D6-4911-8071-389FF38CC80F}" destId="{9792CFC8-7AF1-42D1-99C0-BDE627267232}" srcOrd="0" destOrd="0" presId="urn:microsoft.com/office/officeart/2005/8/layout/rings+Icon"/>
    <dgm:cxn modelId="{C85451AB-E32D-4C68-9941-2FCCDFE6CBA0}" srcId="{DF10402F-A7D6-4911-8071-389FF38CC80F}" destId="{6682BC5D-CDF8-4AD6-A3CB-E99DD49A816F}" srcOrd="1" destOrd="0" parTransId="{E5847FDD-7A30-4C91-B4F9-8E1EA1A6ECB6}" sibTransId="{8F3964B7-FB48-40B7-AC3A-4C362BD6C3B4}"/>
    <dgm:cxn modelId="{CB3F1BB9-DFED-43BC-B0F3-0E365DFC07F6}" srcId="{DF10402F-A7D6-4911-8071-389FF38CC80F}" destId="{A873D424-A1A4-46A8-9AB6-26CEFF9EFAAA}" srcOrd="2" destOrd="0" parTransId="{13884668-9BBC-4874-8515-64E12A43220E}" sibTransId="{B7928F38-C749-4DC5-A3E6-78144FE5AD8B}"/>
    <dgm:cxn modelId="{22EC8FD6-D4E1-4C00-BD75-E2733D7A9474}" type="presOf" srcId="{6682BC5D-CDF8-4AD6-A3CB-E99DD49A816F}" destId="{A18A5167-FE49-4AF3-8EE5-32CCFABD5220}" srcOrd="0" destOrd="0" presId="urn:microsoft.com/office/officeart/2005/8/layout/rings+Icon"/>
    <dgm:cxn modelId="{23B31DF3-B013-43C5-8FDD-0B2106EB171F}" srcId="{DF10402F-A7D6-4911-8071-389FF38CC80F}" destId="{7FE8E665-89AD-4AF6-8B42-6FA234FC84DC}" srcOrd="0" destOrd="0" parTransId="{8D50E78A-83BA-4FF1-BD92-B792CDC774D9}" sibTransId="{150E008D-D770-4B61-A5EE-D5A834F56A14}"/>
    <dgm:cxn modelId="{C61F6DFC-37E6-4556-928B-6CF90E11732B}" type="presOf" srcId="{A873D424-A1A4-46A8-9AB6-26CEFF9EFAAA}" destId="{41B87863-A991-4D3C-974E-3081E7D60BAE}" srcOrd="0" destOrd="0" presId="urn:microsoft.com/office/officeart/2005/8/layout/rings+Icon"/>
    <dgm:cxn modelId="{6DE13BAD-01E4-4EE7-8383-E6E65AC3CC39}" type="presParOf" srcId="{9792CFC8-7AF1-42D1-99C0-BDE627267232}" destId="{42648621-81E7-4066-A374-5D96666B3266}" srcOrd="0" destOrd="0" presId="urn:microsoft.com/office/officeart/2005/8/layout/rings+Icon"/>
    <dgm:cxn modelId="{B7EC5FB5-2141-4087-BA16-5897DC161363}" type="presParOf" srcId="{9792CFC8-7AF1-42D1-99C0-BDE627267232}" destId="{A18A5167-FE49-4AF3-8EE5-32CCFABD5220}" srcOrd="1" destOrd="0" presId="urn:microsoft.com/office/officeart/2005/8/layout/rings+Icon"/>
    <dgm:cxn modelId="{12B81CEA-293F-4C4D-A47A-5B29E730DB00}" type="presParOf" srcId="{9792CFC8-7AF1-42D1-99C0-BDE627267232}" destId="{41B87863-A991-4D3C-974E-3081E7D60BA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54142-C116-481A-92CD-240019ABBAA0}">
      <dsp:nvSpPr>
        <dsp:cNvPr id="0" name=""/>
        <dsp:cNvSpPr/>
      </dsp:nvSpPr>
      <dsp:spPr>
        <a:xfrm>
          <a:off x="0" y="4140906"/>
          <a:ext cx="8229600"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A7D306-E0F5-4B49-89AF-F6B7049AE2A4}">
      <dsp:nvSpPr>
        <dsp:cNvPr id="0" name=""/>
        <dsp:cNvSpPr/>
      </dsp:nvSpPr>
      <dsp:spPr>
        <a:xfrm>
          <a:off x="0" y="3093430"/>
          <a:ext cx="8229600"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435192-C2BA-42C6-8EFD-7DE665DE5764}">
      <dsp:nvSpPr>
        <dsp:cNvPr id="0" name=""/>
        <dsp:cNvSpPr/>
      </dsp:nvSpPr>
      <dsp:spPr>
        <a:xfrm>
          <a:off x="0" y="2045954"/>
          <a:ext cx="8229600"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0E62C8-1585-4C53-A464-EEBF6A0E7753}">
      <dsp:nvSpPr>
        <dsp:cNvPr id="0" name=""/>
        <dsp:cNvSpPr/>
      </dsp:nvSpPr>
      <dsp:spPr>
        <a:xfrm>
          <a:off x="0" y="998477"/>
          <a:ext cx="8229600"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E14BB7-B096-4411-9101-4F5097C54526}">
      <dsp:nvSpPr>
        <dsp:cNvPr id="0" name=""/>
        <dsp:cNvSpPr/>
      </dsp:nvSpPr>
      <dsp:spPr>
        <a:xfrm>
          <a:off x="2139695" y="881"/>
          <a:ext cx="6089904" cy="99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a:latin typeface="Calibri" panose="020F0502020204030204"/>
              <a:ea typeface="+mn-ea"/>
              <a:cs typeface="+mn-cs"/>
            </a:rPr>
            <a:t>Percentage of </a:t>
          </a:r>
          <a:r>
            <a:rPr lang="en-US" sz="2000" b="1" kern="1200">
              <a:latin typeface="Calibri" panose="020F0502020204030204"/>
              <a:ea typeface="+mn-ea"/>
              <a:cs typeface="+mn-cs"/>
            </a:rPr>
            <a:t>total client contacts </a:t>
          </a:r>
          <a:r>
            <a:rPr lang="en-US" sz="2000" kern="1200">
              <a:latin typeface="Calibri" panose="020F0502020204030204"/>
              <a:ea typeface="+mn-ea"/>
              <a:cs typeface="+mn-cs"/>
            </a:rPr>
            <a:t>per Medicare beneficiaries in the state. </a:t>
          </a:r>
        </a:p>
      </dsp:txBody>
      <dsp:txXfrm>
        <a:off x="2139695" y="881"/>
        <a:ext cx="6089904" cy="997596"/>
      </dsp:txXfrm>
    </dsp:sp>
    <dsp:sp modelId="{3322AA28-FC2A-460A-9CFA-4D1D21ACF89A}">
      <dsp:nvSpPr>
        <dsp:cNvPr id="0" name=""/>
        <dsp:cNvSpPr/>
      </dsp:nvSpPr>
      <dsp:spPr>
        <a:xfrm>
          <a:off x="0" y="881"/>
          <a:ext cx="2139696" cy="997596"/>
        </a:xfrm>
        <a:prstGeom prst="round2SameRect">
          <a:avLst>
            <a:gd name="adj1" fmla="val 16670"/>
            <a:gd name="adj2" fmla="val 0"/>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a:ea typeface="+mn-ea"/>
              <a:cs typeface="+mn-cs"/>
            </a:rPr>
            <a:t>PM 1 – Client Contacts</a:t>
          </a:r>
        </a:p>
      </dsp:txBody>
      <dsp:txXfrm>
        <a:off x="48707" y="49588"/>
        <a:ext cx="2042282" cy="948889"/>
      </dsp:txXfrm>
    </dsp:sp>
    <dsp:sp modelId="{57F03020-D1D1-4B1E-A54B-977C31755051}">
      <dsp:nvSpPr>
        <dsp:cNvPr id="0" name=""/>
        <dsp:cNvSpPr/>
      </dsp:nvSpPr>
      <dsp:spPr>
        <a:xfrm>
          <a:off x="2139695" y="1048357"/>
          <a:ext cx="6089904" cy="99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a:latin typeface="Calibri" panose="020F0502020204030204"/>
              <a:ea typeface="+mn-ea"/>
              <a:cs typeface="+mn-cs"/>
            </a:rPr>
            <a:t>Percentage of contacts with Medicare beneficiaries </a:t>
          </a:r>
          <a:br>
            <a:rPr lang="en-US" sz="2000" kern="1200">
              <a:latin typeface="Calibri" panose="020F0502020204030204"/>
              <a:ea typeface="+mn-ea"/>
              <a:cs typeface="+mn-cs"/>
            </a:rPr>
          </a:br>
          <a:r>
            <a:rPr lang="en-US" sz="2000" b="1" kern="1200">
              <a:latin typeface="Calibri" panose="020F0502020204030204"/>
              <a:ea typeface="+mn-ea"/>
              <a:cs typeface="+mn-cs"/>
            </a:rPr>
            <a:t>under the age of 65</a:t>
          </a:r>
          <a:r>
            <a:rPr lang="en-US" sz="2000" kern="1200">
              <a:latin typeface="Calibri" panose="020F0502020204030204"/>
              <a:ea typeface="+mn-ea"/>
              <a:cs typeface="+mn-cs"/>
            </a:rPr>
            <a:t> per Medicare beneficiaries under 65 in the State.</a:t>
          </a:r>
        </a:p>
      </dsp:txBody>
      <dsp:txXfrm>
        <a:off x="2139695" y="1048357"/>
        <a:ext cx="6089904" cy="997596"/>
      </dsp:txXfrm>
    </dsp:sp>
    <dsp:sp modelId="{1E4D8E3A-FE80-4F88-BE46-BEE033533861}">
      <dsp:nvSpPr>
        <dsp:cNvPr id="0" name=""/>
        <dsp:cNvSpPr/>
      </dsp:nvSpPr>
      <dsp:spPr>
        <a:xfrm>
          <a:off x="0" y="1048357"/>
          <a:ext cx="2139696" cy="997596"/>
        </a:xfrm>
        <a:prstGeom prst="round2SameRect">
          <a:avLst>
            <a:gd name="adj1" fmla="val 16670"/>
            <a:gd name="adj2" fmla="val 0"/>
          </a:avLst>
        </a:prstGeom>
        <a:solidFill>
          <a:schemeClr val="accent1">
            <a:shade val="50000"/>
            <a:hueOff val="180718"/>
            <a:satOff val="-3780"/>
            <a:lumOff val="21031"/>
            <a:alphaOff val="0"/>
          </a:schemeClr>
        </a:solidFill>
        <a:ln w="25400" cap="flat" cmpd="sng" algn="ctr">
          <a:solidFill>
            <a:schemeClr val="accent1">
              <a:shade val="50000"/>
              <a:hueOff val="180718"/>
              <a:satOff val="-3780"/>
              <a:lumOff val="210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a:ea typeface="+mn-ea"/>
              <a:cs typeface="+mn-cs"/>
            </a:rPr>
            <a:t>PM 3 – Under 65</a:t>
          </a:r>
        </a:p>
      </dsp:txBody>
      <dsp:txXfrm>
        <a:off x="48707" y="1097064"/>
        <a:ext cx="2042282" cy="948889"/>
      </dsp:txXfrm>
    </dsp:sp>
    <dsp:sp modelId="{AD7459C3-2A0C-475C-82EC-2B75D5B70F0C}">
      <dsp:nvSpPr>
        <dsp:cNvPr id="0" name=""/>
        <dsp:cNvSpPr/>
      </dsp:nvSpPr>
      <dsp:spPr>
        <a:xfrm>
          <a:off x="2139695" y="2095833"/>
          <a:ext cx="6089904" cy="99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a:latin typeface="Calibri" panose="020F0502020204030204"/>
              <a:ea typeface="+mn-ea"/>
              <a:cs typeface="+mn-cs"/>
            </a:rPr>
            <a:t>Percentage of </a:t>
          </a:r>
          <a:r>
            <a:rPr lang="en-US" sz="2000" b="1" kern="1200">
              <a:latin typeface="Calibri" panose="020F0502020204030204"/>
              <a:ea typeface="+mn-ea"/>
              <a:cs typeface="+mn-cs"/>
            </a:rPr>
            <a:t>low-income</a:t>
          </a:r>
          <a:r>
            <a:rPr lang="en-US" sz="2000" kern="1200">
              <a:latin typeface="Calibri" panose="020F0502020204030204"/>
              <a:ea typeface="+mn-ea"/>
              <a:cs typeface="+mn-cs"/>
            </a:rPr>
            <a:t>, </a:t>
          </a:r>
          <a:r>
            <a:rPr lang="en-US" sz="2000" b="1" kern="1200">
              <a:latin typeface="Calibri" panose="020F0502020204030204"/>
              <a:ea typeface="+mn-ea"/>
              <a:cs typeface="+mn-cs"/>
            </a:rPr>
            <a:t>rural</a:t>
          </a:r>
          <a:r>
            <a:rPr lang="en-US" sz="2000" kern="1200">
              <a:latin typeface="Calibri" panose="020F0502020204030204"/>
              <a:ea typeface="+mn-ea"/>
              <a:cs typeface="+mn-cs"/>
            </a:rPr>
            <a:t>, and </a:t>
          </a:r>
          <a:r>
            <a:rPr lang="en-US" sz="2000" b="1" kern="1200">
              <a:latin typeface="Calibri" panose="020F0502020204030204"/>
              <a:ea typeface="+mn-ea"/>
              <a:cs typeface="+mn-cs"/>
            </a:rPr>
            <a:t>non-native English </a:t>
          </a:r>
          <a:r>
            <a:rPr lang="en-US" sz="2000" kern="1200">
              <a:latin typeface="Calibri" panose="020F0502020204030204"/>
              <a:ea typeface="+mn-ea"/>
              <a:cs typeface="+mn-cs"/>
            </a:rPr>
            <a:t>contacts per total “hard-to-reach” Medicare beneficiaries in the State. </a:t>
          </a:r>
        </a:p>
      </dsp:txBody>
      <dsp:txXfrm>
        <a:off x="2139695" y="2095833"/>
        <a:ext cx="6089904" cy="997596"/>
      </dsp:txXfrm>
    </dsp:sp>
    <dsp:sp modelId="{B6791DCE-1886-4B93-830E-D52853ABFED5}">
      <dsp:nvSpPr>
        <dsp:cNvPr id="0" name=""/>
        <dsp:cNvSpPr/>
      </dsp:nvSpPr>
      <dsp:spPr>
        <a:xfrm>
          <a:off x="0" y="2095833"/>
          <a:ext cx="2139696" cy="997596"/>
        </a:xfrm>
        <a:prstGeom prst="round2SameRect">
          <a:avLst>
            <a:gd name="adj1" fmla="val 16670"/>
            <a:gd name="adj2" fmla="val 0"/>
          </a:avLst>
        </a:prstGeom>
        <a:solidFill>
          <a:schemeClr val="accent1">
            <a:shade val="50000"/>
            <a:hueOff val="361436"/>
            <a:satOff val="-7560"/>
            <a:lumOff val="42063"/>
            <a:alphaOff val="0"/>
          </a:schemeClr>
        </a:solidFill>
        <a:ln w="25400" cap="flat" cmpd="sng" algn="ctr">
          <a:solidFill>
            <a:schemeClr val="accent1">
              <a:shade val="50000"/>
              <a:hueOff val="361436"/>
              <a:satOff val="-7560"/>
              <a:lumOff val="420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a:ea typeface="+mn-ea"/>
              <a:cs typeface="+mn-cs"/>
            </a:rPr>
            <a:t>PM 4 – Hard to Reach</a:t>
          </a:r>
        </a:p>
      </dsp:txBody>
      <dsp:txXfrm>
        <a:off x="48707" y="2144540"/>
        <a:ext cx="2042282" cy="948889"/>
      </dsp:txXfrm>
    </dsp:sp>
    <dsp:sp modelId="{291D027E-9673-48D7-8C93-687E37555B16}">
      <dsp:nvSpPr>
        <dsp:cNvPr id="0" name=""/>
        <dsp:cNvSpPr/>
      </dsp:nvSpPr>
      <dsp:spPr>
        <a:xfrm>
          <a:off x="2139695" y="3143310"/>
          <a:ext cx="6089904" cy="99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a:latin typeface="Calibri" panose="020F0502020204030204"/>
              <a:ea typeface="+mn-ea"/>
              <a:cs typeface="+mn-cs"/>
            </a:rPr>
            <a:t>Percentage of unduplicated enrollment contacts (i.e., contacts with </a:t>
          </a:r>
          <a:r>
            <a:rPr lang="en-US" sz="2000" b="1" kern="1200">
              <a:latin typeface="Calibri" panose="020F0502020204030204"/>
              <a:ea typeface="+mn-ea"/>
              <a:cs typeface="+mn-cs"/>
            </a:rPr>
            <a:t>one or more qualifying enrollment topics) discussed</a:t>
          </a:r>
          <a:r>
            <a:rPr lang="en-US" sz="2000" kern="1200">
              <a:latin typeface="Calibri" panose="020F0502020204030204"/>
              <a:ea typeface="+mn-ea"/>
              <a:cs typeface="+mn-cs"/>
            </a:rPr>
            <a:t> per Medicare beneficiaries in the State.</a:t>
          </a:r>
        </a:p>
      </dsp:txBody>
      <dsp:txXfrm>
        <a:off x="2139695" y="3143310"/>
        <a:ext cx="6089904" cy="997596"/>
      </dsp:txXfrm>
    </dsp:sp>
    <dsp:sp modelId="{713167E6-A367-46E8-A6FD-2E7E13FBD284}">
      <dsp:nvSpPr>
        <dsp:cNvPr id="0" name=""/>
        <dsp:cNvSpPr/>
      </dsp:nvSpPr>
      <dsp:spPr>
        <a:xfrm>
          <a:off x="0" y="3143310"/>
          <a:ext cx="2139696" cy="997596"/>
        </a:xfrm>
        <a:prstGeom prst="round2SameRect">
          <a:avLst>
            <a:gd name="adj1" fmla="val 16670"/>
            <a:gd name="adj2" fmla="val 0"/>
          </a:avLst>
        </a:prstGeom>
        <a:solidFill>
          <a:schemeClr val="accent1">
            <a:shade val="50000"/>
            <a:hueOff val="180718"/>
            <a:satOff val="-3780"/>
            <a:lumOff val="21031"/>
            <a:alphaOff val="0"/>
          </a:schemeClr>
        </a:solidFill>
        <a:ln w="25400" cap="flat" cmpd="sng" algn="ctr">
          <a:solidFill>
            <a:schemeClr val="accent1">
              <a:shade val="50000"/>
              <a:hueOff val="180718"/>
              <a:satOff val="-3780"/>
              <a:lumOff val="210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a:ea typeface="+mn-ea"/>
              <a:cs typeface="+mn-cs"/>
            </a:rPr>
            <a:t>PM 5 – Enrollment Contacts</a:t>
          </a:r>
        </a:p>
      </dsp:txBody>
      <dsp:txXfrm>
        <a:off x="48707" y="3192017"/>
        <a:ext cx="2042282" cy="948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8621-81E7-4066-A374-5D96666B3266}">
      <dsp:nvSpPr>
        <dsp:cNvPr id="0" name=""/>
        <dsp:cNvSpPr/>
      </dsp:nvSpPr>
      <dsp:spPr>
        <a:xfrm>
          <a:off x="120627" y="1130850"/>
          <a:ext cx="1695593" cy="1695568"/>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Job Aids</a:t>
          </a:r>
        </a:p>
      </dsp:txBody>
      <dsp:txXfrm>
        <a:off x="368941" y="1379160"/>
        <a:ext cx="1198965" cy="1198948"/>
      </dsp:txXfrm>
    </dsp:sp>
    <dsp:sp modelId="{A18A5167-FE49-4AF3-8EE5-32CCFABD5220}">
      <dsp:nvSpPr>
        <dsp:cNvPr id="0" name=""/>
        <dsp:cNvSpPr/>
      </dsp:nvSpPr>
      <dsp:spPr>
        <a:xfrm>
          <a:off x="784264" y="29811"/>
          <a:ext cx="1796480" cy="1774497"/>
        </a:xfrm>
        <a:prstGeom prst="ellipse">
          <a:avLst/>
        </a:prstGeom>
        <a:solidFill>
          <a:schemeClr val="accent2">
            <a:alpha val="50000"/>
            <a:hueOff val="1373170"/>
            <a:satOff val="-24404"/>
            <a:lumOff val="7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Webinars</a:t>
          </a:r>
        </a:p>
      </dsp:txBody>
      <dsp:txXfrm>
        <a:off x="1047352" y="289680"/>
        <a:ext cx="1270304" cy="1254759"/>
      </dsp:txXfrm>
    </dsp:sp>
    <dsp:sp modelId="{41B87863-A991-4D3C-974E-3081E7D60BAE}">
      <dsp:nvSpPr>
        <dsp:cNvPr id="0" name=""/>
        <dsp:cNvSpPr/>
      </dsp:nvSpPr>
      <dsp:spPr>
        <a:xfrm>
          <a:off x="1439628" y="1130850"/>
          <a:ext cx="1695593" cy="1695568"/>
        </a:xfrm>
        <a:prstGeom prst="ellipse">
          <a:avLst/>
        </a:prstGeom>
        <a:solidFill>
          <a:schemeClr val="accent2">
            <a:alpha val="50000"/>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Manual</a:t>
          </a:r>
        </a:p>
      </dsp:txBody>
      <dsp:txXfrm>
        <a:off x="1687942" y="1379160"/>
        <a:ext cx="1198965" cy="1198948"/>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A0761005-9B6B-4CE1-A782-E0492A699B53}" type="datetimeFigureOut">
              <a:rPr lang="en-US" smtClean="0"/>
              <a:t>5/27/2021</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129CDDEB-D6EC-4085-8AEE-74C9B978F303}" type="slidenum">
              <a:rPr lang="en-US" smtClean="0"/>
              <a:t>‹#›</a:t>
            </a:fld>
            <a:endParaRPr lang="en-US"/>
          </a:p>
        </p:txBody>
      </p:sp>
    </p:spTree>
    <p:extLst>
      <p:ext uri="{BB962C8B-B14F-4D97-AF65-F5344CB8AC3E}">
        <p14:creationId xmlns:p14="http://schemas.microsoft.com/office/powerpoint/2010/main" val="3574219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DACFD648-1AD3-48FC-AF18-F3319FEF1E03}" type="datetimeFigureOut">
              <a:rPr lang="en-US" smtClean="0"/>
              <a:t>5/27/2021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508CC9EC-95DA-4AC0-8829-0C87D44A94FE}" type="slidenum">
              <a:rPr lang="en-US" smtClean="0"/>
              <a:t>‹#›</a:t>
            </a:fld>
            <a:endParaRPr lang="en-US"/>
          </a:p>
        </p:txBody>
      </p:sp>
    </p:spTree>
    <p:extLst>
      <p:ext uri="{BB962C8B-B14F-4D97-AF65-F5344CB8AC3E}">
        <p14:creationId xmlns:p14="http://schemas.microsoft.com/office/powerpoint/2010/main" val="418148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n.wikipedia.org/wiki/Information_security"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en.wikipedia.org/wiki/Government_contractor" TargetMode="External"/><Relationship Id="rId5" Type="http://schemas.openxmlformats.org/officeDocument/2006/relationships/hyperlink" Target="https://en.wikipedia.org/wiki/Information_systems" TargetMode="External"/><Relationship Id="rId4" Type="http://schemas.openxmlformats.org/officeDocument/2006/relationships/hyperlink" Target="https://en.wikipedia.org/wiki/Government_agency#Government_agencies_in_the_United_States"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Sue. Introduce topic. </a:t>
            </a:r>
            <a:r>
              <a:rPr lang="en-US" b="0" i="0">
                <a:solidFill>
                  <a:srgbClr val="000000"/>
                </a:solidFill>
                <a:effectLst/>
                <a:latin typeface="Arial" panose="020B0604020202020204" pitchFamily="34" charset="0"/>
              </a:rPr>
              <a:t>This webinar is relevant to all STARS users who enter beneficiary contacts directly into STARS. It is not relevant to users who enter their SHIP data into a proprietary data system other than STARS. </a:t>
            </a:r>
            <a:r>
              <a:rPr lang="en-US"/>
              <a:t>We are in broadcast mode. We will pause for selected questions after the demonstration and we will also take questions at the end. The PowerPoint and handouts are already in the Resource Library and STARS Resources Kit. They will also be made available for download within Webex at the end of the webinar today.</a:t>
            </a:r>
          </a:p>
        </p:txBody>
      </p:sp>
      <p:sp>
        <p:nvSpPr>
          <p:cNvPr id="4" name="Slide Number Placeholder 3"/>
          <p:cNvSpPr>
            <a:spLocks noGrp="1"/>
          </p:cNvSpPr>
          <p:nvPr>
            <p:ph type="sldNum" sz="quarter" idx="10"/>
          </p:nvPr>
        </p:nvSpPr>
        <p:spPr/>
        <p:txBody>
          <a:bodyPr/>
          <a:lstStyle/>
          <a:p>
            <a:fld id="{508CC9EC-95DA-4AC0-8829-0C87D44A94FE}" type="slidenum">
              <a:rPr lang="en-US" smtClean="0"/>
              <a:t>1</a:t>
            </a:fld>
            <a:endParaRPr lang="en-US"/>
          </a:p>
        </p:txBody>
      </p:sp>
    </p:spTree>
    <p:extLst>
      <p:ext uri="{BB962C8B-B14F-4D97-AF65-F5344CB8AC3E}">
        <p14:creationId xmlns:p14="http://schemas.microsoft.com/office/powerpoint/2010/main" val="3285144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get frequent questions about the MIPPA validation error message. This is a new feature that was implemented in September of this year. You will get an error message and be unable to save under these circumstances.</a:t>
            </a:r>
          </a:p>
          <a:p>
            <a:endParaRPr lang="en-US" dirty="0"/>
          </a:p>
          <a:p>
            <a:r>
              <a:rPr lang="en-US" dirty="0"/>
              <a:t>If #2 is the case, someone with a user role capable of editing team member forms will need to edit the team member record. Alert your supervisor.</a:t>
            </a:r>
          </a:p>
          <a:p>
            <a:endParaRPr lang="en-US" dirty="0"/>
          </a:p>
          <a:p>
            <a:r>
              <a:rPr lang="en-US" dirty="0"/>
              <a:t>You can find a list of the MIPPA qualifying topics in the appendix of Chapter 4 of the STARS manual. </a:t>
            </a:r>
          </a:p>
        </p:txBody>
      </p:sp>
      <p:sp>
        <p:nvSpPr>
          <p:cNvPr id="4" name="Slide Number Placeholder 3"/>
          <p:cNvSpPr>
            <a:spLocks noGrp="1"/>
          </p:cNvSpPr>
          <p:nvPr>
            <p:ph type="sldNum" sz="quarter" idx="5"/>
          </p:nvPr>
        </p:nvSpPr>
        <p:spPr/>
        <p:txBody>
          <a:bodyPr/>
          <a:lstStyle/>
          <a:p>
            <a:fld id="{9F13188B-FD1A-4018-B55C-25E9B6C4B245}" type="slidenum">
              <a:rPr lang="en-US" smtClean="0"/>
              <a:pPr/>
              <a:t>18</a:t>
            </a:fld>
            <a:endParaRPr lang="en-US"/>
          </a:p>
        </p:txBody>
      </p:sp>
    </p:spTree>
    <p:extLst>
      <p:ext uri="{BB962C8B-B14F-4D97-AF65-F5344CB8AC3E}">
        <p14:creationId xmlns:p14="http://schemas.microsoft.com/office/powerpoint/2010/main" val="299506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Duals Demonstration Grantees currently</a:t>
            </a:r>
            <a:r>
              <a:rPr lang="en-US" baseline="0" dirty="0"/>
              <a:t> include the states listed on the slide: California, Illinois, Massachusetts, Michigan, Ohio, Rhode Island. SHIP Team members in these states conducting duals grant work should indicate this work by selecting the “Duals Demonstration” in Topic Discussed section. There’s a category called Additional Topic Details pictured on the slide showing the check box marked. In addition to selecting duals demonstration when appropriate, team members should indicate all other topics discussed. In addition, add details in the NOTES section to continue supporting specific needs of dual eligible and identifying systemic issues for analysis by ACL and/or CMS. ACL/CMS will use this to capture trends and systemic issues. A few examples of current trends appear in the table. They may include improper billing related to QMB status being added to the MSN OR Medicare Buy-in concerns in data system communication errors among the state, SSA, or CMS.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935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PM = Performance Measure</a:t>
            </a:r>
          </a:p>
        </p:txBody>
      </p:sp>
      <p:sp>
        <p:nvSpPr>
          <p:cNvPr id="4" name="Slide Number Placeholder 3"/>
          <p:cNvSpPr>
            <a:spLocks noGrp="1"/>
          </p:cNvSpPr>
          <p:nvPr>
            <p:ph type="sldNum" sz="quarter" idx="5"/>
          </p:nvPr>
        </p:nvSpPr>
        <p:spPr/>
        <p:txBody>
          <a:bodyPr/>
          <a:lstStyle/>
          <a:p>
            <a:fld id="{508CC9EC-95DA-4AC0-8829-0C87D44A94FE}" type="slidenum">
              <a:rPr lang="en-US" smtClean="0"/>
              <a:t>20</a:t>
            </a:fld>
            <a:endParaRPr lang="en-US"/>
          </a:p>
        </p:txBody>
      </p:sp>
    </p:spTree>
    <p:extLst>
      <p:ext uri="{BB962C8B-B14F-4D97-AF65-F5344CB8AC3E}">
        <p14:creationId xmlns:p14="http://schemas.microsoft.com/office/powerpoint/2010/main" val="362066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talked about how the data you enter in the BCF and BAS is included in the important performance measures reports. Here are some examples that show how the data you enter is reflected in the performance measures reports, and how it can be reported incorrectly. </a:t>
            </a:r>
          </a:p>
          <a:p>
            <a:endParaRPr lang="en-US" dirty="0"/>
          </a:p>
          <a:p>
            <a:r>
              <a:rPr lang="en-US" dirty="0"/>
              <a:t>We want to make sure you are aware of the impact of your data entry and how it can really benefit your SHIP program as a whole.</a:t>
            </a:r>
          </a:p>
          <a:p>
            <a:endParaRPr lang="en-US" dirty="0"/>
          </a:p>
          <a:p>
            <a:r>
              <a:rPr lang="en-US" dirty="0"/>
              <a:t>If the date is wrong, the data won’t appear in the PM report for the correct time period.</a:t>
            </a:r>
          </a:p>
          <a:p>
            <a:endParaRPr lang="en-US" dirty="0"/>
          </a:p>
          <a:p>
            <a:r>
              <a:rPr lang="en-US" dirty="0"/>
              <a:t>In order to be captured under PM 1, has to have at least one topic discussed.</a:t>
            </a:r>
          </a:p>
          <a:p>
            <a:r>
              <a:rPr lang="en-US" dirty="0"/>
              <a:t>In order to be captured under PM 3, both bullets have to be true.</a:t>
            </a:r>
          </a:p>
          <a:p>
            <a:r>
              <a:rPr lang="en-US" dirty="0"/>
              <a:t>In order to be captured under PM 4, at least one bullets has to be true.</a:t>
            </a:r>
          </a:p>
          <a:p>
            <a:r>
              <a:rPr lang="en-US" dirty="0"/>
              <a:t>In order to be captured under PM 5, at least one of the 23 topics (in at-a-glance reference) has to be checked.</a:t>
            </a:r>
          </a:p>
          <a:p>
            <a:endParaRPr lang="en-US" dirty="0"/>
          </a:p>
          <a:p>
            <a:r>
              <a:rPr lang="en-US" dirty="0"/>
              <a:t>PMs means Performance Measures.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3188B-FD1A-4018-B55C-25E9B6C4B2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8176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SHIP PM at-a-glance reference)</a:t>
            </a:r>
            <a:endParaRPr lang="en-US" i="1" dirty="0">
              <a:solidFill>
                <a:srgbClr val="C00000"/>
              </a:solidFill>
            </a:endParaRPr>
          </a:p>
          <a:p>
            <a:endParaRPr lang="en-US" dirty="0"/>
          </a:p>
          <a:p>
            <a:r>
              <a:rPr lang="en-US" dirty="0"/>
              <a:t>Here are the 23 topics I just mentioned that will cause a BCF or BAS to be captured under PM 5 if checked.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909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just want to give a plug for some new-</a:t>
            </a:r>
            <a:r>
              <a:rPr lang="en-US" dirty="0" err="1"/>
              <a:t>ish</a:t>
            </a:r>
            <a:r>
              <a:rPr lang="en-US" dirty="0"/>
              <a:t> resources that are available on our website and in the file transfer today. We recently updated Chapter 4 of the STARS Manual with some more detailed guidance.</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23</a:t>
            </a:fld>
            <a:endParaRPr lang="en-US"/>
          </a:p>
        </p:txBody>
      </p:sp>
    </p:spTree>
    <p:extLst>
      <p:ext uri="{BB962C8B-B14F-4D97-AF65-F5344CB8AC3E}">
        <p14:creationId xmlns:p14="http://schemas.microsoft.com/office/powerpoint/2010/main" val="1707452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 going to talk a little bit about the resources that are available on our password-protected website (www.shiptacenter.org). If you enter data directly into STARS, you should be able to see the STARS resources. If you can’t, talk to your supervisor or SHIP Director.</a:t>
            </a:r>
          </a:p>
        </p:txBody>
      </p:sp>
      <p:sp>
        <p:nvSpPr>
          <p:cNvPr id="4" name="Slide Number Placeholder 3"/>
          <p:cNvSpPr>
            <a:spLocks noGrp="1"/>
          </p:cNvSpPr>
          <p:nvPr>
            <p:ph type="sldNum" sz="quarter" idx="10"/>
          </p:nvPr>
        </p:nvSpPr>
        <p:spPr/>
        <p:txBody>
          <a:bodyPr/>
          <a:lstStyle/>
          <a:p>
            <a:pPr marL="0" marR="0" lvl="0" indent="0" algn="r" defTabSz="966529"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529"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762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link to the STARS landing page. Anyone with the link can visit</a:t>
            </a:r>
            <a:r>
              <a:rPr lang="en-US" baseline="0" dirty="0"/>
              <a:t> the STARS landing page. BUT, only users with credentials can successfully log in. </a:t>
            </a:r>
            <a:endParaRPr lang="en-US" dirty="0"/>
          </a:p>
        </p:txBody>
      </p:sp>
      <p:sp>
        <p:nvSpPr>
          <p:cNvPr id="4" name="Slide Number Placeholder 3"/>
          <p:cNvSpPr>
            <a:spLocks noGrp="1"/>
          </p:cNvSpPr>
          <p:nvPr>
            <p:ph type="sldNum" sz="quarter" idx="10"/>
          </p:nvPr>
        </p:nvSpPr>
        <p:spPr/>
        <p:txBody>
          <a:bodyPr/>
          <a:lstStyle/>
          <a:p>
            <a:pPr marL="0" marR="0" lvl="0" indent="0" algn="r" defTabSz="966529" rtl="0" eaLnBrk="1" fontAlgn="auto" latinLnBrk="0" hangingPunct="1">
              <a:lnSpc>
                <a:spcPct val="100000"/>
              </a:lnSpc>
              <a:spcBef>
                <a:spcPts val="0"/>
              </a:spcBef>
              <a:spcAft>
                <a:spcPts val="0"/>
              </a:spcAft>
              <a:buClrTx/>
              <a:buSzTx/>
              <a:buFontTx/>
              <a:buNone/>
              <a:tabLst/>
              <a:defRPr/>
            </a:pPr>
            <a:fld id="{1F5DFE5A-8924-4B62-974E-E5EEB5AAE27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6529"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8511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SHIP directors and SHIP administrators approve accounts to log into </a:t>
            </a:r>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8296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don’t have an account, you can request one here (under the login page).</a:t>
            </a:r>
          </a:p>
          <a:p>
            <a:endParaRPr lang="en-US" dirty="0"/>
          </a:p>
        </p:txBody>
      </p:sp>
      <p:sp>
        <p:nvSpPr>
          <p:cNvPr id="4" name="Slide Number Placeholder 3"/>
          <p:cNvSpPr>
            <a:spLocks noGrp="1"/>
          </p:cNvSpPr>
          <p:nvPr>
            <p:ph type="sldNum" sz="quarter" idx="5"/>
          </p:nvPr>
        </p:nvSpPr>
        <p:spPr/>
        <p:txBody>
          <a:bodyPr/>
          <a:lstStyle/>
          <a:p>
            <a:pPr marL="0" marR="0" lvl="0" indent="0" algn="r" defTabSz="879378"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879378"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828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Today’s webinar will be about direct entry of beneficiary contact data into STARS. If you do not do direct entry into STARS, which may not be applicable to you.</a:t>
            </a:r>
          </a:p>
          <a:p>
            <a:endParaRPr lang="en-US"/>
          </a:p>
          <a:p>
            <a:r>
              <a:rPr lang="en-US"/>
              <a:t>We will not be going in depth into MIPPA BCFs in this webinar. A detailed webinar on this topic will be held next Friday (the 13</a:t>
            </a:r>
            <a:r>
              <a:rPr lang="en-US" baseline="30000"/>
              <a:t>th</a:t>
            </a:r>
            <a:r>
              <a:rPr lang="en-US"/>
              <a:t>!). There are also recordings from past webinars on this topic in our Resource Library.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will also not be going in-depth into ACL’s initiative to track prescription drug cost changes related to SHIP work in STARS. This is a big topic and was covered in depth on September 11 – recording in our Resource Library.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will not cover STARS reports and searches. Reports were covered in webinars this summer (SHIP in June and MIPPA in July), and a searches webinar will be held on the 20</a:t>
            </a:r>
            <a:r>
              <a:rPr lang="en-US" baseline="30000"/>
              <a:t>th</a:t>
            </a:r>
            <a:r>
              <a:rPr lang="en-US"/>
              <a:t>. There are also recordings from past webinars on this topic in our Resource Library.</a:t>
            </a:r>
          </a:p>
          <a:p>
            <a:endParaRPr lang="en-US"/>
          </a:p>
        </p:txBody>
      </p:sp>
      <p:sp>
        <p:nvSpPr>
          <p:cNvPr id="4" name="Slide Number Placeholder 3"/>
          <p:cNvSpPr>
            <a:spLocks noGrp="1"/>
          </p:cNvSpPr>
          <p:nvPr>
            <p:ph type="sldNum" sz="quarter" idx="5"/>
          </p:nvPr>
        </p:nvSpPr>
        <p:spPr/>
        <p:txBody>
          <a:bodyPr/>
          <a:lstStyle/>
          <a:p>
            <a:fld id="{508CC9EC-95DA-4AC0-8829-0C87D44A94FE}" type="slidenum">
              <a:rPr lang="en-US" smtClean="0"/>
              <a:t>2</a:t>
            </a:fld>
            <a:endParaRPr lang="en-US"/>
          </a:p>
        </p:txBody>
      </p:sp>
    </p:spTree>
    <p:extLst>
      <p:ext uri="{BB962C8B-B14F-4D97-AF65-F5344CB8AC3E}">
        <p14:creationId xmlns:p14="http://schemas.microsoft.com/office/powerpoint/2010/main" val="861119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STARS Resources Kit is now on this STARS menu. Directors and administrators control STARS resources visibility, including access to STARS events.</a:t>
            </a: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879378" rtl="0" eaLnBrk="1" fontAlgn="auto" latinLnBrk="0" hangingPunct="1">
              <a:lnSpc>
                <a:spcPct val="100000"/>
              </a:lnSpc>
              <a:spcBef>
                <a:spcPts val="0"/>
              </a:spcBef>
              <a:spcAft>
                <a:spcPts val="0"/>
              </a:spcAft>
              <a:buClrTx/>
              <a:buSzTx/>
              <a:buFontTx/>
              <a:buNone/>
              <a:tabLst/>
              <a:defRPr/>
            </a:pPr>
            <a:fld id="{1F5DFE5A-8924-4B62-974E-E5EEB5AAE279}"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879378"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4054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Chapter</a:t>
            </a:r>
            <a:r>
              <a:rPr lang="en-US" baseline="0"/>
              <a:t> 1 covers: Programs that use STARS; Data entry due dates; How to get resources and technical assistance. </a:t>
            </a:r>
          </a:p>
          <a:p>
            <a:r>
              <a:rPr lang="en-US" baseline="0"/>
              <a:t>Chapter 2 covers: STARS address/landing page; Credentials (usernames and passwords); STARS security; STARS inactivity rules; Entering hours on your own team member form</a:t>
            </a:r>
          </a:p>
          <a:p>
            <a:r>
              <a:rPr lang="en-US" baseline="0"/>
              <a:t>Chapter 3 covers: Creating and Managing Team Members; Using the Activity Form; CMS SHIP Unique ID; Detailed user role descriptions and the impact of the STARS hierarchy</a:t>
            </a:r>
          </a:p>
          <a:p>
            <a:r>
              <a:rPr lang="en-US" baseline="0"/>
              <a:t>Chapter 4 covers:  Beneficiary Contact Form and the Beneficiary Additional Sessions Form</a:t>
            </a:r>
          </a:p>
          <a:p>
            <a:r>
              <a:rPr lang="en-US" baseline="0"/>
              <a:t>Chapter 5 covers: Group outreach and education (GOE) and media outreach and education (MOE) forms</a:t>
            </a:r>
          </a:p>
          <a:p>
            <a:r>
              <a:rPr lang="en-US" baseline="0"/>
              <a:t>Chapter 6 covers: STARS Searches vs. STARS Reports, and how to conduct searches. </a:t>
            </a:r>
          </a:p>
          <a:p>
            <a:r>
              <a:rPr lang="en-US" baseline="0"/>
              <a:t>Use the job aids, handouts, and PPTs for searches, reports, and user role overview. </a:t>
            </a:r>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1F5DFE5A-8924-4B62-974E-E5EEB5AAE27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7594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9477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8CC9EC-95DA-4AC0-8829-0C87D44A94FE}" type="slidenum">
              <a:rPr lang="en-US" smtClean="0"/>
              <a:t>31</a:t>
            </a:fld>
            <a:endParaRPr lang="en-US"/>
          </a:p>
        </p:txBody>
      </p:sp>
    </p:spTree>
    <p:extLst>
      <p:ext uri="{BB962C8B-B14F-4D97-AF65-F5344CB8AC3E}">
        <p14:creationId xmlns:p14="http://schemas.microsoft.com/office/powerpoint/2010/main" val="1490394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165E2-16F1-4EC3-A707-C8E951A9DAC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2936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165E2-16F1-4EC3-A707-C8E951A9DAC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7037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Tx/>
              <a:buChar char="-"/>
            </a:pPr>
            <a:r>
              <a:rPr lang="en-US"/>
              <a:t>Must use dropdown</a:t>
            </a:r>
            <a:r>
              <a:rPr lang="en-US" baseline="0"/>
              <a:t> to select state</a:t>
            </a:r>
          </a:p>
          <a:p>
            <a:pPr marL="181225" indent="-181225">
              <a:buFontTx/>
              <a:buChar char="-"/>
            </a:pPr>
            <a:r>
              <a:rPr lang="en-US" baseline="0"/>
              <a:t>must enter zip code</a:t>
            </a:r>
          </a:p>
          <a:p>
            <a:pPr marL="181225" indent="-181225">
              <a:buFontTx/>
              <a:buChar char="-"/>
            </a:pPr>
            <a:r>
              <a:rPr lang="en-US"/>
              <a:t>Auto-populates county based on zip code, can choose</a:t>
            </a:r>
            <a:r>
              <a:rPr lang="en-US" baseline="0"/>
              <a:t> another county if applies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165E2-16F1-4EC3-A707-C8E951A9DAC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8741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1.5</a:t>
            </a:r>
            <a:r>
              <a:rPr lang="en-US" baseline="0"/>
              <a:t> hours would be entered as either: 1 hour and 30 minutes or 90 minutes. </a:t>
            </a:r>
            <a:r>
              <a:rPr lang="en-US" sz="1800" b="0">
                <a:solidFill>
                  <a:srgbClr val="000000"/>
                </a:solidFill>
                <a:effectLst/>
                <a:latin typeface="Calibri" panose="020F0502020204030204" pitchFamily="34" charset="0"/>
                <a:ea typeface="MS Mincho" panose="02020609040205080304" pitchFamily="49" charset="-128"/>
                <a:cs typeface="Calibri" panose="020F0502020204030204" pitchFamily="34" charset="0"/>
              </a:rPr>
              <a:t>If the same team member conducts multiple sessions in one day, aggregated the total amount of time spent in all sessions in the time spent field in one form. </a:t>
            </a:r>
            <a:endParaRPr lang="en-US" sz="1800" b="0">
              <a:effectLst/>
              <a:latin typeface="Calibri" panose="020F0502020204030204" pitchFamily="34" charset="0"/>
              <a:ea typeface="MS Mincho" panose="02020609040205080304" pitchFamily="49" charset="-128"/>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165E2-16F1-4EC3-A707-C8E951A9DAC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8274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165E2-16F1-4EC3-A707-C8E951A9DAC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9652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285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now we will get into beneficiary contacts in STARS. This is the location for all beneficiary contacts in STARS. In your menu bar, you should see “Tracking Inbox” – you will be working under the “Beneficiary Contact” dropdown menu. The Beneficiary Contact Form and Beneficiary Additional Session Form are located here. After an overview of ACL guidance, you will see a demonstration of how to enter a beneficiary contact.</a:t>
            </a:r>
          </a:p>
        </p:txBody>
      </p:sp>
      <p:sp>
        <p:nvSpPr>
          <p:cNvPr id="4" name="Slide Number Placeholder 3"/>
          <p:cNvSpPr>
            <a:spLocks noGrp="1"/>
          </p:cNvSpPr>
          <p:nvPr>
            <p:ph type="sldNum" sz="quarter" idx="5"/>
          </p:nvPr>
        </p:nvSpPr>
        <p:spPr/>
        <p:txBody>
          <a:bodyPr/>
          <a:lstStyle/>
          <a:p>
            <a:fld id="{508CC9EC-95DA-4AC0-8829-0C87D44A94FE}" type="slidenum">
              <a:rPr lang="en-US" smtClean="0"/>
              <a:t>4</a:t>
            </a:fld>
            <a:endParaRPr lang="en-US"/>
          </a:p>
        </p:txBody>
      </p:sp>
    </p:spTree>
    <p:extLst>
      <p:ext uri="{BB962C8B-B14F-4D97-AF65-F5344CB8AC3E}">
        <p14:creationId xmlns:p14="http://schemas.microsoft.com/office/powerpoint/2010/main" val="1711518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information will be the topic of an entire webinar on September 11, 2020. The STARS Manual also explains this information thoroughly.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165E2-16F1-4EC3-A707-C8E951A9DAC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5217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is </a:t>
            </a:r>
            <a:r>
              <a:rPr lang="en-US" baseline="0"/>
              <a:t>ACL doing this?</a:t>
            </a:r>
          </a:p>
          <a:p>
            <a:r>
              <a:rPr lang="en-US" baseline="0"/>
              <a:t>When the SHIP Program moved to ACL in 2014, a program evaluation was conducted. Many SHIPs asked for a more consistent way to collect and report savings to Medicare beneficiaries based the important work you do. So, ACL conducted a pilot over the past year to look at Part D savings. Thank you to those that participated by reporting the cost of the beneficiary’s plan before and after SHIP counseling located on the Medicare Plan Finder. The pilot results were encouraging and with the STARS system we have the opportunity to collect and report dollars nationally. SHIPs help beneficiaries in many important ways that are weedy, technical and hard to describe, the goal of collecting Part D cost change data is to provide one more benefit of the program and the work you do!</a:t>
            </a:r>
          </a:p>
          <a:p>
            <a:endParaRPr lang="en-US" baseline="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99771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b="1"/>
              <a:t>Federal Information Security Management Act of 2002</a:t>
            </a:r>
            <a:r>
              <a:rPr lang="en-US"/>
              <a:t> addresses the importance of </a:t>
            </a:r>
            <a:r>
              <a:rPr lang="en-US">
                <a:hlinkClick r:id="rId3" tooltip="Information security"/>
              </a:rPr>
              <a:t>information security</a:t>
            </a:r>
            <a:r>
              <a:rPr lang="en-US"/>
              <a:t> to the economic and national security interests of the US. The act requires each </a:t>
            </a:r>
            <a:r>
              <a:rPr lang="en-US">
                <a:hlinkClick r:id="rId4" tooltip="Government agency"/>
              </a:rPr>
              <a:t>federal agency</a:t>
            </a:r>
            <a:r>
              <a:rPr lang="en-US"/>
              <a:t> to develop, document, and implement an agency-wide program to provide security for the information and </a:t>
            </a:r>
            <a:r>
              <a:rPr lang="en-US">
                <a:hlinkClick r:id="rId5" tooltip="Information systems"/>
              </a:rPr>
              <a:t>information systems</a:t>
            </a:r>
            <a:r>
              <a:rPr lang="en-US"/>
              <a:t>, like STARS, that support the operations and assets of the agency. This includes those provided or managed by another agency, </a:t>
            </a:r>
            <a:r>
              <a:rPr lang="en-US">
                <a:hlinkClick r:id="rId6" tooltip="Government contractor"/>
              </a:rPr>
              <a:t>contractor</a:t>
            </a:r>
            <a:r>
              <a:rPr lang="en-US"/>
              <a:t>, or other source, like Booz Allen Hamilton does on behalf of ACL.</a:t>
            </a:r>
            <a:endParaRPr lang="en-US" baseline="30000"/>
          </a:p>
          <a:p>
            <a:endParaRPr lang="en-US"/>
          </a:p>
          <a:p>
            <a:r>
              <a:rPr lang="en-US"/>
              <a:t>There are several FISMA categories. STARS is the FISMA category known as moderate.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165E2-16F1-4EC3-A707-C8E951A9DAC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7753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conducting SHIP work, we collect both Personally Identifiable Information and Protected Health Information. The biggest differences between the two items are:</a:t>
            </a:r>
          </a:p>
          <a:p>
            <a:pPr marL="237127" indent="-237127">
              <a:buAutoNum type="arabicPeriod"/>
            </a:pPr>
            <a:r>
              <a:rPr lang="en-US"/>
              <a:t>PII is ANY potentially identifying either on it’s own or when combined with other information = most of information in STARS. STARS is built to house this information securely</a:t>
            </a:r>
          </a:p>
          <a:p>
            <a:pPr marL="237127" indent="-237127">
              <a:buAutoNum type="arabicPeriod"/>
            </a:pPr>
            <a:r>
              <a:rPr lang="en-US"/>
              <a:t>PHI is HEALTH information and specifically identifies a person. This sometimes entered in notes/comment field. STARS is built to house this information securely, exercise caution and only enter when necessary or requested.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165E2-16F1-4EC3-A707-C8E951A9DAC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378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043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Chapter 1</a:t>
            </a:r>
          </a:p>
        </p:txBody>
      </p:sp>
      <p:sp>
        <p:nvSpPr>
          <p:cNvPr id="4" name="Slide Number Placeholder 3"/>
          <p:cNvSpPr>
            <a:spLocks noGrp="1"/>
          </p:cNvSpPr>
          <p:nvPr>
            <p:ph type="sldNum" sz="quarter" idx="5"/>
          </p:nvPr>
        </p:nvSpPr>
        <p:spPr/>
        <p:txBody>
          <a:bodyPr/>
          <a:lstStyle/>
          <a:p>
            <a:fld id="{9F13188B-FD1A-4018-B55C-25E9B6C4B245}" type="slidenum">
              <a:rPr lang="en-US" smtClean="0"/>
              <a:pPr/>
              <a:t>5</a:t>
            </a:fld>
            <a:endParaRPr lang="en-US"/>
          </a:p>
        </p:txBody>
      </p:sp>
    </p:spTree>
    <p:extLst>
      <p:ext uri="{BB962C8B-B14F-4D97-AF65-F5344CB8AC3E}">
        <p14:creationId xmlns:p14="http://schemas.microsoft.com/office/powerpoint/2010/main" val="424991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745" marR="0">
              <a:lnSpc>
                <a:spcPct val="115000"/>
              </a:lnSpc>
              <a:spcBef>
                <a:spcPts val="0"/>
              </a:spcBef>
              <a:spcAft>
                <a:spcPts val="1200"/>
              </a:spcAft>
            </a:pPr>
            <a:r>
              <a:rPr lang="en-US" sz="1800">
                <a:effectLst/>
                <a:latin typeface="Calibri" panose="020F0502020204030204" pitchFamily="34" charset="0"/>
                <a:ea typeface="MS Mincho" panose="02020609040205080304" pitchFamily="49" charset="-128"/>
                <a:cs typeface="Arial" panose="020B0604020202020204" pitchFamily="34" charset="0"/>
              </a:rPr>
              <a:t>To be considered properly screened and trained, team members must have completed the screening and training required by their state program, be certified by their state program, and have signed an agreement or Memorandum of Understanding (MOU) with their state program or local agency.</a:t>
            </a:r>
            <a:endParaRPr lang="en-US" sz="1800">
              <a:effectLst/>
              <a:latin typeface="Calibri" panose="020F0502020204030204" pitchFamily="34" charset="0"/>
              <a:ea typeface="MS Mincho" panose="02020609040205080304" pitchFamily="49" charset="-128"/>
              <a:cs typeface="Times New Roman" panose="02020603050405020304" pitchFamily="18" charset="0"/>
            </a:endParaRPr>
          </a:p>
          <a:p>
            <a:pPr marL="118745" marR="0">
              <a:lnSpc>
                <a:spcPct val="115000"/>
              </a:lnSpc>
              <a:spcBef>
                <a:spcPts val="0"/>
              </a:spcBef>
              <a:spcAft>
                <a:spcPts val="600"/>
              </a:spcAft>
            </a:pPr>
            <a:r>
              <a:rPr lang="x-none" sz="1800">
                <a:effectLst/>
                <a:latin typeface="Calibri" panose="020F0502020204030204" pitchFamily="34" charset="0"/>
                <a:ea typeface="MS Mincho" panose="02020609040205080304" pitchFamily="49" charset="-128"/>
                <a:cs typeface="Arial" panose="020B0604020202020204" pitchFamily="34" charset="0"/>
              </a:rPr>
              <a:t>To be considered active, properly trained</a:t>
            </a:r>
            <a:r>
              <a:rPr lang="en-US" sz="1800">
                <a:effectLst/>
                <a:latin typeface="Calibri" panose="020F0502020204030204" pitchFamily="34" charset="0"/>
                <a:ea typeface="MS Mincho" panose="02020609040205080304" pitchFamily="49" charset="-128"/>
                <a:cs typeface="Arial" panose="020B0604020202020204" pitchFamily="34" charset="0"/>
              </a:rPr>
              <a:t>, screened,</a:t>
            </a:r>
            <a:r>
              <a:rPr lang="x-none" sz="1800">
                <a:effectLst/>
                <a:latin typeface="Calibri" panose="020F0502020204030204" pitchFamily="34" charset="0"/>
                <a:ea typeface="MS Mincho" panose="02020609040205080304" pitchFamily="49" charset="-128"/>
                <a:cs typeface="Arial" panose="020B0604020202020204" pitchFamily="34" charset="0"/>
              </a:rPr>
              <a:t> and state-certified team members must be registered with their SHIP program and must have provided counseling, information, or assistance related to Medicare or other health insurance in the 12-month reporting period. </a:t>
            </a:r>
            <a:endParaRPr lang="en-US" sz="1800">
              <a:effectLst/>
              <a:latin typeface="Calibri" panose="020F0502020204030204" pitchFamily="34" charset="0"/>
              <a:ea typeface="MS Mincho" panose="02020609040205080304" pitchFamily="49" charset="-128"/>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08CC9EC-95DA-4AC0-8829-0C87D44A94FE}" type="slidenum">
              <a:rPr lang="en-US" smtClean="0"/>
              <a:t>7</a:t>
            </a:fld>
            <a:endParaRPr lang="en-US"/>
          </a:p>
        </p:txBody>
      </p:sp>
    </p:spTree>
    <p:extLst>
      <p:ext uri="{BB962C8B-B14F-4D97-AF65-F5344CB8AC3E}">
        <p14:creationId xmlns:p14="http://schemas.microsoft.com/office/powerpoint/2010/main" val="1260708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8CC9EC-95DA-4AC0-8829-0C87D44A94FE}" type="slidenum">
              <a:rPr lang="en-US" smtClean="0"/>
              <a:t>12</a:t>
            </a:fld>
            <a:endParaRPr lang="en-US"/>
          </a:p>
        </p:txBody>
      </p:sp>
    </p:spTree>
    <p:extLst>
      <p:ext uri="{BB962C8B-B14F-4D97-AF65-F5344CB8AC3E}">
        <p14:creationId xmlns:p14="http://schemas.microsoft.com/office/powerpoint/2010/main" val="316794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a:t>The firs two Special Use Fields - “Original” costs and “New” costs - w</a:t>
            </a:r>
            <a:r>
              <a:rPr lang="en-US" sz="2400"/>
              <a:t>ill be addressed in a separate webinar on 9/11/2020. </a:t>
            </a:r>
            <a:r>
              <a:rPr lang="en-US"/>
              <a:t>When entering multiple topics in field 3, separate them by a space, at a minimum to facilitate searches. Later, use the LIKE search operator to find BCFs with this data in Field 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782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a:t>The firs two Special Use Fields - “Original” costs and “New” costs - w</a:t>
            </a:r>
            <a:r>
              <a:rPr lang="en-US" sz="2400"/>
              <a:t>ill be addressed in a separate webinar on 9/11/2020. </a:t>
            </a:r>
            <a:r>
              <a:rPr lang="en-US"/>
              <a:t>When entering multiple topics in field 3, separate them by a space, at a minimum to facilitate searches. Later, use the LIKE search operator to find BCFs with this data in Field 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838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frequently asked question is, </a:t>
            </a:r>
            <a:r>
              <a:rPr lang="en-US" b="0" dirty="0"/>
              <a:t>“How do I know my data entry was saved?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isn’t a message on the screen that says you have successfully saved, unless you are sending to SMP, in which case, it tells you whether it sent. ACL has planned an enhancement for the future that will show on screen successful saving text for all records. Currently, there is a brief on screen message showing the record is in the process of saving (but it goes away once the record is saved)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3188B-FD1A-4018-B55C-25E9B6C4B2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874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B3299C3-090B-42FC-9144-58AD9DBFF7E6}" type="datetime1">
              <a:rPr lang="en-US" smtClean="0"/>
              <a:t>5/27/2021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62D542-39A4-4598-BEB9-D1267FDA85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B2DE84-60EC-4BA6-9BC2-47CA322DE792}" type="datetime1">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C3B2317-36E0-48DF-9DE1-777071A1A8DA}" type="datetime1">
              <a:rPr lang="en-US" smtClean="0"/>
              <a:t>5/27/2021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162D542-39A4-4598-BEB9-D1267FDA850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8681"/>
            <a:ext cx="7772400" cy="1130492"/>
          </a:xfrm>
        </p:spPr>
        <p:txBody>
          <a:bodyPr>
            <a:noAutofit/>
          </a:bodyPr>
          <a:lstStyle>
            <a:lvl1pPr algn="ctr">
              <a:defRPr sz="5500"/>
            </a:lvl1pPr>
          </a:lstStyle>
          <a:p>
            <a:r>
              <a:rPr lang="en-US"/>
              <a:t>Click to edit Master title style</a:t>
            </a:r>
          </a:p>
        </p:txBody>
      </p:sp>
      <p:sp>
        <p:nvSpPr>
          <p:cNvPr id="3" name="Subtitle 2"/>
          <p:cNvSpPr>
            <a:spLocks noGrp="1"/>
          </p:cNvSpPr>
          <p:nvPr>
            <p:ph type="subTitle" idx="1"/>
          </p:nvPr>
        </p:nvSpPr>
        <p:spPr>
          <a:xfrm>
            <a:off x="685800" y="2734975"/>
            <a:ext cx="7772400" cy="553038"/>
          </a:xfrm>
        </p:spPr>
        <p:txBody>
          <a:bodyPr/>
          <a:lstStyle>
            <a:lvl1pPr marL="0" indent="0" algn="ctr">
              <a:buNone/>
              <a:defRPr>
                <a:solidFill>
                  <a:srgbClr val="0052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50873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p:txBody>
          <a:bodyPr/>
          <a:lstStyle>
            <a:lvl1pPr algn="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9275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13860"/>
            <a:ext cx="8229600" cy="2499153"/>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2"/>
          <p:cNvSpPr>
            <a:spLocks noGrp="1"/>
          </p:cNvSpPr>
          <p:nvPr>
            <p:ph type="pic" idx="10"/>
          </p:nvPr>
        </p:nvSpPr>
        <p:spPr>
          <a:xfrm>
            <a:off x="45720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1" name="Picture Placeholder 2"/>
          <p:cNvSpPr>
            <a:spLocks noGrp="1"/>
          </p:cNvSpPr>
          <p:nvPr>
            <p:ph type="pic" idx="11"/>
          </p:nvPr>
        </p:nvSpPr>
        <p:spPr>
          <a:xfrm>
            <a:off x="3221845"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2" name="Picture Placeholder 2"/>
          <p:cNvSpPr>
            <a:spLocks noGrp="1"/>
          </p:cNvSpPr>
          <p:nvPr>
            <p:ph type="pic" idx="12"/>
          </p:nvPr>
        </p:nvSpPr>
        <p:spPr>
          <a:xfrm>
            <a:off x="598932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7" name="Text Box 3"/>
          <p:cNvSpPr txBox="1">
            <a:spLocks noGrp="1" noChangeArrowheads="1"/>
          </p:cNvSpPr>
          <p:nvPr>
            <p:ph type="sldNum" sz="quarter" idx="13"/>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4025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Text Box 3"/>
          <p:cNvSpPr txBox="1">
            <a:spLocks noGrp="1" noChangeArrowheads="1"/>
          </p:cNvSpPr>
          <p:nvPr>
            <p:ph type="sldNum" sz="quarter" idx="10"/>
          </p:nvPr>
        </p:nvSpPr>
        <p:spPr>
          <a:xfrm>
            <a:off x="8252519" y="6199367"/>
            <a:ext cx="739775" cy="346075"/>
          </a:xfrm>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85794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663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xfrm>
            <a:off x="8316912" y="133418"/>
            <a:ext cx="739775" cy="346075"/>
          </a:xfrm>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089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4997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atin typeface="Arial" charset="0"/>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097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AE7A1B-0D16-438A-92EB-0737FAFC5D61}" type="datetime1">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15EC249-53D4-4093-89A7-B1D7BF7CD6BC}" type="datetime1">
              <a:rPr lang="en-US" smtClean="0"/>
              <a:t>5/27/2021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2143688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DD6BFA1-8847-489C-B148-EA63F45B381C}" type="datetime1">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01698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DBB6392-33A4-4998-8530-BD2134F331DA}" type="datetime1">
              <a:rPr lang="en-US" smtClean="0"/>
              <a:t>5/27/2021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62D542-39A4-4598-BEB9-D1267FDA850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089992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BAA01EA-C22A-4FD2-BE46-E44C0B5C1991}" type="datetime1">
              <a:rPr lang="en-US" smtClean="0"/>
              <a:t>5/27/2021</a:t>
            </a:fld>
            <a:endParaRPr lang="en-US"/>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4091175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20305069-72B6-4ED9-A81E-D038F585998E}" type="datetime1">
              <a:rPr lang="en-US" smtClean="0"/>
              <a:t>5/27/2021</a:t>
            </a:fld>
            <a:endParaRPr lang="en-US"/>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339309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8100DA8-C07C-4529-80D4-73803418205F}" type="datetime1">
              <a:rPr lang="en-US" smtClean="0"/>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1640867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334E5-7310-4C4C-A88F-CA8E8E4D4124}" type="datetime1">
              <a:rPr lang="en-US" smtClean="0"/>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125291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9F5DC049-297F-41CE-8DDF-2FC4AAD67D46}" type="datetime1">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733353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F467C05-81A8-4511-B996-1F76494C3630}" type="datetime1">
              <a:rPr lang="en-US" smtClean="0"/>
              <a:t>5/27/2021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162D542-39A4-4598-BEB9-D1267FDA8501}"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3197825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D905BC-2D81-49E2-8832-00985C6065C6}" type="datetime1">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a:p>
        </p:txBody>
      </p:sp>
    </p:spTree>
    <p:extLst>
      <p:ext uri="{BB962C8B-B14F-4D97-AF65-F5344CB8AC3E}">
        <p14:creationId xmlns:p14="http://schemas.microsoft.com/office/powerpoint/2010/main" val="80368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D0F2C9F-1280-4F61-9BD7-527FCA53FF7A}" type="datetime1">
              <a:rPr lang="en-US" smtClean="0"/>
              <a:t>5/27/2021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62D542-39A4-4598-BEB9-D1267FDA850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895E072-881D-4886-8BE3-717058DCAD6D}" type="datetime1">
              <a:rPr lang="en-US" smtClean="0"/>
              <a:t>5/27/2021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162D542-39A4-4598-BEB9-D1267FDA8501}" type="slidenum">
              <a:rPr lang="en-US" smtClean="0"/>
              <a:t>‹#›</a:t>
            </a:fld>
            <a:endParaRPr lang="en-US"/>
          </a:p>
        </p:txBody>
      </p:sp>
    </p:spTree>
    <p:extLst>
      <p:ext uri="{BB962C8B-B14F-4D97-AF65-F5344CB8AC3E}">
        <p14:creationId xmlns:p14="http://schemas.microsoft.com/office/powerpoint/2010/main" val="426009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2A6B58A-8F9D-4ECB-86AD-3EB0A0B238F0}" type="datetime1">
              <a:rPr lang="en-US" smtClean="0"/>
              <a:t>5/27/2021</a:t>
            </a:fld>
            <a:endParaRPr lang="en-US"/>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E613B3A-954E-4CBA-8FE4-4C9961341645}" type="datetime1">
              <a:rPr lang="en-US" smtClean="0"/>
              <a:t>5/27/2021</a:t>
            </a:fld>
            <a:endParaRPr lang="en-US"/>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B339C81-5672-4FD8-BF84-25667A76C4E6}" type="datetime1">
              <a:rPr lang="en-US" smtClean="0"/>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ACF6A-BEFF-48C5-A180-EF81C65A9CA2}" type="datetime1">
              <a:rPr lang="en-US" smtClean="0"/>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162D542-39A4-4598-BEB9-D1267FDA85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ECCE7160-4657-4BFB-8E18-5EFEEFFE1A18}" type="datetime1">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88E078E-A1EA-4217-8C65-ED7D7909FF40}" type="datetime1">
              <a:rPr lang="en-US" smtClean="0"/>
              <a:t>5/27/2021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162D542-39A4-4598-BEB9-D1267FDA8501}"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CB1CD96-94E7-4692-8CE8-EEC1072475FE}" type="datetime1">
              <a:rPr lang="en-US" smtClean="0"/>
              <a:t>5/27/2021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b="0" i="0" u="none"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b="0" i="0" u="none"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063625"/>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984375"/>
            <a:ext cx="8229600" cy="414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4"/>
          </p:nvPr>
        </p:nvSpPr>
        <p:spPr>
          <a:xfrm>
            <a:off x="8316913" y="6186488"/>
            <a:ext cx="739775" cy="346075"/>
          </a:xfrm>
          <a:prstGeom prst="rect">
            <a:avLst/>
          </a:prstGeom>
        </p:spPr>
        <p:txBody>
          <a:bodyPr/>
          <a:lstStyle>
            <a:lvl1pPr>
              <a:defRPr>
                <a:latin typeface="Arial" charset="0"/>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16440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l" defTabSz="457200" rtl="0" eaLnBrk="1" fontAlgn="base" hangingPunct="1">
        <a:spcBef>
          <a:spcPct val="0"/>
        </a:spcBef>
        <a:spcAft>
          <a:spcPct val="0"/>
        </a:spcAft>
        <a:defRPr sz="3800" kern="1200">
          <a:solidFill>
            <a:srgbClr val="00529B"/>
          </a:solidFill>
          <a:latin typeface="+mj-lt"/>
          <a:ea typeface="+mj-ea"/>
          <a:cs typeface="+mj-cs"/>
        </a:defRPr>
      </a:lvl1pPr>
      <a:lvl2pPr algn="l" defTabSz="457200" rtl="0" eaLnBrk="1" fontAlgn="base" hangingPunct="1">
        <a:spcBef>
          <a:spcPct val="0"/>
        </a:spcBef>
        <a:spcAft>
          <a:spcPct val="0"/>
        </a:spcAft>
        <a:defRPr sz="3800">
          <a:solidFill>
            <a:srgbClr val="00529B"/>
          </a:solidFill>
          <a:latin typeface="Calibri" pitchFamily="34" charset="0"/>
        </a:defRPr>
      </a:lvl2pPr>
      <a:lvl3pPr algn="l" defTabSz="457200" rtl="0" eaLnBrk="1" fontAlgn="base" hangingPunct="1">
        <a:spcBef>
          <a:spcPct val="0"/>
        </a:spcBef>
        <a:spcAft>
          <a:spcPct val="0"/>
        </a:spcAft>
        <a:defRPr sz="3800">
          <a:solidFill>
            <a:srgbClr val="00529B"/>
          </a:solidFill>
          <a:latin typeface="Calibri" pitchFamily="34" charset="0"/>
        </a:defRPr>
      </a:lvl3pPr>
      <a:lvl4pPr algn="l" defTabSz="457200" rtl="0" eaLnBrk="1" fontAlgn="base" hangingPunct="1">
        <a:spcBef>
          <a:spcPct val="0"/>
        </a:spcBef>
        <a:spcAft>
          <a:spcPct val="0"/>
        </a:spcAft>
        <a:defRPr sz="3800">
          <a:solidFill>
            <a:srgbClr val="00529B"/>
          </a:solidFill>
          <a:latin typeface="Calibri" pitchFamily="34" charset="0"/>
        </a:defRPr>
      </a:lvl4pPr>
      <a:lvl5pPr algn="l" defTabSz="457200" rtl="0" eaLnBrk="1" fontAlgn="base" hangingPunct="1">
        <a:spcBef>
          <a:spcPct val="0"/>
        </a:spcBef>
        <a:spcAft>
          <a:spcPct val="0"/>
        </a:spcAft>
        <a:defRPr sz="3800">
          <a:solidFill>
            <a:srgbClr val="00529B"/>
          </a:solidFill>
          <a:latin typeface="Calibri" pitchFamily="34" charset="0"/>
        </a:defRPr>
      </a:lvl5pPr>
      <a:lvl6pPr marL="457200" algn="l" defTabSz="457200" rtl="0" eaLnBrk="1" fontAlgn="base" hangingPunct="1">
        <a:spcBef>
          <a:spcPct val="0"/>
        </a:spcBef>
        <a:spcAft>
          <a:spcPct val="0"/>
        </a:spcAft>
        <a:defRPr sz="3800">
          <a:solidFill>
            <a:srgbClr val="00529B"/>
          </a:solidFill>
          <a:latin typeface="Calibri" pitchFamily="34" charset="0"/>
        </a:defRPr>
      </a:lvl6pPr>
      <a:lvl7pPr marL="914400" algn="l" defTabSz="457200" rtl="0" eaLnBrk="1" fontAlgn="base" hangingPunct="1">
        <a:spcBef>
          <a:spcPct val="0"/>
        </a:spcBef>
        <a:spcAft>
          <a:spcPct val="0"/>
        </a:spcAft>
        <a:defRPr sz="3800">
          <a:solidFill>
            <a:srgbClr val="00529B"/>
          </a:solidFill>
          <a:latin typeface="Calibri" pitchFamily="34" charset="0"/>
        </a:defRPr>
      </a:lvl7pPr>
      <a:lvl8pPr marL="1371600" algn="l" defTabSz="457200" rtl="0" eaLnBrk="1" fontAlgn="base" hangingPunct="1">
        <a:spcBef>
          <a:spcPct val="0"/>
        </a:spcBef>
        <a:spcAft>
          <a:spcPct val="0"/>
        </a:spcAft>
        <a:defRPr sz="3800">
          <a:solidFill>
            <a:srgbClr val="00529B"/>
          </a:solidFill>
          <a:latin typeface="Calibri" pitchFamily="34" charset="0"/>
        </a:defRPr>
      </a:lvl8pPr>
      <a:lvl9pPr marL="1828800" algn="l" defTabSz="457200" rtl="0" eaLnBrk="1" fontAlgn="base" hangingPunct="1">
        <a:spcBef>
          <a:spcPct val="0"/>
        </a:spcBef>
        <a:spcAft>
          <a:spcPct val="0"/>
        </a:spcAft>
        <a:defRPr sz="3800">
          <a:solidFill>
            <a:srgbClr val="00529B"/>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8C7B29E-28B9-4205-88A9-16D6AABB59F1}" type="datetime1">
              <a:rPr lang="en-US" smtClean="0"/>
              <a:t>5/27/2021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240538443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hs.wisconsin.gov/publications/p02551d.pdf"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ri.litmos.com/account/login" TargetMode="External"/><Relationship Id="rId2" Type="http://schemas.openxmlformats.org/officeDocument/2006/relationships/hyperlink" Target="https://www.dhs.wisconsin.gov/publications/p02551d.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michelle.grochocinski@dhs.wisconsin.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s://www.whitehouse.gov/sites/whitehouse.gov/files/omb/memoranda/2007/m07-16.pdf"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hyperlink" Target="https://www.hhs.gov/hipaa/for-professionals/privacy/special-topics/de-identification/index.html#protected"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a:t>STARS Training:</a:t>
            </a:r>
            <a:br>
              <a:rPr lang="en-US" dirty="0"/>
            </a:br>
            <a:r>
              <a:rPr lang="en-US" dirty="0"/>
              <a:t>Beneficiary Contact Form</a:t>
            </a:r>
            <a:br>
              <a:rPr lang="en-US" dirty="0"/>
            </a:br>
            <a:r>
              <a:rPr lang="en-US" sz="2800" dirty="0"/>
              <a:t>Adapted for Wisconsin SHIP counselors</a:t>
            </a:r>
          </a:p>
        </p:txBody>
      </p:sp>
      <p:sp>
        <p:nvSpPr>
          <p:cNvPr id="6" name="Subtitle 5"/>
          <p:cNvSpPr>
            <a:spLocks noGrp="1"/>
          </p:cNvSpPr>
          <p:nvPr>
            <p:ph type="subTitle" idx="1"/>
          </p:nvPr>
        </p:nvSpPr>
        <p:spPr>
          <a:xfrm>
            <a:off x="2362200" y="6050037"/>
            <a:ext cx="6781800" cy="685800"/>
          </a:xfrm>
        </p:spPr>
        <p:txBody>
          <a:bodyPr>
            <a:normAutofit/>
          </a:bodyPr>
          <a:lstStyle/>
          <a:p>
            <a:r>
              <a:rPr lang="en-US" dirty="0"/>
              <a:t>May 2021</a:t>
            </a:r>
          </a:p>
        </p:txBody>
      </p:sp>
      <p:sp>
        <p:nvSpPr>
          <p:cNvPr id="4" name="Slide Number Placeholder 3"/>
          <p:cNvSpPr>
            <a:spLocks noGrp="1"/>
          </p:cNvSpPr>
          <p:nvPr>
            <p:ph type="sldNum" sz="quarter" idx="12"/>
          </p:nvPr>
        </p:nvSpPr>
        <p:spPr/>
        <p:txBody>
          <a:bodyPr/>
          <a:lstStyle/>
          <a:p>
            <a:fld id="{A162D542-39A4-4598-BEB9-D1267FDA8501}" type="slidenum">
              <a:rPr lang="en-US" smtClean="0"/>
              <a:t>1</a:t>
            </a:fld>
            <a:endParaRPr lang="en-US"/>
          </a:p>
        </p:txBody>
      </p:sp>
    </p:spTree>
    <p:extLst>
      <p:ext uri="{BB962C8B-B14F-4D97-AF65-F5344CB8AC3E}">
        <p14:creationId xmlns:p14="http://schemas.microsoft.com/office/powerpoint/2010/main" val="136360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3B56-4C26-46DD-9FB5-3A6848936170}"/>
              </a:ext>
            </a:extLst>
          </p:cNvPr>
          <p:cNvSpPr>
            <a:spLocks noGrp="1"/>
          </p:cNvSpPr>
          <p:nvPr>
            <p:ph type="title"/>
          </p:nvPr>
        </p:nvSpPr>
        <p:spPr/>
        <p:txBody>
          <a:bodyPr/>
          <a:lstStyle/>
          <a:p>
            <a:r>
              <a:rPr lang="en-US" dirty="0"/>
              <a:t>Multiple Contacts on the Same Day</a:t>
            </a:r>
          </a:p>
        </p:txBody>
      </p:sp>
      <p:sp>
        <p:nvSpPr>
          <p:cNvPr id="3" name="Content Placeholder 2">
            <a:extLst>
              <a:ext uri="{FF2B5EF4-FFF2-40B4-BE49-F238E27FC236}">
                <a16:creationId xmlns:a16="http://schemas.microsoft.com/office/drawing/2014/main" id="{B961BFC0-F3D0-439D-AADD-2B19E30DBACC}"/>
              </a:ext>
            </a:extLst>
          </p:cNvPr>
          <p:cNvSpPr>
            <a:spLocks noGrp="1"/>
          </p:cNvSpPr>
          <p:nvPr>
            <p:ph idx="1"/>
          </p:nvPr>
        </p:nvSpPr>
        <p:spPr/>
        <p:txBody>
          <a:bodyPr/>
          <a:lstStyle/>
          <a:p>
            <a:pPr marL="0" marR="0" indent="0">
              <a:lnSpc>
                <a:spcPct val="115000"/>
              </a:lnSpc>
              <a:spcBef>
                <a:spcPts val="600"/>
              </a:spcBef>
              <a:spcAft>
                <a:spcPts val="0"/>
              </a:spcAft>
              <a:buNone/>
            </a:pPr>
            <a:r>
              <a:rPr lang="en-US" sz="2400" b="1" u="sng"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Different team members, same day</a:t>
            </a:r>
            <a:endParaRPr lang="en-US" sz="2400" b="1" dirty="0">
              <a:effectLst/>
              <a:latin typeface="Calibri" panose="020F0502020204030204" pitchFamily="34" charset="0"/>
              <a:ea typeface="MS Mincho" panose="02020609040205080304" pitchFamily="49" charset="-128"/>
              <a:cs typeface="Times New Roman" panose="02020603050405020304" pitchFamily="18" charset="0"/>
            </a:endParaRPr>
          </a:p>
          <a:p>
            <a:pPr marL="228600" marR="0">
              <a:lnSpc>
                <a:spcPct val="115000"/>
              </a:lnSpc>
              <a:spcBef>
                <a:spcPts val="0"/>
              </a:spcBef>
              <a:spcAft>
                <a:spcPts val="0"/>
              </a:spcAft>
            </a:pPr>
            <a:r>
              <a:rPr lang="en-US" sz="2400" dirty="0">
                <a:effectLst/>
                <a:latin typeface="Calibri" panose="020F0502020204030204" pitchFamily="34" charset="0"/>
                <a:ea typeface="MS Mincho" panose="02020609040205080304" pitchFamily="49" charset="-128"/>
                <a:cs typeface="Calibri" panose="020F0502020204030204" pitchFamily="34" charset="0"/>
              </a:rPr>
              <a:t>STARS users: If two or more separate team members have contact with the same beneficiary on the same day, then each team member should complete a separate BCF to report their contact.</a:t>
            </a:r>
          </a:p>
          <a:p>
            <a:pPr marL="228600" marR="0">
              <a:lnSpc>
                <a:spcPct val="115000"/>
              </a:lnSpc>
              <a:spcBef>
                <a:spcPts val="0"/>
              </a:spcBef>
              <a:spcAft>
                <a:spcPts val="0"/>
              </a:spcAft>
            </a:pPr>
            <a:r>
              <a:rPr lang="en-US" sz="2400" dirty="0">
                <a:latin typeface="Calibri" panose="020F0502020204030204" pitchFamily="34" charset="0"/>
                <a:ea typeface="MS Mincho" panose="02020609040205080304" pitchFamily="49" charset="-128"/>
                <a:cs typeface="Calibri" panose="020F0502020204030204" pitchFamily="34" charset="0"/>
              </a:rPr>
              <a:t>WellSky users: Complete a single combined record.  (Check </a:t>
            </a:r>
            <a:r>
              <a:rPr lang="en-US" sz="2400" dirty="0">
                <a:latin typeface="Calibri" panose="020F0502020204030204" pitchFamily="34" charset="0"/>
                <a:ea typeface="MS Mincho" panose="02020609040205080304" pitchFamily="49" charset="-128"/>
                <a:cs typeface="Calibri" panose="020F0502020204030204" pitchFamily="34" charset="0"/>
                <a:hlinkClick r:id="rId2"/>
              </a:rPr>
              <a:t>current guidance</a:t>
            </a:r>
            <a:r>
              <a:rPr lang="en-US" sz="2400" dirty="0">
                <a:latin typeface="Calibri" panose="020F0502020204030204" pitchFamily="34" charset="0"/>
                <a:ea typeface="MS Mincho" panose="02020609040205080304" pitchFamily="49" charset="-128"/>
                <a:cs typeface="Calibri" panose="020F0502020204030204" pitchFamily="34" charset="0"/>
              </a:rPr>
              <a:t>.)</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FA055F5-0A5C-4291-8FA4-09EC51ABB18B}"/>
              </a:ext>
            </a:extLst>
          </p:cNvPr>
          <p:cNvSpPr>
            <a:spLocks noGrp="1"/>
          </p:cNvSpPr>
          <p:nvPr>
            <p:ph type="sldNum" sz="quarter" idx="10"/>
          </p:nvPr>
        </p:nvSpPr>
        <p:spPr/>
        <p:txBody>
          <a:bodyPr/>
          <a:lstStyle/>
          <a:p>
            <a:fld id="{3F8D7C79-9F0D-45BA-8AA8-25F5A89F7A3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0681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C498-1140-4844-B754-E82D509B9C50}"/>
              </a:ext>
            </a:extLst>
          </p:cNvPr>
          <p:cNvSpPr>
            <a:spLocks noGrp="1"/>
          </p:cNvSpPr>
          <p:nvPr>
            <p:ph type="title"/>
          </p:nvPr>
        </p:nvSpPr>
        <p:spPr/>
        <p:txBody>
          <a:bodyPr/>
          <a:lstStyle/>
          <a:p>
            <a:r>
              <a:rPr lang="en-US"/>
              <a:t>Multiple Contacts on Different Days</a:t>
            </a:r>
          </a:p>
        </p:txBody>
      </p:sp>
      <p:sp>
        <p:nvSpPr>
          <p:cNvPr id="3" name="Content Placeholder 2">
            <a:extLst>
              <a:ext uri="{FF2B5EF4-FFF2-40B4-BE49-F238E27FC236}">
                <a16:creationId xmlns:a16="http://schemas.microsoft.com/office/drawing/2014/main" id="{4DAA5682-9017-436D-9B55-5272DEC41359}"/>
              </a:ext>
            </a:extLst>
          </p:cNvPr>
          <p:cNvSpPr>
            <a:spLocks noGrp="1"/>
          </p:cNvSpPr>
          <p:nvPr>
            <p:ph idx="1"/>
          </p:nvPr>
        </p:nvSpPr>
        <p:spPr/>
        <p:txBody>
          <a:bodyPr/>
          <a:lstStyle/>
          <a:p>
            <a:pPr marL="0" marR="0" indent="0">
              <a:spcBef>
                <a:spcPts val="800"/>
              </a:spcBef>
              <a:spcAft>
                <a:spcPts val="600"/>
              </a:spcAft>
              <a:buNone/>
            </a:pPr>
            <a:r>
              <a:rPr lang="en-US" sz="2400" b="1" u="sng"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Same team member, different day</a:t>
            </a:r>
            <a:endParaRPr lang="en-US" sz="2400" b="1"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600"/>
              </a:spcBef>
              <a:spcAft>
                <a:spcPts val="0"/>
              </a:spcAft>
              <a:buFont typeface="Symbol" panose="05050102010706020507" pitchFamily="18" charset="2"/>
              <a:buChar char=""/>
            </a:pPr>
            <a:r>
              <a:rPr lang="en-US" sz="2000" b="1" dirty="0">
                <a:effectLst/>
                <a:latin typeface="Calibri" panose="020F0502020204030204" pitchFamily="34" charset="0"/>
                <a:ea typeface="MS Mincho" panose="02020609040205080304" pitchFamily="49" charset="-128"/>
                <a:cs typeface="Calibri" panose="020F0502020204030204" pitchFamily="34" charset="0"/>
              </a:rPr>
              <a:t>Is the contact about a </a:t>
            </a:r>
            <a:r>
              <a:rPr lang="en-US" sz="2000" b="1" dirty="0">
                <a:solidFill>
                  <a:srgbClr val="C00000"/>
                </a:solidFill>
                <a:effectLst/>
                <a:latin typeface="Calibri" panose="020F0502020204030204" pitchFamily="34" charset="0"/>
                <a:ea typeface="MS Mincho" panose="02020609040205080304" pitchFamily="49" charset="-128"/>
                <a:cs typeface="Calibri" panose="020F0502020204030204" pitchFamily="34" charset="0"/>
              </a:rPr>
              <a:t>different</a:t>
            </a:r>
            <a:r>
              <a:rPr lang="en-US" sz="2000" b="1" dirty="0">
                <a:effectLst/>
                <a:latin typeface="Calibri" panose="020F0502020204030204" pitchFamily="34" charset="0"/>
                <a:ea typeface="MS Mincho" panose="02020609040205080304" pitchFamily="49" charset="-128"/>
                <a:cs typeface="Calibri" panose="020F0502020204030204" pitchFamily="34" charset="0"/>
              </a:rPr>
              <a:t> issue?</a:t>
            </a:r>
            <a:r>
              <a:rPr lang="en-US" sz="2000" dirty="0">
                <a:effectLst/>
                <a:latin typeface="Calibri" panose="020F0502020204030204" pitchFamily="34" charset="0"/>
                <a:ea typeface="MS Mincho" panose="02020609040205080304" pitchFamily="49" charset="-128"/>
                <a:cs typeface="Calibri" panose="020F0502020204030204" pitchFamily="34" charset="0"/>
              </a:rPr>
              <a:t> </a:t>
            </a:r>
          </a:p>
          <a:p>
            <a:pPr lvl="1" indent="-342900">
              <a:lnSpc>
                <a:spcPct val="115000"/>
              </a:lnSpc>
              <a:spcBef>
                <a:spcPts val="600"/>
              </a:spcBef>
              <a:spcAft>
                <a:spcPts val="0"/>
              </a:spcAft>
              <a:buFont typeface="Symbol" panose="05050102010706020507" pitchFamily="18" charset="2"/>
              <a:buChar char=""/>
            </a:pPr>
            <a:r>
              <a:rPr lang="en-US" sz="2000" dirty="0">
                <a:effectLst/>
                <a:latin typeface="Calibri" panose="020F0502020204030204" pitchFamily="34" charset="0"/>
                <a:ea typeface="MS Mincho" panose="02020609040205080304" pitchFamily="49" charset="-128"/>
                <a:cs typeface="Calibri" panose="020F0502020204030204" pitchFamily="34" charset="0"/>
              </a:rPr>
              <a:t>Enter a new BCF. </a:t>
            </a:r>
            <a:endParaRPr lang="en-US" sz="2000" dirty="0">
              <a:effectLst/>
              <a:latin typeface="Calibri" panose="020F0502020204030204" pitchFamily="34" charset="0"/>
              <a:ea typeface="MS Mincho" panose="02020609040205080304" pitchFamily="49" charset="-128"/>
              <a:cs typeface="Symbol" panose="05050102010706020507" pitchFamily="18" charset="2"/>
            </a:endParaRPr>
          </a:p>
          <a:p>
            <a:pPr marL="342900" marR="0" lvl="0" indent="-342900">
              <a:lnSpc>
                <a:spcPct val="115000"/>
              </a:lnSpc>
              <a:spcBef>
                <a:spcPts val="600"/>
              </a:spcBef>
              <a:spcAft>
                <a:spcPts val="0"/>
              </a:spcAft>
              <a:buFont typeface="Symbol" panose="05050102010706020507" pitchFamily="18" charset="2"/>
              <a:buChar char=""/>
            </a:pPr>
            <a:r>
              <a:rPr lang="en-US" sz="2000" b="1" dirty="0">
                <a:effectLst/>
                <a:latin typeface="Calibri" panose="020F0502020204030204" pitchFamily="34" charset="0"/>
                <a:ea typeface="MS Mincho" panose="02020609040205080304" pitchFamily="49" charset="-128"/>
                <a:cs typeface="Calibri" panose="020F0502020204030204" pitchFamily="34" charset="0"/>
              </a:rPr>
              <a:t>Is the contact about the </a:t>
            </a:r>
            <a:r>
              <a:rPr lang="en-US" sz="2000" b="1" dirty="0">
                <a:solidFill>
                  <a:srgbClr val="00B050"/>
                </a:solidFill>
                <a:effectLst/>
                <a:latin typeface="Calibri" panose="020F0502020204030204" pitchFamily="34" charset="0"/>
                <a:ea typeface="MS Mincho" panose="02020609040205080304" pitchFamily="49" charset="-128"/>
                <a:cs typeface="Calibri" panose="020F0502020204030204" pitchFamily="34" charset="0"/>
              </a:rPr>
              <a:t>same</a:t>
            </a:r>
            <a:r>
              <a:rPr lang="en-US" sz="2000" b="1" dirty="0">
                <a:effectLst/>
                <a:latin typeface="Calibri" panose="020F0502020204030204" pitchFamily="34" charset="0"/>
                <a:ea typeface="MS Mincho" panose="02020609040205080304" pitchFamily="49" charset="-128"/>
                <a:cs typeface="Calibri" panose="020F0502020204030204" pitchFamily="34" charset="0"/>
              </a:rPr>
              <a:t> issue?</a:t>
            </a:r>
            <a:r>
              <a:rPr lang="en-US" sz="2000" dirty="0">
                <a:effectLst/>
                <a:latin typeface="Calibri" panose="020F0502020204030204" pitchFamily="34" charset="0"/>
                <a:ea typeface="MS Mincho" panose="02020609040205080304" pitchFamily="49" charset="-128"/>
                <a:cs typeface="Calibri" panose="020F0502020204030204" pitchFamily="34" charset="0"/>
              </a:rPr>
              <a:t> </a:t>
            </a:r>
          </a:p>
          <a:p>
            <a:pPr lvl="1" indent="-342900">
              <a:lnSpc>
                <a:spcPct val="115000"/>
              </a:lnSpc>
              <a:spcBef>
                <a:spcPts val="600"/>
              </a:spcBef>
              <a:spcAft>
                <a:spcPts val="0"/>
              </a:spcAft>
              <a:buFont typeface="Symbol" panose="05050102010706020507" pitchFamily="18" charset="2"/>
              <a:buChar char=""/>
            </a:pPr>
            <a:r>
              <a:rPr lang="en-US" sz="2000" dirty="0">
                <a:effectLst/>
                <a:latin typeface="Calibri" panose="020F0502020204030204" pitchFamily="34" charset="0"/>
                <a:ea typeface="MS Mincho" panose="02020609040205080304" pitchFamily="49" charset="-128"/>
                <a:cs typeface="Calibri" panose="020F0502020204030204" pitchFamily="34" charset="0"/>
              </a:rPr>
              <a:t>Add a Beneficiary Additional Session (BAS) to the previous BCF about that issue.  </a:t>
            </a:r>
          </a:p>
          <a:p>
            <a:pPr lvl="1" indent="-342900">
              <a:lnSpc>
                <a:spcPct val="115000"/>
              </a:lnSpc>
              <a:spcBef>
                <a:spcPts val="600"/>
              </a:spcBef>
              <a:spcAft>
                <a:spcPts val="0"/>
              </a:spcAft>
              <a:buFont typeface="Symbol" panose="05050102010706020507" pitchFamily="18" charset="2"/>
              <a:buChar char=""/>
            </a:pPr>
            <a:r>
              <a:rPr lang="en-US" sz="2000" dirty="0">
                <a:latin typeface="Calibri" panose="020F0502020204030204" pitchFamily="34" charset="0"/>
                <a:ea typeface="MS Mincho" panose="02020609040205080304" pitchFamily="49" charset="-128"/>
                <a:cs typeface="Calibri" panose="020F0502020204030204" pitchFamily="34" charset="0"/>
              </a:rPr>
              <a:t>If your data entry system doesn’t allow for BASs, complete a new BCF.</a:t>
            </a:r>
            <a:endParaRPr lang="en-US" sz="2000" dirty="0">
              <a:effectLst/>
              <a:latin typeface="Calibri" panose="020F0502020204030204" pitchFamily="34" charset="0"/>
              <a:ea typeface="MS Mincho" panose="02020609040205080304" pitchFamily="49" charset="-128"/>
              <a:cs typeface="Symbol" panose="05050102010706020507" pitchFamily="18" charset="2"/>
            </a:endParaRPr>
          </a:p>
          <a:p>
            <a:pPr marL="0" marR="0" indent="0">
              <a:spcBef>
                <a:spcPts val="600"/>
              </a:spcBef>
              <a:spcAft>
                <a:spcPts val="600"/>
              </a:spcAft>
              <a:buNone/>
            </a:pPr>
            <a:r>
              <a:rPr lang="en-US" sz="2400" b="1" u="sng"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Different team member, different day</a:t>
            </a:r>
          </a:p>
          <a:p>
            <a:pPr marL="0" indent="0">
              <a:spcBef>
                <a:spcPts val="600"/>
              </a:spcBef>
              <a:spcAft>
                <a:spcPts val="600"/>
              </a:spcAft>
              <a:buNone/>
            </a:pPr>
            <a:r>
              <a:rPr lang="en-US" sz="2000" dirty="0">
                <a:effectLst/>
                <a:latin typeface="Calibri" panose="020F0502020204030204" pitchFamily="34" charset="0"/>
                <a:ea typeface="MS Mincho" panose="02020609040205080304" pitchFamily="49" charset="-128"/>
                <a:cs typeface="Calibri" panose="020F0502020204030204" pitchFamily="34" charset="0"/>
              </a:rPr>
              <a:t>How this is handled is nuanced. It depends upon the issue and whether you have access to the original BCF. (Next slide.)</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indent="0">
              <a:spcBef>
                <a:spcPts val="600"/>
              </a:spcBef>
              <a:spcAft>
                <a:spcPts val="600"/>
              </a:spcAft>
              <a:buNone/>
            </a:pPr>
            <a:endParaRPr lang="en-US" sz="1800" b="1"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2000" dirty="0"/>
          </a:p>
        </p:txBody>
      </p:sp>
      <p:sp>
        <p:nvSpPr>
          <p:cNvPr id="4" name="Slide Number Placeholder 3">
            <a:extLst>
              <a:ext uri="{FF2B5EF4-FFF2-40B4-BE49-F238E27FC236}">
                <a16:creationId xmlns:a16="http://schemas.microsoft.com/office/drawing/2014/main" id="{92402890-93B9-4B78-9B45-02CFC74E7106}"/>
              </a:ext>
            </a:extLst>
          </p:cNvPr>
          <p:cNvSpPr>
            <a:spLocks noGrp="1"/>
          </p:cNvSpPr>
          <p:nvPr>
            <p:ph type="sldNum" sz="quarter" idx="10"/>
          </p:nvPr>
        </p:nvSpPr>
        <p:spPr/>
        <p:txBody>
          <a:bodyPr/>
          <a:lstStyle/>
          <a:p>
            <a:fld id="{3F8D7C79-9F0D-45BA-8AA8-25F5A89F7A3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8716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FC7D8-4228-4241-B7A9-2A1EFB16E597}"/>
              </a:ext>
            </a:extLst>
          </p:cNvPr>
          <p:cNvSpPr>
            <a:spLocks noGrp="1"/>
          </p:cNvSpPr>
          <p:nvPr>
            <p:ph type="title"/>
          </p:nvPr>
        </p:nvSpPr>
        <p:spPr/>
        <p:txBody>
          <a:bodyPr/>
          <a:lstStyle/>
          <a:p>
            <a:r>
              <a:rPr lang="en-US"/>
              <a:t>Different team member, different day</a:t>
            </a:r>
          </a:p>
        </p:txBody>
      </p:sp>
      <p:sp>
        <p:nvSpPr>
          <p:cNvPr id="3" name="Content Placeholder 2">
            <a:extLst>
              <a:ext uri="{FF2B5EF4-FFF2-40B4-BE49-F238E27FC236}">
                <a16:creationId xmlns:a16="http://schemas.microsoft.com/office/drawing/2014/main" id="{F606F03C-16BD-4982-A865-6FAF63DA6247}"/>
              </a:ext>
            </a:extLst>
          </p:cNvPr>
          <p:cNvSpPr>
            <a:spLocks noGrp="1"/>
          </p:cNvSpPr>
          <p:nvPr>
            <p:ph idx="1"/>
          </p:nvPr>
        </p:nvSpPr>
        <p:spPr>
          <a:xfrm>
            <a:off x="467710" y="1858962"/>
            <a:ext cx="8229600" cy="4141788"/>
          </a:xfrm>
        </p:spPr>
        <p:txBody>
          <a:bodyPr/>
          <a:lstStyle/>
          <a:p>
            <a:r>
              <a:rPr lang="en-US" sz="2200" b="1">
                <a:effectLst/>
                <a:latin typeface="Calibri" panose="020F0502020204030204" pitchFamily="34" charset="0"/>
                <a:ea typeface="MS Mincho" panose="02020609040205080304" pitchFamily="49" charset="-128"/>
                <a:cs typeface="Times New Roman" panose="02020603050405020304" pitchFamily="18" charset="0"/>
              </a:rPr>
              <a:t>If you </a:t>
            </a:r>
            <a:r>
              <a:rPr lang="en-US" sz="2200" b="1">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do NOT </a:t>
            </a:r>
            <a:r>
              <a:rPr lang="en-US" sz="2200" b="1">
                <a:effectLst/>
                <a:latin typeface="Calibri" panose="020F0502020204030204" pitchFamily="34" charset="0"/>
                <a:ea typeface="MS Mincho" panose="02020609040205080304" pitchFamily="49" charset="-128"/>
                <a:cs typeface="Times New Roman" panose="02020603050405020304" pitchFamily="18" charset="0"/>
              </a:rPr>
              <a:t>have access to view or edit the original BCF </a:t>
            </a:r>
            <a:r>
              <a:rPr lang="en-US" sz="2200">
                <a:effectLst/>
                <a:latin typeface="Calibri" panose="020F0502020204030204" pitchFamily="34" charset="0"/>
                <a:ea typeface="MS Mincho" panose="02020609040205080304" pitchFamily="49" charset="-128"/>
                <a:cs typeface="Times New Roman" panose="02020603050405020304" pitchFamily="18" charset="0"/>
              </a:rPr>
              <a:t>for that issue because of your user role (STARS Submitter or Team Member), or if you do not have access because of your place on the STARS organizational hierarchy, </a:t>
            </a:r>
            <a:r>
              <a:rPr lang="en-US" sz="2200" u="sng">
                <a:effectLst/>
                <a:latin typeface="Calibri" panose="020F0502020204030204" pitchFamily="34" charset="0"/>
                <a:ea typeface="MS Mincho" panose="02020609040205080304" pitchFamily="49" charset="-128"/>
                <a:cs typeface="Times New Roman" panose="02020603050405020304" pitchFamily="18" charset="0"/>
              </a:rPr>
              <a:t>enter a new BCF for your first contact with the beneficiary or representative on the issue</a:t>
            </a:r>
            <a:r>
              <a:rPr lang="en-US" sz="2200">
                <a:effectLst/>
                <a:latin typeface="Calibri" panose="020F0502020204030204" pitchFamily="34" charset="0"/>
                <a:ea typeface="MS Mincho" panose="02020609040205080304" pitchFamily="49" charset="-128"/>
                <a:cs typeface="Times New Roman" panose="02020603050405020304" pitchFamily="18" charset="0"/>
              </a:rPr>
              <a:t>. </a:t>
            </a:r>
          </a:p>
          <a:p>
            <a:pPr lvl="1"/>
            <a:r>
              <a:rPr lang="en-US" sz="2000">
                <a:effectLst/>
                <a:latin typeface="Calibri" panose="020F0502020204030204" pitchFamily="34" charset="0"/>
                <a:ea typeface="MS Mincho" panose="02020609040205080304" pitchFamily="49" charset="-128"/>
                <a:cs typeface="Times New Roman" panose="02020603050405020304" pitchFamily="18" charset="0"/>
              </a:rPr>
              <a:t>Add a BAS for any subsequent contacts you have with that beneficiary or representative on that issue. </a:t>
            </a:r>
          </a:p>
          <a:p>
            <a:r>
              <a:rPr lang="en-US" sz="2200" b="1">
                <a:effectLst/>
                <a:latin typeface="Calibri" panose="020F0502020204030204" pitchFamily="34" charset="0"/>
                <a:ea typeface="MS Mincho" panose="02020609040205080304" pitchFamily="49" charset="-128"/>
                <a:cs typeface="Times New Roman" panose="02020603050405020304" pitchFamily="18" charset="0"/>
              </a:rPr>
              <a:t>If you </a:t>
            </a:r>
            <a:r>
              <a:rPr lang="en-US" sz="2200" b="1">
                <a:solidFill>
                  <a:srgbClr val="00B050"/>
                </a:solidFill>
                <a:effectLst/>
                <a:latin typeface="Calibri" panose="020F0502020204030204" pitchFamily="34" charset="0"/>
                <a:ea typeface="MS Mincho" panose="02020609040205080304" pitchFamily="49" charset="-128"/>
                <a:cs typeface="Times New Roman" panose="02020603050405020304" pitchFamily="18" charset="0"/>
              </a:rPr>
              <a:t>DO have </a:t>
            </a:r>
            <a:r>
              <a:rPr lang="en-US" sz="2200" b="1">
                <a:effectLst/>
                <a:latin typeface="Calibri" panose="020F0502020204030204" pitchFamily="34" charset="0"/>
                <a:ea typeface="MS Mincho" panose="02020609040205080304" pitchFamily="49" charset="-128"/>
                <a:cs typeface="Times New Roman" panose="02020603050405020304" pitchFamily="18" charset="0"/>
              </a:rPr>
              <a:t>access to edit the original BCF </a:t>
            </a:r>
            <a:r>
              <a:rPr lang="en-US" sz="2200">
                <a:effectLst/>
                <a:latin typeface="Calibri" panose="020F0502020204030204" pitchFamily="34" charset="0"/>
                <a:ea typeface="MS Mincho" panose="02020609040205080304" pitchFamily="49" charset="-128"/>
                <a:cs typeface="Times New Roman" panose="02020603050405020304" pitchFamily="18" charset="0"/>
              </a:rPr>
              <a:t>for that issue because of your user role (higher than Team Member) and your place on the STARS organizational hierarchy, </a:t>
            </a:r>
            <a:r>
              <a:rPr lang="en-US" sz="2200" u="sng">
                <a:effectLst/>
                <a:latin typeface="Calibri" panose="020F0502020204030204" pitchFamily="34" charset="0"/>
                <a:ea typeface="MS Mincho" panose="02020609040205080304" pitchFamily="49" charset="-128"/>
                <a:cs typeface="Times New Roman" panose="02020603050405020304" pitchFamily="18" charset="0"/>
              </a:rPr>
              <a:t>add a BAS to the original BCF.</a:t>
            </a:r>
          </a:p>
          <a:p>
            <a:pPr lvl="1"/>
            <a:r>
              <a:rPr lang="en-US" sz="2000">
                <a:effectLst/>
                <a:latin typeface="Calibri" panose="020F0502020204030204" pitchFamily="34" charset="0"/>
                <a:ea typeface="MS Mincho" panose="02020609040205080304" pitchFamily="49" charset="-128"/>
                <a:cs typeface="Times New Roman" panose="02020603050405020304" pitchFamily="18" charset="0"/>
              </a:rPr>
              <a:t>The </a:t>
            </a:r>
            <a:r>
              <a:rPr lang="en-US" sz="2000">
                <a:latin typeface="Calibri" panose="020F0502020204030204" pitchFamily="34" charset="0"/>
                <a:ea typeface="MS Mincho" panose="02020609040205080304" pitchFamily="49" charset="-128"/>
                <a:cs typeface="Times New Roman" panose="02020603050405020304" pitchFamily="18" charset="0"/>
              </a:rPr>
              <a:t>above method is preferred, but it is not wrong to start a new BCF. </a:t>
            </a:r>
            <a:r>
              <a:rPr lang="en-US" sz="2000">
                <a:effectLst/>
                <a:latin typeface="Calibri" panose="020F0502020204030204" pitchFamily="34" charset="0"/>
                <a:ea typeface="MS Mincho" panose="02020609040205080304" pitchFamily="49" charset="-128"/>
                <a:cs typeface="Times New Roman" panose="02020603050405020304" pitchFamily="18" charset="0"/>
              </a:rPr>
              <a:t> </a:t>
            </a:r>
            <a:endParaRPr lang="en-US" sz="2000"/>
          </a:p>
        </p:txBody>
      </p:sp>
      <p:sp>
        <p:nvSpPr>
          <p:cNvPr id="4" name="Slide Number Placeholder 3">
            <a:extLst>
              <a:ext uri="{FF2B5EF4-FFF2-40B4-BE49-F238E27FC236}">
                <a16:creationId xmlns:a16="http://schemas.microsoft.com/office/drawing/2014/main" id="{B9B2D15D-6D1A-4215-B96F-0318F1A0BCC1}"/>
              </a:ext>
            </a:extLst>
          </p:cNvPr>
          <p:cNvSpPr>
            <a:spLocks noGrp="1"/>
          </p:cNvSpPr>
          <p:nvPr>
            <p:ph type="sldNum" sz="quarter" idx="10"/>
          </p:nvPr>
        </p:nvSpPr>
        <p:spPr/>
        <p:txBody>
          <a:bodyPr/>
          <a:lstStyle/>
          <a:p>
            <a:fld id="{3F8D7C79-9F0D-45BA-8AA8-25F5A89F7A3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35975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F4F1-48B8-44B9-9F19-1F7DEA804D1F}"/>
              </a:ext>
            </a:extLst>
          </p:cNvPr>
          <p:cNvSpPr>
            <a:spLocks noGrp="1"/>
          </p:cNvSpPr>
          <p:nvPr>
            <p:ph type="title"/>
          </p:nvPr>
        </p:nvSpPr>
        <p:spPr>
          <a:xfrm>
            <a:off x="112986" y="838200"/>
            <a:ext cx="9067800" cy="914400"/>
          </a:xfrm>
        </p:spPr>
        <p:txBody>
          <a:bodyPr/>
          <a:lstStyle/>
          <a:p>
            <a:r>
              <a:rPr lang="en-US"/>
              <a:t>Two Beneficiaries Counseled in One Session</a:t>
            </a:r>
          </a:p>
        </p:txBody>
      </p:sp>
      <p:sp>
        <p:nvSpPr>
          <p:cNvPr id="3" name="Content Placeholder 2">
            <a:extLst>
              <a:ext uri="{FF2B5EF4-FFF2-40B4-BE49-F238E27FC236}">
                <a16:creationId xmlns:a16="http://schemas.microsoft.com/office/drawing/2014/main" id="{A6B8EAA9-9845-4389-A4EC-4E5A8A148633}"/>
              </a:ext>
            </a:extLst>
          </p:cNvPr>
          <p:cNvSpPr>
            <a:spLocks noGrp="1"/>
          </p:cNvSpPr>
          <p:nvPr>
            <p:ph idx="1"/>
          </p:nvPr>
        </p:nvSpPr>
        <p:spPr/>
        <p:txBody>
          <a:bodyPr/>
          <a:lstStyle/>
          <a:p>
            <a:r>
              <a:rPr lang="en-US"/>
              <a:t>When one team member counsels multiple beneficiaries in a single counseling session, such as the members of a couple who are both Medicare-eligible, a BCF should be completed for </a:t>
            </a:r>
            <a:r>
              <a:rPr lang="en-US" u="sng"/>
              <a:t>each person</a:t>
            </a:r>
            <a:r>
              <a:rPr lang="en-US"/>
              <a:t>. </a:t>
            </a:r>
          </a:p>
          <a:p>
            <a:r>
              <a:rPr lang="en-US"/>
              <a:t>The total time of the counseling session should be </a:t>
            </a:r>
            <a:r>
              <a:rPr lang="en-US" u="sng"/>
              <a:t>divided</a:t>
            </a:r>
            <a:r>
              <a:rPr lang="en-US"/>
              <a:t> between the two BCFs based upon the approximate time spent on each person. </a:t>
            </a:r>
          </a:p>
          <a:p>
            <a:pPr lvl="1"/>
            <a:r>
              <a:rPr lang="en-US" sz="2400"/>
              <a:t>For example, if the session lasts an hour, 30 minutes might be entered on one BCF and 30 minutes on the other. </a:t>
            </a:r>
          </a:p>
        </p:txBody>
      </p:sp>
      <p:sp>
        <p:nvSpPr>
          <p:cNvPr id="4" name="Slide Number Placeholder 3">
            <a:extLst>
              <a:ext uri="{FF2B5EF4-FFF2-40B4-BE49-F238E27FC236}">
                <a16:creationId xmlns:a16="http://schemas.microsoft.com/office/drawing/2014/main" id="{27C89796-13A4-4BA8-B3BE-83E594540B24}"/>
              </a:ext>
            </a:extLst>
          </p:cNvPr>
          <p:cNvSpPr>
            <a:spLocks noGrp="1"/>
          </p:cNvSpPr>
          <p:nvPr>
            <p:ph type="sldNum" sz="quarter" idx="10"/>
          </p:nvPr>
        </p:nvSpPr>
        <p:spPr/>
        <p:txBody>
          <a:bodyPr/>
          <a:lstStyle/>
          <a:p>
            <a:fld id="{3F8D7C79-9F0D-45BA-8AA8-25F5A89F7A3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73159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CB8932-90EF-4D38-AF18-B10971EAA359}"/>
              </a:ext>
            </a:extLst>
          </p:cNvPr>
          <p:cNvSpPr>
            <a:spLocks noGrp="1"/>
          </p:cNvSpPr>
          <p:nvPr>
            <p:ph type="title"/>
          </p:nvPr>
        </p:nvSpPr>
        <p:spPr>
          <a:xfrm>
            <a:off x="457200" y="960437"/>
            <a:ext cx="8229600" cy="609600"/>
          </a:xfrm>
        </p:spPr>
        <p:txBody>
          <a:bodyPr/>
          <a:lstStyle/>
          <a:p>
            <a:r>
              <a:rPr lang="en-US" dirty="0"/>
              <a:t>Special Use Field (SUF) Fields 1 &amp; 2</a:t>
            </a:r>
          </a:p>
        </p:txBody>
      </p:sp>
      <p:sp>
        <p:nvSpPr>
          <p:cNvPr id="6" name="Content Placeholder 5">
            <a:extLst>
              <a:ext uri="{FF2B5EF4-FFF2-40B4-BE49-F238E27FC236}">
                <a16:creationId xmlns:a16="http://schemas.microsoft.com/office/drawing/2014/main" id="{3CCF29A7-72B6-465D-9FD4-B2DDD509134D}"/>
              </a:ext>
            </a:extLst>
          </p:cNvPr>
          <p:cNvSpPr>
            <a:spLocks noGrp="1"/>
          </p:cNvSpPr>
          <p:nvPr>
            <p:ph idx="1"/>
          </p:nvPr>
        </p:nvSpPr>
        <p:spPr>
          <a:xfrm>
            <a:off x="228600" y="1570037"/>
            <a:ext cx="8394539" cy="4560105"/>
          </a:xfrm>
        </p:spPr>
        <p:txBody>
          <a:bodyPr/>
          <a:lstStyle/>
          <a:p>
            <a:pPr marL="0" indent="0">
              <a:buNone/>
            </a:pPr>
            <a:r>
              <a:rPr lang="en-US" b="1" dirty="0"/>
              <a:t>Do NOT enter any data into Special Use Fields 1 and 2.</a:t>
            </a:r>
          </a:p>
          <a:p>
            <a:r>
              <a:rPr lang="en-US" dirty="0"/>
              <a:t>In WellSky, these fields are labeled “Special Use Field 1” and “Special Use Field 2”.</a:t>
            </a:r>
          </a:p>
          <a:p>
            <a:r>
              <a:rPr lang="en-US" dirty="0"/>
              <a:t>In STARS, these fields are labeled as “Original PDP/MA-PD Cost” and “New PDP/MA-PD Cost”. </a:t>
            </a:r>
          </a:p>
          <a:p>
            <a:endParaRPr lang="en-US" dirty="0"/>
          </a:p>
        </p:txBody>
      </p:sp>
      <p:sp>
        <p:nvSpPr>
          <p:cNvPr id="4" name="Slide Number Placeholder 3">
            <a:extLst>
              <a:ext uri="{FF2B5EF4-FFF2-40B4-BE49-F238E27FC236}">
                <a16:creationId xmlns:a16="http://schemas.microsoft.com/office/drawing/2014/main" id="{6A9E1B71-6843-497C-85CF-1C73E3DD21D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7" name="Picture 6" descr="A picture containing screenshot&#10;&#10;Description automatically generated">
            <a:extLst>
              <a:ext uri="{FF2B5EF4-FFF2-40B4-BE49-F238E27FC236}">
                <a16:creationId xmlns:a16="http://schemas.microsoft.com/office/drawing/2014/main" id="{1936A26C-2C4F-4F88-B8A2-D3D3E814DE3C}"/>
              </a:ext>
            </a:extLst>
          </p:cNvPr>
          <p:cNvPicPr>
            <a:picLocks noChangeAspect="1"/>
          </p:cNvPicPr>
          <p:nvPr/>
        </p:nvPicPr>
        <p:blipFill rotWithShape="1">
          <a:blip r:embed="rId3">
            <a:extLst>
              <a:ext uri="{28A0092B-C50C-407E-A947-70E740481C1C}">
                <a14:useLocalDpi xmlns:a14="http://schemas.microsoft.com/office/drawing/2010/main" val="0"/>
              </a:ext>
            </a:extLst>
          </a:blip>
          <a:srcRect t="2975" r="2464"/>
          <a:stretch/>
        </p:blipFill>
        <p:spPr>
          <a:xfrm>
            <a:off x="-131" y="4359757"/>
            <a:ext cx="8550166" cy="2492988"/>
          </a:xfrm>
          <a:prstGeom prst="rect">
            <a:avLst/>
          </a:prstGeom>
        </p:spPr>
      </p:pic>
      <p:sp>
        <p:nvSpPr>
          <p:cNvPr id="8" name="Rectangle 7">
            <a:extLst>
              <a:ext uri="{FF2B5EF4-FFF2-40B4-BE49-F238E27FC236}">
                <a16:creationId xmlns:a16="http://schemas.microsoft.com/office/drawing/2014/main" id="{AA520D06-6190-4CBA-8E1C-AFBFE99B6698}"/>
              </a:ext>
            </a:extLst>
          </p:cNvPr>
          <p:cNvSpPr/>
          <p:nvPr/>
        </p:nvSpPr>
        <p:spPr>
          <a:xfrm>
            <a:off x="-131" y="4621218"/>
            <a:ext cx="8787378" cy="806994"/>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19246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CB8932-90EF-4D38-AF18-B10971EAA359}"/>
              </a:ext>
            </a:extLst>
          </p:cNvPr>
          <p:cNvSpPr>
            <a:spLocks noGrp="1"/>
          </p:cNvSpPr>
          <p:nvPr>
            <p:ph type="title"/>
          </p:nvPr>
        </p:nvSpPr>
        <p:spPr>
          <a:xfrm>
            <a:off x="457200" y="960437"/>
            <a:ext cx="8229600" cy="609600"/>
          </a:xfrm>
        </p:spPr>
        <p:txBody>
          <a:bodyPr/>
          <a:lstStyle/>
          <a:p>
            <a:r>
              <a:rPr lang="en-US"/>
              <a:t>Special Use Field (SUF) Field 3</a:t>
            </a:r>
          </a:p>
        </p:txBody>
      </p:sp>
      <p:sp>
        <p:nvSpPr>
          <p:cNvPr id="6" name="Content Placeholder 5">
            <a:extLst>
              <a:ext uri="{FF2B5EF4-FFF2-40B4-BE49-F238E27FC236}">
                <a16:creationId xmlns:a16="http://schemas.microsoft.com/office/drawing/2014/main" id="{3CCF29A7-72B6-465D-9FD4-B2DDD509134D}"/>
              </a:ext>
            </a:extLst>
          </p:cNvPr>
          <p:cNvSpPr>
            <a:spLocks noGrp="1"/>
          </p:cNvSpPr>
          <p:nvPr>
            <p:ph idx="1"/>
          </p:nvPr>
        </p:nvSpPr>
        <p:spPr>
          <a:xfrm>
            <a:off x="228600" y="1570037"/>
            <a:ext cx="8394539" cy="4560105"/>
          </a:xfrm>
        </p:spPr>
        <p:txBody>
          <a:bodyPr/>
          <a:lstStyle/>
          <a:p>
            <a:pPr marL="0" indent="0">
              <a:buNone/>
            </a:pPr>
            <a:r>
              <a:rPr lang="en-US" b="1"/>
              <a:t>Use Field 3 (SUF 3) to gather these session details:</a:t>
            </a:r>
          </a:p>
          <a:p>
            <a:r>
              <a:rPr lang="en-US"/>
              <a:t>Establishing MyMedicare.gov Accounts: Type </a:t>
            </a:r>
            <a:r>
              <a:rPr lang="en-US" b="1">
                <a:solidFill>
                  <a:schemeClr val="accent1"/>
                </a:solidFill>
              </a:rPr>
              <a:t>Create MyMedicare Account</a:t>
            </a:r>
            <a:r>
              <a:rPr lang="en-US"/>
              <a:t> in SUF 3</a:t>
            </a:r>
          </a:p>
          <a:p>
            <a:r>
              <a:rPr lang="en-US"/>
              <a:t>Using MARx: Type </a:t>
            </a:r>
            <a:r>
              <a:rPr lang="en-US" b="1">
                <a:solidFill>
                  <a:schemeClr val="accent1"/>
                </a:solidFill>
              </a:rPr>
              <a:t>MARx</a:t>
            </a:r>
            <a:r>
              <a:rPr lang="en-US"/>
              <a:t> in SUF 3</a:t>
            </a:r>
          </a:p>
          <a:p>
            <a:r>
              <a:rPr lang="en-US"/>
              <a:t>Opioid related sessions: Type </a:t>
            </a:r>
            <a:r>
              <a:rPr lang="en-US" b="1">
                <a:solidFill>
                  <a:schemeClr val="accent1"/>
                </a:solidFill>
              </a:rPr>
              <a:t>opi</a:t>
            </a:r>
            <a:r>
              <a:rPr lang="en-US" b="1">
                <a:solidFill>
                  <a:srgbClr val="4F81BD"/>
                </a:solidFill>
              </a:rPr>
              <a:t>o</a:t>
            </a:r>
            <a:r>
              <a:rPr lang="en-US" b="1">
                <a:solidFill>
                  <a:schemeClr val="accent1"/>
                </a:solidFill>
              </a:rPr>
              <a:t>id</a:t>
            </a:r>
            <a:r>
              <a:rPr lang="en-US"/>
              <a:t> in SUF 3</a:t>
            </a:r>
          </a:p>
          <a:p>
            <a:r>
              <a:rPr lang="en-US"/>
              <a:t>Understanding Medicare and COVID-19: Type </a:t>
            </a:r>
            <a:r>
              <a:rPr lang="en-US" b="1" err="1">
                <a:solidFill>
                  <a:srgbClr val="4F81BD"/>
                </a:solidFill>
              </a:rPr>
              <a:t>covid</a:t>
            </a:r>
            <a:r>
              <a:rPr lang="en-US"/>
              <a:t> in SUF 3</a:t>
            </a:r>
          </a:p>
          <a:p>
            <a:endParaRPr lang="en-US"/>
          </a:p>
        </p:txBody>
      </p:sp>
      <p:sp>
        <p:nvSpPr>
          <p:cNvPr id="4" name="Slide Number Placeholder 3">
            <a:extLst>
              <a:ext uri="{FF2B5EF4-FFF2-40B4-BE49-F238E27FC236}">
                <a16:creationId xmlns:a16="http://schemas.microsoft.com/office/drawing/2014/main" id="{6A9E1B71-6843-497C-85CF-1C73E3DD21D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7" name="Picture 6" descr="A picture containing screenshot&#10;&#10;Description automatically generated">
            <a:extLst>
              <a:ext uri="{FF2B5EF4-FFF2-40B4-BE49-F238E27FC236}">
                <a16:creationId xmlns:a16="http://schemas.microsoft.com/office/drawing/2014/main" id="{1936A26C-2C4F-4F88-B8A2-D3D3E814DE3C}"/>
              </a:ext>
            </a:extLst>
          </p:cNvPr>
          <p:cNvPicPr>
            <a:picLocks noChangeAspect="1"/>
          </p:cNvPicPr>
          <p:nvPr/>
        </p:nvPicPr>
        <p:blipFill rotWithShape="1">
          <a:blip r:embed="rId3">
            <a:extLst>
              <a:ext uri="{28A0092B-C50C-407E-A947-70E740481C1C}">
                <a14:useLocalDpi xmlns:a14="http://schemas.microsoft.com/office/drawing/2010/main" val="0"/>
              </a:ext>
            </a:extLst>
          </a:blip>
          <a:srcRect t="2975" r="2464"/>
          <a:stretch/>
        </p:blipFill>
        <p:spPr>
          <a:xfrm>
            <a:off x="-131" y="4359757"/>
            <a:ext cx="8550166" cy="2492988"/>
          </a:xfrm>
          <a:prstGeom prst="rect">
            <a:avLst/>
          </a:prstGeom>
        </p:spPr>
      </p:pic>
      <p:sp>
        <p:nvSpPr>
          <p:cNvPr id="8" name="Rectangle 7">
            <a:extLst>
              <a:ext uri="{FF2B5EF4-FFF2-40B4-BE49-F238E27FC236}">
                <a16:creationId xmlns:a16="http://schemas.microsoft.com/office/drawing/2014/main" id="{AA520D06-6190-4CBA-8E1C-AFBFE99B6698}"/>
              </a:ext>
            </a:extLst>
          </p:cNvPr>
          <p:cNvSpPr/>
          <p:nvPr/>
        </p:nvSpPr>
        <p:spPr>
          <a:xfrm>
            <a:off x="-131" y="5398320"/>
            <a:ext cx="8787378" cy="457201"/>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16191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5C90A9-8704-46F8-AE2F-0AC1C33732C2}"/>
              </a:ext>
            </a:extLst>
          </p:cNvPr>
          <p:cNvSpPr>
            <a:spLocks noGrp="1"/>
          </p:cNvSpPr>
          <p:nvPr>
            <p:ph type="title"/>
          </p:nvPr>
        </p:nvSpPr>
        <p:spPr/>
        <p:txBody>
          <a:bodyPr/>
          <a:lstStyle/>
          <a:p>
            <a:r>
              <a:rPr lang="en-US"/>
              <a:t>Data Accuracy Pointers</a:t>
            </a:r>
          </a:p>
        </p:txBody>
      </p:sp>
      <p:sp>
        <p:nvSpPr>
          <p:cNvPr id="3" name="Slide Number Placeholder 2">
            <a:extLst>
              <a:ext uri="{FF2B5EF4-FFF2-40B4-BE49-F238E27FC236}">
                <a16:creationId xmlns:a16="http://schemas.microsoft.com/office/drawing/2014/main" id="{5FCD7BE7-3B7A-4588-9B34-D74602F1EFCE}"/>
              </a:ext>
            </a:extLst>
          </p:cNvPr>
          <p:cNvSpPr>
            <a:spLocks noGrp="1"/>
          </p:cNvSpPr>
          <p:nvPr>
            <p:ph type="sldNum" sz="quarter" idx="11"/>
          </p:nvPr>
        </p:nvSpPr>
        <p:spPr/>
        <p:txBody>
          <a:bodyPr/>
          <a:lstStyle/>
          <a:p>
            <a:fld id="{A162D542-39A4-4598-BEB9-D1267FDA8501}" type="slidenum">
              <a:rPr lang="en-US" smtClean="0"/>
              <a:t>16</a:t>
            </a:fld>
            <a:endParaRPr lang="en-US"/>
          </a:p>
        </p:txBody>
      </p:sp>
    </p:spTree>
    <p:extLst>
      <p:ext uri="{BB962C8B-B14F-4D97-AF65-F5344CB8AC3E}">
        <p14:creationId xmlns:p14="http://schemas.microsoft.com/office/powerpoint/2010/main" val="151326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2F80-E662-4399-AF28-55BECB45652D}"/>
              </a:ext>
            </a:extLst>
          </p:cNvPr>
          <p:cNvSpPr>
            <a:spLocks noGrp="1"/>
          </p:cNvSpPr>
          <p:nvPr>
            <p:ph type="title"/>
          </p:nvPr>
        </p:nvSpPr>
        <p:spPr/>
        <p:txBody>
          <a:bodyPr/>
          <a:lstStyle/>
          <a:p>
            <a:r>
              <a:rPr lang="en-US" dirty="0"/>
              <a:t>Saving Data - FAQ</a:t>
            </a:r>
          </a:p>
        </p:txBody>
      </p:sp>
      <p:sp>
        <p:nvSpPr>
          <p:cNvPr id="3" name="Slide Number Placeholder 2">
            <a:extLst>
              <a:ext uri="{FF2B5EF4-FFF2-40B4-BE49-F238E27FC236}">
                <a16:creationId xmlns:a16="http://schemas.microsoft.com/office/drawing/2014/main" id="{C663E87A-BF92-4625-AC80-0860CF9DBDC4}"/>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4" name="Content Placeholder 3">
            <a:extLst>
              <a:ext uri="{FF2B5EF4-FFF2-40B4-BE49-F238E27FC236}">
                <a16:creationId xmlns:a16="http://schemas.microsoft.com/office/drawing/2014/main" id="{628F60D8-E650-4A2F-ADD2-A38B28F308E1}"/>
              </a:ext>
            </a:extLst>
          </p:cNvPr>
          <p:cNvSpPr>
            <a:spLocks noGrp="1"/>
          </p:cNvSpPr>
          <p:nvPr>
            <p:ph sz="quarter" idx="1"/>
          </p:nvPr>
        </p:nvSpPr>
        <p:spPr/>
        <p:txBody>
          <a:bodyPr>
            <a:normAutofit lnSpcReduction="10000"/>
          </a:bodyPr>
          <a:lstStyle/>
          <a:p>
            <a:r>
              <a:rPr lang="en-US" b="1" dirty="0">
                <a:solidFill>
                  <a:srgbClr val="C00000"/>
                </a:solidFill>
              </a:rPr>
              <a:t>Q:</a:t>
            </a:r>
            <a:r>
              <a:rPr lang="en-US" b="1" dirty="0"/>
              <a:t> “How do I know my data entry was saved in STARS?</a:t>
            </a:r>
          </a:p>
          <a:p>
            <a:r>
              <a:rPr lang="en-US" b="1" dirty="0">
                <a:solidFill>
                  <a:srgbClr val="008000"/>
                </a:solidFill>
              </a:rPr>
              <a:t>A:</a:t>
            </a:r>
            <a:r>
              <a:rPr lang="en-US" dirty="0"/>
              <a:t> Saved records have the following elements:</a:t>
            </a:r>
          </a:p>
          <a:p>
            <a:pPr lvl="1"/>
            <a:r>
              <a:rPr lang="en-US" dirty="0"/>
              <a:t>SHIP Reference Number (i.e. “SHIP Case Number”)</a:t>
            </a:r>
          </a:p>
          <a:p>
            <a:pPr lvl="1"/>
            <a:r>
              <a:rPr lang="en-US" dirty="0"/>
              <a:t>Partner Organization automatically filled</a:t>
            </a:r>
          </a:p>
          <a:p>
            <a:pPr lvl="1"/>
            <a:r>
              <a:rPr lang="en-US" dirty="0"/>
              <a:t>Print friendly/PDF buttons</a:t>
            </a:r>
          </a:p>
          <a:p>
            <a:pPr lvl="1"/>
            <a:r>
              <a:rPr lang="en-US" dirty="0"/>
              <a:t>Additional Session/Additional Team Member tabs</a:t>
            </a:r>
          </a:p>
          <a:p>
            <a:pPr lvl="2"/>
            <a:r>
              <a:rPr lang="en-US" dirty="0"/>
              <a:t>To add Additional Session to the Beneficiary Contact form,</a:t>
            </a:r>
            <a:br>
              <a:rPr lang="en-US" dirty="0"/>
            </a:br>
            <a:r>
              <a:rPr lang="en-US" dirty="0"/>
              <a:t>    or </a:t>
            </a:r>
          </a:p>
          <a:p>
            <a:pPr lvl="2"/>
            <a:r>
              <a:rPr lang="en-US" dirty="0"/>
              <a:t>To add Additional Team Members to the Group Outreach or Media Outreach Form</a:t>
            </a:r>
          </a:p>
        </p:txBody>
      </p:sp>
    </p:spTree>
    <p:extLst>
      <p:ext uri="{BB962C8B-B14F-4D97-AF65-F5344CB8AC3E}">
        <p14:creationId xmlns:p14="http://schemas.microsoft.com/office/powerpoint/2010/main" val="537762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DFAEEB-6982-40DB-BC74-05FCAD5E5F2C}"/>
              </a:ext>
            </a:extLst>
          </p:cNvPr>
          <p:cNvSpPr>
            <a:spLocks noGrp="1"/>
          </p:cNvSpPr>
          <p:nvPr>
            <p:ph type="title"/>
          </p:nvPr>
        </p:nvSpPr>
        <p:spPr>
          <a:xfrm>
            <a:off x="457201" y="228600"/>
            <a:ext cx="8563326" cy="990600"/>
          </a:xfrm>
        </p:spPr>
        <p:txBody>
          <a:bodyPr>
            <a:normAutofit fontScale="90000"/>
          </a:bodyPr>
          <a:lstStyle/>
          <a:p>
            <a:r>
              <a:rPr lang="en-US"/>
              <a:t>Validation Error: MIPPA Qualifying Topics</a:t>
            </a:r>
          </a:p>
        </p:txBody>
      </p:sp>
      <p:sp>
        <p:nvSpPr>
          <p:cNvPr id="4" name="Slide Number Placeholder 3">
            <a:extLst>
              <a:ext uri="{FF2B5EF4-FFF2-40B4-BE49-F238E27FC236}">
                <a16:creationId xmlns:a16="http://schemas.microsoft.com/office/drawing/2014/main" id="{E7AA5E12-6D5A-4B51-8BB4-4A4843583443}"/>
              </a:ext>
            </a:extLst>
          </p:cNvPr>
          <p:cNvSpPr>
            <a:spLocks noGrp="1"/>
          </p:cNvSpPr>
          <p:nvPr>
            <p:ph type="sldNum" sz="quarter" idx="12"/>
          </p:nvPr>
        </p:nvSpPr>
        <p:spPr/>
        <p:txBody>
          <a:bodyPr>
            <a:normAutofit fontScale="85000" lnSpcReduction="20000"/>
          </a:bodyPr>
          <a:lstStyle/>
          <a:p>
            <a:fld id="{A162D542-39A4-4598-BEB9-D1267FDA8501}" type="slidenum">
              <a:rPr lang="en-US" smtClean="0"/>
              <a:t>18</a:t>
            </a:fld>
            <a:endParaRPr lang="en-US"/>
          </a:p>
        </p:txBody>
      </p:sp>
      <p:sp>
        <p:nvSpPr>
          <p:cNvPr id="6" name="Content Placeholder 5">
            <a:extLst>
              <a:ext uri="{FF2B5EF4-FFF2-40B4-BE49-F238E27FC236}">
                <a16:creationId xmlns:a16="http://schemas.microsoft.com/office/drawing/2014/main" id="{037C0CD3-5ADB-4051-840F-61531F6F62CD}"/>
              </a:ext>
            </a:extLst>
          </p:cNvPr>
          <p:cNvSpPr>
            <a:spLocks noGrp="1"/>
          </p:cNvSpPr>
          <p:nvPr>
            <p:ph sz="quarter" idx="1"/>
          </p:nvPr>
        </p:nvSpPr>
        <p:spPr>
          <a:xfrm>
            <a:off x="612648" y="1600200"/>
            <a:ext cx="8153400" cy="5257800"/>
          </a:xfrm>
        </p:spPr>
        <p:txBody>
          <a:bodyPr>
            <a:normAutofit/>
          </a:bodyPr>
          <a:lstStyle/>
          <a:p>
            <a:r>
              <a:rPr lang="en-US" sz="2500" b="1"/>
              <a:t>In September 2020, validation rules were implemented in STARS to enhance the accuracy of the MIPPA Performance Measures Report.</a:t>
            </a:r>
          </a:p>
          <a:p>
            <a:pPr lvl="1"/>
            <a:r>
              <a:rPr lang="en-US" sz="2400"/>
              <a:t>You will receive an error message and be required to edit your form and resave under the following circumstances:</a:t>
            </a:r>
          </a:p>
          <a:p>
            <a:pPr marL="1143000" lvl="2" indent="-457200">
              <a:buFont typeface="+mj-lt"/>
              <a:buAutoNum type="arabicPeriod"/>
            </a:pPr>
            <a:r>
              <a:rPr lang="en-US"/>
              <a:t>If MIPPA “Yes” is selected and no MIPPA-qualifying topics discussed are selected. </a:t>
            </a:r>
          </a:p>
          <a:p>
            <a:pPr marL="1143000" lvl="2" indent="-457200">
              <a:buFont typeface="+mj-lt"/>
              <a:buAutoNum type="arabicPeriod"/>
            </a:pPr>
            <a:r>
              <a:rPr lang="en-US"/>
              <a:t>If MIPPA “Yes” is selected, but the person entered in the “Session Conducted By” field does not have MIPPA selected on the Program field of their Team Member form. </a:t>
            </a:r>
          </a:p>
        </p:txBody>
      </p:sp>
      <p:pic>
        <p:nvPicPr>
          <p:cNvPr id="8" name="Picture 7">
            <a:extLst>
              <a:ext uri="{FF2B5EF4-FFF2-40B4-BE49-F238E27FC236}">
                <a16:creationId xmlns:a16="http://schemas.microsoft.com/office/drawing/2014/main" id="{281A9A62-0B9A-43FD-865B-0D389A261903}"/>
              </a:ext>
            </a:extLst>
          </p:cNvPr>
          <p:cNvPicPr>
            <a:picLocks noChangeAspect="1"/>
          </p:cNvPicPr>
          <p:nvPr/>
        </p:nvPicPr>
        <p:blipFill>
          <a:blip r:embed="rId3"/>
          <a:stretch>
            <a:fillRect/>
          </a:stretch>
        </p:blipFill>
        <p:spPr>
          <a:xfrm>
            <a:off x="341682" y="5715000"/>
            <a:ext cx="8726118" cy="924054"/>
          </a:xfrm>
          <a:prstGeom prst="rect">
            <a:avLst/>
          </a:prstGeom>
        </p:spPr>
      </p:pic>
      <p:sp>
        <p:nvSpPr>
          <p:cNvPr id="10" name="Rectangle 9">
            <a:extLst>
              <a:ext uri="{FF2B5EF4-FFF2-40B4-BE49-F238E27FC236}">
                <a16:creationId xmlns:a16="http://schemas.microsoft.com/office/drawing/2014/main" id="{5A6354D3-C023-49AE-A87F-DBB88B35B300}"/>
              </a:ext>
            </a:extLst>
          </p:cNvPr>
          <p:cNvSpPr/>
          <p:nvPr/>
        </p:nvSpPr>
        <p:spPr>
          <a:xfrm>
            <a:off x="294409" y="5638800"/>
            <a:ext cx="8726118" cy="1036571"/>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129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CMS Duals Demonstration Grants </a:t>
            </a:r>
          </a:p>
        </p:txBody>
      </p:sp>
      <p:sp>
        <p:nvSpPr>
          <p:cNvPr id="3" name="Content Placeholder 2"/>
          <p:cNvSpPr>
            <a:spLocks noGrp="1"/>
          </p:cNvSpPr>
          <p:nvPr>
            <p:ph idx="1"/>
          </p:nvPr>
        </p:nvSpPr>
        <p:spPr>
          <a:xfrm>
            <a:off x="457200" y="1441914"/>
            <a:ext cx="8229600" cy="4338382"/>
          </a:xfrm>
        </p:spPr>
        <p:txBody>
          <a:bodyPr/>
          <a:lstStyle/>
          <a:p>
            <a:r>
              <a:rPr lang="en-US" sz="2800" dirty="0"/>
              <a:t>Affects these states: CA, IL, MA, MI, OH, RI </a:t>
            </a:r>
          </a:p>
          <a:p>
            <a:pPr>
              <a:spcBef>
                <a:spcPts val="400"/>
              </a:spcBef>
            </a:pPr>
            <a:r>
              <a:rPr lang="en-US" dirty="0"/>
              <a:t>Wisconsin counselors should NOT select “Duals Demonstration” as a Topic Discussed</a:t>
            </a:r>
            <a:br>
              <a:rPr lang="en-US" dirty="0"/>
            </a:br>
            <a:br>
              <a:rPr lang="en-US" dirty="0"/>
            </a:br>
            <a:br>
              <a:rPr lang="en-US" dirty="0"/>
            </a:br>
            <a:endParaRPr lang="en-US" dirty="0"/>
          </a:p>
          <a:p>
            <a:pPr marL="0" indent="0">
              <a:buNone/>
            </a:pPr>
            <a:endParaRPr lang="en-US" sz="1000" dirty="0"/>
          </a:p>
        </p:txBody>
      </p:sp>
      <p:pic>
        <p:nvPicPr>
          <p:cNvPr id="9" name="Picture 8" descr="A screenshot of a cell phone&#10;&#10;Description automatically generated">
            <a:extLst>
              <a:ext uri="{FF2B5EF4-FFF2-40B4-BE49-F238E27FC236}">
                <a16:creationId xmlns:a16="http://schemas.microsoft.com/office/drawing/2014/main" id="{571A6527-85F0-4A71-B519-074369382C08}"/>
              </a:ext>
            </a:extLst>
          </p:cNvPr>
          <p:cNvPicPr>
            <a:picLocks noChangeAspect="1"/>
          </p:cNvPicPr>
          <p:nvPr/>
        </p:nvPicPr>
        <p:blipFill rotWithShape="1">
          <a:blip r:embed="rId3">
            <a:extLst>
              <a:ext uri="{28A0092B-C50C-407E-A947-70E740481C1C}">
                <a14:useLocalDpi xmlns:a14="http://schemas.microsoft.com/office/drawing/2010/main" val="0"/>
              </a:ext>
            </a:extLst>
          </a:blip>
          <a:srcRect r="4134" b="6470"/>
          <a:stretch/>
        </p:blipFill>
        <p:spPr>
          <a:xfrm>
            <a:off x="188976" y="3062720"/>
            <a:ext cx="8766048" cy="1483360"/>
          </a:xfrm>
          <a:prstGeom prst="rect">
            <a:avLst/>
          </a:prstGeom>
          <a:ln>
            <a:solidFill>
              <a:schemeClr val="tx1"/>
            </a:solidFill>
          </a:ln>
        </p:spPr>
      </p:pic>
      <p:sp>
        <p:nvSpPr>
          <p:cNvPr id="4" name="TextBox 3"/>
          <p:cNvSpPr txBox="1"/>
          <p:nvPr/>
        </p:nvSpPr>
        <p:spPr>
          <a:xfrm>
            <a:off x="5373666" y="3444082"/>
            <a:ext cx="330540" cy="369332"/>
          </a:xfrm>
          <a:prstGeom prst="rect">
            <a:avLst/>
          </a:prstGeom>
          <a:noFill/>
        </p:spPr>
        <p:txBody>
          <a:bodyPr wrap="none" rtlCol="0">
            <a:spAutoFit/>
          </a:bodyPr>
          <a:lstStyle/>
          <a:p>
            <a:r>
              <a:rPr lang="en-US" b="1" dirty="0">
                <a:solidFill>
                  <a:srgbClr val="FF0000"/>
                </a:solidFill>
              </a:rPr>
              <a:t>X</a:t>
            </a:r>
          </a:p>
        </p:txBody>
      </p:sp>
    </p:spTree>
    <p:extLst>
      <p:ext uri="{BB962C8B-B14F-4D97-AF65-F5344CB8AC3E}">
        <p14:creationId xmlns:p14="http://schemas.microsoft.com/office/powerpoint/2010/main" val="1884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62B7-6EC4-478C-923A-D956FB8F5D72}"/>
              </a:ext>
            </a:extLst>
          </p:cNvPr>
          <p:cNvSpPr>
            <a:spLocks noGrp="1"/>
          </p:cNvSpPr>
          <p:nvPr>
            <p:ph type="title"/>
          </p:nvPr>
        </p:nvSpPr>
        <p:spPr/>
        <p:txBody>
          <a:bodyPr/>
          <a:lstStyle/>
          <a:p>
            <a:r>
              <a:rPr lang="en-US" dirty="0"/>
              <a:t>Agenda	</a:t>
            </a:r>
          </a:p>
        </p:txBody>
      </p:sp>
      <p:sp>
        <p:nvSpPr>
          <p:cNvPr id="3" name="Slide Number Placeholder 2">
            <a:extLst>
              <a:ext uri="{FF2B5EF4-FFF2-40B4-BE49-F238E27FC236}">
                <a16:creationId xmlns:a16="http://schemas.microsoft.com/office/drawing/2014/main" id="{F1E0978A-AC4B-46AA-8A7A-B2C6C6723F03}"/>
              </a:ext>
            </a:extLst>
          </p:cNvPr>
          <p:cNvSpPr>
            <a:spLocks noGrp="1"/>
          </p:cNvSpPr>
          <p:nvPr>
            <p:ph type="sldNum" sz="quarter" idx="12"/>
          </p:nvPr>
        </p:nvSpPr>
        <p:spPr/>
        <p:txBody>
          <a:bodyPr>
            <a:normAutofit fontScale="85000" lnSpcReduction="20000"/>
          </a:bodyPr>
          <a:lstStyle/>
          <a:p>
            <a:fld id="{A162D542-39A4-4598-BEB9-D1267FDA8501}" type="slidenum">
              <a:rPr lang="en-US" smtClean="0"/>
              <a:t>2</a:t>
            </a:fld>
            <a:endParaRPr lang="en-US"/>
          </a:p>
        </p:txBody>
      </p:sp>
      <p:sp>
        <p:nvSpPr>
          <p:cNvPr id="4" name="Content Placeholder 3">
            <a:extLst>
              <a:ext uri="{FF2B5EF4-FFF2-40B4-BE49-F238E27FC236}">
                <a16:creationId xmlns:a16="http://schemas.microsoft.com/office/drawing/2014/main" id="{AEF4065B-4DE2-44AF-8042-F1F3D6243227}"/>
              </a:ext>
            </a:extLst>
          </p:cNvPr>
          <p:cNvSpPr>
            <a:spLocks noGrp="1"/>
          </p:cNvSpPr>
          <p:nvPr>
            <p:ph sz="quarter" idx="1"/>
          </p:nvPr>
        </p:nvSpPr>
        <p:spPr>
          <a:xfrm>
            <a:off x="1027133" y="1934484"/>
            <a:ext cx="7694245" cy="4724400"/>
          </a:xfrm>
        </p:spPr>
        <p:txBody>
          <a:bodyPr>
            <a:normAutofit/>
          </a:bodyPr>
          <a:lstStyle/>
          <a:p>
            <a:pPr>
              <a:spcAft>
                <a:spcPts val="1200"/>
              </a:spcAft>
            </a:pPr>
            <a:r>
              <a:rPr lang="en-US" b="1" dirty="0"/>
              <a:t>SHIP beneficiary contacts data entry</a:t>
            </a:r>
          </a:p>
          <a:p>
            <a:pPr lvl="1">
              <a:buFont typeface="Wingdings" panose="05000000000000000000" pitchFamily="2" charset="2"/>
              <a:buChar char="§"/>
            </a:pPr>
            <a:r>
              <a:rPr lang="en-US" dirty="0"/>
              <a:t>MIPPA beneficiary contact data entry will NOT be covered.</a:t>
            </a:r>
          </a:p>
          <a:p>
            <a:r>
              <a:rPr lang="en-US" b="1" dirty="0"/>
              <a:t>Data accuracy points</a:t>
            </a:r>
          </a:p>
          <a:p>
            <a:r>
              <a:rPr lang="en-US" b="1" dirty="0"/>
              <a:t>Accessing STARS resources</a:t>
            </a:r>
          </a:p>
          <a:p>
            <a:r>
              <a:rPr lang="en-US" b="1" dirty="0"/>
              <a:t>System security</a:t>
            </a:r>
          </a:p>
        </p:txBody>
      </p:sp>
      <p:sp>
        <p:nvSpPr>
          <p:cNvPr id="6" name="Star: 5 Points 5">
            <a:extLst>
              <a:ext uri="{FF2B5EF4-FFF2-40B4-BE49-F238E27FC236}">
                <a16:creationId xmlns:a16="http://schemas.microsoft.com/office/drawing/2014/main" id="{FC61D987-7D3E-44AF-BA66-461061D2A035}"/>
              </a:ext>
            </a:extLst>
          </p:cNvPr>
          <p:cNvSpPr/>
          <p:nvPr/>
        </p:nvSpPr>
        <p:spPr>
          <a:xfrm>
            <a:off x="261445" y="1545601"/>
            <a:ext cx="914400" cy="914400"/>
          </a:xfrm>
          <a:prstGeom prst="star5">
            <a:avLst/>
          </a:prstGeom>
          <a:solidFill>
            <a:schemeClr val="accent4"/>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7877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F6947-56C5-439F-A9EF-F609822D42B5}"/>
              </a:ext>
            </a:extLst>
          </p:cNvPr>
          <p:cNvSpPr>
            <a:spLocks noGrp="1"/>
          </p:cNvSpPr>
          <p:nvPr>
            <p:ph type="title"/>
          </p:nvPr>
        </p:nvSpPr>
        <p:spPr/>
        <p:txBody>
          <a:bodyPr>
            <a:normAutofit fontScale="90000"/>
          </a:bodyPr>
          <a:lstStyle/>
          <a:p>
            <a:r>
              <a:rPr lang="en-US"/>
              <a:t>Beneficiary Contacts are 4 of the 5 SHIP Performance Measures (PMs)</a:t>
            </a:r>
          </a:p>
        </p:txBody>
      </p:sp>
      <p:graphicFrame>
        <p:nvGraphicFramePr>
          <p:cNvPr id="5" name="Content Placeholder 4">
            <a:extLst>
              <a:ext uri="{FF2B5EF4-FFF2-40B4-BE49-F238E27FC236}">
                <a16:creationId xmlns:a16="http://schemas.microsoft.com/office/drawing/2014/main" id="{6C67C380-9E03-4F81-BEC4-836F31B03975}"/>
              </a:ext>
            </a:extLst>
          </p:cNvPr>
          <p:cNvGraphicFramePr>
            <a:graphicFrameLocks noGrp="1"/>
          </p:cNvGraphicFramePr>
          <p:nvPr>
            <p:ph idx="1"/>
            <p:extLst>
              <p:ext uri="{D42A27DB-BD31-4B8C-83A1-F6EECF244321}">
                <p14:modId xmlns:p14="http://schemas.microsoft.com/office/powerpoint/2010/main" val="1321800703"/>
              </p:ext>
            </p:extLst>
          </p:nvPr>
        </p:nvGraphicFramePr>
        <p:xfrm>
          <a:off x="457200" y="1984375"/>
          <a:ext cx="8229600" cy="4141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3562CEF-B208-44A9-BD20-8329FC8E5AFF}"/>
              </a:ext>
            </a:extLst>
          </p:cNvPr>
          <p:cNvSpPr>
            <a:spLocks noGrp="1"/>
          </p:cNvSpPr>
          <p:nvPr>
            <p:ph type="sldNum" sz="quarter" idx="10"/>
          </p:nvPr>
        </p:nvSpPr>
        <p:spPr/>
        <p:txBody>
          <a:bodyPr>
            <a:normAutofit fontScale="92500" lnSpcReduction="10000"/>
          </a:bodyPr>
          <a:lstStyle/>
          <a:p>
            <a:fld id="{A162D542-39A4-4598-BEB9-D1267FDA8501}" type="slidenum">
              <a:rPr lang="en-US" smtClean="0"/>
              <a:t>20</a:t>
            </a:fld>
            <a:endParaRPr lang="en-US"/>
          </a:p>
        </p:txBody>
      </p:sp>
    </p:spTree>
    <p:extLst>
      <p:ext uri="{BB962C8B-B14F-4D97-AF65-F5344CB8AC3E}">
        <p14:creationId xmlns:p14="http://schemas.microsoft.com/office/powerpoint/2010/main" val="3153760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1CC29-606A-468E-A477-E1567193E09A}"/>
              </a:ext>
            </a:extLst>
          </p:cNvPr>
          <p:cNvSpPr>
            <a:spLocks noGrp="1"/>
          </p:cNvSpPr>
          <p:nvPr>
            <p:ph type="title"/>
          </p:nvPr>
        </p:nvSpPr>
        <p:spPr>
          <a:xfrm>
            <a:off x="612648" y="152400"/>
            <a:ext cx="8153400" cy="990600"/>
          </a:xfrm>
        </p:spPr>
        <p:txBody>
          <a:bodyPr>
            <a:normAutofit/>
          </a:bodyPr>
          <a:lstStyle/>
          <a:p>
            <a:r>
              <a:rPr lang="en-US"/>
              <a:t>Accurate PM Data Entry Checklist</a:t>
            </a:r>
          </a:p>
        </p:txBody>
      </p:sp>
      <p:sp>
        <p:nvSpPr>
          <p:cNvPr id="3" name="Slide Number Placeholder 2">
            <a:extLst>
              <a:ext uri="{FF2B5EF4-FFF2-40B4-BE49-F238E27FC236}">
                <a16:creationId xmlns:a16="http://schemas.microsoft.com/office/drawing/2014/main" id="{1638669C-218F-4D2A-82CF-59D7C83F0CC1}"/>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4" name="Content Placeholder 3">
            <a:extLst>
              <a:ext uri="{FF2B5EF4-FFF2-40B4-BE49-F238E27FC236}">
                <a16:creationId xmlns:a16="http://schemas.microsoft.com/office/drawing/2014/main" id="{40C94A79-12B5-47C6-B2B8-64DF6E13969B}"/>
              </a:ext>
            </a:extLst>
          </p:cNvPr>
          <p:cNvSpPr>
            <a:spLocks noGrp="1"/>
          </p:cNvSpPr>
          <p:nvPr>
            <p:ph sz="quarter" idx="1"/>
          </p:nvPr>
        </p:nvSpPr>
        <p:spPr>
          <a:xfrm>
            <a:off x="612648" y="1600200"/>
            <a:ext cx="8153400" cy="5105400"/>
          </a:xfrm>
        </p:spPr>
        <p:txBody>
          <a:bodyPr>
            <a:normAutofit fontScale="77500" lnSpcReduction="20000"/>
          </a:bodyPr>
          <a:lstStyle/>
          <a:p>
            <a:pPr>
              <a:spcBef>
                <a:spcPts val="600"/>
              </a:spcBef>
              <a:spcAft>
                <a:spcPts val="600"/>
              </a:spcAft>
            </a:pPr>
            <a:r>
              <a:rPr lang="en-US" b="1">
                <a:solidFill>
                  <a:schemeClr val="accent1"/>
                </a:solidFill>
              </a:rPr>
              <a:t>Date of Session </a:t>
            </a:r>
          </a:p>
          <a:p>
            <a:pPr lvl="1">
              <a:spcBef>
                <a:spcPts val="600"/>
              </a:spcBef>
              <a:spcAft>
                <a:spcPts val="600"/>
              </a:spcAft>
            </a:pPr>
            <a:r>
              <a:rPr lang="en-US"/>
              <a:t>Without an accurate date, your data can get “lost in space”</a:t>
            </a:r>
          </a:p>
          <a:p>
            <a:pPr>
              <a:spcBef>
                <a:spcPts val="600"/>
              </a:spcBef>
              <a:spcAft>
                <a:spcPts val="600"/>
              </a:spcAft>
            </a:pPr>
            <a:r>
              <a:rPr lang="en-US" b="1">
                <a:solidFill>
                  <a:schemeClr val="accent1"/>
                </a:solidFill>
              </a:rPr>
              <a:t>Topics Discussed (PM 1): </a:t>
            </a:r>
            <a:r>
              <a:rPr lang="en-US"/>
              <a:t>At least one topic in any category</a:t>
            </a:r>
          </a:p>
          <a:p>
            <a:pPr>
              <a:spcBef>
                <a:spcPts val="600"/>
              </a:spcBef>
              <a:spcAft>
                <a:spcPts val="600"/>
              </a:spcAft>
            </a:pPr>
            <a:r>
              <a:rPr lang="en-US" b="1">
                <a:solidFill>
                  <a:schemeClr val="accent1"/>
                </a:solidFill>
              </a:rPr>
              <a:t>Under 65 (PM 3)? </a:t>
            </a:r>
          </a:p>
          <a:p>
            <a:pPr lvl="1">
              <a:defRPr/>
            </a:pPr>
            <a:r>
              <a:rPr lang="en-US"/>
              <a:t>Receiving or applying for Social Security Disability or Medicare disability = yes </a:t>
            </a:r>
            <a:r>
              <a:rPr lang="en-US" i="1">
                <a:solidFill>
                  <a:srgbClr val="C00000"/>
                </a:solidFill>
              </a:rPr>
              <a:t>and</a:t>
            </a:r>
            <a:r>
              <a:rPr lang="en-US"/>
              <a:t> </a:t>
            </a:r>
          </a:p>
          <a:p>
            <a:pPr lvl="1">
              <a:defRPr/>
            </a:pPr>
            <a:r>
              <a:rPr lang="en-US"/>
              <a:t>Age = 64 or younger</a:t>
            </a:r>
          </a:p>
          <a:p>
            <a:pPr>
              <a:defRPr/>
            </a:pPr>
            <a:r>
              <a:rPr lang="en-US" b="1">
                <a:solidFill>
                  <a:schemeClr val="accent1"/>
                </a:solidFill>
              </a:rPr>
              <a:t>Hard to Reach (PM 4)?</a:t>
            </a:r>
            <a:r>
              <a:rPr lang="en-US">
                <a:solidFill>
                  <a:schemeClr val="accent1"/>
                </a:solidFill>
              </a:rPr>
              <a:t> </a:t>
            </a:r>
          </a:p>
          <a:p>
            <a:pPr lvl="1">
              <a:defRPr/>
            </a:pPr>
            <a:r>
              <a:rPr lang="en-US"/>
              <a:t>Beneficiary Monthly Income = Below 150% FPL </a:t>
            </a:r>
            <a:r>
              <a:rPr lang="en-US" i="1">
                <a:solidFill>
                  <a:srgbClr val="C00000"/>
                </a:solidFill>
              </a:rPr>
              <a:t>or</a:t>
            </a:r>
            <a:r>
              <a:rPr lang="en-US"/>
              <a:t> </a:t>
            </a:r>
          </a:p>
          <a:p>
            <a:pPr lvl="1">
              <a:defRPr/>
            </a:pPr>
            <a:r>
              <a:rPr lang="en-US"/>
              <a:t>English as a Primary Language = No, </a:t>
            </a:r>
            <a:r>
              <a:rPr lang="en-US" i="1">
                <a:solidFill>
                  <a:srgbClr val="C00000"/>
                </a:solidFill>
              </a:rPr>
              <a:t>or</a:t>
            </a:r>
            <a:r>
              <a:rPr lang="en-US"/>
              <a:t> </a:t>
            </a:r>
          </a:p>
          <a:p>
            <a:pPr lvl="1">
              <a:defRPr/>
            </a:pPr>
            <a:r>
              <a:rPr lang="en-US"/>
              <a:t>Zip code of </a:t>
            </a:r>
            <a:r>
              <a:rPr lang="en-US" u="sng"/>
              <a:t>beneficiary residence</a:t>
            </a:r>
            <a:r>
              <a:rPr lang="en-US"/>
              <a:t> meets rural classification</a:t>
            </a:r>
          </a:p>
          <a:p>
            <a:pPr>
              <a:defRPr/>
            </a:pPr>
            <a:r>
              <a:rPr lang="en-US" b="1">
                <a:solidFill>
                  <a:schemeClr val="accent1"/>
                </a:solidFill>
              </a:rPr>
              <a:t>Enrollment (PM5)? </a:t>
            </a:r>
          </a:p>
          <a:p>
            <a:pPr lvl="1">
              <a:defRPr/>
            </a:pPr>
            <a:r>
              <a:rPr lang="en-US"/>
              <a:t>One of the 23 topics ACL has deemed qualifying for this measure are checked (see SHIP PM at-a-glance reference)</a:t>
            </a:r>
            <a:endParaRPr lang="en-US" i="1">
              <a:solidFill>
                <a:srgbClr val="C00000"/>
              </a:solidFill>
            </a:endParaRPr>
          </a:p>
          <a:p>
            <a:pPr>
              <a:spcBef>
                <a:spcPts val="600"/>
              </a:spcBef>
              <a:spcAft>
                <a:spcPts val="600"/>
              </a:spcAft>
            </a:pPr>
            <a:endParaRPr lang="en-US" b="1">
              <a:solidFill>
                <a:schemeClr val="accent1">
                  <a:lumMod val="75000"/>
                </a:schemeClr>
              </a:solidFill>
            </a:endParaRPr>
          </a:p>
        </p:txBody>
      </p:sp>
    </p:spTree>
    <p:extLst>
      <p:ext uri="{BB962C8B-B14F-4D97-AF65-F5344CB8AC3E}">
        <p14:creationId xmlns:p14="http://schemas.microsoft.com/office/powerpoint/2010/main" val="91676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962E95-DA05-4205-AA9C-A3E743B9F5EB}"/>
              </a:ext>
            </a:extLst>
          </p:cNvPr>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595959"/>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400" b="1" i="0" u="none" strike="noStrike" kern="1200" cap="none" spc="0" normalizeH="0" baseline="0" noProof="0">
              <a:ln>
                <a:noFill/>
              </a:ln>
              <a:solidFill>
                <a:srgbClr val="595959"/>
              </a:solidFill>
              <a:effectLst/>
              <a:uLnTx/>
              <a:uFillTx/>
              <a:latin typeface="Tw Cen MT"/>
              <a:ea typeface="+mn-ea"/>
              <a:cs typeface="+mn-cs"/>
            </a:endParaRPr>
          </a:p>
        </p:txBody>
      </p:sp>
      <p:graphicFrame>
        <p:nvGraphicFramePr>
          <p:cNvPr id="5" name="Content Placeholder 4">
            <a:extLst>
              <a:ext uri="{FF2B5EF4-FFF2-40B4-BE49-F238E27FC236}">
                <a16:creationId xmlns:a16="http://schemas.microsoft.com/office/drawing/2014/main" id="{856AEDFC-AAFA-4EC2-A89D-B6ED324BE516}"/>
              </a:ext>
            </a:extLst>
          </p:cNvPr>
          <p:cNvGraphicFramePr>
            <a:graphicFrameLocks noGrp="1"/>
          </p:cNvGraphicFramePr>
          <p:nvPr>
            <p:ph sz="quarter" idx="4294967295"/>
          </p:nvPr>
        </p:nvGraphicFramePr>
        <p:xfrm>
          <a:off x="2590800" y="69078"/>
          <a:ext cx="6553200" cy="6766389"/>
        </p:xfrm>
        <a:graphic>
          <a:graphicData uri="http://schemas.openxmlformats.org/drawingml/2006/table">
            <a:tbl>
              <a:tblPr firstRow="1" firstCol="1" bandRow="1">
                <a:tableStyleId>{5C22544A-7EE6-4342-B048-85BDC9FD1C3A}</a:tableStyleId>
              </a:tblPr>
              <a:tblGrid>
                <a:gridCol w="1985818">
                  <a:extLst>
                    <a:ext uri="{9D8B030D-6E8A-4147-A177-3AD203B41FA5}">
                      <a16:colId xmlns:a16="http://schemas.microsoft.com/office/drawing/2014/main" val="1676297609"/>
                    </a:ext>
                  </a:extLst>
                </a:gridCol>
                <a:gridCol w="4567382">
                  <a:extLst>
                    <a:ext uri="{9D8B030D-6E8A-4147-A177-3AD203B41FA5}">
                      <a16:colId xmlns:a16="http://schemas.microsoft.com/office/drawing/2014/main" val="3644754761"/>
                    </a:ext>
                  </a:extLst>
                </a:gridCol>
              </a:tblGrid>
              <a:tr h="502234">
                <a:tc>
                  <a:txBody>
                    <a:bodyPr/>
                    <a:lstStyle/>
                    <a:p>
                      <a:pPr marL="80010" marR="0" algn="ctr">
                        <a:lnSpc>
                          <a:spcPct val="107000"/>
                        </a:lnSpc>
                        <a:spcBef>
                          <a:spcPts val="0"/>
                        </a:spcBef>
                        <a:spcAft>
                          <a:spcPts val="0"/>
                        </a:spcAft>
                      </a:pPr>
                      <a:r>
                        <a:rPr lang="en-US" sz="1600">
                          <a:effectLst/>
                        </a:rPr>
                        <a:t>STARS BCF and BAS Topics Discussed Sub-Topics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4281" marR="54281" marT="0" marB="0"/>
                </a:tc>
                <a:tc>
                  <a:txBody>
                    <a:bodyPr/>
                    <a:lstStyle/>
                    <a:p>
                      <a:pPr marL="228600" marR="0">
                        <a:lnSpc>
                          <a:spcPct val="105000"/>
                        </a:lnSpc>
                        <a:spcBef>
                          <a:spcPts val="0"/>
                        </a:spcBef>
                        <a:spcAft>
                          <a:spcPts val="0"/>
                        </a:spcAft>
                      </a:pPr>
                      <a:r>
                        <a:rPr lang="en-US" sz="1600">
                          <a:effectLst/>
                        </a:rPr>
                        <a:t>Qualifying Enrollment Topics from Checklist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4281" marR="54281" marT="0" marB="0"/>
                </a:tc>
                <a:extLst>
                  <a:ext uri="{0D108BD9-81ED-4DB2-BD59-A6C34878D82A}">
                    <a16:rowId xmlns:a16="http://schemas.microsoft.com/office/drawing/2014/main" val="3686525679"/>
                  </a:ext>
                </a:extLst>
              </a:tr>
              <a:tr h="480446">
                <a:tc>
                  <a:txBody>
                    <a:bodyPr/>
                    <a:lstStyle/>
                    <a:p>
                      <a:pPr marL="80010" marR="0" algn="ctr">
                        <a:lnSpc>
                          <a:spcPct val="107000"/>
                        </a:lnSpc>
                        <a:spcBef>
                          <a:spcPts val="200"/>
                        </a:spcBef>
                        <a:spcAft>
                          <a:spcPts val="200"/>
                        </a:spcAft>
                      </a:pPr>
                      <a:r>
                        <a:rPr lang="en-US" sz="1600">
                          <a:effectLst/>
                        </a:rPr>
                        <a:t>Original Medicare (Parts A &amp; 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4281" marR="54281" marT="0" marB="0"/>
                </a:tc>
                <a:tc>
                  <a:txBody>
                    <a:bodyPr/>
                    <a:lstStyle/>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Eligibility</a:t>
                      </a: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Enrollment/Disenrollment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4281" marR="54281" marT="0" marB="0"/>
                </a:tc>
                <a:extLst>
                  <a:ext uri="{0D108BD9-81ED-4DB2-BD59-A6C34878D82A}">
                    <a16:rowId xmlns:a16="http://schemas.microsoft.com/office/drawing/2014/main" val="1420394081"/>
                  </a:ext>
                </a:extLst>
              </a:tr>
              <a:tr h="753600">
                <a:tc>
                  <a:txBody>
                    <a:bodyPr/>
                    <a:lstStyle/>
                    <a:p>
                      <a:pPr marL="80010" marR="0" algn="ctr">
                        <a:lnSpc>
                          <a:spcPct val="107000"/>
                        </a:lnSpc>
                        <a:spcBef>
                          <a:spcPts val="200"/>
                        </a:spcBef>
                        <a:spcAft>
                          <a:spcPts val="200"/>
                        </a:spcAft>
                      </a:pPr>
                      <a:r>
                        <a:rPr lang="en-US" sz="1600">
                          <a:effectLst/>
                        </a:rPr>
                        <a:t>Medigap and Medicare Select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4281" marR="54281" marT="0" marB="0"/>
                </a:tc>
                <a:tc>
                  <a:txBody>
                    <a:bodyPr/>
                    <a:lstStyle/>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Eligibility/Screening</a:t>
                      </a: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Plan Non-Renewal</a:t>
                      </a: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Plans Comparison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4281" marR="54281" marT="0" marB="0"/>
                </a:tc>
                <a:extLst>
                  <a:ext uri="{0D108BD9-81ED-4DB2-BD59-A6C34878D82A}">
                    <a16:rowId xmlns:a16="http://schemas.microsoft.com/office/drawing/2014/main" val="346673507"/>
                  </a:ext>
                </a:extLst>
              </a:tr>
              <a:tr h="1303640">
                <a:tc>
                  <a:txBody>
                    <a:bodyPr/>
                    <a:lstStyle/>
                    <a:p>
                      <a:pPr marL="80010" marR="0" algn="ctr">
                        <a:lnSpc>
                          <a:spcPct val="107000"/>
                        </a:lnSpc>
                        <a:spcBef>
                          <a:spcPts val="200"/>
                        </a:spcBef>
                        <a:spcAft>
                          <a:spcPts val="200"/>
                        </a:spcAft>
                      </a:pPr>
                      <a:r>
                        <a:rPr lang="en-US" sz="1600">
                          <a:effectLst/>
                        </a:rPr>
                        <a:t>Medicare Advantage (MA and MA-PD)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4281" marR="54281" marT="0" marB="0"/>
                </a:tc>
                <a:tc>
                  <a:txBody>
                    <a:bodyPr/>
                    <a:lstStyle/>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Eligibility/Screening</a:t>
                      </a: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Plan Non-Renewal</a:t>
                      </a: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Plans Comparison</a:t>
                      </a: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Enrollment</a:t>
                      </a: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Disenrollment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4281" marR="54281" marT="0" marB="0"/>
                </a:tc>
                <a:extLst>
                  <a:ext uri="{0D108BD9-81ED-4DB2-BD59-A6C34878D82A}">
                    <a16:rowId xmlns:a16="http://schemas.microsoft.com/office/drawing/2014/main" val="212659013"/>
                  </a:ext>
                </a:extLst>
              </a:tr>
              <a:tr h="1303640">
                <a:tc>
                  <a:txBody>
                    <a:bodyPr/>
                    <a:lstStyle/>
                    <a:p>
                      <a:pPr marL="80010" marR="0" algn="ctr">
                        <a:lnSpc>
                          <a:spcPct val="107000"/>
                        </a:lnSpc>
                        <a:spcBef>
                          <a:spcPts val="200"/>
                        </a:spcBef>
                        <a:spcAft>
                          <a:spcPts val="200"/>
                        </a:spcAft>
                      </a:pPr>
                      <a:r>
                        <a:rPr lang="en-US" sz="1600">
                          <a:effectLst/>
                        </a:rPr>
                        <a:t>Medicare Part 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4281" marR="54281" marT="0" marB="0"/>
                </a:tc>
                <a:tc>
                  <a:txBody>
                    <a:bodyPr/>
                    <a:lstStyle/>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Eligibility/Screening</a:t>
                      </a: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Enrollment</a:t>
                      </a: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Disenrollment</a:t>
                      </a: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Plan Non-Renewal</a:t>
                      </a: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Plans Comparison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4281" marR="54281" marT="0" marB="0"/>
                </a:tc>
                <a:extLst>
                  <a:ext uri="{0D108BD9-81ED-4DB2-BD59-A6C34878D82A}">
                    <a16:rowId xmlns:a16="http://schemas.microsoft.com/office/drawing/2014/main" val="3487690670"/>
                  </a:ext>
                </a:extLst>
              </a:tr>
              <a:tr h="753600">
                <a:tc>
                  <a:txBody>
                    <a:bodyPr/>
                    <a:lstStyle/>
                    <a:p>
                      <a:pPr marL="80010" marR="0" algn="ctr">
                        <a:lnSpc>
                          <a:spcPct val="107000"/>
                        </a:lnSpc>
                        <a:spcBef>
                          <a:spcPts val="200"/>
                        </a:spcBef>
                        <a:spcAft>
                          <a:spcPts val="200"/>
                        </a:spcAft>
                      </a:pPr>
                      <a:r>
                        <a:rPr lang="en-US" sz="1600">
                          <a:effectLst/>
                        </a:rPr>
                        <a:t>Part D Low Income Subsidy (LIS Extra Help)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4281" marR="54281" marT="0" marB="0"/>
                </a:tc>
                <a:tc>
                  <a:txBody>
                    <a:bodyPr/>
                    <a:lstStyle/>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Application Assistance</a:t>
                      </a: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Application Submission</a:t>
                      </a: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Eligibility/Screening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4281" marR="54281" marT="0" marB="0"/>
                </a:tc>
                <a:extLst>
                  <a:ext uri="{0D108BD9-81ED-4DB2-BD59-A6C34878D82A}">
                    <a16:rowId xmlns:a16="http://schemas.microsoft.com/office/drawing/2014/main" val="1492523065"/>
                  </a:ext>
                </a:extLst>
              </a:tr>
              <a:tr h="1303640">
                <a:tc>
                  <a:txBody>
                    <a:bodyPr/>
                    <a:lstStyle/>
                    <a:p>
                      <a:pPr marL="80010" marR="0" algn="ctr">
                        <a:lnSpc>
                          <a:spcPct val="107000"/>
                        </a:lnSpc>
                        <a:spcBef>
                          <a:spcPts val="200"/>
                        </a:spcBef>
                        <a:spcAft>
                          <a:spcPts val="200"/>
                        </a:spcAft>
                      </a:pPr>
                      <a:r>
                        <a:rPr lang="en-US" sz="1600">
                          <a:effectLst/>
                        </a:rPr>
                        <a:t>Medicaid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4281" marR="54281" marT="0" marB="0"/>
                </a:tc>
                <a:tc>
                  <a:txBody>
                    <a:bodyPr/>
                    <a:lstStyle/>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Application Submission</a:t>
                      </a: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Eligibility/Screening</a:t>
                      </a: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Medicaid Application Assistance</a:t>
                      </a: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MSP Application Assistance</a:t>
                      </a: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600">
                          <a:effectLst/>
                        </a:rPr>
                        <a:t>Recertification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4281" marR="54281" marT="0" marB="0"/>
                </a:tc>
                <a:extLst>
                  <a:ext uri="{0D108BD9-81ED-4DB2-BD59-A6C34878D82A}">
                    <a16:rowId xmlns:a16="http://schemas.microsoft.com/office/drawing/2014/main" val="746511126"/>
                  </a:ext>
                </a:extLst>
              </a:tr>
            </a:tbl>
          </a:graphicData>
        </a:graphic>
      </p:graphicFrame>
      <p:sp>
        <p:nvSpPr>
          <p:cNvPr id="8" name="Right Brace 7">
            <a:extLst>
              <a:ext uri="{FF2B5EF4-FFF2-40B4-BE49-F238E27FC236}">
                <a16:creationId xmlns:a16="http://schemas.microsoft.com/office/drawing/2014/main" id="{1D4090DA-5C57-4914-90EC-FC9E07E9467F}"/>
              </a:ext>
            </a:extLst>
          </p:cNvPr>
          <p:cNvSpPr/>
          <p:nvPr/>
        </p:nvSpPr>
        <p:spPr>
          <a:xfrm rot="10800000">
            <a:off x="1905000" y="914400"/>
            <a:ext cx="609600" cy="5715000"/>
          </a:xfrm>
          <a:prstGeom prst="rightBrace">
            <a:avLst>
              <a:gd name="adj1" fmla="val 4885"/>
              <a:gd name="adj2" fmla="val 49632"/>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Tw Cen MT"/>
              <a:ea typeface="+mn-ea"/>
              <a:cs typeface="+mn-cs"/>
            </a:endParaRPr>
          </a:p>
        </p:txBody>
      </p:sp>
      <p:sp>
        <p:nvSpPr>
          <p:cNvPr id="9" name="Rectangle 8">
            <a:extLst>
              <a:ext uri="{FF2B5EF4-FFF2-40B4-BE49-F238E27FC236}">
                <a16:creationId xmlns:a16="http://schemas.microsoft.com/office/drawing/2014/main" id="{63C3A92F-2B84-49EC-8AB3-7D26403F0D07}"/>
              </a:ext>
            </a:extLst>
          </p:cNvPr>
          <p:cNvSpPr/>
          <p:nvPr/>
        </p:nvSpPr>
        <p:spPr>
          <a:xfrm>
            <a:off x="228600" y="2286000"/>
            <a:ext cx="1600200" cy="2743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1" name="TextBox 10">
            <a:extLst>
              <a:ext uri="{FF2B5EF4-FFF2-40B4-BE49-F238E27FC236}">
                <a16:creationId xmlns:a16="http://schemas.microsoft.com/office/drawing/2014/main" id="{2B278B50-B7DE-4690-A73D-0835E79F66D2}"/>
              </a:ext>
            </a:extLst>
          </p:cNvPr>
          <p:cNvSpPr txBox="1"/>
          <p:nvPr/>
        </p:nvSpPr>
        <p:spPr>
          <a:xfrm>
            <a:off x="380999" y="2514600"/>
            <a:ext cx="1447800"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95959"/>
                </a:solidFill>
                <a:effectLst/>
                <a:uLnTx/>
                <a:uFillTx/>
                <a:latin typeface="Calibri" panose="020F0502020204030204" pitchFamily="34" charset="0"/>
                <a:ea typeface="Calibri" panose="020F0502020204030204" pitchFamily="34" charset="0"/>
                <a:cs typeface="Times New Roman" panose="02020603050405020304" pitchFamily="18" charset="0"/>
              </a:rPr>
              <a:t>Qualified STARS Enrollment topics for SHIP Performance Measure #5</a:t>
            </a:r>
            <a:endParaRPr kumimoji="0" lang="en-US" sz="1800" b="0" i="0" u="none" strike="noStrike" kern="1200" cap="none" spc="0" normalizeH="0" baseline="0" noProof="0">
              <a:ln>
                <a:noFill/>
              </a:ln>
              <a:solidFill>
                <a:srgbClr val="595959"/>
              </a:solidFill>
              <a:effectLst/>
              <a:uLnTx/>
              <a:uFillTx/>
              <a:latin typeface="Tw Cen MT"/>
              <a:ea typeface="+mn-ea"/>
              <a:cs typeface="+mn-cs"/>
            </a:endParaRPr>
          </a:p>
        </p:txBody>
      </p:sp>
    </p:spTree>
    <p:extLst>
      <p:ext uri="{BB962C8B-B14F-4D97-AF65-F5344CB8AC3E}">
        <p14:creationId xmlns:p14="http://schemas.microsoft.com/office/powerpoint/2010/main" val="1889076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FEE54F4-E3F0-45B9-BA59-881F398FCF18}"/>
              </a:ext>
            </a:extLst>
          </p:cNvPr>
          <p:cNvSpPr>
            <a:spLocks noGrp="1"/>
          </p:cNvSpPr>
          <p:nvPr>
            <p:ph type="title"/>
          </p:nvPr>
        </p:nvSpPr>
        <p:spPr>
          <a:xfrm>
            <a:off x="612648" y="228600"/>
            <a:ext cx="8455152" cy="990600"/>
          </a:xfrm>
        </p:spPr>
        <p:txBody>
          <a:bodyPr>
            <a:normAutofit/>
          </a:bodyPr>
          <a:lstStyle/>
          <a:p>
            <a:r>
              <a:rPr lang="en-US" altLang="en-US" sz="3800">
                <a:ea typeface="ＭＳ Ｐゴシック" panose="020B0600070205080204" pitchFamily="34" charset="-128"/>
              </a:rPr>
              <a:t>Key Resources for Accurate SHIP Reporting</a:t>
            </a:r>
          </a:p>
        </p:txBody>
      </p:sp>
      <p:sp>
        <p:nvSpPr>
          <p:cNvPr id="49155" name="Content Placeholder 2">
            <a:extLst>
              <a:ext uri="{FF2B5EF4-FFF2-40B4-BE49-F238E27FC236}">
                <a16:creationId xmlns:a16="http://schemas.microsoft.com/office/drawing/2014/main" id="{0D7B217E-7CC2-42B5-B4C7-6F47CB43C747}"/>
              </a:ext>
            </a:extLst>
          </p:cNvPr>
          <p:cNvSpPr>
            <a:spLocks noGrp="1"/>
          </p:cNvSpPr>
          <p:nvPr>
            <p:ph idx="1"/>
          </p:nvPr>
        </p:nvSpPr>
        <p:spPr>
          <a:xfrm>
            <a:off x="838200" y="1905000"/>
            <a:ext cx="8229600" cy="4525962"/>
          </a:xfrm>
        </p:spPr>
        <p:txBody>
          <a:bodyPr vert="horz" lIns="91440" tIns="45720" rIns="91440" bIns="45720" anchor="t">
            <a:normAutofit lnSpcReduction="10000"/>
          </a:bodyPr>
          <a:lstStyle/>
          <a:p>
            <a:pPr>
              <a:buSzPct val="36000"/>
            </a:pPr>
            <a:r>
              <a:rPr lang="en-US" altLang="en-US" b="1">
                <a:solidFill>
                  <a:schemeClr val="accent1"/>
                </a:solidFill>
                <a:ea typeface="ＭＳ Ｐゴシック"/>
              </a:rPr>
              <a:t>New! SHIP Performance Measures At-A-Glance </a:t>
            </a:r>
            <a:endParaRPr lang="en-US" altLang="en-US" b="1">
              <a:solidFill>
                <a:schemeClr val="accent1"/>
              </a:solidFill>
              <a:ea typeface="ＭＳ Ｐゴシック" panose="020B0600070205080204" pitchFamily="34" charset="-128"/>
            </a:endParaRPr>
          </a:p>
          <a:p>
            <a:pPr lvl="1">
              <a:buFont typeface="Wingdings" panose="05000000000000000000" pitchFamily="2" charset="2"/>
              <a:buChar char="Ø"/>
            </a:pPr>
            <a:r>
              <a:rPr lang="en-US" altLang="en-US">
                <a:ea typeface="ＭＳ Ｐゴシック"/>
              </a:rPr>
              <a:t>Table with forms, fields, and answer for each PM</a:t>
            </a:r>
          </a:p>
          <a:p>
            <a:pPr lvl="1">
              <a:buFont typeface="Wingdings" panose="05000000000000000000" pitchFamily="2" charset="2"/>
              <a:buChar char="Ø"/>
            </a:pPr>
            <a:r>
              <a:rPr lang="en-US" altLang="en-US">
                <a:ea typeface="ＭＳ Ｐゴシック"/>
              </a:rPr>
              <a:t>Definition of rural</a:t>
            </a:r>
          </a:p>
          <a:p>
            <a:pPr lvl="1">
              <a:buFont typeface="Wingdings" panose="05000000000000000000" pitchFamily="2" charset="2"/>
              <a:buChar char="Ø"/>
            </a:pPr>
            <a:r>
              <a:rPr lang="en-US" altLang="en-US">
                <a:ea typeface="ＭＳ Ｐゴシック"/>
              </a:rPr>
              <a:t>Medicare-Eligible Population Data in STARS</a:t>
            </a:r>
          </a:p>
          <a:p>
            <a:pPr lvl="1">
              <a:buFont typeface="Wingdings" panose="05000000000000000000" pitchFamily="2" charset="2"/>
              <a:buChar char="Ø"/>
            </a:pPr>
            <a:r>
              <a:rPr lang="en-US" altLang="en-US">
                <a:ea typeface="ＭＳ Ｐゴシック"/>
              </a:rPr>
              <a:t>Qualifying enrollment topics (PM5)</a:t>
            </a:r>
          </a:p>
          <a:p>
            <a:r>
              <a:rPr lang="en-US" altLang="en-US">
                <a:ea typeface="ＭＳ Ｐゴシック"/>
              </a:rPr>
              <a:t>STARS Manual</a:t>
            </a:r>
          </a:p>
          <a:p>
            <a:pPr lvl="1"/>
            <a:r>
              <a:rPr lang="en-US" altLang="en-US">
                <a:ea typeface="ＭＳ Ｐゴシック"/>
              </a:rPr>
              <a:t>Fields affecting Performance Measures reports and the Resource Report are flagged</a:t>
            </a:r>
          </a:p>
          <a:p>
            <a:pPr lvl="1"/>
            <a:r>
              <a:rPr lang="en-US" altLang="en-US">
                <a:ea typeface="ＭＳ Ｐゴシック"/>
              </a:rPr>
              <a:t>Chapter 4 (beneficiary contacts) was updated in September with expanded guidance</a:t>
            </a:r>
            <a:endParaRPr lang="en-US" altLang="en-US">
              <a:ea typeface="ＭＳ Ｐゴシック" panose="020B0600070205080204" pitchFamily="34" charset="-128"/>
            </a:endParaRPr>
          </a:p>
        </p:txBody>
      </p:sp>
      <p:sp>
        <p:nvSpPr>
          <p:cNvPr id="2" name="Star: 5 Points 1">
            <a:extLst>
              <a:ext uri="{FF2B5EF4-FFF2-40B4-BE49-F238E27FC236}">
                <a16:creationId xmlns:a16="http://schemas.microsoft.com/office/drawing/2014/main" id="{79783DE5-F71A-4903-8882-3B09CE7D6F87}"/>
              </a:ext>
            </a:extLst>
          </p:cNvPr>
          <p:cNvSpPr/>
          <p:nvPr/>
        </p:nvSpPr>
        <p:spPr>
          <a:xfrm>
            <a:off x="381000" y="1524000"/>
            <a:ext cx="914400" cy="914400"/>
          </a:xfrm>
          <a:prstGeom prst="star5">
            <a:avLst/>
          </a:prstGeom>
          <a:solidFill>
            <a:schemeClr val="accent4"/>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a:t>Accessing STARS Resources</a:t>
            </a:r>
            <a:endParaRPr lang="en-US" sz="3600" i="1"/>
          </a:p>
        </p:txBody>
      </p:sp>
      <p:sp>
        <p:nvSpPr>
          <p:cNvPr id="3" name="Slide Number Placeholder 2"/>
          <p:cNvSpPr>
            <a:spLocks noGrp="1"/>
          </p:cNvSpPr>
          <p:nvPr>
            <p:ph type="sldNum" sz="quarter" idx="1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2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2400" b="1" i="0" u="none" strike="noStrike" kern="1200" cap="none" spc="0" normalizeH="0" baseline="0" noProof="0">
              <a:ln>
                <a:noFill/>
              </a:ln>
              <a:solidFill>
                <a:srgbClr val="FFFFFF"/>
              </a:solidFill>
              <a:effectLst/>
              <a:uLnTx/>
              <a:uFillTx/>
              <a:latin typeface="Tw Cen MT"/>
              <a:ea typeface="+mn-ea"/>
              <a:cs typeface="+mn-cs"/>
            </a:endParaRPr>
          </a:p>
        </p:txBody>
      </p:sp>
      <p:graphicFrame>
        <p:nvGraphicFramePr>
          <p:cNvPr id="7" name="Diagram 6"/>
          <p:cNvGraphicFramePr/>
          <p:nvPr/>
        </p:nvGraphicFramePr>
        <p:xfrm>
          <a:off x="2895600" y="3155615"/>
          <a:ext cx="3727173" cy="2826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8723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45437"/>
            <a:ext cx="8229600" cy="609600"/>
          </a:xfrm>
        </p:spPr>
        <p:txBody>
          <a:bodyPr>
            <a:normAutofit fontScale="90000"/>
          </a:bodyPr>
          <a:lstStyle/>
          <a:p>
            <a:r>
              <a:rPr lang="en-US"/>
              <a:t>STARS Landing Page</a:t>
            </a:r>
          </a:p>
        </p:txBody>
      </p:sp>
      <p:sp>
        <p:nvSpPr>
          <p:cNvPr id="6" name="Content Placeholder 5"/>
          <p:cNvSpPr>
            <a:spLocks noGrp="1"/>
          </p:cNvSpPr>
          <p:nvPr>
            <p:ph idx="1"/>
          </p:nvPr>
        </p:nvSpPr>
        <p:spPr>
          <a:xfrm>
            <a:off x="457200" y="1600200"/>
            <a:ext cx="8229600" cy="5181599"/>
          </a:xfrm>
        </p:spPr>
        <p:txBody>
          <a:bodyPr>
            <a:normAutofit/>
          </a:bodyPr>
          <a:lstStyle/>
          <a:p>
            <a:r>
              <a:rPr lang="en-US" sz="3600" b="1"/>
              <a:t>https://stars.acl.gov</a:t>
            </a:r>
            <a:br>
              <a:rPr lang="en-US" u="sng"/>
            </a:br>
            <a:br>
              <a:rPr lang="en-US" u="sng"/>
            </a:br>
            <a:endParaRPr lang="en-US" altLang="en-US">
              <a:latin typeface="Calibri" panose="020F0502020204030204" pitchFamily="34" charset="0"/>
              <a:ea typeface="MS Mincho" charset="-128"/>
              <a:cs typeface="Calibri" panose="020F0502020204030204" pitchFamily="34" charset="0"/>
            </a:endParaRPr>
          </a:p>
          <a:p>
            <a:endParaRPr lang="en-US" altLang="en-US">
              <a:latin typeface="Calibri" panose="020F0502020204030204" pitchFamily="34" charset="0"/>
              <a:ea typeface="MS Mincho" charset="-128"/>
              <a:cs typeface="Calibri" panose="020F0502020204030204" pitchFamily="34" charset="0"/>
            </a:endParaRPr>
          </a:p>
          <a:p>
            <a:endParaRPr lang="en-US" altLang="en-US">
              <a:latin typeface="Calibri" panose="020F0502020204030204" pitchFamily="34" charset="0"/>
              <a:ea typeface="MS Mincho" charset="-128"/>
              <a:cs typeface="Calibri" panose="020F0502020204030204" pitchFamily="34" charset="0"/>
            </a:endParaRPr>
          </a:p>
          <a:p>
            <a:endParaRPr lang="en-US" altLang="en-US">
              <a:latin typeface="Calibri" panose="020F0502020204030204" pitchFamily="34" charset="0"/>
              <a:ea typeface="MS Mincho" charset="-128"/>
              <a:cs typeface="Calibri" panose="020F0502020204030204" pitchFamily="34" charset="0"/>
            </a:endParaRPr>
          </a:p>
          <a:p>
            <a:pPr marL="274320">
              <a:spcBef>
                <a:spcPts val="3000"/>
              </a:spcBef>
            </a:pPr>
            <a:r>
              <a:rPr lang="en-US" altLang="en-US" sz="2400">
                <a:latin typeface="Calibri" panose="020F0502020204030204" pitchFamily="34" charset="0"/>
                <a:ea typeface="MS Mincho" charset="-128"/>
                <a:cs typeface="Calibri" panose="020F0502020204030204" pitchFamily="34" charset="0"/>
              </a:rPr>
              <a:t>Contains link to SHIP TA Center’s STARS Resources page</a:t>
            </a:r>
          </a:p>
          <a:p>
            <a:pPr marL="274320">
              <a:spcBef>
                <a:spcPts val="600"/>
              </a:spcBef>
            </a:pPr>
            <a:r>
              <a:rPr lang="en-US" altLang="en-US" sz="2400">
                <a:latin typeface="Calibri" panose="020F0502020204030204" pitchFamily="34" charset="0"/>
                <a:ea typeface="MS Mincho" charset="-128"/>
                <a:cs typeface="Calibri" panose="020F0502020204030204" pitchFamily="34" charset="0"/>
              </a:rPr>
              <a:t>Contains link to Booz Allen STARS Help Desk</a:t>
            </a:r>
            <a:endParaRPr lang="en-US" altLang="en-US" sz="2400">
              <a:latin typeface="Arial" panose="020B0604020202020204" pitchFamily="34" charset="0"/>
            </a:endParaRPr>
          </a:p>
          <a:p>
            <a:pPr marL="0" indent="0">
              <a:buNone/>
            </a:pPr>
            <a:endParaRPr lang="en-US"/>
          </a:p>
        </p:txBody>
      </p:sp>
      <p:pic>
        <p:nvPicPr>
          <p:cNvPr id="2049" name="Picture 26"/>
          <p:cNvPicPr>
            <a:picLocks noChangeAspect="1" noChangeArrowheads="1"/>
          </p:cNvPicPr>
          <p:nvPr/>
        </p:nvPicPr>
        <p:blipFill rotWithShape="1">
          <a:blip r:embed="rId3">
            <a:extLst>
              <a:ext uri="{28A0092B-C50C-407E-A947-70E740481C1C}">
                <a14:useLocalDpi xmlns:a14="http://schemas.microsoft.com/office/drawing/2010/main" val="0"/>
              </a:ext>
            </a:extLst>
          </a:blip>
          <a:srcRect l="513" t="10667" r="18341" b="52297"/>
          <a:stretch/>
        </p:blipFill>
        <p:spPr bwMode="auto">
          <a:xfrm>
            <a:off x="266701" y="2438400"/>
            <a:ext cx="8877300" cy="2533189"/>
          </a:xfrm>
          <a:prstGeom prst="rect">
            <a:avLst/>
          </a:prstGeom>
          <a:noFill/>
          <a:ln w="15875">
            <a:solidFill>
              <a:srgbClr val="ED7D3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5" name="Curved Right Arrow 4"/>
          <p:cNvSpPr/>
          <p:nvPr/>
        </p:nvSpPr>
        <p:spPr>
          <a:xfrm rot="10800000" flipH="1">
            <a:off x="247350" y="4590589"/>
            <a:ext cx="419700" cy="762000"/>
          </a:xfrm>
          <a:prstGeom prst="curved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Tw Cen MT"/>
              <a:ea typeface="+mn-ea"/>
              <a:cs typeface="+mn-cs"/>
            </a:endParaRPr>
          </a:p>
        </p:txBody>
      </p:sp>
    </p:spTree>
    <p:extLst>
      <p:ext uri="{BB962C8B-B14F-4D97-AF65-F5344CB8AC3E}">
        <p14:creationId xmlns:p14="http://schemas.microsoft.com/office/powerpoint/2010/main" val="2193920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595959"/>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400" b="1" i="0" u="none" strike="noStrike" kern="1200" cap="none" spc="0" normalizeH="0" baseline="0" noProof="0">
              <a:ln>
                <a:noFill/>
              </a:ln>
              <a:solidFill>
                <a:srgbClr val="595959"/>
              </a:solidFill>
              <a:effectLst/>
              <a:uLnTx/>
              <a:uFillTx/>
              <a:latin typeface="Tw Cen MT"/>
              <a:ea typeface="+mn-ea"/>
              <a:cs typeface="+mn-cs"/>
            </a:endParaRPr>
          </a:p>
        </p:txBody>
      </p:sp>
      <p:sp>
        <p:nvSpPr>
          <p:cNvPr id="2" name="Title 1"/>
          <p:cNvSpPr>
            <a:spLocks noGrp="1"/>
          </p:cNvSpPr>
          <p:nvPr>
            <p:ph type="title" idx="4294967295"/>
          </p:nvPr>
        </p:nvSpPr>
        <p:spPr>
          <a:xfrm>
            <a:off x="428813" y="0"/>
            <a:ext cx="8153400" cy="990600"/>
          </a:xfrm>
        </p:spPr>
        <p:txBody>
          <a:bodyPr>
            <a:normAutofit/>
          </a:bodyPr>
          <a:lstStyle/>
          <a:p>
            <a:r>
              <a:rPr lang="en-US" sz="3200"/>
              <a:t>STARS Resources Page</a:t>
            </a:r>
          </a:p>
        </p:txBody>
      </p:sp>
      <p:pic>
        <p:nvPicPr>
          <p:cNvPr id="5"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30585" y="990600"/>
            <a:ext cx="8713415" cy="5657127"/>
          </a:xfrm>
          <a:ln w="15875">
            <a:solidFill>
              <a:schemeClr val="accent1"/>
            </a:solidFill>
          </a:ln>
        </p:spPr>
      </p:pic>
      <p:sp>
        <p:nvSpPr>
          <p:cNvPr id="6" name="Oval 5"/>
          <p:cNvSpPr/>
          <p:nvPr/>
        </p:nvSpPr>
        <p:spPr>
          <a:xfrm>
            <a:off x="3352800" y="914400"/>
            <a:ext cx="1066800" cy="68580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2137427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42C14-A691-480B-81B8-B489B869863D}"/>
              </a:ext>
            </a:extLst>
          </p:cNvPr>
          <p:cNvSpPr>
            <a:spLocks noGrp="1"/>
          </p:cNvSpPr>
          <p:nvPr>
            <p:ph type="title"/>
          </p:nvPr>
        </p:nvSpPr>
        <p:spPr/>
        <p:txBody>
          <a:bodyPr/>
          <a:lstStyle/>
          <a:p>
            <a:r>
              <a:rPr lang="en-US"/>
              <a:t>SHIP Login at www.shiptacenter.org</a:t>
            </a:r>
          </a:p>
        </p:txBody>
      </p:sp>
      <p:sp>
        <p:nvSpPr>
          <p:cNvPr id="3" name="Slide Number Placeholder 2">
            <a:extLst>
              <a:ext uri="{FF2B5EF4-FFF2-40B4-BE49-F238E27FC236}">
                <a16:creationId xmlns:a16="http://schemas.microsoft.com/office/drawing/2014/main" id="{91AD363D-33B8-4CAD-AF72-A70F01B30D52}"/>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8" name="Content Placeholder 7">
            <a:extLst>
              <a:ext uri="{FF2B5EF4-FFF2-40B4-BE49-F238E27FC236}">
                <a16:creationId xmlns:a16="http://schemas.microsoft.com/office/drawing/2014/main" id="{C5B3457A-39BE-4721-B509-2514B28E4D68}"/>
              </a:ext>
            </a:extLst>
          </p:cNvPr>
          <p:cNvSpPr>
            <a:spLocks noGrp="1"/>
          </p:cNvSpPr>
          <p:nvPr>
            <p:ph sz="quarter" idx="1"/>
          </p:nvPr>
        </p:nvSpPr>
        <p:spPr/>
        <p:txBody>
          <a:bodyPr/>
          <a:lstStyle/>
          <a:p>
            <a:r>
              <a:rPr lang="en-US"/>
              <a:t>As of March 26, 2020, this is our login page.</a:t>
            </a:r>
          </a:p>
          <a:p>
            <a:pPr lvl="1"/>
            <a:r>
              <a:rPr lang="en-US"/>
              <a:t>A green banner provides tips for first-time users</a:t>
            </a:r>
          </a:p>
        </p:txBody>
      </p:sp>
      <p:pic>
        <p:nvPicPr>
          <p:cNvPr id="5" name="Picture 4" descr="A screenshot of a social media post&#10;&#10;Description automatically generated">
            <a:extLst>
              <a:ext uri="{FF2B5EF4-FFF2-40B4-BE49-F238E27FC236}">
                <a16:creationId xmlns:a16="http://schemas.microsoft.com/office/drawing/2014/main" id="{ADA2A5D3-2F5F-42A8-B13E-DEA02BB6E3B6}"/>
              </a:ext>
            </a:extLst>
          </p:cNvPr>
          <p:cNvPicPr>
            <a:picLocks noChangeAspect="1"/>
          </p:cNvPicPr>
          <p:nvPr/>
        </p:nvPicPr>
        <p:blipFill rotWithShape="1">
          <a:blip r:embed="rId3">
            <a:extLst>
              <a:ext uri="{28A0092B-C50C-407E-A947-70E740481C1C}">
                <a14:useLocalDpi xmlns:a14="http://schemas.microsoft.com/office/drawing/2010/main" val="0"/>
              </a:ext>
            </a:extLst>
          </a:blip>
          <a:srcRect l="2500" t="30782" r="4134"/>
          <a:stretch/>
        </p:blipFill>
        <p:spPr>
          <a:xfrm>
            <a:off x="76200" y="2667000"/>
            <a:ext cx="9142906" cy="4114800"/>
          </a:xfrm>
          <a:prstGeom prst="rect">
            <a:avLst/>
          </a:prstGeom>
        </p:spPr>
      </p:pic>
    </p:spTree>
    <p:extLst>
      <p:ext uri="{BB962C8B-B14F-4D97-AF65-F5344CB8AC3E}">
        <p14:creationId xmlns:p14="http://schemas.microsoft.com/office/powerpoint/2010/main" val="797669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45437"/>
            <a:ext cx="8229600" cy="609600"/>
          </a:xfrm>
        </p:spPr>
        <p:txBody>
          <a:bodyPr>
            <a:normAutofit fontScale="90000"/>
          </a:bodyPr>
          <a:lstStyle/>
          <a:p>
            <a:r>
              <a:rPr lang="en-US"/>
              <a:t>STARS Access and Resources</a:t>
            </a:r>
          </a:p>
        </p:txBody>
      </p:sp>
      <p:pic>
        <p:nvPicPr>
          <p:cNvPr id="2" name="Picture 1">
            <a:extLst>
              <a:ext uri="{FF2B5EF4-FFF2-40B4-BE49-F238E27FC236}">
                <a16:creationId xmlns:a16="http://schemas.microsoft.com/office/drawing/2014/main" id="{2D3A16C7-3595-4046-8101-16002312069E}"/>
              </a:ext>
            </a:extLst>
          </p:cNvPr>
          <p:cNvPicPr>
            <a:picLocks noChangeAspect="1"/>
          </p:cNvPicPr>
          <p:nvPr/>
        </p:nvPicPr>
        <p:blipFill rotWithShape="1">
          <a:blip r:embed="rId3"/>
          <a:srcRect r="89286" b="30642"/>
          <a:stretch/>
        </p:blipFill>
        <p:spPr>
          <a:xfrm>
            <a:off x="130629" y="1682210"/>
            <a:ext cx="2097092" cy="5175790"/>
          </a:xfrm>
          <a:prstGeom prst="rect">
            <a:avLst/>
          </a:prstGeom>
        </p:spPr>
      </p:pic>
      <p:pic>
        <p:nvPicPr>
          <p:cNvPr id="3" name="Picture 2">
            <a:extLst>
              <a:ext uri="{FF2B5EF4-FFF2-40B4-BE49-F238E27FC236}">
                <a16:creationId xmlns:a16="http://schemas.microsoft.com/office/drawing/2014/main" id="{8AA71AC5-5D21-47E3-9DE9-2328E80C83C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79592" y="1553031"/>
            <a:ext cx="6515014" cy="5304969"/>
          </a:xfrm>
          <a:prstGeom prst="rect">
            <a:avLst/>
          </a:prstGeom>
        </p:spPr>
      </p:pic>
      <p:sp>
        <p:nvSpPr>
          <p:cNvPr id="4" name="Rectangle 3">
            <a:extLst>
              <a:ext uri="{FF2B5EF4-FFF2-40B4-BE49-F238E27FC236}">
                <a16:creationId xmlns:a16="http://schemas.microsoft.com/office/drawing/2014/main" id="{7EA539BA-3623-4885-B990-0325E61D71FC}"/>
              </a:ext>
            </a:extLst>
          </p:cNvPr>
          <p:cNvSpPr/>
          <p:nvPr/>
        </p:nvSpPr>
        <p:spPr>
          <a:xfrm>
            <a:off x="9219" y="3933173"/>
            <a:ext cx="2370373" cy="67640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1390440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STARS Manual and Other Resources</a:t>
            </a:r>
          </a:p>
        </p:txBody>
      </p:sp>
      <p:sp>
        <p:nvSpPr>
          <p:cNvPr id="3" name="Content Placeholder 2"/>
          <p:cNvSpPr>
            <a:spLocks noGrp="1"/>
          </p:cNvSpPr>
          <p:nvPr>
            <p:ph idx="1"/>
          </p:nvPr>
        </p:nvSpPr>
        <p:spPr>
          <a:xfrm>
            <a:off x="612648" y="1600200"/>
            <a:ext cx="8153400" cy="4953000"/>
          </a:xfrm>
        </p:spPr>
        <p:txBody>
          <a:bodyPr vert="horz" lIns="91440" tIns="45720" rIns="91440" bIns="45720" anchor="t">
            <a:normAutofit fontScale="85000" lnSpcReduction="20000"/>
          </a:bodyPr>
          <a:lstStyle/>
          <a:p>
            <a:pPr marL="0" indent="0">
              <a:buNone/>
            </a:pPr>
            <a:r>
              <a:rPr lang="en-US" b="1"/>
              <a:t>STARS Manual:</a:t>
            </a:r>
          </a:p>
          <a:p>
            <a:r>
              <a:rPr lang="en-US" b="1">
                <a:solidFill>
                  <a:schemeClr val="accent3">
                    <a:lumMod val="75000"/>
                  </a:schemeClr>
                </a:solidFill>
              </a:rPr>
              <a:t>Chapter 1: Introduction</a:t>
            </a:r>
          </a:p>
          <a:p>
            <a:r>
              <a:rPr lang="en-US" b="1">
                <a:solidFill>
                  <a:schemeClr val="accent3">
                    <a:lumMod val="75000"/>
                  </a:schemeClr>
                </a:solidFill>
              </a:rPr>
              <a:t>Chapter 2: User Basics</a:t>
            </a:r>
          </a:p>
          <a:p>
            <a:r>
              <a:rPr lang="en-US" b="1">
                <a:solidFill>
                  <a:schemeClr val="accent3">
                    <a:lumMod val="75000"/>
                  </a:schemeClr>
                </a:solidFill>
              </a:rPr>
              <a:t>Chapter 3: Team Member Management</a:t>
            </a:r>
          </a:p>
          <a:p>
            <a:r>
              <a:rPr lang="en-US" b="1">
                <a:solidFill>
                  <a:schemeClr val="accent3">
                    <a:lumMod val="75000"/>
                  </a:schemeClr>
                </a:solidFill>
              </a:rPr>
              <a:t>Chapter 4: Beneficiary Contacts</a:t>
            </a:r>
          </a:p>
          <a:p>
            <a:r>
              <a:rPr lang="en-US" b="1">
                <a:solidFill>
                  <a:schemeClr val="accent3">
                    <a:lumMod val="75000"/>
                  </a:schemeClr>
                </a:solidFill>
              </a:rPr>
              <a:t>Chapter 5: Group and Media Outreach and Education</a:t>
            </a:r>
          </a:p>
          <a:p>
            <a:r>
              <a:rPr lang="en-US" b="1">
                <a:solidFill>
                  <a:schemeClr val="accent3">
                    <a:lumMod val="75000"/>
                  </a:schemeClr>
                </a:solidFill>
              </a:rPr>
              <a:t>Chapter 6: STARS Searches</a:t>
            </a:r>
          </a:p>
          <a:p>
            <a:pPr marL="0" indent="0">
              <a:buNone/>
            </a:pPr>
            <a:r>
              <a:rPr lang="en-US" b="1"/>
              <a:t>Handouts, Job Aids and Webinars about:</a:t>
            </a:r>
          </a:p>
          <a:p>
            <a:r>
              <a:rPr lang="en-US">
                <a:solidFill>
                  <a:schemeClr val="accent2">
                    <a:lumMod val="75000"/>
                  </a:schemeClr>
                </a:solidFill>
              </a:rPr>
              <a:t>Performance Measures</a:t>
            </a:r>
          </a:p>
          <a:p>
            <a:r>
              <a:rPr lang="en-US">
                <a:solidFill>
                  <a:schemeClr val="accent2">
                    <a:lumMod val="75000"/>
                  </a:schemeClr>
                </a:solidFill>
              </a:rPr>
              <a:t>Reports </a:t>
            </a:r>
          </a:p>
          <a:p>
            <a:r>
              <a:rPr lang="en-US">
                <a:solidFill>
                  <a:schemeClr val="accent2">
                    <a:lumMod val="75000"/>
                  </a:schemeClr>
                </a:solidFill>
              </a:rPr>
              <a:t>User roles</a:t>
            </a:r>
          </a:p>
          <a:p>
            <a:r>
              <a:rPr lang="en-US">
                <a:solidFill>
                  <a:schemeClr val="accent2">
                    <a:lumMod val="75000"/>
                  </a:schemeClr>
                </a:solidFill>
              </a:rPr>
              <a:t>Recordings of past data entry trainings</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83134">
            <a:off x="6786501" y="4125474"/>
            <a:ext cx="2051191" cy="2559544"/>
          </a:xfrm>
          <a:prstGeom prst="rect">
            <a:avLst/>
          </a:prstGeom>
        </p:spPr>
      </p:pic>
    </p:spTree>
    <p:extLst>
      <p:ext uri="{BB962C8B-B14F-4D97-AF65-F5344CB8AC3E}">
        <p14:creationId xmlns:p14="http://schemas.microsoft.com/office/powerpoint/2010/main" val="2833731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for WellSky Users</a:t>
            </a:r>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3</a:t>
            </a:fld>
            <a:endParaRPr lang="en-US"/>
          </a:p>
        </p:txBody>
      </p:sp>
      <p:sp>
        <p:nvSpPr>
          <p:cNvPr id="4" name="Content Placeholder 3"/>
          <p:cNvSpPr>
            <a:spLocks noGrp="1"/>
          </p:cNvSpPr>
          <p:nvPr>
            <p:ph sz="quarter" idx="1"/>
          </p:nvPr>
        </p:nvSpPr>
        <p:spPr>
          <a:xfrm>
            <a:off x="612648" y="1600200"/>
            <a:ext cx="8153400" cy="4850704"/>
          </a:xfrm>
        </p:spPr>
        <p:txBody>
          <a:bodyPr>
            <a:normAutofit fontScale="92500" lnSpcReduction="20000"/>
          </a:bodyPr>
          <a:lstStyle/>
          <a:p>
            <a:r>
              <a:rPr lang="en-US" dirty="0"/>
              <a:t>These slides were designed by the SHIP TA Center to explain how to do data entry directly into the SHIP reporting system, STARS. </a:t>
            </a:r>
          </a:p>
          <a:p>
            <a:r>
              <a:rPr lang="en-US" dirty="0"/>
              <a:t>Many Wisconsin SHIP counselors use a different system called WellSky to track casework.</a:t>
            </a:r>
          </a:p>
          <a:p>
            <a:r>
              <a:rPr lang="en-US" dirty="0"/>
              <a:t>Instructions on how to export data from WellSky to STARS is explained in the </a:t>
            </a:r>
            <a:r>
              <a:rPr lang="en-US" dirty="0">
                <a:hlinkClick r:id="rId2"/>
              </a:rPr>
              <a:t>WellSky/SAMS Data Entry and Case Tracking Guide</a:t>
            </a:r>
            <a:r>
              <a:rPr lang="en-US" dirty="0"/>
              <a:t> and demonstrated in </a:t>
            </a:r>
            <a:r>
              <a:rPr lang="en-US" dirty="0">
                <a:hlinkClick r:id="rId3"/>
              </a:rPr>
              <a:t>ERI</a:t>
            </a:r>
            <a:r>
              <a:rPr lang="en-US" dirty="0"/>
              <a:t>.</a:t>
            </a:r>
          </a:p>
          <a:p>
            <a:r>
              <a:rPr lang="en-US" dirty="0"/>
              <a:t>WellSky guidance should match STARS guidance.</a:t>
            </a:r>
          </a:p>
          <a:p>
            <a:r>
              <a:rPr lang="en-US" dirty="0"/>
              <a:t>However, if instructions in these slides contradict guidance on WellSky data entry, follow the WellSky instructions.</a:t>
            </a:r>
          </a:p>
        </p:txBody>
      </p:sp>
    </p:spTree>
    <p:extLst>
      <p:ext uri="{BB962C8B-B14F-4D97-AF65-F5344CB8AC3E}">
        <p14:creationId xmlns:p14="http://schemas.microsoft.com/office/powerpoint/2010/main" val="3489720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Individualized Technical Assistance</a:t>
            </a:r>
          </a:p>
        </p:txBody>
      </p:sp>
      <p:sp>
        <p:nvSpPr>
          <p:cNvPr id="6" name="Content Placeholder 5"/>
          <p:cNvSpPr>
            <a:spLocks noGrp="1"/>
          </p:cNvSpPr>
          <p:nvPr>
            <p:ph idx="1"/>
          </p:nvPr>
        </p:nvSpPr>
        <p:spPr>
          <a:xfrm>
            <a:off x="612648" y="1600199"/>
            <a:ext cx="8153400" cy="4896293"/>
          </a:xfrm>
        </p:spPr>
        <p:txBody>
          <a:bodyPr>
            <a:normAutofit/>
          </a:bodyPr>
          <a:lstStyle/>
          <a:p>
            <a:pPr lvl="0"/>
            <a:r>
              <a:rPr lang="en-US" dirty="0"/>
              <a:t>For STARS technical assistance, contact the STARS help desk at Booz Allen Hamilton:</a:t>
            </a:r>
          </a:p>
          <a:p>
            <a:pPr lvl="1"/>
            <a:r>
              <a:rPr lang="en-US" dirty="0"/>
              <a:t> </a:t>
            </a:r>
            <a:r>
              <a:rPr lang="en-US" u="sng" dirty="0">
                <a:solidFill>
                  <a:srgbClr val="0033CC"/>
                </a:solidFill>
              </a:rPr>
              <a:t>boozallenstarshelpdesk@bah.com</a:t>
            </a:r>
            <a:r>
              <a:rPr lang="en-US" dirty="0"/>
              <a:t> or 703-377-4424</a:t>
            </a:r>
          </a:p>
          <a:p>
            <a:r>
              <a:rPr lang="en-US" dirty="0"/>
              <a:t>For questions about STARS training and resources, contact the Wisconsin SHIP director: </a:t>
            </a:r>
          </a:p>
          <a:p>
            <a:pPr lvl="1"/>
            <a:r>
              <a:rPr lang="en-US" dirty="0">
                <a:hlinkClick r:id="rId3"/>
              </a:rPr>
              <a:t>michelle.grochocinski@dhs.wisconsin.gov</a:t>
            </a:r>
            <a:r>
              <a:rPr lang="en-US" dirty="0"/>
              <a:t> </a:t>
            </a:r>
          </a:p>
        </p:txBody>
      </p:sp>
    </p:spTree>
    <p:extLst>
      <p:ext uri="{BB962C8B-B14F-4D97-AF65-F5344CB8AC3E}">
        <p14:creationId xmlns:p14="http://schemas.microsoft.com/office/powerpoint/2010/main" val="2101395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D22A-9445-494C-AEA1-DA4289369567}"/>
              </a:ext>
            </a:extLst>
          </p:cNvPr>
          <p:cNvSpPr>
            <a:spLocks noGrp="1"/>
          </p:cNvSpPr>
          <p:nvPr>
            <p:ph type="title"/>
          </p:nvPr>
        </p:nvSpPr>
        <p:spPr>
          <a:xfrm>
            <a:off x="609600" y="228600"/>
            <a:ext cx="8153400" cy="990600"/>
          </a:xfrm>
        </p:spPr>
        <p:txBody>
          <a:bodyPr anchor="ctr">
            <a:normAutofit/>
          </a:bodyPr>
          <a:lstStyle/>
          <a:p>
            <a:r>
              <a:rPr lang="en-US"/>
              <a:t>Today’s Resources</a:t>
            </a:r>
          </a:p>
        </p:txBody>
      </p:sp>
      <p:pic>
        <p:nvPicPr>
          <p:cNvPr id="6" name="Picture 5">
            <a:extLst>
              <a:ext uri="{FF2B5EF4-FFF2-40B4-BE49-F238E27FC236}">
                <a16:creationId xmlns:a16="http://schemas.microsoft.com/office/drawing/2014/main" id="{E745BF7D-C1DA-45BB-8F28-CD871E4B5B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800" y="1803144"/>
            <a:ext cx="6022013" cy="4474690"/>
          </a:xfrm>
          <a:prstGeom prst="rect">
            <a:avLst/>
          </a:prstGeom>
          <a:noFill/>
          <a:ln>
            <a:solidFill>
              <a:srgbClr val="C00000"/>
            </a:solidFill>
          </a:ln>
        </p:spPr>
      </p:pic>
      <p:sp>
        <p:nvSpPr>
          <p:cNvPr id="4" name="Content Placeholder 3">
            <a:extLst>
              <a:ext uri="{FF2B5EF4-FFF2-40B4-BE49-F238E27FC236}">
                <a16:creationId xmlns:a16="http://schemas.microsoft.com/office/drawing/2014/main" id="{80F73D35-4A0C-4CA0-A801-D1A1E2EC1798}"/>
              </a:ext>
            </a:extLst>
          </p:cNvPr>
          <p:cNvSpPr>
            <a:spLocks noGrp="1"/>
          </p:cNvSpPr>
          <p:nvPr>
            <p:ph sz="quarter" idx="2"/>
          </p:nvPr>
        </p:nvSpPr>
        <p:spPr>
          <a:xfrm>
            <a:off x="6437612" y="1971644"/>
            <a:ext cx="2529084" cy="4306190"/>
          </a:xfrm>
        </p:spPr>
        <p:txBody>
          <a:bodyPr>
            <a:normAutofit/>
          </a:bodyPr>
          <a:lstStyle/>
          <a:p>
            <a:pPr>
              <a:lnSpc>
                <a:spcPct val="90000"/>
              </a:lnSpc>
            </a:pPr>
            <a:r>
              <a:rPr lang="en-US" sz="2400"/>
              <a:t>Available for file transfer in Webex</a:t>
            </a:r>
          </a:p>
          <a:p>
            <a:pPr>
              <a:lnSpc>
                <a:spcPct val="90000"/>
              </a:lnSpc>
            </a:pPr>
            <a:r>
              <a:rPr lang="en-US" sz="2400"/>
              <a:t>In the STARS menu, </a:t>
            </a:r>
            <a:r>
              <a:rPr lang="en-US" sz="2400" i="1"/>
              <a:t>and</a:t>
            </a:r>
          </a:p>
          <a:p>
            <a:pPr>
              <a:lnSpc>
                <a:spcPct val="90000"/>
              </a:lnSpc>
            </a:pPr>
            <a:r>
              <a:rPr lang="en-US" sz="2400"/>
              <a:t>In the Resource Library </a:t>
            </a:r>
          </a:p>
          <a:p>
            <a:pPr>
              <a:lnSpc>
                <a:spcPct val="90000"/>
              </a:lnSpc>
            </a:pPr>
            <a:r>
              <a:rPr lang="en-US" sz="2400"/>
              <a:t>Recording added tomorrow</a:t>
            </a:r>
          </a:p>
        </p:txBody>
      </p:sp>
      <p:sp>
        <p:nvSpPr>
          <p:cNvPr id="3" name="Slide Number Placeholder 2">
            <a:extLst>
              <a:ext uri="{FF2B5EF4-FFF2-40B4-BE49-F238E27FC236}">
                <a16:creationId xmlns:a16="http://schemas.microsoft.com/office/drawing/2014/main" id="{FC49D232-AA69-4CE3-9FEE-F378EB947287}"/>
              </a:ext>
            </a:extLst>
          </p:cNvPr>
          <p:cNvSpPr>
            <a:spLocks noGrp="1"/>
          </p:cNvSpPr>
          <p:nvPr>
            <p:ph type="sldNum" sz="quarter" idx="16"/>
          </p:nvPr>
        </p:nvSpPr>
        <p:spPr>
          <a:xfrm>
            <a:off x="0" y="1272222"/>
            <a:ext cx="533400" cy="244476"/>
          </a:xfrm>
        </p:spPr>
        <p:txBody>
          <a:bodyPr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fld id="{A162D542-39A4-4598-BEB9-D1267FDA8501}" type="slidenum">
              <a:rPr kumimoji="0" lang="en-US" sz="11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90000"/>
                </a:lnSpc>
                <a:spcBef>
                  <a:spcPts val="0"/>
                </a:spcBef>
                <a:spcAft>
                  <a:spcPts val="600"/>
                </a:spcAft>
                <a:buClrTx/>
                <a:buSzTx/>
                <a:buFontTx/>
                <a:buNone/>
                <a:tabLst/>
                <a:defRPr/>
              </a:pPr>
              <a:t>31</a:t>
            </a:fld>
            <a:endParaRPr kumimoji="0" lang="en-US" sz="1100" b="1" i="0" u="none" strike="noStrike" kern="1200" cap="none" spc="0" normalizeH="0" baseline="0" noProof="0">
              <a:ln>
                <a:noFill/>
              </a:ln>
              <a:solidFill>
                <a:srgbClr val="FFFFFF"/>
              </a:solidFill>
              <a:effectLst/>
              <a:uLnTx/>
              <a:uFillTx/>
              <a:latin typeface="Tw Cen MT"/>
              <a:ea typeface="+mn-ea"/>
              <a:cs typeface="+mn-cs"/>
            </a:endParaRPr>
          </a:p>
        </p:txBody>
      </p:sp>
      <p:sp>
        <p:nvSpPr>
          <p:cNvPr id="7" name="Rectangle 6">
            <a:extLst>
              <a:ext uri="{FF2B5EF4-FFF2-40B4-BE49-F238E27FC236}">
                <a16:creationId xmlns:a16="http://schemas.microsoft.com/office/drawing/2014/main" id="{F680A2D0-65CA-41BB-8DF3-9DA9A10F35D8}"/>
              </a:ext>
            </a:extLst>
          </p:cNvPr>
          <p:cNvSpPr/>
          <p:nvPr/>
        </p:nvSpPr>
        <p:spPr>
          <a:xfrm>
            <a:off x="304800" y="4953000"/>
            <a:ext cx="1461052" cy="357808"/>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0" name="Rectangle 9">
            <a:extLst>
              <a:ext uri="{FF2B5EF4-FFF2-40B4-BE49-F238E27FC236}">
                <a16:creationId xmlns:a16="http://schemas.microsoft.com/office/drawing/2014/main" id="{F3481648-2812-4EE2-8935-C32C0F181F17}"/>
              </a:ext>
            </a:extLst>
          </p:cNvPr>
          <p:cNvSpPr/>
          <p:nvPr/>
        </p:nvSpPr>
        <p:spPr>
          <a:xfrm>
            <a:off x="2667000" y="3429000"/>
            <a:ext cx="1981200" cy="864705"/>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4085461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FF1ED11-7664-4C9A-8599-207A7CB03F33}"/>
              </a:ext>
            </a:extLst>
          </p:cNvPr>
          <p:cNvSpPr>
            <a:spLocks noGrp="1"/>
          </p:cNvSpPr>
          <p:nvPr>
            <p:ph type="body" idx="1"/>
          </p:nvPr>
        </p:nvSpPr>
        <p:spPr/>
        <p:txBody>
          <a:bodyPr>
            <a:normAutofit lnSpcReduction="10000"/>
          </a:bodyPr>
          <a:lstStyle/>
          <a:p>
            <a:r>
              <a:rPr lang="en-US"/>
              <a:t>The information in the following slides is also in the STARS Manual, Chapter 4. Most of this information was also covered during the demonstration. </a:t>
            </a:r>
          </a:p>
        </p:txBody>
      </p:sp>
      <p:sp>
        <p:nvSpPr>
          <p:cNvPr id="5" name="Title 4">
            <a:extLst>
              <a:ext uri="{FF2B5EF4-FFF2-40B4-BE49-F238E27FC236}">
                <a16:creationId xmlns:a16="http://schemas.microsoft.com/office/drawing/2014/main" id="{08418AC3-357B-424C-92EA-A49F65B7EC64}"/>
              </a:ext>
            </a:extLst>
          </p:cNvPr>
          <p:cNvSpPr>
            <a:spLocks noGrp="1"/>
          </p:cNvSpPr>
          <p:nvPr>
            <p:ph type="title"/>
          </p:nvPr>
        </p:nvSpPr>
        <p:spPr/>
        <p:txBody>
          <a:bodyPr/>
          <a:lstStyle/>
          <a:p>
            <a:r>
              <a:rPr lang="en-US"/>
              <a:t>Appendix</a:t>
            </a:r>
          </a:p>
        </p:txBody>
      </p:sp>
      <p:sp>
        <p:nvSpPr>
          <p:cNvPr id="3" name="Slide Number Placeholder 2">
            <a:extLst>
              <a:ext uri="{FF2B5EF4-FFF2-40B4-BE49-F238E27FC236}">
                <a16:creationId xmlns:a16="http://schemas.microsoft.com/office/drawing/2014/main" id="{668CCEDF-8D21-4D6F-8560-174C91104D6F}"/>
              </a:ext>
            </a:extLst>
          </p:cNvPr>
          <p:cNvSpPr>
            <a:spLocks noGrp="1"/>
          </p:cNvSpPr>
          <p:nvPr>
            <p:ph type="sldNum" sz="quarter" idx="11"/>
          </p:nvPr>
        </p:nvSpPr>
        <p:spPr/>
        <p:txBody>
          <a:bodyPr>
            <a:normAutofit/>
          </a:bodyPr>
          <a:lstStyle/>
          <a:p>
            <a:fld id="{A162D542-39A4-4598-BEB9-D1267FDA8501}" type="slidenum">
              <a:rPr lang="en-US" smtClean="0"/>
              <a:t>32</a:t>
            </a:fld>
            <a:endParaRPr lang="en-US"/>
          </a:p>
        </p:txBody>
      </p:sp>
    </p:spTree>
    <p:extLst>
      <p:ext uri="{BB962C8B-B14F-4D97-AF65-F5344CB8AC3E}">
        <p14:creationId xmlns:p14="http://schemas.microsoft.com/office/powerpoint/2010/main" val="2630075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Session Conducted By</a:t>
            </a:r>
          </a:p>
        </p:txBody>
      </p:sp>
      <p:sp>
        <p:nvSpPr>
          <p:cNvPr id="5" name="Content Placeholder 4"/>
          <p:cNvSpPr>
            <a:spLocks noGrp="1"/>
          </p:cNvSpPr>
          <p:nvPr>
            <p:ph idx="1"/>
          </p:nvPr>
        </p:nvSpPr>
        <p:spPr/>
        <p:txBody>
          <a:bodyPr/>
          <a:lstStyle/>
          <a:p>
            <a:r>
              <a:rPr lang="en-US"/>
              <a:t>This section of the form collects information on the person that counseled or worked with the beneficiary</a:t>
            </a:r>
          </a:p>
          <a:p>
            <a:r>
              <a:rPr lang="en-US"/>
              <a:t>Use the drop down bars to select the correct options</a:t>
            </a:r>
          </a:p>
          <a:p>
            <a:pPr lvl="1"/>
            <a:r>
              <a:rPr lang="en-US" sz="2200"/>
              <a:t>Partner Organization will auto-populate </a:t>
            </a:r>
          </a:p>
          <a:p>
            <a:pPr lvl="1"/>
            <a:r>
              <a:rPr lang="en-US" sz="2200"/>
              <a:t>County will also auto-populate after you enter the Zip Code</a:t>
            </a:r>
          </a:p>
          <a:p>
            <a:pPr lvl="1"/>
            <a:r>
              <a:rPr lang="en-US" sz="2200"/>
              <a:t>Remember: Session location is where </a:t>
            </a:r>
            <a:r>
              <a:rPr lang="en-US" sz="2200" u="sng"/>
              <a:t>you</a:t>
            </a:r>
            <a:r>
              <a:rPr lang="en-US" sz="2200"/>
              <a:t> are when counseling</a:t>
            </a:r>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Picture 5"/>
          <p:cNvPicPr>
            <a:picLocks noChangeAspect="1"/>
          </p:cNvPicPr>
          <p:nvPr/>
        </p:nvPicPr>
        <p:blipFill rotWithShape="1">
          <a:blip r:embed="rId3"/>
          <a:srcRect l="219" t="51020" r="49532" b="27795"/>
          <a:stretch/>
        </p:blipFill>
        <p:spPr>
          <a:xfrm>
            <a:off x="638924" y="4867124"/>
            <a:ext cx="8152711" cy="1932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1003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Beneficiary Information</a:t>
            </a:r>
          </a:p>
        </p:txBody>
      </p:sp>
      <p:sp>
        <p:nvSpPr>
          <p:cNvPr id="3" name="Content Placeholder 2"/>
          <p:cNvSpPr>
            <a:spLocks noGrp="1"/>
          </p:cNvSpPr>
          <p:nvPr>
            <p:ph idx="1"/>
          </p:nvPr>
        </p:nvSpPr>
        <p:spPr/>
        <p:txBody>
          <a:bodyPr/>
          <a:lstStyle/>
          <a:p>
            <a:r>
              <a:rPr lang="en-US"/>
              <a:t>Space to collect both the Beneficiary’s information and/or a Representative’s information as needed</a:t>
            </a:r>
          </a:p>
          <a:p>
            <a:r>
              <a:rPr lang="en-US"/>
              <a:t>None of these fields are required BUT please enter the name and phone number as often as possible</a:t>
            </a:r>
          </a:p>
          <a:p>
            <a:pPr lvl="1"/>
            <a:r>
              <a:rPr lang="en-US" sz="2000"/>
              <a:t>ACL needs the name and phone number to conduct beneficiary satisfaction surveys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16751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Beneficiary Residence Info</a:t>
            </a:r>
          </a:p>
        </p:txBody>
      </p:sp>
      <p:sp>
        <p:nvSpPr>
          <p:cNvPr id="3" name="Content Placeholder 2"/>
          <p:cNvSpPr>
            <a:spLocks noGrp="1"/>
          </p:cNvSpPr>
          <p:nvPr>
            <p:ph idx="1"/>
          </p:nvPr>
        </p:nvSpPr>
        <p:spPr>
          <a:xfrm>
            <a:off x="457200" y="1748376"/>
            <a:ext cx="8229600" cy="593785"/>
          </a:xfrm>
        </p:spPr>
        <p:txBody>
          <a:bodyPr/>
          <a:lstStyle/>
          <a:p>
            <a:r>
              <a:rPr lang="en-US"/>
              <a:t>This information is required</a:t>
            </a:r>
          </a:p>
        </p:txBody>
      </p:sp>
      <p:pic>
        <p:nvPicPr>
          <p:cNvPr id="4" name="Picture 3"/>
          <p:cNvPicPr>
            <a:picLocks noChangeAspect="1"/>
          </p:cNvPicPr>
          <p:nvPr/>
        </p:nvPicPr>
        <p:blipFill rotWithShape="1">
          <a:blip r:embed="rId3"/>
          <a:srcRect t="48510" r="51171" b="30845"/>
          <a:stretch/>
        </p:blipFill>
        <p:spPr>
          <a:xfrm>
            <a:off x="220510" y="2425760"/>
            <a:ext cx="8702980" cy="2068644"/>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bwMode="auto">
          <a:xfrm>
            <a:off x="318986" y="4700683"/>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800" kern="1200">
                <a:solidFill>
                  <a:srgbClr val="00529B"/>
                </a:solidFill>
                <a:latin typeface="+mj-lt"/>
                <a:ea typeface="+mj-ea"/>
                <a:cs typeface="+mj-cs"/>
              </a:defRPr>
            </a:lvl1pPr>
            <a:lvl2pPr algn="l" defTabSz="457200" rtl="0" eaLnBrk="1" fontAlgn="base" hangingPunct="1">
              <a:spcBef>
                <a:spcPct val="0"/>
              </a:spcBef>
              <a:spcAft>
                <a:spcPct val="0"/>
              </a:spcAft>
              <a:defRPr sz="3800">
                <a:solidFill>
                  <a:srgbClr val="00529B"/>
                </a:solidFill>
                <a:latin typeface="Calibri" pitchFamily="34" charset="0"/>
              </a:defRPr>
            </a:lvl2pPr>
            <a:lvl3pPr algn="l" defTabSz="457200" rtl="0" eaLnBrk="1" fontAlgn="base" hangingPunct="1">
              <a:spcBef>
                <a:spcPct val="0"/>
              </a:spcBef>
              <a:spcAft>
                <a:spcPct val="0"/>
              </a:spcAft>
              <a:defRPr sz="3800">
                <a:solidFill>
                  <a:srgbClr val="00529B"/>
                </a:solidFill>
                <a:latin typeface="Calibri" pitchFamily="34" charset="0"/>
              </a:defRPr>
            </a:lvl3pPr>
            <a:lvl4pPr algn="l" defTabSz="457200" rtl="0" eaLnBrk="1" fontAlgn="base" hangingPunct="1">
              <a:spcBef>
                <a:spcPct val="0"/>
              </a:spcBef>
              <a:spcAft>
                <a:spcPct val="0"/>
              </a:spcAft>
              <a:defRPr sz="3800">
                <a:solidFill>
                  <a:srgbClr val="00529B"/>
                </a:solidFill>
                <a:latin typeface="Calibri" pitchFamily="34" charset="0"/>
              </a:defRPr>
            </a:lvl4pPr>
            <a:lvl5pPr algn="l" defTabSz="457200" rtl="0" eaLnBrk="1" fontAlgn="base" hangingPunct="1">
              <a:spcBef>
                <a:spcPct val="0"/>
              </a:spcBef>
              <a:spcAft>
                <a:spcPct val="0"/>
              </a:spcAft>
              <a:defRPr sz="3800">
                <a:solidFill>
                  <a:srgbClr val="00529B"/>
                </a:solidFill>
                <a:latin typeface="Calibri" pitchFamily="34" charset="0"/>
              </a:defRPr>
            </a:lvl5pPr>
            <a:lvl6pPr marL="457200" algn="l" defTabSz="457200" rtl="0" eaLnBrk="1" fontAlgn="base" hangingPunct="1">
              <a:spcBef>
                <a:spcPct val="0"/>
              </a:spcBef>
              <a:spcAft>
                <a:spcPct val="0"/>
              </a:spcAft>
              <a:defRPr sz="3800">
                <a:solidFill>
                  <a:srgbClr val="00529B"/>
                </a:solidFill>
                <a:latin typeface="Calibri" pitchFamily="34" charset="0"/>
              </a:defRPr>
            </a:lvl6pPr>
            <a:lvl7pPr marL="914400" algn="l" defTabSz="457200" rtl="0" eaLnBrk="1" fontAlgn="base" hangingPunct="1">
              <a:spcBef>
                <a:spcPct val="0"/>
              </a:spcBef>
              <a:spcAft>
                <a:spcPct val="0"/>
              </a:spcAft>
              <a:defRPr sz="3800">
                <a:solidFill>
                  <a:srgbClr val="00529B"/>
                </a:solidFill>
                <a:latin typeface="Calibri" pitchFamily="34" charset="0"/>
              </a:defRPr>
            </a:lvl7pPr>
            <a:lvl8pPr marL="1371600" algn="l" defTabSz="457200" rtl="0" eaLnBrk="1" fontAlgn="base" hangingPunct="1">
              <a:spcBef>
                <a:spcPct val="0"/>
              </a:spcBef>
              <a:spcAft>
                <a:spcPct val="0"/>
              </a:spcAft>
              <a:defRPr sz="3800">
                <a:solidFill>
                  <a:srgbClr val="00529B"/>
                </a:solidFill>
                <a:latin typeface="Calibri" pitchFamily="34" charset="0"/>
              </a:defRPr>
            </a:lvl8pPr>
            <a:lvl9pPr marL="1828800" algn="l" defTabSz="457200" rtl="0" eaLnBrk="1" fontAlgn="base" hangingPunct="1">
              <a:spcBef>
                <a:spcPct val="0"/>
              </a:spcBef>
              <a:spcAft>
                <a:spcPct val="0"/>
              </a:spcAft>
              <a:defRPr sz="3800">
                <a:solidFill>
                  <a:srgbClr val="00529B"/>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800" b="0" i="0" u="none" strike="noStrike" kern="1200" cap="none" spc="0" normalizeH="0" baseline="0" noProof="0">
                <a:ln>
                  <a:noFill/>
                </a:ln>
                <a:solidFill>
                  <a:srgbClr val="00529B"/>
                </a:solidFill>
                <a:effectLst/>
                <a:uLnTx/>
                <a:uFillTx/>
                <a:latin typeface="Calibri"/>
                <a:ea typeface="+mj-ea"/>
                <a:cs typeface="+mj-cs"/>
              </a:rPr>
              <a:t>Date of Contact</a:t>
            </a:r>
          </a:p>
        </p:txBody>
      </p:sp>
      <p:sp>
        <p:nvSpPr>
          <p:cNvPr id="6" name="Content Placeholder 2"/>
          <p:cNvSpPr txBox="1">
            <a:spLocks/>
          </p:cNvSpPr>
          <p:nvPr/>
        </p:nvSpPr>
        <p:spPr bwMode="auto">
          <a:xfrm>
            <a:off x="457200" y="5289241"/>
            <a:ext cx="8229600" cy="13779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sz="2500" b="0" i="0" u="none" strike="noStrike" kern="1200" cap="none" spc="0" normalizeH="0" baseline="0" noProof="0">
                <a:ln>
                  <a:noFill/>
                </a:ln>
                <a:effectLst/>
                <a:uLnTx/>
                <a:uFillTx/>
                <a:latin typeface="Calibri"/>
                <a:ea typeface="+mn-ea"/>
                <a:cs typeface="+mn-cs"/>
              </a:rPr>
              <a:t>This information is required</a:t>
            </a:r>
            <a:endParaRPr lang="en-US" sz="2500" b="0" i="0" u="none" strike="noStrike" kern="1200" cap="none" spc="0" normalizeH="0" baseline="0" noProof="0">
              <a:ln>
                <a:noFill/>
              </a:ln>
              <a:effectLst/>
              <a:uLnTx/>
              <a:uFillTx/>
              <a:latin typeface="Calibri"/>
              <a:cs typeface="Calibri"/>
            </a:endParaRPr>
          </a:p>
          <a:p>
            <a:pPr marL="342900" marR="0" lvl="0" indent="-34290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sz="2500" b="0" i="0" u="none" strike="noStrike" kern="1200" cap="none" spc="0" normalizeH="0" baseline="0" noProof="0">
                <a:ln>
                  <a:noFill/>
                </a:ln>
                <a:effectLst/>
                <a:uLnTx/>
                <a:uFillTx/>
                <a:latin typeface="Calibri"/>
                <a:ea typeface="+mn-ea"/>
                <a:cs typeface="+mn-cs"/>
              </a:rPr>
              <a:t>Manually enter the date or use the Date Picker tool by clicking on the calendar icon</a:t>
            </a:r>
            <a:endParaRPr lang="en-US" sz="2500" b="0" i="0" u="none" strike="noStrike" kern="1200" cap="none" spc="0" normalizeH="0" baseline="0" noProof="0">
              <a:ln>
                <a:noFill/>
              </a:ln>
              <a:effectLst/>
              <a:uLnTx/>
              <a:uFillTx/>
              <a:latin typeface="Calibri"/>
              <a:cs typeface="Calibri"/>
            </a:endParaRPr>
          </a:p>
        </p:txBody>
      </p:sp>
      <p:cxnSp>
        <p:nvCxnSpPr>
          <p:cNvPr id="8" name="Straight Arrow Connector 7"/>
          <p:cNvCxnSpPr/>
          <p:nvPr/>
        </p:nvCxnSpPr>
        <p:spPr>
          <a:xfrm flipV="1">
            <a:off x="6800850" y="4431325"/>
            <a:ext cx="514351" cy="1417025"/>
          </a:xfrm>
          <a:prstGeom prst="straightConnector1">
            <a:avLst/>
          </a:prstGeom>
          <a:ln>
            <a:solidFill>
              <a:srgbClr val="FF0000"/>
            </a:solidFill>
            <a:tailEnd type="triangle"/>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10" name="Slide Number Placeholder 9"/>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70944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Spent</a:t>
            </a:r>
          </a:p>
        </p:txBody>
      </p:sp>
      <p:sp>
        <p:nvSpPr>
          <p:cNvPr id="3" name="Content Placeholder 2"/>
          <p:cNvSpPr>
            <a:spLocks noGrp="1"/>
          </p:cNvSpPr>
          <p:nvPr>
            <p:ph idx="1"/>
          </p:nvPr>
        </p:nvSpPr>
        <p:spPr/>
        <p:txBody>
          <a:bodyPr vert="horz" lIns="91440" tIns="45720" rIns="91440" bIns="45720" anchor="t">
            <a:normAutofit/>
          </a:bodyPr>
          <a:lstStyle/>
          <a:p>
            <a:r>
              <a:rPr lang="en-US"/>
              <a:t>Enter all the time you spent helping the beneficiary during this contact.  Includes:</a:t>
            </a:r>
          </a:p>
          <a:p>
            <a:pPr lvl="1"/>
            <a:r>
              <a:rPr lang="en-US" sz="2000"/>
              <a:t>All time meeting with beneficiary or representative</a:t>
            </a:r>
          </a:p>
          <a:p>
            <a:pPr lvl="1"/>
            <a:r>
              <a:rPr lang="en-US" sz="2000"/>
              <a:t>Any time spent researching, preparing materials, completing paperwork/form, and traveling to meet with the beneficiary. </a:t>
            </a:r>
          </a:p>
          <a:p>
            <a:pPr lvl="1"/>
            <a:r>
              <a:rPr lang="en-US"/>
              <a:t>Enter time in whole hours and minutes </a:t>
            </a:r>
          </a:p>
          <a:p>
            <a:pPr lvl="1"/>
            <a:r>
              <a:rPr lang="en-US" sz="2000"/>
              <a:t>The system will auto-calculate the total time in minutes (required)</a:t>
            </a:r>
          </a:p>
        </p:txBody>
      </p:sp>
      <p:pic>
        <p:nvPicPr>
          <p:cNvPr id="4" name="Picture 3"/>
          <p:cNvPicPr>
            <a:picLocks noChangeAspect="1"/>
          </p:cNvPicPr>
          <p:nvPr/>
        </p:nvPicPr>
        <p:blipFill rotWithShape="1">
          <a:blip r:embed="rId3"/>
          <a:srcRect l="554" t="46429" r="46611" b="38393"/>
          <a:stretch/>
        </p:blipFill>
        <p:spPr>
          <a:xfrm>
            <a:off x="248290" y="4849584"/>
            <a:ext cx="8650781" cy="1397277"/>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04933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Beneficiary Additional Sessions</a:t>
            </a:r>
          </a:p>
        </p:txBody>
      </p:sp>
      <p:sp>
        <p:nvSpPr>
          <p:cNvPr id="3" name="Content Placeholder 2"/>
          <p:cNvSpPr>
            <a:spLocks noGrp="1"/>
          </p:cNvSpPr>
          <p:nvPr>
            <p:ph idx="1"/>
          </p:nvPr>
        </p:nvSpPr>
        <p:spPr/>
        <p:txBody>
          <a:bodyPr/>
          <a:lstStyle/>
          <a:p>
            <a:r>
              <a:rPr lang="en-US"/>
              <a:t>Illustrate complexity</a:t>
            </a:r>
          </a:p>
          <a:p>
            <a:r>
              <a:rPr lang="en-US"/>
              <a:t>No limit; enter as many as needed</a:t>
            </a:r>
          </a:p>
          <a:p>
            <a:r>
              <a:rPr lang="en-US"/>
              <a:t>Each additional contact counts the same way as a stand-alone contact on SHIP Performance Measures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6" name="Group 5"/>
          <p:cNvGrpSpPr/>
          <p:nvPr/>
        </p:nvGrpSpPr>
        <p:grpSpPr>
          <a:xfrm>
            <a:off x="379712" y="3608477"/>
            <a:ext cx="3384782" cy="1347696"/>
            <a:chOff x="4569778" y="3542368"/>
            <a:chExt cx="3895725" cy="1213783"/>
          </a:xfrm>
        </p:grpSpPr>
        <p:pic>
          <p:nvPicPr>
            <p:cNvPr id="7" name="Picture 6"/>
            <p:cNvPicPr>
              <a:picLocks noChangeAspect="1"/>
            </p:cNvPicPr>
            <p:nvPr/>
          </p:nvPicPr>
          <p:blipFill rotWithShape="1">
            <a:blip r:embed="rId3"/>
            <a:srcRect t="14476"/>
            <a:stretch/>
          </p:blipFill>
          <p:spPr>
            <a:xfrm>
              <a:off x="4569778" y="3542368"/>
              <a:ext cx="3895725" cy="1213783"/>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a:off x="5977890" y="4183380"/>
              <a:ext cx="2487613" cy="57277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3897642" y="3816346"/>
            <a:ext cx="5134703" cy="2279654"/>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10" name="TextBox 9"/>
          <p:cNvSpPr txBox="1"/>
          <p:nvPr/>
        </p:nvSpPr>
        <p:spPr>
          <a:xfrm>
            <a:off x="487489" y="5404700"/>
            <a:ext cx="3143856"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Note: API feature does not currently support this feature.  ACL is working with BAH on a possible enhancement to add this to API. </a:t>
            </a:r>
          </a:p>
        </p:txBody>
      </p:sp>
    </p:spTree>
    <p:extLst>
      <p:ext uri="{BB962C8B-B14F-4D97-AF65-F5344CB8AC3E}">
        <p14:creationId xmlns:p14="http://schemas.microsoft.com/office/powerpoint/2010/main" val="1123946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What if fields I need aren’t on the Beneficiary Additional Sessions (BAS) tab?</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400" b="1" i="0" u="none" strike="noStrike" kern="1200" cap="none" spc="0" normalizeH="0" baseline="0" noProof="0" smtClean="0">
                <a:ln>
                  <a:noFill/>
                </a:ln>
                <a:solidFill>
                  <a:prstClr val="black"/>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400" b="1" i="0" u="none" strike="noStrike" kern="1200" cap="none" spc="0" normalizeH="0" baseline="0" noProof="0">
              <a:ln>
                <a:noFill/>
              </a:ln>
              <a:solidFill>
                <a:prstClr val="black"/>
              </a:solidFill>
              <a:effectLst/>
              <a:uLnTx/>
              <a:uFillTx/>
              <a:latin typeface="Tw Cen MT"/>
              <a:ea typeface="+mn-ea"/>
              <a:cs typeface="+mn-cs"/>
            </a:endParaRPr>
          </a:p>
        </p:txBody>
      </p:sp>
      <p:sp>
        <p:nvSpPr>
          <p:cNvPr id="3" name="Content Placeholder 2"/>
          <p:cNvSpPr>
            <a:spLocks noGrp="1"/>
          </p:cNvSpPr>
          <p:nvPr>
            <p:ph sz="quarter" idx="1"/>
          </p:nvPr>
        </p:nvSpPr>
        <p:spPr/>
        <p:txBody>
          <a:bodyPr vert="horz" lIns="91440" tIns="45720" rIns="91440" bIns="45720" anchor="t">
            <a:normAutofit lnSpcReduction="10000"/>
          </a:bodyPr>
          <a:lstStyle/>
          <a:p>
            <a:pPr lvl="1"/>
            <a:r>
              <a:rPr lang="en-US" u="sng"/>
              <a:t>Beneficiary demographic information</a:t>
            </a:r>
            <a:r>
              <a:rPr lang="en-US"/>
              <a:t> does not appear on the BAS, but the demographics entered on the Beneficiary Contact Form (BCF) are tied to all associated BASs. </a:t>
            </a:r>
          </a:p>
          <a:p>
            <a:pPr lvl="2"/>
            <a:r>
              <a:rPr lang="en-US"/>
              <a:t>Edit the demographic information on the BCF, when applicable. </a:t>
            </a:r>
          </a:p>
          <a:p>
            <a:pPr lvl="1"/>
            <a:r>
              <a:rPr lang="en-US" u="sng">
                <a:ea typeface="+mn-lt"/>
                <a:cs typeface="+mn-lt"/>
              </a:rPr>
              <a:t>Status</a:t>
            </a:r>
            <a:r>
              <a:rPr lang="en-US">
                <a:ea typeface="+mn-lt"/>
                <a:cs typeface="+mn-lt"/>
              </a:rPr>
              <a:t> does not appear on the BAS. </a:t>
            </a:r>
          </a:p>
          <a:p>
            <a:pPr lvl="2">
              <a:buClr>
                <a:srgbClr val="DD8047"/>
              </a:buClr>
            </a:pPr>
            <a:r>
              <a:rPr lang="en-US">
                <a:ea typeface="+mn-lt"/>
                <a:cs typeface="+mn-lt"/>
              </a:rPr>
              <a:t>Edit the status on the associated BCF when a case status changes from “In Progress” to “Completed.”</a:t>
            </a:r>
          </a:p>
          <a:p>
            <a:pPr lvl="1"/>
            <a:r>
              <a:rPr lang="en-US" u="sng"/>
              <a:t>Send to SMP is not available through a BAS</a:t>
            </a:r>
            <a:r>
              <a:rPr lang="en-US"/>
              <a:t>. </a:t>
            </a:r>
          </a:p>
          <a:p>
            <a:pPr lvl="2"/>
            <a:r>
              <a:rPr lang="en-US"/>
              <a:t>Enter a new BCF if the case evolves into an SMP issue.</a:t>
            </a:r>
          </a:p>
        </p:txBody>
      </p:sp>
    </p:spTree>
    <p:extLst>
      <p:ext uri="{BB962C8B-B14F-4D97-AF65-F5344CB8AC3E}">
        <p14:creationId xmlns:p14="http://schemas.microsoft.com/office/powerpoint/2010/main" val="1043886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SYSTEM SECURITY</a:t>
            </a:r>
          </a:p>
        </p:txBody>
      </p:sp>
      <p:sp>
        <p:nvSpPr>
          <p:cNvPr id="2" name="Slide Number Placeholder 1"/>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238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B92FBA-B91C-47D2-A573-EF79CAA1B05B}"/>
              </a:ext>
            </a:extLst>
          </p:cNvPr>
          <p:cNvSpPr>
            <a:spLocks noGrp="1"/>
          </p:cNvSpPr>
          <p:nvPr>
            <p:ph type="title"/>
          </p:nvPr>
        </p:nvSpPr>
        <p:spPr/>
        <p:txBody>
          <a:bodyPr>
            <a:normAutofit fontScale="90000"/>
          </a:bodyPr>
          <a:lstStyle/>
          <a:p>
            <a:r>
              <a:rPr lang="en-US"/>
              <a:t>STARS Tracking Inbox for Data Entry</a:t>
            </a:r>
          </a:p>
        </p:txBody>
      </p:sp>
      <p:sp>
        <p:nvSpPr>
          <p:cNvPr id="4" name="Slide Number Placeholder 3">
            <a:extLst>
              <a:ext uri="{FF2B5EF4-FFF2-40B4-BE49-F238E27FC236}">
                <a16:creationId xmlns:a16="http://schemas.microsoft.com/office/drawing/2014/main" id="{1936810C-5BA4-4D4A-A86F-578DE3717F0A}"/>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6" name="Content Placeholder 5">
            <a:extLst>
              <a:ext uri="{FF2B5EF4-FFF2-40B4-BE49-F238E27FC236}">
                <a16:creationId xmlns:a16="http://schemas.microsoft.com/office/drawing/2014/main" id="{F3583062-116E-461C-BCC1-B50CEEEC5505}"/>
              </a:ext>
            </a:extLst>
          </p:cNvPr>
          <p:cNvSpPr>
            <a:spLocks noGrp="1"/>
          </p:cNvSpPr>
          <p:nvPr>
            <p:ph sz="quarter" idx="1"/>
          </p:nvPr>
        </p:nvSpPr>
        <p:spPr>
          <a:xfrm>
            <a:off x="612648" y="1516698"/>
            <a:ext cx="8153400" cy="4495800"/>
          </a:xfrm>
        </p:spPr>
        <p:txBody>
          <a:bodyPr/>
          <a:lstStyle/>
          <a:p>
            <a:r>
              <a:rPr lang="en-US"/>
              <a:t>All data is entered on a form in the Tracking Inbox</a:t>
            </a:r>
          </a:p>
          <a:p>
            <a:pPr lvl="1">
              <a:spcBef>
                <a:spcPts val="300"/>
              </a:spcBef>
            </a:pPr>
            <a:r>
              <a:rPr lang="en-US" b="1">
                <a:solidFill>
                  <a:srgbClr val="FF0000"/>
                </a:solidFill>
              </a:rPr>
              <a:t>Beneficiary Contact</a:t>
            </a:r>
          </a:p>
          <a:p>
            <a:pPr lvl="1">
              <a:spcBef>
                <a:spcPts val="300"/>
              </a:spcBef>
            </a:pPr>
            <a:r>
              <a:rPr lang="en-US"/>
              <a:t>Group Outreach</a:t>
            </a:r>
          </a:p>
          <a:p>
            <a:pPr lvl="1">
              <a:spcBef>
                <a:spcPts val="300"/>
              </a:spcBef>
            </a:pPr>
            <a:r>
              <a:rPr lang="en-US"/>
              <a:t>Media Outreach</a:t>
            </a:r>
          </a:p>
          <a:p>
            <a:pPr lvl="1">
              <a:spcBef>
                <a:spcPts val="300"/>
              </a:spcBef>
            </a:pPr>
            <a:r>
              <a:rPr lang="en-US"/>
              <a:t>Team Member</a:t>
            </a:r>
          </a:p>
          <a:p>
            <a:endParaRPr lang="en-US"/>
          </a:p>
          <a:p>
            <a:endParaRPr lang="en-US"/>
          </a:p>
        </p:txBody>
      </p:sp>
      <p:pic>
        <p:nvPicPr>
          <p:cNvPr id="8" name="Picture 7">
            <a:extLst>
              <a:ext uri="{FF2B5EF4-FFF2-40B4-BE49-F238E27FC236}">
                <a16:creationId xmlns:a16="http://schemas.microsoft.com/office/drawing/2014/main" id="{4E67627C-3883-48F4-A27F-A4B4771966C4}"/>
              </a:ext>
            </a:extLst>
          </p:cNvPr>
          <p:cNvPicPr/>
          <p:nvPr/>
        </p:nvPicPr>
        <p:blipFill rotWithShape="1">
          <a:blip r:embed="rId3"/>
          <a:srcRect t="23263" r="78086" b="50124"/>
          <a:stretch/>
        </p:blipFill>
        <p:spPr bwMode="auto">
          <a:xfrm>
            <a:off x="377952" y="3805747"/>
            <a:ext cx="8153400" cy="3038398"/>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B68385EE-0E29-4A81-99E8-41658E771D10}"/>
              </a:ext>
            </a:extLst>
          </p:cNvPr>
          <p:cNvSpPr/>
          <p:nvPr/>
        </p:nvSpPr>
        <p:spPr>
          <a:xfrm>
            <a:off x="1295400" y="3764598"/>
            <a:ext cx="2362200" cy="1417002"/>
          </a:xfrm>
          <a:prstGeom prst="rect">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2328720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PDP/MA-PD Enrollment Cost Change Measurement Overview</a:t>
            </a:r>
          </a:p>
        </p:txBody>
      </p:sp>
      <p:sp>
        <p:nvSpPr>
          <p:cNvPr id="5" name="Content Placeholder 4"/>
          <p:cNvSpPr>
            <a:spLocks noGrp="1"/>
          </p:cNvSpPr>
          <p:nvPr>
            <p:ph idx="1"/>
          </p:nvPr>
        </p:nvSpPr>
        <p:spPr>
          <a:xfrm>
            <a:off x="457200" y="1858962"/>
            <a:ext cx="8229600" cy="4141788"/>
          </a:xfrm>
        </p:spPr>
        <p:txBody>
          <a:bodyPr>
            <a:normAutofit fontScale="92500" lnSpcReduction="10000"/>
          </a:bodyPr>
          <a:lstStyle/>
          <a:p>
            <a:r>
              <a:rPr lang="en-US" dirty="0"/>
              <a:t>SHIP Evaluation results showed that SHIPs strongly desire a way to measure savings to Medicare beneficiaries</a:t>
            </a:r>
          </a:p>
          <a:p>
            <a:r>
              <a:rPr lang="en-US" dirty="0"/>
              <a:t>ACL Pilot:</a:t>
            </a:r>
          </a:p>
          <a:p>
            <a:pPr lvl="1"/>
            <a:r>
              <a:rPr lang="en-US" sz="2000" dirty="0"/>
              <a:t>Over the last year ACL has conducted a pilot project with a number of SHIPs to test collection of enrollment data.  </a:t>
            </a:r>
          </a:p>
          <a:p>
            <a:pPr lvl="1"/>
            <a:r>
              <a:rPr lang="en-US" sz="2000" dirty="0"/>
              <a:t>Counselors in the pilot reported the before and after costs whenever they assisted with a Part D or MAPD enrollment.  </a:t>
            </a:r>
          </a:p>
          <a:p>
            <a:pPr lvl="1"/>
            <a:r>
              <a:rPr lang="en-US" sz="2000" dirty="0"/>
              <a:t>Data used comes directly from the Medicare Plan Finder</a:t>
            </a:r>
          </a:p>
          <a:p>
            <a:pPr lvl="1"/>
            <a:r>
              <a:rPr lang="en-US" sz="2000" dirty="0"/>
              <a:t>Data from pilot was encouraging enough for ACL to decide to roll-out these data elements to everyone now </a:t>
            </a:r>
          </a:p>
          <a:p>
            <a:r>
              <a:rPr lang="en-US" dirty="0"/>
              <a:t>Goal is to provide more detailed information on the work that SHIPs do and the service we provide to beneficiaries</a:t>
            </a:r>
          </a:p>
          <a:p>
            <a:pPr lvl="1"/>
            <a:endParaRPr lang="en-US" sz="2000" dirty="0"/>
          </a:p>
        </p:txBody>
      </p:sp>
      <p:sp>
        <p:nvSpPr>
          <p:cNvPr id="2" name="Slide Number Placeholder 1"/>
          <p:cNvSpPr>
            <a:spLocks noGrp="1"/>
          </p:cNvSpPr>
          <p:nvPr>
            <p:ph type="sldNum" sz="quarter" idx="10"/>
          </p:nvPr>
        </p:nvSpPr>
        <p:spPr/>
        <p:txBody>
          <a:bodyPr/>
          <a:lstStyle/>
          <a:p>
            <a:fld id="{3F8D7C79-9F0D-45BA-8AA8-25F5A89F7A34}"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168934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STARS Security</a:t>
            </a:r>
          </a:p>
        </p:txBody>
      </p:sp>
      <p:sp>
        <p:nvSpPr>
          <p:cNvPr id="5" name="Content Placeholder 4"/>
          <p:cNvSpPr>
            <a:spLocks noGrp="1"/>
          </p:cNvSpPr>
          <p:nvPr>
            <p:ph idx="1"/>
          </p:nvPr>
        </p:nvSpPr>
        <p:spPr/>
        <p:txBody>
          <a:bodyPr/>
          <a:lstStyle/>
          <a:p>
            <a:r>
              <a:rPr lang="en-US" sz="2800"/>
              <a:t>Federal Information Security Management Act (FISMA) moderate</a:t>
            </a:r>
          </a:p>
          <a:p>
            <a:pPr lvl="1"/>
            <a:r>
              <a:rPr lang="en-US" sz="2400"/>
              <a:t>Data encrypted during API transfer </a:t>
            </a:r>
          </a:p>
          <a:p>
            <a:pPr lvl="1"/>
            <a:r>
              <a:rPr lang="en-US" sz="2400"/>
              <a:t>Data encrypted in STARS</a:t>
            </a:r>
          </a:p>
          <a:p>
            <a:pPr lvl="1"/>
            <a:r>
              <a:rPr lang="en-US" sz="2400"/>
              <a:t>Password requirements</a:t>
            </a:r>
          </a:p>
          <a:p>
            <a:pPr lvl="2"/>
            <a:r>
              <a:rPr lang="en-US" sz="2000"/>
              <a:t>Valid for 90 days</a:t>
            </a:r>
            <a:endParaRPr lang="en-US"/>
          </a:p>
        </p:txBody>
      </p:sp>
      <p:sp>
        <p:nvSpPr>
          <p:cNvPr id="2" name="Slide Number Placeholder 1"/>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57685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PII and PHI</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4039103"/>
              </p:ext>
            </p:extLst>
          </p:nvPr>
        </p:nvGraphicFramePr>
        <p:xfrm>
          <a:off x="457200" y="1984375"/>
          <a:ext cx="8229600" cy="35763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352599782"/>
                    </a:ext>
                  </a:extLst>
                </a:gridCol>
                <a:gridCol w="4114800">
                  <a:extLst>
                    <a:ext uri="{9D8B030D-6E8A-4147-A177-3AD203B41FA5}">
                      <a16:colId xmlns:a16="http://schemas.microsoft.com/office/drawing/2014/main" val="1979193377"/>
                    </a:ext>
                  </a:extLst>
                </a:gridCol>
              </a:tblGrid>
              <a:tr h="370840">
                <a:tc>
                  <a:txBody>
                    <a:bodyPr/>
                    <a:lstStyle/>
                    <a:p>
                      <a:r>
                        <a:rPr lang="en-US"/>
                        <a:t>Personally Identifiable Information (PII)</a:t>
                      </a:r>
                    </a:p>
                  </a:txBody>
                  <a:tcPr/>
                </a:tc>
                <a:tc>
                  <a:txBody>
                    <a:bodyPr/>
                    <a:lstStyle/>
                    <a:p>
                      <a:r>
                        <a:rPr lang="en-US"/>
                        <a:t>Protected Health Information (PHI)</a:t>
                      </a:r>
                    </a:p>
                  </a:txBody>
                  <a:tcPr/>
                </a:tc>
                <a:extLst>
                  <a:ext uri="{0D108BD9-81ED-4DB2-BD59-A6C34878D82A}">
                    <a16:rowId xmlns:a16="http://schemas.microsoft.com/office/drawing/2014/main" val="666573266"/>
                  </a:ext>
                </a:extLst>
              </a:tr>
              <a:tr h="370840">
                <a:tc>
                  <a:txBody>
                    <a:bodyPr/>
                    <a:lstStyle/>
                    <a:p>
                      <a:r>
                        <a:rPr lang="en-US"/>
                        <a:t>Information which can be used to </a:t>
                      </a:r>
                      <a:r>
                        <a:rPr lang="en-US" b="1"/>
                        <a:t>distinguish or trace an individual’s identity</a:t>
                      </a:r>
                      <a:r>
                        <a:rPr lang="en-US"/>
                        <a:t>, such as their name, social security number, biometric records, etc. alone or when combined with other personal or identifying information which is linked or linkable</a:t>
                      </a:r>
                      <a:r>
                        <a:rPr lang="en-US" baseline="0"/>
                        <a:t> to a specific individual, such as a data and place of birth, mother’s maiden name, etc.”</a:t>
                      </a:r>
                      <a:r>
                        <a:rPr lang="en-US" baseline="30000"/>
                        <a:t>1</a:t>
                      </a:r>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a:solidFill>
                            <a:schemeClr val="dk1"/>
                          </a:solidFill>
                          <a:effectLst/>
                          <a:latin typeface="+mn-lt"/>
                          <a:ea typeface="+mn-ea"/>
                          <a:cs typeface="+mn-cs"/>
                        </a:rPr>
                        <a:t>Individually</a:t>
                      </a:r>
                      <a:r>
                        <a:rPr lang="en-US" sz="1800" b="0" i="0" kern="1200" baseline="0">
                          <a:solidFill>
                            <a:schemeClr val="dk1"/>
                          </a:solidFill>
                          <a:effectLst/>
                          <a:latin typeface="+mn-lt"/>
                          <a:ea typeface="+mn-ea"/>
                          <a:cs typeface="+mn-cs"/>
                        </a:rPr>
                        <a:t> </a:t>
                      </a:r>
                      <a:r>
                        <a:rPr lang="en-US" sz="1800" b="1" i="0" kern="1200" baseline="0">
                          <a:solidFill>
                            <a:schemeClr val="dk1"/>
                          </a:solidFill>
                          <a:effectLst/>
                          <a:latin typeface="+mn-lt"/>
                          <a:ea typeface="+mn-ea"/>
                          <a:cs typeface="+mn-cs"/>
                        </a:rPr>
                        <a:t>identifiable health information </a:t>
                      </a:r>
                      <a:r>
                        <a:rPr lang="en-US" sz="1800" b="0" i="0" kern="1200" baseline="0">
                          <a:solidFill>
                            <a:schemeClr val="dk1"/>
                          </a:solidFill>
                          <a:effectLst/>
                          <a:latin typeface="+mn-lt"/>
                          <a:ea typeface="+mn-ea"/>
                          <a:cs typeface="+mn-cs"/>
                        </a:rPr>
                        <a:t>that is explicitly linked to a particular individual, </a:t>
                      </a:r>
                      <a:r>
                        <a:rPr lang="en-US" sz="1800" b="0" i="0" kern="1200">
                          <a:solidFill>
                            <a:schemeClr val="dk1"/>
                          </a:solidFill>
                          <a:effectLst/>
                          <a:latin typeface="+mn-lt"/>
                          <a:ea typeface="+mn-ea"/>
                          <a:cs typeface="+mn-cs"/>
                        </a:rPr>
                        <a:t>and health information which can allow individual identification.</a:t>
                      </a:r>
                      <a:r>
                        <a:rPr lang="en-US" sz="1800" b="0" i="0" kern="1200" baseline="30000">
                          <a:solidFill>
                            <a:schemeClr val="dk1"/>
                          </a:solidFill>
                          <a:effectLst/>
                          <a:latin typeface="+mn-lt"/>
                          <a:ea typeface="+mn-ea"/>
                          <a:cs typeface="+mn-cs"/>
                        </a:rPr>
                        <a:t>2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a:solidFill>
                            <a:schemeClr val="dk1"/>
                          </a:solidFill>
                          <a:effectLst/>
                          <a:latin typeface="+mn-lt"/>
                          <a:ea typeface="+mn-ea"/>
                          <a:cs typeface="+mn-cs"/>
                        </a:rPr>
                        <a:t>PHI includes many common identifiers (e.g., name, address, birth date, Social Security Number) when they can be associated with the health information listed above. </a:t>
                      </a:r>
                      <a:endParaRPr lang="en-US"/>
                    </a:p>
                  </a:txBody>
                  <a:tcPr/>
                </a:tc>
                <a:extLst>
                  <a:ext uri="{0D108BD9-81ED-4DB2-BD59-A6C34878D82A}">
                    <a16:rowId xmlns:a16="http://schemas.microsoft.com/office/drawing/2014/main" val="3159763662"/>
                  </a:ext>
                </a:extLst>
              </a:tr>
              <a:tr h="370840">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a:txBody>
                  <a:tcPr/>
                </a:tc>
                <a:extLst>
                  <a:ext uri="{0D108BD9-81ED-4DB2-BD59-A6C34878D82A}">
                    <a16:rowId xmlns:a16="http://schemas.microsoft.com/office/drawing/2014/main" val="2189882272"/>
                  </a:ext>
                </a:extLst>
              </a:tr>
            </a:tbl>
          </a:graphicData>
        </a:graphic>
      </p:graphicFrame>
      <p:sp>
        <p:nvSpPr>
          <p:cNvPr id="2" name="Slide Number Placeholder 1"/>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7" name="TextBox 6"/>
          <p:cNvSpPr txBox="1"/>
          <p:nvPr/>
        </p:nvSpPr>
        <p:spPr>
          <a:xfrm>
            <a:off x="365104" y="6070898"/>
            <a:ext cx="7357420" cy="461665"/>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prstClr val="black"/>
                </a:solidFill>
                <a:effectLst/>
                <a:uLnTx/>
                <a:uFillTx/>
                <a:latin typeface="Calibri"/>
                <a:ea typeface="+mn-ea"/>
                <a:cs typeface="+mn-cs"/>
                <a:hlinkClick r:id="rId3"/>
              </a:rPr>
              <a:t>OMB M-07-16 Memo </a:t>
            </a:r>
            <a:r>
              <a:rPr kumimoji="0" lang="en-US" sz="1200" b="0" i="0" u="none" strike="noStrike" kern="1200" cap="none" spc="0" normalizeH="0" baseline="0" noProof="0">
                <a:ln>
                  <a:noFill/>
                </a:ln>
                <a:solidFill>
                  <a:prstClr val="black"/>
                </a:solidFill>
                <a:effectLst/>
                <a:uLnTx/>
                <a:uFillTx/>
                <a:latin typeface="Calibri"/>
                <a:ea typeface="+mn-ea"/>
                <a:cs typeface="+mn-cs"/>
              </a:rPr>
              <a:t>Safeguarding Against and Responding to the Breach of Personally Identifiable Information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Health Insurance Portability and Accountability Act of 1996 </a:t>
            </a:r>
            <a:r>
              <a:rPr kumimoji="0" lang="en-US" sz="1200" b="0" i="0" u="none" strike="noStrike" kern="1200" cap="none" spc="0" normalizeH="0" baseline="0" noProof="0">
                <a:ln>
                  <a:noFill/>
                </a:ln>
                <a:solidFill>
                  <a:prstClr val="black"/>
                </a:solidFill>
                <a:effectLst/>
                <a:uLnTx/>
                <a:uFillTx/>
                <a:latin typeface="Calibri"/>
                <a:ea typeface="+mn-ea"/>
                <a:cs typeface="+mn-cs"/>
                <a:hlinkClick r:id="rId4"/>
              </a:rPr>
              <a:t>website</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5728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Tips for Handling Sensitive Data</a:t>
            </a:r>
          </a:p>
        </p:txBody>
      </p:sp>
      <p:sp>
        <p:nvSpPr>
          <p:cNvPr id="3" name="Content Placeholder 2"/>
          <p:cNvSpPr>
            <a:spLocks noGrp="1"/>
          </p:cNvSpPr>
          <p:nvPr>
            <p:ph idx="1"/>
          </p:nvPr>
        </p:nvSpPr>
        <p:spPr/>
        <p:txBody>
          <a:bodyPr>
            <a:normAutofit fontScale="92500"/>
          </a:bodyPr>
          <a:lstStyle/>
          <a:p>
            <a:r>
              <a:rPr lang="en-US"/>
              <a:t>Use private spaces to ensure sensitive data is safeguarded</a:t>
            </a:r>
          </a:p>
          <a:p>
            <a:r>
              <a:rPr lang="en-US"/>
              <a:t>Store all hard copies securely in locked filing cabinets or offices with a maintained filing system</a:t>
            </a:r>
            <a:endParaRPr lang="en-US">
              <a:cs typeface="Calibri"/>
            </a:endParaRPr>
          </a:p>
          <a:p>
            <a:r>
              <a:rPr lang="en-US"/>
              <a:t>Use strong passwords to protect electronic formatted documents and equipment (phones, computers, USB drives) </a:t>
            </a:r>
            <a:endParaRPr lang="en-US">
              <a:cs typeface="Calibri"/>
            </a:endParaRPr>
          </a:p>
          <a:p>
            <a:r>
              <a:rPr lang="en-US"/>
              <a:t>Do not leave files of documents with PII on desks, printers, personal computers, phones or other devices</a:t>
            </a:r>
            <a:endParaRPr lang="en-US">
              <a:cs typeface="Calibri"/>
            </a:endParaRPr>
          </a:p>
          <a:p>
            <a:r>
              <a:rPr lang="en-US"/>
              <a:t>Send and forward only encrypted emails with PII</a:t>
            </a:r>
            <a:endParaRPr lang="en-US">
              <a:cs typeface="Calibri"/>
            </a:endParaRPr>
          </a:p>
          <a:p>
            <a:r>
              <a:rPr lang="en-US"/>
              <a:t>Clear web browser history </a:t>
            </a:r>
            <a:endParaRPr lang="en-US">
              <a:cs typeface="Calibri"/>
            </a:endParaRPr>
          </a:p>
          <a:p>
            <a:r>
              <a:rPr lang="en-US"/>
              <a:t>Disable auto-fill on web browser</a:t>
            </a: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92746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F206-9F22-418B-8A34-8E3FA797A089}"/>
              </a:ext>
            </a:extLst>
          </p:cNvPr>
          <p:cNvSpPr>
            <a:spLocks noGrp="1"/>
          </p:cNvSpPr>
          <p:nvPr>
            <p:ph type="title"/>
          </p:nvPr>
        </p:nvSpPr>
        <p:spPr>
          <a:xfrm>
            <a:off x="1295400" y="875622"/>
            <a:ext cx="8229600" cy="609600"/>
          </a:xfrm>
        </p:spPr>
        <p:txBody>
          <a:bodyPr/>
          <a:lstStyle/>
          <a:p>
            <a:r>
              <a:rPr lang="en-US"/>
              <a:t>Due Dates for Data Entry</a:t>
            </a:r>
          </a:p>
        </p:txBody>
      </p:sp>
      <p:sp>
        <p:nvSpPr>
          <p:cNvPr id="3" name="Slide Number Placeholder 2">
            <a:extLst>
              <a:ext uri="{FF2B5EF4-FFF2-40B4-BE49-F238E27FC236}">
                <a16:creationId xmlns:a16="http://schemas.microsoft.com/office/drawing/2014/main" id="{37B9EBC9-3F5E-45EB-90B7-04680DCAB98E}"/>
              </a:ext>
            </a:extLst>
          </p:cNvPr>
          <p:cNvSpPr>
            <a:spLocks noGrp="1"/>
          </p:cNvSpPr>
          <p:nvPr>
            <p:ph type="sldNum" sz="quarter" idx="10"/>
          </p:nvPr>
        </p:nvSpPr>
        <p:spPr/>
        <p:txBody>
          <a:bodyPr>
            <a:normAutofit fontScale="92500" lnSpcReduction="10000"/>
          </a:bodyPr>
          <a:lstStyle/>
          <a:p>
            <a:fld id="{A162D542-39A4-4598-BEB9-D1267FDA8501}" type="slidenum">
              <a:rPr lang="en-US" smtClean="0"/>
              <a:t>5</a:t>
            </a:fld>
            <a:endParaRPr lang="en-US"/>
          </a:p>
        </p:txBody>
      </p:sp>
      <p:graphicFrame>
        <p:nvGraphicFramePr>
          <p:cNvPr id="5" name="Content Placeholder 4">
            <a:extLst>
              <a:ext uri="{FF2B5EF4-FFF2-40B4-BE49-F238E27FC236}">
                <a16:creationId xmlns:a16="http://schemas.microsoft.com/office/drawing/2014/main" id="{7C4BC474-2A37-42A8-BA09-CF69614977CD}"/>
              </a:ext>
            </a:extLst>
          </p:cNvPr>
          <p:cNvGraphicFramePr>
            <a:graphicFrameLocks noGrp="1"/>
          </p:cNvGraphicFramePr>
          <p:nvPr>
            <p:ph sz="quarter" idx="4294967295"/>
            <p:extLst>
              <p:ext uri="{D42A27DB-BD31-4B8C-83A1-F6EECF244321}">
                <p14:modId xmlns:p14="http://schemas.microsoft.com/office/powerpoint/2010/main" val="1805172611"/>
              </p:ext>
            </p:extLst>
          </p:nvPr>
        </p:nvGraphicFramePr>
        <p:xfrm>
          <a:off x="1066800" y="1555726"/>
          <a:ext cx="4724400" cy="5041947"/>
        </p:xfrm>
        <a:graphic>
          <a:graphicData uri="http://schemas.openxmlformats.org/drawingml/2006/table">
            <a:tbl>
              <a:tblPr firstRow="1" firstCol="1" lastRow="1" lastCol="1" bandRow="1" bandCol="1"/>
              <a:tblGrid>
                <a:gridCol w="2139622">
                  <a:extLst>
                    <a:ext uri="{9D8B030D-6E8A-4147-A177-3AD203B41FA5}">
                      <a16:colId xmlns:a16="http://schemas.microsoft.com/office/drawing/2014/main" val="4278176891"/>
                    </a:ext>
                  </a:extLst>
                </a:gridCol>
                <a:gridCol w="2584778">
                  <a:extLst>
                    <a:ext uri="{9D8B030D-6E8A-4147-A177-3AD203B41FA5}">
                      <a16:colId xmlns:a16="http://schemas.microsoft.com/office/drawing/2014/main" val="1525633362"/>
                    </a:ext>
                  </a:extLst>
                </a:gridCol>
              </a:tblGrid>
              <a:tr h="639858">
                <a:tc>
                  <a:txBody>
                    <a:bodyPr/>
                    <a:lstStyle/>
                    <a:p>
                      <a:pPr marL="0" marR="0" algn="ctr">
                        <a:spcBef>
                          <a:spcPts val="1400"/>
                        </a:spcBef>
                        <a:spcAft>
                          <a:spcPts val="0"/>
                        </a:spcAft>
                      </a:pPr>
                      <a:r>
                        <a:rPr lang="en-US" sz="1800" b="1">
                          <a:solidFill>
                            <a:srgbClr val="002060"/>
                          </a:solidFill>
                          <a:effectLst/>
                          <a:latin typeface="Calibri" panose="020F0502020204030204" pitchFamily="34" charset="0"/>
                          <a:ea typeface="Century Gothic" panose="020B0502020202020204" pitchFamily="34" charset="0"/>
                          <a:cs typeface="Century Gothic" panose="020B0502020202020204" pitchFamily="34" charset="0"/>
                        </a:rPr>
                        <a:t>Month Effort Occurred</a:t>
                      </a:r>
                      <a:endParaRPr lang="en-US" sz="1800">
                        <a:solidFill>
                          <a:srgbClr val="002060"/>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800" b="1">
                          <a:solidFill>
                            <a:srgbClr val="002060"/>
                          </a:solidFill>
                          <a:effectLst/>
                          <a:latin typeface="Calibri" panose="020F0502020204030204" pitchFamily="34" charset="0"/>
                          <a:ea typeface="Century Gothic" panose="020B0502020202020204" pitchFamily="34" charset="0"/>
                          <a:cs typeface="Century Gothic" panose="020B0502020202020204" pitchFamily="34" charset="0"/>
                        </a:rPr>
                        <a:t>Data Entry Due Dates for Efforts</a:t>
                      </a:r>
                      <a:endParaRPr lang="en-US" sz="1800">
                        <a:solidFill>
                          <a:srgbClr val="002060"/>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371191405"/>
                  </a:ext>
                </a:extLst>
              </a:tr>
              <a:tr h="359679">
                <a:tc>
                  <a:txBody>
                    <a:bodyPr/>
                    <a:lstStyle/>
                    <a:p>
                      <a:pPr marL="17780" marR="0" algn="ctr">
                        <a:spcBef>
                          <a:spcPts val="20"/>
                        </a:spcBef>
                        <a:spcAft>
                          <a:spcPts val="0"/>
                        </a:spcAft>
                      </a:pPr>
                      <a:r>
                        <a:rPr lang="en-US" sz="1500" b="1">
                          <a:effectLst/>
                          <a:latin typeface="Calibri" panose="020F0502020204030204" pitchFamily="34" charset="0"/>
                          <a:ea typeface="Century Gothic" panose="020B0502020202020204" pitchFamily="34" charset="0"/>
                          <a:cs typeface="Century Gothic" panose="020B0502020202020204" pitchFamily="34" charset="0"/>
                        </a:rPr>
                        <a:t>January</a:t>
                      </a:r>
                      <a:endParaRPr lang="en-US" sz="13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a:effectLst/>
                          <a:latin typeface="Calibri" panose="020F0502020204030204" pitchFamily="34" charset="0"/>
                          <a:ea typeface="MS Mincho" panose="02020609040205080304" pitchFamily="49" charset="-128"/>
                          <a:cs typeface="Calibri" panose="020F0502020204030204" pitchFamily="34" charset="0"/>
                        </a:rPr>
                        <a:t>February 28</a:t>
                      </a:r>
                      <a:endParaRPr lang="en-US" sz="15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460947"/>
                  </a:ext>
                </a:extLst>
              </a:tr>
              <a:tr h="359679">
                <a:tc>
                  <a:txBody>
                    <a:bodyPr/>
                    <a:lstStyle/>
                    <a:p>
                      <a:pPr marL="17780" marR="0" algn="ctr">
                        <a:spcBef>
                          <a:spcPts val="0"/>
                        </a:spcBef>
                        <a:spcAft>
                          <a:spcPts val="0"/>
                        </a:spcAft>
                      </a:pPr>
                      <a:r>
                        <a:rPr lang="en-US" sz="1500" b="1">
                          <a:effectLst/>
                          <a:latin typeface="Calibri" panose="020F0502020204030204" pitchFamily="34" charset="0"/>
                          <a:ea typeface="Century Gothic" panose="020B0502020202020204" pitchFamily="34" charset="0"/>
                          <a:cs typeface="Century Gothic" panose="020B0502020202020204" pitchFamily="34" charset="0"/>
                        </a:rPr>
                        <a:t>February</a:t>
                      </a:r>
                      <a:endParaRPr lang="en-US" sz="13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a:effectLst/>
                          <a:latin typeface="Calibri" panose="020F0502020204030204" pitchFamily="34" charset="0"/>
                          <a:ea typeface="MS Mincho" panose="02020609040205080304" pitchFamily="49" charset="-128"/>
                          <a:cs typeface="Calibri" panose="020F0502020204030204" pitchFamily="34" charset="0"/>
                        </a:rPr>
                        <a:t>March 31</a:t>
                      </a:r>
                      <a:endParaRPr lang="en-US" sz="15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539698"/>
                  </a:ext>
                </a:extLst>
              </a:tr>
              <a:tr h="359679">
                <a:tc>
                  <a:txBody>
                    <a:bodyPr/>
                    <a:lstStyle/>
                    <a:p>
                      <a:pPr marL="17780" marR="0" algn="ctr">
                        <a:spcBef>
                          <a:spcPts val="0"/>
                        </a:spcBef>
                        <a:spcAft>
                          <a:spcPts val="0"/>
                        </a:spcAft>
                      </a:pPr>
                      <a:r>
                        <a:rPr lang="en-US" sz="1500" b="1">
                          <a:effectLst/>
                          <a:latin typeface="Calibri" panose="020F0502020204030204" pitchFamily="34" charset="0"/>
                          <a:ea typeface="Century Gothic" panose="020B0502020202020204" pitchFamily="34" charset="0"/>
                          <a:cs typeface="Century Gothic" panose="020B0502020202020204" pitchFamily="34" charset="0"/>
                        </a:rPr>
                        <a:t>March</a:t>
                      </a:r>
                      <a:endParaRPr lang="en-US" sz="13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a:effectLst/>
                          <a:latin typeface="Calibri" panose="020F0502020204030204" pitchFamily="34" charset="0"/>
                          <a:ea typeface="MS Mincho" panose="02020609040205080304" pitchFamily="49" charset="-128"/>
                          <a:cs typeface="Calibri" panose="020F0502020204030204" pitchFamily="34" charset="0"/>
                        </a:rPr>
                        <a:t>April 30</a:t>
                      </a:r>
                      <a:endParaRPr lang="en-US" sz="15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390252"/>
                  </a:ext>
                </a:extLst>
              </a:tr>
              <a:tr h="357363">
                <a:tc>
                  <a:txBody>
                    <a:bodyPr/>
                    <a:lstStyle/>
                    <a:p>
                      <a:pPr marL="17780" marR="0" algn="ctr">
                        <a:spcBef>
                          <a:spcPts val="0"/>
                        </a:spcBef>
                        <a:spcAft>
                          <a:spcPts val="0"/>
                        </a:spcAft>
                      </a:pPr>
                      <a:r>
                        <a:rPr lang="en-US" sz="1500" b="1">
                          <a:effectLst/>
                          <a:latin typeface="Calibri" panose="020F0502020204030204" pitchFamily="34" charset="0"/>
                          <a:ea typeface="Century Gothic" panose="020B0502020202020204" pitchFamily="34" charset="0"/>
                          <a:cs typeface="Century Gothic" panose="020B0502020202020204" pitchFamily="34" charset="0"/>
                        </a:rPr>
                        <a:t>April</a:t>
                      </a:r>
                      <a:endParaRPr lang="en-US" sz="13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a:effectLst/>
                          <a:latin typeface="Calibri" panose="020F0502020204030204" pitchFamily="34" charset="0"/>
                          <a:ea typeface="MS Mincho" panose="02020609040205080304" pitchFamily="49" charset="-128"/>
                          <a:cs typeface="Calibri" panose="020F0502020204030204" pitchFamily="34" charset="0"/>
                        </a:rPr>
                        <a:t>May 31</a:t>
                      </a:r>
                      <a:endParaRPr lang="en-US" sz="15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7810"/>
                  </a:ext>
                </a:extLst>
              </a:tr>
              <a:tr h="444582">
                <a:tc>
                  <a:txBody>
                    <a:bodyPr/>
                    <a:lstStyle/>
                    <a:p>
                      <a:pPr marL="17780" marR="0" algn="ctr">
                        <a:spcBef>
                          <a:spcPts val="0"/>
                        </a:spcBef>
                        <a:spcAft>
                          <a:spcPts val="0"/>
                        </a:spcAft>
                      </a:pPr>
                      <a:r>
                        <a:rPr lang="en-US" sz="1500" b="1">
                          <a:effectLst/>
                          <a:latin typeface="Calibri" panose="020F0502020204030204" pitchFamily="34" charset="0"/>
                          <a:ea typeface="Century Gothic" panose="020B0502020202020204" pitchFamily="34" charset="0"/>
                          <a:cs typeface="Century Gothic" panose="020B0502020202020204" pitchFamily="34" charset="0"/>
                        </a:rPr>
                        <a:t>May</a:t>
                      </a:r>
                      <a:endParaRPr lang="en-US" sz="13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a:effectLst/>
                          <a:latin typeface="Calibri" panose="020F0502020204030204" pitchFamily="34" charset="0"/>
                          <a:ea typeface="Century Gothic" panose="020B0502020202020204" pitchFamily="34" charset="0"/>
                          <a:cs typeface="Century Gothic" panose="020B0502020202020204" pitchFamily="34" charset="0"/>
                        </a:rPr>
                        <a:t>June 30</a:t>
                      </a:r>
                      <a:endParaRPr lang="en-US" sz="1300">
                        <a:effectLst/>
                        <a:latin typeface="Century Gothic" panose="020B0502020202020204" pitchFamily="34" charset="0"/>
                        <a:ea typeface="Century Gothic" panose="020B0502020202020204" pitchFamily="34" charset="0"/>
                        <a:cs typeface="Century Gothic" panose="020B0502020202020204" pitchFamily="34" charset="0"/>
                      </a:endParaRPr>
                    </a:p>
                    <a:p>
                      <a:pPr marL="96520" marR="96520" algn="ctr">
                        <a:spcBef>
                          <a:spcPts val="0"/>
                        </a:spcBef>
                        <a:spcAft>
                          <a:spcPts val="0"/>
                        </a:spcAft>
                      </a:pPr>
                      <a:r>
                        <a:rPr lang="en-US" sz="1500" b="1">
                          <a:effectLst/>
                          <a:latin typeface="Calibri" panose="020F0502020204030204" pitchFamily="34" charset="0"/>
                          <a:ea typeface="Century Gothic" panose="020B0502020202020204" pitchFamily="34" charset="0"/>
                          <a:cs typeface="Century Gothic" panose="020B0502020202020204" pitchFamily="34" charset="0"/>
                        </a:rPr>
                        <a:t> </a:t>
                      </a:r>
                      <a:endParaRPr lang="en-US" sz="13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2648579"/>
                  </a:ext>
                </a:extLst>
              </a:tr>
              <a:tr h="359679">
                <a:tc>
                  <a:txBody>
                    <a:bodyPr/>
                    <a:lstStyle/>
                    <a:p>
                      <a:pPr marL="17780" marR="0" algn="ctr">
                        <a:spcBef>
                          <a:spcPts val="0"/>
                        </a:spcBef>
                        <a:spcAft>
                          <a:spcPts val="0"/>
                        </a:spcAft>
                      </a:pPr>
                      <a:r>
                        <a:rPr lang="en-US" sz="1500" b="1">
                          <a:effectLst/>
                          <a:latin typeface="Calibri" panose="020F0502020204030204" pitchFamily="34" charset="0"/>
                          <a:ea typeface="Century Gothic" panose="020B0502020202020204" pitchFamily="34" charset="0"/>
                          <a:cs typeface="Century Gothic" panose="020B0502020202020204" pitchFamily="34" charset="0"/>
                        </a:rPr>
                        <a:t>June</a:t>
                      </a:r>
                      <a:endParaRPr lang="en-US" sz="13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a:effectLst/>
                          <a:latin typeface="Calibri" panose="020F0502020204030204" pitchFamily="34" charset="0"/>
                          <a:ea typeface="MS Mincho" panose="02020609040205080304" pitchFamily="49" charset="-128"/>
                          <a:cs typeface="Calibri" panose="020F0502020204030204" pitchFamily="34" charset="0"/>
                        </a:rPr>
                        <a:t>July 31</a:t>
                      </a:r>
                      <a:endParaRPr lang="en-US" sz="15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4590089"/>
                  </a:ext>
                </a:extLst>
              </a:tr>
              <a:tr h="359679">
                <a:tc>
                  <a:txBody>
                    <a:bodyPr/>
                    <a:lstStyle/>
                    <a:p>
                      <a:pPr marL="17780" marR="0" algn="ctr">
                        <a:spcBef>
                          <a:spcPts val="0"/>
                        </a:spcBef>
                        <a:spcAft>
                          <a:spcPts val="0"/>
                        </a:spcAft>
                      </a:pPr>
                      <a:r>
                        <a:rPr lang="en-US" sz="1500" b="1">
                          <a:effectLst/>
                          <a:latin typeface="Calibri" panose="020F0502020204030204" pitchFamily="34" charset="0"/>
                          <a:ea typeface="Century Gothic" panose="020B0502020202020204" pitchFamily="34" charset="0"/>
                          <a:cs typeface="Century Gothic" panose="020B0502020202020204" pitchFamily="34" charset="0"/>
                        </a:rPr>
                        <a:t>July</a:t>
                      </a:r>
                      <a:endParaRPr lang="en-US" sz="13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a:effectLst/>
                          <a:latin typeface="Calibri" panose="020F0502020204030204" pitchFamily="34" charset="0"/>
                          <a:ea typeface="MS Mincho" panose="02020609040205080304" pitchFamily="49" charset="-128"/>
                          <a:cs typeface="Calibri" panose="020F0502020204030204" pitchFamily="34" charset="0"/>
                        </a:rPr>
                        <a:t>August 31</a:t>
                      </a:r>
                      <a:endParaRPr lang="en-US" sz="15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8010101"/>
                  </a:ext>
                </a:extLst>
              </a:tr>
              <a:tr h="359679">
                <a:tc>
                  <a:txBody>
                    <a:bodyPr/>
                    <a:lstStyle/>
                    <a:p>
                      <a:pPr marL="17780" marR="0" algn="ctr">
                        <a:spcBef>
                          <a:spcPts val="0"/>
                        </a:spcBef>
                        <a:spcAft>
                          <a:spcPts val="0"/>
                        </a:spcAft>
                      </a:pPr>
                      <a:r>
                        <a:rPr lang="en-US" sz="1500" b="1">
                          <a:effectLst/>
                          <a:latin typeface="Calibri" panose="020F0502020204030204" pitchFamily="34" charset="0"/>
                          <a:ea typeface="Century Gothic" panose="020B0502020202020204" pitchFamily="34" charset="0"/>
                          <a:cs typeface="Century Gothic" panose="020B0502020202020204" pitchFamily="34" charset="0"/>
                        </a:rPr>
                        <a:t>August</a:t>
                      </a:r>
                      <a:endParaRPr lang="en-US" sz="13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a:effectLst/>
                          <a:latin typeface="Calibri" panose="020F0502020204030204" pitchFamily="34" charset="0"/>
                          <a:ea typeface="MS Mincho" panose="02020609040205080304" pitchFamily="49" charset="-128"/>
                          <a:cs typeface="Calibri" panose="020F0502020204030204" pitchFamily="34" charset="0"/>
                        </a:rPr>
                        <a:t>September 30</a:t>
                      </a:r>
                      <a:endParaRPr lang="en-US" sz="15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254836"/>
                  </a:ext>
                </a:extLst>
              </a:tr>
              <a:tr h="357363">
                <a:tc>
                  <a:txBody>
                    <a:bodyPr/>
                    <a:lstStyle/>
                    <a:p>
                      <a:pPr marL="17780" marR="0" algn="ctr">
                        <a:spcBef>
                          <a:spcPts val="0"/>
                        </a:spcBef>
                        <a:spcAft>
                          <a:spcPts val="0"/>
                        </a:spcAft>
                      </a:pPr>
                      <a:r>
                        <a:rPr lang="en-US" sz="1500" b="1">
                          <a:effectLst/>
                          <a:latin typeface="Calibri" panose="020F0502020204030204" pitchFamily="34" charset="0"/>
                          <a:ea typeface="Century Gothic" panose="020B0502020202020204" pitchFamily="34" charset="0"/>
                          <a:cs typeface="Century Gothic" panose="020B0502020202020204" pitchFamily="34" charset="0"/>
                        </a:rPr>
                        <a:t>September</a:t>
                      </a:r>
                      <a:endParaRPr lang="en-US" sz="13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a:effectLst/>
                          <a:latin typeface="Calibri" panose="020F0502020204030204" pitchFamily="34" charset="0"/>
                          <a:ea typeface="MS Mincho" panose="02020609040205080304" pitchFamily="49" charset="-128"/>
                          <a:cs typeface="Calibri" panose="020F0502020204030204" pitchFamily="34" charset="0"/>
                        </a:rPr>
                        <a:t>October 31</a:t>
                      </a:r>
                      <a:endParaRPr lang="en-US" sz="15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137744"/>
                  </a:ext>
                </a:extLst>
              </a:tr>
              <a:tr h="357363">
                <a:tc>
                  <a:txBody>
                    <a:bodyPr/>
                    <a:lstStyle/>
                    <a:p>
                      <a:pPr marL="17780" marR="0" algn="ctr">
                        <a:spcBef>
                          <a:spcPts val="0"/>
                        </a:spcBef>
                        <a:spcAft>
                          <a:spcPts val="0"/>
                        </a:spcAft>
                      </a:pPr>
                      <a:r>
                        <a:rPr lang="en-US" sz="1500" b="1">
                          <a:effectLst/>
                          <a:latin typeface="Calibri" panose="020F0502020204030204" pitchFamily="34" charset="0"/>
                          <a:ea typeface="Century Gothic" panose="020B0502020202020204" pitchFamily="34" charset="0"/>
                          <a:cs typeface="Century Gothic" panose="020B0502020202020204" pitchFamily="34" charset="0"/>
                        </a:rPr>
                        <a:t>October</a:t>
                      </a:r>
                      <a:endParaRPr lang="en-US" sz="13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a:effectLst/>
                          <a:latin typeface="Calibri" panose="020F0502020204030204" pitchFamily="34" charset="0"/>
                          <a:ea typeface="MS Mincho" panose="02020609040205080304" pitchFamily="49" charset="-128"/>
                          <a:cs typeface="Calibri" panose="020F0502020204030204" pitchFamily="34" charset="0"/>
                        </a:rPr>
                        <a:t>November 30</a:t>
                      </a:r>
                      <a:endParaRPr lang="en-US" sz="15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869745"/>
                  </a:ext>
                </a:extLst>
              </a:tr>
              <a:tr h="357363">
                <a:tc>
                  <a:txBody>
                    <a:bodyPr/>
                    <a:lstStyle/>
                    <a:p>
                      <a:pPr marL="17780" marR="0" algn="ctr">
                        <a:spcBef>
                          <a:spcPts val="0"/>
                        </a:spcBef>
                        <a:spcAft>
                          <a:spcPts val="0"/>
                        </a:spcAft>
                      </a:pPr>
                      <a:r>
                        <a:rPr lang="en-US" sz="1500" b="1">
                          <a:effectLst/>
                          <a:latin typeface="Calibri" panose="020F0502020204030204" pitchFamily="34" charset="0"/>
                          <a:ea typeface="Century Gothic" panose="020B0502020202020204" pitchFamily="34" charset="0"/>
                          <a:cs typeface="Century Gothic" panose="020B0502020202020204" pitchFamily="34" charset="0"/>
                        </a:rPr>
                        <a:t>November</a:t>
                      </a:r>
                      <a:endParaRPr lang="en-US" sz="13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a:effectLst/>
                          <a:latin typeface="Calibri" panose="020F0502020204030204" pitchFamily="34" charset="0"/>
                          <a:ea typeface="MS Mincho" panose="02020609040205080304" pitchFamily="49" charset="-128"/>
                          <a:cs typeface="Calibri" panose="020F0502020204030204" pitchFamily="34" charset="0"/>
                        </a:rPr>
                        <a:t>December 31</a:t>
                      </a:r>
                      <a:endParaRPr lang="en-US" sz="15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201932"/>
                  </a:ext>
                </a:extLst>
              </a:tr>
              <a:tr h="357363">
                <a:tc>
                  <a:txBody>
                    <a:bodyPr/>
                    <a:lstStyle/>
                    <a:p>
                      <a:pPr marL="17780" marR="0" algn="ctr">
                        <a:spcBef>
                          <a:spcPts val="0"/>
                        </a:spcBef>
                        <a:spcAft>
                          <a:spcPts val="0"/>
                        </a:spcAft>
                      </a:pPr>
                      <a:r>
                        <a:rPr lang="en-US" sz="1500" b="1">
                          <a:effectLst/>
                          <a:latin typeface="Calibri" panose="020F0502020204030204" pitchFamily="34" charset="0"/>
                          <a:ea typeface="Century Gothic" panose="020B0502020202020204" pitchFamily="34" charset="0"/>
                          <a:cs typeface="Century Gothic" panose="020B0502020202020204" pitchFamily="34" charset="0"/>
                        </a:rPr>
                        <a:t>December</a:t>
                      </a:r>
                      <a:endParaRPr lang="en-US" sz="13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a:effectLst/>
                          <a:latin typeface="Calibri" panose="020F0502020204030204" pitchFamily="34" charset="0"/>
                          <a:ea typeface="MS Mincho" panose="02020609040205080304" pitchFamily="49" charset="-128"/>
                          <a:cs typeface="Calibri" panose="020F0502020204030204" pitchFamily="34" charset="0"/>
                        </a:rPr>
                        <a:t>January 31</a:t>
                      </a:r>
                      <a:endParaRPr lang="en-US" sz="15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180247"/>
                  </a:ext>
                </a:extLst>
              </a:tr>
            </a:tbl>
          </a:graphicData>
        </a:graphic>
      </p:graphicFrame>
      <p:sp>
        <p:nvSpPr>
          <p:cNvPr id="6" name="Content Placeholder 5">
            <a:extLst>
              <a:ext uri="{FF2B5EF4-FFF2-40B4-BE49-F238E27FC236}">
                <a16:creationId xmlns:a16="http://schemas.microsoft.com/office/drawing/2014/main" id="{F9D37675-27E0-4EE0-B26E-2B147CC5FE3B}"/>
              </a:ext>
            </a:extLst>
          </p:cNvPr>
          <p:cNvSpPr>
            <a:spLocks noGrp="1"/>
          </p:cNvSpPr>
          <p:nvPr>
            <p:ph sz="quarter" idx="4294967295"/>
          </p:nvPr>
        </p:nvSpPr>
        <p:spPr>
          <a:xfrm>
            <a:off x="5943600" y="2143914"/>
            <a:ext cx="3016250" cy="4495800"/>
          </a:xfrm>
        </p:spPr>
        <p:txBody>
          <a:bodyPr>
            <a:normAutofit/>
          </a:bodyPr>
          <a:lstStyle/>
          <a:p>
            <a:r>
              <a:rPr lang="en-US"/>
              <a:t>Important for accurate reports</a:t>
            </a:r>
          </a:p>
          <a:p>
            <a:r>
              <a:rPr lang="en-US"/>
              <a:t>See Chapter 1 of STARS Manual</a:t>
            </a:r>
          </a:p>
          <a:p>
            <a:r>
              <a:rPr lang="en-US"/>
              <a:t>If you miss these deadlines, you can still enter your data</a:t>
            </a:r>
          </a:p>
          <a:p>
            <a:pPr lvl="1"/>
            <a:r>
              <a:rPr lang="en-US" sz="2000"/>
              <a:t>“Better late than never”</a:t>
            </a:r>
          </a:p>
        </p:txBody>
      </p:sp>
    </p:spTree>
    <p:extLst>
      <p:ext uri="{BB962C8B-B14F-4D97-AF65-F5344CB8AC3E}">
        <p14:creationId xmlns:p14="http://schemas.microsoft.com/office/powerpoint/2010/main" val="2224805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DB8B40-C3FB-491E-80FF-315781FF11B2}"/>
              </a:ext>
            </a:extLst>
          </p:cNvPr>
          <p:cNvSpPr>
            <a:spLocks noGrp="1"/>
          </p:cNvSpPr>
          <p:nvPr>
            <p:ph type="title"/>
          </p:nvPr>
        </p:nvSpPr>
        <p:spPr/>
        <p:txBody>
          <a:bodyPr/>
          <a:lstStyle/>
          <a:p>
            <a:r>
              <a:rPr lang="en-US"/>
              <a:t>Definition of a Beneficiary Contact</a:t>
            </a:r>
          </a:p>
        </p:txBody>
      </p:sp>
      <p:sp>
        <p:nvSpPr>
          <p:cNvPr id="6" name="Content Placeholder 5">
            <a:extLst>
              <a:ext uri="{FF2B5EF4-FFF2-40B4-BE49-F238E27FC236}">
                <a16:creationId xmlns:a16="http://schemas.microsoft.com/office/drawing/2014/main" id="{09588B19-1A0D-470D-B040-6E2AEAF6D0A2}"/>
              </a:ext>
            </a:extLst>
          </p:cNvPr>
          <p:cNvSpPr>
            <a:spLocks noGrp="1"/>
          </p:cNvSpPr>
          <p:nvPr>
            <p:ph idx="1"/>
          </p:nvPr>
        </p:nvSpPr>
        <p:spPr/>
        <p:txBody>
          <a:bodyPr/>
          <a:lstStyle/>
          <a:p>
            <a:r>
              <a:rPr lang="en-US" sz="2400">
                <a:effectLst/>
                <a:latin typeface="Calibri" panose="020F0502020204030204" pitchFamily="34" charset="0"/>
                <a:ea typeface="MS Mincho" panose="02020609040205080304" pitchFamily="49" charset="-128"/>
                <a:cs typeface="Arial" panose="020B0604020202020204" pitchFamily="34" charset="0"/>
              </a:rPr>
              <a:t>This includes all contacts for the purpose of relaying Medicare and State Health Insurance Assistance Program (SHIP) related information between a properly trained and state certified SHIP team member and a Medicare beneficiary or a representative working on their behalf. Beneficiary contacts may be conducted over the telephone, in person (on site), in person (at home), via postal mail, e-mail, fax, or web-based one-on-one sessions (where technology permits).</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p>
            <a:pPr marL="0" indent="0">
              <a:buNone/>
            </a:pPr>
            <a:endParaRPr lang="en-US"/>
          </a:p>
        </p:txBody>
      </p:sp>
      <p:sp>
        <p:nvSpPr>
          <p:cNvPr id="4" name="Slide Number Placeholder 3">
            <a:extLst>
              <a:ext uri="{FF2B5EF4-FFF2-40B4-BE49-F238E27FC236}">
                <a16:creationId xmlns:a16="http://schemas.microsoft.com/office/drawing/2014/main" id="{67CF80FF-C2EE-4A15-8A63-5C1D0718F7DB}"/>
              </a:ext>
            </a:extLst>
          </p:cNvPr>
          <p:cNvSpPr>
            <a:spLocks noGrp="1"/>
          </p:cNvSpPr>
          <p:nvPr>
            <p:ph type="sldNum" sz="quarter" idx="10"/>
          </p:nvPr>
        </p:nvSpPr>
        <p:spPr/>
        <p:txBody>
          <a:bodyPr/>
          <a:lstStyle/>
          <a:p>
            <a:fld id="{A162D542-39A4-4598-BEB9-D1267FDA8501}" type="slidenum">
              <a:rPr lang="en-US" smtClean="0"/>
              <a:t>6</a:t>
            </a:fld>
            <a:endParaRPr lang="en-US"/>
          </a:p>
        </p:txBody>
      </p:sp>
    </p:spTree>
    <p:extLst>
      <p:ext uri="{BB962C8B-B14F-4D97-AF65-F5344CB8AC3E}">
        <p14:creationId xmlns:p14="http://schemas.microsoft.com/office/powerpoint/2010/main" val="403199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9C6E-DB39-4D62-A778-13464350C965}"/>
              </a:ext>
            </a:extLst>
          </p:cNvPr>
          <p:cNvSpPr>
            <a:spLocks noGrp="1"/>
          </p:cNvSpPr>
          <p:nvPr>
            <p:ph type="title"/>
          </p:nvPr>
        </p:nvSpPr>
        <p:spPr>
          <a:xfrm>
            <a:off x="381000" y="1058206"/>
            <a:ext cx="8229600" cy="609600"/>
          </a:xfrm>
        </p:spPr>
        <p:txBody>
          <a:bodyPr/>
          <a:lstStyle/>
          <a:p>
            <a:r>
              <a:rPr lang="en-US"/>
              <a:t>When should a Beneficiary Contact Form (BCF) be completed?</a:t>
            </a:r>
          </a:p>
        </p:txBody>
      </p:sp>
      <p:sp>
        <p:nvSpPr>
          <p:cNvPr id="3" name="Content Placeholder 2">
            <a:extLst>
              <a:ext uri="{FF2B5EF4-FFF2-40B4-BE49-F238E27FC236}">
                <a16:creationId xmlns:a16="http://schemas.microsoft.com/office/drawing/2014/main" id="{D8F3CFEA-FABE-4D92-9EB2-008782D124C2}"/>
              </a:ext>
            </a:extLst>
          </p:cNvPr>
          <p:cNvSpPr>
            <a:spLocks noGrp="1"/>
          </p:cNvSpPr>
          <p:nvPr>
            <p:ph idx="1"/>
          </p:nvPr>
        </p:nvSpPr>
        <p:spPr/>
        <p:txBody>
          <a:bodyPr/>
          <a:lstStyle/>
          <a:p>
            <a:r>
              <a:rPr lang="en-US" sz="2400">
                <a:effectLst/>
                <a:latin typeface="Calibri" panose="020F0502020204030204" pitchFamily="34" charset="0"/>
                <a:ea typeface="MS Mincho" panose="02020609040205080304" pitchFamily="49" charset="-128"/>
                <a:cs typeface="Arial" panose="020B0604020202020204" pitchFamily="34" charset="0"/>
              </a:rPr>
              <a:t>Complete a BCF for each contact between a properly trained, screened, and state certified SHIP team member and a beneficiary or their representative when Medicare or SHIP program information is exchanged. Update the form to include additional time spent and topics discussed when there are multiple contacts during the same day. </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p>
            <a:pPr marL="0" indent="0">
              <a:buNone/>
            </a:pPr>
            <a:endParaRPr lang="en-US"/>
          </a:p>
        </p:txBody>
      </p:sp>
      <p:sp>
        <p:nvSpPr>
          <p:cNvPr id="4" name="Slide Number Placeholder 3">
            <a:extLst>
              <a:ext uri="{FF2B5EF4-FFF2-40B4-BE49-F238E27FC236}">
                <a16:creationId xmlns:a16="http://schemas.microsoft.com/office/drawing/2014/main" id="{10024ADA-7656-4616-9FFB-7506A5A9D3CD}"/>
              </a:ext>
            </a:extLst>
          </p:cNvPr>
          <p:cNvSpPr>
            <a:spLocks noGrp="1"/>
          </p:cNvSpPr>
          <p:nvPr>
            <p:ph type="sldNum" sz="quarter" idx="10"/>
          </p:nvPr>
        </p:nvSpPr>
        <p:spPr/>
        <p:txBody>
          <a:bodyPr/>
          <a:lstStyle/>
          <a:p>
            <a:fld id="{3F8D7C79-9F0D-45BA-8AA8-25F5A89F7A3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598092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5F667-7CFF-41DE-BE27-2ECEAB3D5F4C}"/>
              </a:ext>
            </a:extLst>
          </p:cNvPr>
          <p:cNvSpPr>
            <a:spLocks noGrp="1"/>
          </p:cNvSpPr>
          <p:nvPr>
            <p:ph type="title"/>
          </p:nvPr>
        </p:nvSpPr>
        <p:spPr/>
        <p:txBody>
          <a:bodyPr/>
          <a:lstStyle/>
          <a:p>
            <a:r>
              <a:rPr lang="en-US" sz="3200">
                <a:effectLst/>
                <a:latin typeface="Calibri" panose="020F0502020204030204" pitchFamily="34" charset="0"/>
                <a:ea typeface="MS Mincho" panose="02020609040205080304" pitchFamily="49" charset="-128"/>
                <a:cs typeface="Arial" panose="020B0604020202020204" pitchFamily="34" charset="0"/>
              </a:rPr>
              <a:t>Do not fill </a:t>
            </a:r>
            <a:r>
              <a:rPr lang="en-US" sz="3600">
                <a:effectLst/>
                <a:latin typeface="Calibri" panose="020F0502020204030204" pitchFamily="34" charset="0"/>
                <a:ea typeface="MS Mincho" panose="02020609040205080304" pitchFamily="49" charset="-128"/>
                <a:cs typeface="Arial" panose="020B0604020202020204" pitchFamily="34" charset="0"/>
              </a:rPr>
              <a:t>out</a:t>
            </a:r>
            <a:r>
              <a:rPr lang="en-US" sz="3200">
                <a:effectLst/>
                <a:latin typeface="Calibri" panose="020F0502020204030204" pitchFamily="34" charset="0"/>
                <a:ea typeface="MS Mincho" panose="02020609040205080304" pitchFamily="49" charset="-128"/>
                <a:cs typeface="Arial" panose="020B0604020202020204" pitchFamily="34" charset="0"/>
              </a:rPr>
              <a:t> BCF to document the following</a:t>
            </a:r>
            <a:endParaRPr lang="en-US" sz="3200"/>
          </a:p>
        </p:txBody>
      </p:sp>
      <p:sp>
        <p:nvSpPr>
          <p:cNvPr id="3" name="Content Placeholder 2">
            <a:extLst>
              <a:ext uri="{FF2B5EF4-FFF2-40B4-BE49-F238E27FC236}">
                <a16:creationId xmlns:a16="http://schemas.microsoft.com/office/drawing/2014/main" id="{AD8467E4-00EB-41E8-AA54-E73014BED042}"/>
              </a:ext>
            </a:extLst>
          </p:cNvPr>
          <p:cNvSpPr>
            <a:spLocks noGrp="1"/>
          </p:cNvSpPr>
          <p:nvPr>
            <p:ph idx="1"/>
          </p:nvPr>
        </p:nvSpPr>
        <p:spPr>
          <a:xfrm>
            <a:off x="457200" y="1984374"/>
            <a:ext cx="8229600" cy="4416425"/>
          </a:xfrm>
        </p:spPr>
        <p:txBody>
          <a:bodyPr/>
          <a:lstStyle/>
          <a:p>
            <a:pPr marL="342900" marR="0" lvl="0" indent="-342900">
              <a:lnSpc>
                <a:spcPct val="115000"/>
              </a:lnSpc>
              <a:spcBef>
                <a:spcPts val="300"/>
              </a:spcBef>
              <a:spcAft>
                <a:spcPts val="300"/>
              </a:spcAft>
              <a:buFont typeface="Symbol" panose="05050102010706020507" pitchFamily="18" charset="2"/>
              <a:buChar char=""/>
            </a:pPr>
            <a:r>
              <a:rPr lang="en-US" sz="2000">
                <a:effectLst/>
                <a:latin typeface="Calibri" panose="020F0502020204030204" pitchFamily="34" charset="0"/>
                <a:ea typeface="MS Mincho" panose="02020609040205080304" pitchFamily="49" charset="-128"/>
                <a:cs typeface="Arial" panose="020B0604020202020204" pitchFamily="34" charset="0"/>
              </a:rPr>
              <a:t>Unsuccessful attempts to reach a beneficiary (e.g., leaving messages on an answering machine)</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300"/>
              </a:spcAft>
              <a:buFont typeface="Symbol" panose="05050102010706020507" pitchFamily="18" charset="2"/>
              <a:buChar char=""/>
            </a:pPr>
            <a:r>
              <a:rPr lang="en-US" sz="2000">
                <a:effectLst/>
                <a:latin typeface="Calibri" panose="020F0502020204030204" pitchFamily="34" charset="0"/>
                <a:ea typeface="MS Mincho" panose="02020609040205080304" pitchFamily="49" charset="-128"/>
                <a:cs typeface="Arial" panose="020B0604020202020204" pitchFamily="34" charset="0"/>
              </a:rPr>
              <a:t>Individuals reached at public events such as presentations or health fairs, or for questions asked during or after a presentation</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300"/>
              </a:spcAft>
              <a:buFont typeface="Symbol" panose="05050102010706020507" pitchFamily="18" charset="2"/>
              <a:buChar char=""/>
            </a:pPr>
            <a:r>
              <a:rPr lang="en-US" sz="2000">
                <a:effectLst/>
                <a:latin typeface="Calibri" panose="020F0502020204030204" pitchFamily="34" charset="0"/>
                <a:ea typeface="MS Mincho" panose="02020609040205080304" pitchFamily="49" charset="-128"/>
                <a:cs typeface="Arial" panose="020B0604020202020204" pitchFamily="34" charset="0"/>
              </a:rPr>
              <a:t>Calls or other contact when the only purpose is to schedule an appointment </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300"/>
              </a:spcAft>
              <a:buFont typeface="Symbol" panose="05050102010706020507" pitchFamily="18" charset="2"/>
              <a:buChar char=""/>
            </a:pPr>
            <a:r>
              <a:rPr lang="en-US" sz="2000">
                <a:effectLst/>
                <a:latin typeface="Calibri" panose="020F0502020204030204" pitchFamily="34" charset="0"/>
                <a:ea typeface="MS Mincho" panose="02020609040205080304" pitchFamily="49" charset="-128"/>
                <a:cs typeface="Arial" panose="020B0604020202020204" pitchFamily="34" charset="0"/>
              </a:rPr>
              <a:t>Calls or other contact when the sole purpose is referral to another agency or program</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300"/>
              </a:spcAft>
              <a:buFont typeface="Symbol" panose="05050102010706020507" pitchFamily="18" charset="2"/>
              <a:buChar char=""/>
            </a:pPr>
            <a:r>
              <a:rPr lang="en-US" sz="2000">
                <a:effectLst/>
                <a:latin typeface="Calibri" panose="020F0502020204030204" pitchFamily="34" charset="0"/>
                <a:ea typeface="MS Mincho" panose="02020609040205080304" pitchFamily="49" charset="-128"/>
                <a:cs typeface="Arial" panose="020B0604020202020204" pitchFamily="34" charset="0"/>
              </a:rPr>
              <a:t>Unsolicited or mass mailings (email or postal) to SHIP contacts</a:t>
            </a:r>
            <a:endParaRPr lang="en-US" sz="200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DD2671F3-BDD2-4274-ADE6-1969465DC26A}"/>
              </a:ext>
            </a:extLst>
          </p:cNvPr>
          <p:cNvSpPr>
            <a:spLocks noGrp="1"/>
          </p:cNvSpPr>
          <p:nvPr>
            <p:ph type="sldNum" sz="quarter" idx="10"/>
          </p:nvPr>
        </p:nvSpPr>
        <p:spPr/>
        <p:txBody>
          <a:bodyPr/>
          <a:lstStyle/>
          <a:p>
            <a:fld id="{3F8D7C79-9F0D-45BA-8AA8-25F5A89F7A3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09351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3B56-4C26-46DD-9FB5-3A6848936170}"/>
              </a:ext>
            </a:extLst>
          </p:cNvPr>
          <p:cNvSpPr>
            <a:spLocks noGrp="1"/>
          </p:cNvSpPr>
          <p:nvPr>
            <p:ph type="title"/>
          </p:nvPr>
        </p:nvSpPr>
        <p:spPr/>
        <p:txBody>
          <a:bodyPr/>
          <a:lstStyle/>
          <a:p>
            <a:r>
              <a:rPr lang="en-US" dirty="0"/>
              <a:t>Multiple Contacts on the Same Day</a:t>
            </a:r>
          </a:p>
        </p:txBody>
      </p:sp>
      <p:sp>
        <p:nvSpPr>
          <p:cNvPr id="3" name="Content Placeholder 2">
            <a:extLst>
              <a:ext uri="{FF2B5EF4-FFF2-40B4-BE49-F238E27FC236}">
                <a16:creationId xmlns:a16="http://schemas.microsoft.com/office/drawing/2014/main" id="{B961BFC0-F3D0-439D-AADD-2B19E30DBACC}"/>
              </a:ext>
            </a:extLst>
          </p:cNvPr>
          <p:cNvSpPr>
            <a:spLocks noGrp="1"/>
          </p:cNvSpPr>
          <p:nvPr>
            <p:ph idx="1"/>
          </p:nvPr>
        </p:nvSpPr>
        <p:spPr/>
        <p:txBody>
          <a:bodyPr/>
          <a:lstStyle/>
          <a:p>
            <a:pPr marL="0" marR="0" indent="0">
              <a:lnSpc>
                <a:spcPct val="115000"/>
              </a:lnSpc>
              <a:spcBef>
                <a:spcPts val="0"/>
              </a:spcBef>
              <a:spcAft>
                <a:spcPts val="0"/>
              </a:spcAft>
              <a:buNone/>
            </a:pPr>
            <a:r>
              <a:rPr lang="en-US" sz="2400" b="1" u="sng"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Same team member, same day</a:t>
            </a:r>
            <a:endParaRPr lang="en-US" sz="2400" b="1" dirty="0">
              <a:effectLst/>
              <a:latin typeface="Calibri" panose="020F0502020204030204" pitchFamily="34" charset="0"/>
              <a:ea typeface="MS Mincho" panose="02020609040205080304" pitchFamily="49" charset="-128"/>
              <a:cs typeface="Times New Roman" panose="02020603050405020304" pitchFamily="18" charset="0"/>
            </a:endParaRPr>
          </a:p>
          <a:p>
            <a:pPr marL="228600" marR="0">
              <a:lnSpc>
                <a:spcPct val="115000"/>
              </a:lnSpc>
              <a:spcBef>
                <a:spcPts val="0"/>
              </a:spcBef>
              <a:spcAft>
                <a:spcPts val="0"/>
              </a:spcAft>
            </a:pPr>
            <a:r>
              <a:rPr lang="en-US" sz="2400" dirty="0">
                <a:effectLst/>
                <a:latin typeface="Calibri" panose="020F0502020204030204" pitchFamily="34" charset="0"/>
                <a:ea typeface="MS Mincho" panose="02020609040205080304" pitchFamily="49" charset="-128"/>
                <a:cs typeface="Calibri" panose="020F0502020204030204" pitchFamily="34" charset="0"/>
              </a:rPr>
              <a:t>If multiple sessions occur with the same team member and the same beneficiary on the same day, they are considered as the same contact. Only one BCF should be entered to capture the nature of the contact with the beneficiary for that day with that team member. </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0FA055F5-0A5C-4291-8FA4-09EC51ABB18B}"/>
              </a:ext>
            </a:extLst>
          </p:cNvPr>
          <p:cNvSpPr>
            <a:spLocks noGrp="1"/>
          </p:cNvSpPr>
          <p:nvPr>
            <p:ph type="sldNum" sz="quarter" idx="10"/>
          </p:nvPr>
        </p:nvSpPr>
        <p:spPr/>
        <p:txBody>
          <a:bodyPr/>
          <a:lstStyle/>
          <a:p>
            <a:fld id="{3F8D7C79-9F0D-45BA-8AA8-25F5A89F7A3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35652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STARS Training: Beneficiary Contact Form Adapted for Wisconsin SHIP counselors&amp;quot;&quot;/&gt;&lt;property id=&quot;20307&quot; value=&quot;381&quot;/&gt;&lt;/object&gt;&lt;object type=&quot;3&quot; unique_id=&quot;10009&quot;&gt;&lt;property id=&quot;20148&quot; value=&quot;5&quot;/&gt;&lt;property id=&quot;20300&quot; value=&quot;Slide 2 - &amp;quot;Agenda&amp;amp;#x09;&amp;quot;&quot;/&gt;&lt;property id=&quot;20307&quot; value=&quot;960&quot;/&gt;&lt;/object&gt;&lt;object type=&quot;3&quot; unique_id=&quot;10010&quot;&gt;&lt;property id=&quot;20148&quot; value=&quot;5&quot;/&gt;&lt;property id=&quot;20300&quot; value=&quot;Slide 4 - &amp;quot;STARS Tracking Inbox for Data Entry&amp;quot;&quot;/&gt;&lt;property id=&quot;20307&quot; value=&quot;591&quot;/&gt;&lt;/object&gt;&lt;object type=&quot;3&quot; unique_id=&quot;10013&quot;&gt;&lt;property id=&quot;20148&quot; value=&quot;5&quot;/&gt;&lt;property id=&quot;20300&quot; value=&quot;Slide 5 - &amp;quot;Due Dates for Data Entry&amp;quot;&quot;/&gt;&lt;property id=&quot;20307&quot; value=&quot;593&quot;/&gt;&lt;/object&gt;&lt;object type=&quot;3&quot; unique_id=&quot;10014&quot;&gt;&lt;property id=&quot;20148&quot; value=&quot;5&quot;/&gt;&lt;property id=&quot;20300&quot; value=&quot;Slide 20 - &amp;quot;Beneficiary Contacts are 4 of the 5 SHIP Performance Measures (PMs)&amp;quot;&quot;/&gt;&lt;property id=&quot;20307&quot; value=&quot;692&quot;/&gt;&lt;/object&gt;&lt;object type=&quot;3&quot; unique_id=&quot;10015&quot;&gt;&lt;property id=&quot;20148&quot; value=&quot;5&quot;/&gt;&lt;property id=&quot;20300&quot; value=&quot;Slide 6 - &amp;quot;Definition of a Beneficiary Contact&amp;quot;&quot;/&gt;&lt;property id=&quot;20307&quot; value=&quot;696&quot;/&gt;&lt;/object&gt;&lt;object type=&quot;3&quot; unique_id=&quot;10016&quot;&gt;&lt;property id=&quot;20148&quot; value=&quot;5&quot;/&gt;&lt;property id=&quot;20300&quot; value=&quot;Slide 7 - &amp;quot;When should a Beneficiary Contact Form (BCF) be completed?&amp;quot;&quot;/&gt;&lt;property id=&quot;20307&quot; value=&quot;697&quot;/&gt;&lt;/object&gt;&lt;object type=&quot;3&quot; unique_id=&quot;10017&quot;&gt;&lt;property id=&quot;20148&quot; value=&quot;5&quot;/&gt;&lt;property id=&quot;20300&quot; value=&quot;Slide 8 - &amp;quot;Do not fill out BCF to document the following&amp;quot;&quot;/&gt;&lt;property id=&quot;20307&quot; value=&quot;698&quot;/&gt;&lt;/object&gt;&lt;object type=&quot;3&quot; unique_id=&quot;10018&quot;&gt;&lt;property id=&quot;20148&quot; value=&quot;5&quot;/&gt;&lt;property id=&quot;20300&quot; value=&quot;Slide 9 - &amp;quot;Multiple Contacts on the Same Day&amp;quot;&quot;/&gt;&lt;property id=&quot;20307&quot; value=&quot;699&quot;/&gt;&lt;/object&gt;&lt;object type=&quot;3&quot; unique_id=&quot;10019&quot;&gt;&lt;property id=&quot;20148&quot; value=&quot;5&quot;/&gt;&lt;property id=&quot;20300&quot; value=&quot;Slide 11 - &amp;quot;Multiple Contacts on Different Days&amp;quot;&quot;/&gt;&lt;property id=&quot;20307&quot; value=&quot;700&quot;/&gt;&lt;/object&gt;&lt;object type=&quot;3&quot; unique_id=&quot;10020&quot;&gt;&lt;property id=&quot;20148&quot; value=&quot;5&quot;/&gt;&lt;property id=&quot;20300&quot; value=&quot;Slide 12 - &amp;quot;Different team member, different day&amp;quot;&quot;/&gt;&lt;property id=&quot;20307&quot; value=&quot;701&quot;/&gt;&lt;/object&gt;&lt;object type=&quot;3&quot; unique_id=&quot;10021&quot;&gt;&lt;property id=&quot;20148&quot; value=&quot;5&quot;/&gt;&lt;property id=&quot;20300&quot; value=&quot;Slide 13 - &amp;quot;Two Beneficiaries Counseled in One Session&amp;quot;&quot;/&gt;&lt;property id=&quot;20307&quot; value=&quot;702&quot;/&gt;&lt;/object&gt;&lt;object type=&quot;3&quot; unique_id=&quot;10022&quot;&gt;&lt;property id=&quot;20148&quot; value=&quot;5&quot;/&gt;&lt;property id=&quot;20300&quot; value=&quot;Slide 15 - &amp;quot;Special Use Field (SUF) Field 3&amp;quot;&quot;/&gt;&lt;property id=&quot;20307&quot; value=&quot;961&quot;/&gt;&lt;/object&gt;&lt;object type=&quot;3&quot; unique_id=&quot;10025&quot;&gt;&lt;property id=&quot;20148&quot; value=&quot;5&quot;/&gt;&lt;property id=&quot;20300&quot; value=&quot;Slide 16 - &amp;quot;Data Accuracy Pointers&amp;quot;&quot;/&gt;&lt;property id=&quot;20307&quot; value=&quot;962&quot;/&gt;&lt;/object&gt;&lt;object type=&quot;3&quot; unique_id=&quot;10026&quot;&gt;&lt;property id=&quot;20148&quot; value=&quot;5&quot;/&gt;&lt;property id=&quot;20300&quot; value=&quot;Slide 17 - &amp;quot;Saving Data - FAQ&amp;quot;&quot;/&gt;&lt;property id=&quot;20307&quot; value=&quot;598&quot;/&gt;&lt;/object&gt;&lt;object type=&quot;3&quot; unique_id=&quot;10027&quot;&gt;&lt;property id=&quot;20148&quot; value=&quot;5&quot;/&gt;&lt;property id=&quot;20300&quot; value=&quot;Slide 18 - &amp;quot;Validation Error: MIPPA Qualifying Topics&amp;quot;&quot;/&gt;&lt;property id=&quot;20307&quot; value=&quot;963&quot;/&gt;&lt;/object&gt;&lt;object type=&quot;3&quot; unique_id=&quot;10028&quot;&gt;&lt;property id=&quot;20148&quot; value=&quot;5&quot;/&gt;&lt;property id=&quot;20300&quot; value=&quot;Slide 19 - &amp;quot;CMS Duals Demonstration Grants &amp;quot;&quot;/&gt;&lt;property id=&quot;20307&quot; value=&quot;674&quot;/&gt;&lt;/object&gt;&lt;object type=&quot;3&quot; unique_id=&quot;10029&quot;&gt;&lt;property id=&quot;20148&quot; value=&quot;5&quot;/&gt;&lt;property id=&quot;20300&quot; value=&quot;Slide 21 - &amp;quot;Accurate PM Data Entry Checklist&amp;quot;&quot;/&gt;&lt;property id=&quot;20307&quot; value=&quot;597&quot;/&gt;&lt;/object&gt;&lt;object type=&quot;3&quot; unique_id=&quot;10030&quot;&gt;&lt;property id=&quot;20148&quot; value=&quot;5&quot;/&gt;&lt;property id=&quot;20300&quot; value=&quot;Slide 22&quot;/&gt;&lt;property id=&quot;20307&quot; value=&quot;695&quot;/&gt;&lt;/object&gt;&lt;object type=&quot;3&quot; unique_id=&quot;10031&quot;&gt;&lt;property id=&quot;20148&quot; value=&quot;5&quot;/&gt;&lt;property id=&quot;20300&quot; value=&quot;Slide 23 - &amp;quot;Key Resources for Accurate SHIP Reporting&amp;quot;&quot;/&gt;&lt;property id=&quot;20307&quot; value=&quot;939&quot;/&gt;&lt;/object&gt;&lt;object type=&quot;3&quot; unique_id=&quot;10032&quot;&gt;&lt;property id=&quot;20148&quot; value=&quot;5&quot;/&gt;&lt;property id=&quot;20300&quot; value=&quot;Slide 24 - &amp;quot;Accessing STARS Resources&amp;quot;&quot;/&gt;&lt;property id=&quot;20307&quot; value=&quot;952&quot;/&gt;&lt;/object&gt;&lt;object type=&quot;3&quot; unique_id=&quot;10033&quot;&gt;&lt;property id=&quot;20148&quot; value=&quot;5&quot;/&gt;&lt;property id=&quot;20300&quot; value=&quot;Slide 25 - &amp;quot;STARS Landing Page&amp;quot;&quot;/&gt;&lt;property id=&quot;20307&quot; value=&quot;953&quot;/&gt;&lt;/object&gt;&lt;object type=&quot;3&quot; unique_id=&quot;10034&quot;&gt;&lt;property id=&quot;20148&quot; value=&quot;5&quot;/&gt;&lt;property id=&quot;20300&quot; value=&quot;Slide 26 - &amp;quot;STARS Resources Page&amp;quot;&quot;/&gt;&lt;property id=&quot;20307&quot; value=&quot;954&quot;/&gt;&lt;/object&gt;&lt;object type=&quot;3&quot; unique_id=&quot;10035&quot;&gt;&lt;property id=&quot;20148&quot; value=&quot;5&quot;/&gt;&lt;property id=&quot;20300&quot; value=&quot;Slide 27 - &amp;quot;SHIP Login at www.shiptacenter.org&amp;quot;&quot;/&gt;&lt;property id=&quot;20307&quot; value=&quot;467&quot;/&gt;&lt;/object&gt;&lt;object type=&quot;3&quot; unique_id=&quot;10036&quot;&gt;&lt;property id=&quot;20148&quot; value=&quot;5&quot;/&gt;&lt;property id=&quot;20300&quot; value=&quot;Slide 28 - &amp;quot;STARS Access and Resources&amp;quot;&quot;/&gt;&lt;property id=&quot;20307&quot; value=&quot;448&quot;/&gt;&lt;/object&gt;&lt;object type=&quot;3&quot; unique_id=&quot;10037&quot;&gt;&lt;property id=&quot;20148&quot; value=&quot;5&quot;/&gt;&lt;property id=&quot;20300&quot; value=&quot;Slide 29 - &amp;quot;STARS Manual and Other Resources&amp;quot;&quot;/&gt;&lt;property id=&quot;20307&quot; value=&quot;585&quot;/&gt;&lt;/object&gt;&lt;object type=&quot;3&quot; unique_id=&quot;10038&quot;&gt;&lt;property id=&quot;20148&quot; value=&quot;5&quot;/&gt;&lt;property id=&quot;20300&quot; value=&quot;Slide 30 - &amp;quot;Individualized Technical Assistance&amp;quot;&quot;/&gt;&lt;property id=&quot;20307&quot; value=&quot;956&quot;/&gt;&lt;/object&gt;&lt;object type=&quot;3&quot; unique_id=&quot;10040&quot;&gt;&lt;property id=&quot;20148&quot; value=&quot;5&quot;/&gt;&lt;property id=&quot;20300&quot; value=&quot;Slide 31 - &amp;quot;Today’s Resources&amp;quot;&quot;/&gt;&lt;property id=&quot;20307&quot; value=&quot;958&quot;/&gt;&lt;/object&gt;&lt;object type=&quot;3&quot; unique_id=&quot;10042&quot;&gt;&lt;property id=&quot;20148&quot; value=&quot;5&quot;/&gt;&lt;property id=&quot;20300&quot; value=&quot;Slide 32 - &amp;quot;Appendix&amp;quot;&quot;/&gt;&lt;property id=&quot;20307&quot; value=&quot;673&quot;/&gt;&lt;/object&gt;&lt;object type=&quot;3&quot; unique_id=&quot;10043&quot;&gt;&lt;property id=&quot;20148&quot; value=&quot;5&quot;/&gt;&lt;property id=&quot;20300&quot; value=&quot;Slide 33 - &amp;quot;Session Conducted By&amp;quot;&quot;/&gt;&lt;property id=&quot;20307&quot; value=&quot;676&quot;/&gt;&lt;/object&gt;&lt;object type=&quot;3&quot; unique_id=&quot;10044&quot;&gt;&lt;property id=&quot;20148&quot; value=&quot;5&quot;/&gt;&lt;property id=&quot;20300&quot; value=&quot;Slide 34 - &amp;quot;Beneficiary Information&amp;quot;&quot;/&gt;&lt;property id=&quot;20307&quot; value=&quot;677&quot;/&gt;&lt;/object&gt;&lt;object type=&quot;3&quot; unique_id=&quot;10045&quot;&gt;&lt;property id=&quot;20148&quot; value=&quot;5&quot;/&gt;&lt;property id=&quot;20300&quot; value=&quot;Slide 35 - &amp;quot;Beneficiary Residence Info&amp;quot;&quot;/&gt;&lt;property id=&quot;20307&quot; value=&quot;678&quot;/&gt;&lt;/object&gt;&lt;object type=&quot;3&quot; unique_id=&quot;10046&quot;&gt;&lt;property id=&quot;20148&quot; value=&quot;5&quot;/&gt;&lt;property id=&quot;20300&quot; value=&quot;Slide 36 - &amp;quot;Time Spent&amp;quot;&quot;/&gt;&lt;property id=&quot;20307&quot; value=&quot;681&quot;/&gt;&lt;/object&gt;&lt;object type=&quot;3&quot; unique_id=&quot;10047&quot;&gt;&lt;property id=&quot;20148&quot; value=&quot;5&quot;/&gt;&lt;property id=&quot;20300&quot; value=&quot;Slide 37 - &amp;quot;Beneficiary Additional Sessions&amp;quot;&quot;/&gt;&lt;property id=&quot;20307&quot; value=&quot;685&quot;/&gt;&lt;/object&gt;&lt;object type=&quot;3&quot; unique_id=&quot;10048&quot;&gt;&lt;property id=&quot;20148&quot; value=&quot;5&quot;/&gt;&lt;property id=&quot;20300&quot; value=&quot;Slide 38 - &amp;quot;What if fields I need aren’t on the Beneficiary Additional Sessions (BAS) tab?&amp;quot;&quot;/&gt;&lt;property id=&quot;20307&quot; value=&quot;613&quot;/&gt;&lt;/object&gt;&lt;object type=&quot;3&quot; unique_id=&quot;10049&quot;&gt;&lt;property id=&quot;20148&quot; value=&quot;5&quot;/&gt;&lt;property id=&quot;20300&quot; value=&quot;Slide 39 - &amp;quot;SYSTEM SECURITY&amp;quot;&quot;/&gt;&lt;property id=&quot;20307&quot; value=&quot;686&quot;/&gt;&lt;/object&gt;&lt;object type=&quot;3&quot; unique_id=&quot;10050&quot;&gt;&lt;property id=&quot;20148&quot; value=&quot;5&quot;/&gt;&lt;property id=&quot;20300&quot; value=&quot;Slide 40 - &amp;quot;PDP/MA-PD Enrollment Cost Change Measurement Overview&amp;quot;&quot;/&gt;&lt;property id=&quot;20307&quot; value=&quot;682&quot;/&gt;&lt;/object&gt;&lt;object type=&quot;3&quot; unique_id=&quot;10052&quot;&gt;&lt;property id=&quot;20148&quot; value=&quot;5&quot;/&gt;&lt;property id=&quot;20300&quot; value=&quot;Slide 41 - &amp;quot;STARS Security&amp;quot;&quot;/&gt;&lt;property id=&quot;20307&quot; value=&quot;687&quot;/&gt;&lt;/object&gt;&lt;object type=&quot;3&quot; unique_id=&quot;10053&quot;&gt;&lt;property id=&quot;20148&quot; value=&quot;5&quot;/&gt;&lt;property id=&quot;20300&quot; value=&quot;Slide 42 - &amp;quot;PII and PHI&amp;quot;&quot;/&gt;&lt;property id=&quot;20307&quot; value=&quot;688&quot;/&gt;&lt;/object&gt;&lt;object type=&quot;3&quot; unique_id=&quot;10054&quot;&gt;&lt;property id=&quot;20148&quot; value=&quot;5&quot;/&gt;&lt;property id=&quot;20300&quot; value=&quot;Slide 43 - &amp;quot;Tips for Handling Sensitive Data&amp;quot;&quot;/&gt;&lt;property id=&quot;20307&quot; value=&quot;689&quot;/&gt;&lt;/object&gt;&lt;object type=&quot;3&quot; unique_id=&quot;10649&quot;&gt;&lt;property id=&quot;20148&quot; value=&quot;5&quot;/&gt;&lt;property id=&quot;20300&quot; value=&quot;Slide 3 - &amp;quot;A Note for WellSky Users&amp;quot;&quot;/&gt;&lt;property id=&quot;20307&quot; value=&quot;965&quot;/&gt;&lt;/object&gt;&lt;object type=&quot;3&quot; unique_id=&quot;10926&quot;&gt;&lt;property id=&quot;20148&quot; value=&quot;5&quot;/&gt;&lt;property id=&quot;20300&quot; value=&quot;Slide 10 - &amp;quot;Multiple Contacts on the Same Day&amp;quot;&quot;/&gt;&lt;property id=&quot;20307&quot; value=&quot;966&quot;/&gt;&lt;/object&gt;&lt;object type=&quot;3&quot; unique_id=&quot;10927&quot;&gt;&lt;property id=&quot;20148&quot; value=&quot;5&quot;/&gt;&lt;property id=&quot;20300&quot; value=&quot;Slide 14 - &amp;quot;Special Use Field (SUF) Fields 1 &amp;amp; 2&amp;quot;&quot;/&gt;&lt;property id=&quot;20307&quot; value=&quot;967&quot;/&gt;&lt;/object&gt;&lt;/object&gt;&lt;object type=&quot;8&quot; unique_id=&quot;10108&quo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F04D9F1B006E499B01ED9C14996562" ma:contentTypeVersion="11" ma:contentTypeDescription="Create a new document." ma:contentTypeScope="" ma:versionID="5112c026a0a223065fb30a686d672a7d">
  <xsd:schema xmlns:xsd="http://www.w3.org/2001/XMLSchema" xmlns:xs="http://www.w3.org/2001/XMLSchema" xmlns:p="http://schemas.microsoft.com/office/2006/metadata/properties" xmlns:ns2="c47a8be2-a640-41bc-88f2-73ee14154961" xmlns:ns3="b95e77fa-1c87-4afd-bd14-fba17e734615" targetNamespace="http://schemas.microsoft.com/office/2006/metadata/properties" ma:root="true" ma:fieldsID="73c043e0ad737b49449ebe2e62cc9655" ns2:_="" ns3:_="">
    <xsd:import namespace="c47a8be2-a640-41bc-88f2-73ee14154961"/>
    <xsd:import namespace="b95e77fa-1c87-4afd-bd14-fba17e73461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a8be2-a640-41bc-88f2-73ee141549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5e77fa-1c87-4afd-bd14-fba17e73461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D27974-4889-4392-9ECC-5020ED9C6D66}">
  <ds:schemaRefs>
    <ds:schemaRef ds:uri="http://schemas.microsoft.com/sharepoint/v3/contenttype/forms"/>
  </ds:schemaRefs>
</ds:datastoreItem>
</file>

<file path=customXml/itemProps2.xml><?xml version="1.0" encoding="utf-8"?>
<ds:datastoreItem xmlns:ds="http://schemas.openxmlformats.org/officeDocument/2006/customXml" ds:itemID="{D8A0ABB1-4422-4938-91AA-CE71D27A0F7F}">
  <ds:schemaRefs>
    <ds:schemaRef ds:uri="b95e77fa-1c87-4afd-bd14-fba17e734615"/>
    <ds:schemaRef ds:uri="c47a8be2-a640-41bc-88f2-73ee141549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2E6654-1037-45F7-916A-A977A923343A}">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c47a8be2-a640-41bc-88f2-73ee14154961"/>
    <ds:schemaRef ds:uri="http://purl.org/dc/elements/1.1/"/>
    <ds:schemaRef ds:uri="http://schemas.microsoft.com/office/infopath/2007/PartnerControls"/>
    <ds:schemaRef ds:uri="b95e77fa-1c87-4afd-bd14-fba17e73461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Median</Template>
  <TotalTime>33</TotalTime>
  <Words>4661</Words>
  <Application>Microsoft Office PowerPoint</Application>
  <PresentationFormat>On-screen Show (4:3)</PresentationFormat>
  <Paragraphs>423</Paragraphs>
  <Slides>43</Slides>
  <Notes>34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Arial</vt:lpstr>
      <vt:lpstr>Calibri</vt:lpstr>
      <vt:lpstr>Century Gothic</vt:lpstr>
      <vt:lpstr>Symbol</vt:lpstr>
      <vt:lpstr>Tw Cen MT</vt:lpstr>
      <vt:lpstr>Wingdings</vt:lpstr>
      <vt:lpstr>Wingdings 2</vt:lpstr>
      <vt:lpstr>Median</vt:lpstr>
      <vt:lpstr>ACL</vt:lpstr>
      <vt:lpstr>1_Median</vt:lpstr>
      <vt:lpstr>STARS Training: Beneficiary Contact Form Adapted for Wisconsin SHIP counselors</vt:lpstr>
      <vt:lpstr>Agenda </vt:lpstr>
      <vt:lpstr>A Note for WellSky Users</vt:lpstr>
      <vt:lpstr>STARS Tracking Inbox for Data Entry</vt:lpstr>
      <vt:lpstr>Due Dates for Data Entry</vt:lpstr>
      <vt:lpstr>Definition of a Beneficiary Contact</vt:lpstr>
      <vt:lpstr>When should a Beneficiary Contact Form (BCF) be completed?</vt:lpstr>
      <vt:lpstr>Do not fill out BCF to document the following</vt:lpstr>
      <vt:lpstr>Multiple Contacts on the Same Day</vt:lpstr>
      <vt:lpstr>Multiple Contacts on the Same Day</vt:lpstr>
      <vt:lpstr>Multiple Contacts on Different Days</vt:lpstr>
      <vt:lpstr>Different team member, different day</vt:lpstr>
      <vt:lpstr>Two Beneficiaries Counseled in One Session</vt:lpstr>
      <vt:lpstr>Special Use Field (SUF) Fields 1 &amp; 2</vt:lpstr>
      <vt:lpstr>Special Use Field (SUF) Field 3</vt:lpstr>
      <vt:lpstr>Data Accuracy Pointers</vt:lpstr>
      <vt:lpstr>Saving Data - FAQ</vt:lpstr>
      <vt:lpstr>Validation Error: MIPPA Qualifying Topics</vt:lpstr>
      <vt:lpstr>CMS Duals Demonstration Grants </vt:lpstr>
      <vt:lpstr>Beneficiary Contacts are 4 of the 5 SHIP Performance Measures (PMs)</vt:lpstr>
      <vt:lpstr>Accurate PM Data Entry Checklist</vt:lpstr>
      <vt:lpstr>PowerPoint Presentation</vt:lpstr>
      <vt:lpstr>Key Resources for Accurate SHIP Reporting</vt:lpstr>
      <vt:lpstr>Accessing STARS Resources</vt:lpstr>
      <vt:lpstr>STARS Landing Page</vt:lpstr>
      <vt:lpstr>STARS Resources Page</vt:lpstr>
      <vt:lpstr>SHIP Login at www.shiptacenter.org</vt:lpstr>
      <vt:lpstr>STARS Access and Resources</vt:lpstr>
      <vt:lpstr>STARS Manual and Other Resources</vt:lpstr>
      <vt:lpstr>Individualized Technical Assistance</vt:lpstr>
      <vt:lpstr>Today’s Resources</vt:lpstr>
      <vt:lpstr>Appendix</vt:lpstr>
      <vt:lpstr>Session Conducted By</vt:lpstr>
      <vt:lpstr>Beneficiary Information</vt:lpstr>
      <vt:lpstr>Beneficiary Residence Info</vt:lpstr>
      <vt:lpstr>Time Spent</vt:lpstr>
      <vt:lpstr>Beneficiary Additional Sessions</vt:lpstr>
      <vt:lpstr>What if fields I need aren’t on the Beneficiary Additional Sessions (BAS) tab?</vt:lpstr>
      <vt:lpstr>SYSTEM SECURITY</vt:lpstr>
      <vt:lpstr>PDP/MA-PD Enrollment Cost Change Measurement Overview</vt:lpstr>
      <vt:lpstr>STARS Security</vt:lpstr>
      <vt:lpstr>PII and PHI</vt:lpstr>
      <vt:lpstr>Tips for Handling Sensitive Data</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Kinney</dc:creator>
  <cp:lastModifiedBy>Debbie Bisswurm</cp:lastModifiedBy>
  <cp:revision>11</cp:revision>
  <cp:lastPrinted>2020-08-07T13:24:18Z</cp:lastPrinted>
  <dcterms:created xsi:type="dcterms:W3CDTF">2016-03-07T21:56:05Z</dcterms:created>
  <dcterms:modified xsi:type="dcterms:W3CDTF">2021-05-27T20:10:46Z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0x010100C2F04D9F1B006E499B01ED9C14996562</vt:lpwstr>
  </property>
</Properties>
</file>