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64" r:id="rId3"/>
    <p:sldId id="316" r:id="rId4"/>
    <p:sldId id="315" r:id="rId5"/>
    <p:sldId id="318" r:id="rId6"/>
    <p:sldId id="319" r:id="rId7"/>
    <p:sldId id="325" r:id="rId8"/>
    <p:sldId id="326" r:id="rId9"/>
    <p:sldId id="331" r:id="rId10"/>
    <p:sldId id="332" r:id="rId11"/>
    <p:sldId id="329" r:id="rId12"/>
    <p:sldId id="342" r:id="rId13"/>
    <p:sldId id="330" r:id="rId14"/>
    <p:sldId id="328" r:id="rId15"/>
    <p:sldId id="320" r:id="rId16"/>
    <p:sldId id="321" r:id="rId17"/>
    <p:sldId id="324" r:id="rId18"/>
    <p:sldId id="323" r:id="rId19"/>
    <p:sldId id="322" r:id="rId20"/>
    <p:sldId id="317" r:id="rId21"/>
    <p:sldId id="335" r:id="rId22"/>
    <p:sldId id="340" r:id="rId23"/>
    <p:sldId id="341" r:id="rId24"/>
    <p:sldId id="336" r:id="rId25"/>
    <p:sldId id="339" r:id="rId26"/>
    <p:sldId id="337" r:id="rId27"/>
  </p:sldIdLst>
  <p:sldSz cx="12192000" cy="6858000"/>
  <p:notesSz cx="7010400" cy="92964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7E"/>
    <a:srgbClr val="009999"/>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6" autoAdjust="0"/>
    <p:restoredTop sz="82103" autoAdjust="0"/>
  </p:normalViewPr>
  <p:slideViewPr>
    <p:cSldViewPr snapToGrid="0">
      <p:cViewPr varScale="1">
        <p:scale>
          <a:sx n="62" d="100"/>
          <a:sy n="62" d="100"/>
        </p:scale>
        <p:origin x="1003"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F69681-F9E5-40CF-A4A4-B7C7B277D07A}"/>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123315F-9283-45AA-9460-E28CAF00DF25}"/>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4AEF1D8-FE66-40DE-BEA9-F264C3085218}" type="datetimeFigureOut">
              <a:rPr lang="en-US" smtClean="0"/>
              <a:t>4/30/2021</a:t>
            </a:fld>
            <a:endParaRPr lang="en-US"/>
          </a:p>
        </p:txBody>
      </p:sp>
      <p:sp>
        <p:nvSpPr>
          <p:cNvPr id="4" name="Footer Placeholder 3">
            <a:extLst>
              <a:ext uri="{FF2B5EF4-FFF2-40B4-BE49-F238E27FC236}">
                <a16:creationId xmlns:a16="http://schemas.microsoft.com/office/drawing/2014/main" id="{EB9B4B5B-18D2-4E69-9CF2-05B876616DEC}"/>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CCD04A1-6621-4342-B69F-5565B8786F7D}"/>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449BC52-0936-42A9-932D-B81989AEBC12}" type="slidenum">
              <a:rPr lang="en-US" smtClean="0"/>
              <a:t>‹#›</a:t>
            </a:fld>
            <a:endParaRPr lang="en-US"/>
          </a:p>
        </p:txBody>
      </p:sp>
    </p:spTree>
    <p:extLst>
      <p:ext uri="{BB962C8B-B14F-4D97-AF65-F5344CB8AC3E}">
        <p14:creationId xmlns:p14="http://schemas.microsoft.com/office/powerpoint/2010/main" val="2265131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FF3E348-6D6C-44E4-93D9-F56BB53943EC}" type="datetimeFigureOut">
              <a:rPr lang="en-US" smtClean="0"/>
              <a:t>4/30/2021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C9C807D-BE9E-427D-9F45-69604B66C095}" type="slidenum">
              <a:rPr lang="en-US" smtClean="0"/>
              <a:t>‹#›</a:t>
            </a:fld>
            <a:endParaRPr lang="en-US"/>
          </a:p>
        </p:txBody>
      </p:sp>
    </p:spTree>
    <p:extLst>
      <p:ext uri="{BB962C8B-B14F-4D97-AF65-F5344CB8AC3E}">
        <p14:creationId xmlns:p14="http://schemas.microsoft.com/office/powerpoint/2010/main" val="180499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a:t>
            </a:fld>
            <a:endParaRPr lang="en-US"/>
          </a:p>
        </p:txBody>
      </p:sp>
    </p:spTree>
    <p:extLst>
      <p:ext uri="{BB962C8B-B14F-4D97-AF65-F5344CB8AC3E}">
        <p14:creationId xmlns:p14="http://schemas.microsoft.com/office/powerpoint/2010/main" val="2890827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Seek out ways to get your message to minorities—especially low-income minorities.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Is there a community center serving them?  If you can establish a relationship with a key person at the community center, this will help in getting the word out to that group.  Offer your resources and/or a presentation.  Be aware of any cultural issues that may affect an individual’s willingness to accept your help.  Ask for help or guidance from your contact at the community center.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r>
              <a:rPr lang="en-US" altLang="en-US" dirty="0"/>
              <a:t>Each county is unique and you are the experts in your county.  Do what you can to become the “go-to” person among any of the community groups in your area.</a:t>
            </a:r>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10</a:t>
            </a:fld>
            <a:endParaRPr lang="en-US"/>
          </a:p>
        </p:txBody>
      </p:sp>
    </p:spTree>
    <p:extLst>
      <p:ext uri="{BB962C8B-B14F-4D97-AF65-F5344CB8AC3E}">
        <p14:creationId xmlns:p14="http://schemas.microsoft.com/office/powerpoint/2010/main" val="890612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*Welcome to Medicare PPT available.</a:t>
            </a:r>
          </a:p>
          <a:p>
            <a:endParaRPr lang="en-US" altLang="en-US" b="1" dirty="0"/>
          </a:p>
          <a:p>
            <a:r>
              <a:rPr lang="en-US" altLang="en-US" b="1" dirty="0"/>
              <a:t>What locations and topics are covered?</a:t>
            </a:r>
          </a:p>
          <a:p>
            <a:endParaRPr lang="en-US" altLang="en-US" b="1" dirty="0"/>
          </a:p>
          <a:p>
            <a:r>
              <a:rPr lang="en-US" altLang="en-US" b="1" dirty="0"/>
              <a:t>Is staff time an issue? Consider whether volunteer could do a presentation?  </a:t>
            </a:r>
          </a:p>
          <a:p>
            <a:endParaRPr lang="en-US" altLang="en-US" dirty="0"/>
          </a:p>
          <a:p>
            <a:r>
              <a:rPr lang="en-US" altLang="en-US" dirty="0"/>
              <a:t>Community newspapers.</a:t>
            </a:r>
          </a:p>
          <a:p>
            <a:endParaRPr lang="en-US" altLang="en-US" dirty="0"/>
          </a:p>
          <a:p>
            <a:r>
              <a:rPr lang="en-US" altLang="en-US" dirty="0"/>
              <a:t>Be sure to </a:t>
            </a:r>
            <a:r>
              <a:rPr lang="en-US" altLang="en-US" b="1" i="1" dirty="0"/>
              <a:t>encourage people you help to spread the word to their friends and neighbors.</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11</a:t>
            </a:fld>
            <a:endParaRPr lang="en-US"/>
          </a:p>
        </p:txBody>
      </p:sp>
    </p:spTree>
    <p:extLst>
      <p:ext uri="{BB962C8B-B14F-4D97-AF65-F5344CB8AC3E}">
        <p14:creationId xmlns:p14="http://schemas.microsoft.com/office/powerpoint/2010/main" val="2116571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When setting up presentations—is there a language barrier?  Do you need a translator?  If you are new to this community you are targeting, it may help to build their trust of you, if they see you working with someone they already know and trust—someone from their community.</a:t>
            </a:r>
          </a:p>
          <a:p>
            <a:endParaRPr lang="en-US" b="1" dirty="0"/>
          </a:p>
          <a:p>
            <a:r>
              <a:rPr lang="en-US" b="1" dirty="0"/>
              <a:t>W have several outreach materials that may be of help to you in reaching different groups.  Check out what is available by going to the website.  (Hard-to-Reach Communities.)</a:t>
            </a:r>
          </a:p>
          <a:p>
            <a:endParaRPr lang="en-US" b="1" dirty="0"/>
          </a:p>
          <a:p>
            <a:r>
              <a:rPr lang="en-US" b="1" dirty="0"/>
              <a:t>If there is something you would like to see but are unable to find, let me know and I’ll see if there is something available and if not, we may be able to create something.</a:t>
            </a:r>
          </a:p>
          <a:p>
            <a:endParaRPr lang="en-US" b="1" dirty="0"/>
          </a:p>
          <a:p>
            <a:r>
              <a:rPr lang="en-US" b="1" dirty="0"/>
              <a:t>Also, some areas have radio stations that serve the community you are trying to target-- Hispanic radio station or Hmong radio station.  Check out what is available in your areas.  And there are often newspapers that serve minority communities as well.  Find out what is in your area and see if there is potential to do outreach there.</a:t>
            </a:r>
          </a:p>
          <a:p>
            <a:endParaRPr lang="en-US" b="1" dirty="0"/>
          </a:p>
          <a:p>
            <a:endParaRPr lang="en-US" b="1" dirty="0"/>
          </a:p>
        </p:txBody>
      </p:sp>
      <p:sp>
        <p:nvSpPr>
          <p:cNvPr id="4" name="Slide Number Placeholder 3"/>
          <p:cNvSpPr>
            <a:spLocks noGrp="1"/>
          </p:cNvSpPr>
          <p:nvPr>
            <p:ph type="sldNum" sz="quarter" idx="10"/>
          </p:nvPr>
        </p:nvSpPr>
        <p:spPr/>
        <p:txBody>
          <a:bodyPr/>
          <a:lstStyle/>
          <a:p>
            <a:fld id="{7C9C807D-BE9E-427D-9F45-69604B66C095}" type="slidenum">
              <a:rPr lang="en-US" smtClean="0"/>
              <a:t>12</a:t>
            </a:fld>
            <a:endParaRPr lang="en-US"/>
          </a:p>
        </p:txBody>
      </p:sp>
    </p:spTree>
    <p:extLst>
      <p:ext uri="{BB962C8B-B14F-4D97-AF65-F5344CB8AC3E}">
        <p14:creationId xmlns:p14="http://schemas.microsoft.com/office/powerpoint/2010/main" val="3752957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Regular training of colleagues—especially due to staff turnover—will help ensure that they are aware of the programs, that they keep them in mind, that they know of any special events you are having.  And make sure they know when to make a referral.  </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13</a:t>
            </a:fld>
            <a:endParaRPr lang="en-US"/>
          </a:p>
        </p:txBody>
      </p:sp>
    </p:spTree>
    <p:extLst>
      <p:ext uri="{BB962C8B-B14F-4D97-AF65-F5344CB8AC3E}">
        <p14:creationId xmlns:p14="http://schemas.microsoft.com/office/powerpoint/2010/main" val="3266555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In doing your outreach, whether to beneficiaries or community partners, you need materials to share.  We have a variety of resources that you can customize and use in your outreach.  These can be found on our webpage and I’ll show you how to access that shortly.  Right now I’d just like to highlight a few…Two of the trainings I did over the past 6 months may be of particular interest in trying to plan for outreach during this pandemic. If you did not attend those, I’d encourage you to go back and take a look at those for ideas about reaching “hard to reach” beneficiaries as well as conducting effective virtual outreach.  I’ll show you where to access those trainings and materials.</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14</a:t>
            </a:fld>
            <a:endParaRPr lang="en-US"/>
          </a:p>
        </p:txBody>
      </p:sp>
    </p:spTree>
    <p:extLst>
      <p:ext uri="{BB962C8B-B14F-4D97-AF65-F5344CB8AC3E}">
        <p14:creationId xmlns:p14="http://schemas.microsoft.com/office/powerpoint/2010/main" val="4160952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is a customizable brochure that promotes Medicare Savings Programs, Extra Help, and </a:t>
            </a:r>
            <a:r>
              <a:rPr lang="en-US" altLang="en-US" dirty="0" err="1"/>
              <a:t>SeniorCare</a:t>
            </a:r>
            <a:r>
              <a:rPr lang="en-US" altLang="en-US" dirty="0"/>
              <a:t>.  </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15</a:t>
            </a:fld>
            <a:endParaRPr lang="en-US"/>
          </a:p>
        </p:txBody>
      </p:sp>
    </p:spTree>
    <p:extLst>
      <p:ext uri="{BB962C8B-B14F-4D97-AF65-F5344CB8AC3E}">
        <p14:creationId xmlns:p14="http://schemas.microsoft.com/office/powerpoint/2010/main" val="2925258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16</a:t>
            </a:fld>
            <a:endParaRPr lang="en-US"/>
          </a:p>
        </p:txBody>
      </p:sp>
    </p:spTree>
    <p:extLst>
      <p:ext uri="{BB962C8B-B14F-4D97-AF65-F5344CB8AC3E}">
        <p14:creationId xmlns:p14="http://schemas.microsoft.com/office/powerpoint/2010/main" val="562377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17</a:t>
            </a:fld>
            <a:endParaRPr lang="en-US"/>
          </a:p>
        </p:txBody>
      </p:sp>
    </p:spTree>
    <p:extLst>
      <p:ext uri="{BB962C8B-B14F-4D97-AF65-F5344CB8AC3E}">
        <p14:creationId xmlns:p14="http://schemas.microsoft.com/office/powerpoint/2010/main" val="1148943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18</a:t>
            </a:fld>
            <a:endParaRPr lang="en-US"/>
          </a:p>
        </p:txBody>
      </p:sp>
    </p:spTree>
    <p:extLst>
      <p:ext uri="{BB962C8B-B14F-4D97-AF65-F5344CB8AC3E}">
        <p14:creationId xmlns:p14="http://schemas.microsoft.com/office/powerpoint/2010/main" val="1834777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19</a:t>
            </a:fld>
            <a:endParaRPr lang="en-US"/>
          </a:p>
        </p:txBody>
      </p:sp>
    </p:spTree>
    <p:extLst>
      <p:ext uri="{BB962C8B-B14F-4D97-AF65-F5344CB8AC3E}">
        <p14:creationId xmlns:p14="http://schemas.microsoft.com/office/powerpoint/2010/main" val="2243428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a:solidFill>
                  <a:schemeClr val="tx1"/>
                </a:solidFill>
                <a:effectLst/>
                <a:latin typeface="+mn-lt"/>
                <a:ea typeface="+mn-ea"/>
                <a:cs typeface="+mn-cs"/>
              </a:rPr>
              <a:t>MIPPA funding </a:t>
            </a:r>
            <a:r>
              <a:rPr lang="en-US" sz="1200" kern="1200" dirty="0">
                <a:solidFill>
                  <a:schemeClr val="tx1"/>
                </a:solidFill>
                <a:effectLst/>
                <a:latin typeface="+mn-lt"/>
                <a:ea typeface="+mn-ea"/>
                <a:cs typeface="+mn-cs"/>
              </a:rPr>
              <a:t>is for outreach activities related to Medicare Savings Programs (MSPs), Part D Extra Help (Low Income Subsidy or LIS) and also for outreach activities about Medicare preventive benefits.</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SHIP Grantees </a:t>
            </a:r>
            <a:r>
              <a:rPr lang="en-US" sz="1200" kern="1200" dirty="0">
                <a:solidFill>
                  <a:schemeClr val="tx1"/>
                </a:solidFill>
                <a:effectLst/>
                <a:latin typeface="+mn-lt"/>
                <a:ea typeface="+mn-ea"/>
                <a:cs typeface="+mn-cs"/>
              </a:rPr>
              <a:t>are required to conduct regular outreach on Medicare-related topics including Medicare enrollment, low-income assistance and preventive services.</a:t>
            </a: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2</a:t>
            </a:fld>
            <a:endParaRPr lang="en-US"/>
          </a:p>
        </p:txBody>
      </p:sp>
    </p:spTree>
    <p:extLst>
      <p:ext uri="{BB962C8B-B14F-4D97-AF65-F5344CB8AC3E}">
        <p14:creationId xmlns:p14="http://schemas.microsoft.com/office/powerpoint/2010/main" val="2544520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Poster 2 has also been translated to Spanish and is available on the GWAAR website.</a:t>
            </a:r>
          </a:p>
        </p:txBody>
      </p:sp>
      <p:sp>
        <p:nvSpPr>
          <p:cNvPr id="4" name="Slide Number Placeholder 3"/>
          <p:cNvSpPr>
            <a:spLocks noGrp="1"/>
          </p:cNvSpPr>
          <p:nvPr>
            <p:ph type="sldNum" sz="quarter" idx="10"/>
          </p:nvPr>
        </p:nvSpPr>
        <p:spPr/>
        <p:txBody>
          <a:bodyPr/>
          <a:lstStyle/>
          <a:p>
            <a:fld id="{7C9C807D-BE9E-427D-9F45-69604B66C095}" type="slidenum">
              <a:rPr lang="en-US" smtClean="0"/>
              <a:t>20</a:t>
            </a:fld>
            <a:endParaRPr lang="en-US"/>
          </a:p>
        </p:txBody>
      </p:sp>
    </p:spTree>
    <p:extLst>
      <p:ext uri="{BB962C8B-B14F-4D97-AF65-F5344CB8AC3E}">
        <p14:creationId xmlns:p14="http://schemas.microsoft.com/office/powerpoint/2010/main" val="159540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21</a:t>
            </a:fld>
            <a:endParaRPr lang="en-US"/>
          </a:p>
        </p:txBody>
      </p:sp>
    </p:spTree>
    <p:extLst>
      <p:ext uri="{BB962C8B-B14F-4D97-AF65-F5344CB8AC3E}">
        <p14:creationId xmlns:p14="http://schemas.microsoft.com/office/powerpoint/2010/main" val="4249657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Remember—it may help to have others prepared with an “elevator speech” –or a quick way to describe these programs to others.  </a:t>
            </a:r>
          </a:p>
          <a:p>
            <a:endParaRPr lang="en-US" altLang="en-US" dirty="0"/>
          </a:p>
          <a:p>
            <a:r>
              <a:rPr lang="en-US" altLang="en-US" dirty="0"/>
              <a:t>Use these descriptions to explain the programs to your community partners.  By presenting the information in a brief description, they can more easily explain the programs to others.</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22</a:t>
            </a:fld>
            <a:endParaRPr lang="en-US"/>
          </a:p>
        </p:txBody>
      </p:sp>
    </p:spTree>
    <p:extLst>
      <p:ext uri="{BB962C8B-B14F-4D97-AF65-F5344CB8AC3E}">
        <p14:creationId xmlns:p14="http://schemas.microsoft.com/office/powerpoint/2010/main" val="33698672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23</a:t>
            </a:fld>
            <a:endParaRPr lang="en-US"/>
          </a:p>
        </p:txBody>
      </p:sp>
    </p:spTree>
    <p:extLst>
      <p:ext uri="{BB962C8B-B14F-4D97-AF65-F5344CB8AC3E}">
        <p14:creationId xmlns:p14="http://schemas.microsoft.com/office/powerpoint/2010/main" val="14303074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24</a:t>
            </a:fld>
            <a:endParaRPr lang="en-US"/>
          </a:p>
        </p:txBody>
      </p:sp>
    </p:spTree>
    <p:extLst>
      <p:ext uri="{BB962C8B-B14F-4D97-AF65-F5344CB8AC3E}">
        <p14:creationId xmlns:p14="http://schemas.microsoft.com/office/powerpoint/2010/main" val="10256190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also want to point out that we often look at the number of people who have been reached by outreach in the state of Wisconsin.  Its really helpful when we are reporting back to the federal government about what is being done with the grant money that is sent to the state and how we use it to reach Medicare beneficiaries.  So remember to keep up with your reporting into SAMS for both your client contacts as well as your outreach activities.</a:t>
            </a:r>
          </a:p>
        </p:txBody>
      </p:sp>
      <p:sp>
        <p:nvSpPr>
          <p:cNvPr id="4" name="Slide Number Placeholder 3"/>
          <p:cNvSpPr>
            <a:spLocks noGrp="1"/>
          </p:cNvSpPr>
          <p:nvPr>
            <p:ph type="sldNum" sz="quarter" idx="10"/>
          </p:nvPr>
        </p:nvSpPr>
        <p:spPr/>
        <p:txBody>
          <a:bodyPr/>
          <a:lstStyle/>
          <a:p>
            <a:fld id="{7C9C807D-BE9E-427D-9F45-69604B66C095}" type="slidenum">
              <a:rPr lang="en-US" smtClean="0"/>
              <a:t>25</a:t>
            </a:fld>
            <a:endParaRPr lang="en-US"/>
          </a:p>
        </p:txBody>
      </p:sp>
    </p:spTree>
    <p:extLst>
      <p:ext uri="{BB962C8B-B14F-4D97-AF65-F5344CB8AC3E}">
        <p14:creationId xmlns:p14="http://schemas.microsoft.com/office/powerpoint/2010/main" val="27544502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26</a:t>
            </a:fld>
            <a:endParaRPr lang="en-US"/>
          </a:p>
        </p:txBody>
      </p:sp>
    </p:spTree>
    <p:extLst>
      <p:ext uri="{BB962C8B-B14F-4D97-AF65-F5344CB8AC3E}">
        <p14:creationId xmlns:p14="http://schemas.microsoft.com/office/powerpoint/2010/main" val="3189486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of my role is to provide support to benefit specialists.  I do this in several ways.</a:t>
            </a:r>
          </a:p>
          <a:p>
            <a:pPr marL="742950" lvl="1" indent="-285750">
              <a:spcAft>
                <a:spcPts val="1200"/>
              </a:spcAft>
              <a:buFont typeface="Arial" panose="020B0604020202020204" pitchFamily="34" charset="0"/>
              <a:buChar char="•"/>
            </a:pPr>
            <a:r>
              <a:rPr lang="en-US" sz="2400" dirty="0"/>
              <a:t>Provide support and assistance-individually to EBS or agency to help with outreach planning</a:t>
            </a:r>
          </a:p>
          <a:p>
            <a:pPr marL="742950" lvl="1" indent="-285750">
              <a:spcAft>
                <a:spcPts val="1200"/>
              </a:spcAft>
              <a:buFont typeface="Arial" panose="020B0604020202020204" pitchFamily="34" charset="0"/>
              <a:buChar char="•"/>
            </a:pPr>
            <a:r>
              <a:rPr lang="en-US" sz="2400" dirty="0"/>
              <a:t>Bi-monthly trainings</a:t>
            </a:r>
          </a:p>
          <a:p>
            <a:pPr marL="742950" lvl="1" indent="-285750">
              <a:spcAft>
                <a:spcPts val="1200"/>
              </a:spcAft>
              <a:buFont typeface="Arial" panose="020B0604020202020204" pitchFamily="34" charset="0"/>
              <a:buChar char="•"/>
            </a:pPr>
            <a:r>
              <a:rPr lang="en-US" sz="2400" dirty="0"/>
              <a:t>Provide resources/materials for outreach</a:t>
            </a:r>
          </a:p>
          <a:p>
            <a:pPr marL="742950" lvl="1" indent="-285750">
              <a:spcAft>
                <a:spcPts val="1200"/>
              </a:spcAft>
              <a:buFont typeface="Arial" panose="020B0604020202020204" pitchFamily="34" charset="0"/>
              <a:buChar char="•"/>
            </a:pPr>
            <a:r>
              <a:rPr lang="en-US" sz="2400" dirty="0"/>
              <a:t>Maintain webpage with resources, trainings and helpful links</a:t>
            </a:r>
          </a:p>
          <a:p>
            <a:endParaRPr lang="en-US" dirty="0"/>
          </a:p>
          <a:p>
            <a:r>
              <a:rPr lang="en-US" dirty="0"/>
              <a:t>I want to point out that much of what has been developed either as a best practice or as an outreach material, has come from EBSs like you.  We learn so much from one another—EBSs around the state are doing this work and often a new idea is created and shared.  Sometimes I get a request for something that we don’t have yet, so I can research what is out there—sometimes looking at what our national partners have available, or create something entirely new.  So if there is ever something you are looking for that you can’t find, please contact me.</a:t>
            </a:r>
          </a:p>
        </p:txBody>
      </p:sp>
      <p:sp>
        <p:nvSpPr>
          <p:cNvPr id="4" name="Slide Number Placeholder 3"/>
          <p:cNvSpPr>
            <a:spLocks noGrp="1"/>
          </p:cNvSpPr>
          <p:nvPr>
            <p:ph type="sldNum" sz="quarter" idx="10"/>
          </p:nvPr>
        </p:nvSpPr>
        <p:spPr/>
        <p:txBody>
          <a:bodyPr/>
          <a:lstStyle/>
          <a:p>
            <a:fld id="{7C9C807D-BE9E-427D-9F45-69604B66C095}" type="slidenum">
              <a:rPr lang="en-US" smtClean="0"/>
              <a:t>3</a:t>
            </a:fld>
            <a:endParaRPr lang="en-US"/>
          </a:p>
        </p:txBody>
      </p:sp>
    </p:spTree>
    <p:extLst>
      <p:ext uri="{BB962C8B-B14F-4D97-AF65-F5344CB8AC3E}">
        <p14:creationId xmlns:p14="http://schemas.microsoft.com/office/powerpoint/2010/main" val="4069579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 am going to take a little time to </a:t>
            </a:r>
          </a:p>
          <a:p>
            <a:pPr marL="171450" indent="-171450">
              <a:buFont typeface="Arial" panose="020B0604020202020204" pitchFamily="34" charset="0"/>
              <a:buChar char="•"/>
            </a:pPr>
            <a:r>
              <a:rPr lang="en-US" dirty="0"/>
              <a:t>Share best practices—Ever-evolving!</a:t>
            </a:r>
          </a:p>
          <a:p>
            <a:pPr marL="171450" indent="-171450">
              <a:buFont typeface="Arial" panose="020B0604020202020204" pitchFamily="34" charset="0"/>
              <a:buChar char="•"/>
            </a:pPr>
            <a:r>
              <a:rPr lang="en-US" dirty="0"/>
              <a:t>Review some outreach materials that you can use at your agency</a:t>
            </a:r>
          </a:p>
          <a:p>
            <a:pPr marL="171450" indent="-171450">
              <a:buFont typeface="Arial" panose="020B0604020202020204" pitchFamily="34" charset="0"/>
              <a:buChar char="•"/>
            </a:pPr>
            <a:r>
              <a:rPr lang="en-US" dirty="0"/>
              <a:t>Show you how to access materials and information</a:t>
            </a:r>
          </a:p>
        </p:txBody>
      </p:sp>
      <p:sp>
        <p:nvSpPr>
          <p:cNvPr id="4" name="Slide Number Placeholder 3"/>
          <p:cNvSpPr>
            <a:spLocks noGrp="1"/>
          </p:cNvSpPr>
          <p:nvPr>
            <p:ph type="sldNum" sz="quarter" idx="10"/>
          </p:nvPr>
        </p:nvSpPr>
        <p:spPr/>
        <p:txBody>
          <a:bodyPr/>
          <a:lstStyle/>
          <a:p>
            <a:fld id="{7C9C807D-BE9E-427D-9F45-69604B66C095}" type="slidenum">
              <a:rPr lang="en-US" smtClean="0"/>
              <a:t>4</a:t>
            </a:fld>
            <a:endParaRPr lang="en-US"/>
          </a:p>
        </p:txBody>
      </p:sp>
    </p:spTree>
    <p:extLst>
      <p:ext uri="{BB962C8B-B14F-4D97-AF65-F5344CB8AC3E}">
        <p14:creationId xmlns:p14="http://schemas.microsoft.com/office/powerpoint/2010/main" val="1591494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already be following an existing outreach plan—and that’s great!  </a:t>
            </a:r>
          </a:p>
          <a:p>
            <a:endParaRPr lang="en-US" dirty="0"/>
          </a:p>
          <a:p>
            <a:r>
              <a:rPr lang="en-US" dirty="0"/>
              <a:t>These best practices I’m going to share today were compiled from activities that have been done by EBSs  around the state over the past years.  They have been found to be effective ways to reach people.  But not everything works the same in every county.  And don’t be overwhelmed by all of the activities listed.  Simply identify places that you can get started and build from there.  Find what works best for your community and your agency.  </a:t>
            </a:r>
          </a:p>
          <a:p>
            <a:endParaRPr lang="en-US" dirty="0"/>
          </a:p>
          <a:p>
            <a:r>
              <a:rPr lang="en-US" dirty="0"/>
              <a:t>Our best practices are broken into four categories:</a:t>
            </a:r>
          </a:p>
        </p:txBody>
      </p:sp>
      <p:sp>
        <p:nvSpPr>
          <p:cNvPr id="4" name="Slide Number Placeholder 3"/>
          <p:cNvSpPr>
            <a:spLocks noGrp="1"/>
          </p:cNvSpPr>
          <p:nvPr>
            <p:ph type="sldNum" sz="quarter" idx="10"/>
          </p:nvPr>
        </p:nvSpPr>
        <p:spPr/>
        <p:txBody>
          <a:bodyPr/>
          <a:lstStyle/>
          <a:p>
            <a:fld id="{7C9C807D-BE9E-427D-9F45-69604B66C095}" type="slidenum">
              <a:rPr lang="en-US" smtClean="0"/>
              <a:t>5</a:t>
            </a:fld>
            <a:endParaRPr lang="en-US"/>
          </a:p>
        </p:txBody>
      </p:sp>
    </p:spTree>
    <p:extLst>
      <p:ext uri="{BB962C8B-B14F-4D97-AF65-F5344CB8AC3E}">
        <p14:creationId xmlns:p14="http://schemas.microsoft.com/office/powerpoint/2010/main" val="1349027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t>It is not always easy for people to come to your office, so being available in outlying or rural areas or underserved neighborhoods in a city can help to reach more people</a:t>
            </a:r>
            <a:r>
              <a:rPr lang="en-US" altLang="en-US" dirty="0"/>
              <a:t>.  Right now the issue is more about how you can get out to the beneficiaries. Some EBSs have held office hours at locations in another areas of the county.  </a:t>
            </a:r>
            <a:endParaRPr lang="en-US" altLang="en-US" u="sng"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6</a:t>
            </a:fld>
            <a:endParaRPr lang="en-US"/>
          </a:p>
        </p:txBody>
      </p:sp>
    </p:spTree>
    <p:extLst>
      <p:ext uri="{BB962C8B-B14F-4D97-AF65-F5344CB8AC3E}">
        <p14:creationId xmlns:p14="http://schemas.microsoft.com/office/powerpoint/2010/main" val="3720474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Building partnerships with other professionals and agencies will enable you to “reach” people you might otherwise not come into contact with.  These partners then help to extend your outreach. For each community partner—as you begin to develop a relationship, there are several things you’ll want to do:</a:t>
            </a:r>
          </a:p>
          <a:p>
            <a:pPr>
              <a:defRPr/>
            </a:pPr>
            <a:endParaRPr lang="en-US" dirty="0"/>
          </a:p>
          <a:p>
            <a:pPr marL="174708" indent="-174708">
              <a:buFont typeface="Arial" panose="020B0604020202020204" pitchFamily="34" charset="0"/>
              <a:buChar char="•"/>
              <a:defRPr/>
            </a:pPr>
            <a:r>
              <a:rPr lang="en-US" altLang="en-US" dirty="0"/>
              <a:t>Meet with them…this may be a phone or virtual meeting for now—but still remains important!</a:t>
            </a:r>
          </a:p>
          <a:p>
            <a:pPr marL="174708" indent="-174708">
              <a:buFont typeface="Arial" panose="020B0604020202020204" pitchFamily="34" charset="0"/>
              <a:buChar char="•"/>
              <a:defRPr/>
            </a:pPr>
            <a:r>
              <a:rPr lang="en-US" altLang="en-US" b="1" dirty="0"/>
              <a:t>Explain the importance of this outreach and the value of their partnership in helping older adults (Have a story to tell—someone you have helped…)</a:t>
            </a:r>
            <a:endParaRPr lang="en-US" altLang="en-US" dirty="0"/>
          </a:p>
          <a:p>
            <a:pPr marL="174708" indent="-174708">
              <a:buFont typeface="Arial" panose="020B0604020202020204" pitchFamily="34" charset="0"/>
              <a:buChar char="•"/>
              <a:defRPr/>
            </a:pPr>
            <a:r>
              <a:rPr lang="en-US" altLang="en-US" dirty="0"/>
              <a:t>Provide Resources they can share with older adults</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7</a:t>
            </a:fld>
            <a:endParaRPr lang="en-US"/>
          </a:p>
        </p:txBody>
      </p:sp>
    </p:spTree>
    <p:extLst>
      <p:ext uri="{BB962C8B-B14F-4D97-AF65-F5344CB8AC3E}">
        <p14:creationId xmlns:p14="http://schemas.microsoft.com/office/powerpoint/2010/main" val="838608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SSA—do they have your resources? Understand your role? Know when to make a referral?   </a:t>
            </a:r>
            <a:r>
              <a:rPr lang="en-US" altLang="en-US" b="0" i="1" dirty="0"/>
              <a:t>I know several counties that have found SS to be their greatest referral source!</a:t>
            </a:r>
          </a:p>
          <a:p>
            <a:r>
              <a:rPr lang="en-US" altLang="en-US" dirty="0"/>
              <a:t>Pharmacies—especially during the annual enrollment period—do they know the importance of making a referral—give them examples of why it is important!  </a:t>
            </a:r>
          </a:p>
          <a:p>
            <a:r>
              <a:rPr lang="en-US" altLang="en-US" dirty="0"/>
              <a:t>Libraries—don’t just drop off the materials, but make sure the reference librarian knows about them and their importance.</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8</a:t>
            </a:fld>
            <a:endParaRPr lang="en-US"/>
          </a:p>
        </p:txBody>
      </p:sp>
    </p:spTree>
    <p:extLst>
      <p:ext uri="{BB962C8B-B14F-4D97-AF65-F5344CB8AC3E}">
        <p14:creationId xmlns:p14="http://schemas.microsoft.com/office/powerpoint/2010/main" val="4208457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Are there opportunities to share your resources with these programs?  Join them at one of their already scheduled events?</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9</a:t>
            </a:fld>
            <a:endParaRPr lang="en-US"/>
          </a:p>
        </p:txBody>
      </p:sp>
    </p:spTree>
    <p:extLst>
      <p:ext uri="{BB962C8B-B14F-4D97-AF65-F5344CB8AC3E}">
        <p14:creationId xmlns:p14="http://schemas.microsoft.com/office/powerpoint/2010/main" val="3196049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04EAB-B6C7-4D22-B954-7DD3E1583B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A8D132-B30C-4C52-9F5D-2632FB167B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F7130E-5A94-4422-93DC-BB403B998F89}"/>
              </a:ext>
            </a:extLst>
          </p:cNvPr>
          <p:cNvSpPr>
            <a:spLocks noGrp="1"/>
          </p:cNvSpPr>
          <p:nvPr>
            <p:ph type="dt" sz="half" idx="10"/>
          </p:nvPr>
        </p:nvSpPr>
        <p:spPr/>
        <p:txBody>
          <a:bodyPr/>
          <a:lstStyle/>
          <a:p>
            <a:fld id="{2964F064-8A76-4A07-815A-BC5EC567A5F8}" type="datetime1">
              <a:rPr lang="en-US" smtClean="0"/>
              <a:t>4/30/2021</a:t>
            </a:fld>
            <a:endParaRPr lang="en-US"/>
          </a:p>
        </p:txBody>
      </p:sp>
      <p:sp>
        <p:nvSpPr>
          <p:cNvPr id="5" name="Footer Placeholder 4">
            <a:extLst>
              <a:ext uri="{FF2B5EF4-FFF2-40B4-BE49-F238E27FC236}">
                <a16:creationId xmlns:a16="http://schemas.microsoft.com/office/drawing/2014/main" id="{A80461F6-9CCA-4CA1-9342-03FB4B18D989}"/>
              </a:ext>
            </a:extLst>
          </p:cNvPr>
          <p:cNvSpPr>
            <a:spLocks noGrp="1"/>
          </p:cNvSpPr>
          <p:nvPr>
            <p:ph type="ftr" sz="quarter" idx="11"/>
          </p:nvPr>
        </p:nvSpPr>
        <p:spPr/>
        <p:txBody>
          <a:bodyPr/>
          <a:lstStyle/>
          <a:p>
            <a:r>
              <a:rPr lang="en-US"/>
              <a:t>March 2018            Welcome to Medicare Presentation</a:t>
            </a:r>
          </a:p>
        </p:txBody>
      </p:sp>
      <p:sp>
        <p:nvSpPr>
          <p:cNvPr id="6" name="Slide Number Placeholder 5">
            <a:extLst>
              <a:ext uri="{FF2B5EF4-FFF2-40B4-BE49-F238E27FC236}">
                <a16:creationId xmlns:a16="http://schemas.microsoft.com/office/drawing/2014/main" id="{17AB2106-253D-4180-AFEC-3DFD7AEF8E44}"/>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970138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8C880-B226-4398-BCA4-43622506CE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5E85CD-D23D-4EF6-8D2B-DC6BCBA331F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F73135-83AA-430C-802A-C3CB73DCBA2C}"/>
              </a:ext>
            </a:extLst>
          </p:cNvPr>
          <p:cNvSpPr>
            <a:spLocks noGrp="1"/>
          </p:cNvSpPr>
          <p:nvPr>
            <p:ph type="dt" sz="half" idx="10"/>
          </p:nvPr>
        </p:nvSpPr>
        <p:spPr/>
        <p:txBody>
          <a:bodyPr/>
          <a:lstStyle/>
          <a:p>
            <a:fld id="{4D3F8714-D2DB-42A4-9268-854BFE9278BA}" type="datetime1">
              <a:rPr lang="en-US" smtClean="0"/>
              <a:t>4/30/2021</a:t>
            </a:fld>
            <a:endParaRPr lang="en-US"/>
          </a:p>
        </p:txBody>
      </p:sp>
      <p:sp>
        <p:nvSpPr>
          <p:cNvPr id="5" name="Footer Placeholder 4">
            <a:extLst>
              <a:ext uri="{FF2B5EF4-FFF2-40B4-BE49-F238E27FC236}">
                <a16:creationId xmlns:a16="http://schemas.microsoft.com/office/drawing/2014/main" id="{A04B1A2B-8532-465D-8B1A-6DA8600154F8}"/>
              </a:ext>
            </a:extLst>
          </p:cNvPr>
          <p:cNvSpPr>
            <a:spLocks noGrp="1"/>
          </p:cNvSpPr>
          <p:nvPr>
            <p:ph type="ftr" sz="quarter" idx="11"/>
          </p:nvPr>
        </p:nvSpPr>
        <p:spPr/>
        <p:txBody>
          <a:bodyPr/>
          <a:lstStyle/>
          <a:p>
            <a:r>
              <a:rPr lang="en-US"/>
              <a:t>March 2018            Welcome to Medicare Presentation</a:t>
            </a:r>
          </a:p>
        </p:txBody>
      </p:sp>
      <p:sp>
        <p:nvSpPr>
          <p:cNvPr id="6" name="Slide Number Placeholder 5">
            <a:extLst>
              <a:ext uri="{FF2B5EF4-FFF2-40B4-BE49-F238E27FC236}">
                <a16:creationId xmlns:a16="http://schemas.microsoft.com/office/drawing/2014/main" id="{C78DE536-E3C5-47A8-89E9-0C79EBBF5D21}"/>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3822785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85BC0C-7C29-41DD-BE09-6F0F0AE2CF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279281-2059-4211-A100-C1471644A2A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ABF43A-8C71-466A-9C48-954246555149}"/>
              </a:ext>
            </a:extLst>
          </p:cNvPr>
          <p:cNvSpPr>
            <a:spLocks noGrp="1"/>
          </p:cNvSpPr>
          <p:nvPr>
            <p:ph type="dt" sz="half" idx="10"/>
          </p:nvPr>
        </p:nvSpPr>
        <p:spPr/>
        <p:txBody>
          <a:bodyPr/>
          <a:lstStyle/>
          <a:p>
            <a:fld id="{304B96B4-7D55-4936-AF1D-52B0CCCD9431}" type="datetime1">
              <a:rPr lang="en-US" smtClean="0"/>
              <a:t>4/30/2021</a:t>
            </a:fld>
            <a:endParaRPr lang="en-US"/>
          </a:p>
        </p:txBody>
      </p:sp>
      <p:sp>
        <p:nvSpPr>
          <p:cNvPr id="5" name="Footer Placeholder 4">
            <a:extLst>
              <a:ext uri="{FF2B5EF4-FFF2-40B4-BE49-F238E27FC236}">
                <a16:creationId xmlns:a16="http://schemas.microsoft.com/office/drawing/2014/main" id="{BED58433-0810-47AE-A50E-CEB645943652}"/>
              </a:ext>
            </a:extLst>
          </p:cNvPr>
          <p:cNvSpPr>
            <a:spLocks noGrp="1"/>
          </p:cNvSpPr>
          <p:nvPr>
            <p:ph type="ftr" sz="quarter" idx="11"/>
          </p:nvPr>
        </p:nvSpPr>
        <p:spPr/>
        <p:txBody>
          <a:bodyPr/>
          <a:lstStyle/>
          <a:p>
            <a:r>
              <a:rPr lang="en-US"/>
              <a:t>March 2018            Welcome to Medicare Presentation</a:t>
            </a:r>
          </a:p>
        </p:txBody>
      </p:sp>
      <p:sp>
        <p:nvSpPr>
          <p:cNvPr id="6" name="Slide Number Placeholder 5">
            <a:extLst>
              <a:ext uri="{FF2B5EF4-FFF2-40B4-BE49-F238E27FC236}">
                <a16:creationId xmlns:a16="http://schemas.microsoft.com/office/drawing/2014/main" id="{34EF24DF-E31E-4BD2-B7C7-16FEBB79E4E7}"/>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3880843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688C2-1FEA-49A3-8C9B-24D41E71D1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BE0AD2-D2E4-4669-A327-CF2F1032120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434916-D232-475A-9DC9-50BD957C7EB0}"/>
              </a:ext>
            </a:extLst>
          </p:cNvPr>
          <p:cNvSpPr>
            <a:spLocks noGrp="1"/>
          </p:cNvSpPr>
          <p:nvPr>
            <p:ph type="dt" sz="half" idx="10"/>
          </p:nvPr>
        </p:nvSpPr>
        <p:spPr/>
        <p:txBody>
          <a:bodyPr/>
          <a:lstStyle/>
          <a:p>
            <a:fld id="{3E7575D7-2E03-46A6-8EF6-D9A4AECAD9F9}" type="datetime1">
              <a:rPr lang="en-US" smtClean="0"/>
              <a:t>4/30/2021</a:t>
            </a:fld>
            <a:endParaRPr lang="en-US"/>
          </a:p>
        </p:txBody>
      </p:sp>
      <p:sp>
        <p:nvSpPr>
          <p:cNvPr id="5" name="Footer Placeholder 4">
            <a:extLst>
              <a:ext uri="{FF2B5EF4-FFF2-40B4-BE49-F238E27FC236}">
                <a16:creationId xmlns:a16="http://schemas.microsoft.com/office/drawing/2014/main" id="{4F86B384-47AA-4DBF-A570-DCE90C7AC250}"/>
              </a:ext>
            </a:extLst>
          </p:cNvPr>
          <p:cNvSpPr>
            <a:spLocks noGrp="1"/>
          </p:cNvSpPr>
          <p:nvPr>
            <p:ph type="ftr" sz="quarter" idx="11"/>
          </p:nvPr>
        </p:nvSpPr>
        <p:spPr/>
        <p:txBody>
          <a:bodyPr/>
          <a:lstStyle/>
          <a:p>
            <a:r>
              <a:rPr lang="en-US"/>
              <a:t>March 2018            Welcome to Medicare Presentation</a:t>
            </a:r>
          </a:p>
        </p:txBody>
      </p:sp>
      <p:sp>
        <p:nvSpPr>
          <p:cNvPr id="6" name="Slide Number Placeholder 5">
            <a:extLst>
              <a:ext uri="{FF2B5EF4-FFF2-40B4-BE49-F238E27FC236}">
                <a16:creationId xmlns:a16="http://schemas.microsoft.com/office/drawing/2014/main" id="{FFA412E4-A7C7-4B76-83EB-D51687C30D2C}"/>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2340187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84C7B-3FB8-4FB6-AB43-C70855CCA6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0CF1B0-8E3E-40DE-BDD4-679108DBAC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E354A65-4792-4B18-B5BB-7EB095415DB4}"/>
              </a:ext>
            </a:extLst>
          </p:cNvPr>
          <p:cNvSpPr>
            <a:spLocks noGrp="1"/>
          </p:cNvSpPr>
          <p:nvPr>
            <p:ph type="dt" sz="half" idx="10"/>
          </p:nvPr>
        </p:nvSpPr>
        <p:spPr/>
        <p:txBody>
          <a:bodyPr/>
          <a:lstStyle/>
          <a:p>
            <a:fld id="{1DA28A21-8679-4F2F-9E5C-B0C97CA7AF8B}" type="datetime1">
              <a:rPr lang="en-US" smtClean="0"/>
              <a:t>4/30/2021</a:t>
            </a:fld>
            <a:endParaRPr lang="en-US"/>
          </a:p>
        </p:txBody>
      </p:sp>
      <p:sp>
        <p:nvSpPr>
          <p:cNvPr id="5" name="Footer Placeholder 4">
            <a:extLst>
              <a:ext uri="{FF2B5EF4-FFF2-40B4-BE49-F238E27FC236}">
                <a16:creationId xmlns:a16="http://schemas.microsoft.com/office/drawing/2014/main" id="{3E96D2B0-81D9-4B8E-B52D-44E8FAB87445}"/>
              </a:ext>
            </a:extLst>
          </p:cNvPr>
          <p:cNvSpPr>
            <a:spLocks noGrp="1"/>
          </p:cNvSpPr>
          <p:nvPr>
            <p:ph type="ftr" sz="quarter" idx="11"/>
          </p:nvPr>
        </p:nvSpPr>
        <p:spPr/>
        <p:txBody>
          <a:bodyPr/>
          <a:lstStyle/>
          <a:p>
            <a:r>
              <a:rPr lang="en-US"/>
              <a:t>March 2018            Welcome to Medicare Presentation</a:t>
            </a:r>
          </a:p>
        </p:txBody>
      </p:sp>
      <p:sp>
        <p:nvSpPr>
          <p:cNvPr id="6" name="Slide Number Placeholder 5">
            <a:extLst>
              <a:ext uri="{FF2B5EF4-FFF2-40B4-BE49-F238E27FC236}">
                <a16:creationId xmlns:a16="http://schemas.microsoft.com/office/drawing/2014/main" id="{D1A75D42-6C63-490D-80AD-DBA9BB33DDC5}"/>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3540628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D1462-2006-4ED5-BDCC-6D9A5809EB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E73D7-E61E-450E-9733-7A7F2F9A6B8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1922C8-6AD4-463D-BAF9-56423D1C351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751F0E-AA9C-4F37-99A9-A75CF66B4D41}"/>
              </a:ext>
            </a:extLst>
          </p:cNvPr>
          <p:cNvSpPr>
            <a:spLocks noGrp="1"/>
          </p:cNvSpPr>
          <p:nvPr>
            <p:ph type="dt" sz="half" idx="10"/>
          </p:nvPr>
        </p:nvSpPr>
        <p:spPr/>
        <p:txBody>
          <a:bodyPr/>
          <a:lstStyle/>
          <a:p>
            <a:fld id="{D1754D07-C18D-4408-BA17-EDA0001BE6D9}" type="datetime1">
              <a:rPr lang="en-US" smtClean="0"/>
              <a:t>4/30/2021</a:t>
            </a:fld>
            <a:endParaRPr lang="en-US"/>
          </a:p>
        </p:txBody>
      </p:sp>
      <p:sp>
        <p:nvSpPr>
          <p:cNvPr id="6" name="Footer Placeholder 5">
            <a:extLst>
              <a:ext uri="{FF2B5EF4-FFF2-40B4-BE49-F238E27FC236}">
                <a16:creationId xmlns:a16="http://schemas.microsoft.com/office/drawing/2014/main" id="{F70BBA42-5B58-4DF0-8925-28B952D62342}"/>
              </a:ext>
            </a:extLst>
          </p:cNvPr>
          <p:cNvSpPr>
            <a:spLocks noGrp="1"/>
          </p:cNvSpPr>
          <p:nvPr>
            <p:ph type="ftr" sz="quarter" idx="11"/>
          </p:nvPr>
        </p:nvSpPr>
        <p:spPr/>
        <p:txBody>
          <a:bodyPr/>
          <a:lstStyle/>
          <a:p>
            <a:r>
              <a:rPr lang="en-US"/>
              <a:t>March 2018            Welcome to Medicare Presentation</a:t>
            </a:r>
          </a:p>
        </p:txBody>
      </p:sp>
      <p:sp>
        <p:nvSpPr>
          <p:cNvPr id="7" name="Slide Number Placeholder 6">
            <a:extLst>
              <a:ext uri="{FF2B5EF4-FFF2-40B4-BE49-F238E27FC236}">
                <a16:creationId xmlns:a16="http://schemas.microsoft.com/office/drawing/2014/main" id="{11BE2168-C511-44DB-9B05-6E53F0ECEA56}"/>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1670901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99D86-8A55-488A-AA2F-4C5A805496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020FAD-D74C-49C7-A756-D1E5D3096B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4CADBAA-90D5-493E-A801-3AAEDECEC80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B81075-3BCD-48A1-89F0-4B96BBD048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D93397D-3C00-4B0C-A381-4AF933FEBE8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AF1BFB-D59F-4EA2-AA66-BEBBDA7B1D0B}"/>
              </a:ext>
            </a:extLst>
          </p:cNvPr>
          <p:cNvSpPr>
            <a:spLocks noGrp="1"/>
          </p:cNvSpPr>
          <p:nvPr>
            <p:ph type="dt" sz="half" idx="10"/>
          </p:nvPr>
        </p:nvSpPr>
        <p:spPr/>
        <p:txBody>
          <a:bodyPr/>
          <a:lstStyle/>
          <a:p>
            <a:fld id="{903A4F35-FC1F-48DC-8694-4D01B1F41846}" type="datetime1">
              <a:rPr lang="en-US" smtClean="0"/>
              <a:t>4/30/2021</a:t>
            </a:fld>
            <a:endParaRPr lang="en-US"/>
          </a:p>
        </p:txBody>
      </p:sp>
      <p:sp>
        <p:nvSpPr>
          <p:cNvPr id="8" name="Footer Placeholder 7">
            <a:extLst>
              <a:ext uri="{FF2B5EF4-FFF2-40B4-BE49-F238E27FC236}">
                <a16:creationId xmlns:a16="http://schemas.microsoft.com/office/drawing/2014/main" id="{A580BF20-0EB0-4B60-AF90-F7EBF00E3593}"/>
              </a:ext>
            </a:extLst>
          </p:cNvPr>
          <p:cNvSpPr>
            <a:spLocks noGrp="1"/>
          </p:cNvSpPr>
          <p:nvPr>
            <p:ph type="ftr" sz="quarter" idx="11"/>
          </p:nvPr>
        </p:nvSpPr>
        <p:spPr/>
        <p:txBody>
          <a:bodyPr/>
          <a:lstStyle/>
          <a:p>
            <a:r>
              <a:rPr lang="en-US"/>
              <a:t>March 2018            Welcome to Medicare Presentation</a:t>
            </a:r>
          </a:p>
        </p:txBody>
      </p:sp>
      <p:sp>
        <p:nvSpPr>
          <p:cNvPr id="9" name="Slide Number Placeholder 8">
            <a:extLst>
              <a:ext uri="{FF2B5EF4-FFF2-40B4-BE49-F238E27FC236}">
                <a16:creationId xmlns:a16="http://schemas.microsoft.com/office/drawing/2014/main" id="{3947694B-7540-4560-AAA1-BB7137AC1512}"/>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1125487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3B8AB-ED4A-4838-8099-2B19B7B604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40E884-BCDC-45DB-8066-2C54182DD484}"/>
              </a:ext>
            </a:extLst>
          </p:cNvPr>
          <p:cNvSpPr>
            <a:spLocks noGrp="1"/>
          </p:cNvSpPr>
          <p:nvPr>
            <p:ph type="dt" sz="half" idx="10"/>
          </p:nvPr>
        </p:nvSpPr>
        <p:spPr/>
        <p:txBody>
          <a:bodyPr/>
          <a:lstStyle/>
          <a:p>
            <a:fld id="{8E8A9785-C5E3-479E-861F-279C7A851B2A}" type="datetime1">
              <a:rPr lang="en-US" smtClean="0"/>
              <a:t>4/30/2021</a:t>
            </a:fld>
            <a:endParaRPr lang="en-US"/>
          </a:p>
        </p:txBody>
      </p:sp>
      <p:sp>
        <p:nvSpPr>
          <p:cNvPr id="4" name="Footer Placeholder 3">
            <a:extLst>
              <a:ext uri="{FF2B5EF4-FFF2-40B4-BE49-F238E27FC236}">
                <a16:creationId xmlns:a16="http://schemas.microsoft.com/office/drawing/2014/main" id="{581A4611-CBBF-4900-B61A-21A49E1D358E}"/>
              </a:ext>
            </a:extLst>
          </p:cNvPr>
          <p:cNvSpPr>
            <a:spLocks noGrp="1"/>
          </p:cNvSpPr>
          <p:nvPr>
            <p:ph type="ftr" sz="quarter" idx="11"/>
          </p:nvPr>
        </p:nvSpPr>
        <p:spPr/>
        <p:txBody>
          <a:bodyPr/>
          <a:lstStyle/>
          <a:p>
            <a:r>
              <a:rPr lang="en-US"/>
              <a:t>March 2018            Welcome to Medicare Presentation</a:t>
            </a:r>
          </a:p>
        </p:txBody>
      </p:sp>
      <p:sp>
        <p:nvSpPr>
          <p:cNvPr id="5" name="Slide Number Placeholder 4">
            <a:extLst>
              <a:ext uri="{FF2B5EF4-FFF2-40B4-BE49-F238E27FC236}">
                <a16:creationId xmlns:a16="http://schemas.microsoft.com/office/drawing/2014/main" id="{2D1A0E02-7062-4FF2-9A13-0BC63338E995}"/>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678483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A44D34-46FB-4991-A50F-779579D3A1C7}"/>
              </a:ext>
            </a:extLst>
          </p:cNvPr>
          <p:cNvSpPr>
            <a:spLocks noGrp="1"/>
          </p:cNvSpPr>
          <p:nvPr>
            <p:ph type="dt" sz="half" idx="10"/>
          </p:nvPr>
        </p:nvSpPr>
        <p:spPr/>
        <p:txBody>
          <a:bodyPr/>
          <a:lstStyle/>
          <a:p>
            <a:fld id="{79FB6DE4-D72E-46BA-94C4-18F9EA9DC972}" type="datetime1">
              <a:rPr lang="en-US" smtClean="0"/>
              <a:t>4/30/2021</a:t>
            </a:fld>
            <a:endParaRPr lang="en-US"/>
          </a:p>
        </p:txBody>
      </p:sp>
      <p:sp>
        <p:nvSpPr>
          <p:cNvPr id="3" name="Footer Placeholder 2">
            <a:extLst>
              <a:ext uri="{FF2B5EF4-FFF2-40B4-BE49-F238E27FC236}">
                <a16:creationId xmlns:a16="http://schemas.microsoft.com/office/drawing/2014/main" id="{C9F00193-3353-4D29-8E1E-307817964BF6}"/>
              </a:ext>
            </a:extLst>
          </p:cNvPr>
          <p:cNvSpPr>
            <a:spLocks noGrp="1"/>
          </p:cNvSpPr>
          <p:nvPr>
            <p:ph type="ftr" sz="quarter" idx="11"/>
          </p:nvPr>
        </p:nvSpPr>
        <p:spPr/>
        <p:txBody>
          <a:bodyPr/>
          <a:lstStyle/>
          <a:p>
            <a:r>
              <a:rPr lang="en-US"/>
              <a:t>March 2018            Welcome to Medicare Presentation</a:t>
            </a:r>
          </a:p>
        </p:txBody>
      </p:sp>
      <p:sp>
        <p:nvSpPr>
          <p:cNvPr id="4" name="Slide Number Placeholder 3">
            <a:extLst>
              <a:ext uri="{FF2B5EF4-FFF2-40B4-BE49-F238E27FC236}">
                <a16:creationId xmlns:a16="http://schemas.microsoft.com/office/drawing/2014/main" id="{AAFAEFF6-57FD-407B-B5C9-8872BBB4AF9A}"/>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2721612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84BCA-96F9-4711-948A-8E005F362F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F9FB24-6A3F-4E3B-A230-AA41EA93E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105D71-216A-4480-98FD-72517F970B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6327057-8A61-4DD2-BE49-31647D2CF3A7}"/>
              </a:ext>
            </a:extLst>
          </p:cNvPr>
          <p:cNvSpPr>
            <a:spLocks noGrp="1"/>
          </p:cNvSpPr>
          <p:nvPr>
            <p:ph type="dt" sz="half" idx="10"/>
          </p:nvPr>
        </p:nvSpPr>
        <p:spPr/>
        <p:txBody>
          <a:bodyPr/>
          <a:lstStyle/>
          <a:p>
            <a:fld id="{A0941958-8027-446A-A491-067B14540D39}" type="datetime1">
              <a:rPr lang="en-US" smtClean="0"/>
              <a:t>4/30/2021</a:t>
            </a:fld>
            <a:endParaRPr lang="en-US"/>
          </a:p>
        </p:txBody>
      </p:sp>
      <p:sp>
        <p:nvSpPr>
          <p:cNvPr id="6" name="Footer Placeholder 5">
            <a:extLst>
              <a:ext uri="{FF2B5EF4-FFF2-40B4-BE49-F238E27FC236}">
                <a16:creationId xmlns:a16="http://schemas.microsoft.com/office/drawing/2014/main" id="{F7987FC3-A055-4F80-8714-54388B850341}"/>
              </a:ext>
            </a:extLst>
          </p:cNvPr>
          <p:cNvSpPr>
            <a:spLocks noGrp="1"/>
          </p:cNvSpPr>
          <p:nvPr>
            <p:ph type="ftr" sz="quarter" idx="11"/>
          </p:nvPr>
        </p:nvSpPr>
        <p:spPr/>
        <p:txBody>
          <a:bodyPr/>
          <a:lstStyle/>
          <a:p>
            <a:r>
              <a:rPr lang="en-US"/>
              <a:t>March 2018            Welcome to Medicare Presentation</a:t>
            </a:r>
          </a:p>
        </p:txBody>
      </p:sp>
      <p:sp>
        <p:nvSpPr>
          <p:cNvPr id="7" name="Slide Number Placeholder 6">
            <a:extLst>
              <a:ext uri="{FF2B5EF4-FFF2-40B4-BE49-F238E27FC236}">
                <a16:creationId xmlns:a16="http://schemas.microsoft.com/office/drawing/2014/main" id="{5A5341BD-9EC9-472B-B1DA-AEB2C803C884}"/>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2752917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021CC-E0F0-48FC-8C79-914445C572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349FDD-52EA-4AC5-B58A-BEEBBBAA03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33205C-CA78-41E8-B3FB-11D215C138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5F6D38D-C2F8-4010-BF71-4F3216405DDF}"/>
              </a:ext>
            </a:extLst>
          </p:cNvPr>
          <p:cNvSpPr>
            <a:spLocks noGrp="1"/>
          </p:cNvSpPr>
          <p:nvPr>
            <p:ph type="dt" sz="half" idx="10"/>
          </p:nvPr>
        </p:nvSpPr>
        <p:spPr/>
        <p:txBody>
          <a:bodyPr/>
          <a:lstStyle/>
          <a:p>
            <a:fld id="{715BB151-AF80-45A6-A2F6-11462999DE85}" type="datetime1">
              <a:rPr lang="en-US" smtClean="0"/>
              <a:t>4/30/2021</a:t>
            </a:fld>
            <a:endParaRPr lang="en-US"/>
          </a:p>
        </p:txBody>
      </p:sp>
      <p:sp>
        <p:nvSpPr>
          <p:cNvPr id="6" name="Footer Placeholder 5">
            <a:extLst>
              <a:ext uri="{FF2B5EF4-FFF2-40B4-BE49-F238E27FC236}">
                <a16:creationId xmlns:a16="http://schemas.microsoft.com/office/drawing/2014/main" id="{B3014F70-B60E-4BC8-863B-9BBFF8F4593E}"/>
              </a:ext>
            </a:extLst>
          </p:cNvPr>
          <p:cNvSpPr>
            <a:spLocks noGrp="1"/>
          </p:cNvSpPr>
          <p:nvPr>
            <p:ph type="ftr" sz="quarter" idx="11"/>
          </p:nvPr>
        </p:nvSpPr>
        <p:spPr/>
        <p:txBody>
          <a:bodyPr/>
          <a:lstStyle/>
          <a:p>
            <a:r>
              <a:rPr lang="en-US"/>
              <a:t>March 2018            Welcome to Medicare Presentation</a:t>
            </a:r>
          </a:p>
        </p:txBody>
      </p:sp>
      <p:sp>
        <p:nvSpPr>
          <p:cNvPr id="7" name="Slide Number Placeholder 6">
            <a:extLst>
              <a:ext uri="{FF2B5EF4-FFF2-40B4-BE49-F238E27FC236}">
                <a16:creationId xmlns:a16="http://schemas.microsoft.com/office/drawing/2014/main" id="{1E64C316-BFFF-47B9-BF70-6236B3E7C60C}"/>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3625194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5A8B38-1AC9-49B5-B4D0-2810430484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6C7591-32EC-48A8-AFE7-044F88887C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5D7E66-DA99-41AE-8AE0-D82517239D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9577E2-92BC-4F5A-A659-87D494B42A0E}" type="datetime1">
              <a:rPr lang="en-US" smtClean="0"/>
              <a:t>4/30/2021</a:t>
            </a:fld>
            <a:endParaRPr lang="en-US"/>
          </a:p>
        </p:txBody>
      </p:sp>
      <p:sp>
        <p:nvSpPr>
          <p:cNvPr id="5" name="Footer Placeholder 4">
            <a:extLst>
              <a:ext uri="{FF2B5EF4-FFF2-40B4-BE49-F238E27FC236}">
                <a16:creationId xmlns:a16="http://schemas.microsoft.com/office/drawing/2014/main" id="{977D345C-83EE-462B-BE7B-6DE9AFBFBE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March 2018            Welcome to Medicare Presentation</a:t>
            </a:r>
          </a:p>
        </p:txBody>
      </p:sp>
      <p:sp>
        <p:nvSpPr>
          <p:cNvPr id="6" name="Slide Number Placeholder 5">
            <a:extLst>
              <a:ext uri="{FF2B5EF4-FFF2-40B4-BE49-F238E27FC236}">
                <a16:creationId xmlns:a16="http://schemas.microsoft.com/office/drawing/2014/main" id="{C13DB3E8-17D6-4581-8FF7-17893DBE01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4A7B69-93E2-4D34-896D-EFDD7F03AB74}" type="slidenum">
              <a:rPr lang="en-US" smtClean="0"/>
              <a:t>‹#›</a:t>
            </a:fld>
            <a:endParaRPr lang="en-US"/>
          </a:p>
        </p:txBody>
      </p:sp>
    </p:spTree>
    <p:extLst>
      <p:ext uri="{BB962C8B-B14F-4D97-AF65-F5344CB8AC3E}">
        <p14:creationId xmlns:p14="http://schemas.microsoft.com/office/powerpoint/2010/main" val="1158914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http://gwaar.or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hyperlink" Target="mailto:debbie.bisswurm@gwaar.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a:off x="1524000" y="897076"/>
            <a:ext cx="9144000" cy="1581080"/>
          </a:xfrm>
        </p:spPr>
        <p:txBody>
          <a:bodyPr/>
          <a:lstStyle/>
          <a:p>
            <a:r>
              <a:rPr lang="en-US" dirty="0">
                <a:solidFill>
                  <a:schemeClr val="accent1">
                    <a:lumMod val="50000"/>
                  </a:schemeClr>
                </a:solidFill>
                <a:latin typeface="Arial" panose="020B0604020202020204" pitchFamily="34" charset="0"/>
                <a:cs typeface="Arial" panose="020B0604020202020204" pitchFamily="34" charset="0"/>
              </a:rPr>
              <a:t>Medicare Outreach</a:t>
            </a:r>
          </a:p>
        </p:txBody>
      </p:sp>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1524000" y="2853302"/>
            <a:ext cx="9144000" cy="1655762"/>
          </a:xfrm>
        </p:spPr>
        <p:txBody>
          <a:bodyPr/>
          <a:lstStyle/>
          <a:p>
            <a:r>
              <a:rPr lang="en-US" altLang="en-US" dirty="0">
                <a:solidFill>
                  <a:srgbClr val="FF0000"/>
                </a:solidFill>
                <a:latin typeface="Arial" charset="0"/>
                <a:cs typeface="Arial" charset="0"/>
              </a:rPr>
              <a:t> </a:t>
            </a:r>
            <a:r>
              <a:rPr lang="en-US" altLang="en-US" sz="3200" dirty="0">
                <a:latin typeface="Arial" charset="0"/>
                <a:cs typeface="Arial" charset="0"/>
              </a:rPr>
              <a:t>Tips and Tools to Help You Reach Beneficiaries </a:t>
            </a:r>
            <a:endParaRPr lang="en-US" sz="3200"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22363"/>
          </a:xfrm>
          <a:prstGeom prst="rect">
            <a:avLst/>
          </a:prstGeom>
          <a:solidFill>
            <a:schemeClr val="accent5">
              <a:lumMod val="50000"/>
            </a:schemeClr>
          </a:solidFill>
        </p:spPr>
        <p:txBody>
          <a:bodyPr wrap="square" rtlCol="0">
            <a:spAutoFit/>
          </a:bodyPr>
          <a:lstStyle/>
          <a:p>
            <a:endParaRPr lang="en-US" dirty="0"/>
          </a:p>
        </p:txBody>
      </p:sp>
      <p:pic>
        <p:nvPicPr>
          <p:cNvPr id="5" name="Picture 4">
            <a:extLst>
              <a:ext uri="{FF2B5EF4-FFF2-40B4-BE49-F238E27FC236}">
                <a16:creationId xmlns:a16="http://schemas.microsoft.com/office/drawing/2014/main" id="{1E789D74-4D95-4839-A15B-61E2239FDF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0486" y="4067638"/>
            <a:ext cx="3260271" cy="1633143"/>
          </a:xfrm>
          <a:prstGeom prst="rect">
            <a:avLst/>
          </a:prstGeom>
        </p:spPr>
      </p:pic>
      <p:sp>
        <p:nvSpPr>
          <p:cNvPr id="6" name="TextBox 5">
            <a:extLst>
              <a:ext uri="{FF2B5EF4-FFF2-40B4-BE49-F238E27FC236}">
                <a16:creationId xmlns:a16="http://schemas.microsoft.com/office/drawing/2014/main" id="{A0DDB328-E1A9-4585-97CD-07C6D93A2A70}"/>
              </a:ext>
            </a:extLst>
          </p:cNvPr>
          <p:cNvSpPr txBox="1"/>
          <p:nvPr/>
        </p:nvSpPr>
        <p:spPr>
          <a:xfrm>
            <a:off x="0" y="6240004"/>
            <a:ext cx="12192000" cy="369332"/>
          </a:xfrm>
          <a:prstGeom prst="rect">
            <a:avLst/>
          </a:prstGeom>
          <a:solidFill>
            <a:schemeClr val="accent1">
              <a:lumMod val="50000"/>
            </a:schemeClr>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88354D11-0E1D-4207-A620-5279E9C89608}"/>
              </a:ext>
            </a:extLst>
          </p:cNvPr>
          <p:cNvSpPr txBox="1"/>
          <p:nvPr/>
        </p:nvSpPr>
        <p:spPr>
          <a:xfrm>
            <a:off x="0" y="6492990"/>
            <a:ext cx="12192000" cy="369332"/>
          </a:xfrm>
          <a:prstGeom prst="rect">
            <a:avLst/>
          </a:prstGeom>
          <a:solidFill>
            <a:srgbClr val="00817E"/>
          </a:solidFill>
        </p:spPr>
        <p:txBody>
          <a:bodyPr wrap="square" rtlCol="0">
            <a:spAutoFit/>
          </a:bodyPr>
          <a:lstStyle/>
          <a:p>
            <a:endParaRPr lang="en-US" dirty="0"/>
          </a:p>
        </p:txBody>
      </p:sp>
      <p:sp>
        <p:nvSpPr>
          <p:cNvPr id="9" name="Slide Number Placeholder 8">
            <a:extLst>
              <a:ext uri="{FF2B5EF4-FFF2-40B4-BE49-F238E27FC236}">
                <a16:creationId xmlns:a16="http://schemas.microsoft.com/office/drawing/2014/main" id="{DBD87263-BB03-4CA8-A05E-6943906B1D0D}"/>
              </a:ext>
            </a:extLst>
          </p:cNvPr>
          <p:cNvSpPr>
            <a:spLocks noGrp="1"/>
          </p:cNvSpPr>
          <p:nvPr>
            <p:ph type="sldNum" sz="quarter" idx="12"/>
          </p:nvPr>
        </p:nvSpPr>
        <p:spPr/>
        <p:txBody>
          <a:bodyPr/>
          <a:lstStyle/>
          <a:p>
            <a:fld id="{844A7B69-93E2-4D34-896D-EFDD7F03AB74}" type="slidenum">
              <a:rPr lang="en-US" smtClean="0"/>
              <a:t>1</a:t>
            </a:fld>
            <a:endParaRPr lang="en-US"/>
          </a:p>
        </p:txBody>
      </p:sp>
      <p:pic>
        <p:nvPicPr>
          <p:cNvPr id="10" name="Picture 9" descr="GWAARlogo">
            <a:extLst>
              <a:ext uri="{FF2B5EF4-FFF2-40B4-BE49-F238E27FC236}">
                <a16:creationId xmlns:a16="http://schemas.microsoft.com/office/drawing/2014/main" id="{4F908B62-1449-4C9C-AAA9-9C413AD81003}"/>
              </a:ext>
            </a:extLst>
          </p:cNvPr>
          <p:cNvPicPr/>
          <p:nvPr/>
        </p:nvPicPr>
        <p:blipFill>
          <a:blip r:embed="rId4" cstate="print"/>
          <a:srcRect/>
          <a:stretch>
            <a:fillRect/>
          </a:stretch>
        </p:blipFill>
        <p:spPr bwMode="auto">
          <a:xfrm>
            <a:off x="432573" y="5207128"/>
            <a:ext cx="2628215" cy="1032876"/>
          </a:xfrm>
          <a:prstGeom prst="rect">
            <a:avLst/>
          </a:prstGeom>
          <a:noFill/>
          <a:ln w="9525">
            <a:noFill/>
            <a:miter lim="800000"/>
            <a:headEnd/>
            <a:tailEnd/>
          </a:ln>
        </p:spPr>
      </p:pic>
    </p:spTree>
    <p:extLst>
      <p:ext uri="{BB962C8B-B14F-4D97-AF65-F5344CB8AC3E}">
        <p14:creationId xmlns:p14="http://schemas.microsoft.com/office/powerpoint/2010/main" val="2049938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Best Practices</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6D356071-DF64-41AC-B15C-9251DD24EBFB}"/>
              </a:ext>
            </a:extLst>
          </p:cNvPr>
          <p:cNvSpPr>
            <a:spLocks noGrp="1"/>
          </p:cNvSpPr>
          <p:nvPr>
            <p:ph type="sldNum" sz="quarter" idx="12"/>
          </p:nvPr>
        </p:nvSpPr>
        <p:spPr/>
        <p:txBody>
          <a:bodyPr/>
          <a:lstStyle/>
          <a:p>
            <a:fld id="{844A7B69-93E2-4D34-896D-EFDD7F03AB74}" type="slidenum">
              <a:rPr lang="en-US" smtClean="0"/>
              <a:t>10</a:t>
            </a:fld>
            <a:endParaRPr lang="en-US"/>
          </a:p>
        </p:txBody>
      </p:sp>
      <p:pic>
        <p:nvPicPr>
          <p:cNvPr id="6" name="Picture 5" descr="GWAARlogo">
            <a:extLst>
              <a:ext uri="{FF2B5EF4-FFF2-40B4-BE49-F238E27FC236}">
                <a16:creationId xmlns:a16="http://schemas.microsoft.com/office/drawing/2014/main" id="{27EAB7F2-3E1D-43F9-86DC-FB972BDF8D72}"/>
              </a:ext>
            </a:extLst>
          </p:cNvPr>
          <p:cNvPicPr/>
          <p:nvPr/>
        </p:nvPicPr>
        <p:blipFill>
          <a:blip r:embed="rId3" cstate="print"/>
          <a:srcRect/>
          <a:stretch>
            <a:fillRect/>
          </a:stretch>
        </p:blipFill>
        <p:spPr bwMode="auto">
          <a:xfrm>
            <a:off x="514216" y="5274147"/>
            <a:ext cx="2628215" cy="1032876"/>
          </a:xfrm>
          <a:prstGeom prst="rect">
            <a:avLst/>
          </a:prstGeom>
          <a:noFill/>
          <a:ln w="9525">
            <a:noFill/>
            <a:miter lim="800000"/>
            <a:headEnd/>
            <a:tailEnd/>
          </a:ln>
        </p:spPr>
      </p:pic>
      <p:sp>
        <p:nvSpPr>
          <p:cNvPr id="7" name="Subtitle 2">
            <a:extLst>
              <a:ext uri="{FF2B5EF4-FFF2-40B4-BE49-F238E27FC236}">
                <a16:creationId xmlns:a16="http://schemas.microsoft.com/office/drawing/2014/main" id="{77FD71F1-D557-48C5-8393-F1E95CD87680}"/>
              </a:ext>
            </a:extLst>
          </p:cNvPr>
          <p:cNvSpPr txBox="1">
            <a:spLocks/>
          </p:cNvSpPr>
          <p:nvPr/>
        </p:nvSpPr>
        <p:spPr>
          <a:xfrm>
            <a:off x="2329779" y="2284126"/>
            <a:ext cx="9024021" cy="29900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defRPr/>
            </a:pPr>
            <a:r>
              <a:rPr lang="en-US" altLang="en-US" sz="3000" dirty="0"/>
              <a:t>Be sure to reach out to community partners serving minority and other </a:t>
            </a:r>
            <a:r>
              <a:rPr lang="en-US" altLang="en-US" sz="3000" i="1" dirty="0"/>
              <a:t>hard-to-reach</a:t>
            </a:r>
            <a:r>
              <a:rPr lang="en-US" altLang="en-US" sz="3000" dirty="0"/>
              <a:t> populations!</a:t>
            </a:r>
          </a:p>
          <a:p>
            <a:pPr lvl="1">
              <a:defRPr/>
            </a:pPr>
            <a:r>
              <a:rPr lang="en-US" altLang="en-US" dirty="0"/>
              <a:t>Hispanic/Hmong/Native American/Other community centers</a:t>
            </a:r>
          </a:p>
          <a:p>
            <a:pPr lvl="1">
              <a:defRPr/>
            </a:pPr>
            <a:r>
              <a:rPr lang="en-US" altLang="en-US" dirty="0"/>
              <a:t>Clinics that serve greater number of target population</a:t>
            </a:r>
          </a:p>
          <a:p>
            <a:pPr lvl="1">
              <a:defRPr/>
            </a:pPr>
            <a:r>
              <a:rPr lang="en-US" altLang="en-US" dirty="0"/>
              <a:t>Churches that serve target population</a:t>
            </a:r>
          </a:p>
          <a:p>
            <a:pPr lvl="1">
              <a:defRPr/>
            </a:pPr>
            <a:r>
              <a:rPr lang="en-US" altLang="en-US" dirty="0"/>
              <a:t>Grocery store serving target population</a:t>
            </a:r>
          </a:p>
          <a:p>
            <a:endParaRPr lang="en-US" dirty="0"/>
          </a:p>
        </p:txBody>
      </p:sp>
      <p:sp>
        <p:nvSpPr>
          <p:cNvPr id="9" name="TextBox 8">
            <a:extLst>
              <a:ext uri="{FF2B5EF4-FFF2-40B4-BE49-F238E27FC236}">
                <a16:creationId xmlns:a16="http://schemas.microsoft.com/office/drawing/2014/main" id="{3ADEDF7A-972E-4874-8D22-B3FDD4071500}"/>
              </a:ext>
            </a:extLst>
          </p:cNvPr>
          <p:cNvSpPr txBox="1"/>
          <p:nvPr/>
        </p:nvSpPr>
        <p:spPr>
          <a:xfrm>
            <a:off x="2329779" y="1381148"/>
            <a:ext cx="6776357" cy="584775"/>
          </a:xfrm>
          <a:prstGeom prst="rect">
            <a:avLst/>
          </a:prstGeom>
          <a:noFill/>
        </p:spPr>
        <p:txBody>
          <a:bodyPr wrap="square" rtlCol="0">
            <a:spAutoFit/>
          </a:bodyPr>
          <a:lstStyle/>
          <a:p>
            <a:r>
              <a:rPr lang="en-US" sz="3200" b="1" dirty="0"/>
              <a:t>Important Partners (cont.):</a:t>
            </a:r>
          </a:p>
        </p:txBody>
      </p:sp>
    </p:spTree>
    <p:extLst>
      <p:ext uri="{BB962C8B-B14F-4D97-AF65-F5344CB8AC3E}">
        <p14:creationId xmlns:p14="http://schemas.microsoft.com/office/powerpoint/2010/main" val="1128911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Best Practices</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6D356071-DF64-41AC-B15C-9251DD24EBFB}"/>
              </a:ext>
            </a:extLst>
          </p:cNvPr>
          <p:cNvSpPr>
            <a:spLocks noGrp="1"/>
          </p:cNvSpPr>
          <p:nvPr>
            <p:ph type="sldNum" sz="quarter" idx="12"/>
          </p:nvPr>
        </p:nvSpPr>
        <p:spPr/>
        <p:txBody>
          <a:bodyPr/>
          <a:lstStyle/>
          <a:p>
            <a:fld id="{844A7B69-93E2-4D34-896D-EFDD7F03AB74}" type="slidenum">
              <a:rPr lang="en-US" smtClean="0"/>
              <a:t>11</a:t>
            </a:fld>
            <a:endParaRPr lang="en-US"/>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3597965" y="2503955"/>
            <a:ext cx="5469835" cy="29900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6" name="Picture 5" descr="GWAARlogo">
            <a:extLst>
              <a:ext uri="{FF2B5EF4-FFF2-40B4-BE49-F238E27FC236}">
                <a16:creationId xmlns:a16="http://schemas.microsoft.com/office/drawing/2014/main" id="{27EAB7F2-3E1D-43F9-86DC-FB972BDF8D72}"/>
              </a:ext>
            </a:extLst>
          </p:cNvPr>
          <p:cNvPicPr/>
          <p:nvPr/>
        </p:nvPicPr>
        <p:blipFill>
          <a:blip r:embed="rId3" cstate="print"/>
          <a:srcRect/>
          <a:stretch>
            <a:fillRect/>
          </a:stretch>
        </p:blipFill>
        <p:spPr bwMode="auto">
          <a:xfrm>
            <a:off x="514216" y="5274147"/>
            <a:ext cx="2628215" cy="1032876"/>
          </a:xfrm>
          <a:prstGeom prst="rect">
            <a:avLst/>
          </a:prstGeom>
          <a:noFill/>
          <a:ln w="9525">
            <a:noFill/>
            <a:miter lim="800000"/>
            <a:headEnd/>
            <a:tailEnd/>
          </a:ln>
        </p:spPr>
      </p:pic>
      <p:sp>
        <p:nvSpPr>
          <p:cNvPr id="8" name="TextBox 7">
            <a:extLst>
              <a:ext uri="{FF2B5EF4-FFF2-40B4-BE49-F238E27FC236}">
                <a16:creationId xmlns:a16="http://schemas.microsoft.com/office/drawing/2014/main" id="{D780D460-0CF6-436D-ADF0-5F8724A6628E}"/>
              </a:ext>
            </a:extLst>
          </p:cNvPr>
          <p:cNvSpPr txBox="1"/>
          <p:nvPr/>
        </p:nvSpPr>
        <p:spPr>
          <a:xfrm>
            <a:off x="1171537" y="1325226"/>
            <a:ext cx="7299833" cy="646331"/>
          </a:xfrm>
          <a:prstGeom prst="rect">
            <a:avLst/>
          </a:prstGeom>
          <a:noFill/>
        </p:spPr>
        <p:txBody>
          <a:bodyPr wrap="square" rtlCol="0">
            <a:spAutoFit/>
          </a:bodyPr>
          <a:lstStyle/>
          <a:p>
            <a:r>
              <a:rPr lang="en-US" sz="3600" b="1" dirty="0"/>
              <a:t>3.  Outreach Directly to Beneficiaries:</a:t>
            </a:r>
          </a:p>
        </p:txBody>
      </p:sp>
      <p:sp>
        <p:nvSpPr>
          <p:cNvPr id="2" name="Rectangle 1">
            <a:extLst>
              <a:ext uri="{FF2B5EF4-FFF2-40B4-BE49-F238E27FC236}">
                <a16:creationId xmlns:a16="http://schemas.microsoft.com/office/drawing/2014/main" id="{D26E3650-A927-4E9F-B93A-CE2027DF4058}"/>
              </a:ext>
            </a:extLst>
          </p:cNvPr>
          <p:cNvSpPr/>
          <p:nvPr/>
        </p:nvSpPr>
        <p:spPr>
          <a:xfrm>
            <a:off x="2550777" y="2086912"/>
            <a:ext cx="9003439" cy="3647152"/>
          </a:xfrm>
          <a:prstGeom prst="rect">
            <a:avLst/>
          </a:prstGeom>
        </p:spPr>
        <p:txBody>
          <a:bodyPr wrap="square">
            <a:spAutoFit/>
          </a:bodyPr>
          <a:lstStyle/>
          <a:p>
            <a:pPr marL="457200" indent="-457200">
              <a:spcAft>
                <a:spcPts val="600"/>
              </a:spcAft>
              <a:buFont typeface="Arial" panose="020B0604020202020204" pitchFamily="34" charset="0"/>
              <a:buChar char="•"/>
            </a:pPr>
            <a:r>
              <a:rPr lang="en-US" altLang="en-US" sz="2400" dirty="0"/>
              <a:t>“Welcome to Medicare” Presentations*</a:t>
            </a:r>
          </a:p>
          <a:p>
            <a:pPr marL="742950" lvl="1" indent="-285750">
              <a:spcAft>
                <a:spcPts val="1200"/>
              </a:spcAft>
              <a:buFont typeface="Arial" panose="020B0604020202020204" pitchFamily="34" charset="0"/>
              <a:buChar char="•"/>
            </a:pPr>
            <a:r>
              <a:rPr lang="en-US" altLang="en-US" sz="2200" dirty="0"/>
              <a:t>Various times/locations around county </a:t>
            </a:r>
          </a:p>
          <a:p>
            <a:pPr marL="457200" indent="-457200">
              <a:spcAft>
                <a:spcPts val="1200"/>
              </a:spcAft>
              <a:buFont typeface="Arial" panose="020B0604020202020204" pitchFamily="34" charset="0"/>
              <a:buChar char="•"/>
            </a:pPr>
            <a:r>
              <a:rPr lang="en-US" altLang="en-US" sz="2400" dirty="0"/>
              <a:t>Presentations on other topics throughout county.</a:t>
            </a:r>
          </a:p>
          <a:p>
            <a:pPr marL="457200" indent="-457200">
              <a:spcAft>
                <a:spcPts val="1200"/>
              </a:spcAft>
              <a:buFont typeface="Arial" panose="020B0604020202020204" pitchFamily="34" charset="0"/>
              <a:buChar char="•"/>
            </a:pPr>
            <a:r>
              <a:rPr lang="en-US" altLang="en-US" sz="2400" dirty="0"/>
              <a:t>Virtual presentations to reach those unable to attend in-person.</a:t>
            </a:r>
          </a:p>
          <a:p>
            <a:pPr marL="457200" indent="-457200">
              <a:spcAft>
                <a:spcPts val="1200"/>
              </a:spcAft>
              <a:buFont typeface="Arial" panose="020B0604020202020204" pitchFamily="34" charset="0"/>
              <a:buChar char="•"/>
            </a:pPr>
            <a:r>
              <a:rPr lang="en-US" altLang="en-US" sz="2400" dirty="0"/>
              <a:t>Marketing plan:  radio, tv, newspaper, newsletter articles</a:t>
            </a:r>
          </a:p>
          <a:p>
            <a:pPr marL="457200" indent="-457200">
              <a:buFont typeface="Arial" panose="020B0604020202020204" pitchFamily="34" charset="0"/>
              <a:buChar char="•"/>
            </a:pPr>
            <a:r>
              <a:rPr lang="en-US" altLang="en-US" sz="2400" dirty="0"/>
              <a:t>Promote “word of mouth” outreach</a:t>
            </a:r>
          </a:p>
          <a:p>
            <a:pPr marL="914400" lvl="1" indent="-457200">
              <a:buFont typeface="Arial" panose="020B0604020202020204" pitchFamily="34" charset="0"/>
              <a:buChar char="•"/>
            </a:pPr>
            <a:r>
              <a:rPr lang="en-US" altLang="en-US" sz="2200" dirty="0"/>
              <a:t>Give your card, brochure, etc. to people you have helped and encourage them to share.</a:t>
            </a:r>
          </a:p>
        </p:txBody>
      </p:sp>
      <p:sp>
        <p:nvSpPr>
          <p:cNvPr id="9" name="TextBox 8">
            <a:extLst>
              <a:ext uri="{FF2B5EF4-FFF2-40B4-BE49-F238E27FC236}">
                <a16:creationId xmlns:a16="http://schemas.microsoft.com/office/drawing/2014/main" id="{0D659842-1DC9-4985-9D0D-D6F5535C4C64}"/>
              </a:ext>
            </a:extLst>
          </p:cNvPr>
          <p:cNvSpPr txBox="1"/>
          <p:nvPr/>
        </p:nvSpPr>
        <p:spPr>
          <a:xfrm flipH="1">
            <a:off x="9029700" y="1983010"/>
            <a:ext cx="2324100" cy="646331"/>
          </a:xfrm>
          <a:prstGeom prst="rect">
            <a:avLst/>
          </a:prstGeom>
          <a:solidFill>
            <a:schemeClr val="bg1"/>
          </a:solidFill>
          <a:ln w="28575">
            <a:solidFill>
              <a:schemeClr val="tx1"/>
            </a:solidFill>
          </a:ln>
          <a:effectLst>
            <a:glow rad="228600">
              <a:schemeClr val="accent1">
                <a:satMod val="175000"/>
                <a:alpha val="40000"/>
              </a:schemeClr>
            </a:glow>
          </a:effectLst>
        </p:spPr>
        <p:txBody>
          <a:bodyPr wrap="square" rtlCol="0">
            <a:spAutoFit/>
          </a:bodyPr>
          <a:lstStyle/>
          <a:p>
            <a:pPr algn="ctr"/>
            <a:r>
              <a:rPr lang="en-US" sz="3600" b="1" dirty="0">
                <a:latin typeface="Segoe Print" panose="02000600000000000000" pitchFamily="2" charset="0"/>
              </a:rPr>
              <a:t>Virtual</a:t>
            </a:r>
          </a:p>
        </p:txBody>
      </p:sp>
    </p:spTree>
    <p:extLst>
      <p:ext uri="{BB962C8B-B14F-4D97-AF65-F5344CB8AC3E}">
        <p14:creationId xmlns:p14="http://schemas.microsoft.com/office/powerpoint/2010/main" val="365663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Best Practices</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6D356071-DF64-41AC-B15C-9251DD24EBFB}"/>
              </a:ext>
            </a:extLst>
          </p:cNvPr>
          <p:cNvSpPr>
            <a:spLocks noGrp="1"/>
          </p:cNvSpPr>
          <p:nvPr>
            <p:ph type="sldNum" sz="quarter" idx="12"/>
          </p:nvPr>
        </p:nvSpPr>
        <p:spPr/>
        <p:txBody>
          <a:bodyPr/>
          <a:lstStyle/>
          <a:p>
            <a:fld id="{844A7B69-93E2-4D34-896D-EFDD7F03AB74}" type="slidenum">
              <a:rPr lang="en-US" smtClean="0"/>
              <a:t>12</a:t>
            </a:fld>
            <a:endParaRPr lang="en-US"/>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3597965" y="2503955"/>
            <a:ext cx="5469835" cy="29900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6" name="Picture 5" descr="GWAARlogo">
            <a:extLst>
              <a:ext uri="{FF2B5EF4-FFF2-40B4-BE49-F238E27FC236}">
                <a16:creationId xmlns:a16="http://schemas.microsoft.com/office/drawing/2014/main" id="{27EAB7F2-3E1D-43F9-86DC-FB972BDF8D72}"/>
              </a:ext>
            </a:extLst>
          </p:cNvPr>
          <p:cNvPicPr/>
          <p:nvPr/>
        </p:nvPicPr>
        <p:blipFill>
          <a:blip r:embed="rId3" cstate="print"/>
          <a:srcRect/>
          <a:stretch>
            <a:fillRect/>
          </a:stretch>
        </p:blipFill>
        <p:spPr bwMode="auto">
          <a:xfrm>
            <a:off x="514216" y="5274147"/>
            <a:ext cx="2628215" cy="1032876"/>
          </a:xfrm>
          <a:prstGeom prst="rect">
            <a:avLst/>
          </a:prstGeom>
          <a:noFill/>
          <a:ln w="9525">
            <a:noFill/>
            <a:miter lim="800000"/>
            <a:headEnd/>
            <a:tailEnd/>
          </a:ln>
        </p:spPr>
      </p:pic>
      <p:sp>
        <p:nvSpPr>
          <p:cNvPr id="8" name="TextBox 7">
            <a:extLst>
              <a:ext uri="{FF2B5EF4-FFF2-40B4-BE49-F238E27FC236}">
                <a16:creationId xmlns:a16="http://schemas.microsoft.com/office/drawing/2014/main" id="{D780D460-0CF6-436D-ADF0-5F8724A6628E}"/>
              </a:ext>
            </a:extLst>
          </p:cNvPr>
          <p:cNvSpPr txBox="1"/>
          <p:nvPr/>
        </p:nvSpPr>
        <p:spPr>
          <a:xfrm>
            <a:off x="1522356" y="1381162"/>
            <a:ext cx="9621051" cy="1077218"/>
          </a:xfrm>
          <a:prstGeom prst="rect">
            <a:avLst/>
          </a:prstGeom>
          <a:noFill/>
        </p:spPr>
        <p:txBody>
          <a:bodyPr wrap="square" rtlCol="0">
            <a:spAutoFit/>
          </a:bodyPr>
          <a:lstStyle/>
          <a:p>
            <a:pPr marL="742950" indent="-742950">
              <a:buAutoNum type="arabicPeriod" startAt="3"/>
            </a:pPr>
            <a:r>
              <a:rPr lang="en-US" sz="3600" b="1" dirty="0"/>
              <a:t>Outreach Directly to Beneficiaries:</a:t>
            </a:r>
          </a:p>
          <a:p>
            <a:r>
              <a:rPr lang="en-US" sz="2800" b="1" i="1" dirty="0"/>
              <a:t>	</a:t>
            </a:r>
            <a:r>
              <a:rPr lang="en-US" sz="2800" i="1" dirty="0"/>
              <a:t>Incorporate outreach targeting hard-to-reach</a:t>
            </a:r>
          </a:p>
        </p:txBody>
      </p:sp>
      <p:sp>
        <p:nvSpPr>
          <p:cNvPr id="2" name="Rectangle 1">
            <a:extLst>
              <a:ext uri="{FF2B5EF4-FFF2-40B4-BE49-F238E27FC236}">
                <a16:creationId xmlns:a16="http://schemas.microsoft.com/office/drawing/2014/main" id="{D26E3650-A927-4E9F-B93A-CE2027DF4058}"/>
              </a:ext>
            </a:extLst>
          </p:cNvPr>
          <p:cNvSpPr/>
          <p:nvPr/>
        </p:nvSpPr>
        <p:spPr>
          <a:xfrm>
            <a:off x="3240403" y="2616865"/>
            <a:ext cx="7524632" cy="3739485"/>
          </a:xfrm>
          <a:prstGeom prst="rect">
            <a:avLst/>
          </a:prstGeom>
        </p:spPr>
        <p:txBody>
          <a:bodyPr wrap="square">
            <a:spAutoFit/>
          </a:bodyPr>
          <a:lstStyle/>
          <a:p>
            <a:pPr marL="457200" indent="-457200">
              <a:spcAft>
                <a:spcPts val="600"/>
              </a:spcAft>
              <a:buFont typeface="Arial" panose="020B0604020202020204" pitchFamily="34" charset="0"/>
              <a:buChar char="•"/>
            </a:pPr>
            <a:r>
              <a:rPr lang="en-US" altLang="en-US" sz="2400" dirty="0"/>
              <a:t>Presentations </a:t>
            </a:r>
          </a:p>
          <a:p>
            <a:pPr marL="914400" lvl="1" indent="-457200">
              <a:spcAft>
                <a:spcPts val="1200"/>
              </a:spcAft>
              <a:buFont typeface="Arial" panose="020B0604020202020204" pitchFamily="34" charset="0"/>
              <a:buChar char="•"/>
            </a:pPr>
            <a:r>
              <a:rPr lang="en-US" altLang="en-US" sz="2000" dirty="0"/>
              <a:t>Consider co-presenting with trusted staff member from the specific community. </a:t>
            </a:r>
          </a:p>
          <a:p>
            <a:pPr marL="457200" indent="-457200">
              <a:buFont typeface="Arial" panose="020B0604020202020204" pitchFamily="34" charset="0"/>
              <a:buChar char="•"/>
            </a:pPr>
            <a:r>
              <a:rPr lang="en-US" altLang="en-US" sz="2400" dirty="0"/>
              <a:t>Outreach Materials </a:t>
            </a:r>
          </a:p>
          <a:p>
            <a:pPr marL="914400" lvl="1" indent="-457200">
              <a:buFont typeface="Arial" panose="020B0604020202020204" pitchFamily="34" charset="0"/>
              <a:buChar char="•"/>
            </a:pPr>
            <a:r>
              <a:rPr lang="en-US" altLang="en-US" sz="2000" dirty="0"/>
              <a:t>Find on Medicare Outreach and Assistance page of GWAAR website:  Hard-to-Reach Communities</a:t>
            </a:r>
          </a:p>
          <a:p>
            <a:pPr marL="914400" lvl="1" indent="-457200">
              <a:spcAft>
                <a:spcPts val="1200"/>
              </a:spcAft>
              <a:buFont typeface="Arial" panose="020B0604020202020204" pitchFamily="34" charset="0"/>
              <a:buChar char="•"/>
            </a:pPr>
            <a:r>
              <a:rPr lang="en-US" altLang="en-US" sz="2000" dirty="0"/>
              <a:t>Brochures, inserts, flyers, posters, articles</a:t>
            </a:r>
          </a:p>
          <a:p>
            <a:pPr marL="457200" indent="-457200">
              <a:buFont typeface="Arial" panose="020B0604020202020204" pitchFamily="34" charset="0"/>
              <a:buChar char="•"/>
            </a:pPr>
            <a:r>
              <a:rPr lang="en-US" altLang="en-US" sz="2400" dirty="0"/>
              <a:t>Media Outreach</a:t>
            </a:r>
          </a:p>
          <a:p>
            <a:pPr marL="914400" lvl="1" indent="-457200">
              <a:buFont typeface="Arial" panose="020B0604020202020204" pitchFamily="34" charset="0"/>
              <a:buChar char="•"/>
            </a:pPr>
            <a:r>
              <a:rPr lang="en-US" altLang="en-US" sz="2000" dirty="0"/>
              <a:t>Hispanic, Hmong or other Radio stations</a:t>
            </a:r>
          </a:p>
          <a:p>
            <a:pPr marL="914400" lvl="1" indent="-457200">
              <a:spcAft>
                <a:spcPts val="1200"/>
              </a:spcAft>
              <a:buFont typeface="Arial" panose="020B0604020202020204" pitchFamily="34" charset="0"/>
              <a:buChar char="•"/>
            </a:pPr>
            <a:r>
              <a:rPr lang="en-US" altLang="en-US" sz="2000" dirty="0"/>
              <a:t>Newspaper targeting minority community</a:t>
            </a:r>
          </a:p>
        </p:txBody>
      </p:sp>
    </p:spTree>
    <p:extLst>
      <p:ext uri="{BB962C8B-B14F-4D97-AF65-F5344CB8AC3E}">
        <p14:creationId xmlns:p14="http://schemas.microsoft.com/office/powerpoint/2010/main" val="1475825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Best Practices</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6D356071-DF64-41AC-B15C-9251DD24EBFB}"/>
              </a:ext>
            </a:extLst>
          </p:cNvPr>
          <p:cNvSpPr>
            <a:spLocks noGrp="1"/>
          </p:cNvSpPr>
          <p:nvPr>
            <p:ph type="sldNum" sz="quarter" idx="12"/>
          </p:nvPr>
        </p:nvSpPr>
        <p:spPr/>
        <p:txBody>
          <a:bodyPr/>
          <a:lstStyle/>
          <a:p>
            <a:fld id="{844A7B69-93E2-4D34-896D-EFDD7F03AB74}" type="slidenum">
              <a:rPr lang="en-US" smtClean="0"/>
              <a:t>13</a:t>
            </a:fld>
            <a:endParaRPr lang="en-US"/>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3597965" y="2503955"/>
            <a:ext cx="6966621" cy="29900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6" name="Picture 5" descr="GWAARlogo">
            <a:extLst>
              <a:ext uri="{FF2B5EF4-FFF2-40B4-BE49-F238E27FC236}">
                <a16:creationId xmlns:a16="http://schemas.microsoft.com/office/drawing/2014/main" id="{27EAB7F2-3E1D-43F9-86DC-FB972BDF8D72}"/>
              </a:ext>
            </a:extLst>
          </p:cNvPr>
          <p:cNvPicPr/>
          <p:nvPr/>
        </p:nvPicPr>
        <p:blipFill>
          <a:blip r:embed="rId3" cstate="print"/>
          <a:srcRect/>
          <a:stretch>
            <a:fillRect/>
          </a:stretch>
        </p:blipFill>
        <p:spPr bwMode="auto">
          <a:xfrm>
            <a:off x="514216" y="5274147"/>
            <a:ext cx="2628215" cy="1032876"/>
          </a:xfrm>
          <a:prstGeom prst="rect">
            <a:avLst/>
          </a:prstGeom>
          <a:noFill/>
          <a:ln w="9525">
            <a:noFill/>
            <a:miter lim="800000"/>
            <a:headEnd/>
            <a:tailEnd/>
          </a:ln>
        </p:spPr>
      </p:pic>
      <p:sp>
        <p:nvSpPr>
          <p:cNvPr id="2" name="Rectangle 1">
            <a:extLst>
              <a:ext uri="{FF2B5EF4-FFF2-40B4-BE49-F238E27FC236}">
                <a16:creationId xmlns:a16="http://schemas.microsoft.com/office/drawing/2014/main" id="{D4BFE0CB-25D1-4F23-8E11-B93DDE63E032}"/>
              </a:ext>
            </a:extLst>
          </p:cNvPr>
          <p:cNvSpPr/>
          <p:nvPr/>
        </p:nvSpPr>
        <p:spPr>
          <a:xfrm>
            <a:off x="3020785" y="2740361"/>
            <a:ext cx="8915399" cy="2677656"/>
          </a:xfrm>
          <a:prstGeom prst="rect">
            <a:avLst/>
          </a:prstGeom>
        </p:spPr>
        <p:txBody>
          <a:bodyPr wrap="square">
            <a:spAutoFit/>
          </a:bodyPr>
          <a:lstStyle/>
          <a:p>
            <a:pPr marL="457200" indent="-457200">
              <a:spcAft>
                <a:spcPts val="1200"/>
              </a:spcAft>
              <a:buFont typeface="Arial" panose="020B0604020202020204" pitchFamily="34" charset="0"/>
              <a:buChar char="•"/>
            </a:pPr>
            <a:r>
              <a:rPr lang="en-US" altLang="en-US" sz="2400" dirty="0"/>
              <a:t>All ADRC and Aging Unit staff who work w/ target audience</a:t>
            </a:r>
          </a:p>
          <a:p>
            <a:pPr marL="800100" lvl="1" indent="-342900">
              <a:buFont typeface="Arial" panose="020B0604020202020204" pitchFamily="34" charset="0"/>
              <a:buChar char="•"/>
            </a:pPr>
            <a:r>
              <a:rPr lang="en-US" altLang="en-US" sz="2200" dirty="0"/>
              <a:t>I &amp; A specialists</a:t>
            </a:r>
          </a:p>
          <a:p>
            <a:pPr marL="800100" lvl="1" indent="-342900">
              <a:buFont typeface="Arial" panose="020B0604020202020204" pitchFamily="34" charset="0"/>
              <a:buChar char="•"/>
            </a:pPr>
            <a:r>
              <a:rPr lang="en-US" altLang="en-US" sz="2200" dirty="0"/>
              <a:t>Nutrition site managers</a:t>
            </a:r>
          </a:p>
          <a:p>
            <a:pPr marL="800100" lvl="1" indent="-342900">
              <a:spcAft>
                <a:spcPts val="1200"/>
              </a:spcAft>
              <a:buFont typeface="Arial" panose="020B0604020202020204" pitchFamily="34" charset="0"/>
              <a:buChar char="•"/>
            </a:pPr>
            <a:r>
              <a:rPr lang="en-US" altLang="en-US" sz="2200" dirty="0"/>
              <a:t>Health promotion coordinators--collaboration</a:t>
            </a:r>
          </a:p>
          <a:p>
            <a:pPr marL="457200" indent="-457200">
              <a:spcAft>
                <a:spcPts val="1200"/>
              </a:spcAft>
              <a:buFont typeface="Arial" panose="020B0604020202020204" pitchFamily="34" charset="0"/>
              <a:buChar char="•"/>
            </a:pPr>
            <a:r>
              <a:rPr lang="en-US" altLang="en-US" sz="2400" dirty="0"/>
              <a:t>Attend Income Maintenance staff meetings</a:t>
            </a:r>
          </a:p>
          <a:p>
            <a:pPr marL="457200" indent="-457200">
              <a:buFont typeface="Arial" panose="020B0604020202020204" pitchFamily="34" charset="0"/>
              <a:buChar char="•"/>
            </a:pPr>
            <a:r>
              <a:rPr lang="en-US" altLang="en-US" sz="2400" dirty="0"/>
              <a:t>Attend coalition meetings (I-team, Caregiver coalitions, others)</a:t>
            </a:r>
          </a:p>
        </p:txBody>
      </p:sp>
      <p:sp>
        <p:nvSpPr>
          <p:cNvPr id="5" name="TextBox 4">
            <a:extLst>
              <a:ext uri="{FF2B5EF4-FFF2-40B4-BE49-F238E27FC236}">
                <a16:creationId xmlns:a16="http://schemas.microsoft.com/office/drawing/2014/main" id="{620DF487-18FB-483C-8A7C-ACCDA8B114CB}"/>
              </a:ext>
            </a:extLst>
          </p:cNvPr>
          <p:cNvSpPr txBox="1"/>
          <p:nvPr/>
        </p:nvSpPr>
        <p:spPr>
          <a:xfrm>
            <a:off x="2547257" y="1763626"/>
            <a:ext cx="6063343" cy="646331"/>
          </a:xfrm>
          <a:prstGeom prst="rect">
            <a:avLst/>
          </a:prstGeom>
          <a:noFill/>
        </p:spPr>
        <p:txBody>
          <a:bodyPr wrap="square" rtlCol="0">
            <a:spAutoFit/>
          </a:bodyPr>
          <a:lstStyle/>
          <a:p>
            <a:r>
              <a:rPr lang="en-US" sz="3600" b="1" dirty="0"/>
              <a:t>4.  Training Colleagues:</a:t>
            </a:r>
          </a:p>
        </p:txBody>
      </p:sp>
    </p:spTree>
    <p:extLst>
      <p:ext uri="{BB962C8B-B14F-4D97-AF65-F5344CB8AC3E}">
        <p14:creationId xmlns:p14="http://schemas.microsoft.com/office/powerpoint/2010/main" val="1229353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Outreach Materials</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6D356071-DF64-41AC-B15C-9251DD24EBFB}"/>
              </a:ext>
            </a:extLst>
          </p:cNvPr>
          <p:cNvSpPr>
            <a:spLocks noGrp="1"/>
          </p:cNvSpPr>
          <p:nvPr>
            <p:ph type="sldNum" sz="quarter" idx="12"/>
          </p:nvPr>
        </p:nvSpPr>
        <p:spPr/>
        <p:txBody>
          <a:bodyPr/>
          <a:lstStyle/>
          <a:p>
            <a:fld id="{844A7B69-93E2-4D34-896D-EFDD7F03AB74}" type="slidenum">
              <a:rPr lang="en-US" smtClean="0"/>
              <a:t>14</a:t>
            </a:fld>
            <a:endParaRPr lang="en-US"/>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3597965" y="2503955"/>
            <a:ext cx="5469835" cy="29900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6" name="Picture 5" descr="GWAARlogo">
            <a:extLst>
              <a:ext uri="{FF2B5EF4-FFF2-40B4-BE49-F238E27FC236}">
                <a16:creationId xmlns:a16="http://schemas.microsoft.com/office/drawing/2014/main" id="{27EAB7F2-3E1D-43F9-86DC-FB972BDF8D72}"/>
              </a:ext>
            </a:extLst>
          </p:cNvPr>
          <p:cNvPicPr/>
          <p:nvPr/>
        </p:nvPicPr>
        <p:blipFill>
          <a:blip r:embed="rId3" cstate="print"/>
          <a:srcRect/>
          <a:stretch>
            <a:fillRect/>
          </a:stretch>
        </p:blipFill>
        <p:spPr bwMode="auto">
          <a:xfrm>
            <a:off x="514216" y="5274147"/>
            <a:ext cx="2628215" cy="1032876"/>
          </a:xfrm>
          <a:prstGeom prst="rect">
            <a:avLst/>
          </a:prstGeom>
          <a:noFill/>
          <a:ln w="9525">
            <a:noFill/>
            <a:miter lim="800000"/>
            <a:headEnd/>
            <a:tailEnd/>
          </a:ln>
        </p:spPr>
      </p:pic>
      <p:sp>
        <p:nvSpPr>
          <p:cNvPr id="2" name="Rectangle 1">
            <a:extLst>
              <a:ext uri="{FF2B5EF4-FFF2-40B4-BE49-F238E27FC236}">
                <a16:creationId xmlns:a16="http://schemas.microsoft.com/office/drawing/2014/main" id="{E1032835-4B48-4E9A-88FE-39920854DAA7}"/>
              </a:ext>
            </a:extLst>
          </p:cNvPr>
          <p:cNvSpPr/>
          <p:nvPr/>
        </p:nvSpPr>
        <p:spPr>
          <a:xfrm>
            <a:off x="2665234" y="1970370"/>
            <a:ext cx="7663543" cy="3447098"/>
          </a:xfrm>
          <a:prstGeom prst="rect">
            <a:avLst/>
          </a:prstGeom>
        </p:spPr>
        <p:txBody>
          <a:bodyPr wrap="square">
            <a:spAutoFit/>
          </a:bodyPr>
          <a:lstStyle/>
          <a:p>
            <a:pPr marL="742950" lvl="1" indent="-285750">
              <a:spcAft>
                <a:spcPts val="1200"/>
              </a:spcAft>
              <a:buFont typeface="Arial" panose="020B0604020202020204" pitchFamily="34" charset="0"/>
              <a:buChar char="•"/>
              <a:defRPr/>
            </a:pPr>
            <a:r>
              <a:rPr lang="en-US" altLang="en-US" sz="2400" dirty="0"/>
              <a:t>MSP/LIS/</a:t>
            </a:r>
            <a:r>
              <a:rPr lang="en-US" altLang="en-US" sz="2400" dirty="0" err="1"/>
              <a:t>SeniorCare</a:t>
            </a:r>
            <a:r>
              <a:rPr lang="en-US" altLang="en-US" sz="2400" dirty="0"/>
              <a:t> brochure and inserts</a:t>
            </a:r>
          </a:p>
          <a:p>
            <a:pPr marL="742950" lvl="1" indent="-285750">
              <a:spcAft>
                <a:spcPts val="1200"/>
              </a:spcAft>
              <a:buFont typeface="Arial" panose="020B0604020202020204" pitchFamily="34" charset="0"/>
              <a:buChar char="•"/>
              <a:defRPr/>
            </a:pPr>
            <a:r>
              <a:rPr lang="en-US" altLang="en-US" sz="2400" dirty="0"/>
              <a:t>Preventive Services Chart</a:t>
            </a:r>
          </a:p>
          <a:p>
            <a:pPr marL="742950" lvl="1" indent="-285750">
              <a:spcAft>
                <a:spcPts val="1200"/>
              </a:spcAft>
              <a:buFont typeface="Arial" panose="020B0604020202020204" pitchFamily="34" charset="0"/>
              <a:buChar char="•"/>
              <a:defRPr/>
            </a:pPr>
            <a:r>
              <a:rPr lang="en-US" altLang="en-US" sz="2400" dirty="0"/>
              <a:t>Posters</a:t>
            </a:r>
          </a:p>
          <a:p>
            <a:pPr marL="742950" lvl="1" indent="-285750">
              <a:spcAft>
                <a:spcPts val="1200"/>
              </a:spcAft>
              <a:buFont typeface="Arial" panose="020B0604020202020204" pitchFamily="34" charset="0"/>
              <a:buChar char="•"/>
              <a:defRPr/>
            </a:pPr>
            <a:r>
              <a:rPr lang="en-US" altLang="en-US" sz="2400" dirty="0"/>
              <a:t>Medicare Placemat Prevention and Wellness</a:t>
            </a:r>
          </a:p>
          <a:p>
            <a:pPr marL="742950" lvl="1" indent="-285750">
              <a:spcAft>
                <a:spcPts val="1200"/>
              </a:spcAft>
              <a:buFont typeface="Arial" panose="020B0604020202020204" pitchFamily="34" charset="0"/>
              <a:buChar char="•"/>
              <a:defRPr/>
            </a:pPr>
            <a:r>
              <a:rPr lang="en-US" altLang="en-US" sz="2400" dirty="0"/>
              <a:t>Articles for newsletters/church bulletins </a:t>
            </a:r>
          </a:p>
          <a:p>
            <a:pPr marL="742950" lvl="1" indent="-285750">
              <a:spcAft>
                <a:spcPts val="1200"/>
              </a:spcAft>
              <a:buFont typeface="Arial" panose="020B0604020202020204" pitchFamily="34" charset="0"/>
              <a:buChar char="•"/>
              <a:defRPr/>
            </a:pPr>
            <a:r>
              <a:rPr lang="en-US" altLang="en-US" sz="2400" dirty="0"/>
              <a:t>Brief Program Descriptions (Help educate community partners about Medicare related programs)</a:t>
            </a:r>
          </a:p>
        </p:txBody>
      </p:sp>
    </p:spTree>
    <p:extLst>
      <p:ext uri="{BB962C8B-B14F-4D97-AF65-F5344CB8AC3E}">
        <p14:creationId xmlns:p14="http://schemas.microsoft.com/office/powerpoint/2010/main" val="1223340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Outreach Materials</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6D356071-DF64-41AC-B15C-9251DD24EBFB}"/>
              </a:ext>
            </a:extLst>
          </p:cNvPr>
          <p:cNvSpPr>
            <a:spLocks noGrp="1"/>
          </p:cNvSpPr>
          <p:nvPr>
            <p:ph type="sldNum" sz="quarter" idx="12"/>
          </p:nvPr>
        </p:nvSpPr>
        <p:spPr/>
        <p:txBody>
          <a:bodyPr/>
          <a:lstStyle/>
          <a:p>
            <a:fld id="{844A7B69-93E2-4D34-896D-EFDD7F03AB74}" type="slidenum">
              <a:rPr lang="en-US" smtClean="0"/>
              <a:t>15</a:t>
            </a:fld>
            <a:endParaRPr lang="en-US"/>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3597965" y="2503955"/>
            <a:ext cx="5469835" cy="29900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6" name="Picture 5" descr="GWAARlogo">
            <a:extLst>
              <a:ext uri="{FF2B5EF4-FFF2-40B4-BE49-F238E27FC236}">
                <a16:creationId xmlns:a16="http://schemas.microsoft.com/office/drawing/2014/main" id="{27EAB7F2-3E1D-43F9-86DC-FB972BDF8D72}"/>
              </a:ext>
            </a:extLst>
          </p:cNvPr>
          <p:cNvPicPr/>
          <p:nvPr/>
        </p:nvPicPr>
        <p:blipFill>
          <a:blip r:embed="rId3" cstate="print"/>
          <a:srcRect/>
          <a:stretch>
            <a:fillRect/>
          </a:stretch>
        </p:blipFill>
        <p:spPr bwMode="auto">
          <a:xfrm>
            <a:off x="514216" y="5274147"/>
            <a:ext cx="2628215" cy="1032876"/>
          </a:xfrm>
          <a:prstGeom prst="rect">
            <a:avLst/>
          </a:prstGeom>
          <a:noFill/>
          <a:ln w="9525">
            <a:noFill/>
            <a:miter lim="800000"/>
            <a:headEnd/>
            <a:tailEnd/>
          </a:ln>
        </p:spPr>
      </p:pic>
      <p:pic>
        <p:nvPicPr>
          <p:cNvPr id="8" name="Picture 7">
            <a:extLst>
              <a:ext uri="{FF2B5EF4-FFF2-40B4-BE49-F238E27FC236}">
                <a16:creationId xmlns:a16="http://schemas.microsoft.com/office/drawing/2014/main" id="{66B64D38-12A8-4BBF-8286-3156F5AEE6D3}"/>
              </a:ext>
            </a:extLst>
          </p:cNvPr>
          <p:cNvPicPr/>
          <p:nvPr/>
        </p:nvPicPr>
        <p:blipFill rotWithShape="1">
          <a:blip r:embed="rId4"/>
          <a:srcRect l="13541" r="13658"/>
          <a:stretch/>
        </p:blipFill>
        <p:spPr bwMode="auto">
          <a:xfrm>
            <a:off x="3142431" y="1273629"/>
            <a:ext cx="8581484" cy="5447846"/>
          </a:xfrm>
          <a:prstGeom prst="rect">
            <a:avLst/>
          </a:prstGeom>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F215200E-B5A2-4DD4-8070-1D93513EF2B8}"/>
              </a:ext>
            </a:extLst>
          </p:cNvPr>
          <p:cNvSpPr txBox="1"/>
          <p:nvPr/>
        </p:nvSpPr>
        <p:spPr>
          <a:xfrm>
            <a:off x="979725" y="2503955"/>
            <a:ext cx="1665503" cy="769441"/>
          </a:xfrm>
          <a:prstGeom prst="rect">
            <a:avLst/>
          </a:prstGeom>
          <a:noFill/>
        </p:spPr>
        <p:txBody>
          <a:bodyPr wrap="square" rtlCol="0">
            <a:spAutoFit/>
          </a:bodyPr>
          <a:lstStyle/>
          <a:p>
            <a:r>
              <a:rPr lang="en-US" sz="2200" dirty="0"/>
              <a:t>Three-fold brochure</a:t>
            </a:r>
          </a:p>
        </p:txBody>
      </p:sp>
      <p:sp>
        <p:nvSpPr>
          <p:cNvPr id="5" name="TextBox 4">
            <a:extLst>
              <a:ext uri="{FF2B5EF4-FFF2-40B4-BE49-F238E27FC236}">
                <a16:creationId xmlns:a16="http://schemas.microsoft.com/office/drawing/2014/main" id="{DD78056A-4EA8-4337-820D-58A74742B6BE}"/>
              </a:ext>
            </a:extLst>
          </p:cNvPr>
          <p:cNvSpPr txBox="1"/>
          <p:nvPr/>
        </p:nvSpPr>
        <p:spPr>
          <a:xfrm>
            <a:off x="6547757" y="3396343"/>
            <a:ext cx="1845129" cy="1938992"/>
          </a:xfrm>
          <a:prstGeom prst="rect">
            <a:avLst/>
          </a:prstGeom>
          <a:noFill/>
          <a:ln>
            <a:noFill/>
          </a:ln>
        </p:spPr>
        <p:txBody>
          <a:bodyPr wrap="square" rtlCol="0">
            <a:spAutoFit/>
          </a:bodyPr>
          <a:lstStyle/>
          <a:p>
            <a:pPr algn="ctr"/>
            <a:endParaRPr lang="en-US" sz="2000" dirty="0">
              <a:solidFill>
                <a:srgbClr val="FF0000"/>
              </a:solidFill>
            </a:endParaRPr>
          </a:p>
          <a:p>
            <a:pPr algn="ctr"/>
            <a:r>
              <a:rPr lang="en-US" sz="2000" dirty="0">
                <a:solidFill>
                  <a:srgbClr val="FF0000"/>
                </a:solidFill>
              </a:rPr>
              <a:t>ADD YOUR CONTACT INFO HERE</a:t>
            </a:r>
          </a:p>
          <a:p>
            <a:pPr algn="ctr"/>
            <a:endParaRPr lang="en-US" sz="2000" dirty="0">
              <a:solidFill>
                <a:srgbClr val="FF0000"/>
              </a:solidFill>
            </a:endParaRPr>
          </a:p>
          <a:p>
            <a:pPr algn="ctr"/>
            <a:endParaRPr lang="en-US" sz="2000" dirty="0">
              <a:solidFill>
                <a:srgbClr val="FF0000"/>
              </a:solidFill>
            </a:endParaRPr>
          </a:p>
        </p:txBody>
      </p:sp>
    </p:spTree>
    <p:extLst>
      <p:ext uri="{BB962C8B-B14F-4D97-AF65-F5344CB8AC3E}">
        <p14:creationId xmlns:p14="http://schemas.microsoft.com/office/powerpoint/2010/main" val="2358486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Outreach Materials</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6D356071-DF64-41AC-B15C-9251DD24EBFB}"/>
              </a:ext>
            </a:extLst>
          </p:cNvPr>
          <p:cNvSpPr>
            <a:spLocks noGrp="1"/>
          </p:cNvSpPr>
          <p:nvPr>
            <p:ph type="sldNum" sz="quarter" idx="12"/>
          </p:nvPr>
        </p:nvSpPr>
        <p:spPr/>
        <p:txBody>
          <a:bodyPr/>
          <a:lstStyle/>
          <a:p>
            <a:fld id="{844A7B69-93E2-4D34-896D-EFDD7F03AB74}" type="slidenum">
              <a:rPr lang="en-US" smtClean="0"/>
              <a:t>16</a:t>
            </a:fld>
            <a:endParaRPr lang="en-US"/>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3597965" y="2503955"/>
            <a:ext cx="5469835" cy="29900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6" name="Picture 5" descr="GWAARlogo">
            <a:extLst>
              <a:ext uri="{FF2B5EF4-FFF2-40B4-BE49-F238E27FC236}">
                <a16:creationId xmlns:a16="http://schemas.microsoft.com/office/drawing/2014/main" id="{27EAB7F2-3E1D-43F9-86DC-FB972BDF8D72}"/>
              </a:ext>
            </a:extLst>
          </p:cNvPr>
          <p:cNvPicPr/>
          <p:nvPr/>
        </p:nvPicPr>
        <p:blipFill>
          <a:blip r:embed="rId3" cstate="print"/>
          <a:srcRect/>
          <a:stretch>
            <a:fillRect/>
          </a:stretch>
        </p:blipFill>
        <p:spPr bwMode="auto">
          <a:xfrm>
            <a:off x="514216" y="5274147"/>
            <a:ext cx="2628215" cy="1032876"/>
          </a:xfrm>
          <a:prstGeom prst="rect">
            <a:avLst/>
          </a:prstGeom>
          <a:noFill/>
          <a:ln w="9525">
            <a:noFill/>
            <a:miter lim="800000"/>
            <a:headEnd/>
            <a:tailEnd/>
          </a:ln>
        </p:spPr>
      </p:pic>
      <p:pic>
        <p:nvPicPr>
          <p:cNvPr id="8" name="Picture 7">
            <a:extLst>
              <a:ext uri="{FF2B5EF4-FFF2-40B4-BE49-F238E27FC236}">
                <a16:creationId xmlns:a16="http://schemas.microsoft.com/office/drawing/2014/main" id="{9957ADBA-9F67-43FD-B909-A521B3F4EC27}"/>
              </a:ext>
            </a:extLst>
          </p:cNvPr>
          <p:cNvPicPr/>
          <p:nvPr/>
        </p:nvPicPr>
        <p:blipFill rotWithShape="1">
          <a:blip r:embed="rId4"/>
          <a:srcRect l="13408" r="13631"/>
          <a:stretch/>
        </p:blipFill>
        <p:spPr bwMode="auto">
          <a:xfrm>
            <a:off x="3597965" y="1359296"/>
            <a:ext cx="7826508" cy="5179616"/>
          </a:xfrm>
          <a:prstGeom prst="rect">
            <a:avLst/>
          </a:prstGeom>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17C5CED9-3F03-443C-AA1F-9F22BCD83544}"/>
              </a:ext>
            </a:extLst>
          </p:cNvPr>
          <p:cNvSpPr txBox="1"/>
          <p:nvPr/>
        </p:nvSpPr>
        <p:spPr>
          <a:xfrm>
            <a:off x="1241292" y="2383972"/>
            <a:ext cx="1616528" cy="1015663"/>
          </a:xfrm>
          <a:prstGeom prst="rect">
            <a:avLst/>
          </a:prstGeom>
          <a:noFill/>
        </p:spPr>
        <p:txBody>
          <a:bodyPr wrap="square" rtlCol="0">
            <a:spAutoFit/>
          </a:bodyPr>
          <a:lstStyle/>
          <a:p>
            <a:r>
              <a:rPr lang="en-US" sz="2000" dirty="0"/>
              <a:t>Inside of the three-fold brochure</a:t>
            </a:r>
          </a:p>
        </p:txBody>
      </p:sp>
    </p:spTree>
    <p:extLst>
      <p:ext uri="{BB962C8B-B14F-4D97-AF65-F5344CB8AC3E}">
        <p14:creationId xmlns:p14="http://schemas.microsoft.com/office/powerpoint/2010/main" val="899259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Outreach Materials</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6D356071-DF64-41AC-B15C-9251DD24EBFB}"/>
              </a:ext>
            </a:extLst>
          </p:cNvPr>
          <p:cNvSpPr>
            <a:spLocks noGrp="1"/>
          </p:cNvSpPr>
          <p:nvPr>
            <p:ph type="sldNum" sz="quarter" idx="12"/>
          </p:nvPr>
        </p:nvSpPr>
        <p:spPr/>
        <p:txBody>
          <a:bodyPr/>
          <a:lstStyle/>
          <a:p>
            <a:fld id="{844A7B69-93E2-4D34-896D-EFDD7F03AB74}" type="slidenum">
              <a:rPr lang="en-US" smtClean="0"/>
              <a:t>17</a:t>
            </a:fld>
            <a:endParaRPr lang="en-US"/>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3597965" y="2503955"/>
            <a:ext cx="5469835" cy="29900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6" name="Picture 5" descr="GWAARlogo">
            <a:extLst>
              <a:ext uri="{FF2B5EF4-FFF2-40B4-BE49-F238E27FC236}">
                <a16:creationId xmlns:a16="http://schemas.microsoft.com/office/drawing/2014/main" id="{27EAB7F2-3E1D-43F9-86DC-FB972BDF8D72}"/>
              </a:ext>
            </a:extLst>
          </p:cNvPr>
          <p:cNvPicPr/>
          <p:nvPr/>
        </p:nvPicPr>
        <p:blipFill>
          <a:blip r:embed="rId3" cstate="print"/>
          <a:srcRect/>
          <a:stretch>
            <a:fillRect/>
          </a:stretch>
        </p:blipFill>
        <p:spPr bwMode="auto">
          <a:xfrm>
            <a:off x="514216" y="5274147"/>
            <a:ext cx="2628215" cy="1032876"/>
          </a:xfrm>
          <a:prstGeom prst="rect">
            <a:avLst/>
          </a:prstGeom>
          <a:noFill/>
          <a:ln w="9525">
            <a:noFill/>
            <a:miter lim="800000"/>
            <a:headEnd/>
            <a:tailEnd/>
          </a:ln>
        </p:spPr>
      </p:pic>
      <p:sp>
        <p:nvSpPr>
          <p:cNvPr id="2" name="TextBox 1">
            <a:extLst>
              <a:ext uri="{FF2B5EF4-FFF2-40B4-BE49-F238E27FC236}">
                <a16:creationId xmlns:a16="http://schemas.microsoft.com/office/drawing/2014/main" id="{A743AF08-17E3-4621-A818-F172EDFFC4B3}"/>
              </a:ext>
            </a:extLst>
          </p:cNvPr>
          <p:cNvSpPr txBox="1"/>
          <p:nvPr/>
        </p:nvSpPr>
        <p:spPr>
          <a:xfrm>
            <a:off x="1195420" y="2498574"/>
            <a:ext cx="2495219" cy="430887"/>
          </a:xfrm>
          <a:prstGeom prst="rect">
            <a:avLst/>
          </a:prstGeom>
          <a:noFill/>
        </p:spPr>
        <p:txBody>
          <a:bodyPr wrap="square" rtlCol="0">
            <a:spAutoFit/>
          </a:bodyPr>
          <a:lstStyle/>
          <a:p>
            <a:r>
              <a:rPr lang="en-US" sz="2200" dirty="0"/>
              <a:t>Eligibility Insert</a:t>
            </a:r>
          </a:p>
        </p:txBody>
      </p:sp>
      <p:pic>
        <p:nvPicPr>
          <p:cNvPr id="10" name="Picture 9">
            <a:extLst>
              <a:ext uri="{FF2B5EF4-FFF2-40B4-BE49-F238E27FC236}">
                <a16:creationId xmlns:a16="http://schemas.microsoft.com/office/drawing/2014/main" id="{9CDB9C7B-37AA-473C-A2F9-7547F7649978}"/>
              </a:ext>
            </a:extLst>
          </p:cNvPr>
          <p:cNvPicPr/>
          <p:nvPr/>
        </p:nvPicPr>
        <p:blipFill rotWithShape="1">
          <a:blip r:embed="rId4"/>
          <a:srcRect l="22436" t="18240" r="59616" b="9919"/>
          <a:stretch/>
        </p:blipFill>
        <p:spPr bwMode="auto">
          <a:xfrm>
            <a:off x="8316984" y="969004"/>
            <a:ext cx="2753787" cy="5752471"/>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98BE583C-A145-4FF9-9589-9A0A409997D1}"/>
              </a:ext>
            </a:extLst>
          </p:cNvPr>
          <p:cNvPicPr/>
          <p:nvPr/>
        </p:nvPicPr>
        <p:blipFill rotWithShape="1">
          <a:blip r:embed="rId5"/>
          <a:srcRect l="22917" t="13105" r="59616" b="16571"/>
          <a:stretch/>
        </p:blipFill>
        <p:spPr bwMode="auto">
          <a:xfrm>
            <a:off x="4631838" y="969004"/>
            <a:ext cx="2862976" cy="5752472"/>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9D45C785-982B-4757-9138-6388D5252471}"/>
              </a:ext>
            </a:extLst>
          </p:cNvPr>
          <p:cNvSpPr txBox="1"/>
          <p:nvPr/>
        </p:nvSpPr>
        <p:spPr>
          <a:xfrm>
            <a:off x="5230569" y="5983857"/>
            <a:ext cx="1665514" cy="646331"/>
          </a:xfrm>
          <a:prstGeom prst="rect">
            <a:avLst/>
          </a:prstGeom>
          <a:noFill/>
        </p:spPr>
        <p:txBody>
          <a:bodyPr wrap="square" rtlCol="0">
            <a:spAutoFit/>
          </a:bodyPr>
          <a:lstStyle/>
          <a:p>
            <a:pPr algn="ctr"/>
            <a:r>
              <a:rPr lang="en-US" dirty="0">
                <a:solidFill>
                  <a:srgbClr val="FF0000"/>
                </a:solidFill>
              </a:rPr>
              <a:t>ADD Contact Info Here</a:t>
            </a:r>
          </a:p>
        </p:txBody>
      </p:sp>
    </p:spTree>
    <p:extLst>
      <p:ext uri="{BB962C8B-B14F-4D97-AF65-F5344CB8AC3E}">
        <p14:creationId xmlns:p14="http://schemas.microsoft.com/office/powerpoint/2010/main" val="1934920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Outreach Materials</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6D356071-DF64-41AC-B15C-9251DD24EBFB}"/>
              </a:ext>
            </a:extLst>
          </p:cNvPr>
          <p:cNvSpPr>
            <a:spLocks noGrp="1"/>
          </p:cNvSpPr>
          <p:nvPr>
            <p:ph type="sldNum" sz="quarter" idx="12"/>
          </p:nvPr>
        </p:nvSpPr>
        <p:spPr/>
        <p:txBody>
          <a:bodyPr/>
          <a:lstStyle/>
          <a:p>
            <a:fld id="{844A7B69-93E2-4D34-896D-EFDD7F03AB74}" type="slidenum">
              <a:rPr lang="en-US" smtClean="0"/>
              <a:t>18</a:t>
            </a:fld>
            <a:endParaRPr lang="en-US"/>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3597965" y="2503955"/>
            <a:ext cx="5469835" cy="29900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6" name="Picture 5" descr="GWAARlogo">
            <a:extLst>
              <a:ext uri="{FF2B5EF4-FFF2-40B4-BE49-F238E27FC236}">
                <a16:creationId xmlns:a16="http://schemas.microsoft.com/office/drawing/2014/main" id="{27EAB7F2-3E1D-43F9-86DC-FB972BDF8D72}"/>
              </a:ext>
            </a:extLst>
          </p:cNvPr>
          <p:cNvPicPr/>
          <p:nvPr/>
        </p:nvPicPr>
        <p:blipFill>
          <a:blip r:embed="rId3" cstate="print"/>
          <a:srcRect/>
          <a:stretch>
            <a:fillRect/>
          </a:stretch>
        </p:blipFill>
        <p:spPr bwMode="auto">
          <a:xfrm>
            <a:off x="514216" y="5274147"/>
            <a:ext cx="2628215" cy="1032876"/>
          </a:xfrm>
          <a:prstGeom prst="rect">
            <a:avLst/>
          </a:prstGeom>
          <a:noFill/>
          <a:ln w="9525">
            <a:noFill/>
            <a:miter lim="800000"/>
            <a:headEnd/>
            <a:tailEnd/>
          </a:ln>
        </p:spPr>
      </p:pic>
      <p:pic>
        <p:nvPicPr>
          <p:cNvPr id="8" name="Picture 7">
            <a:extLst>
              <a:ext uri="{FF2B5EF4-FFF2-40B4-BE49-F238E27FC236}">
                <a16:creationId xmlns:a16="http://schemas.microsoft.com/office/drawing/2014/main" id="{28DB8C0A-FAC8-4A07-A944-65102E707C71}"/>
              </a:ext>
            </a:extLst>
          </p:cNvPr>
          <p:cNvPicPr/>
          <p:nvPr/>
        </p:nvPicPr>
        <p:blipFill rotWithShape="1">
          <a:blip r:embed="rId4"/>
          <a:srcRect l="36574" r="37847" b="6121"/>
          <a:stretch/>
        </p:blipFill>
        <p:spPr bwMode="auto">
          <a:xfrm>
            <a:off x="8080502" y="1421365"/>
            <a:ext cx="2658727" cy="5188545"/>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2FA7914D-4665-4BF9-A8BA-4673E84D5202}"/>
              </a:ext>
            </a:extLst>
          </p:cNvPr>
          <p:cNvPicPr/>
          <p:nvPr/>
        </p:nvPicPr>
        <p:blipFill rotWithShape="1">
          <a:blip r:embed="rId5"/>
          <a:srcRect l="36112" r="37615" b="5710"/>
          <a:stretch/>
        </p:blipFill>
        <p:spPr bwMode="auto">
          <a:xfrm>
            <a:off x="4471803" y="1421365"/>
            <a:ext cx="2734861" cy="4934985"/>
          </a:xfrm>
          <a:prstGeom prst="rect">
            <a:avLst/>
          </a:prstGeom>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B14F3899-7AAD-4587-A6D7-6ECEC6DBF008}"/>
              </a:ext>
            </a:extLst>
          </p:cNvPr>
          <p:cNvSpPr txBox="1"/>
          <p:nvPr/>
        </p:nvSpPr>
        <p:spPr>
          <a:xfrm>
            <a:off x="1818507" y="2139043"/>
            <a:ext cx="1551691" cy="1477328"/>
          </a:xfrm>
          <a:prstGeom prst="rect">
            <a:avLst/>
          </a:prstGeom>
          <a:noFill/>
        </p:spPr>
        <p:txBody>
          <a:bodyPr wrap="square" rtlCol="0">
            <a:spAutoFit/>
          </a:bodyPr>
          <a:lstStyle/>
          <a:p>
            <a:r>
              <a:rPr lang="en-US" dirty="0"/>
              <a:t>Health Promotion and Preventive Benefits Insert</a:t>
            </a:r>
          </a:p>
        </p:txBody>
      </p:sp>
    </p:spTree>
    <p:extLst>
      <p:ext uri="{BB962C8B-B14F-4D97-AF65-F5344CB8AC3E}">
        <p14:creationId xmlns:p14="http://schemas.microsoft.com/office/powerpoint/2010/main" val="1709886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Outreach Materials</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6D356071-DF64-41AC-B15C-9251DD24EBFB}"/>
              </a:ext>
            </a:extLst>
          </p:cNvPr>
          <p:cNvSpPr>
            <a:spLocks noGrp="1"/>
          </p:cNvSpPr>
          <p:nvPr>
            <p:ph type="sldNum" sz="quarter" idx="12"/>
          </p:nvPr>
        </p:nvSpPr>
        <p:spPr/>
        <p:txBody>
          <a:bodyPr/>
          <a:lstStyle/>
          <a:p>
            <a:fld id="{844A7B69-93E2-4D34-896D-EFDD7F03AB74}" type="slidenum">
              <a:rPr lang="en-US" smtClean="0"/>
              <a:t>19</a:t>
            </a:fld>
            <a:endParaRPr lang="en-US"/>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3597965" y="2503955"/>
            <a:ext cx="5469835" cy="29900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6" name="Picture 5" descr="GWAARlogo">
            <a:extLst>
              <a:ext uri="{FF2B5EF4-FFF2-40B4-BE49-F238E27FC236}">
                <a16:creationId xmlns:a16="http://schemas.microsoft.com/office/drawing/2014/main" id="{27EAB7F2-3E1D-43F9-86DC-FB972BDF8D72}"/>
              </a:ext>
            </a:extLst>
          </p:cNvPr>
          <p:cNvPicPr/>
          <p:nvPr/>
        </p:nvPicPr>
        <p:blipFill>
          <a:blip r:embed="rId3" cstate="print"/>
          <a:srcRect/>
          <a:stretch>
            <a:fillRect/>
          </a:stretch>
        </p:blipFill>
        <p:spPr bwMode="auto">
          <a:xfrm>
            <a:off x="514216" y="5274147"/>
            <a:ext cx="2628215" cy="1032876"/>
          </a:xfrm>
          <a:prstGeom prst="rect">
            <a:avLst/>
          </a:prstGeom>
          <a:noFill/>
          <a:ln w="9525">
            <a:noFill/>
            <a:miter lim="800000"/>
            <a:headEnd/>
            <a:tailEnd/>
          </a:ln>
        </p:spPr>
      </p:pic>
      <p:sp>
        <p:nvSpPr>
          <p:cNvPr id="2" name="Rectangle 1">
            <a:extLst>
              <a:ext uri="{FF2B5EF4-FFF2-40B4-BE49-F238E27FC236}">
                <a16:creationId xmlns:a16="http://schemas.microsoft.com/office/drawing/2014/main" id="{7C810BF5-1F9A-42D8-ABB6-F7C14777E1AA}"/>
              </a:ext>
            </a:extLst>
          </p:cNvPr>
          <p:cNvSpPr/>
          <p:nvPr/>
        </p:nvSpPr>
        <p:spPr>
          <a:xfrm>
            <a:off x="3048000" y="2967335"/>
            <a:ext cx="6096000" cy="1877437"/>
          </a:xfrm>
          <a:prstGeom prst="rect">
            <a:avLst/>
          </a:prstGeom>
        </p:spPr>
        <p:txBody>
          <a:bodyPr>
            <a:spAutoFit/>
          </a:bodyPr>
          <a:lstStyle/>
          <a:p>
            <a:pPr marL="342900" indent="-342900">
              <a:spcAft>
                <a:spcPts val="1200"/>
              </a:spcAft>
              <a:buFont typeface="Arial" panose="020B0604020202020204" pitchFamily="34" charset="0"/>
              <a:buChar char="•"/>
              <a:defRPr/>
            </a:pPr>
            <a:r>
              <a:rPr lang="en-US" altLang="en-US" sz="2400" dirty="0"/>
              <a:t>Highlight the MSP/LIS/</a:t>
            </a:r>
            <a:r>
              <a:rPr lang="en-US" altLang="en-US" sz="2400" dirty="0" err="1"/>
              <a:t>SeniorCare</a:t>
            </a:r>
            <a:r>
              <a:rPr lang="en-US" altLang="en-US" sz="2400" dirty="0"/>
              <a:t> benefits</a:t>
            </a:r>
          </a:p>
          <a:p>
            <a:pPr marL="342900" indent="-342900">
              <a:spcAft>
                <a:spcPts val="1200"/>
              </a:spcAft>
              <a:buFont typeface="Arial" panose="020B0604020202020204" pitchFamily="34" charset="0"/>
              <a:buChar char="•"/>
              <a:defRPr/>
            </a:pPr>
            <a:r>
              <a:rPr lang="en-US" altLang="en-US" sz="2400" dirty="0"/>
              <a:t>Several versions with photos of people of various backgrounds</a:t>
            </a:r>
          </a:p>
          <a:p>
            <a:pPr marL="342900" indent="-342900">
              <a:buFont typeface="Arial" panose="020B0604020202020204" pitchFamily="34" charset="0"/>
              <a:buChar char="•"/>
              <a:defRPr/>
            </a:pPr>
            <a:r>
              <a:rPr lang="en-US" altLang="en-US" sz="2400" dirty="0"/>
              <a:t>Customizable </a:t>
            </a:r>
          </a:p>
        </p:txBody>
      </p:sp>
      <p:sp>
        <p:nvSpPr>
          <p:cNvPr id="5" name="Rectangle 4">
            <a:extLst>
              <a:ext uri="{FF2B5EF4-FFF2-40B4-BE49-F238E27FC236}">
                <a16:creationId xmlns:a16="http://schemas.microsoft.com/office/drawing/2014/main" id="{4607CCDD-F648-41BB-9051-E56D0DD43BF4}"/>
              </a:ext>
            </a:extLst>
          </p:cNvPr>
          <p:cNvSpPr/>
          <p:nvPr/>
        </p:nvSpPr>
        <p:spPr>
          <a:xfrm>
            <a:off x="3232333" y="1766149"/>
            <a:ext cx="5378267" cy="646331"/>
          </a:xfrm>
          <a:prstGeom prst="rect">
            <a:avLst/>
          </a:prstGeom>
        </p:spPr>
        <p:txBody>
          <a:bodyPr wrap="none">
            <a:spAutoFit/>
          </a:bodyPr>
          <a:lstStyle/>
          <a:p>
            <a:r>
              <a:rPr lang="en-US" altLang="en-US" sz="3600" b="1" dirty="0">
                <a:cs typeface="Arial" panose="020B0604020202020204" pitchFamily="34" charset="0"/>
              </a:rPr>
              <a:t>Medicare Outreach Posters</a:t>
            </a:r>
            <a:endParaRPr lang="en-US" sz="3600" b="1" dirty="0"/>
          </a:p>
        </p:txBody>
      </p:sp>
    </p:spTree>
    <p:extLst>
      <p:ext uri="{BB962C8B-B14F-4D97-AF65-F5344CB8AC3E}">
        <p14:creationId xmlns:p14="http://schemas.microsoft.com/office/powerpoint/2010/main" val="1386225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WAARlogo">
            <a:extLst>
              <a:ext uri="{FF2B5EF4-FFF2-40B4-BE49-F238E27FC236}">
                <a16:creationId xmlns:a16="http://schemas.microsoft.com/office/drawing/2014/main" id="{90101D1E-2262-45E0-83C0-B86D01918CE3}"/>
              </a:ext>
            </a:extLst>
          </p:cNvPr>
          <p:cNvPicPr/>
          <p:nvPr/>
        </p:nvPicPr>
        <p:blipFill>
          <a:blip r:embed="rId3" cstate="print"/>
          <a:srcRect/>
          <a:stretch>
            <a:fillRect/>
          </a:stretch>
        </p:blipFill>
        <p:spPr bwMode="auto">
          <a:xfrm>
            <a:off x="514216" y="5274147"/>
            <a:ext cx="2628215" cy="1032876"/>
          </a:xfrm>
          <a:prstGeom prst="rect">
            <a:avLst/>
          </a:prstGeom>
          <a:noFill/>
          <a:ln w="9525">
            <a:noFill/>
            <a:miter lim="800000"/>
            <a:headEnd/>
            <a:tailEnd/>
          </a:ln>
        </p:spPr>
      </p:pic>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Reasons for Outreach</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6D356071-DF64-41AC-B15C-9251DD24EBFB}"/>
              </a:ext>
            </a:extLst>
          </p:cNvPr>
          <p:cNvSpPr>
            <a:spLocks noGrp="1"/>
          </p:cNvSpPr>
          <p:nvPr>
            <p:ph type="sldNum" sz="quarter" idx="12"/>
          </p:nvPr>
        </p:nvSpPr>
        <p:spPr/>
        <p:txBody>
          <a:bodyPr/>
          <a:lstStyle/>
          <a:p>
            <a:fld id="{844A7B69-93E2-4D34-896D-EFDD7F03AB74}" type="slidenum">
              <a:rPr lang="en-US" smtClean="0"/>
              <a:t>2</a:t>
            </a:fld>
            <a:endParaRPr lang="en-US"/>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3142431" y="1757590"/>
            <a:ext cx="7443927" cy="454943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sz="3200" dirty="0">
                <a:cs typeface="Arial" panose="020B0604020202020204" pitchFamily="34" charset="0"/>
              </a:rPr>
              <a:t>Inform public about:</a:t>
            </a:r>
          </a:p>
          <a:p>
            <a:pPr lvl="1">
              <a:spcBef>
                <a:spcPts val="0"/>
              </a:spcBef>
              <a:spcAft>
                <a:spcPts val="600"/>
              </a:spcAft>
            </a:pPr>
            <a:r>
              <a:rPr lang="en-US" dirty="0">
                <a:cs typeface="Arial" panose="020B0604020202020204" pitchFamily="34" charset="0"/>
              </a:rPr>
              <a:t>Medicare-related assistance you can provide </a:t>
            </a:r>
          </a:p>
          <a:p>
            <a:pPr lvl="1">
              <a:spcBef>
                <a:spcPts val="0"/>
              </a:spcBef>
              <a:spcAft>
                <a:spcPts val="600"/>
              </a:spcAft>
            </a:pPr>
            <a:r>
              <a:rPr lang="en-US" dirty="0">
                <a:cs typeface="Arial" panose="020B0604020202020204" pitchFamily="34" charset="0"/>
              </a:rPr>
              <a:t>low-income benefit programs</a:t>
            </a:r>
          </a:p>
          <a:p>
            <a:pPr lvl="1">
              <a:spcBef>
                <a:spcPts val="0"/>
              </a:spcBef>
              <a:spcAft>
                <a:spcPts val="1200"/>
              </a:spcAft>
            </a:pPr>
            <a:r>
              <a:rPr lang="en-US" dirty="0">
                <a:cs typeface="Arial" panose="020B0604020202020204" pitchFamily="34" charset="0"/>
              </a:rPr>
              <a:t>Medicare preventive benefits and health promotion programs</a:t>
            </a:r>
          </a:p>
          <a:p>
            <a:pPr>
              <a:spcAft>
                <a:spcPts val="1200"/>
              </a:spcAft>
            </a:pPr>
            <a:r>
              <a:rPr lang="en-US" sz="3000" dirty="0">
                <a:cs typeface="Arial" panose="020B0604020202020204" pitchFamily="34" charset="0"/>
              </a:rPr>
              <a:t>Two federal grants provide funding for Medicare outreach:</a:t>
            </a:r>
          </a:p>
          <a:p>
            <a:pPr lvl="1">
              <a:spcBef>
                <a:spcPts val="0"/>
              </a:spcBef>
              <a:spcAft>
                <a:spcPts val="600"/>
              </a:spcAft>
            </a:pPr>
            <a:r>
              <a:rPr lang="en-US" dirty="0">
                <a:cs typeface="Arial" panose="020B0604020202020204" pitchFamily="34" charset="0"/>
              </a:rPr>
              <a:t>MIPPA Grant</a:t>
            </a:r>
          </a:p>
          <a:p>
            <a:pPr lvl="1">
              <a:spcBef>
                <a:spcPts val="0"/>
              </a:spcBef>
              <a:spcAft>
                <a:spcPts val="600"/>
              </a:spcAft>
            </a:pPr>
            <a:r>
              <a:rPr lang="en-US" dirty="0">
                <a:cs typeface="Arial" panose="020B0604020202020204" pitchFamily="34" charset="0"/>
              </a:rPr>
              <a:t>SHIP Grant</a:t>
            </a:r>
          </a:p>
          <a:p>
            <a:endParaRPr lang="en-US" dirty="0"/>
          </a:p>
        </p:txBody>
      </p:sp>
    </p:spTree>
    <p:extLst>
      <p:ext uri="{BB962C8B-B14F-4D97-AF65-F5344CB8AC3E}">
        <p14:creationId xmlns:p14="http://schemas.microsoft.com/office/powerpoint/2010/main" val="388135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Outreach Materials</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6D356071-DF64-41AC-B15C-9251DD24EBFB}"/>
              </a:ext>
            </a:extLst>
          </p:cNvPr>
          <p:cNvSpPr>
            <a:spLocks noGrp="1"/>
          </p:cNvSpPr>
          <p:nvPr>
            <p:ph type="sldNum" sz="quarter" idx="12"/>
          </p:nvPr>
        </p:nvSpPr>
        <p:spPr/>
        <p:txBody>
          <a:bodyPr/>
          <a:lstStyle/>
          <a:p>
            <a:fld id="{844A7B69-93E2-4D34-896D-EFDD7F03AB74}" type="slidenum">
              <a:rPr lang="en-US" smtClean="0"/>
              <a:t>20</a:t>
            </a:fld>
            <a:endParaRPr lang="en-US"/>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3711545" y="2503953"/>
            <a:ext cx="5469835" cy="29900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 name="Picture 4">
            <a:extLst>
              <a:ext uri="{FF2B5EF4-FFF2-40B4-BE49-F238E27FC236}">
                <a16:creationId xmlns:a16="http://schemas.microsoft.com/office/drawing/2014/main" id="{06A39E10-CD6A-46A9-9F06-4AA9D83F05B0}"/>
              </a:ext>
            </a:extLst>
          </p:cNvPr>
          <p:cNvPicPr/>
          <p:nvPr/>
        </p:nvPicPr>
        <p:blipFill rotWithShape="1">
          <a:blip r:embed="rId3"/>
          <a:srcRect l="28125" t="1853" r="29977" b="4886"/>
          <a:stretch/>
        </p:blipFill>
        <p:spPr bwMode="auto">
          <a:xfrm>
            <a:off x="7669246" y="1842114"/>
            <a:ext cx="3447152" cy="4313701"/>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CCC0AA3A-B5DB-4684-BB3C-7E19B4A64EDF}"/>
              </a:ext>
            </a:extLst>
          </p:cNvPr>
          <p:cNvPicPr/>
          <p:nvPr/>
        </p:nvPicPr>
        <p:blipFill rotWithShape="1">
          <a:blip r:embed="rId4"/>
          <a:srcRect l="28587" r="29630" b="5092"/>
          <a:stretch/>
        </p:blipFill>
        <p:spPr bwMode="auto">
          <a:xfrm>
            <a:off x="2414185" y="1842114"/>
            <a:ext cx="3437630" cy="4389882"/>
          </a:xfrm>
          <a:prstGeom prst="rect">
            <a:avLst/>
          </a:prstGeom>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964136EE-CB6F-4F8D-A4CC-8F98902BF93E}"/>
              </a:ext>
            </a:extLst>
          </p:cNvPr>
          <p:cNvSpPr txBox="1"/>
          <p:nvPr/>
        </p:nvSpPr>
        <p:spPr>
          <a:xfrm>
            <a:off x="620486" y="2188029"/>
            <a:ext cx="1273628" cy="369332"/>
          </a:xfrm>
          <a:prstGeom prst="rect">
            <a:avLst/>
          </a:prstGeom>
          <a:noFill/>
        </p:spPr>
        <p:txBody>
          <a:bodyPr wrap="square" rtlCol="0">
            <a:spAutoFit/>
          </a:bodyPr>
          <a:lstStyle/>
          <a:p>
            <a:r>
              <a:rPr lang="en-US" dirty="0"/>
              <a:t>Poster 1</a:t>
            </a:r>
          </a:p>
        </p:txBody>
      </p:sp>
      <p:sp>
        <p:nvSpPr>
          <p:cNvPr id="8" name="TextBox 7">
            <a:extLst>
              <a:ext uri="{FF2B5EF4-FFF2-40B4-BE49-F238E27FC236}">
                <a16:creationId xmlns:a16="http://schemas.microsoft.com/office/drawing/2014/main" id="{C88419C6-9BF7-4F8B-A7E6-3B1B676D824C}"/>
              </a:ext>
            </a:extLst>
          </p:cNvPr>
          <p:cNvSpPr txBox="1"/>
          <p:nvPr/>
        </p:nvSpPr>
        <p:spPr>
          <a:xfrm>
            <a:off x="6480062" y="2319287"/>
            <a:ext cx="1081009" cy="369332"/>
          </a:xfrm>
          <a:prstGeom prst="rect">
            <a:avLst/>
          </a:prstGeom>
          <a:noFill/>
        </p:spPr>
        <p:txBody>
          <a:bodyPr wrap="square" rtlCol="0">
            <a:spAutoFit/>
          </a:bodyPr>
          <a:lstStyle/>
          <a:p>
            <a:r>
              <a:rPr lang="en-US" dirty="0"/>
              <a:t>Poster 2</a:t>
            </a:r>
          </a:p>
        </p:txBody>
      </p:sp>
    </p:spTree>
    <p:extLst>
      <p:ext uri="{BB962C8B-B14F-4D97-AF65-F5344CB8AC3E}">
        <p14:creationId xmlns:p14="http://schemas.microsoft.com/office/powerpoint/2010/main" val="4278054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Outreach Materials</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6D356071-DF64-41AC-B15C-9251DD24EBFB}"/>
              </a:ext>
            </a:extLst>
          </p:cNvPr>
          <p:cNvSpPr>
            <a:spLocks noGrp="1"/>
          </p:cNvSpPr>
          <p:nvPr>
            <p:ph type="sldNum" sz="quarter" idx="12"/>
          </p:nvPr>
        </p:nvSpPr>
        <p:spPr/>
        <p:txBody>
          <a:bodyPr/>
          <a:lstStyle/>
          <a:p>
            <a:fld id="{844A7B69-93E2-4D34-896D-EFDD7F03AB74}" type="slidenum">
              <a:rPr lang="en-US" smtClean="0"/>
              <a:t>21</a:t>
            </a:fld>
            <a:endParaRPr lang="en-US"/>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3711545" y="2503953"/>
            <a:ext cx="5469835" cy="29900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10" name="Picture 9">
            <a:extLst>
              <a:ext uri="{FF2B5EF4-FFF2-40B4-BE49-F238E27FC236}">
                <a16:creationId xmlns:a16="http://schemas.microsoft.com/office/drawing/2014/main" id="{0DE591BC-8321-415E-881A-1C5032209DD8}"/>
              </a:ext>
            </a:extLst>
          </p:cNvPr>
          <p:cNvPicPr/>
          <p:nvPr/>
        </p:nvPicPr>
        <p:blipFill rotWithShape="1">
          <a:blip r:embed="rId3"/>
          <a:srcRect l="28704" t="3087" r="29746" b="6122"/>
          <a:stretch/>
        </p:blipFill>
        <p:spPr bwMode="auto">
          <a:xfrm>
            <a:off x="571736" y="2135404"/>
            <a:ext cx="3418585" cy="4199431"/>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5B407B55-D60F-4D57-8A60-E20156BE0304}"/>
              </a:ext>
            </a:extLst>
          </p:cNvPr>
          <p:cNvPicPr/>
          <p:nvPr/>
        </p:nvPicPr>
        <p:blipFill rotWithShape="1">
          <a:blip r:embed="rId4"/>
          <a:srcRect l="30903" t="6176" r="32176" b="5298"/>
          <a:stretch/>
        </p:blipFill>
        <p:spPr bwMode="auto">
          <a:xfrm>
            <a:off x="4643899" y="2135404"/>
            <a:ext cx="3037684" cy="4094683"/>
          </a:xfrm>
          <a:prstGeom prst="rect">
            <a:avLst/>
          </a:prstGeom>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921E4C62-14AB-4FC3-910A-E7D8606EA880}"/>
              </a:ext>
            </a:extLst>
          </p:cNvPr>
          <p:cNvPicPr/>
          <p:nvPr/>
        </p:nvPicPr>
        <p:blipFill rotWithShape="1">
          <a:blip r:embed="rId5"/>
          <a:srcRect l="30787" t="5971" r="32523" b="7974"/>
          <a:stretch/>
        </p:blipFill>
        <p:spPr bwMode="auto">
          <a:xfrm>
            <a:off x="8335161" y="2135404"/>
            <a:ext cx="3018639" cy="3980413"/>
          </a:xfrm>
          <a:prstGeom prst="rect">
            <a:avLst/>
          </a:prstGeom>
          <a:ln>
            <a:noFill/>
          </a:ln>
          <a:extLst>
            <a:ext uri="{53640926-AAD7-44D8-BBD7-CCE9431645EC}">
              <a14:shadowObscured xmlns:a14="http://schemas.microsoft.com/office/drawing/2010/main"/>
            </a:ext>
          </a:extLst>
        </p:spPr>
      </p:pic>
      <p:sp>
        <p:nvSpPr>
          <p:cNvPr id="13" name="TextBox 12">
            <a:extLst>
              <a:ext uri="{FF2B5EF4-FFF2-40B4-BE49-F238E27FC236}">
                <a16:creationId xmlns:a16="http://schemas.microsoft.com/office/drawing/2014/main" id="{ED3F81DF-A46E-4B24-B809-4C2BE70BBE37}"/>
              </a:ext>
            </a:extLst>
          </p:cNvPr>
          <p:cNvSpPr txBox="1"/>
          <p:nvPr/>
        </p:nvSpPr>
        <p:spPr>
          <a:xfrm>
            <a:off x="1333971" y="1566370"/>
            <a:ext cx="1894114" cy="369332"/>
          </a:xfrm>
          <a:prstGeom prst="rect">
            <a:avLst/>
          </a:prstGeom>
          <a:noFill/>
        </p:spPr>
        <p:txBody>
          <a:bodyPr wrap="square" rtlCol="0">
            <a:spAutoFit/>
          </a:bodyPr>
          <a:lstStyle/>
          <a:p>
            <a:pPr algn="ctr"/>
            <a:r>
              <a:rPr lang="en-US" dirty="0"/>
              <a:t>Poster 3</a:t>
            </a:r>
          </a:p>
        </p:txBody>
      </p:sp>
      <p:sp>
        <p:nvSpPr>
          <p:cNvPr id="14" name="TextBox 13">
            <a:extLst>
              <a:ext uri="{FF2B5EF4-FFF2-40B4-BE49-F238E27FC236}">
                <a16:creationId xmlns:a16="http://schemas.microsoft.com/office/drawing/2014/main" id="{1F6E9F35-237A-4F14-BF20-CDA842BFB702}"/>
              </a:ext>
            </a:extLst>
          </p:cNvPr>
          <p:cNvSpPr txBox="1"/>
          <p:nvPr/>
        </p:nvSpPr>
        <p:spPr>
          <a:xfrm>
            <a:off x="4980214" y="1572595"/>
            <a:ext cx="2122715" cy="369332"/>
          </a:xfrm>
          <a:prstGeom prst="rect">
            <a:avLst/>
          </a:prstGeom>
          <a:noFill/>
        </p:spPr>
        <p:txBody>
          <a:bodyPr wrap="square" rtlCol="0">
            <a:spAutoFit/>
          </a:bodyPr>
          <a:lstStyle/>
          <a:p>
            <a:pPr algn="ctr"/>
            <a:r>
              <a:rPr lang="en-US" dirty="0"/>
              <a:t>Poster 4</a:t>
            </a:r>
          </a:p>
        </p:txBody>
      </p:sp>
      <p:sp>
        <p:nvSpPr>
          <p:cNvPr id="15" name="TextBox 14">
            <a:extLst>
              <a:ext uri="{FF2B5EF4-FFF2-40B4-BE49-F238E27FC236}">
                <a16:creationId xmlns:a16="http://schemas.microsoft.com/office/drawing/2014/main" id="{E211369A-D3AF-4E91-8588-D6CB83B9A286}"/>
              </a:ext>
            </a:extLst>
          </p:cNvPr>
          <p:cNvSpPr txBox="1"/>
          <p:nvPr/>
        </p:nvSpPr>
        <p:spPr>
          <a:xfrm>
            <a:off x="8872930" y="1572595"/>
            <a:ext cx="1943100" cy="369332"/>
          </a:xfrm>
          <a:prstGeom prst="rect">
            <a:avLst/>
          </a:prstGeom>
          <a:noFill/>
        </p:spPr>
        <p:txBody>
          <a:bodyPr wrap="square" rtlCol="0">
            <a:spAutoFit/>
          </a:bodyPr>
          <a:lstStyle/>
          <a:p>
            <a:pPr algn="ctr"/>
            <a:r>
              <a:rPr lang="en-US" dirty="0"/>
              <a:t>Poster 5 </a:t>
            </a:r>
          </a:p>
        </p:txBody>
      </p:sp>
    </p:spTree>
    <p:extLst>
      <p:ext uri="{BB962C8B-B14F-4D97-AF65-F5344CB8AC3E}">
        <p14:creationId xmlns:p14="http://schemas.microsoft.com/office/powerpoint/2010/main" val="2272418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Outreach Materials</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6D356071-DF64-41AC-B15C-9251DD24EBFB}"/>
              </a:ext>
            </a:extLst>
          </p:cNvPr>
          <p:cNvSpPr>
            <a:spLocks noGrp="1"/>
          </p:cNvSpPr>
          <p:nvPr>
            <p:ph type="sldNum" sz="quarter" idx="12"/>
          </p:nvPr>
        </p:nvSpPr>
        <p:spPr/>
        <p:txBody>
          <a:bodyPr/>
          <a:lstStyle/>
          <a:p>
            <a:fld id="{844A7B69-93E2-4D34-896D-EFDD7F03AB74}" type="slidenum">
              <a:rPr lang="en-US" smtClean="0"/>
              <a:t>22</a:t>
            </a:fld>
            <a:endParaRPr lang="en-US" dirty="0"/>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3760531" y="2569268"/>
            <a:ext cx="5469835" cy="29900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 name="Rectangle 4">
            <a:extLst>
              <a:ext uri="{FF2B5EF4-FFF2-40B4-BE49-F238E27FC236}">
                <a16:creationId xmlns:a16="http://schemas.microsoft.com/office/drawing/2014/main" id="{260C7E82-5335-4799-AF27-1A9B911734AE}"/>
              </a:ext>
            </a:extLst>
          </p:cNvPr>
          <p:cNvSpPr/>
          <p:nvPr/>
        </p:nvSpPr>
        <p:spPr>
          <a:xfrm>
            <a:off x="1532923" y="1405251"/>
            <a:ext cx="9598479" cy="4951099"/>
          </a:xfrm>
          <a:prstGeom prst="rect">
            <a:avLst/>
          </a:prstGeom>
        </p:spPr>
        <p:txBody>
          <a:bodyPr wrap="square">
            <a:spAutoFit/>
          </a:bodyPr>
          <a:lstStyle/>
          <a:p>
            <a:pPr algn="ctr">
              <a:lnSpc>
                <a:spcPct val="107000"/>
              </a:lnSpc>
              <a:spcBef>
                <a:spcPct val="0"/>
              </a:spcBef>
              <a:spcAft>
                <a:spcPts val="800"/>
              </a:spcAft>
              <a:buNone/>
            </a:pPr>
            <a:r>
              <a:rPr lang="en-US" altLang="en-US" sz="3200" b="1" dirty="0">
                <a:latin typeface="Constantia" panose="02030602050306030303" pitchFamily="18" charset="0"/>
                <a:ea typeface="Calibri" panose="020F0502020204030204" pitchFamily="34" charset="0"/>
                <a:cs typeface="Times New Roman" panose="02020603050405020304" pitchFamily="18" charset="0"/>
              </a:rPr>
              <a:t>Program Descriptions</a:t>
            </a:r>
          </a:p>
          <a:p>
            <a:pPr algn="ctr">
              <a:lnSpc>
                <a:spcPct val="107000"/>
              </a:lnSpc>
              <a:spcBef>
                <a:spcPct val="0"/>
              </a:spcBef>
              <a:spcAft>
                <a:spcPts val="800"/>
              </a:spcAft>
              <a:buNone/>
            </a:pPr>
            <a:r>
              <a:rPr lang="en-US" altLang="en-US" sz="2000" dirty="0">
                <a:latin typeface="Constantia" panose="02030602050306030303" pitchFamily="18" charset="0"/>
                <a:ea typeface="Calibri" panose="020F0502020204030204" pitchFamily="34" charset="0"/>
                <a:cs typeface="Times New Roman" panose="02020603050405020304" pitchFamily="18" charset="0"/>
              </a:rPr>
              <a:t>aka “Elevator Speeches”</a:t>
            </a:r>
          </a:p>
          <a:p>
            <a:pPr algn="ctr">
              <a:lnSpc>
                <a:spcPct val="107000"/>
              </a:lnSpc>
              <a:spcBef>
                <a:spcPct val="0"/>
              </a:spcBef>
              <a:spcAft>
                <a:spcPts val="800"/>
              </a:spcAft>
              <a:buNone/>
            </a:pPr>
            <a:endParaRPr lang="en-US" altLang="en-US" sz="7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ct val="0"/>
              </a:spcBef>
              <a:spcAft>
                <a:spcPts val="2400"/>
              </a:spcAft>
              <a:buNone/>
            </a:pPr>
            <a:r>
              <a:rPr lang="en-US" altLang="en-US" sz="2000" b="1" dirty="0">
                <a:latin typeface="Calibri" panose="020F0502020204030204" pitchFamily="34" charset="0"/>
                <a:ea typeface="Calibri" panose="020F0502020204030204" pitchFamily="34" charset="0"/>
                <a:cs typeface="Times New Roman" panose="02020603050405020304" pitchFamily="18" charset="0"/>
              </a:rPr>
              <a:t>Medicare Savings Programs:  </a:t>
            </a:r>
            <a:r>
              <a:rPr lang="en-US" altLang="en-US" sz="2000" dirty="0">
                <a:latin typeface="Calibri" panose="020F0502020204030204" pitchFamily="34" charset="0"/>
                <a:ea typeface="Calibri" panose="020F0502020204030204" pitchFamily="34" charset="0"/>
                <a:cs typeface="Times New Roman" panose="02020603050405020304" pitchFamily="18" charset="0"/>
              </a:rPr>
              <a:t>Help seniors with limited incomes and assets pay for some or all of Medicare’s premiums, deductibles, and co-payments.  At a minimum, qualified individuals have the Part B premium paid for them, saving over $100 per month!</a:t>
            </a:r>
          </a:p>
          <a:p>
            <a:pPr>
              <a:lnSpc>
                <a:spcPct val="107000"/>
              </a:lnSpc>
              <a:spcBef>
                <a:spcPct val="0"/>
              </a:spcBef>
              <a:spcAft>
                <a:spcPts val="2400"/>
              </a:spcAft>
              <a:buNone/>
            </a:pPr>
            <a:r>
              <a:rPr lang="en-US" altLang="en-US" sz="2000" b="1" dirty="0">
                <a:latin typeface="Calibri" panose="020F0502020204030204" pitchFamily="34" charset="0"/>
                <a:ea typeface="Calibri" panose="020F0502020204030204" pitchFamily="34" charset="0"/>
                <a:cs typeface="Times New Roman" panose="02020603050405020304" pitchFamily="18" charset="0"/>
              </a:rPr>
              <a:t>Extra Help/Low Income Subsidy:  </a:t>
            </a:r>
            <a:r>
              <a:rPr lang="en-US" altLang="en-US" sz="2000" dirty="0">
                <a:latin typeface="Calibri" panose="020F0502020204030204" pitchFamily="34" charset="0"/>
                <a:ea typeface="Calibri" panose="020F0502020204030204" pitchFamily="34" charset="0"/>
                <a:cs typeface="Times New Roman" panose="02020603050405020304" pitchFamily="18" charset="0"/>
              </a:rPr>
              <a:t>Assist people with limited incomes and assets pay their Medicare Part D premiums, deductibles, and co-payments.</a:t>
            </a:r>
          </a:p>
          <a:p>
            <a:pPr>
              <a:lnSpc>
                <a:spcPct val="107000"/>
              </a:lnSpc>
              <a:spcBef>
                <a:spcPct val="0"/>
              </a:spcBef>
              <a:spcAft>
                <a:spcPts val="800"/>
              </a:spcAft>
              <a:buNone/>
            </a:pPr>
            <a:r>
              <a:rPr lang="en-US" altLang="en-US" sz="2000" b="1" dirty="0">
                <a:latin typeface="Calibri" panose="020F0502020204030204" pitchFamily="34" charset="0"/>
                <a:ea typeface="Calibri" panose="020F0502020204030204" pitchFamily="34" charset="0"/>
                <a:cs typeface="Times New Roman" panose="02020603050405020304" pitchFamily="18" charset="0"/>
              </a:rPr>
              <a:t>Senior Care:</a:t>
            </a:r>
            <a:r>
              <a:rPr lang="en-US" altLang="en-US" sz="2000" dirty="0">
                <a:latin typeface="Calibri" panose="020F0502020204030204" pitchFamily="34" charset="0"/>
                <a:ea typeface="Calibri" panose="020F0502020204030204" pitchFamily="34" charset="0"/>
                <a:cs typeface="Times New Roman" panose="02020603050405020304" pitchFamily="18" charset="0"/>
              </a:rPr>
              <a:t>  Wisconsin’s prescription drug program for people age 65 and older.  There is no monthly premium and the deductible amount is based on the person’s income.  Assets are not counted.  People with lower incomes often find Senior Care to be more affordable than other Medicare drug plans.</a:t>
            </a:r>
          </a:p>
        </p:txBody>
      </p:sp>
    </p:spTree>
    <p:extLst>
      <p:ext uri="{BB962C8B-B14F-4D97-AF65-F5344CB8AC3E}">
        <p14:creationId xmlns:p14="http://schemas.microsoft.com/office/powerpoint/2010/main" val="627269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Outreach Materials</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6D356071-DF64-41AC-B15C-9251DD24EBFB}"/>
              </a:ext>
            </a:extLst>
          </p:cNvPr>
          <p:cNvSpPr>
            <a:spLocks noGrp="1"/>
          </p:cNvSpPr>
          <p:nvPr>
            <p:ph type="sldNum" sz="quarter" idx="12"/>
          </p:nvPr>
        </p:nvSpPr>
        <p:spPr/>
        <p:txBody>
          <a:bodyPr/>
          <a:lstStyle/>
          <a:p>
            <a:fld id="{844A7B69-93E2-4D34-896D-EFDD7F03AB74}" type="slidenum">
              <a:rPr lang="en-US" smtClean="0"/>
              <a:t>23</a:t>
            </a:fld>
            <a:endParaRPr lang="en-US"/>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3760531" y="2569268"/>
            <a:ext cx="5469835" cy="29900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 name="Rectangle 4">
            <a:extLst>
              <a:ext uri="{FF2B5EF4-FFF2-40B4-BE49-F238E27FC236}">
                <a16:creationId xmlns:a16="http://schemas.microsoft.com/office/drawing/2014/main" id="{260C7E82-5335-4799-AF27-1A9B911734AE}"/>
              </a:ext>
            </a:extLst>
          </p:cNvPr>
          <p:cNvSpPr/>
          <p:nvPr/>
        </p:nvSpPr>
        <p:spPr>
          <a:xfrm>
            <a:off x="1619250" y="1407947"/>
            <a:ext cx="8953500" cy="1062791"/>
          </a:xfrm>
          <a:prstGeom prst="rect">
            <a:avLst/>
          </a:prstGeom>
        </p:spPr>
        <p:txBody>
          <a:bodyPr wrap="square">
            <a:spAutoFit/>
          </a:bodyPr>
          <a:lstStyle/>
          <a:p>
            <a:pPr algn="ctr">
              <a:lnSpc>
                <a:spcPct val="107000"/>
              </a:lnSpc>
              <a:spcBef>
                <a:spcPct val="0"/>
              </a:spcBef>
              <a:spcAft>
                <a:spcPts val="800"/>
              </a:spcAft>
              <a:buNone/>
            </a:pPr>
            <a:r>
              <a:rPr lang="en-US" altLang="en-US" sz="3600" b="1" dirty="0"/>
              <a:t>Program Descriptions</a:t>
            </a:r>
            <a:br>
              <a:rPr lang="en-US" altLang="en-US" sz="3600" dirty="0"/>
            </a:br>
            <a:r>
              <a:rPr lang="en-US" altLang="en-US" sz="2400" dirty="0"/>
              <a:t>(continued)</a:t>
            </a:r>
            <a:endParaRPr lang="en-US" alt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D939F07A-46CF-4CFD-A60E-EF1C08893D01}"/>
              </a:ext>
            </a:extLst>
          </p:cNvPr>
          <p:cNvSpPr/>
          <p:nvPr/>
        </p:nvSpPr>
        <p:spPr>
          <a:xfrm>
            <a:off x="1619250" y="2883057"/>
            <a:ext cx="9791700" cy="3447098"/>
          </a:xfrm>
          <a:prstGeom prst="rect">
            <a:avLst/>
          </a:prstGeom>
        </p:spPr>
        <p:txBody>
          <a:bodyPr wrap="square">
            <a:spAutoFit/>
          </a:bodyPr>
          <a:lstStyle/>
          <a:p>
            <a:pPr>
              <a:spcAft>
                <a:spcPts val="2400"/>
              </a:spcAft>
            </a:pPr>
            <a:r>
              <a:rPr lang="en-US" altLang="en-US" sz="2200" b="1" dirty="0">
                <a:latin typeface="Calibri" panose="020F0502020204030204" pitchFamily="34" charset="0"/>
                <a:ea typeface="Calibri" panose="020F0502020204030204" pitchFamily="34" charset="0"/>
                <a:cs typeface="Times New Roman" panose="02020603050405020304" pitchFamily="18" charset="0"/>
              </a:rPr>
              <a:t>Medicare Preventive Services:</a:t>
            </a:r>
            <a:r>
              <a:rPr lang="en-US" altLang="en-US" sz="2200" dirty="0">
                <a:latin typeface="Calibri" panose="020F0502020204030204" pitchFamily="34" charset="0"/>
                <a:ea typeface="Calibri" panose="020F0502020204030204" pitchFamily="34" charset="0"/>
                <a:cs typeface="Times New Roman" panose="02020603050405020304" pitchFamily="18" charset="0"/>
              </a:rPr>
              <a:t>  Starting in 2011 Medicare began covering more preventive services and screenings including an annual wellness visit, vaccinations and more than 15 other tests/screenings – all at low or no cost.  Preventive health care focuses on preventing disease and maintaining proper health which will help you to live a longer, healthier life.  </a:t>
            </a:r>
            <a:endParaRPr lang="en-US" altLang="en-US" sz="2200" b="1" dirty="0">
              <a:latin typeface="Calibri" panose="020F0502020204030204" pitchFamily="34" charset="0"/>
              <a:ea typeface="Calibri" panose="020F0502020204030204" pitchFamily="34" charset="0"/>
              <a:cs typeface="Times New Roman" panose="02020603050405020304" pitchFamily="18" charset="0"/>
            </a:endParaRPr>
          </a:p>
          <a:p>
            <a:r>
              <a:rPr lang="en-US" altLang="en-US" sz="2200" b="1" dirty="0">
                <a:latin typeface="Calibri" panose="020F0502020204030204" pitchFamily="34" charset="0"/>
                <a:ea typeface="Calibri" panose="020F0502020204030204" pitchFamily="34" charset="0"/>
                <a:cs typeface="Times New Roman" panose="02020603050405020304" pitchFamily="18" charset="0"/>
              </a:rPr>
              <a:t>Health Promotion Classes:  </a:t>
            </a:r>
            <a:r>
              <a:rPr lang="en-US" altLang="en-US" sz="2200" dirty="0">
                <a:latin typeface="Calibri" panose="020F0502020204030204" pitchFamily="34" charset="0"/>
                <a:ea typeface="Calibri" panose="020F0502020204030204" pitchFamily="34" charset="0"/>
                <a:cs typeface="Times New Roman" panose="02020603050405020304" pitchFamily="18" charset="0"/>
              </a:rPr>
              <a:t>Educational programs designed for older people which have been researched and proven effective to help individuals manage their own health and improve their quality of life.  Topics include fall prevention, managing chronic health conditions, living with diabetes and other wellness topics.  </a:t>
            </a:r>
          </a:p>
        </p:txBody>
      </p:sp>
    </p:spTree>
    <p:extLst>
      <p:ext uri="{BB962C8B-B14F-4D97-AF65-F5344CB8AC3E}">
        <p14:creationId xmlns:p14="http://schemas.microsoft.com/office/powerpoint/2010/main" val="747314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How to Access the Materials</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6D356071-DF64-41AC-B15C-9251DD24EBFB}"/>
              </a:ext>
            </a:extLst>
          </p:cNvPr>
          <p:cNvSpPr>
            <a:spLocks noGrp="1"/>
          </p:cNvSpPr>
          <p:nvPr>
            <p:ph type="sldNum" sz="quarter" idx="12"/>
          </p:nvPr>
        </p:nvSpPr>
        <p:spPr/>
        <p:txBody>
          <a:bodyPr/>
          <a:lstStyle/>
          <a:p>
            <a:fld id="{844A7B69-93E2-4D34-896D-EFDD7F03AB74}" type="slidenum">
              <a:rPr lang="en-US" smtClean="0"/>
              <a:t>24</a:t>
            </a:fld>
            <a:endParaRPr lang="en-US"/>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3760531" y="2569268"/>
            <a:ext cx="5469835" cy="29900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9" name="Picture 8" descr="GWAARlogo">
            <a:extLst>
              <a:ext uri="{FF2B5EF4-FFF2-40B4-BE49-F238E27FC236}">
                <a16:creationId xmlns:a16="http://schemas.microsoft.com/office/drawing/2014/main" id="{89E343A4-AE85-4222-89FD-2056547CE177}"/>
              </a:ext>
            </a:extLst>
          </p:cNvPr>
          <p:cNvPicPr/>
          <p:nvPr/>
        </p:nvPicPr>
        <p:blipFill>
          <a:blip r:embed="rId3" cstate="print"/>
          <a:srcRect/>
          <a:stretch>
            <a:fillRect/>
          </a:stretch>
        </p:blipFill>
        <p:spPr bwMode="auto">
          <a:xfrm>
            <a:off x="514216" y="5274147"/>
            <a:ext cx="2628215" cy="1032876"/>
          </a:xfrm>
          <a:prstGeom prst="rect">
            <a:avLst/>
          </a:prstGeom>
          <a:noFill/>
          <a:ln w="9525">
            <a:noFill/>
            <a:miter lim="800000"/>
            <a:headEnd/>
            <a:tailEnd/>
          </a:ln>
        </p:spPr>
      </p:pic>
      <p:sp>
        <p:nvSpPr>
          <p:cNvPr id="2" name="Rectangle 1">
            <a:extLst>
              <a:ext uri="{FF2B5EF4-FFF2-40B4-BE49-F238E27FC236}">
                <a16:creationId xmlns:a16="http://schemas.microsoft.com/office/drawing/2014/main" id="{9D67152A-379E-494C-B331-E9396D916D79}"/>
              </a:ext>
            </a:extLst>
          </p:cNvPr>
          <p:cNvSpPr/>
          <p:nvPr/>
        </p:nvSpPr>
        <p:spPr>
          <a:xfrm>
            <a:off x="3047999" y="2049806"/>
            <a:ext cx="7255329" cy="1908215"/>
          </a:xfrm>
          <a:prstGeom prst="rect">
            <a:avLst/>
          </a:prstGeom>
        </p:spPr>
        <p:txBody>
          <a:bodyPr wrap="square">
            <a:spAutoFit/>
          </a:bodyPr>
          <a:lstStyle/>
          <a:p>
            <a:pPr>
              <a:spcAft>
                <a:spcPts val="1200"/>
              </a:spcAft>
            </a:pPr>
            <a:r>
              <a:rPr lang="en-US" altLang="en-US" sz="2800" dirty="0"/>
              <a:t>Demo of GWAAR website:</a:t>
            </a:r>
          </a:p>
          <a:p>
            <a:pPr marL="742950" lvl="1" indent="-285750">
              <a:spcAft>
                <a:spcPts val="1200"/>
              </a:spcAft>
              <a:buFont typeface="Arial" panose="020B0604020202020204" pitchFamily="34" charset="0"/>
              <a:buChar char="•"/>
            </a:pPr>
            <a:r>
              <a:rPr lang="en-US" altLang="en-US" sz="2000" dirty="0"/>
              <a:t>Go to </a:t>
            </a:r>
            <a:r>
              <a:rPr lang="en-US" altLang="en-US" sz="2000" dirty="0">
                <a:hlinkClick r:id="rId4"/>
              </a:rPr>
              <a:t>http://gwaar.org</a:t>
            </a:r>
            <a:endParaRPr lang="en-US" altLang="en-US" sz="2000" dirty="0"/>
          </a:p>
          <a:p>
            <a:pPr marL="742950" lvl="1" indent="-285750">
              <a:spcAft>
                <a:spcPts val="1200"/>
              </a:spcAft>
              <a:buFont typeface="Arial" panose="020B0604020202020204" pitchFamily="34" charset="0"/>
              <a:buChar char="•"/>
            </a:pPr>
            <a:r>
              <a:rPr lang="en-US" altLang="en-US" sz="2000" dirty="0"/>
              <a:t>On top menu bar: Technical Assistance drop down menu</a:t>
            </a:r>
          </a:p>
          <a:p>
            <a:pPr marL="742950" lvl="1" indent="-285750">
              <a:buFont typeface="Arial" panose="020B0604020202020204" pitchFamily="34" charset="0"/>
              <a:buChar char="•"/>
            </a:pPr>
            <a:r>
              <a:rPr lang="en-US" altLang="en-US" sz="2000" dirty="0"/>
              <a:t>Click on “Medicare Outreach and Assistance”</a:t>
            </a:r>
          </a:p>
        </p:txBody>
      </p:sp>
    </p:spTree>
    <p:extLst>
      <p:ext uri="{BB962C8B-B14F-4D97-AF65-F5344CB8AC3E}">
        <p14:creationId xmlns:p14="http://schemas.microsoft.com/office/powerpoint/2010/main" val="333700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Questions?</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6D356071-DF64-41AC-B15C-9251DD24EBFB}"/>
              </a:ext>
            </a:extLst>
          </p:cNvPr>
          <p:cNvSpPr>
            <a:spLocks noGrp="1"/>
          </p:cNvSpPr>
          <p:nvPr>
            <p:ph type="sldNum" sz="quarter" idx="12"/>
          </p:nvPr>
        </p:nvSpPr>
        <p:spPr/>
        <p:txBody>
          <a:bodyPr/>
          <a:lstStyle/>
          <a:p>
            <a:fld id="{844A7B69-93E2-4D34-896D-EFDD7F03AB74}" type="slidenum">
              <a:rPr lang="en-US" smtClean="0"/>
              <a:t>25</a:t>
            </a:fld>
            <a:endParaRPr lang="en-US"/>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3760531" y="2569268"/>
            <a:ext cx="5469835" cy="29900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9" name="Picture 8" descr="GWAARlogo">
            <a:extLst>
              <a:ext uri="{FF2B5EF4-FFF2-40B4-BE49-F238E27FC236}">
                <a16:creationId xmlns:a16="http://schemas.microsoft.com/office/drawing/2014/main" id="{89E343A4-AE85-4222-89FD-2056547CE177}"/>
              </a:ext>
            </a:extLst>
          </p:cNvPr>
          <p:cNvPicPr/>
          <p:nvPr/>
        </p:nvPicPr>
        <p:blipFill>
          <a:blip r:embed="rId3" cstate="print"/>
          <a:srcRect/>
          <a:stretch>
            <a:fillRect/>
          </a:stretch>
        </p:blipFill>
        <p:spPr bwMode="auto">
          <a:xfrm>
            <a:off x="514216" y="5274147"/>
            <a:ext cx="2628215" cy="1032876"/>
          </a:xfrm>
          <a:prstGeom prst="rect">
            <a:avLst/>
          </a:prstGeom>
          <a:noFill/>
          <a:ln w="9525">
            <a:noFill/>
            <a:miter lim="800000"/>
            <a:headEnd/>
            <a:tailEnd/>
          </a:ln>
        </p:spPr>
      </p:pic>
      <p:pic>
        <p:nvPicPr>
          <p:cNvPr id="8" name="Picture 7">
            <a:extLst>
              <a:ext uri="{FF2B5EF4-FFF2-40B4-BE49-F238E27FC236}">
                <a16:creationId xmlns:a16="http://schemas.microsoft.com/office/drawing/2014/main" id="{3B4AB061-D412-4B25-A367-CA2D0892B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2695" y="2161119"/>
            <a:ext cx="3586163" cy="3586163"/>
          </a:xfrm>
          <a:prstGeom prst="rect">
            <a:avLst/>
          </a:prstGeom>
        </p:spPr>
      </p:pic>
    </p:spTree>
    <p:extLst>
      <p:ext uri="{BB962C8B-B14F-4D97-AF65-F5344CB8AC3E}">
        <p14:creationId xmlns:p14="http://schemas.microsoft.com/office/powerpoint/2010/main" val="3487617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Outreach</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6D356071-DF64-41AC-B15C-9251DD24EBFB}"/>
              </a:ext>
            </a:extLst>
          </p:cNvPr>
          <p:cNvSpPr>
            <a:spLocks noGrp="1"/>
          </p:cNvSpPr>
          <p:nvPr>
            <p:ph type="sldNum" sz="quarter" idx="12"/>
          </p:nvPr>
        </p:nvSpPr>
        <p:spPr/>
        <p:txBody>
          <a:bodyPr/>
          <a:lstStyle/>
          <a:p>
            <a:fld id="{844A7B69-93E2-4D34-896D-EFDD7F03AB74}" type="slidenum">
              <a:rPr lang="en-US" smtClean="0"/>
              <a:t>26</a:t>
            </a:fld>
            <a:endParaRPr lang="en-US"/>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3711545" y="2503953"/>
            <a:ext cx="5469835" cy="29900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9" name="Picture 8" descr="GWAARlogo">
            <a:extLst>
              <a:ext uri="{FF2B5EF4-FFF2-40B4-BE49-F238E27FC236}">
                <a16:creationId xmlns:a16="http://schemas.microsoft.com/office/drawing/2014/main" id="{89E343A4-AE85-4222-89FD-2056547CE177}"/>
              </a:ext>
            </a:extLst>
          </p:cNvPr>
          <p:cNvPicPr/>
          <p:nvPr/>
        </p:nvPicPr>
        <p:blipFill>
          <a:blip r:embed="rId3" cstate="print"/>
          <a:srcRect/>
          <a:stretch>
            <a:fillRect/>
          </a:stretch>
        </p:blipFill>
        <p:spPr bwMode="auto">
          <a:xfrm>
            <a:off x="514216" y="5274147"/>
            <a:ext cx="2628215" cy="1032876"/>
          </a:xfrm>
          <a:prstGeom prst="rect">
            <a:avLst/>
          </a:prstGeom>
          <a:noFill/>
          <a:ln w="9525">
            <a:noFill/>
            <a:miter lim="800000"/>
            <a:headEnd/>
            <a:tailEnd/>
          </a:ln>
        </p:spPr>
      </p:pic>
      <p:sp>
        <p:nvSpPr>
          <p:cNvPr id="2" name="Rectangle 1">
            <a:extLst>
              <a:ext uri="{FF2B5EF4-FFF2-40B4-BE49-F238E27FC236}">
                <a16:creationId xmlns:a16="http://schemas.microsoft.com/office/drawing/2014/main" id="{D6B8814F-88AD-4DE5-8349-7B3492AA83D1}"/>
              </a:ext>
            </a:extLst>
          </p:cNvPr>
          <p:cNvSpPr/>
          <p:nvPr/>
        </p:nvSpPr>
        <p:spPr>
          <a:xfrm>
            <a:off x="2500992" y="1495362"/>
            <a:ext cx="6863443" cy="4131900"/>
          </a:xfrm>
          <a:prstGeom prst="rect">
            <a:avLst/>
          </a:prstGeom>
        </p:spPr>
        <p:txBody>
          <a:bodyPr wrap="square">
            <a:spAutoFit/>
          </a:bodyPr>
          <a:lstStyle/>
          <a:p>
            <a:pPr algn="ctr">
              <a:spcAft>
                <a:spcPts val="1500"/>
              </a:spcAft>
            </a:pPr>
            <a:r>
              <a:rPr lang="en-US" sz="4400" dirty="0"/>
              <a:t>Contacts</a:t>
            </a:r>
          </a:p>
          <a:p>
            <a:pPr algn="ctr">
              <a:spcBef>
                <a:spcPts val="2400"/>
              </a:spcBef>
              <a:spcAft>
                <a:spcPts val="600"/>
              </a:spcAft>
            </a:pPr>
            <a:r>
              <a:rPr lang="en-US" sz="2400" dirty="0"/>
              <a:t>Debbie Bisswurm, GWAAR</a:t>
            </a:r>
          </a:p>
          <a:p>
            <a:pPr algn="ctr"/>
            <a:r>
              <a:rPr lang="en-US" dirty="0">
                <a:hlinkClick r:id="rId4"/>
              </a:rPr>
              <a:t>debbie.bisswurm@gwaar.org</a:t>
            </a:r>
            <a:endParaRPr lang="en-US" dirty="0"/>
          </a:p>
          <a:p>
            <a:pPr algn="ctr">
              <a:spcBef>
                <a:spcPts val="600"/>
              </a:spcBef>
            </a:pPr>
            <a:r>
              <a:rPr lang="en-US" dirty="0"/>
              <a:t>608-228-0898</a:t>
            </a:r>
          </a:p>
          <a:p>
            <a:pPr algn="ctr"/>
            <a:endParaRPr lang="en-US" dirty="0"/>
          </a:p>
          <a:p>
            <a:pPr algn="ctr"/>
            <a:endParaRPr lang="en-US" dirty="0"/>
          </a:p>
          <a:p>
            <a:pPr algn="ctr">
              <a:spcBef>
                <a:spcPts val="600"/>
              </a:spcBef>
            </a:pPr>
            <a:r>
              <a:rPr lang="en-US" sz="2400" dirty="0"/>
              <a:t>Michelle Grochocinski, DHS</a:t>
            </a:r>
          </a:p>
          <a:p>
            <a:pPr algn="ctr">
              <a:spcBef>
                <a:spcPts val="600"/>
              </a:spcBef>
            </a:pPr>
            <a:r>
              <a:rPr lang="pt-BR" u="sng" dirty="0">
                <a:solidFill>
                  <a:srgbClr val="0070C0"/>
                </a:solidFill>
              </a:rPr>
              <a:t>Michelle.grochocinski@dhs.wisconsin.gov</a:t>
            </a:r>
          </a:p>
          <a:p>
            <a:pPr algn="ctr">
              <a:spcBef>
                <a:spcPts val="1200"/>
              </a:spcBef>
              <a:spcAft>
                <a:spcPts val="600"/>
              </a:spcAft>
            </a:pPr>
            <a:r>
              <a:rPr lang="en-US" sz="1800" dirty="0">
                <a:effectLst/>
                <a:latin typeface="Calibri" panose="020F0502020204030204" pitchFamily="34" charset="0"/>
                <a:ea typeface="Calibri" panose="020F0502020204030204" pitchFamily="34" charset="0"/>
              </a:rPr>
              <a:t>608-695-2503</a:t>
            </a:r>
            <a:endParaRPr lang="pt-BR" dirty="0"/>
          </a:p>
        </p:txBody>
      </p:sp>
    </p:spTree>
    <p:extLst>
      <p:ext uri="{BB962C8B-B14F-4D97-AF65-F5344CB8AC3E}">
        <p14:creationId xmlns:p14="http://schemas.microsoft.com/office/powerpoint/2010/main" val="3409930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Role of Medicare Outreach Coordinator</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6D356071-DF64-41AC-B15C-9251DD24EBFB}"/>
              </a:ext>
            </a:extLst>
          </p:cNvPr>
          <p:cNvSpPr>
            <a:spLocks noGrp="1"/>
          </p:cNvSpPr>
          <p:nvPr>
            <p:ph type="sldNum" sz="quarter" idx="12"/>
          </p:nvPr>
        </p:nvSpPr>
        <p:spPr/>
        <p:txBody>
          <a:bodyPr/>
          <a:lstStyle/>
          <a:p>
            <a:fld id="{844A7B69-93E2-4D34-896D-EFDD7F03AB74}" type="slidenum">
              <a:rPr lang="en-US" smtClean="0"/>
              <a:t>3</a:t>
            </a:fld>
            <a:endParaRPr lang="en-US"/>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3663280" y="2601927"/>
            <a:ext cx="5469835" cy="29900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6" name="Picture 5" descr="GWAARlogo">
            <a:extLst>
              <a:ext uri="{FF2B5EF4-FFF2-40B4-BE49-F238E27FC236}">
                <a16:creationId xmlns:a16="http://schemas.microsoft.com/office/drawing/2014/main" id="{27EAB7F2-3E1D-43F9-86DC-FB972BDF8D72}"/>
              </a:ext>
            </a:extLst>
          </p:cNvPr>
          <p:cNvPicPr/>
          <p:nvPr/>
        </p:nvPicPr>
        <p:blipFill>
          <a:blip r:embed="rId3" cstate="print"/>
          <a:srcRect/>
          <a:stretch>
            <a:fillRect/>
          </a:stretch>
        </p:blipFill>
        <p:spPr bwMode="auto">
          <a:xfrm>
            <a:off x="514216" y="5274147"/>
            <a:ext cx="2628215" cy="1032876"/>
          </a:xfrm>
          <a:prstGeom prst="rect">
            <a:avLst/>
          </a:prstGeom>
          <a:noFill/>
          <a:ln w="9525">
            <a:noFill/>
            <a:miter lim="800000"/>
            <a:headEnd/>
            <a:tailEnd/>
          </a:ln>
        </p:spPr>
      </p:pic>
      <p:sp>
        <p:nvSpPr>
          <p:cNvPr id="5" name="Rectangle 4">
            <a:extLst>
              <a:ext uri="{FF2B5EF4-FFF2-40B4-BE49-F238E27FC236}">
                <a16:creationId xmlns:a16="http://schemas.microsoft.com/office/drawing/2014/main" id="{58829F5C-C03A-4F31-938A-C42B75C856C3}"/>
              </a:ext>
            </a:extLst>
          </p:cNvPr>
          <p:cNvSpPr/>
          <p:nvPr/>
        </p:nvSpPr>
        <p:spPr>
          <a:xfrm>
            <a:off x="2326027" y="2270234"/>
            <a:ext cx="6807088" cy="2923877"/>
          </a:xfrm>
          <a:prstGeom prst="rect">
            <a:avLst/>
          </a:prstGeom>
        </p:spPr>
        <p:txBody>
          <a:bodyPr wrap="square">
            <a:spAutoFit/>
          </a:bodyPr>
          <a:lstStyle/>
          <a:p>
            <a:pPr marL="742950" lvl="1" indent="-285750">
              <a:spcAft>
                <a:spcPts val="1200"/>
              </a:spcAft>
              <a:buFont typeface="Arial" panose="020B0604020202020204" pitchFamily="34" charset="0"/>
              <a:buChar char="•"/>
            </a:pPr>
            <a:r>
              <a:rPr lang="en-US" sz="2400" dirty="0"/>
              <a:t>Provide support and assistance </a:t>
            </a:r>
          </a:p>
          <a:p>
            <a:pPr marL="742950" lvl="1" indent="-285750">
              <a:spcAft>
                <a:spcPts val="1200"/>
              </a:spcAft>
              <a:buFont typeface="Arial" panose="020B0604020202020204" pitchFamily="34" charset="0"/>
              <a:buChar char="•"/>
            </a:pPr>
            <a:r>
              <a:rPr lang="en-US" sz="2400" dirty="0"/>
              <a:t>Bi-monthly trainings</a:t>
            </a:r>
          </a:p>
          <a:p>
            <a:pPr marL="742950" lvl="1" indent="-285750">
              <a:spcAft>
                <a:spcPts val="1200"/>
              </a:spcAft>
              <a:buFont typeface="Arial" panose="020B0604020202020204" pitchFamily="34" charset="0"/>
              <a:buChar char="•"/>
            </a:pPr>
            <a:r>
              <a:rPr lang="en-US" sz="2400" dirty="0"/>
              <a:t>Provide resources/materials for outreach</a:t>
            </a:r>
          </a:p>
          <a:p>
            <a:pPr marL="742950" lvl="1" indent="-285750">
              <a:spcAft>
                <a:spcPts val="1200"/>
              </a:spcAft>
              <a:buFont typeface="Arial" panose="020B0604020202020204" pitchFamily="34" charset="0"/>
              <a:buChar char="•"/>
            </a:pPr>
            <a:r>
              <a:rPr lang="en-US" sz="2400" dirty="0"/>
              <a:t>Maintain webpage with resources, trainings and helpful links</a:t>
            </a:r>
          </a:p>
          <a:p>
            <a:pPr lvl="1"/>
            <a:endParaRPr lang="en-US" sz="2400" dirty="0"/>
          </a:p>
        </p:txBody>
      </p:sp>
      <p:pic>
        <p:nvPicPr>
          <p:cNvPr id="8" name="Picture 7">
            <a:extLst>
              <a:ext uri="{FF2B5EF4-FFF2-40B4-BE49-F238E27FC236}">
                <a16:creationId xmlns:a16="http://schemas.microsoft.com/office/drawing/2014/main" id="{C9ECB320-66BF-4EEB-B322-4E797E5006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06052" y="1697128"/>
            <a:ext cx="1682367" cy="3364734"/>
          </a:xfrm>
          <a:prstGeom prst="rect">
            <a:avLst/>
          </a:prstGeom>
        </p:spPr>
      </p:pic>
    </p:spTree>
    <p:extLst>
      <p:ext uri="{BB962C8B-B14F-4D97-AF65-F5344CB8AC3E}">
        <p14:creationId xmlns:p14="http://schemas.microsoft.com/office/powerpoint/2010/main" val="342171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Agenda</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6D356071-DF64-41AC-B15C-9251DD24EBFB}"/>
              </a:ext>
            </a:extLst>
          </p:cNvPr>
          <p:cNvSpPr>
            <a:spLocks noGrp="1"/>
          </p:cNvSpPr>
          <p:nvPr>
            <p:ph type="sldNum" sz="quarter" idx="12"/>
          </p:nvPr>
        </p:nvSpPr>
        <p:spPr/>
        <p:txBody>
          <a:bodyPr/>
          <a:lstStyle/>
          <a:p>
            <a:fld id="{844A7B69-93E2-4D34-896D-EFDD7F03AB74}" type="slidenum">
              <a:rPr lang="en-US" smtClean="0"/>
              <a:t>4</a:t>
            </a:fld>
            <a:endParaRPr lang="en-US"/>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3630623" y="2552941"/>
            <a:ext cx="5469835" cy="29900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anose="05000000000000000000" pitchFamily="2" charset="2"/>
              <a:buChar char="§"/>
            </a:pPr>
            <a:endParaRPr lang="en-US" dirty="0"/>
          </a:p>
        </p:txBody>
      </p:sp>
      <p:pic>
        <p:nvPicPr>
          <p:cNvPr id="6" name="Picture 5" descr="GWAARlogo">
            <a:extLst>
              <a:ext uri="{FF2B5EF4-FFF2-40B4-BE49-F238E27FC236}">
                <a16:creationId xmlns:a16="http://schemas.microsoft.com/office/drawing/2014/main" id="{88FAEC1B-952D-4EA3-A7C2-2E7C63D1D4F1}"/>
              </a:ext>
            </a:extLst>
          </p:cNvPr>
          <p:cNvPicPr/>
          <p:nvPr/>
        </p:nvPicPr>
        <p:blipFill>
          <a:blip r:embed="rId3" cstate="print"/>
          <a:srcRect/>
          <a:stretch>
            <a:fillRect/>
          </a:stretch>
        </p:blipFill>
        <p:spPr bwMode="auto">
          <a:xfrm>
            <a:off x="514216" y="5274147"/>
            <a:ext cx="2628215" cy="1032876"/>
          </a:xfrm>
          <a:prstGeom prst="rect">
            <a:avLst/>
          </a:prstGeom>
          <a:noFill/>
          <a:ln w="9525">
            <a:noFill/>
            <a:miter lim="800000"/>
            <a:headEnd/>
            <a:tailEnd/>
          </a:ln>
        </p:spPr>
      </p:pic>
      <p:pic>
        <p:nvPicPr>
          <p:cNvPr id="8" name="Picture 7">
            <a:extLst>
              <a:ext uri="{FF2B5EF4-FFF2-40B4-BE49-F238E27FC236}">
                <a16:creationId xmlns:a16="http://schemas.microsoft.com/office/drawing/2014/main" id="{AE5C031C-EDF9-45C7-BA41-BAE57FFF6655}"/>
              </a:ext>
            </a:extLst>
          </p:cNvPr>
          <p:cNvPicPr/>
          <p:nvPr/>
        </p:nvPicPr>
        <p:blipFill rotWithShape="1">
          <a:blip r:embed="rId4"/>
          <a:srcRect l="21795" t="25086" r="22596" b="10205"/>
          <a:stretch/>
        </p:blipFill>
        <p:spPr bwMode="auto">
          <a:xfrm>
            <a:off x="7215563" y="2161679"/>
            <a:ext cx="4365171" cy="2849063"/>
          </a:xfrm>
          <a:prstGeom prst="rect">
            <a:avLst/>
          </a:prstGeom>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3DEA3323-E2EC-41E6-8854-F3A8B1446A5B}"/>
              </a:ext>
            </a:extLst>
          </p:cNvPr>
          <p:cNvSpPr/>
          <p:nvPr/>
        </p:nvSpPr>
        <p:spPr>
          <a:xfrm>
            <a:off x="1741714" y="2308939"/>
            <a:ext cx="4985657" cy="2554545"/>
          </a:xfrm>
          <a:prstGeom prst="rect">
            <a:avLst/>
          </a:prstGeom>
        </p:spPr>
        <p:txBody>
          <a:bodyPr wrap="square">
            <a:spAutoFit/>
          </a:bodyPr>
          <a:lstStyle/>
          <a:p>
            <a:pPr marL="285750" indent="-285750">
              <a:spcAft>
                <a:spcPts val="1200"/>
              </a:spcAft>
              <a:buFont typeface="Arial" panose="020B0604020202020204" pitchFamily="34" charset="0"/>
              <a:buChar char="•"/>
            </a:pPr>
            <a:r>
              <a:rPr lang="en-US" sz="2800" dirty="0"/>
              <a:t>Best Practices</a:t>
            </a:r>
          </a:p>
          <a:p>
            <a:pPr marL="285750" indent="-285750">
              <a:spcAft>
                <a:spcPts val="1200"/>
              </a:spcAft>
              <a:buFont typeface="Arial" panose="020B0604020202020204" pitchFamily="34" charset="0"/>
              <a:buChar char="•"/>
            </a:pPr>
            <a:r>
              <a:rPr lang="en-US" sz="2800" dirty="0"/>
              <a:t>Outreach materials for use at local level</a:t>
            </a:r>
          </a:p>
          <a:p>
            <a:pPr marL="285750" indent="-285750">
              <a:buFont typeface="Arial" panose="020B0604020202020204" pitchFamily="34" charset="0"/>
              <a:buChar char="•"/>
            </a:pPr>
            <a:r>
              <a:rPr lang="en-US" sz="2800" dirty="0"/>
              <a:t>How to access materials</a:t>
            </a:r>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3819617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Wisconsin’s Best Practices</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6D356071-DF64-41AC-B15C-9251DD24EBFB}"/>
              </a:ext>
            </a:extLst>
          </p:cNvPr>
          <p:cNvSpPr>
            <a:spLocks noGrp="1"/>
          </p:cNvSpPr>
          <p:nvPr>
            <p:ph type="sldNum" sz="quarter" idx="12"/>
          </p:nvPr>
        </p:nvSpPr>
        <p:spPr/>
        <p:txBody>
          <a:bodyPr/>
          <a:lstStyle/>
          <a:p>
            <a:fld id="{844A7B69-93E2-4D34-896D-EFDD7F03AB74}" type="slidenum">
              <a:rPr lang="en-US" smtClean="0"/>
              <a:t>5</a:t>
            </a:fld>
            <a:endParaRPr lang="en-US"/>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3265713" y="3054457"/>
            <a:ext cx="5469835" cy="29900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Staffing</a:t>
            </a:r>
          </a:p>
          <a:p>
            <a:r>
              <a:rPr lang="en-US" dirty="0"/>
              <a:t>Community Partnerships</a:t>
            </a:r>
          </a:p>
          <a:p>
            <a:r>
              <a:rPr lang="en-US" dirty="0"/>
              <a:t>Outreach to Beneficiaries</a:t>
            </a:r>
          </a:p>
          <a:p>
            <a:r>
              <a:rPr lang="en-US" dirty="0"/>
              <a:t>Training</a:t>
            </a:r>
          </a:p>
          <a:p>
            <a:endParaRPr lang="en-US" dirty="0"/>
          </a:p>
        </p:txBody>
      </p:sp>
      <p:pic>
        <p:nvPicPr>
          <p:cNvPr id="6" name="Picture 5" descr="GWAARlogo">
            <a:extLst>
              <a:ext uri="{FF2B5EF4-FFF2-40B4-BE49-F238E27FC236}">
                <a16:creationId xmlns:a16="http://schemas.microsoft.com/office/drawing/2014/main" id="{27EAB7F2-3E1D-43F9-86DC-FB972BDF8D72}"/>
              </a:ext>
            </a:extLst>
          </p:cNvPr>
          <p:cNvPicPr/>
          <p:nvPr/>
        </p:nvPicPr>
        <p:blipFill>
          <a:blip r:embed="rId3" cstate="print"/>
          <a:srcRect/>
          <a:stretch>
            <a:fillRect/>
          </a:stretch>
        </p:blipFill>
        <p:spPr bwMode="auto">
          <a:xfrm>
            <a:off x="514216" y="5274147"/>
            <a:ext cx="2628215" cy="1032876"/>
          </a:xfrm>
          <a:prstGeom prst="rect">
            <a:avLst/>
          </a:prstGeom>
          <a:noFill/>
          <a:ln w="9525">
            <a:noFill/>
            <a:miter lim="800000"/>
            <a:headEnd/>
            <a:tailEnd/>
          </a:ln>
        </p:spPr>
      </p:pic>
      <p:sp>
        <p:nvSpPr>
          <p:cNvPr id="2" name="TextBox 1">
            <a:extLst>
              <a:ext uri="{FF2B5EF4-FFF2-40B4-BE49-F238E27FC236}">
                <a16:creationId xmlns:a16="http://schemas.microsoft.com/office/drawing/2014/main" id="{98774BD3-C89F-45D4-A9B1-4E65063D95AF}"/>
              </a:ext>
            </a:extLst>
          </p:cNvPr>
          <p:cNvSpPr txBox="1"/>
          <p:nvPr/>
        </p:nvSpPr>
        <p:spPr>
          <a:xfrm>
            <a:off x="2367643" y="1954797"/>
            <a:ext cx="5584372" cy="646331"/>
          </a:xfrm>
          <a:prstGeom prst="rect">
            <a:avLst/>
          </a:prstGeom>
          <a:noFill/>
        </p:spPr>
        <p:txBody>
          <a:bodyPr wrap="square" rtlCol="0">
            <a:spAutoFit/>
          </a:bodyPr>
          <a:lstStyle/>
          <a:p>
            <a:r>
              <a:rPr lang="en-US" sz="3600" b="1" dirty="0"/>
              <a:t>Four Focus Areas:</a:t>
            </a:r>
          </a:p>
        </p:txBody>
      </p:sp>
      <p:pic>
        <p:nvPicPr>
          <p:cNvPr id="8" name="Picture 7">
            <a:extLst>
              <a:ext uri="{FF2B5EF4-FFF2-40B4-BE49-F238E27FC236}">
                <a16:creationId xmlns:a16="http://schemas.microsoft.com/office/drawing/2014/main" id="{7FD0F8DC-A27A-4F30-AC48-217F5F82EA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5297" y="1667071"/>
            <a:ext cx="3048000" cy="3048000"/>
          </a:xfrm>
          <a:prstGeom prst="rect">
            <a:avLst/>
          </a:prstGeom>
        </p:spPr>
      </p:pic>
    </p:spTree>
    <p:extLst>
      <p:ext uri="{BB962C8B-B14F-4D97-AF65-F5344CB8AC3E}">
        <p14:creationId xmlns:p14="http://schemas.microsoft.com/office/powerpoint/2010/main" val="140148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250" tmFilter="0, 0; .2, .5; .8, .5; 1, 0"/>
                                        <p:tgtEl>
                                          <p:spTgt spid="8"/>
                                        </p:tgtEl>
                                      </p:cBhvr>
                                    </p:animEffect>
                                    <p:animScale>
                                      <p:cBhvr>
                                        <p:cTn id="7" dur="625"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Best Practices</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6D356071-DF64-41AC-B15C-9251DD24EBFB}"/>
              </a:ext>
            </a:extLst>
          </p:cNvPr>
          <p:cNvSpPr>
            <a:spLocks noGrp="1"/>
          </p:cNvSpPr>
          <p:nvPr>
            <p:ph type="sldNum" sz="quarter" idx="12"/>
          </p:nvPr>
        </p:nvSpPr>
        <p:spPr/>
        <p:txBody>
          <a:bodyPr/>
          <a:lstStyle/>
          <a:p>
            <a:fld id="{844A7B69-93E2-4D34-896D-EFDD7F03AB74}" type="slidenum">
              <a:rPr lang="en-US" smtClean="0"/>
              <a:t>6</a:t>
            </a:fld>
            <a:endParaRPr lang="en-US"/>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3597965" y="2503955"/>
            <a:ext cx="5469835" cy="29900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6" name="Picture 5" descr="GWAARlogo">
            <a:extLst>
              <a:ext uri="{FF2B5EF4-FFF2-40B4-BE49-F238E27FC236}">
                <a16:creationId xmlns:a16="http://schemas.microsoft.com/office/drawing/2014/main" id="{27EAB7F2-3E1D-43F9-86DC-FB972BDF8D72}"/>
              </a:ext>
            </a:extLst>
          </p:cNvPr>
          <p:cNvPicPr/>
          <p:nvPr/>
        </p:nvPicPr>
        <p:blipFill>
          <a:blip r:embed="rId3" cstate="print"/>
          <a:srcRect/>
          <a:stretch>
            <a:fillRect/>
          </a:stretch>
        </p:blipFill>
        <p:spPr bwMode="auto">
          <a:xfrm>
            <a:off x="514216" y="5274147"/>
            <a:ext cx="2628215" cy="1032876"/>
          </a:xfrm>
          <a:prstGeom prst="rect">
            <a:avLst/>
          </a:prstGeom>
          <a:noFill/>
          <a:ln w="9525">
            <a:noFill/>
            <a:miter lim="800000"/>
            <a:headEnd/>
            <a:tailEnd/>
          </a:ln>
        </p:spPr>
      </p:pic>
      <p:sp>
        <p:nvSpPr>
          <p:cNvPr id="2" name="Rectangle 1">
            <a:extLst>
              <a:ext uri="{FF2B5EF4-FFF2-40B4-BE49-F238E27FC236}">
                <a16:creationId xmlns:a16="http://schemas.microsoft.com/office/drawing/2014/main" id="{09AE2B8A-F557-4514-A5CA-81D0BEC4DA42}"/>
              </a:ext>
            </a:extLst>
          </p:cNvPr>
          <p:cNvSpPr/>
          <p:nvPr/>
        </p:nvSpPr>
        <p:spPr>
          <a:xfrm>
            <a:off x="2971799" y="2655548"/>
            <a:ext cx="7070271" cy="2616101"/>
          </a:xfrm>
          <a:prstGeom prst="rect">
            <a:avLst/>
          </a:prstGeom>
        </p:spPr>
        <p:txBody>
          <a:bodyPr wrap="square">
            <a:spAutoFit/>
          </a:bodyPr>
          <a:lstStyle/>
          <a:p>
            <a:pPr marL="285750" indent="-285750">
              <a:spcAft>
                <a:spcPts val="1200"/>
              </a:spcAft>
              <a:buFont typeface="Arial" panose="020B0604020202020204" pitchFamily="34" charset="0"/>
              <a:buChar char="•"/>
            </a:pPr>
            <a:r>
              <a:rPr lang="en-US" altLang="en-US" sz="2400" dirty="0"/>
              <a:t>Provide regular EBS office hours in outlying and rural areas </a:t>
            </a:r>
            <a:r>
              <a:rPr lang="en-US" altLang="en-US" sz="2400" i="1" dirty="0"/>
              <a:t>(Under-served neighborhoods).</a:t>
            </a:r>
          </a:p>
          <a:p>
            <a:pPr marL="285750" indent="-285750">
              <a:spcAft>
                <a:spcPts val="1200"/>
              </a:spcAft>
              <a:buFont typeface="Arial" panose="020B0604020202020204" pitchFamily="34" charset="0"/>
              <a:buChar char="•"/>
            </a:pPr>
            <a:r>
              <a:rPr lang="en-US" altLang="en-US" sz="2400" dirty="0"/>
              <a:t>Dedicate adequate staff hours to ensure availability  throughout your service area.</a:t>
            </a:r>
          </a:p>
          <a:p>
            <a:pPr marL="285750" indent="-285750">
              <a:buFont typeface="Arial" panose="020B0604020202020204" pitchFamily="34" charset="0"/>
              <a:buChar char="•"/>
            </a:pPr>
            <a:r>
              <a:rPr lang="en-US" altLang="en-US" sz="2400" dirty="0"/>
              <a:t>Consider use of volunteers to expand outreach.</a:t>
            </a:r>
            <a:br>
              <a:rPr lang="en-US" altLang="en-US" sz="2400" dirty="0"/>
            </a:br>
            <a:endParaRPr lang="en-US" altLang="en-US" sz="2400" dirty="0"/>
          </a:p>
        </p:txBody>
      </p:sp>
      <p:sp>
        <p:nvSpPr>
          <p:cNvPr id="8" name="TextBox 7">
            <a:extLst>
              <a:ext uri="{FF2B5EF4-FFF2-40B4-BE49-F238E27FC236}">
                <a16:creationId xmlns:a16="http://schemas.microsoft.com/office/drawing/2014/main" id="{FB334221-4269-4FED-A9D7-233885D287C8}"/>
              </a:ext>
            </a:extLst>
          </p:cNvPr>
          <p:cNvSpPr txBox="1"/>
          <p:nvPr/>
        </p:nvSpPr>
        <p:spPr>
          <a:xfrm>
            <a:off x="2237014" y="1911633"/>
            <a:ext cx="5584372" cy="646331"/>
          </a:xfrm>
          <a:prstGeom prst="rect">
            <a:avLst/>
          </a:prstGeom>
          <a:noFill/>
        </p:spPr>
        <p:txBody>
          <a:bodyPr wrap="square" rtlCol="0">
            <a:spAutoFit/>
          </a:bodyPr>
          <a:lstStyle/>
          <a:p>
            <a:r>
              <a:rPr lang="en-US" sz="3600" b="1" dirty="0"/>
              <a:t>1.  Staffing:</a:t>
            </a:r>
          </a:p>
        </p:txBody>
      </p:sp>
    </p:spTree>
    <p:extLst>
      <p:ext uri="{BB962C8B-B14F-4D97-AF65-F5344CB8AC3E}">
        <p14:creationId xmlns:p14="http://schemas.microsoft.com/office/powerpoint/2010/main" val="832398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Best Practices</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6D356071-DF64-41AC-B15C-9251DD24EBFB}"/>
              </a:ext>
            </a:extLst>
          </p:cNvPr>
          <p:cNvSpPr>
            <a:spLocks noGrp="1"/>
          </p:cNvSpPr>
          <p:nvPr>
            <p:ph type="sldNum" sz="quarter" idx="12"/>
          </p:nvPr>
        </p:nvSpPr>
        <p:spPr/>
        <p:txBody>
          <a:bodyPr/>
          <a:lstStyle/>
          <a:p>
            <a:fld id="{844A7B69-93E2-4D34-896D-EFDD7F03AB74}" type="slidenum">
              <a:rPr lang="en-US" smtClean="0"/>
              <a:t>7</a:t>
            </a:fld>
            <a:endParaRPr lang="en-US"/>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3597965" y="2503955"/>
            <a:ext cx="5469835" cy="29900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6" name="Picture 5" descr="GWAARlogo">
            <a:extLst>
              <a:ext uri="{FF2B5EF4-FFF2-40B4-BE49-F238E27FC236}">
                <a16:creationId xmlns:a16="http://schemas.microsoft.com/office/drawing/2014/main" id="{27EAB7F2-3E1D-43F9-86DC-FB972BDF8D72}"/>
              </a:ext>
            </a:extLst>
          </p:cNvPr>
          <p:cNvPicPr/>
          <p:nvPr/>
        </p:nvPicPr>
        <p:blipFill>
          <a:blip r:embed="rId3" cstate="print"/>
          <a:srcRect/>
          <a:stretch>
            <a:fillRect/>
          </a:stretch>
        </p:blipFill>
        <p:spPr bwMode="auto">
          <a:xfrm>
            <a:off x="514216" y="5274147"/>
            <a:ext cx="2628215" cy="1032876"/>
          </a:xfrm>
          <a:prstGeom prst="rect">
            <a:avLst/>
          </a:prstGeom>
          <a:noFill/>
          <a:ln w="9525">
            <a:noFill/>
            <a:miter lim="800000"/>
            <a:headEnd/>
            <a:tailEnd/>
          </a:ln>
        </p:spPr>
      </p:pic>
      <p:sp>
        <p:nvSpPr>
          <p:cNvPr id="8" name="TextBox 7">
            <a:extLst>
              <a:ext uri="{FF2B5EF4-FFF2-40B4-BE49-F238E27FC236}">
                <a16:creationId xmlns:a16="http://schemas.microsoft.com/office/drawing/2014/main" id="{FB334221-4269-4FED-A9D7-233885D287C8}"/>
              </a:ext>
            </a:extLst>
          </p:cNvPr>
          <p:cNvSpPr txBox="1"/>
          <p:nvPr/>
        </p:nvSpPr>
        <p:spPr>
          <a:xfrm>
            <a:off x="2106386" y="1664812"/>
            <a:ext cx="5584372" cy="646331"/>
          </a:xfrm>
          <a:prstGeom prst="rect">
            <a:avLst/>
          </a:prstGeom>
          <a:noFill/>
        </p:spPr>
        <p:txBody>
          <a:bodyPr wrap="square" rtlCol="0">
            <a:spAutoFit/>
          </a:bodyPr>
          <a:lstStyle/>
          <a:p>
            <a:r>
              <a:rPr lang="en-US" sz="3600" b="1" dirty="0"/>
              <a:t>2.  Community Partnerships:</a:t>
            </a:r>
          </a:p>
        </p:txBody>
      </p:sp>
      <p:sp>
        <p:nvSpPr>
          <p:cNvPr id="5" name="Rectangle 4">
            <a:extLst>
              <a:ext uri="{FF2B5EF4-FFF2-40B4-BE49-F238E27FC236}">
                <a16:creationId xmlns:a16="http://schemas.microsoft.com/office/drawing/2014/main" id="{F51C62ED-66F8-4103-97BF-8C241BF781C6}"/>
              </a:ext>
            </a:extLst>
          </p:cNvPr>
          <p:cNvSpPr/>
          <p:nvPr/>
        </p:nvSpPr>
        <p:spPr>
          <a:xfrm>
            <a:off x="2960914" y="2631954"/>
            <a:ext cx="8039100" cy="3293209"/>
          </a:xfrm>
          <a:prstGeom prst="rect">
            <a:avLst/>
          </a:prstGeom>
        </p:spPr>
        <p:txBody>
          <a:bodyPr wrap="square">
            <a:spAutoFit/>
          </a:bodyPr>
          <a:lstStyle/>
          <a:p>
            <a:pPr>
              <a:spcAft>
                <a:spcPts val="1200"/>
              </a:spcAft>
              <a:defRPr/>
            </a:pPr>
            <a:r>
              <a:rPr lang="en-US" altLang="en-US" sz="2400" b="1" u="sng" dirty="0"/>
              <a:t>Potential Partners</a:t>
            </a:r>
            <a:r>
              <a:rPr lang="en-US" altLang="en-US" sz="2400" b="1" dirty="0"/>
              <a:t>:  Any professionals and agencies that come into contact with Medicare beneficiaries</a:t>
            </a:r>
          </a:p>
          <a:p>
            <a:pPr marL="342900" indent="-342900">
              <a:spcAft>
                <a:spcPts val="1200"/>
              </a:spcAft>
              <a:buFont typeface="Arial" panose="020B0604020202020204" pitchFamily="34" charset="0"/>
              <a:buChar char="•"/>
              <a:defRPr/>
            </a:pPr>
            <a:r>
              <a:rPr lang="en-US" altLang="en-US" sz="2400" dirty="0"/>
              <a:t>Educate about Medicare and Medicare related  programs</a:t>
            </a:r>
          </a:p>
          <a:p>
            <a:pPr marL="342900" indent="-342900">
              <a:spcAft>
                <a:spcPts val="1200"/>
              </a:spcAft>
              <a:buFont typeface="Arial" panose="020B0604020202020204" pitchFamily="34" charset="0"/>
              <a:buChar char="•"/>
              <a:defRPr/>
            </a:pPr>
            <a:r>
              <a:rPr lang="en-US" altLang="en-US" sz="2400" dirty="0"/>
              <a:t>Provide resources</a:t>
            </a:r>
          </a:p>
          <a:p>
            <a:pPr marL="342900" indent="-342900">
              <a:spcAft>
                <a:spcPts val="1200"/>
              </a:spcAft>
              <a:buFont typeface="Arial" panose="020B0604020202020204" pitchFamily="34" charset="0"/>
              <a:buChar char="•"/>
              <a:defRPr/>
            </a:pPr>
            <a:r>
              <a:rPr lang="en-US" altLang="en-US" sz="2400" dirty="0"/>
              <a:t>Explain when/where to make referrals</a:t>
            </a:r>
          </a:p>
          <a:p>
            <a:pPr marL="342900" indent="-342900">
              <a:buFont typeface="Arial" panose="020B0604020202020204" pitchFamily="34" charset="0"/>
              <a:buChar char="•"/>
              <a:defRPr/>
            </a:pPr>
            <a:r>
              <a:rPr lang="en-US" altLang="en-US" sz="2400" dirty="0"/>
              <a:t>Seek opportunities to set up outreach  activities/presentations</a:t>
            </a:r>
          </a:p>
        </p:txBody>
      </p:sp>
    </p:spTree>
    <p:extLst>
      <p:ext uri="{BB962C8B-B14F-4D97-AF65-F5344CB8AC3E}">
        <p14:creationId xmlns:p14="http://schemas.microsoft.com/office/powerpoint/2010/main" val="2342114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Best Practices</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6D356071-DF64-41AC-B15C-9251DD24EBFB}"/>
              </a:ext>
            </a:extLst>
          </p:cNvPr>
          <p:cNvSpPr>
            <a:spLocks noGrp="1"/>
          </p:cNvSpPr>
          <p:nvPr>
            <p:ph type="sldNum" sz="quarter" idx="12"/>
          </p:nvPr>
        </p:nvSpPr>
        <p:spPr/>
        <p:txBody>
          <a:bodyPr/>
          <a:lstStyle/>
          <a:p>
            <a:fld id="{844A7B69-93E2-4D34-896D-EFDD7F03AB74}" type="slidenum">
              <a:rPr lang="en-US" smtClean="0"/>
              <a:t>8</a:t>
            </a:fld>
            <a:endParaRPr lang="en-US"/>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3597965" y="2503955"/>
            <a:ext cx="5469835" cy="29900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6" name="Picture 5" descr="GWAARlogo">
            <a:extLst>
              <a:ext uri="{FF2B5EF4-FFF2-40B4-BE49-F238E27FC236}">
                <a16:creationId xmlns:a16="http://schemas.microsoft.com/office/drawing/2014/main" id="{27EAB7F2-3E1D-43F9-86DC-FB972BDF8D72}"/>
              </a:ext>
            </a:extLst>
          </p:cNvPr>
          <p:cNvPicPr/>
          <p:nvPr/>
        </p:nvPicPr>
        <p:blipFill>
          <a:blip r:embed="rId3" cstate="print"/>
          <a:srcRect/>
          <a:stretch>
            <a:fillRect/>
          </a:stretch>
        </p:blipFill>
        <p:spPr bwMode="auto">
          <a:xfrm>
            <a:off x="514216" y="5274147"/>
            <a:ext cx="2628215" cy="1032876"/>
          </a:xfrm>
          <a:prstGeom prst="rect">
            <a:avLst/>
          </a:prstGeom>
          <a:noFill/>
          <a:ln w="9525">
            <a:noFill/>
            <a:miter lim="800000"/>
            <a:headEnd/>
            <a:tailEnd/>
          </a:ln>
        </p:spPr>
      </p:pic>
      <p:sp>
        <p:nvSpPr>
          <p:cNvPr id="5" name="Rectangle 4">
            <a:extLst>
              <a:ext uri="{FF2B5EF4-FFF2-40B4-BE49-F238E27FC236}">
                <a16:creationId xmlns:a16="http://schemas.microsoft.com/office/drawing/2014/main" id="{91FB4BBE-7120-4DB6-A724-9977C607BB03}"/>
              </a:ext>
            </a:extLst>
          </p:cNvPr>
          <p:cNvSpPr/>
          <p:nvPr/>
        </p:nvSpPr>
        <p:spPr>
          <a:xfrm>
            <a:off x="3391215" y="2480482"/>
            <a:ext cx="6096000" cy="3585597"/>
          </a:xfrm>
          <a:prstGeom prst="rect">
            <a:avLst/>
          </a:prstGeom>
        </p:spPr>
        <p:txBody>
          <a:bodyPr>
            <a:spAutoFit/>
          </a:bodyPr>
          <a:lstStyle/>
          <a:p>
            <a:pPr marL="285750" indent="-285750">
              <a:spcAft>
                <a:spcPts val="600"/>
              </a:spcAft>
              <a:buFont typeface="Arial" panose="020B0604020202020204" pitchFamily="34" charset="0"/>
              <a:buChar char="•"/>
              <a:defRPr/>
            </a:pPr>
            <a:r>
              <a:rPr lang="en-US" altLang="en-US" sz="2400" dirty="0"/>
              <a:t>Social Security Admin office</a:t>
            </a:r>
          </a:p>
          <a:p>
            <a:pPr marL="285750" indent="-285750">
              <a:spcAft>
                <a:spcPts val="600"/>
              </a:spcAft>
              <a:buFont typeface="Arial" panose="020B0604020202020204" pitchFamily="34" charset="0"/>
              <a:buChar char="•"/>
              <a:defRPr/>
            </a:pPr>
            <a:r>
              <a:rPr lang="en-US" altLang="en-US" sz="2400" dirty="0"/>
              <a:t>Pharmacies</a:t>
            </a:r>
          </a:p>
          <a:p>
            <a:pPr marL="285750" indent="-285750">
              <a:spcAft>
                <a:spcPts val="600"/>
              </a:spcAft>
              <a:buFont typeface="Arial" panose="020B0604020202020204" pitchFamily="34" charset="0"/>
              <a:buChar char="•"/>
              <a:defRPr/>
            </a:pPr>
            <a:r>
              <a:rPr lang="en-US" altLang="en-US" sz="2400" dirty="0"/>
              <a:t>Libraries*</a:t>
            </a:r>
          </a:p>
          <a:p>
            <a:pPr marL="285750" indent="-285750">
              <a:spcAft>
                <a:spcPts val="600"/>
              </a:spcAft>
              <a:buFont typeface="Arial" panose="020B0604020202020204" pitchFamily="34" charset="0"/>
              <a:buChar char="•"/>
              <a:defRPr/>
            </a:pPr>
            <a:r>
              <a:rPr lang="en-US" altLang="en-US" sz="2400" dirty="0"/>
              <a:t>Churches &amp; Interfaith Programs</a:t>
            </a:r>
          </a:p>
          <a:p>
            <a:pPr marL="285750" indent="-285750">
              <a:spcAft>
                <a:spcPts val="600"/>
              </a:spcAft>
              <a:buFont typeface="Arial" panose="020B0604020202020204" pitchFamily="34" charset="0"/>
              <a:buChar char="•"/>
              <a:defRPr/>
            </a:pPr>
            <a:r>
              <a:rPr lang="en-US" altLang="en-US" sz="2400" dirty="0"/>
              <a:t>Food Pantries</a:t>
            </a:r>
          </a:p>
          <a:p>
            <a:pPr marL="285750" indent="-285750">
              <a:spcAft>
                <a:spcPts val="600"/>
              </a:spcAft>
              <a:buFont typeface="Arial" panose="020B0604020202020204" pitchFamily="34" charset="0"/>
              <a:buChar char="•"/>
              <a:defRPr/>
            </a:pPr>
            <a:r>
              <a:rPr lang="en-US" altLang="en-US" sz="2400" dirty="0"/>
              <a:t>Hospitals &amp; Clinics</a:t>
            </a:r>
          </a:p>
          <a:p>
            <a:pPr marL="285750" indent="-285750">
              <a:spcAft>
                <a:spcPts val="600"/>
              </a:spcAft>
              <a:buFont typeface="Arial" panose="020B0604020202020204" pitchFamily="34" charset="0"/>
              <a:buChar char="•"/>
              <a:defRPr/>
            </a:pPr>
            <a:r>
              <a:rPr lang="en-US" altLang="en-US" sz="2400" dirty="0"/>
              <a:t>Senior Centers/Dining Sites</a:t>
            </a:r>
          </a:p>
          <a:p>
            <a:pPr marL="285750" indent="-285750">
              <a:spcAft>
                <a:spcPts val="600"/>
              </a:spcAft>
              <a:buFont typeface="Arial" panose="020B0604020202020204" pitchFamily="34" charset="0"/>
              <a:buChar char="•"/>
              <a:defRPr/>
            </a:pPr>
            <a:r>
              <a:rPr lang="en-US" altLang="en-US" sz="2400" dirty="0"/>
              <a:t>Senior &amp; Low-income Housing</a:t>
            </a:r>
            <a:endParaRPr lang="en-US" sz="2400" dirty="0"/>
          </a:p>
        </p:txBody>
      </p:sp>
      <p:sp>
        <p:nvSpPr>
          <p:cNvPr id="9" name="TextBox 8">
            <a:extLst>
              <a:ext uri="{FF2B5EF4-FFF2-40B4-BE49-F238E27FC236}">
                <a16:creationId xmlns:a16="http://schemas.microsoft.com/office/drawing/2014/main" id="{3ADEDF7A-972E-4874-8D22-B3FDD4071500}"/>
              </a:ext>
            </a:extLst>
          </p:cNvPr>
          <p:cNvSpPr txBox="1"/>
          <p:nvPr/>
        </p:nvSpPr>
        <p:spPr>
          <a:xfrm>
            <a:off x="2540227" y="1546713"/>
            <a:ext cx="6776357" cy="584775"/>
          </a:xfrm>
          <a:prstGeom prst="rect">
            <a:avLst/>
          </a:prstGeom>
          <a:noFill/>
        </p:spPr>
        <p:txBody>
          <a:bodyPr wrap="square" rtlCol="0">
            <a:spAutoFit/>
          </a:bodyPr>
          <a:lstStyle/>
          <a:p>
            <a:r>
              <a:rPr lang="en-US" sz="3200" b="1" dirty="0"/>
              <a:t>Important Partners Include:</a:t>
            </a:r>
          </a:p>
        </p:txBody>
      </p:sp>
      <p:pic>
        <p:nvPicPr>
          <p:cNvPr id="10" name="Picture 9">
            <a:extLst>
              <a:ext uri="{FF2B5EF4-FFF2-40B4-BE49-F238E27FC236}">
                <a16:creationId xmlns:a16="http://schemas.microsoft.com/office/drawing/2014/main" id="{16E8FD5C-C394-415C-8EB2-050D826F05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434" y="2177988"/>
            <a:ext cx="1671165" cy="1036123"/>
          </a:xfrm>
          <a:prstGeom prst="rect">
            <a:avLst/>
          </a:prstGeom>
        </p:spPr>
      </p:pic>
      <p:pic>
        <p:nvPicPr>
          <p:cNvPr id="11" name="Picture 10">
            <a:extLst>
              <a:ext uri="{FF2B5EF4-FFF2-40B4-BE49-F238E27FC236}">
                <a16:creationId xmlns:a16="http://schemas.microsoft.com/office/drawing/2014/main" id="{323A211C-959F-4BDC-86F0-15502CB48F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16584" y="4303074"/>
            <a:ext cx="1053182" cy="1800312"/>
          </a:xfrm>
          <a:prstGeom prst="rect">
            <a:avLst/>
          </a:prstGeom>
        </p:spPr>
      </p:pic>
      <p:pic>
        <p:nvPicPr>
          <p:cNvPr id="12" name="Picture 11">
            <a:extLst>
              <a:ext uri="{FF2B5EF4-FFF2-40B4-BE49-F238E27FC236}">
                <a16:creationId xmlns:a16="http://schemas.microsoft.com/office/drawing/2014/main" id="{3AAB1C5F-033B-45EA-BDF2-BDD112D170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4240" y="3652828"/>
            <a:ext cx="1050639" cy="1550402"/>
          </a:xfrm>
          <a:prstGeom prst="rect">
            <a:avLst/>
          </a:prstGeom>
        </p:spPr>
      </p:pic>
      <p:pic>
        <p:nvPicPr>
          <p:cNvPr id="15" name="Picture 14">
            <a:extLst>
              <a:ext uri="{FF2B5EF4-FFF2-40B4-BE49-F238E27FC236}">
                <a16:creationId xmlns:a16="http://schemas.microsoft.com/office/drawing/2014/main" id="{C0F64BD5-AA93-4152-A297-14E08DF3C7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25531" y="2020652"/>
            <a:ext cx="2899416" cy="2040743"/>
          </a:xfrm>
          <a:prstGeom prst="rect">
            <a:avLst/>
          </a:prstGeom>
        </p:spPr>
      </p:pic>
    </p:spTree>
    <p:extLst>
      <p:ext uri="{BB962C8B-B14F-4D97-AF65-F5344CB8AC3E}">
        <p14:creationId xmlns:p14="http://schemas.microsoft.com/office/powerpoint/2010/main" val="98621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t the end of the day, think outside the box about clichés | Aeon Ideas">
            <a:extLst>
              <a:ext uri="{FF2B5EF4-FFF2-40B4-BE49-F238E27FC236}">
                <a16:creationId xmlns:a16="http://schemas.microsoft.com/office/drawing/2014/main" id="{CB26AB07-37F2-4B6D-A366-E2E7AF3EFA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4004" y="1752710"/>
            <a:ext cx="4053105" cy="24318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Best Practices</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6D356071-DF64-41AC-B15C-9251DD24EBFB}"/>
              </a:ext>
            </a:extLst>
          </p:cNvPr>
          <p:cNvSpPr>
            <a:spLocks noGrp="1"/>
          </p:cNvSpPr>
          <p:nvPr>
            <p:ph type="sldNum" sz="quarter" idx="12"/>
          </p:nvPr>
        </p:nvSpPr>
        <p:spPr/>
        <p:txBody>
          <a:bodyPr/>
          <a:lstStyle/>
          <a:p>
            <a:fld id="{844A7B69-93E2-4D34-896D-EFDD7F03AB74}" type="slidenum">
              <a:rPr lang="en-US" smtClean="0"/>
              <a:t>9</a:t>
            </a:fld>
            <a:endParaRPr lang="en-US"/>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3597965" y="2503955"/>
            <a:ext cx="5469835" cy="29900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6" name="Picture 5" descr="GWAARlogo">
            <a:extLst>
              <a:ext uri="{FF2B5EF4-FFF2-40B4-BE49-F238E27FC236}">
                <a16:creationId xmlns:a16="http://schemas.microsoft.com/office/drawing/2014/main" id="{27EAB7F2-3E1D-43F9-86DC-FB972BDF8D72}"/>
              </a:ext>
            </a:extLst>
          </p:cNvPr>
          <p:cNvPicPr/>
          <p:nvPr/>
        </p:nvPicPr>
        <p:blipFill>
          <a:blip r:embed="rId4" cstate="print"/>
          <a:srcRect/>
          <a:stretch>
            <a:fillRect/>
          </a:stretch>
        </p:blipFill>
        <p:spPr bwMode="auto">
          <a:xfrm>
            <a:off x="514216" y="5274147"/>
            <a:ext cx="2628215" cy="1032876"/>
          </a:xfrm>
          <a:prstGeom prst="rect">
            <a:avLst/>
          </a:prstGeom>
          <a:noFill/>
          <a:ln w="9525">
            <a:noFill/>
            <a:miter lim="800000"/>
            <a:headEnd/>
            <a:tailEnd/>
          </a:ln>
        </p:spPr>
      </p:pic>
      <p:sp>
        <p:nvSpPr>
          <p:cNvPr id="9" name="TextBox 8">
            <a:extLst>
              <a:ext uri="{FF2B5EF4-FFF2-40B4-BE49-F238E27FC236}">
                <a16:creationId xmlns:a16="http://schemas.microsoft.com/office/drawing/2014/main" id="{3ADEDF7A-972E-4874-8D22-B3FDD4071500}"/>
              </a:ext>
            </a:extLst>
          </p:cNvPr>
          <p:cNvSpPr txBox="1"/>
          <p:nvPr/>
        </p:nvSpPr>
        <p:spPr>
          <a:xfrm>
            <a:off x="2291443" y="1448654"/>
            <a:ext cx="6776357" cy="584775"/>
          </a:xfrm>
          <a:prstGeom prst="rect">
            <a:avLst/>
          </a:prstGeom>
          <a:noFill/>
        </p:spPr>
        <p:txBody>
          <a:bodyPr wrap="square" rtlCol="0">
            <a:spAutoFit/>
          </a:bodyPr>
          <a:lstStyle/>
          <a:p>
            <a:r>
              <a:rPr lang="en-US" sz="3200" b="1" dirty="0"/>
              <a:t>Important Partners (cont.):</a:t>
            </a:r>
          </a:p>
        </p:txBody>
      </p:sp>
      <p:sp>
        <p:nvSpPr>
          <p:cNvPr id="2" name="Rectangle 1">
            <a:extLst>
              <a:ext uri="{FF2B5EF4-FFF2-40B4-BE49-F238E27FC236}">
                <a16:creationId xmlns:a16="http://schemas.microsoft.com/office/drawing/2014/main" id="{65375EA0-F62E-414E-892C-8343AC9D49F2}"/>
              </a:ext>
            </a:extLst>
          </p:cNvPr>
          <p:cNvSpPr/>
          <p:nvPr/>
        </p:nvSpPr>
        <p:spPr>
          <a:xfrm>
            <a:off x="3142431" y="2185378"/>
            <a:ext cx="7756071" cy="4785926"/>
          </a:xfrm>
          <a:prstGeom prst="rect">
            <a:avLst/>
          </a:prstGeom>
        </p:spPr>
        <p:txBody>
          <a:bodyPr wrap="square">
            <a:spAutoFit/>
          </a:bodyPr>
          <a:lstStyle/>
          <a:p>
            <a:pPr marL="342900" indent="-342900">
              <a:spcAft>
                <a:spcPts val="600"/>
              </a:spcAft>
              <a:buFont typeface="Arial" panose="020B0604020202020204" pitchFamily="34" charset="0"/>
              <a:buChar char="•"/>
              <a:defRPr/>
            </a:pPr>
            <a:r>
              <a:rPr lang="en-US" altLang="en-US" sz="2300" dirty="0"/>
              <a:t>Employers and union groups </a:t>
            </a:r>
          </a:p>
          <a:p>
            <a:pPr marL="342900" indent="-342900">
              <a:spcAft>
                <a:spcPts val="600"/>
              </a:spcAft>
              <a:buFont typeface="Arial" panose="020B0604020202020204" pitchFamily="34" charset="0"/>
              <a:buChar char="•"/>
              <a:defRPr/>
            </a:pPr>
            <a:r>
              <a:rPr lang="en-US" altLang="en-US" sz="2300" dirty="0"/>
              <a:t>Health Promotion Programs</a:t>
            </a:r>
          </a:p>
          <a:p>
            <a:pPr marL="342900" indent="-342900">
              <a:buFont typeface="Arial" panose="020B0604020202020204" pitchFamily="34" charset="0"/>
              <a:buChar char="•"/>
              <a:defRPr/>
            </a:pPr>
            <a:r>
              <a:rPr lang="en-US" altLang="en-US" sz="2300" dirty="0"/>
              <a:t>Other benefit programs</a:t>
            </a:r>
          </a:p>
          <a:p>
            <a:pPr marL="800100" lvl="1" indent="-342900">
              <a:buFont typeface="Arial" panose="020B0604020202020204" pitchFamily="34" charset="0"/>
              <a:buChar char="•"/>
              <a:defRPr/>
            </a:pPr>
            <a:r>
              <a:rPr lang="en-US" altLang="en-US" sz="2000" dirty="0"/>
              <a:t>Homestead Tax/AARP/VITA Tax sessions</a:t>
            </a:r>
          </a:p>
          <a:p>
            <a:pPr marL="800100" lvl="1" indent="-342900">
              <a:buFont typeface="Arial" panose="020B0604020202020204" pitchFamily="34" charset="0"/>
              <a:buChar char="•"/>
              <a:defRPr/>
            </a:pPr>
            <a:r>
              <a:rPr lang="en-US" altLang="en-US" sz="2000" dirty="0" err="1"/>
              <a:t>FoodShare</a:t>
            </a:r>
            <a:r>
              <a:rPr lang="en-US" altLang="en-US" sz="2000" dirty="0"/>
              <a:t> (SNAP)</a:t>
            </a:r>
          </a:p>
          <a:p>
            <a:pPr marL="800100" lvl="1" indent="-342900">
              <a:buFont typeface="Arial" panose="020B0604020202020204" pitchFamily="34" charset="0"/>
              <a:buChar char="•"/>
              <a:defRPr/>
            </a:pPr>
            <a:r>
              <a:rPr lang="en-US" altLang="en-US" sz="2000" dirty="0"/>
              <a:t>Low Income Heating Assistance</a:t>
            </a:r>
          </a:p>
          <a:p>
            <a:pPr marL="800100" lvl="1" indent="-342900">
              <a:spcAft>
                <a:spcPts val="1200"/>
              </a:spcAft>
              <a:buFont typeface="Arial" panose="020B0604020202020204" pitchFamily="34" charset="0"/>
              <a:buChar char="•"/>
              <a:defRPr/>
            </a:pPr>
            <a:r>
              <a:rPr lang="en-US" altLang="en-US" sz="2000" dirty="0" err="1"/>
              <a:t>Stockbox</a:t>
            </a:r>
            <a:r>
              <a:rPr lang="en-US" altLang="en-US" sz="2000" dirty="0"/>
              <a:t>, Hunger Task Force</a:t>
            </a:r>
          </a:p>
          <a:p>
            <a:pPr marL="342900" indent="-342900">
              <a:spcAft>
                <a:spcPts val="600"/>
              </a:spcAft>
              <a:buFont typeface="Arial" panose="020B0604020202020204" pitchFamily="34" charset="0"/>
              <a:buChar char="•"/>
              <a:defRPr/>
            </a:pPr>
            <a:r>
              <a:rPr lang="en-US" altLang="en-US" sz="2300" dirty="0"/>
              <a:t>Public Health</a:t>
            </a:r>
          </a:p>
          <a:p>
            <a:pPr marL="342900" indent="-342900">
              <a:spcAft>
                <a:spcPts val="600"/>
              </a:spcAft>
              <a:buFont typeface="Arial" panose="020B0604020202020204" pitchFamily="34" charset="0"/>
              <a:buChar char="•"/>
              <a:defRPr/>
            </a:pPr>
            <a:r>
              <a:rPr lang="en-US" altLang="en-US" sz="2300" dirty="0"/>
              <a:t>Senior Medicare Patrol</a:t>
            </a:r>
          </a:p>
          <a:p>
            <a:pPr marL="342900" indent="-342900">
              <a:spcAft>
                <a:spcPts val="600"/>
              </a:spcAft>
              <a:buFont typeface="Arial" panose="020B0604020202020204" pitchFamily="34" charset="0"/>
              <a:buChar char="•"/>
              <a:defRPr/>
            </a:pPr>
            <a:r>
              <a:rPr lang="en-US" altLang="en-US" sz="2300" dirty="0"/>
              <a:t>Service Clubs/Community Organizations (Kiwanis, Rotary)</a:t>
            </a:r>
          </a:p>
          <a:p>
            <a:pPr marL="342900" indent="-342900">
              <a:buFont typeface="Arial" panose="020B0604020202020204" pitchFamily="34" charset="0"/>
              <a:buChar char="•"/>
              <a:defRPr/>
            </a:pPr>
            <a:r>
              <a:rPr lang="en-US" altLang="en-US" sz="2300" dirty="0"/>
              <a:t>Veterans Administration Office</a:t>
            </a:r>
          </a:p>
          <a:p>
            <a:pPr marL="342900" indent="-342900">
              <a:spcAft>
                <a:spcPts val="600"/>
              </a:spcAft>
              <a:buFont typeface="Arial" panose="020B0604020202020204" pitchFamily="34" charset="0"/>
              <a:buChar char="•"/>
              <a:defRPr/>
            </a:pPr>
            <a:endParaRPr lang="en-US" altLang="en-US" sz="2400" dirty="0"/>
          </a:p>
        </p:txBody>
      </p:sp>
    </p:spTree>
    <p:extLst>
      <p:ext uri="{BB962C8B-B14F-4D97-AF65-F5344CB8AC3E}">
        <p14:creationId xmlns:p14="http://schemas.microsoft.com/office/powerpoint/2010/main" val="100769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026"/>
                                        </p:tgtEl>
                                        <p:attrNameLst>
                                          <p:attrName>r</p:attrName>
                                        </p:attrNameLst>
                                      </p:cBhvr>
                                    </p:animRot>
                                    <p:animRot by="-240000">
                                      <p:cBhvr>
                                        <p:cTn id="7" dur="200" fill="hold">
                                          <p:stCondLst>
                                            <p:cond delay="200"/>
                                          </p:stCondLst>
                                        </p:cTn>
                                        <p:tgtEl>
                                          <p:spTgt spid="1026"/>
                                        </p:tgtEl>
                                        <p:attrNameLst>
                                          <p:attrName>r</p:attrName>
                                        </p:attrNameLst>
                                      </p:cBhvr>
                                    </p:animRot>
                                    <p:animRot by="240000">
                                      <p:cBhvr>
                                        <p:cTn id="8" dur="200" fill="hold">
                                          <p:stCondLst>
                                            <p:cond delay="400"/>
                                          </p:stCondLst>
                                        </p:cTn>
                                        <p:tgtEl>
                                          <p:spTgt spid="1026"/>
                                        </p:tgtEl>
                                        <p:attrNameLst>
                                          <p:attrName>r</p:attrName>
                                        </p:attrNameLst>
                                      </p:cBhvr>
                                    </p:animRot>
                                    <p:animRot by="-240000">
                                      <p:cBhvr>
                                        <p:cTn id="9" dur="200" fill="hold">
                                          <p:stCondLst>
                                            <p:cond delay="600"/>
                                          </p:stCondLst>
                                        </p:cTn>
                                        <p:tgtEl>
                                          <p:spTgt spid="1026"/>
                                        </p:tgtEl>
                                        <p:attrNameLst>
                                          <p:attrName>r</p:attrName>
                                        </p:attrNameLst>
                                      </p:cBhvr>
                                    </p:animRot>
                                    <p:animRot by="120000">
                                      <p:cBhvr>
                                        <p:cTn id="10" dur="200" fill="hold">
                                          <p:stCondLst>
                                            <p:cond delay="800"/>
                                          </p:stCondLst>
                                        </p:cTn>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 - &amp;quot;Welcome to Medicare&amp;quot;&quot;/&gt;&lt;property id=&quot;20307&quot; value=&quot;256&quot;/&gt;&lt;/object&gt;&lt;object type=&quot;3&quot; unique_id=&quot;10004&quot;&gt;&lt;property id=&quot;20148&quot; value=&quot;5&quot;/&gt;&lt;property id=&quot;20300&quot; value=&quot;Slide 2&quot;/&gt;&lt;property id=&quot;20307&quot; value=&quot;264&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310&quot;/&gt;&lt;/object&gt;&lt;object type=&quot;3&quot; unique_id=&quot;10007&quot;&gt;&lt;property id=&quot;20148&quot; value=&quot;5&quot;/&gt;&lt;property id=&quot;20300&quot; value=&quot;Slide 7 - &amp;quot;Health Savings Account (HSA) Information&amp;quot;&quot;/&gt;&lt;property id=&quot;20307&quot; value=&quot;266&quot;/&gt;&lt;/object&gt;&lt;object type=&quot;3&quot; unique_id=&quot;10008&quot;&gt;&lt;property id=&quot;20148&quot; value=&quot;5&quot;/&gt;&lt;property id=&quot;20300&quot; value=&quot;Slide 8 - &amp;quot;2018 Medicare Card Changes&amp;quot;&quot;/&gt;&lt;property id=&quot;20307&quot; value=&quot;265&quot;/&gt;&lt;/object&gt;&lt;object type=&quot;3&quot; unique_id=&quot;10009&quot;&gt;&lt;property id=&quot;20148&quot; value=&quot;5&quot;/&gt;&lt;property id=&quot;20300&quot; value=&quot;Slide 9&quot;/&gt;&lt;property id=&quot;20307&quot; value=&quot;267&quot;/&gt;&lt;/object&gt;&lt;object type=&quot;3&quot; unique_id=&quot;10010&quot;&gt;&lt;property id=&quot;20148&quot; value=&quot;5&quot;/&gt;&lt;property id=&quot;20300&quot; value=&quot;Slide 10&quot;/&gt;&lt;property id=&quot;20307&quot; value=&quot;269&quot;/&gt;&lt;/object&gt;&lt;object type=&quot;3&quot; unique_id=&quot;10011&quot;&gt;&lt;property id=&quot;20148&quot; value=&quot;5&quot;/&gt;&lt;property id=&quot;20300&quot; value=&quot;Slide 11&quot;/&gt;&lt;property id=&quot;20307&quot; value=&quot;270&quot;/&gt;&lt;/object&gt;&lt;object type=&quot;3&quot; unique_id=&quot;10012&quot;&gt;&lt;property id=&quot;20148&quot; value=&quot;5&quot;/&gt;&lt;property id=&quot;20300&quot; value=&quot;Slide 12&quot;/&gt;&lt;property id=&quot;20307&quot; value=&quot;272&quot;/&gt;&lt;/object&gt;&lt;object type=&quot;3&quot; unique_id=&quot;10013&quot;&gt;&lt;property id=&quot;20148&quot; value=&quot;5&quot;/&gt;&lt;property id=&quot;20300&quot; value=&quot;Slide 13&quot;/&gt;&lt;property id=&quot;20307&quot; value=&quot;273&quot;/&gt;&lt;/object&gt;&lt;object type=&quot;3&quot; unique_id=&quot;10014&quot;&gt;&lt;property id=&quot;20148&quot; value=&quot;5&quot;/&gt;&lt;property id=&quot;20300&quot; value=&quot;Slide 14&quot;/&gt;&lt;property id=&quot;20307&quot; value=&quot;274&quot;/&gt;&lt;/object&gt;&lt;object type=&quot;3&quot; unique_id=&quot;10015&quot;&gt;&lt;property id=&quot;20148&quot; value=&quot;5&quot;/&gt;&lt;property id=&quot;20300&quot; value=&quot;Slide 15&quot;/&gt;&lt;property id=&quot;20307&quot; value=&quot;278&quot;/&gt;&lt;/object&gt;&lt;object type=&quot;3&quot; unique_id=&quot;10016&quot;&gt;&lt;property id=&quot;20148&quot; value=&quot;5&quot;/&gt;&lt;property id=&quot;20300&quot; value=&quot;Slide 16&quot;/&gt;&lt;property id=&quot;20307&quot; value=&quot;283&quot;/&gt;&lt;/object&gt;&lt;object type=&quot;3&quot; unique_id=&quot;10017&quot;&gt;&lt;property id=&quot;20148&quot; value=&quot;5&quot;/&gt;&lt;property id=&quot;20300&quot; value=&quot;Slide 17&quot;/&gt;&lt;property id=&quot;20307&quot; value=&quot;285&quot;/&gt;&lt;/object&gt;&lt;object type=&quot;3&quot; unique_id=&quot;10018&quot;&gt;&lt;property id=&quot;20148&quot; value=&quot;5&quot;/&gt;&lt;property id=&quot;20300&quot; value=&quot;Slide 18&quot;/&gt;&lt;property id=&quot;20307&quot; value=&quot;286&quot;/&gt;&lt;/object&gt;&lt;object type=&quot;3&quot; unique_id=&quot;10019&quot;&gt;&lt;property id=&quot;20148&quot; value=&quot;5&quot;/&gt;&lt;property id=&quot;20300&quot; value=&quot;Slide 19&quot;/&gt;&lt;property id=&quot;20307&quot; value=&quot;268&quot;/&gt;&lt;/object&gt;&lt;object type=&quot;3&quot; unique_id=&quot;10021&quot;&gt;&lt;property id=&quot;20148&quot; value=&quot;5&quot;/&gt;&lt;property id=&quot;20300&quot; value=&quot;Slide 21&quot;/&gt;&lt;property id=&quot;20307&quot; value=&quot;287&quot;/&gt;&lt;/object&gt;&lt;object type=&quot;3&quot; unique_id=&quot;10022&quot;&gt;&lt;property id=&quot;20148&quot; value=&quot;5&quot;/&gt;&lt;property id=&quot;20300&quot; value=&quot;Slide 22&quot;/&gt;&lt;property id=&quot;20307&quot; value=&quot;277&quot;/&gt;&lt;/object&gt;&lt;object type=&quot;3&quot; unique_id=&quot;10023&quot;&gt;&lt;property id=&quot;20148&quot; value=&quot;5&quot;/&gt;&lt;property id=&quot;20300&quot; value=&quot;Slide 23&quot;/&gt;&lt;property id=&quot;20307&quot; value=&quot;288&quot;/&gt;&lt;/object&gt;&lt;object type=&quot;3&quot; unique_id=&quot;10024&quot;&gt;&lt;property id=&quot;20148&quot; value=&quot;5&quot;/&gt;&lt;property id=&quot;20300&quot; value=&quot;Slide 24&quot;/&gt;&lt;property id=&quot;20307&quot; value=&quot;289&quot;/&gt;&lt;/object&gt;&lt;object type=&quot;3&quot; unique_id=&quot;10025&quot;&gt;&lt;property id=&quot;20148&quot; value=&quot;5&quot;/&gt;&lt;property id=&quot;20300&quot; value=&quot;Slide 25&quot;/&gt;&lt;property id=&quot;20307&quot; value=&quot;290&quot;/&gt;&lt;/object&gt;&lt;object type=&quot;3&quot; unique_id=&quot;10026&quot;&gt;&lt;property id=&quot;20148&quot; value=&quot;5&quot;/&gt;&lt;property id=&quot;20300&quot; value=&quot;Slide 26&quot;/&gt;&lt;property id=&quot;20307&quot; value=&quot;291&quot;/&gt;&lt;/object&gt;&lt;object type=&quot;3&quot; unique_id=&quot;10027&quot;&gt;&lt;property id=&quot;20148&quot; value=&quot;5&quot;/&gt;&lt;property id=&quot;20300&quot; value=&quot;Slide 27&quot;/&gt;&lt;property id=&quot;20307&quot; value=&quot;294&quot;/&gt;&lt;/object&gt;&lt;object type=&quot;3&quot; unique_id=&quot;10028&quot;&gt;&lt;property id=&quot;20148&quot; value=&quot;5&quot;/&gt;&lt;property id=&quot;20300&quot; value=&quot;Slide 28&quot;/&gt;&lt;property id=&quot;20307&quot; value=&quot;276&quot;/&gt;&lt;/object&gt;&lt;object type=&quot;3&quot; unique_id=&quot;10029&quot;&gt;&lt;property id=&quot;20148&quot; value=&quot;5&quot;/&gt;&lt;property id=&quot;20300&quot; value=&quot;Slide 29&quot;/&gt;&lt;property id=&quot;20307&quot; value=&quot;292&quot;/&gt;&lt;/object&gt;&lt;object type=&quot;3&quot; unique_id=&quot;10030&quot;&gt;&lt;property id=&quot;20148&quot; value=&quot;5&quot;/&gt;&lt;property id=&quot;20300&quot; value=&quot;Slide 30&quot;/&gt;&lt;property id=&quot;20307&quot; value=&quot;293&quot;/&gt;&lt;/object&gt;&lt;object type=&quot;3&quot; unique_id=&quot;10031&quot;&gt;&lt;property id=&quot;20148&quot; value=&quot;5&quot;/&gt;&lt;property id=&quot;20300&quot; value=&quot;Slide 31&quot;/&gt;&lt;property id=&quot;20307&quot; value=&quot;275&quot;/&gt;&lt;/object&gt;&lt;object type=&quot;3&quot; unique_id=&quot;10032&quot;&gt;&lt;property id=&quot;20148&quot; value=&quot;5&quot;/&gt;&lt;property id=&quot;20300&quot; value=&quot;Slide 33&quot;/&gt;&lt;property id=&quot;20307&quot; value=&quot;295&quot;/&gt;&lt;/object&gt;&lt;object type=&quot;3&quot; unique_id=&quot;10033&quot;&gt;&lt;property id=&quot;20148&quot; value=&quot;5&quot;/&gt;&lt;property id=&quot;20300&quot; value=&quot;Slide 34&quot;/&gt;&lt;property id=&quot;20307&quot; value=&quot;296&quot;/&gt;&lt;/object&gt;&lt;object type=&quot;3&quot; unique_id=&quot;10034&quot;&gt;&lt;property id=&quot;20148&quot; value=&quot;5&quot;/&gt;&lt;property id=&quot;20300&quot; value=&quot;Slide 35&quot;/&gt;&lt;property id=&quot;20307&quot; value=&quot;297&quot;/&gt;&lt;/object&gt;&lt;object type=&quot;3&quot; unique_id=&quot;10035&quot;&gt;&lt;property id=&quot;20148&quot; value=&quot;5&quot;/&gt;&lt;property id=&quot;20300&quot; value=&quot;Slide 36&quot;/&gt;&lt;property id=&quot;20307&quot; value=&quot;298&quot;/&gt;&lt;/object&gt;&lt;object type=&quot;3&quot; unique_id=&quot;10036&quot;&gt;&lt;property id=&quot;20148&quot; value=&quot;5&quot;/&gt;&lt;property id=&quot;20300&quot; value=&quot;Slide 37&quot;/&gt;&lt;property id=&quot;20307&quot; value=&quot;300&quot;/&gt;&lt;/object&gt;&lt;object type=&quot;3&quot; unique_id=&quot;10037&quot;&gt;&lt;property id=&quot;20148&quot; value=&quot;5&quot;/&gt;&lt;property id=&quot;20300&quot; value=&quot;Slide 38&quot;/&gt;&lt;property id=&quot;20307&quot; value=&quot;301&quot;/&gt;&lt;/object&gt;&lt;object type=&quot;3&quot; unique_id=&quot;10038&quot;&gt;&lt;property id=&quot;20148&quot; value=&quot;5&quot;/&gt;&lt;property id=&quot;20300&quot; value=&quot;Slide 39&quot;/&gt;&lt;property id=&quot;20307&quot; value=&quot;302&quot;/&gt;&lt;/object&gt;&lt;object type=&quot;3&quot; unique_id=&quot;10039&quot;&gt;&lt;property id=&quot;20148&quot; value=&quot;5&quot;/&gt;&lt;property id=&quot;20300&quot; value=&quot;Slide 40&quot;/&gt;&lt;property id=&quot;20307&quot; value=&quot;303&quot;/&gt;&lt;/object&gt;&lt;object type=&quot;3&quot; unique_id=&quot;10040&quot;&gt;&lt;property id=&quot;20148&quot; value=&quot;5&quot;/&gt;&lt;property id=&quot;20300&quot; value=&quot;Slide 41&quot;/&gt;&lt;property id=&quot;20307&quot; value=&quot;299&quot;/&gt;&lt;/object&gt;&lt;object type=&quot;3&quot; unique_id=&quot;10041&quot;&gt;&lt;property id=&quot;20148&quot; value=&quot;5&quot;/&gt;&lt;property id=&quot;20300&quot; value=&quot;Slide 42&quot;/&gt;&lt;property id=&quot;20307&quot; value=&quot;305&quot;/&gt;&lt;/object&gt;&lt;object type=&quot;3&quot; unique_id=&quot;10042&quot;&gt;&lt;property id=&quot;20148&quot; value=&quot;5&quot;/&gt;&lt;property id=&quot;20300&quot; value=&quot;Slide 43&quot;/&gt;&lt;property id=&quot;20307&quot; value=&quot;309&quot;/&gt;&lt;/object&gt;&lt;object type=&quot;3&quot; unique_id=&quot;10043&quot;&gt;&lt;property id=&quot;20148&quot; value=&quot;5&quot;/&gt;&lt;property id=&quot;20300&quot; value=&quot;Slide 44&quot;/&gt;&lt;property id=&quot;20307&quot; value=&quot;307&quot;/&gt;&lt;/object&gt;&lt;object type=&quot;3&quot; unique_id=&quot;10044&quot;&gt;&lt;property id=&quot;20148&quot; value=&quot;5&quot;/&gt;&lt;property id=&quot;20300&quot; value=&quot;Slide 45&quot;/&gt;&lt;property id=&quot;20307&quot; value=&quot;279&quot;/&gt;&lt;/object&gt;&lt;object type=&quot;3&quot; unique_id=&quot;10045&quot;&gt;&lt;property id=&quot;20148&quot; value=&quot;5&quot;/&gt;&lt;property id=&quot;20300&quot; value=&quot;Slide 46&quot;/&gt;&lt;property id=&quot;20307&quot; value=&quot;280&quot;/&gt;&lt;/object&gt;&lt;object type=&quot;3&quot; unique_id=&quot;10046&quot;&gt;&lt;property id=&quot;20148&quot; value=&quot;5&quot;/&gt;&lt;property id=&quot;20300&quot; value=&quot;Slide 47&quot;/&gt;&lt;property id=&quot;20307&quot; value=&quot;281&quot;/&gt;&lt;/object&gt;&lt;object type=&quot;3&quot; unique_id=&quot;10047&quot;&gt;&lt;property id=&quot;20148&quot; value=&quot;5&quot;/&gt;&lt;property id=&quot;20300&quot; value=&quot;Slide 48&quot;/&gt;&lt;property id=&quot;20307&quot; value=&quot;308&quot;/&gt;&lt;/object&gt;&lt;object type=&quot;3&quot; unique_id=&quot;10048&quot;&gt;&lt;property id=&quot;20148&quot; value=&quot;5&quot;/&gt;&lt;property id=&quot;20300&quot; value=&quot;Slide 49&quot;/&gt;&lt;property id=&quot;20307&quot; value=&quot;282&quot;/&gt;&lt;/object&gt;&lt;object type=&quot;3&quot; unique_id=&quot;10337&quot;&gt;&lt;property id=&quot;20148&quot; value=&quot;5&quot;/&gt;&lt;property id=&quot;20300&quot; value=&quot;Slide 32&quot;/&gt;&lt;property id=&quot;20307&quot; value=&quot;311&quot;/&gt;&lt;/object&gt;&lt;object type=&quot;3&quot; unique_id=&quot;10339&quot;&gt;&lt;property id=&quot;20148&quot; value=&quot;5&quot;/&gt;&lt;property id=&quot;20300&quot; value=&quot;Slide 5&quot;/&gt;&lt;property id=&quot;20307&quot; value=&quot;312&quot;/&gt;&lt;/object&gt;&lt;object type=&quot;3&quot; unique_id=&quot;10340&quot;&gt;&lt;property id=&quot;20148&quot; value=&quot;5&quot;/&gt;&lt;property id=&quot;20300&quot; value=&quot;Slide 6 - &amp;quot;So, If You Are Working and Turn 65:&amp;quot;&quot;/&gt;&lt;property id=&quot;20307&quot; value=&quot;314&quot;/&gt;&lt;/object&gt;&lt;object type=&quot;3&quot; unique_id=&quot;10341&quot;&gt;&lt;property id=&quot;20148&quot; value=&quot;5&quot;/&gt;&lt;property id=&quot;20300&quot; value=&quot;Slide 20&quot;/&gt;&lt;property id=&quot;20307&quot; value=&quot;313&quot;/&gt;&lt;/object&gt;&lt;/object&gt;&lt;object type=&quot;8&quot; unique_id=&quot;1009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4592</TotalTime>
  <Words>2360</Words>
  <Application>Microsoft Office PowerPoint</Application>
  <PresentationFormat>Widescreen</PresentationFormat>
  <Paragraphs>291</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Constantia</vt:lpstr>
      <vt:lpstr>Segoe Print</vt:lpstr>
      <vt:lpstr>Wingdings</vt:lpstr>
      <vt:lpstr>Office Theme</vt:lpstr>
      <vt:lpstr>Medicare Outreach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Medicare</dc:title>
  <dc:creator>Debbie Bisswurm</dc:creator>
  <cp:lastModifiedBy>Debbie Bisswurm</cp:lastModifiedBy>
  <cp:revision>239</cp:revision>
  <cp:lastPrinted>2020-01-06T16:02:44Z</cp:lastPrinted>
  <dcterms:created xsi:type="dcterms:W3CDTF">2018-03-22T15:27:16Z</dcterms:created>
  <dcterms:modified xsi:type="dcterms:W3CDTF">2021-04-30T15:54:05Z</dcterms:modified>
</cp:coreProperties>
</file>