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3"/>
  </p:notesMasterIdLst>
  <p:sldIdLst>
    <p:sldId id="256" r:id="rId2"/>
    <p:sldId id="267" r:id="rId3"/>
    <p:sldId id="266" r:id="rId4"/>
    <p:sldId id="282" r:id="rId5"/>
    <p:sldId id="284" r:id="rId6"/>
    <p:sldId id="274" r:id="rId7"/>
    <p:sldId id="275" r:id="rId8"/>
    <p:sldId id="276" r:id="rId9"/>
    <p:sldId id="280" r:id="rId10"/>
    <p:sldId id="281" r:id="rId11"/>
    <p:sldId id="271" r:id="rId12"/>
    <p:sldId id="278" r:id="rId13"/>
    <p:sldId id="285" r:id="rId14"/>
    <p:sldId id="270" r:id="rId15"/>
    <p:sldId id="288" r:id="rId16"/>
    <p:sldId id="289" r:id="rId17"/>
    <p:sldId id="286" r:id="rId18"/>
    <p:sldId id="269" r:id="rId19"/>
    <p:sldId id="287" r:id="rId20"/>
    <p:sldId id="290" r:id="rId21"/>
    <p:sldId id="265" r:id="rId22"/>
  </p:sldIdLst>
  <p:sldSz cx="12192000" cy="6858000"/>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960" autoAdjust="0"/>
  </p:normalViewPr>
  <p:slideViewPr>
    <p:cSldViewPr snapToGrid="0">
      <p:cViewPr varScale="1">
        <p:scale>
          <a:sx n="67" d="100"/>
          <a:sy n="67" d="100"/>
        </p:scale>
        <p:origin x="85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0DB811-D025-4EC1-9992-13D0D6E9D8DD}"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E28AEC2E-F57F-44C1-B2F4-30F0F3CB68AA}">
      <dgm:prSet/>
      <dgm:spPr/>
      <dgm:t>
        <a:bodyPr/>
        <a:lstStyle/>
        <a:p>
          <a:r>
            <a:rPr lang="en-US" b="0" i="0"/>
            <a:t>1.  Have you conducted a virtual presentation in the past 12 months?</a:t>
          </a:r>
          <a:endParaRPr lang="en-US"/>
        </a:p>
      </dgm:t>
    </dgm:pt>
    <dgm:pt modelId="{D652D172-F271-44B4-8AE5-A3431BF7EFF9}" type="parTrans" cxnId="{3CDD4804-DE8B-45B9-B7A8-5C833DCE80DF}">
      <dgm:prSet/>
      <dgm:spPr/>
      <dgm:t>
        <a:bodyPr/>
        <a:lstStyle/>
        <a:p>
          <a:endParaRPr lang="en-US"/>
        </a:p>
      </dgm:t>
    </dgm:pt>
    <dgm:pt modelId="{CF3EC13A-E742-4236-82AE-A08153C9F172}" type="sibTrans" cxnId="{3CDD4804-DE8B-45B9-B7A8-5C833DCE80DF}">
      <dgm:prSet/>
      <dgm:spPr/>
      <dgm:t>
        <a:bodyPr/>
        <a:lstStyle/>
        <a:p>
          <a:endParaRPr lang="en-US"/>
        </a:p>
      </dgm:t>
    </dgm:pt>
    <dgm:pt modelId="{327CBC19-849B-4E3D-BDF7-2B0333A63602}">
      <dgm:prSet/>
      <dgm:spPr/>
      <dgm:t>
        <a:bodyPr/>
        <a:lstStyle/>
        <a:p>
          <a:r>
            <a:rPr lang="en-US" b="0" i="0"/>
            <a:t>Yes ___</a:t>
          </a:r>
          <a:endParaRPr lang="en-US"/>
        </a:p>
      </dgm:t>
    </dgm:pt>
    <dgm:pt modelId="{DD3450C7-EB05-451A-9249-A2B7949F4E43}" type="parTrans" cxnId="{6DA4DA79-9815-42C6-8BC8-C1BBF9830E8C}">
      <dgm:prSet/>
      <dgm:spPr/>
      <dgm:t>
        <a:bodyPr/>
        <a:lstStyle/>
        <a:p>
          <a:endParaRPr lang="en-US"/>
        </a:p>
      </dgm:t>
    </dgm:pt>
    <dgm:pt modelId="{40592CBB-5D92-457F-968C-F4A994D399C0}" type="sibTrans" cxnId="{6DA4DA79-9815-42C6-8BC8-C1BBF9830E8C}">
      <dgm:prSet/>
      <dgm:spPr/>
      <dgm:t>
        <a:bodyPr/>
        <a:lstStyle/>
        <a:p>
          <a:endParaRPr lang="en-US"/>
        </a:p>
      </dgm:t>
    </dgm:pt>
    <dgm:pt modelId="{5043F929-632E-4AE0-AA64-21754EB2CF56}">
      <dgm:prSet/>
      <dgm:spPr/>
      <dgm:t>
        <a:bodyPr/>
        <a:lstStyle/>
        <a:p>
          <a:r>
            <a:rPr lang="en-US" b="0" i="0"/>
            <a:t>No  ___</a:t>
          </a:r>
          <a:endParaRPr lang="en-US"/>
        </a:p>
      </dgm:t>
    </dgm:pt>
    <dgm:pt modelId="{7C4689D5-76D6-48EA-BF62-FEA5DED9C35C}" type="parTrans" cxnId="{7CDE9286-F811-42DD-AD67-A2792920F8D6}">
      <dgm:prSet/>
      <dgm:spPr/>
      <dgm:t>
        <a:bodyPr/>
        <a:lstStyle/>
        <a:p>
          <a:endParaRPr lang="en-US"/>
        </a:p>
      </dgm:t>
    </dgm:pt>
    <dgm:pt modelId="{C77F4770-593C-465C-838D-69E5C217FE83}" type="sibTrans" cxnId="{7CDE9286-F811-42DD-AD67-A2792920F8D6}">
      <dgm:prSet/>
      <dgm:spPr/>
      <dgm:t>
        <a:bodyPr/>
        <a:lstStyle/>
        <a:p>
          <a:endParaRPr lang="en-US"/>
        </a:p>
      </dgm:t>
    </dgm:pt>
    <dgm:pt modelId="{CA9FC487-F5CC-467E-A068-834EE40DA9FC}">
      <dgm:prSet/>
      <dgm:spPr/>
      <dgm:t>
        <a:bodyPr/>
        <a:lstStyle/>
        <a:p>
          <a:r>
            <a:rPr lang="en-US" b="0" i="0" dirty="0"/>
            <a:t>2.  Do you have any virtual presentations scheduled in the next 6 months?</a:t>
          </a:r>
          <a:endParaRPr lang="en-US" dirty="0"/>
        </a:p>
      </dgm:t>
    </dgm:pt>
    <dgm:pt modelId="{42EFAB4B-625D-468D-8E63-CC4E5E329183}" type="parTrans" cxnId="{B1089370-FC39-4ACB-A7A1-CDF12A7E24C9}">
      <dgm:prSet/>
      <dgm:spPr/>
      <dgm:t>
        <a:bodyPr/>
        <a:lstStyle/>
        <a:p>
          <a:endParaRPr lang="en-US"/>
        </a:p>
      </dgm:t>
    </dgm:pt>
    <dgm:pt modelId="{BA2AEF49-DC26-4F45-AF36-E2C483A99EFB}" type="sibTrans" cxnId="{B1089370-FC39-4ACB-A7A1-CDF12A7E24C9}">
      <dgm:prSet/>
      <dgm:spPr/>
      <dgm:t>
        <a:bodyPr/>
        <a:lstStyle/>
        <a:p>
          <a:endParaRPr lang="en-US"/>
        </a:p>
      </dgm:t>
    </dgm:pt>
    <dgm:pt modelId="{514BA8D3-DF21-43D7-9B27-88C069FF1D0B}">
      <dgm:prSet/>
      <dgm:spPr/>
      <dgm:t>
        <a:bodyPr/>
        <a:lstStyle/>
        <a:p>
          <a:r>
            <a:rPr lang="en-US" b="0" i="0"/>
            <a:t>Yes  ___</a:t>
          </a:r>
          <a:endParaRPr lang="en-US"/>
        </a:p>
      </dgm:t>
    </dgm:pt>
    <dgm:pt modelId="{66AC1C22-7D5F-4AF5-A2B3-9C3D6E332CE2}" type="parTrans" cxnId="{CF1F4519-40C7-45C1-8313-0611E7845823}">
      <dgm:prSet/>
      <dgm:spPr/>
      <dgm:t>
        <a:bodyPr/>
        <a:lstStyle/>
        <a:p>
          <a:endParaRPr lang="en-US"/>
        </a:p>
      </dgm:t>
    </dgm:pt>
    <dgm:pt modelId="{EDBDC33A-877D-4FCE-BD2B-5F469169D7EE}" type="sibTrans" cxnId="{CF1F4519-40C7-45C1-8313-0611E7845823}">
      <dgm:prSet/>
      <dgm:spPr/>
      <dgm:t>
        <a:bodyPr/>
        <a:lstStyle/>
        <a:p>
          <a:endParaRPr lang="en-US"/>
        </a:p>
      </dgm:t>
    </dgm:pt>
    <dgm:pt modelId="{8DA55DE7-3327-4A39-8D79-234D988D0648}">
      <dgm:prSet/>
      <dgm:spPr/>
      <dgm:t>
        <a:bodyPr/>
        <a:lstStyle/>
        <a:p>
          <a:r>
            <a:rPr lang="en-US" b="0" i="0"/>
            <a:t>No   ___</a:t>
          </a:r>
          <a:endParaRPr lang="en-US"/>
        </a:p>
      </dgm:t>
    </dgm:pt>
    <dgm:pt modelId="{A2448816-E433-45E1-A224-CE4B697EEE52}" type="parTrans" cxnId="{1B8C2EE0-4210-4403-BB57-E75E65E58C0C}">
      <dgm:prSet/>
      <dgm:spPr/>
      <dgm:t>
        <a:bodyPr/>
        <a:lstStyle/>
        <a:p>
          <a:endParaRPr lang="en-US"/>
        </a:p>
      </dgm:t>
    </dgm:pt>
    <dgm:pt modelId="{D28964DE-348A-4B7E-9F20-1C12D4E1790E}" type="sibTrans" cxnId="{1B8C2EE0-4210-4403-BB57-E75E65E58C0C}">
      <dgm:prSet/>
      <dgm:spPr/>
      <dgm:t>
        <a:bodyPr/>
        <a:lstStyle/>
        <a:p>
          <a:endParaRPr lang="en-US"/>
        </a:p>
      </dgm:t>
    </dgm:pt>
    <dgm:pt modelId="{3926DD48-434C-4A42-8B91-161E112A359E}" type="pres">
      <dgm:prSet presAssocID="{5B0DB811-D025-4EC1-9992-13D0D6E9D8DD}" presName="linear" presStyleCnt="0">
        <dgm:presLayoutVars>
          <dgm:animLvl val="lvl"/>
          <dgm:resizeHandles val="exact"/>
        </dgm:presLayoutVars>
      </dgm:prSet>
      <dgm:spPr/>
    </dgm:pt>
    <dgm:pt modelId="{B304858E-AB32-4598-A160-3E61C58F4A94}" type="pres">
      <dgm:prSet presAssocID="{E28AEC2E-F57F-44C1-B2F4-30F0F3CB68AA}" presName="parentText" presStyleLbl="node1" presStyleIdx="0" presStyleCnt="2">
        <dgm:presLayoutVars>
          <dgm:chMax val="0"/>
          <dgm:bulletEnabled val="1"/>
        </dgm:presLayoutVars>
      </dgm:prSet>
      <dgm:spPr/>
    </dgm:pt>
    <dgm:pt modelId="{FF6EE098-39FE-43A8-8142-A096589BD06E}" type="pres">
      <dgm:prSet presAssocID="{E28AEC2E-F57F-44C1-B2F4-30F0F3CB68AA}" presName="childText" presStyleLbl="revTx" presStyleIdx="0" presStyleCnt="2">
        <dgm:presLayoutVars>
          <dgm:bulletEnabled val="1"/>
        </dgm:presLayoutVars>
      </dgm:prSet>
      <dgm:spPr/>
    </dgm:pt>
    <dgm:pt modelId="{92520945-4DFB-426C-A44A-A968D98773E1}" type="pres">
      <dgm:prSet presAssocID="{CA9FC487-F5CC-467E-A068-834EE40DA9FC}" presName="parentText" presStyleLbl="node1" presStyleIdx="1" presStyleCnt="2">
        <dgm:presLayoutVars>
          <dgm:chMax val="0"/>
          <dgm:bulletEnabled val="1"/>
        </dgm:presLayoutVars>
      </dgm:prSet>
      <dgm:spPr/>
    </dgm:pt>
    <dgm:pt modelId="{ED948FFB-EC2F-4EEC-B447-E18F3AB2595A}" type="pres">
      <dgm:prSet presAssocID="{CA9FC487-F5CC-467E-A068-834EE40DA9FC}" presName="childText" presStyleLbl="revTx" presStyleIdx="1" presStyleCnt="2">
        <dgm:presLayoutVars>
          <dgm:bulletEnabled val="1"/>
        </dgm:presLayoutVars>
      </dgm:prSet>
      <dgm:spPr/>
    </dgm:pt>
  </dgm:ptLst>
  <dgm:cxnLst>
    <dgm:cxn modelId="{3CDD4804-DE8B-45B9-B7A8-5C833DCE80DF}" srcId="{5B0DB811-D025-4EC1-9992-13D0D6E9D8DD}" destId="{E28AEC2E-F57F-44C1-B2F4-30F0F3CB68AA}" srcOrd="0" destOrd="0" parTransId="{D652D172-F271-44B4-8AE5-A3431BF7EFF9}" sibTransId="{CF3EC13A-E742-4236-82AE-A08153C9F172}"/>
    <dgm:cxn modelId="{CF1F4519-40C7-45C1-8313-0611E7845823}" srcId="{CA9FC487-F5CC-467E-A068-834EE40DA9FC}" destId="{514BA8D3-DF21-43D7-9B27-88C069FF1D0B}" srcOrd="0" destOrd="0" parTransId="{66AC1C22-7D5F-4AF5-A2B3-9C3D6E332CE2}" sibTransId="{EDBDC33A-877D-4FCE-BD2B-5F469169D7EE}"/>
    <dgm:cxn modelId="{249AD95D-4967-4E48-9C79-E5F98DA8DE85}" type="presOf" srcId="{514BA8D3-DF21-43D7-9B27-88C069FF1D0B}" destId="{ED948FFB-EC2F-4EEC-B447-E18F3AB2595A}" srcOrd="0" destOrd="0" presId="urn:microsoft.com/office/officeart/2005/8/layout/vList2"/>
    <dgm:cxn modelId="{B1089370-FC39-4ACB-A7A1-CDF12A7E24C9}" srcId="{5B0DB811-D025-4EC1-9992-13D0D6E9D8DD}" destId="{CA9FC487-F5CC-467E-A068-834EE40DA9FC}" srcOrd="1" destOrd="0" parTransId="{42EFAB4B-625D-468D-8E63-CC4E5E329183}" sibTransId="{BA2AEF49-DC26-4F45-AF36-E2C483A99EFB}"/>
    <dgm:cxn modelId="{6DA4DA79-9815-42C6-8BC8-C1BBF9830E8C}" srcId="{E28AEC2E-F57F-44C1-B2F4-30F0F3CB68AA}" destId="{327CBC19-849B-4E3D-BDF7-2B0333A63602}" srcOrd="0" destOrd="0" parTransId="{DD3450C7-EB05-451A-9249-A2B7949F4E43}" sibTransId="{40592CBB-5D92-457F-968C-F4A994D399C0}"/>
    <dgm:cxn modelId="{606B3886-6951-43F9-B761-6D079A14119A}" type="presOf" srcId="{8DA55DE7-3327-4A39-8D79-234D988D0648}" destId="{ED948FFB-EC2F-4EEC-B447-E18F3AB2595A}" srcOrd="0" destOrd="1" presId="urn:microsoft.com/office/officeart/2005/8/layout/vList2"/>
    <dgm:cxn modelId="{7CDE9286-F811-42DD-AD67-A2792920F8D6}" srcId="{E28AEC2E-F57F-44C1-B2F4-30F0F3CB68AA}" destId="{5043F929-632E-4AE0-AA64-21754EB2CF56}" srcOrd="1" destOrd="0" parTransId="{7C4689D5-76D6-48EA-BF62-FEA5DED9C35C}" sibTransId="{C77F4770-593C-465C-838D-69E5C217FE83}"/>
    <dgm:cxn modelId="{6FD442A9-4B1D-4B6B-931F-1AC3E38F816F}" type="presOf" srcId="{5043F929-632E-4AE0-AA64-21754EB2CF56}" destId="{FF6EE098-39FE-43A8-8142-A096589BD06E}" srcOrd="0" destOrd="1" presId="urn:microsoft.com/office/officeart/2005/8/layout/vList2"/>
    <dgm:cxn modelId="{A28B3FB1-C98E-4968-A72C-9C1FEC6F7D3C}" type="presOf" srcId="{327CBC19-849B-4E3D-BDF7-2B0333A63602}" destId="{FF6EE098-39FE-43A8-8142-A096589BD06E}" srcOrd="0" destOrd="0" presId="urn:microsoft.com/office/officeart/2005/8/layout/vList2"/>
    <dgm:cxn modelId="{6982EAC3-C5B2-4417-91CB-DA277E02E018}" type="presOf" srcId="{CA9FC487-F5CC-467E-A068-834EE40DA9FC}" destId="{92520945-4DFB-426C-A44A-A968D98773E1}" srcOrd="0" destOrd="0" presId="urn:microsoft.com/office/officeart/2005/8/layout/vList2"/>
    <dgm:cxn modelId="{434D08D4-5ED8-421F-88B9-043DA6F540E2}" type="presOf" srcId="{5B0DB811-D025-4EC1-9992-13D0D6E9D8DD}" destId="{3926DD48-434C-4A42-8B91-161E112A359E}" srcOrd="0" destOrd="0" presId="urn:microsoft.com/office/officeart/2005/8/layout/vList2"/>
    <dgm:cxn modelId="{1B8C2EE0-4210-4403-BB57-E75E65E58C0C}" srcId="{CA9FC487-F5CC-467E-A068-834EE40DA9FC}" destId="{8DA55DE7-3327-4A39-8D79-234D988D0648}" srcOrd="1" destOrd="0" parTransId="{A2448816-E433-45E1-A224-CE4B697EEE52}" sibTransId="{D28964DE-348A-4B7E-9F20-1C12D4E1790E}"/>
    <dgm:cxn modelId="{9A9913EE-5FD0-4798-9B82-7D46D080B716}" type="presOf" srcId="{E28AEC2E-F57F-44C1-B2F4-30F0F3CB68AA}" destId="{B304858E-AB32-4598-A160-3E61C58F4A94}" srcOrd="0" destOrd="0" presId="urn:microsoft.com/office/officeart/2005/8/layout/vList2"/>
    <dgm:cxn modelId="{105A1183-02B1-471B-9FEA-2954B3A8489B}" type="presParOf" srcId="{3926DD48-434C-4A42-8B91-161E112A359E}" destId="{B304858E-AB32-4598-A160-3E61C58F4A94}" srcOrd="0" destOrd="0" presId="urn:microsoft.com/office/officeart/2005/8/layout/vList2"/>
    <dgm:cxn modelId="{9A71575B-E9A2-4924-88C4-6EF390D49E5A}" type="presParOf" srcId="{3926DD48-434C-4A42-8B91-161E112A359E}" destId="{FF6EE098-39FE-43A8-8142-A096589BD06E}" srcOrd="1" destOrd="0" presId="urn:microsoft.com/office/officeart/2005/8/layout/vList2"/>
    <dgm:cxn modelId="{00335453-F5CD-4046-98AA-D8EF23CF8A45}" type="presParOf" srcId="{3926DD48-434C-4A42-8B91-161E112A359E}" destId="{92520945-4DFB-426C-A44A-A968D98773E1}" srcOrd="2" destOrd="0" presId="urn:microsoft.com/office/officeart/2005/8/layout/vList2"/>
    <dgm:cxn modelId="{DE448BB3-C8B6-4391-998E-E0BAABED636A}" type="presParOf" srcId="{3926DD48-434C-4A42-8B91-161E112A359E}" destId="{ED948FFB-EC2F-4EEC-B447-E18F3AB2595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4858E-AB32-4598-A160-3E61C58F4A94}">
      <dsp:nvSpPr>
        <dsp:cNvPr id="0" name=""/>
        <dsp:cNvSpPr/>
      </dsp:nvSpPr>
      <dsp:spPr>
        <a:xfrm>
          <a:off x="0" y="32343"/>
          <a:ext cx="8825659" cy="1233179"/>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1.  Have you conducted a virtual presentation in the past 12 months?</a:t>
          </a:r>
          <a:endParaRPr lang="en-US" sz="3100" kern="1200"/>
        </a:p>
      </dsp:txBody>
      <dsp:txXfrm>
        <a:off x="60199" y="92542"/>
        <a:ext cx="8705261" cy="1112781"/>
      </dsp:txXfrm>
    </dsp:sp>
    <dsp:sp modelId="{FF6EE098-39FE-43A8-8142-A096589BD06E}">
      <dsp:nvSpPr>
        <dsp:cNvPr id="0" name=""/>
        <dsp:cNvSpPr/>
      </dsp:nvSpPr>
      <dsp:spPr>
        <a:xfrm>
          <a:off x="0" y="1265523"/>
          <a:ext cx="8825659" cy="83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215"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b="0" i="0" kern="1200"/>
            <a:t>Yes ___</a:t>
          </a:r>
          <a:endParaRPr lang="en-US" sz="2400" kern="1200"/>
        </a:p>
        <a:p>
          <a:pPr marL="228600" lvl="1" indent="-228600" algn="l" defTabSz="1066800">
            <a:lnSpc>
              <a:spcPct val="90000"/>
            </a:lnSpc>
            <a:spcBef>
              <a:spcPct val="0"/>
            </a:spcBef>
            <a:spcAft>
              <a:spcPct val="20000"/>
            </a:spcAft>
            <a:buChar char="•"/>
          </a:pPr>
          <a:r>
            <a:rPr lang="en-US" sz="2400" b="0" i="0" kern="1200"/>
            <a:t>No  ___</a:t>
          </a:r>
          <a:endParaRPr lang="en-US" sz="2400" kern="1200"/>
        </a:p>
      </dsp:txBody>
      <dsp:txXfrm>
        <a:off x="0" y="1265523"/>
        <a:ext cx="8825659" cy="834210"/>
      </dsp:txXfrm>
    </dsp:sp>
    <dsp:sp modelId="{92520945-4DFB-426C-A44A-A968D98773E1}">
      <dsp:nvSpPr>
        <dsp:cNvPr id="0" name=""/>
        <dsp:cNvSpPr/>
      </dsp:nvSpPr>
      <dsp:spPr>
        <a:xfrm>
          <a:off x="0" y="2099733"/>
          <a:ext cx="8825659" cy="1233179"/>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dirty="0"/>
            <a:t>2.  Do you have any virtual presentations scheduled in the next 6 months?</a:t>
          </a:r>
          <a:endParaRPr lang="en-US" sz="3100" kern="1200" dirty="0"/>
        </a:p>
      </dsp:txBody>
      <dsp:txXfrm>
        <a:off x="60199" y="2159932"/>
        <a:ext cx="8705261" cy="1112781"/>
      </dsp:txXfrm>
    </dsp:sp>
    <dsp:sp modelId="{ED948FFB-EC2F-4EEC-B447-E18F3AB2595A}">
      <dsp:nvSpPr>
        <dsp:cNvPr id="0" name=""/>
        <dsp:cNvSpPr/>
      </dsp:nvSpPr>
      <dsp:spPr>
        <a:xfrm>
          <a:off x="0" y="3332913"/>
          <a:ext cx="8825659" cy="83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215"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b="0" i="0" kern="1200"/>
            <a:t>Yes  ___</a:t>
          </a:r>
          <a:endParaRPr lang="en-US" sz="2400" kern="1200"/>
        </a:p>
        <a:p>
          <a:pPr marL="228600" lvl="1" indent="-228600" algn="l" defTabSz="1066800">
            <a:lnSpc>
              <a:spcPct val="90000"/>
            </a:lnSpc>
            <a:spcBef>
              <a:spcPct val="0"/>
            </a:spcBef>
            <a:spcAft>
              <a:spcPct val="20000"/>
            </a:spcAft>
            <a:buChar char="•"/>
          </a:pPr>
          <a:r>
            <a:rPr lang="en-US" sz="2400" b="0" i="0" kern="1200"/>
            <a:t>No   ___</a:t>
          </a:r>
          <a:endParaRPr lang="en-US" sz="2400" kern="1200"/>
        </a:p>
      </dsp:txBody>
      <dsp:txXfrm>
        <a:off x="0" y="3332913"/>
        <a:ext cx="8825659" cy="8342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5435B983-0F36-4296-B003-D8EA5E1BA916}" type="datetimeFigureOut">
              <a:rPr lang="en-US" smtClean="0"/>
              <a:t>4/22/2021</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ECB13366-91FD-4703-8964-601F4694CBBE}" type="slidenum">
              <a:rPr lang="en-US" smtClean="0"/>
              <a:t>‹#›</a:t>
            </a:fld>
            <a:endParaRPr lang="en-US"/>
          </a:p>
        </p:txBody>
      </p:sp>
    </p:spTree>
    <p:extLst>
      <p:ext uri="{BB962C8B-B14F-4D97-AF65-F5344CB8AC3E}">
        <p14:creationId xmlns:p14="http://schemas.microsoft.com/office/powerpoint/2010/main" val="1753425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&lt;RECORD to Zoom cloud.&gt; Welcome everyone.  Before we begin with our topic today, I want to take a moment to thank everyone who participated in the outreach Survey.  The survey results were sent out to everyone—and they are available on the GWAAR website—and they certainly show a variety of experiences over the past year. … The activities, experiences and the comments shared have had an impact on some of our plans for trainings and materials. The topic this morning is directly related to some of the responses from the survey. We also received feedback that benefit specialists would like more opportunities to ask questions of one another and share ideas, so after the training, we will use the remaining time to open it up to for that.  Going forward I will try to reserve time for this in all future trainings.  Also…I know Michelle Grochocinski shared some information about this during the EBS training last week—she and I have been reviewing Performance Data from the past year…</a:t>
            </a:r>
          </a:p>
        </p:txBody>
      </p:sp>
      <p:sp>
        <p:nvSpPr>
          <p:cNvPr id="4" name="Slide Number Placeholder 3"/>
          <p:cNvSpPr>
            <a:spLocks noGrp="1"/>
          </p:cNvSpPr>
          <p:nvPr>
            <p:ph type="sldNum" sz="quarter" idx="5"/>
          </p:nvPr>
        </p:nvSpPr>
        <p:spPr/>
        <p:txBody>
          <a:bodyPr/>
          <a:lstStyle/>
          <a:p>
            <a:fld id="{ECB13366-91FD-4703-8964-601F4694CBBE}" type="slidenum">
              <a:rPr lang="en-US" smtClean="0"/>
              <a:t>1</a:t>
            </a:fld>
            <a:endParaRPr lang="en-US"/>
          </a:p>
        </p:txBody>
      </p:sp>
    </p:spTree>
    <p:extLst>
      <p:ext uri="{BB962C8B-B14F-4D97-AF65-F5344CB8AC3E}">
        <p14:creationId xmlns:p14="http://schemas.microsoft.com/office/powerpoint/2010/main" val="74328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13366-91FD-4703-8964-601F4694CBBE}" type="slidenum">
              <a:rPr lang="en-US" smtClean="0"/>
              <a:t>10</a:t>
            </a:fld>
            <a:endParaRPr lang="en-US"/>
          </a:p>
        </p:txBody>
      </p:sp>
    </p:spTree>
    <p:extLst>
      <p:ext uri="{BB962C8B-B14F-4D97-AF65-F5344CB8AC3E}">
        <p14:creationId xmlns:p14="http://schemas.microsoft.com/office/powerpoint/2010/main" val="2304903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different photos to create multiple versions of the same flyer since different images may resonate with different people.  Again, I include a link to the </a:t>
            </a:r>
            <a:r>
              <a:rPr lang="en-US" dirty="0" err="1"/>
              <a:t>flyesr</a:t>
            </a:r>
            <a:r>
              <a:rPr lang="en-US" dirty="0"/>
              <a:t> on the last slide in this training, but feel free to contact me if you’d like some additional customizable options.</a:t>
            </a:r>
          </a:p>
        </p:txBody>
      </p:sp>
      <p:sp>
        <p:nvSpPr>
          <p:cNvPr id="4" name="Slide Number Placeholder 3"/>
          <p:cNvSpPr>
            <a:spLocks noGrp="1"/>
          </p:cNvSpPr>
          <p:nvPr>
            <p:ph type="sldNum" sz="quarter" idx="5"/>
          </p:nvPr>
        </p:nvSpPr>
        <p:spPr/>
        <p:txBody>
          <a:bodyPr/>
          <a:lstStyle/>
          <a:p>
            <a:fld id="{ECB13366-91FD-4703-8964-601F4694CBBE}" type="slidenum">
              <a:rPr lang="en-US" smtClean="0"/>
              <a:t>11</a:t>
            </a:fld>
            <a:endParaRPr lang="en-US"/>
          </a:p>
        </p:txBody>
      </p:sp>
    </p:spTree>
    <p:extLst>
      <p:ext uri="{BB962C8B-B14F-4D97-AF65-F5344CB8AC3E}">
        <p14:creationId xmlns:p14="http://schemas.microsoft.com/office/powerpoint/2010/main" val="3796787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13366-91FD-4703-8964-601F4694CBBE}" type="slidenum">
              <a:rPr lang="en-US" smtClean="0"/>
              <a:t>12</a:t>
            </a:fld>
            <a:endParaRPr lang="en-US"/>
          </a:p>
        </p:txBody>
      </p:sp>
    </p:spTree>
    <p:extLst>
      <p:ext uri="{BB962C8B-B14F-4D97-AF65-F5344CB8AC3E}">
        <p14:creationId xmlns:p14="http://schemas.microsoft.com/office/powerpoint/2010/main" val="1128130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you’ve decided on the type of presentation, the title, and the flyer or announcement, the next step is promoting it. How early you begin promoting your event will depend on how early you set it up.  If you set up presentations for the year, it is a good idea to post that information so people can begin to plan for it.  Put it on your website.  If a consumer has a conflict for your April presentation, but they know you are doing it in June, they can add that date to their calendar. So you can get those “save the date” announcements out there early.  Have your flyers ready so you can have them posted at key locations 1 month before the event. </a:t>
            </a:r>
          </a:p>
          <a:p>
            <a:endParaRPr lang="en-US" dirty="0"/>
          </a:p>
        </p:txBody>
      </p:sp>
      <p:sp>
        <p:nvSpPr>
          <p:cNvPr id="4" name="Slide Number Placeholder 3"/>
          <p:cNvSpPr>
            <a:spLocks noGrp="1"/>
          </p:cNvSpPr>
          <p:nvPr>
            <p:ph type="sldNum" sz="quarter" idx="5"/>
          </p:nvPr>
        </p:nvSpPr>
        <p:spPr/>
        <p:txBody>
          <a:bodyPr/>
          <a:lstStyle/>
          <a:p>
            <a:fld id="{ECB13366-91FD-4703-8964-601F4694CBBE}" type="slidenum">
              <a:rPr lang="en-US" smtClean="0"/>
              <a:t>13</a:t>
            </a:fld>
            <a:endParaRPr lang="en-US"/>
          </a:p>
        </p:txBody>
      </p:sp>
    </p:spTree>
    <p:extLst>
      <p:ext uri="{BB962C8B-B14F-4D97-AF65-F5344CB8AC3E}">
        <p14:creationId xmlns:p14="http://schemas.microsoft.com/office/powerpoint/2010/main" val="4254586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your key community partners?  Social Security Admin office, …</a:t>
            </a:r>
          </a:p>
        </p:txBody>
      </p:sp>
      <p:sp>
        <p:nvSpPr>
          <p:cNvPr id="4" name="Slide Number Placeholder 3"/>
          <p:cNvSpPr>
            <a:spLocks noGrp="1"/>
          </p:cNvSpPr>
          <p:nvPr>
            <p:ph type="sldNum" sz="quarter" idx="5"/>
          </p:nvPr>
        </p:nvSpPr>
        <p:spPr/>
        <p:txBody>
          <a:bodyPr/>
          <a:lstStyle/>
          <a:p>
            <a:fld id="{ECB13366-91FD-4703-8964-601F4694CBBE}" type="slidenum">
              <a:rPr lang="en-US" smtClean="0"/>
              <a:t>14</a:t>
            </a:fld>
            <a:endParaRPr lang="en-US"/>
          </a:p>
        </p:txBody>
      </p:sp>
    </p:spTree>
    <p:extLst>
      <p:ext uri="{BB962C8B-B14F-4D97-AF65-F5344CB8AC3E}">
        <p14:creationId xmlns:p14="http://schemas.microsoft.com/office/powerpoint/2010/main" val="2839304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13366-91FD-4703-8964-601F4694CBBE}" type="slidenum">
              <a:rPr lang="en-US" smtClean="0"/>
              <a:t>15</a:t>
            </a:fld>
            <a:endParaRPr lang="en-US"/>
          </a:p>
        </p:txBody>
      </p:sp>
    </p:spTree>
    <p:extLst>
      <p:ext uri="{BB962C8B-B14F-4D97-AF65-F5344CB8AC3E}">
        <p14:creationId xmlns:p14="http://schemas.microsoft.com/office/powerpoint/2010/main" val="2704245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13366-91FD-4703-8964-601F4694CBBE}" type="slidenum">
              <a:rPr lang="en-US" smtClean="0"/>
              <a:t>16</a:t>
            </a:fld>
            <a:endParaRPr lang="en-US"/>
          </a:p>
        </p:txBody>
      </p:sp>
    </p:spTree>
    <p:extLst>
      <p:ext uri="{BB962C8B-B14F-4D97-AF65-F5344CB8AC3E}">
        <p14:creationId xmlns:p14="http://schemas.microsoft.com/office/powerpoint/2010/main" val="3387093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13366-91FD-4703-8964-601F4694CBBE}" type="slidenum">
              <a:rPr lang="en-US" smtClean="0"/>
              <a:t>17</a:t>
            </a:fld>
            <a:endParaRPr lang="en-US"/>
          </a:p>
        </p:txBody>
      </p:sp>
    </p:spTree>
    <p:extLst>
      <p:ext uri="{BB962C8B-B14F-4D97-AF65-F5344CB8AC3E}">
        <p14:creationId xmlns:p14="http://schemas.microsoft.com/office/powerpoint/2010/main" val="3317143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just want to address a few reminders for your event day.  I do have a link to the TIP SHEET for virtual presentations on the last slide.  One of the most important things you can do to make sure things go smoothly is to practice your presentation ahead of time. …..To keep people engaged, consider doing a poll, many attendees will be new to this technology.  Start with an un-related poll to break the ice.  “Do you have a pet in your home?”  Share the responses.  Then try “What type of pet do you have?  Dog, Cat, Fish, Bird, Other”  </a:t>
            </a:r>
          </a:p>
          <a:p>
            <a:r>
              <a:rPr lang="en-US" dirty="0"/>
              <a:t>It’s not about the answers of course, it’s about getting them to engage as well as getting them comfortable with the virtual experience.</a:t>
            </a:r>
          </a:p>
        </p:txBody>
      </p:sp>
      <p:sp>
        <p:nvSpPr>
          <p:cNvPr id="4" name="Slide Number Placeholder 3"/>
          <p:cNvSpPr>
            <a:spLocks noGrp="1"/>
          </p:cNvSpPr>
          <p:nvPr>
            <p:ph type="sldNum" sz="quarter" idx="5"/>
          </p:nvPr>
        </p:nvSpPr>
        <p:spPr/>
        <p:txBody>
          <a:bodyPr/>
          <a:lstStyle/>
          <a:p>
            <a:fld id="{ECB13366-91FD-4703-8964-601F4694CBBE}" type="slidenum">
              <a:rPr lang="en-US" smtClean="0"/>
              <a:t>18</a:t>
            </a:fld>
            <a:endParaRPr lang="en-US"/>
          </a:p>
        </p:txBody>
      </p:sp>
    </p:spTree>
    <p:extLst>
      <p:ext uri="{BB962C8B-B14F-4D97-AF65-F5344CB8AC3E}">
        <p14:creationId xmlns:p14="http://schemas.microsoft.com/office/powerpoint/2010/main" val="1060359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 couple things that you can and should do after your event that can help to promote future events.  Remember that word-of mouth (good or bad) will have an impact on future presentations—so be sure to finish on a good note. Thank the attendees for joining you—make sure you answer their questions or if you’re not able to do that online, make it’s clear to them how they can connect with you for more assistance.  If they have a positive experience they will be likely to tell others about it, be sure to provide information about upcoming events.  Send a follow-up email with a link so they can easily forward it to friends who may be interested.</a:t>
            </a:r>
          </a:p>
          <a:p>
            <a:endParaRPr lang="en-US" dirty="0"/>
          </a:p>
        </p:txBody>
      </p:sp>
      <p:sp>
        <p:nvSpPr>
          <p:cNvPr id="4" name="Slide Number Placeholder 3"/>
          <p:cNvSpPr>
            <a:spLocks noGrp="1"/>
          </p:cNvSpPr>
          <p:nvPr>
            <p:ph type="sldNum" sz="quarter" idx="5"/>
          </p:nvPr>
        </p:nvSpPr>
        <p:spPr/>
        <p:txBody>
          <a:bodyPr/>
          <a:lstStyle/>
          <a:p>
            <a:fld id="{ECB13366-91FD-4703-8964-601F4694CBBE}" type="slidenum">
              <a:rPr lang="en-US" smtClean="0"/>
              <a:t>19</a:t>
            </a:fld>
            <a:endParaRPr lang="en-US"/>
          </a:p>
        </p:txBody>
      </p:sp>
    </p:spTree>
    <p:extLst>
      <p:ext uri="{BB962C8B-B14F-4D97-AF65-F5344CB8AC3E}">
        <p14:creationId xmlns:p14="http://schemas.microsoft.com/office/powerpoint/2010/main" val="938556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people who responded to the outreach survey indicated that after the time they spent working on a virtual presentation—only a couple people showed up for it.  That can be very frustrating, and it really highlights the importance of- finding ways to effectively promote your event.</a:t>
            </a:r>
          </a:p>
        </p:txBody>
      </p:sp>
      <p:sp>
        <p:nvSpPr>
          <p:cNvPr id="4" name="Slide Number Placeholder 3"/>
          <p:cNvSpPr>
            <a:spLocks noGrp="1"/>
          </p:cNvSpPr>
          <p:nvPr>
            <p:ph type="sldNum" sz="quarter" idx="5"/>
          </p:nvPr>
        </p:nvSpPr>
        <p:spPr/>
        <p:txBody>
          <a:bodyPr/>
          <a:lstStyle/>
          <a:p>
            <a:fld id="{ECB13366-91FD-4703-8964-601F4694CBBE}" type="slidenum">
              <a:rPr lang="en-US" smtClean="0"/>
              <a:t>2</a:t>
            </a:fld>
            <a:endParaRPr lang="en-US"/>
          </a:p>
        </p:txBody>
      </p:sp>
    </p:spTree>
    <p:extLst>
      <p:ext uri="{BB962C8B-B14F-4D97-AF65-F5344CB8AC3E}">
        <p14:creationId xmlns:p14="http://schemas.microsoft.com/office/powerpoint/2010/main" val="1630802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included links to some resources here that I referred to earlier that may be helpful as you plan for promoting your virtual events.  </a:t>
            </a:r>
          </a:p>
          <a:p>
            <a:r>
              <a:rPr lang="en-US" dirty="0"/>
              <a:t>As new materials are created and new links are identified that we want to share with you, I have continued to add them to the website. There are many resources on the website and it is important that all of you are able to find what you are looking for.  </a:t>
            </a:r>
          </a:p>
        </p:txBody>
      </p:sp>
      <p:sp>
        <p:nvSpPr>
          <p:cNvPr id="4" name="Slide Number Placeholder 3"/>
          <p:cNvSpPr>
            <a:spLocks noGrp="1"/>
          </p:cNvSpPr>
          <p:nvPr>
            <p:ph type="sldNum" sz="quarter" idx="5"/>
          </p:nvPr>
        </p:nvSpPr>
        <p:spPr/>
        <p:txBody>
          <a:bodyPr/>
          <a:lstStyle/>
          <a:p>
            <a:fld id="{ECB13366-91FD-4703-8964-601F4694CBBE}" type="slidenum">
              <a:rPr lang="en-US" smtClean="0"/>
              <a:t>20</a:t>
            </a:fld>
            <a:endParaRPr lang="en-US"/>
          </a:p>
        </p:txBody>
      </p:sp>
    </p:spTree>
    <p:extLst>
      <p:ext uri="{BB962C8B-B14F-4D97-AF65-F5344CB8AC3E}">
        <p14:creationId xmlns:p14="http://schemas.microsoft.com/office/powerpoint/2010/main" val="1960149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always talked about the fact that you are the real experts out there and there is great value in learning from one another.  There is no need to re-invent the wheel when so many of you have years of experience. And some of you who may be newer to your position may have some fresh and innovative ideas. I want to point out that Michelle Grochocinski shared a new discussion board option for EBS on the SharePoint website—so that is another potential option for you so please keep that in mind. Now, I’d like to use the remaining time until 10:00 to open it up to all of you.  If you have questions you’d like to ask your fellow benefit specialists, now is a great time to do that.  Or if you have a new outreach activity that you would like to share, please do so. You can unmute yourself from the ZOOM menu when you are ready to talk.  </a:t>
            </a:r>
          </a:p>
        </p:txBody>
      </p:sp>
      <p:sp>
        <p:nvSpPr>
          <p:cNvPr id="4" name="Slide Number Placeholder 3"/>
          <p:cNvSpPr>
            <a:spLocks noGrp="1"/>
          </p:cNvSpPr>
          <p:nvPr>
            <p:ph type="sldNum" sz="quarter" idx="5"/>
          </p:nvPr>
        </p:nvSpPr>
        <p:spPr/>
        <p:txBody>
          <a:bodyPr/>
          <a:lstStyle/>
          <a:p>
            <a:fld id="{ECB13366-91FD-4703-8964-601F4694CBBE}" type="slidenum">
              <a:rPr lang="en-US" smtClean="0"/>
              <a:t>21</a:t>
            </a:fld>
            <a:endParaRPr lang="en-US"/>
          </a:p>
        </p:txBody>
      </p:sp>
    </p:spTree>
    <p:extLst>
      <p:ext uri="{BB962C8B-B14F-4D97-AF65-F5344CB8AC3E}">
        <p14:creationId xmlns:p14="http://schemas.microsoft.com/office/powerpoint/2010/main" val="3718404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13366-91FD-4703-8964-601F4694CBBE}" type="slidenum">
              <a:rPr lang="en-US" smtClean="0"/>
              <a:t>3</a:t>
            </a:fld>
            <a:endParaRPr lang="en-US"/>
          </a:p>
        </p:txBody>
      </p:sp>
    </p:spTree>
    <p:extLst>
      <p:ext uri="{BB962C8B-B14F-4D97-AF65-F5344CB8AC3E}">
        <p14:creationId xmlns:p14="http://schemas.microsoft.com/office/powerpoint/2010/main" val="1016940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preparing for this training, I used information from experiencing in Wisconsin and I did a lot of searching of some of our national partner’s as well as other sources to put these steps together.  IF you do the same search you will find a wide range in terms of a timeline for promoting an event and it certainly can depend on the type of event and other circumstances, but the steps I include today may be a helpful guide for your planning. —and the truth is, these are steps that you can take not only to promote virtual events, but for in-person events as well. BUT…there are a couple key differences between promoting a virtual event and promoting an in-person event.  People can access a LOT of information online. They can do a search and find information. There also may be more competition from other online webinars about Medicare. So it is important to set yourself apart from all of that.  Here’s where it is important to emphasize “why” they would want to attend your event rather than another online webinar. You’ll want them to know that YOU provide non-biased, objective information. They can ask questions “live” of the presenter.  You are a SHIP counselor.  So when people have so many immediate options for online information—taking the time to go through the steps to promote your virtual event will really help to get people interested and to get them to attend the event.</a:t>
            </a:r>
          </a:p>
        </p:txBody>
      </p:sp>
      <p:sp>
        <p:nvSpPr>
          <p:cNvPr id="4" name="Slide Number Placeholder 3"/>
          <p:cNvSpPr>
            <a:spLocks noGrp="1"/>
          </p:cNvSpPr>
          <p:nvPr>
            <p:ph type="sldNum" sz="quarter" idx="5"/>
          </p:nvPr>
        </p:nvSpPr>
        <p:spPr/>
        <p:txBody>
          <a:bodyPr/>
          <a:lstStyle/>
          <a:p>
            <a:fld id="{ECB13366-91FD-4703-8964-601F4694CBBE}" type="slidenum">
              <a:rPr lang="en-US" smtClean="0"/>
              <a:t>4</a:t>
            </a:fld>
            <a:endParaRPr lang="en-US"/>
          </a:p>
        </p:txBody>
      </p:sp>
    </p:spTree>
    <p:extLst>
      <p:ext uri="{BB962C8B-B14F-4D97-AF65-F5344CB8AC3E}">
        <p14:creationId xmlns:p14="http://schemas.microsoft.com/office/powerpoint/2010/main" val="2237231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know—there’s only so much you can do with a Medicare presentation title—and most of you already use great ones such as Medicare 101, Welcome to Medicare, etc.  Depending on the type of presentation, you might consider a few other options—such as Maximize Your Medicare or….use NCOA’s campaign title: “Boost Your Budget” if you’re doing a presentation about benefits.  But Beyond the title, we can look at the images and graphics. Think about the colors and the font you choose—are they eye-catching?  Does it look like you just typed it on a plain page and made that into a flyer?  Or are you using something that creates interest?  And consider a teaser with your presentation announcement. Here is where it can be important to focus on “why” someone would want to attend Your event! </a:t>
            </a:r>
          </a:p>
          <a:p>
            <a:endParaRPr lang="en-US" dirty="0"/>
          </a:p>
        </p:txBody>
      </p:sp>
      <p:sp>
        <p:nvSpPr>
          <p:cNvPr id="4" name="Slide Number Placeholder 3"/>
          <p:cNvSpPr>
            <a:spLocks noGrp="1"/>
          </p:cNvSpPr>
          <p:nvPr>
            <p:ph type="sldNum" sz="quarter" idx="5"/>
          </p:nvPr>
        </p:nvSpPr>
        <p:spPr/>
        <p:txBody>
          <a:bodyPr/>
          <a:lstStyle/>
          <a:p>
            <a:fld id="{ECB13366-91FD-4703-8964-601F4694CBBE}" type="slidenum">
              <a:rPr lang="en-US" smtClean="0"/>
              <a:t>5</a:t>
            </a:fld>
            <a:endParaRPr lang="en-US"/>
          </a:p>
        </p:txBody>
      </p:sp>
    </p:spTree>
    <p:extLst>
      <p:ext uri="{BB962C8B-B14F-4D97-AF65-F5344CB8AC3E}">
        <p14:creationId xmlns:p14="http://schemas.microsoft.com/office/powerpoint/2010/main" val="26604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one of the examples from NCOA’s campaign.  NCOA has emphasized that these </a:t>
            </a:r>
            <a:r>
              <a:rPr lang="en-US" sz="1800" b="0" i="0" u="none" strike="noStrike" dirty="0">
                <a:effectLst/>
                <a:latin typeface="Arial" panose="020B0604020202020204" pitchFamily="34" charset="0"/>
                <a:ea typeface="Calibri" panose="020F0502020204030204" pitchFamily="34" charset="0"/>
                <a:cs typeface="Arial" panose="020B0604020202020204" pitchFamily="34" charset="0"/>
              </a:rPr>
              <a:t>materials and images are intended to be evergreen, so feel free to use them throughout the year.</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CB13366-91FD-4703-8964-601F4694CBBE}" type="slidenum">
              <a:rPr lang="en-US" smtClean="0"/>
              <a:t>6</a:t>
            </a:fld>
            <a:endParaRPr lang="en-US"/>
          </a:p>
        </p:txBody>
      </p:sp>
    </p:spTree>
    <p:extLst>
      <p:ext uri="{BB962C8B-B14F-4D97-AF65-F5344CB8AC3E}">
        <p14:creationId xmlns:p14="http://schemas.microsoft.com/office/powerpoint/2010/main" val="36237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image from NCOA.  And these images were shared with partners throughout the country for use in your outreach. </a:t>
            </a:r>
          </a:p>
        </p:txBody>
      </p:sp>
      <p:sp>
        <p:nvSpPr>
          <p:cNvPr id="4" name="Slide Number Placeholder 3"/>
          <p:cNvSpPr>
            <a:spLocks noGrp="1"/>
          </p:cNvSpPr>
          <p:nvPr>
            <p:ph type="sldNum" sz="quarter" idx="5"/>
          </p:nvPr>
        </p:nvSpPr>
        <p:spPr/>
        <p:txBody>
          <a:bodyPr/>
          <a:lstStyle/>
          <a:p>
            <a:fld id="{ECB13366-91FD-4703-8964-601F4694CBBE}" type="slidenum">
              <a:rPr lang="en-US" smtClean="0"/>
              <a:t>7</a:t>
            </a:fld>
            <a:endParaRPr lang="en-US"/>
          </a:p>
        </p:txBody>
      </p:sp>
    </p:spTree>
    <p:extLst>
      <p:ext uri="{BB962C8B-B14F-4D97-AF65-F5344CB8AC3E}">
        <p14:creationId xmlns:p14="http://schemas.microsoft.com/office/powerpoint/2010/main" val="357543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sharing these in case you didn’t see the different options. </a:t>
            </a:r>
          </a:p>
        </p:txBody>
      </p:sp>
      <p:sp>
        <p:nvSpPr>
          <p:cNvPr id="4" name="Slide Number Placeholder 3"/>
          <p:cNvSpPr>
            <a:spLocks noGrp="1"/>
          </p:cNvSpPr>
          <p:nvPr>
            <p:ph type="sldNum" sz="quarter" idx="5"/>
          </p:nvPr>
        </p:nvSpPr>
        <p:spPr/>
        <p:txBody>
          <a:bodyPr/>
          <a:lstStyle/>
          <a:p>
            <a:fld id="{ECB13366-91FD-4703-8964-601F4694CBBE}" type="slidenum">
              <a:rPr lang="en-US" smtClean="0"/>
              <a:t>8</a:t>
            </a:fld>
            <a:endParaRPr lang="en-US"/>
          </a:p>
        </p:txBody>
      </p:sp>
    </p:spTree>
    <p:extLst>
      <p:ext uri="{BB962C8B-B14F-4D97-AF65-F5344CB8AC3E}">
        <p14:creationId xmlns:p14="http://schemas.microsoft.com/office/powerpoint/2010/main" val="3910622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Again—make those flyers look interesting.  You can use this flyer and customize it for your agency.  I have a link to it on the last slide and this is also one of the new resources in the “Presentation Resources” heading on the GWAAR website.</a:t>
            </a:r>
          </a:p>
        </p:txBody>
      </p:sp>
      <p:sp>
        <p:nvSpPr>
          <p:cNvPr id="4" name="Slide Number Placeholder 3"/>
          <p:cNvSpPr>
            <a:spLocks noGrp="1"/>
          </p:cNvSpPr>
          <p:nvPr>
            <p:ph type="sldNum" sz="quarter" idx="5"/>
          </p:nvPr>
        </p:nvSpPr>
        <p:spPr/>
        <p:txBody>
          <a:bodyPr/>
          <a:lstStyle/>
          <a:p>
            <a:fld id="{ECB13366-91FD-4703-8964-601F4694CBBE}" type="slidenum">
              <a:rPr lang="en-US" smtClean="0"/>
              <a:t>9</a:t>
            </a:fld>
            <a:endParaRPr lang="en-US"/>
          </a:p>
        </p:txBody>
      </p:sp>
    </p:spTree>
    <p:extLst>
      <p:ext uri="{BB962C8B-B14F-4D97-AF65-F5344CB8AC3E}">
        <p14:creationId xmlns:p14="http://schemas.microsoft.com/office/powerpoint/2010/main" val="3224279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67F7EA6-7C7C-4D6D-A779-62A78A0592D1}" type="datetimeFigureOut">
              <a:rPr lang="en-US" smtClean="0"/>
              <a:t>4/22/2021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A707E55-0655-4ACE-95FC-37D01E14FE74}" type="slidenum">
              <a:rPr lang="en-US" smtClean="0"/>
              <a:t>‹#›</a:t>
            </a:fld>
            <a:endParaRPr lang="en-US"/>
          </a:p>
        </p:txBody>
      </p:sp>
    </p:spTree>
    <p:extLst>
      <p:ext uri="{BB962C8B-B14F-4D97-AF65-F5344CB8AC3E}">
        <p14:creationId xmlns:p14="http://schemas.microsoft.com/office/powerpoint/2010/main" val="272779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7F7EA6-7C7C-4D6D-A779-62A78A0592D1}"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A707E55-0655-4ACE-95FC-37D01E14FE74}" type="slidenum">
              <a:rPr lang="en-US" smtClean="0"/>
              <a:t>‹#›</a:t>
            </a:fld>
            <a:endParaRPr lang="en-US"/>
          </a:p>
        </p:txBody>
      </p:sp>
    </p:spTree>
    <p:extLst>
      <p:ext uri="{BB962C8B-B14F-4D97-AF65-F5344CB8AC3E}">
        <p14:creationId xmlns:p14="http://schemas.microsoft.com/office/powerpoint/2010/main" val="4123722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67F7EA6-7C7C-4D6D-A779-62A78A0592D1}"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707E55-0655-4ACE-95FC-37D01E14FE74}" type="slidenum">
              <a:rPr lang="en-US" smtClean="0"/>
              <a:t>‹#›</a:t>
            </a:fld>
            <a:endParaRPr lang="en-US"/>
          </a:p>
        </p:txBody>
      </p:sp>
    </p:spTree>
    <p:extLst>
      <p:ext uri="{BB962C8B-B14F-4D97-AF65-F5344CB8AC3E}">
        <p14:creationId xmlns:p14="http://schemas.microsoft.com/office/powerpoint/2010/main" val="428461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67F7EA6-7C7C-4D6D-A779-62A78A0592D1}"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707E55-0655-4ACE-95FC-37D01E14FE74}" type="slidenum">
              <a:rPr lang="en-US" smtClean="0"/>
              <a:t>‹#›</a:t>
            </a:fld>
            <a:endParaRPr lang="en-US"/>
          </a:p>
        </p:txBody>
      </p:sp>
    </p:spTree>
    <p:extLst>
      <p:ext uri="{BB962C8B-B14F-4D97-AF65-F5344CB8AC3E}">
        <p14:creationId xmlns:p14="http://schemas.microsoft.com/office/powerpoint/2010/main" val="1931297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7F7EA6-7C7C-4D6D-A779-62A78A0592D1}"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707E55-0655-4ACE-95FC-37D01E14FE74}" type="slidenum">
              <a:rPr lang="en-US" smtClean="0"/>
              <a:t>‹#›</a:t>
            </a:fld>
            <a:endParaRPr lang="en-US"/>
          </a:p>
        </p:txBody>
      </p:sp>
    </p:spTree>
    <p:extLst>
      <p:ext uri="{BB962C8B-B14F-4D97-AF65-F5344CB8AC3E}">
        <p14:creationId xmlns:p14="http://schemas.microsoft.com/office/powerpoint/2010/main" val="4126669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67F7EA6-7C7C-4D6D-A779-62A78A0592D1}" type="datetimeFigureOut">
              <a:rPr lang="en-US" smtClean="0"/>
              <a:t>4/22/2021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07E55-0655-4ACE-95FC-37D01E14FE74}" type="slidenum">
              <a:rPr lang="en-US" smtClean="0"/>
              <a:t>‹#›</a:t>
            </a:fld>
            <a:endParaRPr lang="en-US"/>
          </a:p>
        </p:txBody>
      </p:sp>
    </p:spTree>
    <p:extLst>
      <p:ext uri="{BB962C8B-B14F-4D97-AF65-F5344CB8AC3E}">
        <p14:creationId xmlns:p14="http://schemas.microsoft.com/office/powerpoint/2010/main" val="1483633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67F7EA6-7C7C-4D6D-A779-62A78A0592D1}" type="datetimeFigureOut">
              <a:rPr lang="en-US" smtClean="0"/>
              <a:t>4/22/2021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8A707E55-0655-4ACE-95FC-37D01E14FE74}" type="slidenum">
              <a:rPr lang="en-US" smtClean="0"/>
              <a:t>‹#›</a:t>
            </a:fld>
            <a:endParaRPr lang="en-US"/>
          </a:p>
        </p:txBody>
      </p:sp>
    </p:spTree>
    <p:extLst>
      <p:ext uri="{BB962C8B-B14F-4D97-AF65-F5344CB8AC3E}">
        <p14:creationId xmlns:p14="http://schemas.microsoft.com/office/powerpoint/2010/main" val="2141426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67F7EA6-7C7C-4D6D-A779-62A78A0592D1}"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07E55-0655-4ACE-95FC-37D01E14FE74}" type="slidenum">
              <a:rPr lang="en-US" smtClean="0"/>
              <a:t>‹#›</a:t>
            </a:fld>
            <a:endParaRPr lang="en-US"/>
          </a:p>
        </p:txBody>
      </p:sp>
    </p:spTree>
    <p:extLst>
      <p:ext uri="{BB962C8B-B14F-4D97-AF65-F5344CB8AC3E}">
        <p14:creationId xmlns:p14="http://schemas.microsoft.com/office/powerpoint/2010/main" val="143823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67F7EA6-7C7C-4D6D-A779-62A78A0592D1}"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707E55-0655-4ACE-95FC-37D01E14FE74}" type="slidenum">
              <a:rPr lang="en-US" smtClean="0"/>
              <a:t>‹#›</a:t>
            </a:fld>
            <a:endParaRPr lang="en-US"/>
          </a:p>
        </p:txBody>
      </p:sp>
    </p:spTree>
    <p:extLst>
      <p:ext uri="{BB962C8B-B14F-4D97-AF65-F5344CB8AC3E}">
        <p14:creationId xmlns:p14="http://schemas.microsoft.com/office/powerpoint/2010/main" val="351144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F7EA6-7C7C-4D6D-A779-62A78A0592D1}"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07E55-0655-4ACE-95FC-37D01E14FE74}" type="slidenum">
              <a:rPr lang="en-US" smtClean="0"/>
              <a:t>‹#›</a:t>
            </a:fld>
            <a:endParaRPr lang="en-US"/>
          </a:p>
        </p:txBody>
      </p:sp>
    </p:spTree>
    <p:extLst>
      <p:ext uri="{BB962C8B-B14F-4D97-AF65-F5344CB8AC3E}">
        <p14:creationId xmlns:p14="http://schemas.microsoft.com/office/powerpoint/2010/main" val="2466597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7F7EA6-7C7C-4D6D-A779-62A78A0592D1}"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707E55-0655-4ACE-95FC-37D01E14FE74}" type="slidenum">
              <a:rPr lang="en-US" smtClean="0"/>
              <a:t>‹#›</a:t>
            </a:fld>
            <a:endParaRPr lang="en-US"/>
          </a:p>
        </p:txBody>
      </p:sp>
    </p:spTree>
    <p:extLst>
      <p:ext uri="{BB962C8B-B14F-4D97-AF65-F5344CB8AC3E}">
        <p14:creationId xmlns:p14="http://schemas.microsoft.com/office/powerpoint/2010/main" val="3017795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7F7EA6-7C7C-4D6D-A779-62A78A0592D1}"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07E55-0655-4ACE-95FC-37D01E14FE74}" type="slidenum">
              <a:rPr lang="en-US" smtClean="0"/>
              <a:t>‹#›</a:t>
            </a:fld>
            <a:endParaRPr lang="en-US"/>
          </a:p>
        </p:txBody>
      </p:sp>
    </p:spTree>
    <p:extLst>
      <p:ext uri="{BB962C8B-B14F-4D97-AF65-F5344CB8AC3E}">
        <p14:creationId xmlns:p14="http://schemas.microsoft.com/office/powerpoint/2010/main" val="3517416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7F7EA6-7C7C-4D6D-A779-62A78A0592D1}" type="datetimeFigureOut">
              <a:rPr lang="en-US" smtClean="0"/>
              <a:t>4/22/2021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07E55-0655-4ACE-95FC-37D01E14FE74}" type="slidenum">
              <a:rPr lang="en-US" smtClean="0"/>
              <a:t>‹#›</a:t>
            </a:fld>
            <a:endParaRPr lang="en-US"/>
          </a:p>
        </p:txBody>
      </p:sp>
    </p:spTree>
    <p:extLst>
      <p:ext uri="{BB962C8B-B14F-4D97-AF65-F5344CB8AC3E}">
        <p14:creationId xmlns:p14="http://schemas.microsoft.com/office/powerpoint/2010/main" val="967072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7F7EA6-7C7C-4D6D-A779-62A78A0592D1}" type="datetimeFigureOut">
              <a:rPr lang="en-US" smtClean="0"/>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07E55-0655-4ACE-95FC-37D01E14FE74}" type="slidenum">
              <a:rPr lang="en-US" smtClean="0"/>
              <a:t>‹#›</a:t>
            </a:fld>
            <a:endParaRPr lang="en-US"/>
          </a:p>
        </p:txBody>
      </p:sp>
    </p:spTree>
    <p:extLst>
      <p:ext uri="{BB962C8B-B14F-4D97-AF65-F5344CB8AC3E}">
        <p14:creationId xmlns:p14="http://schemas.microsoft.com/office/powerpoint/2010/main" val="259170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F7EA6-7C7C-4D6D-A779-62A78A0592D1}" type="datetimeFigureOut">
              <a:rPr lang="en-US" smtClean="0"/>
              <a:t>4/22/2021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A707E55-0655-4ACE-95FC-37D01E14FE74}" type="slidenum">
              <a:rPr lang="en-US" smtClean="0"/>
              <a:t>‹#›</a:t>
            </a:fld>
            <a:endParaRPr lang="en-US"/>
          </a:p>
        </p:txBody>
      </p:sp>
    </p:spTree>
    <p:extLst>
      <p:ext uri="{BB962C8B-B14F-4D97-AF65-F5344CB8AC3E}">
        <p14:creationId xmlns:p14="http://schemas.microsoft.com/office/powerpoint/2010/main" val="196640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7F7EA6-7C7C-4D6D-A779-62A78A0592D1}"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A707E55-0655-4ACE-95FC-37D01E14FE74}" type="slidenum">
              <a:rPr lang="en-US" smtClean="0"/>
              <a:t>‹#›</a:t>
            </a:fld>
            <a:endParaRPr lang="en-US"/>
          </a:p>
        </p:txBody>
      </p:sp>
    </p:spTree>
    <p:extLst>
      <p:ext uri="{BB962C8B-B14F-4D97-AF65-F5344CB8AC3E}">
        <p14:creationId xmlns:p14="http://schemas.microsoft.com/office/powerpoint/2010/main" val="148232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7F7EA6-7C7C-4D6D-A779-62A78A0592D1}"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A707E55-0655-4ACE-95FC-37D01E14FE74}" type="slidenum">
              <a:rPr lang="en-US" smtClean="0"/>
              <a:t>‹#›</a:t>
            </a:fld>
            <a:endParaRPr lang="en-US"/>
          </a:p>
        </p:txBody>
      </p:sp>
    </p:spTree>
    <p:extLst>
      <p:ext uri="{BB962C8B-B14F-4D97-AF65-F5344CB8AC3E}">
        <p14:creationId xmlns:p14="http://schemas.microsoft.com/office/powerpoint/2010/main" val="167529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67F7EA6-7C7C-4D6D-A779-62A78A0592D1}" type="datetimeFigureOut">
              <a:rPr lang="en-US" smtClean="0"/>
              <a:t>4/22/2021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A707E55-0655-4ACE-95FC-37D01E14FE74}" type="slidenum">
              <a:rPr lang="en-US" smtClean="0"/>
              <a:t>‹#›</a:t>
            </a:fld>
            <a:endParaRPr lang="en-US"/>
          </a:p>
        </p:txBody>
      </p:sp>
    </p:spTree>
    <p:extLst>
      <p:ext uri="{BB962C8B-B14F-4D97-AF65-F5344CB8AC3E}">
        <p14:creationId xmlns:p14="http://schemas.microsoft.com/office/powerpoint/2010/main" val="369490700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assets-us-01.kc-usercontent.com/ffacfe7d-10b6-0083-2632-604077fd4eca/763dd71c-5219-4439-8790-da8b6e400fb9/2021-BYB-01_NCOA%20Organic%20Social.doc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8" Type="http://schemas.openxmlformats.org/officeDocument/2006/relationships/hyperlink" Target="https://www.ncoa.org/article/boost-your-budget-week" TargetMode="External"/><Relationship Id="rId3" Type="http://schemas.openxmlformats.org/officeDocument/2006/relationships/image" Target="../media/image1.jpeg"/><Relationship Id="rId7" Type="http://schemas.openxmlformats.org/officeDocument/2006/relationships/hyperlink" Target="https://gwaar.org/api/cms/viewFile/id/200611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gwaar.org/api/cms/viewFile/id/2006719" TargetMode="External"/><Relationship Id="rId11" Type="http://schemas.openxmlformats.org/officeDocument/2006/relationships/image" Target="../media/image18.svg"/><Relationship Id="rId5" Type="http://schemas.openxmlformats.org/officeDocument/2006/relationships/hyperlink" Target="https://gwaar.org/api/cms/viewFile/id/2006113" TargetMode="External"/><Relationship Id="rId10" Type="http://schemas.openxmlformats.org/officeDocument/2006/relationships/image" Target="../media/image17.png"/><Relationship Id="rId4" Type="http://schemas.openxmlformats.org/officeDocument/2006/relationships/hyperlink" Target="https://gwaar.org/api/cms/viewFile/id/2006718" TargetMode="External"/><Relationship Id="rId9" Type="http://schemas.openxmlformats.org/officeDocument/2006/relationships/hyperlink" Target="https://www.shiptacenter.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109C5B-3B98-48EB-A942-8D11CEA37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3"/>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5">
            <a:extLst>
              <a:ext uri="{FF2B5EF4-FFF2-40B4-BE49-F238E27FC236}">
                <a16:creationId xmlns:a16="http://schemas.microsoft.com/office/drawing/2014/main" id="{A9C389E4-003E-40C9-AC9E-ED821C16F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5" name="Rectangle 14">
            <a:extLst>
              <a:ext uri="{FF2B5EF4-FFF2-40B4-BE49-F238E27FC236}">
                <a16:creationId xmlns:a16="http://schemas.microsoft.com/office/drawing/2014/main" id="{6C042684-2705-40BD-9104-A6B24CE1C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D57D431-D708-4B9C-A7FF-7D92D3990955}"/>
              </a:ext>
            </a:extLst>
          </p:cNvPr>
          <p:cNvSpPr>
            <a:spLocks noGrp="1"/>
          </p:cNvSpPr>
          <p:nvPr>
            <p:ph type="ctrTitle"/>
          </p:nvPr>
        </p:nvSpPr>
        <p:spPr>
          <a:xfrm>
            <a:off x="3657600" y="1861984"/>
            <a:ext cx="6594722" cy="3427646"/>
          </a:xfrm>
        </p:spPr>
        <p:txBody>
          <a:bodyPr>
            <a:normAutofit/>
          </a:bodyPr>
          <a:lstStyle/>
          <a:p>
            <a:r>
              <a:rPr lang="en-US" sz="6600" dirty="0">
                <a:solidFill>
                  <a:srgbClr val="EBEBEB"/>
                </a:solidFill>
              </a:rPr>
              <a:t>Welcome!</a:t>
            </a:r>
            <a:br>
              <a:rPr lang="en-US" sz="6600" dirty="0">
                <a:solidFill>
                  <a:srgbClr val="EBEBEB"/>
                </a:solidFill>
              </a:rPr>
            </a:br>
            <a:endParaRPr lang="en-US" sz="6600" dirty="0">
              <a:solidFill>
                <a:srgbClr val="EBEBEB"/>
              </a:solidFill>
            </a:endParaRPr>
          </a:p>
        </p:txBody>
      </p:sp>
      <p:sp>
        <p:nvSpPr>
          <p:cNvPr id="3" name="Subtitle 2">
            <a:extLst>
              <a:ext uri="{FF2B5EF4-FFF2-40B4-BE49-F238E27FC236}">
                <a16:creationId xmlns:a16="http://schemas.microsoft.com/office/drawing/2014/main" id="{3CB44A43-4CAC-482D-B9CD-059D28664A31}"/>
              </a:ext>
            </a:extLst>
          </p:cNvPr>
          <p:cNvSpPr>
            <a:spLocks noGrp="1"/>
          </p:cNvSpPr>
          <p:nvPr>
            <p:ph type="subTitle" idx="1"/>
          </p:nvPr>
        </p:nvSpPr>
        <p:spPr>
          <a:xfrm>
            <a:off x="1068388" y="848031"/>
            <a:ext cx="6268246" cy="1268144"/>
          </a:xfrm>
        </p:spPr>
        <p:txBody>
          <a:bodyPr>
            <a:normAutofit fontScale="77500" lnSpcReduction="20000"/>
          </a:bodyPr>
          <a:lstStyle/>
          <a:p>
            <a:r>
              <a:rPr lang="en-US" sz="2000" dirty="0"/>
              <a:t>Medicare Outreach Training</a:t>
            </a:r>
          </a:p>
          <a:p>
            <a:r>
              <a:rPr lang="en-US" sz="2000" dirty="0"/>
              <a:t>April 22, 2021</a:t>
            </a:r>
          </a:p>
          <a:p>
            <a:r>
              <a:rPr lang="en-US" sz="2000" dirty="0"/>
              <a:t>Promoting your virtual event</a:t>
            </a:r>
          </a:p>
          <a:p>
            <a:r>
              <a:rPr lang="en-US" sz="2000" dirty="0"/>
              <a:t>Debbie Bisswurm, GWAAR</a:t>
            </a:r>
          </a:p>
        </p:txBody>
      </p:sp>
    </p:spTree>
    <p:extLst>
      <p:ext uri="{BB962C8B-B14F-4D97-AF65-F5344CB8AC3E}">
        <p14:creationId xmlns:p14="http://schemas.microsoft.com/office/powerpoint/2010/main" val="287958441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 name="Title 6">
            <a:extLst>
              <a:ext uri="{FF2B5EF4-FFF2-40B4-BE49-F238E27FC236}">
                <a16:creationId xmlns:a16="http://schemas.microsoft.com/office/drawing/2014/main" id="{6E88CCA0-4937-4062-A41D-23A38C09F191}"/>
              </a:ext>
            </a:extLst>
          </p:cNvPr>
          <p:cNvSpPr>
            <a:spLocks noGrp="1"/>
          </p:cNvSpPr>
          <p:nvPr>
            <p:ph type="ctrTitle"/>
          </p:nvPr>
        </p:nvSpPr>
        <p:spPr>
          <a:xfrm>
            <a:off x="6515461" y="2423623"/>
            <a:ext cx="4798142" cy="3153753"/>
          </a:xfrm>
        </p:spPr>
        <p:txBody>
          <a:bodyPr>
            <a:normAutofit fontScale="90000"/>
          </a:bodyPr>
          <a:lstStyle/>
          <a:p>
            <a:r>
              <a:rPr lang="en-US" sz="4200" dirty="0">
                <a:solidFill>
                  <a:srgbClr val="EBEBEB"/>
                </a:solidFill>
              </a:rPr>
              <a:t>Another example:</a:t>
            </a:r>
            <a:br>
              <a:rPr lang="en-US" sz="4200" dirty="0">
                <a:solidFill>
                  <a:srgbClr val="EBEBEB"/>
                </a:solidFill>
              </a:rPr>
            </a:br>
            <a:br>
              <a:rPr lang="en-US" sz="4200" dirty="0">
                <a:solidFill>
                  <a:srgbClr val="EBEBEB"/>
                </a:solidFill>
              </a:rPr>
            </a:br>
            <a:r>
              <a:rPr lang="en-US" sz="3800" dirty="0">
                <a:solidFill>
                  <a:srgbClr val="EBEBEB"/>
                </a:solidFill>
              </a:rPr>
              <a:t>Targeting consumers with limited income</a:t>
            </a:r>
            <a:br>
              <a:rPr lang="en-US" sz="4200" dirty="0">
                <a:solidFill>
                  <a:srgbClr val="EBEBEB"/>
                </a:solidFill>
              </a:rPr>
            </a:br>
            <a:br>
              <a:rPr lang="en-US" sz="4200" dirty="0">
                <a:solidFill>
                  <a:srgbClr val="EBEBEB"/>
                </a:solidFill>
              </a:rPr>
            </a:br>
            <a:endParaRPr lang="en-US" sz="4200" dirty="0">
              <a:solidFill>
                <a:srgbClr val="EBEBEB"/>
              </a:solidFill>
            </a:endParaRPr>
          </a:p>
        </p:txBody>
      </p:sp>
      <p:sp>
        <p:nvSpPr>
          <p:cNvPr id="24" name="Rectangle 23">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B16312F9-7B61-483D-966C-56566499A1F0}"/>
              </a:ext>
            </a:extLst>
          </p:cNvPr>
          <p:cNvPicPr>
            <a:picLocks noChangeAspect="1"/>
          </p:cNvPicPr>
          <p:nvPr/>
        </p:nvPicPr>
        <p:blipFill>
          <a:blip r:embed="rId3"/>
          <a:stretch>
            <a:fillRect/>
          </a:stretch>
        </p:blipFill>
        <p:spPr>
          <a:xfrm>
            <a:off x="1184910" y="579324"/>
            <a:ext cx="4491631" cy="5699351"/>
          </a:xfrm>
          <a:prstGeom prst="rect">
            <a:avLst/>
          </a:prstGeom>
        </p:spPr>
      </p:pic>
    </p:spTree>
    <p:extLst>
      <p:ext uri="{BB962C8B-B14F-4D97-AF65-F5344CB8AC3E}">
        <p14:creationId xmlns:p14="http://schemas.microsoft.com/office/powerpoint/2010/main" val="183921584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B84468F2-F6AE-4F60-95FB-AEF4ECB313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B3A32504-D897-43E6-93AD-6DD6AB14C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Freeform 5">
              <a:extLst>
                <a:ext uri="{FF2B5EF4-FFF2-40B4-BE49-F238E27FC236}">
                  <a16:creationId xmlns:a16="http://schemas.microsoft.com/office/drawing/2014/main" id="{5C4ABB57-196D-4F36-9C3F-C5B1C76F75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9" name="Rectangle 38">
            <a:extLst>
              <a:ext uri="{FF2B5EF4-FFF2-40B4-BE49-F238E27FC236}">
                <a16:creationId xmlns:a16="http://schemas.microsoft.com/office/drawing/2014/main" id="{53972666-584E-4CDC-9B20-13CDAD501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Picture 7" descr="A person sitting on a bed talking on a cell phone&#10;&#10;Description automatically generated with medium confidence">
            <a:extLst>
              <a:ext uri="{FF2B5EF4-FFF2-40B4-BE49-F238E27FC236}">
                <a16:creationId xmlns:a16="http://schemas.microsoft.com/office/drawing/2014/main" id="{B5A03E40-1751-4DA2-9299-744F69DFA04A}"/>
              </a:ext>
            </a:extLst>
          </p:cNvPr>
          <p:cNvPicPr/>
          <p:nvPr/>
        </p:nvPicPr>
        <p:blipFill rotWithShape="1">
          <a:blip r:embed="rId4" cstate="print">
            <a:extLst>
              <a:ext uri="{28A0092B-C50C-407E-A947-70E740481C1C}">
                <a14:useLocalDpi xmlns:a14="http://schemas.microsoft.com/office/drawing/2010/main" val="0"/>
              </a:ext>
            </a:extLst>
          </a:blip>
          <a:srcRect l="398" r="10508" b="-4"/>
          <a:stretch/>
        </p:blipFill>
        <p:spPr bwMode="auto">
          <a:xfrm>
            <a:off x="467934" y="469953"/>
            <a:ext cx="2764648" cy="4648975"/>
          </a:xfrm>
          <a:prstGeom prst="rect">
            <a:avLst/>
          </a:prstGeom>
          <a:noFill/>
          <a:extLst>
            <a:ext uri="{53640926-AAD7-44D8-BBD7-CCE9431645EC}">
              <a14:shadowObscured xmlns:a14="http://schemas.microsoft.com/office/drawing/2010/main"/>
            </a:ext>
          </a:extLst>
        </p:spPr>
      </p:pic>
      <p:pic>
        <p:nvPicPr>
          <p:cNvPr id="4" name="Picture 3" descr="Two people looking at a tablet&#10;&#10;Description automatically generated with low confidence">
            <a:extLst>
              <a:ext uri="{FF2B5EF4-FFF2-40B4-BE49-F238E27FC236}">
                <a16:creationId xmlns:a16="http://schemas.microsoft.com/office/drawing/2014/main" id="{279D5ABF-8E38-40EF-8167-2E74344010C4}"/>
              </a:ext>
            </a:extLst>
          </p:cNvPr>
          <p:cNvPicPr/>
          <p:nvPr/>
        </p:nvPicPr>
        <p:blipFill rotWithShape="1">
          <a:blip r:embed="rId5">
            <a:extLst>
              <a:ext uri="{28A0092B-C50C-407E-A947-70E740481C1C}">
                <a14:useLocalDpi xmlns:a14="http://schemas.microsoft.com/office/drawing/2010/main" val="0"/>
              </a:ext>
            </a:extLst>
          </a:blip>
          <a:srcRect l="26369" r="26363" b="-1"/>
          <a:stretch/>
        </p:blipFill>
        <p:spPr bwMode="auto">
          <a:xfrm>
            <a:off x="3303911" y="469951"/>
            <a:ext cx="2752344" cy="4648976"/>
          </a:xfrm>
          <a:prstGeom prst="rect">
            <a:avLst/>
          </a:prstGeom>
          <a:noFill/>
          <a:extLst>
            <a:ext uri="{53640926-AAD7-44D8-BBD7-CCE9431645EC}">
              <a14:shadowObscured xmlns:a14="http://schemas.microsoft.com/office/drawing/2010/main"/>
            </a:ext>
          </a:extLst>
        </p:spPr>
      </p:pic>
      <p:pic>
        <p:nvPicPr>
          <p:cNvPr id="5" name="Picture 4" descr="Two people looking at a computer&#10;&#10;Description automatically generated">
            <a:extLst>
              <a:ext uri="{FF2B5EF4-FFF2-40B4-BE49-F238E27FC236}">
                <a16:creationId xmlns:a16="http://schemas.microsoft.com/office/drawing/2014/main" id="{5C480752-571E-4772-8A27-3797C82EE82C}"/>
              </a:ext>
            </a:extLst>
          </p:cNvPr>
          <p:cNvPicPr/>
          <p:nvPr/>
        </p:nvPicPr>
        <p:blipFill rotWithShape="1">
          <a:blip r:embed="rId6">
            <a:extLst>
              <a:ext uri="{28A0092B-C50C-407E-A947-70E740481C1C}">
                <a14:useLocalDpi xmlns:a14="http://schemas.microsoft.com/office/drawing/2010/main" val="0"/>
              </a:ext>
            </a:extLst>
          </a:blip>
          <a:srcRect l="37395" r="20804"/>
          <a:stretch/>
        </p:blipFill>
        <p:spPr bwMode="auto">
          <a:xfrm>
            <a:off x="6127584" y="475698"/>
            <a:ext cx="2752344" cy="4378646"/>
          </a:xfrm>
          <a:prstGeom prst="rect">
            <a:avLst/>
          </a:prstGeom>
          <a:noFill/>
          <a:extLst>
            <a:ext uri="{53640926-AAD7-44D8-BBD7-CCE9431645EC}">
              <a14:shadowObscured xmlns:a14="http://schemas.microsoft.com/office/drawing/2010/main"/>
            </a:ext>
          </a:extLst>
        </p:spPr>
      </p:pic>
      <p:pic>
        <p:nvPicPr>
          <p:cNvPr id="7" name="Picture 6" descr="A person and person smiling&#10;&#10;Description automatically generated with low confidence">
            <a:extLst>
              <a:ext uri="{FF2B5EF4-FFF2-40B4-BE49-F238E27FC236}">
                <a16:creationId xmlns:a16="http://schemas.microsoft.com/office/drawing/2014/main" id="{0E655439-98DE-42D8-A42E-62A2C13FD362}"/>
              </a:ext>
            </a:extLst>
          </p:cNvPr>
          <p:cNvPicPr/>
          <p:nvPr/>
        </p:nvPicPr>
        <p:blipFill rotWithShape="1">
          <a:blip r:embed="rId7" cstate="print">
            <a:extLst>
              <a:ext uri="{28A0092B-C50C-407E-A947-70E740481C1C}">
                <a14:useLocalDpi xmlns:a14="http://schemas.microsoft.com/office/drawing/2010/main" val="0"/>
              </a:ext>
            </a:extLst>
          </a:blip>
          <a:srcRect l="23118" r="35057" b="2"/>
          <a:stretch/>
        </p:blipFill>
        <p:spPr bwMode="auto">
          <a:xfrm>
            <a:off x="8951258" y="469951"/>
            <a:ext cx="2763657" cy="4393958"/>
          </a:xfrm>
          <a:prstGeom prst="rect">
            <a:avLst/>
          </a:prstGeom>
          <a:noFill/>
          <a:extLst>
            <a:ext uri="{53640926-AAD7-44D8-BBD7-CCE9431645EC}">
              <a14:shadowObscured xmlns:a14="http://schemas.microsoft.com/office/drawing/2010/main"/>
            </a:ext>
          </a:extLst>
        </p:spPr>
      </p:pic>
      <p:sp>
        <p:nvSpPr>
          <p:cNvPr id="41"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3" name="Freeform: Shape 42">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6" name="Title 5">
            <a:extLst>
              <a:ext uri="{FF2B5EF4-FFF2-40B4-BE49-F238E27FC236}">
                <a16:creationId xmlns:a16="http://schemas.microsoft.com/office/drawing/2014/main" id="{5BF4D170-B504-4303-98FD-A3EF85601395}"/>
              </a:ext>
            </a:extLst>
          </p:cNvPr>
          <p:cNvSpPr>
            <a:spLocks noGrp="1"/>
          </p:cNvSpPr>
          <p:nvPr>
            <p:ph type="title"/>
          </p:nvPr>
        </p:nvSpPr>
        <p:spPr>
          <a:xfrm>
            <a:off x="892199" y="4997711"/>
            <a:ext cx="10407602" cy="868026"/>
          </a:xfrm>
        </p:spPr>
        <p:txBody>
          <a:bodyPr vert="horz" lIns="91440" tIns="45720" rIns="91440" bIns="45720" rtlCol="0" anchor="b">
            <a:normAutofit/>
          </a:bodyPr>
          <a:lstStyle/>
          <a:p>
            <a:pPr algn="ctr">
              <a:lnSpc>
                <a:spcPct val="90000"/>
              </a:lnSpc>
            </a:pPr>
            <a:r>
              <a:rPr lang="en-US" sz="2800" dirty="0">
                <a:solidFill>
                  <a:srgbClr val="EBEBEB"/>
                </a:solidFill>
              </a:rPr>
              <a:t>Interested in different images for the flyer? Contact me for additional customizable options. </a:t>
            </a:r>
          </a:p>
        </p:txBody>
      </p:sp>
    </p:spTree>
    <p:extLst>
      <p:ext uri="{BB962C8B-B14F-4D97-AF65-F5344CB8AC3E}">
        <p14:creationId xmlns:p14="http://schemas.microsoft.com/office/powerpoint/2010/main" val="68577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7"/>
                                        </p:tgtEl>
                                        <p:attrNameLst>
                                          <p:attrName>style.visibility</p:attrName>
                                        </p:attrNameLst>
                                      </p:cBhvr>
                                      <p:to>
                                        <p:strVal val="visible"/>
                                      </p:to>
                                    </p:set>
                                    <p:animEffect transition="in" filter="fade">
                                      <p:cBhvr>
                                        <p:cTn id="10" dur="700"/>
                                        <p:tgtEl>
                                          <p:spTgt spid="7"/>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700"/>
                                        <p:tgtEl>
                                          <p:spTgt spid="5"/>
                                        </p:tgtEl>
                                      </p:cBhvr>
                                    </p:animEffect>
                                  </p:childTnLst>
                                </p:cTn>
                              </p:par>
                              <p:par>
                                <p:cTn id="14" presetID="10" presetClass="entr" presetSubtype="0" fill="hold" nodeType="withEffect">
                                  <p:stCondLst>
                                    <p:cond delay="0"/>
                                  </p:stCondLst>
                                  <p:iterate>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700"/>
                                        <p:tgtEl>
                                          <p:spTgt spid="4"/>
                                        </p:tgtEl>
                                      </p:cBhvr>
                                    </p:animEffect>
                                  </p:childTnLst>
                                </p:cTn>
                              </p:par>
                              <p:par>
                                <p:cTn id="17" presetID="10" presetClass="entr" presetSubtype="0" fill="hold" nodeType="withEffect">
                                  <p:stCondLst>
                                    <p:cond delay="0"/>
                                  </p:stCondLst>
                                  <p:iterate>
                                    <p:tmPct val="10000"/>
                                  </p:iterate>
                                  <p:childTnLst>
                                    <p:set>
                                      <p:cBhvr>
                                        <p:cTn id="18" dur="1" fill="hold">
                                          <p:stCondLst>
                                            <p:cond delay="0"/>
                                          </p:stCondLst>
                                        </p:cTn>
                                        <p:tgtEl>
                                          <p:spTgt spid="8"/>
                                        </p:tgtEl>
                                        <p:attrNameLst>
                                          <p:attrName>style.visibility</p:attrName>
                                        </p:attrNameLst>
                                      </p:cBhvr>
                                      <p:to>
                                        <p:strVal val="visible"/>
                                      </p:to>
                                    </p:set>
                                    <p:animEffect transition="in" filter="fade">
                                      <p:cBhvr>
                                        <p:cTn id="19"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Group 2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3" name="Rectangle 2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4" name="Rectangle 2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068343F-B5D3-4F37-AACC-31065115C6ED}"/>
              </a:ext>
            </a:extLst>
          </p:cNvPr>
          <p:cNvSpPr>
            <a:spLocks noGrp="1"/>
          </p:cNvSpPr>
          <p:nvPr>
            <p:ph type="title"/>
          </p:nvPr>
        </p:nvSpPr>
        <p:spPr>
          <a:xfrm>
            <a:off x="5675349" y="1675142"/>
            <a:ext cx="5428551" cy="3153753"/>
          </a:xfrm>
        </p:spPr>
        <p:txBody>
          <a:bodyPr vert="horz" lIns="91440" tIns="45720" rIns="91440" bIns="45720" rtlCol="0" anchor="b">
            <a:normAutofit/>
          </a:bodyPr>
          <a:lstStyle/>
          <a:p>
            <a:pPr>
              <a:lnSpc>
                <a:spcPct val="90000"/>
              </a:lnSpc>
            </a:pPr>
            <a:r>
              <a:rPr lang="en-US" sz="3400" b="0" i="0" kern="1200">
                <a:solidFill>
                  <a:srgbClr val="EBEBEB"/>
                </a:solidFill>
                <a:latin typeface="+mj-lt"/>
                <a:ea typeface="+mj-ea"/>
                <a:cs typeface="+mj-cs"/>
              </a:rPr>
              <a:t>Change out your graphics for different presentations!</a:t>
            </a:r>
            <a:br>
              <a:rPr lang="en-US" sz="3400" b="0" i="0" kern="1200">
                <a:solidFill>
                  <a:srgbClr val="EBEBEB"/>
                </a:solidFill>
                <a:latin typeface="+mj-lt"/>
                <a:ea typeface="+mj-ea"/>
                <a:cs typeface="+mj-cs"/>
              </a:rPr>
            </a:br>
            <a:br>
              <a:rPr lang="en-US" sz="3400" b="0" i="0" kern="1200">
                <a:solidFill>
                  <a:srgbClr val="EBEBEB"/>
                </a:solidFill>
                <a:latin typeface="+mj-lt"/>
                <a:ea typeface="+mj-ea"/>
                <a:cs typeface="+mj-cs"/>
              </a:rPr>
            </a:br>
            <a:r>
              <a:rPr lang="en-US" sz="3400" b="0" i="0" kern="1200">
                <a:solidFill>
                  <a:srgbClr val="EBEBEB"/>
                </a:solidFill>
                <a:latin typeface="+mj-lt"/>
                <a:ea typeface="+mj-ea"/>
                <a:cs typeface="+mj-cs"/>
              </a:rPr>
              <a:t>This detective works great for OEP!</a:t>
            </a:r>
            <a:endParaRPr lang="en-US" sz="3400" b="0" i="0" kern="1200" dirty="0">
              <a:solidFill>
                <a:srgbClr val="EBEBEB"/>
              </a:solidFill>
              <a:latin typeface="+mj-lt"/>
              <a:ea typeface="+mj-ea"/>
              <a:cs typeface="+mj-cs"/>
            </a:endParaRPr>
          </a:p>
        </p:txBody>
      </p:sp>
      <p:grpSp>
        <p:nvGrpSpPr>
          <p:cNvPr id="35" name="Group 27">
            <a:extLst>
              <a:ext uri="{FF2B5EF4-FFF2-40B4-BE49-F238E27FC236}">
                <a16:creationId xmlns:a16="http://schemas.microsoft.com/office/drawing/2014/main" id="{F41F5BDA-0140-462B-933C-538752EEAD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23335" y="396836"/>
            <a:ext cx="4992157" cy="6058999"/>
            <a:chOff x="6776508" y="396836"/>
            <a:chExt cx="4992157" cy="6058999"/>
          </a:xfrm>
        </p:grpSpPr>
        <p:sp>
          <p:nvSpPr>
            <p:cNvPr id="29" name="Rectangle 28">
              <a:extLst>
                <a:ext uri="{FF2B5EF4-FFF2-40B4-BE49-F238E27FC236}">
                  <a16:creationId xmlns:a16="http://schemas.microsoft.com/office/drawing/2014/main" id="{28AE763C-C631-453B-A3A7-09499D0DB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5">
              <a:extLst>
                <a:ext uri="{FF2B5EF4-FFF2-40B4-BE49-F238E27FC236}">
                  <a16:creationId xmlns:a16="http://schemas.microsoft.com/office/drawing/2014/main" id="{C0C2E541-1E75-440D-A59A-C2B3AB867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43615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 name="Freeform 5">
              <a:extLst>
                <a:ext uri="{FF2B5EF4-FFF2-40B4-BE49-F238E27FC236}">
                  <a16:creationId xmlns:a16="http://schemas.microsoft.com/office/drawing/2014/main" id="{481FF14D-53DC-4EA3-8425-26F1B0F08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34726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Content Placeholder 3">
            <a:extLst>
              <a:ext uri="{FF2B5EF4-FFF2-40B4-BE49-F238E27FC236}">
                <a16:creationId xmlns:a16="http://schemas.microsoft.com/office/drawing/2014/main" id="{E3A78309-4DB7-4237-85A0-14F56DB5188B}"/>
              </a:ext>
            </a:extLst>
          </p:cNvPr>
          <p:cNvPicPr>
            <a:picLocks noGrp="1"/>
          </p:cNvPicPr>
          <p:nvPr>
            <p:ph idx="1"/>
          </p:nvPr>
        </p:nvPicPr>
        <p:blipFill rotWithShape="1">
          <a:blip r:embed="rId4">
            <a:extLst>
              <a:ext uri="{28A0092B-C50C-407E-A947-70E740481C1C}">
                <a14:useLocalDpi xmlns:a14="http://schemas.microsoft.com/office/drawing/2010/main" val="0"/>
              </a:ext>
            </a:extLst>
          </a:blip>
          <a:srcRect r="6235" b="-2"/>
          <a:stretch/>
        </p:blipFill>
        <p:spPr>
          <a:xfrm>
            <a:off x="1068389" y="1114620"/>
            <a:ext cx="3273616" cy="4931849"/>
          </a:xfrm>
          <a:prstGeom prst="rect">
            <a:avLst/>
          </a:prstGeom>
        </p:spPr>
      </p:pic>
    </p:spTree>
    <p:extLst>
      <p:ext uri="{BB962C8B-B14F-4D97-AF65-F5344CB8AC3E}">
        <p14:creationId xmlns:p14="http://schemas.microsoft.com/office/powerpoint/2010/main" val="404189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2" name="Rectangle 11">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16" name="Freeform: Shape 15">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sp>
        <p:nvSpPr>
          <p:cNvPr id="3" name="Content Placeholder 2">
            <a:extLst>
              <a:ext uri="{FF2B5EF4-FFF2-40B4-BE49-F238E27FC236}">
                <a16:creationId xmlns:a16="http://schemas.microsoft.com/office/drawing/2014/main" id="{B5268688-B849-497D-BD43-277E0CF6131B}"/>
              </a:ext>
            </a:extLst>
          </p:cNvPr>
          <p:cNvSpPr>
            <a:spLocks noGrp="1"/>
          </p:cNvSpPr>
          <p:nvPr>
            <p:ph idx="1"/>
          </p:nvPr>
        </p:nvSpPr>
        <p:spPr>
          <a:xfrm>
            <a:off x="3060008" y="1790944"/>
            <a:ext cx="8279532" cy="4807820"/>
          </a:xfrm>
        </p:spPr>
        <p:txBody>
          <a:bodyPr>
            <a:normAutofit/>
          </a:bodyPr>
          <a:lstStyle/>
          <a:p>
            <a:pPr>
              <a:lnSpc>
                <a:spcPct val="150000"/>
              </a:lnSpc>
            </a:pPr>
            <a:r>
              <a:rPr lang="en-US" sz="2200" dirty="0"/>
              <a:t>Early promotion may include sending out a “save the date”.</a:t>
            </a:r>
          </a:p>
          <a:p>
            <a:pPr lvl="1">
              <a:lnSpc>
                <a:spcPct val="150000"/>
              </a:lnSpc>
            </a:pPr>
            <a:r>
              <a:rPr lang="en-US" sz="2000" dirty="0"/>
              <a:t>Presentation schedule for the year—send out when known.</a:t>
            </a:r>
          </a:p>
          <a:p>
            <a:pPr lvl="2">
              <a:lnSpc>
                <a:spcPct val="150000"/>
              </a:lnSpc>
            </a:pPr>
            <a:r>
              <a:rPr lang="en-US" sz="1800" b="1" dirty="0"/>
              <a:t>Know the deadlines </a:t>
            </a:r>
            <a:r>
              <a:rPr lang="en-US" sz="1800" dirty="0"/>
              <a:t>to include info on community partner calendars and plan accordingly!</a:t>
            </a:r>
          </a:p>
          <a:p>
            <a:pPr lvl="1">
              <a:lnSpc>
                <a:spcPct val="150000"/>
              </a:lnSpc>
            </a:pPr>
            <a:r>
              <a:rPr lang="en-US" sz="2000" dirty="0"/>
              <a:t>6 weeks before event—outreach to community partners.</a:t>
            </a:r>
            <a:endParaRPr lang="en-US" sz="2200" dirty="0"/>
          </a:p>
          <a:p>
            <a:pPr lvl="1">
              <a:lnSpc>
                <a:spcPct val="150000"/>
              </a:lnSpc>
            </a:pPr>
            <a:r>
              <a:rPr lang="en-US" sz="2000" dirty="0"/>
              <a:t>1 month before event—post flyers (virtual and physical) in key locations.</a:t>
            </a:r>
          </a:p>
          <a:p>
            <a:pPr marL="0" indent="0">
              <a:buNone/>
            </a:pPr>
            <a:endParaRPr lang="en-US" dirty="0"/>
          </a:p>
        </p:txBody>
      </p:sp>
      <p:sp>
        <p:nvSpPr>
          <p:cNvPr id="4" name="TextBox 3">
            <a:extLst>
              <a:ext uri="{FF2B5EF4-FFF2-40B4-BE49-F238E27FC236}">
                <a16:creationId xmlns:a16="http://schemas.microsoft.com/office/drawing/2014/main" id="{BA5041AB-3D3B-443B-8FE3-A98FD5EEE009}"/>
              </a:ext>
            </a:extLst>
          </p:cNvPr>
          <p:cNvSpPr txBox="1"/>
          <p:nvPr/>
        </p:nvSpPr>
        <p:spPr>
          <a:xfrm>
            <a:off x="2995404" y="882196"/>
            <a:ext cx="8416862" cy="584775"/>
          </a:xfrm>
          <a:prstGeom prst="rect">
            <a:avLst/>
          </a:prstGeom>
          <a:noFill/>
        </p:spPr>
        <p:txBody>
          <a:bodyPr wrap="square" rtlCol="0">
            <a:spAutoFit/>
          </a:bodyPr>
          <a:lstStyle/>
          <a:p>
            <a:r>
              <a:rPr lang="en-US" sz="3200" b="1" dirty="0"/>
              <a:t>Start Promoting Your Event Early!</a:t>
            </a:r>
          </a:p>
        </p:txBody>
      </p:sp>
      <p:sp>
        <p:nvSpPr>
          <p:cNvPr id="2" name="TextBox 1">
            <a:extLst>
              <a:ext uri="{FF2B5EF4-FFF2-40B4-BE49-F238E27FC236}">
                <a16:creationId xmlns:a16="http://schemas.microsoft.com/office/drawing/2014/main" id="{3BB3A1F1-5299-4054-8272-DCC6642EED7C}"/>
              </a:ext>
            </a:extLst>
          </p:cNvPr>
          <p:cNvSpPr txBox="1"/>
          <p:nvPr/>
        </p:nvSpPr>
        <p:spPr>
          <a:xfrm>
            <a:off x="922913" y="1805940"/>
            <a:ext cx="1251902" cy="1200329"/>
          </a:xfrm>
          <a:prstGeom prst="rect">
            <a:avLst/>
          </a:prstGeom>
          <a:noFill/>
        </p:spPr>
        <p:txBody>
          <a:bodyPr wrap="square" rtlCol="0">
            <a:spAutoFit/>
          </a:bodyPr>
          <a:lstStyle/>
          <a:p>
            <a:r>
              <a:rPr lang="en-US" sz="3600" dirty="0">
                <a:solidFill>
                  <a:schemeClr val="bg1"/>
                </a:solidFill>
              </a:rPr>
              <a:t>Step   #2</a:t>
            </a:r>
          </a:p>
        </p:txBody>
      </p:sp>
    </p:spTree>
    <p:extLst>
      <p:ext uri="{BB962C8B-B14F-4D97-AF65-F5344CB8AC3E}">
        <p14:creationId xmlns:p14="http://schemas.microsoft.com/office/powerpoint/2010/main" val="1339301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4B74B5D8-38AD-4C80-A31B-7B425EFA19C3}"/>
              </a:ext>
            </a:extLst>
          </p:cNvPr>
          <p:cNvSpPr>
            <a:spLocks noGrp="1"/>
          </p:cNvSpPr>
          <p:nvPr>
            <p:ph type="title"/>
          </p:nvPr>
        </p:nvSpPr>
        <p:spPr>
          <a:xfrm>
            <a:off x="967791" y="1449324"/>
            <a:ext cx="2621734" cy="4391640"/>
          </a:xfrm>
        </p:spPr>
        <p:txBody>
          <a:bodyPr anchor="t">
            <a:normAutofit/>
          </a:bodyPr>
          <a:lstStyle/>
          <a:p>
            <a:r>
              <a:rPr lang="en-US" sz="3000" dirty="0">
                <a:solidFill>
                  <a:schemeClr val="tx1"/>
                </a:solidFill>
              </a:rPr>
              <a:t>Promoting your event</a:t>
            </a:r>
          </a:p>
        </p:txBody>
      </p:sp>
      <p:sp>
        <p:nvSpPr>
          <p:cNvPr id="12" name="Rectangle 11">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D05E875-63E6-44EA-A66A-20FD6C385F51}"/>
              </a:ext>
            </a:extLst>
          </p:cNvPr>
          <p:cNvSpPr>
            <a:spLocks noGrp="1"/>
          </p:cNvSpPr>
          <p:nvPr>
            <p:ph idx="1"/>
          </p:nvPr>
        </p:nvSpPr>
        <p:spPr>
          <a:xfrm>
            <a:off x="3692395" y="1277991"/>
            <a:ext cx="7431217" cy="4734306"/>
          </a:xfrm>
        </p:spPr>
        <p:txBody>
          <a:bodyPr>
            <a:normAutofit/>
          </a:bodyPr>
          <a:lstStyle/>
          <a:p>
            <a:pPr marL="0" indent="0">
              <a:spcAft>
                <a:spcPts val="1200"/>
              </a:spcAft>
              <a:buNone/>
            </a:pPr>
            <a:r>
              <a:rPr lang="en-US" sz="2400" dirty="0">
                <a:solidFill>
                  <a:schemeClr val="tx1"/>
                </a:solidFill>
              </a:rPr>
              <a:t>Direct contact and share flyers/promotional materials with target locations:</a:t>
            </a:r>
          </a:p>
          <a:p>
            <a:pPr lvl="1"/>
            <a:r>
              <a:rPr lang="en-US" sz="2400" dirty="0">
                <a:solidFill>
                  <a:schemeClr val="tx1"/>
                </a:solidFill>
              </a:rPr>
              <a:t>Maximize opportunities within your agency—internal staff, agency waiting room.</a:t>
            </a:r>
          </a:p>
          <a:p>
            <a:pPr lvl="1"/>
            <a:r>
              <a:rPr lang="en-US" sz="2400" dirty="0">
                <a:solidFill>
                  <a:schemeClr val="tx1"/>
                </a:solidFill>
              </a:rPr>
              <a:t>Community Partners</a:t>
            </a:r>
          </a:p>
          <a:p>
            <a:pPr lvl="2"/>
            <a:r>
              <a:rPr lang="en-US" sz="2000" dirty="0">
                <a:solidFill>
                  <a:schemeClr val="tx1"/>
                </a:solidFill>
              </a:rPr>
              <a:t>SSA office, clinics, food pantries, libraries, churches, grocery stores</a:t>
            </a:r>
          </a:p>
          <a:p>
            <a:pPr lvl="2"/>
            <a:r>
              <a:rPr lang="en-US" sz="2000" dirty="0">
                <a:solidFill>
                  <a:schemeClr val="tx1"/>
                </a:solidFill>
              </a:rPr>
              <a:t>Ask your partners to spread the word—provide a physical and/or virtual flyer. </a:t>
            </a:r>
          </a:p>
          <a:p>
            <a:pPr lvl="1"/>
            <a:r>
              <a:rPr lang="en-US" sz="2400" b="0" i="0" dirty="0">
                <a:solidFill>
                  <a:schemeClr val="tx1"/>
                </a:solidFill>
                <a:effectLst/>
              </a:rPr>
              <a:t>Make the most of email marketing! </a:t>
            </a:r>
          </a:p>
          <a:p>
            <a:pPr lvl="1"/>
            <a:endParaRPr lang="en-US" dirty="0">
              <a:solidFill>
                <a:schemeClr val="tx1"/>
              </a:solidFill>
            </a:endParaRPr>
          </a:p>
          <a:p>
            <a:pPr lvl="1"/>
            <a:endParaRPr lang="en-US" dirty="0">
              <a:solidFill>
                <a:schemeClr val="tx1"/>
              </a:solidFill>
            </a:endParaRPr>
          </a:p>
        </p:txBody>
      </p:sp>
    </p:spTree>
    <p:extLst>
      <p:ext uri="{BB962C8B-B14F-4D97-AF65-F5344CB8AC3E}">
        <p14:creationId xmlns:p14="http://schemas.microsoft.com/office/powerpoint/2010/main" val="69931074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4B74B5D8-38AD-4C80-A31B-7B425EFA19C3}"/>
              </a:ext>
            </a:extLst>
          </p:cNvPr>
          <p:cNvSpPr>
            <a:spLocks noGrp="1"/>
          </p:cNvSpPr>
          <p:nvPr>
            <p:ph type="title"/>
          </p:nvPr>
        </p:nvSpPr>
        <p:spPr>
          <a:xfrm>
            <a:off x="967791" y="1449324"/>
            <a:ext cx="2621734" cy="4391640"/>
          </a:xfrm>
        </p:spPr>
        <p:txBody>
          <a:bodyPr anchor="t">
            <a:normAutofit/>
          </a:bodyPr>
          <a:lstStyle/>
          <a:p>
            <a:r>
              <a:rPr lang="en-US" sz="3000" dirty="0">
                <a:solidFill>
                  <a:schemeClr val="tx1"/>
                </a:solidFill>
              </a:rPr>
              <a:t>Promoting your event</a:t>
            </a:r>
          </a:p>
        </p:txBody>
      </p:sp>
      <p:sp>
        <p:nvSpPr>
          <p:cNvPr id="12" name="Rectangle 11">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D05E875-63E6-44EA-A66A-20FD6C385F51}"/>
              </a:ext>
            </a:extLst>
          </p:cNvPr>
          <p:cNvSpPr>
            <a:spLocks noGrp="1"/>
          </p:cNvSpPr>
          <p:nvPr>
            <p:ph idx="1"/>
          </p:nvPr>
        </p:nvSpPr>
        <p:spPr>
          <a:xfrm>
            <a:off x="3692395" y="1277991"/>
            <a:ext cx="6948087" cy="4734306"/>
          </a:xfrm>
        </p:spPr>
        <p:txBody>
          <a:bodyPr>
            <a:normAutofit/>
          </a:bodyPr>
          <a:lstStyle/>
          <a:p>
            <a:pPr marL="0" indent="0">
              <a:spcAft>
                <a:spcPts val="1200"/>
              </a:spcAft>
              <a:buNone/>
            </a:pPr>
            <a:endParaRPr lang="en-US" dirty="0">
              <a:solidFill>
                <a:schemeClr val="tx1"/>
              </a:solidFill>
            </a:endParaRPr>
          </a:p>
          <a:p>
            <a:pPr lvl="1"/>
            <a:endParaRPr lang="en-US" dirty="0">
              <a:solidFill>
                <a:schemeClr val="tx1"/>
              </a:solidFill>
            </a:endParaRPr>
          </a:p>
        </p:txBody>
      </p:sp>
      <p:sp>
        <p:nvSpPr>
          <p:cNvPr id="11" name="Content Placeholder 2">
            <a:extLst>
              <a:ext uri="{FF2B5EF4-FFF2-40B4-BE49-F238E27FC236}">
                <a16:creationId xmlns:a16="http://schemas.microsoft.com/office/drawing/2014/main" id="{0F4203BE-4B77-4AA1-9770-E4482C728DCB}"/>
              </a:ext>
            </a:extLst>
          </p:cNvPr>
          <p:cNvSpPr txBox="1">
            <a:spLocks/>
          </p:cNvSpPr>
          <p:nvPr/>
        </p:nvSpPr>
        <p:spPr>
          <a:xfrm>
            <a:off x="3795265" y="1732757"/>
            <a:ext cx="6948087"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Aft>
                <a:spcPts val="1200"/>
              </a:spcAft>
            </a:pPr>
            <a:r>
              <a:rPr lang="en-US" sz="2400" dirty="0"/>
              <a:t>Leverage social media across platforms</a:t>
            </a:r>
          </a:p>
          <a:p>
            <a:pPr lvl="1"/>
            <a:r>
              <a:rPr lang="en-US" sz="2200" dirty="0"/>
              <a:t>Facebook</a:t>
            </a:r>
          </a:p>
          <a:p>
            <a:pPr lvl="1"/>
            <a:r>
              <a:rPr lang="en-US" sz="2200" dirty="0"/>
              <a:t>Twitter</a:t>
            </a:r>
          </a:p>
          <a:p>
            <a:pPr lvl="1">
              <a:spcAft>
                <a:spcPts val="1200"/>
              </a:spcAft>
            </a:pPr>
            <a:r>
              <a:rPr lang="en-US" sz="2200" dirty="0"/>
              <a:t>LinkedIn</a:t>
            </a:r>
          </a:p>
          <a:p>
            <a:r>
              <a:rPr lang="en-US" sz="2400" dirty="0">
                <a:hlinkClick r:id="rId4"/>
              </a:rPr>
              <a:t>NCOA Boost Your Budget Social Media Posts</a:t>
            </a:r>
            <a:endParaRPr lang="en-US" sz="2400" dirty="0"/>
          </a:p>
          <a:p>
            <a:pPr lvl="1"/>
            <a:endParaRPr lang="en-US" dirty="0"/>
          </a:p>
        </p:txBody>
      </p:sp>
    </p:spTree>
    <p:extLst>
      <p:ext uri="{BB962C8B-B14F-4D97-AF65-F5344CB8AC3E}">
        <p14:creationId xmlns:p14="http://schemas.microsoft.com/office/powerpoint/2010/main" val="80614437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4B74B5D8-38AD-4C80-A31B-7B425EFA19C3}"/>
              </a:ext>
            </a:extLst>
          </p:cNvPr>
          <p:cNvSpPr>
            <a:spLocks noGrp="1"/>
          </p:cNvSpPr>
          <p:nvPr>
            <p:ph type="title"/>
          </p:nvPr>
        </p:nvSpPr>
        <p:spPr>
          <a:xfrm>
            <a:off x="967791" y="1449324"/>
            <a:ext cx="2621734" cy="4391640"/>
          </a:xfrm>
        </p:spPr>
        <p:txBody>
          <a:bodyPr anchor="t">
            <a:normAutofit/>
          </a:bodyPr>
          <a:lstStyle/>
          <a:p>
            <a:r>
              <a:rPr lang="en-US" sz="3000" dirty="0">
                <a:solidFill>
                  <a:schemeClr val="tx1"/>
                </a:solidFill>
              </a:rPr>
              <a:t>Promoting your event</a:t>
            </a:r>
          </a:p>
        </p:txBody>
      </p:sp>
      <p:sp>
        <p:nvSpPr>
          <p:cNvPr id="12" name="Rectangle 11">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D05E875-63E6-44EA-A66A-20FD6C385F51}"/>
              </a:ext>
            </a:extLst>
          </p:cNvPr>
          <p:cNvSpPr>
            <a:spLocks noGrp="1"/>
          </p:cNvSpPr>
          <p:nvPr>
            <p:ph idx="1"/>
          </p:nvPr>
        </p:nvSpPr>
        <p:spPr>
          <a:xfrm>
            <a:off x="3589525" y="1277991"/>
            <a:ext cx="6948087" cy="4734306"/>
          </a:xfrm>
        </p:spPr>
        <p:txBody>
          <a:bodyPr>
            <a:normAutofit/>
          </a:bodyPr>
          <a:lstStyle/>
          <a:p>
            <a:pPr lvl="1"/>
            <a:endParaRPr lang="en-US" dirty="0">
              <a:solidFill>
                <a:schemeClr val="tx1"/>
              </a:solidFill>
            </a:endParaRPr>
          </a:p>
          <a:p>
            <a:pPr lvl="1"/>
            <a:endParaRPr lang="en-US" dirty="0">
              <a:solidFill>
                <a:schemeClr val="tx1"/>
              </a:solidFill>
            </a:endParaRPr>
          </a:p>
        </p:txBody>
      </p:sp>
      <p:sp>
        <p:nvSpPr>
          <p:cNvPr id="7" name="Content Placeholder 2">
            <a:extLst>
              <a:ext uri="{FF2B5EF4-FFF2-40B4-BE49-F238E27FC236}">
                <a16:creationId xmlns:a16="http://schemas.microsoft.com/office/drawing/2014/main" id="{AC720EB7-7294-4A88-A84E-71EBD62BFCDE}"/>
              </a:ext>
            </a:extLst>
          </p:cNvPr>
          <p:cNvSpPr txBox="1">
            <a:spLocks/>
          </p:cNvSpPr>
          <p:nvPr/>
        </p:nvSpPr>
        <p:spPr>
          <a:xfrm>
            <a:off x="4017113" y="1799459"/>
            <a:ext cx="6420699"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sz="2800" dirty="0"/>
              <a:t>A few more ideas:</a:t>
            </a:r>
          </a:p>
          <a:p>
            <a:pPr marL="0" indent="0">
              <a:buFont typeface="Wingdings 3" charset="2"/>
              <a:buNone/>
            </a:pPr>
            <a:endParaRPr lang="en-US" sz="800" dirty="0"/>
          </a:p>
          <a:p>
            <a:r>
              <a:rPr lang="en-US" sz="2200" dirty="0"/>
              <a:t>Promote word-of-mouth marketing</a:t>
            </a:r>
          </a:p>
          <a:p>
            <a:pPr lvl="1">
              <a:spcAft>
                <a:spcPts val="1200"/>
              </a:spcAft>
            </a:pPr>
            <a:r>
              <a:rPr lang="en-US" sz="2000" dirty="0"/>
              <a:t>Clients you’ve served </a:t>
            </a:r>
          </a:p>
          <a:p>
            <a:pPr>
              <a:spcAft>
                <a:spcPts val="1200"/>
              </a:spcAft>
            </a:pPr>
            <a:r>
              <a:rPr lang="en-US" sz="2200" dirty="0"/>
              <a:t>Write article about the event for your newsletter</a:t>
            </a:r>
          </a:p>
        </p:txBody>
      </p:sp>
    </p:spTree>
    <p:extLst>
      <p:ext uri="{BB962C8B-B14F-4D97-AF65-F5344CB8AC3E}">
        <p14:creationId xmlns:p14="http://schemas.microsoft.com/office/powerpoint/2010/main" val="289545220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2" name="Rectangle 11">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16" name="Freeform: Shape 15">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sp>
        <p:nvSpPr>
          <p:cNvPr id="4" name="TextBox 3">
            <a:extLst>
              <a:ext uri="{FF2B5EF4-FFF2-40B4-BE49-F238E27FC236}">
                <a16:creationId xmlns:a16="http://schemas.microsoft.com/office/drawing/2014/main" id="{BA5041AB-3D3B-443B-8FE3-A98FD5EEE009}"/>
              </a:ext>
            </a:extLst>
          </p:cNvPr>
          <p:cNvSpPr txBox="1"/>
          <p:nvPr/>
        </p:nvSpPr>
        <p:spPr>
          <a:xfrm>
            <a:off x="2967639" y="1076022"/>
            <a:ext cx="8868936" cy="584775"/>
          </a:xfrm>
          <a:prstGeom prst="rect">
            <a:avLst/>
          </a:prstGeom>
          <a:noFill/>
        </p:spPr>
        <p:txBody>
          <a:bodyPr wrap="square" rtlCol="0">
            <a:spAutoFit/>
          </a:bodyPr>
          <a:lstStyle/>
          <a:p>
            <a:r>
              <a:rPr lang="en-US" sz="3200" b="1" dirty="0"/>
              <a:t>Final Marketing Push - </a:t>
            </a:r>
            <a:r>
              <a:rPr lang="en-US" sz="2800" b="1" dirty="0"/>
              <a:t>10 days before event</a:t>
            </a:r>
          </a:p>
        </p:txBody>
      </p:sp>
      <p:sp>
        <p:nvSpPr>
          <p:cNvPr id="2" name="TextBox 1">
            <a:extLst>
              <a:ext uri="{FF2B5EF4-FFF2-40B4-BE49-F238E27FC236}">
                <a16:creationId xmlns:a16="http://schemas.microsoft.com/office/drawing/2014/main" id="{3BB3A1F1-5299-4054-8272-DCC6642EED7C}"/>
              </a:ext>
            </a:extLst>
          </p:cNvPr>
          <p:cNvSpPr txBox="1"/>
          <p:nvPr/>
        </p:nvSpPr>
        <p:spPr>
          <a:xfrm>
            <a:off x="922913" y="1805940"/>
            <a:ext cx="1251902" cy="1200329"/>
          </a:xfrm>
          <a:prstGeom prst="rect">
            <a:avLst/>
          </a:prstGeom>
          <a:noFill/>
        </p:spPr>
        <p:txBody>
          <a:bodyPr wrap="square" rtlCol="0">
            <a:spAutoFit/>
          </a:bodyPr>
          <a:lstStyle/>
          <a:p>
            <a:r>
              <a:rPr lang="en-US" sz="3600" dirty="0">
                <a:solidFill>
                  <a:schemeClr val="bg1"/>
                </a:solidFill>
              </a:rPr>
              <a:t>Step   #3</a:t>
            </a:r>
          </a:p>
        </p:txBody>
      </p:sp>
      <p:sp>
        <p:nvSpPr>
          <p:cNvPr id="13" name="Content Placeholder 2">
            <a:extLst>
              <a:ext uri="{FF2B5EF4-FFF2-40B4-BE49-F238E27FC236}">
                <a16:creationId xmlns:a16="http://schemas.microsoft.com/office/drawing/2014/main" id="{A1960E6C-0E7A-4FBC-B594-5A132A41F543}"/>
              </a:ext>
            </a:extLst>
          </p:cNvPr>
          <p:cNvSpPr txBox="1">
            <a:spLocks/>
          </p:cNvSpPr>
          <p:nvPr/>
        </p:nvSpPr>
        <p:spPr>
          <a:xfrm>
            <a:off x="3568353" y="2406104"/>
            <a:ext cx="8064051"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150000"/>
              </a:lnSpc>
            </a:pPr>
            <a:r>
              <a:rPr lang="en-US" sz="2200" dirty="0"/>
              <a:t>Send reminders to community partners.</a:t>
            </a:r>
          </a:p>
          <a:p>
            <a:pPr>
              <a:lnSpc>
                <a:spcPct val="150000"/>
              </a:lnSpc>
            </a:pPr>
            <a:r>
              <a:rPr lang="en-US" sz="2200" dirty="0"/>
              <a:t>Send reminders emails to people who have registered.</a:t>
            </a:r>
          </a:p>
          <a:p>
            <a:pPr lvl="1">
              <a:lnSpc>
                <a:spcPct val="150000"/>
              </a:lnSpc>
              <a:spcBef>
                <a:spcPts val="0"/>
              </a:spcBef>
            </a:pPr>
            <a:r>
              <a:rPr lang="en-US" sz="2000" dirty="0"/>
              <a:t>Include the presentation link.</a:t>
            </a:r>
          </a:p>
          <a:p>
            <a:pPr>
              <a:lnSpc>
                <a:spcPct val="150000"/>
              </a:lnSpc>
            </a:pPr>
            <a:r>
              <a:rPr lang="en-US" sz="2200" dirty="0"/>
              <a:t>Add reminder posts to Facebook and Twitter.</a:t>
            </a:r>
          </a:p>
          <a:p>
            <a:endParaRPr lang="en-US" dirty="0"/>
          </a:p>
        </p:txBody>
      </p:sp>
    </p:spTree>
    <p:extLst>
      <p:ext uri="{BB962C8B-B14F-4D97-AF65-F5344CB8AC3E}">
        <p14:creationId xmlns:p14="http://schemas.microsoft.com/office/powerpoint/2010/main" val="633415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52"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4B74B5D8-38AD-4C80-A31B-7B425EFA19C3}"/>
              </a:ext>
            </a:extLst>
          </p:cNvPr>
          <p:cNvSpPr>
            <a:spLocks noGrp="1"/>
          </p:cNvSpPr>
          <p:nvPr>
            <p:ph type="title"/>
          </p:nvPr>
        </p:nvSpPr>
        <p:spPr>
          <a:xfrm>
            <a:off x="967791" y="1449324"/>
            <a:ext cx="2621734" cy="4391640"/>
          </a:xfrm>
        </p:spPr>
        <p:txBody>
          <a:bodyPr anchor="t">
            <a:normAutofit/>
          </a:bodyPr>
          <a:lstStyle/>
          <a:p>
            <a:r>
              <a:rPr lang="en-US" sz="2800" dirty="0">
                <a:solidFill>
                  <a:schemeClr val="tx1"/>
                </a:solidFill>
              </a:rPr>
              <a:t>Event Day Reminders</a:t>
            </a:r>
            <a:br>
              <a:rPr lang="en-US" sz="2800" dirty="0">
                <a:solidFill>
                  <a:schemeClr val="tx1"/>
                </a:solidFill>
              </a:rPr>
            </a:br>
            <a:endParaRPr lang="en-US" sz="2800" dirty="0">
              <a:solidFill>
                <a:schemeClr val="tx1"/>
              </a:solidFill>
            </a:endParaRPr>
          </a:p>
        </p:txBody>
      </p:sp>
      <p:sp>
        <p:nvSpPr>
          <p:cNvPr id="54" name="Rectangle 53">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Content Placeholder 2">
            <a:extLst>
              <a:ext uri="{FF2B5EF4-FFF2-40B4-BE49-F238E27FC236}">
                <a16:creationId xmlns:a16="http://schemas.microsoft.com/office/drawing/2014/main" id="{FD05E875-63E6-44EA-A66A-20FD6C385F51}"/>
              </a:ext>
            </a:extLst>
          </p:cNvPr>
          <p:cNvSpPr>
            <a:spLocks noGrp="1"/>
          </p:cNvSpPr>
          <p:nvPr>
            <p:ph idx="1"/>
          </p:nvPr>
        </p:nvSpPr>
        <p:spPr>
          <a:xfrm>
            <a:off x="3440430" y="1187577"/>
            <a:ext cx="7683182" cy="4915134"/>
          </a:xfrm>
        </p:spPr>
        <p:txBody>
          <a:bodyPr>
            <a:normAutofit/>
          </a:bodyPr>
          <a:lstStyle/>
          <a:p>
            <a:pPr>
              <a:lnSpc>
                <a:spcPct val="90000"/>
              </a:lnSpc>
              <a:spcAft>
                <a:spcPts val="600"/>
              </a:spcAft>
            </a:pPr>
            <a:r>
              <a:rPr lang="en-US" sz="2000" dirty="0">
                <a:solidFill>
                  <a:schemeClr val="tx1"/>
                </a:solidFill>
              </a:rPr>
              <a:t>Be prepared (practice before!)</a:t>
            </a:r>
          </a:p>
          <a:p>
            <a:pPr>
              <a:lnSpc>
                <a:spcPct val="90000"/>
              </a:lnSpc>
              <a:spcAft>
                <a:spcPts val="600"/>
              </a:spcAft>
            </a:pPr>
            <a:r>
              <a:rPr lang="en-US" sz="2000" dirty="0">
                <a:solidFill>
                  <a:schemeClr val="tx1"/>
                </a:solidFill>
              </a:rPr>
              <a:t>Enter the platform early, be ready to screen share.</a:t>
            </a:r>
          </a:p>
          <a:p>
            <a:pPr>
              <a:lnSpc>
                <a:spcPct val="90000"/>
              </a:lnSpc>
              <a:spcAft>
                <a:spcPts val="600"/>
              </a:spcAft>
            </a:pPr>
            <a:r>
              <a:rPr lang="en-US" sz="2000" dirty="0">
                <a:solidFill>
                  <a:schemeClr val="tx1"/>
                </a:solidFill>
              </a:rPr>
              <a:t>Start on time!</a:t>
            </a:r>
          </a:p>
          <a:p>
            <a:pPr>
              <a:lnSpc>
                <a:spcPct val="90000"/>
              </a:lnSpc>
              <a:spcAft>
                <a:spcPts val="600"/>
              </a:spcAft>
            </a:pPr>
            <a:r>
              <a:rPr lang="en-US" sz="2000" dirty="0">
                <a:solidFill>
                  <a:schemeClr val="tx1"/>
                </a:solidFill>
              </a:rPr>
              <a:t>If recording, let attendees know how to access it later.</a:t>
            </a:r>
          </a:p>
          <a:p>
            <a:pPr>
              <a:lnSpc>
                <a:spcPct val="90000"/>
              </a:lnSpc>
            </a:pPr>
            <a:r>
              <a:rPr lang="en-US" sz="2000" dirty="0">
                <a:solidFill>
                  <a:schemeClr val="tx1"/>
                </a:solidFill>
              </a:rPr>
              <a:t>Avoid “death by PowerPoint”—include pauses for Q &amp; A or polls. </a:t>
            </a:r>
          </a:p>
          <a:p>
            <a:pPr lvl="1">
              <a:lnSpc>
                <a:spcPct val="90000"/>
              </a:lnSpc>
            </a:pPr>
            <a:r>
              <a:rPr lang="en-US" sz="1900" dirty="0">
                <a:solidFill>
                  <a:schemeClr val="tx1"/>
                </a:solidFill>
              </a:rPr>
              <a:t>Remember:  your energy in presenting your topic will affect how interested and engaged your attendees are.</a:t>
            </a:r>
          </a:p>
          <a:p>
            <a:pPr lvl="1">
              <a:lnSpc>
                <a:spcPct val="90000"/>
              </a:lnSpc>
              <a:spcAft>
                <a:spcPts val="600"/>
              </a:spcAft>
            </a:pPr>
            <a:r>
              <a:rPr lang="en-US" sz="1900" dirty="0">
                <a:solidFill>
                  <a:schemeClr val="tx1"/>
                </a:solidFill>
              </a:rPr>
              <a:t>Have a “story” to drive home your point. </a:t>
            </a:r>
          </a:p>
          <a:p>
            <a:pPr>
              <a:lnSpc>
                <a:spcPct val="90000"/>
              </a:lnSpc>
              <a:spcAft>
                <a:spcPts val="600"/>
              </a:spcAft>
            </a:pPr>
            <a:r>
              <a:rPr lang="en-US" sz="2000" dirty="0">
                <a:solidFill>
                  <a:schemeClr val="tx1"/>
                </a:solidFill>
              </a:rPr>
              <a:t>Stick to your schedule.</a:t>
            </a:r>
          </a:p>
          <a:p>
            <a:pPr>
              <a:lnSpc>
                <a:spcPct val="90000"/>
              </a:lnSpc>
            </a:pPr>
            <a:r>
              <a:rPr lang="en-US" sz="2000" dirty="0">
                <a:solidFill>
                  <a:schemeClr val="tx1"/>
                </a:solidFill>
              </a:rPr>
              <a:t>Make sure your contact information is clearly presented.</a:t>
            </a:r>
          </a:p>
        </p:txBody>
      </p:sp>
    </p:spTree>
    <p:extLst>
      <p:ext uri="{BB962C8B-B14F-4D97-AF65-F5344CB8AC3E}">
        <p14:creationId xmlns:p14="http://schemas.microsoft.com/office/powerpoint/2010/main" val="312154510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2" name="Rectangle 11">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16" name="Freeform: Shape 15">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sp>
        <p:nvSpPr>
          <p:cNvPr id="4" name="TextBox 3">
            <a:extLst>
              <a:ext uri="{FF2B5EF4-FFF2-40B4-BE49-F238E27FC236}">
                <a16:creationId xmlns:a16="http://schemas.microsoft.com/office/drawing/2014/main" id="{BA5041AB-3D3B-443B-8FE3-A98FD5EEE009}"/>
              </a:ext>
            </a:extLst>
          </p:cNvPr>
          <p:cNvSpPr txBox="1"/>
          <p:nvPr/>
        </p:nvSpPr>
        <p:spPr>
          <a:xfrm>
            <a:off x="3103950" y="1327490"/>
            <a:ext cx="8416862" cy="584775"/>
          </a:xfrm>
          <a:prstGeom prst="rect">
            <a:avLst/>
          </a:prstGeom>
          <a:noFill/>
        </p:spPr>
        <p:txBody>
          <a:bodyPr wrap="square" rtlCol="0">
            <a:spAutoFit/>
          </a:bodyPr>
          <a:lstStyle/>
          <a:p>
            <a:r>
              <a:rPr lang="en-US" sz="3200" b="1" dirty="0"/>
              <a:t>After the Event</a:t>
            </a:r>
          </a:p>
        </p:txBody>
      </p:sp>
      <p:sp>
        <p:nvSpPr>
          <p:cNvPr id="2" name="TextBox 1">
            <a:extLst>
              <a:ext uri="{FF2B5EF4-FFF2-40B4-BE49-F238E27FC236}">
                <a16:creationId xmlns:a16="http://schemas.microsoft.com/office/drawing/2014/main" id="{3BB3A1F1-5299-4054-8272-DCC6642EED7C}"/>
              </a:ext>
            </a:extLst>
          </p:cNvPr>
          <p:cNvSpPr txBox="1"/>
          <p:nvPr/>
        </p:nvSpPr>
        <p:spPr>
          <a:xfrm>
            <a:off x="922913" y="1805940"/>
            <a:ext cx="1251902" cy="1200329"/>
          </a:xfrm>
          <a:prstGeom prst="rect">
            <a:avLst/>
          </a:prstGeom>
          <a:noFill/>
        </p:spPr>
        <p:txBody>
          <a:bodyPr wrap="square" rtlCol="0">
            <a:spAutoFit/>
          </a:bodyPr>
          <a:lstStyle/>
          <a:p>
            <a:r>
              <a:rPr lang="en-US" sz="3600" dirty="0">
                <a:solidFill>
                  <a:schemeClr val="bg1"/>
                </a:solidFill>
              </a:rPr>
              <a:t>Step   #4</a:t>
            </a:r>
          </a:p>
        </p:txBody>
      </p:sp>
      <p:sp>
        <p:nvSpPr>
          <p:cNvPr id="13" name="Content Placeholder 2">
            <a:extLst>
              <a:ext uri="{FF2B5EF4-FFF2-40B4-BE49-F238E27FC236}">
                <a16:creationId xmlns:a16="http://schemas.microsoft.com/office/drawing/2014/main" id="{0346574E-1890-4A50-87CF-FC091ABA9C37}"/>
              </a:ext>
            </a:extLst>
          </p:cNvPr>
          <p:cNvSpPr>
            <a:spLocks noGrp="1"/>
          </p:cNvSpPr>
          <p:nvPr>
            <p:ph idx="1"/>
          </p:nvPr>
        </p:nvSpPr>
        <p:spPr>
          <a:xfrm>
            <a:off x="3008757" y="2129804"/>
            <a:ext cx="7291816" cy="3774440"/>
          </a:xfrm>
        </p:spPr>
        <p:txBody>
          <a:bodyPr anchor="ctr">
            <a:normAutofit/>
          </a:bodyPr>
          <a:lstStyle/>
          <a:p>
            <a:pPr fontAlgn="base"/>
            <a:r>
              <a:rPr lang="en-US" sz="2400" dirty="0"/>
              <a:t>Thank participants for attending</a:t>
            </a:r>
          </a:p>
          <a:p>
            <a:pPr fontAlgn="base"/>
            <a:r>
              <a:rPr lang="en-US" sz="2400" dirty="0"/>
              <a:t>If you have upcoming events scheduled, let attendees know about them and encourage them to tell a friend.</a:t>
            </a:r>
          </a:p>
          <a:p>
            <a:pPr lvl="1" fontAlgn="base"/>
            <a:r>
              <a:rPr lang="en-US" sz="2000" dirty="0"/>
              <a:t>Follow-up with an email that includes any resources you want to share and info about upcoming events. Encourage them to forward to a friend.</a:t>
            </a:r>
          </a:p>
        </p:txBody>
      </p:sp>
      <p:pic>
        <p:nvPicPr>
          <p:cNvPr id="15" name="Graphic 14" descr="Clapping Hands">
            <a:extLst>
              <a:ext uri="{FF2B5EF4-FFF2-40B4-BE49-F238E27FC236}">
                <a16:creationId xmlns:a16="http://schemas.microsoft.com/office/drawing/2014/main" id="{E92C09D4-64BD-482B-A28C-399F3B17C8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87783" y="404610"/>
            <a:ext cx="2601659" cy="2601659"/>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254532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D431-D708-4B9C-A7FF-7D92D3990955}"/>
              </a:ext>
            </a:extLst>
          </p:cNvPr>
          <p:cNvSpPr>
            <a:spLocks noGrp="1"/>
          </p:cNvSpPr>
          <p:nvPr>
            <p:ph type="ctrTitle"/>
          </p:nvPr>
        </p:nvSpPr>
        <p:spPr>
          <a:xfrm>
            <a:off x="5695061" y="1241266"/>
            <a:ext cx="5428551" cy="3153753"/>
          </a:xfrm>
        </p:spPr>
        <p:txBody>
          <a:bodyPr>
            <a:normAutofit/>
          </a:bodyPr>
          <a:lstStyle/>
          <a:p>
            <a:r>
              <a:rPr lang="en-US" dirty="0">
                <a:solidFill>
                  <a:srgbClr val="EBEBEB"/>
                </a:solidFill>
              </a:rPr>
              <a:t>Promoting Your Virtual Event</a:t>
            </a:r>
          </a:p>
        </p:txBody>
      </p:sp>
      <p:sp>
        <p:nvSpPr>
          <p:cNvPr id="3" name="Subtitle 2">
            <a:extLst>
              <a:ext uri="{FF2B5EF4-FFF2-40B4-BE49-F238E27FC236}">
                <a16:creationId xmlns:a16="http://schemas.microsoft.com/office/drawing/2014/main" id="{3CB44A43-4CAC-482D-B9CD-059D28664A31}"/>
              </a:ext>
            </a:extLst>
          </p:cNvPr>
          <p:cNvSpPr>
            <a:spLocks noGrp="1"/>
          </p:cNvSpPr>
          <p:nvPr>
            <p:ph type="subTitle" idx="1"/>
          </p:nvPr>
        </p:nvSpPr>
        <p:spPr>
          <a:xfrm>
            <a:off x="5695061" y="4591665"/>
            <a:ext cx="5428551" cy="1622322"/>
          </a:xfrm>
        </p:spPr>
        <p:txBody>
          <a:bodyPr>
            <a:normAutofit/>
          </a:bodyPr>
          <a:lstStyle/>
          <a:p>
            <a:r>
              <a:rPr lang="en-US"/>
              <a:t>Medicare Outreach Training</a:t>
            </a:r>
          </a:p>
          <a:p>
            <a:r>
              <a:rPr lang="en-US"/>
              <a:t>April 22, 2021</a:t>
            </a:r>
          </a:p>
          <a:p>
            <a:r>
              <a:rPr lang="en-US"/>
              <a:t>Debbie Bisswurm, GWAAR</a:t>
            </a:r>
          </a:p>
        </p:txBody>
      </p:sp>
      <p:grpSp>
        <p:nvGrpSpPr>
          <p:cNvPr id="20" name="Group 19">
            <a:extLst>
              <a:ext uri="{FF2B5EF4-FFF2-40B4-BE49-F238E27FC236}">
                <a16:creationId xmlns:a16="http://schemas.microsoft.com/office/drawing/2014/main" id="{F41F5BDA-0140-462B-933C-538752EEAD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23335" y="396836"/>
            <a:ext cx="4992157" cy="6058999"/>
            <a:chOff x="6776508" y="396836"/>
            <a:chExt cx="4992157" cy="6058999"/>
          </a:xfrm>
        </p:grpSpPr>
        <p:sp>
          <p:nvSpPr>
            <p:cNvPr id="21" name="Rectangle 20">
              <a:extLst>
                <a:ext uri="{FF2B5EF4-FFF2-40B4-BE49-F238E27FC236}">
                  <a16:creationId xmlns:a16="http://schemas.microsoft.com/office/drawing/2014/main" id="{28AE763C-C631-453B-A3A7-09499D0DB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C0C2E541-1E75-440D-A59A-C2B3AB867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43615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a:extLst>
                <a:ext uri="{FF2B5EF4-FFF2-40B4-BE49-F238E27FC236}">
                  <a16:creationId xmlns:a16="http://schemas.microsoft.com/office/drawing/2014/main" id="{481FF14D-53DC-4EA3-8425-26F1B0F08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34726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6" name="Graphic 5" descr="Megaphone with solid fill">
            <a:extLst>
              <a:ext uri="{FF2B5EF4-FFF2-40B4-BE49-F238E27FC236}">
                <a16:creationId xmlns:a16="http://schemas.microsoft.com/office/drawing/2014/main" id="{6E24FCB1-FB6F-4D5D-AE3C-ACA704B1C9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9764" y="1665878"/>
            <a:ext cx="3526244" cy="3526244"/>
          </a:xfrm>
          <a:prstGeom prst="rect">
            <a:avLst/>
          </a:prstGeom>
        </p:spPr>
      </p:pic>
    </p:spTree>
    <p:extLst>
      <p:ext uri="{BB962C8B-B14F-4D97-AF65-F5344CB8AC3E}">
        <p14:creationId xmlns:p14="http://schemas.microsoft.com/office/powerpoint/2010/main" val="1517338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4B74B5D8-38AD-4C80-A31B-7B425EFA19C3}"/>
              </a:ext>
            </a:extLst>
          </p:cNvPr>
          <p:cNvSpPr>
            <a:spLocks noGrp="1"/>
          </p:cNvSpPr>
          <p:nvPr>
            <p:ph type="title"/>
          </p:nvPr>
        </p:nvSpPr>
        <p:spPr>
          <a:xfrm>
            <a:off x="819150" y="1449324"/>
            <a:ext cx="2621734" cy="4391640"/>
          </a:xfrm>
        </p:spPr>
        <p:txBody>
          <a:bodyPr anchor="t">
            <a:normAutofit/>
          </a:bodyPr>
          <a:lstStyle/>
          <a:p>
            <a:r>
              <a:rPr lang="en-US" sz="3000" dirty="0">
                <a:solidFill>
                  <a:schemeClr val="tx1"/>
                </a:solidFill>
              </a:rPr>
              <a:t>Resources</a:t>
            </a:r>
          </a:p>
        </p:txBody>
      </p:sp>
      <p:sp>
        <p:nvSpPr>
          <p:cNvPr id="12" name="Rectangle 11">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D05E875-63E6-44EA-A66A-20FD6C385F51}"/>
              </a:ext>
            </a:extLst>
          </p:cNvPr>
          <p:cNvSpPr>
            <a:spLocks noGrp="1"/>
          </p:cNvSpPr>
          <p:nvPr>
            <p:ph idx="1"/>
          </p:nvPr>
        </p:nvSpPr>
        <p:spPr>
          <a:xfrm>
            <a:off x="3692395" y="1277991"/>
            <a:ext cx="6948087" cy="4734306"/>
          </a:xfrm>
        </p:spPr>
        <p:txBody>
          <a:bodyPr>
            <a:normAutofit/>
          </a:bodyPr>
          <a:lstStyle/>
          <a:p>
            <a:pPr marL="0" indent="0">
              <a:spcAft>
                <a:spcPts val="1200"/>
              </a:spcAft>
              <a:buNone/>
            </a:pPr>
            <a:endParaRPr lang="en-US" dirty="0">
              <a:solidFill>
                <a:schemeClr val="tx1"/>
              </a:solidFill>
            </a:endParaRPr>
          </a:p>
          <a:p>
            <a:pPr lvl="1"/>
            <a:endParaRPr lang="en-US" dirty="0">
              <a:solidFill>
                <a:schemeClr val="tx1"/>
              </a:solidFill>
            </a:endParaRPr>
          </a:p>
        </p:txBody>
      </p:sp>
      <p:sp>
        <p:nvSpPr>
          <p:cNvPr id="9" name="Content Placeholder 2">
            <a:extLst>
              <a:ext uri="{FF2B5EF4-FFF2-40B4-BE49-F238E27FC236}">
                <a16:creationId xmlns:a16="http://schemas.microsoft.com/office/drawing/2014/main" id="{82DF7346-0AE9-4DD3-B12B-7ED78586277D}"/>
              </a:ext>
            </a:extLst>
          </p:cNvPr>
          <p:cNvSpPr txBox="1">
            <a:spLocks/>
          </p:cNvSpPr>
          <p:nvPr/>
        </p:nvSpPr>
        <p:spPr>
          <a:xfrm>
            <a:off x="3692395" y="845703"/>
            <a:ext cx="7909560" cy="5463657"/>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nSpc>
                <a:spcPct val="90000"/>
              </a:lnSpc>
              <a:buNone/>
            </a:pPr>
            <a:r>
              <a:rPr lang="en-US" sz="2400" dirty="0">
                <a:solidFill>
                  <a:srgbClr val="FFFFFF"/>
                </a:solidFill>
              </a:rPr>
              <a:t>GWAAR Medicare Outreach and Assistance Resources Webpage—</a:t>
            </a:r>
          </a:p>
          <a:p>
            <a:pPr>
              <a:lnSpc>
                <a:spcPct val="90000"/>
              </a:lnSpc>
            </a:pPr>
            <a:r>
              <a:rPr lang="en-US" sz="2400" dirty="0">
                <a:solidFill>
                  <a:srgbClr val="FFFFFF"/>
                </a:solidFill>
              </a:rPr>
              <a:t> New Heading: </a:t>
            </a:r>
            <a:r>
              <a:rPr lang="en-US" sz="2400" b="1" dirty="0">
                <a:solidFill>
                  <a:srgbClr val="FFFFFF"/>
                </a:solidFill>
              </a:rPr>
              <a:t>Presentation Resources</a:t>
            </a:r>
          </a:p>
          <a:p>
            <a:pPr lvl="1">
              <a:lnSpc>
                <a:spcPct val="90000"/>
              </a:lnSpc>
            </a:pPr>
            <a:r>
              <a:rPr lang="en-US" sz="2000" dirty="0">
                <a:solidFill>
                  <a:srgbClr val="FFFFFF"/>
                </a:solidFill>
                <a:hlinkClick r:id="rId4"/>
              </a:rPr>
              <a:t>Promoting Your Virtual Presentation TIP SHEET</a:t>
            </a:r>
            <a:endParaRPr lang="en-US" sz="2000" dirty="0">
              <a:solidFill>
                <a:srgbClr val="FFFFFF"/>
              </a:solidFill>
            </a:endParaRPr>
          </a:p>
          <a:p>
            <a:pPr lvl="1">
              <a:lnSpc>
                <a:spcPct val="90000"/>
              </a:lnSpc>
            </a:pPr>
            <a:r>
              <a:rPr lang="en-US" sz="2000" dirty="0">
                <a:solidFill>
                  <a:srgbClr val="FFFFFF"/>
                </a:solidFill>
                <a:hlinkClick r:id="rId5"/>
              </a:rPr>
              <a:t>Virtual Presentation Flyer</a:t>
            </a:r>
            <a:endParaRPr lang="en-US" sz="2000" dirty="0">
              <a:solidFill>
                <a:srgbClr val="FFFFFF"/>
              </a:solidFill>
            </a:endParaRPr>
          </a:p>
          <a:p>
            <a:pPr lvl="1">
              <a:lnSpc>
                <a:spcPct val="90000"/>
              </a:lnSpc>
            </a:pPr>
            <a:r>
              <a:rPr lang="en-US" sz="2000" dirty="0">
                <a:solidFill>
                  <a:srgbClr val="FFFFFF"/>
                </a:solidFill>
                <a:hlinkClick r:id="rId6"/>
              </a:rPr>
              <a:t>Boost Your Budget Presentation Flyer</a:t>
            </a:r>
            <a:endParaRPr lang="en-US" sz="2000" dirty="0">
              <a:solidFill>
                <a:srgbClr val="FFFFFF"/>
              </a:solidFill>
            </a:endParaRPr>
          </a:p>
          <a:p>
            <a:pPr lvl="1">
              <a:lnSpc>
                <a:spcPct val="90000"/>
              </a:lnSpc>
              <a:spcAft>
                <a:spcPts val="1200"/>
              </a:spcAft>
            </a:pPr>
            <a:r>
              <a:rPr lang="en-US" sz="2000" dirty="0">
                <a:solidFill>
                  <a:srgbClr val="FFFFFF"/>
                </a:solidFill>
                <a:hlinkClick r:id="rId7"/>
              </a:rPr>
              <a:t>Tips for Virtual Presentations</a:t>
            </a:r>
            <a:endParaRPr lang="en-US" sz="2000" dirty="0">
              <a:solidFill>
                <a:srgbClr val="FFFFFF"/>
              </a:solidFill>
            </a:endParaRPr>
          </a:p>
          <a:p>
            <a:pPr>
              <a:lnSpc>
                <a:spcPct val="90000"/>
              </a:lnSpc>
              <a:spcBef>
                <a:spcPts val="1800"/>
              </a:spcBef>
            </a:pPr>
            <a:r>
              <a:rPr lang="en-US" sz="2400" dirty="0">
                <a:solidFill>
                  <a:srgbClr val="FFFFFF"/>
                </a:solidFill>
                <a:hlinkClick r:id="rId8"/>
              </a:rPr>
              <a:t>NCOA Boost Your Budget Toolkit</a:t>
            </a:r>
            <a:endParaRPr lang="en-US" sz="2400" dirty="0">
              <a:solidFill>
                <a:srgbClr val="FFFFFF"/>
              </a:solidFill>
            </a:endParaRPr>
          </a:p>
          <a:p>
            <a:pPr>
              <a:lnSpc>
                <a:spcPct val="90000"/>
              </a:lnSpc>
              <a:spcBef>
                <a:spcPts val="1800"/>
              </a:spcBef>
            </a:pPr>
            <a:r>
              <a:rPr lang="en-US" sz="2400" dirty="0">
                <a:solidFill>
                  <a:srgbClr val="FFFFFF"/>
                </a:solidFill>
                <a:hlinkClick r:id="rId9"/>
              </a:rPr>
              <a:t>SHIP Technical Assistance (TA) Center</a:t>
            </a:r>
            <a:endParaRPr lang="en-US" sz="2400" dirty="0">
              <a:solidFill>
                <a:srgbClr val="FFFFFF"/>
              </a:solidFill>
            </a:endParaRPr>
          </a:p>
          <a:p>
            <a:pPr>
              <a:lnSpc>
                <a:spcPct val="90000"/>
              </a:lnSpc>
              <a:spcBef>
                <a:spcPts val="1800"/>
              </a:spcBef>
            </a:pPr>
            <a:endParaRPr lang="en-US" dirty="0">
              <a:solidFill>
                <a:srgbClr val="FFFFFF"/>
              </a:solidFill>
            </a:endParaRPr>
          </a:p>
        </p:txBody>
      </p:sp>
      <p:pic>
        <p:nvPicPr>
          <p:cNvPr id="13" name="Graphic 12" descr="Megaphone">
            <a:extLst>
              <a:ext uri="{FF2B5EF4-FFF2-40B4-BE49-F238E27FC236}">
                <a16:creationId xmlns:a16="http://schemas.microsoft.com/office/drawing/2014/main" id="{63769B04-2BFC-408F-884D-980459F4725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8960" y="2229095"/>
            <a:ext cx="1919979" cy="1919979"/>
          </a:xfrm>
          <a:prstGeom prst="rect">
            <a:avLst/>
          </a:prstGeom>
        </p:spPr>
      </p:pic>
    </p:spTree>
    <p:extLst>
      <p:ext uri="{BB962C8B-B14F-4D97-AF65-F5344CB8AC3E}">
        <p14:creationId xmlns:p14="http://schemas.microsoft.com/office/powerpoint/2010/main" val="199476023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 name="Group 33">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5" name="Rectangle 34">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1" name="Rectangle 37">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52" name="Group 39">
            <a:extLst>
              <a:ext uri="{FF2B5EF4-FFF2-40B4-BE49-F238E27FC236}">
                <a16:creationId xmlns:a16="http://schemas.microsoft.com/office/drawing/2014/main" id="{260EE1B3-DDB2-44D7-943C-63D9CEF273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1" name="Rectangle 40">
              <a:extLst>
                <a:ext uri="{FF2B5EF4-FFF2-40B4-BE49-F238E27FC236}">
                  <a16:creationId xmlns:a16="http://schemas.microsoft.com/office/drawing/2014/main" id="{072909CE-AD29-4CE7-A9A7-05D21672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5" name="Content Placeholder 4" descr="Hand holding bluury light">
            <a:extLst>
              <a:ext uri="{FF2B5EF4-FFF2-40B4-BE49-F238E27FC236}">
                <a16:creationId xmlns:a16="http://schemas.microsoft.com/office/drawing/2014/main" id="{ADDD75BD-0465-4FC6-8813-46C18D726841}"/>
              </a:ext>
            </a:extLst>
          </p:cNvPr>
          <p:cNvPicPr>
            <a:picLocks noChangeAspect="1"/>
          </p:cNvPicPr>
          <p:nvPr/>
        </p:nvPicPr>
        <p:blipFill rotWithShape="1">
          <a:blip r:embed="rId4">
            <a:duotone>
              <a:prstClr val="black"/>
              <a:schemeClr val="accent5">
                <a:tint val="45000"/>
                <a:satMod val="400000"/>
              </a:schemeClr>
            </a:duotone>
            <a:alphaModFix amt="25000"/>
            <a:extLst>
              <a:ext uri="{28A0092B-C50C-407E-A947-70E740481C1C}">
                <a14:useLocalDpi xmlns:a14="http://schemas.microsoft.com/office/drawing/2010/main" val="0"/>
              </a:ext>
            </a:extLst>
          </a:blip>
          <a:srcRect t="17421" r="9090" b="10995"/>
          <a:stretch/>
        </p:blipFill>
        <p:spPr>
          <a:xfrm>
            <a:off x="474133" y="474134"/>
            <a:ext cx="11243734" cy="5909733"/>
          </a:xfrm>
          <a:prstGeom prst="rect">
            <a:avLst/>
          </a:prstGeom>
        </p:spPr>
      </p:pic>
      <p:sp>
        <p:nvSpPr>
          <p:cNvPr id="2" name="Title 1">
            <a:extLst>
              <a:ext uri="{FF2B5EF4-FFF2-40B4-BE49-F238E27FC236}">
                <a16:creationId xmlns:a16="http://schemas.microsoft.com/office/drawing/2014/main" id="{9B4D2E70-187A-468C-8909-00ABB717C122}"/>
              </a:ext>
            </a:extLst>
          </p:cNvPr>
          <p:cNvSpPr>
            <a:spLocks noGrp="1"/>
          </p:cNvSpPr>
          <p:nvPr>
            <p:ph type="title"/>
          </p:nvPr>
        </p:nvSpPr>
        <p:spPr>
          <a:xfrm>
            <a:off x="1154954" y="2099733"/>
            <a:ext cx="8827245" cy="2677648"/>
          </a:xfrm>
        </p:spPr>
        <p:txBody>
          <a:bodyPr vert="horz" lIns="91440" tIns="45720" rIns="91440" bIns="45720" rtlCol="0" anchor="b">
            <a:normAutofit/>
          </a:bodyPr>
          <a:lstStyle/>
          <a:p>
            <a:r>
              <a:rPr lang="en-US" sz="5400"/>
              <a:t>Sharing of Ideas…</a:t>
            </a:r>
          </a:p>
        </p:txBody>
      </p:sp>
      <p:sp>
        <p:nvSpPr>
          <p:cNvPr id="44" name="Rectangle 43">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6494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Rectangle 23">
            <a:extLst>
              <a:ext uri="{FF2B5EF4-FFF2-40B4-BE49-F238E27FC236}">
                <a16:creationId xmlns:a16="http://schemas.microsoft.com/office/drawing/2014/main" id="{6DFBE54E-A701-4039-AC57-CF06B37CC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Freeform 5">
            <a:extLst>
              <a:ext uri="{FF2B5EF4-FFF2-40B4-BE49-F238E27FC236}">
                <a16:creationId xmlns:a16="http://schemas.microsoft.com/office/drawing/2014/main" id="{D33A9890-FE1F-4F08-8EF4-FD2B43954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1D3D0EC-1AD8-4C4E-8779-38145D985423}"/>
              </a:ext>
            </a:extLst>
          </p:cNvPr>
          <p:cNvSpPr>
            <a:spLocks noGrp="1"/>
          </p:cNvSpPr>
          <p:nvPr>
            <p:ph type="title"/>
          </p:nvPr>
        </p:nvSpPr>
        <p:spPr>
          <a:xfrm>
            <a:off x="1154954" y="973668"/>
            <a:ext cx="8761413" cy="706964"/>
          </a:xfrm>
        </p:spPr>
        <p:txBody>
          <a:bodyPr>
            <a:normAutofit/>
          </a:bodyPr>
          <a:lstStyle/>
          <a:p>
            <a:r>
              <a:rPr lang="en-US">
                <a:solidFill>
                  <a:srgbClr val="FFFFFF"/>
                </a:solidFill>
              </a:rPr>
              <a:t>Virtual Presentation Poll</a:t>
            </a:r>
          </a:p>
        </p:txBody>
      </p:sp>
      <p:sp>
        <p:nvSpPr>
          <p:cNvPr id="32" name="Rectangle 27">
            <a:extLst>
              <a:ext uri="{FF2B5EF4-FFF2-40B4-BE49-F238E27FC236}">
                <a16:creationId xmlns:a16="http://schemas.microsoft.com/office/drawing/2014/main" id="{92515798-C8A3-40E7-A830-82681C81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4C8E6C61-4DBE-4478-B458-72AA86CFB6F6}"/>
              </a:ext>
            </a:extLst>
          </p:cNvPr>
          <p:cNvGraphicFramePr>
            <a:graphicFrameLocks noGrp="1"/>
          </p:cNvGraphicFramePr>
          <p:nvPr>
            <p:ph idx="1"/>
            <p:extLst>
              <p:ext uri="{D42A27DB-BD31-4B8C-83A1-F6EECF244321}">
                <p14:modId xmlns:p14="http://schemas.microsoft.com/office/powerpoint/2010/main" val="980734205"/>
              </p:ext>
            </p:extLst>
          </p:nvPr>
        </p:nvGraphicFramePr>
        <p:xfrm>
          <a:off x="1154954" y="1820333"/>
          <a:ext cx="8825659" cy="41994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4965470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2" name="Rectangle 11">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16" name="Freeform: Shape 15">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sp>
        <p:nvSpPr>
          <p:cNvPr id="3" name="Content Placeholder 2">
            <a:extLst>
              <a:ext uri="{FF2B5EF4-FFF2-40B4-BE49-F238E27FC236}">
                <a16:creationId xmlns:a16="http://schemas.microsoft.com/office/drawing/2014/main" id="{B5268688-B849-497D-BD43-277E0CF6131B}"/>
              </a:ext>
            </a:extLst>
          </p:cNvPr>
          <p:cNvSpPr>
            <a:spLocks noGrp="1"/>
          </p:cNvSpPr>
          <p:nvPr>
            <p:ph idx="1"/>
          </p:nvPr>
        </p:nvSpPr>
        <p:spPr>
          <a:xfrm>
            <a:off x="3497580" y="2167462"/>
            <a:ext cx="7626032" cy="3416300"/>
          </a:xfrm>
        </p:spPr>
        <p:txBody>
          <a:bodyPr/>
          <a:lstStyle/>
          <a:p>
            <a:pPr marL="457200" indent="-457200">
              <a:spcAft>
                <a:spcPts val="1200"/>
              </a:spcAft>
              <a:buFont typeface="+mj-lt"/>
              <a:buAutoNum type="arabicPeriod"/>
            </a:pPr>
            <a:r>
              <a:rPr lang="en-US" sz="2500" dirty="0"/>
              <a:t>Use an attention-grabbing title and/or graphics.</a:t>
            </a:r>
          </a:p>
          <a:p>
            <a:pPr marL="457200" indent="-457200">
              <a:spcAft>
                <a:spcPts val="1200"/>
              </a:spcAft>
              <a:buFont typeface="+mj-lt"/>
              <a:buAutoNum type="arabicPeriod"/>
            </a:pPr>
            <a:r>
              <a:rPr lang="en-US" sz="2500" b="0" i="0" dirty="0">
                <a:effectLst/>
              </a:rPr>
              <a:t>Start promoting your event early.  </a:t>
            </a:r>
          </a:p>
          <a:p>
            <a:pPr marL="457200" indent="-457200">
              <a:spcAft>
                <a:spcPts val="1200"/>
              </a:spcAft>
              <a:buFont typeface="+mj-lt"/>
              <a:buAutoNum type="arabicPeriod"/>
            </a:pPr>
            <a:r>
              <a:rPr lang="en-US" sz="2500" dirty="0"/>
              <a:t>Final Marketing push</a:t>
            </a:r>
          </a:p>
          <a:p>
            <a:pPr marL="457200" indent="-457200">
              <a:buFont typeface="+mj-lt"/>
              <a:buAutoNum type="arabicPeriod"/>
            </a:pPr>
            <a:r>
              <a:rPr lang="en-US" sz="2500" dirty="0"/>
              <a:t>After your event</a:t>
            </a:r>
          </a:p>
          <a:p>
            <a:pPr marL="0" indent="0">
              <a:buNone/>
            </a:pPr>
            <a:endParaRPr lang="en-US" dirty="0"/>
          </a:p>
        </p:txBody>
      </p:sp>
      <p:sp>
        <p:nvSpPr>
          <p:cNvPr id="4" name="TextBox 3">
            <a:extLst>
              <a:ext uri="{FF2B5EF4-FFF2-40B4-BE49-F238E27FC236}">
                <a16:creationId xmlns:a16="http://schemas.microsoft.com/office/drawing/2014/main" id="{BA5041AB-3D3B-443B-8FE3-A98FD5EEE009}"/>
              </a:ext>
            </a:extLst>
          </p:cNvPr>
          <p:cNvSpPr txBox="1"/>
          <p:nvPr/>
        </p:nvSpPr>
        <p:spPr>
          <a:xfrm>
            <a:off x="3497580" y="1024462"/>
            <a:ext cx="7626032" cy="707886"/>
          </a:xfrm>
          <a:prstGeom prst="rect">
            <a:avLst/>
          </a:prstGeom>
          <a:noFill/>
        </p:spPr>
        <p:txBody>
          <a:bodyPr wrap="square" rtlCol="0">
            <a:spAutoFit/>
          </a:bodyPr>
          <a:lstStyle/>
          <a:p>
            <a:r>
              <a:rPr lang="en-US" sz="4000" b="1" dirty="0"/>
              <a:t>Steps to Promote Your Event</a:t>
            </a:r>
          </a:p>
        </p:txBody>
      </p:sp>
    </p:spTree>
    <p:extLst>
      <p:ext uri="{BB962C8B-B14F-4D97-AF65-F5344CB8AC3E}">
        <p14:creationId xmlns:p14="http://schemas.microsoft.com/office/powerpoint/2010/main" val="834005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2" name="Rectangle 11">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16" name="Freeform: Shape 15">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sp>
        <p:nvSpPr>
          <p:cNvPr id="3" name="Content Placeholder 2">
            <a:extLst>
              <a:ext uri="{FF2B5EF4-FFF2-40B4-BE49-F238E27FC236}">
                <a16:creationId xmlns:a16="http://schemas.microsoft.com/office/drawing/2014/main" id="{B5268688-B849-497D-BD43-277E0CF6131B}"/>
              </a:ext>
            </a:extLst>
          </p:cNvPr>
          <p:cNvSpPr>
            <a:spLocks noGrp="1"/>
          </p:cNvSpPr>
          <p:nvPr>
            <p:ph idx="1"/>
          </p:nvPr>
        </p:nvSpPr>
        <p:spPr>
          <a:xfrm>
            <a:off x="3060008" y="1790944"/>
            <a:ext cx="8279532" cy="4807820"/>
          </a:xfrm>
        </p:spPr>
        <p:txBody>
          <a:bodyPr>
            <a:normAutofit/>
          </a:bodyPr>
          <a:lstStyle/>
          <a:p>
            <a:pPr algn="l"/>
            <a:r>
              <a:rPr lang="en-US" sz="2700" dirty="0">
                <a:solidFill>
                  <a:srgbClr val="333333"/>
                </a:solidFill>
              </a:rPr>
              <a:t>Common Title </a:t>
            </a:r>
            <a:r>
              <a:rPr lang="en-US" sz="2700" dirty="0"/>
              <a:t>Examples:</a:t>
            </a:r>
          </a:p>
          <a:p>
            <a:pPr lvl="1"/>
            <a:r>
              <a:rPr lang="en-US" sz="2200" dirty="0"/>
              <a:t>Welcome to Medicare</a:t>
            </a:r>
          </a:p>
          <a:p>
            <a:pPr lvl="1"/>
            <a:r>
              <a:rPr lang="en-US" sz="2200" dirty="0"/>
              <a:t>Medicare 101</a:t>
            </a:r>
          </a:p>
          <a:p>
            <a:pPr lvl="1">
              <a:spcAft>
                <a:spcPts val="1200"/>
              </a:spcAft>
            </a:pPr>
            <a:r>
              <a:rPr lang="en-US" sz="2200" dirty="0"/>
              <a:t>Maximize Your Medicare</a:t>
            </a:r>
            <a:endParaRPr lang="en-US" sz="2200" dirty="0">
              <a:solidFill>
                <a:srgbClr val="333333"/>
              </a:solidFill>
            </a:endParaRPr>
          </a:p>
          <a:p>
            <a:pPr algn="l"/>
            <a:r>
              <a:rPr lang="en-US" sz="2700" b="0" i="0" dirty="0">
                <a:solidFill>
                  <a:srgbClr val="333333"/>
                </a:solidFill>
                <a:effectLst/>
              </a:rPr>
              <a:t>Consider including a teaser</a:t>
            </a:r>
          </a:p>
          <a:p>
            <a:pPr lvl="1"/>
            <a:r>
              <a:rPr lang="en-US" sz="2200" b="0" i="0" dirty="0">
                <a:solidFill>
                  <a:srgbClr val="333333"/>
                </a:solidFill>
                <a:effectLst/>
              </a:rPr>
              <a:t>“Unsure about all the options?  Get </a:t>
            </a:r>
            <a:r>
              <a:rPr lang="en-US" sz="2200" b="1" i="1" dirty="0">
                <a:solidFill>
                  <a:srgbClr val="333333"/>
                </a:solidFill>
                <a:effectLst/>
              </a:rPr>
              <a:t>objective </a:t>
            </a:r>
            <a:r>
              <a:rPr lang="en-US" sz="2200" b="0" i="0" dirty="0">
                <a:solidFill>
                  <a:srgbClr val="333333"/>
                </a:solidFill>
                <a:effectLst/>
              </a:rPr>
              <a:t>information and </a:t>
            </a:r>
            <a:r>
              <a:rPr lang="en-US" sz="2200" b="1" i="1" dirty="0">
                <a:solidFill>
                  <a:srgbClr val="333333"/>
                </a:solidFill>
                <a:effectLst/>
              </a:rPr>
              <a:t>ask questions live</a:t>
            </a:r>
            <a:r>
              <a:rPr lang="en-US" sz="2200" b="0" i="0" dirty="0">
                <a:solidFill>
                  <a:srgbClr val="333333"/>
                </a:solidFill>
                <a:effectLst/>
              </a:rPr>
              <a:t>!”</a:t>
            </a:r>
          </a:p>
          <a:p>
            <a:pPr lvl="1"/>
            <a:r>
              <a:rPr lang="en-US" sz="2200" dirty="0">
                <a:solidFill>
                  <a:srgbClr val="333333"/>
                </a:solidFill>
              </a:rPr>
              <a:t>“Did you know that some people get help with their Medicare Costs?”</a:t>
            </a:r>
            <a:r>
              <a:rPr lang="en-US" sz="2200" b="0" i="0" dirty="0">
                <a:solidFill>
                  <a:srgbClr val="333333"/>
                </a:solidFill>
                <a:effectLst/>
              </a:rPr>
              <a:t> </a:t>
            </a:r>
          </a:p>
          <a:p>
            <a:pPr lvl="1"/>
            <a:r>
              <a:rPr lang="en-US" sz="2200" dirty="0">
                <a:solidFill>
                  <a:srgbClr val="333333"/>
                </a:solidFill>
              </a:rPr>
              <a:t>“Keep more of your money!” </a:t>
            </a:r>
          </a:p>
          <a:p>
            <a:pPr marL="0" indent="0">
              <a:buNone/>
            </a:pPr>
            <a:endParaRPr lang="en-US" dirty="0"/>
          </a:p>
        </p:txBody>
      </p:sp>
      <p:sp>
        <p:nvSpPr>
          <p:cNvPr id="4" name="TextBox 3">
            <a:extLst>
              <a:ext uri="{FF2B5EF4-FFF2-40B4-BE49-F238E27FC236}">
                <a16:creationId xmlns:a16="http://schemas.microsoft.com/office/drawing/2014/main" id="{BA5041AB-3D3B-443B-8FE3-A98FD5EEE009}"/>
              </a:ext>
            </a:extLst>
          </p:cNvPr>
          <p:cNvSpPr txBox="1"/>
          <p:nvPr/>
        </p:nvSpPr>
        <p:spPr>
          <a:xfrm>
            <a:off x="2995404" y="882196"/>
            <a:ext cx="8416862" cy="584775"/>
          </a:xfrm>
          <a:prstGeom prst="rect">
            <a:avLst/>
          </a:prstGeom>
          <a:noFill/>
        </p:spPr>
        <p:txBody>
          <a:bodyPr wrap="square" rtlCol="0">
            <a:spAutoFit/>
          </a:bodyPr>
          <a:lstStyle/>
          <a:p>
            <a:r>
              <a:rPr lang="en-US" sz="3200" b="1" dirty="0"/>
              <a:t>Use attention-grabbing title and graphics!</a:t>
            </a:r>
          </a:p>
        </p:txBody>
      </p:sp>
      <p:sp>
        <p:nvSpPr>
          <p:cNvPr id="2" name="TextBox 1">
            <a:extLst>
              <a:ext uri="{FF2B5EF4-FFF2-40B4-BE49-F238E27FC236}">
                <a16:creationId xmlns:a16="http://schemas.microsoft.com/office/drawing/2014/main" id="{3BB3A1F1-5299-4054-8272-DCC6642EED7C}"/>
              </a:ext>
            </a:extLst>
          </p:cNvPr>
          <p:cNvSpPr txBox="1"/>
          <p:nvPr/>
        </p:nvSpPr>
        <p:spPr>
          <a:xfrm>
            <a:off x="922913" y="1805940"/>
            <a:ext cx="1251902" cy="1200329"/>
          </a:xfrm>
          <a:prstGeom prst="rect">
            <a:avLst/>
          </a:prstGeom>
          <a:noFill/>
        </p:spPr>
        <p:txBody>
          <a:bodyPr wrap="square" rtlCol="0">
            <a:spAutoFit/>
          </a:bodyPr>
          <a:lstStyle/>
          <a:p>
            <a:r>
              <a:rPr lang="en-US" sz="3600" dirty="0">
                <a:solidFill>
                  <a:schemeClr val="bg1"/>
                </a:solidFill>
              </a:rPr>
              <a:t>Step   #1</a:t>
            </a:r>
          </a:p>
        </p:txBody>
      </p:sp>
      <p:pic>
        <p:nvPicPr>
          <p:cNvPr id="9" name="Picture 8">
            <a:extLst>
              <a:ext uri="{FF2B5EF4-FFF2-40B4-BE49-F238E27FC236}">
                <a16:creationId xmlns:a16="http://schemas.microsoft.com/office/drawing/2014/main" id="{1312D0A8-9DAB-4F3D-8522-B8ED2C7C4B79}"/>
              </a:ext>
            </a:extLst>
          </p:cNvPr>
          <p:cNvPicPr>
            <a:picLocks noChangeAspect="1"/>
          </p:cNvPicPr>
          <p:nvPr/>
        </p:nvPicPr>
        <p:blipFill>
          <a:blip r:embed="rId3"/>
          <a:stretch>
            <a:fillRect/>
          </a:stretch>
        </p:blipFill>
        <p:spPr>
          <a:xfrm>
            <a:off x="7452360" y="2406104"/>
            <a:ext cx="4202430" cy="676447"/>
          </a:xfrm>
          <a:prstGeom prst="rect">
            <a:avLst/>
          </a:prstGeom>
        </p:spPr>
      </p:pic>
    </p:spTree>
    <p:extLst>
      <p:ext uri="{BB962C8B-B14F-4D97-AF65-F5344CB8AC3E}">
        <p14:creationId xmlns:p14="http://schemas.microsoft.com/office/powerpoint/2010/main" val="135722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2" name="Rectangle 11">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16" name="Freeform: Shape 15">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5" name="Content Placeholder 4">
            <a:extLst>
              <a:ext uri="{FF2B5EF4-FFF2-40B4-BE49-F238E27FC236}">
                <a16:creationId xmlns:a16="http://schemas.microsoft.com/office/drawing/2014/main" id="{1E6F79C1-A494-40C8-89C4-1510BBDCCAFB}"/>
              </a:ext>
            </a:extLst>
          </p:cNvPr>
          <p:cNvPicPr>
            <a:picLocks noGrp="1" noChangeAspect="1"/>
          </p:cNvPicPr>
          <p:nvPr>
            <p:ph idx="1"/>
          </p:nvPr>
        </p:nvPicPr>
        <p:blipFill>
          <a:blip r:embed="rId3"/>
          <a:stretch>
            <a:fillRect/>
          </a:stretch>
        </p:blipFill>
        <p:spPr>
          <a:xfrm>
            <a:off x="4236334" y="593533"/>
            <a:ext cx="5637469" cy="6078134"/>
          </a:xfrm>
          <a:prstGeom prst="rect">
            <a:avLst/>
          </a:prstGeom>
        </p:spPr>
      </p:pic>
    </p:spTree>
    <p:extLst>
      <p:ext uri="{BB962C8B-B14F-4D97-AF65-F5344CB8AC3E}">
        <p14:creationId xmlns:p14="http://schemas.microsoft.com/office/powerpoint/2010/main" val="2097030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2" name="Rectangle 11">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16" name="Freeform: Shape 15">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5" name="Content Placeholder 4">
            <a:extLst>
              <a:ext uri="{FF2B5EF4-FFF2-40B4-BE49-F238E27FC236}">
                <a16:creationId xmlns:a16="http://schemas.microsoft.com/office/drawing/2014/main" id="{DDD0FFCC-6F46-4206-B293-3E96DED8FFE6}"/>
              </a:ext>
            </a:extLst>
          </p:cNvPr>
          <p:cNvPicPr>
            <a:picLocks noGrp="1" noChangeAspect="1"/>
          </p:cNvPicPr>
          <p:nvPr>
            <p:ph idx="1"/>
          </p:nvPr>
        </p:nvPicPr>
        <p:blipFill>
          <a:blip r:embed="rId3"/>
          <a:stretch>
            <a:fillRect/>
          </a:stretch>
        </p:blipFill>
        <p:spPr>
          <a:xfrm>
            <a:off x="4000500" y="571500"/>
            <a:ext cx="6184120" cy="5998596"/>
          </a:xfrm>
          <a:prstGeom prst="rect">
            <a:avLst/>
          </a:prstGeom>
        </p:spPr>
      </p:pic>
    </p:spTree>
    <p:extLst>
      <p:ext uri="{BB962C8B-B14F-4D97-AF65-F5344CB8AC3E}">
        <p14:creationId xmlns:p14="http://schemas.microsoft.com/office/powerpoint/2010/main" val="39731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2" name="Rectangle 11">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16" name="Freeform: Shape 15">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5" name="Content Placeholder 4">
            <a:extLst>
              <a:ext uri="{FF2B5EF4-FFF2-40B4-BE49-F238E27FC236}">
                <a16:creationId xmlns:a16="http://schemas.microsoft.com/office/drawing/2014/main" id="{E44DE7A6-20CA-4FDB-A2D0-EF6B8F418713}"/>
              </a:ext>
            </a:extLst>
          </p:cNvPr>
          <p:cNvPicPr>
            <a:picLocks noGrp="1" noChangeAspect="1"/>
          </p:cNvPicPr>
          <p:nvPr>
            <p:ph idx="1"/>
          </p:nvPr>
        </p:nvPicPr>
        <p:blipFill>
          <a:blip r:embed="rId3"/>
          <a:stretch>
            <a:fillRect/>
          </a:stretch>
        </p:blipFill>
        <p:spPr>
          <a:xfrm>
            <a:off x="2898871" y="1377943"/>
            <a:ext cx="7881841" cy="3743873"/>
          </a:xfrm>
          <a:prstGeom prst="rect">
            <a:avLst/>
          </a:prstGeom>
        </p:spPr>
      </p:pic>
    </p:spTree>
    <p:extLst>
      <p:ext uri="{BB962C8B-B14F-4D97-AF65-F5344CB8AC3E}">
        <p14:creationId xmlns:p14="http://schemas.microsoft.com/office/powerpoint/2010/main" val="3575192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 name="Title 6">
            <a:extLst>
              <a:ext uri="{FF2B5EF4-FFF2-40B4-BE49-F238E27FC236}">
                <a16:creationId xmlns:a16="http://schemas.microsoft.com/office/drawing/2014/main" id="{6E88CCA0-4937-4062-A41D-23A38C09F191}"/>
              </a:ext>
            </a:extLst>
          </p:cNvPr>
          <p:cNvSpPr>
            <a:spLocks noGrp="1"/>
          </p:cNvSpPr>
          <p:nvPr>
            <p:ph type="ctrTitle"/>
          </p:nvPr>
        </p:nvSpPr>
        <p:spPr>
          <a:xfrm>
            <a:off x="6744929" y="1241266"/>
            <a:ext cx="4798142" cy="3153753"/>
          </a:xfrm>
        </p:spPr>
        <p:txBody>
          <a:bodyPr>
            <a:normAutofit/>
          </a:bodyPr>
          <a:lstStyle/>
          <a:p>
            <a:r>
              <a:rPr lang="en-US" sz="4200" dirty="0">
                <a:solidFill>
                  <a:srgbClr val="EBEBEB"/>
                </a:solidFill>
              </a:rPr>
              <a:t>Presentation Flyers</a:t>
            </a:r>
            <a:br>
              <a:rPr lang="en-US" sz="4200" dirty="0">
                <a:solidFill>
                  <a:srgbClr val="EBEBEB"/>
                </a:solidFill>
              </a:rPr>
            </a:br>
            <a:br>
              <a:rPr lang="en-US" sz="4200" dirty="0">
                <a:solidFill>
                  <a:srgbClr val="EBEBEB"/>
                </a:solidFill>
              </a:rPr>
            </a:br>
            <a:endParaRPr lang="en-US" sz="4200" dirty="0">
              <a:solidFill>
                <a:srgbClr val="EBEBEB"/>
              </a:solidFill>
            </a:endParaRPr>
          </a:p>
        </p:txBody>
      </p:sp>
      <p:sp>
        <p:nvSpPr>
          <p:cNvPr id="5" name="Subtitle 4">
            <a:extLst>
              <a:ext uri="{FF2B5EF4-FFF2-40B4-BE49-F238E27FC236}">
                <a16:creationId xmlns:a16="http://schemas.microsoft.com/office/drawing/2014/main" id="{D4F10A2C-6034-4B4C-A7C9-048782FB0DDA}"/>
              </a:ext>
            </a:extLst>
          </p:cNvPr>
          <p:cNvSpPr>
            <a:spLocks noGrp="1"/>
          </p:cNvSpPr>
          <p:nvPr>
            <p:ph type="subTitle" idx="1"/>
          </p:nvPr>
        </p:nvSpPr>
        <p:spPr>
          <a:xfrm>
            <a:off x="6744929" y="3860145"/>
            <a:ext cx="4262161" cy="1622322"/>
          </a:xfrm>
        </p:spPr>
        <p:txBody>
          <a:bodyPr>
            <a:normAutofit/>
          </a:bodyPr>
          <a:lstStyle/>
          <a:p>
            <a:r>
              <a:rPr lang="en-US" dirty="0">
                <a:solidFill>
                  <a:schemeClr val="tx1"/>
                </a:solidFill>
              </a:rPr>
              <a:t>Add images or graphics to create more interest!</a:t>
            </a:r>
          </a:p>
        </p:txBody>
      </p:sp>
      <p:sp>
        <p:nvSpPr>
          <p:cNvPr id="24" name="Rectangle 23">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2" name="Content Placeholder 5">
            <a:extLst>
              <a:ext uri="{FF2B5EF4-FFF2-40B4-BE49-F238E27FC236}">
                <a16:creationId xmlns:a16="http://schemas.microsoft.com/office/drawing/2014/main" id="{EB769382-8425-474D-82E8-13D93F50BB61}"/>
              </a:ext>
            </a:extLst>
          </p:cNvPr>
          <p:cNvPicPr>
            <a:picLocks noChangeAspect="1"/>
          </p:cNvPicPr>
          <p:nvPr/>
        </p:nvPicPr>
        <p:blipFill>
          <a:blip r:embed="rId3"/>
          <a:stretch>
            <a:fillRect/>
          </a:stretch>
        </p:blipFill>
        <p:spPr>
          <a:xfrm>
            <a:off x="1348402" y="636653"/>
            <a:ext cx="4515187" cy="558469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592124074"/>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8820</TotalTime>
  <Words>2180</Words>
  <Application>Microsoft Office PowerPoint</Application>
  <PresentationFormat>Widescreen</PresentationFormat>
  <Paragraphs>131</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Ion Boardroom</vt:lpstr>
      <vt:lpstr>Welcome! </vt:lpstr>
      <vt:lpstr>Promoting Your Virtual Event</vt:lpstr>
      <vt:lpstr>Virtual Presentation Poll</vt:lpstr>
      <vt:lpstr>PowerPoint Presentation</vt:lpstr>
      <vt:lpstr>PowerPoint Presentation</vt:lpstr>
      <vt:lpstr>PowerPoint Presentation</vt:lpstr>
      <vt:lpstr>PowerPoint Presentation</vt:lpstr>
      <vt:lpstr>PowerPoint Presentation</vt:lpstr>
      <vt:lpstr>Presentation Flyers  </vt:lpstr>
      <vt:lpstr>Another example:  Targeting consumers with limited income  </vt:lpstr>
      <vt:lpstr>Interested in different images for the flyer? Contact me for additional customizable options. </vt:lpstr>
      <vt:lpstr>Change out your graphics for different presentations!  This detective works great for OEP!</vt:lpstr>
      <vt:lpstr>PowerPoint Presentation</vt:lpstr>
      <vt:lpstr>Promoting your event</vt:lpstr>
      <vt:lpstr>Promoting your event</vt:lpstr>
      <vt:lpstr>Promoting your event</vt:lpstr>
      <vt:lpstr>PowerPoint Presentation</vt:lpstr>
      <vt:lpstr>Event Day Reminders </vt:lpstr>
      <vt:lpstr>PowerPoint Presentation</vt:lpstr>
      <vt:lpstr>Resources</vt:lpstr>
      <vt:lpstr>Sharing of Ideas…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Your Virtual Event</dc:title>
  <dc:creator>Debbie Bisswurm</dc:creator>
  <cp:lastModifiedBy>Debbie Bisswurm</cp:lastModifiedBy>
  <cp:revision>94</cp:revision>
  <cp:lastPrinted>2021-04-20T17:11:00Z</cp:lastPrinted>
  <dcterms:created xsi:type="dcterms:W3CDTF">2021-03-23T20:56:47Z</dcterms:created>
  <dcterms:modified xsi:type="dcterms:W3CDTF">2021-04-22T13:04:59Z</dcterms:modified>
</cp:coreProperties>
</file>