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359" r:id="rId2"/>
    <p:sldId id="406" r:id="rId3"/>
    <p:sldId id="378" r:id="rId4"/>
    <p:sldId id="427" r:id="rId5"/>
    <p:sldId id="429" r:id="rId6"/>
    <p:sldId id="431" r:id="rId7"/>
    <p:sldId id="394" r:id="rId8"/>
    <p:sldId id="395" r:id="rId9"/>
    <p:sldId id="412" r:id="rId10"/>
    <p:sldId id="392" r:id="rId11"/>
    <p:sldId id="393" r:id="rId12"/>
    <p:sldId id="428" r:id="rId13"/>
    <p:sldId id="396" r:id="rId14"/>
    <p:sldId id="416" r:id="rId15"/>
    <p:sldId id="417" r:id="rId16"/>
    <p:sldId id="418" r:id="rId17"/>
    <p:sldId id="419" r:id="rId18"/>
    <p:sldId id="420" r:id="rId19"/>
    <p:sldId id="421" r:id="rId20"/>
    <p:sldId id="426" r:id="rId21"/>
    <p:sldId id="425" r:id="rId22"/>
    <p:sldId id="422" r:id="rId23"/>
    <p:sldId id="423" r:id="rId24"/>
    <p:sldId id="424" r:id="rId25"/>
    <p:sldId id="430" r:id="rId26"/>
    <p:sldId id="409" r:id="rId27"/>
    <p:sldId id="410" r:id="rId28"/>
    <p:sldId id="414" r:id="rId29"/>
    <p:sldId id="411" r:id="rId30"/>
    <p:sldId id="415" r:id="rId31"/>
    <p:sldId id="397" r:id="rId32"/>
    <p:sldId id="398" r:id="rId33"/>
    <p:sldId id="399" r:id="rId34"/>
    <p:sldId id="400" r:id="rId35"/>
    <p:sldId id="401" r:id="rId36"/>
    <p:sldId id="413" r:id="rId37"/>
    <p:sldId id="403" r:id="rId38"/>
    <p:sldId id="404" r:id="rId39"/>
    <p:sldId id="405" r:id="rId40"/>
    <p:sldId id="362" r:id="rId41"/>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Lare" initials="KL" lastIdx="14" clrIdx="0">
    <p:extLst>
      <p:ext uri="{19B8F6BF-5375-455C-9EA6-DF929625EA0E}">
        <p15:presenceInfo xmlns:p15="http://schemas.microsoft.com/office/powerpoint/2012/main" userId="S-1-5-21-4095628063-3556742122-3606576086-10900" providerId="AD"/>
      </p:ext>
    </p:extLst>
  </p:cmAuthor>
  <p:cmAuthor id="2" name="Shakeeya Eaddy" initials="SE" lastIdx="1" clrIdx="1">
    <p:extLst>
      <p:ext uri="{19B8F6BF-5375-455C-9EA6-DF929625EA0E}">
        <p15:presenceInfo xmlns:p15="http://schemas.microsoft.com/office/powerpoint/2012/main" userId="S-1-5-21-4095628063-3556742122-3606576086-223961" providerId="AD"/>
      </p:ext>
    </p:extLst>
  </p:cmAuthor>
  <p:cmAuthor id="3" name="Carla McClure" initials="CM" lastIdx="34" clrIdx="2">
    <p:extLst>
      <p:ext uri="{19B8F6BF-5375-455C-9EA6-DF929625EA0E}">
        <p15:presenceInfo xmlns:p15="http://schemas.microsoft.com/office/powerpoint/2012/main" userId="Carla McClure" providerId="None"/>
      </p:ext>
    </p:extLst>
  </p:cmAuthor>
  <p:cmAuthor id="4" name="Karie Watson" initials="KW" lastIdx="14" clrIdx="3">
    <p:extLst>
      <p:ext uri="{19B8F6BF-5375-455C-9EA6-DF929625EA0E}">
        <p15:presenceInfo xmlns:p15="http://schemas.microsoft.com/office/powerpoint/2012/main" userId="S-1-5-21-4095628063-3556742122-3606576086-133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5B7"/>
    <a:srgbClr val="0A5EC6"/>
    <a:srgbClr val="C0DF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F3A53B-83BB-49C7-A385-BCF18536D543}" v="2" dt="2020-07-15T16:47:58.127"/>
    <p1510:client id="{8DD7F99E-D3CA-4A1F-A666-0D0464ACFD69}" v="38" dt="2020-07-15T16:31:31.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1" autoAdjust="0"/>
    <p:restoredTop sz="70288" autoAdjust="0"/>
  </p:normalViewPr>
  <p:slideViewPr>
    <p:cSldViewPr snapToGrid="0" snapToObjects="1" showGuides="1">
      <p:cViewPr varScale="1">
        <p:scale>
          <a:sx n="59" d="100"/>
          <a:sy n="59" d="100"/>
        </p:scale>
        <p:origin x="730" y="72"/>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080"/>
    </p:cViewPr>
  </p:sorterViewPr>
  <p:notesViewPr>
    <p:cSldViewPr snapToGrid="0" snapToObjects="1" showGuides="1">
      <p:cViewPr varScale="1">
        <p:scale>
          <a:sx n="50" d="100"/>
          <a:sy n="50" d="100"/>
        </p:scale>
        <p:origin x="2640"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8B-A442-AD39-542E0D1FA28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B8B-A442-AD39-542E0D1FA28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B8B-A442-AD39-542E0D1FA281}"/>
            </c:ext>
          </c:extLst>
        </c:ser>
        <c:dLbls>
          <c:showLegendKey val="0"/>
          <c:showVal val="0"/>
          <c:showCatName val="0"/>
          <c:showSerName val="0"/>
          <c:showPercent val="0"/>
          <c:showBubbleSize val="0"/>
        </c:dLbls>
        <c:gapWidth val="219"/>
        <c:overlap val="-27"/>
        <c:axId val="592741823"/>
        <c:axId val="592743503"/>
      </c:barChart>
      <c:catAx>
        <c:axId val="592741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743503"/>
        <c:crosses val="autoZero"/>
        <c:auto val="1"/>
        <c:lblAlgn val="ctr"/>
        <c:lblOffset val="100"/>
        <c:noMultiLvlLbl val="0"/>
      </c:catAx>
      <c:valAx>
        <c:axId val="592743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741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6A42CB-F667-704F-95F5-D94D13F7A5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5252E29-C32E-9C43-92D1-DD73DC8486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B6EDC4-4B3F-6948-B71B-1CB10AB2DC17}" type="datetimeFigureOut">
              <a:rPr lang="en-US" smtClean="0"/>
              <a:t>1/14/2021</a:t>
            </a:fld>
            <a:endParaRPr lang="en-US" dirty="0"/>
          </a:p>
        </p:txBody>
      </p:sp>
      <p:sp>
        <p:nvSpPr>
          <p:cNvPr id="4" name="Footer Placeholder 3">
            <a:extLst>
              <a:ext uri="{FF2B5EF4-FFF2-40B4-BE49-F238E27FC236}">
                <a16:creationId xmlns:a16="http://schemas.microsoft.com/office/drawing/2014/main" id="{75663639-ABBE-3149-A268-3D3CAC63C6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3402B22-5D33-004E-9260-F6388C9235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4C2DC1-DD1A-9240-BD1F-C5F549950A18}" type="slidenum">
              <a:rPr lang="en-US" smtClean="0"/>
              <a:t>‹#›</a:t>
            </a:fld>
            <a:endParaRPr lang="en-US" dirty="0"/>
          </a:p>
        </p:txBody>
      </p:sp>
    </p:spTree>
    <p:extLst>
      <p:ext uri="{BB962C8B-B14F-4D97-AF65-F5344CB8AC3E}">
        <p14:creationId xmlns:p14="http://schemas.microsoft.com/office/powerpoint/2010/main" val="8024446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25437"/>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578578"/>
            <a:ext cx="5486400" cy="4899378"/>
          </a:xfrm>
          <a:prstGeom prst="rect">
            <a:avLst/>
          </a:prstGeom>
        </p:spPr>
        <p:txBody>
          <a:bodyPr vert="horz" lIns="91440" tIns="45720" rIns="91440" bIns="45720" rtlCol="0"/>
          <a:lstStyle/>
          <a:p>
            <a:pPr lvl="0"/>
            <a:r>
              <a:rPr lang="en-US" dirty="0"/>
              <a:t>Edit Master text styles</a:t>
            </a:r>
          </a:p>
        </p:txBody>
      </p:sp>
    </p:spTree>
    <p:extLst>
      <p:ext uri="{BB962C8B-B14F-4D97-AF65-F5344CB8AC3E}">
        <p14:creationId xmlns:p14="http://schemas.microsoft.com/office/powerpoint/2010/main" val="123249777"/>
      </p:ext>
    </p:extLst>
  </p:cSld>
  <p:clrMap bg1="lt1" tx1="dk1" bg2="lt2" tx2="dk2" accent1="accent1" accent2="accent2" accent3="accent3" accent4="accent4" accent5="accent5" accent6="accent6" hlink="hlink" folHlink="folHlink"/>
  <p:hf sldNum="0" hdr="0" ftr="0" dt="0"/>
  <p:notesStyle>
    <a:lvl1pPr marL="112713" indent="-112713"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1pPr>
    <a:lvl2pPr marL="230188"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12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12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edicare.gov/about-us/plain-writing/plain-writing.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701040" y="4088966"/>
            <a:ext cx="5608320" cy="4444133"/>
          </a:xfrm>
        </p:spPr>
        <p:txBody>
          <a:bodyPr/>
          <a:lstStyle/>
          <a:p>
            <a:pPr>
              <a:spcAft>
                <a:spcPts val="0"/>
              </a:spcAft>
            </a:pPr>
            <a:r>
              <a:rPr lang="en-US" dirty="0">
                <a:solidFill>
                  <a:prstClr val="black"/>
                </a:solidFill>
              </a:rPr>
              <a:t>The CMS National Training Program (NTP) provides this as an informational resource.</a:t>
            </a:r>
          </a:p>
          <a:p>
            <a:pPr marL="0" indent="0">
              <a:buNone/>
            </a:pPr>
            <a:endParaRPr lang="en-US" dirty="0"/>
          </a:p>
        </p:txBody>
      </p:sp>
    </p:spTree>
    <p:extLst>
      <p:ext uri="{BB962C8B-B14F-4D97-AF65-F5344CB8AC3E}">
        <p14:creationId xmlns:p14="http://schemas.microsoft.com/office/powerpoint/2010/main" val="386279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defTabSz="914305">
              <a:spcBef>
                <a:spcPts val="600"/>
              </a:spcBef>
              <a:spcAft>
                <a:spcPts val="0"/>
              </a:spcAft>
              <a:defRPr/>
            </a:pPr>
            <a:r>
              <a:rPr lang="en-US" dirty="0"/>
              <a:t>We know that most of the people who attend our workshops train other trainers, and they have a great reach into different types of organizations and services. This helps us better tailor our content. You can use this information to highlight and discuss key details about your topic that are meaningful to the kind of work they do. </a:t>
            </a:r>
          </a:p>
          <a:p>
            <a:pPr defTabSz="914305">
              <a:spcBef>
                <a:spcPts val="600"/>
              </a:spcBef>
              <a:spcAft>
                <a:spcPts val="0"/>
              </a:spcAft>
              <a:defRPr/>
            </a:pPr>
            <a:r>
              <a:rPr lang="en-US" dirty="0"/>
              <a:t>The audience represents numerous types of organizations that benefit from train-the-trainer and counselor education. State Health Insurance Assistance Programs (SHIPs) make up the largest type of organization at the workshops, accounting for about 47% of the workshop attendees last year. Examples of other types of organizations that attend our workshops include advocacy organizations, state or local agencies, non-profits, and medical professionals. </a:t>
            </a:r>
          </a:p>
          <a:p>
            <a:endParaRPr lang="en-US" dirty="0"/>
          </a:p>
        </p:txBody>
      </p:sp>
    </p:spTree>
    <p:extLst>
      <p:ext uri="{BB962C8B-B14F-4D97-AF65-F5344CB8AC3E}">
        <p14:creationId xmlns:p14="http://schemas.microsoft.com/office/powerpoint/2010/main" val="158752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buNone/>
            </a:pPr>
            <a:r>
              <a:rPr lang="en-US" dirty="0"/>
              <a:t>Depending on your intended audience, there are options on CMS.gov to help get you started. The Medicare Learning Network provides training opportunities</a:t>
            </a:r>
            <a:r>
              <a:rPr lang="en-US" baseline="0" dirty="0"/>
              <a:t> and materials for a provider audience (with details about billing for example) whereas we (CMS NTP) have materials that are intended for the partner audience.</a:t>
            </a:r>
            <a:endParaRPr lang="en-US" dirty="0"/>
          </a:p>
        </p:txBody>
      </p:sp>
    </p:spTree>
    <p:extLst>
      <p:ext uri="{BB962C8B-B14F-4D97-AF65-F5344CB8AC3E}">
        <p14:creationId xmlns:p14="http://schemas.microsoft.com/office/powerpoint/2010/main" val="30975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defTabSz="914305">
              <a:spcAft>
                <a:spcPts val="0"/>
              </a:spcAft>
              <a:defRPr/>
            </a:pPr>
            <a:r>
              <a:rPr lang="en-US" b="1" dirty="0"/>
              <a:t>Familiarize yourself with the material</a:t>
            </a:r>
            <a:r>
              <a:rPr lang="en-US" dirty="0"/>
              <a:t>—Using someone else’s material requires extra preparation and rehearsal time to review and absorb the information. Study the resources listed at the end, as well as other sources on the CMS.gov, Medicare.gov and other related sites.  </a:t>
            </a:r>
          </a:p>
          <a:p>
            <a:pPr defTabSz="914305">
              <a:spcBef>
                <a:spcPts val="600"/>
              </a:spcBef>
              <a:spcAft>
                <a:spcPts val="0"/>
              </a:spcAft>
              <a:defRPr/>
            </a:pPr>
            <a:r>
              <a:rPr lang="en-US" b="1" dirty="0"/>
              <a:t>Adapt slides</a:t>
            </a:r>
            <a:r>
              <a:rPr lang="en-US" dirty="0"/>
              <a:t>—NTP slides have gone through a rigorous review process which includes subject matter expert (SME) and regional office reviews as well as management guidance and approval. When using NTP-prepared materials, slides can be deleted or hid to fit the time allowed or to take out information already covered in other presentations. Since our slides have gone through a review process, they generally shouldn’t be edited or changed. Only add cleared material if necessary. The clearance process may result in text-heavy slides, and we can’t always create engaging graphics. Adding local information may be beneficial to make the topic more salient.</a:t>
            </a:r>
            <a:endParaRPr lang="en-US" b="1" u="none" dirty="0"/>
          </a:p>
          <a:p>
            <a:endParaRPr lang="en-US" dirty="0"/>
          </a:p>
        </p:txBody>
      </p:sp>
    </p:spTree>
    <p:extLst>
      <p:ext uri="{BB962C8B-B14F-4D97-AF65-F5344CB8AC3E}">
        <p14:creationId xmlns:p14="http://schemas.microsoft.com/office/powerpoint/2010/main" val="227054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r>
              <a:rPr lang="en-US" dirty="0"/>
              <a:t>Either live demo of NTP Website (or use following slides) to show the</a:t>
            </a:r>
            <a:r>
              <a:rPr lang="en-US" baseline="0" dirty="0"/>
              <a:t> website locations of</a:t>
            </a:r>
            <a:r>
              <a:rPr lang="en-US" dirty="0"/>
              <a:t> activities, videos, job aids and learning activities</a:t>
            </a:r>
            <a:r>
              <a:rPr lang="en-US" baseline="0" dirty="0"/>
              <a:t> like </a:t>
            </a:r>
            <a:r>
              <a:rPr lang="en-US" dirty="0" err="1"/>
              <a:t>Wuzzles</a:t>
            </a:r>
            <a:r>
              <a:rPr lang="en-US" baseline="0" dirty="0"/>
              <a:t> and </a:t>
            </a:r>
            <a:r>
              <a:rPr lang="en-US" dirty="0"/>
              <a:t> Alphabet</a:t>
            </a:r>
            <a:r>
              <a:rPr lang="en-US" baseline="0" dirty="0"/>
              <a:t> Soup</a:t>
            </a:r>
            <a:endParaRPr lang="en-US" dirty="0"/>
          </a:p>
        </p:txBody>
      </p:sp>
    </p:spTree>
    <p:extLst>
      <p:ext uri="{BB962C8B-B14F-4D97-AF65-F5344CB8AC3E}">
        <p14:creationId xmlns:p14="http://schemas.microsoft.com/office/powerpoint/2010/main" val="744096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r>
              <a:rPr lang="en-US" dirty="0"/>
              <a:t>Explain tabs across the top</a:t>
            </a:r>
          </a:p>
          <a:p>
            <a:r>
              <a:rPr lang="en-US" dirty="0"/>
              <a:t>Helpful Links box</a:t>
            </a:r>
          </a:p>
          <a:p>
            <a:r>
              <a:rPr lang="en-US" dirty="0"/>
              <a:t>PowerPoints (Training Modules) Spanish Language and English; topics</a:t>
            </a:r>
          </a:p>
          <a:p>
            <a:r>
              <a:rPr lang="en-US" dirty="0"/>
              <a:t>Tools</a:t>
            </a:r>
          </a:p>
        </p:txBody>
      </p:sp>
    </p:spTree>
    <p:extLst>
      <p:ext uri="{BB962C8B-B14F-4D97-AF65-F5344CB8AC3E}">
        <p14:creationId xmlns:p14="http://schemas.microsoft.com/office/powerpoint/2010/main" val="3061045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buNone/>
            </a:pPr>
            <a:r>
              <a:rPr lang="en-US" dirty="0"/>
              <a:t>While</a:t>
            </a:r>
            <a:r>
              <a:rPr lang="en-US" baseline="0" dirty="0"/>
              <a:t> many of the NTP webinars are based off existing Medicare Modules, sometimes additional materials are developed or adapted to support the specific purpose of that webinar. In those instances, the training materials used in the training can be found within the “view the recording webinar” screen.</a:t>
            </a:r>
            <a:endParaRPr lang="en-US" dirty="0"/>
          </a:p>
        </p:txBody>
      </p:sp>
    </p:spTree>
    <p:extLst>
      <p:ext uri="{BB962C8B-B14F-4D97-AF65-F5344CB8AC3E}">
        <p14:creationId xmlns:p14="http://schemas.microsoft.com/office/powerpoint/2010/main" val="3938807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r>
              <a:rPr lang="en-US" dirty="0"/>
              <a:t>Many of the self-paced</a:t>
            </a:r>
            <a:r>
              <a:rPr lang="en-US" baseline="0" dirty="0"/>
              <a:t> courses include animations to explain Medicare concepts. Consider using these not only for your own training, but we’ve often shared our screen during live webinars to show some of these animations to provide varying formats within a virtual training.</a:t>
            </a:r>
            <a:endParaRPr lang="en-US" dirty="0"/>
          </a:p>
        </p:txBody>
      </p:sp>
    </p:spTree>
    <p:extLst>
      <p:ext uri="{BB962C8B-B14F-4D97-AF65-F5344CB8AC3E}">
        <p14:creationId xmlns:p14="http://schemas.microsoft.com/office/powerpoint/2010/main" val="565692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buNone/>
            </a:pPr>
            <a:r>
              <a:rPr lang="en-US" dirty="0"/>
              <a:t>The</a:t>
            </a:r>
            <a:r>
              <a:rPr lang="en-US" baseline="0" dirty="0"/>
              <a:t> NTP website includes many videos to help supplement your understanding and trainings as well. </a:t>
            </a:r>
          </a:p>
          <a:p>
            <a:pPr marL="0" indent="0">
              <a:buNone/>
            </a:pPr>
            <a:r>
              <a:rPr lang="en-US" baseline="0" dirty="0"/>
              <a:t>Another source of videos that can be helpful is the Medicare &amp; You series that is on YouTube. Be careful when searching YouTube for Program training information because not all of them are from an official, government source.</a:t>
            </a:r>
            <a:endParaRPr lang="en-US" dirty="0"/>
          </a:p>
        </p:txBody>
      </p:sp>
    </p:spTree>
    <p:extLst>
      <p:ext uri="{BB962C8B-B14F-4D97-AF65-F5344CB8AC3E}">
        <p14:creationId xmlns:p14="http://schemas.microsoft.com/office/powerpoint/2010/main" val="3763825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r>
              <a:rPr lang="en-US" dirty="0"/>
              <a:t>Participants like to leave training with some reference materials to help them put their knowledge into action or to serve</a:t>
            </a:r>
            <a:r>
              <a:rPr lang="en-US" baseline="0" dirty="0"/>
              <a:t> as helpful reminders. Consider including:</a:t>
            </a:r>
            <a:endParaRPr lang="en-US" dirty="0"/>
          </a:p>
          <a:p>
            <a:pPr marL="401638" lvl="1" indent="-171450">
              <a:buFont typeface="Arial" panose="020B0604020202020204" pitchFamily="34" charset="0"/>
              <a:buChar char="•"/>
            </a:pPr>
            <a:r>
              <a:rPr lang="en-US" dirty="0"/>
              <a:t>Copy of slides presented</a:t>
            </a:r>
          </a:p>
          <a:p>
            <a:pPr marL="401638" lvl="1" indent="-171450">
              <a:buFont typeface="Arial" panose="020B0604020202020204" pitchFamily="34" charset="0"/>
              <a:buChar char="•"/>
            </a:pPr>
            <a:r>
              <a:rPr lang="en-US" dirty="0"/>
              <a:t>Publications</a:t>
            </a:r>
          </a:p>
          <a:p>
            <a:pPr marL="401638" lvl="1" indent="-171450">
              <a:buFont typeface="Arial" panose="020B0604020202020204" pitchFamily="34" charset="0"/>
              <a:buChar char="•"/>
            </a:pPr>
            <a:r>
              <a:rPr lang="en-US" dirty="0"/>
              <a:t>Job</a:t>
            </a:r>
            <a:r>
              <a:rPr lang="en-US" baseline="0" dirty="0"/>
              <a:t> Aids</a:t>
            </a:r>
            <a:endParaRPr lang="en-US" dirty="0"/>
          </a:p>
        </p:txBody>
      </p:sp>
    </p:spTree>
    <p:extLst>
      <p:ext uri="{BB962C8B-B14F-4D97-AF65-F5344CB8AC3E}">
        <p14:creationId xmlns:p14="http://schemas.microsoft.com/office/powerpoint/2010/main" val="1606816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r>
              <a:rPr lang="en-US" dirty="0"/>
              <a:t>The Medicare.gov website is designed for</a:t>
            </a:r>
            <a:r>
              <a:rPr lang="en-US" baseline="0" dirty="0"/>
              <a:t> people with Medicare so there are numerous plain language resources that not only can be helpful training tools, but are a major part of educating people with Medicare and their caregivers as well.</a:t>
            </a:r>
            <a:endParaRPr lang="en-US" dirty="0"/>
          </a:p>
        </p:txBody>
      </p:sp>
    </p:spTree>
    <p:extLst>
      <p:ext uri="{BB962C8B-B14F-4D97-AF65-F5344CB8AC3E}">
        <p14:creationId xmlns:p14="http://schemas.microsoft.com/office/powerpoint/2010/main" val="363427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buNone/>
            </a:pPr>
            <a:r>
              <a:rPr lang="en-US" dirty="0"/>
              <a:t>Many</a:t>
            </a:r>
            <a:r>
              <a:rPr lang="en-US" baseline="0" dirty="0"/>
              <a:t> people have a fear of public speaking but with proper practice and preparation, it can be managed effectively!</a:t>
            </a:r>
            <a:endParaRPr lang="en-US" dirty="0"/>
          </a:p>
        </p:txBody>
      </p:sp>
    </p:spTree>
    <p:extLst>
      <p:ext uri="{BB962C8B-B14F-4D97-AF65-F5344CB8AC3E}">
        <p14:creationId xmlns:p14="http://schemas.microsoft.com/office/powerpoint/2010/main" val="3898193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r>
              <a:rPr lang="en-US" dirty="0"/>
              <a:t>It helps</a:t>
            </a:r>
            <a:r>
              <a:rPr lang="en-US" baseline="0" dirty="0"/>
              <a:t> if you can take something abstract and make it concrete.</a:t>
            </a:r>
          </a:p>
          <a:p>
            <a:r>
              <a:rPr lang="en-US" baseline="0" dirty="0"/>
              <a:t>Actual examples of mail from Medicare that may generate questions or common training scenarios is a great resource and training tool.</a:t>
            </a:r>
            <a:endParaRPr lang="en-US" dirty="0"/>
          </a:p>
        </p:txBody>
      </p:sp>
    </p:spTree>
    <p:extLst>
      <p:ext uri="{BB962C8B-B14F-4D97-AF65-F5344CB8AC3E}">
        <p14:creationId xmlns:p14="http://schemas.microsoft.com/office/powerpoint/2010/main" val="1724127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r>
              <a:rPr lang="en-US" dirty="0"/>
              <a:t>As Medicare.gov is focused on people with Medicare and their caregivers, CMS.gov is focused for partners and researchers,</a:t>
            </a:r>
            <a:r>
              <a:rPr lang="en-US" baseline="0" dirty="0"/>
              <a:t> so its content revolves around a lot of policy and data.</a:t>
            </a:r>
          </a:p>
          <a:p>
            <a:r>
              <a:rPr lang="en-US" dirty="0"/>
              <a:t>Consider adding current statistics or data points to your trainings. Many times you can drill down data points to a local or</a:t>
            </a:r>
            <a:r>
              <a:rPr lang="en-US" baseline="0" dirty="0"/>
              <a:t> specific population </a:t>
            </a:r>
            <a:r>
              <a:rPr lang="en-US" dirty="0"/>
              <a:t>level which helps</a:t>
            </a:r>
            <a:r>
              <a:rPr lang="en-US" baseline="0" dirty="0"/>
              <a:t> engage your varying audiences.</a:t>
            </a:r>
            <a:endParaRPr lang="en-US" dirty="0"/>
          </a:p>
        </p:txBody>
      </p:sp>
    </p:spTree>
    <p:extLst>
      <p:ext uri="{BB962C8B-B14F-4D97-AF65-F5344CB8AC3E}">
        <p14:creationId xmlns:p14="http://schemas.microsoft.com/office/powerpoint/2010/main" val="3934807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r>
              <a:rPr lang="en-US" dirty="0"/>
              <a:t>When doing an in-person event, if you</a:t>
            </a:r>
            <a:r>
              <a:rPr lang="en-US" baseline="0" dirty="0"/>
              <a:t> need bulk handouts of Medicare publications, you can use the product ordering website to get those resources free of charge.</a:t>
            </a:r>
            <a:endParaRPr lang="en-US" dirty="0"/>
          </a:p>
        </p:txBody>
      </p:sp>
    </p:spTree>
    <p:extLst>
      <p:ext uri="{BB962C8B-B14F-4D97-AF65-F5344CB8AC3E}">
        <p14:creationId xmlns:p14="http://schemas.microsoft.com/office/powerpoint/2010/main" val="2466533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2713" marR="0" lvl="0" indent="-1127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Thinking about the people you’ve heard give work-related presentations, what did those speakers do well? Now, what did the speakers not do well?</a:t>
            </a:r>
          </a:p>
          <a:p>
            <a:pPr marL="112713" marR="0" lvl="0" indent="-1127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dirty="0"/>
              <a:t>(open</a:t>
            </a:r>
            <a:r>
              <a:rPr lang="en-US" sz="1100" baseline="0" dirty="0"/>
              <a:t> poll/chat for audience interaction)</a:t>
            </a:r>
            <a:endParaRPr lang="en-US" sz="1100" dirty="0"/>
          </a:p>
          <a:p>
            <a:endParaRPr lang="en-US" dirty="0"/>
          </a:p>
        </p:txBody>
      </p:sp>
    </p:spTree>
    <p:extLst>
      <p:ext uri="{BB962C8B-B14F-4D97-AF65-F5344CB8AC3E}">
        <p14:creationId xmlns:p14="http://schemas.microsoft.com/office/powerpoint/2010/main" val="2789297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2713" marR="0" lvl="0" indent="-1127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At past NTP workshops, we asked workshop participants to provide feedback about our speakers. Many of the speakers these comments were about don’t present regularly. Many of these negative comments relate to being inexperienced and unprepared. </a:t>
            </a:r>
          </a:p>
          <a:p>
            <a:pPr marL="112713" marR="0" lvl="0" indent="-1127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It’s helpful to mindful of some</a:t>
            </a:r>
            <a:r>
              <a:rPr lang="en-US" baseline="0" dirty="0"/>
              <a:t> of these common pitfalls so we can prepare appropriately.</a:t>
            </a:r>
            <a:endParaRPr lang="en-US" dirty="0"/>
          </a:p>
        </p:txBody>
      </p:sp>
    </p:spTree>
    <p:extLst>
      <p:ext uri="{BB962C8B-B14F-4D97-AF65-F5344CB8AC3E}">
        <p14:creationId xmlns:p14="http://schemas.microsoft.com/office/powerpoint/2010/main" val="2774300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2713" marR="0" lvl="0" indent="-1127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Here are some negative comments participants</a:t>
            </a:r>
            <a:r>
              <a:rPr lang="en-US" baseline="0" dirty="0"/>
              <a:t> might point out from a virtual training experience.</a:t>
            </a:r>
            <a:endParaRPr lang="en-US" dirty="0"/>
          </a:p>
          <a:p>
            <a:endParaRPr lang="en-US" dirty="0"/>
          </a:p>
        </p:txBody>
      </p:sp>
    </p:spTree>
    <p:extLst>
      <p:ext uri="{BB962C8B-B14F-4D97-AF65-F5344CB8AC3E}">
        <p14:creationId xmlns:p14="http://schemas.microsoft.com/office/powerpoint/2010/main" val="459490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2713" marR="0" lvl="0" indent="-1127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But, audiences also recognize good presenters. Here’s some of their positive feedback, which indicates positive traits of a good presenter. </a:t>
            </a:r>
          </a:p>
          <a:p>
            <a:endParaRPr lang="en-US" dirty="0"/>
          </a:p>
        </p:txBody>
      </p:sp>
    </p:spTree>
    <p:extLst>
      <p:ext uri="{BB962C8B-B14F-4D97-AF65-F5344CB8AC3E}">
        <p14:creationId xmlns:p14="http://schemas.microsoft.com/office/powerpoint/2010/main" val="2683007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2713" marR="0" lvl="0" indent="-1127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Virtual presentations can have some challenges in feeling interactive, but there are tools and methods to help. Here are some positive things an audience might notice about good virtual presentations.</a:t>
            </a:r>
          </a:p>
          <a:p>
            <a:endParaRPr lang="en-US" dirty="0"/>
          </a:p>
        </p:txBody>
      </p:sp>
    </p:spTree>
    <p:extLst>
      <p:ext uri="{BB962C8B-B14F-4D97-AF65-F5344CB8AC3E}">
        <p14:creationId xmlns:p14="http://schemas.microsoft.com/office/powerpoint/2010/main" val="1506363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a:spcBef>
                <a:spcPts val="600"/>
              </a:spcBef>
              <a:spcAft>
                <a:spcPts val="0"/>
              </a:spcAft>
            </a:pPr>
            <a:r>
              <a:rPr lang="en-US" b="1" dirty="0"/>
              <a:t>Practice</a:t>
            </a:r>
            <a:r>
              <a:rPr lang="en-US" dirty="0"/>
              <a:t>—Public speaking requires training and practice. Hopefully, this training and the accompanying worksheet help you develop an action plan to become an A+ presenter.</a:t>
            </a:r>
          </a:p>
          <a:p>
            <a:pPr>
              <a:spcBef>
                <a:spcPts val="600"/>
              </a:spcBef>
              <a:spcAft>
                <a:spcPts val="0"/>
              </a:spcAft>
            </a:pPr>
            <a:r>
              <a:rPr lang="en-US" b="1" dirty="0"/>
              <a:t>Learn the material</a:t>
            </a:r>
            <a:r>
              <a:rPr lang="en-US" dirty="0"/>
              <a:t>—Take</a:t>
            </a:r>
            <a:r>
              <a:rPr lang="en-US" b="1" dirty="0"/>
              <a:t> </a:t>
            </a:r>
            <a:r>
              <a:rPr lang="en-US" dirty="0"/>
              <a:t>the time to learn the subject. You should know more about your topic than your audience. Confident speakers develop their expertise by knowing their topic thoroughly. Study the subject on which you’re presenting to become well-versed in this area. Read and know more than just the speaker notes in the presentation. The work you put in researching the topic will be noticed and appreciated by your audience. As you learn about the topic, think about what questions the audience might have. This will help you make sure the question-and-answer session goes as well as the presentation itself. </a:t>
            </a:r>
          </a:p>
          <a:p>
            <a:pPr>
              <a:spcBef>
                <a:spcPts val="600"/>
              </a:spcBef>
              <a:spcAft>
                <a:spcPts val="0"/>
              </a:spcAft>
            </a:pPr>
            <a:r>
              <a:rPr lang="en-US" dirty="0"/>
              <a:t>Things don’t always go as planned! Consider taking screen shots for any live</a:t>
            </a:r>
            <a:r>
              <a:rPr lang="en-US" baseline="0" dirty="0"/>
              <a:t> web or computer demonstrations</a:t>
            </a:r>
            <a:endParaRPr lang="en-US" dirty="0"/>
          </a:p>
          <a:p>
            <a:endParaRPr lang="en-US" dirty="0"/>
          </a:p>
        </p:txBody>
      </p:sp>
    </p:spTree>
    <p:extLst>
      <p:ext uri="{BB962C8B-B14F-4D97-AF65-F5344CB8AC3E}">
        <p14:creationId xmlns:p14="http://schemas.microsoft.com/office/powerpoint/2010/main" val="273439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2713" indent="-112713">
              <a:spcAft>
                <a:spcPts val="0"/>
              </a:spcAft>
            </a:pPr>
            <a:r>
              <a:rPr lang="en-US" dirty="0"/>
              <a:t>These tips can help build your confidence:</a:t>
            </a:r>
          </a:p>
          <a:p>
            <a:pPr>
              <a:spcBef>
                <a:spcPts val="600"/>
              </a:spcBef>
              <a:spcAft>
                <a:spcPts val="0"/>
              </a:spcAft>
            </a:pPr>
            <a:r>
              <a:rPr lang="en-US" b="1" dirty="0"/>
              <a:t>Know the transitions</a:t>
            </a:r>
            <a:r>
              <a:rPr lang="en-US" dirty="0"/>
              <a:t>—Transitions are the glue that holds the presentation together, making your key messages clearer and more memorable. Knowing the transitions helps you have a clear path to get back on track if you temporarily lose your place in the presentation. </a:t>
            </a:r>
          </a:p>
          <a:p>
            <a:pPr>
              <a:spcBef>
                <a:spcPts val="600"/>
              </a:spcBef>
              <a:spcAft>
                <a:spcPts val="0"/>
              </a:spcAft>
            </a:pPr>
            <a:r>
              <a:rPr lang="en-US" b="1" dirty="0"/>
              <a:t>Get feedback</a:t>
            </a:r>
            <a:r>
              <a:rPr lang="en-US" dirty="0"/>
              <a:t>—Both positive and negative feedback can improve your delivery. Negative reviews help identify areas for improvement. Watch yourself giving a live presentation on video. Where did the audience seem interested and engaged? </a:t>
            </a:r>
          </a:p>
          <a:p>
            <a:pPr>
              <a:spcBef>
                <a:spcPts val="600"/>
              </a:spcBef>
              <a:spcAft>
                <a:spcPts val="0"/>
              </a:spcAft>
            </a:pPr>
            <a:r>
              <a:rPr lang="en-US" b="1" dirty="0"/>
              <a:t>Breathe</a:t>
            </a:r>
            <a:r>
              <a:rPr lang="en-US" dirty="0"/>
              <a:t>—In the 30 seconds before you begin speaking, take three slow, deep breaths through your nose. As you breathe out, say silently to yourself, “relax.” Take a few moments during the presentation, like between sections, to take a deep, relaxing breath.</a:t>
            </a:r>
          </a:p>
          <a:p>
            <a:pPr defTabSz="914305">
              <a:spcBef>
                <a:spcPts val="600"/>
              </a:spcBef>
              <a:spcAft>
                <a:spcPts val="0"/>
              </a:spcAft>
              <a:defRPr/>
            </a:pPr>
            <a:r>
              <a:rPr lang="en-US" b="1" dirty="0"/>
              <a:t>Focus on content</a:t>
            </a:r>
            <a:r>
              <a:rPr lang="en-US" dirty="0"/>
              <a:t>—Become an expert on the subject. While you want to present the highlights for your audience, knowing the details will help boost your confidence and put you in the right frame of mind for answering questions. If you aren’t an expert, invite one to be in the room to help answer questions.</a:t>
            </a:r>
          </a:p>
          <a:p>
            <a:pPr>
              <a:spcBef>
                <a:spcPts val="600"/>
              </a:spcBef>
              <a:spcAft>
                <a:spcPts val="0"/>
              </a:spcAft>
            </a:pPr>
            <a:r>
              <a:rPr lang="en-US" b="1" dirty="0"/>
              <a:t>Don’t expect perfection</a:t>
            </a:r>
            <a:r>
              <a:rPr lang="en-US" dirty="0"/>
              <a:t>—We are all human. As the French writer Voltaire once wrote: “Perfect is the enemy of good.” </a:t>
            </a:r>
          </a:p>
          <a:p>
            <a:endParaRPr lang="en-US" dirty="0"/>
          </a:p>
          <a:p>
            <a:endParaRPr lang="en-US" dirty="0"/>
          </a:p>
        </p:txBody>
      </p:sp>
    </p:spTree>
    <p:extLst>
      <p:ext uri="{BB962C8B-B14F-4D97-AF65-F5344CB8AC3E}">
        <p14:creationId xmlns:p14="http://schemas.microsoft.com/office/powerpoint/2010/main" val="241815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a:spcAft>
                <a:spcPts val="0"/>
              </a:spcAft>
            </a:pPr>
            <a:r>
              <a:rPr lang="en-US" dirty="0"/>
              <a:t>We have various levels of comfort and skill when it comes to public speaking. The goal is to help you understand  NTP resources and tips to build and deliver your own training presentations .</a:t>
            </a:r>
          </a:p>
          <a:p>
            <a:pPr>
              <a:spcAft>
                <a:spcPts val="0"/>
              </a:spcAft>
            </a:pPr>
            <a:r>
              <a:rPr lang="en-US" dirty="0"/>
              <a:t>To help improve your presentation and to help you prepare, this session should help you</a:t>
            </a:r>
          </a:p>
          <a:p>
            <a:pPr marL="288925" lvl="1" indent="-171450">
              <a:buFont typeface="Arial" panose="020B0604020202020204" pitchFamily="34" charset="0"/>
              <a:buChar char="•"/>
            </a:pPr>
            <a:r>
              <a:rPr lang="en-US" dirty="0"/>
              <a:t>Identify traits of poor and great speakers</a:t>
            </a:r>
          </a:p>
          <a:p>
            <a:pPr marL="288925" lvl="1" indent="-171450" defTabSz="914305">
              <a:buFont typeface="Arial" panose="020B0604020202020204" pitchFamily="34" charset="0"/>
              <a:buChar char="•"/>
              <a:defRPr/>
            </a:pPr>
            <a:r>
              <a:rPr lang="en-US" dirty="0"/>
              <a:t>Recognize ways to improve your presentation skills</a:t>
            </a:r>
          </a:p>
          <a:p>
            <a:pPr marL="288925" lvl="1" indent="-171450">
              <a:buFont typeface="Arial" panose="020B0604020202020204" pitchFamily="34" charset="0"/>
              <a:buChar char="•"/>
            </a:pPr>
            <a:r>
              <a:rPr lang="en-US" dirty="0"/>
              <a:t>Understand value of using cleared materials and trust-worthy sources</a:t>
            </a:r>
          </a:p>
          <a:p>
            <a:pPr marL="288925" lvl="1" indent="-171450">
              <a:buFont typeface="Arial" panose="020B0604020202020204" pitchFamily="34" charset="0"/>
              <a:buChar char="•"/>
            </a:pPr>
            <a:r>
              <a:rPr lang="en-US" dirty="0"/>
              <a:t>Identify where to find materials to build your training</a:t>
            </a:r>
          </a:p>
          <a:p>
            <a:pPr marL="288925" lvl="1" indent="-171450">
              <a:buFont typeface="Arial" panose="020B0604020202020204" pitchFamily="34" charset="0"/>
              <a:buChar char="•"/>
            </a:pPr>
            <a:r>
              <a:rPr lang="en-US" dirty="0"/>
              <a:t>Describe ways to communicate complex topics </a:t>
            </a:r>
          </a:p>
          <a:p>
            <a:pPr marL="288925" lvl="1" indent="-171450">
              <a:buFont typeface="Arial" panose="020B0604020202020204" pitchFamily="34" charset="0"/>
              <a:buChar char="•"/>
            </a:pPr>
            <a:r>
              <a:rPr lang="en-US" dirty="0"/>
              <a:t>Recall strategies to handle question-and-answer sessions</a:t>
            </a:r>
          </a:p>
          <a:p>
            <a:pPr marL="288925" lvl="1" indent="-171450" defTabSz="914400">
              <a:buFont typeface="Arial" panose="020B0604020202020204" pitchFamily="34" charset="0"/>
              <a:buChar char="•"/>
              <a:defRPr/>
            </a:pPr>
            <a:r>
              <a:rPr lang="en-US" dirty="0"/>
              <a:t>Identify tips that are unique to virtual training</a:t>
            </a:r>
          </a:p>
          <a:p>
            <a:pPr marL="0" indent="0">
              <a:spcBef>
                <a:spcPts val="600"/>
              </a:spcBef>
              <a:spcAft>
                <a:spcPts val="0"/>
              </a:spcAft>
              <a:buFont typeface="Wingdings" panose="05000000000000000000" pitchFamily="2" charset="2"/>
              <a:buNone/>
            </a:pPr>
            <a:endParaRPr lang="en-US" dirty="0"/>
          </a:p>
          <a:p>
            <a:pPr>
              <a:spcAft>
                <a:spcPts val="0"/>
              </a:spcAft>
            </a:pPr>
            <a:endParaRPr lang="en-US" dirty="0"/>
          </a:p>
          <a:p>
            <a:endParaRPr lang="en-US" dirty="0"/>
          </a:p>
        </p:txBody>
      </p:sp>
    </p:spTree>
    <p:extLst>
      <p:ext uri="{BB962C8B-B14F-4D97-AF65-F5344CB8AC3E}">
        <p14:creationId xmlns:p14="http://schemas.microsoft.com/office/powerpoint/2010/main" val="292882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2713" indent="-112713">
              <a:spcAft>
                <a:spcPts val="0"/>
              </a:spcAft>
            </a:pPr>
            <a:r>
              <a:rPr lang="en-US" dirty="0"/>
              <a:t>A few observations about how to deliver your presentation so that you are effective:</a:t>
            </a:r>
          </a:p>
          <a:p>
            <a:pPr defTabSz="914305">
              <a:spcBef>
                <a:spcPts val="600"/>
              </a:spcBef>
              <a:spcAft>
                <a:spcPts val="0"/>
              </a:spcAft>
              <a:defRPr/>
            </a:pPr>
            <a:r>
              <a:rPr lang="en-US" b="1" dirty="0"/>
              <a:t>Respect time</a:t>
            </a:r>
            <a:r>
              <a:rPr lang="en-US" dirty="0"/>
              <a:t>—Going over time limits can be interpreted as disrespectful to your audience, and to other speakers. Your audience most likely has a printed agenda, and they expect you to stick to it. Moreover, audience members may have other presentations they want to attend, or they’re looking forward to a scheduled break. Adjust your presentation to the time limit. A good rule of thumb is one PowerPoint slide per minute. Allow about 15% - 25% of the time for questions/discussion. So, if you have 60 minutes to present, plan for about 40 slides or less of content.</a:t>
            </a:r>
          </a:p>
          <a:p>
            <a:pPr defTabSz="914305">
              <a:spcBef>
                <a:spcPts val="600"/>
              </a:spcBef>
              <a:spcAft>
                <a:spcPts val="0"/>
              </a:spcAft>
              <a:defRPr/>
            </a:pPr>
            <a:r>
              <a:rPr lang="en-US" b="1" dirty="0"/>
              <a:t>Read the audience’s reactions</a:t>
            </a:r>
            <a:r>
              <a:rPr lang="en-US" dirty="0"/>
              <a:t>—If the audience looks confused, slow down and reiterate what was said, but in a simpler, direct way. Do audience members lean forward as if falling asleep or cross their arms or legs, creating a barrier between you and the audience, signaling they aren’t open to hearing the message? This is telling of the reception to your presentation and should be “listened” to. Are they participating in the chat or Q/A box if presenting virtually. This can be</a:t>
            </a:r>
            <a:r>
              <a:rPr lang="en-US" baseline="0" dirty="0"/>
              <a:t> an indicator of a virtual audiences’ reaction.</a:t>
            </a:r>
            <a:endParaRPr lang="en-US" dirty="0"/>
          </a:p>
          <a:p>
            <a:pPr>
              <a:spcBef>
                <a:spcPts val="600"/>
              </a:spcBef>
              <a:spcAft>
                <a:spcPts val="0"/>
              </a:spcAft>
            </a:pPr>
            <a:r>
              <a:rPr lang="en-US" b="1" dirty="0"/>
              <a:t>Invite discussion</a:t>
            </a:r>
            <a:r>
              <a:rPr lang="en-US" dirty="0"/>
              <a:t>—Allow time for questions. Consider having pre-planned questions for discussion and leaving opportunities for people to share their experience. Questions can be asked of the audience during the presentation and you can ask them to respond with a show of hands. For virtual presentations, you can use polling or invite participants to type responses in the chat box.</a:t>
            </a:r>
          </a:p>
          <a:p>
            <a:pPr>
              <a:spcBef>
                <a:spcPts val="600"/>
              </a:spcBef>
              <a:spcAft>
                <a:spcPts val="0"/>
              </a:spcAft>
            </a:pPr>
            <a:r>
              <a:rPr lang="en-US" b="1" dirty="0"/>
              <a:t>Realize that nonverbal communication is important</a:t>
            </a:r>
            <a:r>
              <a:rPr lang="en-US" dirty="0"/>
              <a:t>—Nonverbal signals can increase trust, clarity, and interest to your presentation. When you practice your delivery, think about how facial expression, tone of voice, posture, and gesture can effect your message. These</a:t>
            </a:r>
            <a:r>
              <a:rPr lang="en-US" baseline="0" dirty="0"/>
              <a:t> skills also apply if you’re using a webcam for a virtual delivery.</a:t>
            </a:r>
            <a:endParaRPr lang="en-US" dirty="0"/>
          </a:p>
          <a:p>
            <a:pPr defTabSz="914305">
              <a:spcBef>
                <a:spcPts val="600"/>
              </a:spcBef>
              <a:spcAft>
                <a:spcPts val="0"/>
              </a:spcAft>
              <a:defRPr/>
            </a:pPr>
            <a:r>
              <a:rPr lang="en-US" b="1" dirty="0"/>
              <a:t>Be authentic</a:t>
            </a:r>
            <a:r>
              <a:rPr lang="en-US" dirty="0"/>
              <a:t>—Use your own personal style and way of communicating within the CMS culture. Think about how you’d tell your friends something that happened to you today, and what gestures you would naturally use. Let your personality come through in a professional manner.</a:t>
            </a:r>
          </a:p>
          <a:p>
            <a:pPr>
              <a:spcBef>
                <a:spcPts val="600"/>
              </a:spcBef>
              <a:spcAft>
                <a:spcPts val="0"/>
              </a:spcAft>
            </a:pPr>
            <a:endParaRPr lang="en-US" dirty="0"/>
          </a:p>
          <a:p>
            <a:pPr marL="228576" indent="-228576">
              <a:buAutoNum type="arabicParenR"/>
            </a:pPr>
            <a:endParaRPr lang="en-US" dirty="0"/>
          </a:p>
          <a:p>
            <a:pPr marL="228576" indent="-228576">
              <a:buAutoNum type="arabicParenR"/>
            </a:pPr>
            <a:endParaRPr lang="en-US" dirty="0"/>
          </a:p>
          <a:p>
            <a:pPr marL="228576" indent="-228576">
              <a:buAutoNum type="arabicParenR"/>
            </a:pPr>
            <a:endParaRPr lang="en-US" dirty="0"/>
          </a:p>
          <a:p>
            <a:endParaRPr lang="en-US" dirty="0"/>
          </a:p>
        </p:txBody>
      </p:sp>
    </p:spTree>
    <p:extLst>
      <p:ext uri="{BB962C8B-B14F-4D97-AF65-F5344CB8AC3E}">
        <p14:creationId xmlns:p14="http://schemas.microsoft.com/office/powerpoint/2010/main" val="2745923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spcAft>
                <a:spcPts val="0"/>
              </a:spcAft>
              <a:buFont typeface="Wingdings" panose="05000000000000000000" pitchFamily="2" charset="2"/>
              <a:buNone/>
            </a:pPr>
            <a:r>
              <a:rPr lang="en-US" b="0" dirty="0"/>
              <a:t>Speaker</a:t>
            </a:r>
            <a:r>
              <a:rPr lang="en-US" b="0" baseline="0" dirty="0"/>
              <a:t> Don’ts</a:t>
            </a:r>
            <a:r>
              <a:rPr lang="en-US" b="0" dirty="0"/>
              <a:t>:</a:t>
            </a:r>
          </a:p>
          <a:p>
            <a:pPr>
              <a:spcBef>
                <a:spcPts val="600"/>
              </a:spcBef>
              <a:spcAft>
                <a:spcPts val="0"/>
              </a:spcAft>
            </a:pPr>
            <a:r>
              <a:rPr lang="en-US" b="1" dirty="0"/>
              <a:t>Read from notes</a:t>
            </a:r>
            <a:r>
              <a:rPr lang="en-US" dirty="0"/>
              <a:t>—Listening to someone read a presentation is frustrating. People say, "If all they were going to do is read their presentation, I could’ve read it myself.“ Using notes is better than reading since the speaker can have normal voice inflections and make more effective eye contact. </a:t>
            </a:r>
          </a:p>
          <a:p>
            <a:pPr defTabSz="914305">
              <a:spcBef>
                <a:spcPts val="600"/>
              </a:spcBef>
              <a:spcAft>
                <a:spcPts val="0"/>
              </a:spcAft>
              <a:defRPr/>
            </a:pPr>
            <a:r>
              <a:rPr lang="en-US" b="1" dirty="0"/>
              <a:t>Display low energy</a:t>
            </a:r>
            <a:r>
              <a:rPr lang="en-US" dirty="0"/>
              <a:t>—One of the most desired traits in a presenter is enthusiasm. Conversely, a boring delivery—when there’s a low monotone voice, dull facial expression, and overall lethargy—is one of the most disliked traits. Increase your energy level. Speak expressively, smile sincerely, move naturally, and enjoy the moment. </a:t>
            </a:r>
          </a:p>
          <a:p>
            <a:pPr defTabSz="914305">
              <a:spcBef>
                <a:spcPts val="600"/>
              </a:spcBef>
              <a:spcAft>
                <a:spcPts val="0"/>
              </a:spcAft>
              <a:defRPr/>
            </a:pPr>
            <a:r>
              <a:rPr lang="en-US" b="1" dirty="0"/>
              <a:t>Have distracting mannerisms</a:t>
            </a:r>
            <a:r>
              <a:rPr lang="en-US" dirty="0"/>
              <a:t>—Certain habits that you may not be aware of can distract the audience from your message and jeopardize your credibility. Distracting mannerisms include using fillers, like “you know,” “um,” etc., moving your hands, pacing back and forth, jingling change or keys, gripping the lectern, bouncing in your chair, adjusting your hair or clothing, fidgeting with your notes, a pen or bobbing your head.</a:t>
            </a:r>
          </a:p>
          <a:p>
            <a:pPr defTabSz="914305">
              <a:spcBef>
                <a:spcPts val="600"/>
              </a:spcBef>
              <a:spcAft>
                <a:spcPts val="0"/>
              </a:spcAft>
              <a:defRPr/>
            </a:pPr>
            <a:r>
              <a:rPr lang="en-US" b="1" dirty="0"/>
              <a:t>Don’t project</a:t>
            </a:r>
            <a:r>
              <a:rPr lang="en-US" dirty="0"/>
              <a:t>—In a large settings, always use a mic and confirm that the audience can hear you. Scan the far corners of the room when you ask if people can hear you. To project, stand up straight, and take a deep breath.</a:t>
            </a:r>
          </a:p>
          <a:p>
            <a:pPr defTabSz="914305">
              <a:spcBef>
                <a:spcPts val="600"/>
              </a:spcBef>
              <a:spcAft>
                <a:spcPts val="0"/>
              </a:spcAft>
              <a:defRPr/>
            </a:pPr>
            <a:r>
              <a:rPr lang="en-US" b="1" dirty="0"/>
              <a:t>Don’t make eye contact</a:t>
            </a:r>
            <a:r>
              <a:rPr lang="en-US" dirty="0"/>
              <a:t>—Lack of eye contact can communicate a lack of sincerity. It can also lead to an assumption that the speaker isn’t well informed. One way to have good eye contact is to glance at different audience members long enough that they feel as if you’ve been talking to them. This will normally be the length of a phrase, or a short sentence. Imagine that you’re having a one-on-one conversation with that person. Look for their reaction to what you’re saying. Most people will nod or smile. If virtual, looking conversational at the camera lens</a:t>
            </a:r>
            <a:r>
              <a:rPr lang="en-US" baseline="0" dirty="0"/>
              <a:t> can help engage learners.</a:t>
            </a:r>
            <a:endParaRPr lang="en-US" dirty="0"/>
          </a:p>
          <a:p>
            <a:pPr>
              <a:spcBef>
                <a:spcPts val="600"/>
              </a:spcBef>
              <a:spcAft>
                <a:spcPts val="0"/>
              </a:spcAft>
            </a:pPr>
            <a:r>
              <a:rPr lang="en-US" b="1" dirty="0"/>
              <a:t>Aren’t prepared</a:t>
            </a:r>
            <a:r>
              <a:rPr lang="en-US" dirty="0"/>
              <a:t>—Preparation is key. Preparation will make you feel more confident and will lessen the need to read your presentation.</a:t>
            </a:r>
          </a:p>
          <a:p>
            <a:pPr>
              <a:spcBef>
                <a:spcPts val="600"/>
              </a:spcBef>
              <a:spcAft>
                <a:spcPts val="0"/>
              </a:spcAft>
            </a:pPr>
            <a:r>
              <a:rPr lang="en-US" b="1" dirty="0"/>
              <a:t>Can’t manage nervous energy</a:t>
            </a:r>
            <a:r>
              <a:rPr lang="en-US" dirty="0"/>
              <a:t>—Walk around purposefully. This will help your adrenaline work for you. Picture yourself as a success. Remember, you’re NOT nervous…you’re enthusiastic. </a:t>
            </a:r>
          </a:p>
          <a:p>
            <a:pPr defTabSz="914305">
              <a:spcBef>
                <a:spcPts val="600"/>
              </a:spcBef>
              <a:spcAft>
                <a:spcPts val="0"/>
              </a:spcAft>
              <a:defRPr/>
            </a:pPr>
            <a:r>
              <a:rPr lang="en-US" b="1" dirty="0"/>
              <a:t>Haven’t considered their virtual training environment in advance</a:t>
            </a:r>
            <a:r>
              <a:rPr lang="en-US" dirty="0"/>
              <a:t>—When you’re camera is on, what’s in the background? Does it project a professional image? Have</a:t>
            </a:r>
            <a:r>
              <a:rPr lang="en-US" baseline="0" dirty="0"/>
              <a:t> you considered possible noises and disruptions and made arrangements to reduce the risks or mitigate?</a:t>
            </a:r>
            <a:endParaRPr lang="en-US" b="1" dirty="0"/>
          </a:p>
          <a:p>
            <a:pPr defTabSz="914305">
              <a:spcBef>
                <a:spcPts val="600"/>
              </a:spcBef>
              <a:spcAft>
                <a:spcPts val="0"/>
              </a:spcAft>
              <a:defRPr/>
            </a:pPr>
            <a:endParaRPr lang="en-US" b="1" dirty="0"/>
          </a:p>
          <a:p>
            <a:endParaRPr lang="en-US" dirty="0"/>
          </a:p>
          <a:p>
            <a:endParaRPr lang="en-US" dirty="0"/>
          </a:p>
        </p:txBody>
      </p:sp>
    </p:spTree>
    <p:extLst>
      <p:ext uri="{BB962C8B-B14F-4D97-AF65-F5344CB8AC3E}">
        <p14:creationId xmlns:p14="http://schemas.microsoft.com/office/powerpoint/2010/main" val="2313642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2713" indent="-112713">
              <a:spcBef>
                <a:spcPts val="600"/>
              </a:spcBef>
              <a:spcAft>
                <a:spcPts val="0"/>
              </a:spcAft>
            </a:pPr>
            <a:r>
              <a:rPr lang="en-US" dirty="0"/>
              <a:t>Questions allow for clarification and consolidation of learning. </a:t>
            </a:r>
          </a:p>
          <a:p>
            <a:pPr>
              <a:spcBef>
                <a:spcPts val="600"/>
              </a:spcBef>
              <a:spcAft>
                <a:spcPts val="0"/>
              </a:spcAft>
            </a:pPr>
            <a:r>
              <a:rPr lang="en-US" b="1" dirty="0"/>
              <a:t>Manage time</a:t>
            </a:r>
            <a:r>
              <a:rPr lang="en-US" dirty="0"/>
              <a:t>—In large group presentations, it’s best to save the questions until the end of the presentation so that the presentation stays on time and on track.  </a:t>
            </a:r>
          </a:p>
          <a:p>
            <a:pPr>
              <a:spcBef>
                <a:spcPts val="600"/>
              </a:spcBef>
              <a:spcAft>
                <a:spcPts val="0"/>
              </a:spcAft>
            </a:pPr>
            <a:r>
              <a:rPr lang="en-US" b="1" dirty="0"/>
              <a:t>Restate the question</a:t>
            </a:r>
            <a:r>
              <a:rPr lang="en-US" dirty="0"/>
              <a:t>—Paraphrase the question back to the questioner if the audience didn’t hear it. However, recommend that people wait for a microphone before asking a question. This allows the other audience members to engage in the discussion. Make sure the whole audience has heard and understood the question. When replying to a question, direct the answer to both the questioner and make eye contact with other members of the audience. Keep your responses focused. To avoid going into too much detail, check back with the questioner to see if you’ve answered his/her question.</a:t>
            </a:r>
          </a:p>
          <a:p>
            <a:pPr>
              <a:spcBef>
                <a:spcPts val="600"/>
              </a:spcBef>
              <a:spcAft>
                <a:spcPts val="0"/>
              </a:spcAft>
            </a:pPr>
            <a:r>
              <a:rPr lang="en-US" b="1" dirty="0"/>
              <a:t>Think about your answer</a:t>
            </a:r>
            <a:r>
              <a:rPr lang="en-US" dirty="0"/>
              <a:t>—Don’t start responding to a difficult question before you’ve thought about the answer. Repeating the question and asking for clarification will help create some space for your thoughts. Useful strategies for gathering your thoughts include searching for an appropriate visual aid or simply pausing for a moment or two to think. </a:t>
            </a:r>
          </a:p>
          <a:p>
            <a:pPr>
              <a:spcBef>
                <a:spcPts val="600"/>
              </a:spcBef>
              <a:spcAft>
                <a:spcPts val="0"/>
              </a:spcAft>
            </a:pPr>
            <a:r>
              <a:rPr lang="en-US" b="1" dirty="0"/>
              <a:t>Research a question</a:t>
            </a:r>
            <a:r>
              <a:rPr lang="en-US" dirty="0"/>
              <a:t>—Presenters don’t have to know all the answers. </a:t>
            </a:r>
            <a:r>
              <a:rPr lang="en-US" i="1" dirty="0"/>
              <a:t>“</a:t>
            </a:r>
            <a:r>
              <a:rPr lang="en-US" dirty="0"/>
              <a:t>That’s a great question, I need to research it”</a:t>
            </a:r>
            <a:r>
              <a:rPr lang="en-US" i="1" dirty="0"/>
              <a:t> </a:t>
            </a:r>
            <a:r>
              <a:rPr lang="en-US" dirty="0"/>
              <a:t>is much more positive than “I don’t know .” If you have invited SMEs, reach out to them. A presentation is a two-way process and it’s important to show that you’re learning from your audience as well. Take note of the question and say you’ll get back with the answer. The “Ask It Basket” is another way to handle questions where you don’t know the answer to a question. Write down the question on a sticky note and place it in the “Ask It Basket” so that they can be answered later after you have had time to research the answers offline.  </a:t>
            </a:r>
          </a:p>
          <a:p>
            <a:pPr defTabSz="914305">
              <a:spcBef>
                <a:spcPts val="600"/>
              </a:spcBef>
              <a:spcAft>
                <a:spcPts val="0"/>
              </a:spcAft>
              <a:defRPr/>
            </a:pPr>
            <a:r>
              <a:rPr lang="en-US" b="1" dirty="0"/>
              <a:t>Take the conversation offline</a:t>
            </a:r>
            <a:r>
              <a:rPr lang="en-US" dirty="0"/>
              <a:t>—Occasionally, questions will be too much of a diversion to answer in front of the whole audience. Respond positively and suggest that they best be addressed after the presentation. If you feel that you’ve answered the initial question, announce that you’ll take another question. If an audience member persists, suggest that you might continue discussion after the presentation.</a:t>
            </a:r>
          </a:p>
          <a:p>
            <a:endParaRPr lang="en-US" dirty="0"/>
          </a:p>
        </p:txBody>
      </p:sp>
    </p:spTree>
    <p:extLst>
      <p:ext uri="{BB962C8B-B14F-4D97-AF65-F5344CB8AC3E}">
        <p14:creationId xmlns:p14="http://schemas.microsoft.com/office/powerpoint/2010/main" val="2788032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r>
              <a:rPr lang="en-US" dirty="0"/>
              <a:t>Delivering training from home or virtually can present additional challenges.</a:t>
            </a:r>
            <a:r>
              <a:rPr lang="en-US" baseline="0" dirty="0"/>
              <a:t> Be sure to consider your virtual environment and make appropriate adjustments.</a:t>
            </a:r>
            <a:endParaRPr lang="en-US" dirty="0"/>
          </a:p>
        </p:txBody>
      </p:sp>
    </p:spTree>
    <p:extLst>
      <p:ext uri="{BB962C8B-B14F-4D97-AF65-F5344CB8AC3E}">
        <p14:creationId xmlns:p14="http://schemas.microsoft.com/office/powerpoint/2010/main" val="144252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learners who log</a:t>
            </a:r>
            <a:r>
              <a:rPr lang="en-US" sz="1200" b="0" i="0" kern="1200" baseline="0" dirty="0">
                <a:solidFill>
                  <a:schemeClr val="tx1"/>
                </a:solidFill>
                <a:effectLst/>
                <a:latin typeface="+mn-lt"/>
                <a:ea typeface="+mn-ea"/>
                <a:cs typeface="+mn-cs"/>
              </a:rPr>
              <a:t> on</a:t>
            </a:r>
            <a:r>
              <a:rPr lang="en-US" sz="1200" b="0" i="0" kern="1200" dirty="0">
                <a:solidFill>
                  <a:schemeClr val="tx1"/>
                </a:solidFill>
                <a:effectLst/>
                <a:latin typeface="+mn-lt"/>
                <a:ea typeface="+mn-ea"/>
                <a:cs typeface="+mn-cs"/>
              </a:rPr>
              <a:t> early, use the time to keep</a:t>
            </a:r>
            <a:r>
              <a:rPr lang="en-US" sz="1200" b="0" i="0" kern="1200" baseline="0" dirty="0">
                <a:solidFill>
                  <a:schemeClr val="tx1"/>
                </a:solidFill>
                <a:effectLst/>
                <a:latin typeface="+mn-lt"/>
                <a:ea typeface="+mn-ea"/>
                <a:cs typeface="+mn-cs"/>
              </a:rPr>
              <a:t> them engaged until the session starts</a:t>
            </a:r>
            <a:r>
              <a:rPr lang="en-US" sz="1200" b="0" i="0" kern="1200" dirty="0">
                <a:solidFill>
                  <a:schemeClr val="tx1"/>
                </a:solidFill>
                <a:effectLst/>
                <a:latin typeface="+mn-lt"/>
                <a:ea typeface="+mn-ea"/>
                <a:cs typeface="+mn-cs"/>
              </a:rPr>
              <a:t>—instead of straying away to do other things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There could be exercises, polls, and word puzzles programmed on a loop. They can help prepare learners for the content and for activities within</a:t>
            </a:r>
            <a:r>
              <a:rPr lang="en-US" sz="1200" b="0" i="0" kern="1200" baseline="0" dirty="0">
                <a:solidFill>
                  <a:schemeClr val="tx1"/>
                </a:solidFill>
                <a:effectLst/>
                <a:latin typeface="+mn-lt"/>
                <a:ea typeface="+mn-ea"/>
                <a:cs typeface="+mn-cs"/>
              </a:rPr>
              <a:t> the presentation</a:t>
            </a:r>
            <a:r>
              <a:rPr lang="en-US" sz="1200" b="0" i="0" kern="1200" dirty="0">
                <a:solidFill>
                  <a:schemeClr val="tx1"/>
                </a:solidFill>
                <a:effectLst/>
                <a:latin typeface="+mn-lt"/>
                <a:ea typeface="+mn-ea"/>
                <a:cs typeface="+mn-cs"/>
              </a:rPr>
              <a:t>. The facilitator can use pre-training time to check technical things</a:t>
            </a:r>
            <a:r>
              <a:rPr lang="en-US" sz="1200" b="0" i="0" kern="1200" baseline="0" dirty="0">
                <a:solidFill>
                  <a:schemeClr val="tx1"/>
                </a:solidFill>
                <a:effectLst/>
                <a:latin typeface="+mn-lt"/>
                <a:ea typeface="+mn-ea"/>
                <a:cs typeface="+mn-cs"/>
              </a:rPr>
              <a:t> like </a:t>
            </a:r>
            <a:r>
              <a:rPr lang="en-US" sz="1200" b="0" i="0" kern="1200" dirty="0">
                <a:solidFill>
                  <a:schemeClr val="tx1"/>
                </a:solidFill>
                <a:effectLst/>
                <a:latin typeface="+mn-lt"/>
                <a:ea typeface="+mn-ea"/>
                <a:cs typeface="+mn-cs"/>
              </a:rPr>
              <a:t>sound or closed captioning.</a:t>
            </a:r>
          </a:p>
          <a:p>
            <a:r>
              <a:rPr lang="en-US" sz="1200" b="0" i="0" kern="1200" baseline="0" dirty="0">
                <a:solidFill>
                  <a:schemeClr val="tx1"/>
                </a:solidFill>
                <a:effectLst/>
                <a:latin typeface="+mn-lt"/>
                <a:ea typeface="+mn-ea"/>
                <a:cs typeface="+mn-cs"/>
              </a:rPr>
              <a:t>L</a:t>
            </a:r>
            <a:r>
              <a:rPr lang="en-US" sz="1200" b="0" i="0" kern="1200" dirty="0">
                <a:solidFill>
                  <a:schemeClr val="tx1"/>
                </a:solidFill>
                <a:effectLst/>
                <a:latin typeface="+mn-lt"/>
                <a:ea typeface="+mn-ea"/>
                <a:cs typeface="+mn-cs"/>
              </a:rPr>
              <a:t>inks to short YouTube videos on how to use the webinar platform could be shared as a resource.</a:t>
            </a:r>
          </a:p>
          <a:p>
            <a:r>
              <a:rPr lang="en-US" sz="1200" b="0" i="0" kern="1200" dirty="0">
                <a:solidFill>
                  <a:schemeClr val="tx1"/>
                </a:solidFill>
                <a:effectLst/>
                <a:latin typeface="+mn-lt"/>
                <a:ea typeface="+mn-ea"/>
                <a:cs typeface="+mn-cs"/>
              </a:rPr>
              <a:t>Finally, those pre-session moments can be a useful time for the trainer to connect with their group by sharing some information about themselves and their team.</a:t>
            </a:r>
          </a:p>
          <a:p>
            <a:endParaRPr lang="en-US" dirty="0"/>
          </a:p>
          <a:p>
            <a:endParaRPr lang="en-US" dirty="0"/>
          </a:p>
          <a:p>
            <a:endParaRPr lang="en-US" dirty="0"/>
          </a:p>
        </p:txBody>
      </p:sp>
    </p:spTree>
    <p:extLst>
      <p:ext uri="{BB962C8B-B14F-4D97-AF65-F5344CB8AC3E}">
        <p14:creationId xmlns:p14="http://schemas.microsoft.com/office/powerpoint/2010/main" val="591472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Slide</a:t>
            </a:r>
            <a:r>
              <a:rPr lang="en-US" sz="1200" b="0" i="0" kern="1200" baseline="0" dirty="0">
                <a:solidFill>
                  <a:schemeClr val="tx1"/>
                </a:solidFill>
                <a:effectLst/>
                <a:latin typeface="+mn-lt"/>
                <a:ea typeface="+mn-ea"/>
                <a:cs typeface="+mn-cs"/>
              </a:rPr>
              <a:t> d</a:t>
            </a:r>
            <a:r>
              <a:rPr lang="en-US" sz="1200" b="0" i="0" kern="1200" dirty="0">
                <a:solidFill>
                  <a:schemeClr val="tx1"/>
                </a:solidFill>
                <a:effectLst/>
                <a:latin typeface="+mn-lt"/>
                <a:ea typeface="+mn-ea"/>
                <a:cs typeface="+mn-cs"/>
              </a:rPr>
              <a:t>esign is important for all training, but it’s especially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critical for virtual training. It’s important</a:t>
            </a:r>
            <a:r>
              <a:rPr lang="en-US" sz="1200" b="0" i="0" kern="1200" baseline="0" dirty="0">
                <a:solidFill>
                  <a:schemeClr val="tx1"/>
                </a:solidFill>
                <a:effectLst/>
                <a:latin typeface="+mn-lt"/>
                <a:ea typeface="+mn-ea"/>
                <a:cs typeface="+mn-cs"/>
              </a:rPr>
              <a:t> to use simple text on slides and </a:t>
            </a:r>
            <a:r>
              <a:rPr lang="en-US" sz="1200" b="0" i="0" kern="1200" dirty="0">
                <a:solidFill>
                  <a:schemeClr val="tx1"/>
                </a:solidFill>
                <a:effectLst/>
                <a:latin typeface="+mn-lt"/>
                <a:ea typeface="+mn-ea"/>
                <a:cs typeface="+mn-cs"/>
              </a:rPr>
              <a:t>the right visual. Another thing to consider</a:t>
            </a:r>
            <a:r>
              <a:rPr lang="en-US" sz="1200" b="0" i="0" kern="1200" baseline="0" dirty="0">
                <a:solidFill>
                  <a:schemeClr val="tx1"/>
                </a:solidFill>
                <a:effectLst/>
                <a:latin typeface="+mn-lt"/>
                <a:ea typeface="+mn-ea"/>
                <a:cs typeface="+mn-cs"/>
              </a:rPr>
              <a:t> is </a:t>
            </a:r>
            <a:r>
              <a:rPr lang="en-US" sz="1200" b="0" i="0" kern="1200" dirty="0">
                <a:solidFill>
                  <a:schemeClr val="tx1"/>
                </a:solidFill>
                <a:effectLst/>
                <a:latin typeface="+mn-lt"/>
                <a:ea typeface="+mn-ea"/>
                <a:cs typeface="+mn-cs"/>
              </a:rPr>
              <a:t>make sure participants will have access to resources. It</a:t>
            </a:r>
            <a:r>
              <a:rPr lang="en-US" sz="1200" b="0" i="0" kern="1200" baseline="0" dirty="0">
                <a:solidFill>
                  <a:schemeClr val="tx1"/>
                </a:solidFill>
                <a:effectLst/>
                <a:latin typeface="+mn-lt"/>
                <a:ea typeface="+mn-ea"/>
                <a:cs typeface="+mn-cs"/>
              </a:rPr>
              <a:t> may be good to give a screenshot of the information and providing additional resources as a download or </a:t>
            </a:r>
            <a:r>
              <a:rPr lang="en-US" sz="1200" b="0" i="0" kern="1200" dirty="0">
                <a:solidFill>
                  <a:schemeClr val="tx1"/>
                </a:solidFill>
                <a:effectLst/>
                <a:latin typeface="+mn-lt"/>
                <a:ea typeface="+mn-ea"/>
                <a:cs typeface="+mn-cs"/>
              </a:rPr>
              <a:t>emailed after the session.</a:t>
            </a:r>
          </a:p>
          <a:p>
            <a:r>
              <a:rPr lang="en-US" sz="1200" b="0" i="0" kern="1200" dirty="0">
                <a:solidFill>
                  <a:schemeClr val="tx1"/>
                </a:solidFill>
                <a:effectLst/>
                <a:latin typeface="+mn-lt"/>
                <a:ea typeface="+mn-ea"/>
                <a:cs typeface="+mn-cs"/>
              </a:rPr>
              <a:t>Another</a:t>
            </a:r>
            <a:r>
              <a:rPr lang="en-US" sz="1200" b="0" i="0" kern="1200" baseline="0" dirty="0">
                <a:solidFill>
                  <a:schemeClr val="tx1"/>
                </a:solidFill>
                <a:effectLst/>
                <a:latin typeface="+mn-lt"/>
                <a:ea typeface="+mn-ea"/>
                <a:cs typeface="+mn-cs"/>
              </a:rPr>
              <a:t> way to engage participants is with t</a:t>
            </a:r>
            <a:r>
              <a:rPr lang="en-US" sz="1200" b="0" i="0" kern="1200" dirty="0">
                <a:solidFill>
                  <a:schemeClr val="tx1"/>
                </a:solidFill>
                <a:effectLst/>
                <a:latin typeface="+mn-lt"/>
                <a:ea typeface="+mn-ea"/>
                <a:cs typeface="+mn-cs"/>
              </a:rPr>
              <a:t>ext chat, polls,</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whiteboards.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Be careful with the </a:t>
            </a:r>
            <a:r>
              <a:rPr lang="en-US" sz="1200" b="0" i="0" kern="1200" baseline="0" dirty="0">
                <a:solidFill>
                  <a:schemeClr val="tx1"/>
                </a:solidFill>
                <a:effectLst/>
                <a:latin typeface="+mn-lt"/>
                <a:ea typeface="+mn-ea"/>
                <a:cs typeface="+mn-cs"/>
              </a:rPr>
              <a:t>use of </a:t>
            </a:r>
            <a:r>
              <a:rPr lang="en-US" sz="1200" b="0" i="0" kern="1200" dirty="0">
                <a:solidFill>
                  <a:schemeClr val="tx1"/>
                </a:solidFill>
                <a:effectLst/>
                <a:latin typeface="+mn-lt"/>
                <a:ea typeface="+mn-ea"/>
                <a:cs typeface="+mn-cs"/>
              </a:rPr>
              <a:t>webcams and long video clips</a:t>
            </a:r>
            <a:r>
              <a:rPr lang="en-US" sz="1200" b="0" i="0" kern="1200" baseline="0" dirty="0">
                <a:solidFill>
                  <a:schemeClr val="tx1"/>
                </a:solidFill>
                <a:effectLst/>
                <a:latin typeface="+mn-lt"/>
                <a:ea typeface="+mn-ea"/>
                <a:cs typeface="+mn-cs"/>
              </a:rPr>
              <a:t> because depending on bandwidth, they may not work well</a:t>
            </a:r>
            <a:r>
              <a:rPr lang="en-US" sz="1200" b="0" i="0" kern="1200" dirty="0">
                <a:solidFill>
                  <a:schemeClr val="tx1"/>
                </a:solidFill>
                <a:effectLst/>
                <a:latin typeface="+mn-lt"/>
                <a:ea typeface="+mn-ea"/>
                <a:cs typeface="+mn-cs"/>
              </a:rPr>
              <a:t>. Reducing the resolution of images will also help in decreasing “lag time” problems.</a:t>
            </a:r>
          </a:p>
          <a:p>
            <a:r>
              <a:rPr lang="en-US" sz="1200" b="0" i="0" kern="1200" dirty="0">
                <a:solidFill>
                  <a:schemeClr val="tx1"/>
                </a:solidFill>
                <a:effectLst/>
                <a:latin typeface="+mn-lt"/>
                <a:ea typeface="+mn-ea"/>
                <a:cs typeface="+mn-cs"/>
              </a:rPr>
              <a:t>Involve the participants early and often. When the training isn’t face-to-face, the trainer is competing for attention with everything else going on around the participants and on their screen. According</a:t>
            </a:r>
            <a:r>
              <a:rPr lang="en-US" sz="1200" b="0" i="0" kern="1200" baseline="0" dirty="0">
                <a:solidFill>
                  <a:schemeClr val="tx1"/>
                </a:solidFill>
                <a:effectLst/>
                <a:latin typeface="+mn-lt"/>
                <a:ea typeface="+mn-ea"/>
                <a:cs typeface="+mn-cs"/>
              </a:rPr>
              <a:t> to ATD, an organization that specializes in online training, </a:t>
            </a:r>
            <a:r>
              <a:rPr lang="en-US" sz="1200" b="0" i="0" kern="1200" dirty="0">
                <a:solidFill>
                  <a:schemeClr val="tx1"/>
                </a:solidFill>
                <a:effectLst/>
                <a:latin typeface="+mn-lt"/>
                <a:ea typeface="+mn-ea"/>
                <a:cs typeface="+mn-cs"/>
              </a:rPr>
              <a:t>try to involve the participants every 4 minutes. You can use such tools as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“show of hands,”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text chat,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online breakout rooms,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shared whiteboard,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polls, quizzes,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photo share,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stretch breaks, etc.</a:t>
            </a:r>
          </a:p>
          <a:p>
            <a:endParaRPr lang="en-US" dirty="0"/>
          </a:p>
        </p:txBody>
      </p:sp>
    </p:spTree>
    <p:extLst>
      <p:ext uri="{BB962C8B-B14F-4D97-AF65-F5344CB8AC3E}">
        <p14:creationId xmlns:p14="http://schemas.microsoft.com/office/powerpoint/2010/main" val="2143714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a:spcBef>
                <a:spcPts val="600"/>
              </a:spcBef>
              <a:spcAft>
                <a:spcPts val="0"/>
              </a:spcAft>
            </a:pPr>
            <a:r>
              <a:rPr lang="en-US" dirty="0"/>
              <a:t>This slide is provided as a tool to help translate the concepts discussed in this presentation into action. </a:t>
            </a:r>
          </a:p>
          <a:p>
            <a:pPr defTabSz="914305">
              <a:spcBef>
                <a:spcPts val="600"/>
              </a:spcBef>
              <a:spcAft>
                <a:spcPts val="0"/>
              </a:spcAft>
              <a:defRPr/>
            </a:pPr>
            <a:r>
              <a:rPr lang="en-US" dirty="0"/>
              <a:t>For the skills and approaches for presenting that we discussed, rate your current skill or comfort level. The rating is on a 1 to 10 scale, with 1 being the lowest, and 10 being the highest rating. Based on the areas you scored the lowest, write down one or two things you will do to improve based on what you learned from the presentation. </a:t>
            </a:r>
          </a:p>
          <a:p>
            <a:pPr defTabSz="914305">
              <a:spcBef>
                <a:spcPts val="600"/>
              </a:spcBef>
              <a:spcAft>
                <a:spcPts val="0"/>
              </a:spcAft>
              <a:defRPr/>
            </a:pPr>
            <a:endParaRPr lang="en-US" dirty="0"/>
          </a:p>
          <a:p>
            <a:endParaRPr lang="en-US" dirty="0"/>
          </a:p>
          <a:p>
            <a:endParaRPr lang="en-US" dirty="0"/>
          </a:p>
          <a:p>
            <a:pPr defTabSz="914305">
              <a:defRPr/>
            </a:pPr>
            <a:endParaRPr lang="en-US" dirty="0"/>
          </a:p>
          <a:p>
            <a:endParaRPr lang="en-US" dirty="0"/>
          </a:p>
        </p:txBody>
      </p:sp>
    </p:spTree>
    <p:extLst>
      <p:ext uri="{BB962C8B-B14F-4D97-AF65-F5344CB8AC3E}">
        <p14:creationId xmlns:p14="http://schemas.microsoft.com/office/powerpoint/2010/main" val="2575730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a:t>Stay connected. Visit </a:t>
            </a:r>
            <a:r>
              <a:rPr lang="en-US" dirty="0">
                <a:hlinkClick r:id="rId3"/>
              </a:rPr>
              <a:t>CMSnationaltrainingprogram.cms.gov</a:t>
            </a:r>
            <a:r>
              <a:rPr lang="en-US" baseline="0" dirty="0"/>
              <a:t> to view NTP training materials and to subscribe to our email list. </a:t>
            </a:r>
            <a:r>
              <a:rPr lang="en-US" dirty="0"/>
              <a:t>Contact us at </a:t>
            </a:r>
            <a:r>
              <a:rPr lang="en-US" dirty="0">
                <a:hlinkClick r:id="rId4"/>
              </a:rPr>
              <a:t>training@cms.hhs.gov</a:t>
            </a:r>
            <a:r>
              <a:rPr lang="en-US" dirty="0"/>
              <a:t>. </a:t>
            </a:r>
          </a:p>
        </p:txBody>
      </p:sp>
    </p:spTree>
    <p:extLst>
      <p:ext uri="{BB962C8B-B14F-4D97-AF65-F5344CB8AC3E}">
        <p14:creationId xmlns:p14="http://schemas.microsoft.com/office/powerpoint/2010/main" val="60956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4951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2713" marR="0" lvl="0" indent="-1127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Thinking about the trainings you’ve given and attended, how did you begin preparing? Now, what are some of the things that may have frustrated you?</a:t>
            </a:r>
          </a:p>
          <a:p>
            <a:pPr marL="112713" marR="0" lvl="0" indent="-1127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dirty="0"/>
              <a:t>(open</a:t>
            </a:r>
            <a:r>
              <a:rPr lang="en-US" sz="1100" baseline="0" dirty="0"/>
              <a:t> chat for audience interaction)</a:t>
            </a:r>
            <a:endParaRPr lang="en-US" sz="1100" dirty="0"/>
          </a:p>
          <a:p>
            <a:endParaRPr lang="en-US" dirty="0"/>
          </a:p>
        </p:txBody>
      </p:sp>
    </p:spTree>
    <p:extLst>
      <p:ext uri="{BB962C8B-B14F-4D97-AF65-F5344CB8AC3E}">
        <p14:creationId xmlns:p14="http://schemas.microsoft.com/office/powerpoint/2010/main" val="203795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2713" indent="-112713">
              <a:spcBef>
                <a:spcPts val="600"/>
              </a:spcBef>
              <a:spcAft>
                <a:spcPts val="0"/>
              </a:spcAft>
              <a:buFont typeface="Wingdings" panose="05000000000000000000" pitchFamily="2" charset="2"/>
              <a:buChar char="§"/>
            </a:pPr>
            <a:r>
              <a:rPr lang="en-US" dirty="0"/>
              <a:t>When structuring your presentation, not only do you need to keep the audience in mind, but you also need to</a:t>
            </a:r>
          </a:p>
          <a:p>
            <a:pPr>
              <a:spcBef>
                <a:spcPts val="600"/>
              </a:spcBef>
              <a:spcAft>
                <a:spcPts val="0"/>
              </a:spcAft>
            </a:pPr>
            <a:r>
              <a:rPr lang="en-US" b="1" dirty="0"/>
              <a:t>Get the audience interested and give them a reason to listen</a:t>
            </a:r>
            <a:r>
              <a:rPr lang="en-US" dirty="0"/>
              <a:t>—As you prepare your remarks, think about what’s important to the audience. As you build the introduction, think about your presentation’s importance to the audience. Start the presentation on a positive note. </a:t>
            </a:r>
          </a:p>
          <a:p>
            <a:pPr>
              <a:spcBef>
                <a:spcPts val="600"/>
              </a:spcBef>
              <a:spcAft>
                <a:spcPts val="0"/>
              </a:spcAft>
            </a:pPr>
            <a:r>
              <a:rPr lang="en-US" b="1" dirty="0"/>
              <a:t>Highlight the main points</a:t>
            </a:r>
            <a:r>
              <a:rPr lang="en-US" dirty="0"/>
              <a:t>—Communicate what belief, action, or behavior you are trying to change. Many times we are educating, so we want to focus on the most important points and not get into the weeds so that the audience can retain the information after the presentation. </a:t>
            </a:r>
          </a:p>
          <a:p>
            <a:pPr>
              <a:spcBef>
                <a:spcPts val="600"/>
              </a:spcBef>
              <a:spcAft>
                <a:spcPts val="0"/>
              </a:spcAft>
            </a:pPr>
            <a:r>
              <a:rPr lang="en-US" b="1" dirty="0"/>
              <a:t>End the presentation so the key points don’t get lost</a:t>
            </a:r>
            <a:r>
              <a:rPr lang="en-US" dirty="0"/>
              <a:t>—One strategy for building a strong ending is to plan your closing before you plan the rest of your presentation. You can then go back and design your opening so that it sets the stage for your conclusion. </a:t>
            </a:r>
          </a:p>
          <a:p>
            <a:pPr marL="228576" indent="-228576">
              <a:buAutoNum type="arabicParenR"/>
            </a:pPr>
            <a:endParaRPr lang="en-US" dirty="0"/>
          </a:p>
          <a:p>
            <a:pPr marL="228576" indent="-228576">
              <a:buAutoNum type="arabicParenR"/>
            </a:pPr>
            <a:endParaRPr lang="en-US" dirty="0"/>
          </a:p>
          <a:p>
            <a:pPr marL="228576" indent="-228576">
              <a:buAutoNum type="arabicParenR"/>
            </a:pPr>
            <a:endParaRPr lang="en-US" dirty="0"/>
          </a:p>
          <a:p>
            <a:endParaRPr lang="en-US" dirty="0"/>
          </a:p>
        </p:txBody>
      </p:sp>
    </p:spTree>
    <p:extLst>
      <p:ext uri="{BB962C8B-B14F-4D97-AF65-F5344CB8AC3E}">
        <p14:creationId xmlns:p14="http://schemas.microsoft.com/office/powerpoint/2010/main" val="119659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Aft>
                <a:spcPts val="0"/>
              </a:spcAft>
              <a:buNone/>
            </a:pPr>
            <a:r>
              <a:rPr lang="en-US" dirty="0"/>
              <a:t>There are many ways to communicate complex topics. Some examples are:</a:t>
            </a:r>
          </a:p>
          <a:p>
            <a:pPr marL="112713" marR="0" lvl="0" indent="-112713" algn="l" defTabSz="914305" rtl="0" eaLnBrk="1" fontAlgn="auto" latinLnBrk="0" hangingPunct="1">
              <a:lnSpc>
                <a:spcPct val="100000"/>
              </a:lnSpc>
              <a:spcBef>
                <a:spcPts val="600"/>
              </a:spcBef>
              <a:spcAft>
                <a:spcPts val="0"/>
              </a:spcAft>
              <a:buClrTx/>
              <a:buSzTx/>
              <a:tabLst/>
              <a:defRPr/>
            </a:pPr>
            <a:r>
              <a:rPr lang="en-US" b="1" dirty="0"/>
              <a:t>Show me</a:t>
            </a:r>
            <a:r>
              <a:rPr lang="en-US" dirty="0"/>
              <a:t>—We are very visual creatures. Our love of images lies with our cognition and ability to pay attention. Images are able to grab and hold our attention easily. </a:t>
            </a:r>
          </a:p>
          <a:p>
            <a:pPr defTabSz="914305">
              <a:spcBef>
                <a:spcPts val="600"/>
              </a:spcBef>
              <a:spcAft>
                <a:spcPts val="0"/>
              </a:spcAft>
              <a:defRPr/>
            </a:pPr>
            <a:r>
              <a:rPr lang="en-US" b="1" dirty="0"/>
              <a:t>Categorize and tie the unfamiliar to the familiar</a:t>
            </a:r>
            <a:r>
              <a:rPr lang="en-US" dirty="0"/>
              <a:t>—Psychologists have identified different strategies that people use to process new information. One common process is categorization. We all classify things into mental categories that help us make sense of the world. For example, Medicare is a federally run program, Medicaid is a federal/state-run program. Another common way to make the unfamiliar familiar is to use analogies, for example, the CMS National Training Program is to State Health Insurance Assistance Programs (SHIPs) as Medicare Learning Network® is to providers.</a:t>
            </a:r>
          </a:p>
          <a:p>
            <a:pPr>
              <a:spcBef>
                <a:spcPts val="600"/>
              </a:spcBef>
              <a:spcAft>
                <a:spcPts val="0"/>
              </a:spcAft>
            </a:pPr>
            <a:r>
              <a:rPr lang="en-US" b="1" dirty="0"/>
              <a:t>Reverse pyramid</a:t>
            </a:r>
            <a:r>
              <a:rPr lang="en-US" dirty="0"/>
              <a:t>—The term reverse pyramid comes from journalism and refers to putting the essential details first (who, what, when, where and how), followed by the key facts, and, finally, the background. Another way to think about it’s BLUF (Bottom Line Up Front). The key points are placed at the beginning to facilitate comprehension. Traditionally, the reverse has been true: conclusions and recommendations are included at the end.</a:t>
            </a:r>
          </a:p>
          <a:p>
            <a:pPr>
              <a:spcBef>
                <a:spcPts val="600"/>
              </a:spcBef>
              <a:spcAft>
                <a:spcPts val="0"/>
              </a:spcAft>
            </a:pPr>
            <a:r>
              <a:rPr lang="en-US" b="1" dirty="0"/>
              <a:t>Plain language</a:t>
            </a:r>
            <a:r>
              <a:rPr lang="en-US" dirty="0"/>
              <a:t>—Plain language is audience-focused. What does the audience need to know? State it clearly. Plain language isn’t playful, folksy or “dumbed down.” For more information, see the </a:t>
            </a:r>
            <a:r>
              <a:rPr lang="en-US" dirty="0">
                <a:hlinkClick r:id="rId3"/>
              </a:rPr>
              <a:t>plain language guidance</a:t>
            </a:r>
            <a:r>
              <a:rPr lang="en-US" dirty="0"/>
              <a:t> on the CMS website. </a:t>
            </a:r>
          </a:p>
          <a:p>
            <a:pPr>
              <a:spcBef>
                <a:spcPts val="600"/>
              </a:spcBef>
              <a:spcAft>
                <a:spcPts val="0"/>
              </a:spcAft>
            </a:pPr>
            <a:r>
              <a:rPr lang="en-US" b="1" dirty="0"/>
              <a:t>Focus</a:t>
            </a:r>
            <a:r>
              <a:rPr lang="en-US" dirty="0"/>
              <a:t>—Important points can get stuck in the weeds. Making the notes section of the presentation available after the presentation is a way to share the details in a way that helps the listener digest the information.</a:t>
            </a:r>
          </a:p>
          <a:p>
            <a:pPr>
              <a:spcAft>
                <a:spcPts val="0"/>
              </a:spcAft>
            </a:pPr>
            <a:endParaRPr lang="en-US" dirty="0"/>
          </a:p>
          <a:p>
            <a:endParaRPr lang="en-US" dirty="0"/>
          </a:p>
        </p:txBody>
      </p:sp>
    </p:spTree>
    <p:extLst>
      <p:ext uri="{BB962C8B-B14F-4D97-AF65-F5344CB8AC3E}">
        <p14:creationId xmlns:p14="http://schemas.microsoft.com/office/powerpoint/2010/main" val="180398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a:spcAft>
                <a:spcPts val="0"/>
              </a:spcAft>
            </a:pPr>
            <a:r>
              <a:rPr lang="en-US" dirty="0"/>
              <a:t>There is</a:t>
            </a:r>
            <a:r>
              <a:rPr lang="en-US" baseline="0" dirty="0"/>
              <a:t> information you’ll want to know about your audience so that you can tailor your message to meet their needs. </a:t>
            </a:r>
            <a:endParaRPr lang="en-US" dirty="0"/>
          </a:p>
          <a:p>
            <a:pPr>
              <a:spcAft>
                <a:spcPts val="0"/>
              </a:spcAft>
            </a:pPr>
            <a:r>
              <a:rPr lang="en-US" baseline="0" dirty="0"/>
              <a:t>In general terms, it’s helpful to know their:</a:t>
            </a:r>
          </a:p>
          <a:p>
            <a:pPr>
              <a:spcBef>
                <a:spcPts val="600"/>
              </a:spcBef>
              <a:spcAft>
                <a:spcPts val="0"/>
              </a:spcAft>
            </a:pPr>
            <a:r>
              <a:rPr lang="en-US" b="1" baseline="0" dirty="0"/>
              <a:t>Job responsibilities</a:t>
            </a:r>
            <a:r>
              <a:rPr lang="en-US" dirty="0"/>
              <a:t>—A manager of a group of volunteers may have a slightly different objective for attending the workshop than someone attending as a volunteer. The manager might be thinking about how to best present this material to her staff, as compared to the volunteer who’s at the workshop to absorb as much information about CMS programs as she can.</a:t>
            </a:r>
            <a:endParaRPr lang="en-US" b="1" baseline="0" dirty="0">
              <a:solidFill>
                <a:srgbClr val="FF0000"/>
              </a:solidFill>
            </a:endParaRPr>
          </a:p>
          <a:p>
            <a:pPr>
              <a:spcBef>
                <a:spcPts val="600"/>
              </a:spcBef>
              <a:spcAft>
                <a:spcPts val="0"/>
              </a:spcAft>
            </a:pPr>
            <a:r>
              <a:rPr lang="en-US" b="1" baseline="0" dirty="0"/>
              <a:t>Age range/generational learning styles</a:t>
            </a:r>
            <a:r>
              <a:rPr lang="en-US" dirty="0"/>
              <a:t>—The age of staff, volunteers, and people who get Medicare is diverse. Adults over about 70 tend </a:t>
            </a:r>
            <a:r>
              <a:rPr lang="en-US" b="0" baseline="0" dirty="0">
                <a:solidFill>
                  <a:schemeClr val="tx1"/>
                </a:solidFill>
              </a:rPr>
              <a:t>to learn in </a:t>
            </a:r>
            <a:r>
              <a:rPr lang="en-US" baseline="0" dirty="0">
                <a:solidFill>
                  <a:schemeClr val="tx1"/>
                </a:solidFill>
              </a:rPr>
              <a:t>a traditional classroom format and process information a little bit at a time. People between about 50 and 70 also prefer a traditional classroom-based learning style, while reflecting on the information and applying it through tactile learning. People roughly in their 40’s-50’s </a:t>
            </a:r>
            <a:r>
              <a:rPr lang="en-US" dirty="0"/>
              <a:t>are visual and auditory learners who incorporate technology when possible to apply the information.</a:t>
            </a:r>
            <a:r>
              <a:rPr lang="en-US" baseline="0" dirty="0"/>
              <a:t> A good </a:t>
            </a:r>
            <a:r>
              <a:rPr lang="en-US" dirty="0"/>
              <a:t>way to present information to them is with case studies where they’re able to think, apply, and solve problems. </a:t>
            </a:r>
            <a:r>
              <a:rPr lang="en-US" baseline="0" dirty="0"/>
              <a:t>Adults between about 18 and 40 </a:t>
            </a:r>
            <a:r>
              <a:rPr lang="en-US" dirty="0"/>
              <a:t>have a much shorter attention span. Directing them to specific websites is the key to ensuring that they’re able to retain</a:t>
            </a:r>
            <a:r>
              <a:rPr lang="en-US" baseline="0" dirty="0"/>
              <a:t> </a:t>
            </a:r>
            <a:r>
              <a:rPr lang="en-US" dirty="0"/>
              <a:t>the necessary information they need</a:t>
            </a:r>
            <a:r>
              <a:rPr lang="en-US" baseline="0" dirty="0"/>
              <a:t> to know</a:t>
            </a:r>
            <a:r>
              <a:rPr lang="en-US" dirty="0"/>
              <a:t>. </a:t>
            </a:r>
          </a:p>
          <a:p>
            <a:pPr defTabSz="912571">
              <a:spcBef>
                <a:spcPts val="600"/>
              </a:spcBef>
              <a:spcAft>
                <a:spcPts val="0"/>
              </a:spcAft>
              <a:defRPr/>
            </a:pPr>
            <a:r>
              <a:rPr lang="en-US" b="1" baseline="0" dirty="0"/>
              <a:t>Level of expertise about the subject matter</a:t>
            </a:r>
            <a:r>
              <a:rPr lang="en-US" dirty="0"/>
              <a:t>—</a:t>
            </a:r>
            <a:r>
              <a:rPr lang="en-US" baseline="0" dirty="0"/>
              <a:t>For the NTP workshops, most participants are seasoned professionals. </a:t>
            </a:r>
          </a:p>
          <a:p>
            <a:pPr defTabSz="912571">
              <a:spcBef>
                <a:spcPts val="600"/>
              </a:spcBef>
              <a:spcAft>
                <a:spcPts val="0"/>
              </a:spcAft>
              <a:defRPr/>
            </a:pPr>
            <a:r>
              <a:rPr lang="en-US" b="1" baseline="0" dirty="0"/>
              <a:t>The type of organization</a:t>
            </a:r>
            <a:r>
              <a:rPr lang="en-US" dirty="0"/>
              <a:t>—A professional at a SHIP may have a different perspective than a medical professional. The SHIP professional might be focused on information geared to people receiving Medicare compared to a medical professional who’s looking at the information from a provider standpoint.</a:t>
            </a:r>
            <a:endParaRPr lang="en-US" b="1" baseline="0" dirty="0">
              <a:solidFill>
                <a:srgbClr val="FF0000"/>
              </a:solidFill>
            </a:endParaRPr>
          </a:p>
          <a:p>
            <a:pPr>
              <a:spcBef>
                <a:spcPts val="600"/>
              </a:spcBef>
              <a:spcAft>
                <a:spcPts val="0"/>
              </a:spcAft>
            </a:pPr>
            <a:r>
              <a:rPr lang="en-US" baseline="0" dirty="0"/>
              <a:t>On the next few slides we’ll be sharing some more specific information about our audience as an example.</a:t>
            </a:r>
          </a:p>
          <a:p>
            <a:endParaRPr lang="en-US" dirty="0"/>
          </a:p>
        </p:txBody>
      </p:sp>
    </p:spTree>
    <p:extLst>
      <p:ext uri="{BB962C8B-B14F-4D97-AF65-F5344CB8AC3E}">
        <p14:creationId xmlns:p14="http://schemas.microsoft.com/office/powerpoint/2010/main" val="233393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spcAft>
                <a:spcPts val="0"/>
              </a:spcAft>
              <a:buNone/>
            </a:pPr>
            <a:r>
              <a:rPr lang="en-US" dirty="0"/>
              <a:t>Here’s what we know about our NTP workshop audiences based on our</a:t>
            </a:r>
            <a:r>
              <a:rPr lang="en-US" baseline="0" dirty="0"/>
              <a:t> research</a:t>
            </a:r>
            <a:r>
              <a:rPr lang="en-US" dirty="0"/>
              <a:t>:</a:t>
            </a:r>
          </a:p>
          <a:p>
            <a:pPr defTabSz="914305">
              <a:spcBef>
                <a:spcPts val="600"/>
              </a:spcBef>
              <a:spcAft>
                <a:spcPts val="0"/>
              </a:spcAft>
              <a:defRPr/>
            </a:pPr>
            <a:r>
              <a:rPr lang="en-US" dirty="0"/>
              <a:t>Participants are seasoned professionals with an average of about 7 years of Medicare Program experience, but the majority are first-time attendees at the workshops. For the speaker, since a majority of the audience are first-time attendees, you’ll be setting a benchmark for future expectations of the workshop. And since a majority of the audience has experience with the programs, you’ll need to cover the basics quickly, and then provide information to build on their current knowledge.  </a:t>
            </a:r>
          </a:p>
          <a:p>
            <a:endParaRPr lang="en-US" dirty="0"/>
          </a:p>
        </p:txBody>
      </p:sp>
    </p:spTree>
    <p:extLst>
      <p:ext uri="{BB962C8B-B14F-4D97-AF65-F5344CB8AC3E}">
        <p14:creationId xmlns:p14="http://schemas.microsoft.com/office/powerpoint/2010/main" val="98802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91F40BC-EE7C-BE40-9E7E-15809D5685E2}"/>
              </a:ext>
            </a:extLst>
          </p:cNvPr>
          <p:cNvSpPr/>
          <p:nvPr userDrawn="1"/>
        </p:nvSpPr>
        <p:spPr>
          <a:xfrm>
            <a:off x="8342877" y="0"/>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650FD451-B0F6-5744-8D86-E9B3DAAB3C70}"/>
              </a:ext>
            </a:extLst>
          </p:cNvPr>
          <p:cNvSpPr/>
          <p:nvPr userDrawn="1"/>
        </p:nvSpPr>
        <p:spPr>
          <a:xfrm>
            <a:off x="8569922" y="342"/>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E95C8E2A-32D0-8247-8DF7-0FF92D4D79F7}"/>
              </a:ext>
            </a:extLst>
          </p:cNvPr>
          <p:cNvSpPr/>
          <p:nvPr userDrawn="1"/>
        </p:nvSpPr>
        <p:spPr>
          <a:xfrm>
            <a:off x="985781" y="1170497"/>
            <a:ext cx="755904" cy="2194846"/>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 name="connsiteX0" fmla="*/ 536448 w 755904"/>
              <a:gd name="connsiteY0" fmla="*/ 0 h 2163209"/>
              <a:gd name="connsiteX1" fmla="*/ 755904 w 755904"/>
              <a:gd name="connsiteY1" fmla="*/ 5225 h 2163209"/>
              <a:gd name="connsiteX2" fmla="*/ 207264 w 755904"/>
              <a:gd name="connsiteY2" fmla="*/ 2163209 h 2163209"/>
              <a:gd name="connsiteX3" fmla="*/ 0 w 755904"/>
              <a:gd name="connsiteY3" fmla="*/ 2163209 h 2163209"/>
              <a:gd name="connsiteX4" fmla="*/ 536448 w 755904"/>
              <a:gd name="connsiteY4" fmla="*/ 0 h 216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63209">
                <a:moveTo>
                  <a:pt x="536448" y="0"/>
                </a:moveTo>
                <a:lnTo>
                  <a:pt x="755904" y="5225"/>
                </a:lnTo>
                <a:lnTo>
                  <a:pt x="207264" y="2163209"/>
                </a:lnTo>
                <a:lnTo>
                  <a:pt x="0" y="2163209"/>
                </a:lnTo>
                <a:lnTo>
                  <a:pt x="536448"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A7093D-A9F7-9540-A2DA-0814F61CBD7A}"/>
              </a:ext>
            </a:extLst>
          </p:cNvPr>
          <p:cNvSpPr>
            <a:spLocks noGrp="1"/>
          </p:cNvSpPr>
          <p:nvPr>
            <p:ph type="ctrTitle"/>
          </p:nvPr>
        </p:nvSpPr>
        <p:spPr>
          <a:xfrm>
            <a:off x="831980" y="3702205"/>
            <a:ext cx="7920134" cy="1052250"/>
          </a:xfrm>
        </p:spPr>
        <p:txBody>
          <a:bodyPr anchor="t" anchorCtr="0">
            <a:normAutofit/>
          </a:bodyPr>
          <a:lstStyle>
            <a:lvl1pPr marL="0" algn="l" defTabSz="914400" rtl="0" eaLnBrk="1" latinLnBrk="0" hangingPunct="1">
              <a:lnSpc>
                <a:spcPct val="90000"/>
              </a:lnSpc>
              <a:spcBef>
                <a:spcPct val="0"/>
              </a:spcBef>
              <a:buNone/>
              <a:defRPr lang="en-US" sz="4000" b="1" kern="1200" dirty="0">
                <a:solidFill>
                  <a:schemeClr val="tx1"/>
                </a:solidFill>
                <a:latin typeface="Calibri "/>
                <a:ea typeface="+mj-ea"/>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2458CC0-A002-AC41-A592-C96864EBD192}"/>
              </a:ext>
            </a:extLst>
          </p:cNvPr>
          <p:cNvSpPr>
            <a:spLocks noGrp="1"/>
          </p:cNvSpPr>
          <p:nvPr>
            <p:ph type="subTitle" idx="1"/>
          </p:nvPr>
        </p:nvSpPr>
        <p:spPr>
          <a:xfrm>
            <a:off x="783104" y="4903938"/>
            <a:ext cx="7727575" cy="7834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800" b="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C71A2505-D097-9F4F-B288-234F5B1A50A0}"/>
              </a:ext>
            </a:extLst>
          </p:cNvPr>
          <p:cNvSpPr>
            <a:spLocks noGrp="1"/>
          </p:cNvSpPr>
          <p:nvPr>
            <p:ph type="ftr" sz="quarter" idx="11"/>
          </p:nvPr>
        </p:nvSpPr>
        <p:spPr/>
        <p:txBody>
          <a:bodyPr/>
          <a:lstStyle/>
          <a:p>
            <a:r>
              <a:rPr lang="en-US"/>
              <a:t>Preparing to Train</a:t>
            </a:r>
            <a:endParaRPr lang="en-US" dirty="0"/>
          </a:p>
        </p:txBody>
      </p:sp>
      <p:pic>
        <p:nvPicPr>
          <p:cNvPr id="17" name="Picture 16">
            <a:extLst>
              <a:ext uri="{FF2B5EF4-FFF2-40B4-BE49-F238E27FC236}">
                <a16:creationId xmlns:a16="http://schemas.microsoft.com/office/drawing/2014/main" id="{9A5FA928-77F8-8541-8E17-81EB704F33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735705" y="4811486"/>
            <a:ext cx="1430250" cy="1061189"/>
          </a:xfrm>
          <a:prstGeom prst="rect">
            <a:avLst/>
          </a:prstGeom>
        </p:spPr>
      </p:pic>
      <p:pic>
        <p:nvPicPr>
          <p:cNvPr id="18" name="Picture 17">
            <a:extLst>
              <a:ext uri="{FF2B5EF4-FFF2-40B4-BE49-F238E27FC236}">
                <a16:creationId xmlns:a16="http://schemas.microsoft.com/office/drawing/2014/main" id="{38CB2E7C-18B0-9648-8800-71576EF3A5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9882" y="232631"/>
            <a:ext cx="2046621" cy="706865"/>
          </a:xfrm>
          <a:prstGeom prst="rect">
            <a:avLst/>
          </a:prstGeom>
        </p:spPr>
      </p:pic>
      <p:pic>
        <p:nvPicPr>
          <p:cNvPr id="13" name="Picture 12">
            <a:extLst>
              <a:ext uri="{FF2B5EF4-FFF2-40B4-BE49-F238E27FC236}">
                <a16:creationId xmlns:a16="http://schemas.microsoft.com/office/drawing/2014/main" id="{2C2A5C70-4A8E-8642-B9D2-730F9E62EE2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47499" y="1206343"/>
            <a:ext cx="2717800" cy="2159000"/>
          </a:xfrm>
          <a:prstGeom prst="rect">
            <a:avLst/>
          </a:prstGeom>
        </p:spPr>
      </p:pic>
      <p:pic>
        <p:nvPicPr>
          <p:cNvPr id="14" name="Picture 13">
            <a:extLst>
              <a:ext uri="{FF2B5EF4-FFF2-40B4-BE49-F238E27FC236}">
                <a16:creationId xmlns:a16="http://schemas.microsoft.com/office/drawing/2014/main" id="{941CBD2E-7581-E444-B0FE-A7C0CE33762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153527" y="1206343"/>
            <a:ext cx="2717800" cy="2159000"/>
          </a:xfrm>
          <a:prstGeom prst="rect">
            <a:avLst/>
          </a:prstGeom>
        </p:spPr>
      </p:pic>
      <p:pic>
        <p:nvPicPr>
          <p:cNvPr id="15" name="Picture 14">
            <a:extLst>
              <a:ext uri="{FF2B5EF4-FFF2-40B4-BE49-F238E27FC236}">
                <a16:creationId xmlns:a16="http://schemas.microsoft.com/office/drawing/2014/main" id="{FFBDD961-5693-744E-902D-B8395B5C73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559555" y="1206343"/>
            <a:ext cx="2717800" cy="2159000"/>
          </a:xfrm>
          <a:prstGeom prst="rect">
            <a:avLst/>
          </a:prstGeom>
        </p:spPr>
      </p:pic>
      <p:sp>
        <p:nvSpPr>
          <p:cNvPr id="20" name="Date Placeholder 3">
            <a:extLst>
              <a:ext uri="{FF2B5EF4-FFF2-40B4-BE49-F238E27FC236}">
                <a16:creationId xmlns:a16="http://schemas.microsoft.com/office/drawing/2014/main" id="{CD5EAAC5-54D1-6749-9521-93E7098FCF94}"/>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January 2021</a:t>
            </a:r>
            <a:endParaRPr lang="en-US" dirty="0"/>
          </a:p>
        </p:txBody>
      </p:sp>
      <p:pic>
        <p:nvPicPr>
          <p:cNvPr id="24" name="Picture 23">
            <a:extLst>
              <a:ext uri="{FF2B5EF4-FFF2-40B4-BE49-F238E27FC236}">
                <a16:creationId xmlns:a16="http://schemas.microsoft.com/office/drawing/2014/main" id="{95DB786D-1FF3-0C44-9284-6E1AB17D2AD1}"/>
              </a:ext>
            </a:extLst>
          </p:cNvPr>
          <p:cNvPicPr>
            <a:picLocks noChangeAspect="1"/>
          </p:cNvPicPr>
          <p:nvPr userDrawn="1"/>
        </p:nvPicPr>
        <p:blipFill rotWithShape="1">
          <a:blip r:embed="rId7"/>
          <a:srcRect b="1162"/>
          <a:stretch/>
        </p:blipFill>
        <p:spPr>
          <a:xfrm>
            <a:off x="1308874" y="1206343"/>
            <a:ext cx="2743200" cy="2159000"/>
          </a:xfrm>
          <a:prstGeom prst="rect">
            <a:avLst/>
          </a:prstGeom>
        </p:spPr>
      </p:pic>
    </p:spTree>
    <p:extLst>
      <p:ext uri="{BB962C8B-B14F-4D97-AF65-F5344CB8AC3E}">
        <p14:creationId xmlns:p14="http://schemas.microsoft.com/office/powerpoint/2010/main" val="310388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January 2021</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a:t>Preparing to Train</a:t>
            </a:r>
            <a:endParaRPr lang="en-US" dirty="0"/>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09601" y="1182004"/>
            <a:ext cx="11053010"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00257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January 2021</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a:t>Preparing to Train</a:t>
            </a:r>
            <a:endParaRPr lang="en-US" dirty="0"/>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66753" y="1182004"/>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 Placeholder 2">
            <a:extLst>
              <a:ext uri="{FF2B5EF4-FFF2-40B4-BE49-F238E27FC236}">
                <a16:creationId xmlns:a16="http://schemas.microsoft.com/office/drawing/2014/main" id="{DC3DA405-FF62-F54D-AA3C-106C1215BD13}"/>
              </a:ext>
            </a:extLst>
          </p:cNvPr>
          <p:cNvSpPr>
            <a:spLocks noGrp="1"/>
          </p:cNvSpPr>
          <p:nvPr>
            <p:ph idx="12"/>
          </p:nvPr>
        </p:nvSpPr>
        <p:spPr>
          <a:xfrm>
            <a:off x="6245688" y="1171875"/>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11" name="Title Placeholder 1">
            <a:extLst>
              <a:ext uri="{FF2B5EF4-FFF2-40B4-BE49-F238E27FC236}">
                <a16:creationId xmlns:a16="http://schemas.microsoft.com/office/drawing/2014/main" id="{298A8405-C439-1D4D-8674-0CC3E54ED499}"/>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19378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66142" y="1180618"/>
            <a:ext cx="9303428" cy="4757195"/>
          </a:xfrm>
        </p:spPr>
        <p:txBody>
          <a:bodyPr/>
          <a:lstStyle>
            <a:lvl2pPr marL="457200" indent="-227013">
              <a:defRPr/>
            </a:lvl2pPr>
            <a:lvl3pPr marL="685800" indent="-228600">
              <a:buSzPct val="50000"/>
              <a:buFont typeface="Wingdings" panose="05000000000000000000" pitchFamily="2" charset="2"/>
              <a:buChar char="q"/>
              <a:defRPr/>
            </a:lvl3pPr>
            <a:lvl4pPr marL="914400" indent="-231775">
              <a:buFont typeface="Calibri" panose="020F0502020204030204" pitchFamily="34" charset="0"/>
              <a:buChar char="–"/>
              <a:defRPr/>
            </a:lvl4pPr>
            <a:lvl5pPr marL="1143000" indent="-228600">
              <a:buFont typeface="Courier New" panose="02070309020205020404" pitchFamily="49" charset="0"/>
              <a:buChar cha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January 2021</a:t>
            </a:r>
            <a:endParaRPr lang="en-US" dirty="0"/>
          </a:p>
        </p:txBody>
      </p:sp>
      <p:sp>
        <p:nvSpPr>
          <p:cNvPr id="6" name="Footer Placeholder 5"/>
          <p:cNvSpPr>
            <a:spLocks noGrp="1"/>
          </p:cNvSpPr>
          <p:nvPr>
            <p:ph type="ftr" sz="quarter" idx="11"/>
          </p:nvPr>
        </p:nvSpPr>
        <p:spPr/>
        <p:txBody>
          <a:bodyPr/>
          <a:lstStyle/>
          <a:p>
            <a:r>
              <a:rPr lang="en-US"/>
              <a:t>Preparing to Train</a:t>
            </a:r>
            <a:endParaRPr lang="en-US" dirty="0"/>
          </a:p>
        </p:txBody>
      </p:sp>
      <p:sp>
        <p:nvSpPr>
          <p:cNvPr id="4" name="Title 3">
            <a:extLst>
              <a:ext uri="{FF2B5EF4-FFF2-40B4-BE49-F238E27FC236}">
                <a16:creationId xmlns:a16="http://schemas.microsoft.com/office/drawing/2014/main" id="{B4645CCC-AB93-9146-B7A8-52586169DD60}"/>
              </a:ext>
            </a:extLst>
          </p:cNvPr>
          <p:cNvSpPr>
            <a:spLocks noGrp="1"/>
          </p:cNvSpPr>
          <p:nvPr>
            <p:ph type="title"/>
          </p:nvPr>
        </p:nvSpPr>
        <p:spPr/>
        <p:txBody>
          <a:bodyPr>
            <a:normAutofit/>
          </a:bodyPr>
          <a:lstStyle>
            <a:lvl1pPr>
              <a:defRPr sz="3200">
                <a:latin typeface="Calibri "/>
              </a:defRPr>
            </a:lvl1pPr>
          </a:lstStyle>
          <a:p>
            <a:r>
              <a:rPr lang="en-US" dirty="0"/>
              <a:t>Click to edit Master title style</a:t>
            </a:r>
          </a:p>
        </p:txBody>
      </p:sp>
    </p:spTree>
    <p:extLst>
      <p:ext uri="{BB962C8B-B14F-4D97-AF65-F5344CB8AC3E}">
        <p14:creationId xmlns:p14="http://schemas.microsoft.com/office/powerpoint/2010/main" val="91528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a:t>Preparing to Train</a:t>
            </a:r>
            <a:endParaRPr lang="en-US" dirty="0"/>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January 2021</a:t>
            </a:r>
            <a:endParaRPr lang="en-US" dirty="0"/>
          </a:p>
        </p:txBody>
      </p:sp>
      <p:sp>
        <p:nvSpPr>
          <p:cNvPr id="16" name="Text Placeholder 2">
            <a:extLst>
              <a:ext uri="{FF2B5EF4-FFF2-40B4-BE49-F238E27FC236}">
                <a16:creationId xmlns:a16="http://schemas.microsoft.com/office/drawing/2014/main" id="{2FA146C0-A07F-E64E-826E-393C45DC2119}"/>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12" name="Picture 11">
            <a:extLst>
              <a:ext uri="{FF2B5EF4-FFF2-40B4-BE49-F238E27FC236}">
                <a16:creationId xmlns:a16="http://schemas.microsoft.com/office/drawing/2014/main" id="{D9669EE1-C073-5F4C-B31A-4DA803B9633B}"/>
              </a:ext>
            </a:extLst>
          </p:cNvPr>
          <p:cNvPicPr>
            <a:picLocks noChangeAspect="1"/>
          </p:cNvPicPr>
          <p:nvPr userDrawn="1"/>
        </p:nvPicPr>
        <p:blipFill rotWithShape="1">
          <a:blip r:embed="rId2"/>
          <a:srcRect b="1162"/>
          <a:stretch/>
        </p:blipFill>
        <p:spPr>
          <a:xfrm>
            <a:off x="1308874" y="1206343"/>
            <a:ext cx="2743200" cy="2159000"/>
          </a:xfrm>
          <a:prstGeom prst="rect">
            <a:avLst/>
          </a:prstGeom>
        </p:spPr>
      </p:pic>
    </p:spTree>
    <p:extLst>
      <p:ext uri="{BB962C8B-B14F-4D97-AF65-F5344CB8AC3E}">
        <p14:creationId xmlns:p14="http://schemas.microsoft.com/office/powerpoint/2010/main" val="297756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a:t>Preparing to Train</a:t>
            </a:r>
            <a:endParaRPr lang="en-US" dirty="0"/>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January 2021</a:t>
            </a:r>
            <a:endParaRPr lang="en-US" dirty="0"/>
          </a:p>
        </p:txBody>
      </p:sp>
      <p:pic>
        <p:nvPicPr>
          <p:cNvPr id="8" name="Picture 7">
            <a:extLst>
              <a:ext uri="{FF2B5EF4-FFF2-40B4-BE49-F238E27FC236}">
                <a16:creationId xmlns:a16="http://schemas.microsoft.com/office/drawing/2014/main" id="{46842D8D-4D56-4E44-A71B-28142AE506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0" name="Text Placeholder 2">
            <a:extLst>
              <a:ext uri="{FF2B5EF4-FFF2-40B4-BE49-F238E27FC236}">
                <a16:creationId xmlns:a16="http://schemas.microsoft.com/office/drawing/2014/main" id="{C90F60A4-6C3D-AF4B-B3DE-4796F73CD1C7}"/>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268072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atin typeface="Calibri" panose="020F0502020204030204" pitchFamily="34" charset="0"/>
                <a:cs typeface="Calibri" panose="020F0502020204030204" pitchFamily="34" charset="0"/>
              </a:defRPr>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a:t>Preparing to Train</a:t>
            </a:r>
            <a:endParaRPr lang="en-US" dirty="0"/>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January 2021</a:t>
            </a:r>
            <a:endParaRPr lang="en-US" dirty="0"/>
          </a:p>
        </p:txBody>
      </p:sp>
      <p:pic>
        <p:nvPicPr>
          <p:cNvPr id="8" name="Picture 7">
            <a:extLst>
              <a:ext uri="{FF2B5EF4-FFF2-40B4-BE49-F238E27FC236}">
                <a16:creationId xmlns:a16="http://schemas.microsoft.com/office/drawing/2014/main" id="{06E287CE-EBE3-1947-A08F-A016559CC4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4D34661F-0A8F-2A42-9437-056F22851375}"/>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373234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a:t>Preparing to Train</a:t>
            </a:r>
            <a:endParaRPr lang="en-US" dirty="0"/>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January 2021</a:t>
            </a:r>
            <a:endParaRPr lang="en-US" dirty="0"/>
          </a:p>
        </p:txBody>
      </p:sp>
      <p:pic>
        <p:nvPicPr>
          <p:cNvPr id="8" name="Picture 7">
            <a:extLst>
              <a:ext uri="{FF2B5EF4-FFF2-40B4-BE49-F238E27FC236}">
                <a16:creationId xmlns:a16="http://schemas.microsoft.com/office/drawing/2014/main" id="{6C5A386B-3083-C742-94FE-F51D1226C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556A0BDF-B993-784B-A6BB-3B8DFA79BBE2}"/>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40453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January 2021</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a:t>Preparing to Train</a:t>
            </a:r>
            <a:endParaRPr lang="en-US" dirty="0"/>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1866142" y="1143000"/>
            <a:ext cx="9837234"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Tree>
    <p:extLst>
      <p:ext uri="{BB962C8B-B14F-4D97-AF65-F5344CB8AC3E}">
        <p14:creationId xmlns:p14="http://schemas.microsoft.com/office/powerpoint/2010/main" val="144510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5477-955C-2C43-9F79-4C2FB953F99A}"/>
              </a:ext>
            </a:extLst>
          </p:cNvPr>
          <p:cNvSpPr>
            <a:spLocks noGrp="1"/>
          </p:cNvSpPr>
          <p:nvPr>
            <p:ph type="title"/>
          </p:nvPr>
        </p:nvSpPr>
        <p:spPr/>
        <p:txBody>
          <a:bodyPr anchor="ctr" anchorCtr="0"/>
          <a:lstStyle>
            <a:lvl1pPr>
              <a:defRPr>
                <a:latin typeface="Calibri "/>
              </a:defRPr>
            </a:lvl1pPr>
          </a:lstStyle>
          <a:p>
            <a:r>
              <a:rPr lang="en-US" dirty="0"/>
              <a:t>Click to edit Master title style</a:t>
            </a:r>
          </a:p>
        </p:txBody>
      </p:sp>
      <p:sp>
        <p:nvSpPr>
          <p:cNvPr id="4" name="Footer Placeholder 3">
            <a:extLst>
              <a:ext uri="{FF2B5EF4-FFF2-40B4-BE49-F238E27FC236}">
                <a16:creationId xmlns:a16="http://schemas.microsoft.com/office/drawing/2014/main" id="{0BB8CC25-F73F-AB40-8D46-7E6E5051711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a:t>Preparing to Train</a:t>
            </a:r>
            <a:endParaRPr lang="en-US" dirty="0"/>
          </a:p>
        </p:txBody>
      </p:sp>
      <p:sp>
        <p:nvSpPr>
          <p:cNvPr id="6" name="Date Placeholder 3">
            <a:extLst>
              <a:ext uri="{FF2B5EF4-FFF2-40B4-BE49-F238E27FC236}">
                <a16:creationId xmlns:a16="http://schemas.microsoft.com/office/drawing/2014/main" id="{FDAAF0A5-8EEF-E648-82DF-2BF12C2B2C92}"/>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January 2021</a:t>
            </a:r>
            <a:endParaRPr lang="en-US" dirty="0"/>
          </a:p>
        </p:txBody>
      </p:sp>
    </p:spTree>
    <p:extLst>
      <p:ext uri="{BB962C8B-B14F-4D97-AF65-F5344CB8AC3E}">
        <p14:creationId xmlns:p14="http://schemas.microsoft.com/office/powerpoint/2010/main" val="225437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11E033-54E2-AF4A-AE6E-0E64EC554AC5}"/>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a:t>Preparing to Train</a:t>
            </a:r>
            <a:endParaRPr lang="en-US" dirty="0"/>
          </a:p>
        </p:txBody>
      </p:sp>
      <p:sp>
        <p:nvSpPr>
          <p:cNvPr id="5" name="Date Placeholder 3">
            <a:extLst>
              <a:ext uri="{FF2B5EF4-FFF2-40B4-BE49-F238E27FC236}">
                <a16:creationId xmlns:a16="http://schemas.microsoft.com/office/drawing/2014/main" id="{622E6BF7-274C-0E46-8AE7-809F3D427FF3}"/>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January 2021</a:t>
            </a:r>
            <a:endParaRPr lang="en-US" dirty="0"/>
          </a:p>
        </p:txBody>
      </p:sp>
    </p:spTree>
    <p:extLst>
      <p:ext uri="{BB962C8B-B14F-4D97-AF65-F5344CB8AC3E}">
        <p14:creationId xmlns:p14="http://schemas.microsoft.com/office/powerpoint/2010/main" val="415880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Calibri "/>
              </a:defRPr>
            </a:lvl1pPr>
          </a:lstStyle>
          <a:p>
            <a:r>
              <a:rPr lang="en-US" dirty="0"/>
              <a:t>Click to edit Master title style</a:t>
            </a:r>
          </a:p>
        </p:txBody>
      </p:sp>
      <p:sp>
        <p:nvSpPr>
          <p:cNvPr id="9" name="Footer Placeholder 8"/>
          <p:cNvSpPr>
            <a:spLocks noGrp="1"/>
          </p:cNvSpPr>
          <p:nvPr>
            <p:ph type="ftr" sz="quarter" idx="11"/>
          </p:nvPr>
        </p:nvSpPr>
        <p:spPr/>
        <p:txBody>
          <a:bodyPr/>
          <a:lstStyle>
            <a:lvl1pPr>
              <a:defRPr>
                <a:solidFill>
                  <a:schemeClr val="tx1">
                    <a:lumMod val="75000"/>
                    <a:lumOff val="25000"/>
                  </a:schemeClr>
                </a:solidFill>
              </a:defRPr>
            </a:lvl1pPr>
          </a:lstStyle>
          <a:p>
            <a:r>
              <a:rPr lang="en-US"/>
              <a:t>Preparing to Train</a:t>
            </a:r>
            <a:endParaRPr lang="en-US" dirty="0"/>
          </a:p>
        </p:txBody>
      </p:sp>
      <p:sp>
        <p:nvSpPr>
          <p:cNvPr id="6" name="Date Placeholder 3">
            <a:extLst>
              <a:ext uri="{FF2B5EF4-FFF2-40B4-BE49-F238E27FC236}">
                <a16:creationId xmlns:a16="http://schemas.microsoft.com/office/drawing/2014/main" id="{2692CC9B-ECF7-E04B-A690-55BE9E825F56}"/>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January 2021</a:t>
            </a:r>
            <a:endParaRPr lang="en-US" dirty="0"/>
          </a:p>
        </p:txBody>
      </p:sp>
      <p:graphicFrame>
        <p:nvGraphicFramePr>
          <p:cNvPr id="2" name="Chart 1">
            <a:extLst>
              <a:ext uri="{FF2B5EF4-FFF2-40B4-BE49-F238E27FC236}">
                <a16:creationId xmlns:a16="http://schemas.microsoft.com/office/drawing/2014/main" id="{F38C9CAA-3A13-0C40-8BAC-7E48F3C916E0}"/>
              </a:ext>
            </a:extLst>
          </p:cNvPr>
          <p:cNvGraphicFramePr/>
          <p:nvPr userDrawn="1">
            <p:extLst>
              <p:ext uri="{D42A27DB-BD31-4B8C-83A1-F6EECF244321}">
                <p14:modId xmlns:p14="http://schemas.microsoft.com/office/powerpoint/2010/main" val="377469806"/>
              </p:ext>
            </p:extLst>
          </p:nvPr>
        </p:nvGraphicFramePr>
        <p:xfrm>
          <a:off x="2471838" y="1791181"/>
          <a:ext cx="6121400" cy="4080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47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8F4D546-E005-994F-97E2-EEAFE03ADABC}"/>
              </a:ext>
            </a:extLst>
          </p:cNvPr>
          <p:cNvSpPr/>
          <p:nvPr userDrawn="1"/>
        </p:nvSpPr>
        <p:spPr>
          <a:xfrm>
            <a:off x="0" y="-6061"/>
            <a:ext cx="1978702" cy="6880485"/>
          </a:xfrm>
          <a:custGeom>
            <a:avLst/>
            <a:gdLst>
              <a:gd name="connsiteX0" fmla="*/ 1753849 w 1978702"/>
              <a:gd name="connsiteY0" fmla="*/ 0 h 6880485"/>
              <a:gd name="connsiteX1" fmla="*/ 1978702 w 1978702"/>
              <a:gd name="connsiteY1" fmla="*/ 0 h 6880485"/>
              <a:gd name="connsiteX2" fmla="*/ 247338 w 1978702"/>
              <a:gd name="connsiteY2" fmla="*/ 6880485 h 6880485"/>
              <a:gd name="connsiteX3" fmla="*/ 0 w 1978702"/>
              <a:gd name="connsiteY3" fmla="*/ 6865495 h 6880485"/>
              <a:gd name="connsiteX4" fmla="*/ 1753849 w 1978702"/>
              <a:gd name="connsiteY4" fmla="*/ 0 h 688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702" h="6880485">
                <a:moveTo>
                  <a:pt x="1753849" y="0"/>
                </a:moveTo>
                <a:lnTo>
                  <a:pt x="1978702" y="0"/>
                </a:lnTo>
                <a:lnTo>
                  <a:pt x="247338" y="6880485"/>
                </a:lnTo>
                <a:lnTo>
                  <a:pt x="0" y="6865495"/>
                </a:lnTo>
                <a:lnTo>
                  <a:pt x="1753849" y="0"/>
                </a:lnTo>
                <a:close/>
              </a:path>
            </a:pathLst>
          </a:custGeom>
          <a:solidFill>
            <a:srgbClr val="0A5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6F04D49-2CB6-4446-AC2A-BB31861345B0}"/>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7D7D30-1C7B-7B40-83F1-AC923A8B9DD3}"/>
              </a:ext>
            </a:extLst>
          </p:cNvPr>
          <p:cNvSpPr>
            <a:spLocks noGrp="1"/>
          </p:cNvSpPr>
          <p:nvPr>
            <p:ph type="body" idx="1"/>
          </p:nvPr>
        </p:nvSpPr>
        <p:spPr>
          <a:xfrm>
            <a:off x="1866142" y="1152525"/>
            <a:ext cx="9837234" cy="5011517"/>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5" name="Footer Placeholder 4">
            <a:extLst>
              <a:ext uri="{FF2B5EF4-FFF2-40B4-BE49-F238E27FC236}">
                <a16:creationId xmlns:a16="http://schemas.microsoft.com/office/drawing/2014/main" id="{148FC044-8233-214A-803D-26757672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75000"/>
                    <a:lumOff val="25000"/>
                  </a:schemeClr>
                </a:solidFill>
                <a:latin typeface="+mn-lt"/>
              </a:defRPr>
            </a:lvl1pPr>
          </a:lstStyle>
          <a:p>
            <a:r>
              <a:rPr lang="en-US"/>
              <a:t>Preparing to Train</a:t>
            </a:r>
            <a:endParaRPr lang="en-US" dirty="0"/>
          </a:p>
        </p:txBody>
      </p:sp>
      <p:sp>
        <p:nvSpPr>
          <p:cNvPr id="8" name="Slide Number Placeholder 5">
            <a:extLst>
              <a:ext uri="{FF2B5EF4-FFF2-40B4-BE49-F238E27FC236}">
                <a16:creationId xmlns:a16="http://schemas.microsoft.com/office/drawing/2014/main" id="{9E51274F-99AA-6845-A0C6-5E73B8FA5643}"/>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3" name="Freeform 12">
            <a:extLst>
              <a:ext uri="{FF2B5EF4-FFF2-40B4-BE49-F238E27FC236}">
                <a16:creationId xmlns:a16="http://schemas.microsoft.com/office/drawing/2014/main" id="{09B77645-3B8D-9345-8D59-01EBD3E3F066}"/>
              </a:ext>
            </a:extLst>
          </p:cNvPr>
          <p:cNvSpPr/>
          <p:nvPr userDrawn="1"/>
        </p:nvSpPr>
        <p:spPr>
          <a:xfrm>
            <a:off x="555119" y="1219510"/>
            <a:ext cx="755904" cy="2157984"/>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57984">
                <a:moveTo>
                  <a:pt x="536448" y="12192"/>
                </a:moveTo>
                <a:lnTo>
                  <a:pt x="755904" y="0"/>
                </a:lnTo>
                <a:lnTo>
                  <a:pt x="207264" y="2157984"/>
                </a:lnTo>
                <a:lnTo>
                  <a:pt x="0" y="2157984"/>
                </a:lnTo>
                <a:lnTo>
                  <a:pt x="536448" y="12192"/>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0BD94359-6DC4-D749-A7E3-7290CE9518B9}"/>
              </a:ext>
            </a:extLst>
          </p:cNvPr>
          <p:cNvSpPr>
            <a:spLocks noGrp="1"/>
          </p:cNvSpPr>
          <p:nvPr>
            <p:ph type="dt" sz="half" idx="2"/>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January 2021</a:t>
            </a:r>
            <a:endParaRPr lang="en-US" dirty="0"/>
          </a:p>
        </p:txBody>
      </p:sp>
    </p:spTree>
    <p:extLst>
      <p:ext uri="{BB962C8B-B14F-4D97-AF65-F5344CB8AC3E}">
        <p14:creationId xmlns:p14="http://schemas.microsoft.com/office/powerpoint/2010/main" val="12200636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7" r:id="rId3"/>
    <p:sldLayoutId id="2147483668" r:id="rId4"/>
    <p:sldLayoutId id="2147483669" r:id="rId5"/>
    <p:sldLayoutId id="2147483650" r:id="rId6"/>
    <p:sldLayoutId id="2147483654" r:id="rId7"/>
    <p:sldLayoutId id="2147483655" r:id="rId8"/>
    <p:sldLayoutId id="2147483670" r:id="rId9"/>
    <p:sldLayoutId id="2147483684" r:id="rId10"/>
    <p:sldLayoutId id="2147483685" r:id="rId11"/>
    <p:sldLayoutId id="2147483686" r:id="rId12"/>
  </p:sldLayoutIdLst>
  <p:hf hdr="0"/>
  <p:txStyles>
    <p:titleStyle>
      <a:lvl1pPr algn="l" defTabSz="914400" rtl="0" eaLnBrk="1" latinLnBrk="0" hangingPunct="1">
        <a:lnSpc>
          <a:spcPct val="90000"/>
        </a:lnSpc>
        <a:spcBef>
          <a:spcPct val="0"/>
        </a:spcBef>
        <a:buNone/>
        <a:defRPr sz="3200" b="1" i="0" u="none" kern="1200">
          <a:solidFill>
            <a:srgbClr val="0755B7"/>
          </a:solidFill>
          <a:latin typeface="Calibri "/>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s://cmsnationaltrainingprogram.cms.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hyperlink" Target="mailto:training@cms.hhs.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Calibri" panose="020F0502020204030204"/>
              </a:rPr>
              <a:t>Preparing to Train</a:t>
            </a:r>
            <a:endParaRPr lang="en-US" sz="3600" dirty="0"/>
          </a:p>
        </p:txBody>
      </p:sp>
    </p:spTree>
    <p:extLst>
      <p:ext uri="{BB962C8B-B14F-4D97-AF65-F5344CB8AC3E}">
        <p14:creationId xmlns:p14="http://schemas.microsoft.com/office/powerpoint/2010/main" val="1810128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Example: NTP’s Audience’s Level of Expertise</a:t>
            </a:r>
          </a:p>
        </p:txBody>
      </p:sp>
      <p:pic>
        <p:nvPicPr>
          <p:cNvPr id="6" name="Content Placeholder 5" descr="Image of a man smiling holding a sign in front of him that reads, &quot;I know the Medicare Program.&quot;" title="Image of a man smiling holding a sign in front of him"/>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580" t="3047" r="27118" b="55036"/>
          <a:stretch/>
        </p:blipFill>
        <p:spPr>
          <a:xfrm>
            <a:off x="838201" y="1373942"/>
            <a:ext cx="2011326" cy="2241561"/>
          </a:xfrm>
          <a:prstGeom prst="rect">
            <a:avLst/>
          </a:prstGeom>
        </p:spPr>
      </p:pic>
      <p:sp>
        <p:nvSpPr>
          <p:cNvPr id="7" name="Rectangle 6"/>
          <p:cNvSpPr/>
          <p:nvPr/>
        </p:nvSpPr>
        <p:spPr>
          <a:xfrm>
            <a:off x="1289640" y="2402464"/>
            <a:ext cx="1187745" cy="1200329"/>
          </a:xfrm>
          <a:prstGeom prst="rect">
            <a:avLst/>
          </a:prstGeom>
        </p:spPr>
        <p:txBody>
          <a:bodyPr wrap="square">
            <a:spAutoFit/>
          </a:bodyPr>
          <a:lstStyle/>
          <a:p>
            <a:pPr algn="ctr"/>
            <a:r>
              <a:rPr lang="en-US" b="1" dirty="0"/>
              <a:t>I know               the Medicare Program.</a:t>
            </a:r>
          </a:p>
        </p:txBody>
      </p:sp>
      <p:pic>
        <p:nvPicPr>
          <p:cNvPr id="8" name="Picture 7" descr="Image of a woman smiling holding a sign in front of her that reads, &quot;I'm new here.&quot;" title="Image of woman smiling holding a sign in front of h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880" y="3960745"/>
            <a:ext cx="2154742" cy="2403072"/>
          </a:xfrm>
          <a:prstGeom prst="rect">
            <a:avLst/>
          </a:prstGeom>
        </p:spPr>
      </p:pic>
      <p:sp>
        <p:nvSpPr>
          <p:cNvPr id="9" name="Rectangle 8"/>
          <p:cNvSpPr/>
          <p:nvPr/>
        </p:nvSpPr>
        <p:spPr>
          <a:xfrm>
            <a:off x="1289640" y="5466538"/>
            <a:ext cx="1464193" cy="369332"/>
          </a:xfrm>
          <a:prstGeom prst="rect">
            <a:avLst/>
          </a:prstGeom>
        </p:spPr>
        <p:txBody>
          <a:bodyPr wrap="square">
            <a:spAutoFit/>
          </a:bodyPr>
          <a:lstStyle/>
          <a:p>
            <a:r>
              <a:rPr lang="en-US" b="1" dirty="0"/>
              <a:t>I’m new here</a:t>
            </a:r>
            <a:endParaRPr lang="en-US" dirty="0"/>
          </a:p>
        </p:txBody>
      </p:sp>
      <p:sp>
        <p:nvSpPr>
          <p:cNvPr id="10" name="Content Placeholder 12"/>
          <p:cNvSpPr txBox="1">
            <a:spLocks/>
          </p:cNvSpPr>
          <p:nvPr/>
        </p:nvSpPr>
        <p:spPr>
          <a:xfrm>
            <a:off x="6062597" y="1678487"/>
            <a:ext cx="4919506" cy="4515519"/>
          </a:xfrm>
          <a:prstGeom prst="rect">
            <a:avLst/>
          </a:prstGeom>
        </p:spPr>
        <p:txBody>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lvl="1" indent="-234950">
              <a:buFont typeface="Wingdings" panose="05000000000000000000" pitchFamily="2" charset="2"/>
              <a:buChar char="§"/>
            </a:pPr>
            <a:r>
              <a:rPr lang="en-US" sz="3200" dirty="0"/>
              <a:t>Participants are seasoned professionals</a:t>
            </a:r>
          </a:p>
          <a:p>
            <a:pPr marL="0" indent="0">
              <a:buNone/>
            </a:pPr>
            <a:endParaRPr lang="en-US" dirty="0"/>
          </a:p>
          <a:p>
            <a:pPr marL="0" indent="0">
              <a:buNone/>
            </a:pPr>
            <a:endParaRPr lang="en-US" dirty="0"/>
          </a:p>
          <a:p>
            <a:r>
              <a:rPr lang="en-US" dirty="0"/>
              <a:t>Majority are first-time      attendees at the workshops</a:t>
            </a:r>
          </a:p>
        </p:txBody>
      </p:sp>
      <p:sp>
        <p:nvSpPr>
          <p:cNvPr id="11" name="Date Placeholder 2"/>
          <p:cNvSpPr>
            <a:spLocks noGrp="1"/>
          </p:cNvSpPr>
          <p:nvPr>
            <p:ph type="dt" sz="half" idx="10"/>
          </p:nvPr>
        </p:nvSpPr>
        <p:spPr>
          <a:xfrm>
            <a:off x="628650" y="6356355"/>
            <a:ext cx="2057400" cy="365125"/>
          </a:xfrm>
        </p:spPr>
        <p:txBody>
          <a:bodyPr/>
          <a:lstStyle/>
          <a:p>
            <a:pPr defTabSz="685766"/>
            <a:r>
              <a:rPr lang="en-US" sz="900">
                <a:solidFill>
                  <a:prstClr val="black">
                    <a:tint val="75000"/>
                  </a:prstClr>
                </a:solidFill>
              </a:rPr>
              <a:t>January 2021</a:t>
            </a:r>
            <a:endParaRPr lang="en-US" sz="900" dirty="0">
              <a:solidFill>
                <a:prstClr val="black">
                  <a:tint val="75000"/>
                </a:prstClr>
              </a:solidFill>
            </a:endParaRPr>
          </a:p>
        </p:txBody>
      </p:sp>
    </p:spTree>
    <p:extLst>
      <p:ext uri="{BB962C8B-B14F-4D97-AF65-F5344CB8AC3E}">
        <p14:creationId xmlns:p14="http://schemas.microsoft.com/office/powerpoint/2010/main" val="294584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4" name="Title 3"/>
          <p:cNvSpPr>
            <a:spLocks noGrp="1"/>
          </p:cNvSpPr>
          <p:nvPr>
            <p:ph type="title"/>
          </p:nvPr>
        </p:nvSpPr>
        <p:spPr/>
        <p:txBody>
          <a:bodyPr/>
          <a:lstStyle/>
          <a:p>
            <a:r>
              <a:rPr lang="en-US" dirty="0"/>
              <a:t>Type of Organization—2020 Workshop Data</a:t>
            </a:r>
          </a:p>
        </p:txBody>
      </p:sp>
      <p:sp>
        <p:nvSpPr>
          <p:cNvPr id="8" name="Footer Placeholder 3"/>
          <p:cNvSpPr>
            <a:spLocks noGrp="1"/>
          </p:cNvSpPr>
          <p:nvPr>
            <p:ph type="ftr" sz="quarter" idx="11"/>
          </p:nvPr>
        </p:nvSpPr>
        <p:spPr/>
        <p:txBody>
          <a:bodyPr/>
          <a:lstStyle/>
          <a:p>
            <a:r>
              <a:rPr lang="en-US" sz="800"/>
              <a:t>Preparing to Train</a:t>
            </a:r>
            <a:endParaRPr lang="en-US" sz="900" dirty="0">
              <a:solidFill>
                <a:prstClr val="black">
                  <a:tint val="75000"/>
                </a:prstClr>
              </a:solidFill>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952075766"/>
              </p:ext>
            </p:extLst>
          </p:nvPr>
        </p:nvGraphicFramePr>
        <p:xfrm>
          <a:off x="777169" y="1835420"/>
          <a:ext cx="10636673" cy="4094480"/>
        </p:xfrm>
        <a:graphic>
          <a:graphicData uri="http://schemas.openxmlformats.org/drawingml/2006/table">
            <a:tbl>
              <a:tblPr firstRow="1" bandRow="1">
                <a:tableStyleId>{2A488322-F2BA-4B5B-9748-0D474271808F}</a:tableStyleId>
              </a:tblPr>
              <a:tblGrid>
                <a:gridCol w="8012899">
                  <a:extLst>
                    <a:ext uri="{9D8B030D-6E8A-4147-A177-3AD203B41FA5}">
                      <a16:colId xmlns:a16="http://schemas.microsoft.com/office/drawing/2014/main" val="20000"/>
                    </a:ext>
                  </a:extLst>
                </a:gridCol>
                <a:gridCol w="2623774">
                  <a:extLst>
                    <a:ext uri="{9D8B030D-6E8A-4147-A177-3AD203B41FA5}">
                      <a16:colId xmlns:a16="http://schemas.microsoft.com/office/drawing/2014/main" val="20001"/>
                    </a:ext>
                  </a:extLst>
                </a:gridCol>
              </a:tblGrid>
              <a:tr h="370840">
                <a:tc>
                  <a:txBody>
                    <a:bodyPr/>
                    <a:lstStyle/>
                    <a:p>
                      <a:pPr algn="ctr">
                        <a:lnSpc>
                          <a:spcPct val="100000"/>
                        </a:lnSpc>
                      </a:pPr>
                      <a:r>
                        <a:rPr lang="en-US" sz="2800" dirty="0"/>
                        <a:t>Organization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0000"/>
                        </a:lnSpc>
                      </a:pPr>
                      <a:r>
                        <a:rPr lang="en-US" sz="2800" dirty="0"/>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nSpc>
                          <a:spcPts val="2780"/>
                        </a:lnSpc>
                      </a:pPr>
                      <a:r>
                        <a:rPr lang="en-US" sz="2800" dirty="0"/>
                        <a:t>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2780"/>
                        </a:lnSpc>
                      </a:pPr>
                      <a:r>
                        <a:rPr lang="en-US" sz="2800" dirty="0"/>
                        <a:t>47.1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nSpc>
                          <a:spcPts val="2780"/>
                        </a:lnSpc>
                      </a:pPr>
                      <a:r>
                        <a:rPr lang="en-US" sz="2800" dirty="0"/>
                        <a:t>State or Local Government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2780"/>
                        </a:lnSpc>
                      </a:pPr>
                      <a:r>
                        <a:rPr lang="en-US" sz="2800" dirty="0"/>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nSpc>
                          <a:spcPts val="2780"/>
                        </a:lnSpc>
                      </a:pPr>
                      <a:r>
                        <a:rPr lang="en-US" sz="2800" dirty="0"/>
                        <a:t>Plan/Agent/Broker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2780"/>
                        </a:lnSpc>
                      </a:pPr>
                      <a:r>
                        <a:rPr lang="en-US" sz="2800"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nSpc>
                          <a:spcPts val="2780"/>
                        </a:lnSpc>
                      </a:pPr>
                      <a:r>
                        <a:rPr lang="en-US" sz="2800" dirty="0"/>
                        <a:t>Medical Professional/Health Care Administrator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2780"/>
                        </a:lnSpc>
                      </a:pPr>
                      <a:r>
                        <a:rPr lang="en-US" sz="2800" dirty="0"/>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nSpc>
                          <a:spcPts val="2780"/>
                        </a:lnSpc>
                      </a:pPr>
                      <a:r>
                        <a:rPr lang="en-US" sz="2800" dirty="0"/>
                        <a:t>Advocate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2780"/>
                        </a:lnSpc>
                      </a:pPr>
                      <a:r>
                        <a:rPr lang="en-US" sz="2800" dirty="0"/>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nSpc>
                          <a:spcPts val="2780"/>
                        </a:lnSpc>
                      </a:pPr>
                      <a:r>
                        <a:rPr lang="en-US" sz="2800" dirty="0"/>
                        <a:t>Federal Government Staff</a:t>
                      </a:r>
                      <a:r>
                        <a:rPr lang="en-US" sz="2800" baseline="0" dirty="0"/>
                        <a:t> or Contractor</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2780"/>
                        </a:lnSpc>
                      </a:pPr>
                      <a:r>
                        <a:rPr lang="en-US" sz="2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nSpc>
                          <a:spcPts val="2780"/>
                        </a:lnSpc>
                      </a:pPr>
                      <a:r>
                        <a:rPr lang="en-US" sz="2800" dirty="0"/>
                        <a:t>Non-profit not included</a:t>
                      </a:r>
                      <a:r>
                        <a:rPr lang="en-US" sz="2800" baseline="0" dirty="0"/>
                        <a:t> above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2780"/>
                        </a:lnSpc>
                      </a:pPr>
                      <a:r>
                        <a:rPr lang="en-US" sz="2800" dirty="0"/>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nSpc>
                          <a:spcPts val="2780"/>
                        </a:lnSpc>
                      </a:pPr>
                      <a:r>
                        <a:rPr lang="en-US" sz="2800" dirty="0"/>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2780"/>
                        </a:lnSpc>
                      </a:pPr>
                      <a:r>
                        <a:rPr lang="en-US" sz="2800"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8810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28763" y="1067790"/>
            <a:ext cx="9113673" cy="5498605"/>
          </a:xfrm>
          <a:prstGeom prst="rect">
            <a:avLst/>
          </a:prstGeom>
        </p:spPr>
      </p:pic>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a:t>Preparing to Train</a:t>
            </a:r>
            <a:endParaRPr lang="en-US" dirty="0"/>
          </a:p>
        </p:txBody>
      </p:sp>
      <p:sp>
        <p:nvSpPr>
          <p:cNvPr id="4" name="Title 3"/>
          <p:cNvSpPr>
            <a:spLocks noGrp="1"/>
          </p:cNvSpPr>
          <p:nvPr>
            <p:ph type="title"/>
          </p:nvPr>
        </p:nvSpPr>
        <p:spPr/>
        <p:txBody>
          <a:bodyPr/>
          <a:lstStyle/>
          <a:p>
            <a:r>
              <a:rPr lang="en-US" dirty="0"/>
              <a:t>CMS Training Materials By Audience</a:t>
            </a:r>
          </a:p>
        </p:txBody>
      </p:sp>
      <p:sp>
        <p:nvSpPr>
          <p:cNvPr id="5" name="Right Arrow 4" descr="Blue arrow pointing to Outreach and Education tab." title="Blue arrow"/>
          <p:cNvSpPr/>
          <p:nvPr/>
        </p:nvSpPr>
        <p:spPr>
          <a:xfrm rot="16200000">
            <a:off x="9515468" y="1914516"/>
            <a:ext cx="1300163" cy="78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028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Using National Training Program Materials</a:t>
            </a:r>
          </a:p>
        </p:txBody>
      </p:sp>
      <p:sp>
        <p:nvSpPr>
          <p:cNvPr id="5" name="Content Placeholder 4"/>
          <p:cNvSpPr>
            <a:spLocks noGrp="1"/>
          </p:cNvSpPr>
          <p:nvPr>
            <p:ph idx="1"/>
          </p:nvPr>
        </p:nvSpPr>
        <p:spPr>
          <a:xfrm>
            <a:off x="609601" y="1391868"/>
            <a:ext cx="11053010" cy="5174347"/>
          </a:xfrm>
        </p:spPr>
        <p:txBody>
          <a:bodyPr/>
          <a:lstStyle/>
          <a:p>
            <a:pPr marL="339725" indent="-339725" defTabSz="114300"/>
            <a:r>
              <a:rPr lang="en-US" dirty="0"/>
              <a:t>Use prepared and cleared material</a:t>
            </a:r>
            <a:r>
              <a:rPr lang="en-US" sz="2900" dirty="0"/>
              <a:t> </a:t>
            </a:r>
          </a:p>
          <a:p>
            <a:pPr marL="339725" indent="-339725" defTabSz="114300"/>
            <a:r>
              <a:rPr lang="en-US" dirty="0"/>
              <a:t>Download and adapt slides</a:t>
            </a:r>
          </a:p>
          <a:p>
            <a:pPr marL="685800" lvl="1" defTabSz="114300">
              <a:tabLst>
                <a:tab pos="342900" algn="l"/>
              </a:tabLst>
            </a:pPr>
            <a:r>
              <a:rPr lang="en-US" dirty="0"/>
              <a:t>Do hide or delete slides for the time allotted </a:t>
            </a:r>
          </a:p>
          <a:p>
            <a:pPr marL="685800" lvl="1" defTabSz="114300">
              <a:tabLst>
                <a:tab pos="342900" algn="l"/>
              </a:tabLst>
            </a:pPr>
            <a:r>
              <a:rPr lang="en-US" dirty="0"/>
              <a:t>Only add new slides if the material is cleared or you’re providing local information</a:t>
            </a:r>
          </a:p>
          <a:p>
            <a:pPr marL="685800" lvl="1" defTabSz="114300">
              <a:tabLst>
                <a:tab pos="342900" algn="l"/>
              </a:tabLst>
            </a:pPr>
            <a:r>
              <a:rPr lang="en-US" dirty="0"/>
              <a:t>Don’t change the meaning of the content on the slides</a:t>
            </a:r>
          </a:p>
          <a:p>
            <a:pPr marL="685800" lvl="1" defTabSz="114300">
              <a:tabLst>
                <a:tab pos="342900" algn="l"/>
              </a:tabLst>
            </a:pPr>
            <a:r>
              <a:rPr lang="en-US" dirty="0"/>
              <a:t>The clearance process sometimes results in text-heavy slides</a:t>
            </a:r>
          </a:p>
          <a:p>
            <a:pPr marL="339725" indent="-339725" defTabSz="114300"/>
            <a:r>
              <a:rPr lang="en-US" dirty="0"/>
              <a:t>Familiarize yourself with the material</a:t>
            </a:r>
          </a:p>
          <a:p>
            <a:pPr marL="685800" lvl="1" defTabSz="114300"/>
            <a:r>
              <a:rPr lang="en-US" dirty="0"/>
              <a:t>Study resources at the end of the presentation</a:t>
            </a:r>
          </a:p>
          <a:p>
            <a:pPr marL="341312" defTabSz="114300"/>
            <a:r>
              <a:rPr lang="en-US" dirty="0"/>
              <a:t>Consider adding local information</a:t>
            </a:r>
          </a:p>
          <a:p>
            <a:pPr marL="0" indent="0" defTabSz="114300">
              <a:buNone/>
            </a:pPr>
            <a:endParaRPr lang="en-US" dirty="0"/>
          </a:p>
        </p:txBody>
      </p:sp>
    </p:spTree>
    <p:extLst>
      <p:ext uri="{BB962C8B-B14F-4D97-AF65-F5344CB8AC3E}">
        <p14:creationId xmlns:p14="http://schemas.microsoft.com/office/powerpoint/2010/main" val="1041702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a:t>Preparing to Train</a:t>
            </a:r>
            <a:endParaRPr lang="en-US" dirty="0"/>
          </a:p>
        </p:txBody>
      </p:sp>
      <p:sp>
        <p:nvSpPr>
          <p:cNvPr id="4" name="Title 3"/>
          <p:cNvSpPr>
            <a:spLocks noGrp="1"/>
          </p:cNvSpPr>
          <p:nvPr>
            <p:ph type="title"/>
          </p:nvPr>
        </p:nvSpPr>
        <p:spPr/>
        <p:txBody>
          <a:bodyPr/>
          <a:lstStyle/>
          <a:p>
            <a:r>
              <a:rPr lang="en-US" dirty="0"/>
              <a:t>Explore the NTP Website</a:t>
            </a:r>
          </a:p>
        </p:txBody>
      </p:sp>
      <p:sp>
        <p:nvSpPr>
          <p:cNvPr id="5" name="Content Placeholder 4"/>
          <p:cNvSpPr>
            <a:spLocks noGrp="1"/>
          </p:cNvSpPr>
          <p:nvPr>
            <p:ph idx="1"/>
          </p:nvPr>
        </p:nvSpPr>
        <p:spPr/>
        <p:txBody>
          <a:bodyPr/>
          <a:lstStyle/>
          <a:p>
            <a:r>
              <a:rPr lang="en-US" dirty="0"/>
              <a:t>Videos</a:t>
            </a:r>
          </a:p>
          <a:p>
            <a:r>
              <a:rPr lang="en-US" dirty="0"/>
              <a:t>Job Aids</a:t>
            </a:r>
          </a:p>
          <a:p>
            <a:r>
              <a:rPr lang="en-US" dirty="0"/>
              <a:t>Self-paced courses</a:t>
            </a:r>
          </a:p>
          <a:p>
            <a:pPr lvl="1"/>
            <a:r>
              <a:rPr lang="en-US" dirty="0"/>
              <a:t>Embedded videos</a:t>
            </a:r>
          </a:p>
          <a:p>
            <a:r>
              <a:rPr lang="en-US" dirty="0"/>
              <a:t>Recorded Webinars (Workshop Series)</a:t>
            </a:r>
          </a:p>
          <a:p>
            <a:pPr lvl="1"/>
            <a:r>
              <a:rPr lang="en-US" dirty="0"/>
              <a:t>Includes materials</a:t>
            </a:r>
          </a:p>
          <a:p>
            <a:r>
              <a:rPr lang="en-US" dirty="0"/>
              <a:t>Learning activities/brain breaks</a:t>
            </a:r>
          </a:p>
          <a:p>
            <a:r>
              <a:rPr lang="en-US" dirty="0"/>
              <a:t>Casework workbook</a:t>
            </a:r>
          </a:p>
          <a:p>
            <a:r>
              <a:rPr lang="en-US" dirty="0"/>
              <a:t>Other</a:t>
            </a:r>
          </a:p>
        </p:txBody>
      </p:sp>
    </p:spTree>
    <p:extLst>
      <p:ext uri="{BB962C8B-B14F-4D97-AF65-F5344CB8AC3E}">
        <p14:creationId xmlns:p14="http://schemas.microsoft.com/office/powerpoint/2010/main" val="401705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a:t>Preparing to Train</a:t>
            </a:r>
            <a:endParaRPr lang="en-US" dirty="0"/>
          </a:p>
        </p:txBody>
      </p:sp>
      <p:sp>
        <p:nvSpPr>
          <p:cNvPr id="4" name="Title 3"/>
          <p:cNvSpPr>
            <a:spLocks noGrp="1"/>
          </p:cNvSpPr>
          <p:nvPr>
            <p:ph type="title"/>
          </p:nvPr>
        </p:nvSpPr>
        <p:spPr/>
        <p:txBody>
          <a:bodyPr/>
          <a:lstStyle/>
          <a:p>
            <a:r>
              <a:rPr lang="en-US" dirty="0"/>
              <a:t>Where to Find National Training Program Materials</a:t>
            </a:r>
          </a:p>
        </p:txBody>
      </p:sp>
      <p:pic>
        <p:nvPicPr>
          <p:cNvPr id="6" name="Content Placeholder 5"/>
          <p:cNvPicPr>
            <a:picLocks noGrp="1" noChangeAspect="1"/>
          </p:cNvPicPr>
          <p:nvPr>
            <p:ph idx="1"/>
          </p:nvPr>
        </p:nvPicPr>
        <p:blipFill>
          <a:blip r:embed="rId3"/>
          <a:stretch>
            <a:fillRect/>
          </a:stretch>
        </p:blipFill>
        <p:spPr>
          <a:xfrm>
            <a:off x="1833572" y="1075108"/>
            <a:ext cx="8743359" cy="5352583"/>
          </a:xfrm>
          <a:prstGeom prst="rect">
            <a:avLst/>
          </a:prstGeom>
        </p:spPr>
      </p:pic>
      <p:sp>
        <p:nvSpPr>
          <p:cNvPr id="7" name="TextBox 6"/>
          <p:cNvSpPr txBox="1"/>
          <p:nvPr/>
        </p:nvSpPr>
        <p:spPr>
          <a:xfrm>
            <a:off x="313767" y="4903696"/>
            <a:ext cx="4213412" cy="707886"/>
          </a:xfrm>
          <a:prstGeom prst="rect">
            <a:avLst/>
          </a:prstGeom>
          <a:noFill/>
        </p:spPr>
        <p:txBody>
          <a:bodyPr wrap="square" rtlCol="0">
            <a:spAutoFit/>
          </a:bodyPr>
          <a:lstStyle/>
          <a:p>
            <a:r>
              <a:rPr lang="en-US" sz="2000" dirty="0">
                <a:hlinkClick r:id="rId4"/>
              </a:rPr>
              <a:t>CMSnationaltrainingprogram.cms.gov</a:t>
            </a:r>
            <a:endParaRPr lang="en-US" sz="2000" dirty="0"/>
          </a:p>
          <a:p>
            <a:endParaRPr lang="en-US" sz="2000" dirty="0"/>
          </a:p>
        </p:txBody>
      </p:sp>
      <p:sp>
        <p:nvSpPr>
          <p:cNvPr id="8" name="Right Arrow 7" descr="Blue arrow pointing to horizontal tabs." title="Blue arrow"/>
          <p:cNvSpPr/>
          <p:nvPr/>
        </p:nvSpPr>
        <p:spPr>
          <a:xfrm>
            <a:off x="292898" y="2054935"/>
            <a:ext cx="1300163" cy="78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58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a:t>Preparing to Train</a:t>
            </a:r>
            <a:endParaRPr lang="en-US" dirty="0"/>
          </a:p>
        </p:txBody>
      </p:sp>
      <p:sp>
        <p:nvSpPr>
          <p:cNvPr id="4" name="Title 3"/>
          <p:cNvSpPr>
            <a:spLocks noGrp="1"/>
          </p:cNvSpPr>
          <p:nvPr>
            <p:ph type="title"/>
          </p:nvPr>
        </p:nvSpPr>
        <p:spPr/>
        <p:txBody>
          <a:bodyPr/>
          <a:lstStyle/>
          <a:p>
            <a:r>
              <a:rPr lang="en-US" dirty="0"/>
              <a:t>Resources Associated with Recorded Webinars</a:t>
            </a:r>
          </a:p>
        </p:txBody>
      </p:sp>
      <p:pic>
        <p:nvPicPr>
          <p:cNvPr id="6" name="Picture 5"/>
          <p:cNvPicPr>
            <a:picLocks noChangeAspect="1"/>
          </p:cNvPicPr>
          <p:nvPr/>
        </p:nvPicPr>
        <p:blipFill>
          <a:blip r:embed="rId3"/>
          <a:stretch>
            <a:fillRect/>
          </a:stretch>
        </p:blipFill>
        <p:spPr>
          <a:xfrm>
            <a:off x="6031492" y="1028700"/>
            <a:ext cx="6160508" cy="2389900"/>
          </a:xfrm>
          <a:prstGeom prst="rect">
            <a:avLst/>
          </a:prstGeom>
        </p:spPr>
      </p:pic>
      <p:pic>
        <p:nvPicPr>
          <p:cNvPr id="7" name="Picture 6"/>
          <p:cNvPicPr>
            <a:picLocks noChangeAspect="1"/>
          </p:cNvPicPr>
          <p:nvPr/>
        </p:nvPicPr>
        <p:blipFill>
          <a:blip r:embed="rId4"/>
          <a:stretch>
            <a:fillRect/>
          </a:stretch>
        </p:blipFill>
        <p:spPr>
          <a:xfrm>
            <a:off x="412513" y="3376847"/>
            <a:ext cx="7875242" cy="2542401"/>
          </a:xfrm>
          <a:prstGeom prst="rect">
            <a:avLst/>
          </a:prstGeom>
        </p:spPr>
      </p:pic>
      <p:sp>
        <p:nvSpPr>
          <p:cNvPr id="8" name="Right Arrow 7" descr="Blue arrow pointing to PowerPoint associated with recorded webinar." title="Blue arrow"/>
          <p:cNvSpPr/>
          <p:nvPr/>
        </p:nvSpPr>
        <p:spPr>
          <a:xfrm>
            <a:off x="5033402" y="2424179"/>
            <a:ext cx="1300163" cy="78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descr="Blue arrow pointing to PowerPoint associated with recorded webinar." title="Blue arrow"/>
          <p:cNvSpPr/>
          <p:nvPr/>
        </p:nvSpPr>
        <p:spPr>
          <a:xfrm>
            <a:off x="119921" y="5300290"/>
            <a:ext cx="1180242" cy="78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190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a:t>Preparing to Train</a:t>
            </a:r>
            <a:endParaRPr lang="en-US" dirty="0"/>
          </a:p>
        </p:txBody>
      </p:sp>
      <p:sp>
        <p:nvSpPr>
          <p:cNvPr id="4" name="Title 3"/>
          <p:cNvSpPr>
            <a:spLocks noGrp="1"/>
          </p:cNvSpPr>
          <p:nvPr>
            <p:ph type="title"/>
          </p:nvPr>
        </p:nvSpPr>
        <p:spPr/>
        <p:txBody>
          <a:bodyPr/>
          <a:lstStyle/>
          <a:p>
            <a:r>
              <a:rPr lang="en-US" dirty="0"/>
              <a:t>Using Resources From Self-Paced Courses</a:t>
            </a:r>
          </a:p>
        </p:txBody>
      </p:sp>
      <p:pic>
        <p:nvPicPr>
          <p:cNvPr id="6" name="Content Placeholder 5"/>
          <p:cNvPicPr>
            <a:picLocks noGrp="1" noChangeAspect="1"/>
          </p:cNvPicPr>
          <p:nvPr>
            <p:ph idx="1"/>
          </p:nvPr>
        </p:nvPicPr>
        <p:blipFill>
          <a:blip r:embed="rId3"/>
          <a:stretch>
            <a:fillRect/>
          </a:stretch>
        </p:blipFill>
        <p:spPr>
          <a:xfrm>
            <a:off x="1661071" y="1182688"/>
            <a:ext cx="8950820" cy="5019675"/>
          </a:xfrm>
          <a:prstGeom prst="rect">
            <a:avLst/>
          </a:prstGeom>
        </p:spPr>
      </p:pic>
    </p:spTree>
    <p:extLst>
      <p:ext uri="{BB962C8B-B14F-4D97-AF65-F5344CB8AC3E}">
        <p14:creationId xmlns:p14="http://schemas.microsoft.com/office/powerpoint/2010/main" val="444230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a:t>Preparing to Train</a:t>
            </a:r>
            <a:endParaRPr lang="en-US" dirty="0"/>
          </a:p>
        </p:txBody>
      </p:sp>
      <p:sp>
        <p:nvSpPr>
          <p:cNvPr id="4" name="Title 3"/>
          <p:cNvSpPr>
            <a:spLocks noGrp="1"/>
          </p:cNvSpPr>
          <p:nvPr>
            <p:ph type="title"/>
          </p:nvPr>
        </p:nvSpPr>
        <p:spPr/>
        <p:txBody>
          <a:bodyPr/>
          <a:lstStyle/>
          <a:p>
            <a:r>
              <a:rPr lang="en-US" dirty="0"/>
              <a:t>Video Resources</a:t>
            </a:r>
          </a:p>
        </p:txBody>
      </p:sp>
      <p:pic>
        <p:nvPicPr>
          <p:cNvPr id="6" name="Picture 5"/>
          <p:cNvPicPr>
            <a:picLocks noChangeAspect="1"/>
          </p:cNvPicPr>
          <p:nvPr/>
        </p:nvPicPr>
        <p:blipFill>
          <a:blip r:embed="rId3"/>
          <a:stretch>
            <a:fillRect/>
          </a:stretch>
        </p:blipFill>
        <p:spPr>
          <a:xfrm>
            <a:off x="0" y="1023404"/>
            <a:ext cx="7314377" cy="2820929"/>
          </a:xfrm>
          <a:prstGeom prst="rect">
            <a:avLst/>
          </a:prstGeom>
        </p:spPr>
      </p:pic>
      <p:pic>
        <p:nvPicPr>
          <p:cNvPr id="7" name="Picture 6"/>
          <p:cNvPicPr>
            <a:picLocks noChangeAspect="1"/>
          </p:cNvPicPr>
          <p:nvPr/>
        </p:nvPicPr>
        <p:blipFill>
          <a:blip r:embed="rId4"/>
          <a:stretch>
            <a:fillRect/>
          </a:stretch>
        </p:blipFill>
        <p:spPr>
          <a:xfrm>
            <a:off x="6078041" y="2585073"/>
            <a:ext cx="5775821" cy="3869657"/>
          </a:xfrm>
          <a:prstGeom prst="rect">
            <a:avLst/>
          </a:prstGeom>
        </p:spPr>
      </p:pic>
    </p:spTree>
    <p:extLst>
      <p:ext uri="{BB962C8B-B14F-4D97-AF65-F5344CB8AC3E}">
        <p14:creationId xmlns:p14="http://schemas.microsoft.com/office/powerpoint/2010/main" val="972261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a:t>Preparing to Train</a:t>
            </a:r>
            <a:endParaRPr lang="en-US" dirty="0"/>
          </a:p>
        </p:txBody>
      </p:sp>
      <p:sp>
        <p:nvSpPr>
          <p:cNvPr id="4" name="Title 3"/>
          <p:cNvSpPr>
            <a:spLocks noGrp="1"/>
          </p:cNvSpPr>
          <p:nvPr>
            <p:ph type="title"/>
          </p:nvPr>
        </p:nvSpPr>
        <p:spPr/>
        <p:txBody>
          <a:bodyPr/>
          <a:lstStyle/>
          <a:p>
            <a:r>
              <a:rPr lang="en-US" dirty="0"/>
              <a:t>Handouts for Participants</a:t>
            </a:r>
          </a:p>
        </p:txBody>
      </p:sp>
      <p:pic>
        <p:nvPicPr>
          <p:cNvPr id="7" name="Picture 6"/>
          <p:cNvPicPr>
            <a:picLocks noChangeAspect="1"/>
          </p:cNvPicPr>
          <p:nvPr/>
        </p:nvPicPr>
        <p:blipFill>
          <a:blip r:embed="rId3"/>
          <a:stretch>
            <a:fillRect/>
          </a:stretch>
        </p:blipFill>
        <p:spPr>
          <a:xfrm>
            <a:off x="5974539" y="1418729"/>
            <a:ext cx="6106742" cy="3326257"/>
          </a:xfrm>
          <a:prstGeom prst="rect">
            <a:avLst/>
          </a:prstGeom>
        </p:spPr>
      </p:pic>
      <p:pic>
        <p:nvPicPr>
          <p:cNvPr id="8" name="Picture 7"/>
          <p:cNvPicPr>
            <a:picLocks noChangeAspect="1"/>
          </p:cNvPicPr>
          <p:nvPr/>
        </p:nvPicPr>
        <p:blipFill rotWithShape="1">
          <a:blip r:embed="rId4"/>
          <a:srcRect b="19280"/>
          <a:stretch/>
        </p:blipFill>
        <p:spPr>
          <a:xfrm>
            <a:off x="146173" y="1650975"/>
            <a:ext cx="5780241" cy="1078475"/>
          </a:xfrm>
          <a:prstGeom prst="rect">
            <a:avLst/>
          </a:prstGeom>
        </p:spPr>
      </p:pic>
      <p:pic>
        <p:nvPicPr>
          <p:cNvPr id="9" name="Picture 8"/>
          <p:cNvPicPr>
            <a:picLocks noChangeAspect="1"/>
          </p:cNvPicPr>
          <p:nvPr/>
        </p:nvPicPr>
        <p:blipFill>
          <a:blip r:embed="rId5"/>
          <a:stretch>
            <a:fillRect/>
          </a:stretch>
        </p:blipFill>
        <p:spPr>
          <a:xfrm>
            <a:off x="97324" y="3050330"/>
            <a:ext cx="5877215" cy="1287704"/>
          </a:xfrm>
          <a:prstGeom prst="rect">
            <a:avLst/>
          </a:prstGeom>
        </p:spPr>
      </p:pic>
      <p:pic>
        <p:nvPicPr>
          <p:cNvPr id="10" name="Picture 9"/>
          <p:cNvPicPr>
            <a:picLocks noChangeAspect="1"/>
          </p:cNvPicPr>
          <p:nvPr/>
        </p:nvPicPr>
        <p:blipFill>
          <a:blip r:embed="rId6"/>
          <a:stretch>
            <a:fillRect/>
          </a:stretch>
        </p:blipFill>
        <p:spPr>
          <a:xfrm>
            <a:off x="97324" y="4738111"/>
            <a:ext cx="5910728" cy="1171614"/>
          </a:xfrm>
          <a:prstGeom prst="rect">
            <a:avLst/>
          </a:prstGeom>
        </p:spPr>
      </p:pic>
    </p:spTree>
    <p:extLst>
      <p:ext uri="{BB962C8B-B14F-4D97-AF65-F5344CB8AC3E}">
        <p14:creationId xmlns:p14="http://schemas.microsoft.com/office/powerpoint/2010/main" val="48599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Does this Scene Look Familiar?</a:t>
            </a:r>
          </a:p>
        </p:txBody>
      </p:sp>
      <p:pic>
        <p:nvPicPr>
          <p:cNvPr id="6" name="Content Placeholder 5" descr="Two men under a podium in front of a large audience.  One man whispers to the other, &quot;Of course you're allowed to have stage fright.  As soon as your talk is over." title="Cartoon"/>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73663" y="1538159"/>
            <a:ext cx="6047609" cy="3981268"/>
          </a:xfrm>
          <a:prstGeom prst="rect">
            <a:avLst/>
          </a:prstGeom>
        </p:spPr>
      </p:pic>
    </p:spTree>
    <p:extLst>
      <p:ext uri="{BB962C8B-B14F-4D97-AF65-F5344CB8AC3E}">
        <p14:creationId xmlns:p14="http://schemas.microsoft.com/office/powerpoint/2010/main" val="2532733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a:t>Preparing to Train</a:t>
            </a:r>
            <a:endParaRPr lang="en-US" dirty="0"/>
          </a:p>
        </p:txBody>
      </p:sp>
      <p:sp>
        <p:nvSpPr>
          <p:cNvPr id="4" name="Title 3"/>
          <p:cNvSpPr>
            <a:spLocks noGrp="1"/>
          </p:cNvSpPr>
          <p:nvPr>
            <p:ph type="title"/>
          </p:nvPr>
        </p:nvSpPr>
        <p:spPr/>
        <p:txBody>
          <a:bodyPr/>
          <a:lstStyle/>
          <a:p>
            <a:r>
              <a:rPr lang="en-US" dirty="0"/>
              <a:t>Medicare.gov Resources</a:t>
            </a:r>
          </a:p>
        </p:txBody>
      </p:sp>
      <p:pic>
        <p:nvPicPr>
          <p:cNvPr id="6" name="Picture 5"/>
          <p:cNvPicPr>
            <a:picLocks noChangeAspect="1"/>
          </p:cNvPicPr>
          <p:nvPr/>
        </p:nvPicPr>
        <p:blipFill>
          <a:blip r:embed="rId3"/>
          <a:stretch>
            <a:fillRect/>
          </a:stretch>
        </p:blipFill>
        <p:spPr>
          <a:xfrm>
            <a:off x="1257300" y="1115607"/>
            <a:ext cx="9677400" cy="2371725"/>
          </a:xfrm>
          <a:prstGeom prst="rect">
            <a:avLst/>
          </a:prstGeom>
        </p:spPr>
      </p:pic>
      <p:pic>
        <p:nvPicPr>
          <p:cNvPr id="7" name="Picture 6"/>
          <p:cNvPicPr>
            <a:picLocks noChangeAspect="1"/>
          </p:cNvPicPr>
          <p:nvPr/>
        </p:nvPicPr>
        <p:blipFill>
          <a:blip r:embed="rId4"/>
          <a:stretch>
            <a:fillRect/>
          </a:stretch>
        </p:blipFill>
        <p:spPr>
          <a:xfrm>
            <a:off x="1528762" y="3667841"/>
            <a:ext cx="9134475" cy="2533650"/>
          </a:xfrm>
          <a:prstGeom prst="rect">
            <a:avLst/>
          </a:prstGeom>
        </p:spPr>
      </p:pic>
    </p:spTree>
    <p:extLst>
      <p:ext uri="{BB962C8B-B14F-4D97-AF65-F5344CB8AC3E}">
        <p14:creationId xmlns:p14="http://schemas.microsoft.com/office/powerpoint/2010/main" val="57770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a:t>Preparing to Train</a:t>
            </a:r>
            <a:endParaRPr lang="en-US" dirty="0"/>
          </a:p>
        </p:txBody>
      </p:sp>
      <p:sp>
        <p:nvSpPr>
          <p:cNvPr id="4" name="Title 3"/>
          <p:cNvSpPr>
            <a:spLocks noGrp="1"/>
          </p:cNvSpPr>
          <p:nvPr>
            <p:ph type="title"/>
          </p:nvPr>
        </p:nvSpPr>
        <p:spPr/>
        <p:txBody>
          <a:bodyPr/>
          <a:lstStyle/>
          <a:p>
            <a:r>
              <a:rPr lang="en-US" dirty="0"/>
              <a:t>Mail You Get About Medicare</a:t>
            </a:r>
          </a:p>
        </p:txBody>
      </p:sp>
      <p:pic>
        <p:nvPicPr>
          <p:cNvPr id="6" name="Content Placeholder 5" descr="Mailings sent to people with Medicare about Medicare topics are organized by audience. Select the title to find out information such as when it’s sent, who sends it, what action (if any) a recipient may want to take, or to download a sample.&#10;" title="Mail you get about Medicare"/>
          <p:cNvPicPr>
            <a:picLocks noGrp="1" noChangeAspect="1"/>
          </p:cNvPicPr>
          <p:nvPr>
            <p:ph idx="1"/>
          </p:nvPr>
        </p:nvPicPr>
        <p:blipFill>
          <a:blip r:embed="rId3"/>
          <a:stretch>
            <a:fillRect/>
          </a:stretch>
        </p:blipFill>
        <p:spPr>
          <a:xfrm>
            <a:off x="2566562" y="1182688"/>
            <a:ext cx="7139838" cy="5019675"/>
          </a:xfrm>
          <a:prstGeom prst="rect">
            <a:avLst/>
          </a:prstGeom>
        </p:spPr>
      </p:pic>
    </p:spTree>
    <p:extLst>
      <p:ext uri="{BB962C8B-B14F-4D97-AF65-F5344CB8AC3E}">
        <p14:creationId xmlns:p14="http://schemas.microsoft.com/office/powerpoint/2010/main" val="309473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a:t>Preparing to Train</a:t>
            </a:r>
            <a:endParaRPr lang="en-US" dirty="0"/>
          </a:p>
        </p:txBody>
      </p:sp>
      <p:sp>
        <p:nvSpPr>
          <p:cNvPr id="4" name="Title 3"/>
          <p:cNvSpPr>
            <a:spLocks noGrp="1"/>
          </p:cNvSpPr>
          <p:nvPr>
            <p:ph type="title"/>
          </p:nvPr>
        </p:nvSpPr>
        <p:spPr/>
        <p:txBody>
          <a:bodyPr/>
          <a:lstStyle/>
          <a:p>
            <a:r>
              <a:rPr lang="en-US" dirty="0"/>
              <a:t>Research, Statistics, Data, &amp; Systems on CMS.gov</a:t>
            </a:r>
          </a:p>
        </p:txBody>
      </p:sp>
      <p:pic>
        <p:nvPicPr>
          <p:cNvPr id="6" name="Content Placeholder 5" descr="The CMS Data Navigator is found on the Research, Statistics, Data &amp; Systems tab. It’s an easy-to-use, menu-driven search tool that makes CMS’ data and information resources easier to search and access. Use the Data Navigator to find data and information products for specific CMS programs, such as Medicare and Medicaid, on specific health care topics, or by settings-of-care. The Data Navigator displays search results by data type making it easier to locate specific types of information like data files, publications, statistical reports, and research that includes quantitative information on CMS’ programs.&#10;" title="Research, Statistics Data and Systems"/>
          <p:cNvPicPr>
            <a:picLocks noGrp="1" noChangeAspect="1"/>
          </p:cNvPicPr>
          <p:nvPr>
            <p:ph idx="1"/>
          </p:nvPr>
        </p:nvPicPr>
        <p:blipFill>
          <a:blip r:embed="rId3"/>
          <a:stretch>
            <a:fillRect/>
          </a:stretch>
        </p:blipFill>
        <p:spPr>
          <a:xfrm>
            <a:off x="1034393" y="2404354"/>
            <a:ext cx="10144125" cy="3990975"/>
          </a:xfrm>
          <a:prstGeom prst="rect">
            <a:avLst/>
          </a:prstGeom>
        </p:spPr>
      </p:pic>
      <p:pic>
        <p:nvPicPr>
          <p:cNvPr id="7" name="Picture 6" title="CMS Data Navigator logo"/>
          <p:cNvPicPr>
            <a:picLocks noChangeAspect="1"/>
          </p:cNvPicPr>
          <p:nvPr/>
        </p:nvPicPr>
        <p:blipFill rotWithShape="1">
          <a:blip r:embed="rId4"/>
          <a:srcRect t="22482"/>
          <a:stretch/>
        </p:blipFill>
        <p:spPr>
          <a:xfrm>
            <a:off x="7084308" y="1140736"/>
            <a:ext cx="4591050" cy="1277368"/>
          </a:xfrm>
          <a:prstGeom prst="rect">
            <a:avLst/>
          </a:prstGeom>
        </p:spPr>
      </p:pic>
      <p:sp>
        <p:nvSpPr>
          <p:cNvPr id="8" name="TextBox 7"/>
          <p:cNvSpPr txBox="1"/>
          <p:nvPr/>
        </p:nvSpPr>
        <p:spPr>
          <a:xfrm>
            <a:off x="220006" y="1223782"/>
            <a:ext cx="6666748" cy="400110"/>
          </a:xfrm>
          <a:prstGeom prst="rect">
            <a:avLst/>
          </a:prstGeom>
          <a:noFill/>
        </p:spPr>
        <p:txBody>
          <a:bodyPr wrap="square" rtlCol="0">
            <a:spAutoFit/>
          </a:bodyPr>
          <a:lstStyle/>
          <a:p>
            <a:pPr marL="342900" indent="-342900">
              <a:buFont typeface="Wingdings" panose="05000000000000000000" pitchFamily="2" charset="2"/>
              <a:buChar char="§"/>
            </a:pPr>
            <a:r>
              <a:rPr lang="en-US" sz="2000" dirty="0"/>
              <a:t>Consider using CMS.gov tools to get up-to-date statistics</a:t>
            </a:r>
          </a:p>
        </p:txBody>
      </p:sp>
    </p:spTree>
    <p:extLst>
      <p:ext uri="{BB962C8B-B14F-4D97-AF65-F5344CB8AC3E}">
        <p14:creationId xmlns:p14="http://schemas.microsoft.com/office/powerpoint/2010/main" val="3794165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a:t>Preparing to Train</a:t>
            </a:r>
            <a:endParaRPr lang="en-US" dirty="0"/>
          </a:p>
        </p:txBody>
      </p:sp>
      <p:sp>
        <p:nvSpPr>
          <p:cNvPr id="4" name="Title 3"/>
          <p:cNvSpPr>
            <a:spLocks noGrp="1"/>
          </p:cNvSpPr>
          <p:nvPr>
            <p:ph type="title"/>
          </p:nvPr>
        </p:nvSpPr>
        <p:spPr/>
        <p:txBody>
          <a:bodyPr/>
          <a:lstStyle/>
          <a:p>
            <a:r>
              <a:rPr lang="en-US" dirty="0"/>
              <a:t>productordering.cms.hhs.gov</a:t>
            </a:r>
          </a:p>
        </p:txBody>
      </p:sp>
      <p:pic>
        <p:nvPicPr>
          <p:cNvPr id="6" name="Content Placeholder 5" descr="Partners seeking printed training materials may access the CMS Product Ordering Website. They need to create an account to order multiple copies of available publications at productordering.cms.hhs.gov. Topics include Medicare, Medicaid, CHIP, and the Health Insurance Marketplace. You may also have the opportunity to pre-order publications.&#10;" title="CMS product ordering "/>
          <p:cNvPicPr>
            <a:picLocks noGrp="1" noChangeAspect="1"/>
          </p:cNvPicPr>
          <p:nvPr>
            <p:ph idx="1"/>
          </p:nvPr>
        </p:nvPicPr>
        <p:blipFill>
          <a:blip r:embed="rId3"/>
          <a:stretch>
            <a:fillRect/>
          </a:stretch>
        </p:blipFill>
        <p:spPr>
          <a:xfrm>
            <a:off x="2029199" y="1182688"/>
            <a:ext cx="8214564" cy="5019675"/>
          </a:xfrm>
          <a:prstGeom prst="rect">
            <a:avLst/>
          </a:prstGeom>
        </p:spPr>
      </p:pic>
    </p:spTree>
    <p:extLst>
      <p:ext uri="{BB962C8B-B14F-4D97-AF65-F5344CB8AC3E}">
        <p14:creationId xmlns:p14="http://schemas.microsoft.com/office/powerpoint/2010/main" val="2649601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a:t>Preparing to Train</a:t>
            </a:r>
            <a:endParaRPr lang="en-US" dirty="0"/>
          </a:p>
        </p:txBody>
      </p:sp>
      <p:sp>
        <p:nvSpPr>
          <p:cNvPr id="4" name="Title 3"/>
          <p:cNvSpPr>
            <a:spLocks noGrp="1"/>
          </p:cNvSpPr>
          <p:nvPr>
            <p:ph type="title"/>
          </p:nvPr>
        </p:nvSpPr>
        <p:spPr/>
        <p:txBody>
          <a:bodyPr/>
          <a:lstStyle/>
          <a:p>
            <a:r>
              <a:rPr lang="en-US" dirty="0"/>
              <a:t>Poll Question 2</a:t>
            </a:r>
          </a:p>
        </p:txBody>
      </p:sp>
      <p:sp>
        <p:nvSpPr>
          <p:cNvPr id="5" name="Content Placeholder 4"/>
          <p:cNvSpPr>
            <a:spLocks noGrp="1"/>
          </p:cNvSpPr>
          <p:nvPr>
            <p:ph idx="1"/>
          </p:nvPr>
        </p:nvSpPr>
        <p:spPr/>
        <p:txBody>
          <a:bodyPr/>
          <a:lstStyle/>
          <a:p>
            <a:pPr marL="0" indent="0">
              <a:buNone/>
            </a:pPr>
            <a:r>
              <a:rPr lang="en-US" dirty="0"/>
              <a:t>Have you ever ordered materials from the CMS Product Ordering website? </a:t>
            </a:r>
          </a:p>
          <a:p>
            <a:pPr marL="0" indent="0">
              <a:buNone/>
            </a:pPr>
            <a:endParaRPr lang="en-US" dirty="0"/>
          </a:p>
          <a:p>
            <a:pPr marL="0" indent="0">
              <a:buNone/>
            </a:pPr>
            <a:r>
              <a:rPr lang="en-US" dirty="0"/>
              <a:t>a. Yes</a:t>
            </a:r>
          </a:p>
          <a:p>
            <a:pPr marL="0" indent="0">
              <a:buNone/>
            </a:pPr>
            <a:r>
              <a:rPr lang="en-US" dirty="0"/>
              <a:t>b. No</a:t>
            </a:r>
          </a:p>
          <a:p>
            <a:pPr marL="0" indent="0">
              <a:buNone/>
            </a:pPr>
            <a:r>
              <a:rPr lang="en-US" dirty="0"/>
              <a:t>c. Not yet, but I will</a:t>
            </a:r>
          </a:p>
          <a:p>
            <a:endParaRPr lang="en-US" dirty="0"/>
          </a:p>
        </p:txBody>
      </p:sp>
    </p:spTree>
    <p:extLst>
      <p:ext uri="{BB962C8B-B14F-4D97-AF65-F5344CB8AC3E}">
        <p14:creationId xmlns:p14="http://schemas.microsoft.com/office/powerpoint/2010/main" val="3963647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a:t>
            </a:r>
            <a:br>
              <a:rPr lang="en-US" dirty="0"/>
            </a:br>
            <a:br>
              <a:rPr lang="en-US" dirty="0"/>
            </a:br>
            <a:r>
              <a:rPr lang="en-US" dirty="0"/>
              <a:t>Delivering Your Training</a:t>
            </a:r>
          </a:p>
        </p:txBody>
      </p:sp>
      <p:sp>
        <p:nvSpPr>
          <p:cNvPr id="3" name="Footer Placeholder 2"/>
          <p:cNvSpPr>
            <a:spLocks noGrp="1"/>
          </p:cNvSpPr>
          <p:nvPr>
            <p:ph type="ftr" sz="quarter" idx="11"/>
          </p:nvPr>
        </p:nvSpPr>
        <p:spPr/>
        <p:txBody>
          <a:bodyPr/>
          <a:lstStyle/>
          <a:p>
            <a:r>
              <a:rPr lang="en-US"/>
              <a:t>Preparing to Train</a:t>
            </a:r>
            <a:endParaRPr lang="en-US" dirty="0"/>
          </a:p>
        </p:txBody>
      </p:sp>
      <p:sp>
        <p:nvSpPr>
          <p:cNvPr id="4" name="Date Placeholder 3"/>
          <p:cNvSpPr>
            <a:spLocks noGrp="1"/>
          </p:cNvSpPr>
          <p:nvPr>
            <p:ph type="dt" sz="half" idx="10"/>
          </p:nvPr>
        </p:nvSpPr>
        <p:spPr/>
        <p:txBody>
          <a:bodyPr/>
          <a:lstStyle/>
          <a:p>
            <a:r>
              <a:rPr lang="en-US"/>
              <a:t>January 2021</a:t>
            </a:r>
            <a:endParaRPr lang="en-US" dirty="0"/>
          </a:p>
        </p:txBody>
      </p:sp>
    </p:spTree>
    <p:extLst>
      <p:ext uri="{BB962C8B-B14F-4D97-AF65-F5344CB8AC3E}">
        <p14:creationId xmlns:p14="http://schemas.microsoft.com/office/powerpoint/2010/main" val="1783703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What Do You Think?</a:t>
            </a:r>
          </a:p>
        </p:txBody>
      </p:sp>
      <p:sp>
        <p:nvSpPr>
          <p:cNvPr id="5" name="Content Placeholder 4"/>
          <p:cNvSpPr>
            <a:spLocks noGrp="1"/>
          </p:cNvSpPr>
          <p:nvPr>
            <p:ph idx="1"/>
          </p:nvPr>
        </p:nvSpPr>
        <p:spPr>
          <a:xfrm>
            <a:off x="1866142" y="878686"/>
            <a:ext cx="9837234" cy="5021042"/>
          </a:xfrm>
        </p:spPr>
        <p:txBody>
          <a:bodyPr/>
          <a:lstStyle/>
          <a:p>
            <a:pPr marL="0" indent="0">
              <a:buNone/>
            </a:pPr>
            <a:r>
              <a:rPr lang="en-US" dirty="0"/>
              <a:t>                             </a:t>
            </a:r>
          </a:p>
          <a:p>
            <a:pPr marL="0" indent="0">
              <a:buNone/>
            </a:pPr>
            <a:endParaRPr lang="en-US" dirty="0"/>
          </a:p>
          <a:p>
            <a:pPr marL="0" indent="0">
              <a:buNone/>
            </a:pPr>
            <a:endParaRPr lang="en-US" dirty="0"/>
          </a:p>
          <a:p>
            <a:pPr marL="0" indent="0">
              <a:buNone/>
            </a:pPr>
            <a:endParaRPr lang="en-US" dirty="0"/>
          </a:p>
        </p:txBody>
      </p:sp>
      <p:pic>
        <p:nvPicPr>
          <p:cNvPr id="6" name="Picture 5" descr="..." title="Thumbs up or thumbs dow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3345" y="1976316"/>
            <a:ext cx="4106882" cy="2903939"/>
          </a:xfrm>
          <a:prstGeom prst="rect">
            <a:avLst/>
          </a:prstGeom>
        </p:spPr>
      </p:pic>
      <p:sp>
        <p:nvSpPr>
          <p:cNvPr id="7" name="Content Placeholder 1"/>
          <p:cNvSpPr txBox="1">
            <a:spLocks/>
          </p:cNvSpPr>
          <p:nvPr/>
        </p:nvSpPr>
        <p:spPr>
          <a:xfrm>
            <a:off x="8753064" y="2034354"/>
            <a:ext cx="2198914" cy="2791427"/>
          </a:xfrm>
          <a:prstGeom prst="rect">
            <a:avLst/>
          </a:prstGeom>
        </p:spPr>
        <p:txBody>
          <a:bodyPr vert="horz" lIns="68580" tIns="34290" rIns="68580" bIns="34290" rtlCol="0">
            <a:normAutofit/>
          </a:bodyPr>
          <a:lstStyle>
            <a:lvl1pPr marL="342874" indent="-342874" algn="l" defTabSz="457167" rtl="0" eaLnBrk="1" latinLnBrk="0" hangingPunct="1">
              <a:spcBef>
                <a:spcPts val="600"/>
              </a:spcBef>
              <a:buFont typeface="Wingdings" panose="05000000000000000000" pitchFamily="2" charset="2"/>
              <a:buChar char="§"/>
              <a:defRPr sz="3200" kern="1200">
                <a:solidFill>
                  <a:schemeClr val="tx1"/>
                </a:solidFill>
                <a:latin typeface="+mn-lt"/>
                <a:ea typeface="+mn-ea"/>
                <a:cs typeface="+mn-cs"/>
              </a:defRPr>
            </a:lvl1pPr>
            <a:lvl2pPr marL="622252" indent="-277793" algn="l" defTabSz="457167"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966716" indent="-344462" algn="l" defTabSz="457167" rtl="0" eaLnBrk="1" latinLnBrk="0" hangingPunct="1">
              <a:spcBef>
                <a:spcPts val="600"/>
              </a:spcBef>
              <a:buSzPct val="50000"/>
              <a:buFont typeface="Wingdings" panose="05000000000000000000" pitchFamily="2" charset="2"/>
              <a:buChar char="q"/>
              <a:defRPr sz="2400" kern="1200">
                <a:solidFill>
                  <a:schemeClr val="tx1"/>
                </a:solidFill>
                <a:latin typeface="+mn-lt"/>
                <a:ea typeface="+mn-ea"/>
                <a:cs typeface="+mn-cs"/>
              </a:defRPr>
            </a:lvl3pPr>
            <a:lvl4pPr marL="1258795" indent="-292079" algn="l" defTabSz="457167" rtl="0" eaLnBrk="1" latinLnBrk="0" hangingPunct="1">
              <a:spcBef>
                <a:spcPts val="600"/>
              </a:spcBef>
              <a:buFont typeface="Courier New" panose="02070309020205020404" pitchFamily="49" charset="0"/>
              <a:buChar char="o"/>
              <a:defRPr sz="2000" kern="1200">
                <a:solidFill>
                  <a:schemeClr val="tx1"/>
                </a:solidFill>
                <a:latin typeface="+mn-lt"/>
                <a:ea typeface="+mn-ea"/>
                <a:cs typeface="+mn-cs"/>
              </a:defRPr>
            </a:lvl4pPr>
            <a:lvl5pPr marL="1484202" indent="-225409" algn="l" defTabSz="457167" rtl="0" eaLnBrk="1" latinLnBrk="0" hangingPunct="1">
              <a:spcBef>
                <a:spcPts val="600"/>
              </a:spcBef>
              <a:buFont typeface="Calibri" panose="020F0502020204030204" pitchFamily="34" charset="0"/>
              <a:buChar char="–"/>
              <a:defRPr sz="2000" kern="1200">
                <a:solidFill>
                  <a:schemeClr val="tx1"/>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What are the characteristics of a poor speaker?</a:t>
            </a:r>
          </a:p>
        </p:txBody>
      </p:sp>
      <p:sp>
        <p:nvSpPr>
          <p:cNvPr id="9" name="Content Placeholder 1"/>
          <p:cNvSpPr txBox="1">
            <a:spLocks/>
          </p:cNvSpPr>
          <p:nvPr/>
        </p:nvSpPr>
        <p:spPr>
          <a:xfrm>
            <a:off x="1924431" y="2032573"/>
            <a:ext cx="2198914" cy="2791427"/>
          </a:xfrm>
          <a:prstGeom prst="rect">
            <a:avLst/>
          </a:prstGeom>
        </p:spPr>
        <p:txBody>
          <a:bodyPr vert="horz" lIns="68580" tIns="34290" rIns="68580" bIns="34290" rtlCol="0">
            <a:normAutofit/>
          </a:bodyPr>
          <a:lstStyle>
            <a:lvl1pPr marL="342874" indent="-342874" algn="l" defTabSz="457167" rtl="0" eaLnBrk="1" latinLnBrk="0" hangingPunct="1">
              <a:spcBef>
                <a:spcPts val="600"/>
              </a:spcBef>
              <a:buFont typeface="Wingdings" panose="05000000000000000000" pitchFamily="2" charset="2"/>
              <a:buChar char="§"/>
              <a:defRPr sz="3200" kern="1200">
                <a:solidFill>
                  <a:schemeClr val="tx1"/>
                </a:solidFill>
                <a:latin typeface="+mn-lt"/>
                <a:ea typeface="+mn-ea"/>
                <a:cs typeface="+mn-cs"/>
              </a:defRPr>
            </a:lvl1pPr>
            <a:lvl2pPr marL="622252" indent="-277793" algn="l" defTabSz="457167"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966716" indent="-344462" algn="l" defTabSz="457167" rtl="0" eaLnBrk="1" latinLnBrk="0" hangingPunct="1">
              <a:spcBef>
                <a:spcPts val="600"/>
              </a:spcBef>
              <a:buSzPct val="50000"/>
              <a:buFont typeface="Wingdings" panose="05000000000000000000" pitchFamily="2" charset="2"/>
              <a:buChar char="q"/>
              <a:defRPr sz="2400" kern="1200">
                <a:solidFill>
                  <a:schemeClr val="tx1"/>
                </a:solidFill>
                <a:latin typeface="+mn-lt"/>
                <a:ea typeface="+mn-ea"/>
                <a:cs typeface="+mn-cs"/>
              </a:defRPr>
            </a:lvl3pPr>
            <a:lvl4pPr marL="1258795" indent="-292079" algn="l" defTabSz="457167" rtl="0" eaLnBrk="1" latinLnBrk="0" hangingPunct="1">
              <a:spcBef>
                <a:spcPts val="600"/>
              </a:spcBef>
              <a:buFont typeface="Courier New" panose="02070309020205020404" pitchFamily="49" charset="0"/>
              <a:buChar char="o"/>
              <a:defRPr sz="2000" kern="1200">
                <a:solidFill>
                  <a:schemeClr val="tx1"/>
                </a:solidFill>
                <a:latin typeface="+mn-lt"/>
                <a:ea typeface="+mn-ea"/>
                <a:cs typeface="+mn-cs"/>
              </a:defRPr>
            </a:lvl4pPr>
            <a:lvl5pPr marL="1484202" indent="-225409" algn="l" defTabSz="457167" rtl="0" eaLnBrk="1" latinLnBrk="0" hangingPunct="1">
              <a:spcBef>
                <a:spcPts val="600"/>
              </a:spcBef>
              <a:buFont typeface="Calibri" panose="020F0502020204030204" pitchFamily="34" charset="0"/>
              <a:buChar char="–"/>
              <a:defRPr sz="2000" kern="1200">
                <a:solidFill>
                  <a:schemeClr val="tx1"/>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What are the characteristics of a good speaker?</a:t>
            </a:r>
          </a:p>
        </p:txBody>
      </p:sp>
    </p:spTree>
    <p:extLst>
      <p:ext uri="{BB962C8B-B14F-4D97-AF65-F5344CB8AC3E}">
        <p14:creationId xmlns:p14="http://schemas.microsoft.com/office/powerpoint/2010/main" val="296144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a:xfrm>
            <a:off x="1913241" y="-3432"/>
            <a:ext cx="8424559" cy="1020646"/>
          </a:xfrm>
        </p:spPr>
        <p:txBody>
          <a:bodyPr/>
          <a:lstStyle/>
          <a:p>
            <a:r>
              <a:rPr lang="en-US" dirty="0"/>
              <a:t>Participant Comments about Poor Speakers</a:t>
            </a:r>
          </a:p>
        </p:txBody>
      </p:sp>
      <p:sp>
        <p:nvSpPr>
          <p:cNvPr id="5" name="Content Placeholder 4"/>
          <p:cNvSpPr>
            <a:spLocks noGrp="1"/>
          </p:cNvSpPr>
          <p:nvPr>
            <p:ph idx="1"/>
          </p:nvPr>
        </p:nvSpPr>
        <p:spPr>
          <a:xfrm>
            <a:off x="1527940" y="1327307"/>
            <a:ext cx="9837234" cy="5021042"/>
          </a:xfrm>
        </p:spPr>
        <p:txBody>
          <a:bodyPr/>
          <a:lstStyle/>
          <a:p>
            <a:endParaRPr lang="en-US" dirty="0"/>
          </a:p>
          <a:p>
            <a:endParaRPr lang="en-US" dirty="0"/>
          </a:p>
          <a:p>
            <a:pPr marL="0" indent="0">
              <a:buNone/>
            </a:pPr>
            <a:endParaRPr lang="en-US" dirty="0"/>
          </a:p>
        </p:txBody>
      </p:sp>
      <p:sp>
        <p:nvSpPr>
          <p:cNvPr id="6" name="Rectangular Callout 5"/>
          <p:cNvSpPr/>
          <p:nvPr/>
        </p:nvSpPr>
        <p:spPr>
          <a:xfrm>
            <a:off x="2247616" y="2060358"/>
            <a:ext cx="1352550" cy="2070101"/>
          </a:xfrm>
          <a:prstGeom prst="wedgeRectCallout">
            <a:avLst/>
          </a:prstGeom>
          <a:solidFill>
            <a:schemeClr val="bg1"/>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“Listening to someone read the slides is a waste of my time.”</a:t>
            </a:r>
          </a:p>
        </p:txBody>
      </p:sp>
      <p:sp>
        <p:nvSpPr>
          <p:cNvPr id="7" name="Rectangular Callout 6"/>
          <p:cNvSpPr/>
          <p:nvPr/>
        </p:nvSpPr>
        <p:spPr>
          <a:xfrm>
            <a:off x="4038600" y="2029617"/>
            <a:ext cx="1352550" cy="2070101"/>
          </a:xfrm>
          <a:prstGeom prst="wedgeRectCallout">
            <a:avLst/>
          </a:prstGeom>
          <a:solidFill>
            <a:schemeClr val="bg1"/>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“It seems she never read the materials before.”</a:t>
            </a:r>
          </a:p>
        </p:txBody>
      </p:sp>
      <p:sp>
        <p:nvSpPr>
          <p:cNvPr id="8" name="Rectangular Callout 7"/>
          <p:cNvSpPr/>
          <p:nvPr/>
        </p:nvSpPr>
        <p:spPr>
          <a:xfrm>
            <a:off x="5872985" y="2060358"/>
            <a:ext cx="1352550" cy="2070101"/>
          </a:xfrm>
          <a:prstGeom prst="wedgeRectCallout">
            <a:avLst/>
          </a:prstGeom>
          <a:solidFill>
            <a:schemeClr val="bg1"/>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“The speaker was way too  loud and overly excited.”</a:t>
            </a:r>
          </a:p>
        </p:txBody>
      </p:sp>
      <p:sp>
        <p:nvSpPr>
          <p:cNvPr id="9" name="Rectangular Callout 8"/>
          <p:cNvSpPr/>
          <p:nvPr/>
        </p:nvSpPr>
        <p:spPr>
          <a:xfrm>
            <a:off x="7681641" y="2051047"/>
            <a:ext cx="1352550" cy="2070101"/>
          </a:xfrm>
          <a:prstGeom prst="wedgeRectCallout">
            <a:avLst/>
          </a:prstGeom>
          <a:solidFill>
            <a:schemeClr val="bg1"/>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 clearly had no knowledge on the subject.”</a:t>
            </a:r>
          </a:p>
        </p:txBody>
      </p:sp>
      <p:sp>
        <p:nvSpPr>
          <p:cNvPr id="10" name="Rectangular Callout 9"/>
          <p:cNvSpPr/>
          <p:nvPr/>
        </p:nvSpPr>
        <p:spPr>
          <a:xfrm>
            <a:off x="9490298" y="2051048"/>
            <a:ext cx="1352550" cy="2070101"/>
          </a:xfrm>
          <a:prstGeom prst="wedgeRectCallout">
            <a:avLst/>
          </a:prstGeom>
          <a:solidFill>
            <a:schemeClr val="bg1"/>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 needed to speak more clearly and speak up.”</a:t>
            </a:r>
          </a:p>
        </p:txBody>
      </p:sp>
      <p:pic>
        <p:nvPicPr>
          <p:cNvPr id="11" name="Picture 10" descr="Shadows of people in a row" title="Shadows of people in a r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9860" y="4658156"/>
            <a:ext cx="8204200" cy="1164185"/>
          </a:xfrm>
          <a:prstGeom prst="rect">
            <a:avLst/>
          </a:prstGeom>
        </p:spPr>
      </p:pic>
    </p:spTree>
    <p:extLst>
      <p:ext uri="{BB962C8B-B14F-4D97-AF65-F5344CB8AC3E}">
        <p14:creationId xmlns:p14="http://schemas.microsoft.com/office/powerpoint/2010/main" val="3497510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a:xfrm>
            <a:off x="1913241" y="-3432"/>
            <a:ext cx="8424559" cy="1020646"/>
          </a:xfrm>
        </p:spPr>
        <p:txBody>
          <a:bodyPr>
            <a:normAutofit/>
          </a:bodyPr>
          <a:lstStyle/>
          <a:p>
            <a:r>
              <a:rPr lang="en-US" dirty="0"/>
              <a:t>Things People Might Notice About Virtual Presentation Mistakes </a:t>
            </a:r>
          </a:p>
        </p:txBody>
      </p:sp>
      <p:sp>
        <p:nvSpPr>
          <p:cNvPr id="5" name="Content Placeholder 4"/>
          <p:cNvSpPr>
            <a:spLocks noGrp="1"/>
          </p:cNvSpPr>
          <p:nvPr>
            <p:ph idx="1"/>
          </p:nvPr>
        </p:nvSpPr>
        <p:spPr>
          <a:xfrm>
            <a:off x="1527940" y="1327307"/>
            <a:ext cx="9837234" cy="5021042"/>
          </a:xfrm>
        </p:spPr>
        <p:txBody>
          <a:bodyPr/>
          <a:lstStyle/>
          <a:p>
            <a:endParaRPr lang="en-US" dirty="0"/>
          </a:p>
          <a:p>
            <a:endParaRPr lang="en-US" dirty="0"/>
          </a:p>
          <a:p>
            <a:pPr marL="0" indent="0">
              <a:buNone/>
            </a:pPr>
            <a:endParaRPr lang="en-US" dirty="0"/>
          </a:p>
        </p:txBody>
      </p:sp>
      <p:sp>
        <p:nvSpPr>
          <p:cNvPr id="6" name="Rectangular Callout 5"/>
          <p:cNvSpPr/>
          <p:nvPr/>
        </p:nvSpPr>
        <p:spPr>
          <a:xfrm>
            <a:off x="2247616" y="2060358"/>
            <a:ext cx="1352550" cy="2070101"/>
          </a:xfrm>
          <a:prstGeom prst="wedgeRectCallout">
            <a:avLst/>
          </a:prstGeom>
          <a:solidFill>
            <a:schemeClr val="bg1"/>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“The background of the camera image was distracting.”</a:t>
            </a:r>
          </a:p>
        </p:txBody>
      </p:sp>
      <p:sp>
        <p:nvSpPr>
          <p:cNvPr id="7" name="Rectangular Callout 6"/>
          <p:cNvSpPr/>
          <p:nvPr/>
        </p:nvSpPr>
        <p:spPr>
          <a:xfrm>
            <a:off x="4038600" y="2029617"/>
            <a:ext cx="1352550" cy="2070101"/>
          </a:xfrm>
          <a:prstGeom prst="wedgeRectCallout">
            <a:avLst/>
          </a:prstGeom>
          <a:solidFill>
            <a:schemeClr val="bg1"/>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“The speaker kept shuffling their notes.”</a:t>
            </a:r>
          </a:p>
        </p:txBody>
      </p:sp>
      <p:sp>
        <p:nvSpPr>
          <p:cNvPr id="8" name="Rectangular Callout 7"/>
          <p:cNvSpPr/>
          <p:nvPr/>
        </p:nvSpPr>
        <p:spPr>
          <a:xfrm>
            <a:off x="5872985" y="2060358"/>
            <a:ext cx="1352550" cy="2070101"/>
          </a:xfrm>
          <a:prstGeom prst="wedgeRectCallout">
            <a:avLst/>
          </a:prstGeom>
          <a:solidFill>
            <a:schemeClr val="bg1"/>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“She kept bouncing in her seat.”</a:t>
            </a:r>
          </a:p>
        </p:txBody>
      </p:sp>
      <p:sp>
        <p:nvSpPr>
          <p:cNvPr id="9" name="Rectangular Callout 8"/>
          <p:cNvSpPr/>
          <p:nvPr/>
        </p:nvSpPr>
        <p:spPr>
          <a:xfrm>
            <a:off x="7681641" y="2051047"/>
            <a:ext cx="1352550" cy="2070101"/>
          </a:xfrm>
          <a:prstGeom prst="wedgeRectCallout">
            <a:avLst/>
          </a:prstGeom>
          <a:solidFill>
            <a:schemeClr val="bg1"/>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 was fidgeting throughout the webinar.”</a:t>
            </a:r>
          </a:p>
        </p:txBody>
      </p:sp>
      <p:sp>
        <p:nvSpPr>
          <p:cNvPr id="10" name="Rectangular Callout 9"/>
          <p:cNvSpPr/>
          <p:nvPr/>
        </p:nvSpPr>
        <p:spPr>
          <a:xfrm>
            <a:off x="9490298" y="2051048"/>
            <a:ext cx="1352550" cy="2070101"/>
          </a:xfrm>
          <a:prstGeom prst="wedgeRectCallout">
            <a:avLst/>
          </a:prstGeom>
          <a:solidFill>
            <a:schemeClr val="bg1"/>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“The camera angle wasn’t set correctly.”</a:t>
            </a:r>
          </a:p>
        </p:txBody>
      </p:sp>
      <p:pic>
        <p:nvPicPr>
          <p:cNvPr id="11" name="Picture 10" descr="Shadows of people in a row" title="Shadows of people in a r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9860" y="4658156"/>
            <a:ext cx="8204200" cy="1164185"/>
          </a:xfrm>
          <a:prstGeom prst="rect">
            <a:avLst/>
          </a:prstGeom>
        </p:spPr>
      </p:pic>
    </p:spTree>
    <p:extLst>
      <p:ext uri="{BB962C8B-B14F-4D97-AF65-F5344CB8AC3E}">
        <p14:creationId xmlns:p14="http://schemas.microsoft.com/office/powerpoint/2010/main" val="4240707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a:xfrm>
            <a:off x="1866141" y="116835"/>
            <a:ext cx="8469349" cy="1020646"/>
          </a:xfrm>
        </p:spPr>
        <p:txBody>
          <a:bodyPr/>
          <a:lstStyle/>
          <a:p>
            <a:r>
              <a:rPr lang="en-US" dirty="0"/>
              <a:t>Participant Comments about Good Speakers</a:t>
            </a:r>
          </a:p>
        </p:txBody>
      </p:sp>
      <p:sp>
        <p:nvSpPr>
          <p:cNvPr id="10" name="Content Placeholder 9"/>
          <p:cNvSpPr>
            <a:spLocks noGrp="1"/>
          </p:cNvSpPr>
          <p:nvPr>
            <p:ph idx="1"/>
          </p:nvPr>
        </p:nvSpPr>
        <p:spPr>
          <a:xfrm>
            <a:off x="1866142" y="2242159"/>
            <a:ext cx="1691015" cy="2070101"/>
          </a:xfrm>
          <a:prstGeom prst="wedgeRectCallout">
            <a:avLst/>
          </a:prstGeom>
          <a:solidFill>
            <a:schemeClr val="bg1"/>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marL="0" indent="0" algn="ctr">
              <a:buNone/>
            </a:pPr>
            <a:r>
              <a:rPr lang="en-US" sz="1800" dirty="0">
                <a:solidFill>
                  <a:schemeClr val="tx1"/>
                </a:solidFill>
              </a:rPr>
              <a:t>“They made complicated information easy to understand.”</a:t>
            </a:r>
          </a:p>
        </p:txBody>
      </p:sp>
      <p:sp>
        <p:nvSpPr>
          <p:cNvPr id="11" name="Rectangular Callout 10"/>
          <p:cNvSpPr/>
          <p:nvPr/>
        </p:nvSpPr>
        <p:spPr>
          <a:xfrm>
            <a:off x="3823936" y="2242159"/>
            <a:ext cx="1644699" cy="2041351"/>
          </a:xfrm>
          <a:prstGeom prst="wedgeRectCallout">
            <a:avLst/>
          </a:prstGeom>
          <a:solidFill>
            <a:schemeClr val="bg1"/>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 absolutely knows his subject.”</a:t>
            </a:r>
          </a:p>
        </p:txBody>
      </p:sp>
      <p:sp>
        <p:nvSpPr>
          <p:cNvPr id="12" name="Rectangular Callout 11"/>
          <p:cNvSpPr/>
          <p:nvPr/>
        </p:nvSpPr>
        <p:spPr>
          <a:xfrm>
            <a:off x="5807396" y="2213409"/>
            <a:ext cx="1473585" cy="2070101"/>
          </a:xfrm>
          <a:prstGeom prst="wedgeRectCallout">
            <a:avLst/>
          </a:prstGeom>
          <a:solidFill>
            <a:schemeClr val="bg1"/>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 loved her examples!”</a:t>
            </a:r>
          </a:p>
        </p:txBody>
      </p:sp>
      <p:sp>
        <p:nvSpPr>
          <p:cNvPr id="13" name="Rectangular Callout 12"/>
          <p:cNvSpPr/>
          <p:nvPr/>
        </p:nvSpPr>
        <p:spPr>
          <a:xfrm>
            <a:off x="7718874" y="2213408"/>
            <a:ext cx="1613016" cy="2070102"/>
          </a:xfrm>
          <a:prstGeom prst="wedgeRectCallout">
            <a:avLst/>
          </a:prstGeom>
          <a:solidFill>
            <a:schemeClr val="bg1"/>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“The speakers interacted well together.”</a:t>
            </a:r>
          </a:p>
        </p:txBody>
      </p:sp>
      <p:sp>
        <p:nvSpPr>
          <p:cNvPr id="14" name="Rectangular Callout 13"/>
          <p:cNvSpPr/>
          <p:nvPr/>
        </p:nvSpPr>
        <p:spPr>
          <a:xfrm>
            <a:off x="9769783" y="2222717"/>
            <a:ext cx="1707562" cy="2070101"/>
          </a:xfrm>
          <a:prstGeom prst="wedgeRectCallout">
            <a:avLst/>
          </a:prstGeom>
          <a:solidFill>
            <a:schemeClr val="bg1"/>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 presented his information in a conversational manner.”</a:t>
            </a:r>
          </a:p>
        </p:txBody>
      </p:sp>
      <p:pic>
        <p:nvPicPr>
          <p:cNvPr id="15" name="Picture 14" descr="Shadows of people in a row" title="Shadows of people in a r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020" y="4786653"/>
            <a:ext cx="8700500" cy="1164185"/>
          </a:xfrm>
          <a:prstGeom prst="rect">
            <a:avLst/>
          </a:prstGeom>
        </p:spPr>
      </p:pic>
    </p:spTree>
    <p:extLst>
      <p:ext uri="{BB962C8B-B14F-4D97-AF65-F5344CB8AC3E}">
        <p14:creationId xmlns:p14="http://schemas.microsoft.com/office/powerpoint/2010/main" val="115721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306F-E941-274C-ADC2-9530AD918CA5}"/>
              </a:ext>
            </a:extLst>
          </p:cNvPr>
          <p:cNvSpPr>
            <a:spLocks noGrp="1"/>
          </p:cNvSpPr>
          <p:nvPr>
            <p:ph type="title"/>
          </p:nvPr>
        </p:nvSpPr>
        <p:spPr/>
        <p:txBody>
          <a:bodyPr/>
          <a:lstStyle/>
          <a:p>
            <a:r>
              <a:rPr lang="en-US" dirty="0"/>
              <a:t>Session Objectives</a:t>
            </a:r>
          </a:p>
        </p:txBody>
      </p:sp>
      <p:sp>
        <p:nvSpPr>
          <p:cNvPr id="13" name="Content Placeholder 12"/>
          <p:cNvSpPr>
            <a:spLocks noGrp="1"/>
          </p:cNvSpPr>
          <p:nvPr>
            <p:ph idx="1"/>
          </p:nvPr>
        </p:nvSpPr>
        <p:spPr>
          <a:xfrm>
            <a:off x="1866142" y="1143000"/>
            <a:ext cx="9956664" cy="5021042"/>
          </a:xfrm>
        </p:spPr>
        <p:txBody>
          <a:bodyPr>
            <a:normAutofit lnSpcReduction="10000"/>
          </a:bodyPr>
          <a:lstStyle/>
          <a:p>
            <a:pPr marL="0" lvl="1" indent="0">
              <a:buNone/>
            </a:pPr>
            <a:r>
              <a:rPr lang="en-US" sz="3200" dirty="0"/>
              <a:t>To improve your presentation and get you prepared, this session will help you</a:t>
            </a:r>
          </a:p>
          <a:p>
            <a:pPr marL="342900" lvl="1">
              <a:buFont typeface="Wingdings" panose="05000000000000000000" pitchFamily="2" charset="2"/>
              <a:buChar char="§"/>
            </a:pPr>
            <a:r>
              <a:rPr lang="en-US" sz="3200" dirty="0"/>
              <a:t>Identify traits of good speakers and areas for improvement</a:t>
            </a:r>
          </a:p>
          <a:p>
            <a:pPr marL="342900" lvl="1">
              <a:buFont typeface="Wingdings" panose="05000000000000000000" pitchFamily="2" charset="2"/>
              <a:buChar char="§"/>
            </a:pPr>
            <a:r>
              <a:rPr lang="en-US" sz="3200" dirty="0"/>
              <a:t>Recognize ways to improve your presentation skills</a:t>
            </a:r>
          </a:p>
          <a:p>
            <a:pPr marL="342900" lvl="1">
              <a:buFont typeface="Wingdings" panose="05000000000000000000" pitchFamily="2" charset="2"/>
              <a:buChar char="§"/>
            </a:pPr>
            <a:r>
              <a:rPr lang="en-US" sz="3200" dirty="0"/>
              <a:t>Understand the value of using cleared materials</a:t>
            </a:r>
          </a:p>
          <a:p>
            <a:pPr marL="342900" lvl="1">
              <a:buFont typeface="Wingdings" panose="05000000000000000000" pitchFamily="2" charset="2"/>
              <a:buChar char="§"/>
            </a:pPr>
            <a:r>
              <a:rPr lang="en-US" sz="3200" dirty="0"/>
              <a:t>Identify where to find materials to help build your training</a:t>
            </a:r>
          </a:p>
          <a:p>
            <a:pPr marL="342900" lvl="1">
              <a:buFont typeface="Wingdings" panose="05000000000000000000" pitchFamily="2" charset="2"/>
              <a:buChar char="§"/>
            </a:pPr>
            <a:r>
              <a:rPr lang="en-US" sz="3200" dirty="0"/>
              <a:t>Describe ways to communicate complex topics </a:t>
            </a:r>
          </a:p>
          <a:p>
            <a:pPr marL="342900" lvl="1">
              <a:buFont typeface="Wingdings" panose="05000000000000000000" pitchFamily="2" charset="2"/>
              <a:buChar char="§"/>
            </a:pPr>
            <a:r>
              <a:rPr lang="en-US" sz="3200" dirty="0"/>
              <a:t>Recall strategies to handle question-and-answer sessions</a:t>
            </a:r>
          </a:p>
          <a:p>
            <a:pPr marL="342900" lvl="1">
              <a:buFont typeface="Wingdings" panose="05000000000000000000" pitchFamily="2" charset="2"/>
              <a:buChar char="§"/>
            </a:pPr>
            <a:r>
              <a:rPr lang="en-US" sz="3200" dirty="0"/>
              <a:t>Identify tips that are unique to virtual training</a:t>
            </a:r>
          </a:p>
          <a:p>
            <a:endParaRPr lang="en-US" dirty="0"/>
          </a:p>
        </p:txBody>
      </p:sp>
      <p:sp>
        <p:nvSpPr>
          <p:cNvPr id="4" name="Date Placeholder 3">
            <a:extLst>
              <a:ext uri="{FF2B5EF4-FFF2-40B4-BE49-F238E27FC236}">
                <a16:creationId xmlns:a16="http://schemas.microsoft.com/office/drawing/2014/main" id="{30BEAB62-196E-E14C-A6ED-C01E478BF8F9}"/>
              </a:ext>
            </a:extLst>
          </p:cNvPr>
          <p:cNvSpPr>
            <a:spLocks noGrp="1"/>
          </p:cNvSpPr>
          <p:nvPr>
            <p:ph type="dt" sz="half" idx="10"/>
          </p:nvPr>
        </p:nvSpPr>
        <p:spPr/>
        <p:txBody>
          <a:bodyPr/>
          <a:lstStyle/>
          <a:p>
            <a:r>
              <a:rPr lang="en-US"/>
              <a:t>January 2021</a:t>
            </a:r>
            <a:endParaRPr lang="en-US" dirty="0"/>
          </a:p>
        </p:txBody>
      </p:sp>
      <p:sp>
        <p:nvSpPr>
          <p:cNvPr id="5" name="Footer Placeholder 4">
            <a:extLst>
              <a:ext uri="{FF2B5EF4-FFF2-40B4-BE49-F238E27FC236}">
                <a16:creationId xmlns:a16="http://schemas.microsoft.com/office/drawing/2014/main" id="{C56967E0-47FC-794B-AD9C-C3A296618241}"/>
              </a:ext>
            </a:extLst>
          </p:cNvPr>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Tree>
    <p:extLst>
      <p:ext uri="{BB962C8B-B14F-4D97-AF65-F5344CB8AC3E}">
        <p14:creationId xmlns:p14="http://schemas.microsoft.com/office/powerpoint/2010/main" val="334052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a:xfrm>
            <a:off x="1866141" y="116835"/>
            <a:ext cx="8469349" cy="1020646"/>
          </a:xfrm>
        </p:spPr>
        <p:txBody>
          <a:bodyPr>
            <a:normAutofit/>
          </a:bodyPr>
          <a:lstStyle/>
          <a:p>
            <a:r>
              <a:rPr lang="en-US" dirty="0"/>
              <a:t>Positive Things People Might Notice About Virtual Presentations</a:t>
            </a:r>
          </a:p>
        </p:txBody>
      </p:sp>
      <p:sp>
        <p:nvSpPr>
          <p:cNvPr id="10" name="Content Placeholder 9"/>
          <p:cNvSpPr>
            <a:spLocks noGrp="1"/>
          </p:cNvSpPr>
          <p:nvPr>
            <p:ph idx="1"/>
          </p:nvPr>
        </p:nvSpPr>
        <p:spPr>
          <a:xfrm>
            <a:off x="1866142" y="2242159"/>
            <a:ext cx="2833449" cy="2138982"/>
          </a:xfrm>
          <a:prstGeom prst="wedgeRectCallout">
            <a:avLst/>
          </a:prstGeom>
          <a:solidFill>
            <a:schemeClr val="bg1"/>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marL="0" indent="0" algn="ctr">
              <a:buNone/>
            </a:pPr>
            <a:r>
              <a:rPr lang="en-US" sz="1800" dirty="0">
                <a:solidFill>
                  <a:schemeClr val="tx1"/>
                </a:solidFill>
              </a:rPr>
              <a:t>“I like how she smiled and interacted with the audience through the camera.”</a:t>
            </a:r>
          </a:p>
        </p:txBody>
      </p:sp>
      <p:sp>
        <p:nvSpPr>
          <p:cNvPr id="11" name="Rectangular Callout 10"/>
          <p:cNvSpPr/>
          <p:nvPr/>
        </p:nvSpPr>
        <p:spPr>
          <a:xfrm>
            <a:off x="5546408" y="2242159"/>
            <a:ext cx="2257890" cy="2041351"/>
          </a:xfrm>
          <a:prstGeom prst="wedgeRectCallout">
            <a:avLst/>
          </a:prstGeom>
          <a:solidFill>
            <a:schemeClr val="bg1"/>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 spoke loudly, clearly and at a good pace.”</a:t>
            </a:r>
          </a:p>
        </p:txBody>
      </p:sp>
      <p:sp>
        <p:nvSpPr>
          <p:cNvPr id="12" name="Rectangular Callout 11"/>
          <p:cNvSpPr/>
          <p:nvPr/>
        </p:nvSpPr>
        <p:spPr>
          <a:xfrm>
            <a:off x="8335926" y="2213409"/>
            <a:ext cx="2092289" cy="2070101"/>
          </a:xfrm>
          <a:prstGeom prst="wedgeRectCallout">
            <a:avLst/>
          </a:prstGeom>
          <a:solidFill>
            <a:schemeClr val="bg1"/>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 liked the mix of videos, speaking, and the poll questions.”</a:t>
            </a:r>
          </a:p>
        </p:txBody>
      </p:sp>
      <p:pic>
        <p:nvPicPr>
          <p:cNvPr id="15" name="Picture 14" descr="Shadows of people in a row" title="Shadows of people in a r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020" y="4786653"/>
            <a:ext cx="8700500" cy="1164185"/>
          </a:xfrm>
          <a:prstGeom prst="rect">
            <a:avLst/>
          </a:prstGeom>
        </p:spPr>
      </p:pic>
    </p:spTree>
    <p:extLst>
      <p:ext uri="{BB962C8B-B14F-4D97-AF65-F5344CB8AC3E}">
        <p14:creationId xmlns:p14="http://schemas.microsoft.com/office/powerpoint/2010/main" val="3173765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 at a podium" title="Carto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803" y="1063839"/>
            <a:ext cx="4560353" cy="4049002"/>
          </a:xfrm>
          <a:prstGeom prst="rect">
            <a:avLst/>
          </a:prstGeom>
        </p:spPr>
      </p:pic>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Practicing Your Presentation</a:t>
            </a:r>
          </a:p>
        </p:txBody>
      </p:sp>
      <p:sp>
        <p:nvSpPr>
          <p:cNvPr id="5" name="Content Placeholder 4"/>
          <p:cNvSpPr>
            <a:spLocks noGrp="1"/>
          </p:cNvSpPr>
          <p:nvPr>
            <p:ph idx="1"/>
          </p:nvPr>
        </p:nvSpPr>
        <p:spPr>
          <a:xfrm>
            <a:off x="609601" y="1335308"/>
            <a:ext cx="11053010" cy="5021042"/>
          </a:xfrm>
        </p:spPr>
        <p:txBody>
          <a:bodyPr/>
          <a:lstStyle/>
          <a:p>
            <a:pPr marL="342900" indent="-342900">
              <a:spcBef>
                <a:spcPts val="600"/>
              </a:spcBef>
            </a:pPr>
            <a:r>
              <a:rPr lang="en-US" dirty="0"/>
              <a:t>Practice, practice, practice</a:t>
            </a:r>
          </a:p>
          <a:p>
            <a:pPr marL="685800" lvl="1">
              <a:spcBef>
                <a:spcPts val="600"/>
              </a:spcBef>
            </a:pPr>
            <a:r>
              <a:rPr lang="en-US" dirty="0"/>
              <a:t>Mirror (virtual; live camera)</a:t>
            </a:r>
          </a:p>
          <a:p>
            <a:pPr marL="685800" lvl="1">
              <a:spcBef>
                <a:spcPts val="600"/>
              </a:spcBef>
            </a:pPr>
            <a:r>
              <a:rPr lang="en-US" dirty="0"/>
              <a:t>Audio or videotape</a:t>
            </a:r>
          </a:p>
          <a:p>
            <a:pPr marL="685800" lvl="1">
              <a:spcBef>
                <a:spcPts val="600"/>
              </a:spcBef>
            </a:pPr>
            <a:r>
              <a:rPr lang="en-US" dirty="0"/>
              <a:t>Live audience</a:t>
            </a:r>
          </a:p>
          <a:p>
            <a:pPr marL="342900" indent="-342900">
              <a:spcBef>
                <a:spcPts val="600"/>
              </a:spcBef>
            </a:pPr>
            <a:r>
              <a:rPr lang="en-US" dirty="0"/>
              <a:t>Learn the material</a:t>
            </a:r>
          </a:p>
          <a:p>
            <a:pPr marL="685800" lvl="1">
              <a:spcBef>
                <a:spcPts val="600"/>
              </a:spcBef>
            </a:pPr>
            <a:r>
              <a:rPr lang="en-US" dirty="0"/>
              <a:t>Go deeper</a:t>
            </a:r>
          </a:p>
          <a:p>
            <a:pPr marL="685800" lvl="1">
              <a:spcBef>
                <a:spcPts val="600"/>
              </a:spcBef>
            </a:pPr>
            <a:r>
              <a:rPr lang="en-US" dirty="0"/>
              <a:t>Anticipate questions</a:t>
            </a:r>
          </a:p>
          <a:p>
            <a:pPr marL="341312">
              <a:spcBef>
                <a:spcPts val="600"/>
              </a:spcBef>
            </a:pPr>
            <a:r>
              <a:rPr lang="en-US" dirty="0"/>
              <a:t>Have backup plans for technology considerations</a:t>
            </a:r>
          </a:p>
          <a:p>
            <a:endParaRPr lang="en-US" dirty="0"/>
          </a:p>
        </p:txBody>
      </p:sp>
    </p:spTree>
    <p:extLst>
      <p:ext uri="{BB962C8B-B14F-4D97-AF65-F5344CB8AC3E}">
        <p14:creationId xmlns:p14="http://schemas.microsoft.com/office/powerpoint/2010/main" val="3037395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Gaining Confidence</a:t>
            </a:r>
          </a:p>
        </p:txBody>
      </p:sp>
      <p:sp>
        <p:nvSpPr>
          <p:cNvPr id="5" name="Content Placeholder 4"/>
          <p:cNvSpPr>
            <a:spLocks noGrp="1"/>
          </p:cNvSpPr>
          <p:nvPr>
            <p:ph idx="1"/>
          </p:nvPr>
        </p:nvSpPr>
        <p:spPr>
          <a:xfrm>
            <a:off x="609601" y="1304332"/>
            <a:ext cx="11053010" cy="5021042"/>
          </a:xfrm>
        </p:spPr>
        <p:txBody>
          <a:bodyPr/>
          <a:lstStyle/>
          <a:p>
            <a:pPr marL="342900" indent="-342900">
              <a:spcBef>
                <a:spcPts val="600"/>
              </a:spcBef>
            </a:pPr>
            <a:r>
              <a:rPr lang="en-US" dirty="0"/>
              <a:t>Be prepared</a:t>
            </a:r>
          </a:p>
          <a:p>
            <a:pPr marL="342900" indent="-342900">
              <a:spcBef>
                <a:spcPts val="600"/>
              </a:spcBef>
            </a:pPr>
            <a:r>
              <a:rPr lang="en-US" dirty="0"/>
              <a:t>Practice often</a:t>
            </a:r>
          </a:p>
          <a:p>
            <a:pPr marL="342900" indent="-342900">
              <a:spcBef>
                <a:spcPts val="600"/>
              </a:spcBef>
            </a:pPr>
            <a:r>
              <a:rPr lang="en-US" dirty="0"/>
              <a:t>Know the transitions</a:t>
            </a:r>
          </a:p>
          <a:p>
            <a:pPr marL="342900" indent="-342900">
              <a:spcBef>
                <a:spcPts val="600"/>
              </a:spcBef>
            </a:pPr>
            <a:r>
              <a:rPr lang="en-US" dirty="0"/>
              <a:t>Get feedback</a:t>
            </a:r>
          </a:p>
          <a:p>
            <a:pPr marL="342900" indent="-342900">
              <a:spcBef>
                <a:spcPts val="600"/>
              </a:spcBef>
            </a:pPr>
            <a:r>
              <a:rPr lang="en-US" dirty="0"/>
              <a:t>Breathe</a:t>
            </a:r>
          </a:p>
          <a:p>
            <a:pPr marL="342900" indent="-342900">
              <a:spcBef>
                <a:spcPts val="600"/>
              </a:spcBef>
            </a:pPr>
            <a:r>
              <a:rPr lang="en-US" dirty="0"/>
              <a:t>Focus on content</a:t>
            </a:r>
          </a:p>
          <a:p>
            <a:pPr marL="342900" indent="-342900">
              <a:spcBef>
                <a:spcPts val="600"/>
              </a:spcBef>
            </a:pPr>
            <a:r>
              <a:rPr lang="en-US" dirty="0"/>
              <a:t>Don’t expect perfection</a:t>
            </a:r>
          </a:p>
          <a:p>
            <a:endParaRPr lang="en-US" dirty="0"/>
          </a:p>
        </p:txBody>
      </p:sp>
      <p:pic>
        <p:nvPicPr>
          <p:cNvPr id="6" name="Picture 5" descr="Nervous women speaker in front of the podium on the left and then she transforms to a confident speaker on the right," title="Carto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8790" y="1626383"/>
            <a:ext cx="3782630" cy="2821086"/>
          </a:xfrm>
          <a:prstGeom prst="rect">
            <a:avLst/>
          </a:prstGeom>
        </p:spPr>
      </p:pic>
    </p:spTree>
    <p:extLst>
      <p:ext uri="{BB962C8B-B14F-4D97-AF65-F5344CB8AC3E}">
        <p14:creationId xmlns:p14="http://schemas.microsoft.com/office/powerpoint/2010/main" val="3596433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Delivering Your Presentation</a:t>
            </a:r>
          </a:p>
        </p:txBody>
      </p:sp>
      <p:sp>
        <p:nvSpPr>
          <p:cNvPr id="5" name="Content Placeholder 4"/>
          <p:cNvSpPr>
            <a:spLocks noGrp="1"/>
          </p:cNvSpPr>
          <p:nvPr>
            <p:ph idx="1"/>
          </p:nvPr>
        </p:nvSpPr>
        <p:spPr>
          <a:xfrm>
            <a:off x="609601" y="1335308"/>
            <a:ext cx="11053010" cy="5021042"/>
          </a:xfrm>
        </p:spPr>
        <p:txBody>
          <a:bodyPr/>
          <a:lstStyle/>
          <a:p>
            <a:pPr marL="342900" indent="-342900">
              <a:spcBef>
                <a:spcPts val="600"/>
              </a:spcBef>
            </a:pPr>
            <a:r>
              <a:rPr lang="en-US" dirty="0"/>
              <a:t>Speaker Do’s</a:t>
            </a:r>
          </a:p>
          <a:p>
            <a:pPr marL="576263" lvl="1" indent="-236538">
              <a:spcBef>
                <a:spcPts val="600"/>
              </a:spcBef>
            </a:pPr>
            <a:r>
              <a:rPr lang="en-US" dirty="0"/>
              <a:t>Stay within the time limit</a:t>
            </a:r>
          </a:p>
          <a:p>
            <a:pPr marL="576263" lvl="1" indent="-236538">
              <a:spcBef>
                <a:spcPts val="600"/>
              </a:spcBef>
            </a:pPr>
            <a:r>
              <a:rPr lang="en-US" dirty="0"/>
              <a:t>Read the audience’s reaction</a:t>
            </a:r>
          </a:p>
          <a:p>
            <a:pPr marL="576263" lvl="1" indent="-236538">
              <a:spcBef>
                <a:spcPts val="600"/>
              </a:spcBef>
            </a:pPr>
            <a:r>
              <a:rPr lang="en-US" dirty="0"/>
              <a:t>Create “conversations”</a:t>
            </a:r>
          </a:p>
          <a:p>
            <a:pPr marL="576263" lvl="1" indent="-236538">
              <a:spcBef>
                <a:spcPts val="600"/>
              </a:spcBef>
            </a:pPr>
            <a:r>
              <a:rPr lang="en-US" dirty="0"/>
              <a:t>Use voice and body language to</a:t>
            </a:r>
          </a:p>
          <a:p>
            <a:pPr marL="339725" lvl="1" indent="0">
              <a:spcBef>
                <a:spcPts val="600"/>
              </a:spcBef>
              <a:buNone/>
            </a:pPr>
            <a:r>
              <a:rPr lang="en-US" dirty="0"/>
              <a:t>   impact the message </a:t>
            </a:r>
          </a:p>
          <a:p>
            <a:pPr marL="576263" lvl="1" indent="-236538">
              <a:spcBef>
                <a:spcPts val="600"/>
              </a:spcBef>
            </a:pPr>
            <a:r>
              <a:rPr lang="en-US" dirty="0"/>
              <a:t>Are authentic</a:t>
            </a:r>
          </a:p>
          <a:p>
            <a:endParaRPr lang="en-US" dirty="0"/>
          </a:p>
        </p:txBody>
      </p:sp>
      <p:pic>
        <p:nvPicPr>
          <p:cNvPr id="6" name="Picture 5" descr="Microphone in front of an audience that appears blurred out" title="Pho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8426" y="1521920"/>
            <a:ext cx="4142271" cy="2761513"/>
          </a:xfrm>
          <a:prstGeom prst="rect">
            <a:avLst/>
          </a:prstGeom>
        </p:spPr>
      </p:pic>
    </p:spTree>
    <p:extLst>
      <p:ext uri="{BB962C8B-B14F-4D97-AF65-F5344CB8AC3E}">
        <p14:creationId xmlns:p14="http://schemas.microsoft.com/office/powerpoint/2010/main" val="12082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Delivering Your Presentation (Continued)</a:t>
            </a:r>
          </a:p>
        </p:txBody>
      </p:sp>
      <p:sp>
        <p:nvSpPr>
          <p:cNvPr id="5" name="Content Placeholder 4"/>
          <p:cNvSpPr>
            <a:spLocks noGrp="1"/>
          </p:cNvSpPr>
          <p:nvPr>
            <p:ph idx="1"/>
          </p:nvPr>
        </p:nvSpPr>
        <p:spPr>
          <a:xfrm>
            <a:off x="609601" y="1389339"/>
            <a:ext cx="11053010" cy="5021042"/>
          </a:xfrm>
        </p:spPr>
        <p:txBody>
          <a:bodyPr/>
          <a:lstStyle/>
          <a:p>
            <a:pPr marL="342900" indent="-342900"/>
            <a:r>
              <a:rPr lang="en-US" dirty="0"/>
              <a:t>Speaker Don’ts</a:t>
            </a:r>
          </a:p>
          <a:p>
            <a:pPr marL="631825" lvl="1" indent="-288925"/>
            <a:r>
              <a:rPr lang="en-US" dirty="0"/>
              <a:t>Read from notes</a:t>
            </a:r>
          </a:p>
          <a:p>
            <a:pPr marL="631825" lvl="1" indent="-288925"/>
            <a:r>
              <a:rPr lang="en-US" dirty="0"/>
              <a:t>Display low energy</a:t>
            </a:r>
          </a:p>
          <a:p>
            <a:pPr marL="631825" lvl="1" indent="-288925"/>
            <a:r>
              <a:rPr lang="en-US" dirty="0"/>
              <a:t>Have distracting mannerisms like </a:t>
            </a:r>
          </a:p>
          <a:p>
            <a:pPr marL="342900" lvl="1" indent="0">
              <a:buNone/>
            </a:pPr>
            <a:r>
              <a:rPr lang="en-US" dirty="0"/>
              <a:t>	shuffling notes </a:t>
            </a:r>
          </a:p>
          <a:p>
            <a:pPr marL="631825" lvl="1" indent="-288925"/>
            <a:r>
              <a:rPr lang="en-US" dirty="0"/>
              <a:t>Don’t project</a:t>
            </a:r>
          </a:p>
          <a:p>
            <a:pPr marL="631825" lvl="1" indent="-288925"/>
            <a:r>
              <a:rPr lang="en-US" dirty="0"/>
              <a:t>Don’t make eye contact</a:t>
            </a:r>
          </a:p>
          <a:p>
            <a:pPr marL="631825" lvl="1" indent="-288925"/>
            <a:r>
              <a:rPr lang="en-US" dirty="0"/>
              <a:t>Aren’t prepared</a:t>
            </a:r>
          </a:p>
          <a:p>
            <a:pPr marL="631825" lvl="1" indent="-288925"/>
            <a:r>
              <a:rPr lang="en-US" dirty="0"/>
              <a:t>Can’t manage their nervous energy</a:t>
            </a:r>
          </a:p>
          <a:p>
            <a:pPr marL="631825" lvl="1" indent="-288925"/>
            <a:r>
              <a:rPr lang="en-US" dirty="0"/>
              <a:t>Haven’t considered their (virtual) training environment in advance</a:t>
            </a:r>
          </a:p>
          <a:p>
            <a:endParaRPr lang="en-US" dirty="0"/>
          </a:p>
        </p:txBody>
      </p:sp>
      <p:pic>
        <p:nvPicPr>
          <p:cNvPr id="6" name="Picture 5" descr="Microphone in front of an audience that appears blurred out" title="Pho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533" y="1607848"/>
            <a:ext cx="4142271" cy="2761513"/>
          </a:xfrm>
          <a:prstGeom prst="rect">
            <a:avLst/>
          </a:prstGeom>
        </p:spPr>
      </p:pic>
    </p:spTree>
    <p:extLst>
      <p:ext uri="{BB962C8B-B14F-4D97-AF65-F5344CB8AC3E}">
        <p14:creationId xmlns:p14="http://schemas.microsoft.com/office/powerpoint/2010/main" val="1689546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Taking and Answering Questions</a:t>
            </a:r>
          </a:p>
        </p:txBody>
      </p:sp>
      <p:sp>
        <p:nvSpPr>
          <p:cNvPr id="5" name="Content Placeholder 4"/>
          <p:cNvSpPr>
            <a:spLocks noGrp="1"/>
          </p:cNvSpPr>
          <p:nvPr>
            <p:ph idx="1"/>
          </p:nvPr>
        </p:nvSpPr>
        <p:spPr>
          <a:xfrm>
            <a:off x="609601" y="1341655"/>
            <a:ext cx="11053010" cy="5021042"/>
          </a:xfrm>
        </p:spPr>
        <p:txBody>
          <a:bodyPr/>
          <a:lstStyle/>
          <a:p>
            <a:pPr marL="339725" indent="-339725"/>
            <a:r>
              <a:rPr lang="en-US" dirty="0"/>
              <a:t>Establish set time for questions </a:t>
            </a:r>
          </a:p>
          <a:p>
            <a:pPr marL="687388" lvl="1" indent="-347663"/>
            <a:r>
              <a:rPr lang="en-US" dirty="0"/>
              <a:t>Manage time</a:t>
            </a:r>
          </a:p>
          <a:p>
            <a:pPr marL="687388" lvl="1" indent="-347663"/>
            <a:r>
              <a:rPr lang="en-US" dirty="0"/>
              <a:t>Assign co-presenter to Q/A</a:t>
            </a:r>
          </a:p>
          <a:p>
            <a:pPr marL="339725" indent="-339725"/>
            <a:r>
              <a:rPr lang="en-US" dirty="0"/>
              <a:t>Restate the question</a:t>
            </a:r>
          </a:p>
          <a:p>
            <a:pPr marL="687388" lvl="1" indent="-347663"/>
            <a:r>
              <a:rPr lang="en-US" dirty="0"/>
              <a:t>Audience hears the question</a:t>
            </a:r>
          </a:p>
          <a:p>
            <a:pPr marL="687388" lvl="1" indent="-347663"/>
            <a:r>
              <a:rPr lang="en-US" dirty="0"/>
              <a:t>Speaker confirms understanding</a:t>
            </a:r>
          </a:p>
          <a:p>
            <a:pPr marL="347663" indent="-347663"/>
            <a:r>
              <a:rPr lang="en-US" dirty="0"/>
              <a:t>Think before answering</a:t>
            </a:r>
          </a:p>
          <a:p>
            <a:pPr marL="339725" indent="-339725"/>
            <a:r>
              <a:rPr lang="en-US" dirty="0"/>
              <a:t>Don’t be afraid to:</a:t>
            </a:r>
          </a:p>
          <a:p>
            <a:pPr marL="687388" lvl="1" indent="-347663"/>
            <a:r>
              <a:rPr lang="en-US" dirty="0"/>
              <a:t>Research a question </a:t>
            </a:r>
          </a:p>
          <a:p>
            <a:pPr marL="687388" lvl="1" indent="-347663"/>
            <a:r>
              <a:rPr lang="en-US" dirty="0"/>
              <a:t>Take the conversation off line</a:t>
            </a:r>
          </a:p>
          <a:p>
            <a:endParaRPr lang="en-US" dirty="0"/>
          </a:p>
        </p:txBody>
      </p:sp>
      <p:pic>
        <p:nvPicPr>
          <p:cNvPr id="6" name="Picture 5" descr="Picture of aluminum gears that are intermeshed.  One gear reads &quot;question&quot; the other reads &quot;answer&quot;" title="Pho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520" y="2010851"/>
            <a:ext cx="2813401" cy="2329804"/>
          </a:xfrm>
          <a:prstGeom prst="rect">
            <a:avLst/>
          </a:prstGeom>
        </p:spPr>
      </p:pic>
    </p:spTree>
    <p:extLst>
      <p:ext uri="{BB962C8B-B14F-4D97-AF65-F5344CB8AC3E}">
        <p14:creationId xmlns:p14="http://schemas.microsoft.com/office/powerpoint/2010/main" val="2671948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4" name="Title 3"/>
          <p:cNvSpPr>
            <a:spLocks noGrp="1"/>
          </p:cNvSpPr>
          <p:nvPr>
            <p:ph type="title"/>
          </p:nvPr>
        </p:nvSpPr>
        <p:spPr/>
        <p:txBody>
          <a:bodyPr/>
          <a:lstStyle/>
          <a:p>
            <a:r>
              <a:rPr lang="en-US" dirty="0"/>
              <a:t>Virtual Training Environment</a:t>
            </a:r>
          </a:p>
        </p:txBody>
      </p:sp>
      <p:sp>
        <p:nvSpPr>
          <p:cNvPr id="5" name="Content Placeholder 4"/>
          <p:cNvSpPr>
            <a:spLocks noGrp="1"/>
          </p:cNvSpPr>
          <p:nvPr>
            <p:ph idx="1"/>
          </p:nvPr>
        </p:nvSpPr>
        <p:spPr/>
        <p:txBody>
          <a:bodyPr>
            <a:normAutofit lnSpcReduction="10000"/>
          </a:bodyPr>
          <a:lstStyle/>
          <a:p>
            <a:r>
              <a:rPr lang="en-US" dirty="0"/>
              <a:t>To minimize distractions, consider the following</a:t>
            </a:r>
          </a:p>
          <a:p>
            <a:pPr lvl="1"/>
            <a:r>
              <a:rPr lang="en-US" dirty="0"/>
              <a:t>Place electronic devices on silent </a:t>
            </a:r>
          </a:p>
          <a:p>
            <a:pPr lvl="1"/>
            <a:r>
              <a:rPr lang="en-US" dirty="0"/>
              <a:t>Host the live event from a quiet area in your home</a:t>
            </a:r>
          </a:p>
          <a:p>
            <a:pPr lvl="1"/>
            <a:r>
              <a:rPr lang="en-US" dirty="0"/>
              <a:t>Place “do not disturb” sign on the door</a:t>
            </a:r>
          </a:p>
          <a:p>
            <a:pPr lvl="1"/>
            <a:r>
              <a:rPr lang="en-US" dirty="0"/>
              <a:t>Notify others around you of your meeting</a:t>
            </a:r>
          </a:p>
          <a:p>
            <a:pPr lvl="1"/>
            <a:r>
              <a:rPr lang="en-US" dirty="0"/>
              <a:t>Have a bottle/glass of water near by </a:t>
            </a:r>
          </a:p>
          <a:p>
            <a:pPr lvl="1"/>
            <a:r>
              <a:rPr lang="en-US" dirty="0"/>
              <a:t>Place yourself on mute when you’re not speaking</a:t>
            </a:r>
          </a:p>
          <a:p>
            <a:pPr lvl="1"/>
            <a:r>
              <a:rPr lang="en-US" dirty="0"/>
              <a:t>Have a neutral background </a:t>
            </a:r>
          </a:p>
          <a:p>
            <a:pPr lvl="1"/>
            <a:r>
              <a:rPr lang="en-US" dirty="0"/>
              <a:t>Turn off instant messaging </a:t>
            </a:r>
          </a:p>
          <a:p>
            <a:pPr lvl="1"/>
            <a:r>
              <a:rPr lang="en-US" dirty="0"/>
              <a:t>Have pen and paper close by</a:t>
            </a:r>
          </a:p>
          <a:p>
            <a:pPr lvl="1"/>
            <a:r>
              <a:rPr lang="en-US" dirty="0"/>
              <a:t>Print slides in case technical issues arise</a:t>
            </a:r>
          </a:p>
          <a:p>
            <a:pPr lvl="1"/>
            <a:r>
              <a:rPr lang="en-US" dirty="0"/>
              <a:t>Test the resources you plan to share to ensure links are working</a:t>
            </a:r>
          </a:p>
        </p:txBody>
      </p:sp>
      <p:sp>
        <p:nvSpPr>
          <p:cNvPr id="7"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Tree>
    <p:extLst>
      <p:ext uri="{BB962C8B-B14F-4D97-AF65-F5344CB8AC3E}">
        <p14:creationId xmlns:p14="http://schemas.microsoft.com/office/powerpoint/2010/main" val="1796316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Virtual Training Tips</a:t>
            </a:r>
          </a:p>
        </p:txBody>
      </p:sp>
      <p:sp>
        <p:nvSpPr>
          <p:cNvPr id="5" name="Content Placeholder 4"/>
          <p:cNvSpPr>
            <a:spLocks noGrp="1"/>
          </p:cNvSpPr>
          <p:nvPr>
            <p:ph idx="1"/>
          </p:nvPr>
        </p:nvSpPr>
        <p:spPr>
          <a:xfrm>
            <a:off x="540267" y="1028700"/>
            <a:ext cx="11111465" cy="5021042"/>
          </a:xfrm>
        </p:spPr>
        <p:txBody>
          <a:bodyPr>
            <a:noAutofit/>
          </a:bodyPr>
          <a:lstStyle/>
          <a:p>
            <a:pPr marL="344488" lvl="1" indent="-344488">
              <a:lnSpc>
                <a:spcPct val="100000"/>
              </a:lnSpc>
              <a:spcBef>
                <a:spcPts val="600"/>
              </a:spcBef>
              <a:buFont typeface="Wingdings" panose="05000000000000000000" pitchFamily="2" charset="2"/>
              <a:buChar char="§"/>
            </a:pPr>
            <a:r>
              <a:rPr lang="en-US" sz="3500" dirty="0"/>
              <a:t>Practice using the technology</a:t>
            </a:r>
          </a:p>
          <a:p>
            <a:pPr marL="339725" indent="-339725">
              <a:lnSpc>
                <a:spcPct val="100000"/>
              </a:lnSpc>
              <a:spcBef>
                <a:spcPts val="600"/>
              </a:spcBef>
            </a:pPr>
            <a:r>
              <a:rPr lang="en-US" sz="3500" dirty="0"/>
              <a:t>Use cleared materials to create engaging presentation</a:t>
            </a:r>
          </a:p>
          <a:p>
            <a:pPr marL="573974" lvl="1" indent="-339725">
              <a:lnSpc>
                <a:spcPct val="100000"/>
              </a:lnSpc>
              <a:spcBef>
                <a:spcPts val="600"/>
              </a:spcBef>
            </a:pPr>
            <a:r>
              <a:rPr lang="en-US" sz="3000" dirty="0"/>
              <a:t>Keep slides simple (text and visuals) </a:t>
            </a:r>
          </a:p>
          <a:p>
            <a:pPr marL="573974" lvl="1" indent="-339725">
              <a:lnSpc>
                <a:spcPct val="100000"/>
              </a:lnSpc>
              <a:spcBef>
                <a:spcPts val="600"/>
              </a:spcBef>
            </a:pPr>
            <a:r>
              <a:rPr lang="en-US" sz="3000" dirty="0"/>
              <a:t>Share detailed resources for download</a:t>
            </a:r>
          </a:p>
          <a:p>
            <a:pPr marL="573974" lvl="1" indent="-339725">
              <a:lnSpc>
                <a:spcPct val="100000"/>
              </a:lnSpc>
              <a:spcBef>
                <a:spcPts val="600"/>
              </a:spcBef>
            </a:pPr>
            <a:r>
              <a:rPr lang="en-US" sz="3000" dirty="0"/>
              <a:t>Avoid long videos</a:t>
            </a:r>
          </a:p>
          <a:p>
            <a:pPr marL="573974" lvl="1" indent="-339725">
              <a:lnSpc>
                <a:spcPct val="100000"/>
              </a:lnSpc>
              <a:spcBef>
                <a:spcPts val="600"/>
              </a:spcBef>
            </a:pPr>
            <a:r>
              <a:rPr lang="en-US" sz="3000" dirty="0"/>
              <a:t>Reduce image resolution to avoid “lag time”</a:t>
            </a:r>
          </a:p>
          <a:p>
            <a:pPr marL="234249" lvl="1" indent="0">
              <a:lnSpc>
                <a:spcPct val="100000"/>
              </a:lnSpc>
              <a:spcBef>
                <a:spcPts val="600"/>
              </a:spcBef>
              <a:buNone/>
            </a:pPr>
            <a:endParaRPr lang="en-US" dirty="0"/>
          </a:p>
          <a:p>
            <a:pPr marL="234249" lvl="1" indent="0">
              <a:lnSpc>
                <a:spcPct val="100000"/>
              </a:lnSpc>
              <a:spcBef>
                <a:spcPts val="600"/>
              </a:spcBef>
              <a:buNone/>
            </a:pPr>
            <a:endParaRPr lang="en-US" dirty="0"/>
          </a:p>
          <a:p>
            <a:pPr>
              <a:lnSpc>
                <a:spcPct val="100000"/>
              </a:lnSpc>
            </a:pPr>
            <a:endParaRPr lang="en-US" dirty="0"/>
          </a:p>
        </p:txBody>
      </p:sp>
    </p:spTree>
    <p:extLst>
      <p:ext uri="{BB962C8B-B14F-4D97-AF65-F5344CB8AC3E}">
        <p14:creationId xmlns:p14="http://schemas.microsoft.com/office/powerpoint/2010/main" val="1727504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Virtual Training Tips (continued)</a:t>
            </a:r>
          </a:p>
        </p:txBody>
      </p:sp>
      <p:sp>
        <p:nvSpPr>
          <p:cNvPr id="5" name="Content Placeholder 4"/>
          <p:cNvSpPr>
            <a:spLocks noGrp="1"/>
          </p:cNvSpPr>
          <p:nvPr>
            <p:ph idx="1"/>
          </p:nvPr>
        </p:nvSpPr>
        <p:spPr/>
        <p:txBody>
          <a:bodyPr>
            <a:normAutofit/>
          </a:bodyPr>
          <a:lstStyle/>
          <a:p>
            <a:pPr marL="339725" indent="-339725">
              <a:spcBef>
                <a:spcPts val="600"/>
              </a:spcBef>
            </a:pPr>
            <a:r>
              <a:rPr lang="en-US" sz="3500" dirty="0"/>
              <a:t>Involve participants every 4 minutes</a:t>
            </a:r>
          </a:p>
          <a:p>
            <a:pPr marL="339725" indent="-339725">
              <a:spcBef>
                <a:spcPts val="600"/>
              </a:spcBef>
            </a:pPr>
            <a:r>
              <a:rPr lang="en-US" sz="3500" dirty="0"/>
              <a:t>Use multiple strategies</a:t>
            </a:r>
          </a:p>
          <a:p>
            <a:pPr marL="573974" lvl="1" indent="-339725">
              <a:spcBef>
                <a:spcPts val="600"/>
              </a:spcBef>
            </a:pPr>
            <a:r>
              <a:rPr lang="en-US" sz="3300" dirty="0"/>
              <a:t>Text chat</a:t>
            </a:r>
          </a:p>
          <a:p>
            <a:pPr marL="573974" lvl="1" indent="-339725">
              <a:spcBef>
                <a:spcPts val="600"/>
              </a:spcBef>
            </a:pPr>
            <a:r>
              <a:rPr lang="en-US" sz="3300" dirty="0"/>
              <a:t>Breakout rooms</a:t>
            </a:r>
          </a:p>
          <a:p>
            <a:pPr marL="573974" lvl="1" indent="-339725">
              <a:spcBef>
                <a:spcPts val="600"/>
              </a:spcBef>
            </a:pPr>
            <a:r>
              <a:rPr lang="en-US" sz="3300" dirty="0"/>
              <a:t>Whiteboard</a:t>
            </a:r>
          </a:p>
          <a:p>
            <a:pPr marL="573974" lvl="1" indent="-339725">
              <a:spcBef>
                <a:spcPts val="600"/>
              </a:spcBef>
            </a:pPr>
            <a:r>
              <a:rPr lang="en-US" sz="3300" dirty="0"/>
              <a:t>Polls</a:t>
            </a:r>
          </a:p>
          <a:p>
            <a:pPr marL="573974" lvl="1" indent="-339725">
              <a:spcBef>
                <a:spcPts val="600"/>
              </a:spcBef>
            </a:pPr>
            <a:r>
              <a:rPr lang="en-US" sz="3300" dirty="0"/>
              <a:t>Quizzes</a:t>
            </a:r>
          </a:p>
          <a:p>
            <a:endParaRPr lang="en-US" dirty="0"/>
          </a:p>
        </p:txBody>
      </p:sp>
    </p:spTree>
    <p:extLst>
      <p:ext uri="{BB962C8B-B14F-4D97-AF65-F5344CB8AC3E}">
        <p14:creationId xmlns:p14="http://schemas.microsoft.com/office/powerpoint/2010/main" val="1062089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Complete the Worksheet</a:t>
            </a:r>
          </a:p>
        </p:txBody>
      </p:sp>
      <p:pic>
        <p:nvPicPr>
          <p:cNvPr id="6" name="Content Placeholder 5" descr="Screenshot of the downloadable, blank document to rate your skills." title="Worksheet Screen Grab"/>
          <p:cNvPicPr>
            <a:picLocks noGrp="1" noChangeAspect="1"/>
          </p:cNvPicPr>
          <p:nvPr>
            <p:ph idx="1"/>
          </p:nvPr>
        </p:nvPicPr>
        <p:blipFill rotWithShape="1">
          <a:blip r:embed="rId3"/>
          <a:srcRect t="10069"/>
          <a:stretch/>
        </p:blipFill>
        <p:spPr>
          <a:xfrm>
            <a:off x="1356417" y="1028700"/>
            <a:ext cx="9561514" cy="5469823"/>
          </a:xfrm>
          <a:prstGeom prst="rect">
            <a:avLst/>
          </a:prstGeom>
        </p:spPr>
      </p:pic>
    </p:spTree>
    <p:extLst>
      <p:ext uri="{BB962C8B-B14F-4D97-AF65-F5344CB8AC3E}">
        <p14:creationId xmlns:p14="http://schemas.microsoft.com/office/powerpoint/2010/main" val="241608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a:t>Preparing to Train</a:t>
            </a:r>
            <a:endParaRPr lang="en-US" dirty="0"/>
          </a:p>
        </p:txBody>
      </p:sp>
      <p:sp>
        <p:nvSpPr>
          <p:cNvPr id="4" name="Title 3"/>
          <p:cNvSpPr>
            <a:spLocks noGrp="1"/>
          </p:cNvSpPr>
          <p:nvPr>
            <p:ph type="title"/>
          </p:nvPr>
        </p:nvSpPr>
        <p:spPr/>
        <p:txBody>
          <a:bodyPr/>
          <a:lstStyle/>
          <a:p>
            <a:r>
              <a:rPr lang="en-US" dirty="0"/>
              <a:t>Poll Question 1 </a:t>
            </a:r>
          </a:p>
        </p:txBody>
      </p:sp>
      <p:sp>
        <p:nvSpPr>
          <p:cNvPr id="5" name="Content Placeholder 4"/>
          <p:cNvSpPr>
            <a:spLocks noGrp="1"/>
          </p:cNvSpPr>
          <p:nvPr>
            <p:ph idx="1"/>
          </p:nvPr>
        </p:nvSpPr>
        <p:spPr/>
        <p:txBody>
          <a:bodyPr/>
          <a:lstStyle/>
          <a:p>
            <a:pPr marL="0" indent="0">
              <a:buNone/>
            </a:pPr>
            <a:r>
              <a:rPr lang="en-US" dirty="0"/>
              <a:t>On average, how often do you train others about Medicare, or other health insurance options? </a:t>
            </a:r>
          </a:p>
          <a:p>
            <a:pPr marL="0" indent="0">
              <a:buNone/>
            </a:pPr>
            <a:endParaRPr lang="en-US" dirty="0"/>
          </a:p>
          <a:p>
            <a:pPr marL="0" indent="0">
              <a:buNone/>
            </a:pPr>
            <a:r>
              <a:rPr lang="en-US" dirty="0"/>
              <a:t>a. 3-5 times per week</a:t>
            </a:r>
          </a:p>
          <a:p>
            <a:pPr marL="0" indent="0">
              <a:buNone/>
            </a:pPr>
            <a:r>
              <a:rPr lang="en-US" dirty="0"/>
              <a:t>b. 1-2 times per week</a:t>
            </a:r>
          </a:p>
          <a:p>
            <a:pPr marL="0" indent="0">
              <a:buNone/>
            </a:pPr>
            <a:r>
              <a:rPr lang="en-US" dirty="0"/>
              <a:t>c. 1-2 times per month</a:t>
            </a:r>
          </a:p>
          <a:p>
            <a:pPr marL="0" indent="0">
              <a:buNone/>
            </a:pPr>
            <a:r>
              <a:rPr lang="en-US" dirty="0"/>
              <a:t>d. 1-2 times per calendar quarter (3 months)</a:t>
            </a:r>
          </a:p>
          <a:p>
            <a:pPr marL="0" indent="0">
              <a:buNone/>
            </a:pPr>
            <a:r>
              <a:rPr lang="en-US" dirty="0"/>
              <a:t>3. 1-2 times per year</a:t>
            </a:r>
          </a:p>
          <a:p>
            <a:endParaRPr lang="en-US" dirty="0"/>
          </a:p>
        </p:txBody>
      </p:sp>
    </p:spTree>
    <p:extLst>
      <p:ext uri="{BB962C8B-B14F-4D97-AF65-F5344CB8AC3E}">
        <p14:creationId xmlns:p14="http://schemas.microsoft.com/office/powerpoint/2010/main" val="3683472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92667F-B6EB-F84A-95CF-1B156979F98A}"/>
              </a:ext>
            </a:extLst>
          </p:cNvPr>
          <p:cNvSpPr>
            <a:spLocks noGrp="1"/>
          </p:cNvSpPr>
          <p:nvPr>
            <p:ph type="title"/>
          </p:nvPr>
        </p:nvSpPr>
        <p:spPr/>
        <p:txBody>
          <a:bodyPr/>
          <a:lstStyle/>
          <a:p>
            <a:r>
              <a:rPr lang="en-US" dirty="0"/>
              <a:t>CMS National Training Program (NTP)</a:t>
            </a:r>
          </a:p>
        </p:txBody>
      </p:sp>
      <p:sp>
        <p:nvSpPr>
          <p:cNvPr id="5" name="Content Placeholder 4"/>
          <p:cNvSpPr>
            <a:spLocks noGrp="1"/>
          </p:cNvSpPr>
          <p:nvPr>
            <p:ph sz="quarter" idx="1"/>
          </p:nvPr>
        </p:nvSpPr>
        <p:spPr/>
        <p:txBody>
          <a:bodyPr/>
          <a:lstStyle/>
          <a:p>
            <a:pPr marL="0" lvl="0" indent="0">
              <a:lnSpc>
                <a:spcPct val="100000"/>
              </a:lnSpc>
              <a:spcBef>
                <a:spcPts val="600"/>
              </a:spcBef>
              <a:buNone/>
            </a:pPr>
            <a:r>
              <a:rPr lang="en-US" dirty="0"/>
              <a:t>Stay connected. </a:t>
            </a:r>
          </a:p>
          <a:p>
            <a:pPr marL="0" lvl="0" indent="0">
              <a:lnSpc>
                <a:spcPct val="100000"/>
              </a:lnSpc>
              <a:spcBef>
                <a:spcPts val="600"/>
              </a:spcBef>
              <a:buNone/>
            </a:pPr>
            <a:endParaRPr lang="en-US" dirty="0"/>
          </a:p>
          <a:p>
            <a:pPr marL="0" lvl="0" indent="0">
              <a:lnSpc>
                <a:spcPct val="100000"/>
              </a:lnSpc>
              <a:spcBef>
                <a:spcPts val="600"/>
              </a:spcBef>
              <a:buNone/>
            </a:pPr>
            <a:r>
              <a:rPr lang="en-US" dirty="0"/>
              <a:t>Visit </a:t>
            </a:r>
            <a:r>
              <a:rPr lang="en-US" dirty="0">
                <a:hlinkClick r:id="rId3"/>
              </a:rPr>
              <a:t>CMSnationaltrainingprogram.cms.gov</a:t>
            </a:r>
            <a:r>
              <a:rPr lang="en-US" dirty="0"/>
              <a:t> to view NTP training materials and to subscribe to our email list. </a:t>
            </a:r>
          </a:p>
          <a:p>
            <a:pPr marL="0" lvl="0" indent="0">
              <a:lnSpc>
                <a:spcPct val="100000"/>
              </a:lnSpc>
              <a:spcBef>
                <a:spcPts val="600"/>
              </a:spcBef>
              <a:buNone/>
            </a:pPr>
            <a:endParaRPr lang="en-US" dirty="0"/>
          </a:p>
          <a:p>
            <a:pPr marL="0" lvl="0" indent="0">
              <a:lnSpc>
                <a:spcPct val="100000"/>
              </a:lnSpc>
              <a:spcBef>
                <a:spcPts val="600"/>
              </a:spcBef>
              <a:buNone/>
            </a:pPr>
            <a:r>
              <a:rPr lang="en-US" dirty="0"/>
              <a:t>Contact us at </a:t>
            </a:r>
            <a:r>
              <a:rPr lang="en-US" dirty="0">
                <a:hlinkClick r:id="rId4"/>
              </a:rPr>
              <a:t>training@cms.hhs.gov</a:t>
            </a:r>
            <a:r>
              <a:rPr lang="en-US" dirty="0"/>
              <a:t>.</a:t>
            </a:r>
          </a:p>
          <a:p>
            <a:pPr marL="0" lvl="0" indent="0">
              <a:buNone/>
            </a:pPr>
            <a:endParaRPr lang="en-US" dirty="0"/>
          </a:p>
          <a:p>
            <a:pPr marL="0" lvl="0" indent="0">
              <a:buNone/>
            </a:pPr>
            <a:endParaRPr lang="en-US" dirty="0"/>
          </a:p>
        </p:txBody>
      </p:sp>
      <p:sp>
        <p:nvSpPr>
          <p:cNvPr id="2" name="Date Placeholder 1">
            <a:extLst>
              <a:ext uri="{FF2B5EF4-FFF2-40B4-BE49-F238E27FC236}">
                <a16:creationId xmlns:a16="http://schemas.microsoft.com/office/drawing/2014/main" id="{D17EC8DC-A4E9-0447-80A5-4CA4BC67AF06}"/>
              </a:ext>
            </a:extLst>
          </p:cNvPr>
          <p:cNvSpPr>
            <a:spLocks noGrp="1"/>
          </p:cNvSpPr>
          <p:nvPr>
            <p:ph type="dt" sz="half" idx="10"/>
          </p:nvPr>
        </p:nvSpPr>
        <p:spPr/>
        <p:txBody>
          <a:bodyPr/>
          <a:lstStyle/>
          <a:p>
            <a:r>
              <a:rPr lang="en-US"/>
              <a:t>January 2021</a:t>
            </a:r>
            <a:endParaRPr lang="en-US" dirty="0"/>
          </a:p>
        </p:txBody>
      </p:sp>
      <p:sp>
        <p:nvSpPr>
          <p:cNvPr id="3" name="Footer Placeholder 2">
            <a:extLst>
              <a:ext uri="{FF2B5EF4-FFF2-40B4-BE49-F238E27FC236}">
                <a16:creationId xmlns:a16="http://schemas.microsoft.com/office/drawing/2014/main" id="{52F93C84-E1D6-A140-990A-0FE55BEC62C1}"/>
              </a:ext>
            </a:extLst>
          </p:cNvPr>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Tree>
    <p:extLst>
      <p:ext uri="{BB962C8B-B14F-4D97-AF65-F5344CB8AC3E}">
        <p14:creationId xmlns:p14="http://schemas.microsoft.com/office/powerpoint/2010/main" val="427905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a:t>
            </a:r>
            <a:br>
              <a:rPr lang="en-US" dirty="0"/>
            </a:br>
            <a:br>
              <a:rPr lang="en-US" dirty="0"/>
            </a:br>
            <a:r>
              <a:rPr lang="en-US" dirty="0"/>
              <a:t>Building Presentations	</a:t>
            </a:r>
            <a:br>
              <a:rPr lang="en-US" dirty="0"/>
            </a:br>
            <a:endParaRPr lang="en-US" dirty="0"/>
          </a:p>
        </p:txBody>
      </p:sp>
      <p:sp>
        <p:nvSpPr>
          <p:cNvPr id="3" name="Footer Placeholder 2"/>
          <p:cNvSpPr>
            <a:spLocks noGrp="1"/>
          </p:cNvSpPr>
          <p:nvPr>
            <p:ph type="ftr" sz="quarter" idx="11"/>
          </p:nvPr>
        </p:nvSpPr>
        <p:spPr/>
        <p:txBody>
          <a:bodyPr/>
          <a:lstStyle/>
          <a:p>
            <a:r>
              <a:rPr lang="en-US"/>
              <a:t>Preparing to Train</a:t>
            </a:r>
            <a:endParaRPr lang="en-US" dirty="0"/>
          </a:p>
        </p:txBody>
      </p:sp>
      <p:sp>
        <p:nvSpPr>
          <p:cNvPr id="4" name="Date Placeholder 3"/>
          <p:cNvSpPr>
            <a:spLocks noGrp="1"/>
          </p:cNvSpPr>
          <p:nvPr>
            <p:ph type="dt" sz="half" idx="10"/>
          </p:nvPr>
        </p:nvSpPr>
        <p:spPr/>
        <p:txBody>
          <a:bodyPr/>
          <a:lstStyle/>
          <a:p>
            <a:r>
              <a:rPr lang="en-US"/>
              <a:t>January 2021</a:t>
            </a:r>
            <a:endParaRPr lang="en-US" dirty="0"/>
          </a:p>
        </p:txBody>
      </p:sp>
    </p:spTree>
    <p:extLst>
      <p:ext uri="{BB962C8B-B14F-4D97-AF65-F5344CB8AC3E}">
        <p14:creationId xmlns:p14="http://schemas.microsoft.com/office/powerpoint/2010/main" val="194742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What Do You Think?</a:t>
            </a:r>
          </a:p>
        </p:txBody>
      </p:sp>
      <p:sp>
        <p:nvSpPr>
          <p:cNvPr id="5" name="Content Placeholder 4"/>
          <p:cNvSpPr>
            <a:spLocks noGrp="1"/>
          </p:cNvSpPr>
          <p:nvPr>
            <p:ph idx="1"/>
          </p:nvPr>
        </p:nvSpPr>
        <p:spPr>
          <a:xfrm>
            <a:off x="1866142" y="878686"/>
            <a:ext cx="9837234" cy="5021042"/>
          </a:xfrm>
        </p:spPr>
        <p:txBody>
          <a:bodyPr/>
          <a:lstStyle/>
          <a:p>
            <a:pPr marL="0" indent="0">
              <a:buNone/>
            </a:pPr>
            <a:r>
              <a:rPr lang="en-US" dirty="0"/>
              <a:t>                             </a:t>
            </a:r>
          </a:p>
          <a:p>
            <a:pPr marL="0" indent="0">
              <a:buNone/>
            </a:pPr>
            <a:endParaRPr lang="en-US" dirty="0"/>
          </a:p>
          <a:p>
            <a:pPr marL="0" indent="0">
              <a:buNone/>
            </a:pPr>
            <a:endParaRPr lang="en-US" dirty="0"/>
          </a:p>
          <a:p>
            <a:pPr marL="0" indent="0">
              <a:buNone/>
            </a:pPr>
            <a:endParaRPr lang="en-US" dirty="0"/>
          </a:p>
        </p:txBody>
      </p:sp>
      <p:pic>
        <p:nvPicPr>
          <p:cNvPr id="6" name="Picture 5" descr="..." title="Thumbs up or thumbs dow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3345" y="1976316"/>
            <a:ext cx="4106882" cy="2903939"/>
          </a:xfrm>
          <a:prstGeom prst="rect">
            <a:avLst/>
          </a:prstGeom>
        </p:spPr>
      </p:pic>
      <p:sp>
        <p:nvSpPr>
          <p:cNvPr id="7" name="Content Placeholder 1"/>
          <p:cNvSpPr txBox="1">
            <a:spLocks/>
          </p:cNvSpPr>
          <p:nvPr/>
        </p:nvSpPr>
        <p:spPr>
          <a:xfrm>
            <a:off x="8753064" y="2034354"/>
            <a:ext cx="2418040" cy="2702899"/>
          </a:xfrm>
          <a:prstGeom prst="rect">
            <a:avLst/>
          </a:prstGeom>
        </p:spPr>
        <p:txBody>
          <a:bodyPr vert="horz" lIns="68580" tIns="34290" rIns="68580" bIns="34290" rtlCol="0">
            <a:normAutofit/>
          </a:bodyPr>
          <a:lstStyle>
            <a:lvl1pPr marL="342874" indent="-342874" algn="l" defTabSz="457167" rtl="0" eaLnBrk="1" latinLnBrk="0" hangingPunct="1">
              <a:spcBef>
                <a:spcPts val="600"/>
              </a:spcBef>
              <a:buFont typeface="Wingdings" panose="05000000000000000000" pitchFamily="2" charset="2"/>
              <a:buChar char="§"/>
              <a:defRPr sz="3200" kern="1200">
                <a:solidFill>
                  <a:schemeClr val="tx1"/>
                </a:solidFill>
                <a:latin typeface="+mn-lt"/>
                <a:ea typeface="+mn-ea"/>
                <a:cs typeface="+mn-cs"/>
              </a:defRPr>
            </a:lvl1pPr>
            <a:lvl2pPr marL="622252" indent="-277793" algn="l" defTabSz="457167"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966716" indent="-344462" algn="l" defTabSz="457167" rtl="0" eaLnBrk="1" latinLnBrk="0" hangingPunct="1">
              <a:spcBef>
                <a:spcPts val="600"/>
              </a:spcBef>
              <a:buSzPct val="50000"/>
              <a:buFont typeface="Wingdings" panose="05000000000000000000" pitchFamily="2" charset="2"/>
              <a:buChar char="q"/>
              <a:defRPr sz="2400" kern="1200">
                <a:solidFill>
                  <a:schemeClr val="tx1"/>
                </a:solidFill>
                <a:latin typeface="+mn-lt"/>
                <a:ea typeface="+mn-ea"/>
                <a:cs typeface="+mn-cs"/>
              </a:defRPr>
            </a:lvl3pPr>
            <a:lvl4pPr marL="1258795" indent="-292079" algn="l" defTabSz="457167" rtl="0" eaLnBrk="1" latinLnBrk="0" hangingPunct="1">
              <a:spcBef>
                <a:spcPts val="600"/>
              </a:spcBef>
              <a:buFont typeface="Courier New" panose="02070309020205020404" pitchFamily="49" charset="0"/>
              <a:buChar char="o"/>
              <a:defRPr sz="2000" kern="1200">
                <a:solidFill>
                  <a:schemeClr val="tx1"/>
                </a:solidFill>
                <a:latin typeface="+mn-lt"/>
                <a:ea typeface="+mn-ea"/>
                <a:cs typeface="+mn-cs"/>
              </a:defRPr>
            </a:lvl4pPr>
            <a:lvl5pPr marL="1484202" indent="-225409" algn="l" defTabSz="457167" rtl="0" eaLnBrk="1" latinLnBrk="0" hangingPunct="1">
              <a:spcBef>
                <a:spcPts val="600"/>
              </a:spcBef>
              <a:buFont typeface="Calibri" panose="020F0502020204030204" pitchFamily="34" charset="0"/>
              <a:buChar char="–"/>
              <a:defRPr sz="2000" kern="1200">
                <a:solidFill>
                  <a:schemeClr val="tx1"/>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What are some of the things that have frustrated you about other trainings you might have attended/viewed?</a:t>
            </a:r>
          </a:p>
        </p:txBody>
      </p:sp>
      <p:sp>
        <p:nvSpPr>
          <p:cNvPr id="9" name="Content Placeholder 1"/>
          <p:cNvSpPr txBox="1">
            <a:spLocks/>
          </p:cNvSpPr>
          <p:nvPr/>
        </p:nvSpPr>
        <p:spPr>
          <a:xfrm>
            <a:off x="1924431" y="2032573"/>
            <a:ext cx="2198914" cy="2791427"/>
          </a:xfrm>
          <a:prstGeom prst="rect">
            <a:avLst/>
          </a:prstGeom>
        </p:spPr>
        <p:txBody>
          <a:bodyPr vert="horz" lIns="68580" tIns="34290" rIns="68580" bIns="34290" rtlCol="0">
            <a:normAutofit/>
          </a:bodyPr>
          <a:lstStyle>
            <a:lvl1pPr marL="342874" indent="-342874" algn="l" defTabSz="457167" rtl="0" eaLnBrk="1" latinLnBrk="0" hangingPunct="1">
              <a:spcBef>
                <a:spcPts val="600"/>
              </a:spcBef>
              <a:buFont typeface="Wingdings" panose="05000000000000000000" pitchFamily="2" charset="2"/>
              <a:buChar char="§"/>
              <a:defRPr sz="3200" kern="1200">
                <a:solidFill>
                  <a:schemeClr val="tx1"/>
                </a:solidFill>
                <a:latin typeface="+mn-lt"/>
                <a:ea typeface="+mn-ea"/>
                <a:cs typeface="+mn-cs"/>
              </a:defRPr>
            </a:lvl1pPr>
            <a:lvl2pPr marL="622252" indent="-277793" algn="l" defTabSz="457167"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966716" indent="-344462" algn="l" defTabSz="457167" rtl="0" eaLnBrk="1" latinLnBrk="0" hangingPunct="1">
              <a:spcBef>
                <a:spcPts val="600"/>
              </a:spcBef>
              <a:buSzPct val="50000"/>
              <a:buFont typeface="Wingdings" panose="05000000000000000000" pitchFamily="2" charset="2"/>
              <a:buChar char="q"/>
              <a:defRPr sz="2400" kern="1200">
                <a:solidFill>
                  <a:schemeClr val="tx1"/>
                </a:solidFill>
                <a:latin typeface="+mn-lt"/>
                <a:ea typeface="+mn-ea"/>
                <a:cs typeface="+mn-cs"/>
              </a:defRPr>
            </a:lvl3pPr>
            <a:lvl4pPr marL="1258795" indent="-292079" algn="l" defTabSz="457167" rtl="0" eaLnBrk="1" latinLnBrk="0" hangingPunct="1">
              <a:spcBef>
                <a:spcPts val="600"/>
              </a:spcBef>
              <a:buFont typeface="Courier New" panose="02070309020205020404" pitchFamily="49" charset="0"/>
              <a:buChar char="o"/>
              <a:defRPr sz="2000" kern="1200">
                <a:solidFill>
                  <a:schemeClr val="tx1"/>
                </a:solidFill>
                <a:latin typeface="+mn-lt"/>
                <a:ea typeface="+mn-ea"/>
                <a:cs typeface="+mn-cs"/>
              </a:defRPr>
            </a:lvl4pPr>
            <a:lvl5pPr marL="1484202" indent="-225409" algn="l" defTabSz="457167" rtl="0" eaLnBrk="1" latinLnBrk="0" hangingPunct="1">
              <a:spcBef>
                <a:spcPts val="600"/>
              </a:spcBef>
              <a:buFont typeface="Calibri" panose="020F0502020204030204" pitchFamily="34" charset="0"/>
              <a:buChar char="–"/>
              <a:defRPr sz="2000" kern="1200">
                <a:solidFill>
                  <a:schemeClr val="tx1"/>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a:t>What are </a:t>
            </a:r>
            <a:r>
              <a:rPr lang="en-US" sz="2400" dirty="0"/>
              <a:t>some ways you begin preparing your training materials?</a:t>
            </a:r>
          </a:p>
        </p:txBody>
      </p:sp>
    </p:spTree>
    <p:extLst>
      <p:ext uri="{BB962C8B-B14F-4D97-AF65-F5344CB8AC3E}">
        <p14:creationId xmlns:p14="http://schemas.microsoft.com/office/powerpoint/2010/main" val="348295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Structuring Your Presentation</a:t>
            </a:r>
          </a:p>
        </p:txBody>
      </p:sp>
      <p:sp>
        <p:nvSpPr>
          <p:cNvPr id="5" name="Content Placeholder 4"/>
          <p:cNvSpPr>
            <a:spLocks noGrp="1"/>
          </p:cNvSpPr>
          <p:nvPr>
            <p:ph idx="1"/>
          </p:nvPr>
        </p:nvSpPr>
        <p:spPr>
          <a:xfrm>
            <a:off x="569495" y="1502139"/>
            <a:ext cx="11053010" cy="5021042"/>
          </a:xfrm>
        </p:spPr>
        <p:txBody>
          <a:bodyPr/>
          <a:lstStyle/>
          <a:p>
            <a:pPr marL="342900" indent="-342900"/>
            <a:r>
              <a:rPr lang="en-US" dirty="0"/>
              <a:t>Open with a powerful point </a:t>
            </a:r>
          </a:p>
          <a:p>
            <a:pPr marL="0" indent="0">
              <a:buNone/>
            </a:pPr>
            <a:endParaRPr lang="en-US" dirty="0"/>
          </a:p>
          <a:p>
            <a:pPr marL="342900" indent="-342900"/>
            <a:r>
              <a:rPr lang="en-US" dirty="0"/>
              <a:t>Highlight the main points</a:t>
            </a:r>
          </a:p>
          <a:p>
            <a:pPr marL="0" indent="0">
              <a:buNone/>
            </a:pPr>
            <a:endParaRPr lang="en-US" dirty="0"/>
          </a:p>
          <a:p>
            <a:pPr marL="342900" indent="-342900"/>
            <a:r>
              <a:rPr lang="en-US" dirty="0"/>
              <a:t>Close with a meaningful ending</a:t>
            </a:r>
          </a:p>
          <a:p>
            <a:endParaRPr lang="en-US" dirty="0"/>
          </a:p>
        </p:txBody>
      </p:sp>
      <p:pic>
        <p:nvPicPr>
          <p:cNvPr id="6" name="Picture 5" descr="Man with wooden blocks buidling a pyramid" title="Pho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0505" y="1547211"/>
            <a:ext cx="4572000" cy="3048280"/>
          </a:xfrm>
          <a:prstGeom prst="rect">
            <a:avLst/>
          </a:prstGeom>
        </p:spPr>
      </p:pic>
    </p:spTree>
    <p:extLst>
      <p:ext uri="{BB962C8B-B14F-4D97-AF65-F5344CB8AC3E}">
        <p14:creationId xmlns:p14="http://schemas.microsoft.com/office/powerpoint/2010/main" val="62109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Presenting Complex Topics</a:t>
            </a:r>
          </a:p>
        </p:txBody>
      </p:sp>
      <p:sp>
        <p:nvSpPr>
          <p:cNvPr id="5" name="Content Placeholder 4"/>
          <p:cNvSpPr>
            <a:spLocks noGrp="1"/>
          </p:cNvSpPr>
          <p:nvPr>
            <p:ph idx="1"/>
          </p:nvPr>
        </p:nvSpPr>
        <p:spPr>
          <a:xfrm>
            <a:off x="874296" y="1624984"/>
            <a:ext cx="11053010" cy="4325260"/>
          </a:xfrm>
        </p:spPr>
        <p:txBody>
          <a:bodyPr/>
          <a:lstStyle/>
          <a:p>
            <a:pPr marL="342900" indent="-342900"/>
            <a:r>
              <a:rPr lang="en-US" dirty="0"/>
              <a:t>Show me</a:t>
            </a:r>
          </a:p>
          <a:p>
            <a:pPr marL="342900" indent="-342900"/>
            <a:r>
              <a:rPr lang="en-US" dirty="0"/>
              <a:t>Tie the unfamiliar to the familiar</a:t>
            </a:r>
          </a:p>
          <a:p>
            <a:pPr marL="342900" indent="-342900"/>
            <a:r>
              <a:rPr lang="en-US" dirty="0"/>
              <a:t>Reverse pyramid</a:t>
            </a:r>
          </a:p>
          <a:p>
            <a:pPr marL="342900" indent="-342900"/>
            <a:r>
              <a:rPr lang="en-US" dirty="0"/>
              <a:t>Plain language</a:t>
            </a:r>
          </a:p>
          <a:p>
            <a:pPr marL="349250" indent="-349250"/>
            <a:r>
              <a:rPr lang="en-US" dirty="0"/>
              <a:t>Focus</a:t>
            </a:r>
          </a:p>
          <a:p>
            <a:pPr marL="0" indent="0">
              <a:buNone/>
            </a:pPr>
            <a:endParaRPr lang="en-US" dirty="0"/>
          </a:p>
          <a:p>
            <a:endParaRPr lang="en-US" dirty="0"/>
          </a:p>
        </p:txBody>
      </p:sp>
      <p:pic>
        <p:nvPicPr>
          <p:cNvPr id="6" name="Picture 5" descr="Lines with arrows and doodles on a black background" title="Draw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5163" y="1624984"/>
            <a:ext cx="4727448" cy="4023472"/>
          </a:xfrm>
          <a:prstGeom prst="rect">
            <a:avLst/>
          </a:prstGeom>
        </p:spPr>
      </p:pic>
    </p:spTree>
    <p:extLst>
      <p:ext uri="{BB962C8B-B14F-4D97-AF65-F5344CB8AC3E}">
        <p14:creationId xmlns:p14="http://schemas.microsoft.com/office/powerpoint/2010/main" val="65527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2021</a:t>
            </a:r>
            <a:endParaRPr lang="en-US" dirty="0"/>
          </a:p>
        </p:txBody>
      </p:sp>
      <p:sp>
        <p:nvSpPr>
          <p:cNvPr id="3" name="Footer Placeholder 2"/>
          <p:cNvSpPr>
            <a:spLocks noGrp="1"/>
          </p:cNvSpPr>
          <p:nvPr>
            <p:ph type="ftr" sz="quarter" idx="11"/>
          </p:nvPr>
        </p:nvSpPr>
        <p:spPr/>
        <p:txBody>
          <a:bodyPr/>
          <a:lstStyle/>
          <a:p>
            <a:r>
              <a:rPr lang="en-US" sz="900"/>
              <a:t>Preparing to Train</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Know Your Audience</a:t>
            </a:r>
          </a:p>
        </p:txBody>
      </p:sp>
      <p:sp>
        <p:nvSpPr>
          <p:cNvPr id="5" name="Content Placeholder 4"/>
          <p:cNvSpPr>
            <a:spLocks noGrp="1"/>
          </p:cNvSpPr>
          <p:nvPr>
            <p:ph idx="1"/>
          </p:nvPr>
        </p:nvSpPr>
        <p:spPr/>
        <p:txBody>
          <a:bodyPr/>
          <a:lstStyle/>
          <a:p>
            <a:pPr marL="339725" indent="-339725" defTabSz="114300"/>
            <a:r>
              <a:rPr lang="en-US" dirty="0"/>
              <a:t>Job responsibilities</a:t>
            </a:r>
          </a:p>
          <a:p>
            <a:pPr marL="339725" indent="-339725" defTabSz="114300"/>
            <a:r>
              <a:rPr lang="en-US" dirty="0"/>
              <a:t>Age range</a:t>
            </a:r>
          </a:p>
          <a:p>
            <a:pPr marL="339725" indent="-339725" defTabSz="114300"/>
            <a:r>
              <a:rPr lang="en-US" dirty="0"/>
              <a:t>Level of expertise</a:t>
            </a:r>
          </a:p>
          <a:p>
            <a:pPr marL="339725" indent="-339725" defTabSz="114300"/>
            <a:r>
              <a:rPr lang="en-US" dirty="0"/>
              <a:t>Type of organization</a:t>
            </a:r>
          </a:p>
          <a:p>
            <a:endParaRPr lang="en-US" dirty="0"/>
          </a:p>
        </p:txBody>
      </p:sp>
      <p:pic>
        <p:nvPicPr>
          <p:cNvPr id="6" name="Picture 5" descr="Picture of 5 adult students and the back of the instructor" title="Classroom"/>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55723" y="3447614"/>
            <a:ext cx="5974530" cy="2393593"/>
          </a:xfrm>
          <a:prstGeom prst="rect">
            <a:avLst/>
          </a:prstGeom>
        </p:spPr>
      </p:pic>
    </p:spTree>
    <p:extLst>
      <p:ext uri="{BB962C8B-B14F-4D97-AF65-F5344CB8AC3E}">
        <p14:creationId xmlns:p14="http://schemas.microsoft.com/office/powerpoint/2010/main" val="3750555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7349&quot;&gt;&lt;object type=&quot;3&quot; unique_id=&quot;17350&quot;&gt;&lt;property id=&quot;20148&quot; value=&quot;5&quot;/&gt;&lt;property id=&quot;20300&quot; value=&quot;Slide 1 - &amp;quot;Preparing to Train&amp;quot;&quot;/&gt;&lt;property id=&quot;20307&quot; value=&quot;359&quot;/&gt;&lt;/object&gt;&lt;object type=&quot;3&quot; unique_id=&quot;17352&quot;&gt;&lt;property id=&quot;20148&quot; value=&quot;5&quot;/&gt;&lt;property id=&quot;20300&quot; value=&quot;Slide 3 - &amp;quot;Session Objectives&amp;quot;&quot;/&gt;&lt;property id=&quot;20307&quot; value=&quot;378&quot;/&gt;&lt;/object&gt;&lt;object type=&quot;3&quot; unique_id=&quot;17368&quot;&gt;&lt;property id=&quot;20148&quot; value=&quot;5&quot;/&gt;&lt;property id=&quot;20300&quot; value=&quot;Slide 40 - &amp;quot;CMS National Training Program (NTP)&amp;quot;&quot;/&gt;&lt;property id=&quot;20307&quot; value=&quot;362&quot;/&gt;&lt;/object&gt;&lt;object type=&quot;3&quot; unique_id=&quot;17434&quot;&gt;&lt;property id=&quot;20148&quot; value=&quot;5&quot;/&gt;&lt;property id=&quot;20300&quot; value=&quot;Slide 2 - &amp;quot;Does this Scene Look Familiar?&amp;quot;&quot;/&gt;&lt;property id=&quot;20307&quot; value=&quot;406&quot;/&gt;&lt;/object&gt;&lt;object type=&quot;3&quot; unique_id=&quot;17435&quot;&gt;&lt;property id=&quot;20148&quot; value=&quot;5&quot;/&gt;&lt;property id=&quot;20300&quot; value=&quot;Slide 26 - &amp;quot;What Do You Think?&amp;quot;&quot;/&gt;&lt;property id=&quot;20307&quot; value=&quot;409&quot;/&gt;&lt;/object&gt;&lt;object type=&quot;3&quot; unique_id=&quot;17436&quot;&gt;&lt;property id=&quot;20148&quot; value=&quot;5&quot;/&gt;&lt;property id=&quot;20300&quot; value=&quot;Slide 27 - &amp;quot;Participant Comments about Poor Speakers&amp;quot;&quot;/&gt;&lt;property id=&quot;20307&quot; value=&quot;410&quot;/&gt;&lt;/object&gt;&lt;object type=&quot;3&quot; unique_id=&quot;17437&quot;&gt;&lt;property id=&quot;20148&quot; value=&quot;5&quot;/&gt;&lt;property id=&quot;20300&quot; value=&quot;Slide 28 - &amp;quot;Things People Might Notice About Virtual Presentation Mistakes &amp;quot;&quot;/&gt;&lt;property id=&quot;20307&quot; value=&quot;414&quot;/&gt;&lt;/object&gt;&lt;object type=&quot;3&quot; unique_id=&quot;17438&quot;&gt;&lt;property id=&quot;20148&quot; value=&quot;5&quot;/&gt;&lt;property id=&quot;20300&quot; value=&quot;Slide 29 - &amp;quot;Participant Comments about Good Speakers&amp;quot;&quot;/&gt;&lt;property id=&quot;20307&quot; value=&quot;411&quot;/&gt;&lt;/object&gt;&lt;object type=&quot;3&quot; unique_id=&quot;17439&quot;&gt;&lt;property id=&quot;20148&quot; value=&quot;5&quot;/&gt;&lt;property id=&quot;20300&quot; value=&quot;Slide 30 - &amp;quot;Positive Things People Might Notice About Virtual Presentations&amp;quot;&quot;/&gt;&lt;property id=&quot;20307&quot; value=&quot;415&quot;/&gt;&lt;/object&gt;&lt;object type=&quot;3&quot; unique_id=&quot;17440&quot;&gt;&lt;property id=&quot;20148&quot; value=&quot;5&quot;/&gt;&lt;property id=&quot;20300&quot; value=&quot;Slide 9 - &amp;quot;Know Your Audience&amp;quot;&quot;/&gt;&lt;property id=&quot;20307&quot; value=&quot;412&quot;/&gt;&lt;/object&gt;&lt;object type=&quot;3&quot; unique_id=&quot;17441&quot;&gt;&lt;property id=&quot;20148&quot; value=&quot;5&quot;/&gt;&lt;property id=&quot;20300&quot; value=&quot;Slide 10 - &amp;quot;Example: NTP’s Audience’s Level of Expertise&amp;quot;&quot;/&gt;&lt;property id=&quot;20307&quot; value=&quot;392&quot;/&gt;&lt;/object&gt;&lt;object type=&quot;3&quot; unique_id=&quot;17442&quot;&gt;&lt;property id=&quot;20148&quot; value=&quot;5&quot;/&gt;&lt;property id=&quot;20300&quot; value=&quot;Slide 11 - &amp;quot;Type of Organization—2020 Workshop Data&amp;quot;&quot;/&gt;&lt;property id=&quot;20307&quot; value=&quot;393&quot;/&gt;&lt;/object&gt;&lt;object type=&quot;3&quot; unique_id=&quot;17443&quot;&gt;&lt;property id=&quot;20148&quot; value=&quot;5&quot;/&gt;&lt;property id=&quot;20300&quot; value=&quot;Slide 7 - &amp;quot;Structuring Your Presentation&amp;quot;&quot;/&gt;&lt;property id=&quot;20307&quot; value=&quot;394&quot;/&gt;&lt;/object&gt;&lt;object type=&quot;3&quot; unique_id=&quot;17444&quot;&gt;&lt;property id=&quot;20148&quot; value=&quot;5&quot;/&gt;&lt;property id=&quot;20300&quot; value=&quot;Slide 8 - &amp;quot;Presenting Complex Topics&amp;quot;&quot;/&gt;&lt;property id=&quot;20307&quot; value=&quot;395&quot;/&gt;&lt;/object&gt;&lt;object type=&quot;3&quot; unique_id=&quot;17445&quot;&gt;&lt;property id=&quot;20148&quot; value=&quot;5&quot;/&gt;&lt;property id=&quot;20300&quot; value=&quot;Slide 13 - &amp;quot;Using National Training Program Materials&amp;quot;&quot;/&gt;&lt;property id=&quot;20307&quot; value=&quot;396&quot;/&gt;&lt;/object&gt;&lt;object type=&quot;3&quot; unique_id=&quot;17446&quot;&gt;&lt;property id=&quot;20148&quot; value=&quot;5&quot;/&gt;&lt;property id=&quot;20300&quot; value=&quot;Slide 14 - &amp;quot;Explore the NTP Website&amp;quot;&quot;/&gt;&lt;property id=&quot;20307&quot; value=&quot;416&quot;/&gt;&lt;/object&gt;&lt;object type=&quot;3&quot; unique_id=&quot;17447&quot;&gt;&lt;property id=&quot;20148&quot; value=&quot;5&quot;/&gt;&lt;property id=&quot;20300&quot; value=&quot;Slide 31 - &amp;quot;Practicing Your Presentation&amp;quot;&quot;/&gt;&lt;property id=&quot;20307&quot; value=&quot;397&quot;/&gt;&lt;/object&gt;&lt;object type=&quot;3&quot; unique_id=&quot;17448&quot;&gt;&lt;property id=&quot;20148&quot; value=&quot;5&quot;/&gt;&lt;property id=&quot;20300&quot; value=&quot;Slide 32 - &amp;quot;Gaining Confidence&amp;quot;&quot;/&gt;&lt;property id=&quot;20307&quot; value=&quot;398&quot;/&gt;&lt;/object&gt;&lt;object type=&quot;3&quot; unique_id=&quot;17449&quot;&gt;&lt;property id=&quot;20148&quot; value=&quot;5&quot;/&gt;&lt;property id=&quot;20300&quot; value=&quot;Slide 33 - &amp;quot;Delivering Your Presentation&amp;quot;&quot;/&gt;&lt;property id=&quot;20307&quot; value=&quot;399&quot;/&gt;&lt;/object&gt;&lt;object type=&quot;3&quot; unique_id=&quot;17450&quot;&gt;&lt;property id=&quot;20148&quot; value=&quot;5&quot;/&gt;&lt;property id=&quot;20300&quot; value=&quot;Slide 34 - &amp;quot;Delivering Your Presentation (Continued)&amp;quot;&quot;/&gt;&lt;property id=&quot;20307&quot; value=&quot;400&quot;/&gt;&lt;/object&gt;&lt;object type=&quot;3&quot; unique_id=&quot;17451&quot;&gt;&lt;property id=&quot;20148&quot; value=&quot;5&quot;/&gt;&lt;property id=&quot;20300&quot; value=&quot;Slide 35 - &amp;quot;Taking and Answering Questions&amp;quot;&quot;/&gt;&lt;property id=&quot;20307&quot; value=&quot;401&quot;/&gt;&lt;/object&gt;&lt;object type=&quot;3&quot; unique_id=&quot;17452&quot;&gt;&lt;property id=&quot;20148&quot; value=&quot;5&quot;/&gt;&lt;property id=&quot;20300&quot; value=&quot;Slide 36 - &amp;quot;Virtual Training Environment&amp;quot;&quot;/&gt;&lt;property id=&quot;20307&quot; value=&quot;413&quot;/&gt;&lt;/object&gt;&lt;object type=&quot;3&quot; unique_id=&quot;17453&quot;&gt;&lt;property id=&quot;20148&quot; value=&quot;5&quot;/&gt;&lt;property id=&quot;20300&quot; value=&quot;Slide 37 - &amp;quot;Virtual Training Tips&amp;quot;&quot;/&gt;&lt;property id=&quot;20307&quot; value=&quot;403&quot;/&gt;&lt;/object&gt;&lt;object type=&quot;3&quot; unique_id=&quot;17454&quot;&gt;&lt;property id=&quot;20148&quot; value=&quot;5&quot;/&gt;&lt;property id=&quot;20300&quot; value=&quot;Slide 38 - &amp;quot;Virtual Training Tips (continued)&amp;quot;&quot;/&gt;&lt;property id=&quot;20307&quot; value=&quot;404&quot;/&gt;&lt;/object&gt;&lt;object type=&quot;3&quot; unique_id=&quot;17455&quot;&gt;&lt;property id=&quot;20148&quot; value=&quot;5&quot;/&gt;&lt;property id=&quot;20300&quot; value=&quot;Slide 39 - &amp;quot;Complete the Worksheet&amp;quot;&quot;/&gt;&lt;property id=&quot;20307&quot; value=&quot;405&quot;/&gt;&lt;/object&gt;&lt;object type=&quot;3&quot; unique_id=&quot;17646&quot;&gt;&lt;property id=&quot;20148&quot; value=&quot;5&quot;/&gt;&lt;property id=&quot;20300&quot; value=&quot;Slide 15 - &amp;quot;Where to Find National Training Program Materials&amp;quot;&quot;/&gt;&lt;property id=&quot;20307&quot; value=&quot;417&quot;/&gt;&lt;/object&gt;&lt;object type=&quot;3&quot; unique_id=&quot;17647&quot;&gt;&lt;property id=&quot;20148&quot; value=&quot;5&quot;/&gt;&lt;property id=&quot;20300&quot; value=&quot;Slide 16 - &amp;quot;Resources Associated with Recorded Webinars&amp;quot;&quot;/&gt;&lt;property id=&quot;20307&quot; value=&quot;418&quot;/&gt;&lt;/object&gt;&lt;object type=&quot;3&quot; unique_id=&quot;17648&quot;&gt;&lt;property id=&quot;20148&quot; value=&quot;5&quot;/&gt;&lt;property id=&quot;20300&quot; value=&quot;Slide 17 - &amp;quot;Using Resources From Self-Paced Courses&amp;quot;&quot;/&gt;&lt;property id=&quot;20307&quot; value=&quot;419&quot;/&gt;&lt;/object&gt;&lt;object type=&quot;3&quot; unique_id=&quot;17649&quot;&gt;&lt;property id=&quot;20148&quot; value=&quot;5&quot;/&gt;&lt;property id=&quot;20300&quot; value=&quot;Slide 18 - &amp;quot;Video Resources&amp;quot;&quot;/&gt;&lt;property id=&quot;20307&quot; value=&quot;420&quot;/&gt;&lt;/object&gt;&lt;object type=&quot;3&quot; unique_id=&quot;17650&quot;&gt;&lt;property id=&quot;20148&quot; value=&quot;5&quot;/&gt;&lt;property id=&quot;20300&quot; value=&quot;Slide 19 - &amp;quot;Handouts for Participants&amp;quot;&quot;/&gt;&lt;property id=&quot;20307&quot; value=&quot;421&quot;/&gt;&lt;/object&gt;&lt;object type=&quot;3&quot; unique_id=&quot;18227&quot;&gt;&lt;property id=&quot;20148&quot; value=&quot;5&quot;/&gt;&lt;property id=&quot;20300&quot; value=&quot;Slide 20 - &amp;quot;Medicare.gov Resources&amp;quot;&quot;/&gt;&lt;property id=&quot;20307&quot; value=&quot;426&quot;/&gt;&lt;/object&gt;&lt;object type=&quot;3&quot; unique_id=&quot;18228&quot;&gt;&lt;property id=&quot;20148&quot; value=&quot;5&quot;/&gt;&lt;property id=&quot;20300&quot; value=&quot;Slide 21 - &amp;quot;Mail You Get About Medicare&amp;quot;&quot;/&gt;&lt;property id=&quot;20307&quot; value=&quot;425&quot;/&gt;&lt;/object&gt;&lt;object type=&quot;3&quot; unique_id=&quot;18229&quot;&gt;&lt;property id=&quot;20148&quot; value=&quot;5&quot;/&gt;&lt;property id=&quot;20300&quot; value=&quot;Slide 23 - &amp;quot;productordering.cms.hhs.gov&amp;quot;&quot;/&gt;&lt;property id=&quot;20307&quot; value=&quot;423&quot;/&gt;&lt;/object&gt;&lt;object type=&quot;3&quot; unique_id=&quot;18230&quot;&gt;&lt;property id=&quot;20148&quot; value=&quot;5&quot;/&gt;&lt;property id=&quot;20300&quot; value=&quot;Slide 24 - &amp;quot;Poll Question 2&amp;quot;&quot;/&gt;&lt;property id=&quot;20307&quot; value=&quot;424&quot;/&gt;&lt;/object&gt;&lt;object type=&quot;3&quot; unique_id=&quot;18231&quot;&gt;&lt;property id=&quot;20148&quot; value=&quot;5&quot;/&gt;&lt;property id=&quot;20300&quot; value=&quot;Slide 4 - &amp;quot;Poll Question 1 &amp;quot;&quot;/&gt;&lt;property id=&quot;20307&quot; value=&quot;427&quot;/&gt;&lt;/object&gt;&lt;object type=&quot;3&quot; unique_id=&quot;18232&quot;&gt;&lt;property id=&quot;20148&quot; value=&quot;5&quot;/&gt;&lt;property id=&quot;20300&quot; value=&quot;Slide 22 - &amp;quot;Research, Statistics, Data, &amp;amp; Systems on CMS.gov&amp;quot;&quot;/&gt;&lt;property id=&quot;20307&quot; value=&quot;422&quot;/&gt;&lt;/object&gt;&lt;object type=&quot;3&quot; unique_id=&quot;18233&quot;&gt;&lt;property id=&quot;20148&quot; value=&quot;5&quot;/&gt;&lt;property id=&quot;20300&quot; value=&quot;Slide 12 - &amp;quot;CMS Training Materials By Audience&amp;quot;&quot;/&gt;&lt;property id=&quot;20307&quot; value=&quot;428&quot;/&gt;&lt;/object&gt;&lt;object type=&quot;3&quot; unique_id=&quot;18429&quot;&gt;&lt;property id=&quot;20148&quot; value=&quot;5&quot;/&gt;&lt;property id=&quot;20300&quot; value=&quot;Slide 5 - &amp;quot;Lesson 1  Building Presentations&amp;amp;#x09; &amp;quot;&quot;/&gt;&lt;property id=&quot;20307&quot; value=&quot;429&quot;/&gt;&lt;/object&gt;&lt;object type=&quot;3&quot; unique_id=&quot;18430&quot;&gt;&lt;property id=&quot;20148&quot; value=&quot;5&quot;/&gt;&lt;property id=&quot;20300&quot; value=&quot;Slide 25 - &amp;quot;Lesson 2  Delivering Your Training&amp;quot;&quot;/&gt;&lt;property id=&quot;20307&quot; value=&quot;430&quot;/&gt;&lt;/object&gt;&lt;object type=&quot;3&quot; unique_id=&quot;18555&quot;&gt;&lt;property id=&quot;20148&quot; value=&quot;5&quot;/&gt;&lt;property id=&quot;20300&quot; value=&quot;Slide 6 - &amp;quot;What Do You Think?&amp;quot;&quot;/&gt;&lt;property id=&quot;20307&quot; value=&quot;431&quot;/&gt;&lt;/object&gt;&lt;/object&gt;&lt;object type=&quot;8&quot; unique_id=&quot;17389&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3160</TotalTime>
  <Words>5484</Words>
  <Application>Microsoft Office PowerPoint</Application>
  <PresentationFormat>Widescreen</PresentationFormat>
  <Paragraphs>411</Paragraphs>
  <Slides>40</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vt:lpstr>
      <vt:lpstr>Courier New</vt:lpstr>
      <vt:lpstr>Wingdings</vt:lpstr>
      <vt:lpstr>Office Theme</vt:lpstr>
      <vt:lpstr>Preparing to Train</vt:lpstr>
      <vt:lpstr>Does this Scene Look Familiar?</vt:lpstr>
      <vt:lpstr>Session Objectives</vt:lpstr>
      <vt:lpstr>Poll Question 1 </vt:lpstr>
      <vt:lpstr>Lesson 1  Building Presentations  </vt:lpstr>
      <vt:lpstr>What Do You Think?</vt:lpstr>
      <vt:lpstr>Structuring Your Presentation</vt:lpstr>
      <vt:lpstr>Presenting Complex Topics</vt:lpstr>
      <vt:lpstr>Know Your Audience</vt:lpstr>
      <vt:lpstr>Example: NTP’s Audience’s Level of Expertise</vt:lpstr>
      <vt:lpstr>Type of Organization—2020 Workshop Data</vt:lpstr>
      <vt:lpstr>CMS Training Materials By Audience</vt:lpstr>
      <vt:lpstr>Using National Training Program Materials</vt:lpstr>
      <vt:lpstr>Explore the NTP Website</vt:lpstr>
      <vt:lpstr>Where to Find National Training Program Materials</vt:lpstr>
      <vt:lpstr>Resources Associated with Recorded Webinars</vt:lpstr>
      <vt:lpstr>Using Resources From Self-Paced Courses</vt:lpstr>
      <vt:lpstr>Video Resources</vt:lpstr>
      <vt:lpstr>Handouts for Participants</vt:lpstr>
      <vt:lpstr>Medicare.gov Resources</vt:lpstr>
      <vt:lpstr>Mail You Get About Medicare</vt:lpstr>
      <vt:lpstr>Research, Statistics, Data, &amp; Systems on CMS.gov</vt:lpstr>
      <vt:lpstr>productordering.cms.hhs.gov</vt:lpstr>
      <vt:lpstr>Poll Question 2</vt:lpstr>
      <vt:lpstr>Lesson 2  Delivering Your Training</vt:lpstr>
      <vt:lpstr>What Do You Think?</vt:lpstr>
      <vt:lpstr>Participant Comments about Poor Speakers</vt:lpstr>
      <vt:lpstr>Things People Might Notice About Virtual Presentation Mistakes </vt:lpstr>
      <vt:lpstr>Participant Comments about Good Speakers</vt:lpstr>
      <vt:lpstr>Positive Things People Might Notice About Virtual Presentations</vt:lpstr>
      <vt:lpstr>Practicing Your Presentation</vt:lpstr>
      <vt:lpstr>Gaining Confidence</vt:lpstr>
      <vt:lpstr>Delivering Your Presentation</vt:lpstr>
      <vt:lpstr>Delivering Your Presentation (Continued)</vt:lpstr>
      <vt:lpstr>Taking and Answering Questions</vt:lpstr>
      <vt:lpstr>Virtual Training Environment</vt:lpstr>
      <vt:lpstr>Virtual Training Tips</vt:lpstr>
      <vt:lpstr>Virtual Training Tips (continued)</vt:lpstr>
      <vt:lpstr>Complete the Worksheet</vt:lpstr>
      <vt:lpstr>CMS National Training Program (NTP)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Koelbl, Judith (CMS/OC)</dc:creator>
  <cp:lastModifiedBy>Debbie Bisswurm</cp:lastModifiedBy>
  <cp:revision>180</cp:revision>
  <cp:lastPrinted>2020-02-19T15:15:50Z</cp:lastPrinted>
  <dcterms:created xsi:type="dcterms:W3CDTF">2019-11-14T20:32:59Z</dcterms:created>
  <dcterms:modified xsi:type="dcterms:W3CDTF">2021-01-14T19:02:11Z</dcterms:modified>
</cp:coreProperties>
</file>