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92" r:id="rId3"/>
    <p:sldId id="317" r:id="rId4"/>
    <p:sldId id="286" r:id="rId5"/>
    <p:sldId id="338" r:id="rId6"/>
    <p:sldId id="325" r:id="rId7"/>
    <p:sldId id="324" r:id="rId8"/>
    <p:sldId id="321" r:id="rId9"/>
    <p:sldId id="331" r:id="rId10"/>
    <p:sldId id="332" r:id="rId11"/>
    <p:sldId id="322" r:id="rId12"/>
    <p:sldId id="323" r:id="rId13"/>
    <p:sldId id="327" r:id="rId14"/>
    <p:sldId id="326" r:id="rId15"/>
    <p:sldId id="339" r:id="rId16"/>
    <p:sldId id="341" r:id="rId17"/>
    <p:sldId id="334" r:id="rId18"/>
    <p:sldId id="335" r:id="rId19"/>
    <p:sldId id="318" r:id="rId20"/>
    <p:sldId id="336" r:id="rId21"/>
    <p:sldId id="329" r:id="rId22"/>
    <p:sldId id="340" r:id="rId23"/>
    <p:sldId id="330" r:id="rId24"/>
    <p:sldId id="295" r:id="rId25"/>
    <p:sldId id="297"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Mahoney" initials="jpm" lastIdx="6" clrIdx="0"/>
  <p:cmAuthor id="1" name="Debbie Bisswurm" initials="DB"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81" autoAdjust="0"/>
    <p:restoredTop sz="80106" autoAdjust="0"/>
  </p:normalViewPr>
  <p:slideViewPr>
    <p:cSldViewPr snapToGrid="0">
      <p:cViewPr varScale="1">
        <p:scale>
          <a:sx n="78" d="100"/>
          <a:sy n="78" d="100"/>
        </p:scale>
        <p:origin x="108" y="150"/>
      </p:cViewPr>
      <p:guideLst>
        <p:guide orient="horz" pos="2160"/>
        <p:guide pos="3840"/>
      </p:guideLst>
    </p:cSldViewPr>
  </p:slideViewPr>
  <p:outlineViewPr>
    <p:cViewPr>
      <p:scale>
        <a:sx n="33" d="100"/>
        <a:sy n="33" d="100"/>
      </p:scale>
      <p:origin x="0" y="225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475" cy="466725"/>
          </a:xfrm>
          <a:prstGeom prst="rect">
            <a:avLst/>
          </a:prstGeom>
        </p:spPr>
        <p:txBody>
          <a:bodyPr vert="horz" lIns="91425" tIns="45712" rIns="91425" bIns="45712"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25" tIns="45712" rIns="91425" bIns="45712" rtlCol="0"/>
          <a:lstStyle>
            <a:lvl1pPr algn="r">
              <a:defRPr sz="1200"/>
            </a:lvl1pPr>
          </a:lstStyle>
          <a:p>
            <a:fld id="{14FB8D81-7A7F-40F3-B741-D00EB44A479D}" type="datetimeFigureOut">
              <a:rPr lang="en-US" smtClean="0"/>
              <a:t>9/10/2015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25" tIns="45712" rIns="91425"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6725"/>
          </a:xfrm>
          <a:prstGeom prst="rect">
            <a:avLst/>
          </a:prstGeom>
        </p:spPr>
        <p:txBody>
          <a:bodyPr vert="horz" lIns="91425" tIns="45712" rIns="91425" bIns="45712" rtlCol="0" anchor="b"/>
          <a:lstStyle>
            <a:lvl1pPr algn="r">
              <a:defRPr sz="1200"/>
            </a:lvl1pPr>
          </a:lstStyle>
          <a:p>
            <a:fld id="{3AB15738-02DD-4445-91EF-88C410F2F8FC}" type="slidenum">
              <a:rPr lang="en-US" smtClean="0"/>
              <a:t>‹#›</a:t>
            </a:fld>
            <a:endParaRPr lang="en-US"/>
          </a:p>
        </p:txBody>
      </p:sp>
    </p:spTree>
    <p:extLst>
      <p:ext uri="{BB962C8B-B14F-4D97-AF65-F5344CB8AC3E}">
        <p14:creationId xmlns:p14="http://schemas.microsoft.com/office/powerpoint/2010/main" val="586480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25" tIns="45712" rIns="91425" bIns="45712"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1425" tIns="45712" rIns="91425" bIns="45712" rtlCol="0"/>
          <a:lstStyle>
            <a:lvl1pPr algn="r">
              <a:defRPr sz="1200"/>
            </a:lvl1pPr>
          </a:lstStyle>
          <a:p>
            <a:fld id="{F471E5E6-9F8F-43A9-94BD-BB7EFF48BC99}" type="datetimeFigureOut">
              <a:rPr lang="en-US" smtClean="0"/>
              <a:t>9/10/2015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25" tIns="45712" rIns="91425" bIns="4571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25" tIns="45712" rIns="91425" bIns="457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1425" tIns="45712" rIns="91425"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1425" tIns="45712" rIns="91425" bIns="45712" rtlCol="0" anchor="b"/>
          <a:lstStyle>
            <a:lvl1pPr algn="r">
              <a:defRPr sz="1200"/>
            </a:lvl1pPr>
          </a:lstStyle>
          <a:p>
            <a:fld id="{C719345C-7A2C-47EE-B929-3B4956167E74}" type="slidenum">
              <a:rPr lang="en-US" smtClean="0"/>
              <a:t>‹#›</a:t>
            </a:fld>
            <a:endParaRPr lang="en-US"/>
          </a:p>
        </p:txBody>
      </p:sp>
    </p:spTree>
    <p:extLst>
      <p:ext uri="{BB962C8B-B14F-4D97-AF65-F5344CB8AC3E}">
        <p14:creationId xmlns:p14="http://schemas.microsoft.com/office/powerpoint/2010/main" val="2992141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MIPPA Best Practices</a:t>
            </a:r>
            <a:r>
              <a:rPr lang="en-US" baseline="0" dirty="0" smtClean="0"/>
              <a:t> lists “Promote Word of Mouth Marketing” as an effective part of your outreach.  Today we want to spend a little time talking about not only the importance of Word of Mouth Marketing, but also some ways to Maximize this type of Marketing.</a:t>
            </a:r>
            <a:endParaRPr lang="en-US" dirty="0"/>
          </a:p>
        </p:txBody>
      </p:sp>
      <p:sp>
        <p:nvSpPr>
          <p:cNvPr id="4" name="Slide Number Placeholder 3"/>
          <p:cNvSpPr>
            <a:spLocks noGrp="1"/>
          </p:cNvSpPr>
          <p:nvPr>
            <p:ph type="sldNum" sz="quarter" idx="10"/>
          </p:nvPr>
        </p:nvSpPr>
        <p:spPr/>
        <p:txBody>
          <a:bodyPr/>
          <a:lstStyle/>
          <a:p>
            <a:fld id="{C719345C-7A2C-47EE-B929-3B4956167E74}" type="slidenum">
              <a:rPr lang="en-US" smtClean="0"/>
              <a:t>1</a:t>
            </a:fld>
            <a:endParaRPr lang="en-US"/>
          </a:p>
        </p:txBody>
      </p:sp>
    </p:spTree>
    <p:extLst>
      <p:ext uri="{BB962C8B-B14F-4D97-AF65-F5344CB8AC3E}">
        <p14:creationId xmlns:p14="http://schemas.microsoft.com/office/powerpoint/2010/main" val="1506794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use agency</a:t>
            </a:r>
            <a:r>
              <a:rPr lang="en-US" baseline="0" dirty="0" smtClean="0"/>
              <a:t> postcard</a:t>
            </a:r>
            <a:endParaRPr lang="en-US" dirty="0"/>
          </a:p>
        </p:txBody>
      </p:sp>
      <p:sp>
        <p:nvSpPr>
          <p:cNvPr id="4" name="Slide Number Placeholder 3"/>
          <p:cNvSpPr>
            <a:spLocks noGrp="1"/>
          </p:cNvSpPr>
          <p:nvPr>
            <p:ph type="sldNum" sz="quarter" idx="10"/>
          </p:nvPr>
        </p:nvSpPr>
        <p:spPr/>
        <p:txBody>
          <a:bodyPr/>
          <a:lstStyle/>
          <a:p>
            <a:fld id="{C719345C-7A2C-47EE-B929-3B4956167E74}" type="slidenum">
              <a:rPr lang="en-US" smtClean="0"/>
              <a:t>10</a:t>
            </a:fld>
            <a:endParaRPr lang="en-US"/>
          </a:p>
        </p:txBody>
      </p:sp>
    </p:spTree>
    <p:extLst>
      <p:ext uri="{BB962C8B-B14F-4D97-AF65-F5344CB8AC3E}">
        <p14:creationId xmlns:p14="http://schemas.microsoft.com/office/powerpoint/2010/main" val="3717707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thing is to Provide Quality Service – If you</a:t>
            </a:r>
            <a:r>
              <a:rPr lang="en-US" baseline="0" dirty="0" smtClean="0"/>
              <a:t> have a satisfied client they will want to tell others.</a:t>
            </a:r>
          </a:p>
          <a:p>
            <a:r>
              <a:rPr lang="en-US" baseline="0" dirty="0" smtClean="0"/>
              <a:t>FOLLOW-UP is an aspect of service that means a lot to people.  It takes time but is worth the effort.  Not only does it show good service but it also gives them a chance to ask questions they hadn’t thought of (often because they are a little overwhelmed at the visit) and also gives YOU a chance to reiterate the message you want them to share.</a:t>
            </a:r>
            <a:endParaRPr lang="en-US" dirty="0"/>
          </a:p>
        </p:txBody>
      </p:sp>
      <p:sp>
        <p:nvSpPr>
          <p:cNvPr id="4" name="Slide Number Placeholder 3"/>
          <p:cNvSpPr>
            <a:spLocks noGrp="1"/>
          </p:cNvSpPr>
          <p:nvPr>
            <p:ph type="sldNum" sz="quarter" idx="10"/>
          </p:nvPr>
        </p:nvSpPr>
        <p:spPr/>
        <p:txBody>
          <a:bodyPr/>
          <a:lstStyle/>
          <a:p>
            <a:fld id="{C719345C-7A2C-47EE-B929-3B4956167E74}" type="slidenum">
              <a:rPr lang="en-US" smtClean="0"/>
              <a:t>11</a:t>
            </a:fld>
            <a:endParaRPr lang="en-US"/>
          </a:p>
        </p:txBody>
      </p:sp>
    </p:spTree>
    <p:extLst>
      <p:ext uri="{BB962C8B-B14F-4D97-AF65-F5344CB8AC3E}">
        <p14:creationId xmlns:p14="http://schemas.microsoft.com/office/powerpoint/2010/main" val="479383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Those people are so sweet”  is a nice thing to say, but might not motivate someone to seek assistance at your agency</a:t>
            </a:r>
          </a:p>
          <a:p>
            <a:r>
              <a:rPr lang="en-US" dirty="0" smtClean="0"/>
              <a:t>Having</a:t>
            </a:r>
            <a:r>
              <a:rPr lang="en-US" baseline="0" dirty="0" smtClean="0"/>
              <a:t> clients say good things about your agency is wonderful and definitely helpful.  But if you can get them to share “your message” in the way you want, others in the community will begin to hear that consistent message and will be more likely to seek you out.</a:t>
            </a:r>
          </a:p>
          <a:p>
            <a:endParaRPr lang="en-US" baseline="0" dirty="0" smtClean="0"/>
          </a:p>
          <a:p>
            <a:r>
              <a:rPr lang="en-US" baseline="0" dirty="0" smtClean="0"/>
              <a:t>Do you have a “catch phrase” that you have used in your brochures or flyers?  Is there a particular way you would like people to describe your agency, programs or services.  Give </a:t>
            </a:r>
            <a:r>
              <a:rPr lang="en-US" i="1" baseline="0" dirty="0" smtClean="0"/>
              <a:t>that message </a:t>
            </a:r>
            <a:r>
              <a:rPr lang="en-US" baseline="0" dirty="0" smtClean="0"/>
              <a:t>to your clients to share!</a:t>
            </a:r>
            <a:endParaRPr lang="en-US" dirty="0" smtClean="0"/>
          </a:p>
          <a:p>
            <a:endParaRPr lang="en-US" dirty="0"/>
          </a:p>
        </p:txBody>
      </p:sp>
      <p:sp>
        <p:nvSpPr>
          <p:cNvPr id="4" name="Slide Number Placeholder 3"/>
          <p:cNvSpPr>
            <a:spLocks noGrp="1"/>
          </p:cNvSpPr>
          <p:nvPr>
            <p:ph type="sldNum" sz="quarter" idx="10"/>
          </p:nvPr>
        </p:nvSpPr>
        <p:spPr/>
        <p:txBody>
          <a:bodyPr/>
          <a:lstStyle/>
          <a:p>
            <a:fld id="{C719345C-7A2C-47EE-B929-3B4956167E74}" type="slidenum">
              <a:rPr lang="en-US" smtClean="0"/>
              <a:t>12</a:t>
            </a:fld>
            <a:endParaRPr lang="en-US"/>
          </a:p>
        </p:txBody>
      </p:sp>
    </p:spTree>
    <p:extLst>
      <p:ext uri="{BB962C8B-B14F-4D97-AF65-F5344CB8AC3E}">
        <p14:creationId xmlns:p14="http://schemas.microsoft.com/office/powerpoint/2010/main" val="1879976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could give</a:t>
            </a:r>
            <a:r>
              <a:rPr lang="en-US" baseline="0" dirty="0" smtClean="0"/>
              <a:t> one of several of these to people before they leave your office – ask them to </a:t>
            </a:r>
            <a:r>
              <a:rPr lang="en-US" dirty="0" smtClean="0"/>
              <a:t>send to people they know.  Or you could just use it to give people as a reminder about</a:t>
            </a:r>
            <a:r>
              <a:rPr lang="en-US" baseline="0" dirty="0" smtClean="0"/>
              <a:t> MIPPA benefits and use the blank space to jot down any other information they wanted.</a:t>
            </a:r>
            <a:endParaRPr lang="en-US" dirty="0" smtClean="0"/>
          </a:p>
          <a:p>
            <a:endParaRPr lang="en-US" dirty="0"/>
          </a:p>
        </p:txBody>
      </p:sp>
      <p:sp>
        <p:nvSpPr>
          <p:cNvPr id="4" name="Slide Number Placeholder 3"/>
          <p:cNvSpPr>
            <a:spLocks noGrp="1"/>
          </p:cNvSpPr>
          <p:nvPr>
            <p:ph type="sldNum" sz="quarter" idx="10"/>
          </p:nvPr>
        </p:nvSpPr>
        <p:spPr/>
        <p:txBody>
          <a:bodyPr/>
          <a:lstStyle/>
          <a:p>
            <a:fld id="{C719345C-7A2C-47EE-B929-3B4956167E74}" type="slidenum">
              <a:rPr lang="en-US" smtClean="0"/>
              <a:t>13</a:t>
            </a:fld>
            <a:endParaRPr lang="en-US"/>
          </a:p>
        </p:txBody>
      </p:sp>
    </p:spTree>
    <p:extLst>
      <p:ext uri="{BB962C8B-B14F-4D97-AF65-F5344CB8AC3E}">
        <p14:creationId xmlns:p14="http://schemas.microsoft.com/office/powerpoint/2010/main" val="3246562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could give</a:t>
            </a:r>
            <a:r>
              <a:rPr lang="en-US" baseline="0" dirty="0" smtClean="0"/>
              <a:t> one of several of these to people before they leave your office – ask them to </a:t>
            </a:r>
            <a:r>
              <a:rPr lang="en-US" dirty="0" smtClean="0"/>
              <a:t>send to people they know.  Or you could just use it to give people as a reminder about</a:t>
            </a:r>
            <a:r>
              <a:rPr lang="en-US" baseline="0" dirty="0" smtClean="0"/>
              <a:t> MIPPA benefits and use the blank space to jot down any other information they wanted.</a:t>
            </a:r>
            <a:endParaRPr lang="en-US" dirty="0"/>
          </a:p>
        </p:txBody>
      </p:sp>
      <p:sp>
        <p:nvSpPr>
          <p:cNvPr id="4" name="Slide Number Placeholder 3"/>
          <p:cNvSpPr>
            <a:spLocks noGrp="1"/>
          </p:cNvSpPr>
          <p:nvPr>
            <p:ph type="sldNum" sz="quarter" idx="10"/>
          </p:nvPr>
        </p:nvSpPr>
        <p:spPr/>
        <p:txBody>
          <a:bodyPr/>
          <a:lstStyle/>
          <a:p>
            <a:fld id="{C719345C-7A2C-47EE-B929-3B4956167E74}" type="slidenum">
              <a:rPr lang="en-US" smtClean="0"/>
              <a:t>14</a:t>
            </a:fld>
            <a:endParaRPr lang="en-US"/>
          </a:p>
        </p:txBody>
      </p:sp>
    </p:spTree>
    <p:extLst>
      <p:ext uri="{BB962C8B-B14F-4D97-AF65-F5344CB8AC3E}">
        <p14:creationId xmlns:p14="http://schemas.microsoft.com/office/powerpoint/2010/main" val="2556567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19345C-7A2C-47EE-B929-3B4956167E74}" type="slidenum">
              <a:rPr lang="en-US" smtClean="0"/>
              <a:t>15</a:t>
            </a:fld>
            <a:endParaRPr lang="en-US"/>
          </a:p>
        </p:txBody>
      </p:sp>
    </p:spTree>
    <p:extLst>
      <p:ext uri="{BB962C8B-B14F-4D97-AF65-F5344CB8AC3E}">
        <p14:creationId xmlns:p14="http://schemas.microsoft.com/office/powerpoint/2010/main" val="1795370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it to whatever</a:t>
            </a:r>
            <a:r>
              <a:rPr lang="en-US" baseline="0" dirty="0" smtClean="0"/>
              <a:t> you are trying to market at the time.</a:t>
            </a:r>
            <a:endParaRPr lang="en-US" dirty="0"/>
          </a:p>
        </p:txBody>
      </p:sp>
      <p:sp>
        <p:nvSpPr>
          <p:cNvPr id="4" name="Slide Number Placeholder 3"/>
          <p:cNvSpPr>
            <a:spLocks noGrp="1"/>
          </p:cNvSpPr>
          <p:nvPr>
            <p:ph type="sldNum" sz="quarter" idx="10"/>
          </p:nvPr>
        </p:nvSpPr>
        <p:spPr/>
        <p:txBody>
          <a:bodyPr/>
          <a:lstStyle/>
          <a:p>
            <a:fld id="{C719345C-7A2C-47EE-B929-3B4956167E74}" type="slidenum">
              <a:rPr lang="en-US" smtClean="0"/>
              <a:t>16</a:t>
            </a:fld>
            <a:endParaRPr lang="en-US"/>
          </a:p>
        </p:txBody>
      </p:sp>
    </p:spTree>
    <p:extLst>
      <p:ext uri="{BB962C8B-B14F-4D97-AF65-F5344CB8AC3E}">
        <p14:creationId xmlns:p14="http://schemas.microsoft.com/office/powerpoint/2010/main" val="3116843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Might have to remind them that you do not work on commission</a:t>
            </a:r>
            <a:r>
              <a:rPr lang="en-US" baseline="0" dirty="0" smtClean="0"/>
              <a:t> or anything - that you are funded by state and federal grants so want to help as many people as you can.</a:t>
            </a:r>
            <a:endParaRPr lang="en-US" dirty="0"/>
          </a:p>
        </p:txBody>
      </p:sp>
      <p:sp>
        <p:nvSpPr>
          <p:cNvPr id="4" name="Slide Number Placeholder 3"/>
          <p:cNvSpPr>
            <a:spLocks noGrp="1"/>
          </p:cNvSpPr>
          <p:nvPr>
            <p:ph type="sldNum" sz="quarter" idx="10"/>
          </p:nvPr>
        </p:nvSpPr>
        <p:spPr/>
        <p:txBody>
          <a:bodyPr/>
          <a:lstStyle/>
          <a:p>
            <a:fld id="{C719345C-7A2C-47EE-B929-3B4956167E74}" type="slidenum">
              <a:rPr lang="en-US" smtClean="0"/>
              <a:t>17</a:t>
            </a:fld>
            <a:endParaRPr lang="en-US"/>
          </a:p>
        </p:txBody>
      </p:sp>
    </p:spTree>
    <p:extLst>
      <p:ext uri="{BB962C8B-B14F-4D97-AF65-F5344CB8AC3E}">
        <p14:creationId xmlns:p14="http://schemas.microsoft.com/office/powerpoint/2010/main" val="1774640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them some information about how many people you serve,</a:t>
            </a:r>
            <a:r>
              <a:rPr lang="en-US" baseline="0" dirty="0" smtClean="0"/>
              <a:t> how much money you saved people during OEP, success stories of clients who saved a LOT of $$$ (anonymously, of course), etc.  BRAG about yourself, your program and your agency.   </a:t>
            </a:r>
          </a:p>
          <a:p>
            <a:endParaRPr lang="en-US" baseline="0" dirty="0" smtClean="0"/>
          </a:p>
          <a:p>
            <a:r>
              <a:rPr lang="en-US" baseline="0" dirty="0" smtClean="0"/>
              <a:t>Examples make it real for people. </a:t>
            </a:r>
            <a:endParaRPr lang="en-US" dirty="0"/>
          </a:p>
        </p:txBody>
      </p:sp>
      <p:sp>
        <p:nvSpPr>
          <p:cNvPr id="4" name="Slide Number Placeholder 3"/>
          <p:cNvSpPr>
            <a:spLocks noGrp="1"/>
          </p:cNvSpPr>
          <p:nvPr>
            <p:ph type="sldNum" sz="quarter" idx="10"/>
          </p:nvPr>
        </p:nvSpPr>
        <p:spPr/>
        <p:txBody>
          <a:bodyPr/>
          <a:lstStyle/>
          <a:p>
            <a:fld id="{C719345C-7A2C-47EE-B929-3B4956167E74}" type="slidenum">
              <a:rPr lang="en-US" smtClean="0"/>
              <a:t>18</a:t>
            </a:fld>
            <a:endParaRPr lang="en-US"/>
          </a:p>
        </p:txBody>
      </p:sp>
    </p:spTree>
    <p:extLst>
      <p:ext uri="{BB962C8B-B14F-4D97-AF65-F5344CB8AC3E}">
        <p14:creationId xmlns:p14="http://schemas.microsoft.com/office/powerpoint/2010/main" val="3061767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a:t>
            </a:r>
            <a:r>
              <a:rPr lang="en-US" baseline="0" dirty="0" smtClean="0"/>
              <a:t> agency has a catch phrase or “brand” or logo, </a:t>
            </a:r>
            <a:r>
              <a:rPr lang="en-US" baseline="0" dirty="0" err="1" smtClean="0"/>
              <a:t>etc</a:t>
            </a:r>
            <a:r>
              <a:rPr lang="en-US" baseline="0" dirty="0" smtClean="0"/>
              <a:t> – use it!  </a:t>
            </a:r>
            <a:endParaRPr lang="en-US" dirty="0"/>
          </a:p>
        </p:txBody>
      </p:sp>
      <p:sp>
        <p:nvSpPr>
          <p:cNvPr id="4" name="Slide Number Placeholder 3"/>
          <p:cNvSpPr>
            <a:spLocks noGrp="1"/>
          </p:cNvSpPr>
          <p:nvPr>
            <p:ph type="sldNum" sz="quarter" idx="10"/>
          </p:nvPr>
        </p:nvSpPr>
        <p:spPr/>
        <p:txBody>
          <a:bodyPr/>
          <a:lstStyle/>
          <a:p>
            <a:fld id="{C719345C-7A2C-47EE-B929-3B4956167E74}" type="slidenum">
              <a:rPr lang="en-US" smtClean="0"/>
              <a:t>19</a:t>
            </a:fld>
            <a:endParaRPr lang="en-US"/>
          </a:p>
        </p:txBody>
      </p:sp>
    </p:spTree>
    <p:extLst>
      <p:ext uri="{BB962C8B-B14F-4D97-AF65-F5344CB8AC3E}">
        <p14:creationId xmlns:p14="http://schemas.microsoft.com/office/powerpoint/2010/main" val="96971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knows that information, whether</a:t>
            </a:r>
            <a:r>
              <a:rPr lang="en-US" baseline="0" dirty="0" smtClean="0"/>
              <a:t> positive or </a:t>
            </a:r>
            <a:r>
              <a:rPr lang="en-US" i="1" baseline="0" dirty="0" smtClean="0"/>
              <a:t>negative,</a:t>
            </a:r>
            <a:r>
              <a:rPr lang="en-US" baseline="0" dirty="0" smtClean="0"/>
              <a:t>  can be quickly spread by Word of Mouth.   This highlights the importance of being </a:t>
            </a:r>
            <a:r>
              <a:rPr lang="en-US" i="1" baseline="0" dirty="0" smtClean="0"/>
              <a:t>INTENTIONAL  with Word of Mouth Marketing.  </a:t>
            </a:r>
            <a:endParaRPr lang="en-US" dirty="0"/>
          </a:p>
        </p:txBody>
      </p:sp>
      <p:sp>
        <p:nvSpPr>
          <p:cNvPr id="4" name="Slide Number Placeholder 3"/>
          <p:cNvSpPr>
            <a:spLocks noGrp="1"/>
          </p:cNvSpPr>
          <p:nvPr>
            <p:ph type="sldNum" sz="quarter" idx="10"/>
          </p:nvPr>
        </p:nvSpPr>
        <p:spPr/>
        <p:txBody>
          <a:bodyPr/>
          <a:lstStyle/>
          <a:p>
            <a:fld id="{C719345C-7A2C-47EE-B929-3B4956167E74}" type="slidenum">
              <a:rPr lang="en-US" smtClean="0"/>
              <a:t>2</a:t>
            </a:fld>
            <a:endParaRPr lang="en-US"/>
          </a:p>
        </p:txBody>
      </p:sp>
    </p:spTree>
    <p:extLst>
      <p:ext uri="{BB962C8B-B14F-4D97-AF65-F5344CB8AC3E}">
        <p14:creationId xmlns:p14="http://schemas.microsoft.com/office/powerpoint/2010/main" val="76660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Make it easy for people to share your message.  And keep in mind that different</a:t>
            </a:r>
            <a:r>
              <a:rPr lang="en-US" baseline="0" dirty="0" smtClean="0"/>
              <a:t> people are comfortable sharing in different ways.  </a:t>
            </a:r>
            <a:endParaRPr lang="en-US" dirty="0" smtClean="0"/>
          </a:p>
          <a:p>
            <a:endParaRPr lang="en-US" dirty="0"/>
          </a:p>
        </p:txBody>
      </p:sp>
      <p:sp>
        <p:nvSpPr>
          <p:cNvPr id="4" name="Slide Number Placeholder 3"/>
          <p:cNvSpPr>
            <a:spLocks noGrp="1"/>
          </p:cNvSpPr>
          <p:nvPr>
            <p:ph type="sldNum" sz="quarter" idx="10"/>
          </p:nvPr>
        </p:nvSpPr>
        <p:spPr/>
        <p:txBody>
          <a:bodyPr/>
          <a:lstStyle/>
          <a:p>
            <a:fld id="{C719345C-7A2C-47EE-B929-3B4956167E74}" type="slidenum">
              <a:rPr lang="en-US" smtClean="0"/>
              <a:t>20</a:t>
            </a:fld>
            <a:endParaRPr lang="en-US"/>
          </a:p>
        </p:txBody>
      </p:sp>
    </p:spTree>
    <p:extLst>
      <p:ext uri="{BB962C8B-B14F-4D97-AF65-F5344CB8AC3E}">
        <p14:creationId xmlns:p14="http://schemas.microsoft.com/office/powerpoint/2010/main" val="3159637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to increase attendance</a:t>
            </a:r>
            <a:r>
              <a:rPr lang="en-US" baseline="0" dirty="0" smtClean="0"/>
              <a:t> at your next Welcome to Medicare presentation.</a:t>
            </a:r>
          </a:p>
          <a:p>
            <a:endParaRPr lang="en-US" baseline="0" dirty="0" smtClean="0"/>
          </a:p>
        </p:txBody>
      </p:sp>
      <p:sp>
        <p:nvSpPr>
          <p:cNvPr id="4" name="Slide Number Placeholder 3"/>
          <p:cNvSpPr>
            <a:spLocks noGrp="1"/>
          </p:cNvSpPr>
          <p:nvPr>
            <p:ph type="sldNum" sz="quarter" idx="10"/>
          </p:nvPr>
        </p:nvSpPr>
        <p:spPr/>
        <p:txBody>
          <a:bodyPr/>
          <a:lstStyle/>
          <a:p>
            <a:fld id="{C719345C-7A2C-47EE-B929-3B4956167E74}" type="slidenum">
              <a:rPr lang="en-US" smtClean="0"/>
              <a:t>21</a:t>
            </a:fld>
            <a:endParaRPr lang="en-US"/>
          </a:p>
        </p:txBody>
      </p:sp>
    </p:spTree>
    <p:extLst>
      <p:ext uri="{BB962C8B-B14F-4D97-AF65-F5344CB8AC3E}">
        <p14:creationId xmlns:p14="http://schemas.microsoft.com/office/powerpoint/2010/main" val="4223695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of</a:t>
            </a:r>
            <a:r>
              <a:rPr lang="en-US" baseline="0" dirty="0" smtClean="0"/>
              <a:t> what you could do before and during open enrollment.</a:t>
            </a:r>
            <a:endParaRPr lang="en-US" dirty="0"/>
          </a:p>
        </p:txBody>
      </p:sp>
      <p:sp>
        <p:nvSpPr>
          <p:cNvPr id="4" name="Slide Number Placeholder 3"/>
          <p:cNvSpPr>
            <a:spLocks noGrp="1"/>
          </p:cNvSpPr>
          <p:nvPr>
            <p:ph type="sldNum" sz="quarter" idx="10"/>
          </p:nvPr>
        </p:nvSpPr>
        <p:spPr/>
        <p:txBody>
          <a:bodyPr/>
          <a:lstStyle/>
          <a:p>
            <a:fld id="{C719345C-7A2C-47EE-B929-3B4956167E74}" type="slidenum">
              <a:rPr lang="en-US" smtClean="0"/>
              <a:t>22</a:t>
            </a:fld>
            <a:endParaRPr lang="en-US"/>
          </a:p>
        </p:txBody>
      </p:sp>
    </p:spTree>
    <p:extLst>
      <p:ext uri="{BB962C8B-B14F-4D97-AF65-F5344CB8AC3E}">
        <p14:creationId xmlns:p14="http://schemas.microsoft.com/office/powerpoint/2010/main" val="1729579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you all do this very well!!!</a:t>
            </a:r>
            <a:endParaRPr lang="en-US" dirty="0"/>
          </a:p>
        </p:txBody>
      </p:sp>
      <p:sp>
        <p:nvSpPr>
          <p:cNvPr id="4" name="Slide Number Placeholder 3"/>
          <p:cNvSpPr>
            <a:spLocks noGrp="1"/>
          </p:cNvSpPr>
          <p:nvPr>
            <p:ph type="sldNum" sz="quarter" idx="10"/>
          </p:nvPr>
        </p:nvSpPr>
        <p:spPr/>
        <p:txBody>
          <a:bodyPr/>
          <a:lstStyle/>
          <a:p>
            <a:fld id="{C719345C-7A2C-47EE-B929-3B4956167E74}" type="slidenum">
              <a:rPr lang="en-US" smtClean="0"/>
              <a:t>24</a:t>
            </a:fld>
            <a:endParaRPr lang="en-US"/>
          </a:p>
        </p:txBody>
      </p:sp>
    </p:spTree>
    <p:extLst>
      <p:ext uri="{BB962C8B-B14F-4D97-AF65-F5344CB8AC3E}">
        <p14:creationId xmlns:p14="http://schemas.microsoft.com/office/powerpoint/2010/main" val="1292576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We’d like to take some time</a:t>
            </a:r>
            <a:r>
              <a:rPr lang="en-US" b="1" baseline="0" dirty="0" smtClean="0"/>
              <a:t> now to hear from you about any experiences—Good or bad—that you have had with word of mouth marketing.</a:t>
            </a:r>
            <a:endParaRPr lang="en-US" b="1" dirty="0" smtClean="0"/>
          </a:p>
        </p:txBody>
      </p:sp>
      <p:sp>
        <p:nvSpPr>
          <p:cNvPr id="4" name="Slide Number Placeholder 3"/>
          <p:cNvSpPr>
            <a:spLocks noGrp="1"/>
          </p:cNvSpPr>
          <p:nvPr>
            <p:ph type="sldNum" sz="quarter" idx="10"/>
          </p:nvPr>
        </p:nvSpPr>
        <p:spPr/>
        <p:txBody>
          <a:bodyPr/>
          <a:lstStyle/>
          <a:p>
            <a:fld id="{C719345C-7A2C-47EE-B929-3B4956167E74}" type="slidenum">
              <a:rPr lang="en-US" smtClean="0"/>
              <a:t>25</a:t>
            </a:fld>
            <a:endParaRPr lang="en-US"/>
          </a:p>
        </p:txBody>
      </p:sp>
    </p:spTree>
    <p:extLst>
      <p:ext uri="{BB962C8B-B14F-4D97-AF65-F5344CB8AC3E}">
        <p14:creationId xmlns:p14="http://schemas.microsoft.com/office/powerpoint/2010/main" val="287348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Nielsen </a:t>
            </a:r>
            <a:r>
              <a:rPr lang="en-US" dirty="0" smtClean="0"/>
              <a:t>Company</a:t>
            </a:r>
            <a:r>
              <a:rPr lang="en-US" baseline="0" dirty="0" smtClean="0"/>
              <a:t> studies consumers worldwide and reports on the trends they find.  </a:t>
            </a:r>
          </a:p>
          <a:p>
            <a:endParaRPr lang="en-US" baseline="0" dirty="0" smtClean="0"/>
          </a:p>
          <a:p>
            <a:r>
              <a:rPr lang="en-US" baseline="0" dirty="0" smtClean="0"/>
              <a:t>…So that’s pretty significant!! </a:t>
            </a:r>
            <a:endParaRPr lang="en-US" dirty="0"/>
          </a:p>
        </p:txBody>
      </p:sp>
      <p:sp>
        <p:nvSpPr>
          <p:cNvPr id="4" name="Slide Number Placeholder 3"/>
          <p:cNvSpPr>
            <a:spLocks noGrp="1"/>
          </p:cNvSpPr>
          <p:nvPr>
            <p:ph type="sldNum" sz="quarter" idx="10"/>
          </p:nvPr>
        </p:nvSpPr>
        <p:spPr/>
        <p:txBody>
          <a:bodyPr/>
          <a:lstStyle/>
          <a:p>
            <a:fld id="{C719345C-7A2C-47EE-B929-3B4956167E74}" type="slidenum">
              <a:rPr lang="en-US" smtClean="0"/>
              <a:t>3</a:t>
            </a:fld>
            <a:endParaRPr lang="en-US"/>
          </a:p>
        </p:txBody>
      </p:sp>
    </p:spTree>
    <p:extLst>
      <p:ext uri="{BB962C8B-B14F-4D97-AF65-F5344CB8AC3E}">
        <p14:creationId xmlns:p14="http://schemas.microsoft.com/office/powerpoint/2010/main" val="20928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you hear really positive comments from the people you serve.</a:t>
            </a:r>
            <a:r>
              <a:rPr lang="en-US" baseline="0" dirty="0" smtClean="0"/>
              <a:t>  You often know that you made a big difference in their lives.</a:t>
            </a:r>
            <a:endParaRPr lang="en-US" dirty="0"/>
          </a:p>
        </p:txBody>
      </p:sp>
      <p:sp>
        <p:nvSpPr>
          <p:cNvPr id="4" name="Slide Number Placeholder 3"/>
          <p:cNvSpPr>
            <a:spLocks noGrp="1"/>
          </p:cNvSpPr>
          <p:nvPr>
            <p:ph type="sldNum" sz="quarter" idx="10"/>
          </p:nvPr>
        </p:nvSpPr>
        <p:spPr/>
        <p:txBody>
          <a:bodyPr/>
          <a:lstStyle/>
          <a:p>
            <a:fld id="{C719345C-7A2C-47EE-B929-3B4956167E74}" type="slidenum">
              <a:rPr lang="en-US" smtClean="0"/>
              <a:t>4</a:t>
            </a:fld>
            <a:endParaRPr lang="en-US"/>
          </a:p>
        </p:txBody>
      </p:sp>
    </p:spTree>
    <p:extLst>
      <p:ext uri="{BB962C8B-B14F-4D97-AF65-F5344CB8AC3E}">
        <p14:creationId xmlns:p14="http://schemas.microsoft.com/office/powerpoint/2010/main" val="218579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there</a:t>
            </a:r>
            <a:r>
              <a:rPr lang="en-US" baseline="0" dirty="0" smtClean="0"/>
              <a:t> might be people saying positive things, are they saying the RIGHT things?  Are they giving the right message about the MIPPA programs?  A WOMM strategy gives you the opportunity to encourage and influence the message that you want spread in the community.</a:t>
            </a:r>
            <a:endParaRPr lang="en-US" dirty="0"/>
          </a:p>
        </p:txBody>
      </p:sp>
      <p:sp>
        <p:nvSpPr>
          <p:cNvPr id="4" name="Slide Number Placeholder 3"/>
          <p:cNvSpPr>
            <a:spLocks noGrp="1"/>
          </p:cNvSpPr>
          <p:nvPr>
            <p:ph type="sldNum" sz="quarter" idx="10"/>
          </p:nvPr>
        </p:nvSpPr>
        <p:spPr/>
        <p:txBody>
          <a:bodyPr/>
          <a:lstStyle/>
          <a:p>
            <a:fld id="{C719345C-7A2C-47EE-B929-3B4956167E74}" type="slidenum">
              <a:rPr lang="en-US" smtClean="0"/>
              <a:t>5</a:t>
            </a:fld>
            <a:endParaRPr lang="en-US"/>
          </a:p>
        </p:txBody>
      </p:sp>
    </p:spTree>
    <p:extLst>
      <p:ext uri="{BB962C8B-B14F-4D97-AF65-F5344CB8AC3E}">
        <p14:creationId xmlns:p14="http://schemas.microsoft.com/office/powerpoint/2010/main" val="3410473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make the most of your word of mouth marketing---there are three</a:t>
            </a:r>
            <a:r>
              <a:rPr lang="en-US" b="1" baseline="0" dirty="0" smtClean="0"/>
              <a:t> components to look at:</a:t>
            </a:r>
          </a:p>
          <a:p>
            <a:pPr marL="171450" lvl="0" indent="-171450">
              <a:buFont typeface="Arial" panose="020B0604020202020204" pitchFamily="34" charset="0"/>
              <a:buChar char="•"/>
            </a:pPr>
            <a:r>
              <a:rPr lang="en-US" baseline="0" dirty="0" smtClean="0"/>
              <a:t>Build relationships</a:t>
            </a:r>
          </a:p>
          <a:p>
            <a:pPr marL="171450" lvl="0" indent="-171450">
              <a:buFont typeface="Arial" panose="020B0604020202020204" pitchFamily="34" charset="0"/>
              <a:buChar char="•"/>
            </a:pPr>
            <a:r>
              <a:rPr lang="en-US" baseline="0" dirty="0" smtClean="0"/>
              <a:t>Provide the quality service</a:t>
            </a:r>
          </a:p>
          <a:p>
            <a:pPr marL="171450" lvl="0" indent="-171450">
              <a:buFont typeface="Arial" panose="020B0604020202020204" pitchFamily="34" charset="0"/>
              <a:buChar char="•"/>
            </a:pPr>
            <a:r>
              <a:rPr lang="en-US" baseline="0" dirty="0" smtClean="0"/>
              <a:t>Give them the tools to do it right</a:t>
            </a:r>
            <a:endParaRPr lang="en-US" dirty="0"/>
          </a:p>
        </p:txBody>
      </p:sp>
      <p:sp>
        <p:nvSpPr>
          <p:cNvPr id="4" name="Slide Number Placeholder 3"/>
          <p:cNvSpPr>
            <a:spLocks noGrp="1"/>
          </p:cNvSpPr>
          <p:nvPr>
            <p:ph type="sldNum" sz="quarter" idx="10"/>
          </p:nvPr>
        </p:nvSpPr>
        <p:spPr/>
        <p:txBody>
          <a:bodyPr/>
          <a:lstStyle/>
          <a:p>
            <a:fld id="{C719345C-7A2C-47EE-B929-3B4956167E74}" type="slidenum">
              <a:rPr lang="en-US" smtClean="0"/>
              <a:t>6</a:t>
            </a:fld>
            <a:endParaRPr lang="en-US"/>
          </a:p>
        </p:txBody>
      </p:sp>
    </p:spTree>
    <p:extLst>
      <p:ext uri="{BB962C8B-B14F-4D97-AF65-F5344CB8AC3E}">
        <p14:creationId xmlns:p14="http://schemas.microsoft.com/office/powerpoint/2010/main" val="3912974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Be personable and get to know them!  By developing a relationship with the person it will feel more natural to ask them to tell others about your services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If you have a client that you feel would be good at sharing</a:t>
            </a:r>
            <a:r>
              <a:rPr lang="en-US" baseline="0" dirty="0" smtClean="0"/>
              <a:t> the message, build your relationship and encourage sharing of information.  Give that person the tools to share the message.</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Don’t be shy – ask</a:t>
            </a:r>
            <a:r>
              <a:rPr lang="en-US" baseline="0" dirty="0" smtClean="0"/>
              <a:t> them to share! </a:t>
            </a:r>
          </a:p>
          <a:p>
            <a:pPr marL="171450" indent="-171450">
              <a:buFont typeface="Arial" panose="020B0604020202020204" pitchFamily="34" charset="0"/>
              <a:buChar char="•"/>
            </a:pPr>
            <a:r>
              <a:rPr lang="en-US" dirty="0" smtClean="0"/>
              <a:t>Ask them if there is someone specific that they know who could benefit from your</a:t>
            </a:r>
            <a:r>
              <a:rPr lang="en-US" baseline="0" dirty="0" smtClean="0"/>
              <a:t> service</a:t>
            </a:r>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	get them</a:t>
            </a:r>
            <a:r>
              <a:rPr lang="en-US" baseline="0" dirty="0" smtClean="0"/>
              <a:t> thinking about who they could tell – maybe </a:t>
            </a:r>
            <a:r>
              <a:rPr lang="en-US" dirty="0" smtClean="0"/>
              <a:t>have them write the name down</a:t>
            </a:r>
          </a:p>
          <a:p>
            <a:pPr lvl="1"/>
            <a:r>
              <a:rPr lang="en-US" dirty="0" smtClean="0"/>
              <a:t>Give them a card with </a:t>
            </a:r>
          </a:p>
          <a:p>
            <a:pPr lvl="1"/>
            <a:r>
              <a:rPr lang="en-US" dirty="0" smtClean="0"/>
              <a:t>	don’t rely on them remembering what to say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719345C-7A2C-47EE-B929-3B4956167E74}" type="slidenum">
              <a:rPr lang="en-US" smtClean="0"/>
              <a:t>7</a:t>
            </a:fld>
            <a:endParaRPr lang="en-US"/>
          </a:p>
        </p:txBody>
      </p:sp>
    </p:spTree>
    <p:extLst>
      <p:ext uri="{BB962C8B-B14F-4D97-AF65-F5344CB8AC3E}">
        <p14:creationId xmlns:p14="http://schemas.microsoft.com/office/powerpoint/2010/main" val="1905932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	</a:t>
            </a:r>
          </a:p>
          <a:p>
            <a:r>
              <a:rPr lang="en-US" dirty="0" smtClean="0"/>
              <a:t>Send a “thank you” postcard the day after the visit</a:t>
            </a:r>
          </a:p>
          <a:p>
            <a:pPr lvl="1"/>
            <a:r>
              <a:rPr lang="en-US" dirty="0" smtClean="0"/>
              <a:t>Include a request to “spread the word”</a:t>
            </a:r>
          </a:p>
          <a:p>
            <a:pPr lvl="1"/>
            <a:r>
              <a:rPr lang="en-US" dirty="0" smtClean="0"/>
              <a:t>use your agency postcard or create a MIPPA postcard</a:t>
            </a:r>
          </a:p>
          <a:p>
            <a:pPr lvl="1"/>
            <a:r>
              <a:rPr lang="en-US" dirty="0" smtClean="0"/>
              <a:t>add one sentence and your signature to make it personal</a:t>
            </a:r>
          </a:p>
          <a:p>
            <a:endParaRPr lang="en-US" dirty="0"/>
          </a:p>
        </p:txBody>
      </p:sp>
      <p:sp>
        <p:nvSpPr>
          <p:cNvPr id="4" name="Slide Number Placeholder 3"/>
          <p:cNvSpPr>
            <a:spLocks noGrp="1"/>
          </p:cNvSpPr>
          <p:nvPr>
            <p:ph type="sldNum" sz="quarter" idx="10"/>
          </p:nvPr>
        </p:nvSpPr>
        <p:spPr/>
        <p:txBody>
          <a:bodyPr/>
          <a:lstStyle/>
          <a:p>
            <a:fld id="{C719345C-7A2C-47EE-B929-3B4956167E74}" type="slidenum">
              <a:rPr lang="en-US" smtClean="0"/>
              <a:t>8</a:t>
            </a:fld>
            <a:endParaRPr lang="en-US"/>
          </a:p>
        </p:txBody>
      </p:sp>
    </p:spTree>
    <p:extLst>
      <p:ext uri="{BB962C8B-B14F-4D97-AF65-F5344CB8AC3E}">
        <p14:creationId xmlns:p14="http://schemas.microsoft.com/office/powerpoint/2010/main" val="1575167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a handwritten</a:t>
            </a:r>
            <a:r>
              <a:rPr lang="en-US" baseline="0" dirty="0" smtClean="0"/>
              <a:t> </a:t>
            </a:r>
            <a:r>
              <a:rPr lang="en-US" dirty="0" smtClean="0"/>
              <a:t>sentence</a:t>
            </a:r>
            <a:r>
              <a:rPr lang="en-US" baseline="0" dirty="0" smtClean="0"/>
              <a:t> to personalize it.</a:t>
            </a:r>
            <a:endParaRPr lang="en-US" dirty="0"/>
          </a:p>
        </p:txBody>
      </p:sp>
      <p:sp>
        <p:nvSpPr>
          <p:cNvPr id="4" name="Slide Number Placeholder 3"/>
          <p:cNvSpPr>
            <a:spLocks noGrp="1"/>
          </p:cNvSpPr>
          <p:nvPr>
            <p:ph type="sldNum" sz="quarter" idx="10"/>
          </p:nvPr>
        </p:nvSpPr>
        <p:spPr/>
        <p:txBody>
          <a:bodyPr/>
          <a:lstStyle/>
          <a:p>
            <a:fld id="{C719345C-7A2C-47EE-B929-3B4956167E74}" type="slidenum">
              <a:rPr lang="en-US" smtClean="0"/>
              <a:t>9</a:t>
            </a:fld>
            <a:endParaRPr lang="en-US"/>
          </a:p>
        </p:txBody>
      </p:sp>
    </p:spTree>
    <p:extLst>
      <p:ext uri="{BB962C8B-B14F-4D97-AF65-F5344CB8AC3E}">
        <p14:creationId xmlns:p14="http://schemas.microsoft.com/office/powerpoint/2010/main" val="689806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604E57-73D6-41F8-BED8-64C0AD3B3074}"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7B329-29B5-4794-9AAC-4014FAF10285}" type="slidenum">
              <a:rPr lang="en-US" smtClean="0"/>
              <a:t>‹#›</a:t>
            </a:fld>
            <a:endParaRPr lang="en-US"/>
          </a:p>
        </p:txBody>
      </p:sp>
    </p:spTree>
    <p:extLst>
      <p:ext uri="{BB962C8B-B14F-4D97-AF65-F5344CB8AC3E}">
        <p14:creationId xmlns:p14="http://schemas.microsoft.com/office/powerpoint/2010/main" val="1029979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04E57-73D6-41F8-BED8-64C0AD3B3074}"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7B329-29B5-4794-9AAC-4014FAF10285}" type="slidenum">
              <a:rPr lang="en-US" smtClean="0"/>
              <a:t>‹#›</a:t>
            </a:fld>
            <a:endParaRPr lang="en-US"/>
          </a:p>
        </p:txBody>
      </p:sp>
    </p:spTree>
    <p:extLst>
      <p:ext uri="{BB962C8B-B14F-4D97-AF65-F5344CB8AC3E}">
        <p14:creationId xmlns:p14="http://schemas.microsoft.com/office/powerpoint/2010/main" val="396452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04E57-73D6-41F8-BED8-64C0AD3B3074}"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7B329-29B5-4794-9AAC-4014FAF10285}" type="slidenum">
              <a:rPr lang="en-US" smtClean="0"/>
              <a:t>‹#›</a:t>
            </a:fld>
            <a:endParaRPr lang="en-US"/>
          </a:p>
        </p:txBody>
      </p:sp>
    </p:spTree>
    <p:extLst>
      <p:ext uri="{BB962C8B-B14F-4D97-AF65-F5344CB8AC3E}">
        <p14:creationId xmlns:p14="http://schemas.microsoft.com/office/powerpoint/2010/main" val="119946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04E57-73D6-41F8-BED8-64C0AD3B3074}"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7B329-29B5-4794-9AAC-4014FAF10285}" type="slidenum">
              <a:rPr lang="en-US" smtClean="0"/>
              <a:t>‹#›</a:t>
            </a:fld>
            <a:endParaRPr lang="en-US"/>
          </a:p>
        </p:txBody>
      </p:sp>
    </p:spTree>
    <p:extLst>
      <p:ext uri="{BB962C8B-B14F-4D97-AF65-F5344CB8AC3E}">
        <p14:creationId xmlns:p14="http://schemas.microsoft.com/office/powerpoint/2010/main" val="358464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604E57-73D6-41F8-BED8-64C0AD3B3074}"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7B329-29B5-4794-9AAC-4014FAF10285}" type="slidenum">
              <a:rPr lang="en-US" smtClean="0"/>
              <a:t>‹#›</a:t>
            </a:fld>
            <a:endParaRPr lang="en-US"/>
          </a:p>
        </p:txBody>
      </p:sp>
    </p:spTree>
    <p:extLst>
      <p:ext uri="{BB962C8B-B14F-4D97-AF65-F5344CB8AC3E}">
        <p14:creationId xmlns:p14="http://schemas.microsoft.com/office/powerpoint/2010/main" val="3407917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604E57-73D6-41F8-BED8-64C0AD3B3074}"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7B329-29B5-4794-9AAC-4014FAF10285}" type="slidenum">
              <a:rPr lang="en-US" smtClean="0"/>
              <a:t>‹#›</a:t>
            </a:fld>
            <a:endParaRPr lang="en-US"/>
          </a:p>
        </p:txBody>
      </p:sp>
    </p:spTree>
    <p:extLst>
      <p:ext uri="{BB962C8B-B14F-4D97-AF65-F5344CB8AC3E}">
        <p14:creationId xmlns:p14="http://schemas.microsoft.com/office/powerpoint/2010/main" val="805429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604E57-73D6-41F8-BED8-64C0AD3B3074}" type="datetimeFigureOut">
              <a:rPr lang="en-US" smtClean="0"/>
              <a:t>9/10/2015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67B329-29B5-4794-9AAC-4014FAF10285}" type="slidenum">
              <a:rPr lang="en-US" smtClean="0"/>
              <a:t>‹#›</a:t>
            </a:fld>
            <a:endParaRPr lang="en-US"/>
          </a:p>
        </p:txBody>
      </p:sp>
    </p:spTree>
    <p:extLst>
      <p:ext uri="{BB962C8B-B14F-4D97-AF65-F5344CB8AC3E}">
        <p14:creationId xmlns:p14="http://schemas.microsoft.com/office/powerpoint/2010/main" val="258752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604E57-73D6-41F8-BED8-64C0AD3B3074}" type="datetimeFigureOut">
              <a:rPr lang="en-US" smtClean="0"/>
              <a:t>9/10/2015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67B329-29B5-4794-9AAC-4014FAF10285}" type="slidenum">
              <a:rPr lang="en-US" smtClean="0"/>
              <a:t>‹#›</a:t>
            </a:fld>
            <a:endParaRPr lang="en-US"/>
          </a:p>
        </p:txBody>
      </p:sp>
    </p:spTree>
    <p:extLst>
      <p:ext uri="{BB962C8B-B14F-4D97-AF65-F5344CB8AC3E}">
        <p14:creationId xmlns:p14="http://schemas.microsoft.com/office/powerpoint/2010/main" val="73602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04E57-73D6-41F8-BED8-64C0AD3B3074}" type="datetimeFigureOut">
              <a:rPr lang="en-US" smtClean="0"/>
              <a:t>9/10/2015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67B329-29B5-4794-9AAC-4014FAF10285}" type="slidenum">
              <a:rPr lang="en-US" smtClean="0"/>
              <a:t>‹#›</a:t>
            </a:fld>
            <a:endParaRPr lang="en-US"/>
          </a:p>
        </p:txBody>
      </p:sp>
    </p:spTree>
    <p:extLst>
      <p:ext uri="{BB962C8B-B14F-4D97-AF65-F5344CB8AC3E}">
        <p14:creationId xmlns:p14="http://schemas.microsoft.com/office/powerpoint/2010/main" val="1078350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04E57-73D6-41F8-BED8-64C0AD3B3074}"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7B329-29B5-4794-9AAC-4014FAF10285}" type="slidenum">
              <a:rPr lang="en-US" smtClean="0"/>
              <a:t>‹#›</a:t>
            </a:fld>
            <a:endParaRPr lang="en-US"/>
          </a:p>
        </p:txBody>
      </p:sp>
    </p:spTree>
    <p:extLst>
      <p:ext uri="{BB962C8B-B14F-4D97-AF65-F5344CB8AC3E}">
        <p14:creationId xmlns:p14="http://schemas.microsoft.com/office/powerpoint/2010/main" val="54742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04E57-73D6-41F8-BED8-64C0AD3B3074}"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7B329-29B5-4794-9AAC-4014FAF10285}" type="slidenum">
              <a:rPr lang="en-US" smtClean="0"/>
              <a:t>‹#›</a:t>
            </a:fld>
            <a:endParaRPr lang="en-US"/>
          </a:p>
        </p:txBody>
      </p:sp>
    </p:spTree>
    <p:extLst>
      <p:ext uri="{BB962C8B-B14F-4D97-AF65-F5344CB8AC3E}">
        <p14:creationId xmlns:p14="http://schemas.microsoft.com/office/powerpoint/2010/main" val="4211707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04E57-73D6-41F8-BED8-64C0AD3B3074}" type="datetimeFigureOut">
              <a:rPr lang="en-US" smtClean="0"/>
              <a:t>9/10/2015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7B329-29B5-4794-9AAC-4014FAF10285}" type="slidenum">
              <a:rPr lang="en-US" smtClean="0"/>
              <a:t>‹#›</a:t>
            </a:fld>
            <a:endParaRPr lang="en-US"/>
          </a:p>
        </p:txBody>
      </p:sp>
    </p:spTree>
    <p:extLst>
      <p:ext uri="{BB962C8B-B14F-4D97-AF65-F5344CB8AC3E}">
        <p14:creationId xmlns:p14="http://schemas.microsoft.com/office/powerpoint/2010/main" val="44420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WAARlogo"/>
          <p:cNvPicPr/>
          <p:nvPr/>
        </p:nvPicPr>
        <p:blipFill>
          <a:blip r:embed="rId3" cstate="print"/>
          <a:srcRect/>
          <a:stretch>
            <a:fillRect/>
          </a:stretch>
        </p:blipFill>
        <p:spPr bwMode="auto">
          <a:xfrm>
            <a:off x="1249680" y="4696142"/>
            <a:ext cx="3512820" cy="1307465"/>
          </a:xfrm>
          <a:prstGeom prst="rect">
            <a:avLst/>
          </a:prstGeom>
          <a:noFill/>
          <a:ln w="9525">
            <a:noFill/>
            <a:miter lim="800000"/>
            <a:headEnd/>
            <a:tailEnd/>
          </a:ln>
        </p:spPr>
      </p:pic>
      <p:sp>
        <p:nvSpPr>
          <p:cNvPr id="2" name="Title 1"/>
          <p:cNvSpPr>
            <a:spLocks noGrp="1"/>
          </p:cNvSpPr>
          <p:nvPr>
            <p:ph type="ctrTitle"/>
          </p:nvPr>
        </p:nvSpPr>
        <p:spPr>
          <a:xfrm>
            <a:off x="1830978" y="1217704"/>
            <a:ext cx="9144000" cy="2387600"/>
          </a:xfrm>
        </p:spPr>
        <p:txBody>
          <a:bodyPr>
            <a:normAutofit fontScale="90000"/>
          </a:bodyPr>
          <a:lstStyle/>
          <a:p>
            <a:r>
              <a:rPr lang="en-US" sz="4000" dirty="0" smtClean="0"/>
              <a:t>MIPPA Training</a:t>
            </a:r>
            <a:br>
              <a:rPr lang="en-US" sz="4000" dirty="0" smtClean="0"/>
            </a:br>
            <a:r>
              <a:rPr lang="en-US" sz="4000" dirty="0" smtClean="0"/>
              <a:t/>
            </a:r>
            <a:br>
              <a:rPr lang="en-US" sz="4000" dirty="0" smtClean="0"/>
            </a:br>
            <a:r>
              <a:rPr lang="en-US" sz="6200" b="1" dirty="0" smtClean="0"/>
              <a:t>Word of Mouth Marketing</a:t>
            </a:r>
            <a:br>
              <a:rPr lang="en-US" sz="6200" b="1" dirty="0" smtClean="0"/>
            </a:br>
            <a:r>
              <a:rPr lang="en-US" sz="4900" b="1" dirty="0" smtClean="0"/>
              <a:t>For MIPPA Programs</a:t>
            </a:r>
            <a:r>
              <a:rPr lang="en-US" b="1" dirty="0" smtClean="0"/>
              <a:t/>
            </a:r>
            <a:br>
              <a:rPr lang="en-US" b="1" dirty="0" smtClean="0"/>
            </a:br>
            <a:endParaRPr lang="en-US" b="1" dirty="0"/>
          </a:p>
        </p:txBody>
      </p:sp>
      <p:sp>
        <p:nvSpPr>
          <p:cNvPr id="3" name="Subtitle 2"/>
          <p:cNvSpPr>
            <a:spLocks noGrp="1"/>
          </p:cNvSpPr>
          <p:nvPr>
            <p:ph type="subTitle" idx="1"/>
          </p:nvPr>
        </p:nvSpPr>
        <p:spPr>
          <a:xfrm>
            <a:off x="1686197" y="3474676"/>
            <a:ext cx="9144000" cy="1655762"/>
          </a:xfrm>
        </p:spPr>
        <p:txBody>
          <a:bodyPr/>
          <a:lstStyle/>
          <a:p>
            <a:endParaRPr lang="en-US" dirty="0" smtClean="0"/>
          </a:p>
          <a:p>
            <a:pPr>
              <a:spcBef>
                <a:spcPct val="0"/>
              </a:spcBef>
              <a:defRPr/>
            </a:pPr>
            <a:r>
              <a:rPr lang="en-US" dirty="0">
                <a:solidFill>
                  <a:srgbClr val="000000"/>
                </a:solidFill>
              </a:rPr>
              <a:t>Presented by: </a:t>
            </a:r>
          </a:p>
          <a:p>
            <a:pPr>
              <a:spcBef>
                <a:spcPct val="0"/>
              </a:spcBef>
              <a:defRPr/>
            </a:pPr>
            <a:r>
              <a:rPr lang="en-US" dirty="0">
                <a:solidFill>
                  <a:srgbClr val="000000"/>
                </a:solidFill>
              </a:rPr>
              <a:t> Jane Mahoney, Debbie Bisswurm</a:t>
            </a:r>
          </a:p>
          <a:p>
            <a:pPr>
              <a:spcBef>
                <a:spcPct val="0"/>
              </a:spcBef>
              <a:defRPr/>
            </a:pPr>
            <a:r>
              <a:rPr lang="en-US" dirty="0">
                <a:solidFill>
                  <a:srgbClr val="000000"/>
                </a:solidFill>
              </a:rPr>
              <a:t>Greater WI Agency on Aging Resources, </a:t>
            </a:r>
            <a:r>
              <a:rPr lang="en-US" dirty="0" smtClean="0">
                <a:solidFill>
                  <a:srgbClr val="000000"/>
                </a:solidFill>
              </a:rPr>
              <a:t>Inc. </a:t>
            </a:r>
            <a:endParaRPr lang="en-US" dirty="0">
              <a:solidFill>
                <a:srgbClr val="000000"/>
              </a:solidFill>
            </a:endParaRPr>
          </a:p>
          <a:p>
            <a:endParaRPr lang="en-US" dirty="0"/>
          </a:p>
          <a:p>
            <a:pPr algn="l"/>
            <a:endParaRPr lang="en-US" dirty="0"/>
          </a:p>
        </p:txBody>
      </p:sp>
    </p:spTree>
    <p:extLst>
      <p:ext uri="{BB962C8B-B14F-4D97-AF65-F5344CB8AC3E}">
        <p14:creationId xmlns:p14="http://schemas.microsoft.com/office/powerpoint/2010/main" val="1424063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1812175"/>
            <a:ext cx="10356819" cy="4246567"/>
          </a:xfrm>
          <a:prstGeom prst="rect">
            <a:avLst/>
          </a:prstGeom>
          <a:noFill/>
          <a:ln>
            <a:solidFill>
              <a:srgbClr val="002060"/>
            </a:solidFill>
          </a:ln>
        </p:spPr>
        <p:txBody>
          <a:bodyPr wrap="square" rtlCol="0">
            <a:spAutoFit/>
          </a:bodyPr>
          <a:lstStyle/>
          <a:p>
            <a:endParaRPr lang="en-US" dirty="0"/>
          </a:p>
        </p:txBody>
      </p:sp>
      <p:sp>
        <p:nvSpPr>
          <p:cNvPr id="3" name="Title 2"/>
          <p:cNvSpPr>
            <a:spLocks noGrp="1"/>
          </p:cNvSpPr>
          <p:nvPr>
            <p:ph type="title"/>
          </p:nvPr>
        </p:nvSpPr>
        <p:spPr/>
        <p:txBody>
          <a:bodyPr>
            <a:normAutofit/>
          </a:bodyPr>
          <a:lstStyle/>
          <a:p>
            <a:r>
              <a:rPr lang="en-US" sz="4000" b="1" dirty="0" smtClean="0">
                <a:latin typeface="+mn-lt"/>
              </a:rPr>
              <a:t>Sample postcard - front</a:t>
            </a:r>
            <a:endParaRPr lang="en-US" sz="4000" b="1" dirty="0">
              <a:latin typeface="+mn-lt"/>
            </a:endParaRPr>
          </a:p>
        </p:txBody>
      </p:sp>
      <p:pic>
        <p:nvPicPr>
          <p:cNvPr id="4" name="Picture 3"/>
          <p:cNvPicPr>
            <a:picLocks noChangeAspect="1"/>
          </p:cNvPicPr>
          <p:nvPr/>
        </p:nvPicPr>
        <p:blipFill>
          <a:blip r:embed="rId3"/>
          <a:stretch>
            <a:fillRect/>
          </a:stretch>
        </p:blipFill>
        <p:spPr>
          <a:xfrm>
            <a:off x="1900031" y="2733649"/>
            <a:ext cx="3383573" cy="2920237"/>
          </a:xfrm>
          <a:prstGeom prst="rect">
            <a:avLst/>
          </a:prstGeom>
        </p:spPr>
      </p:pic>
      <p:pic>
        <p:nvPicPr>
          <p:cNvPr id="5" name="Picture 4"/>
          <p:cNvPicPr>
            <a:picLocks noChangeAspect="1"/>
          </p:cNvPicPr>
          <p:nvPr/>
        </p:nvPicPr>
        <p:blipFill>
          <a:blip r:embed="rId3"/>
          <a:stretch>
            <a:fillRect/>
          </a:stretch>
        </p:blipFill>
        <p:spPr>
          <a:xfrm>
            <a:off x="6760525" y="2771052"/>
            <a:ext cx="3383573" cy="2920237"/>
          </a:xfrm>
          <a:prstGeom prst="rect">
            <a:avLst/>
          </a:prstGeom>
        </p:spPr>
      </p:pic>
    </p:spTree>
    <p:extLst>
      <p:ext uri="{BB962C8B-B14F-4D97-AF65-F5344CB8AC3E}">
        <p14:creationId xmlns:p14="http://schemas.microsoft.com/office/powerpoint/2010/main" val="469411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19005">
            <a:off x="9509759" y="198870"/>
            <a:ext cx="2007017" cy="2007017"/>
          </a:xfrm>
          <a:prstGeom prst="rect">
            <a:avLst/>
          </a:prstGeom>
        </p:spPr>
      </p:pic>
      <p:sp>
        <p:nvSpPr>
          <p:cNvPr id="2" name="Title 1"/>
          <p:cNvSpPr>
            <a:spLocks noGrp="1"/>
          </p:cNvSpPr>
          <p:nvPr>
            <p:ph type="title"/>
          </p:nvPr>
        </p:nvSpPr>
        <p:spPr>
          <a:xfrm>
            <a:off x="838200" y="365126"/>
            <a:ext cx="7834248" cy="1106602"/>
          </a:xfrm>
        </p:spPr>
        <p:txBody>
          <a:bodyPr/>
          <a:lstStyle/>
          <a:p>
            <a:r>
              <a:rPr lang="en-US" b="1" dirty="0" smtClean="0">
                <a:latin typeface="+mn-lt"/>
              </a:rPr>
              <a:t>Provide Quality Service</a:t>
            </a:r>
            <a:endParaRPr lang="en-US" b="1" dirty="0">
              <a:latin typeface="+mn-lt"/>
            </a:endParaRPr>
          </a:p>
        </p:txBody>
      </p:sp>
      <p:sp>
        <p:nvSpPr>
          <p:cNvPr id="3" name="Content Placeholder 2"/>
          <p:cNvSpPr>
            <a:spLocks noGrp="1"/>
          </p:cNvSpPr>
          <p:nvPr>
            <p:ph idx="1"/>
          </p:nvPr>
        </p:nvSpPr>
        <p:spPr>
          <a:xfrm>
            <a:off x="838200" y="1327758"/>
            <a:ext cx="10334105" cy="4935255"/>
          </a:xfrm>
        </p:spPr>
        <p:txBody>
          <a:bodyPr>
            <a:normAutofit/>
          </a:bodyPr>
          <a:lstStyle/>
          <a:p>
            <a:pPr marL="228600" lvl="1">
              <a:spcBef>
                <a:spcPts val="1000"/>
              </a:spcBef>
            </a:pPr>
            <a:r>
              <a:rPr lang="en-US" sz="2800" dirty="0" smtClean="0"/>
              <a:t>Make sure your service is top-notch!  If they received                        good service they will want to share</a:t>
            </a:r>
          </a:p>
          <a:p>
            <a:pPr marL="228600" lvl="1">
              <a:spcBef>
                <a:spcPts val="1000"/>
              </a:spcBef>
            </a:pPr>
            <a:r>
              <a:rPr lang="en-US" sz="2800" dirty="0" smtClean="0"/>
              <a:t>When </a:t>
            </a:r>
            <a:r>
              <a:rPr lang="en-US" sz="2800" dirty="0"/>
              <a:t>a client walks out your door, </a:t>
            </a:r>
            <a:r>
              <a:rPr lang="en-US" sz="2800" i="1" dirty="0"/>
              <a:t>what have you given them to talk about?</a:t>
            </a:r>
          </a:p>
          <a:p>
            <a:r>
              <a:rPr lang="en-US" dirty="0"/>
              <a:t>Remember that each contact is an opportunity for more referrals</a:t>
            </a:r>
          </a:p>
          <a:p>
            <a:r>
              <a:rPr lang="en-US" dirty="0" smtClean="0"/>
              <a:t>Make follow up calls or send postcards </a:t>
            </a:r>
          </a:p>
          <a:p>
            <a:pPr lvl="2"/>
            <a:r>
              <a:rPr lang="en-US" sz="2400" dirty="0" smtClean="0"/>
              <a:t>Reminds them that they were going to share and recaps what information you want them to pass along</a:t>
            </a:r>
          </a:p>
          <a:p>
            <a:pPr lvl="2"/>
            <a:r>
              <a:rPr lang="en-US" sz="2400" dirty="0" smtClean="0"/>
              <a:t>Gives an opportunity to ask any questions they may have thought of</a:t>
            </a:r>
          </a:p>
          <a:p>
            <a:pPr lvl="2"/>
            <a:r>
              <a:rPr lang="en-US" sz="2400" dirty="0" smtClean="0"/>
              <a:t>MIPPA coordinator can do this follow-up</a:t>
            </a:r>
          </a:p>
          <a:p>
            <a:pPr marL="457200" lvl="1" indent="0">
              <a:buNone/>
            </a:pPr>
            <a:endParaRPr lang="en-US" dirty="0" smtClean="0"/>
          </a:p>
          <a:p>
            <a:pPr marL="457200" lvl="1" indent="0">
              <a:buNone/>
            </a:pPr>
            <a:endParaRPr lang="en-US" dirty="0" smtClean="0"/>
          </a:p>
          <a:p>
            <a:pPr marL="457200" lvl="1" indent="0">
              <a:buNone/>
            </a:pPr>
            <a:endParaRPr lang="en-US" dirty="0" smtClean="0"/>
          </a:p>
        </p:txBody>
      </p:sp>
      <p:pic>
        <p:nvPicPr>
          <p:cNvPr id="6" name="Picture 5"/>
          <p:cNvPicPr>
            <a:picLocks noChangeAspect="1"/>
          </p:cNvPicPr>
          <p:nvPr/>
        </p:nvPicPr>
        <p:blipFill>
          <a:blip r:embed="rId4"/>
          <a:stretch>
            <a:fillRect/>
          </a:stretch>
        </p:blipFill>
        <p:spPr>
          <a:xfrm>
            <a:off x="321864" y="5506839"/>
            <a:ext cx="2570965" cy="1003733"/>
          </a:xfrm>
          <a:prstGeom prst="rect">
            <a:avLst/>
          </a:prstGeom>
        </p:spPr>
      </p:pic>
    </p:spTree>
    <p:extLst>
      <p:ext uri="{BB962C8B-B14F-4D97-AF65-F5344CB8AC3E}">
        <p14:creationId xmlns:p14="http://schemas.microsoft.com/office/powerpoint/2010/main" val="3895518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Give Them Tools to Spread the Word</a:t>
            </a:r>
            <a:endParaRPr lang="en-US" b="1" dirty="0">
              <a:latin typeface="+mn-lt"/>
            </a:endParaRPr>
          </a:p>
        </p:txBody>
      </p:sp>
      <p:sp>
        <p:nvSpPr>
          <p:cNvPr id="3" name="Content Placeholder 2"/>
          <p:cNvSpPr>
            <a:spLocks noGrp="1"/>
          </p:cNvSpPr>
          <p:nvPr>
            <p:ph idx="1"/>
          </p:nvPr>
        </p:nvSpPr>
        <p:spPr>
          <a:xfrm>
            <a:off x="838200" y="1590480"/>
            <a:ext cx="10515600" cy="3795712"/>
          </a:xfrm>
        </p:spPr>
        <p:txBody>
          <a:bodyPr>
            <a:normAutofit/>
          </a:bodyPr>
          <a:lstStyle/>
          <a:p>
            <a:pPr>
              <a:spcAft>
                <a:spcPts val="1800"/>
              </a:spcAft>
            </a:pPr>
            <a:r>
              <a:rPr lang="en-US" dirty="0" smtClean="0"/>
              <a:t>When asking someone to share information, make sure they have the </a:t>
            </a:r>
            <a:r>
              <a:rPr lang="en-US" i="1" dirty="0" smtClean="0"/>
              <a:t>right</a:t>
            </a:r>
            <a:r>
              <a:rPr lang="en-US" dirty="0" smtClean="0"/>
              <a:t> information - give </a:t>
            </a:r>
            <a:r>
              <a:rPr lang="en-US" dirty="0"/>
              <a:t>clients the “key” information to share </a:t>
            </a:r>
            <a:endParaRPr lang="en-US" dirty="0" smtClean="0"/>
          </a:p>
          <a:p>
            <a:pPr lvl="2">
              <a:spcAft>
                <a:spcPts val="1800"/>
              </a:spcAft>
            </a:pPr>
            <a:r>
              <a:rPr lang="en-US" sz="2800" dirty="0" smtClean="0"/>
              <a:t>MIPPA brochure</a:t>
            </a:r>
          </a:p>
          <a:p>
            <a:pPr lvl="2">
              <a:spcAft>
                <a:spcPts val="1800"/>
              </a:spcAft>
            </a:pPr>
            <a:r>
              <a:rPr lang="en-US" sz="2800" dirty="0" smtClean="0"/>
              <a:t>Preventive Services handout</a:t>
            </a:r>
          </a:p>
          <a:p>
            <a:pPr lvl="2">
              <a:spcAft>
                <a:spcPts val="1800"/>
              </a:spcAft>
            </a:pPr>
            <a:r>
              <a:rPr lang="en-US" sz="2800" dirty="0" smtClean="0"/>
              <a:t>Postcard or other written information</a:t>
            </a:r>
            <a:endParaRPr lang="en-US" sz="2800" dirty="0"/>
          </a:p>
          <a:p>
            <a:pPr>
              <a:spcAft>
                <a:spcPts val="1800"/>
              </a:spcAft>
            </a:pPr>
            <a:r>
              <a:rPr lang="en-US" dirty="0" smtClean="0"/>
              <a:t>Be sure your contact information is easy to see!</a:t>
            </a:r>
          </a:p>
        </p:txBody>
      </p:sp>
      <p:pic>
        <p:nvPicPr>
          <p:cNvPr id="5" name="Picture 4"/>
          <p:cNvPicPr>
            <a:picLocks noChangeAspect="1"/>
          </p:cNvPicPr>
          <p:nvPr/>
        </p:nvPicPr>
        <p:blipFill>
          <a:blip r:embed="rId3"/>
          <a:stretch>
            <a:fillRect/>
          </a:stretch>
        </p:blipFill>
        <p:spPr>
          <a:xfrm>
            <a:off x="638695" y="5486401"/>
            <a:ext cx="2572735" cy="10059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4061" y="3122415"/>
            <a:ext cx="2759739" cy="2658105"/>
          </a:xfrm>
          <a:prstGeom prst="rect">
            <a:avLst/>
          </a:prstGeom>
        </p:spPr>
      </p:pic>
    </p:spTree>
    <p:extLst>
      <p:ext uri="{BB962C8B-B14F-4D97-AF65-F5344CB8AC3E}">
        <p14:creationId xmlns:p14="http://schemas.microsoft.com/office/powerpoint/2010/main" val="4045337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197508" y="2009856"/>
            <a:ext cx="7362127" cy="4025183"/>
            <a:chOff x="0" y="0"/>
            <a:chExt cx="6838950" cy="3766820"/>
          </a:xfrm>
        </p:grpSpPr>
        <p:sp>
          <p:nvSpPr>
            <p:cNvPr id="20" name="Text Box 12"/>
            <p:cNvSpPr txBox="1">
              <a:spLocks noChangeArrowheads="1"/>
            </p:cNvSpPr>
            <p:nvPr/>
          </p:nvSpPr>
          <p:spPr bwMode="auto">
            <a:xfrm>
              <a:off x="2324100" y="0"/>
              <a:ext cx="4514850" cy="3766820"/>
            </a:xfrm>
            <a:prstGeom prst="rect">
              <a:avLst/>
            </a:prstGeom>
            <a:solidFill>
              <a:srgbClr val="00B0AC"/>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6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5400">
                  <a:ln w="9525" cap="rnd" cmpd="sng" algn="ctr">
                    <a:solidFill>
                      <a:srgbClr val="002060"/>
                    </a:solidFill>
                    <a:prstDash val="solid"/>
                    <a:beve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Friend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5"/>
            <p:cNvSpPr txBox="1"/>
            <p:nvPr/>
          </p:nvSpPr>
          <p:spPr>
            <a:xfrm>
              <a:off x="0" y="0"/>
              <a:ext cx="2314575" cy="37623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600" dirty="0">
                  <a:effectLst/>
                  <a:latin typeface="Georgia" panose="02040502050405020303" pitchFamily="18" charset="0"/>
                  <a:ea typeface="Calibri" panose="020F0502020204030204" pitchFamily="34" charset="0"/>
                  <a:cs typeface="Times New Roman" panose="02020603050405020304" pitchFamily="18" charset="0"/>
                </a:rPr>
                <a:t>ADRC of Your County</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dirty="0">
                  <a:effectLst/>
                  <a:latin typeface="Georgia" panose="02040502050405020303" pitchFamily="18" charset="0"/>
                  <a:ea typeface="Calibri" panose="020F0502020204030204" pitchFamily="34" charset="0"/>
                  <a:cs typeface="Times New Roman" panose="02020603050405020304" pitchFamily="18" charset="0"/>
                </a:rPr>
                <a:t>555-123-4567</a:t>
              </a:r>
              <a:endParaRPr lang="en-US" sz="1100" dirty="0">
                <a:effectLst/>
                <a:ea typeface="Calibri" panose="020F0502020204030204" pitchFamily="34" charset="0"/>
                <a:cs typeface="Times New Roman" panose="02020603050405020304" pitchFamily="18" charset="0"/>
              </a:endParaRPr>
            </a:p>
          </p:txBody>
        </p:sp>
      </p:grpSp>
      <p:grpSp>
        <p:nvGrpSpPr>
          <p:cNvPr id="22" name="Group 21"/>
          <p:cNvGrpSpPr/>
          <p:nvPr/>
        </p:nvGrpSpPr>
        <p:grpSpPr>
          <a:xfrm>
            <a:off x="2464209" y="2235917"/>
            <a:ext cx="6798909" cy="3349225"/>
            <a:chOff x="0" y="0"/>
            <a:chExt cx="6798909" cy="3349225"/>
          </a:xfrm>
        </p:grpSpPr>
        <p:sp>
          <p:nvSpPr>
            <p:cNvPr id="23" name="Text Box 7"/>
            <p:cNvSpPr txBox="1"/>
            <p:nvPr/>
          </p:nvSpPr>
          <p:spPr>
            <a:xfrm>
              <a:off x="2531709" y="2411330"/>
              <a:ext cx="4267200" cy="937895"/>
            </a:xfrm>
            <a:prstGeom prst="rect">
              <a:avLst/>
            </a:prstGeom>
            <a:solidFill>
              <a:srgbClr val="00B0AC"/>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2400" i="1" dirty="0">
                  <a:solidFill>
                    <a:srgbClr val="203864"/>
                  </a:solidFill>
                  <a:effectLst/>
                  <a:ea typeface="Calibri" panose="020F0502020204030204" pitchFamily="34" charset="0"/>
                  <a:cs typeface="Times New Roman" panose="02020603050405020304" pitchFamily="18" charset="0"/>
                </a:rPr>
                <a:t>About Important Medicare Benefits</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i="1" dirty="0">
                  <a:solidFill>
                    <a:srgbClr val="203864"/>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9150"/>
              <a:ext cx="1710055" cy="1676400"/>
            </a:xfrm>
            <a:prstGeom prst="rect">
              <a:avLst/>
            </a:prstGeom>
          </p:spPr>
        </p:pic>
        <p:sp>
          <p:nvSpPr>
            <p:cNvPr id="25" name="Text Box 2"/>
            <p:cNvSpPr txBox="1">
              <a:spLocks noChangeArrowheads="1"/>
            </p:cNvSpPr>
            <p:nvPr/>
          </p:nvSpPr>
          <p:spPr bwMode="auto">
            <a:xfrm rot="21081818">
              <a:off x="47625" y="47625"/>
              <a:ext cx="1691005" cy="7213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r>
                <a:rPr lang="en-US" sz="1600" b="1">
                  <a:solidFill>
                    <a:srgbClr val="007D7A"/>
                  </a:solidFill>
                  <a:effectLst/>
                  <a:latin typeface="Lucida Handwriting" panose="03010101010101010101" pitchFamily="66" charset="0"/>
                  <a:ea typeface="Calibri" panose="020F0502020204030204" pitchFamily="34" charset="0"/>
                  <a:cs typeface="Times New Roman" panose="02020603050405020304" pitchFamily="18" charset="0"/>
                </a:rPr>
                <a:t>How may we help you?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Oval Callout 25"/>
            <p:cNvSpPr/>
            <p:nvPr/>
          </p:nvSpPr>
          <p:spPr>
            <a:xfrm>
              <a:off x="2781300" y="0"/>
              <a:ext cx="1800225" cy="1285875"/>
            </a:xfrm>
            <a:prstGeom prst="wedgeEllipseCallou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4500" b="1">
                  <a:effectLst/>
                  <a:ea typeface="Calibri" panose="020F0502020204030204" pitchFamily="34" charset="0"/>
                  <a:cs typeface="Times New Roman" panose="02020603050405020304" pitchFamily="18" charset="0"/>
                </a:rPr>
                <a:t>TELL</a:t>
              </a:r>
              <a:endParaRPr lang="en-US" sz="1100">
                <a:effectLst/>
                <a:ea typeface="Calibri" panose="020F0502020204030204" pitchFamily="34" charset="0"/>
                <a:cs typeface="Times New Roman" panose="02020603050405020304" pitchFamily="18" charset="0"/>
              </a:endParaRPr>
            </a:p>
          </p:txBody>
        </p:sp>
        <p:sp>
          <p:nvSpPr>
            <p:cNvPr id="27" name="Oval Callout 26"/>
            <p:cNvSpPr/>
            <p:nvPr/>
          </p:nvSpPr>
          <p:spPr>
            <a:xfrm flipH="1">
              <a:off x="4314825" y="657225"/>
              <a:ext cx="895350" cy="666750"/>
            </a:xfrm>
            <a:prstGeom prst="wedgeEllipse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3000">
                  <a:solidFill>
                    <a:srgbClr val="007D7A"/>
                  </a:solidFill>
                  <a:effectLst/>
                  <a:ea typeface="Calibri" panose="020F0502020204030204" pitchFamily="34" charset="0"/>
                  <a:cs typeface="Times New Roman" panose="02020603050405020304" pitchFamily="18" charset="0"/>
                </a:rPr>
                <a:t>a</a:t>
              </a:r>
              <a:endParaRPr lang="en-US" sz="1100">
                <a:effectLst/>
                <a:ea typeface="Calibri" panose="020F0502020204030204" pitchFamily="34" charset="0"/>
                <a:cs typeface="Times New Roman" panose="02020603050405020304" pitchFamily="18" charset="0"/>
              </a:endParaRPr>
            </a:p>
          </p:txBody>
        </p:sp>
      </p:grpSp>
      <p:sp>
        <p:nvSpPr>
          <p:cNvPr id="28" name="Rectangle 27"/>
          <p:cNvSpPr>
            <a:spLocks noChangeArrowheads="1"/>
          </p:cNvSpPr>
          <p:nvPr/>
        </p:nvSpPr>
        <p:spPr bwMode="auto">
          <a:xfrm>
            <a:off x="1740309" y="-312665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TextBox 28"/>
          <p:cNvSpPr txBox="1"/>
          <p:nvPr/>
        </p:nvSpPr>
        <p:spPr>
          <a:xfrm>
            <a:off x="530942" y="524543"/>
            <a:ext cx="8505517" cy="769441"/>
          </a:xfrm>
          <a:prstGeom prst="rect">
            <a:avLst/>
          </a:prstGeom>
          <a:noFill/>
        </p:spPr>
        <p:txBody>
          <a:bodyPr wrap="square" rtlCol="0">
            <a:spAutoFit/>
          </a:bodyPr>
          <a:lstStyle/>
          <a:p>
            <a:r>
              <a:rPr lang="en-US" sz="4400" b="1" dirty="0" smtClean="0"/>
              <a:t>Example of a postcard to share</a:t>
            </a:r>
            <a:endParaRPr lang="en-US" sz="4400" b="1" dirty="0"/>
          </a:p>
        </p:txBody>
      </p:sp>
    </p:spTree>
    <p:extLst>
      <p:ext uri="{BB962C8B-B14F-4D97-AF65-F5344CB8AC3E}">
        <p14:creationId xmlns:p14="http://schemas.microsoft.com/office/powerpoint/2010/main" val="3566740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654011" y="1721434"/>
            <a:ext cx="6898005" cy="3766820"/>
            <a:chOff x="0" y="0"/>
            <a:chExt cx="6898299" cy="3766990"/>
          </a:xfrm>
        </p:grpSpPr>
        <p:sp>
          <p:nvSpPr>
            <p:cNvPr id="16" name="Text Box 2"/>
            <p:cNvSpPr txBox="1">
              <a:spLocks noChangeArrowheads="1"/>
            </p:cNvSpPr>
            <p:nvPr/>
          </p:nvSpPr>
          <p:spPr bwMode="auto">
            <a:xfrm>
              <a:off x="0" y="0"/>
              <a:ext cx="6839585" cy="37669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1200"/>
                </a:spcBef>
                <a:spcAft>
                  <a:spcPts val="80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If you know of anyone who may benefit from these programs, please spread the word!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1"/>
            <p:cNvSpPr txBox="1"/>
            <p:nvPr/>
          </p:nvSpPr>
          <p:spPr>
            <a:xfrm>
              <a:off x="68239" y="77213"/>
              <a:ext cx="2779969" cy="3362023"/>
            </a:xfrm>
            <a:prstGeom prst="rect">
              <a:avLst/>
            </a:prstGeom>
            <a:solidFill>
              <a:schemeClr val="bg2"/>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u="sng"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Do you know your benefits?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Preventive Services</a:t>
              </a:r>
              <a:r>
                <a:rPr lang="en-US" sz="1400" dirty="0">
                  <a:effectLst/>
                  <a:latin typeface="Calibri" panose="020F0502020204030204" pitchFamily="34" charset="0"/>
                  <a:ea typeface="Calibri" panose="020F0502020204030204" pitchFamily="34" charset="0"/>
                  <a:cs typeface="Times New Roman" panose="02020603050405020304" pitchFamily="18" charset="0"/>
                </a:rPr>
                <a:t> are now covered by Medicare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Senior Care</a:t>
              </a:r>
              <a:r>
                <a:rPr lang="en-US" sz="1400" dirty="0">
                  <a:effectLst/>
                  <a:latin typeface="Calibri" panose="020F0502020204030204" pitchFamily="34" charset="0"/>
                  <a:ea typeface="Calibri" panose="020F0502020204030204" pitchFamily="34" charset="0"/>
                  <a:cs typeface="Times New Roman" panose="02020603050405020304" pitchFamily="18" charset="0"/>
                </a:rPr>
                <a:t> is an alternative prescription drug plan available to all Wisconsin residents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Medicare Savings Programs</a:t>
              </a:r>
              <a:r>
                <a:rPr lang="en-US" sz="1400" dirty="0">
                  <a:effectLst/>
                  <a:latin typeface="Calibri" panose="020F0502020204030204" pitchFamily="34" charset="0"/>
                  <a:ea typeface="Calibri" panose="020F0502020204030204" pitchFamily="34" charset="0"/>
                  <a:cs typeface="Times New Roman" panose="02020603050405020304" pitchFamily="18" charset="0"/>
                </a:rPr>
                <a:t> cover the Medicare premium for those with limited income and assets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Extra Help</a:t>
              </a:r>
              <a:r>
                <a:rPr lang="en-US" sz="1400" dirty="0">
                  <a:effectLst/>
                  <a:latin typeface="Calibri" panose="020F0502020204030204" pitchFamily="34" charset="0"/>
                  <a:ea typeface="Calibri" panose="020F0502020204030204" pitchFamily="34" charset="0"/>
                  <a:cs typeface="Times New Roman" panose="02020603050405020304" pitchFamily="18" charset="0"/>
                </a:rPr>
                <a:t> reduces Medicare Part D costs for those with limited income and assets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Straight Connector 17"/>
            <p:cNvCxnSpPr/>
            <p:nvPr/>
          </p:nvCxnSpPr>
          <p:spPr>
            <a:xfrm>
              <a:off x="68239" y="3439236"/>
              <a:ext cx="6830060" cy="0"/>
            </a:xfrm>
            <a:prstGeom prst="line">
              <a:avLst/>
            </a:prstGeom>
            <a:ln w="12700">
              <a:solidFill>
                <a:schemeClr val="tx1">
                  <a:lumMod val="75000"/>
                  <a:lumOff val="25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746813" y="701465"/>
            <a:ext cx="8229600" cy="707886"/>
          </a:xfrm>
          <a:prstGeom prst="rect">
            <a:avLst/>
          </a:prstGeom>
          <a:noFill/>
        </p:spPr>
        <p:txBody>
          <a:bodyPr wrap="square" rtlCol="0">
            <a:spAutoFit/>
          </a:bodyPr>
          <a:lstStyle/>
          <a:p>
            <a:r>
              <a:rPr lang="en-US" sz="4000" b="1" dirty="0" smtClean="0"/>
              <a:t>Postcard back…</a:t>
            </a:r>
            <a:endParaRPr lang="en-US" sz="4000" b="1" dirty="0"/>
          </a:p>
        </p:txBody>
      </p:sp>
      <p:pic>
        <p:nvPicPr>
          <p:cNvPr id="19" name="Picture 18"/>
          <p:cNvPicPr>
            <a:picLocks noChangeAspect="1"/>
          </p:cNvPicPr>
          <p:nvPr/>
        </p:nvPicPr>
        <p:blipFill>
          <a:blip r:embed="rId3"/>
          <a:stretch>
            <a:fillRect/>
          </a:stretch>
        </p:blipFill>
        <p:spPr>
          <a:xfrm>
            <a:off x="746813" y="5565464"/>
            <a:ext cx="2472513" cy="965296"/>
          </a:xfrm>
          <a:prstGeom prst="rect">
            <a:avLst/>
          </a:prstGeom>
        </p:spPr>
      </p:pic>
    </p:spTree>
    <p:extLst>
      <p:ext uri="{BB962C8B-B14F-4D97-AF65-F5344CB8AC3E}">
        <p14:creationId xmlns:p14="http://schemas.microsoft.com/office/powerpoint/2010/main" val="2422495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76525" y="1545590"/>
            <a:ext cx="6838950" cy="3766820"/>
            <a:chOff x="0" y="0"/>
            <a:chExt cx="6838950" cy="3766820"/>
          </a:xfrm>
        </p:grpSpPr>
        <p:sp>
          <p:nvSpPr>
            <p:cNvPr id="5" name="Text Box 12"/>
            <p:cNvSpPr txBox="1">
              <a:spLocks noChangeArrowheads="1"/>
            </p:cNvSpPr>
            <p:nvPr/>
          </p:nvSpPr>
          <p:spPr bwMode="auto">
            <a:xfrm>
              <a:off x="2324100" y="0"/>
              <a:ext cx="4514850" cy="3766820"/>
            </a:xfrm>
            <a:prstGeom prst="rect">
              <a:avLst/>
            </a:prstGeom>
            <a:solidFill>
              <a:srgbClr val="00B0AC"/>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36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5400">
                  <a:ln w="9525" cap="rnd" cmpd="sng" algn="ctr">
                    <a:solidFill>
                      <a:srgbClr val="002060"/>
                    </a:solidFill>
                    <a:prstDash val="solid"/>
                    <a:beve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Friend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5"/>
            <p:cNvSpPr txBox="1"/>
            <p:nvPr/>
          </p:nvSpPr>
          <p:spPr>
            <a:xfrm>
              <a:off x="0" y="0"/>
              <a:ext cx="2314575" cy="37623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600" dirty="0">
                  <a:effectLst/>
                  <a:latin typeface="Georgia" panose="02040502050405020303" pitchFamily="18" charset="0"/>
                  <a:ea typeface="Calibri" panose="020F0502020204030204" pitchFamily="34" charset="0"/>
                  <a:cs typeface="Times New Roman" panose="02020603050405020304" pitchFamily="18" charset="0"/>
                </a:rPr>
                <a:t>ADRC of Your County</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dirty="0">
                  <a:effectLst/>
                  <a:latin typeface="Georgia" panose="02040502050405020303" pitchFamily="18" charset="0"/>
                  <a:ea typeface="Calibri" panose="020F0502020204030204" pitchFamily="34" charset="0"/>
                  <a:cs typeface="Times New Roman" panose="02020603050405020304" pitchFamily="18" charset="0"/>
                </a:rPr>
                <a:t>555-123-4567</a:t>
              </a:r>
              <a:endParaRPr lang="en-US" sz="1100" dirty="0">
                <a:effectLst/>
                <a:ea typeface="Calibri" panose="020F0502020204030204" pitchFamily="34" charset="0"/>
                <a:cs typeface="Times New Roman" panose="02020603050405020304" pitchFamily="18" charset="0"/>
              </a:endParaRPr>
            </a:p>
          </p:txBody>
        </p:sp>
      </p:grpSp>
      <p:pic>
        <p:nvPicPr>
          <p:cNvPr id="7" name="Picture 6"/>
          <p:cNvPicPr>
            <a:picLocks noChangeAspect="1"/>
          </p:cNvPicPr>
          <p:nvPr/>
        </p:nvPicPr>
        <p:blipFill>
          <a:blip r:embed="rId3"/>
          <a:stretch>
            <a:fillRect/>
          </a:stretch>
        </p:blipFill>
        <p:spPr>
          <a:xfrm>
            <a:off x="2871337" y="1747603"/>
            <a:ext cx="6449325" cy="3362794"/>
          </a:xfrm>
          <a:prstGeom prst="rect">
            <a:avLst/>
          </a:prstGeom>
        </p:spPr>
      </p:pic>
      <p:sp>
        <p:nvSpPr>
          <p:cNvPr id="8" name="Title 7"/>
          <p:cNvSpPr>
            <a:spLocks noGrp="1"/>
          </p:cNvSpPr>
          <p:nvPr>
            <p:ph type="title"/>
          </p:nvPr>
        </p:nvSpPr>
        <p:spPr>
          <a:xfrm>
            <a:off x="838200" y="365126"/>
            <a:ext cx="10515600" cy="978452"/>
          </a:xfrm>
        </p:spPr>
        <p:txBody>
          <a:bodyPr/>
          <a:lstStyle/>
          <a:p>
            <a:r>
              <a:rPr lang="en-US" sz="4000" b="1" dirty="0" smtClean="0">
                <a:latin typeface="+mn-lt"/>
              </a:rPr>
              <a:t>Example for use during Open Enrollment</a:t>
            </a:r>
            <a:endParaRPr lang="en-US" b="1" dirty="0">
              <a:latin typeface="+mn-lt"/>
            </a:endParaRPr>
          </a:p>
        </p:txBody>
      </p:sp>
    </p:spTree>
    <p:extLst>
      <p:ext uri="{BB962C8B-B14F-4D97-AF65-F5344CB8AC3E}">
        <p14:creationId xmlns:p14="http://schemas.microsoft.com/office/powerpoint/2010/main" val="1820089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77353" y="1978076"/>
            <a:ext cx="6839585" cy="3766820"/>
            <a:chOff x="0" y="0"/>
            <a:chExt cx="6839585" cy="3766990"/>
          </a:xfrm>
        </p:grpSpPr>
        <p:sp>
          <p:nvSpPr>
            <p:cNvPr id="3" name="Text Box 2"/>
            <p:cNvSpPr txBox="1">
              <a:spLocks noChangeArrowheads="1"/>
            </p:cNvSpPr>
            <p:nvPr/>
          </p:nvSpPr>
          <p:spPr bwMode="auto">
            <a:xfrm>
              <a:off x="0" y="0"/>
              <a:ext cx="6839585" cy="37669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 Box 1"/>
            <p:cNvSpPr txBox="1"/>
            <p:nvPr/>
          </p:nvSpPr>
          <p:spPr>
            <a:xfrm>
              <a:off x="81886" y="54591"/>
              <a:ext cx="2779395" cy="3671248"/>
            </a:xfrm>
            <a:prstGeom prst="rect">
              <a:avLst/>
            </a:prstGeom>
            <a:solidFill>
              <a:srgbClr val="E7E6E6"/>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Medicare Open Enrollment</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40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October 15 – December 7</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400"/>
                </a:spcAft>
                <a:buClrTx/>
                <a:buSzTx/>
                <a:buFontTx/>
                <a:buNone/>
                <a:tabLst/>
                <a:defRPr/>
              </a:pPr>
              <a:r>
                <a:rPr kumimoji="0" lang="en-US" sz="1400" b="0" i="1"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Review your Medicare Part D Prescription Drug Plan!</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US" sz="1400" b="1" i="1"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Why review??</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Plan may cost more next year</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Plan may not cover all your medications in the same way</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You might be taking new medications</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7000"/>
                </a:lnSpc>
                <a:spcBef>
                  <a:spcPts val="0"/>
                </a:spcBef>
                <a:spcAft>
                  <a:spcPts val="1000"/>
                </a:spcAft>
                <a:buClrTx/>
                <a:buSzTx/>
                <a:buFont typeface="Symbol" panose="05050102010706020507" pitchFamily="18" charset="2"/>
                <a:buChar char=""/>
                <a:tabLst/>
                <a:defRPr/>
              </a:pPr>
              <a:r>
                <a:rPr kumimoji="0" lang="en-US" sz="12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Get screened for money saving programs</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Schedule an appointment by calling </a:t>
              </a:r>
              <a:r>
                <a:rPr kumimoji="0" lang="en-US" sz="16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ADRC of Cheddar County</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555-123-4567</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5" name="Title 4"/>
          <p:cNvSpPr>
            <a:spLocks noGrp="1"/>
          </p:cNvSpPr>
          <p:nvPr>
            <p:ph type="title"/>
          </p:nvPr>
        </p:nvSpPr>
        <p:spPr/>
        <p:txBody>
          <a:bodyPr>
            <a:normAutofit/>
          </a:bodyPr>
          <a:lstStyle/>
          <a:p>
            <a:r>
              <a:rPr lang="en-US" sz="4000" b="1" dirty="0" smtClean="0">
                <a:latin typeface="+mn-lt"/>
              </a:rPr>
              <a:t>Open Enrollment example - back</a:t>
            </a:r>
            <a:endParaRPr lang="en-US" sz="4000" b="1" dirty="0">
              <a:latin typeface="+mn-lt"/>
            </a:endParaRPr>
          </a:p>
        </p:txBody>
      </p:sp>
    </p:spTree>
    <p:extLst>
      <p:ext uri="{BB962C8B-B14F-4D97-AF65-F5344CB8AC3E}">
        <p14:creationId xmlns:p14="http://schemas.microsoft.com/office/powerpoint/2010/main" val="720018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latin typeface="+mn-lt"/>
              </a:rPr>
              <a:t>Let them know they are helping </a:t>
            </a:r>
            <a:r>
              <a:rPr lang="en-US" b="1" dirty="0" smtClean="0">
                <a:latin typeface="+mn-lt"/>
              </a:rPr>
              <a:t>others</a:t>
            </a:r>
            <a:endParaRPr lang="en-US" b="1" dirty="0">
              <a:latin typeface="+mn-lt"/>
            </a:endParaRPr>
          </a:p>
        </p:txBody>
      </p:sp>
      <p:sp>
        <p:nvSpPr>
          <p:cNvPr id="3" name="Content Placeholder 2"/>
          <p:cNvSpPr>
            <a:spLocks noGrp="1"/>
          </p:cNvSpPr>
          <p:nvPr>
            <p:ph idx="1"/>
          </p:nvPr>
        </p:nvSpPr>
        <p:spPr/>
        <p:txBody>
          <a:bodyPr>
            <a:normAutofit lnSpcReduction="10000"/>
          </a:bodyPr>
          <a:lstStyle/>
          <a:p>
            <a:pPr marL="0" lvl="1">
              <a:spcAft>
                <a:spcPts val="1800"/>
              </a:spcAft>
            </a:pPr>
            <a:r>
              <a:rPr lang="en-US" sz="2800" dirty="0" smtClean="0"/>
              <a:t>Sometimes </a:t>
            </a:r>
            <a:r>
              <a:rPr lang="en-US" sz="2800" dirty="0"/>
              <a:t>people are afraid to share information because they don’t want to be “pushy” or may feel it is private business, (</a:t>
            </a:r>
            <a:r>
              <a:rPr lang="en-US" sz="2800" dirty="0" err="1"/>
              <a:t>ie</a:t>
            </a:r>
            <a:r>
              <a:rPr lang="en-US" sz="2800" dirty="0"/>
              <a:t> programs for low-income)</a:t>
            </a:r>
          </a:p>
          <a:p>
            <a:pPr marL="0" lvl="1">
              <a:spcAft>
                <a:spcPts val="1800"/>
              </a:spcAft>
            </a:pPr>
            <a:r>
              <a:rPr lang="en-US" sz="2800" dirty="0"/>
              <a:t>Give them reasons to share!</a:t>
            </a:r>
          </a:p>
          <a:p>
            <a:pPr marL="914400" lvl="4">
              <a:lnSpc>
                <a:spcPct val="100000"/>
              </a:lnSpc>
              <a:spcAft>
                <a:spcPts val="1800"/>
              </a:spcAft>
            </a:pPr>
            <a:r>
              <a:rPr lang="en-US" sz="2800" dirty="0"/>
              <a:t>Friends and neighbors may have similar </a:t>
            </a:r>
            <a:r>
              <a:rPr lang="en-US" sz="2800" dirty="0" smtClean="0"/>
              <a:t>                                concerns </a:t>
            </a:r>
            <a:r>
              <a:rPr lang="en-US" sz="2800" dirty="0"/>
              <a:t>or issues.</a:t>
            </a:r>
          </a:p>
          <a:p>
            <a:pPr marL="914400" lvl="4">
              <a:lnSpc>
                <a:spcPct val="100000"/>
              </a:lnSpc>
              <a:spcAft>
                <a:spcPts val="1800"/>
              </a:spcAft>
            </a:pPr>
            <a:r>
              <a:rPr lang="en-US" sz="2800" dirty="0"/>
              <a:t>The more people know, the better decisions </a:t>
            </a:r>
            <a:r>
              <a:rPr lang="en-US" sz="2800" dirty="0" smtClean="0"/>
              <a:t>                              they </a:t>
            </a:r>
            <a:r>
              <a:rPr lang="en-US" sz="2800" dirty="0"/>
              <a:t>can make!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8980" y="3341080"/>
            <a:ext cx="3124477" cy="2436872"/>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38914" y="5792476"/>
            <a:ext cx="1971106" cy="768974"/>
          </a:xfrm>
          <a:prstGeom prst="rect">
            <a:avLst/>
          </a:prstGeom>
        </p:spPr>
      </p:pic>
    </p:spTree>
    <p:extLst>
      <p:ext uri="{BB962C8B-B14F-4D97-AF65-F5344CB8AC3E}">
        <p14:creationId xmlns:p14="http://schemas.microsoft.com/office/powerpoint/2010/main" val="2678284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Share your successes</a:t>
            </a:r>
            <a:endParaRPr lang="en-US" b="1"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2504" y="4232396"/>
            <a:ext cx="2733119" cy="2188673"/>
          </a:xfrm>
          <a:prstGeom prst="rect">
            <a:avLst/>
          </a:prstGeom>
        </p:spPr>
      </p:pic>
      <p:sp>
        <p:nvSpPr>
          <p:cNvPr id="3" name="Content Placeholder 2"/>
          <p:cNvSpPr>
            <a:spLocks noGrp="1"/>
          </p:cNvSpPr>
          <p:nvPr>
            <p:ph idx="1"/>
          </p:nvPr>
        </p:nvSpPr>
        <p:spPr>
          <a:xfrm>
            <a:off x="838200" y="1652329"/>
            <a:ext cx="10515600" cy="4351338"/>
          </a:xfrm>
        </p:spPr>
        <p:txBody>
          <a:bodyPr/>
          <a:lstStyle/>
          <a:p>
            <a:pPr lvl="0">
              <a:spcAft>
                <a:spcPts val="600"/>
              </a:spcAft>
            </a:pPr>
            <a:r>
              <a:rPr lang="en-US" dirty="0">
                <a:solidFill>
                  <a:prstClr val="black"/>
                </a:solidFill>
              </a:rPr>
              <a:t>Know what programs and services help your clients the most and be prepared to tell them about that</a:t>
            </a:r>
          </a:p>
          <a:p>
            <a:pPr lvl="2">
              <a:spcAft>
                <a:spcPts val="2400"/>
              </a:spcAft>
            </a:pPr>
            <a:r>
              <a:rPr lang="en-US" sz="2800" dirty="0">
                <a:solidFill>
                  <a:prstClr val="black"/>
                </a:solidFill>
              </a:rPr>
              <a:t>How many people do you help during the OEP? </a:t>
            </a:r>
            <a:endParaRPr lang="en-US" sz="2800" dirty="0" smtClean="0">
              <a:solidFill>
                <a:prstClr val="black"/>
              </a:solidFill>
            </a:endParaRPr>
          </a:p>
          <a:p>
            <a:pPr lvl="2">
              <a:spcAft>
                <a:spcPts val="2400"/>
              </a:spcAft>
            </a:pPr>
            <a:r>
              <a:rPr lang="en-US" sz="2800" dirty="0" smtClean="0">
                <a:solidFill>
                  <a:prstClr val="black"/>
                </a:solidFill>
              </a:rPr>
              <a:t>What is </a:t>
            </a:r>
            <a:r>
              <a:rPr lang="en-US" sz="2800" dirty="0" smtClean="0"/>
              <a:t>the average dollar amount saved as a result of doing </a:t>
            </a:r>
            <a:r>
              <a:rPr lang="en-US" sz="2800" dirty="0" smtClean="0">
                <a:solidFill>
                  <a:prstClr val="black"/>
                </a:solidFill>
              </a:rPr>
              <a:t>a plan finder with someone?</a:t>
            </a:r>
            <a:endParaRPr lang="en-US" sz="2800" dirty="0">
              <a:solidFill>
                <a:prstClr val="black"/>
              </a:solidFill>
            </a:endParaRPr>
          </a:p>
          <a:p>
            <a:pPr lvl="2">
              <a:spcAft>
                <a:spcPts val="2400"/>
              </a:spcAft>
            </a:pPr>
            <a:r>
              <a:rPr lang="en-US" sz="2800" dirty="0" smtClean="0">
                <a:solidFill>
                  <a:prstClr val="black"/>
                </a:solidFill>
              </a:rPr>
              <a:t>Give specific examples </a:t>
            </a:r>
            <a:r>
              <a:rPr lang="en-US" sz="2800" dirty="0">
                <a:solidFill>
                  <a:prstClr val="black"/>
                </a:solidFill>
              </a:rPr>
              <a:t>of how MSP and LIS </a:t>
            </a:r>
            <a:r>
              <a:rPr lang="en-US" sz="2800" dirty="0" smtClean="0">
                <a:solidFill>
                  <a:prstClr val="black"/>
                </a:solidFill>
              </a:rPr>
              <a:t>helped </a:t>
            </a:r>
            <a:r>
              <a:rPr lang="en-US" sz="2800" dirty="0">
                <a:solidFill>
                  <a:prstClr val="black"/>
                </a:solidFill>
              </a:rPr>
              <a:t>others </a:t>
            </a:r>
            <a:r>
              <a:rPr lang="en-US" sz="2800" dirty="0" smtClean="0">
                <a:solidFill>
                  <a:prstClr val="black"/>
                </a:solidFill>
              </a:rPr>
              <a:t>                    you have worked with</a:t>
            </a:r>
          </a:p>
          <a:p>
            <a:pPr>
              <a:spcAft>
                <a:spcPts val="2400"/>
              </a:spcAft>
            </a:pPr>
            <a:endParaRPr lang="en-US" dirty="0"/>
          </a:p>
        </p:txBody>
      </p:sp>
      <p:pic>
        <p:nvPicPr>
          <p:cNvPr id="5" name="Picture 4"/>
          <p:cNvPicPr>
            <a:picLocks noChangeAspect="1"/>
          </p:cNvPicPr>
          <p:nvPr/>
        </p:nvPicPr>
        <p:blipFill>
          <a:blip r:embed="rId4"/>
          <a:stretch>
            <a:fillRect/>
          </a:stretch>
        </p:blipFill>
        <p:spPr>
          <a:xfrm>
            <a:off x="476377" y="5491327"/>
            <a:ext cx="2383201" cy="929742"/>
          </a:xfrm>
          <a:prstGeom prst="rect">
            <a:avLst/>
          </a:prstGeom>
        </p:spPr>
      </p:pic>
    </p:spTree>
    <p:extLst>
      <p:ext uri="{BB962C8B-B14F-4D97-AF65-F5344CB8AC3E}">
        <p14:creationId xmlns:p14="http://schemas.microsoft.com/office/powerpoint/2010/main" val="477022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Use your agency “Catch Phrase”</a:t>
            </a:r>
            <a:r>
              <a:rPr lang="en-US" dirty="0" smtClean="0"/>
              <a:t>	</a:t>
            </a:r>
            <a:endParaRPr lang="en-US" dirty="0"/>
          </a:p>
        </p:txBody>
      </p:sp>
      <p:sp>
        <p:nvSpPr>
          <p:cNvPr id="3" name="Content Placeholder 2"/>
          <p:cNvSpPr>
            <a:spLocks noGrp="1"/>
          </p:cNvSpPr>
          <p:nvPr>
            <p:ph idx="1"/>
          </p:nvPr>
        </p:nvSpPr>
        <p:spPr>
          <a:xfrm>
            <a:off x="838200" y="1825625"/>
            <a:ext cx="5944985" cy="4138295"/>
          </a:xfrm>
        </p:spPr>
        <p:txBody>
          <a:bodyPr/>
          <a:lstStyle/>
          <a:p>
            <a:pPr marL="0" indent="0">
              <a:buNone/>
            </a:pPr>
            <a:r>
              <a:rPr lang="en-US" sz="3200" dirty="0" smtClean="0"/>
              <a:t>Examples of “Catch Phrases”</a:t>
            </a:r>
          </a:p>
          <a:p>
            <a:pPr lvl="1">
              <a:lnSpc>
                <a:spcPct val="150000"/>
              </a:lnSpc>
            </a:pPr>
            <a:r>
              <a:rPr lang="en-US" sz="2800" dirty="0" smtClean="0"/>
              <a:t>Promote better health with…</a:t>
            </a:r>
          </a:p>
          <a:p>
            <a:pPr lvl="1">
              <a:lnSpc>
                <a:spcPct val="150000"/>
              </a:lnSpc>
            </a:pPr>
            <a:r>
              <a:rPr lang="en-US" sz="2800" dirty="0" smtClean="0"/>
              <a:t>What do you have to lose?</a:t>
            </a:r>
          </a:p>
          <a:p>
            <a:pPr lvl="1">
              <a:lnSpc>
                <a:spcPct val="150000"/>
              </a:lnSpc>
            </a:pPr>
            <a:r>
              <a:rPr lang="en-US" sz="2800" dirty="0" smtClean="0"/>
              <a:t>Tell a friend about…</a:t>
            </a:r>
          </a:p>
          <a:p>
            <a:pPr lvl="1">
              <a:lnSpc>
                <a:spcPct val="150000"/>
              </a:lnSpc>
            </a:pPr>
            <a:r>
              <a:rPr lang="en-US" sz="2800" dirty="0" smtClean="0"/>
              <a:t>Know us before you need us</a:t>
            </a:r>
          </a:p>
          <a:p>
            <a:endParaRPr lang="en-US" dirty="0" smtClean="0"/>
          </a:p>
          <a:p>
            <a:endParaRPr lang="en-US" b="1"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0413" y="1825625"/>
            <a:ext cx="3451386" cy="3785464"/>
          </a:xfrm>
          <a:prstGeom prst="rect">
            <a:avLst/>
          </a:prstGeom>
        </p:spPr>
      </p:pic>
      <p:pic>
        <p:nvPicPr>
          <p:cNvPr id="5" name="Picture 4"/>
          <p:cNvPicPr>
            <a:picLocks noChangeAspect="1"/>
          </p:cNvPicPr>
          <p:nvPr/>
        </p:nvPicPr>
        <p:blipFill>
          <a:blip r:embed="rId4"/>
          <a:stretch>
            <a:fillRect/>
          </a:stretch>
        </p:blipFill>
        <p:spPr>
          <a:xfrm>
            <a:off x="647034" y="5482294"/>
            <a:ext cx="2469094" cy="963251"/>
          </a:xfrm>
          <a:prstGeom prst="rect">
            <a:avLst/>
          </a:prstGeom>
        </p:spPr>
      </p:pic>
    </p:spTree>
    <p:extLst>
      <p:ext uri="{BB962C8B-B14F-4D97-AF65-F5344CB8AC3E}">
        <p14:creationId xmlns:p14="http://schemas.microsoft.com/office/powerpoint/2010/main" val="4001413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561" y="769672"/>
            <a:ext cx="10515600" cy="1325563"/>
          </a:xfrm>
        </p:spPr>
        <p:txBody>
          <a:bodyPr>
            <a:normAutofit fontScale="90000"/>
          </a:bodyPr>
          <a:lstStyle/>
          <a:p>
            <a:r>
              <a:rPr lang="en-US" b="1" dirty="0"/>
              <a:t>MIPPA Best Practice:  </a:t>
            </a:r>
            <a:r>
              <a:rPr lang="en-US" b="1" dirty="0" smtClean="0"/>
              <a:t/>
            </a:r>
            <a:br>
              <a:rPr lang="en-US" b="1" dirty="0" smtClean="0"/>
            </a:br>
            <a:r>
              <a:rPr lang="en-US" b="1" dirty="0" smtClean="0"/>
              <a:t>Promote </a:t>
            </a:r>
            <a:r>
              <a:rPr lang="en-US" b="1" dirty="0"/>
              <a:t>Word of Mouth Marketing!</a:t>
            </a:r>
            <a:r>
              <a:rPr lang="en-US" dirty="0"/>
              <a:t/>
            </a:r>
            <a:br>
              <a:rPr lang="en-US" dirty="0"/>
            </a:br>
            <a:endParaRPr lang="en-US" dirty="0">
              <a:latin typeface="+mn-lt"/>
            </a:endParaRPr>
          </a:p>
        </p:txBody>
      </p:sp>
      <p:sp>
        <p:nvSpPr>
          <p:cNvPr id="3" name="Content Placeholder 2"/>
          <p:cNvSpPr>
            <a:spLocks noGrp="1"/>
          </p:cNvSpPr>
          <p:nvPr>
            <p:ph idx="1"/>
          </p:nvPr>
        </p:nvSpPr>
        <p:spPr>
          <a:xfrm>
            <a:off x="1348562" y="2086597"/>
            <a:ext cx="9583598" cy="3655248"/>
          </a:xfrm>
        </p:spPr>
        <p:txBody>
          <a:bodyPr>
            <a:normAutofit fontScale="77500" lnSpcReduction="20000"/>
          </a:bodyPr>
          <a:lstStyle/>
          <a:p>
            <a:pPr marL="0" indent="0">
              <a:lnSpc>
                <a:spcPct val="150000"/>
              </a:lnSpc>
              <a:buNone/>
            </a:pPr>
            <a:r>
              <a:rPr lang="en-US" sz="3600" b="1" dirty="0"/>
              <a:t>Word of mouth marketing </a:t>
            </a:r>
            <a:r>
              <a:rPr lang="en-US" sz="3600" dirty="0" smtClean="0"/>
              <a:t> </a:t>
            </a:r>
            <a:r>
              <a:rPr lang="en-US" sz="3600" dirty="0"/>
              <a:t>is the unpaid spread of a positive marketing message from person to person. It can take place </a:t>
            </a:r>
            <a:r>
              <a:rPr lang="en-US" sz="3600" dirty="0" smtClean="0"/>
              <a:t>using verbal communication, via snail mail, email, text message or social media. </a:t>
            </a:r>
            <a:r>
              <a:rPr lang="en-US" sz="3600" dirty="0"/>
              <a:t>It is a powerful tool and should be considered a part of almost every business marketing strategy.</a:t>
            </a:r>
          </a:p>
          <a:p>
            <a:pPr marL="0" indent="0">
              <a:lnSpc>
                <a:spcPct val="150000"/>
              </a:lnSpc>
              <a:buNone/>
            </a:pPr>
            <a:endParaRPr lang="en-US" sz="3600" dirty="0" smtClean="0"/>
          </a:p>
          <a:p>
            <a:pPr marL="0" indent="0">
              <a:lnSpc>
                <a:spcPct val="150000"/>
              </a:lnSpc>
              <a:buNone/>
            </a:pPr>
            <a:endParaRPr lang="en-US" dirty="0"/>
          </a:p>
        </p:txBody>
      </p:sp>
      <p:pic>
        <p:nvPicPr>
          <p:cNvPr id="4" name="Content Placeholder 3" descr="GWAARlogo"/>
          <p:cNvPicPr>
            <a:picLocks/>
          </p:cNvPicPr>
          <p:nvPr/>
        </p:nvPicPr>
        <p:blipFill>
          <a:blip r:embed="rId3" cstate="print"/>
          <a:srcRect/>
          <a:stretch>
            <a:fillRect/>
          </a:stretch>
        </p:blipFill>
        <p:spPr bwMode="auto">
          <a:xfrm>
            <a:off x="714894" y="5070865"/>
            <a:ext cx="2668385" cy="1040375"/>
          </a:xfrm>
          <a:prstGeom prst="rect">
            <a:avLst/>
          </a:prstGeom>
          <a:noFill/>
          <a:ln w="9525">
            <a:noFill/>
            <a:miter lim="800000"/>
            <a:headEnd/>
            <a:tailEnd/>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4760" y="618860"/>
            <a:ext cx="2057400" cy="1476375"/>
          </a:xfrm>
          <a:prstGeom prst="rect">
            <a:avLst/>
          </a:prstGeom>
        </p:spPr>
      </p:pic>
    </p:spTree>
    <p:extLst>
      <p:ext uri="{BB962C8B-B14F-4D97-AF65-F5344CB8AC3E}">
        <p14:creationId xmlns:p14="http://schemas.microsoft.com/office/powerpoint/2010/main" val="1274660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Other ways to promote “Word of Mouth”  </a:t>
            </a:r>
            <a:endParaRPr lang="en-US" dirty="0">
              <a:latin typeface="+mn-lt"/>
            </a:endParaRPr>
          </a:p>
        </p:txBody>
      </p:sp>
      <p:sp>
        <p:nvSpPr>
          <p:cNvPr id="3" name="Content Placeholder 2"/>
          <p:cNvSpPr>
            <a:spLocks noGrp="1"/>
          </p:cNvSpPr>
          <p:nvPr>
            <p:ph idx="1"/>
          </p:nvPr>
        </p:nvSpPr>
        <p:spPr>
          <a:xfrm>
            <a:off x="838200" y="1825625"/>
            <a:ext cx="10515600" cy="3748570"/>
          </a:xfrm>
        </p:spPr>
        <p:txBody>
          <a:bodyPr/>
          <a:lstStyle/>
          <a:p>
            <a:pPr lvl="1">
              <a:spcAft>
                <a:spcPts val="2400"/>
              </a:spcAft>
            </a:pPr>
            <a:r>
              <a:rPr lang="en-US" sz="2800" dirty="0" smtClean="0"/>
              <a:t>Use a “Tell-a-Friend” Letter after a presentation to promote upcoming presentations</a:t>
            </a:r>
          </a:p>
          <a:p>
            <a:pPr lvl="1">
              <a:spcAft>
                <a:spcPts val="2400"/>
              </a:spcAft>
            </a:pPr>
            <a:r>
              <a:rPr lang="en-US" sz="2800" dirty="0" smtClean="0"/>
              <a:t>Ask satisfied customers if they would give a testimonial</a:t>
            </a:r>
          </a:p>
          <a:p>
            <a:pPr lvl="1">
              <a:spcAft>
                <a:spcPts val="2400"/>
              </a:spcAft>
            </a:pPr>
            <a:r>
              <a:rPr lang="en-US" sz="2800" dirty="0" smtClean="0"/>
              <a:t>Ask people to “like” you on Facebook</a:t>
            </a:r>
          </a:p>
          <a:p>
            <a:pPr lvl="1">
              <a:spcAft>
                <a:spcPts val="2400"/>
              </a:spcAft>
            </a:pPr>
            <a:r>
              <a:rPr lang="en-US" sz="2800" dirty="0" smtClean="0"/>
              <a:t>Use other forms of social media</a:t>
            </a:r>
          </a:p>
          <a:p>
            <a:endParaRPr lang="en-US" dirty="0"/>
          </a:p>
        </p:txBody>
      </p:sp>
      <p:pic>
        <p:nvPicPr>
          <p:cNvPr id="4" name="Picture 3"/>
          <p:cNvPicPr>
            <a:picLocks noChangeAspect="1"/>
          </p:cNvPicPr>
          <p:nvPr/>
        </p:nvPicPr>
        <p:blipFill>
          <a:blip r:embed="rId3"/>
          <a:stretch>
            <a:fillRect/>
          </a:stretch>
        </p:blipFill>
        <p:spPr>
          <a:xfrm>
            <a:off x="688464" y="5574195"/>
            <a:ext cx="2469094" cy="963251"/>
          </a:xfrm>
          <a:prstGeom prst="rect">
            <a:avLst/>
          </a:prstGeom>
        </p:spPr>
      </p:pic>
      <p:pic>
        <p:nvPicPr>
          <p:cNvPr id="5" name="Picture 4"/>
          <p:cNvPicPr>
            <a:picLocks noChangeAspect="1"/>
          </p:cNvPicPr>
          <p:nvPr/>
        </p:nvPicPr>
        <p:blipFill>
          <a:blip r:embed="rId4"/>
          <a:stretch>
            <a:fillRect/>
          </a:stretch>
        </p:blipFill>
        <p:spPr>
          <a:xfrm>
            <a:off x="7526238" y="4001295"/>
            <a:ext cx="3977297" cy="1784364"/>
          </a:xfrm>
          <a:prstGeom prst="rect">
            <a:avLst/>
          </a:prstGeom>
        </p:spPr>
      </p:pic>
    </p:spTree>
    <p:extLst>
      <p:ext uri="{BB962C8B-B14F-4D97-AF65-F5344CB8AC3E}">
        <p14:creationId xmlns:p14="http://schemas.microsoft.com/office/powerpoint/2010/main" val="1936885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9482" y="1051902"/>
            <a:ext cx="10504448" cy="5073697"/>
          </a:xfrm>
          <a:prstGeom prst="rect">
            <a:avLst/>
          </a:prstGeom>
        </p:spPr>
        <p:txBody>
          <a:bodyPr wrap="square">
            <a:spAutoFit/>
          </a:bodyPr>
          <a:lstStyle/>
          <a:p>
            <a:pPr>
              <a:lnSpc>
                <a:spcPct val="115000"/>
              </a:lnSpc>
              <a:spcAft>
                <a:spcPts val="12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Dear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Mr. Green:</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200"/>
              </a:spcAf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Thank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you for attending the A-B-C’s of Medicare presentation held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the ADRC of Cheddar County last month.  I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hope you found it interesting and educational, and continue to see the benefits of using what you learned.</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200"/>
              </a:spcAf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The ADRC of Cheddar County will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be offering an A-B-C’s of Medicare presentation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again on October 2, 2016.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I am writing to ask you to help promote our next presentation</a:t>
            </a: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by passing along these postcards to friends or neighbors who may also be interested in learning about Medicare</a:t>
            </a:r>
            <a:r>
              <a:rPr lang="en-US" sz="14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As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a reminder, the presentation covered basic information about</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smtClean="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15000"/>
              </a:lnSpc>
              <a:buFont typeface="Symbol" panose="05050102010706020507" pitchFamily="18" charset="2"/>
              <a:buChar char=""/>
              <a:tabLst>
                <a:tab pos="228600" algn="l"/>
              </a:tabLst>
            </a:pP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Medicare Part A and Part B</a:t>
            </a:r>
            <a:endParaRPr lang="en-US" sz="1400" dirty="0" smtClean="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15000"/>
              </a:lnSpc>
              <a:buFont typeface="Symbol" panose="05050102010706020507" pitchFamily="18" charset="2"/>
              <a:buChar char=""/>
              <a:tabLst>
                <a:tab pos="228600" algn="l"/>
              </a:tabLst>
            </a:pP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Medicare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Part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D (prescription drug coverage) </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15000"/>
              </a:lnSpc>
              <a:buFont typeface="Symbol" panose="05050102010706020507" pitchFamily="18" charset="2"/>
              <a:buChar char=""/>
              <a:tabLst>
                <a:tab pos="228600" algn="l"/>
              </a:tabLs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Senior Care </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15000"/>
              </a:lnSpc>
              <a:buFont typeface="Symbol" panose="05050102010706020507" pitchFamily="18" charset="2"/>
              <a:buChar char=""/>
              <a:tabLst>
                <a:tab pos="228600" algn="l"/>
              </a:tabLs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Medicare Advantage Plans</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15000"/>
              </a:lnSpc>
              <a:buFont typeface="Symbol" panose="05050102010706020507" pitchFamily="18" charset="2"/>
              <a:buChar char=""/>
              <a:tabLst>
                <a:tab pos="228600" algn="l"/>
              </a:tabLs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Medicare Supplements</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15000"/>
              </a:lnSpc>
              <a:buFont typeface="Symbol" panose="05050102010706020507" pitchFamily="18" charset="2"/>
              <a:buChar char=""/>
              <a:tabLst>
                <a:tab pos="228600" algn="l"/>
              </a:tabLs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Medicare Preventive Services</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15000"/>
              </a:lnSpc>
              <a:buFont typeface="Symbol" panose="05050102010706020507" pitchFamily="18" charset="2"/>
              <a:buChar char=""/>
              <a:tabLst>
                <a:tab pos="228600" algn="l"/>
              </a:tabLs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Ways to cover the costs of Medicare (Medicare Savings Plans and Extra Help)</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15000"/>
              </a:lnSpc>
              <a:spcAft>
                <a:spcPts val="1200"/>
              </a:spcAft>
              <a:buFont typeface="Symbol" panose="05050102010706020507" pitchFamily="18" charset="2"/>
              <a:buChar char=""/>
              <a:tabLst>
                <a:tab pos="228600" algn="l"/>
              </a:tabLs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Question/Answer session</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200"/>
              </a:spcAf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Thank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you for helping to spread the word about this upcoming presentation.  If you have any questions or would like more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postcards, feel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free to call me at 555-123-4567</a:t>
            </a:r>
          </a:p>
          <a:p>
            <a:pPr>
              <a:lnSpc>
                <a:spcPct val="115000"/>
              </a:lnSpc>
              <a:spcAft>
                <a:spcPts val="1200"/>
              </a:spcAf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Kind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regards,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94788" y="160638"/>
            <a:ext cx="11764537" cy="707886"/>
          </a:xfrm>
          <a:prstGeom prst="rect">
            <a:avLst/>
          </a:prstGeom>
          <a:noFill/>
        </p:spPr>
        <p:txBody>
          <a:bodyPr wrap="square" rtlCol="0">
            <a:spAutoFit/>
          </a:bodyPr>
          <a:lstStyle/>
          <a:p>
            <a:pPr algn="ctr"/>
            <a:r>
              <a:rPr lang="en-US" sz="4000" dirty="0" smtClean="0"/>
              <a:t>Sample “Tell-a-Friend” Letter</a:t>
            </a:r>
            <a:endParaRPr lang="en-US" dirty="0"/>
          </a:p>
        </p:txBody>
      </p:sp>
    </p:spTree>
    <p:extLst>
      <p:ext uri="{BB962C8B-B14F-4D97-AF65-F5344CB8AC3E}">
        <p14:creationId xmlns:p14="http://schemas.microsoft.com/office/powerpoint/2010/main" val="4056492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9201"/>
            <a:ext cx="10515600" cy="869908"/>
          </a:xfrm>
        </p:spPr>
        <p:txBody>
          <a:bodyPr>
            <a:normAutofit/>
          </a:bodyPr>
          <a:lstStyle/>
          <a:p>
            <a:pPr algn="ctr"/>
            <a:r>
              <a:rPr lang="en-US" sz="4000" dirty="0" smtClean="0">
                <a:latin typeface="+mn-lt"/>
              </a:rPr>
              <a:t>Open Enrollment “Tell-a-Friend” letter </a:t>
            </a:r>
            <a:endParaRPr lang="en-US" sz="4000" dirty="0">
              <a:latin typeface="+mn-lt"/>
            </a:endParaRPr>
          </a:p>
        </p:txBody>
      </p:sp>
      <p:sp>
        <p:nvSpPr>
          <p:cNvPr id="3" name="Content Placeholder 2"/>
          <p:cNvSpPr>
            <a:spLocks noGrp="1"/>
          </p:cNvSpPr>
          <p:nvPr>
            <p:ph idx="1"/>
          </p:nvPr>
        </p:nvSpPr>
        <p:spPr>
          <a:xfrm>
            <a:off x="838200" y="1235034"/>
            <a:ext cx="10873636" cy="5416287"/>
          </a:xfrm>
        </p:spPr>
        <p:txBody>
          <a:bodyPr>
            <a:normAutofit/>
          </a:bodyPr>
          <a:lstStyle/>
          <a:p>
            <a:pPr marL="0" indent="0">
              <a:lnSpc>
                <a:spcPct val="115000"/>
              </a:lnSpc>
              <a:spcAft>
                <a:spcPts val="600"/>
              </a:spcAft>
              <a:buNone/>
            </a:pPr>
            <a:r>
              <a:rPr lang="en-US" sz="1400" dirty="0">
                <a:latin typeface="Times New Roman" panose="02020603050405020304" pitchFamily="18" charset="0"/>
                <a:ea typeface="Calibri" panose="020F0502020204030204" pitchFamily="34" charset="0"/>
                <a:cs typeface="Times New Roman" panose="02020603050405020304" pitchFamily="18" charset="0"/>
              </a:rPr>
              <a:t>Dear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Mr. Green:</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Aft>
                <a:spcPts val="600"/>
              </a:spcAft>
              <a:buNone/>
            </a:pP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Thank you for coming in to review your Medicare Part D plan.  I am writing to ask you to help promote our services by passing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along these postcards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to your friends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or neighbors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who may not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have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reviewed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their prescription drug plans for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2016.  Appointments can be made by calling the ADRC of Cheddar County at 555-123-4567.  The dates and locations of the appointments are listed below:</a:t>
            </a:r>
          </a:p>
          <a:p>
            <a:pPr marL="0" indent="0">
              <a:lnSpc>
                <a:spcPct val="115000"/>
              </a:lnSpc>
              <a:spcAft>
                <a:spcPts val="600"/>
              </a:spcAft>
              <a:buNone/>
            </a:pPr>
            <a:r>
              <a:rPr lang="en-US" sz="1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&lt;Insert appointment locations and dates here&gt;</a:t>
            </a:r>
          </a:p>
          <a:p>
            <a:pPr marL="0" indent="0">
              <a:lnSpc>
                <a:spcPct val="115000"/>
              </a:lnSpc>
              <a:spcAft>
                <a:spcPts val="600"/>
              </a:spcAft>
              <a:buNone/>
            </a:pP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Here are three good reasons everyone should have their prescription drug plans reviewed every year:</a:t>
            </a:r>
          </a:p>
          <a:p>
            <a:pPr marL="971550" lvl="1" indent="-514350">
              <a:lnSpc>
                <a:spcPct val="115000"/>
              </a:lnSpc>
              <a:spcAft>
                <a:spcPts val="600"/>
              </a:spcAft>
              <a:buFont typeface="+mj-lt"/>
              <a:buAutoNum type="arabicPeriod"/>
            </a:pP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Insurance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companies can change their premiums, deductibles and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co-pays every year, so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switching to a different plan often results in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saving money.  </a:t>
            </a:r>
          </a:p>
          <a:p>
            <a:pPr marL="971550" lvl="1" indent="-514350">
              <a:lnSpc>
                <a:spcPct val="115000"/>
              </a:lnSpc>
              <a:spcAft>
                <a:spcPts val="600"/>
              </a:spcAft>
              <a:buFont typeface="+mj-lt"/>
              <a:buAutoNum type="arabicPeriod"/>
            </a:pP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Insurance companies can change the medications they cover or the way they cover them.  This means that a medication that was covered well in 2015 might not be covered at all in 2016.  </a:t>
            </a:r>
          </a:p>
          <a:p>
            <a:pPr marL="971550" lvl="1" indent="-514350">
              <a:lnSpc>
                <a:spcPct val="115000"/>
              </a:lnSpc>
              <a:spcAft>
                <a:spcPts val="600"/>
              </a:spcAft>
              <a:buFont typeface="+mj-lt"/>
              <a:buAutoNum type="arabicPeriod"/>
            </a:pP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Part of the review process includes a screening for money-saving programs that reduce the cost of insurance premiums, deductibles and co-payments.</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Aft>
                <a:spcPts val="600"/>
              </a:spcAft>
              <a:buNone/>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Thank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you for helping to spread the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word!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If you have any questions or would like more postcards, feel free to call me at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555-123-4567.</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Aft>
                <a:spcPts val="600"/>
              </a:spcAft>
              <a:buNone/>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Kind regards,</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7613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5337" y="1095140"/>
            <a:ext cx="6096000" cy="5108834"/>
          </a:xfrm>
          <a:prstGeom prst="rect">
            <a:avLst/>
          </a:prstGeom>
        </p:spPr>
        <p:txBody>
          <a:bodyPr>
            <a:spAutoFit/>
          </a:bodyPr>
          <a:lstStyle/>
          <a:p>
            <a:pPr>
              <a:lnSpc>
                <a:spcPts val="1400"/>
              </a:lnSpc>
              <a:spcBef>
                <a:spcPts val="300"/>
              </a:spcBef>
            </a:pPr>
            <a:r>
              <a:rPr lang="en-US" sz="1100" dirty="0">
                <a:latin typeface="Times New Roman" panose="02020603050405020304" pitchFamily="18" charset="0"/>
                <a:ea typeface="Cambria" panose="020405030504060302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300"/>
              </a:spcBef>
            </a:pPr>
            <a:r>
              <a:rPr lang="en-US" sz="1100" dirty="0">
                <a:latin typeface="Trebuchet MS" panose="020B0603020202020204" pitchFamily="34" charset="0"/>
                <a:ea typeface="Cambria" panose="02040503050406030204" pitchFamily="18" charset="0"/>
                <a:cs typeface="Times New Roman" panose="02020603050405020304" pitchFamily="18" charset="0"/>
              </a:rPr>
              <a:t>We would like to be able to share your positive experience with our office to help others who could benefit from the assistance of a Benefit Specialist. (All questions are optional.)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300"/>
              </a:spcBef>
            </a:pPr>
            <a:r>
              <a:rPr lang="en-US" sz="1100" dirty="0">
                <a:latin typeface="Trebuchet MS" panose="020B0603020202020204" pitchFamily="34" charset="0"/>
                <a:ea typeface="Cambria" panose="020405030504060302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300"/>
              </a:spcBef>
            </a:pPr>
            <a:r>
              <a:rPr lang="en-US" sz="1100" dirty="0">
                <a:latin typeface="Trebuchet MS" panose="020B0603020202020204" pitchFamily="34" charset="0"/>
                <a:ea typeface="Cambria" panose="02040503050406030204" pitchFamily="18" charset="0"/>
                <a:cs typeface="Times New Roman" panose="02020603050405020304" pitchFamily="18" charset="0"/>
              </a:rPr>
              <a:t>Name ____________________________________________________________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300"/>
              </a:spcBef>
            </a:pPr>
            <a:r>
              <a:rPr lang="en-US" sz="1100" dirty="0">
                <a:latin typeface="Trebuchet MS" panose="020B0603020202020204" pitchFamily="34" charset="0"/>
                <a:ea typeface="Cambria" panose="02040503050406030204" pitchFamily="18" charset="0"/>
                <a:cs typeface="Times New Roman" panose="02020603050405020304" pitchFamily="18" charset="0"/>
              </a:rPr>
              <a:t>Do we have permission to use your first name?	</a:t>
            </a:r>
            <a:r>
              <a:rPr lang="en-US" sz="1100" dirty="0">
                <a:latin typeface="Trebuchet MS" panose="020B0603020202020204" pitchFamily="34" charset="0"/>
                <a:ea typeface="Cambria" panose="02040503050406030204" pitchFamily="18" charset="0"/>
                <a:cs typeface="Menlo Regular"/>
                <a:sym typeface="Webdings" panose="05030102010509060703" pitchFamily="18" charset="2"/>
              </a:rPr>
              <a:t></a:t>
            </a:r>
            <a:r>
              <a:rPr lang="en-US" sz="1100" dirty="0">
                <a:latin typeface="Trebuchet MS" panose="020B0603020202020204" pitchFamily="34" charset="0"/>
                <a:ea typeface="Cambria" panose="02040503050406030204" pitchFamily="18" charset="0"/>
                <a:cs typeface="Times New Roman" panose="02020603050405020304" pitchFamily="18" charset="0"/>
              </a:rPr>
              <a:t> Yes	</a:t>
            </a:r>
            <a:r>
              <a:rPr lang="en-US" sz="1100" dirty="0">
                <a:latin typeface="Trebuchet MS" panose="020B0603020202020204" pitchFamily="34" charset="0"/>
                <a:ea typeface="Cambria" panose="02040503050406030204" pitchFamily="18" charset="0"/>
                <a:cs typeface="Menlo Regular"/>
                <a:sym typeface="Webdings" panose="05030102010509060703" pitchFamily="18" charset="2"/>
              </a:rPr>
              <a:t></a:t>
            </a:r>
            <a:r>
              <a:rPr lang="en-US" sz="1100" dirty="0">
                <a:latin typeface="Trebuchet MS" panose="020B0603020202020204" pitchFamily="34" charset="0"/>
                <a:ea typeface="Cambria" panose="02040503050406030204" pitchFamily="18" charset="0"/>
                <a:cs typeface="Times New Roman" panose="02020603050405020304" pitchFamily="18" charset="0"/>
              </a:rPr>
              <a:t> No</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300"/>
              </a:spcBef>
            </a:pPr>
            <a:r>
              <a:rPr lang="en-US" sz="1100" dirty="0">
                <a:latin typeface="Trebuchet MS" panose="020B0603020202020204" pitchFamily="34" charset="0"/>
                <a:ea typeface="Cambria" panose="02040503050406030204" pitchFamily="18" charset="0"/>
                <a:cs typeface="Times New Roman" panose="02020603050405020304" pitchFamily="18" charset="0"/>
              </a:rPr>
              <a:t>E-mail ____________________________________________________________</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300"/>
              </a:spcBef>
            </a:pPr>
            <a:r>
              <a:rPr lang="en-US" sz="1100" dirty="0">
                <a:latin typeface="Trebuchet MS" panose="020B0603020202020204" pitchFamily="34" charset="0"/>
                <a:ea typeface="Cambria" panose="02040503050406030204" pitchFamily="18" charset="0"/>
                <a:cs typeface="Times New Roman" panose="02020603050405020304" pitchFamily="18" charset="0"/>
              </a:rPr>
              <a:t>Phone ____________________________________________________________</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300"/>
              </a:spcBef>
            </a:pPr>
            <a:r>
              <a:rPr lang="en-US" sz="1100" dirty="0">
                <a:latin typeface="Trebuchet MS" panose="020B0603020202020204" pitchFamily="34" charset="0"/>
                <a:ea typeface="Cambria" panose="02040503050406030204" pitchFamily="18" charset="0"/>
                <a:cs typeface="Times New Roman" panose="02020603050405020304" pitchFamily="18" charset="0"/>
              </a:rPr>
              <a:t>Signature _________________________________________________________</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300"/>
              </a:spcBef>
            </a:pPr>
            <a:r>
              <a:rPr lang="en-US" sz="1100" dirty="0">
                <a:latin typeface="Trebuchet MS" panose="020B0603020202020204" pitchFamily="34" charset="0"/>
                <a:ea typeface="Cambria" panose="020405030504060302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300"/>
              </a:spcBef>
            </a:pPr>
            <a:r>
              <a:rPr lang="en-US" sz="1100" dirty="0">
                <a:latin typeface="Trebuchet MS" panose="020B0603020202020204" pitchFamily="34" charset="0"/>
                <a:ea typeface="Cambria" panose="02040503050406030204" pitchFamily="18" charset="0"/>
                <a:cs typeface="Times New Roman" panose="02020603050405020304" pitchFamily="18" charset="0"/>
              </a:rPr>
              <a:t>How did you hear about the Benefit Specialist program?</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300"/>
              </a:spcBef>
            </a:pPr>
            <a:r>
              <a:rPr lang="en-US" sz="1100" dirty="0">
                <a:latin typeface="Trebuchet MS" panose="020B0603020202020204" pitchFamily="34" charset="0"/>
                <a:ea typeface="Cambria" panose="020405030504060302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300"/>
              </a:spcBef>
            </a:pPr>
            <a:r>
              <a:rPr lang="en-US" sz="1100" dirty="0">
                <a:latin typeface="Trebuchet MS" panose="020B0603020202020204" pitchFamily="34" charset="0"/>
                <a:ea typeface="Cambria" panose="020405030504060302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300"/>
              </a:spcBef>
            </a:pPr>
            <a:r>
              <a:rPr lang="en-US" sz="1100" dirty="0">
                <a:latin typeface="Trebuchet MS" panose="020B0603020202020204" pitchFamily="34" charset="0"/>
                <a:ea typeface="Cambria" panose="02040503050406030204" pitchFamily="18" charset="0"/>
                <a:cs typeface="Times New Roman" panose="02020603050405020304" pitchFamily="18" charset="0"/>
              </a:rPr>
              <a:t>What help did you hope to receive from contacting the Benefit Specialist?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300"/>
              </a:spcBef>
            </a:pPr>
            <a:r>
              <a:rPr lang="en-US" sz="1100" dirty="0">
                <a:latin typeface="Trebuchet MS" panose="020B0603020202020204" pitchFamily="34" charset="0"/>
                <a:ea typeface="Cambria" panose="020405030504060302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300"/>
              </a:spcBef>
            </a:pPr>
            <a:r>
              <a:rPr lang="en-US" sz="1100" dirty="0">
                <a:latin typeface="Trebuchet MS" panose="020B0603020202020204" pitchFamily="34" charset="0"/>
                <a:ea typeface="Cambria" panose="020405030504060302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300"/>
              </a:spcBef>
            </a:pPr>
            <a:r>
              <a:rPr lang="en-US" sz="1100" dirty="0">
                <a:latin typeface="Trebuchet MS" panose="020B0603020202020204" pitchFamily="34" charset="0"/>
                <a:ea typeface="Cambria" panose="02040503050406030204" pitchFamily="18" charset="0"/>
                <a:cs typeface="Times New Roman" panose="02020603050405020304" pitchFamily="18" charset="0"/>
              </a:rPr>
              <a:t>How has the assistance you received helped you in your life now? (For example, in your financial health, physical health, emotional health, social life changes?)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300"/>
              </a:spcBef>
            </a:pPr>
            <a:r>
              <a:rPr lang="en-US" sz="1100" dirty="0">
                <a:latin typeface="Trebuchet MS" panose="020B0603020202020204" pitchFamily="34" charset="0"/>
                <a:ea typeface="Cambria" panose="020405030504060302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300"/>
              </a:spcBef>
            </a:pPr>
            <a:r>
              <a:rPr lang="en-US" sz="1100" dirty="0">
                <a:latin typeface="Trebuchet MS" panose="020B0603020202020204" pitchFamily="34" charset="0"/>
                <a:ea typeface="Cambria" panose="020405030504060302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400"/>
              </a:lnSpc>
              <a:spcBef>
                <a:spcPts val="300"/>
              </a:spcBef>
            </a:pPr>
            <a:r>
              <a:rPr lang="en-US" sz="1100" dirty="0">
                <a:latin typeface="Trebuchet MS" panose="020B0603020202020204" pitchFamily="34" charset="0"/>
                <a:ea typeface="Cambria" panose="02040503050406030204" pitchFamily="18" charset="0"/>
                <a:cs typeface="Times New Roman" panose="02020603050405020304" pitchFamily="18" charset="0"/>
              </a:rPr>
              <a:t>How would you describe your experience with the Benefit Specialist</a:t>
            </a:r>
            <a:r>
              <a:rPr lang="en-US" sz="1100" i="1" dirty="0">
                <a:latin typeface="Trebuchet MS" panose="020B0603020202020204" pitchFamily="34" charset="0"/>
                <a:ea typeface="Cambria" panose="02040503050406030204" pitchFamily="18" charset="0"/>
                <a:cs typeface="Times New Roman" panose="02020603050405020304" pitchFamily="18" charset="0"/>
              </a:rPr>
              <a:t> </a:t>
            </a:r>
            <a:r>
              <a:rPr lang="en-US" sz="1100" dirty="0">
                <a:latin typeface="Trebuchet MS" panose="020B0603020202020204" pitchFamily="34" charset="0"/>
                <a:ea typeface="Cambria" panose="02040503050406030204" pitchFamily="18" charset="0"/>
                <a:cs typeface="Times New Roman" panose="02020603050405020304" pitchFamily="18" charset="0"/>
              </a:rPr>
              <a:t>in one sentence, or a few words?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18947" y="387254"/>
            <a:ext cx="11708780" cy="707886"/>
          </a:xfrm>
          <a:prstGeom prst="rect">
            <a:avLst/>
          </a:prstGeom>
          <a:noFill/>
        </p:spPr>
        <p:txBody>
          <a:bodyPr wrap="square" rtlCol="0">
            <a:spAutoFit/>
          </a:bodyPr>
          <a:lstStyle/>
          <a:p>
            <a:pPr algn="ctr"/>
            <a:r>
              <a:rPr lang="en-US" sz="4000" dirty="0" smtClean="0"/>
              <a:t>Sample Testimonial Request</a:t>
            </a:r>
            <a:endParaRPr lang="en-US" sz="4000" dirty="0"/>
          </a:p>
        </p:txBody>
      </p:sp>
    </p:spTree>
    <p:extLst>
      <p:ext uri="{BB962C8B-B14F-4D97-AF65-F5344CB8AC3E}">
        <p14:creationId xmlns:p14="http://schemas.microsoft.com/office/powerpoint/2010/main" val="3545126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3780" y="596951"/>
            <a:ext cx="9855200" cy="4061464"/>
          </a:xfrm>
        </p:spPr>
        <p:txBody>
          <a:bodyPr>
            <a:normAutofit/>
          </a:bodyPr>
          <a:lstStyle/>
          <a:p>
            <a:pPr marL="0" indent="0" algn="ctr">
              <a:lnSpc>
                <a:spcPct val="170000"/>
              </a:lnSpc>
              <a:buNone/>
            </a:pPr>
            <a:r>
              <a:rPr lang="en-US" sz="4300" dirty="0" smtClean="0">
                <a:solidFill>
                  <a:srgbClr val="7030A0"/>
                </a:solidFill>
                <a:latin typeface="Imprint MT Shadow" panose="04020605060303030202" pitchFamily="82" charset="0"/>
                <a:cs typeface="Narkisim" panose="020E0502050101010101" pitchFamily="34" charset="-79"/>
              </a:rPr>
              <a:t> </a:t>
            </a:r>
            <a:endParaRPr lang="en-US" sz="4300" dirty="0">
              <a:solidFill>
                <a:srgbClr val="7030A0"/>
              </a:solidFill>
              <a:latin typeface="Imprint MT Shadow" panose="04020605060303030202" pitchFamily="82" charset="0"/>
              <a:cs typeface="Narkisim" panose="020E0502050101010101" pitchFamily="34" charset="-79"/>
            </a:endParaRPr>
          </a:p>
          <a:p>
            <a:pPr marL="0" indent="0">
              <a:lnSpc>
                <a:spcPct val="170000"/>
              </a:lnSpc>
              <a:buNone/>
            </a:pPr>
            <a:r>
              <a:rPr lang="en-US" sz="3200" i="1" dirty="0" smtClean="0"/>
              <a:t>And the best marketing strategy of all…</a:t>
            </a:r>
          </a:p>
          <a:p>
            <a:pPr marL="0" indent="0" algn="ctr">
              <a:lnSpc>
                <a:spcPct val="170000"/>
              </a:lnSpc>
              <a:buNone/>
            </a:pPr>
            <a:r>
              <a:rPr lang="en-US" sz="5400" i="1" dirty="0" smtClean="0"/>
              <a:t>CARE!</a:t>
            </a:r>
            <a:endParaRPr lang="en-US" sz="5400" i="1" dirty="0"/>
          </a:p>
        </p:txBody>
      </p:sp>
      <p:pic>
        <p:nvPicPr>
          <p:cNvPr id="4" name="Content Placeholder 3" descr="GWAARlogo"/>
          <p:cNvPicPr>
            <a:picLocks/>
          </p:cNvPicPr>
          <p:nvPr/>
        </p:nvPicPr>
        <p:blipFill>
          <a:blip r:embed="rId3" cstate="print"/>
          <a:stretch>
            <a:fillRect/>
          </a:stretch>
        </p:blipFill>
        <p:spPr bwMode="auto">
          <a:xfrm>
            <a:off x="440574" y="5329945"/>
            <a:ext cx="2776451" cy="1030778"/>
          </a:xfrm>
          <a:prstGeom prst="rect">
            <a:avLst/>
          </a:prstGeom>
          <a:noFill/>
          <a:ln w="9525">
            <a:noFill/>
            <a:miter lim="800000"/>
            <a:headEnd/>
            <a:tailEnd/>
          </a:ln>
        </p:spPr>
      </p:pic>
      <p:pic>
        <p:nvPicPr>
          <p:cNvPr id="13315" name="Picture 3" descr="C:\Users\jmahoney\AppData\Local\Microsoft\Windows\Temporary Internet Files\Content.IE5\QAKM0AKT\border_art_nouveau_lyotta_by_lyotta-d66x5vq[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7641" y="2835016"/>
            <a:ext cx="3101590" cy="38769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jmahoney\AppData\Local\Microsoft\Windows\Temporary Internet Files\Content.IE5\QAKM0AKT\border_art_nouveau_lyotta_by_lyotta-d66x5vq[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357942" y="145664"/>
            <a:ext cx="2690378" cy="336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436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94857" y="2475140"/>
            <a:ext cx="10515600" cy="1117600"/>
          </a:xfrm>
        </p:spPr>
        <p:txBody>
          <a:bodyPr>
            <a:normAutofit/>
          </a:bodyPr>
          <a:lstStyle/>
          <a:p>
            <a:r>
              <a:rPr lang="en-US" b="1" i="1" dirty="0" smtClean="0"/>
              <a:t>Please share your experiences!</a:t>
            </a:r>
            <a:endParaRPr lang="en-US" b="1" i="1" dirty="0"/>
          </a:p>
        </p:txBody>
      </p:sp>
      <p:pic>
        <p:nvPicPr>
          <p:cNvPr id="4" name="Content Placeholder 3" descr="GWAARlogo"/>
          <p:cNvPicPr>
            <a:picLocks/>
          </p:cNvPicPr>
          <p:nvPr/>
        </p:nvPicPr>
        <p:blipFill>
          <a:blip r:embed="rId3" cstate="print"/>
          <a:stretch>
            <a:fillRect/>
          </a:stretch>
        </p:blipFill>
        <p:spPr bwMode="auto">
          <a:xfrm>
            <a:off x="440574" y="5329945"/>
            <a:ext cx="2776451" cy="1030778"/>
          </a:xfrm>
          <a:prstGeom prst="rect">
            <a:avLst/>
          </a:prstGeom>
          <a:noFill/>
          <a:ln w="9525">
            <a:noFill/>
            <a:miter lim="800000"/>
            <a:headEnd/>
            <a:tailEnd/>
          </a:ln>
        </p:spPr>
      </p:pic>
    </p:spTree>
    <p:extLst>
      <p:ext uri="{BB962C8B-B14F-4D97-AF65-F5344CB8AC3E}">
        <p14:creationId xmlns:p14="http://schemas.microsoft.com/office/powerpoint/2010/main" val="2331251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6768"/>
            <a:ext cx="10515600" cy="1325563"/>
          </a:xfrm>
        </p:spPr>
        <p:txBody>
          <a:bodyPr/>
          <a:lstStyle/>
          <a:p>
            <a:r>
              <a:rPr lang="en-US" b="1" dirty="0" smtClean="0"/>
              <a:t>How Significant is </a:t>
            </a:r>
            <a:r>
              <a:rPr lang="en-US" b="1" i="1" dirty="0" smtClean="0"/>
              <a:t>Word of Mouth Marketing </a:t>
            </a:r>
            <a:r>
              <a:rPr lang="en-US" b="1" dirty="0" smtClean="0"/>
              <a:t>Compared to our other efforts?</a:t>
            </a:r>
            <a:endParaRPr lang="en-US" b="1" dirty="0"/>
          </a:p>
        </p:txBody>
      </p:sp>
      <p:sp>
        <p:nvSpPr>
          <p:cNvPr id="3" name="Content Placeholder 2"/>
          <p:cNvSpPr>
            <a:spLocks noGrp="1"/>
          </p:cNvSpPr>
          <p:nvPr>
            <p:ph idx="1"/>
          </p:nvPr>
        </p:nvSpPr>
        <p:spPr>
          <a:xfrm>
            <a:off x="838200" y="2059483"/>
            <a:ext cx="10515600" cy="3308832"/>
          </a:xfrm>
        </p:spPr>
        <p:txBody>
          <a:bodyPr/>
          <a:lstStyle/>
          <a:p>
            <a:pPr marL="0" indent="0">
              <a:buNone/>
            </a:pPr>
            <a:r>
              <a:rPr lang="en-US" dirty="0" smtClean="0"/>
              <a:t>According to research by Nielsen:  </a:t>
            </a:r>
          </a:p>
          <a:p>
            <a:pPr marL="0" indent="0">
              <a:buNone/>
            </a:pPr>
            <a:endParaRPr lang="en-US" sz="800" dirty="0" smtClean="0"/>
          </a:p>
          <a:p>
            <a:pPr marL="0" indent="0">
              <a:buNone/>
            </a:pPr>
            <a:r>
              <a:rPr lang="en-US" sz="3200" i="1" dirty="0" smtClean="0"/>
              <a:t>“Word-of-mouth </a:t>
            </a:r>
            <a:r>
              <a:rPr lang="en-US" sz="3200" i="1" dirty="0"/>
              <a:t>recommendations </a:t>
            </a:r>
            <a:r>
              <a:rPr lang="en-US" sz="3200" i="1" dirty="0" smtClean="0"/>
              <a:t>from                               </a:t>
            </a:r>
            <a:r>
              <a:rPr lang="en-US" sz="3200" i="1" dirty="0"/>
              <a:t>friends and </a:t>
            </a:r>
            <a:r>
              <a:rPr lang="en-US" sz="3200" i="1" dirty="0" smtClean="0"/>
              <a:t>family </a:t>
            </a:r>
            <a:r>
              <a:rPr lang="en-US" sz="3200" i="1" dirty="0"/>
              <a:t>are still the most </a:t>
            </a:r>
            <a:r>
              <a:rPr lang="en-US" sz="3200" i="1" dirty="0" smtClean="0"/>
              <a:t>influential”</a:t>
            </a:r>
          </a:p>
          <a:p>
            <a:pPr marL="0" indent="0">
              <a:buNone/>
            </a:pPr>
            <a:endParaRPr lang="en-US" dirty="0"/>
          </a:p>
          <a:p>
            <a:pPr marL="0" indent="0">
              <a:buNone/>
            </a:pPr>
            <a:r>
              <a:rPr lang="en-US" dirty="0" smtClean="0"/>
              <a:t>One recent Nielsen report shows 92% of consumers say they trust word of mouth recommendations over all other forms of advertising.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754" y="1772331"/>
            <a:ext cx="2286046" cy="1854963"/>
          </a:xfrm>
          <a:prstGeom prst="rect">
            <a:avLst/>
          </a:prstGeom>
        </p:spPr>
      </p:pic>
      <p:pic>
        <p:nvPicPr>
          <p:cNvPr id="5" name="Picture 4"/>
          <p:cNvPicPr>
            <a:picLocks noChangeAspect="1"/>
          </p:cNvPicPr>
          <p:nvPr/>
        </p:nvPicPr>
        <p:blipFill>
          <a:blip r:embed="rId4"/>
          <a:stretch>
            <a:fillRect/>
          </a:stretch>
        </p:blipFill>
        <p:spPr>
          <a:xfrm>
            <a:off x="637747" y="5368315"/>
            <a:ext cx="2670279" cy="1042506"/>
          </a:xfrm>
          <a:prstGeom prst="rect">
            <a:avLst/>
          </a:prstGeom>
        </p:spPr>
      </p:pic>
    </p:spTree>
    <p:extLst>
      <p:ext uri="{BB962C8B-B14F-4D97-AF65-F5344CB8AC3E}">
        <p14:creationId xmlns:p14="http://schemas.microsoft.com/office/powerpoint/2010/main" val="20077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3725"/>
            <a:ext cx="10515600" cy="1325563"/>
          </a:xfrm>
        </p:spPr>
        <p:txBody>
          <a:bodyPr/>
          <a:lstStyle/>
          <a:p>
            <a:r>
              <a:rPr lang="en-US" b="1" dirty="0" smtClean="0">
                <a:latin typeface="+mn-lt"/>
              </a:rPr>
              <a:t>Sounds like Common Sense!</a:t>
            </a:r>
            <a:endParaRPr lang="en-US" b="1" dirty="0">
              <a:latin typeface="+mn-lt"/>
            </a:endParaRPr>
          </a:p>
        </p:txBody>
      </p:sp>
      <p:pic>
        <p:nvPicPr>
          <p:cNvPr id="4" name="Content Placeholder 3" descr="GWAARlogo"/>
          <p:cNvPicPr>
            <a:picLocks/>
          </p:cNvPicPr>
          <p:nvPr/>
        </p:nvPicPr>
        <p:blipFill>
          <a:blip r:embed="rId3" cstate="print"/>
          <a:srcRect/>
          <a:stretch>
            <a:fillRect/>
          </a:stretch>
        </p:blipFill>
        <p:spPr bwMode="auto">
          <a:xfrm>
            <a:off x="838200" y="5155925"/>
            <a:ext cx="2668385" cy="1040375"/>
          </a:xfrm>
          <a:prstGeom prst="rect">
            <a:avLst/>
          </a:prstGeom>
          <a:noFill/>
          <a:ln w="9525">
            <a:noFill/>
            <a:miter lim="800000"/>
            <a:headEnd/>
            <a:tailEnd/>
          </a:ln>
        </p:spPr>
      </p:pic>
      <p:sp>
        <p:nvSpPr>
          <p:cNvPr id="3" name="Content Placeholder 2"/>
          <p:cNvSpPr>
            <a:spLocks noGrp="1"/>
          </p:cNvSpPr>
          <p:nvPr>
            <p:ph idx="1"/>
          </p:nvPr>
        </p:nvSpPr>
        <p:spPr>
          <a:xfrm>
            <a:off x="1185092" y="1516017"/>
            <a:ext cx="9737831" cy="4876800"/>
          </a:xfrm>
        </p:spPr>
        <p:txBody>
          <a:bodyPr/>
          <a:lstStyle/>
          <a:p>
            <a:pPr lvl="1"/>
            <a:endParaRPr lang="en-US" dirty="0"/>
          </a:p>
          <a:p>
            <a:pPr lvl="1"/>
            <a:endParaRPr lang="en-US" sz="800" dirty="0" smtClean="0"/>
          </a:p>
          <a:p>
            <a:pPr marL="457200" lvl="1" indent="0">
              <a:buNone/>
            </a:pPr>
            <a:r>
              <a:rPr lang="en-US" sz="3600" b="1" i="1" dirty="0" smtClean="0"/>
              <a:t>So, </a:t>
            </a:r>
            <a:r>
              <a:rPr lang="en-US" sz="3600" b="1" i="1" dirty="0"/>
              <a:t>if we know most of our clients say positive things about </a:t>
            </a:r>
            <a:r>
              <a:rPr lang="en-US" sz="3600" b="1" i="1" dirty="0" smtClean="0"/>
              <a:t>us and the MIPPA programs, </a:t>
            </a:r>
            <a:r>
              <a:rPr lang="en-US" sz="3600" b="1" i="1" dirty="0"/>
              <a:t>do we </a:t>
            </a:r>
            <a:r>
              <a:rPr lang="en-US" sz="3600" b="1" i="1" dirty="0" smtClean="0"/>
              <a:t>REALLY </a:t>
            </a:r>
            <a:r>
              <a:rPr lang="en-US" sz="3600" b="1" i="1" dirty="0"/>
              <a:t>need to do anything else?</a:t>
            </a:r>
            <a:endParaRPr lang="en-US" sz="3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8879" y="3821067"/>
            <a:ext cx="2571750" cy="2571750"/>
          </a:xfrm>
          <a:prstGeom prst="rect">
            <a:avLst/>
          </a:prstGeom>
        </p:spPr>
      </p:pic>
    </p:spTree>
    <p:extLst>
      <p:ext uri="{BB962C8B-B14F-4D97-AF65-F5344CB8AC3E}">
        <p14:creationId xmlns:p14="http://schemas.microsoft.com/office/powerpoint/2010/main" val="1328324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3725"/>
            <a:ext cx="10515600" cy="1325563"/>
          </a:xfrm>
        </p:spPr>
        <p:txBody>
          <a:bodyPr/>
          <a:lstStyle/>
          <a:p>
            <a:r>
              <a:rPr lang="en-US" b="1" dirty="0" smtClean="0">
                <a:latin typeface="+mn-lt"/>
              </a:rPr>
              <a:t>Absolutely!</a:t>
            </a:r>
            <a:endParaRPr lang="en-US" b="1" dirty="0">
              <a:latin typeface="+mn-lt"/>
            </a:endParaRPr>
          </a:p>
        </p:txBody>
      </p:sp>
      <p:pic>
        <p:nvPicPr>
          <p:cNvPr id="4" name="Content Placeholder 3" descr="GWAARlogo"/>
          <p:cNvPicPr>
            <a:picLocks/>
          </p:cNvPicPr>
          <p:nvPr/>
        </p:nvPicPr>
        <p:blipFill>
          <a:blip r:embed="rId3" cstate="print"/>
          <a:srcRect/>
          <a:stretch>
            <a:fillRect/>
          </a:stretch>
        </p:blipFill>
        <p:spPr bwMode="auto">
          <a:xfrm>
            <a:off x="838200" y="5155925"/>
            <a:ext cx="2668385" cy="1040375"/>
          </a:xfrm>
          <a:prstGeom prst="rect">
            <a:avLst/>
          </a:prstGeom>
          <a:noFill/>
          <a:ln w="9525">
            <a:noFill/>
            <a:miter lim="800000"/>
            <a:headEnd/>
            <a:tailEnd/>
          </a:ln>
        </p:spPr>
      </p:pic>
      <p:sp>
        <p:nvSpPr>
          <p:cNvPr id="3" name="Content Placeholder 2"/>
          <p:cNvSpPr>
            <a:spLocks noGrp="1"/>
          </p:cNvSpPr>
          <p:nvPr>
            <p:ph idx="1"/>
          </p:nvPr>
        </p:nvSpPr>
        <p:spPr>
          <a:xfrm>
            <a:off x="490149" y="1919288"/>
            <a:ext cx="9248864" cy="4876800"/>
          </a:xfrm>
        </p:spPr>
        <p:txBody>
          <a:bodyPr/>
          <a:lstStyle/>
          <a:p>
            <a:pPr lvl="1"/>
            <a:endParaRPr lang="en-US" dirty="0"/>
          </a:p>
          <a:p>
            <a:pPr lvl="1"/>
            <a:endParaRPr lang="en-US" sz="800" dirty="0" smtClean="0"/>
          </a:p>
          <a:p>
            <a:pPr marL="457200" lvl="1" indent="0" algn="ctr">
              <a:buNone/>
            </a:pPr>
            <a:r>
              <a:rPr lang="en-US" sz="3600" dirty="0" smtClean="0"/>
              <a:t>Word of Mouth Marketing means that you</a:t>
            </a:r>
          </a:p>
          <a:p>
            <a:pPr marL="457200" lvl="1" indent="0" algn="ctr">
              <a:buNone/>
            </a:pPr>
            <a:r>
              <a:rPr lang="en-US" sz="4000" b="1" dirty="0" smtClean="0"/>
              <a:t>ENCOURAGE</a:t>
            </a:r>
            <a:r>
              <a:rPr lang="en-US" sz="4000" dirty="0" smtClean="0"/>
              <a:t> </a:t>
            </a:r>
            <a:r>
              <a:rPr lang="en-US" sz="4000" i="1" dirty="0" smtClean="0"/>
              <a:t>and </a:t>
            </a:r>
            <a:r>
              <a:rPr lang="en-US" sz="4000" b="1" dirty="0" smtClean="0"/>
              <a:t>INFLUENCE</a:t>
            </a:r>
          </a:p>
          <a:p>
            <a:pPr marL="457200" lvl="1" indent="0" algn="ctr">
              <a:buNone/>
            </a:pPr>
            <a:r>
              <a:rPr lang="en-US" sz="3600" dirty="0"/>
              <a:t>t</a:t>
            </a:r>
            <a:r>
              <a:rPr lang="en-US" sz="3600" dirty="0" smtClean="0"/>
              <a:t>he message!</a:t>
            </a:r>
            <a:endParaRPr lang="en-US" sz="3600" dirty="0"/>
          </a:p>
        </p:txBody>
      </p:sp>
    </p:spTree>
    <p:extLst>
      <p:ext uri="{BB962C8B-B14F-4D97-AF65-F5344CB8AC3E}">
        <p14:creationId xmlns:p14="http://schemas.microsoft.com/office/powerpoint/2010/main" val="4074274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578" y="650312"/>
            <a:ext cx="4964084" cy="1325563"/>
          </a:xfrm>
        </p:spPr>
        <p:txBody>
          <a:bodyPr/>
          <a:lstStyle/>
          <a:p>
            <a:r>
              <a:rPr lang="en-US" b="1" dirty="0" smtClean="0">
                <a:latin typeface="+mn-lt"/>
              </a:rPr>
              <a:t>MAKE IT HAPPEN!</a:t>
            </a:r>
            <a:endParaRPr lang="en-US" b="1" dirty="0">
              <a:latin typeface="+mn-lt"/>
            </a:endParaRPr>
          </a:p>
        </p:txBody>
      </p:sp>
      <p:sp>
        <p:nvSpPr>
          <p:cNvPr id="3" name="Content Placeholder 2"/>
          <p:cNvSpPr>
            <a:spLocks noGrp="1"/>
          </p:cNvSpPr>
          <p:nvPr>
            <p:ph idx="1"/>
          </p:nvPr>
        </p:nvSpPr>
        <p:spPr>
          <a:xfrm>
            <a:off x="821574" y="1991744"/>
            <a:ext cx="10515600" cy="3607724"/>
          </a:xfrm>
        </p:spPr>
        <p:txBody>
          <a:bodyPr/>
          <a:lstStyle/>
          <a:p>
            <a:pPr marL="0" indent="0">
              <a:buNone/>
            </a:pPr>
            <a:r>
              <a:rPr lang="en-US" dirty="0" smtClean="0"/>
              <a:t>If you know Word of Mouth is an effective and in-                          expensive form of marketing, why sit back and wait for it to happen?  Why not capitalize on it?  Make it happen!</a:t>
            </a:r>
          </a:p>
          <a:p>
            <a:pPr lvl="1">
              <a:lnSpc>
                <a:spcPct val="150000"/>
              </a:lnSpc>
            </a:pPr>
            <a:r>
              <a:rPr lang="en-US" sz="2800" b="1" dirty="0" smtClean="0"/>
              <a:t>Build relationships </a:t>
            </a:r>
            <a:r>
              <a:rPr lang="en-US" sz="2800" dirty="0" smtClean="0"/>
              <a:t>– make them want to share</a:t>
            </a:r>
            <a:endParaRPr lang="en-US" sz="2800" dirty="0"/>
          </a:p>
          <a:p>
            <a:pPr lvl="1">
              <a:lnSpc>
                <a:spcPct val="150000"/>
              </a:lnSpc>
            </a:pPr>
            <a:r>
              <a:rPr lang="en-US" sz="2800" b="1" dirty="0" smtClean="0"/>
              <a:t>Provide quality service </a:t>
            </a:r>
            <a:r>
              <a:rPr lang="en-US" sz="2800" dirty="0" smtClean="0"/>
              <a:t>– give them a reason to share</a:t>
            </a:r>
          </a:p>
          <a:p>
            <a:pPr lvl="1">
              <a:lnSpc>
                <a:spcPct val="150000"/>
              </a:lnSpc>
            </a:pPr>
            <a:r>
              <a:rPr lang="en-US" sz="2800" b="1" dirty="0"/>
              <a:t>Give them the tools to do it </a:t>
            </a:r>
            <a:r>
              <a:rPr lang="en-US" sz="2800" b="1" dirty="0" smtClean="0"/>
              <a:t>right </a:t>
            </a:r>
            <a:r>
              <a:rPr lang="en-US" sz="2800" dirty="0" smtClean="0"/>
              <a:t>– make it easy for them to share</a:t>
            </a:r>
            <a:endParaRPr lang="en-US" sz="2800" dirty="0"/>
          </a:p>
          <a:p>
            <a:pPr lvl="1"/>
            <a:endParaRPr lang="en-US" dirty="0" smtClean="0"/>
          </a:p>
          <a:p>
            <a:pPr lvl="1"/>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1491" y="443692"/>
            <a:ext cx="2292927" cy="1738802"/>
          </a:xfrm>
          <a:prstGeom prst="rect">
            <a:avLst/>
          </a:prstGeom>
        </p:spPr>
      </p:pic>
      <p:pic>
        <p:nvPicPr>
          <p:cNvPr id="5" name="Picture 4"/>
          <p:cNvPicPr>
            <a:picLocks noChangeAspect="1"/>
          </p:cNvPicPr>
          <p:nvPr/>
        </p:nvPicPr>
        <p:blipFill>
          <a:blip r:embed="rId4"/>
          <a:stretch>
            <a:fillRect/>
          </a:stretch>
        </p:blipFill>
        <p:spPr>
          <a:xfrm>
            <a:off x="521369" y="5632720"/>
            <a:ext cx="2670279" cy="1042506"/>
          </a:xfrm>
          <a:prstGeom prst="rect">
            <a:avLst/>
          </a:prstGeom>
        </p:spPr>
      </p:pic>
    </p:spTree>
    <p:extLst>
      <p:ext uri="{BB962C8B-B14F-4D97-AF65-F5344CB8AC3E}">
        <p14:creationId xmlns:p14="http://schemas.microsoft.com/office/powerpoint/2010/main" val="2349169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Build Relationships</a:t>
            </a:r>
          </a:p>
        </p:txBody>
      </p:sp>
      <p:sp>
        <p:nvSpPr>
          <p:cNvPr id="3" name="Content Placeholder 2"/>
          <p:cNvSpPr>
            <a:spLocks noGrp="1"/>
          </p:cNvSpPr>
          <p:nvPr>
            <p:ph idx="1"/>
          </p:nvPr>
        </p:nvSpPr>
        <p:spPr>
          <a:xfrm>
            <a:off x="838200" y="1690689"/>
            <a:ext cx="10515600" cy="4277850"/>
          </a:xfrm>
        </p:spPr>
        <p:txBody>
          <a:bodyPr/>
          <a:lstStyle/>
          <a:p>
            <a:pPr>
              <a:spcAft>
                <a:spcPts val="1200"/>
              </a:spcAft>
            </a:pPr>
            <a:r>
              <a:rPr lang="en-US" dirty="0" smtClean="0"/>
              <a:t>Be personable and get to know your clients!  </a:t>
            </a:r>
          </a:p>
          <a:p>
            <a:pPr lvl="1">
              <a:spcAft>
                <a:spcPts val="1800"/>
              </a:spcAft>
            </a:pPr>
            <a:r>
              <a:rPr lang="en-US" dirty="0" smtClean="0"/>
              <a:t>Makes it natural for them </a:t>
            </a:r>
            <a:r>
              <a:rPr lang="en-US" dirty="0"/>
              <a:t>to tell others about </a:t>
            </a:r>
            <a:r>
              <a:rPr lang="en-US" dirty="0" smtClean="0"/>
              <a:t>your services </a:t>
            </a:r>
          </a:p>
          <a:p>
            <a:pPr>
              <a:spcAft>
                <a:spcPts val="1200"/>
              </a:spcAft>
            </a:pPr>
            <a:r>
              <a:rPr lang="en-US" dirty="0" smtClean="0">
                <a:solidFill>
                  <a:prstClr val="black"/>
                </a:solidFill>
              </a:rPr>
              <a:t>At the end of an appointment ask if they would be willing to spread the word.</a:t>
            </a:r>
          </a:p>
          <a:p>
            <a:pPr lvl="1">
              <a:spcAft>
                <a:spcPts val="1200"/>
              </a:spcAft>
            </a:pPr>
            <a:r>
              <a:rPr lang="en-US" dirty="0"/>
              <a:t>don’t be shy!</a:t>
            </a:r>
          </a:p>
          <a:p>
            <a:pPr lvl="1">
              <a:spcAft>
                <a:spcPts val="1200"/>
              </a:spcAft>
            </a:pPr>
            <a:r>
              <a:rPr lang="en-US" dirty="0" smtClean="0">
                <a:solidFill>
                  <a:prstClr val="black"/>
                </a:solidFill>
              </a:rPr>
              <a:t>Ask if </a:t>
            </a:r>
            <a:r>
              <a:rPr lang="en-US" dirty="0">
                <a:solidFill>
                  <a:prstClr val="black"/>
                </a:solidFill>
              </a:rPr>
              <a:t>there is someone they know who could benefit from your services</a:t>
            </a:r>
          </a:p>
          <a:p>
            <a:pPr lvl="1">
              <a:spcAft>
                <a:spcPts val="1200"/>
              </a:spcAft>
            </a:pPr>
            <a:r>
              <a:rPr lang="en-US" dirty="0">
                <a:solidFill>
                  <a:prstClr val="black"/>
                </a:solidFill>
              </a:rPr>
              <a:t>Give them a card with information that can be given to a friend</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5635" y="365125"/>
            <a:ext cx="2228165" cy="2103388"/>
          </a:xfrm>
          <a:prstGeom prst="rect">
            <a:avLst/>
          </a:prstGeom>
        </p:spPr>
      </p:pic>
      <p:pic>
        <p:nvPicPr>
          <p:cNvPr id="5" name="Picture 4"/>
          <p:cNvPicPr>
            <a:picLocks noChangeAspect="1"/>
          </p:cNvPicPr>
          <p:nvPr/>
        </p:nvPicPr>
        <p:blipFill>
          <a:blip r:embed="rId4"/>
          <a:stretch>
            <a:fillRect/>
          </a:stretch>
        </p:blipFill>
        <p:spPr>
          <a:xfrm>
            <a:off x="388365" y="5655710"/>
            <a:ext cx="2670279" cy="1042506"/>
          </a:xfrm>
          <a:prstGeom prst="rect">
            <a:avLst/>
          </a:prstGeom>
        </p:spPr>
      </p:pic>
    </p:spTree>
    <p:extLst>
      <p:ext uri="{BB962C8B-B14F-4D97-AF65-F5344CB8AC3E}">
        <p14:creationId xmlns:p14="http://schemas.microsoft.com/office/powerpoint/2010/main" val="215826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Build Relationships</a:t>
            </a:r>
            <a:r>
              <a:rPr lang="en-US" dirty="0" smtClean="0"/>
              <a:t>	</a:t>
            </a:r>
            <a:endParaRPr lang="en-US" dirty="0"/>
          </a:p>
        </p:txBody>
      </p:sp>
      <p:sp>
        <p:nvSpPr>
          <p:cNvPr id="3" name="Content Placeholder 2"/>
          <p:cNvSpPr>
            <a:spLocks noGrp="1"/>
          </p:cNvSpPr>
          <p:nvPr>
            <p:ph idx="1"/>
          </p:nvPr>
        </p:nvSpPr>
        <p:spPr>
          <a:xfrm>
            <a:off x="838200" y="2027882"/>
            <a:ext cx="10515600" cy="4351338"/>
          </a:xfrm>
        </p:spPr>
        <p:txBody>
          <a:bodyPr>
            <a:normAutofit/>
          </a:bodyPr>
          <a:lstStyle/>
          <a:p>
            <a:pPr>
              <a:spcAft>
                <a:spcPts val="1200"/>
              </a:spcAft>
            </a:pPr>
            <a:r>
              <a:rPr lang="en-US" dirty="0" smtClean="0"/>
              <a:t>Send a “thank you” notecard the day after the visit</a:t>
            </a:r>
          </a:p>
          <a:p>
            <a:pPr lvl="1">
              <a:spcAft>
                <a:spcPts val="1200"/>
              </a:spcAft>
            </a:pPr>
            <a:r>
              <a:rPr lang="en-US" dirty="0" smtClean="0"/>
              <a:t>Include a request to “spread the word”</a:t>
            </a:r>
          </a:p>
          <a:p>
            <a:pPr lvl="1">
              <a:spcAft>
                <a:spcPts val="1200"/>
              </a:spcAft>
            </a:pPr>
            <a:r>
              <a:rPr lang="en-US" dirty="0"/>
              <a:t>U</a:t>
            </a:r>
            <a:r>
              <a:rPr lang="en-US" dirty="0" smtClean="0"/>
              <a:t>se your agency postcard or create a MIPPA postcard</a:t>
            </a:r>
          </a:p>
          <a:p>
            <a:pPr lvl="1">
              <a:spcAft>
                <a:spcPts val="1200"/>
              </a:spcAft>
            </a:pPr>
            <a:r>
              <a:rPr lang="en-US" dirty="0"/>
              <a:t>A</a:t>
            </a:r>
            <a:r>
              <a:rPr lang="en-US" dirty="0" smtClean="0"/>
              <a:t>dd one sentence and your signature to make it personal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4742" y="3313491"/>
            <a:ext cx="2665232" cy="2863472"/>
          </a:xfrm>
          <a:prstGeom prst="rect">
            <a:avLst/>
          </a:prstGeom>
        </p:spPr>
      </p:pic>
      <p:pic>
        <p:nvPicPr>
          <p:cNvPr id="5" name="Picture 4"/>
          <p:cNvPicPr>
            <a:picLocks noChangeAspect="1"/>
          </p:cNvPicPr>
          <p:nvPr/>
        </p:nvPicPr>
        <p:blipFill>
          <a:blip r:embed="rId4"/>
          <a:stretch>
            <a:fillRect/>
          </a:stretch>
        </p:blipFill>
        <p:spPr>
          <a:xfrm>
            <a:off x="438242" y="5655710"/>
            <a:ext cx="2670279" cy="1042506"/>
          </a:xfrm>
          <a:prstGeom prst="rect">
            <a:avLst/>
          </a:prstGeom>
        </p:spPr>
      </p:pic>
    </p:spTree>
    <p:extLst>
      <p:ext uri="{BB962C8B-B14F-4D97-AF65-F5344CB8AC3E}">
        <p14:creationId xmlns:p14="http://schemas.microsoft.com/office/powerpoint/2010/main" val="3231266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30177" y="365125"/>
            <a:ext cx="10515600" cy="1090289"/>
          </a:xfrm>
        </p:spPr>
        <p:txBody>
          <a:bodyPr>
            <a:normAutofit/>
          </a:bodyPr>
          <a:lstStyle/>
          <a:p>
            <a:r>
              <a:rPr lang="en-US" sz="4000" dirty="0" smtClean="0">
                <a:latin typeface="+mn-lt"/>
              </a:rPr>
              <a:t>Sample </a:t>
            </a:r>
            <a:r>
              <a:rPr lang="en-US" sz="4000" dirty="0" smtClean="0">
                <a:latin typeface="+mn-lt"/>
              </a:rPr>
              <a:t>follow-up postcard - back</a:t>
            </a:r>
            <a:endParaRPr lang="en-US" sz="4000" dirty="0">
              <a:latin typeface="+mn-lt"/>
            </a:endParaRPr>
          </a:p>
        </p:txBody>
      </p:sp>
      <p:pic>
        <p:nvPicPr>
          <p:cNvPr id="7" name="Picture 6"/>
          <p:cNvPicPr>
            <a:picLocks noChangeAspect="1"/>
          </p:cNvPicPr>
          <p:nvPr/>
        </p:nvPicPr>
        <p:blipFill>
          <a:blip r:embed="rId3"/>
          <a:stretch>
            <a:fillRect/>
          </a:stretch>
        </p:blipFill>
        <p:spPr>
          <a:xfrm>
            <a:off x="571246" y="5587024"/>
            <a:ext cx="2454587" cy="958297"/>
          </a:xfrm>
          <a:prstGeom prst="rect">
            <a:avLst/>
          </a:prstGeom>
        </p:spPr>
      </p:pic>
      <p:pic>
        <p:nvPicPr>
          <p:cNvPr id="2" name="Picture 1"/>
          <p:cNvPicPr>
            <a:picLocks noChangeAspect="1"/>
          </p:cNvPicPr>
          <p:nvPr/>
        </p:nvPicPr>
        <p:blipFill rotWithShape="1">
          <a:blip r:embed="rId4"/>
          <a:srcRect r="52747"/>
          <a:stretch/>
        </p:blipFill>
        <p:spPr>
          <a:xfrm>
            <a:off x="3107321" y="1455414"/>
            <a:ext cx="5977358" cy="4131610"/>
          </a:xfrm>
          <a:prstGeom prst="rect">
            <a:avLst/>
          </a:prstGeom>
        </p:spPr>
      </p:pic>
    </p:spTree>
    <p:extLst>
      <p:ext uri="{BB962C8B-B14F-4D97-AF65-F5344CB8AC3E}">
        <p14:creationId xmlns:p14="http://schemas.microsoft.com/office/powerpoint/2010/main" val="1272475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3289</TotalTime>
  <Words>1957</Words>
  <Application>Microsoft Office PowerPoint</Application>
  <PresentationFormat>Widescreen</PresentationFormat>
  <Paragraphs>279</Paragraphs>
  <Slides>25</Slides>
  <Notes>24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Arial</vt:lpstr>
      <vt:lpstr>Calibri</vt:lpstr>
      <vt:lpstr>Calibri Light</vt:lpstr>
      <vt:lpstr>Cambria</vt:lpstr>
      <vt:lpstr>Georgia</vt:lpstr>
      <vt:lpstr>Imprint MT Shadow</vt:lpstr>
      <vt:lpstr>Lucida Handwriting</vt:lpstr>
      <vt:lpstr>Menlo Regular</vt:lpstr>
      <vt:lpstr>Narkisim</vt:lpstr>
      <vt:lpstr>Symbol</vt:lpstr>
      <vt:lpstr>Times New Roman</vt:lpstr>
      <vt:lpstr>Trebuchet MS</vt:lpstr>
      <vt:lpstr>Webdings</vt:lpstr>
      <vt:lpstr>Office Theme</vt:lpstr>
      <vt:lpstr>MIPPA Training  Word of Mouth Marketing For MIPPA Programs </vt:lpstr>
      <vt:lpstr>MIPPA Best Practice:   Promote Word of Mouth Marketing! </vt:lpstr>
      <vt:lpstr>How Significant is Word of Mouth Marketing Compared to our other efforts?</vt:lpstr>
      <vt:lpstr>Sounds like Common Sense!</vt:lpstr>
      <vt:lpstr>Absolutely!</vt:lpstr>
      <vt:lpstr>MAKE IT HAPPEN!</vt:lpstr>
      <vt:lpstr>Build Relationships</vt:lpstr>
      <vt:lpstr>Build Relationships </vt:lpstr>
      <vt:lpstr>Sample follow-up postcard - back</vt:lpstr>
      <vt:lpstr>Sample postcard - front</vt:lpstr>
      <vt:lpstr>Provide Quality Service</vt:lpstr>
      <vt:lpstr>Give Them Tools to Spread the Word</vt:lpstr>
      <vt:lpstr>PowerPoint Presentation</vt:lpstr>
      <vt:lpstr>PowerPoint Presentation</vt:lpstr>
      <vt:lpstr>Example for use during Open Enrollment</vt:lpstr>
      <vt:lpstr>Open Enrollment example - back</vt:lpstr>
      <vt:lpstr>Let them know they are helping others</vt:lpstr>
      <vt:lpstr>Share your successes</vt:lpstr>
      <vt:lpstr>Use your agency “Catch Phrase” </vt:lpstr>
      <vt:lpstr>Other ways to promote “Word of Mouth”  </vt:lpstr>
      <vt:lpstr>PowerPoint Presentation</vt:lpstr>
      <vt:lpstr>Open Enrollment “Tell-a-Friend” letter </vt:lpstr>
      <vt:lpstr>PowerPoint Presentation</vt:lpstr>
      <vt:lpstr>PowerPoint Presentation</vt:lpstr>
      <vt:lpstr>Please share your experiences!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MIPPA Training  Use of Volunteers with MIPPA Activities</dc:title>
  <dc:creator>Debbie Bisswurm</dc:creator>
  <cp:lastModifiedBy>Jane Mahoney</cp:lastModifiedBy>
  <cp:revision>178</cp:revision>
  <cp:lastPrinted>2015-09-08T14:30:56Z</cp:lastPrinted>
  <dcterms:created xsi:type="dcterms:W3CDTF">2015-05-12T15:37:31Z</dcterms:created>
  <dcterms:modified xsi:type="dcterms:W3CDTF">2015-09-10T12:29:21Z</dcterms:modified>
</cp:coreProperties>
</file>