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8"/>
  </p:notesMasterIdLst>
  <p:handoutMasterIdLst>
    <p:handoutMasterId r:id="rId19"/>
  </p:handoutMasterIdLst>
  <p:sldIdLst>
    <p:sldId id="259" r:id="rId5"/>
    <p:sldId id="266" r:id="rId6"/>
    <p:sldId id="260" r:id="rId7"/>
    <p:sldId id="267" r:id="rId8"/>
    <p:sldId id="268" r:id="rId9"/>
    <p:sldId id="269" r:id="rId10"/>
    <p:sldId id="274" r:id="rId11"/>
    <p:sldId id="275" r:id="rId12"/>
    <p:sldId id="285" r:id="rId13"/>
    <p:sldId id="284" r:id="rId14"/>
    <p:sldId id="283" r:id="rId15"/>
    <p:sldId id="265" r:id="rId16"/>
    <p:sldId id="264" r:id="rId17"/>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5283" autoAdjust="0"/>
  </p:normalViewPr>
  <p:slideViewPr>
    <p:cSldViewPr showGuides="1">
      <p:cViewPr varScale="1">
        <p:scale>
          <a:sx n="73" d="100"/>
          <a:sy n="73" d="100"/>
        </p:scale>
        <p:origin x="931" y="62"/>
      </p:cViewPr>
      <p:guideLst>
        <p:guide orient="horz" pos="2160"/>
        <p:guide orient="horz" pos="1008"/>
        <p:guide orient="horz" pos="3888"/>
        <p:guide orient="horz" pos="321"/>
        <p:guide pos="3839"/>
        <p:guide pos="1007"/>
        <p:guide pos="7173"/>
      </p:guideLst>
    </p:cSldViewPr>
  </p:slideViewPr>
  <p:notesTextViewPr>
    <p:cViewPr>
      <p:scale>
        <a:sx n="3" d="2"/>
        <a:sy n="3" d="2"/>
      </p:scale>
      <p:origin x="0" y="0"/>
    </p:cViewPr>
  </p:notesTextViewPr>
  <p:notesViewPr>
    <p:cSldViewPr showGuides="1">
      <p:cViewPr varScale="1">
        <p:scale>
          <a:sx n="76" d="100"/>
          <a:sy n="76" d="100"/>
        </p:scale>
        <p:origin x="326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DB7646E-8811-423A-9C42-2CBFADA00A96}" type="datetimeFigureOut">
              <a:rPr lang="en-US" smtClean="0"/>
              <a:t>12/9/2020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solidFill>
                  <a:schemeClr val="tx1"/>
                </a:solidFill>
              </a:defRPr>
            </a:lvl1pPr>
          </a:lstStyle>
          <a:p>
            <a:fld id="{D677E230-58DD-43ED-96A1-552DDAB53532}" type="datetimeFigureOut">
              <a:rPr lang="en-US" smtClean="0"/>
              <a:pPr/>
              <a:t>12/9/2020</a:t>
            </a:fld>
            <a:endParaRPr lang="en-US"/>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1221E5-7225-48EB-A4EE-420E7BFCF705}" type="slidenum">
              <a:rPr lang="en-US" smtClean="0"/>
              <a:pPr/>
              <a:t>1</a:t>
            </a:fld>
            <a:endParaRPr lang="en-US"/>
          </a:p>
        </p:txBody>
      </p:sp>
    </p:spTree>
    <p:extLst>
      <p:ext uri="{BB962C8B-B14F-4D97-AF65-F5344CB8AC3E}">
        <p14:creationId xmlns:p14="http://schemas.microsoft.com/office/powerpoint/2010/main" val="2748074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t>Regular training of colleagues—especially due to staff turnover—will help ensure that they are aware of the programs, that they keep them in mind, that they know of any special events you are having.  And make sure they know when to make a referral and who to refer people to. </a:t>
            </a:r>
          </a:p>
          <a:p>
            <a:endParaRPr lang="en-US" dirty="0"/>
          </a:p>
        </p:txBody>
      </p:sp>
      <p:sp>
        <p:nvSpPr>
          <p:cNvPr id="4" name="Slide Number Placeholder 3"/>
          <p:cNvSpPr>
            <a:spLocks noGrp="1"/>
          </p:cNvSpPr>
          <p:nvPr>
            <p:ph type="sldNum" sz="quarter" idx="5"/>
          </p:nvPr>
        </p:nvSpPr>
        <p:spPr/>
        <p:txBody>
          <a:bodyPr/>
          <a:lstStyle/>
          <a:p>
            <a:fld id="{841221E5-7225-48EB-A4EE-420E7BFCF705}" type="slidenum">
              <a:rPr lang="en-US" smtClean="0"/>
              <a:pPr/>
              <a:t>10</a:t>
            </a:fld>
            <a:endParaRPr lang="en-US"/>
          </a:p>
        </p:txBody>
      </p:sp>
    </p:spTree>
    <p:extLst>
      <p:ext uri="{BB962C8B-B14F-4D97-AF65-F5344CB8AC3E}">
        <p14:creationId xmlns:p14="http://schemas.microsoft.com/office/powerpoint/2010/main" val="3669888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list of Best Practices is available on the GWAAR website and was also sent out to you yesterday.  Again, I encourage you to download and make it into a working document for you.  Every county is different and not everything works the same in every community—so keep that in mind as you review those best practices.  Find what works best for you, your agency and your community.  </a:t>
            </a:r>
          </a:p>
        </p:txBody>
      </p:sp>
      <p:sp>
        <p:nvSpPr>
          <p:cNvPr id="4" name="Slide Number Placeholder 3"/>
          <p:cNvSpPr>
            <a:spLocks noGrp="1"/>
          </p:cNvSpPr>
          <p:nvPr>
            <p:ph type="sldNum" sz="quarter" idx="5"/>
          </p:nvPr>
        </p:nvSpPr>
        <p:spPr/>
        <p:txBody>
          <a:bodyPr/>
          <a:lstStyle/>
          <a:p>
            <a:fld id="{841221E5-7225-48EB-A4EE-420E7BFCF705}" type="slidenum">
              <a:rPr lang="en-US" smtClean="0"/>
              <a:pPr/>
              <a:t>11</a:t>
            </a:fld>
            <a:endParaRPr lang="en-US"/>
          </a:p>
        </p:txBody>
      </p:sp>
    </p:spTree>
    <p:extLst>
      <p:ext uri="{BB962C8B-B14F-4D97-AF65-F5344CB8AC3E}">
        <p14:creationId xmlns:p14="http://schemas.microsoft.com/office/powerpoint/2010/main" val="3339149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1221E5-7225-48EB-A4EE-420E7BFCF705}" type="slidenum">
              <a:rPr lang="en-US" smtClean="0"/>
              <a:pPr/>
              <a:t>12</a:t>
            </a:fld>
            <a:endParaRPr lang="en-US"/>
          </a:p>
        </p:txBody>
      </p:sp>
    </p:spTree>
    <p:extLst>
      <p:ext uri="{BB962C8B-B14F-4D97-AF65-F5344CB8AC3E}">
        <p14:creationId xmlns:p14="http://schemas.microsoft.com/office/powerpoint/2010/main" val="1620677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1221E5-7225-48EB-A4EE-420E7BFCF705}" type="slidenum">
              <a:rPr lang="en-US" smtClean="0"/>
              <a:pPr/>
              <a:t>13</a:t>
            </a:fld>
            <a:endParaRPr lang="en-US"/>
          </a:p>
        </p:txBody>
      </p:sp>
    </p:spTree>
    <p:extLst>
      <p:ext uri="{BB962C8B-B14F-4D97-AF65-F5344CB8AC3E}">
        <p14:creationId xmlns:p14="http://schemas.microsoft.com/office/powerpoint/2010/main" val="333841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though we are in the middle of this pandemic, this outreach topic remains important.  Even though it is more challenging than ever—people need to know about Medicare, the low-income benefit programs, and they need to know where to go to get help. </a:t>
            </a:r>
          </a:p>
        </p:txBody>
      </p:sp>
      <p:sp>
        <p:nvSpPr>
          <p:cNvPr id="4" name="Slide Number Placeholder 3"/>
          <p:cNvSpPr>
            <a:spLocks noGrp="1"/>
          </p:cNvSpPr>
          <p:nvPr>
            <p:ph type="sldNum" sz="quarter" idx="5"/>
          </p:nvPr>
        </p:nvSpPr>
        <p:spPr/>
        <p:txBody>
          <a:bodyPr/>
          <a:lstStyle/>
          <a:p>
            <a:fld id="{841221E5-7225-48EB-A4EE-420E7BFCF705}" type="slidenum">
              <a:rPr lang="en-US" smtClean="0"/>
              <a:pPr/>
              <a:t>2</a:t>
            </a:fld>
            <a:endParaRPr lang="en-US"/>
          </a:p>
        </p:txBody>
      </p:sp>
    </p:spTree>
    <p:extLst>
      <p:ext uri="{BB962C8B-B14F-4D97-AF65-F5344CB8AC3E}">
        <p14:creationId xmlns:p14="http://schemas.microsoft.com/office/powerpoint/2010/main" val="90207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Making a point of doing an annual review of the best practices will help you provide effective outreach in your communities. And just a few steps can really help you to maximize that outreach. </a:t>
            </a:r>
          </a:p>
          <a:p>
            <a:r>
              <a:rPr lang="en-US" dirty="0"/>
              <a:t>*This may include a consideration of what you’d like to add once the public health emergency is over.</a:t>
            </a:r>
          </a:p>
        </p:txBody>
      </p:sp>
      <p:sp>
        <p:nvSpPr>
          <p:cNvPr id="4" name="Slide Number Placeholder 3"/>
          <p:cNvSpPr>
            <a:spLocks noGrp="1"/>
          </p:cNvSpPr>
          <p:nvPr>
            <p:ph type="sldNum" sz="quarter" idx="5"/>
          </p:nvPr>
        </p:nvSpPr>
        <p:spPr/>
        <p:txBody>
          <a:bodyPr/>
          <a:lstStyle/>
          <a:p>
            <a:fld id="{841221E5-7225-48EB-A4EE-420E7BFCF705}" type="slidenum">
              <a:rPr lang="en-US" smtClean="0"/>
              <a:pPr/>
              <a:t>3</a:t>
            </a:fld>
            <a:endParaRPr lang="en-US"/>
          </a:p>
        </p:txBody>
      </p:sp>
    </p:spTree>
    <p:extLst>
      <p:ext uri="{BB962C8B-B14F-4D97-AF65-F5344CB8AC3E}">
        <p14:creationId xmlns:p14="http://schemas.microsoft.com/office/powerpoint/2010/main" val="3112164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talk about Best Practices for Medicare Outreach, we are talking about activities that have been done through the years that have been found effective in reaching and helping beneficiaries. It is a list that continues to evolve.</a:t>
            </a:r>
          </a:p>
        </p:txBody>
      </p:sp>
      <p:sp>
        <p:nvSpPr>
          <p:cNvPr id="4" name="Slide Number Placeholder 3"/>
          <p:cNvSpPr>
            <a:spLocks noGrp="1"/>
          </p:cNvSpPr>
          <p:nvPr>
            <p:ph type="sldNum" sz="quarter" idx="5"/>
          </p:nvPr>
        </p:nvSpPr>
        <p:spPr/>
        <p:txBody>
          <a:bodyPr/>
          <a:lstStyle/>
          <a:p>
            <a:fld id="{841221E5-7225-48EB-A4EE-420E7BFCF705}" type="slidenum">
              <a:rPr lang="en-US" smtClean="0"/>
              <a:pPr/>
              <a:t>4</a:t>
            </a:fld>
            <a:endParaRPr lang="en-US"/>
          </a:p>
        </p:txBody>
      </p:sp>
    </p:spTree>
    <p:extLst>
      <p:ext uri="{BB962C8B-B14F-4D97-AF65-F5344CB8AC3E}">
        <p14:creationId xmlns:p14="http://schemas.microsoft.com/office/powerpoint/2010/main" val="3330184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1221E5-7225-48EB-A4EE-420E7BFCF705}" type="slidenum">
              <a:rPr lang="en-US" smtClean="0"/>
              <a:pPr/>
              <a:t>5</a:t>
            </a:fld>
            <a:endParaRPr lang="en-US"/>
          </a:p>
        </p:txBody>
      </p:sp>
    </p:spTree>
    <p:extLst>
      <p:ext uri="{BB962C8B-B14F-4D97-AF65-F5344CB8AC3E}">
        <p14:creationId xmlns:p14="http://schemas.microsoft.com/office/powerpoint/2010/main" val="38824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Building partnerships with other professionals and agencies will enable you to “reach” people you might otherwise not come into contact with.  These partners then help to extend your outreach. For each community partner—as you begin to develop a relationship, there are several things you’ll want to do:</a:t>
            </a:r>
          </a:p>
          <a:p>
            <a:pPr>
              <a:defRPr/>
            </a:pPr>
            <a:endParaRPr lang="en-US" dirty="0"/>
          </a:p>
          <a:p>
            <a:pPr marL="178027" indent="-178027">
              <a:buFont typeface="Arial" panose="020B0604020202020204" pitchFamily="34" charset="0"/>
              <a:buChar char="•"/>
              <a:defRPr/>
            </a:pPr>
            <a:r>
              <a:rPr lang="en-US" altLang="en-US" dirty="0"/>
              <a:t>Meet with them…Visit your outreach target</a:t>
            </a:r>
          </a:p>
          <a:p>
            <a:pPr marL="178027" indent="-178027">
              <a:buFont typeface="Arial" panose="020B0604020202020204" pitchFamily="34" charset="0"/>
              <a:buChar char="•"/>
              <a:defRPr/>
            </a:pPr>
            <a:r>
              <a:rPr lang="en-US" altLang="en-US" b="1" dirty="0"/>
              <a:t>Explain the importance of this outreach and the value of their partnership in helping older adults (A story to tell—someone you have helped…)</a:t>
            </a:r>
          </a:p>
          <a:p>
            <a:pPr marL="178027" indent="-178027">
              <a:buFont typeface="Arial" panose="020B0604020202020204" pitchFamily="34" charset="0"/>
              <a:buChar char="•"/>
              <a:defRPr/>
            </a:pPr>
            <a:r>
              <a:rPr lang="en-US" altLang="en-US" dirty="0"/>
              <a:t>Use Programs Descriptions to explain  the programs in simple terms</a:t>
            </a:r>
          </a:p>
          <a:p>
            <a:pPr marL="178027" indent="-178027">
              <a:buFont typeface="Arial" panose="020B0604020202020204" pitchFamily="34" charset="0"/>
              <a:buChar char="•"/>
              <a:defRPr/>
            </a:pPr>
            <a:r>
              <a:rPr lang="en-US" altLang="en-US" dirty="0"/>
              <a:t>Provide Resources they can share with older adults</a:t>
            </a:r>
          </a:p>
          <a:p>
            <a:endParaRPr lang="en-US" dirty="0"/>
          </a:p>
        </p:txBody>
      </p:sp>
      <p:sp>
        <p:nvSpPr>
          <p:cNvPr id="4" name="Slide Number Placeholder 3"/>
          <p:cNvSpPr>
            <a:spLocks noGrp="1"/>
          </p:cNvSpPr>
          <p:nvPr>
            <p:ph type="sldNum" sz="quarter" idx="5"/>
          </p:nvPr>
        </p:nvSpPr>
        <p:spPr/>
        <p:txBody>
          <a:bodyPr/>
          <a:lstStyle/>
          <a:p>
            <a:fld id="{841221E5-7225-48EB-A4EE-420E7BFCF705}" type="slidenum">
              <a:rPr lang="en-US" smtClean="0"/>
              <a:pPr/>
              <a:t>6</a:t>
            </a:fld>
            <a:endParaRPr lang="en-US"/>
          </a:p>
        </p:txBody>
      </p:sp>
    </p:spTree>
    <p:extLst>
      <p:ext uri="{BB962C8B-B14F-4D97-AF65-F5344CB8AC3E}">
        <p14:creationId xmlns:p14="http://schemas.microsoft.com/office/powerpoint/2010/main" val="1463109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best way to reach these partners now and to share your resources with them so they—in turn—can share those resources with people they come into contact with and so they know when and how to refer people to you.</a:t>
            </a:r>
          </a:p>
        </p:txBody>
      </p:sp>
      <p:sp>
        <p:nvSpPr>
          <p:cNvPr id="4" name="Slide Number Placeholder 3"/>
          <p:cNvSpPr>
            <a:spLocks noGrp="1"/>
          </p:cNvSpPr>
          <p:nvPr>
            <p:ph type="sldNum" sz="quarter" idx="5"/>
          </p:nvPr>
        </p:nvSpPr>
        <p:spPr/>
        <p:txBody>
          <a:bodyPr/>
          <a:lstStyle/>
          <a:p>
            <a:fld id="{841221E5-7225-48EB-A4EE-420E7BFCF705}" type="slidenum">
              <a:rPr lang="en-US" smtClean="0"/>
              <a:pPr/>
              <a:t>7</a:t>
            </a:fld>
            <a:endParaRPr lang="en-US"/>
          </a:p>
        </p:txBody>
      </p:sp>
    </p:spTree>
    <p:extLst>
      <p:ext uri="{BB962C8B-B14F-4D97-AF65-F5344CB8AC3E}">
        <p14:creationId xmlns:p14="http://schemas.microsoft.com/office/powerpoint/2010/main" val="2934572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1221E5-7225-48EB-A4EE-420E7BFCF705}" type="slidenum">
              <a:rPr lang="en-US" smtClean="0"/>
              <a:pPr/>
              <a:t>8</a:t>
            </a:fld>
            <a:endParaRPr lang="en-US"/>
          </a:p>
        </p:txBody>
      </p:sp>
    </p:spTree>
    <p:extLst>
      <p:ext uri="{BB962C8B-B14F-4D97-AF65-F5344CB8AC3E}">
        <p14:creationId xmlns:p14="http://schemas.microsoft.com/office/powerpoint/2010/main" val="1648970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41221E5-7225-48EB-A4EE-420E7BFCF705}" type="slidenum">
              <a:rPr lang="en-US" smtClean="0"/>
              <a:pPr/>
              <a:t>9</a:t>
            </a:fld>
            <a:endParaRPr lang="en-US"/>
          </a:p>
        </p:txBody>
      </p:sp>
    </p:spTree>
    <p:extLst>
      <p:ext uri="{BB962C8B-B14F-4D97-AF65-F5344CB8AC3E}">
        <p14:creationId xmlns:p14="http://schemas.microsoft.com/office/powerpoint/2010/main" val="3392592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28669" y="1600200"/>
            <a:ext cx="8329031" cy="2680127"/>
          </a:xfrm>
          <a:noFill/>
          <a:effectLst>
            <a:softEdge rad="31750"/>
          </a:effectLst>
        </p:spPr>
        <p:txBody>
          <a:bodyPr anchor="b">
            <a:noAutofit/>
          </a:bodyPr>
          <a:lstStyle>
            <a:lvl1pPr>
              <a:defRPr sz="5400">
                <a:solidFill>
                  <a:schemeClr val="bg1"/>
                </a:solidFill>
              </a:defRPr>
            </a:lvl1pPr>
          </a:lstStyle>
          <a:p>
            <a:r>
              <a:rPr lang="en-US"/>
              <a:t>Click to edit Master title style</a:t>
            </a:r>
            <a:endParaRPr dirty="0"/>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699025" y="6356351"/>
            <a:ext cx="1218883" cy="365125"/>
          </a:xfrm>
        </p:spPr>
        <p:txBody>
          <a:bodyPr/>
          <a:lstStyle>
            <a:lvl1pPr>
              <a:defRPr>
                <a:solidFill>
                  <a:schemeClr val="bg1"/>
                </a:solidFill>
              </a:defRPr>
            </a:lvl1pPr>
          </a:lstStyle>
          <a:p>
            <a:fld id="{A0253C03-C60F-4FF5-BBBF-078D44B72E7D}" type="datetime1">
              <a:rPr lang="en-US" smtClean="0"/>
              <a:t>12/9/2020</a:t>
            </a:fld>
            <a:endParaRPr lang="en-US" dirty="0"/>
          </a:p>
        </p:txBody>
      </p:sp>
      <p:sp>
        <p:nvSpPr>
          <p:cNvPr id="5" name="Footer Placeholder 4"/>
          <p:cNvSpPr>
            <a:spLocks noGrp="1"/>
          </p:cNvSpPr>
          <p:nvPr>
            <p:ph type="ftr" sz="quarter" idx="11"/>
          </p:nvPr>
        </p:nvSpPr>
        <p:spPr>
          <a:xfrm>
            <a:off x="6114708" y="6356351"/>
            <a:ext cx="3974065" cy="365125"/>
          </a:xfrm>
        </p:spPr>
        <p:txBody>
          <a:bodyPr/>
          <a:lstStyle>
            <a:lvl1pPr>
              <a:defRPr>
                <a:solidFill>
                  <a:schemeClr val="bg1"/>
                </a:solidFill>
              </a:defRPr>
            </a:lvl1pPr>
          </a:lstStyle>
          <a:p>
            <a:r>
              <a:rPr lang="en-US"/>
              <a:t>Add a footer</a:t>
            </a:r>
          </a:p>
        </p:txBody>
      </p:sp>
      <p:sp>
        <p:nvSpPr>
          <p:cNvPr id="6" name="Slide Number Placeholder 5"/>
          <p:cNvSpPr>
            <a:spLocks noGrp="1"/>
          </p:cNvSpPr>
          <p:nvPr>
            <p:ph type="sldNum" sz="quarter" idx="12"/>
          </p:nvPr>
        </p:nvSpPr>
        <p:spPr>
          <a:xfrm>
            <a:off x="10285571" y="6356351"/>
            <a:ext cx="609441" cy="365125"/>
          </a:xfrm>
        </p:spPr>
        <p:txBody>
          <a:bodyPr/>
          <a:lstStyle>
            <a:lvl1pPr>
              <a:defRPr>
                <a:solidFill>
                  <a:schemeClr val="bg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1490988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DA056D9D-9483-42E7-8CD7-15EDE1A4DDC4}" type="datetime1">
              <a:rPr lang="en-US" smtClean="0"/>
              <a:t>12/9/2020</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66616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9FD5F10-92B8-46C7-A107-1CF6EB1C2F18}" type="datetime1">
              <a:rPr lang="en-US" smtClean="0"/>
              <a:t>12/9/2020</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191729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4C940BF0-453F-47A9-9012-5AED3B22E7A1}" type="datetime1">
              <a:rPr lang="en-US" smtClean="0"/>
              <a:t>12/9/2020</a:t>
            </a:fld>
            <a:endParaRPr lang="en-US" dirty="0"/>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13552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dirty="0"/>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1F6906E3-B742-4986-90B6-990F07048832}" type="datetime1">
              <a:rPr lang="en-US" smtClean="0"/>
              <a:t>12/9/2020</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Add a footer</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2774911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A31A372C-B131-4034-B61F-BCF761990A4F}" type="datetime1">
              <a:rPr lang="en-US" smtClean="0"/>
              <a:t>12/9/2020</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78340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0"/>
            <a:ext cx="9782801" cy="1239837"/>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609524" y="1499616"/>
            <a:ext cx="4818888" cy="938784"/>
          </a:xfrm>
        </p:spPr>
        <p:txBody>
          <a:bodyPr anchor="b">
            <a:noAutofit/>
          </a:bodyPr>
          <a:lstStyle>
            <a:lvl1pPr marL="0" indent="0">
              <a:spcBef>
                <a:spcPts val="0"/>
              </a:spcBef>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9524"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1E70B50-D705-4567-8892-606DA8DDC082}" type="datetime1">
              <a:rPr lang="en-US" smtClean="0"/>
              <a:t>12/9/2020</a:t>
            </a:fld>
            <a:endParaRPr lang="en-US"/>
          </a:p>
        </p:txBody>
      </p:sp>
      <p:sp>
        <p:nvSpPr>
          <p:cNvPr id="8" name="Footer Placeholder 7"/>
          <p:cNvSpPr>
            <a:spLocks noGrp="1"/>
          </p:cNvSpPr>
          <p:nvPr>
            <p:ph type="ftr" sz="quarter" idx="11"/>
          </p:nvPr>
        </p:nvSpPr>
        <p:spPr/>
        <p:txBody>
          <a:bodyPr/>
          <a:lstStyle/>
          <a:p>
            <a:r>
              <a:rPr lang="en-US"/>
              <a:t>Add a footer</a:t>
            </a:r>
          </a:p>
        </p:txBody>
      </p:sp>
      <p:sp>
        <p:nvSpPr>
          <p:cNvPr id="9" name="Slide Number Placeholder 8"/>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545950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22293B8A-AC5E-448D-90F1-5F90DC8C0860}" type="datetime1">
              <a:rPr lang="en-US" smtClean="0"/>
              <a:t>12/9/2020</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2121679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D0D57-1DF2-4CE0-A88F-4398D994BF4C}" type="datetime1">
              <a:rPr lang="en-US" smtClean="0"/>
              <a:t>12/9/2020</a:t>
            </a:fld>
            <a:endParaRPr lang="en-US" dirty="0"/>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vert="horz" lIns="91440" tIns="45720" rIns="91440" bIns="45720" rtlCol="0" anchor="ctr"/>
          <a:lstStyle>
            <a:lvl1pPr algn="r">
              <a:defRPr lang="en-US" smtClean="0"/>
            </a:lvl1pPr>
          </a:lstStyle>
          <a:p>
            <a:fld id="{7DC1BBB0-96F0-4077-A278-0F3FB5C104D3}" type="slidenum">
              <a:rPr lang="en-US" smtClean="0"/>
              <a:pPr/>
              <a:t>‹#›</a:t>
            </a:fld>
            <a:endParaRPr lang="en-US" dirty="0"/>
          </a:p>
        </p:txBody>
      </p:sp>
    </p:spTree>
    <p:extLst>
      <p:ext uri="{BB962C8B-B14F-4D97-AF65-F5344CB8AC3E}">
        <p14:creationId xmlns:p14="http://schemas.microsoft.com/office/powerpoint/2010/main" val="3566178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098"/>
            <a:ext cx="12188825" cy="6858000"/>
          </a:xfrm>
          <a:prstGeom prst="rect">
            <a:avLst/>
          </a:prstGeom>
        </p:spPr>
      </p:pic>
      <p:sp>
        <p:nvSpPr>
          <p:cNvPr id="2" name="Title 1"/>
          <p:cNvSpPr>
            <a:spLocks noGrp="1"/>
          </p:cNvSpPr>
          <p:nvPr>
            <p:ph type="title"/>
          </p:nvPr>
        </p:nvSpPr>
        <p:spPr bwMode="white">
          <a:xfrm>
            <a:off x="1598612" y="381000"/>
            <a:ext cx="3293422" cy="1371600"/>
          </a:xfrm>
        </p:spPr>
        <p:txBody>
          <a:bodyPr anchor="b">
            <a:normAutofit/>
          </a:bodyPr>
          <a:lstStyle>
            <a:lvl1pPr algn="l">
              <a:defRPr sz="2800" b="0" cap="all" baseline="0">
                <a:solidFill>
                  <a:schemeClr val="tx2"/>
                </a:solidFill>
              </a:defRPr>
            </a:lvl1pPr>
          </a:lstStyle>
          <a:p>
            <a:r>
              <a:rPr lang="en-US"/>
              <a:t>Click to edit Master title style</a:t>
            </a:r>
            <a:endParaRPr dirty="0"/>
          </a:p>
        </p:txBody>
      </p:sp>
      <p:sp>
        <p:nvSpPr>
          <p:cNvPr id="4" name="Text Placeholder 3"/>
          <p:cNvSpPr>
            <a:spLocks noGrp="1"/>
          </p:cNvSpPr>
          <p:nvPr>
            <p:ph type="body" sz="half" idx="2"/>
          </p:nvPr>
        </p:nvSpPr>
        <p:spPr bwMode="white">
          <a:xfrm>
            <a:off x="1598612"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5232426"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1A11A79-789F-42C6-A798-E2703A37BA23}" type="datetime1">
              <a:rPr lang="en-US" smtClean="0"/>
              <a:t>12/9/2020</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111899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userDrawn="1"/>
        </p:nvSpPr>
        <p:spPr>
          <a:xfrm>
            <a:off x="5103812" y="0"/>
            <a:ext cx="63246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616718"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bwMode="auto">
          <a:xfrm>
            <a:off x="5232426" y="482600"/>
            <a:ext cx="60435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16718"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074BA6-2CAA-43FD-B6CB-325C80A91D3E}" type="datetime1">
              <a:rPr lang="en-US" smtClean="0"/>
              <a:t>12/9/2020</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1357038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180250" y="6316091"/>
            <a:ext cx="1218883" cy="365125"/>
          </a:xfrm>
          <a:prstGeom prst="rect">
            <a:avLst/>
          </a:prstGeom>
        </p:spPr>
        <p:txBody>
          <a:bodyPr vert="horz" lIns="91440" tIns="45720" rIns="91440" bIns="45720" rtlCol="0" anchor="ctr"/>
          <a:lstStyle>
            <a:lvl1pPr algn="l">
              <a:defRPr sz="1100" cap="all" baseline="0">
                <a:solidFill>
                  <a:schemeClr val="tx1"/>
                </a:solidFill>
              </a:defRPr>
            </a:lvl1pPr>
          </a:lstStyle>
          <a:p>
            <a:fld id="{0D141A01-0FF1-467E-B344-8F7D0706474A}" type="datetime1">
              <a:rPr lang="en-US" smtClean="0"/>
              <a:pPr/>
              <a:t>12/9/2020</a:t>
            </a:fld>
            <a:endParaRPr lang="en-US" dirty="0"/>
          </a:p>
        </p:txBody>
      </p:sp>
      <p:sp>
        <p:nvSpPr>
          <p:cNvPr id="5" name="Footer Placeholder 4"/>
          <p:cNvSpPr>
            <a:spLocks noGrp="1"/>
          </p:cNvSpPr>
          <p:nvPr>
            <p:ph type="ftr" sz="quarter" idx="3"/>
          </p:nvPr>
        </p:nvSpPr>
        <p:spPr>
          <a:xfrm>
            <a:off x="6595933" y="6316091"/>
            <a:ext cx="3974065" cy="365125"/>
          </a:xfrm>
          <a:prstGeom prst="rect">
            <a:avLst/>
          </a:prstGeom>
        </p:spPr>
        <p:txBody>
          <a:bodyPr vert="horz" lIns="91440" tIns="45720" rIns="91440" bIns="45720" rtlCol="0" anchor="ctr"/>
          <a:lstStyle>
            <a:lvl1pPr algn="ctr">
              <a:defRPr sz="1100" cap="all" baseline="0">
                <a:solidFill>
                  <a:schemeClr val="tx1"/>
                </a:solidFill>
              </a:defRPr>
            </a:lvl1pPr>
          </a:lstStyle>
          <a:p>
            <a:r>
              <a:rPr lang="en-US"/>
              <a:t>Add a footer</a:t>
            </a:r>
          </a:p>
        </p:txBody>
      </p:sp>
      <p:sp>
        <p:nvSpPr>
          <p:cNvPr id="6" name="Slide Number Placeholder 5"/>
          <p:cNvSpPr>
            <a:spLocks noGrp="1"/>
          </p:cNvSpPr>
          <p:nvPr>
            <p:ph type="sldNum" sz="quarter" idx="4"/>
          </p:nvPr>
        </p:nvSpPr>
        <p:spPr>
          <a:xfrm>
            <a:off x="10766796" y="6316091"/>
            <a:ext cx="609441" cy="365125"/>
          </a:xfrm>
          <a:prstGeom prst="rect">
            <a:avLst/>
          </a:prstGeom>
        </p:spPr>
        <p:txBody>
          <a:bodyPr vert="horz" lIns="91440" tIns="45720" rIns="91440" bIns="45720" rtlCol="0" anchor="ctr"/>
          <a:lstStyle>
            <a:lvl1pPr algn="r">
              <a:defRPr sz="1100" cap="all" baseline="0">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5126290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2"/>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2"/>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2"/>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2"/>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2"/>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39" userDrawn="1">
          <p15:clr>
            <a:srgbClr val="F26B43"/>
          </p15:clr>
        </p15:guide>
        <p15:guide id="2" pos="1007" userDrawn="1">
          <p15:clr>
            <a:srgbClr val="F26B43"/>
          </p15:clr>
        </p15:guide>
        <p15:guide id="3" pos="719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debbie.bisswurm@gwaar.or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32012" y="838200"/>
            <a:ext cx="8329031" cy="2680127"/>
          </a:xfrm>
        </p:spPr>
        <p:txBody>
          <a:bodyPr/>
          <a:lstStyle/>
          <a:p>
            <a:r>
              <a:rPr lang="en-US" dirty="0"/>
              <a:t>Annual Review of </a:t>
            </a:r>
            <a:br>
              <a:rPr lang="en-US" dirty="0"/>
            </a:br>
            <a:r>
              <a:rPr lang="en-US" dirty="0"/>
              <a:t>Best Practices for Medicare Outreach</a:t>
            </a:r>
          </a:p>
        </p:txBody>
      </p:sp>
      <p:sp>
        <p:nvSpPr>
          <p:cNvPr id="3" name="Subtitle 2"/>
          <p:cNvSpPr>
            <a:spLocks noGrp="1"/>
          </p:cNvSpPr>
          <p:nvPr>
            <p:ph type="subTitle" idx="1"/>
          </p:nvPr>
        </p:nvSpPr>
        <p:spPr>
          <a:xfrm>
            <a:off x="2336191" y="4343400"/>
            <a:ext cx="7516442" cy="1116085"/>
          </a:xfrm>
        </p:spPr>
        <p:txBody>
          <a:bodyPr/>
          <a:lstStyle/>
          <a:p>
            <a:r>
              <a:rPr lang="en-US" dirty="0"/>
              <a:t>EBS Training </a:t>
            </a:r>
          </a:p>
          <a:p>
            <a:r>
              <a:rPr lang="en-US" dirty="0"/>
              <a:t>December 2020</a:t>
            </a:r>
          </a:p>
        </p:txBody>
      </p:sp>
    </p:spTree>
    <p:extLst>
      <p:ext uri="{BB962C8B-B14F-4D97-AF65-F5344CB8AC3E}">
        <p14:creationId xmlns:p14="http://schemas.microsoft.com/office/powerpoint/2010/main" val="49199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0612" y="152400"/>
            <a:ext cx="9320425" cy="1239837"/>
          </a:xfrm>
        </p:spPr>
        <p:txBody>
          <a:bodyPr>
            <a:normAutofit/>
          </a:bodyPr>
          <a:lstStyle/>
          <a:p>
            <a:r>
              <a:rPr lang="en-US" b="1" dirty="0">
                <a:latin typeface="Calibri" panose="020F0502020204030204" pitchFamily="34" charset="0"/>
                <a:cs typeface="Calibri" panose="020F0502020204030204" pitchFamily="34" charset="0"/>
              </a:rPr>
              <a:t>Training Colleagues</a:t>
            </a:r>
          </a:p>
        </p:txBody>
      </p:sp>
      <p:sp>
        <p:nvSpPr>
          <p:cNvPr id="14" name="Content Placeholder 13"/>
          <p:cNvSpPr>
            <a:spLocks noGrp="1"/>
          </p:cNvSpPr>
          <p:nvPr>
            <p:ph idx="1"/>
          </p:nvPr>
        </p:nvSpPr>
        <p:spPr>
          <a:xfrm>
            <a:off x="2284412" y="1752600"/>
            <a:ext cx="9320424" cy="4572000"/>
          </a:xfrm>
        </p:spPr>
        <p:txBody>
          <a:bodyPr>
            <a:normAutofit/>
          </a:bodyPr>
          <a:lstStyle/>
          <a:p>
            <a:pPr>
              <a:spcBef>
                <a:spcPts val="1800"/>
              </a:spcBef>
            </a:pPr>
            <a:r>
              <a:rPr lang="en-US" altLang="en-US" dirty="0">
                <a:latin typeface="Calibri" panose="020F0502020204030204" pitchFamily="34" charset="0"/>
                <a:cs typeface="Calibri" panose="020F0502020204030204" pitchFamily="34" charset="0"/>
              </a:rPr>
              <a:t>All ADRC and Aging Unit staff who work w/ target audience</a:t>
            </a:r>
          </a:p>
          <a:p>
            <a:pPr lvl="1">
              <a:spcBef>
                <a:spcPts val="1800"/>
              </a:spcBef>
            </a:pPr>
            <a:r>
              <a:rPr lang="en-US" altLang="en-US" sz="2200" dirty="0">
                <a:latin typeface="Calibri" panose="020F0502020204030204" pitchFamily="34" charset="0"/>
                <a:cs typeface="Calibri" panose="020F0502020204030204" pitchFamily="34" charset="0"/>
              </a:rPr>
              <a:t>I &amp; A specialists</a:t>
            </a:r>
          </a:p>
          <a:p>
            <a:pPr lvl="1"/>
            <a:r>
              <a:rPr lang="en-US" altLang="en-US" sz="2200" dirty="0">
                <a:latin typeface="Calibri" panose="020F0502020204030204" pitchFamily="34" charset="0"/>
                <a:cs typeface="Calibri" panose="020F0502020204030204" pitchFamily="34" charset="0"/>
              </a:rPr>
              <a:t>Nutrition site managers</a:t>
            </a:r>
          </a:p>
          <a:p>
            <a:pPr lvl="1">
              <a:spcBef>
                <a:spcPts val="1200"/>
              </a:spcBef>
            </a:pPr>
            <a:r>
              <a:rPr lang="en-US" altLang="en-US" sz="2200" dirty="0">
                <a:latin typeface="Calibri" panose="020F0502020204030204" pitchFamily="34" charset="0"/>
                <a:cs typeface="Calibri" panose="020F0502020204030204" pitchFamily="34" charset="0"/>
              </a:rPr>
              <a:t>Health promotion coordinators--collaboration</a:t>
            </a:r>
          </a:p>
          <a:p>
            <a:pPr>
              <a:spcBef>
                <a:spcPts val="1800"/>
              </a:spcBef>
              <a:spcAft>
                <a:spcPts val="1200"/>
              </a:spcAft>
            </a:pPr>
            <a:r>
              <a:rPr lang="en-US" altLang="en-US" dirty="0">
                <a:latin typeface="Calibri" panose="020F0502020204030204" pitchFamily="34" charset="0"/>
                <a:cs typeface="Calibri" panose="020F0502020204030204" pitchFamily="34" charset="0"/>
              </a:rPr>
              <a:t>Attend Income Maintenance staff meetings</a:t>
            </a:r>
          </a:p>
          <a:p>
            <a:r>
              <a:rPr lang="en-US" altLang="en-US" dirty="0">
                <a:latin typeface="Calibri" panose="020F0502020204030204" pitchFamily="34" charset="0"/>
                <a:cs typeface="Calibri" panose="020F0502020204030204" pitchFamily="34" charset="0"/>
              </a:rPr>
              <a:t>Attend coalition meetings (I-team, Caregiver coalitions, etc.)</a:t>
            </a:r>
          </a:p>
          <a:p>
            <a:pPr lvl="0"/>
            <a:endParaRPr lang="en-US"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Tree>
    <p:extLst>
      <p:ext uri="{BB962C8B-B14F-4D97-AF65-F5344CB8AC3E}">
        <p14:creationId xmlns:p14="http://schemas.microsoft.com/office/powerpoint/2010/main" val="850468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0612" y="152400"/>
            <a:ext cx="9320425" cy="1239837"/>
          </a:xfrm>
        </p:spPr>
        <p:txBody>
          <a:bodyPr>
            <a:normAutofit/>
          </a:bodyPr>
          <a:lstStyle/>
          <a:p>
            <a:r>
              <a:rPr lang="en-US" dirty="0">
                <a:latin typeface="Calibri" panose="020F0502020204030204" pitchFamily="34" charset="0"/>
                <a:cs typeface="Calibri" panose="020F0502020204030204" pitchFamily="34" charset="0"/>
              </a:rPr>
              <a:t>Outreach Materials</a:t>
            </a:r>
          </a:p>
        </p:txBody>
      </p:sp>
      <p:sp>
        <p:nvSpPr>
          <p:cNvPr id="14" name="Content Placeholder 13"/>
          <p:cNvSpPr>
            <a:spLocks noGrp="1"/>
          </p:cNvSpPr>
          <p:nvPr>
            <p:ph idx="1"/>
          </p:nvPr>
        </p:nvSpPr>
        <p:spPr>
          <a:xfrm>
            <a:off x="2513012" y="1676400"/>
            <a:ext cx="6477000" cy="4572000"/>
          </a:xfrm>
        </p:spPr>
        <p:txBody>
          <a:bodyPr>
            <a:normAutofit/>
          </a:bodyPr>
          <a:lstStyle/>
          <a:p>
            <a:pPr>
              <a:defRPr/>
            </a:pPr>
            <a:r>
              <a:rPr lang="en-US" altLang="en-US" dirty="0">
                <a:latin typeface="Calibri" panose="020F0502020204030204" pitchFamily="34" charset="0"/>
                <a:cs typeface="Calibri" panose="020F0502020204030204" pitchFamily="34" charset="0"/>
              </a:rPr>
              <a:t>Resources from GWAAR website: </a:t>
            </a:r>
          </a:p>
          <a:p>
            <a:pPr lvl="1">
              <a:defRPr/>
            </a:pPr>
            <a:r>
              <a:rPr lang="en-US" altLang="en-US" sz="2200" dirty="0">
                <a:latin typeface="Calibri" panose="020F0502020204030204" pitchFamily="34" charset="0"/>
                <a:cs typeface="Calibri" panose="020F0502020204030204" pitchFamily="34" charset="0"/>
              </a:rPr>
              <a:t>Brochures and inserts</a:t>
            </a:r>
          </a:p>
          <a:p>
            <a:pPr lvl="1">
              <a:defRPr/>
            </a:pPr>
            <a:r>
              <a:rPr lang="en-US" altLang="en-US" sz="2200" dirty="0">
                <a:latin typeface="Calibri" panose="020F0502020204030204" pitchFamily="34" charset="0"/>
                <a:cs typeface="Calibri" panose="020F0502020204030204" pitchFamily="34" charset="0"/>
              </a:rPr>
              <a:t>Preventive Services Chart</a:t>
            </a:r>
          </a:p>
          <a:p>
            <a:pPr lvl="1">
              <a:defRPr/>
            </a:pPr>
            <a:r>
              <a:rPr lang="en-US" altLang="en-US" sz="2200" dirty="0">
                <a:latin typeface="Calibri" panose="020F0502020204030204" pitchFamily="34" charset="0"/>
                <a:cs typeface="Calibri" panose="020F0502020204030204" pitchFamily="34" charset="0"/>
              </a:rPr>
              <a:t>Outreach Posters</a:t>
            </a:r>
          </a:p>
          <a:p>
            <a:pPr lvl="1">
              <a:defRPr/>
            </a:pPr>
            <a:r>
              <a:rPr lang="en-US" altLang="en-US" sz="2200" dirty="0">
                <a:latin typeface="Calibri" panose="020F0502020204030204" pitchFamily="34" charset="0"/>
                <a:cs typeface="Calibri" panose="020F0502020204030204" pitchFamily="34" charset="0"/>
              </a:rPr>
              <a:t>Medicare Placemat Prevention and Wellness</a:t>
            </a:r>
          </a:p>
          <a:p>
            <a:pPr lvl="1">
              <a:defRPr/>
            </a:pPr>
            <a:r>
              <a:rPr lang="en-US" altLang="en-US" sz="2200" dirty="0">
                <a:latin typeface="Calibri" panose="020F0502020204030204" pitchFamily="34" charset="0"/>
                <a:cs typeface="Calibri" panose="020F0502020204030204" pitchFamily="34" charset="0"/>
              </a:rPr>
              <a:t>Articles for newsletters/church bulletins </a:t>
            </a:r>
          </a:p>
          <a:p>
            <a:pPr lvl="1">
              <a:defRPr/>
            </a:pPr>
            <a:r>
              <a:rPr lang="en-US" altLang="en-US" sz="2200" dirty="0">
                <a:latin typeface="Calibri" panose="020F0502020204030204" pitchFamily="34" charset="0"/>
                <a:cs typeface="Calibri" panose="020F0502020204030204" pitchFamily="34" charset="0"/>
              </a:rPr>
              <a:t>Brief Program Descriptions </a:t>
            </a:r>
          </a:p>
          <a:p>
            <a:pPr>
              <a:defRPr/>
            </a:pPr>
            <a:r>
              <a:rPr lang="en-US" altLang="en-US" dirty="0">
                <a:latin typeface="Calibri" panose="020F0502020204030204" pitchFamily="34" charset="0"/>
                <a:cs typeface="Calibri" panose="020F0502020204030204" pitchFamily="34" charset="0"/>
              </a:rPr>
              <a:t>Educational Videos for Outreach</a:t>
            </a:r>
          </a:p>
          <a:p>
            <a:pPr>
              <a:defRPr/>
            </a:pPr>
            <a:r>
              <a:rPr lang="en-US" altLang="en-US" dirty="0">
                <a:latin typeface="Calibri" panose="020F0502020204030204" pitchFamily="34" charset="0"/>
                <a:cs typeface="Calibri" panose="020F0502020204030204" pitchFamily="34" charset="0"/>
              </a:rPr>
              <a:t>Open Enrollment Toolkit</a:t>
            </a:r>
          </a:p>
          <a:p>
            <a:pPr lvl="0"/>
            <a:endParaRPr lang="en-US"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Tree>
    <p:extLst>
      <p:ext uri="{BB962C8B-B14F-4D97-AF65-F5344CB8AC3E}">
        <p14:creationId xmlns:p14="http://schemas.microsoft.com/office/powerpoint/2010/main" val="2941042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93435" y="152400"/>
            <a:ext cx="9782801" cy="1239837"/>
          </a:xfrm>
        </p:spPr>
        <p:txBody>
          <a:bodyPr/>
          <a:lstStyle/>
          <a:p>
            <a:r>
              <a:rPr lang="en-US" b="1" dirty="0">
                <a:latin typeface="Calibri" panose="020F0502020204030204" pitchFamily="34" charset="0"/>
                <a:cs typeface="Calibri" panose="020F0502020204030204" pitchFamily="34" charset="0"/>
              </a:rPr>
              <a:t>Best Practices Continue to Evolve!</a:t>
            </a:r>
          </a:p>
        </p:txBody>
      </p:sp>
      <p:sp>
        <p:nvSpPr>
          <p:cNvPr id="14" name="Content Placeholder 13"/>
          <p:cNvSpPr>
            <a:spLocks noGrp="1"/>
          </p:cNvSpPr>
          <p:nvPr>
            <p:ph idx="1"/>
          </p:nvPr>
        </p:nvSpPr>
        <p:spPr>
          <a:xfrm>
            <a:off x="2132012" y="1905000"/>
            <a:ext cx="9782801" cy="4572000"/>
          </a:xfrm>
        </p:spPr>
        <p:txBody>
          <a:bodyPr>
            <a:normAutofit/>
          </a:bodyPr>
          <a:lstStyle/>
          <a:p>
            <a:pPr lvl="0"/>
            <a:r>
              <a:rPr lang="en-US" dirty="0">
                <a:latin typeface="Calibri" panose="020F0502020204030204" pitchFamily="34" charset="0"/>
                <a:cs typeface="Calibri" panose="020F0502020204030204" pitchFamily="34" charset="0"/>
              </a:rPr>
              <a:t>New things we try during the pandemic may become best practices for future outreach.</a:t>
            </a:r>
          </a:p>
          <a:p>
            <a:pPr lvl="1"/>
            <a:r>
              <a:rPr lang="en-US" dirty="0">
                <a:latin typeface="Calibri" panose="020F0502020204030204" pitchFamily="34" charset="0"/>
                <a:cs typeface="Calibri" panose="020F0502020204030204" pitchFamily="34" charset="0"/>
              </a:rPr>
              <a:t>IE Virtual presentations </a:t>
            </a:r>
          </a:p>
          <a:p>
            <a:r>
              <a:rPr lang="en-US" dirty="0">
                <a:latin typeface="Calibri" panose="020F0502020204030204" pitchFamily="34" charset="0"/>
                <a:cs typeface="Calibri" panose="020F0502020204030204" pitchFamily="34" charset="0"/>
              </a:rPr>
              <a:t>Reach out for help with ideas or materials.</a:t>
            </a:r>
          </a:p>
          <a:p>
            <a:pPr lvl="0"/>
            <a:r>
              <a:rPr lang="en-US" dirty="0">
                <a:latin typeface="Calibri" panose="020F0502020204030204" pitchFamily="34" charset="0"/>
                <a:cs typeface="Calibri" panose="020F0502020204030204" pitchFamily="34" charset="0"/>
              </a:rPr>
              <a:t>Share your own promising practices with others!</a:t>
            </a:r>
          </a:p>
        </p:txBody>
      </p:sp>
    </p:spTree>
    <p:extLst>
      <p:ext uri="{BB962C8B-B14F-4D97-AF65-F5344CB8AC3E}">
        <p14:creationId xmlns:p14="http://schemas.microsoft.com/office/powerpoint/2010/main" val="13254057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4812" y="1143000"/>
            <a:ext cx="8329031" cy="2680127"/>
          </a:xfrm>
        </p:spPr>
        <p:txBody>
          <a:bodyPr/>
          <a:lstStyle/>
          <a:p>
            <a:pPr marL="0" indent="0">
              <a:lnSpc>
                <a:spcPct val="100000"/>
              </a:lnSpc>
              <a:spcBef>
                <a:spcPts val="2400"/>
              </a:spcBef>
              <a:spcAft>
                <a:spcPts val="1800"/>
              </a:spcAft>
            </a:pPr>
            <a:r>
              <a:rPr lang="en-US" sz="3600" dirty="0">
                <a:latin typeface="Calibri" panose="020F0502020204030204" pitchFamily="34" charset="0"/>
                <a:cs typeface="Calibri" panose="020F0502020204030204" pitchFamily="34" charset="0"/>
              </a:rPr>
              <a:t>Debbie Bisswurm, GWAAR</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debbie.bisswurm@gwaar.org</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608-228-0898</a:t>
            </a:r>
            <a:br>
              <a:rPr lang="en-US" sz="2800" dirty="0">
                <a:latin typeface="Calibri" panose="020F0502020204030204" pitchFamily="34" charset="0"/>
                <a:cs typeface="Calibri" panose="020F0502020204030204" pitchFamily="34" charset="0"/>
              </a:rPr>
            </a:br>
            <a:endParaRPr lang="en-US" sz="28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CAB4FE65-9B4E-4A44-9477-76F662F28A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66012" y="2819400"/>
            <a:ext cx="4078310" cy="2895600"/>
          </a:xfrm>
          <a:prstGeom prst="rect">
            <a:avLst/>
          </a:prstGeom>
        </p:spPr>
      </p:pic>
    </p:spTree>
    <p:extLst>
      <p:ext uri="{BB962C8B-B14F-4D97-AF65-F5344CB8AC3E}">
        <p14:creationId xmlns:p14="http://schemas.microsoft.com/office/powerpoint/2010/main" val="2641896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0612" y="152400"/>
            <a:ext cx="9320425" cy="1239837"/>
          </a:xfrm>
        </p:spPr>
        <p:txBody>
          <a:bodyPr>
            <a:normAutofit/>
          </a:bodyPr>
          <a:lstStyle/>
          <a:p>
            <a:r>
              <a:rPr lang="en-US" dirty="0">
                <a:latin typeface="Calibri" panose="020F0502020204030204" pitchFamily="34" charset="0"/>
                <a:cs typeface="Calibri" panose="020F0502020204030204" pitchFamily="34" charset="0"/>
              </a:rPr>
              <a:t>During this Pandemic</a:t>
            </a:r>
          </a:p>
        </p:txBody>
      </p:sp>
      <p:sp>
        <p:nvSpPr>
          <p:cNvPr id="14" name="Content Placeholder 13"/>
          <p:cNvSpPr>
            <a:spLocks noGrp="1"/>
          </p:cNvSpPr>
          <p:nvPr>
            <p:ph idx="1"/>
          </p:nvPr>
        </p:nvSpPr>
        <p:spPr>
          <a:xfrm>
            <a:off x="2284412" y="1752600"/>
            <a:ext cx="9320424" cy="4572000"/>
          </a:xfrm>
        </p:spPr>
        <p:txBody>
          <a:bodyPr>
            <a:normAutofit/>
          </a:bodyPr>
          <a:lstStyle/>
          <a:p>
            <a:pPr lvl="0"/>
            <a:r>
              <a:rPr lang="en-US" dirty="0">
                <a:latin typeface="Calibri" panose="020F0502020204030204" pitchFamily="34" charset="0"/>
                <a:cs typeface="Calibri" panose="020F0502020204030204" pitchFamily="34" charset="0"/>
              </a:rPr>
              <a:t>Although reviewing the best practices is a good idea every year—this year may be a bit tricky.  </a:t>
            </a:r>
          </a:p>
          <a:p>
            <a:pPr lvl="1"/>
            <a:r>
              <a:rPr lang="en-US" dirty="0">
                <a:latin typeface="Calibri" panose="020F0502020204030204" pitchFamily="34" charset="0"/>
                <a:cs typeface="Calibri" panose="020F0502020204030204" pitchFamily="34" charset="0"/>
              </a:rPr>
              <a:t>Outreach was limited in 2020 and may be limited in 2021</a:t>
            </a:r>
          </a:p>
          <a:p>
            <a:pPr lvl="0"/>
            <a:r>
              <a:rPr lang="en-US" dirty="0">
                <a:latin typeface="Calibri" panose="020F0502020204030204" pitchFamily="34" charset="0"/>
                <a:cs typeface="Calibri" panose="020F0502020204030204" pitchFamily="34" charset="0"/>
              </a:rPr>
              <a:t>But taking the time to do this still remains important as we evaluate what we CAN do.</a:t>
            </a:r>
          </a:p>
          <a:p>
            <a:pPr lvl="0"/>
            <a:r>
              <a:rPr lang="en-US" dirty="0">
                <a:latin typeface="Calibri" panose="020F0502020204030204" pitchFamily="34" charset="0"/>
                <a:cs typeface="Calibri" panose="020F0502020204030204" pitchFamily="34" charset="0"/>
              </a:rPr>
              <a:t>For each of the activities—consider whether they can be done as described, whether they can be done remotely or whether they need to be on hold during the pandemic.</a:t>
            </a:r>
          </a:p>
          <a:p>
            <a:pPr lvl="0"/>
            <a:endParaRPr lang="en-US" dirty="0"/>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Tree>
    <p:extLst>
      <p:ext uri="{BB962C8B-B14F-4D97-AF65-F5344CB8AC3E}">
        <p14:creationId xmlns:p14="http://schemas.microsoft.com/office/powerpoint/2010/main" val="38640423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0612" y="152400"/>
            <a:ext cx="9320425" cy="1239837"/>
          </a:xfrm>
        </p:spPr>
        <p:txBody>
          <a:bodyPr>
            <a:normAutofit/>
          </a:bodyPr>
          <a:lstStyle/>
          <a:p>
            <a:r>
              <a:rPr lang="en-US" dirty="0">
                <a:latin typeface="Calibri" panose="020F0502020204030204" pitchFamily="34" charset="0"/>
                <a:cs typeface="Calibri" panose="020F0502020204030204" pitchFamily="34" charset="0"/>
              </a:rPr>
              <a:t>A Few Steps to Maximize Your Outreach    </a:t>
            </a:r>
          </a:p>
        </p:txBody>
      </p:sp>
      <p:sp>
        <p:nvSpPr>
          <p:cNvPr id="14" name="Content Placeholder 13"/>
          <p:cNvSpPr>
            <a:spLocks noGrp="1"/>
          </p:cNvSpPr>
          <p:nvPr>
            <p:ph idx="1"/>
          </p:nvPr>
        </p:nvSpPr>
        <p:spPr>
          <a:xfrm>
            <a:off x="2513012" y="1905000"/>
            <a:ext cx="9320424" cy="4572000"/>
          </a:xfrm>
        </p:spPr>
        <p:txBody>
          <a:bodyPr>
            <a:normAutofit/>
          </a:bodyPr>
          <a:lstStyle/>
          <a:p>
            <a:pPr lvl="0"/>
            <a:r>
              <a:rPr lang="en-US" dirty="0">
                <a:latin typeface="Calibri" panose="020F0502020204030204" pitchFamily="34" charset="0"/>
                <a:cs typeface="Calibri" panose="020F0502020204030204" pitchFamily="34" charset="0"/>
              </a:rPr>
              <a:t>Review the outreach you did over the past year.</a:t>
            </a:r>
          </a:p>
          <a:p>
            <a:pPr lvl="1"/>
            <a:r>
              <a:rPr lang="en-US" dirty="0">
                <a:latin typeface="Calibri" panose="020F0502020204030204" pitchFamily="34" charset="0"/>
                <a:cs typeface="Calibri" panose="020F0502020204030204" pitchFamily="34" charset="0"/>
              </a:rPr>
              <a:t>What were you able to do? What worked/what didn’t</a:t>
            </a:r>
          </a:p>
          <a:p>
            <a:pPr lvl="0"/>
            <a:r>
              <a:rPr lang="en-US" dirty="0">
                <a:latin typeface="Calibri" panose="020F0502020204030204" pitchFamily="34" charset="0"/>
                <a:cs typeface="Calibri" panose="020F0502020204030204" pitchFamily="34" charset="0"/>
              </a:rPr>
              <a:t>Review Best Practices for Outreach and Assistance</a:t>
            </a:r>
          </a:p>
          <a:p>
            <a:pPr lvl="1"/>
            <a:r>
              <a:rPr lang="en-US" dirty="0">
                <a:latin typeface="Calibri" panose="020F0502020204030204" pitchFamily="34" charset="0"/>
                <a:cs typeface="Calibri" panose="020F0502020204030204" pitchFamily="34" charset="0"/>
              </a:rPr>
              <a:t>Identify activities you are not currently doing that you may want to add to your plan for the coming year.  Be realistic but be open-minded to creative ideas.</a:t>
            </a:r>
          </a:p>
          <a:p>
            <a:r>
              <a:rPr lang="en-US" dirty="0">
                <a:latin typeface="Calibri" panose="020F0502020204030204" pitchFamily="34" charset="0"/>
                <a:cs typeface="Calibri" panose="020F0502020204030204" pitchFamily="34" charset="0"/>
              </a:rPr>
              <a:t>Download the best practices list—make it into a working document for yourself. Add notes to it.  Make it specific to your community. Refer to it throughout the year.</a:t>
            </a:r>
          </a:p>
          <a:p>
            <a:pPr lvl="0"/>
            <a:endParaRPr lang="en-US" dirty="0"/>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Tree>
    <p:extLst>
      <p:ext uri="{BB962C8B-B14F-4D97-AF65-F5344CB8AC3E}">
        <p14:creationId xmlns:p14="http://schemas.microsoft.com/office/powerpoint/2010/main" val="35614984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19267" y="152400"/>
            <a:ext cx="9320425" cy="1239837"/>
          </a:xfrm>
        </p:spPr>
        <p:txBody>
          <a:bodyPr>
            <a:normAutofit/>
          </a:bodyPr>
          <a:lstStyle/>
          <a:p>
            <a:r>
              <a:rPr lang="en-US" dirty="0"/>
              <a:t>  </a:t>
            </a: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pic>
        <p:nvPicPr>
          <p:cNvPr id="7" name="Picture 6">
            <a:extLst>
              <a:ext uri="{FF2B5EF4-FFF2-40B4-BE49-F238E27FC236}">
                <a16:creationId xmlns:a16="http://schemas.microsoft.com/office/drawing/2014/main" id="{CA06AE80-2938-4CB8-B5A2-3D4BEC209C5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28012" y="2322732"/>
            <a:ext cx="3159362" cy="3159362"/>
          </a:xfrm>
          <a:prstGeom prst="rect">
            <a:avLst/>
          </a:prstGeom>
        </p:spPr>
      </p:pic>
      <p:sp>
        <p:nvSpPr>
          <p:cNvPr id="2" name="TextBox 1">
            <a:extLst>
              <a:ext uri="{FF2B5EF4-FFF2-40B4-BE49-F238E27FC236}">
                <a16:creationId xmlns:a16="http://schemas.microsoft.com/office/drawing/2014/main" id="{74558CEB-DFCD-4BFC-B27E-A5C1AA4C5DEE}"/>
              </a:ext>
            </a:extLst>
          </p:cNvPr>
          <p:cNvSpPr txBox="1"/>
          <p:nvPr/>
        </p:nvSpPr>
        <p:spPr>
          <a:xfrm>
            <a:off x="1751012" y="638789"/>
            <a:ext cx="8458200" cy="1200329"/>
          </a:xfrm>
          <a:prstGeom prst="rect">
            <a:avLst/>
          </a:prstGeom>
          <a:noFill/>
          <a:ln>
            <a:solidFill>
              <a:schemeClr val="bg1"/>
            </a:solidFill>
          </a:ln>
        </p:spPr>
        <p:txBody>
          <a:bodyPr wrap="square" rtlCol="0" anchor="ctr" anchorCtr="1">
            <a:spAutoFit/>
          </a:bodyPr>
          <a:lstStyle/>
          <a:p>
            <a:r>
              <a:rPr lang="en-US" sz="3600" dirty="0">
                <a:latin typeface="Calibri" panose="020F0502020204030204" pitchFamily="34" charset="0"/>
                <a:cs typeface="Calibri" panose="020F0502020204030204" pitchFamily="34" charset="0"/>
              </a:rPr>
              <a:t>Wisconsin Best Practices for Medicare Outreach and Assistance</a:t>
            </a:r>
          </a:p>
        </p:txBody>
      </p:sp>
      <p:sp>
        <p:nvSpPr>
          <p:cNvPr id="4" name="Content Placeholder 3">
            <a:extLst>
              <a:ext uri="{FF2B5EF4-FFF2-40B4-BE49-F238E27FC236}">
                <a16:creationId xmlns:a16="http://schemas.microsoft.com/office/drawing/2014/main" id="{FBD8FF9B-77AB-40F1-AEE5-E37EAB8CCED9}"/>
              </a:ext>
            </a:extLst>
          </p:cNvPr>
          <p:cNvSpPr>
            <a:spLocks noGrp="1"/>
          </p:cNvSpPr>
          <p:nvPr>
            <p:ph idx="1"/>
          </p:nvPr>
        </p:nvSpPr>
        <p:spPr>
          <a:xfrm>
            <a:off x="2406024" y="2286000"/>
            <a:ext cx="9782801" cy="4572000"/>
          </a:xfrm>
        </p:spPr>
        <p:txBody>
          <a:bodyPr/>
          <a:lstStyle/>
          <a:p>
            <a:pPr marL="0" indent="0">
              <a:buNone/>
            </a:pPr>
            <a:r>
              <a:rPr lang="en-US" b="1" dirty="0">
                <a:latin typeface="Calibri" panose="020F0502020204030204" pitchFamily="34" charset="0"/>
                <a:cs typeface="Calibri" panose="020F0502020204030204" pitchFamily="34" charset="0"/>
              </a:rPr>
              <a:t>Four Focus Areas:</a:t>
            </a:r>
          </a:p>
          <a:p>
            <a:pPr lvl="1">
              <a:lnSpc>
                <a:spcPct val="150000"/>
              </a:lnSpc>
            </a:pPr>
            <a:r>
              <a:rPr lang="en-US" dirty="0">
                <a:latin typeface="Calibri" panose="020F0502020204030204" pitchFamily="34" charset="0"/>
                <a:cs typeface="Calibri" panose="020F0502020204030204" pitchFamily="34" charset="0"/>
              </a:rPr>
              <a:t>Staffing</a:t>
            </a:r>
          </a:p>
          <a:p>
            <a:pPr lvl="1">
              <a:lnSpc>
                <a:spcPct val="150000"/>
              </a:lnSpc>
            </a:pPr>
            <a:r>
              <a:rPr lang="en-US" dirty="0">
                <a:latin typeface="Calibri" panose="020F0502020204030204" pitchFamily="34" charset="0"/>
                <a:cs typeface="Calibri" panose="020F0502020204030204" pitchFamily="34" charset="0"/>
              </a:rPr>
              <a:t>Community Partnerships</a:t>
            </a:r>
          </a:p>
          <a:p>
            <a:pPr lvl="1">
              <a:lnSpc>
                <a:spcPct val="150000"/>
              </a:lnSpc>
            </a:pPr>
            <a:r>
              <a:rPr lang="en-US" dirty="0">
                <a:latin typeface="Calibri" panose="020F0502020204030204" pitchFamily="34" charset="0"/>
                <a:cs typeface="Calibri" panose="020F0502020204030204" pitchFamily="34" charset="0"/>
              </a:rPr>
              <a:t>Outreach to Beneficiaries</a:t>
            </a:r>
          </a:p>
          <a:p>
            <a:pPr lvl="1">
              <a:lnSpc>
                <a:spcPct val="150000"/>
              </a:lnSpc>
            </a:pPr>
            <a:r>
              <a:rPr lang="en-US" dirty="0">
                <a:latin typeface="Calibri" panose="020F0502020204030204" pitchFamily="34" charset="0"/>
                <a:cs typeface="Calibri" panose="020F0502020204030204" pitchFamily="34" charset="0"/>
              </a:rPr>
              <a:t>Training</a:t>
            </a:r>
          </a:p>
          <a:p>
            <a:endParaRPr lang="en-US" dirty="0"/>
          </a:p>
        </p:txBody>
      </p:sp>
    </p:spTree>
    <p:extLst>
      <p:ext uri="{BB962C8B-B14F-4D97-AF65-F5344CB8AC3E}">
        <p14:creationId xmlns:p14="http://schemas.microsoft.com/office/powerpoint/2010/main" val="40057619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9176" y="457200"/>
            <a:ext cx="9320425" cy="1239837"/>
          </a:xfrm>
        </p:spPr>
        <p:txBody>
          <a:bodyPr>
            <a:normAutofit/>
          </a:bodyPr>
          <a:lstStyle/>
          <a:p>
            <a:r>
              <a:rPr lang="en-US" b="1" dirty="0">
                <a:latin typeface="Calibri" panose="020F0502020204030204" pitchFamily="34" charset="0"/>
                <a:cs typeface="Calibri" panose="020F0502020204030204" pitchFamily="34" charset="0"/>
              </a:rPr>
              <a:t>Staffing</a:t>
            </a: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
        <p:nvSpPr>
          <p:cNvPr id="5" name="Content Placeholder 2">
            <a:extLst>
              <a:ext uri="{FF2B5EF4-FFF2-40B4-BE49-F238E27FC236}">
                <a16:creationId xmlns:a16="http://schemas.microsoft.com/office/drawing/2014/main" id="{63FC4F58-6C05-40A9-9F47-92172D65CBC2}"/>
              </a:ext>
            </a:extLst>
          </p:cNvPr>
          <p:cNvSpPr>
            <a:spLocks noGrp="1" noChangeArrowheads="1"/>
          </p:cNvSpPr>
          <p:nvPr>
            <p:ph idx="1"/>
          </p:nvPr>
        </p:nvSpPr>
        <p:spPr>
          <a:xfrm>
            <a:off x="2369176" y="2292626"/>
            <a:ext cx="9320212" cy="4572000"/>
          </a:xfrm>
        </p:spPr>
        <p:txBody>
          <a:bodyPr>
            <a:normAutofit/>
          </a:bodyPr>
          <a:lstStyle/>
          <a:p>
            <a:pPr>
              <a:spcAft>
                <a:spcPts val="800"/>
              </a:spcAft>
            </a:pPr>
            <a:r>
              <a:rPr lang="en-US" altLang="en-US" sz="2800" dirty="0">
                <a:latin typeface="Calibri" panose="020F0502020204030204" pitchFamily="34" charset="0"/>
                <a:cs typeface="Calibri" panose="020F0502020204030204" pitchFamily="34" charset="0"/>
              </a:rPr>
              <a:t>Provide regular EBS office hours in outlying areas/  underserved neighborhoods.</a:t>
            </a:r>
            <a:r>
              <a:rPr lang="en-US" altLang="en-US" sz="2800" i="1" dirty="0">
                <a:solidFill>
                  <a:schemeClr val="bg1"/>
                </a:solidFill>
                <a:latin typeface="Calibri" panose="020F0502020204030204" pitchFamily="34" charset="0"/>
                <a:cs typeface="Calibri" panose="020F0502020204030204" pitchFamily="34" charset="0"/>
              </a:rPr>
              <a:t>)</a:t>
            </a:r>
            <a:endParaRPr lang="en-US" altLang="en-US" sz="2800" i="1" dirty="0">
              <a:solidFill>
                <a:srgbClr val="FF0000"/>
              </a:solidFill>
              <a:latin typeface="Calibri" panose="020F0502020204030204" pitchFamily="34" charset="0"/>
              <a:cs typeface="Calibri" panose="020F0502020204030204" pitchFamily="34" charset="0"/>
            </a:endParaRPr>
          </a:p>
          <a:p>
            <a:pPr lvl="1">
              <a:spcAft>
                <a:spcPts val="800"/>
              </a:spcAft>
            </a:pPr>
            <a:r>
              <a:rPr lang="en-US" altLang="en-US" i="1" dirty="0">
                <a:solidFill>
                  <a:srgbClr val="FF0000"/>
                </a:solidFill>
                <a:latin typeface="Calibri" panose="020F0502020204030204" pitchFamily="34" charset="0"/>
                <a:cs typeface="Calibri" panose="020F0502020204030204" pitchFamily="34" charset="0"/>
              </a:rPr>
              <a:t>How can we reach people in these areas during this public health emergency?</a:t>
            </a:r>
            <a:endParaRPr lang="en-US" altLang="en-US" i="1" dirty="0">
              <a:solidFill>
                <a:schemeClr val="bg1"/>
              </a:solidFill>
              <a:latin typeface="Calibri" panose="020F0502020204030204" pitchFamily="34" charset="0"/>
              <a:cs typeface="Calibri" panose="020F0502020204030204" pitchFamily="34" charset="0"/>
            </a:endParaRPr>
          </a:p>
          <a:p>
            <a:pPr>
              <a:spcAft>
                <a:spcPts val="800"/>
              </a:spcAft>
            </a:pPr>
            <a:r>
              <a:rPr lang="en-US" altLang="en-US" sz="2800" dirty="0">
                <a:latin typeface="Calibri" panose="020F0502020204030204" pitchFamily="34" charset="0"/>
                <a:cs typeface="Calibri" panose="020F0502020204030204" pitchFamily="34" charset="0"/>
              </a:rPr>
              <a:t>Dedicate adequate staff hours to ensure availability  throughout your service area</a:t>
            </a:r>
          </a:p>
          <a:p>
            <a:r>
              <a:rPr lang="en-US" altLang="en-US" sz="2800" dirty="0">
                <a:latin typeface="Calibri" panose="020F0502020204030204" pitchFamily="34" charset="0"/>
                <a:cs typeface="Calibri" panose="020F0502020204030204" pitchFamily="34" charset="0"/>
              </a:rPr>
              <a:t>Consider use of volunteers to expand outreach</a:t>
            </a:r>
            <a:br>
              <a:rPr lang="en-US" altLang="en-US" sz="2800" dirty="0">
                <a:latin typeface="Calibri" panose="020F0502020204030204" pitchFamily="34" charset="0"/>
                <a:cs typeface="Calibri" panose="020F0502020204030204" pitchFamily="34" charset="0"/>
              </a:rPr>
            </a:br>
            <a:endParaRPr lang="en-US" alt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0679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0612" y="152400"/>
            <a:ext cx="9320425" cy="1239837"/>
          </a:xfrm>
        </p:spPr>
        <p:txBody>
          <a:bodyPr>
            <a:normAutofit/>
          </a:bodyPr>
          <a:lstStyle/>
          <a:p>
            <a:r>
              <a:rPr lang="en-US" b="1" dirty="0">
                <a:latin typeface="Calibri" panose="020F0502020204030204" pitchFamily="34" charset="0"/>
                <a:cs typeface="Calibri" panose="020F0502020204030204" pitchFamily="34" charset="0"/>
              </a:rPr>
              <a:t>Community Partnerships</a:t>
            </a: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
        <p:nvSpPr>
          <p:cNvPr id="5" name="Content Placeholder 2">
            <a:extLst>
              <a:ext uri="{FF2B5EF4-FFF2-40B4-BE49-F238E27FC236}">
                <a16:creationId xmlns:a16="http://schemas.microsoft.com/office/drawing/2014/main" id="{575A984C-5A47-48CC-9B21-484D9B3BE16A}"/>
              </a:ext>
            </a:extLst>
          </p:cNvPr>
          <p:cNvSpPr>
            <a:spLocks noGrp="1"/>
          </p:cNvSpPr>
          <p:nvPr>
            <p:ph idx="1"/>
          </p:nvPr>
        </p:nvSpPr>
        <p:spPr>
          <a:xfrm>
            <a:off x="2284413" y="1752600"/>
            <a:ext cx="9320212" cy="4572000"/>
          </a:xfrm>
        </p:spPr>
        <p:txBody>
          <a:bodyPr>
            <a:normAutofit/>
          </a:bodyPr>
          <a:lstStyle/>
          <a:p>
            <a:pPr marL="0" indent="0">
              <a:spcAft>
                <a:spcPts val="1800"/>
              </a:spcAft>
              <a:buNone/>
              <a:defRPr/>
            </a:pPr>
            <a:r>
              <a:rPr lang="en-US" altLang="en-US" sz="2800" b="1" u="sng" dirty="0">
                <a:latin typeface="Calibri" panose="020F0502020204030204" pitchFamily="34" charset="0"/>
                <a:cs typeface="Calibri" panose="020F0502020204030204" pitchFamily="34" charset="0"/>
              </a:rPr>
              <a:t>Potential Partners</a:t>
            </a:r>
            <a:r>
              <a:rPr lang="en-US" altLang="en-US" sz="2800" b="1"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Any professionals and agencies that come into contact with Medicare beneficiaries</a:t>
            </a:r>
          </a:p>
          <a:p>
            <a:pPr lvl="1">
              <a:spcAft>
                <a:spcPts val="1200"/>
              </a:spcAft>
              <a:defRPr/>
            </a:pPr>
            <a:r>
              <a:rPr lang="en-US" altLang="en-US" dirty="0">
                <a:latin typeface="Calibri" panose="020F0502020204030204" pitchFamily="34" charset="0"/>
                <a:cs typeface="Calibri" panose="020F0502020204030204" pitchFamily="34" charset="0"/>
              </a:rPr>
              <a:t>Educate about Medicare and Medicare related  programs</a:t>
            </a:r>
          </a:p>
          <a:p>
            <a:pPr lvl="1">
              <a:spcAft>
                <a:spcPts val="1200"/>
              </a:spcAft>
              <a:defRPr/>
            </a:pPr>
            <a:r>
              <a:rPr lang="en-US" altLang="en-US" dirty="0">
                <a:latin typeface="Calibri" panose="020F0502020204030204" pitchFamily="34" charset="0"/>
                <a:cs typeface="Calibri" panose="020F0502020204030204" pitchFamily="34" charset="0"/>
              </a:rPr>
              <a:t>Provide resources</a:t>
            </a:r>
          </a:p>
          <a:p>
            <a:pPr lvl="1">
              <a:spcAft>
                <a:spcPts val="1200"/>
              </a:spcAft>
              <a:defRPr/>
            </a:pPr>
            <a:r>
              <a:rPr lang="en-US" altLang="en-US" dirty="0">
                <a:latin typeface="Calibri" panose="020F0502020204030204" pitchFamily="34" charset="0"/>
                <a:cs typeface="Calibri" panose="020F0502020204030204" pitchFamily="34" charset="0"/>
              </a:rPr>
              <a:t>Explain when/where to make referrals</a:t>
            </a:r>
          </a:p>
          <a:p>
            <a:pPr lvl="1">
              <a:spcAft>
                <a:spcPts val="1200"/>
              </a:spcAft>
              <a:defRPr/>
            </a:pPr>
            <a:r>
              <a:rPr lang="en-US" altLang="en-US" dirty="0">
                <a:latin typeface="Calibri" panose="020F0502020204030204" pitchFamily="34" charset="0"/>
                <a:cs typeface="Calibri" panose="020F0502020204030204" pitchFamily="34" charset="0"/>
              </a:rPr>
              <a:t>Seek opportunities to set up outreach  activities/presentations</a:t>
            </a:r>
          </a:p>
          <a:p>
            <a:pPr lvl="2">
              <a:spcAft>
                <a:spcPts val="1200"/>
              </a:spcAft>
              <a:defRPr/>
            </a:pPr>
            <a:r>
              <a:rPr lang="en-US" altLang="en-US" dirty="0">
                <a:solidFill>
                  <a:srgbClr val="FF0000"/>
                </a:solidFill>
                <a:latin typeface="Calibri" panose="020F0502020204030204" pitchFamily="34" charset="0"/>
                <a:cs typeface="Calibri" panose="020F0502020204030204" pitchFamily="34" charset="0"/>
              </a:rPr>
              <a:t>Virtual presentations?  </a:t>
            </a:r>
          </a:p>
        </p:txBody>
      </p:sp>
    </p:spTree>
    <p:extLst>
      <p:ext uri="{BB962C8B-B14F-4D97-AF65-F5344CB8AC3E}">
        <p14:creationId xmlns:p14="http://schemas.microsoft.com/office/powerpoint/2010/main" val="33888031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0612" y="152400"/>
            <a:ext cx="9320425" cy="1239837"/>
          </a:xfrm>
        </p:spPr>
        <p:txBody>
          <a:bodyPr>
            <a:normAutofit/>
          </a:bodyPr>
          <a:lstStyle/>
          <a:p>
            <a:r>
              <a:rPr lang="en-US" dirty="0">
                <a:latin typeface="Calibri" panose="020F0502020204030204" pitchFamily="34" charset="0"/>
                <a:cs typeface="Calibri" panose="020F0502020204030204" pitchFamily="34" charset="0"/>
              </a:rPr>
              <a:t>Important Partners Include:</a:t>
            </a: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
        <p:nvSpPr>
          <p:cNvPr id="5" name="Content Placeholder 2">
            <a:extLst>
              <a:ext uri="{FF2B5EF4-FFF2-40B4-BE49-F238E27FC236}">
                <a16:creationId xmlns:a16="http://schemas.microsoft.com/office/drawing/2014/main" id="{6626DE5B-2382-4C69-BDDA-49744B1CB54B}"/>
              </a:ext>
            </a:extLst>
          </p:cNvPr>
          <p:cNvSpPr>
            <a:spLocks noGrp="1"/>
          </p:cNvSpPr>
          <p:nvPr>
            <p:ph idx="1"/>
          </p:nvPr>
        </p:nvSpPr>
        <p:spPr>
          <a:xfrm>
            <a:off x="2395680" y="1828800"/>
            <a:ext cx="9320212" cy="4572000"/>
          </a:xfrm>
        </p:spPr>
        <p:txBody>
          <a:bodyPr>
            <a:normAutofit fontScale="77500" lnSpcReduction="20000"/>
          </a:bodyPr>
          <a:lstStyle/>
          <a:p>
            <a:pPr>
              <a:spcBef>
                <a:spcPts val="600"/>
              </a:spcBef>
              <a:spcAft>
                <a:spcPts val="1200"/>
              </a:spcAft>
              <a:defRPr/>
            </a:pPr>
            <a:r>
              <a:rPr lang="en-US" altLang="en-US" sz="3400" dirty="0">
                <a:latin typeface="Calibri" panose="020F0502020204030204" pitchFamily="34" charset="0"/>
                <a:cs typeface="Calibri" panose="020F0502020204030204" pitchFamily="34" charset="0"/>
              </a:rPr>
              <a:t>Social Security Admin office</a:t>
            </a:r>
          </a:p>
          <a:p>
            <a:pPr>
              <a:spcBef>
                <a:spcPts val="600"/>
              </a:spcBef>
              <a:spcAft>
                <a:spcPts val="1200"/>
              </a:spcAft>
              <a:defRPr/>
            </a:pPr>
            <a:r>
              <a:rPr lang="en-US" altLang="en-US" sz="3400" dirty="0">
                <a:latin typeface="Calibri" panose="020F0502020204030204" pitchFamily="34" charset="0"/>
                <a:cs typeface="Calibri" panose="020F0502020204030204" pitchFamily="34" charset="0"/>
              </a:rPr>
              <a:t>Pharmacies</a:t>
            </a:r>
          </a:p>
          <a:p>
            <a:pPr>
              <a:spcBef>
                <a:spcPts val="600"/>
              </a:spcBef>
              <a:spcAft>
                <a:spcPts val="1200"/>
              </a:spcAft>
              <a:defRPr/>
            </a:pPr>
            <a:r>
              <a:rPr lang="en-US" altLang="en-US" sz="3400" dirty="0">
                <a:latin typeface="Calibri" panose="020F0502020204030204" pitchFamily="34" charset="0"/>
                <a:cs typeface="Calibri" panose="020F0502020204030204" pitchFamily="34" charset="0"/>
              </a:rPr>
              <a:t>Libraries</a:t>
            </a:r>
          </a:p>
          <a:p>
            <a:pPr>
              <a:spcBef>
                <a:spcPts val="600"/>
              </a:spcBef>
              <a:spcAft>
                <a:spcPts val="1200"/>
              </a:spcAft>
              <a:defRPr/>
            </a:pPr>
            <a:r>
              <a:rPr lang="en-US" altLang="en-US" sz="3400" dirty="0">
                <a:latin typeface="Calibri" panose="020F0502020204030204" pitchFamily="34" charset="0"/>
                <a:cs typeface="Calibri" panose="020F0502020204030204" pitchFamily="34" charset="0"/>
              </a:rPr>
              <a:t>Churches &amp; Interfaith Programs</a:t>
            </a:r>
          </a:p>
          <a:p>
            <a:pPr>
              <a:spcBef>
                <a:spcPts val="600"/>
              </a:spcBef>
              <a:spcAft>
                <a:spcPts val="1200"/>
              </a:spcAft>
              <a:defRPr/>
            </a:pPr>
            <a:r>
              <a:rPr lang="en-US" altLang="en-US" sz="3400" dirty="0">
                <a:latin typeface="Calibri" panose="020F0502020204030204" pitchFamily="34" charset="0"/>
                <a:cs typeface="Calibri" panose="020F0502020204030204" pitchFamily="34" charset="0"/>
              </a:rPr>
              <a:t>Food Pantries</a:t>
            </a:r>
          </a:p>
          <a:p>
            <a:pPr>
              <a:spcBef>
                <a:spcPts val="600"/>
              </a:spcBef>
              <a:spcAft>
                <a:spcPts val="1200"/>
              </a:spcAft>
              <a:defRPr/>
            </a:pPr>
            <a:r>
              <a:rPr lang="en-US" altLang="en-US" sz="3400" dirty="0">
                <a:latin typeface="Calibri" panose="020F0502020204030204" pitchFamily="34" charset="0"/>
                <a:cs typeface="Calibri" panose="020F0502020204030204" pitchFamily="34" charset="0"/>
              </a:rPr>
              <a:t>Hospitals &amp; Clinics</a:t>
            </a:r>
          </a:p>
          <a:p>
            <a:pPr>
              <a:spcBef>
                <a:spcPts val="600"/>
              </a:spcBef>
              <a:spcAft>
                <a:spcPts val="1200"/>
              </a:spcAft>
              <a:defRPr/>
            </a:pPr>
            <a:r>
              <a:rPr lang="en-US" altLang="en-US" sz="3400" dirty="0">
                <a:latin typeface="Calibri" panose="020F0502020204030204" pitchFamily="34" charset="0"/>
                <a:cs typeface="Calibri" panose="020F0502020204030204" pitchFamily="34" charset="0"/>
              </a:rPr>
              <a:t>Senior Centers/Dining Sites</a:t>
            </a:r>
          </a:p>
          <a:p>
            <a:pPr>
              <a:spcBef>
                <a:spcPts val="600"/>
              </a:spcBef>
              <a:spcAft>
                <a:spcPts val="1200"/>
              </a:spcAft>
              <a:defRPr/>
            </a:pPr>
            <a:r>
              <a:rPr lang="en-US" altLang="en-US" sz="3400" dirty="0">
                <a:latin typeface="Calibri" panose="020F0502020204030204" pitchFamily="34" charset="0"/>
                <a:cs typeface="Calibri" panose="020F0502020204030204" pitchFamily="34" charset="0"/>
              </a:rPr>
              <a:t>Senior &amp; Low-income Housing</a:t>
            </a:r>
          </a:p>
          <a:p>
            <a:pPr marL="0" indent="0">
              <a:buNone/>
              <a:defRPr/>
            </a:pPr>
            <a:r>
              <a:rPr lang="en-US" altLang="en-US"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731428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208212" y="-16566"/>
            <a:ext cx="9320425" cy="1239837"/>
          </a:xfrm>
        </p:spPr>
        <p:txBody>
          <a:bodyPr>
            <a:normAutofit/>
          </a:bodyPr>
          <a:lstStyle/>
          <a:p>
            <a:r>
              <a:rPr lang="en-US" dirty="0">
                <a:latin typeface="Calibri" panose="020F0502020204030204" pitchFamily="34" charset="0"/>
                <a:cs typeface="Calibri" panose="020F0502020204030204" pitchFamily="34" charset="0"/>
              </a:rPr>
              <a:t>Other Potential Partners:</a:t>
            </a:r>
          </a:p>
        </p:txBody>
      </p:sp>
      <p:sp>
        <p:nvSpPr>
          <p:cNvPr id="14" name="Content Placeholder 13"/>
          <p:cNvSpPr>
            <a:spLocks noGrp="1"/>
          </p:cNvSpPr>
          <p:nvPr>
            <p:ph idx="1"/>
          </p:nvPr>
        </p:nvSpPr>
        <p:spPr>
          <a:xfrm>
            <a:off x="2589212" y="1447800"/>
            <a:ext cx="9320424" cy="4953000"/>
          </a:xfrm>
        </p:spPr>
        <p:txBody>
          <a:bodyPr>
            <a:normAutofit fontScale="92500" lnSpcReduction="10000"/>
          </a:bodyPr>
          <a:lstStyle/>
          <a:p>
            <a:pPr>
              <a:defRPr/>
            </a:pPr>
            <a:r>
              <a:rPr lang="en-US" altLang="en-US" dirty="0">
                <a:latin typeface="Calibri" panose="020F0502020204030204" pitchFamily="34" charset="0"/>
                <a:cs typeface="Calibri" panose="020F0502020204030204" pitchFamily="34" charset="0"/>
              </a:rPr>
              <a:t>Other benefit programs</a:t>
            </a:r>
          </a:p>
          <a:p>
            <a:pPr lvl="1">
              <a:defRPr/>
            </a:pPr>
            <a:r>
              <a:rPr lang="en-US" altLang="en-US" sz="2200" dirty="0">
                <a:latin typeface="Calibri" panose="020F0502020204030204" pitchFamily="34" charset="0"/>
                <a:cs typeface="Calibri" panose="020F0502020204030204" pitchFamily="34" charset="0"/>
              </a:rPr>
              <a:t>Homestead Tax Credit/AARP/VITA Tax sessions</a:t>
            </a:r>
          </a:p>
          <a:p>
            <a:pPr lvl="1">
              <a:defRPr/>
            </a:pPr>
            <a:r>
              <a:rPr lang="en-US" altLang="en-US" sz="2200" dirty="0" err="1">
                <a:latin typeface="Calibri" panose="020F0502020204030204" pitchFamily="34" charset="0"/>
                <a:cs typeface="Calibri" panose="020F0502020204030204" pitchFamily="34" charset="0"/>
              </a:rPr>
              <a:t>FoodShare</a:t>
            </a:r>
            <a:r>
              <a:rPr lang="en-US" altLang="en-US" sz="2200" dirty="0">
                <a:latin typeface="Calibri" panose="020F0502020204030204" pitchFamily="34" charset="0"/>
                <a:cs typeface="Calibri" panose="020F0502020204030204" pitchFamily="34" charset="0"/>
              </a:rPr>
              <a:t> (SNAP)</a:t>
            </a:r>
          </a:p>
          <a:p>
            <a:pPr lvl="1">
              <a:defRPr/>
            </a:pPr>
            <a:r>
              <a:rPr lang="en-US" altLang="en-US" sz="2200" dirty="0">
                <a:latin typeface="Calibri" panose="020F0502020204030204" pitchFamily="34" charset="0"/>
                <a:cs typeface="Calibri" panose="020F0502020204030204" pitchFamily="34" charset="0"/>
              </a:rPr>
              <a:t>Low Income Heating Assistance</a:t>
            </a:r>
          </a:p>
          <a:p>
            <a:pPr lvl="1">
              <a:defRPr/>
            </a:pPr>
            <a:r>
              <a:rPr lang="en-US" altLang="en-US" sz="2200" dirty="0" err="1">
                <a:latin typeface="Calibri" panose="020F0502020204030204" pitchFamily="34" charset="0"/>
                <a:cs typeface="Calibri" panose="020F0502020204030204" pitchFamily="34" charset="0"/>
              </a:rPr>
              <a:t>Stockbox</a:t>
            </a:r>
            <a:r>
              <a:rPr lang="en-US" altLang="en-US" sz="2200" dirty="0">
                <a:latin typeface="Calibri" panose="020F0502020204030204" pitchFamily="34" charset="0"/>
                <a:cs typeface="Calibri" panose="020F0502020204030204" pitchFamily="34" charset="0"/>
              </a:rPr>
              <a:t>, Hunger Task Force</a:t>
            </a:r>
          </a:p>
          <a:p>
            <a:pPr lvl="1">
              <a:defRPr/>
            </a:pPr>
            <a:r>
              <a:rPr lang="en-US" altLang="en-US" sz="2200" dirty="0">
                <a:latin typeface="Calibri" panose="020F0502020204030204" pitchFamily="34" charset="0"/>
                <a:cs typeface="Calibri" panose="020F0502020204030204" pitchFamily="34" charset="0"/>
              </a:rPr>
              <a:t>Hispanic/Hmong/Native American/other local community centers</a:t>
            </a:r>
          </a:p>
          <a:p>
            <a:pPr>
              <a:defRPr/>
            </a:pPr>
            <a:r>
              <a:rPr lang="en-US" altLang="en-US" dirty="0">
                <a:latin typeface="Calibri" panose="020F0502020204030204" pitchFamily="34" charset="0"/>
                <a:cs typeface="Calibri" panose="020F0502020204030204" pitchFamily="34" charset="0"/>
              </a:rPr>
              <a:t>Public Health</a:t>
            </a:r>
          </a:p>
          <a:p>
            <a:pPr>
              <a:defRPr/>
            </a:pPr>
            <a:r>
              <a:rPr lang="en-US" altLang="en-US" dirty="0">
                <a:latin typeface="Calibri" panose="020F0502020204030204" pitchFamily="34" charset="0"/>
                <a:cs typeface="Calibri" panose="020F0502020204030204" pitchFamily="34" charset="0"/>
              </a:rPr>
              <a:t>Veterans Admin office</a:t>
            </a:r>
          </a:p>
          <a:p>
            <a:pPr>
              <a:defRPr/>
            </a:pPr>
            <a:r>
              <a:rPr lang="en-US" altLang="en-US" dirty="0">
                <a:latin typeface="Calibri" panose="020F0502020204030204" pitchFamily="34" charset="0"/>
                <a:cs typeface="Calibri" panose="020F0502020204030204" pitchFamily="34" charset="0"/>
              </a:rPr>
              <a:t>Employers and union groups</a:t>
            </a:r>
          </a:p>
          <a:p>
            <a:pPr>
              <a:defRPr/>
            </a:pPr>
            <a:r>
              <a:rPr lang="en-US" altLang="en-US" dirty="0">
                <a:latin typeface="Calibri" panose="020F0502020204030204" pitchFamily="34" charset="0"/>
                <a:cs typeface="Calibri" panose="020F0502020204030204" pitchFamily="34" charset="0"/>
              </a:rPr>
              <a:t>Senior Medicare Patrol</a:t>
            </a:r>
          </a:p>
          <a:p>
            <a:pPr>
              <a:defRPr/>
            </a:pPr>
            <a:r>
              <a:rPr lang="en-US" altLang="en-US" dirty="0">
                <a:latin typeface="Calibri" panose="020F0502020204030204" pitchFamily="34" charset="0"/>
                <a:cs typeface="Calibri" panose="020F0502020204030204" pitchFamily="34" charset="0"/>
              </a:rPr>
              <a:t>Service Clubs/Community Organizations </a:t>
            </a:r>
          </a:p>
          <a:p>
            <a:pPr lvl="1">
              <a:defRPr/>
            </a:pPr>
            <a:r>
              <a:rPr lang="en-US" altLang="en-US" dirty="0">
                <a:latin typeface="Calibri" panose="020F0502020204030204" pitchFamily="34" charset="0"/>
                <a:cs typeface="Calibri" panose="020F0502020204030204" pitchFamily="34" charset="0"/>
              </a:rPr>
              <a:t>Kiwanis, Rotary, etc.</a:t>
            </a:r>
          </a:p>
          <a:p>
            <a:pPr lvl="0"/>
            <a:endParaRPr lang="en-US"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Tree>
    <p:extLst>
      <p:ext uri="{BB962C8B-B14F-4D97-AF65-F5344CB8AC3E}">
        <p14:creationId xmlns:p14="http://schemas.microsoft.com/office/powerpoint/2010/main" val="9940024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extLst>
              <a:ext uri="{BEBA8EAE-BF5A-486C-A8C5-ECC9F3942E4B}">
                <a14:imgProps xmlns:a14="http://schemas.microsoft.com/office/drawing/2010/main">
                  <a14:imgLayer r:embed="rId4">
                    <a14:imgEffect>
                      <a14:brightnessContrast bright="100000"/>
                    </a14:imgEffect>
                  </a14:imgLayer>
                </a14:imgProps>
              </a:ext>
            </a:extLst>
          </a:blip>
          <a:srcRect/>
          <a:stretch>
            <a:fillRect t="-17000" b="-17000"/>
          </a:stretch>
        </a:blip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360612" y="152400"/>
            <a:ext cx="9320425" cy="1239837"/>
          </a:xfrm>
        </p:spPr>
        <p:txBody>
          <a:bodyPr>
            <a:normAutofit/>
          </a:bodyPr>
          <a:lstStyle/>
          <a:p>
            <a:r>
              <a:rPr lang="en-US" b="1" dirty="0">
                <a:latin typeface="Calibri" panose="020F0502020204030204" pitchFamily="34" charset="0"/>
                <a:cs typeface="Calibri" panose="020F0502020204030204" pitchFamily="34" charset="0"/>
              </a:rPr>
              <a:t>Outreach </a:t>
            </a:r>
            <a:r>
              <a:rPr lang="en-US" b="1" i="1" dirty="0">
                <a:latin typeface="Calibri" panose="020F0502020204030204" pitchFamily="34" charset="0"/>
                <a:cs typeface="Calibri" panose="020F0502020204030204" pitchFamily="34" charset="0"/>
              </a:rPr>
              <a:t>Directly</a:t>
            </a:r>
            <a:r>
              <a:rPr lang="en-US" b="1" dirty="0">
                <a:latin typeface="Calibri" panose="020F0502020204030204" pitchFamily="34" charset="0"/>
                <a:cs typeface="Calibri" panose="020F0502020204030204" pitchFamily="34" charset="0"/>
              </a:rPr>
              <a:t> to Medicare Beneficiaries</a:t>
            </a:r>
          </a:p>
        </p:txBody>
      </p:sp>
      <p:sp>
        <p:nvSpPr>
          <p:cNvPr id="14" name="Content Placeholder 13"/>
          <p:cNvSpPr>
            <a:spLocks noGrp="1"/>
          </p:cNvSpPr>
          <p:nvPr>
            <p:ph idx="1"/>
          </p:nvPr>
        </p:nvSpPr>
        <p:spPr>
          <a:xfrm>
            <a:off x="2513012" y="1752600"/>
            <a:ext cx="9320424" cy="4572000"/>
          </a:xfrm>
        </p:spPr>
        <p:txBody>
          <a:bodyPr>
            <a:normAutofit/>
          </a:bodyPr>
          <a:lstStyle/>
          <a:p>
            <a:r>
              <a:rPr lang="en-US" altLang="en-US" sz="2600" dirty="0">
                <a:latin typeface="Calibri" panose="020F0502020204030204" pitchFamily="34" charset="0"/>
                <a:cs typeface="Calibri" panose="020F0502020204030204" pitchFamily="34" charset="0"/>
              </a:rPr>
              <a:t>Welcome to Medicare </a:t>
            </a:r>
          </a:p>
          <a:p>
            <a:pPr lvl="1"/>
            <a:r>
              <a:rPr lang="en-US" altLang="en-US" dirty="0">
                <a:latin typeface="Calibri" panose="020F0502020204030204" pitchFamily="34" charset="0"/>
                <a:cs typeface="Calibri" panose="020F0502020204030204" pitchFamily="34" charset="0"/>
              </a:rPr>
              <a:t>Various times/locations around county</a:t>
            </a:r>
            <a:endParaRPr lang="en-US" altLang="en-US" dirty="0">
              <a:solidFill>
                <a:srgbClr val="FF0000"/>
              </a:solidFill>
              <a:latin typeface="Calibri" panose="020F0502020204030204" pitchFamily="34" charset="0"/>
              <a:cs typeface="Calibri" panose="020F0502020204030204" pitchFamily="34" charset="0"/>
            </a:endParaRPr>
          </a:p>
          <a:p>
            <a:pPr lvl="1"/>
            <a:r>
              <a:rPr lang="en-US" altLang="en-US" dirty="0">
                <a:solidFill>
                  <a:srgbClr val="FF0000"/>
                </a:solidFill>
                <a:latin typeface="Calibri" panose="020F0502020204030204" pitchFamily="34" charset="0"/>
                <a:cs typeface="Calibri" panose="020F0502020204030204" pitchFamily="34" charset="0"/>
              </a:rPr>
              <a:t>Add Virtual outreach to your plans</a:t>
            </a:r>
            <a:endParaRPr lang="en-US" altLang="en-US" dirty="0">
              <a:latin typeface="Calibri" panose="020F0502020204030204" pitchFamily="34" charset="0"/>
              <a:cs typeface="Calibri" panose="020F0502020204030204" pitchFamily="34" charset="0"/>
            </a:endParaRPr>
          </a:p>
          <a:p>
            <a:r>
              <a:rPr lang="en-US" altLang="en-US" sz="2600" dirty="0">
                <a:latin typeface="Calibri" panose="020F0502020204030204" pitchFamily="34" charset="0"/>
                <a:cs typeface="Calibri" panose="020F0502020204030204" pitchFamily="34" charset="0"/>
              </a:rPr>
              <a:t>Other presentations on Medicare related topics at various locations throughout county</a:t>
            </a:r>
            <a:r>
              <a:rPr lang="en-US" altLang="en-US" sz="2200" dirty="0">
                <a:latin typeface="Calibri" panose="020F0502020204030204" pitchFamily="34" charset="0"/>
                <a:cs typeface="Calibri" panose="020F0502020204030204" pitchFamily="34" charset="0"/>
              </a:rPr>
              <a:t> </a:t>
            </a:r>
          </a:p>
          <a:p>
            <a:r>
              <a:rPr lang="en-US" altLang="en-US" sz="2600" dirty="0">
                <a:latin typeface="Calibri" panose="020F0502020204030204" pitchFamily="34" charset="0"/>
                <a:cs typeface="Calibri" panose="020F0502020204030204" pitchFamily="34" charset="0"/>
              </a:rPr>
              <a:t>Mass Marketing plans:  radio, tv, newspaper</a:t>
            </a:r>
          </a:p>
          <a:p>
            <a:r>
              <a:rPr lang="en-US" altLang="en-US" sz="2600" dirty="0">
                <a:latin typeface="Calibri" panose="020F0502020204030204" pitchFamily="34" charset="0"/>
                <a:cs typeface="Calibri" panose="020F0502020204030204" pitchFamily="34" charset="0"/>
              </a:rPr>
              <a:t>Promote “word of mouth” outreach</a:t>
            </a:r>
          </a:p>
          <a:p>
            <a:pPr lvl="0"/>
            <a:endParaRPr lang="en-US" dirty="0">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4DF95ACF-8CD9-48AA-A362-277CCBFF37DD}"/>
              </a:ext>
            </a:extLst>
          </p:cNvPr>
          <p:cNvPicPr>
            <a:picLocks noChangeAspect="1"/>
          </p:cNvPicPr>
          <p:nvPr/>
        </p:nvPicPr>
        <p:blipFill>
          <a:blip r:embed="rId5"/>
          <a:stretch>
            <a:fillRect/>
          </a:stretch>
        </p:blipFill>
        <p:spPr>
          <a:xfrm>
            <a:off x="-120862" y="-16566"/>
            <a:ext cx="2176674" cy="6874566"/>
          </a:xfrm>
          <a:prstGeom prst="rect">
            <a:avLst/>
          </a:prstGeom>
        </p:spPr>
      </p:pic>
    </p:spTree>
    <p:extLst>
      <p:ext uri="{BB962C8B-B14F-4D97-AF65-F5344CB8AC3E}">
        <p14:creationId xmlns:p14="http://schemas.microsoft.com/office/powerpoint/2010/main" val="2171653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Snowflakes design templat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dk1"/>
        </a:lnRef>
        <a:fillRef idx="0">
          <a:schemeClr val="dk1"/>
        </a:fillRef>
        <a:effectRef idx="0">
          <a:schemeClr val="dk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Snowflakes design slides.potx" id="{DEE1F0AD-706A-4F4C-823D-ADFE5851E3EA}" vid="{52425298-8660-4232-B133-1A88C14B38E6}"/>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15ED37-D514-41C3-9B3C-B262145D17B7}">
  <ds:schemaRefs>
    <ds:schemaRef ds:uri="http://schemas.microsoft.com/office/2006/metadata/properties"/>
    <ds:schemaRef ds:uri="a4f35948-e619-41b3-aa29-22878b09cfd2"/>
    <ds:schemaRef ds:uri="http://schemas.microsoft.com/office/2006/documentManagement/types"/>
    <ds:schemaRef ds:uri="http://purl.org/dc/dcmitype/"/>
    <ds:schemaRef ds:uri="http://www.w3.org/XML/1998/namespace"/>
    <ds:schemaRef ds:uri="http://purl.org/dc/terms/"/>
    <ds:schemaRef ds:uri="http://purl.org/dc/elements/1.1/"/>
    <ds:schemaRef ds:uri="http://schemas.microsoft.com/office/infopath/2007/PartnerControls"/>
    <ds:schemaRef ds:uri="http://schemas.openxmlformats.org/package/2006/metadata/core-properties"/>
    <ds:schemaRef ds:uri="40262f94-9f35-4ac3-9a90-690165a166b7"/>
  </ds:schemaRefs>
</ds:datastoreItem>
</file>

<file path=customXml/itemProps2.xml><?xml version="1.0" encoding="utf-8"?>
<ds:datastoreItem xmlns:ds="http://schemas.openxmlformats.org/officeDocument/2006/customXml" ds:itemID="{D8853CD7-B1C6-4FDD-B6D0-92A83B857D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783485-1103-4BBC-98A1-D39A248154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Snowflakes design slides</Template>
  <TotalTime>1496</TotalTime>
  <Words>1030</Words>
  <Application>Microsoft Office PowerPoint</Application>
  <PresentationFormat>Custom</PresentationFormat>
  <Paragraphs>112</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Euphemia</vt:lpstr>
      <vt:lpstr>Snowflakes design template</vt:lpstr>
      <vt:lpstr>Annual Review of  Best Practices for Medicare Outreach</vt:lpstr>
      <vt:lpstr>During this Pandemic</vt:lpstr>
      <vt:lpstr>A Few Steps to Maximize Your Outreach    </vt:lpstr>
      <vt:lpstr>  </vt:lpstr>
      <vt:lpstr>Staffing</vt:lpstr>
      <vt:lpstr>Community Partnerships</vt:lpstr>
      <vt:lpstr>Important Partners Include:</vt:lpstr>
      <vt:lpstr>Other Potential Partners:</vt:lpstr>
      <vt:lpstr>Outreach Directly to Medicare Beneficiaries</vt:lpstr>
      <vt:lpstr>Training Colleagues</vt:lpstr>
      <vt:lpstr>Outreach Materials</vt:lpstr>
      <vt:lpstr>Best Practices Continue to Evolve!</vt:lpstr>
      <vt:lpstr>Debbie Bisswurm, GWAAR debbie.bisswurm@gwaar.org 608-228-0898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Best Practices for Medicare Outreach</dc:title>
  <dc:creator>Debbie Bisswurm</dc:creator>
  <cp:lastModifiedBy>Debbie Bisswurm</cp:lastModifiedBy>
  <cp:revision>33</cp:revision>
  <cp:lastPrinted>2020-12-09T20:47:48Z</cp:lastPrinted>
  <dcterms:created xsi:type="dcterms:W3CDTF">2020-11-16T21:47:51Z</dcterms:created>
  <dcterms:modified xsi:type="dcterms:W3CDTF">2020-12-09T21:31:11Z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74067300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