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notesMasterIdLst>
    <p:notesMasterId r:id="rId25"/>
  </p:notesMasterIdLst>
  <p:handoutMasterIdLst>
    <p:handoutMasterId r:id="rId26"/>
  </p:handoutMasterIdLst>
  <p:sldIdLst>
    <p:sldId id="330" r:id="rId5"/>
    <p:sldId id="352" r:id="rId6"/>
    <p:sldId id="319" r:id="rId7"/>
    <p:sldId id="312" r:id="rId8"/>
    <p:sldId id="356" r:id="rId9"/>
    <p:sldId id="340" r:id="rId10"/>
    <p:sldId id="353" r:id="rId11"/>
    <p:sldId id="358" r:id="rId12"/>
    <p:sldId id="360" r:id="rId13"/>
    <p:sldId id="361" r:id="rId14"/>
    <p:sldId id="363" r:id="rId15"/>
    <p:sldId id="362" r:id="rId16"/>
    <p:sldId id="350" r:id="rId17"/>
    <p:sldId id="359" r:id="rId18"/>
    <p:sldId id="351" r:id="rId19"/>
    <p:sldId id="320" r:id="rId20"/>
    <p:sldId id="334" r:id="rId21"/>
    <p:sldId id="364" r:id="rId22"/>
    <p:sldId id="349" r:id="rId23"/>
    <p:sldId id="33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80964" autoAdjust="0"/>
  </p:normalViewPr>
  <p:slideViewPr>
    <p:cSldViewPr snapToGrid="0" showGuides="1">
      <p:cViewPr varScale="1">
        <p:scale>
          <a:sx n="69" d="100"/>
          <a:sy n="69" d="100"/>
        </p:scale>
        <p:origin x="118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32F28-E062-41BA-907C-998591D5FA6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ED3CC2-2979-43F9-83E3-08066A723D68}">
      <dgm:prSet/>
      <dgm:spPr/>
      <dgm:t>
        <a:bodyPr/>
        <a:lstStyle/>
        <a:p>
          <a:pPr>
            <a:lnSpc>
              <a:spcPct val="100000"/>
            </a:lnSpc>
          </a:pPr>
          <a:r>
            <a:rPr lang="en-US" dirty="0"/>
            <a:t>Things to Consider</a:t>
          </a:r>
        </a:p>
      </dgm:t>
    </dgm:pt>
    <dgm:pt modelId="{4EC116BB-57B4-4277-9CF9-60D0E67F5FE3}" type="parTrans" cxnId="{461FB689-BBE8-4B65-8DC5-F427044CD3A1}">
      <dgm:prSet/>
      <dgm:spPr/>
      <dgm:t>
        <a:bodyPr/>
        <a:lstStyle/>
        <a:p>
          <a:endParaRPr lang="en-US"/>
        </a:p>
      </dgm:t>
    </dgm:pt>
    <dgm:pt modelId="{5B23B95C-B408-4146-A06A-35CDE964E1F0}" type="sibTrans" cxnId="{461FB689-BBE8-4B65-8DC5-F427044CD3A1}">
      <dgm:prSet/>
      <dgm:spPr/>
      <dgm:t>
        <a:bodyPr/>
        <a:lstStyle/>
        <a:p>
          <a:endParaRPr lang="en-US"/>
        </a:p>
      </dgm:t>
    </dgm:pt>
    <dgm:pt modelId="{3B931261-E183-41D6-A589-C975219F18FB}">
      <dgm:prSet/>
      <dgm:spPr/>
      <dgm:t>
        <a:bodyPr/>
        <a:lstStyle/>
        <a:p>
          <a:pPr>
            <a:lnSpc>
              <a:spcPct val="100000"/>
            </a:lnSpc>
          </a:pPr>
          <a:r>
            <a:rPr lang="en-US" dirty="0"/>
            <a:t>Promoting Your Event</a:t>
          </a:r>
        </a:p>
      </dgm:t>
    </dgm:pt>
    <dgm:pt modelId="{C41CADE4-3B40-4899-98F8-302FE1D31D55}" type="parTrans" cxnId="{A4B39E19-090A-4B74-88DD-83ADE26DEE64}">
      <dgm:prSet/>
      <dgm:spPr/>
      <dgm:t>
        <a:bodyPr/>
        <a:lstStyle/>
        <a:p>
          <a:endParaRPr lang="en-US"/>
        </a:p>
      </dgm:t>
    </dgm:pt>
    <dgm:pt modelId="{9F30E90B-F295-4E16-8B93-A4997BE98117}" type="sibTrans" cxnId="{A4B39E19-090A-4B74-88DD-83ADE26DEE64}">
      <dgm:prSet/>
      <dgm:spPr/>
      <dgm:t>
        <a:bodyPr/>
        <a:lstStyle/>
        <a:p>
          <a:endParaRPr lang="en-US"/>
        </a:p>
      </dgm:t>
    </dgm:pt>
    <dgm:pt modelId="{DFD092BD-B9FF-49E3-A69B-CF966734A452}">
      <dgm:prSet/>
      <dgm:spPr/>
      <dgm:t>
        <a:bodyPr/>
        <a:lstStyle/>
        <a:p>
          <a:pPr>
            <a:lnSpc>
              <a:spcPct val="100000"/>
            </a:lnSpc>
          </a:pPr>
          <a:r>
            <a:rPr lang="en-US" dirty="0"/>
            <a:t>Presenter Tips</a:t>
          </a:r>
        </a:p>
      </dgm:t>
    </dgm:pt>
    <dgm:pt modelId="{A47186EE-DE7E-4573-874D-3964F694F3AE}" type="parTrans" cxnId="{7493F461-1D44-4817-9FF2-4AEEF0139B6C}">
      <dgm:prSet/>
      <dgm:spPr/>
      <dgm:t>
        <a:bodyPr/>
        <a:lstStyle/>
        <a:p>
          <a:endParaRPr lang="en-US"/>
        </a:p>
      </dgm:t>
    </dgm:pt>
    <dgm:pt modelId="{41DC994A-4EE8-4107-B6C1-4A68891E83D0}" type="sibTrans" cxnId="{7493F461-1D44-4817-9FF2-4AEEF0139B6C}">
      <dgm:prSet/>
      <dgm:spPr/>
      <dgm:t>
        <a:bodyPr/>
        <a:lstStyle/>
        <a:p>
          <a:endParaRPr lang="en-US"/>
        </a:p>
      </dgm:t>
    </dgm:pt>
    <dgm:pt modelId="{23A34A84-E2DE-4E91-9E98-AB83973AE08C}">
      <dgm:prSet/>
      <dgm:spPr/>
      <dgm:t>
        <a:bodyPr/>
        <a:lstStyle/>
        <a:p>
          <a:pPr>
            <a:lnSpc>
              <a:spcPct val="100000"/>
            </a:lnSpc>
          </a:pPr>
          <a:r>
            <a:rPr lang="en-US" dirty="0"/>
            <a:t>Tools</a:t>
          </a:r>
        </a:p>
      </dgm:t>
    </dgm:pt>
    <dgm:pt modelId="{5E6129A5-5F26-4A3D-9BF7-27D08D371483}" type="parTrans" cxnId="{DAAB89C0-07A7-4D6A-97DC-C0E030112259}">
      <dgm:prSet/>
      <dgm:spPr/>
      <dgm:t>
        <a:bodyPr/>
        <a:lstStyle/>
        <a:p>
          <a:endParaRPr lang="en-US"/>
        </a:p>
      </dgm:t>
    </dgm:pt>
    <dgm:pt modelId="{7295A2A8-143F-441E-95D9-3522466B39A8}" type="sibTrans" cxnId="{DAAB89C0-07A7-4D6A-97DC-C0E030112259}">
      <dgm:prSet/>
      <dgm:spPr/>
      <dgm:t>
        <a:bodyPr/>
        <a:lstStyle/>
        <a:p>
          <a:endParaRPr lang="en-US"/>
        </a:p>
      </dgm:t>
    </dgm:pt>
    <dgm:pt modelId="{45DC8132-9356-48DA-9F9B-18C74004B9C6}">
      <dgm:prSet/>
      <dgm:spPr/>
      <dgm:t>
        <a:bodyPr/>
        <a:lstStyle/>
        <a:p>
          <a:pPr>
            <a:lnSpc>
              <a:spcPct val="100000"/>
            </a:lnSpc>
          </a:pPr>
          <a:endParaRPr lang="en-US" dirty="0"/>
        </a:p>
      </dgm:t>
    </dgm:pt>
    <dgm:pt modelId="{6A8885C5-5B4B-4F36-9C6C-3144B795A28C}" type="parTrans" cxnId="{AC8A0E28-B140-4D49-80E0-4DE3E173875E}">
      <dgm:prSet/>
      <dgm:spPr/>
      <dgm:t>
        <a:bodyPr/>
        <a:lstStyle/>
        <a:p>
          <a:endParaRPr lang="en-US"/>
        </a:p>
      </dgm:t>
    </dgm:pt>
    <dgm:pt modelId="{446853CE-07FB-4537-B965-9DF242B999C5}" type="sibTrans" cxnId="{AC8A0E28-B140-4D49-80E0-4DE3E173875E}">
      <dgm:prSet/>
      <dgm:spPr/>
      <dgm:t>
        <a:bodyPr/>
        <a:lstStyle/>
        <a:p>
          <a:endParaRPr lang="en-US"/>
        </a:p>
      </dgm:t>
    </dgm:pt>
    <dgm:pt modelId="{335761D4-7779-44A1-A8CD-0CF0ACD4F67C}" type="pres">
      <dgm:prSet presAssocID="{08932F28-E062-41BA-907C-998591D5FA60}" presName="root" presStyleCnt="0">
        <dgm:presLayoutVars>
          <dgm:dir/>
          <dgm:resizeHandles val="exact"/>
        </dgm:presLayoutVars>
      </dgm:prSet>
      <dgm:spPr/>
    </dgm:pt>
    <dgm:pt modelId="{E7000CDF-9863-4F38-BD0F-21B98F74FC6E}" type="pres">
      <dgm:prSet presAssocID="{D9ED3CC2-2979-43F9-83E3-08066A723D68}" presName="compNode" presStyleCnt="0"/>
      <dgm:spPr/>
    </dgm:pt>
    <dgm:pt modelId="{0C561A19-4484-417F-8FAB-BB9DC5927BBE}" type="pres">
      <dgm:prSet presAssocID="{D9ED3CC2-2979-43F9-83E3-08066A723D68}" presName="bgRect" presStyleLbl="bgShp" presStyleIdx="0" presStyleCnt="4"/>
      <dgm:spPr/>
    </dgm:pt>
    <dgm:pt modelId="{5925BB39-9843-4560-9908-7212A1CC752D}" type="pres">
      <dgm:prSet presAssocID="{D9ED3CC2-2979-43F9-83E3-08066A723D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bulb and gear"/>
        </a:ext>
      </dgm:extLst>
    </dgm:pt>
    <dgm:pt modelId="{FC28A04C-0BC3-459B-A9D4-CAD273284B72}" type="pres">
      <dgm:prSet presAssocID="{D9ED3CC2-2979-43F9-83E3-08066A723D68}" presName="spaceRect" presStyleCnt="0"/>
      <dgm:spPr/>
    </dgm:pt>
    <dgm:pt modelId="{E2F68B3E-C4C0-48C4-B264-47B36532A513}" type="pres">
      <dgm:prSet presAssocID="{D9ED3CC2-2979-43F9-83E3-08066A723D68}" presName="parTx" presStyleLbl="revTx" presStyleIdx="0" presStyleCnt="5">
        <dgm:presLayoutVars>
          <dgm:chMax val="0"/>
          <dgm:chPref val="0"/>
        </dgm:presLayoutVars>
      </dgm:prSet>
      <dgm:spPr/>
    </dgm:pt>
    <dgm:pt modelId="{389AFADC-9BA5-4667-9A53-7033CE5CE537}" type="pres">
      <dgm:prSet presAssocID="{5B23B95C-B408-4146-A06A-35CDE964E1F0}" presName="sibTrans" presStyleCnt="0"/>
      <dgm:spPr/>
    </dgm:pt>
    <dgm:pt modelId="{0910A60B-AC69-4F7D-B479-865FC51B64B1}" type="pres">
      <dgm:prSet presAssocID="{3B931261-E183-41D6-A589-C975219F18FB}" presName="compNode" presStyleCnt="0"/>
      <dgm:spPr/>
    </dgm:pt>
    <dgm:pt modelId="{E4F3C558-FA3E-40E1-8E9E-D15B07EC5CAC}" type="pres">
      <dgm:prSet presAssocID="{3B931261-E183-41D6-A589-C975219F18FB}" presName="bgRect" presStyleLbl="bgShp" presStyleIdx="1" presStyleCnt="4"/>
      <dgm:spPr/>
    </dgm:pt>
    <dgm:pt modelId="{0CF62900-410A-4613-A525-3FF0AE51C9E6}" type="pres">
      <dgm:prSet presAssocID="{3B931261-E183-41D6-A589-C975219F18F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rketing"/>
        </a:ext>
      </dgm:extLst>
    </dgm:pt>
    <dgm:pt modelId="{4507707F-3914-4BCB-A7F9-D8CDC13BAB87}" type="pres">
      <dgm:prSet presAssocID="{3B931261-E183-41D6-A589-C975219F18FB}" presName="spaceRect" presStyleCnt="0"/>
      <dgm:spPr/>
    </dgm:pt>
    <dgm:pt modelId="{E3B82C8E-C8C7-49A5-9DB9-5B377541922C}" type="pres">
      <dgm:prSet presAssocID="{3B931261-E183-41D6-A589-C975219F18FB}" presName="parTx" presStyleLbl="revTx" presStyleIdx="1" presStyleCnt="5">
        <dgm:presLayoutVars>
          <dgm:chMax val="0"/>
          <dgm:chPref val="0"/>
        </dgm:presLayoutVars>
      </dgm:prSet>
      <dgm:spPr/>
    </dgm:pt>
    <dgm:pt modelId="{9F45E19A-011E-4691-9397-713AAD0F3A84}" type="pres">
      <dgm:prSet presAssocID="{9F30E90B-F295-4E16-8B93-A4997BE98117}" presName="sibTrans" presStyleCnt="0"/>
      <dgm:spPr/>
    </dgm:pt>
    <dgm:pt modelId="{EF65A28B-4884-4791-864C-C4F90470718C}" type="pres">
      <dgm:prSet presAssocID="{DFD092BD-B9FF-49E3-A69B-CF966734A452}" presName="compNode" presStyleCnt="0"/>
      <dgm:spPr/>
    </dgm:pt>
    <dgm:pt modelId="{7B38A5A2-F9FE-40CA-A54C-EB4C1DA6F9D8}" type="pres">
      <dgm:prSet presAssocID="{DFD092BD-B9FF-49E3-A69B-CF966734A452}" presName="bgRect" presStyleLbl="bgShp" presStyleIdx="2" presStyleCnt="4"/>
      <dgm:spPr/>
    </dgm:pt>
    <dgm:pt modelId="{EE2A7B4D-74ED-4218-A72E-FFE8E4B11BA5}" type="pres">
      <dgm:prSet presAssocID="{DFD092BD-B9FF-49E3-A69B-CF966734A45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room"/>
        </a:ext>
      </dgm:extLst>
    </dgm:pt>
    <dgm:pt modelId="{6CC63917-8323-4E68-85F0-173B6E76B337}" type="pres">
      <dgm:prSet presAssocID="{DFD092BD-B9FF-49E3-A69B-CF966734A452}" presName="spaceRect" presStyleCnt="0"/>
      <dgm:spPr/>
    </dgm:pt>
    <dgm:pt modelId="{8E39995D-CFD1-40A4-B005-092E51C4055C}" type="pres">
      <dgm:prSet presAssocID="{DFD092BD-B9FF-49E3-A69B-CF966734A452}" presName="parTx" presStyleLbl="revTx" presStyleIdx="2" presStyleCnt="5">
        <dgm:presLayoutVars>
          <dgm:chMax val="0"/>
          <dgm:chPref val="0"/>
        </dgm:presLayoutVars>
      </dgm:prSet>
      <dgm:spPr/>
    </dgm:pt>
    <dgm:pt modelId="{A08D4661-15B8-4AAD-A94B-BDDCA4B18FDC}" type="pres">
      <dgm:prSet presAssocID="{41DC994A-4EE8-4107-B6C1-4A68891E83D0}" presName="sibTrans" presStyleCnt="0"/>
      <dgm:spPr/>
    </dgm:pt>
    <dgm:pt modelId="{F9328F35-FF1E-4347-BFD6-EBD502F5CE15}" type="pres">
      <dgm:prSet presAssocID="{23A34A84-E2DE-4E91-9E98-AB83973AE08C}" presName="compNode" presStyleCnt="0"/>
      <dgm:spPr/>
    </dgm:pt>
    <dgm:pt modelId="{81D7868E-35C1-4E16-9B4D-E26541294726}" type="pres">
      <dgm:prSet presAssocID="{23A34A84-E2DE-4E91-9E98-AB83973AE08C}" presName="bgRect" presStyleLbl="bgShp" presStyleIdx="3" presStyleCnt="4" custLinFactNeighborX="59" custLinFactNeighborY="197"/>
      <dgm:spPr/>
    </dgm:pt>
    <dgm:pt modelId="{72C25ADA-D642-4B7B-9C98-B56483CD5D68}" type="pres">
      <dgm:prSet presAssocID="{23A34A84-E2DE-4E91-9E98-AB83973AE08C}" presName="iconRect" presStyleLbl="node1" presStyleIdx="3" presStyleCnt="4" custLinFactNeighborX="-6324" custLinFactNeighborY="775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ools"/>
        </a:ext>
      </dgm:extLst>
    </dgm:pt>
    <dgm:pt modelId="{CD8F33D7-1A9C-462D-BDD4-6DBD7235A1A8}" type="pres">
      <dgm:prSet presAssocID="{23A34A84-E2DE-4E91-9E98-AB83973AE08C}" presName="spaceRect" presStyleCnt="0"/>
      <dgm:spPr/>
    </dgm:pt>
    <dgm:pt modelId="{6C44C3D8-8006-4337-B7EA-4B9E9F538722}" type="pres">
      <dgm:prSet presAssocID="{23A34A84-E2DE-4E91-9E98-AB83973AE08C}" presName="parTx" presStyleLbl="revTx" presStyleIdx="3" presStyleCnt="5">
        <dgm:presLayoutVars>
          <dgm:chMax val="0"/>
          <dgm:chPref val="0"/>
        </dgm:presLayoutVars>
      </dgm:prSet>
      <dgm:spPr/>
    </dgm:pt>
    <dgm:pt modelId="{105B31E7-600A-4E54-84B3-AD8571A9178D}" type="pres">
      <dgm:prSet presAssocID="{23A34A84-E2DE-4E91-9E98-AB83973AE08C}" presName="desTx" presStyleLbl="revTx" presStyleIdx="4" presStyleCnt="5">
        <dgm:presLayoutVars/>
      </dgm:prSet>
      <dgm:spPr/>
    </dgm:pt>
  </dgm:ptLst>
  <dgm:cxnLst>
    <dgm:cxn modelId="{AD00C813-10C7-4853-8346-2F438DC25ABF}" type="presOf" srcId="{DFD092BD-B9FF-49E3-A69B-CF966734A452}" destId="{8E39995D-CFD1-40A4-B005-092E51C4055C}" srcOrd="0" destOrd="0" presId="urn:microsoft.com/office/officeart/2018/2/layout/IconVerticalSolidList"/>
    <dgm:cxn modelId="{A4B39E19-090A-4B74-88DD-83ADE26DEE64}" srcId="{08932F28-E062-41BA-907C-998591D5FA60}" destId="{3B931261-E183-41D6-A589-C975219F18FB}" srcOrd="1" destOrd="0" parTransId="{C41CADE4-3B40-4899-98F8-302FE1D31D55}" sibTransId="{9F30E90B-F295-4E16-8B93-A4997BE98117}"/>
    <dgm:cxn modelId="{AC8A0E28-B140-4D49-80E0-4DE3E173875E}" srcId="{23A34A84-E2DE-4E91-9E98-AB83973AE08C}" destId="{45DC8132-9356-48DA-9F9B-18C74004B9C6}" srcOrd="0" destOrd="0" parTransId="{6A8885C5-5B4B-4F36-9C6C-3144B795A28C}" sibTransId="{446853CE-07FB-4537-B965-9DF242B999C5}"/>
    <dgm:cxn modelId="{4BF17E3D-2364-4BD2-9F5B-A4F872BB070C}" type="presOf" srcId="{23A34A84-E2DE-4E91-9E98-AB83973AE08C}" destId="{6C44C3D8-8006-4337-B7EA-4B9E9F538722}" srcOrd="0" destOrd="0" presId="urn:microsoft.com/office/officeart/2018/2/layout/IconVerticalSolidList"/>
    <dgm:cxn modelId="{7493F461-1D44-4817-9FF2-4AEEF0139B6C}" srcId="{08932F28-E062-41BA-907C-998591D5FA60}" destId="{DFD092BD-B9FF-49E3-A69B-CF966734A452}" srcOrd="2" destOrd="0" parTransId="{A47186EE-DE7E-4573-874D-3964F694F3AE}" sibTransId="{41DC994A-4EE8-4107-B6C1-4A68891E83D0}"/>
    <dgm:cxn modelId="{E474B84A-9D45-4535-A5F4-09EE14DE3234}" type="presOf" srcId="{08932F28-E062-41BA-907C-998591D5FA60}" destId="{335761D4-7779-44A1-A8CD-0CF0ACD4F67C}" srcOrd="0" destOrd="0" presId="urn:microsoft.com/office/officeart/2018/2/layout/IconVerticalSolidList"/>
    <dgm:cxn modelId="{B4A62682-8998-4ED9-A8A6-9704FAF26418}" type="presOf" srcId="{45DC8132-9356-48DA-9F9B-18C74004B9C6}" destId="{105B31E7-600A-4E54-84B3-AD8571A9178D}" srcOrd="0" destOrd="0" presId="urn:microsoft.com/office/officeart/2018/2/layout/IconVerticalSolidList"/>
    <dgm:cxn modelId="{461FB689-BBE8-4B65-8DC5-F427044CD3A1}" srcId="{08932F28-E062-41BA-907C-998591D5FA60}" destId="{D9ED3CC2-2979-43F9-83E3-08066A723D68}" srcOrd="0" destOrd="0" parTransId="{4EC116BB-57B4-4277-9CF9-60D0E67F5FE3}" sibTransId="{5B23B95C-B408-4146-A06A-35CDE964E1F0}"/>
    <dgm:cxn modelId="{6EFC0B8C-AF8C-4FDA-BD02-86B790202CDC}" type="presOf" srcId="{D9ED3CC2-2979-43F9-83E3-08066A723D68}" destId="{E2F68B3E-C4C0-48C4-B264-47B36532A513}" srcOrd="0" destOrd="0" presId="urn:microsoft.com/office/officeart/2018/2/layout/IconVerticalSolidList"/>
    <dgm:cxn modelId="{DAAB89C0-07A7-4D6A-97DC-C0E030112259}" srcId="{08932F28-E062-41BA-907C-998591D5FA60}" destId="{23A34A84-E2DE-4E91-9E98-AB83973AE08C}" srcOrd="3" destOrd="0" parTransId="{5E6129A5-5F26-4A3D-9BF7-27D08D371483}" sibTransId="{7295A2A8-143F-441E-95D9-3522466B39A8}"/>
    <dgm:cxn modelId="{961D03DF-3417-4E79-9B36-08D4B99FB2E4}" type="presOf" srcId="{3B931261-E183-41D6-A589-C975219F18FB}" destId="{E3B82C8E-C8C7-49A5-9DB9-5B377541922C}" srcOrd="0" destOrd="0" presId="urn:microsoft.com/office/officeart/2018/2/layout/IconVerticalSolidList"/>
    <dgm:cxn modelId="{48E643DE-27CD-4AE3-9BE4-C980A1168419}" type="presParOf" srcId="{335761D4-7779-44A1-A8CD-0CF0ACD4F67C}" destId="{E7000CDF-9863-4F38-BD0F-21B98F74FC6E}" srcOrd="0" destOrd="0" presId="urn:microsoft.com/office/officeart/2018/2/layout/IconVerticalSolidList"/>
    <dgm:cxn modelId="{DD2CB498-9799-4921-B9A9-42A72447DD67}" type="presParOf" srcId="{E7000CDF-9863-4F38-BD0F-21B98F74FC6E}" destId="{0C561A19-4484-417F-8FAB-BB9DC5927BBE}" srcOrd="0" destOrd="0" presId="urn:microsoft.com/office/officeart/2018/2/layout/IconVerticalSolidList"/>
    <dgm:cxn modelId="{428BCA42-F9BA-4EC8-9B74-5B46195301F0}" type="presParOf" srcId="{E7000CDF-9863-4F38-BD0F-21B98F74FC6E}" destId="{5925BB39-9843-4560-9908-7212A1CC752D}" srcOrd="1" destOrd="0" presId="urn:microsoft.com/office/officeart/2018/2/layout/IconVerticalSolidList"/>
    <dgm:cxn modelId="{26B1D822-42E9-4664-827A-F76500B225BD}" type="presParOf" srcId="{E7000CDF-9863-4F38-BD0F-21B98F74FC6E}" destId="{FC28A04C-0BC3-459B-A9D4-CAD273284B72}" srcOrd="2" destOrd="0" presId="urn:microsoft.com/office/officeart/2018/2/layout/IconVerticalSolidList"/>
    <dgm:cxn modelId="{D13A0AD2-4F81-4F2F-B3D9-FFE79A89D114}" type="presParOf" srcId="{E7000CDF-9863-4F38-BD0F-21B98F74FC6E}" destId="{E2F68B3E-C4C0-48C4-B264-47B36532A513}" srcOrd="3" destOrd="0" presId="urn:microsoft.com/office/officeart/2018/2/layout/IconVerticalSolidList"/>
    <dgm:cxn modelId="{FF442069-B2C3-4A71-93EC-D333BCD6C04A}" type="presParOf" srcId="{335761D4-7779-44A1-A8CD-0CF0ACD4F67C}" destId="{389AFADC-9BA5-4667-9A53-7033CE5CE537}" srcOrd="1" destOrd="0" presId="urn:microsoft.com/office/officeart/2018/2/layout/IconVerticalSolidList"/>
    <dgm:cxn modelId="{7F11E987-E78A-4572-A527-9554540F0B84}" type="presParOf" srcId="{335761D4-7779-44A1-A8CD-0CF0ACD4F67C}" destId="{0910A60B-AC69-4F7D-B479-865FC51B64B1}" srcOrd="2" destOrd="0" presId="urn:microsoft.com/office/officeart/2018/2/layout/IconVerticalSolidList"/>
    <dgm:cxn modelId="{A6332350-B5AA-4596-93B5-BE3F23E004C2}" type="presParOf" srcId="{0910A60B-AC69-4F7D-B479-865FC51B64B1}" destId="{E4F3C558-FA3E-40E1-8E9E-D15B07EC5CAC}" srcOrd="0" destOrd="0" presId="urn:microsoft.com/office/officeart/2018/2/layout/IconVerticalSolidList"/>
    <dgm:cxn modelId="{62128839-20DA-4AFD-AB3C-3F33BF9035C8}" type="presParOf" srcId="{0910A60B-AC69-4F7D-B479-865FC51B64B1}" destId="{0CF62900-410A-4613-A525-3FF0AE51C9E6}" srcOrd="1" destOrd="0" presId="urn:microsoft.com/office/officeart/2018/2/layout/IconVerticalSolidList"/>
    <dgm:cxn modelId="{0D9C55CF-90B7-4212-8EF8-84999F2DD1DA}" type="presParOf" srcId="{0910A60B-AC69-4F7D-B479-865FC51B64B1}" destId="{4507707F-3914-4BCB-A7F9-D8CDC13BAB87}" srcOrd="2" destOrd="0" presId="urn:microsoft.com/office/officeart/2018/2/layout/IconVerticalSolidList"/>
    <dgm:cxn modelId="{942B2D53-587F-449D-84B3-33F6C9F56EC8}" type="presParOf" srcId="{0910A60B-AC69-4F7D-B479-865FC51B64B1}" destId="{E3B82C8E-C8C7-49A5-9DB9-5B377541922C}" srcOrd="3" destOrd="0" presId="urn:microsoft.com/office/officeart/2018/2/layout/IconVerticalSolidList"/>
    <dgm:cxn modelId="{983F6B16-77C4-476A-9228-3B0BDE0B6462}" type="presParOf" srcId="{335761D4-7779-44A1-A8CD-0CF0ACD4F67C}" destId="{9F45E19A-011E-4691-9397-713AAD0F3A84}" srcOrd="3" destOrd="0" presId="urn:microsoft.com/office/officeart/2018/2/layout/IconVerticalSolidList"/>
    <dgm:cxn modelId="{DB5D20AA-C239-4A16-865A-293DA3BC57E5}" type="presParOf" srcId="{335761D4-7779-44A1-A8CD-0CF0ACD4F67C}" destId="{EF65A28B-4884-4791-864C-C4F90470718C}" srcOrd="4" destOrd="0" presId="urn:microsoft.com/office/officeart/2018/2/layout/IconVerticalSolidList"/>
    <dgm:cxn modelId="{6E9E82E2-1E59-41C0-80F9-94C599583A69}" type="presParOf" srcId="{EF65A28B-4884-4791-864C-C4F90470718C}" destId="{7B38A5A2-F9FE-40CA-A54C-EB4C1DA6F9D8}" srcOrd="0" destOrd="0" presId="urn:microsoft.com/office/officeart/2018/2/layout/IconVerticalSolidList"/>
    <dgm:cxn modelId="{7C59E8CF-28A2-4A6A-915A-A63E6EA605EC}" type="presParOf" srcId="{EF65A28B-4884-4791-864C-C4F90470718C}" destId="{EE2A7B4D-74ED-4218-A72E-FFE8E4B11BA5}" srcOrd="1" destOrd="0" presId="urn:microsoft.com/office/officeart/2018/2/layout/IconVerticalSolidList"/>
    <dgm:cxn modelId="{CF448E11-3DA1-4C83-807F-4CA47DAFDE58}" type="presParOf" srcId="{EF65A28B-4884-4791-864C-C4F90470718C}" destId="{6CC63917-8323-4E68-85F0-173B6E76B337}" srcOrd="2" destOrd="0" presId="urn:microsoft.com/office/officeart/2018/2/layout/IconVerticalSolidList"/>
    <dgm:cxn modelId="{1E8ED453-4D19-4917-A593-C2E0D42466EB}" type="presParOf" srcId="{EF65A28B-4884-4791-864C-C4F90470718C}" destId="{8E39995D-CFD1-40A4-B005-092E51C4055C}" srcOrd="3" destOrd="0" presId="urn:microsoft.com/office/officeart/2018/2/layout/IconVerticalSolidList"/>
    <dgm:cxn modelId="{1A2FBABF-5373-4204-906D-22F20E78F6C7}" type="presParOf" srcId="{335761D4-7779-44A1-A8CD-0CF0ACD4F67C}" destId="{A08D4661-15B8-4AAD-A94B-BDDCA4B18FDC}" srcOrd="5" destOrd="0" presId="urn:microsoft.com/office/officeart/2018/2/layout/IconVerticalSolidList"/>
    <dgm:cxn modelId="{86FEC447-F676-4995-9F41-6ACE7C73B08F}" type="presParOf" srcId="{335761D4-7779-44A1-A8CD-0CF0ACD4F67C}" destId="{F9328F35-FF1E-4347-BFD6-EBD502F5CE15}" srcOrd="6" destOrd="0" presId="urn:microsoft.com/office/officeart/2018/2/layout/IconVerticalSolidList"/>
    <dgm:cxn modelId="{1B9AD5EE-D32D-4A91-8EF6-A7BF8B610CC3}" type="presParOf" srcId="{F9328F35-FF1E-4347-BFD6-EBD502F5CE15}" destId="{81D7868E-35C1-4E16-9B4D-E26541294726}" srcOrd="0" destOrd="0" presId="urn:microsoft.com/office/officeart/2018/2/layout/IconVerticalSolidList"/>
    <dgm:cxn modelId="{27A5AD53-FB03-4F86-A86E-EDD76C037AB3}" type="presParOf" srcId="{F9328F35-FF1E-4347-BFD6-EBD502F5CE15}" destId="{72C25ADA-D642-4B7B-9C98-B56483CD5D68}" srcOrd="1" destOrd="0" presId="urn:microsoft.com/office/officeart/2018/2/layout/IconVerticalSolidList"/>
    <dgm:cxn modelId="{CAC864CE-0700-4692-981F-AE955CB6FCFC}" type="presParOf" srcId="{F9328F35-FF1E-4347-BFD6-EBD502F5CE15}" destId="{CD8F33D7-1A9C-462D-BDD4-6DBD7235A1A8}" srcOrd="2" destOrd="0" presId="urn:microsoft.com/office/officeart/2018/2/layout/IconVerticalSolidList"/>
    <dgm:cxn modelId="{C48B5E75-4048-43EA-AB99-1EFE85D4C4D8}" type="presParOf" srcId="{F9328F35-FF1E-4347-BFD6-EBD502F5CE15}" destId="{6C44C3D8-8006-4337-B7EA-4B9E9F538722}" srcOrd="3" destOrd="0" presId="urn:microsoft.com/office/officeart/2018/2/layout/IconVerticalSolidList"/>
    <dgm:cxn modelId="{4EAA7611-2D46-4C13-B525-AF77CF1F72F1}" type="presParOf" srcId="{F9328F35-FF1E-4347-BFD6-EBD502F5CE15}" destId="{105B31E7-600A-4E54-84B3-AD8571A9178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F6F3D-35D2-4106-9709-C04E20B80CE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2B60C51-F53D-4CAF-910F-F98FE8834337}">
      <dgm:prSet/>
      <dgm:spPr/>
      <dgm:t>
        <a:bodyPr/>
        <a:lstStyle/>
        <a:p>
          <a:r>
            <a:rPr lang="en-US"/>
            <a:t>Facebook Live</a:t>
          </a:r>
        </a:p>
      </dgm:t>
    </dgm:pt>
    <dgm:pt modelId="{681E3B57-4D59-4F76-A332-5DF9B61466F2}" type="parTrans" cxnId="{B2D88283-5C3D-4C52-8855-CAA4B910103E}">
      <dgm:prSet/>
      <dgm:spPr/>
      <dgm:t>
        <a:bodyPr/>
        <a:lstStyle/>
        <a:p>
          <a:endParaRPr lang="en-US"/>
        </a:p>
      </dgm:t>
    </dgm:pt>
    <dgm:pt modelId="{987929E4-C81A-4BEF-B67C-71C722802812}" type="sibTrans" cxnId="{B2D88283-5C3D-4C52-8855-CAA4B910103E}">
      <dgm:prSet/>
      <dgm:spPr/>
      <dgm:t>
        <a:bodyPr/>
        <a:lstStyle/>
        <a:p>
          <a:endParaRPr lang="en-US"/>
        </a:p>
      </dgm:t>
    </dgm:pt>
    <dgm:pt modelId="{4267D1A8-072B-4238-9088-499BA719EF0B}">
      <dgm:prSet/>
      <dgm:spPr/>
      <dgm:t>
        <a:bodyPr/>
        <a:lstStyle/>
        <a:p>
          <a:r>
            <a:rPr lang="en-US" dirty="0"/>
            <a:t>ZOOM</a:t>
          </a:r>
        </a:p>
      </dgm:t>
    </dgm:pt>
    <dgm:pt modelId="{13F65F9B-C032-4F1A-A8C1-C1FA15E40E3D}" type="parTrans" cxnId="{81585FDF-EE85-4002-B09B-88C944FC47C3}">
      <dgm:prSet/>
      <dgm:spPr/>
      <dgm:t>
        <a:bodyPr/>
        <a:lstStyle/>
        <a:p>
          <a:endParaRPr lang="en-US"/>
        </a:p>
      </dgm:t>
    </dgm:pt>
    <dgm:pt modelId="{B2CF42BA-56AF-4867-90E1-6866E960ED56}" type="sibTrans" cxnId="{81585FDF-EE85-4002-B09B-88C944FC47C3}">
      <dgm:prSet/>
      <dgm:spPr/>
      <dgm:t>
        <a:bodyPr/>
        <a:lstStyle/>
        <a:p>
          <a:endParaRPr lang="en-US"/>
        </a:p>
      </dgm:t>
    </dgm:pt>
    <dgm:pt modelId="{A48F0EBD-2B6B-494D-9486-DC3681019E8E}">
      <dgm:prSet/>
      <dgm:spPr/>
      <dgm:t>
        <a:bodyPr/>
        <a:lstStyle/>
        <a:p>
          <a:r>
            <a:rPr lang="en-US" dirty="0"/>
            <a:t>Go To Meeting</a:t>
          </a:r>
        </a:p>
      </dgm:t>
    </dgm:pt>
    <dgm:pt modelId="{95AB12D9-9611-499C-A165-0DD75D1FA197}" type="parTrans" cxnId="{6F334781-A2A9-4B85-838D-C8A9F8EB850D}">
      <dgm:prSet/>
      <dgm:spPr/>
      <dgm:t>
        <a:bodyPr/>
        <a:lstStyle/>
        <a:p>
          <a:endParaRPr lang="en-US"/>
        </a:p>
      </dgm:t>
    </dgm:pt>
    <dgm:pt modelId="{294DD0F5-FEF6-4AD0-9908-7396DE699FFF}" type="sibTrans" cxnId="{6F334781-A2A9-4B85-838D-C8A9F8EB850D}">
      <dgm:prSet/>
      <dgm:spPr/>
      <dgm:t>
        <a:bodyPr/>
        <a:lstStyle/>
        <a:p>
          <a:endParaRPr lang="en-US"/>
        </a:p>
      </dgm:t>
    </dgm:pt>
    <dgm:pt modelId="{7F48DFC6-EEBF-4151-966B-BEDD55F34287}">
      <dgm:prSet/>
      <dgm:spPr/>
      <dgm:t>
        <a:bodyPr/>
        <a:lstStyle/>
        <a:p>
          <a:r>
            <a:rPr lang="en-US" dirty="0"/>
            <a:t>Microsoft TEAMS</a:t>
          </a:r>
        </a:p>
      </dgm:t>
    </dgm:pt>
    <dgm:pt modelId="{21DE8468-4C21-4FC4-B912-F92ECF823A8E}" type="parTrans" cxnId="{BD20B565-E9A4-4594-A238-46E50E4D39D9}">
      <dgm:prSet/>
      <dgm:spPr/>
      <dgm:t>
        <a:bodyPr/>
        <a:lstStyle/>
        <a:p>
          <a:endParaRPr lang="en-US"/>
        </a:p>
      </dgm:t>
    </dgm:pt>
    <dgm:pt modelId="{3AFFD679-2474-4AE2-9409-EDF1059B47EC}" type="sibTrans" cxnId="{BD20B565-E9A4-4594-A238-46E50E4D39D9}">
      <dgm:prSet/>
      <dgm:spPr/>
      <dgm:t>
        <a:bodyPr/>
        <a:lstStyle/>
        <a:p>
          <a:endParaRPr lang="en-US"/>
        </a:p>
      </dgm:t>
    </dgm:pt>
    <dgm:pt modelId="{4EBF22AA-4BD3-46EE-81C9-8B79CBA295D3}">
      <dgm:prSet/>
      <dgm:spPr/>
      <dgm:t>
        <a:bodyPr/>
        <a:lstStyle/>
        <a:p>
          <a:r>
            <a:rPr lang="en-US" dirty="0"/>
            <a:t>Google Meet</a:t>
          </a:r>
        </a:p>
      </dgm:t>
    </dgm:pt>
    <dgm:pt modelId="{644F447A-946C-46FC-B7E5-A5AAE0CD7582}" type="parTrans" cxnId="{DA2E9DAA-FA00-4AE3-BF53-6AA116F47A79}">
      <dgm:prSet/>
      <dgm:spPr/>
      <dgm:t>
        <a:bodyPr/>
        <a:lstStyle/>
        <a:p>
          <a:endParaRPr lang="en-US"/>
        </a:p>
      </dgm:t>
    </dgm:pt>
    <dgm:pt modelId="{989ADFD0-04BB-48E4-A095-D4011063548F}" type="sibTrans" cxnId="{DA2E9DAA-FA00-4AE3-BF53-6AA116F47A79}">
      <dgm:prSet/>
      <dgm:spPr/>
      <dgm:t>
        <a:bodyPr/>
        <a:lstStyle/>
        <a:p>
          <a:endParaRPr lang="en-US"/>
        </a:p>
      </dgm:t>
    </dgm:pt>
    <dgm:pt modelId="{146B323D-C855-4866-8CD4-C38E3167FD0A}">
      <dgm:prSet/>
      <dgm:spPr/>
      <dgm:t>
        <a:bodyPr/>
        <a:lstStyle/>
        <a:p>
          <a:r>
            <a:rPr lang="en-US"/>
            <a:t>YouTube Live</a:t>
          </a:r>
        </a:p>
      </dgm:t>
    </dgm:pt>
    <dgm:pt modelId="{724F75D3-C219-4EA5-A2C3-FE935165A53E}" type="parTrans" cxnId="{859C5D70-E7C7-4965-BC36-63ED85F3555B}">
      <dgm:prSet/>
      <dgm:spPr/>
      <dgm:t>
        <a:bodyPr/>
        <a:lstStyle/>
        <a:p>
          <a:endParaRPr lang="en-US"/>
        </a:p>
      </dgm:t>
    </dgm:pt>
    <dgm:pt modelId="{DBA11A21-887F-4EC4-9FE5-3602EF8648FE}" type="sibTrans" cxnId="{859C5D70-E7C7-4965-BC36-63ED85F3555B}">
      <dgm:prSet/>
      <dgm:spPr/>
      <dgm:t>
        <a:bodyPr/>
        <a:lstStyle/>
        <a:p>
          <a:endParaRPr lang="en-US"/>
        </a:p>
      </dgm:t>
    </dgm:pt>
    <dgm:pt modelId="{3C0562C9-C218-4700-8D8F-8CF7F946A75C}">
      <dgm:prSet/>
      <dgm:spPr/>
      <dgm:t>
        <a:bodyPr/>
        <a:lstStyle/>
        <a:p>
          <a:r>
            <a:rPr lang="en-US" dirty="0"/>
            <a:t>Adobe Connect</a:t>
          </a:r>
        </a:p>
      </dgm:t>
    </dgm:pt>
    <dgm:pt modelId="{5A757D10-B607-42BE-BC45-D0B3F9FFC09A}" type="parTrans" cxnId="{B9763F42-AFE8-4871-9EC1-BCAD3EB6EF72}">
      <dgm:prSet/>
      <dgm:spPr/>
      <dgm:t>
        <a:bodyPr/>
        <a:lstStyle/>
        <a:p>
          <a:endParaRPr lang="en-US"/>
        </a:p>
      </dgm:t>
    </dgm:pt>
    <dgm:pt modelId="{CE67AE79-5C9A-4F39-A340-3BC54B05E424}" type="sibTrans" cxnId="{B9763F42-AFE8-4871-9EC1-BCAD3EB6EF72}">
      <dgm:prSet/>
      <dgm:spPr/>
      <dgm:t>
        <a:bodyPr/>
        <a:lstStyle/>
        <a:p>
          <a:endParaRPr lang="en-US"/>
        </a:p>
      </dgm:t>
    </dgm:pt>
    <dgm:pt modelId="{6709C535-3723-4A1B-84A3-85C1280D04F5}" type="pres">
      <dgm:prSet presAssocID="{D54F6F3D-35D2-4106-9709-C04E20B80CED}" presName="diagram" presStyleCnt="0">
        <dgm:presLayoutVars>
          <dgm:dir/>
          <dgm:resizeHandles val="exact"/>
        </dgm:presLayoutVars>
      </dgm:prSet>
      <dgm:spPr/>
    </dgm:pt>
    <dgm:pt modelId="{8BFA057B-63BC-403C-87DD-E273E0EC3F86}" type="pres">
      <dgm:prSet presAssocID="{02B60C51-F53D-4CAF-910F-F98FE8834337}" presName="node" presStyleLbl="node1" presStyleIdx="0" presStyleCnt="7" custLinFactX="8107" custLinFactNeighborX="100000" custLinFactNeighborY="-4607">
        <dgm:presLayoutVars>
          <dgm:bulletEnabled val="1"/>
        </dgm:presLayoutVars>
      </dgm:prSet>
      <dgm:spPr/>
    </dgm:pt>
    <dgm:pt modelId="{CDFF97DC-6BB9-40F1-9300-151BFB4DC5C2}" type="pres">
      <dgm:prSet presAssocID="{987929E4-C81A-4BEF-B67C-71C722802812}" presName="sibTrans" presStyleCnt="0"/>
      <dgm:spPr/>
    </dgm:pt>
    <dgm:pt modelId="{106D5984-194A-448B-A696-7985183F34A9}" type="pres">
      <dgm:prSet presAssocID="{4267D1A8-072B-4238-9088-499BA719EF0B}" presName="node" presStyleLbl="node1" presStyleIdx="1" presStyleCnt="7" custLinFactX="65134" custLinFactY="16605" custLinFactNeighborX="100000" custLinFactNeighborY="100000">
        <dgm:presLayoutVars>
          <dgm:bulletEnabled val="1"/>
        </dgm:presLayoutVars>
      </dgm:prSet>
      <dgm:spPr/>
    </dgm:pt>
    <dgm:pt modelId="{10B9F206-6DCC-4BD5-835D-3D79A73535CD}" type="pres">
      <dgm:prSet presAssocID="{B2CF42BA-56AF-4867-90E1-6866E960ED56}" presName="sibTrans" presStyleCnt="0"/>
      <dgm:spPr/>
    </dgm:pt>
    <dgm:pt modelId="{2BA34693-86B9-4C38-B906-A1BD604A478D}" type="pres">
      <dgm:prSet presAssocID="{A48F0EBD-2B6B-494D-9486-DC3681019E8E}" presName="node" presStyleLbl="node1" presStyleIdx="2" presStyleCnt="7" custLinFactX="9806" custLinFactNeighborX="100000" custLinFactNeighborY="-4734">
        <dgm:presLayoutVars>
          <dgm:bulletEnabled val="1"/>
        </dgm:presLayoutVars>
      </dgm:prSet>
      <dgm:spPr/>
    </dgm:pt>
    <dgm:pt modelId="{52302954-69E5-47C5-B020-F6D595A2BAB4}" type="pres">
      <dgm:prSet presAssocID="{294DD0F5-FEF6-4AD0-9908-7396DE699FFF}" presName="sibTrans" presStyleCnt="0"/>
      <dgm:spPr/>
    </dgm:pt>
    <dgm:pt modelId="{AE8E1582-BAAF-45D7-B777-D458A576CF5A}" type="pres">
      <dgm:prSet presAssocID="{7F48DFC6-EEBF-4151-966B-BEDD55F34287}" presName="node" presStyleLbl="node1" presStyleIdx="3" presStyleCnt="7" custLinFactX="-100000" custLinFactY="16533" custLinFactNeighborX="-176983" custLinFactNeighborY="100000">
        <dgm:presLayoutVars>
          <dgm:bulletEnabled val="1"/>
        </dgm:presLayoutVars>
      </dgm:prSet>
      <dgm:spPr/>
    </dgm:pt>
    <dgm:pt modelId="{82BD954D-2657-4ED3-846D-AB30E351C437}" type="pres">
      <dgm:prSet presAssocID="{3AFFD679-2474-4AE2-9409-EDF1059B47EC}" presName="sibTrans" presStyleCnt="0"/>
      <dgm:spPr/>
    </dgm:pt>
    <dgm:pt modelId="{351927D9-1520-4A42-8414-74C5F2998AF1}" type="pres">
      <dgm:prSet presAssocID="{4EBF22AA-4BD3-46EE-81C9-8B79CBA295D3}" presName="node" presStyleLbl="node1" presStyleIdx="4" presStyleCnt="7" custLinFactX="63594" custLinFactY="-22586" custLinFactNeighborX="100000" custLinFactNeighborY="-100000">
        <dgm:presLayoutVars>
          <dgm:bulletEnabled val="1"/>
        </dgm:presLayoutVars>
      </dgm:prSet>
      <dgm:spPr/>
    </dgm:pt>
    <dgm:pt modelId="{245E2CC0-64FC-4A8E-A185-CDE38B0F0F0F}" type="pres">
      <dgm:prSet presAssocID="{989ADFD0-04BB-48E4-A095-D4011063548F}" presName="sibTrans" presStyleCnt="0"/>
      <dgm:spPr/>
    </dgm:pt>
    <dgm:pt modelId="{ED09F81C-BCF8-4470-8B58-DB4DBFBC792F}" type="pres">
      <dgm:prSet presAssocID="{146B323D-C855-4866-8CD4-C38E3167FD0A}" presName="node" presStyleLbl="node1" presStyleIdx="5" presStyleCnt="7">
        <dgm:presLayoutVars>
          <dgm:bulletEnabled val="1"/>
        </dgm:presLayoutVars>
      </dgm:prSet>
      <dgm:spPr/>
    </dgm:pt>
    <dgm:pt modelId="{3A5C0C75-7359-470A-892C-3E01636B53AA}" type="pres">
      <dgm:prSet presAssocID="{DBA11A21-887F-4EC4-9FE5-3602EF8648FE}" presName="sibTrans" presStyleCnt="0"/>
      <dgm:spPr/>
    </dgm:pt>
    <dgm:pt modelId="{C895D3B9-D0E5-473A-AF29-F86AA3996252}" type="pres">
      <dgm:prSet presAssocID="{3C0562C9-C218-4700-8D8F-8CF7F946A75C}" presName="node" presStyleLbl="node1" presStyleIdx="6" presStyleCnt="7" custLinFactX="-100000" custLinFactY="-29638" custLinFactNeighborX="-179626" custLinFactNeighborY="-100000">
        <dgm:presLayoutVars>
          <dgm:bulletEnabled val="1"/>
        </dgm:presLayoutVars>
      </dgm:prSet>
      <dgm:spPr/>
    </dgm:pt>
  </dgm:ptLst>
  <dgm:cxnLst>
    <dgm:cxn modelId="{1BF5EE05-564C-474C-8AC0-729D24C7FB13}" type="presOf" srcId="{4267D1A8-072B-4238-9088-499BA719EF0B}" destId="{106D5984-194A-448B-A696-7985183F34A9}" srcOrd="0" destOrd="0" presId="urn:microsoft.com/office/officeart/2005/8/layout/default"/>
    <dgm:cxn modelId="{4EA5840A-FAD4-4CAD-97FC-A06876C67A14}" type="presOf" srcId="{02B60C51-F53D-4CAF-910F-F98FE8834337}" destId="{8BFA057B-63BC-403C-87DD-E273E0EC3F86}" srcOrd="0" destOrd="0" presId="urn:microsoft.com/office/officeart/2005/8/layout/default"/>
    <dgm:cxn modelId="{C0010116-90E8-4E7C-B0CF-E384AF2EE83D}" type="presOf" srcId="{3C0562C9-C218-4700-8D8F-8CF7F946A75C}" destId="{C895D3B9-D0E5-473A-AF29-F86AA3996252}" srcOrd="0" destOrd="0" presId="urn:microsoft.com/office/officeart/2005/8/layout/default"/>
    <dgm:cxn modelId="{64AC5038-47B6-417D-ADEF-23A087A28720}" type="presOf" srcId="{A48F0EBD-2B6B-494D-9486-DC3681019E8E}" destId="{2BA34693-86B9-4C38-B906-A1BD604A478D}" srcOrd="0" destOrd="0" presId="urn:microsoft.com/office/officeart/2005/8/layout/default"/>
    <dgm:cxn modelId="{B9763F42-AFE8-4871-9EC1-BCAD3EB6EF72}" srcId="{D54F6F3D-35D2-4106-9709-C04E20B80CED}" destId="{3C0562C9-C218-4700-8D8F-8CF7F946A75C}" srcOrd="6" destOrd="0" parTransId="{5A757D10-B607-42BE-BC45-D0B3F9FFC09A}" sibTransId="{CE67AE79-5C9A-4F39-A340-3BC54B05E424}"/>
    <dgm:cxn modelId="{BD20B565-E9A4-4594-A238-46E50E4D39D9}" srcId="{D54F6F3D-35D2-4106-9709-C04E20B80CED}" destId="{7F48DFC6-EEBF-4151-966B-BEDD55F34287}" srcOrd="3" destOrd="0" parTransId="{21DE8468-4C21-4FC4-B912-F92ECF823A8E}" sibTransId="{3AFFD679-2474-4AE2-9409-EDF1059B47EC}"/>
    <dgm:cxn modelId="{859C5D70-E7C7-4965-BC36-63ED85F3555B}" srcId="{D54F6F3D-35D2-4106-9709-C04E20B80CED}" destId="{146B323D-C855-4866-8CD4-C38E3167FD0A}" srcOrd="5" destOrd="0" parTransId="{724F75D3-C219-4EA5-A2C3-FE935165A53E}" sibTransId="{DBA11A21-887F-4EC4-9FE5-3602EF8648FE}"/>
    <dgm:cxn modelId="{CA115259-2583-4DFE-9A7E-98E45A40A807}" type="presOf" srcId="{7F48DFC6-EEBF-4151-966B-BEDD55F34287}" destId="{AE8E1582-BAAF-45D7-B777-D458A576CF5A}" srcOrd="0" destOrd="0" presId="urn:microsoft.com/office/officeart/2005/8/layout/default"/>
    <dgm:cxn modelId="{6F334781-A2A9-4B85-838D-C8A9F8EB850D}" srcId="{D54F6F3D-35D2-4106-9709-C04E20B80CED}" destId="{A48F0EBD-2B6B-494D-9486-DC3681019E8E}" srcOrd="2" destOrd="0" parTransId="{95AB12D9-9611-499C-A165-0DD75D1FA197}" sibTransId="{294DD0F5-FEF6-4AD0-9908-7396DE699FFF}"/>
    <dgm:cxn modelId="{B2D88283-5C3D-4C52-8855-CAA4B910103E}" srcId="{D54F6F3D-35D2-4106-9709-C04E20B80CED}" destId="{02B60C51-F53D-4CAF-910F-F98FE8834337}" srcOrd="0" destOrd="0" parTransId="{681E3B57-4D59-4F76-A332-5DF9B61466F2}" sibTransId="{987929E4-C81A-4BEF-B67C-71C722802812}"/>
    <dgm:cxn modelId="{8B61CC90-0600-434F-B40E-00C9F18ABC8F}" type="presOf" srcId="{146B323D-C855-4866-8CD4-C38E3167FD0A}" destId="{ED09F81C-BCF8-4470-8B58-DB4DBFBC792F}" srcOrd="0" destOrd="0" presId="urn:microsoft.com/office/officeart/2005/8/layout/default"/>
    <dgm:cxn modelId="{D3753AA1-6E96-40DE-947B-6E6AB9D94EB0}" type="presOf" srcId="{4EBF22AA-4BD3-46EE-81C9-8B79CBA295D3}" destId="{351927D9-1520-4A42-8414-74C5F2998AF1}" srcOrd="0" destOrd="0" presId="urn:microsoft.com/office/officeart/2005/8/layout/default"/>
    <dgm:cxn modelId="{DA2E9DAA-FA00-4AE3-BF53-6AA116F47A79}" srcId="{D54F6F3D-35D2-4106-9709-C04E20B80CED}" destId="{4EBF22AA-4BD3-46EE-81C9-8B79CBA295D3}" srcOrd="4" destOrd="0" parTransId="{644F447A-946C-46FC-B7E5-A5AAE0CD7582}" sibTransId="{989ADFD0-04BB-48E4-A095-D4011063548F}"/>
    <dgm:cxn modelId="{86EDFFB2-D3C8-4557-B1D3-1C44FD38879F}" type="presOf" srcId="{D54F6F3D-35D2-4106-9709-C04E20B80CED}" destId="{6709C535-3723-4A1B-84A3-85C1280D04F5}" srcOrd="0" destOrd="0" presId="urn:microsoft.com/office/officeart/2005/8/layout/default"/>
    <dgm:cxn modelId="{81585FDF-EE85-4002-B09B-88C944FC47C3}" srcId="{D54F6F3D-35D2-4106-9709-C04E20B80CED}" destId="{4267D1A8-072B-4238-9088-499BA719EF0B}" srcOrd="1" destOrd="0" parTransId="{13F65F9B-C032-4F1A-A8C1-C1FA15E40E3D}" sibTransId="{B2CF42BA-56AF-4867-90E1-6866E960ED56}"/>
    <dgm:cxn modelId="{9B8D5A41-D671-4481-A269-DA5058FCCD95}" type="presParOf" srcId="{6709C535-3723-4A1B-84A3-85C1280D04F5}" destId="{8BFA057B-63BC-403C-87DD-E273E0EC3F86}" srcOrd="0" destOrd="0" presId="urn:microsoft.com/office/officeart/2005/8/layout/default"/>
    <dgm:cxn modelId="{76F94840-82C8-428C-BFA9-69E3AFFEBD96}" type="presParOf" srcId="{6709C535-3723-4A1B-84A3-85C1280D04F5}" destId="{CDFF97DC-6BB9-40F1-9300-151BFB4DC5C2}" srcOrd="1" destOrd="0" presId="urn:microsoft.com/office/officeart/2005/8/layout/default"/>
    <dgm:cxn modelId="{674B96F8-C1D8-4C84-807D-9F06272BB512}" type="presParOf" srcId="{6709C535-3723-4A1B-84A3-85C1280D04F5}" destId="{106D5984-194A-448B-A696-7985183F34A9}" srcOrd="2" destOrd="0" presId="urn:microsoft.com/office/officeart/2005/8/layout/default"/>
    <dgm:cxn modelId="{C8D35059-65BC-4F78-94C4-03101991F566}" type="presParOf" srcId="{6709C535-3723-4A1B-84A3-85C1280D04F5}" destId="{10B9F206-6DCC-4BD5-835D-3D79A73535CD}" srcOrd="3" destOrd="0" presId="urn:microsoft.com/office/officeart/2005/8/layout/default"/>
    <dgm:cxn modelId="{6CB3AF2E-B9BD-4E5F-83C7-EC023AAE49BE}" type="presParOf" srcId="{6709C535-3723-4A1B-84A3-85C1280D04F5}" destId="{2BA34693-86B9-4C38-B906-A1BD604A478D}" srcOrd="4" destOrd="0" presId="urn:microsoft.com/office/officeart/2005/8/layout/default"/>
    <dgm:cxn modelId="{2667344C-BA3C-4EB4-9AA8-BE26D432F5D5}" type="presParOf" srcId="{6709C535-3723-4A1B-84A3-85C1280D04F5}" destId="{52302954-69E5-47C5-B020-F6D595A2BAB4}" srcOrd="5" destOrd="0" presId="urn:microsoft.com/office/officeart/2005/8/layout/default"/>
    <dgm:cxn modelId="{AF208D00-730C-41DE-B9D3-526689B76F39}" type="presParOf" srcId="{6709C535-3723-4A1B-84A3-85C1280D04F5}" destId="{AE8E1582-BAAF-45D7-B777-D458A576CF5A}" srcOrd="6" destOrd="0" presId="urn:microsoft.com/office/officeart/2005/8/layout/default"/>
    <dgm:cxn modelId="{9BCCEA5D-FE10-4282-A795-B497A0ADECE3}" type="presParOf" srcId="{6709C535-3723-4A1B-84A3-85C1280D04F5}" destId="{82BD954D-2657-4ED3-846D-AB30E351C437}" srcOrd="7" destOrd="0" presId="urn:microsoft.com/office/officeart/2005/8/layout/default"/>
    <dgm:cxn modelId="{2E63556F-72E5-4E49-875F-604CF9034F6E}" type="presParOf" srcId="{6709C535-3723-4A1B-84A3-85C1280D04F5}" destId="{351927D9-1520-4A42-8414-74C5F2998AF1}" srcOrd="8" destOrd="0" presId="urn:microsoft.com/office/officeart/2005/8/layout/default"/>
    <dgm:cxn modelId="{655C513F-19E4-4A84-B96F-EDB70412B3BE}" type="presParOf" srcId="{6709C535-3723-4A1B-84A3-85C1280D04F5}" destId="{245E2CC0-64FC-4A8E-A185-CDE38B0F0F0F}" srcOrd="9" destOrd="0" presId="urn:microsoft.com/office/officeart/2005/8/layout/default"/>
    <dgm:cxn modelId="{65F4D988-5FCB-4EB0-B614-AB53E1B33353}" type="presParOf" srcId="{6709C535-3723-4A1B-84A3-85C1280D04F5}" destId="{ED09F81C-BCF8-4470-8B58-DB4DBFBC792F}" srcOrd="10" destOrd="0" presId="urn:microsoft.com/office/officeart/2005/8/layout/default"/>
    <dgm:cxn modelId="{4CE8CB90-ECA2-460D-92E0-5E08F51D54F8}" type="presParOf" srcId="{6709C535-3723-4A1B-84A3-85C1280D04F5}" destId="{3A5C0C75-7359-470A-892C-3E01636B53AA}" srcOrd="11" destOrd="0" presId="urn:microsoft.com/office/officeart/2005/8/layout/default"/>
    <dgm:cxn modelId="{A6EF2234-7E59-4D61-B145-B78B880DD102}" type="presParOf" srcId="{6709C535-3723-4A1B-84A3-85C1280D04F5}" destId="{C895D3B9-D0E5-473A-AF29-F86AA399625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61A19-4484-417F-8FAB-BB9DC5927BBE}">
      <dsp:nvSpPr>
        <dsp:cNvPr id="0" name=""/>
        <dsp:cNvSpPr/>
      </dsp:nvSpPr>
      <dsp:spPr>
        <a:xfrm>
          <a:off x="0" y="1897"/>
          <a:ext cx="6496050"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5BB39-9843-4560-9908-7212A1CC752D}">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F68B3E-C4C0-48C4-B264-47B36532A513}">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Things to Consider</a:t>
          </a:r>
        </a:p>
      </dsp:txBody>
      <dsp:txXfrm>
        <a:off x="1110795" y="1897"/>
        <a:ext cx="5385254" cy="961727"/>
      </dsp:txXfrm>
    </dsp:sp>
    <dsp:sp modelId="{E4F3C558-FA3E-40E1-8E9E-D15B07EC5CAC}">
      <dsp:nvSpPr>
        <dsp:cNvPr id="0" name=""/>
        <dsp:cNvSpPr/>
      </dsp:nvSpPr>
      <dsp:spPr>
        <a:xfrm>
          <a:off x="0" y="1204056"/>
          <a:ext cx="6496050"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62900-410A-4613-A525-3FF0AE51C9E6}">
      <dsp:nvSpPr>
        <dsp:cNvPr id="0" name=""/>
        <dsp:cNvSpPr/>
      </dsp:nvSpPr>
      <dsp:spPr>
        <a:xfrm>
          <a:off x="290922" y="1420445"/>
          <a:ext cx="528950" cy="5289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B82C8E-C8C7-49A5-9DB9-5B377541922C}">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Promoting Your Event</a:t>
          </a:r>
        </a:p>
      </dsp:txBody>
      <dsp:txXfrm>
        <a:off x="1110795" y="1204056"/>
        <a:ext cx="5385254" cy="961727"/>
      </dsp:txXfrm>
    </dsp:sp>
    <dsp:sp modelId="{7B38A5A2-F9FE-40CA-A54C-EB4C1DA6F9D8}">
      <dsp:nvSpPr>
        <dsp:cNvPr id="0" name=""/>
        <dsp:cNvSpPr/>
      </dsp:nvSpPr>
      <dsp:spPr>
        <a:xfrm>
          <a:off x="0" y="2406215"/>
          <a:ext cx="6496050"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A7B4D-74ED-4218-A72E-FFE8E4B11BA5}">
      <dsp:nvSpPr>
        <dsp:cNvPr id="0" name=""/>
        <dsp:cNvSpPr/>
      </dsp:nvSpPr>
      <dsp:spPr>
        <a:xfrm>
          <a:off x="290922" y="2622604"/>
          <a:ext cx="528950" cy="5289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39995D-CFD1-40A4-B005-092E51C4055C}">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Presenter Tips</a:t>
          </a:r>
        </a:p>
      </dsp:txBody>
      <dsp:txXfrm>
        <a:off x="1110795" y="2406215"/>
        <a:ext cx="5385254" cy="961727"/>
      </dsp:txXfrm>
    </dsp:sp>
    <dsp:sp modelId="{81D7868E-35C1-4E16-9B4D-E26541294726}">
      <dsp:nvSpPr>
        <dsp:cNvPr id="0" name=""/>
        <dsp:cNvSpPr/>
      </dsp:nvSpPr>
      <dsp:spPr>
        <a:xfrm>
          <a:off x="0" y="3610269"/>
          <a:ext cx="6496050"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25ADA-D642-4B7B-9C98-B56483CD5D68}">
      <dsp:nvSpPr>
        <dsp:cNvPr id="0" name=""/>
        <dsp:cNvSpPr/>
      </dsp:nvSpPr>
      <dsp:spPr>
        <a:xfrm>
          <a:off x="257471" y="3865757"/>
          <a:ext cx="528950" cy="5289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44C3D8-8006-4337-B7EA-4B9E9F538722}">
      <dsp:nvSpPr>
        <dsp:cNvPr id="0" name=""/>
        <dsp:cNvSpPr/>
      </dsp:nvSpPr>
      <dsp:spPr>
        <a:xfrm>
          <a:off x="1110795" y="3608375"/>
          <a:ext cx="292322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Tools</a:t>
          </a:r>
        </a:p>
      </dsp:txBody>
      <dsp:txXfrm>
        <a:off x="1110795" y="3608375"/>
        <a:ext cx="2923222" cy="961727"/>
      </dsp:txXfrm>
    </dsp:sp>
    <dsp:sp modelId="{105B31E7-600A-4E54-84B3-AD8571A9178D}">
      <dsp:nvSpPr>
        <dsp:cNvPr id="0" name=""/>
        <dsp:cNvSpPr/>
      </dsp:nvSpPr>
      <dsp:spPr>
        <a:xfrm>
          <a:off x="4034017" y="3608375"/>
          <a:ext cx="246203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4034017" y="3608375"/>
        <a:ext cx="2462032" cy="961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A057B-63BC-403C-87DD-E273E0EC3F86}">
      <dsp:nvSpPr>
        <dsp:cNvPr id="0" name=""/>
        <dsp:cNvSpPr/>
      </dsp:nvSpPr>
      <dsp:spPr>
        <a:xfrm>
          <a:off x="2740809" y="0"/>
          <a:ext cx="2532322" cy="151939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Facebook Live</a:t>
          </a:r>
        </a:p>
      </dsp:txBody>
      <dsp:txXfrm>
        <a:off x="2740809" y="0"/>
        <a:ext cx="2532322" cy="1519393"/>
      </dsp:txXfrm>
    </dsp:sp>
    <dsp:sp modelId="{106D5984-194A-448B-A696-7985183F34A9}">
      <dsp:nvSpPr>
        <dsp:cNvPr id="0" name=""/>
        <dsp:cNvSpPr/>
      </dsp:nvSpPr>
      <dsp:spPr>
        <a:xfrm>
          <a:off x="6970471" y="1827817"/>
          <a:ext cx="2532322" cy="151939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ZOOM</a:t>
          </a:r>
        </a:p>
      </dsp:txBody>
      <dsp:txXfrm>
        <a:off x="6970471" y="1827817"/>
        <a:ext cx="2532322" cy="1519393"/>
      </dsp:txXfrm>
    </dsp:sp>
    <dsp:sp modelId="{2BA34693-86B9-4C38-B906-A1BD604A478D}">
      <dsp:nvSpPr>
        <dsp:cNvPr id="0" name=""/>
        <dsp:cNvSpPr/>
      </dsp:nvSpPr>
      <dsp:spPr>
        <a:xfrm>
          <a:off x="8354942" y="0"/>
          <a:ext cx="2532322" cy="151939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Go To Meeting</a:t>
          </a:r>
        </a:p>
      </dsp:txBody>
      <dsp:txXfrm>
        <a:off x="8354942" y="0"/>
        <a:ext cx="2532322" cy="1519393"/>
      </dsp:txXfrm>
    </dsp:sp>
    <dsp:sp modelId="{AE8E1582-BAAF-45D7-B777-D458A576CF5A}">
      <dsp:nvSpPr>
        <dsp:cNvPr id="0" name=""/>
        <dsp:cNvSpPr/>
      </dsp:nvSpPr>
      <dsp:spPr>
        <a:xfrm>
          <a:off x="1345753" y="1826723"/>
          <a:ext cx="2532322" cy="151939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Microsoft TEAMS</a:t>
          </a:r>
        </a:p>
      </dsp:txBody>
      <dsp:txXfrm>
        <a:off x="1345753" y="1826723"/>
        <a:ext cx="2532322" cy="1519393"/>
      </dsp:txXfrm>
    </dsp:sp>
    <dsp:sp modelId="{351927D9-1520-4A42-8414-74C5F2998AF1}">
      <dsp:nvSpPr>
        <dsp:cNvPr id="0" name=""/>
        <dsp:cNvSpPr/>
      </dsp:nvSpPr>
      <dsp:spPr>
        <a:xfrm>
          <a:off x="5538696" y="0"/>
          <a:ext cx="2532322" cy="151939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Google Meet</a:t>
          </a:r>
        </a:p>
      </dsp:txBody>
      <dsp:txXfrm>
        <a:off x="5538696" y="0"/>
        <a:ext cx="2532322" cy="1519393"/>
      </dsp:txXfrm>
    </dsp:sp>
    <dsp:sp modelId="{ED09F81C-BCF8-4470-8B58-DB4DBFBC792F}">
      <dsp:nvSpPr>
        <dsp:cNvPr id="0" name=""/>
        <dsp:cNvSpPr/>
      </dsp:nvSpPr>
      <dsp:spPr>
        <a:xfrm>
          <a:off x="4181523" y="1828754"/>
          <a:ext cx="2532322" cy="151939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YouTube Live</a:t>
          </a:r>
        </a:p>
      </dsp:txBody>
      <dsp:txXfrm>
        <a:off x="4181523" y="1828754"/>
        <a:ext cx="2532322" cy="1519393"/>
      </dsp:txXfrm>
    </dsp:sp>
    <dsp:sp modelId="{C895D3B9-D0E5-473A-AF29-F86AA3996252}">
      <dsp:nvSpPr>
        <dsp:cNvPr id="0" name=""/>
        <dsp:cNvSpPr/>
      </dsp:nvSpPr>
      <dsp:spPr>
        <a:xfrm>
          <a:off x="0" y="0"/>
          <a:ext cx="2532322" cy="151939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Adobe Connect</a:t>
          </a:r>
        </a:p>
      </dsp:txBody>
      <dsp:txXfrm>
        <a:off x="0" y="0"/>
        <a:ext cx="2532322" cy="15193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6/24/2020</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6/24/2020</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54A28F7-83FF-4F10-AA1B-1FF7F445650B}"/>
              </a:ext>
            </a:extLst>
          </p:cNvPr>
          <p:cNvSpPr>
            <a:spLocks noGrp="1"/>
          </p:cNvSpPr>
          <p:nvPr>
            <p:ph type="body" idx="1"/>
          </p:nvPr>
        </p:nvSpPr>
        <p:spPr/>
        <p:txBody>
          <a:bodyPr/>
          <a:lstStyle/>
          <a:p>
            <a:r>
              <a:rPr lang="en-US" dirty="0"/>
              <a:t>Hello everyone, I am Debbie Bisswurm, and I want to welcome you to our training today on the topic of conducting effective virtual presentations. </a:t>
            </a:r>
          </a:p>
          <a:p>
            <a:r>
              <a:rPr lang="en-US" dirty="0"/>
              <a:t>I am muting the lines to reduce background noise.  If you have any questions, please use the chat box on the lower right side of your screen.  </a:t>
            </a:r>
          </a:p>
          <a:p>
            <a:r>
              <a:rPr lang="en-US" dirty="0"/>
              <a:t>This webinar is being recorded and will be available on the GWAAR website in the next day or so.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the TEAMS platform. This is what it looks like when you share your screen, in this case I am sharing the Welcome to Medicare PowerPoint.  As you can see, you have the option to keep your video on so the participants can continue to see you as you present.  </a:t>
            </a:r>
          </a:p>
          <a:p>
            <a:endParaRPr lang="en-US" dirty="0"/>
          </a:p>
          <a:p>
            <a:r>
              <a:rPr lang="en-US" dirty="0"/>
              <a:t>When you promote this event, you can post the link to this event on your website or send out in an email to interested callers.</a:t>
            </a:r>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73302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the Zoom platform.  It obviously allows you to share your screen, share your slides, etc.  You have the option to keep the participants muted, so there are no interruptions. </a:t>
            </a:r>
          </a:p>
          <a:p>
            <a:endParaRPr lang="en-US" dirty="0"/>
          </a:p>
          <a:p>
            <a:r>
              <a:rPr lang="en-US" dirty="0"/>
              <a:t>Again, when you promote your event, you can post the link to this event on your website or send out in an email to interested callers.</a:t>
            </a: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39764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other things you may want to be thinking about—not only about the platform, but your presentation overall.  Will you always use the same platform or try different ones to reach people.  Remember that some people may not have internet access or may be more comfortable simply calling in to a teleconference so that is a good option to have. </a:t>
            </a:r>
          </a:p>
          <a:p>
            <a:r>
              <a:rPr lang="en-US" dirty="0"/>
              <a:t>Consider partnering with another agency—this can help to increase the number of people you reach. </a:t>
            </a:r>
          </a:p>
          <a:p>
            <a:r>
              <a:rPr lang="en-US" dirty="0"/>
              <a:t>And again, you’ll want to check out how the recording works for the different platforms—as it will be good to post your recording on your website and/or Facebook page afterwards.</a:t>
            </a:r>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290725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know your platform –you want to be sure you’ll have some participants!  Here are a few ideas about promoting your event. </a:t>
            </a:r>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71575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a sample that you could use as a template. There are no actual live links on this page.  You can revise this to meet your needs, add your logo, contact information, and then add the links to your webinar. This is available for download in the files section of this Adobe Connect page. </a:t>
            </a:r>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394612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READ Through list! </a:t>
            </a:r>
            <a:r>
              <a:rPr lang="en-US" dirty="0"/>
              <a:t> These tips and a few others are listed on a tip sheet that you’ll find in the files section of the Adobe Connect page. </a:t>
            </a:r>
          </a:p>
          <a:p>
            <a:endParaRPr lang="en-US" dirty="0"/>
          </a:p>
          <a:p>
            <a:r>
              <a:rPr lang="en-US" dirty="0"/>
              <a:t>**I also recommend taking a few minutes after your presentation to make some notes about what went well, and what you might want to do differently for your next virtual presentation while those things are still fresh in your mind.</a:t>
            </a:r>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204941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tips and tools I have referred to. Again, you can find these resources in the files section of the Adobe Connect page.  You can download these from there.  </a:t>
            </a:r>
          </a:p>
          <a:p>
            <a:r>
              <a:rPr lang="en-US" dirty="0"/>
              <a:t>They will also be available, along with the recording of this webinar on the GWAAR website on the Medicare Outreach and Assistance Trainings webpage, and I have it linked here.</a:t>
            </a:r>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647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agencies have shared what they learned from the virtual presentations they have done so far.  (Read Comments.)</a:t>
            </a:r>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271972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hearing those experiences, I just want to highlight a few of the common points that were shared.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78667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especially thank those agencies that have done the virtual presentations and shared their experiences with me.  I hope this information has been helpful to you.  Before I end the webinar, I’m going to check the chat box again for any questions.  </a:t>
            </a:r>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220401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challenges we’ve faced with this pandemic is not being able to be physically present with people. And although some things are beginning to open up, it may be some time before we are all able to do face-to-face group presentations.  And even when we are able to do those group presentations, I think we’ll find that it makes sense to continue to have some form of virtual presentation included in outreach plans going forward—it may help us to reach those who either cannot or choose not to come out to a public presentation.</a:t>
            </a:r>
          </a:p>
          <a:p>
            <a:r>
              <a:rPr lang="en-US" dirty="0"/>
              <a:t>Although you won’t physically be with your audience, to get started with a virtual presentation, ;you’ll still have to address some of those basic questions: who what when where and how.  </a:t>
            </a:r>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62685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always, please reach out to me if I can be of assistance with any Medicare outreach ideas or resources.  Have a great rest of the day everyone.</a:t>
            </a:r>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365226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You’ve all participated in webinars and some of you have been conducting webinars or virtual presentations. As more agencies begin to do this, I hope you will be willing to share your experiences. Everyone can learn so much from one another!  Whether you have or haven’t done virtual presentations, I think you’ll find some things here today that will be helpful for you to think about.  So our agenda this morning is to start out with some things you’ll need to consider when setting up your virtual presentations. I’ll share some ideas for promoting your event, and then I’ll go over some presenter tips as well as tools that may also be of help.</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354326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things you’ll need to consider for your virtual presentation are very simple, and some are more complicated.  Again—who are you presenting to? This is your target audience.  What—you presentation topic. When—well this is obvious, but there are things to think about with this.  And another very significant thing to consider is where and how you will be conducting your virtual presentation—you presentation platform. (My graphic includes the WHY…but I think we’ve already addressed the reasons we are doing this.)</a:t>
            </a:r>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47513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answering the question about who you are targeting, is the presentation meant for a particular group or is it open to the public? This of course will determine how you promote the presentation, which we’ll talk about shortly.</a:t>
            </a:r>
          </a:p>
          <a:p>
            <a:r>
              <a:rPr lang="en-US" dirty="0"/>
              <a:t>While you’re outreach primarily targets people with Medicare, and your presentations are primarily geared to that audience, consider also your outreach to community partners.  </a:t>
            </a:r>
          </a:p>
          <a:p>
            <a:r>
              <a:rPr lang="en-US" dirty="0"/>
              <a:t>Virtual meetings and presentations can also be a great way to make sure your community partners remember that you are there and how to refer people to you. If you haven’t already, I encourage you to connect with your community partners this way as well.</a:t>
            </a:r>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01431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 you are looking to do with this presentation?  Is it taking the place of your Medicare 101 or Welcome to Medicare sessions?  Do you already have a presentation prepared or are you using the Welcome to Medicare PPT—Remember that is available to you on the GWAAR website. Or are you doing it on another topic? As you become more comfortable doing a virtual presentation, you may consider adding different topics.  Let people know about the low-income benefit programs and how they can get assistance. Tell people all they need to know about the annual open enrollment period.  </a:t>
            </a:r>
          </a:p>
          <a:p>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105805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to this question may seem simple as you look at your calendar—but it is an important thing to think about. The day of the week and the time of day may determine who is available to attend.  There are certainly benefits to doing presentations at regular times—such as the first Wednesday of every month at a particular time.  But there are also benefits to offering presentations at other times.  Mornings, afternoons, evenings. Some people’s work schedules may not allow them to attend if you always do in the afternoons—and although they could watch a recorded version, they may want to attend live.  </a:t>
            </a:r>
          </a:p>
          <a:p>
            <a:endParaRPr lang="en-US" dirty="0"/>
          </a:p>
          <a:p>
            <a:r>
              <a:rPr lang="en-US" dirty="0"/>
              <a:t>And certain groups may have a specific time that they were used to meeting, and in those situations it may work best to offer your presentation at that time.</a:t>
            </a:r>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366830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REFER TO MY Notes DOC ON THIS!  </a:t>
            </a:r>
            <a:r>
              <a:rPr lang="en-US" dirty="0"/>
              <a:t>An important step in your planning will be determining which platform you will use.  Different platforms have different features, so you’ll want to check those out so you can use one that will work best for you.  Many of these are available for download free—but to use all of the presentation features you may want or need to purchase the product.  For this webinar, I am using Adobe Connect, which is an advanced </a:t>
            </a:r>
            <a:r>
              <a:rPr lang="en-US" dirty="0" err="1"/>
              <a:t>webconferencing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find a platform that seems to work well for you and your agency and the people you serve, you might want to stick with that. Alternatively, and this is an idea I heard on a national webinar and it makes sense—if you use different platforms, you may be able to reach different people.  </a:t>
            </a:r>
          </a:p>
          <a:p>
            <a:endParaRPr lang="en-US" dirty="0"/>
          </a:p>
          <a:p>
            <a:endParaRPr lang="en-US" i="1" dirty="0"/>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145814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details and features that you can learn about with each of these platforms, I only mentioned a few just to give you an idea about those platforms. To help you get a better idea of more of the features of the platforms, I have included a document created by the National Council on Aging that provides a list of pros and cons, as well as links to additional information about how to use each platform.  This resource is available in the files section of your Adobe Connect screen.  You can click on that to download, either now or at the end.  </a:t>
            </a:r>
          </a:p>
          <a:p>
            <a:r>
              <a:rPr lang="en-US" dirty="0"/>
              <a:t>These are some of the features you may want to consider…</a:t>
            </a:r>
          </a:p>
          <a:p>
            <a:r>
              <a:rPr lang="en-US" dirty="0"/>
              <a:t>One of the best ways to learn about a platform though is to just go in and try it out.  You can set up a practice webinar with some of your co-workers. </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68377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1732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40784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22011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94174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19922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2B9795-92DC-40DC-A1CA-9A4B349D7824}" type="datetimeFigureOut">
              <a:rPr lang="en-US" smtClean="0"/>
              <a:pPr/>
              <a:t>6/24/2020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89965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2B9795-92DC-40DC-A1CA-9A4B349D7824}" type="datetimeFigureOut">
              <a:rPr lang="en-US" smtClean="0"/>
              <a:pPr/>
              <a:t>6/24/2020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200119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2025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07463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76189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13421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9463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3828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7131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02B9795-92DC-40DC-A1CA-9A4B349D7824}" type="datetimeFigureOut">
              <a:rPr lang="en-US" smtClean="0"/>
              <a:t>6/24/2020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64236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2B9795-92DC-40DC-A1CA-9A4B349D7824}" type="datetimeFigureOut">
              <a:rPr lang="en-US" smtClean="0"/>
              <a:t>6/24/2020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0353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02B9795-92DC-40DC-A1CA-9A4B349D7824}" type="datetimeFigureOut">
              <a:rPr lang="en-US" smtClean="0"/>
              <a:t>6/24/2020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1552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77870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2B9795-92DC-40DC-A1CA-9A4B349D7824}" type="datetimeFigureOut">
              <a:rPr lang="en-US" smtClean="0"/>
              <a:pPr/>
              <a:t>6/24/2020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616095263"/>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waar.org/granttee-trainings-and-inform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Phoebe.Hefko@dhs.wisconsin.gov" TargetMode="External"/><Relationship Id="rId4" Type="http://schemas.openxmlformats.org/officeDocument/2006/relationships/hyperlink" Target="mailto:Debbie.Bisswurm@gwaar.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7" name="Picture 2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3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9" name="Oval 3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0" name="Picture 3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 name="Picture 3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2" name="Rectangle 3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itle 5"/>
          <p:cNvSpPr>
            <a:spLocks noGrp="1"/>
          </p:cNvSpPr>
          <p:nvPr>
            <p:ph type="ctrTitle"/>
          </p:nvPr>
        </p:nvSpPr>
        <p:spPr>
          <a:xfrm>
            <a:off x="5939871" y="1325880"/>
            <a:ext cx="5604429" cy="3066507"/>
          </a:xfrm>
        </p:spPr>
        <p:txBody>
          <a:bodyPr vert="horz" lIns="91440" tIns="45720" rIns="91440" bIns="45720" rtlCol="0" anchor="b">
            <a:normAutofit/>
          </a:bodyPr>
          <a:lstStyle/>
          <a:p>
            <a:pPr>
              <a:lnSpc>
                <a:spcPct val="90000"/>
              </a:lnSpc>
            </a:pPr>
            <a:r>
              <a:rPr lang="en-US" sz="5100" dirty="0"/>
              <a:t>Conducting effective virtual presentations</a:t>
            </a:r>
          </a:p>
        </p:txBody>
      </p:sp>
      <p:sp>
        <p:nvSpPr>
          <p:cNvPr id="53" name="Rectangle 40">
            <a:extLst>
              <a:ext uri="{FF2B5EF4-FFF2-40B4-BE49-F238E27FC236}">
                <a16:creationId xmlns:a16="http://schemas.microsoft.com/office/drawing/2014/main" id="{B12FE664-7AE1-4FD5-8D98-7169F9B2F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447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36">
            <a:extLst>
              <a:ext uri="{FF2B5EF4-FFF2-40B4-BE49-F238E27FC236}">
                <a16:creationId xmlns:a16="http://schemas.microsoft.com/office/drawing/2014/main" id="{07FB68D8-E42A-45A3-85FF-A75B3E77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0355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5" name="Freeform 5">
            <a:extLst>
              <a:ext uri="{FF2B5EF4-FFF2-40B4-BE49-F238E27FC236}">
                <a16:creationId xmlns:a16="http://schemas.microsoft.com/office/drawing/2014/main" id="{378AFD60-F48C-4B53-86B2-50EA0728E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44846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6" name="Picture 15" descr="C:\Users\DBisswurm\AppData\Local\Microsoft\Windows\INetCache\Content.MSO\B9A4AF6D.tmp">
            <a:extLst>
              <a:ext uri="{FF2B5EF4-FFF2-40B4-BE49-F238E27FC236}">
                <a16:creationId xmlns:a16="http://schemas.microsoft.com/office/drawing/2014/main" id="{F1949D42-0C1F-4D7E-B1BB-18FDA772B270}"/>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653642" y="1060596"/>
            <a:ext cx="3990829" cy="3990829"/>
          </a:xfrm>
          <a:prstGeom prst="rect">
            <a:avLst/>
          </a:prstGeom>
          <a:noFill/>
          <a:effectLst/>
        </p:spPr>
      </p:pic>
      <p:sp>
        <p:nvSpPr>
          <p:cNvPr id="24" name="Rectangle 23">
            <a:extLst>
              <a:ext uri="{FF2B5EF4-FFF2-40B4-BE49-F238E27FC236}">
                <a16:creationId xmlns:a16="http://schemas.microsoft.com/office/drawing/2014/main" id="{86C31F8C-D18C-4CEE-A790-63E3598EB110}"/>
              </a:ext>
            </a:extLst>
          </p:cNvPr>
          <p:cNvSpPr/>
          <p:nvPr/>
        </p:nvSpPr>
        <p:spPr>
          <a:xfrm>
            <a:off x="429546" y="5480462"/>
            <a:ext cx="4734913" cy="1138773"/>
          </a:xfrm>
          <a:prstGeom prst="rect">
            <a:avLst/>
          </a:prstGeom>
        </p:spPr>
        <p:txBody>
          <a:bodyPr wrap="square">
            <a:spAutoFit/>
          </a:bodyPr>
          <a:lstStyle/>
          <a:p>
            <a:pPr>
              <a:spcBef>
                <a:spcPct val="0"/>
              </a:spcBef>
              <a:spcAft>
                <a:spcPts val="600"/>
              </a:spcAft>
              <a:defRPr/>
            </a:pPr>
            <a:r>
              <a:rPr lang="en-US" sz="1450" i="1" dirty="0">
                <a:solidFill>
                  <a:srgbClr val="000000"/>
                </a:solidFill>
              </a:rPr>
              <a:t>Debbie Bisswurm, Medicare Outreach Coordinator </a:t>
            </a:r>
          </a:p>
          <a:p>
            <a:pPr>
              <a:spcBef>
                <a:spcPct val="0"/>
              </a:spcBef>
              <a:spcAft>
                <a:spcPts val="600"/>
              </a:spcAft>
              <a:defRPr/>
            </a:pPr>
            <a:r>
              <a:rPr lang="en-US" sz="1450" i="1" dirty="0">
                <a:solidFill>
                  <a:srgbClr val="000000"/>
                </a:solidFill>
              </a:rPr>
              <a:t>Greater Wisconsin Agency on Aging Resources</a:t>
            </a:r>
          </a:p>
          <a:p>
            <a:pPr>
              <a:spcBef>
                <a:spcPct val="0"/>
              </a:spcBef>
              <a:defRPr/>
            </a:pPr>
            <a:endParaRPr lang="en-US" sz="1450" dirty="0">
              <a:solidFill>
                <a:srgbClr val="000000"/>
              </a:solidFill>
            </a:endParaRPr>
          </a:p>
          <a:p>
            <a:pPr>
              <a:spcBef>
                <a:spcPct val="0"/>
              </a:spcBef>
              <a:spcAft>
                <a:spcPts val="600"/>
              </a:spcAft>
              <a:defRPr/>
            </a:pPr>
            <a:r>
              <a:rPr lang="en-US" sz="1450" i="1" dirty="0">
                <a:solidFill>
                  <a:srgbClr val="000000"/>
                </a:solidFill>
              </a:rPr>
              <a:t>June 2020</a:t>
            </a:r>
          </a:p>
        </p:txBody>
      </p:sp>
    </p:spTree>
    <p:extLst>
      <p:ext uri="{BB962C8B-B14F-4D97-AF65-F5344CB8AC3E}">
        <p14:creationId xmlns:p14="http://schemas.microsoft.com/office/powerpoint/2010/main" val="314734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t>TEAMS Platform Example</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 name="Content Placeholder 2">
            <a:extLst>
              <a:ext uri="{FF2B5EF4-FFF2-40B4-BE49-F238E27FC236}">
                <a16:creationId xmlns:a16="http://schemas.microsoft.com/office/drawing/2014/main" id="{3A48A1CF-5C7A-47E3-8AC9-1252B14570E0}"/>
              </a:ext>
            </a:extLst>
          </p:cNvPr>
          <p:cNvPicPr>
            <a:picLocks noGrp="1" noChangeAspect="1"/>
          </p:cNvPicPr>
          <p:nvPr>
            <p:ph idx="1"/>
          </p:nvPr>
        </p:nvPicPr>
        <p:blipFill>
          <a:blip r:embed="rId4"/>
          <a:stretch>
            <a:fillRect/>
          </a:stretch>
        </p:blipFill>
        <p:spPr>
          <a:xfrm>
            <a:off x="1393515" y="1460119"/>
            <a:ext cx="9917488" cy="5078467"/>
          </a:xfrm>
          <a:prstGeom prst="rect">
            <a:avLst/>
          </a:prstGeom>
        </p:spPr>
      </p:pic>
      <p:sp>
        <p:nvSpPr>
          <p:cNvPr id="4" name="Arrow: Right 3">
            <a:extLst>
              <a:ext uri="{FF2B5EF4-FFF2-40B4-BE49-F238E27FC236}">
                <a16:creationId xmlns:a16="http://schemas.microsoft.com/office/drawing/2014/main" id="{31C66D1B-5525-4A39-9A4F-D67C1C6C0B90}"/>
              </a:ext>
            </a:extLst>
          </p:cNvPr>
          <p:cNvSpPr/>
          <p:nvPr/>
        </p:nvSpPr>
        <p:spPr>
          <a:xfrm>
            <a:off x="880997" y="48246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C6D73BC-482E-461E-9141-A6ABEDA23C1B}"/>
              </a:ext>
            </a:extLst>
          </p:cNvPr>
          <p:cNvSpPr/>
          <p:nvPr/>
        </p:nvSpPr>
        <p:spPr>
          <a:xfrm>
            <a:off x="6679580" y="43308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166437A-BF18-4B40-8A77-D98E31554BD6}"/>
              </a:ext>
            </a:extLst>
          </p:cNvPr>
          <p:cNvSpPr/>
          <p:nvPr/>
        </p:nvSpPr>
        <p:spPr>
          <a:xfrm>
            <a:off x="8493562" y="16649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3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t>ZOOM Platform Example</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1" name="Content Placeholder 10">
            <a:extLst>
              <a:ext uri="{FF2B5EF4-FFF2-40B4-BE49-F238E27FC236}">
                <a16:creationId xmlns:a16="http://schemas.microsoft.com/office/drawing/2014/main" id="{7017FC50-F9C0-4002-ADF2-2705491E4D9E}"/>
              </a:ext>
            </a:extLst>
          </p:cNvPr>
          <p:cNvPicPr>
            <a:picLocks noGrp="1"/>
          </p:cNvPicPr>
          <p:nvPr>
            <p:ph idx="1"/>
          </p:nvPr>
        </p:nvPicPr>
        <p:blipFill>
          <a:blip r:embed="rId4"/>
          <a:stretch>
            <a:fillRect/>
          </a:stretch>
        </p:blipFill>
        <p:spPr>
          <a:xfrm>
            <a:off x="941020" y="1605196"/>
            <a:ext cx="9882170" cy="5252804"/>
          </a:xfrm>
          <a:prstGeom prst="rect">
            <a:avLst/>
          </a:prstGeom>
        </p:spPr>
      </p:pic>
    </p:spTree>
    <p:extLst>
      <p:ext uri="{BB962C8B-B14F-4D97-AF65-F5344CB8AC3E}">
        <p14:creationId xmlns:p14="http://schemas.microsoft.com/office/powerpoint/2010/main" val="324679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t>Additional Considerations</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726989" y="2543981"/>
            <a:ext cx="10111996" cy="3658689"/>
          </a:xfrm>
        </p:spPr>
        <p:txBody>
          <a:bodyPr>
            <a:normAutofit fontScale="85000" lnSpcReduction="20000"/>
          </a:bodyPr>
          <a:lstStyle/>
          <a:p>
            <a:pPr>
              <a:spcBef>
                <a:spcPts val="600"/>
              </a:spcBef>
              <a:spcAft>
                <a:spcPts val="1200"/>
              </a:spcAft>
            </a:pPr>
            <a:r>
              <a:rPr lang="en-US" altLang="en-US" sz="2400" dirty="0">
                <a:solidFill>
                  <a:schemeClr val="bg1"/>
                </a:solidFill>
              </a:rPr>
              <a:t>Always the same platform?  Several platforms.  </a:t>
            </a:r>
          </a:p>
          <a:p>
            <a:pPr>
              <a:spcBef>
                <a:spcPts val="600"/>
              </a:spcBef>
              <a:spcAft>
                <a:spcPts val="1200"/>
              </a:spcAft>
            </a:pPr>
            <a:r>
              <a:rPr lang="en-US" altLang="en-US" sz="2400" dirty="0">
                <a:solidFill>
                  <a:schemeClr val="bg1"/>
                </a:solidFill>
              </a:rPr>
              <a:t>Teleconference!  </a:t>
            </a:r>
          </a:p>
          <a:p>
            <a:pPr lvl="1">
              <a:spcBef>
                <a:spcPts val="600"/>
              </a:spcBef>
              <a:spcAft>
                <a:spcPts val="1200"/>
              </a:spcAft>
            </a:pPr>
            <a:r>
              <a:rPr lang="en-US" altLang="en-US" sz="2100" dirty="0">
                <a:solidFill>
                  <a:schemeClr val="bg1"/>
                </a:solidFill>
              </a:rPr>
              <a:t>Some may not have internet access</a:t>
            </a:r>
          </a:p>
          <a:p>
            <a:pPr lvl="1">
              <a:spcBef>
                <a:spcPts val="600"/>
              </a:spcBef>
              <a:spcAft>
                <a:spcPts val="1200"/>
              </a:spcAft>
            </a:pPr>
            <a:r>
              <a:rPr lang="en-US" altLang="en-US" sz="2100" dirty="0">
                <a:solidFill>
                  <a:schemeClr val="bg1"/>
                </a:solidFill>
              </a:rPr>
              <a:t>Some platforms will allow a call-in option.  If not, you may want to host a separate teleconference.     </a:t>
            </a:r>
          </a:p>
          <a:p>
            <a:pPr>
              <a:spcBef>
                <a:spcPts val="600"/>
              </a:spcBef>
              <a:spcAft>
                <a:spcPts val="600"/>
              </a:spcAft>
            </a:pPr>
            <a:r>
              <a:rPr lang="en-US" altLang="en-US" sz="2400" dirty="0">
                <a:solidFill>
                  <a:schemeClr val="bg1"/>
                </a:solidFill>
              </a:rPr>
              <a:t>Consider partnering with another agency to co-host. </a:t>
            </a:r>
          </a:p>
          <a:p>
            <a:pPr lvl="1">
              <a:spcBef>
                <a:spcPts val="600"/>
              </a:spcBef>
              <a:spcAft>
                <a:spcPts val="1200"/>
              </a:spcAft>
            </a:pPr>
            <a:r>
              <a:rPr lang="en-US" altLang="en-US" sz="2100" dirty="0">
                <a:solidFill>
                  <a:schemeClr val="bg1"/>
                </a:solidFill>
              </a:rPr>
              <a:t>Libraries make great partners!</a:t>
            </a:r>
            <a:endParaRPr lang="en-US" altLang="en-US" sz="2400" dirty="0">
              <a:solidFill>
                <a:schemeClr val="bg1"/>
              </a:solidFill>
            </a:endParaRPr>
          </a:p>
          <a:p>
            <a:pPr>
              <a:spcBef>
                <a:spcPts val="600"/>
              </a:spcBef>
              <a:spcAft>
                <a:spcPts val="1200"/>
              </a:spcAft>
            </a:pPr>
            <a:r>
              <a:rPr lang="en-US" altLang="en-US" sz="2400" dirty="0">
                <a:solidFill>
                  <a:schemeClr val="bg1"/>
                </a:solidFill>
              </a:rPr>
              <a:t>Post your recording on</a:t>
            </a:r>
            <a:r>
              <a:rPr lang="en-US" altLang="en-US" sz="2200" dirty="0">
                <a:solidFill>
                  <a:schemeClr val="bg1"/>
                </a:solidFill>
              </a:rPr>
              <a:t> your website after. Post a link to the recording on your Facebook page.</a:t>
            </a:r>
          </a:p>
          <a:p>
            <a:pPr>
              <a:spcBef>
                <a:spcPts val="600"/>
              </a:spcBef>
              <a:spcAft>
                <a:spcPts val="1200"/>
              </a:spcAft>
            </a:pPr>
            <a:endParaRPr lang="en-US" altLang="en-US" dirty="0">
              <a:solidFill>
                <a:schemeClr val="bg1"/>
              </a:solidFill>
            </a:endParaRPr>
          </a:p>
          <a:p>
            <a:pPr>
              <a:spcBef>
                <a:spcPts val="600"/>
              </a:spcBef>
              <a:spcAft>
                <a:spcPts val="1200"/>
              </a:spcAft>
            </a:pPr>
            <a:endParaRPr lang="en-US" alt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4744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t>Part 2:  Promoting Your Event </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648931" y="2548281"/>
            <a:ext cx="7153602" cy="3658689"/>
          </a:xfrm>
        </p:spPr>
        <p:txBody>
          <a:bodyPr>
            <a:normAutofit/>
          </a:bodyPr>
          <a:lstStyle/>
          <a:p>
            <a:pPr>
              <a:spcBef>
                <a:spcPts val="600"/>
              </a:spcBef>
              <a:spcAft>
                <a:spcPts val="1200"/>
              </a:spcAft>
            </a:pPr>
            <a:endParaRPr lang="en-US" altLang="en-US" dirty="0">
              <a:solidFill>
                <a:schemeClr val="bg1"/>
              </a:solidFill>
            </a:endParaRPr>
          </a:p>
          <a:p>
            <a:endParaRPr lang="en-US" dirty="0">
              <a:solidFill>
                <a:schemeClr val="bg1"/>
              </a:solidFill>
            </a:endParaRPr>
          </a:p>
        </p:txBody>
      </p:sp>
      <p:sp>
        <p:nvSpPr>
          <p:cNvPr id="7" name="Content Placeholder 5">
            <a:extLst>
              <a:ext uri="{FF2B5EF4-FFF2-40B4-BE49-F238E27FC236}">
                <a16:creationId xmlns:a16="http://schemas.microsoft.com/office/drawing/2014/main" id="{4BC38DC6-6062-4675-B8B2-0A14DA83124B}"/>
              </a:ext>
            </a:extLst>
          </p:cNvPr>
          <p:cNvSpPr txBox="1">
            <a:spLocks/>
          </p:cNvSpPr>
          <p:nvPr/>
        </p:nvSpPr>
        <p:spPr>
          <a:xfrm>
            <a:off x="648930" y="2445058"/>
            <a:ext cx="10792221" cy="423895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600"/>
              </a:spcBef>
              <a:spcAft>
                <a:spcPts val="1200"/>
              </a:spcAft>
            </a:pPr>
            <a:r>
              <a:rPr lang="en-US" altLang="en-US" dirty="0">
                <a:solidFill>
                  <a:schemeClr val="bg1"/>
                </a:solidFill>
              </a:rPr>
              <a:t>Post Information and links on your agency website.</a:t>
            </a:r>
          </a:p>
          <a:p>
            <a:pPr lvl="1">
              <a:spcBef>
                <a:spcPts val="600"/>
              </a:spcBef>
              <a:spcAft>
                <a:spcPts val="1200"/>
              </a:spcAft>
            </a:pPr>
            <a:r>
              <a:rPr lang="en-US" altLang="en-US" dirty="0">
                <a:solidFill>
                  <a:schemeClr val="bg1"/>
                </a:solidFill>
              </a:rPr>
              <a:t>Make sure agency staff know about event.</a:t>
            </a:r>
          </a:p>
          <a:p>
            <a:pPr>
              <a:spcBef>
                <a:spcPts val="600"/>
              </a:spcBef>
              <a:spcAft>
                <a:spcPts val="1200"/>
              </a:spcAft>
            </a:pPr>
            <a:r>
              <a:rPr lang="en-US" altLang="en-US" dirty="0">
                <a:solidFill>
                  <a:schemeClr val="bg1"/>
                </a:solidFill>
              </a:rPr>
              <a:t>Community Partners—post on bulletin boards and website. Ask to share widely.</a:t>
            </a:r>
          </a:p>
          <a:p>
            <a:pPr>
              <a:spcBef>
                <a:spcPts val="600"/>
              </a:spcBef>
              <a:spcAft>
                <a:spcPts val="1200"/>
              </a:spcAft>
            </a:pPr>
            <a:r>
              <a:rPr lang="en-US" altLang="en-US" dirty="0">
                <a:solidFill>
                  <a:schemeClr val="bg1"/>
                </a:solidFill>
              </a:rPr>
              <a:t>Social Media—Facebook, ask community partners to share on their Facebook pages.</a:t>
            </a:r>
          </a:p>
          <a:p>
            <a:pPr lvl="1">
              <a:spcBef>
                <a:spcPts val="600"/>
              </a:spcBef>
              <a:spcAft>
                <a:spcPts val="1200"/>
              </a:spcAft>
            </a:pPr>
            <a:r>
              <a:rPr lang="en-US" altLang="en-US" dirty="0">
                <a:solidFill>
                  <a:schemeClr val="bg1"/>
                </a:solidFill>
              </a:rPr>
              <a:t>Partners can go to your page and to share a post, scroll through to the post and click to share on your own page.</a:t>
            </a:r>
          </a:p>
          <a:p>
            <a:pPr>
              <a:spcBef>
                <a:spcPts val="600"/>
              </a:spcBef>
              <a:spcAft>
                <a:spcPts val="1200"/>
              </a:spcAft>
            </a:pPr>
            <a:r>
              <a:rPr lang="en-US" altLang="en-US" dirty="0">
                <a:solidFill>
                  <a:schemeClr val="bg1"/>
                </a:solidFill>
              </a:rPr>
              <a:t>Local Social Security Admin office—great referral source!</a:t>
            </a:r>
          </a:p>
          <a:p>
            <a:pPr>
              <a:spcBef>
                <a:spcPts val="600"/>
              </a:spcBef>
              <a:spcAft>
                <a:spcPts val="1200"/>
              </a:spcAft>
            </a:pPr>
            <a:r>
              <a:rPr lang="en-US" altLang="en-US" dirty="0">
                <a:solidFill>
                  <a:schemeClr val="bg1"/>
                </a:solidFill>
              </a:rPr>
              <a:t>Flyers to local Grocery, library and other locations frequented by people with Medicare</a:t>
            </a:r>
          </a:p>
          <a:p>
            <a:pPr>
              <a:spcBef>
                <a:spcPts val="600"/>
              </a:spcBef>
              <a:spcAft>
                <a:spcPts val="1200"/>
              </a:spcAft>
            </a:pPr>
            <a:endParaRPr lang="en-US" altLang="en-US" dirty="0">
              <a:solidFill>
                <a:schemeClr val="bg1"/>
              </a:solidFill>
            </a:endParaRPr>
          </a:p>
          <a:p>
            <a:pPr>
              <a:spcBef>
                <a:spcPts val="600"/>
              </a:spcBef>
              <a:spcAft>
                <a:spcPts val="1200"/>
              </a:spcAft>
            </a:pPr>
            <a:endParaRPr lang="en-US" dirty="0">
              <a:solidFill>
                <a:schemeClr val="bg1"/>
              </a:solidFill>
            </a:endParaRPr>
          </a:p>
        </p:txBody>
      </p:sp>
    </p:spTree>
    <p:extLst>
      <p:ext uri="{BB962C8B-B14F-4D97-AF65-F5344CB8AC3E}">
        <p14:creationId xmlns:p14="http://schemas.microsoft.com/office/powerpoint/2010/main" val="17023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3855" y="1447799"/>
            <a:ext cx="3108626" cy="1444752"/>
          </a:xfrm>
        </p:spPr>
        <p:txBody>
          <a:bodyPr anchor="b">
            <a:normAutofit/>
          </a:bodyPr>
          <a:lstStyle/>
          <a:p>
            <a:pPr>
              <a:lnSpc>
                <a:spcPct val="90000"/>
              </a:lnSpc>
            </a:pPr>
            <a:r>
              <a:rPr lang="en-US" sz="2700" dirty="0"/>
              <a:t>Sample Announcement  </a:t>
            </a:r>
          </a:p>
        </p:txBody>
      </p:sp>
      <p:sp>
        <p:nvSpPr>
          <p:cNvPr id="26" name="Freeform 11">
            <a:extLst>
              <a:ext uri="{FF2B5EF4-FFF2-40B4-BE49-F238E27FC236}">
                <a16:creationId xmlns:a16="http://schemas.microsoft.com/office/drawing/2014/main" id="{2FEA51AE-2D18-46BE-B2CA-B90B13168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id="{5E6A537E-C106-45AE-9BBB-3CE559441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a:extLst>
              <a:ext uri="{FF2B5EF4-FFF2-40B4-BE49-F238E27FC236}">
                <a16:creationId xmlns:a16="http://schemas.microsoft.com/office/drawing/2014/main" id="{F918BA52-E4A7-4EEC-898E-C49023767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2" name="Rectangle 31">
            <a:extLst>
              <a:ext uri="{FF2B5EF4-FFF2-40B4-BE49-F238E27FC236}">
                <a16:creationId xmlns:a16="http://schemas.microsoft.com/office/drawing/2014/main" id="{86D3F3B7-282C-4DDC-AD1B-C497F294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643855" y="3072385"/>
            <a:ext cx="3108057" cy="2947415"/>
          </a:xfrm>
        </p:spPr>
        <p:txBody>
          <a:bodyPr>
            <a:normAutofit/>
          </a:bodyPr>
          <a:lstStyle/>
          <a:p>
            <a:pPr>
              <a:spcBef>
                <a:spcPts val="600"/>
              </a:spcBef>
              <a:spcAft>
                <a:spcPts val="1200"/>
              </a:spcAft>
            </a:pPr>
            <a:endParaRPr lang="en-US" altLang="en-US" sz="1400" dirty="0"/>
          </a:p>
          <a:p>
            <a:endParaRPr lang="en-US" sz="1400" dirty="0"/>
          </a:p>
        </p:txBody>
      </p:sp>
      <p:pic>
        <p:nvPicPr>
          <p:cNvPr id="3" name="Picture 2">
            <a:extLst>
              <a:ext uri="{FF2B5EF4-FFF2-40B4-BE49-F238E27FC236}">
                <a16:creationId xmlns:a16="http://schemas.microsoft.com/office/drawing/2014/main" id="{AA32E946-C627-4739-9832-E4521B84FF04}"/>
              </a:ext>
            </a:extLst>
          </p:cNvPr>
          <p:cNvPicPr>
            <a:picLocks noChangeAspect="1"/>
          </p:cNvPicPr>
          <p:nvPr/>
        </p:nvPicPr>
        <p:blipFill>
          <a:blip r:embed="rId4"/>
          <a:stretch>
            <a:fillRect/>
          </a:stretch>
        </p:blipFill>
        <p:spPr>
          <a:xfrm>
            <a:off x="4977291" y="214434"/>
            <a:ext cx="5221648" cy="6643566"/>
          </a:xfrm>
          <a:prstGeom prst="rect">
            <a:avLst/>
          </a:prstGeom>
          <a:effectLst/>
        </p:spPr>
      </p:pic>
      <p:sp>
        <p:nvSpPr>
          <p:cNvPr id="7" name="Content Placeholder 5">
            <a:extLst>
              <a:ext uri="{FF2B5EF4-FFF2-40B4-BE49-F238E27FC236}">
                <a16:creationId xmlns:a16="http://schemas.microsoft.com/office/drawing/2014/main" id="{4BC38DC6-6062-4675-B8B2-0A14DA83124B}"/>
              </a:ext>
            </a:extLst>
          </p:cNvPr>
          <p:cNvSpPr txBox="1">
            <a:spLocks/>
          </p:cNvSpPr>
          <p:nvPr/>
        </p:nvSpPr>
        <p:spPr>
          <a:xfrm>
            <a:off x="1113564" y="2619048"/>
            <a:ext cx="9491245" cy="3658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600"/>
              </a:spcBef>
              <a:spcAft>
                <a:spcPts val="1200"/>
              </a:spcAft>
            </a:pPr>
            <a:endParaRPr lang="en-US" altLang="en-US" dirty="0">
              <a:solidFill>
                <a:schemeClr val="bg1"/>
              </a:solidFill>
            </a:endParaRPr>
          </a:p>
          <a:p>
            <a:pPr>
              <a:spcBef>
                <a:spcPts val="600"/>
              </a:spcBef>
              <a:spcAft>
                <a:spcPts val="1200"/>
              </a:spcAft>
            </a:pPr>
            <a:endParaRPr lang="en-US" dirty="0">
              <a:solidFill>
                <a:schemeClr val="bg1"/>
              </a:solidFill>
            </a:endParaRPr>
          </a:p>
        </p:txBody>
      </p:sp>
    </p:spTree>
    <p:extLst>
      <p:ext uri="{BB962C8B-B14F-4D97-AF65-F5344CB8AC3E}">
        <p14:creationId xmlns:p14="http://schemas.microsoft.com/office/powerpoint/2010/main" val="40772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t>Part 3:  Presenter Tips </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648931" y="2548281"/>
            <a:ext cx="7153602" cy="3658689"/>
          </a:xfrm>
        </p:spPr>
        <p:txBody>
          <a:bodyPr>
            <a:normAutofit/>
          </a:bodyPr>
          <a:lstStyle/>
          <a:p>
            <a:pPr>
              <a:spcBef>
                <a:spcPts val="600"/>
              </a:spcBef>
              <a:spcAft>
                <a:spcPts val="1200"/>
              </a:spcAft>
            </a:pPr>
            <a:endParaRPr lang="en-US" altLang="en-US" dirty="0">
              <a:solidFill>
                <a:schemeClr val="bg1"/>
              </a:solidFill>
            </a:endParaRPr>
          </a:p>
          <a:p>
            <a:endParaRPr lang="en-US" dirty="0">
              <a:solidFill>
                <a:schemeClr val="bg1"/>
              </a:solidFill>
            </a:endParaRPr>
          </a:p>
        </p:txBody>
      </p:sp>
      <p:sp>
        <p:nvSpPr>
          <p:cNvPr id="7" name="Content Placeholder 5">
            <a:extLst>
              <a:ext uri="{FF2B5EF4-FFF2-40B4-BE49-F238E27FC236}">
                <a16:creationId xmlns:a16="http://schemas.microsoft.com/office/drawing/2014/main" id="{530DEE6E-E749-4ACD-9F27-2555B0810962}"/>
              </a:ext>
            </a:extLst>
          </p:cNvPr>
          <p:cNvSpPr txBox="1">
            <a:spLocks/>
          </p:cNvSpPr>
          <p:nvPr/>
        </p:nvSpPr>
        <p:spPr>
          <a:xfrm>
            <a:off x="845934" y="2315387"/>
            <a:ext cx="10929753" cy="41244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600"/>
              </a:spcBef>
              <a:spcAft>
                <a:spcPts val="1200"/>
              </a:spcAft>
            </a:pPr>
            <a:r>
              <a:rPr lang="en-US" altLang="en-US" sz="1600" dirty="0">
                <a:solidFill>
                  <a:schemeClr val="bg1"/>
                </a:solidFill>
              </a:rPr>
              <a:t>Consider length of presentation.</a:t>
            </a:r>
          </a:p>
          <a:p>
            <a:pPr>
              <a:spcBef>
                <a:spcPts val="600"/>
              </a:spcBef>
              <a:spcAft>
                <a:spcPts val="1200"/>
              </a:spcAft>
            </a:pPr>
            <a:r>
              <a:rPr lang="en-US" altLang="en-US" sz="1600" dirty="0">
                <a:solidFill>
                  <a:schemeClr val="bg1"/>
                </a:solidFill>
              </a:rPr>
              <a:t>Practice on the platform before event.</a:t>
            </a:r>
          </a:p>
          <a:p>
            <a:pPr>
              <a:spcBef>
                <a:spcPts val="600"/>
              </a:spcBef>
              <a:spcAft>
                <a:spcPts val="1200"/>
              </a:spcAft>
            </a:pPr>
            <a:r>
              <a:rPr lang="en-US" sz="1600" dirty="0">
                <a:solidFill>
                  <a:schemeClr val="bg1"/>
                </a:solidFill>
              </a:rPr>
              <a:t>Have the link to presentation handout available for download before event.</a:t>
            </a:r>
          </a:p>
          <a:p>
            <a:pPr>
              <a:spcBef>
                <a:spcPts val="600"/>
              </a:spcBef>
              <a:spcAft>
                <a:spcPts val="1200"/>
              </a:spcAft>
            </a:pPr>
            <a:r>
              <a:rPr lang="en-US" sz="1600" dirty="0">
                <a:solidFill>
                  <a:schemeClr val="bg1"/>
                </a:solidFill>
              </a:rPr>
              <a:t>Decide if you’ll be recording the presentation. Let attendees know!</a:t>
            </a:r>
          </a:p>
          <a:p>
            <a:pPr>
              <a:spcBef>
                <a:spcPts val="600"/>
              </a:spcBef>
              <a:spcAft>
                <a:spcPts val="1200"/>
              </a:spcAft>
            </a:pPr>
            <a:r>
              <a:rPr lang="en-US" sz="1600" dirty="0">
                <a:solidFill>
                  <a:schemeClr val="bg1"/>
                </a:solidFill>
              </a:rPr>
              <a:t>Go into the platform early enough! And begin on time.  Have presentation ready to go.</a:t>
            </a:r>
          </a:p>
          <a:p>
            <a:pPr>
              <a:spcBef>
                <a:spcPts val="600"/>
              </a:spcBef>
              <a:spcAft>
                <a:spcPts val="1200"/>
              </a:spcAft>
            </a:pPr>
            <a:r>
              <a:rPr lang="en-US" sz="1600" dirty="0">
                <a:solidFill>
                  <a:schemeClr val="bg1"/>
                </a:solidFill>
              </a:rPr>
              <a:t>Explain how to ask questions—chat box or comments section.  Be sure to monitor.</a:t>
            </a:r>
          </a:p>
          <a:p>
            <a:pPr>
              <a:spcBef>
                <a:spcPts val="600"/>
              </a:spcBef>
              <a:spcAft>
                <a:spcPts val="1200"/>
              </a:spcAft>
            </a:pPr>
            <a:r>
              <a:rPr lang="en-US" sz="1600" dirty="0">
                <a:solidFill>
                  <a:schemeClr val="bg1"/>
                </a:solidFill>
              </a:rPr>
              <a:t>Stay on schedule. </a:t>
            </a:r>
          </a:p>
          <a:p>
            <a:pPr>
              <a:spcBef>
                <a:spcPts val="600"/>
              </a:spcBef>
              <a:spcAft>
                <a:spcPts val="1200"/>
              </a:spcAft>
            </a:pPr>
            <a:r>
              <a:rPr lang="en-US" sz="1600" dirty="0">
                <a:solidFill>
                  <a:schemeClr val="bg1"/>
                </a:solidFill>
              </a:rPr>
              <a:t>Consider number of links, don’t overwhelm—make sure it is clear to them who they can contact for help.</a:t>
            </a:r>
          </a:p>
          <a:p>
            <a:pPr>
              <a:spcBef>
                <a:spcPts val="600"/>
              </a:spcBef>
              <a:spcAft>
                <a:spcPts val="1200"/>
              </a:spcAft>
            </a:pPr>
            <a:r>
              <a:rPr lang="en-US" sz="1600" dirty="0">
                <a:solidFill>
                  <a:schemeClr val="bg1"/>
                </a:solidFill>
              </a:rPr>
              <a:t>Include your contact information on the last slide, and verbally remind people. </a:t>
            </a:r>
          </a:p>
        </p:txBody>
      </p:sp>
    </p:spTree>
    <p:extLst>
      <p:ext uri="{BB962C8B-B14F-4D97-AF65-F5344CB8AC3E}">
        <p14:creationId xmlns:p14="http://schemas.microsoft.com/office/powerpoint/2010/main" val="48575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Rectangle 3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7" name="Freeform: Shape 3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a:solidFill>
                  <a:srgbClr val="FFFFFF"/>
                </a:solidFill>
              </a:rPr>
              <a:t>Part 4:  Additional Tools</a:t>
            </a:r>
            <a:endParaRPr lang="en-US" dirty="0">
              <a:solidFill>
                <a:srgbClr val="FFFFFF"/>
              </a:solidFill>
            </a:endParaRPr>
          </a:p>
        </p:txBody>
      </p:sp>
      <p:sp>
        <p:nvSpPr>
          <p:cNvPr id="4" name="TextBox 3">
            <a:extLst>
              <a:ext uri="{FF2B5EF4-FFF2-40B4-BE49-F238E27FC236}">
                <a16:creationId xmlns:a16="http://schemas.microsoft.com/office/drawing/2014/main" id="{56D87288-9E63-4CEE-900B-CAC2F95CD7AF}"/>
              </a:ext>
            </a:extLst>
          </p:cNvPr>
          <p:cNvSpPr txBox="1"/>
          <p:nvPr/>
        </p:nvSpPr>
        <p:spPr>
          <a:xfrm>
            <a:off x="1315185" y="2829641"/>
            <a:ext cx="8946541" cy="3484879"/>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2000" dirty="0"/>
              <a:t>Presentation Announcement--Sample</a:t>
            </a:r>
          </a:p>
          <a:p>
            <a:pPr marL="285750" indent="-285750">
              <a:spcBef>
                <a:spcPts val="1000"/>
              </a:spcBef>
              <a:buClr>
                <a:schemeClr val="accent1"/>
              </a:buClr>
              <a:buSzPct val="80000"/>
              <a:buFont typeface="Wingdings 3" charset="2"/>
              <a:buChar char=""/>
            </a:pPr>
            <a:r>
              <a:rPr lang="en-US" sz="2000" dirty="0">
                <a:latin typeface="+mj-lt"/>
                <a:ea typeface="+mj-ea"/>
                <a:cs typeface="+mj-cs"/>
              </a:rPr>
              <a:t>NCOA</a:t>
            </a:r>
            <a:r>
              <a:rPr lang="en-US" dirty="0">
                <a:latin typeface="+mj-lt"/>
                <a:ea typeface="+mj-ea"/>
                <a:cs typeface="+mj-cs"/>
              </a:rPr>
              <a:t> Tools for Reaching a Remote Audience</a:t>
            </a:r>
          </a:p>
          <a:p>
            <a:pPr marL="285750" indent="-285750">
              <a:spcBef>
                <a:spcPts val="1000"/>
              </a:spcBef>
              <a:buClr>
                <a:schemeClr val="accent1"/>
              </a:buClr>
              <a:buSzPct val="80000"/>
              <a:buFont typeface="Wingdings 3" charset="2"/>
              <a:buChar char=""/>
            </a:pPr>
            <a:r>
              <a:rPr lang="en-US" sz="2000" dirty="0">
                <a:latin typeface="+mj-lt"/>
                <a:ea typeface="+mj-ea"/>
                <a:cs typeface="+mj-cs"/>
              </a:rPr>
              <a:t>Presenter Tip Sheet </a:t>
            </a:r>
          </a:p>
          <a:p>
            <a:pPr marL="285750" indent="-285750">
              <a:spcBef>
                <a:spcPts val="1000"/>
              </a:spcBef>
              <a:buClr>
                <a:schemeClr val="accent1"/>
              </a:buClr>
              <a:buSzPct val="80000"/>
              <a:buFont typeface="Wingdings 3" charset="2"/>
              <a:buChar char=""/>
            </a:pPr>
            <a:r>
              <a:rPr lang="en-US" dirty="0"/>
              <a:t>Welcome to Medicare 2020 PPT</a:t>
            </a:r>
          </a:p>
          <a:p>
            <a:pPr marL="742950" lvl="1" indent="-285750">
              <a:spcBef>
                <a:spcPts val="1000"/>
              </a:spcBef>
              <a:buClr>
                <a:schemeClr val="accent1"/>
              </a:buClr>
              <a:buSzPct val="80000"/>
              <a:buFont typeface="Wingdings 3" charset="2"/>
              <a:buChar char=""/>
            </a:pPr>
            <a:r>
              <a:rPr lang="en-US" dirty="0"/>
              <a:t>Customize with your local contact information.</a:t>
            </a:r>
            <a:endParaRPr lang="en-US" dirty="0">
              <a:latin typeface="+mj-lt"/>
              <a:ea typeface="+mj-ea"/>
              <a:cs typeface="+mj-cs"/>
            </a:endParaRPr>
          </a:p>
          <a:p>
            <a:pPr marL="285750" indent="-285750">
              <a:spcBef>
                <a:spcPts val="1000"/>
              </a:spcBef>
              <a:buClr>
                <a:schemeClr val="accent1"/>
              </a:buClr>
              <a:buSzPct val="80000"/>
              <a:buFont typeface="Wingdings 3" charset="2"/>
              <a:buChar char=""/>
            </a:pPr>
            <a:r>
              <a:rPr lang="en-US" dirty="0">
                <a:latin typeface="+mj-lt"/>
                <a:ea typeface="+mj-ea"/>
                <a:cs typeface="+mj-cs"/>
              </a:rPr>
              <a:t>GWAAR website: </a:t>
            </a:r>
            <a:r>
              <a:rPr lang="en-US" dirty="0">
                <a:solidFill>
                  <a:schemeClr val="accent4">
                    <a:lumMod val="50000"/>
                  </a:schemeClr>
                </a:solidFill>
                <a:latin typeface="+mj-lt"/>
                <a:ea typeface="+mj-ea"/>
                <a:cs typeface="+mj-cs"/>
                <a:hlinkClick r:id="rId3">
                  <a:extLst>
                    <a:ext uri="{A12FA001-AC4F-418D-AE19-62706E023703}">
                      <ahyp:hlinkClr xmlns:ahyp="http://schemas.microsoft.com/office/drawing/2018/hyperlinkcolor" val="tx"/>
                    </a:ext>
                  </a:extLst>
                </a:hlinkClick>
              </a:rPr>
              <a:t>https://gwaar.org/granttee-trainings-and-information</a:t>
            </a:r>
            <a:endParaRPr lang="en-US" dirty="0">
              <a:solidFill>
                <a:schemeClr val="accent4">
                  <a:lumMod val="50000"/>
                </a:schemeClr>
              </a:solidFill>
              <a:latin typeface="+mj-lt"/>
              <a:ea typeface="+mj-ea"/>
              <a:cs typeface="+mj-cs"/>
            </a:endParaRPr>
          </a:p>
        </p:txBody>
      </p:sp>
    </p:spTree>
    <p:extLst>
      <p:ext uri="{BB962C8B-B14F-4D97-AF65-F5344CB8AC3E}">
        <p14:creationId xmlns:p14="http://schemas.microsoft.com/office/powerpoint/2010/main" val="2329078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1"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586300" y="800985"/>
            <a:ext cx="9252154" cy="1016654"/>
          </a:xfrm>
        </p:spPr>
        <p:txBody>
          <a:bodyPr>
            <a:normAutofit/>
          </a:bodyPr>
          <a:lstStyle/>
          <a:p>
            <a:r>
              <a:rPr lang="en-US"/>
              <a:t>Sharing of experiences</a:t>
            </a:r>
            <a:endParaRPr lang="en-US" dirty="0"/>
          </a:p>
        </p:txBody>
      </p:sp>
      <p:sp>
        <p:nvSpPr>
          <p:cNvPr id="73" name="Rectangle 72">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026" name="Picture 2" descr="Collaboration clipart community meeting, Picture #340773 ...">
            <a:extLst>
              <a:ext uri="{FF2B5EF4-FFF2-40B4-BE49-F238E27FC236}">
                <a16:creationId xmlns:a16="http://schemas.microsoft.com/office/drawing/2014/main" id="{EE30969D-0EB3-461D-AD9B-8C1D193FF48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81961" y="2606280"/>
            <a:ext cx="4827774" cy="391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7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1"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586300" y="800985"/>
            <a:ext cx="9252154" cy="1016654"/>
          </a:xfrm>
        </p:spPr>
        <p:txBody>
          <a:bodyPr>
            <a:normAutofit/>
          </a:bodyPr>
          <a:lstStyle/>
          <a:p>
            <a:r>
              <a:rPr lang="en-US" dirty="0"/>
              <a:t>Sharing –Common Points</a:t>
            </a:r>
          </a:p>
        </p:txBody>
      </p:sp>
      <p:sp>
        <p:nvSpPr>
          <p:cNvPr id="73" name="Rectangle 72">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805F2BA2-6119-4A8F-9F6C-03B5049E51DA}"/>
              </a:ext>
            </a:extLst>
          </p:cNvPr>
          <p:cNvSpPr>
            <a:spLocks noGrp="1"/>
          </p:cNvSpPr>
          <p:nvPr>
            <p:ph idx="1"/>
          </p:nvPr>
        </p:nvSpPr>
        <p:spPr>
          <a:xfrm>
            <a:off x="1337488" y="2531284"/>
            <a:ext cx="8946541" cy="4195481"/>
          </a:xfrm>
        </p:spPr>
        <p:txBody>
          <a:bodyPr/>
          <a:lstStyle/>
          <a:p>
            <a:pPr marL="0" indent="0">
              <a:buNone/>
            </a:pPr>
            <a:endParaRPr lang="en-US" dirty="0">
              <a:solidFill>
                <a:schemeClr val="bg1"/>
              </a:solidFill>
            </a:endParaRPr>
          </a:p>
          <a:p>
            <a:r>
              <a:rPr lang="en-US" dirty="0">
                <a:solidFill>
                  <a:schemeClr val="bg1"/>
                </a:solidFill>
              </a:rPr>
              <a:t>Practice, practice, practice!</a:t>
            </a:r>
          </a:p>
          <a:p>
            <a:r>
              <a:rPr lang="en-US" dirty="0">
                <a:solidFill>
                  <a:schemeClr val="bg1"/>
                </a:solidFill>
              </a:rPr>
              <a:t>Make sure people know how to ask questions.</a:t>
            </a:r>
          </a:p>
          <a:p>
            <a:r>
              <a:rPr lang="en-US" dirty="0">
                <a:solidFill>
                  <a:schemeClr val="bg1"/>
                </a:solidFill>
              </a:rPr>
              <a:t>Provide the handout to make it easier for people to follow along.</a:t>
            </a:r>
          </a:p>
          <a:p>
            <a:r>
              <a:rPr lang="en-US" dirty="0">
                <a:solidFill>
                  <a:schemeClr val="bg1"/>
                </a:solidFill>
              </a:rPr>
              <a:t>Bring energy to your presentation!</a:t>
            </a:r>
          </a:p>
          <a:p>
            <a:r>
              <a:rPr lang="en-US" dirty="0">
                <a:solidFill>
                  <a:schemeClr val="bg1"/>
                </a:solidFill>
              </a:rPr>
              <a:t>Be sure to record so it can be shared/viewed later.</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513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6" name="Rectangle 25">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4600"/>
              <a:t>Questions?</a:t>
            </a:r>
          </a:p>
        </p:txBody>
      </p:sp>
      <p:sp>
        <p:nvSpPr>
          <p:cNvPr id="28" name="Rectangle 27">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2"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1" name="Content Placeholder 10">
            <a:extLst>
              <a:ext uri="{FF2B5EF4-FFF2-40B4-BE49-F238E27FC236}">
                <a16:creationId xmlns:a16="http://schemas.microsoft.com/office/drawing/2014/main" id="{9C621FB7-EADD-4F80-BE11-342824CFFFA8}"/>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991145" y="647698"/>
            <a:ext cx="5576079" cy="5562139"/>
          </a:xfrm>
          <a:prstGeom prst="rect">
            <a:avLst/>
          </a:prstGeom>
          <a:effectLst/>
        </p:spPr>
      </p:pic>
    </p:spTree>
    <p:extLst>
      <p:ext uri="{BB962C8B-B14F-4D97-AF65-F5344CB8AC3E}">
        <p14:creationId xmlns:p14="http://schemas.microsoft.com/office/powerpoint/2010/main" val="109636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5B271DE-6C2C-41B9-B3DA-881650478D61}"/>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When you can’t be there in person…</a:t>
            </a:r>
          </a:p>
        </p:txBody>
      </p:sp>
      <p:sp>
        <p:nvSpPr>
          <p:cNvPr id="3" name="Content Placeholder 2">
            <a:extLst>
              <a:ext uri="{FF2B5EF4-FFF2-40B4-BE49-F238E27FC236}">
                <a16:creationId xmlns:a16="http://schemas.microsoft.com/office/drawing/2014/main" id="{7D9643BC-C2BE-4D52-AC4A-91D002152376}"/>
              </a:ext>
            </a:extLst>
          </p:cNvPr>
          <p:cNvSpPr>
            <a:spLocks noGrp="1"/>
          </p:cNvSpPr>
          <p:nvPr>
            <p:ph idx="1"/>
          </p:nvPr>
        </p:nvSpPr>
        <p:spPr>
          <a:xfrm>
            <a:off x="2922002" y="2679180"/>
            <a:ext cx="7795007" cy="3484879"/>
          </a:xfrm>
        </p:spPr>
        <p:txBody>
          <a:bodyPr>
            <a:normAutofit/>
          </a:bodyPr>
          <a:lstStyle/>
          <a:p>
            <a:pPr marL="0" indent="0" algn="ctr">
              <a:buNone/>
            </a:pPr>
            <a:r>
              <a:rPr lang="en-US" b="1" i="1" dirty="0"/>
              <a:t>A Virtual Event: </a:t>
            </a:r>
            <a:r>
              <a:rPr lang="en-US" i="1" dirty="0"/>
              <a:t>Online event that involves people learning and/or interacting in a virtual environment/location rather than a physical location.</a:t>
            </a:r>
          </a:p>
          <a:p>
            <a:pPr marL="0" indent="0" algn="ctr">
              <a:buNone/>
            </a:pPr>
            <a:endParaRPr lang="en-US" dirty="0"/>
          </a:p>
          <a:p>
            <a:r>
              <a:rPr lang="en-US" dirty="0"/>
              <a:t>As with any presentation, you’ll have some decisions to make:  who, what, when, where, and how?</a:t>
            </a:r>
          </a:p>
          <a:p>
            <a:r>
              <a:rPr lang="en-US" dirty="0"/>
              <a:t>We’ll look at things to consider for these questions as well as some additional tips and tools to help you along the way.</a:t>
            </a:r>
          </a:p>
        </p:txBody>
      </p:sp>
      <p:pic>
        <p:nvPicPr>
          <p:cNvPr id="1026" name="Picture 2" descr="Business Presenter Stock Illustrations – 6,905 Business Presenter ...">
            <a:extLst>
              <a:ext uri="{FF2B5EF4-FFF2-40B4-BE49-F238E27FC236}">
                <a16:creationId xmlns:a16="http://schemas.microsoft.com/office/drawing/2014/main" id="{D1301ACD-3136-41EC-99EE-0100FE896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06" y="2155085"/>
            <a:ext cx="2338856" cy="233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0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8930" y="629267"/>
            <a:ext cx="9252154" cy="1016654"/>
          </a:xfrm>
        </p:spPr>
        <p:txBody>
          <a:bodyPr>
            <a:normAutofit/>
          </a:bodyPr>
          <a:lstStyle/>
          <a:p>
            <a:r>
              <a:rPr lang="en-US"/>
              <a:t>Contacts</a:t>
            </a:r>
          </a:p>
        </p:txBody>
      </p:sp>
      <p:sp>
        <p:nvSpPr>
          <p:cNvPr id="12" name="Rectangle 11">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883106" y="2851335"/>
            <a:ext cx="7153602" cy="3658689"/>
          </a:xfrm>
        </p:spPr>
        <p:txBody>
          <a:bodyPr>
            <a:normAutofit/>
          </a:bodyPr>
          <a:lstStyle/>
          <a:p>
            <a:pPr marL="0" indent="0">
              <a:spcBef>
                <a:spcPts val="2400"/>
              </a:spcBef>
              <a:spcAft>
                <a:spcPts val="600"/>
              </a:spcAft>
              <a:buNone/>
            </a:pPr>
            <a:r>
              <a:rPr lang="en-US" b="1">
                <a:solidFill>
                  <a:schemeClr val="bg1"/>
                </a:solidFill>
              </a:rPr>
              <a:t>Debbie Bisswurm, GWAAR</a:t>
            </a:r>
          </a:p>
          <a:p>
            <a:pPr marL="0" indent="0">
              <a:spcBef>
                <a:spcPts val="0"/>
              </a:spcBef>
              <a:buNone/>
            </a:pPr>
            <a:r>
              <a:rPr lang="en-US">
                <a:solidFill>
                  <a:schemeClr val="bg1"/>
                </a:solidFill>
                <a:hlinkClick r:id="rId4">
                  <a:extLst>
                    <a:ext uri="{A12FA001-AC4F-418D-AE19-62706E023703}">
                      <ahyp:hlinkClr xmlns:ahyp="http://schemas.microsoft.com/office/drawing/2018/hyperlinkcolor" val="tx"/>
                    </a:ext>
                  </a:extLst>
                </a:hlinkClick>
              </a:rPr>
              <a:t>Debbie.Bisswurm@gwaar.org</a:t>
            </a:r>
            <a:endParaRPr lang="en-US">
              <a:solidFill>
                <a:schemeClr val="bg1"/>
              </a:solidFill>
            </a:endParaRPr>
          </a:p>
          <a:p>
            <a:pPr marL="0" indent="0">
              <a:spcBef>
                <a:spcPts val="600"/>
              </a:spcBef>
              <a:buNone/>
            </a:pPr>
            <a:r>
              <a:rPr lang="en-US">
                <a:solidFill>
                  <a:schemeClr val="bg1"/>
                </a:solidFill>
              </a:rPr>
              <a:t>608-228-0898</a:t>
            </a:r>
          </a:p>
          <a:p>
            <a:pPr marL="0" indent="0">
              <a:spcBef>
                <a:spcPts val="600"/>
              </a:spcBef>
              <a:buNone/>
            </a:pPr>
            <a:endParaRPr lang="en-US">
              <a:solidFill>
                <a:schemeClr val="bg1"/>
              </a:solidFill>
            </a:endParaRPr>
          </a:p>
          <a:p>
            <a:pPr marL="0" indent="0">
              <a:lnSpc>
                <a:spcPct val="100000"/>
              </a:lnSpc>
              <a:spcBef>
                <a:spcPts val="600"/>
              </a:spcBef>
              <a:buNone/>
            </a:pPr>
            <a:r>
              <a:rPr lang="en-US" b="1">
                <a:solidFill>
                  <a:schemeClr val="bg1"/>
                </a:solidFill>
              </a:rPr>
              <a:t>Phoebe Hefko, DHS</a:t>
            </a:r>
            <a:r>
              <a:rPr lang="en-US" b="1"/>
              <a:t>Hefko</a:t>
            </a:r>
            <a:r>
              <a:rPr lang="en-US"/>
              <a:t>, DHS</a:t>
            </a:r>
          </a:p>
          <a:p>
            <a:pPr marL="0" indent="0">
              <a:lnSpc>
                <a:spcPct val="100000"/>
              </a:lnSpc>
              <a:spcBef>
                <a:spcPts val="600"/>
              </a:spcBef>
              <a:buNone/>
            </a:pPr>
            <a:r>
              <a:rPr lang="pt-BR" u="sng">
                <a:solidFill>
                  <a:schemeClr val="bg1"/>
                </a:solidFill>
                <a:hlinkClick r:id="rId5">
                  <a:extLst>
                    <a:ext uri="{A12FA001-AC4F-418D-AE19-62706E023703}">
                      <ahyp:hlinkClr xmlns:ahyp="http://schemas.microsoft.com/office/drawing/2018/hyperlinkcolor" val="tx"/>
                    </a:ext>
                  </a:extLst>
                </a:hlinkClick>
              </a:rPr>
              <a:t>Phoebe.Hefko@dhs.wisconsin.gov</a:t>
            </a:r>
            <a:endParaRPr lang="pt-BR" u="sng">
              <a:solidFill>
                <a:schemeClr val="bg1"/>
              </a:solidFill>
            </a:endParaRPr>
          </a:p>
          <a:p>
            <a:pPr marL="0" indent="0">
              <a:lnSpc>
                <a:spcPct val="100000"/>
              </a:lnSpc>
              <a:spcBef>
                <a:spcPts val="600"/>
              </a:spcBef>
              <a:spcAft>
                <a:spcPts val="600"/>
              </a:spcAft>
              <a:buNone/>
            </a:pPr>
            <a:r>
              <a:rPr lang="pt-BR">
                <a:solidFill>
                  <a:schemeClr val="bg1"/>
                </a:solidFill>
              </a:rPr>
              <a:t>(608) 267-3201</a:t>
            </a:r>
          </a:p>
          <a:p>
            <a:pPr marL="0" indent="0">
              <a:spcBef>
                <a:spcPts val="600"/>
              </a:spcBef>
              <a:buNone/>
            </a:pPr>
            <a:endParaRPr lang="en-US">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017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3855" y="1447800"/>
            <a:ext cx="3108626" cy="4572000"/>
          </a:xfrm>
        </p:spPr>
        <p:txBody>
          <a:bodyPr anchor="ctr">
            <a:normAutofit/>
          </a:bodyPr>
          <a:lstStyle/>
          <a:p>
            <a:r>
              <a:rPr lang="en-US" sz="3600" dirty="0">
                <a:solidFill>
                  <a:srgbClr val="EBEBEB"/>
                </a:solidFill>
              </a:rPr>
              <a:t>Agenda</a:t>
            </a:r>
          </a:p>
        </p:txBody>
      </p:sp>
      <p:sp>
        <p:nvSpPr>
          <p:cNvPr id="23" name="Freeform: Shape 2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6" name="Content Placeholder 2">
            <a:extLst>
              <a:ext uri="{FF2B5EF4-FFF2-40B4-BE49-F238E27FC236}">
                <a16:creationId xmlns:a16="http://schemas.microsoft.com/office/drawing/2014/main" id="{40E97273-5C6D-44C4-A72F-B66F79474D03}"/>
              </a:ext>
            </a:extLst>
          </p:cNvPr>
          <p:cNvGraphicFramePr>
            <a:graphicFrameLocks noGrp="1"/>
          </p:cNvGraphicFramePr>
          <p:nvPr>
            <p:ph idx="1"/>
            <p:extLst>
              <p:ext uri="{D42A27DB-BD31-4B8C-83A1-F6EECF244321}">
                <p14:modId xmlns:p14="http://schemas.microsoft.com/office/powerpoint/2010/main" val="1781555896"/>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139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5B271DE-6C2C-41B9-B3DA-881650478D61}"/>
              </a:ext>
            </a:extLst>
          </p:cNvPr>
          <p:cNvSpPr>
            <a:spLocks noGrp="1"/>
          </p:cNvSpPr>
          <p:nvPr>
            <p:ph type="title"/>
          </p:nvPr>
        </p:nvSpPr>
        <p:spPr>
          <a:xfrm>
            <a:off x="648930" y="629267"/>
            <a:ext cx="9252154" cy="1016654"/>
          </a:xfrm>
        </p:spPr>
        <p:txBody>
          <a:bodyPr>
            <a:normAutofit/>
          </a:bodyPr>
          <a:lstStyle/>
          <a:p>
            <a:r>
              <a:rPr lang="en-US"/>
              <a:t>Part 1: Things to consider</a:t>
            </a:r>
          </a:p>
        </p:txBody>
      </p:sp>
      <p:sp>
        <p:nvSpPr>
          <p:cNvPr id="73" name="Rectangle 7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7D9643BC-C2BE-4D52-AC4A-91D002152376}"/>
              </a:ext>
            </a:extLst>
          </p:cNvPr>
          <p:cNvSpPr>
            <a:spLocks noGrp="1"/>
          </p:cNvSpPr>
          <p:nvPr>
            <p:ph idx="1"/>
          </p:nvPr>
        </p:nvSpPr>
        <p:spPr>
          <a:xfrm>
            <a:off x="1139584" y="2735189"/>
            <a:ext cx="5122606" cy="3658689"/>
          </a:xfrm>
        </p:spPr>
        <p:txBody>
          <a:bodyPr>
            <a:normAutofit/>
          </a:bodyPr>
          <a:lstStyle/>
          <a:p>
            <a:pPr>
              <a:defRPr/>
            </a:pPr>
            <a:r>
              <a:rPr lang="en-US" dirty="0">
                <a:solidFill>
                  <a:schemeClr val="bg1"/>
                </a:solidFill>
              </a:rPr>
              <a:t>1.  Who? –Your target audience</a:t>
            </a:r>
          </a:p>
          <a:p>
            <a:pPr>
              <a:defRPr/>
            </a:pPr>
            <a:r>
              <a:rPr lang="en-US" dirty="0">
                <a:solidFill>
                  <a:schemeClr val="bg1"/>
                </a:solidFill>
              </a:rPr>
              <a:t>2.:  What? –Your Presentation Topic</a:t>
            </a:r>
          </a:p>
          <a:p>
            <a:pPr>
              <a:defRPr/>
            </a:pPr>
            <a:r>
              <a:rPr lang="en-US" dirty="0">
                <a:solidFill>
                  <a:schemeClr val="bg1"/>
                </a:solidFill>
              </a:rPr>
              <a:t>3.  When?</a:t>
            </a:r>
          </a:p>
          <a:p>
            <a:pPr>
              <a:spcAft>
                <a:spcPts val="600"/>
              </a:spcAft>
              <a:defRPr/>
            </a:pPr>
            <a:r>
              <a:rPr lang="en-US" dirty="0">
                <a:solidFill>
                  <a:schemeClr val="bg1"/>
                </a:solidFill>
              </a:rPr>
              <a:t>4.  Where and How? —Your      		Presentation Platform</a:t>
            </a:r>
          </a:p>
          <a:p>
            <a:pPr marL="457200" lvl="1" indent="0">
              <a:spcAft>
                <a:spcPts val="1200"/>
              </a:spcAft>
              <a:buNone/>
              <a:defRPr/>
            </a:pPr>
            <a:endParaRPr lang="en-US" dirty="0">
              <a:solidFill>
                <a:schemeClr val="bg1"/>
              </a:solidFill>
            </a:endParaRPr>
          </a:p>
          <a:p>
            <a:endParaRPr lang="en-US" dirty="0">
              <a:solidFill>
                <a:schemeClr val="bg1"/>
              </a:solidFill>
            </a:endParaRPr>
          </a:p>
        </p:txBody>
      </p:sp>
      <p:pic>
        <p:nvPicPr>
          <p:cNvPr id="1026" name="Picture 2" descr="Questions Who How - Free image on Pixabay">
            <a:extLst>
              <a:ext uri="{FF2B5EF4-FFF2-40B4-BE49-F238E27FC236}">
                <a16:creationId xmlns:a16="http://schemas.microsoft.com/office/drawing/2014/main" id="{0FED0C3E-174B-4399-8A20-A5A9FF2B89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94125" y="2286162"/>
            <a:ext cx="5451627" cy="362780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5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t>1.  Who?</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1283352" y="2543981"/>
            <a:ext cx="8617732" cy="3658689"/>
          </a:xfrm>
        </p:spPr>
        <p:txBody>
          <a:bodyPr>
            <a:normAutofit/>
          </a:bodyPr>
          <a:lstStyle/>
          <a:p>
            <a:pPr>
              <a:spcBef>
                <a:spcPts val="600"/>
              </a:spcBef>
              <a:spcAft>
                <a:spcPts val="1200"/>
              </a:spcAft>
            </a:pPr>
            <a:r>
              <a:rPr lang="en-US" altLang="en-US" dirty="0">
                <a:solidFill>
                  <a:schemeClr val="bg1"/>
                </a:solidFill>
              </a:rPr>
              <a:t>Who are you targeting with this event?</a:t>
            </a:r>
          </a:p>
          <a:p>
            <a:pPr lvl="1">
              <a:spcBef>
                <a:spcPts val="600"/>
              </a:spcBef>
              <a:spcAft>
                <a:spcPts val="1200"/>
              </a:spcAft>
            </a:pPr>
            <a:r>
              <a:rPr lang="en-US" altLang="en-US" sz="2000" dirty="0">
                <a:solidFill>
                  <a:schemeClr val="bg1"/>
                </a:solidFill>
              </a:rPr>
              <a:t>Medicare beneficiaries</a:t>
            </a:r>
          </a:p>
          <a:p>
            <a:pPr lvl="2">
              <a:spcBef>
                <a:spcPts val="600"/>
              </a:spcBef>
              <a:spcAft>
                <a:spcPts val="1200"/>
              </a:spcAft>
            </a:pPr>
            <a:r>
              <a:rPr lang="en-US" altLang="en-US" sz="1800" dirty="0">
                <a:solidFill>
                  <a:schemeClr val="bg1"/>
                </a:solidFill>
              </a:rPr>
              <a:t>Only those who call for info?</a:t>
            </a:r>
          </a:p>
          <a:p>
            <a:pPr lvl="2">
              <a:spcBef>
                <a:spcPts val="600"/>
              </a:spcBef>
              <a:spcAft>
                <a:spcPts val="1200"/>
              </a:spcAft>
            </a:pPr>
            <a:r>
              <a:rPr lang="en-US" altLang="en-US" sz="1800" dirty="0">
                <a:solidFill>
                  <a:schemeClr val="bg1"/>
                </a:solidFill>
              </a:rPr>
              <a:t>Open to Public?</a:t>
            </a:r>
          </a:p>
          <a:p>
            <a:pPr lvl="2">
              <a:spcBef>
                <a:spcPts val="600"/>
              </a:spcBef>
              <a:spcAft>
                <a:spcPts val="1200"/>
              </a:spcAft>
            </a:pPr>
            <a:r>
              <a:rPr lang="en-US" altLang="en-US" sz="1800" dirty="0">
                <a:solidFill>
                  <a:schemeClr val="bg1"/>
                </a:solidFill>
              </a:rPr>
              <a:t>Through your agency?  Senior Center? Library?</a:t>
            </a:r>
          </a:p>
          <a:p>
            <a:pPr lvl="1">
              <a:spcBef>
                <a:spcPts val="600"/>
              </a:spcBef>
              <a:spcAft>
                <a:spcPts val="1200"/>
              </a:spcAft>
            </a:pPr>
            <a:r>
              <a:rPr lang="en-US" altLang="en-US" sz="2000" dirty="0">
                <a:solidFill>
                  <a:schemeClr val="bg1"/>
                </a:solidFill>
              </a:rPr>
              <a:t>Community Partners</a:t>
            </a:r>
          </a:p>
          <a:p>
            <a:pPr lvl="2">
              <a:spcBef>
                <a:spcPts val="600"/>
              </a:spcBef>
              <a:spcAft>
                <a:spcPts val="1200"/>
              </a:spcAft>
            </a:pPr>
            <a:r>
              <a:rPr lang="en-US" altLang="en-US" sz="1900" dirty="0">
                <a:solidFill>
                  <a:schemeClr val="bg1"/>
                </a:solidFill>
              </a:rPr>
              <a:t>Social workers, SSA staff and other local professionals</a:t>
            </a:r>
          </a:p>
          <a:p>
            <a:pPr>
              <a:spcBef>
                <a:spcPts val="600"/>
              </a:spcBef>
              <a:spcAft>
                <a:spcPts val="1200"/>
              </a:spcAft>
            </a:pPr>
            <a:endParaRPr lang="en-US" altLang="en-US" sz="19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2068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t>2.  What?</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1072678" y="2583787"/>
            <a:ext cx="7781076" cy="3658689"/>
          </a:xfrm>
        </p:spPr>
        <p:txBody>
          <a:bodyPr>
            <a:normAutofit/>
          </a:bodyPr>
          <a:lstStyle/>
          <a:p>
            <a:pPr>
              <a:spcBef>
                <a:spcPts val="600"/>
              </a:spcBef>
              <a:spcAft>
                <a:spcPts val="1200"/>
              </a:spcAft>
            </a:pPr>
            <a:r>
              <a:rPr lang="en-US" altLang="en-US" dirty="0">
                <a:solidFill>
                  <a:schemeClr val="bg1"/>
                </a:solidFill>
              </a:rPr>
              <a:t>Determine your topic</a:t>
            </a:r>
          </a:p>
          <a:p>
            <a:pPr lvl="1">
              <a:spcBef>
                <a:spcPts val="600"/>
              </a:spcBef>
              <a:spcAft>
                <a:spcPts val="1200"/>
              </a:spcAft>
            </a:pPr>
            <a:r>
              <a:rPr lang="en-US" altLang="en-US" sz="2000" dirty="0">
                <a:solidFill>
                  <a:schemeClr val="bg1"/>
                </a:solidFill>
              </a:rPr>
              <a:t>Welcome to Medicare / Medicare 101</a:t>
            </a:r>
          </a:p>
          <a:p>
            <a:pPr lvl="2">
              <a:spcBef>
                <a:spcPts val="600"/>
              </a:spcBef>
              <a:spcAft>
                <a:spcPts val="1200"/>
              </a:spcAft>
            </a:pPr>
            <a:r>
              <a:rPr lang="en-US" altLang="en-US" sz="1800" dirty="0">
                <a:solidFill>
                  <a:schemeClr val="bg1"/>
                </a:solidFill>
              </a:rPr>
              <a:t>Entire series at once or break into several sessions</a:t>
            </a:r>
          </a:p>
          <a:p>
            <a:pPr lvl="1">
              <a:spcBef>
                <a:spcPts val="600"/>
              </a:spcBef>
              <a:spcAft>
                <a:spcPts val="1200"/>
              </a:spcAft>
            </a:pPr>
            <a:r>
              <a:rPr lang="en-US" altLang="en-US" sz="2000" dirty="0">
                <a:solidFill>
                  <a:schemeClr val="bg1"/>
                </a:solidFill>
              </a:rPr>
              <a:t>Annual Open Enrollment Period</a:t>
            </a:r>
          </a:p>
          <a:p>
            <a:pPr lvl="1">
              <a:spcBef>
                <a:spcPts val="600"/>
              </a:spcBef>
              <a:spcAft>
                <a:spcPts val="1200"/>
              </a:spcAft>
            </a:pPr>
            <a:r>
              <a:rPr lang="en-US" altLang="en-US" sz="2000" dirty="0">
                <a:solidFill>
                  <a:schemeClr val="bg1"/>
                </a:solidFill>
              </a:rPr>
              <a:t>Other Outreach</a:t>
            </a:r>
          </a:p>
          <a:p>
            <a:pPr lvl="2">
              <a:spcBef>
                <a:spcPts val="600"/>
              </a:spcBef>
              <a:spcAft>
                <a:spcPts val="1200"/>
              </a:spcAft>
            </a:pPr>
            <a:r>
              <a:rPr lang="en-US" altLang="en-US" sz="1800" dirty="0">
                <a:solidFill>
                  <a:schemeClr val="bg1"/>
                </a:solidFill>
              </a:rPr>
              <a:t>Low-income benefit programs</a:t>
            </a:r>
          </a:p>
          <a:p>
            <a:pPr lvl="2">
              <a:spcBef>
                <a:spcPts val="600"/>
              </a:spcBef>
              <a:spcAft>
                <a:spcPts val="1200"/>
              </a:spcAft>
            </a:pPr>
            <a:r>
              <a:rPr lang="en-US" altLang="en-US" sz="1800" dirty="0">
                <a:solidFill>
                  <a:schemeClr val="bg1"/>
                </a:solidFill>
              </a:rPr>
              <a:t>Preventive Services</a:t>
            </a:r>
          </a:p>
          <a:p>
            <a:pPr>
              <a:spcBef>
                <a:spcPts val="600"/>
              </a:spcBef>
              <a:spcAft>
                <a:spcPts val="1200"/>
              </a:spcAft>
            </a:pPr>
            <a:endParaRPr lang="en-US" alt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230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a:t>3.  When?</a:t>
            </a:r>
          </a:p>
        </p:txBody>
      </p:sp>
      <p:sp>
        <p:nvSpPr>
          <p:cNvPr id="73" name="Rectangle 7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849653" y="2851335"/>
            <a:ext cx="6086406" cy="3658689"/>
          </a:xfrm>
        </p:spPr>
        <p:txBody>
          <a:bodyPr>
            <a:normAutofit/>
          </a:bodyPr>
          <a:lstStyle/>
          <a:p>
            <a:pPr>
              <a:spcBef>
                <a:spcPts val="600"/>
              </a:spcBef>
              <a:spcAft>
                <a:spcPts val="1200"/>
              </a:spcAft>
            </a:pPr>
            <a:r>
              <a:rPr lang="en-US" altLang="en-US" dirty="0">
                <a:solidFill>
                  <a:schemeClr val="bg1"/>
                </a:solidFill>
              </a:rPr>
              <a:t>Do you plan to do this monthly?</a:t>
            </a:r>
          </a:p>
          <a:p>
            <a:pPr lvl="1">
              <a:spcBef>
                <a:spcPts val="600"/>
              </a:spcBef>
              <a:spcAft>
                <a:spcPts val="1200"/>
              </a:spcAft>
            </a:pPr>
            <a:r>
              <a:rPr lang="en-US" altLang="en-US" dirty="0">
                <a:solidFill>
                  <a:schemeClr val="bg1"/>
                </a:solidFill>
              </a:rPr>
              <a:t>Benefits of doing on a regular schedule</a:t>
            </a:r>
          </a:p>
          <a:p>
            <a:pPr>
              <a:spcBef>
                <a:spcPts val="600"/>
              </a:spcBef>
              <a:spcAft>
                <a:spcPts val="1200"/>
              </a:spcAft>
            </a:pPr>
            <a:r>
              <a:rPr lang="en-US" altLang="en-US" dirty="0">
                <a:solidFill>
                  <a:schemeClr val="bg1"/>
                </a:solidFill>
              </a:rPr>
              <a:t>Always on the same day or vary it to give people options?</a:t>
            </a:r>
          </a:p>
          <a:p>
            <a:pPr>
              <a:spcBef>
                <a:spcPts val="600"/>
              </a:spcBef>
              <a:spcAft>
                <a:spcPts val="1200"/>
              </a:spcAft>
            </a:pPr>
            <a:r>
              <a:rPr lang="en-US" altLang="en-US" dirty="0">
                <a:solidFill>
                  <a:schemeClr val="bg1"/>
                </a:solidFill>
              </a:rPr>
              <a:t>Different times of day?</a:t>
            </a:r>
          </a:p>
          <a:p>
            <a:pPr>
              <a:spcBef>
                <a:spcPts val="600"/>
              </a:spcBef>
              <a:spcAft>
                <a:spcPts val="1200"/>
              </a:spcAft>
            </a:pPr>
            <a:endParaRPr lang="en-US" altLang="en-US" dirty="0">
              <a:solidFill>
                <a:schemeClr val="bg1"/>
              </a:solidFill>
            </a:endParaRPr>
          </a:p>
          <a:p>
            <a:endParaRPr lang="en-US" dirty="0">
              <a:solidFill>
                <a:schemeClr val="bg1"/>
              </a:solidFill>
            </a:endParaRPr>
          </a:p>
        </p:txBody>
      </p:sp>
      <p:pic>
        <p:nvPicPr>
          <p:cNvPr id="2050" name="Picture 2" descr="Clock Watch Date - Free vector graphic on Pixabay">
            <a:extLst>
              <a:ext uri="{FF2B5EF4-FFF2-40B4-BE49-F238E27FC236}">
                <a16:creationId xmlns:a16="http://schemas.microsoft.com/office/drawing/2014/main" id="{1F364B2D-FF96-47B0-968B-74885EE63FF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83683" y="2617384"/>
            <a:ext cx="3549587"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5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4. Where and How?</a:t>
            </a:r>
            <a:br>
              <a:rPr lang="en-US" sz="3300">
                <a:solidFill>
                  <a:srgbClr val="EBEBEB"/>
                </a:solidFill>
              </a:rPr>
            </a:br>
            <a:r>
              <a:rPr lang="en-US" sz="3300">
                <a:solidFill>
                  <a:srgbClr val="EBEBEB"/>
                </a:solidFill>
              </a:rPr>
              <a:t>	Your Presentation Platform</a:t>
            </a:r>
          </a:p>
        </p:txBody>
      </p:sp>
      <p:sp>
        <p:nvSpPr>
          <p:cNvPr id="42" name="Rectangle 41">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Freeform: Shape 43">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34" name="Content Placeholder 5">
            <a:extLst>
              <a:ext uri="{FF2B5EF4-FFF2-40B4-BE49-F238E27FC236}">
                <a16:creationId xmlns:a16="http://schemas.microsoft.com/office/drawing/2014/main" id="{61DA4AA7-D7C4-4DAB-B74F-FEB880D2411D}"/>
              </a:ext>
            </a:extLst>
          </p:cNvPr>
          <p:cNvGraphicFramePr>
            <a:graphicFrameLocks noGrp="1"/>
          </p:cNvGraphicFramePr>
          <p:nvPr>
            <p:ph idx="1"/>
            <p:extLst>
              <p:ext uri="{D42A27DB-BD31-4B8C-83A1-F6EECF244321}">
                <p14:modId xmlns:p14="http://schemas.microsoft.com/office/powerpoint/2010/main" val="2774759791"/>
              </p:ext>
            </p:extLst>
          </p:nvPr>
        </p:nvGraphicFramePr>
        <p:xfrm>
          <a:off x="648930" y="28244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7955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fontScale="90000"/>
          </a:bodyPr>
          <a:lstStyle/>
          <a:p>
            <a:r>
              <a:rPr lang="en-US" sz="3900" dirty="0"/>
              <a:t>Features to Consider for your  Platform</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1039849" y="2587999"/>
            <a:ext cx="10691233" cy="3658689"/>
          </a:xfrm>
        </p:spPr>
        <p:txBody>
          <a:bodyPr>
            <a:normAutofit fontScale="92500" lnSpcReduction="10000"/>
          </a:bodyPr>
          <a:lstStyle/>
          <a:p>
            <a:pPr>
              <a:spcBef>
                <a:spcPts val="600"/>
              </a:spcBef>
              <a:spcAft>
                <a:spcPts val="1200"/>
              </a:spcAft>
            </a:pPr>
            <a:r>
              <a:rPr lang="en-US" altLang="en-US" sz="2200" dirty="0">
                <a:solidFill>
                  <a:schemeClr val="bg1"/>
                </a:solidFill>
              </a:rPr>
              <a:t>How many people can attend?</a:t>
            </a:r>
          </a:p>
          <a:p>
            <a:pPr>
              <a:spcBef>
                <a:spcPts val="600"/>
              </a:spcBef>
              <a:spcAft>
                <a:spcPts val="1200"/>
              </a:spcAft>
            </a:pPr>
            <a:r>
              <a:rPr lang="en-US" altLang="en-US" sz="2200" dirty="0">
                <a:solidFill>
                  <a:schemeClr val="bg1"/>
                </a:solidFill>
              </a:rPr>
              <a:t>Is Closed Captioning available?</a:t>
            </a:r>
          </a:p>
          <a:p>
            <a:pPr>
              <a:spcBef>
                <a:spcPts val="600"/>
              </a:spcBef>
              <a:spcAft>
                <a:spcPts val="1200"/>
              </a:spcAft>
            </a:pPr>
            <a:r>
              <a:rPr lang="en-US" altLang="en-US" sz="2200" dirty="0">
                <a:solidFill>
                  <a:schemeClr val="bg1"/>
                </a:solidFill>
              </a:rPr>
              <a:t>Do participants need to download an app to join?  Is this an issue? </a:t>
            </a:r>
          </a:p>
          <a:p>
            <a:pPr>
              <a:spcBef>
                <a:spcPts val="600"/>
              </a:spcBef>
              <a:spcAft>
                <a:spcPts val="1200"/>
              </a:spcAft>
            </a:pPr>
            <a:r>
              <a:rPr lang="en-US" altLang="en-US" sz="2200" dirty="0">
                <a:solidFill>
                  <a:schemeClr val="bg1"/>
                </a:solidFill>
              </a:rPr>
              <a:t>IF the platform allows, do you want to open the event for questions at the end?  </a:t>
            </a:r>
          </a:p>
          <a:p>
            <a:pPr lvl="1">
              <a:spcBef>
                <a:spcPts val="600"/>
              </a:spcBef>
              <a:spcAft>
                <a:spcPts val="1200"/>
              </a:spcAft>
            </a:pPr>
            <a:r>
              <a:rPr lang="en-US" altLang="en-US" sz="1900" dirty="0">
                <a:solidFill>
                  <a:schemeClr val="bg1"/>
                </a:solidFill>
              </a:rPr>
              <a:t>Less control.  Possible background noise.</a:t>
            </a:r>
          </a:p>
          <a:p>
            <a:pPr lvl="1">
              <a:spcBef>
                <a:spcPts val="600"/>
              </a:spcBef>
              <a:spcAft>
                <a:spcPts val="1200"/>
              </a:spcAft>
            </a:pPr>
            <a:r>
              <a:rPr lang="en-US" altLang="en-US" sz="1900" dirty="0">
                <a:solidFill>
                  <a:schemeClr val="bg1"/>
                </a:solidFill>
              </a:rPr>
              <a:t>Alternatively, use chat box</a:t>
            </a:r>
          </a:p>
          <a:p>
            <a:pPr>
              <a:spcBef>
                <a:spcPts val="600"/>
              </a:spcBef>
              <a:spcAft>
                <a:spcPts val="1200"/>
              </a:spcAft>
            </a:pPr>
            <a:r>
              <a:rPr lang="en-US" altLang="en-US" sz="2200" dirty="0">
                <a:solidFill>
                  <a:schemeClr val="bg1"/>
                </a:solidFill>
              </a:rPr>
              <a:t>Will you be recording the presentation? </a:t>
            </a:r>
          </a:p>
          <a:p>
            <a:pPr>
              <a:spcBef>
                <a:spcPts val="600"/>
              </a:spcBef>
              <a:spcAft>
                <a:spcPts val="1200"/>
              </a:spcAft>
            </a:pPr>
            <a:endParaRPr lang="en-US" altLang="en-US" sz="22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084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TotalTime>
  <Words>2551</Words>
  <Application>Microsoft Office PowerPoint</Application>
  <PresentationFormat>Widescreen</PresentationFormat>
  <Paragraphs>170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Euphemia</vt:lpstr>
      <vt:lpstr>Wingdings 3</vt:lpstr>
      <vt:lpstr>Ion</vt:lpstr>
      <vt:lpstr>Conducting effective virtual presentations</vt:lpstr>
      <vt:lpstr>When you can’t be there in person…</vt:lpstr>
      <vt:lpstr>Agenda</vt:lpstr>
      <vt:lpstr>Part 1: Things to consider</vt:lpstr>
      <vt:lpstr>1.  Who?</vt:lpstr>
      <vt:lpstr>2.  What?</vt:lpstr>
      <vt:lpstr>3.  When?</vt:lpstr>
      <vt:lpstr>4. Where and How?  Your Presentation Platform</vt:lpstr>
      <vt:lpstr>Features to Consider for your  Platform</vt:lpstr>
      <vt:lpstr>TEAMS Platform Example</vt:lpstr>
      <vt:lpstr>ZOOM Platform Example</vt:lpstr>
      <vt:lpstr>Additional Considerations</vt:lpstr>
      <vt:lpstr>Part 2:  Promoting Your Event </vt:lpstr>
      <vt:lpstr>Sample Announcement  </vt:lpstr>
      <vt:lpstr>Part 3:  Presenter Tips </vt:lpstr>
      <vt:lpstr>Part 4:  Additional Tools</vt:lpstr>
      <vt:lpstr>Sharing of experiences</vt:lpstr>
      <vt:lpstr>Sharing –Common Points</vt:lpstr>
      <vt:lpstr>Questions?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effective virtual presentations</dc:title>
  <dc:creator>Debbie Bisswurm</dc:creator>
  <cp:lastModifiedBy>Debbie Bisswurm</cp:lastModifiedBy>
  <cp:revision>21</cp:revision>
  <cp:lastPrinted>2020-06-23T16:49:26Z</cp:lastPrinted>
  <dcterms:created xsi:type="dcterms:W3CDTF">2020-06-22T17:01:42Z</dcterms:created>
  <dcterms:modified xsi:type="dcterms:W3CDTF">2020-06-24T15:45:35Z</dcterms:modified>
</cp:coreProperties>
</file>