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3" r:id="rId2"/>
    <p:sldId id="257" r:id="rId3"/>
    <p:sldId id="261" r:id="rId4"/>
    <p:sldId id="281" r:id="rId5"/>
    <p:sldId id="258" r:id="rId6"/>
    <p:sldId id="278" r:id="rId7"/>
    <p:sldId id="271" r:id="rId8"/>
    <p:sldId id="276" r:id="rId9"/>
    <p:sldId id="262" r:id="rId10"/>
    <p:sldId id="282" r:id="rId11"/>
    <p:sldId id="287" r:id="rId12"/>
    <p:sldId id="298" r:id="rId13"/>
    <p:sldId id="299" r:id="rId14"/>
    <p:sldId id="300" r:id="rId15"/>
    <p:sldId id="288" r:id="rId16"/>
    <p:sldId id="289" r:id="rId17"/>
    <p:sldId id="283" r:id="rId18"/>
    <p:sldId id="285" r:id="rId19"/>
    <p:sldId id="290" r:id="rId20"/>
    <p:sldId id="263" r:id="rId21"/>
    <p:sldId id="286" r:id="rId22"/>
    <p:sldId id="264" r:id="rId23"/>
    <p:sldId id="265" r:id="rId24"/>
    <p:sldId id="272" r:id="rId25"/>
    <p:sldId id="266" r:id="rId26"/>
    <p:sldId id="275" r:id="rId27"/>
    <p:sldId id="273" r:id="rId28"/>
    <p:sldId id="294" r:id="rId29"/>
    <p:sldId id="280" r:id="rId30"/>
    <p:sldId id="291" r:id="rId31"/>
    <p:sldId id="29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76568" autoAdjust="0"/>
  </p:normalViewPr>
  <p:slideViewPr>
    <p:cSldViewPr snapToGrid="0">
      <p:cViewPr varScale="1">
        <p:scale>
          <a:sx n="55" d="100"/>
          <a:sy n="55" d="100"/>
        </p:scale>
        <p:origin x="116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579632-73DE-4080-A443-A86B14198393}" type="datetimeFigureOut">
              <a:rPr lang="en-US" smtClean="0"/>
              <a:t>8/23/2016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969F12C-C3D7-4F68-9740-BAD65C414897}" type="slidenum">
              <a:rPr lang="en-US" smtClean="0"/>
              <a:t>‹#›</a:t>
            </a:fld>
            <a:endParaRPr lang="en-US"/>
          </a:p>
        </p:txBody>
      </p:sp>
    </p:spTree>
    <p:extLst>
      <p:ext uri="{BB962C8B-B14F-4D97-AF65-F5344CB8AC3E}">
        <p14:creationId xmlns:p14="http://schemas.microsoft.com/office/powerpoint/2010/main" val="22641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9D309A-A60E-4427-B34E-89E61AE38403}" type="datetimeFigureOut">
              <a:rPr lang="en-US" smtClean="0"/>
              <a:t>8/23/2016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D8CAF6-4268-4640-BDAB-BE50266FDD6C}" type="slidenum">
              <a:rPr lang="en-US" smtClean="0"/>
              <a:t>‹#›</a:t>
            </a:fld>
            <a:endParaRPr lang="en-US"/>
          </a:p>
        </p:txBody>
      </p:sp>
    </p:spTree>
    <p:extLst>
      <p:ext uri="{BB962C8B-B14F-4D97-AF65-F5344CB8AC3E}">
        <p14:creationId xmlns:p14="http://schemas.microsoft.com/office/powerpoint/2010/main" val="49042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1</a:t>
            </a:fld>
            <a:endParaRPr lang="en-US" altLang="en-US"/>
          </a:p>
        </p:txBody>
      </p:sp>
    </p:spTree>
    <p:extLst>
      <p:ext uri="{BB962C8B-B14F-4D97-AF65-F5344CB8AC3E}">
        <p14:creationId xmlns:p14="http://schemas.microsoft.com/office/powerpoint/2010/main" val="287621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a:p>
            <a:r>
              <a:rPr lang="en-US" altLang="en-US" dirty="0"/>
              <a:t>Each group will have cultural norms and issues that will be important to understand.  Three common</a:t>
            </a:r>
            <a:r>
              <a:rPr lang="en-US" altLang="en-US" baseline="0" dirty="0"/>
              <a:t> issues to pay close attention to are:</a:t>
            </a:r>
          </a:p>
          <a:p>
            <a:pPr marL="628650" lvl="1" indent="-171450">
              <a:buFont typeface="Arial" panose="020B0604020202020204" pitchFamily="34" charset="0"/>
              <a:buChar char="•"/>
            </a:pPr>
            <a:r>
              <a:rPr lang="en-US" altLang="en-US" baseline="0" dirty="0"/>
              <a:t>Cultural Issues</a:t>
            </a:r>
          </a:p>
          <a:p>
            <a:pPr marL="628650" lvl="1" indent="-171450">
              <a:buFont typeface="Arial" panose="020B0604020202020204" pitchFamily="34" charset="0"/>
              <a:buChar char="•"/>
            </a:pPr>
            <a:r>
              <a:rPr lang="en-US" altLang="en-US" baseline="0" dirty="0"/>
              <a:t>Family Relationships</a:t>
            </a:r>
          </a:p>
          <a:p>
            <a:pPr marL="628650" lvl="1" indent="-171450">
              <a:buFont typeface="Arial" panose="020B0604020202020204" pitchFamily="34" charset="0"/>
              <a:buChar char="•"/>
            </a:pPr>
            <a:r>
              <a:rPr lang="en-US" altLang="en-US" baseline="0" dirty="0"/>
              <a:t>Decision-making factors</a:t>
            </a:r>
          </a:p>
          <a:p>
            <a:r>
              <a:rPr lang="en-US" altLang="en-US" dirty="0"/>
              <a:t>Some of these we can learn before we meet with them, others will need to be learned</a:t>
            </a:r>
            <a:r>
              <a:rPr lang="en-US" altLang="en-US" baseline="0" dirty="0"/>
              <a:t> from the key contact or community leader.  You need to be ultra-sensitive to what the cultural norms are for the group you are working with.  Do not make assumptions.  </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10</a:t>
            </a:fld>
            <a:endParaRPr lang="en-US" altLang="en-US"/>
          </a:p>
        </p:txBody>
      </p:sp>
    </p:spTree>
    <p:extLst>
      <p:ext uri="{BB962C8B-B14F-4D97-AF65-F5344CB8AC3E}">
        <p14:creationId xmlns:p14="http://schemas.microsoft.com/office/powerpoint/2010/main" val="347207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panose="020B0604020202020204" pitchFamily="34" charset="0"/>
              </a:rPr>
              <a:t>Jane</a:t>
            </a:r>
          </a:p>
          <a:p>
            <a:r>
              <a:rPr lang="en-US" altLang="en-US" dirty="0">
                <a:cs typeface="Arial" panose="020B0604020202020204" pitchFamily="34" charset="0"/>
              </a:rPr>
              <a:t>Cultural</a:t>
            </a:r>
            <a:r>
              <a:rPr lang="en-US" altLang="en-US" baseline="0" dirty="0">
                <a:cs typeface="Arial" panose="020B0604020202020204" pitchFamily="34" charset="0"/>
              </a:rPr>
              <a:t> Awareness is understanding that every person and group is unique.  It is being sensitive to things that are important to a person or group that might not be of much significance to yourself.  This is not stereotyping – it is educating yourself about “norms” of an identified group while also understanding that not everyone in a “group” may adhere to the same norms.  </a:t>
            </a:r>
          </a:p>
          <a:p>
            <a:endParaRPr lang="en-US" altLang="en-US" baseline="0" dirty="0">
              <a:cs typeface="Arial" panose="020B0604020202020204" pitchFamily="34" charset="0"/>
            </a:endParaRPr>
          </a:p>
          <a:p>
            <a:r>
              <a:rPr lang="en-US" altLang="en-US" baseline="0" dirty="0">
                <a:cs typeface="Arial" panose="020B0604020202020204" pitchFamily="34" charset="0"/>
              </a:rPr>
              <a:t>Paying attention to cultural traits and norms is important because it will </a:t>
            </a:r>
          </a:p>
          <a:p>
            <a:pPr marL="171450" indent="-171450">
              <a:buFont typeface="Arial" panose="020B0604020202020204" pitchFamily="34" charset="0"/>
              <a:buChar char="•"/>
            </a:pPr>
            <a:r>
              <a:rPr lang="en-US" altLang="en-US" baseline="0" dirty="0">
                <a:cs typeface="Arial" panose="020B0604020202020204" pitchFamily="34" charset="0"/>
              </a:rPr>
              <a:t>increase the likelihood of positive response to your programs</a:t>
            </a:r>
          </a:p>
          <a:p>
            <a:pPr marL="171450" indent="-171450">
              <a:buFont typeface="Arial" panose="020B0604020202020204" pitchFamily="34" charset="0"/>
              <a:buChar char="•"/>
            </a:pPr>
            <a:r>
              <a:rPr lang="en-US" altLang="en-US" baseline="0" dirty="0">
                <a:cs typeface="Arial" panose="020B0604020202020204" pitchFamily="34" charset="0"/>
              </a:rPr>
              <a:t>Increase the probability of good follow up</a:t>
            </a:r>
          </a:p>
          <a:p>
            <a:pPr marL="171450" indent="-171450">
              <a:buFont typeface="Arial" panose="020B0604020202020204" pitchFamily="34" charset="0"/>
              <a:buChar char="•"/>
            </a:pPr>
            <a:r>
              <a:rPr lang="en-US" altLang="en-US" baseline="0" dirty="0">
                <a:cs typeface="Arial" panose="020B0604020202020204" pitchFamily="34" charset="0"/>
              </a:rPr>
              <a:t>Increase the chance that the person will share his/her success with others in their group</a:t>
            </a:r>
            <a:endParaRPr lang="en-US" altLang="en-US"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following slides</a:t>
            </a:r>
            <a:r>
              <a:rPr lang="en-US" altLang="en-US" baseline="0" dirty="0"/>
              <a:t> will address some cultural issues for some of the minority groups we have identified.  Debbie will be reviewing those with you.</a:t>
            </a:r>
            <a:endParaRPr lang="en-US" altLang="en-US" dirty="0"/>
          </a:p>
          <a:p>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11</a:t>
            </a:fld>
            <a:endParaRPr lang="en-US" altLang="en-US"/>
          </a:p>
        </p:txBody>
      </p:sp>
    </p:spTree>
    <p:extLst>
      <p:ext uri="{BB962C8B-B14F-4D97-AF65-F5344CB8AC3E}">
        <p14:creationId xmlns:p14="http://schemas.microsoft.com/office/powerpoint/2010/main" val="3643648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r>
              <a:rPr lang="en-US" altLang="en-US" dirty="0"/>
              <a:t>Andrea is</a:t>
            </a:r>
            <a:r>
              <a:rPr lang="en-US" altLang="en-US" baseline="0" dirty="0"/>
              <a:t> a Dementia Caregiver Support Specialist (at </a:t>
            </a:r>
            <a:r>
              <a:rPr lang="en-US" altLang="en-US" baseline="0" dirty="0" err="1"/>
              <a:t>Milw</a:t>
            </a:r>
            <a:r>
              <a:rPr lang="en-US" altLang="en-US" baseline="0" dirty="0"/>
              <a:t> Co Dept. on Aging) who is working under a federal grant to provide outreach (related to Dementia care) specifically to the African American community.  </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12</a:t>
            </a:fld>
            <a:endParaRPr lang="en-US" altLang="en-US"/>
          </a:p>
        </p:txBody>
      </p:sp>
    </p:spTree>
    <p:extLst>
      <p:ext uri="{BB962C8B-B14F-4D97-AF65-F5344CB8AC3E}">
        <p14:creationId xmlns:p14="http://schemas.microsoft.com/office/powerpoint/2010/main" val="184873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r>
              <a:rPr lang="en-US" altLang="en-US" dirty="0"/>
              <a:t>The link here includes demographic,</a:t>
            </a:r>
            <a:r>
              <a:rPr lang="en-US" altLang="en-US" baseline="0" dirty="0"/>
              <a:t> economic and social information based on county.  I encourage you to take a look at this site for your particular county as it provides a really good snapshot of the population in your area.</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13</a:t>
            </a:fld>
            <a:endParaRPr lang="en-US" altLang="en-US"/>
          </a:p>
        </p:txBody>
      </p:sp>
    </p:spTree>
    <p:extLst>
      <p:ext uri="{BB962C8B-B14F-4D97-AF65-F5344CB8AC3E}">
        <p14:creationId xmlns:p14="http://schemas.microsoft.com/office/powerpoint/2010/main" val="304873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r>
              <a:rPr lang="en-US" altLang="en-US" dirty="0"/>
              <a:t>Have Andrea’s Do’s and Don’ts open on desktop and go to “screen sharing” in Adobe Connect. </a:t>
            </a:r>
          </a:p>
          <a:p>
            <a:endParaRPr lang="en-US" altLang="en-US" dirty="0"/>
          </a:p>
          <a:p>
            <a:r>
              <a:rPr lang="en-US" altLang="en-US" dirty="0"/>
              <a:t>These were sent out with the meeting reminder so you may</a:t>
            </a:r>
            <a:r>
              <a:rPr lang="en-US" altLang="en-US" baseline="0" dirty="0"/>
              <a:t> have had a chance to take a look at these.  And I think it is a good idea to review this list whenever you are reaching out to the African American community.  I want to </a:t>
            </a:r>
            <a:r>
              <a:rPr lang="en-US" altLang="en-US" dirty="0"/>
              <a:t>Highlight a</a:t>
            </a:r>
            <a:r>
              <a:rPr lang="en-US" altLang="en-US" baseline="0" dirty="0"/>
              <a:t> few of these best practices, but I do also want to say that many of these “do’s and don’ts” apply to all groups, especially when we are talking about respecting—but it is good to have these addressed specifically for this community.</a:t>
            </a:r>
            <a:r>
              <a:rPr lang="en-US" altLang="en-US" dirty="0"/>
              <a:t> </a:t>
            </a:r>
          </a:p>
          <a:p>
            <a:endParaRPr lang="en-US" altLang="en-US" dirty="0"/>
          </a:p>
          <a:p>
            <a:r>
              <a:rPr lang="en-US" altLang="en-US" b="1" i="1" dirty="0"/>
              <a:t>We are grateful</a:t>
            </a:r>
            <a:r>
              <a:rPr lang="en-US" altLang="en-US" b="1" i="1" baseline="0" dirty="0"/>
              <a:t> to Andrea Garr for sharing this document with us.</a:t>
            </a:r>
            <a:endParaRPr lang="en-US" altLang="en-US" b="1" i="1"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14</a:t>
            </a:fld>
            <a:endParaRPr lang="en-US" altLang="en-US"/>
          </a:p>
        </p:txBody>
      </p:sp>
    </p:spTree>
    <p:extLst>
      <p:ext uri="{BB962C8B-B14F-4D97-AF65-F5344CB8AC3E}">
        <p14:creationId xmlns:p14="http://schemas.microsoft.com/office/powerpoint/2010/main" val="404953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r>
              <a:rPr lang="en-US" dirty="0"/>
              <a:t>*The info from this slide was taken primarily from a recent training on this topic from the SHIP Technical Assistance Center.  Keep in mind, the different sub-groups within this category, whether Hmong</a:t>
            </a:r>
            <a:r>
              <a:rPr lang="en-US" baseline="0" dirty="0"/>
              <a:t>, Japanese, Asian Indian, etc. will have different socio-cultural traits, (and individuals will differ) but these are some that may be common that you would want to pay attention to.</a:t>
            </a:r>
            <a:endParaRPr lang="en-US" dirty="0"/>
          </a:p>
          <a:p>
            <a:endParaRPr lang="en-US" dirty="0"/>
          </a:p>
          <a:p>
            <a:r>
              <a:rPr lang="en-US" dirty="0"/>
              <a:t>Again, important</a:t>
            </a:r>
            <a:r>
              <a:rPr lang="en-US" baseline="0" dirty="0"/>
              <a:t> to discuss with your contact (key community leader) any issues they feel may impact your efforts to provide outreach and assistance to the community.</a:t>
            </a:r>
            <a:endParaRPr lang="en-US" dirty="0"/>
          </a:p>
        </p:txBody>
      </p:sp>
      <p:sp>
        <p:nvSpPr>
          <p:cNvPr id="4" name="Slide Number Placeholder 3"/>
          <p:cNvSpPr>
            <a:spLocks noGrp="1"/>
          </p:cNvSpPr>
          <p:nvPr>
            <p:ph type="sldNum" sz="quarter" idx="10"/>
          </p:nvPr>
        </p:nvSpPr>
        <p:spPr/>
        <p:txBody>
          <a:bodyPr/>
          <a:lstStyle/>
          <a:p>
            <a:fld id="{9CD8CAF6-4268-4640-BDAB-BE50266FDD6C}" type="slidenum">
              <a:rPr lang="en-US" smtClean="0"/>
              <a:t>15</a:t>
            </a:fld>
            <a:endParaRPr lang="en-US"/>
          </a:p>
        </p:txBody>
      </p:sp>
    </p:spTree>
    <p:extLst>
      <p:ext uri="{BB962C8B-B14F-4D97-AF65-F5344CB8AC3E}">
        <p14:creationId xmlns:p14="http://schemas.microsoft.com/office/powerpoint/2010/main" val="101877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Debbie</a:t>
            </a:r>
          </a:p>
          <a:p>
            <a:r>
              <a:rPr lang="en-US" baseline="0" dirty="0"/>
              <a:t>Again you may hear or see the term AAPI (Asian American/Pacific Islander) so keep that in mind if you do go to these sites looking for resources.</a:t>
            </a:r>
            <a:endParaRPr lang="en-US" dirty="0"/>
          </a:p>
        </p:txBody>
      </p:sp>
      <p:sp>
        <p:nvSpPr>
          <p:cNvPr id="4" name="Slide Number Placeholder 3"/>
          <p:cNvSpPr>
            <a:spLocks noGrp="1"/>
          </p:cNvSpPr>
          <p:nvPr>
            <p:ph type="sldNum" sz="quarter" idx="10"/>
          </p:nvPr>
        </p:nvSpPr>
        <p:spPr/>
        <p:txBody>
          <a:bodyPr/>
          <a:lstStyle/>
          <a:p>
            <a:fld id="{9CD8CAF6-4268-4640-BDAB-BE50266FDD6C}" type="slidenum">
              <a:rPr lang="en-US" smtClean="0"/>
              <a:t>16</a:t>
            </a:fld>
            <a:endParaRPr lang="en-US"/>
          </a:p>
        </p:txBody>
      </p:sp>
    </p:spTree>
    <p:extLst>
      <p:ext uri="{BB962C8B-B14F-4D97-AF65-F5344CB8AC3E}">
        <p14:creationId xmlns:p14="http://schemas.microsoft.com/office/powerpoint/2010/main" val="59513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r>
              <a:rPr lang="en-US" dirty="0"/>
              <a:t>*Saul Juarez Aguilar from the Hispanic Resource Center in Waukesha</a:t>
            </a:r>
            <a:r>
              <a:rPr lang="en-US" baseline="0" dirty="0"/>
              <a:t> shared these insights with us two years ago at a MIPPA training.</a:t>
            </a:r>
          </a:p>
          <a:p>
            <a:r>
              <a:rPr lang="en-US" sz="2400" b="1" dirty="0"/>
              <a:t>1.</a:t>
            </a:r>
            <a:r>
              <a:rPr lang="en-US" sz="2400" b="1" baseline="0" dirty="0"/>
              <a:t> --</a:t>
            </a:r>
            <a:r>
              <a:rPr lang="en-US" sz="2400" b="1" dirty="0"/>
              <a:t>a challenge and opportunity</a:t>
            </a:r>
          </a:p>
          <a:p>
            <a:pPr lvl="1">
              <a:buFont typeface="Wingdings" panose="05000000000000000000" pitchFamily="2" charset="2"/>
              <a:buChar char="§"/>
            </a:pPr>
            <a:r>
              <a:rPr lang="en-US" b="1" dirty="0"/>
              <a:t>Often place family needs ahead of their own</a:t>
            </a:r>
          </a:p>
          <a:p>
            <a:pPr lvl="1">
              <a:buFont typeface="Wingdings" panose="05000000000000000000" pitchFamily="2" charset="2"/>
              <a:buChar char="§"/>
            </a:pPr>
            <a:r>
              <a:rPr lang="en-US" b="1" dirty="0"/>
              <a:t>Often attend appointments as a family group.  Adult children significant part of decision making</a:t>
            </a:r>
          </a:p>
          <a:p>
            <a:pPr lvl="1">
              <a:buFont typeface="Wingdings" panose="05000000000000000000" pitchFamily="2" charset="2"/>
              <a:buNone/>
            </a:pPr>
            <a:r>
              <a:rPr lang="en-US" sz="1200" b="1" dirty="0"/>
              <a:t>are interpreters needed?  </a:t>
            </a:r>
          </a:p>
          <a:p>
            <a:pPr lvl="1">
              <a:buFont typeface="Wingdings" panose="05000000000000000000" pitchFamily="2" charset="2"/>
              <a:buNone/>
            </a:pPr>
            <a:endParaRPr lang="en-US" sz="1200" dirty="0"/>
          </a:p>
          <a:p>
            <a:pPr lvl="1">
              <a:buFont typeface="Wingdings" panose="05000000000000000000" pitchFamily="2" charset="2"/>
              <a:buNone/>
            </a:pPr>
            <a:r>
              <a:rPr lang="en-US" sz="1200" b="1" dirty="0"/>
              <a:t>2. --Are adult children able to serve as interpreters?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t>3. --often have key person in their community that they rely on for assistance/questions.  Important to partner with them.</a:t>
            </a:r>
          </a:p>
          <a:p>
            <a:pPr lvl="1">
              <a:buFont typeface="Wingdings" panose="05000000000000000000" pitchFamily="2" charset="2"/>
              <a:buNone/>
            </a:pPr>
            <a:endParaRPr lang="en-US" b="1" dirty="0"/>
          </a:p>
          <a:p>
            <a:endParaRPr lang="en-US" dirty="0"/>
          </a:p>
        </p:txBody>
      </p:sp>
      <p:sp>
        <p:nvSpPr>
          <p:cNvPr id="4" name="Slide Number Placeholder 3"/>
          <p:cNvSpPr>
            <a:spLocks noGrp="1"/>
          </p:cNvSpPr>
          <p:nvPr>
            <p:ph type="sldNum" sz="quarter" idx="10"/>
          </p:nvPr>
        </p:nvSpPr>
        <p:spPr/>
        <p:txBody>
          <a:bodyPr/>
          <a:lstStyle/>
          <a:p>
            <a:fld id="{9CD8CAF6-4268-4640-BDAB-BE50266FDD6C}" type="slidenum">
              <a:rPr lang="en-US" smtClean="0"/>
              <a:t>17</a:t>
            </a:fld>
            <a:endParaRPr lang="en-US"/>
          </a:p>
        </p:txBody>
      </p:sp>
    </p:spTree>
    <p:extLst>
      <p:ext uri="{BB962C8B-B14F-4D97-AF65-F5344CB8AC3E}">
        <p14:creationId xmlns:p14="http://schemas.microsoft.com/office/powerpoint/2010/main" val="87349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Debbie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 who has Native American / American Indian ancestry may or may not be a tribal member, depending upon the membership rules of the specific tribe. There are 11 federally recognized tribes in Wisconsin.  </a:t>
            </a:r>
            <a:r>
              <a:rPr lang="en-US" sz="1200" b="1" kern="1200" dirty="0">
                <a:solidFill>
                  <a:schemeClr val="tx1"/>
                </a:solidFill>
                <a:effectLst/>
                <a:latin typeface="+mn-lt"/>
                <a:ea typeface="+mn-ea"/>
                <a:cs typeface="+mn-cs"/>
              </a:rPr>
              <a:t>(Each</a:t>
            </a:r>
            <a:r>
              <a:rPr lang="en-US" sz="1200" b="1" kern="1200" baseline="0" dirty="0">
                <a:solidFill>
                  <a:schemeClr val="tx1"/>
                </a:solidFill>
                <a:effectLst/>
                <a:latin typeface="+mn-lt"/>
                <a:ea typeface="+mn-ea"/>
                <a:cs typeface="+mn-cs"/>
              </a:rPr>
              <a:t> tribe is a unique community.)  </a:t>
            </a:r>
            <a:r>
              <a:rPr lang="en-US" sz="1200" i="1" kern="1200" dirty="0">
                <a:solidFill>
                  <a:schemeClr val="tx1"/>
                </a:solidFill>
                <a:effectLst/>
                <a:latin typeface="+mn-lt"/>
                <a:ea typeface="+mn-ea"/>
                <a:cs typeface="+mn-cs"/>
              </a:rPr>
              <a:t>Some tribes, such as Ho-Chunk and Oneida, refer to themselves as a “nation” rather than a “tribe.” Some tribes have different “bands.” For example, Bad River and Lac du Flambeau are both bands of the Lake Superior Chippewa Indians. When working with an individual from given community or background, it is best to listen to and adopt the terms they use to describe themselves.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The</a:t>
            </a:r>
            <a:r>
              <a:rPr lang="en-US" sz="1200" i="0" kern="1200" baseline="0" dirty="0">
                <a:solidFill>
                  <a:schemeClr val="tx1"/>
                </a:solidFill>
                <a:effectLst/>
                <a:latin typeface="+mn-lt"/>
                <a:ea typeface="+mn-ea"/>
                <a:cs typeface="+mn-cs"/>
              </a:rPr>
              <a:t> “Issues for consideration” listed here may be true of individuals in all segments of our population.  However I list them here as they were shared with me by Lisa Anderson of the Gerald L. Indian Health Center  based on her experiences with the Milwaukee Area Indian Resource Network—which includes Indian organizations working to address health and social service needs of the community.</a:t>
            </a:r>
            <a:endParaRPr lang="en-US" sz="1200" i="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Again, </a:t>
            </a:r>
            <a:r>
              <a:rPr lang="en-US" baseline="0" dirty="0"/>
              <a:t>If you do not already have a relationship with a tribal aging office in your area, reach out to them:   </a:t>
            </a:r>
            <a:r>
              <a:rPr lang="en-US" b="1" baseline="0" dirty="0"/>
              <a:t>As</a:t>
            </a:r>
            <a:r>
              <a:rPr lang="en-US" altLang="en-US" b="1" baseline="0" dirty="0"/>
              <a:t> Mary Wolf from Lac Courte  </a:t>
            </a:r>
            <a:r>
              <a:rPr lang="en-US" altLang="en-US" b="1" baseline="0" dirty="0" err="1"/>
              <a:t>Orielles</a:t>
            </a:r>
            <a:r>
              <a:rPr lang="en-US" altLang="en-US" b="1" baseline="0" dirty="0"/>
              <a:t> Tribe said:  “Networking is our Magic Wand!” </a:t>
            </a:r>
          </a:p>
          <a:p>
            <a:endParaRPr lang="en-US" altLang="en-US" b="1" dirty="0"/>
          </a:p>
          <a:p>
            <a:endParaRPr lang="en-US" dirty="0"/>
          </a:p>
        </p:txBody>
      </p:sp>
      <p:sp>
        <p:nvSpPr>
          <p:cNvPr id="4" name="Slide Number Placeholder 3"/>
          <p:cNvSpPr>
            <a:spLocks noGrp="1"/>
          </p:cNvSpPr>
          <p:nvPr>
            <p:ph type="sldNum" sz="quarter" idx="10"/>
          </p:nvPr>
        </p:nvSpPr>
        <p:spPr/>
        <p:txBody>
          <a:bodyPr/>
          <a:lstStyle/>
          <a:p>
            <a:fld id="{9CD8CAF6-4268-4640-BDAB-BE50266FDD6C}" type="slidenum">
              <a:rPr lang="en-US" smtClean="0"/>
              <a:t>18</a:t>
            </a:fld>
            <a:endParaRPr lang="en-US"/>
          </a:p>
        </p:txBody>
      </p:sp>
    </p:spTree>
    <p:extLst>
      <p:ext uri="{BB962C8B-B14F-4D97-AF65-F5344CB8AC3E}">
        <p14:creationId xmlns:p14="http://schemas.microsoft.com/office/powerpoint/2010/main" val="298133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r>
              <a:rPr lang="en-US" altLang="en-US" dirty="0"/>
              <a:t>Ginger Rogers will discuss this</a:t>
            </a:r>
            <a:r>
              <a:rPr lang="en-US" altLang="en-US" baseline="0" dirty="0"/>
              <a:t> slide. </a:t>
            </a: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19</a:t>
            </a:fld>
            <a:endParaRPr lang="en-US" altLang="en-US"/>
          </a:p>
        </p:txBody>
      </p:sp>
    </p:spTree>
    <p:extLst>
      <p:ext uri="{BB962C8B-B14F-4D97-AF65-F5344CB8AC3E}">
        <p14:creationId xmlns:p14="http://schemas.microsoft.com/office/powerpoint/2010/main" val="112745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p:txBody>
      </p:sp>
      <p:sp>
        <p:nvSpPr>
          <p:cNvPr id="286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6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4B3DE3D-E9A2-4E07-84F8-32E57AACF255}" type="datetime8">
              <a:rPr lang="en-US" altLang="en-US" smtClean="0"/>
              <a:pPr/>
              <a:t>8/23/2016 9:06 AM</a:t>
            </a:fld>
            <a:endParaRPr lang="en-US" altLang="en-US"/>
          </a:p>
        </p:txBody>
      </p:sp>
      <p:sp>
        <p:nvSpPr>
          <p:cNvPr id="28678" name="Footer Placeholder 5"/>
          <p:cNvSpPr>
            <a:spLocks noGrp="1"/>
          </p:cNvSpPr>
          <p:nvPr>
            <p:ph type="ftr" sz="quarter" idx="4"/>
          </p:nvPr>
        </p:nvSpPr>
        <p:spPr bwMode="auto">
          <a:xfrm>
            <a:off x="0" y="8829967"/>
            <a:ext cx="6309360" cy="464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US" altLang="en-US" sz="500">
                <a:solidFill>
                  <a:srgbClr val="000000"/>
                </a:solidFill>
              </a:rPr>
              <a:t>© 2007 Microsoft Corporation. All rights reserved. Microsoft, Windows, Windows Vista and other product names are or may be registered trademarks and/or trademarks in the U.S. and/or other countries.</a:t>
            </a:r>
          </a:p>
          <a:p>
            <a:r>
              <a:rPr lang="en-US" alt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a:solidFill>
                  <a:srgbClr val="000000"/>
                </a:solidFill>
              </a:rPr>
            </a:br>
            <a:r>
              <a:rPr lang="en-US" altLang="en-US" sz="500">
                <a:solidFill>
                  <a:srgbClr val="000000"/>
                </a:solidFill>
              </a:rPr>
              <a:t>MICROSOFT MAKES NO WARRANTIES, EXPRESS, IMPLIED OR STATUTORY, AS TO THE INFORMATION IN THIS PRESENTATION.</a:t>
            </a:r>
          </a:p>
          <a:p>
            <a:endParaRPr lang="en-US" altLang="en-US" sz="500"/>
          </a:p>
        </p:txBody>
      </p:sp>
      <p:sp>
        <p:nvSpPr>
          <p:cNvPr id="28679" name="Slide Number Placeholder 6"/>
          <p:cNvSpPr>
            <a:spLocks noGrp="1"/>
          </p:cNvSpPr>
          <p:nvPr>
            <p:ph type="sldNum" sz="quarter" idx="5"/>
          </p:nvPr>
        </p:nvSpPr>
        <p:spPr bwMode="auto">
          <a:xfrm>
            <a:off x="6309360" y="8829967"/>
            <a:ext cx="699418" cy="4648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6D00E50-0A9C-491E-8E84-748B797909A7}" type="slidenum">
              <a:rPr lang="en-US" altLang="en-US" smtClean="0"/>
              <a:pPr/>
              <a:t>2</a:t>
            </a:fld>
            <a:endParaRPr lang="en-US" altLang="en-US"/>
          </a:p>
        </p:txBody>
      </p:sp>
    </p:spTree>
    <p:extLst>
      <p:ext uri="{BB962C8B-B14F-4D97-AF65-F5344CB8AC3E}">
        <p14:creationId xmlns:p14="http://schemas.microsoft.com/office/powerpoint/2010/main" val="138634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a:p>
            <a:r>
              <a:rPr lang="en-US" altLang="en-US" dirty="0"/>
              <a:t>Educating</a:t>
            </a:r>
            <a:r>
              <a:rPr lang="en-US" altLang="en-US" baseline="0" dirty="0"/>
              <a:t> leaders of the designated groups is </a:t>
            </a:r>
            <a:r>
              <a:rPr lang="en-US" altLang="en-US" dirty="0"/>
              <a:t>one of the most critical</a:t>
            </a:r>
            <a:r>
              <a:rPr lang="en-US" altLang="en-US" baseline="0" dirty="0"/>
              <a:t> steps in this process.  The community leader must understand the importance of what you are doing and the value of these benefits for the people in their community!</a:t>
            </a:r>
          </a:p>
          <a:p>
            <a:endParaRPr lang="en-US" altLang="en-US" baseline="0" dirty="0"/>
          </a:p>
          <a:p>
            <a:r>
              <a:rPr lang="en-US" altLang="en-US" dirty="0"/>
              <a:t>Use brief programs descriptions</a:t>
            </a:r>
            <a:r>
              <a:rPr lang="en-US" altLang="en-US" baseline="0" dirty="0"/>
              <a:t> (Elevator speeches) in addendum.</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20</a:t>
            </a:fld>
            <a:endParaRPr lang="en-US" altLang="en-US"/>
          </a:p>
        </p:txBody>
      </p:sp>
    </p:spTree>
    <p:extLst>
      <p:ext uri="{BB962C8B-B14F-4D97-AF65-F5344CB8AC3E}">
        <p14:creationId xmlns:p14="http://schemas.microsoft.com/office/powerpoint/2010/main" val="291068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a:p>
            <a:r>
              <a:rPr lang="en-US" altLang="en-US" dirty="0"/>
              <a:t>If</a:t>
            </a:r>
            <a:r>
              <a:rPr lang="en-US" altLang="en-US" baseline="0" dirty="0"/>
              <a:t> you can provide specific examples of how you have helped beneficiaries in the past and what it has meant for them this will help them to understand how you can help their community.  I call this the “What’s in it for me?” approach.  We need to show why helping us with this outreach will benefit them.  </a:t>
            </a:r>
          </a:p>
          <a:p>
            <a:r>
              <a:rPr lang="en-US" altLang="en-US" baseline="0" dirty="0"/>
              <a:t>What are some examples that we can share that are convincing?</a:t>
            </a:r>
          </a:p>
          <a:p>
            <a:pPr marL="628650" lvl="1" indent="-171450">
              <a:buFont typeface="Arial" panose="020B0604020202020204" pitchFamily="34" charset="0"/>
              <a:buChar char="•"/>
            </a:pPr>
            <a:r>
              <a:rPr lang="en-US" altLang="en-US" baseline="0" dirty="0"/>
              <a:t>being able to afford their medications</a:t>
            </a:r>
          </a:p>
          <a:p>
            <a:pPr marL="628650" lvl="1" indent="-171450">
              <a:buFont typeface="Arial" panose="020B0604020202020204" pitchFamily="34" charset="0"/>
              <a:buChar char="•"/>
            </a:pPr>
            <a:r>
              <a:rPr lang="en-US" altLang="en-US" baseline="0" dirty="0"/>
              <a:t>staying or becoming healthier due to having medicine or routine medical care</a:t>
            </a:r>
          </a:p>
          <a:p>
            <a:pPr marL="628650" lvl="1" indent="-171450">
              <a:buFont typeface="Arial" panose="020B0604020202020204" pitchFamily="34" charset="0"/>
              <a:buChar char="•"/>
            </a:pPr>
            <a:r>
              <a:rPr lang="en-US" altLang="en-US" baseline="0" dirty="0"/>
              <a:t>learning about Part D plans that are more cost effective for them</a:t>
            </a:r>
          </a:p>
          <a:p>
            <a:pPr marL="628650" lvl="1" indent="-171450">
              <a:buFont typeface="Arial" panose="020B0604020202020204" pitchFamily="34" charset="0"/>
              <a:buChar char="•"/>
            </a:pPr>
            <a:r>
              <a:rPr lang="en-US" altLang="en-US" baseline="0" dirty="0"/>
              <a:t>saving them money personally and on a community level – less sickness = more money</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B02AB46-A401-4227-A2CB-9070D9DCA3EC}" type="slidenum">
              <a:rPr lang="en-US" altLang="en-US" smtClean="0"/>
              <a:pPr/>
              <a:t>21</a:t>
            </a:fld>
            <a:endParaRPr lang="en-US" altLang="en-US"/>
          </a:p>
        </p:txBody>
      </p:sp>
    </p:spTree>
    <p:extLst>
      <p:ext uri="{BB962C8B-B14F-4D97-AF65-F5344CB8AC3E}">
        <p14:creationId xmlns:p14="http://schemas.microsoft.com/office/powerpoint/2010/main" val="401367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a:t>Jane</a:t>
            </a:r>
          </a:p>
          <a:p>
            <a:pPr>
              <a:buFont typeface="Arial" panose="020B0604020202020204" pitchFamily="34" charset="0"/>
              <a:buNone/>
              <a:defRPr/>
            </a:pPr>
            <a:r>
              <a:rPr lang="en-US" dirty="0"/>
              <a:t>There are lots of outreach materials on the website.  All Materials can be modified to meet</a:t>
            </a:r>
            <a:r>
              <a:rPr lang="en-US" baseline="0" dirty="0"/>
              <a:t> the needs of the community you are working with.  When you show your “contact” info on the poster, insert or other materials, ask them if there may be better ways to present the  info that would resonate with their community better.  We can incorporate changes!</a:t>
            </a:r>
          </a:p>
          <a:p>
            <a:pPr>
              <a:buFont typeface="Arial" panose="020B0604020202020204" pitchFamily="34" charset="0"/>
              <a:buNone/>
              <a:defRPr/>
            </a:pPr>
            <a:endParaRPr lang="en-US" baseline="0" dirty="0"/>
          </a:p>
          <a:p>
            <a:pPr>
              <a:buFont typeface="Arial" panose="020B0604020202020204" pitchFamily="34" charset="0"/>
              <a:buNone/>
              <a:defRPr/>
            </a:pPr>
            <a:r>
              <a:rPr lang="en-US" baseline="0" dirty="0"/>
              <a:t>Let us know if there is a specific request.</a:t>
            </a:r>
          </a:p>
          <a:p>
            <a:pPr>
              <a:buFont typeface="Arial" panose="020B0604020202020204" pitchFamily="34" charset="0"/>
              <a:buNone/>
              <a:defRPr/>
            </a:pPr>
            <a:endParaRPr lang="en-US" baseline="0" dirty="0"/>
          </a:p>
          <a:p>
            <a:pPr>
              <a:buFont typeface="Arial" panose="020B0604020202020204" pitchFamily="34" charset="0"/>
              <a:buNone/>
              <a:defRPr/>
            </a:pPr>
            <a:r>
              <a:rPr lang="en-US" b="1" baseline="0" dirty="0"/>
              <a:t>*NCOA American Indian Fact Sheet on MSP and LIS-includes WI info</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E274897-1E48-4AE1-B939-45D63DB7BD0F}" type="slidenum">
              <a:rPr lang="en-US" altLang="en-US" smtClean="0"/>
              <a:pPr/>
              <a:t>22</a:t>
            </a:fld>
            <a:endParaRPr lang="en-US" altLang="en-US"/>
          </a:p>
        </p:txBody>
      </p:sp>
    </p:spTree>
    <p:extLst>
      <p:ext uri="{BB962C8B-B14F-4D97-AF65-F5344CB8AC3E}">
        <p14:creationId xmlns:p14="http://schemas.microsoft.com/office/powerpoint/2010/main" val="292816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Debbie</a:t>
            </a:r>
          </a:p>
          <a:p>
            <a:r>
              <a:rPr lang="en-US" altLang="en-US" baseline="0" dirty="0"/>
              <a:t>We also strongly encourage you to seek opportunities to provide a presentation or even have “office hours” on-site.  Being at that location will help to build the relationship and trust with the community.  *If there is a language issue:  Is an interpreter needed?  If you are doing something at their site, is staff available to do this?  (For those working in an ADRC, there is the requirement that you have the services of an interpreter available.)</a:t>
            </a:r>
          </a:p>
          <a:p>
            <a:endParaRPr lang="en-US" altLang="en-US" baseline="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a:t>While it is not your role to get involved with immigration status, be aware that this issue may come up.  It may also be helpful to have a resource to refer people to.</a:t>
            </a:r>
            <a:endParaRPr lang="en-US" altLang="en-US" sz="2400" b="1" dirty="0"/>
          </a:p>
          <a:p>
            <a:endParaRPr lang="en-US" altLang="en-US" b="1" baseline="0" dirty="0"/>
          </a:p>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2CEDECE-C356-4C57-86B2-14FA6328A5AC}" type="slidenum">
              <a:rPr lang="en-US" altLang="en-US" smtClean="0"/>
              <a:pPr/>
              <a:t>23</a:t>
            </a:fld>
            <a:endParaRPr lang="en-US" altLang="en-US"/>
          </a:p>
        </p:txBody>
      </p:sp>
    </p:spTree>
    <p:extLst>
      <p:ext uri="{BB962C8B-B14F-4D97-AF65-F5344CB8AC3E}">
        <p14:creationId xmlns:p14="http://schemas.microsoft.com/office/powerpoint/2010/main" val="374440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r>
              <a:rPr lang="en-US" altLang="en-US" dirty="0"/>
              <a:t>This is really critical, because once you have put in the work to develop the relationship</a:t>
            </a:r>
            <a:r>
              <a:rPr lang="en-US" altLang="en-US" baseline="0" dirty="0"/>
              <a:t> you need to continue to work on it.  Check back in with your contact. Put a reminder on your calendar so you don’t forget. </a:t>
            </a:r>
          </a:p>
          <a:p>
            <a:endParaRPr lang="en-US" altLang="en-US" baseline="0" dirty="0"/>
          </a:p>
          <a:p>
            <a:r>
              <a:rPr lang="en-US" altLang="en-US" baseline="0" dirty="0"/>
              <a:t>Also, remember that staff turnover means that from time to time, you may need to re-establish a contact with an agency or group.  </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3CBF3ED4-828E-4040-AC8D-C3B6A141F509}" type="slidenum">
              <a:rPr lang="en-US" altLang="en-US" smtClean="0"/>
              <a:pPr/>
              <a:t>24</a:t>
            </a:fld>
            <a:endParaRPr lang="en-US" altLang="en-US"/>
          </a:p>
        </p:txBody>
      </p:sp>
    </p:spTree>
    <p:extLst>
      <p:ext uri="{BB962C8B-B14F-4D97-AF65-F5344CB8AC3E}">
        <p14:creationId xmlns:p14="http://schemas.microsoft.com/office/powerpoint/2010/main" val="2750736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95C36C0-E74E-453A-9E2C-F490595C47DD}" type="slidenum">
              <a:rPr lang="en-US" altLang="en-US" smtClean="0"/>
              <a:pPr/>
              <a:t>25</a:t>
            </a:fld>
            <a:endParaRPr lang="en-US" altLang="en-US"/>
          </a:p>
        </p:txBody>
      </p:sp>
    </p:spTree>
    <p:extLst>
      <p:ext uri="{BB962C8B-B14F-4D97-AF65-F5344CB8AC3E}">
        <p14:creationId xmlns:p14="http://schemas.microsoft.com/office/powerpoint/2010/main" val="27995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26</a:t>
            </a:fld>
            <a:endParaRPr lang="en-US" altLang="en-US"/>
          </a:p>
        </p:txBody>
      </p:sp>
    </p:spTree>
    <p:extLst>
      <p:ext uri="{BB962C8B-B14F-4D97-AF65-F5344CB8AC3E}">
        <p14:creationId xmlns:p14="http://schemas.microsoft.com/office/powerpoint/2010/main" val="2486967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C72E31E-D13E-4B58-9FF0-B27359588B12}" type="slidenum">
              <a:rPr lang="en-US" altLang="en-US" smtClean="0"/>
              <a:pPr/>
              <a:t>27</a:t>
            </a:fld>
            <a:endParaRPr lang="en-US" altLang="en-US"/>
          </a:p>
        </p:txBody>
      </p:sp>
    </p:spTree>
    <p:extLst>
      <p:ext uri="{BB962C8B-B14F-4D97-AF65-F5344CB8AC3E}">
        <p14:creationId xmlns:p14="http://schemas.microsoft.com/office/powerpoint/2010/main" val="221823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Debbie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C72E31E-D13E-4B58-9FF0-B27359588B12}" type="slidenum">
              <a:rPr lang="en-US" altLang="en-US" smtClean="0"/>
              <a:pPr/>
              <a:t>28</a:t>
            </a:fld>
            <a:endParaRPr lang="en-US" altLang="en-US"/>
          </a:p>
        </p:txBody>
      </p:sp>
    </p:spTree>
    <p:extLst>
      <p:ext uri="{BB962C8B-B14F-4D97-AF65-F5344CB8AC3E}">
        <p14:creationId xmlns:p14="http://schemas.microsoft.com/office/powerpoint/2010/main" val="2638894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29</a:t>
            </a:fld>
            <a:endParaRPr lang="en-US" altLang="en-US"/>
          </a:p>
        </p:txBody>
      </p:sp>
    </p:spTree>
    <p:extLst>
      <p:ext uri="{BB962C8B-B14F-4D97-AF65-F5344CB8AC3E}">
        <p14:creationId xmlns:p14="http://schemas.microsoft.com/office/powerpoint/2010/main" val="117524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Debbie</a:t>
            </a:r>
          </a:p>
          <a:p>
            <a:r>
              <a:rPr lang="en-US" altLang="en-US" sz="1600" dirty="0"/>
              <a:t>* Other circumstances include income, location (rural</a:t>
            </a:r>
            <a:r>
              <a:rPr lang="en-US" altLang="en-US" sz="1600" baseline="0" dirty="0"/>
              <a:t> or inner city—making it difficult to access resources)</a:t>
            </a:r>
          </a:p>
          <a:p>
            <a:endParaRPr lang="en-US" altLang="en-US" sz="1600" baseline="0" dirty="0"/>
          </a:p>
          <a:p>
            <a:r>
              <a:rPr lang="en-US" altLang="en-US" sz="1600" baseline="0" dirty="0"/>
              <a:t>SO WE ASK THAT AS WE GO THROUGH THIS WEBINAR, PLEASE THINK BEYOND THE INDIVIDUAL GROUPS WE MAY ADDRESS AND CONSIDER ANY GROUPS IN YOUR AREA THAT MAY BE CONSIDERED A MINORITY OR UNDERSERVED GROUP!!</a:t>
            </a:r>
            <a:endParaRPr lang="en-US" altLang="en-US" sz="16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32EBAFB-5D86-42BA-9D35-0C0A9074F637}" type="slidenum">
              <a:rPr lang="en-US" altLang="en-US" smtClean="0"/>
              <a:pPr/>
              <a:t>3</a:t>
            </a:fld>
            <a:endParaRPr lang="en-US" altLang="en-US"/>
          </a:p>
        </p:txBody>
      </p:sp>
    </p:spTree>
    <p:extLst>
      <p:ext uri="{BB962C8B-B14F-4D97-AF65-F5344CB8AC3E}">
        <p14:creationId xmlns:p14="http://schemas.microsoft.com/office/powerpoint/2010/main" val="2468734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30</a:t>
            </a:fld>
            <a:endParaRPr lang="en-US" altLang="en-US"/>
          </a:p>
        </p:txBody>
      </p:sp>
    </p:spTree>
    <p:extLst>
      <p:ext uri="{BB962C8B-B14F-4D97-AF65-F5344CB8AC3E}">
        <p14:creationId xmlns:p14="http://schemas.microsoft.com/office/powerpoint/2010/main" val="2545377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61C197C-4EDD-4C40-9505-A0565A249DD9}" type="slidenum">
              <a:rPr lang="en-US" altLang="en-US" smtClean="0"/>
              <a:pPr/>
              <a:t>31</a:t>
            </a:fld>
            <a:endParaRPr lang="en-US" altLang="en-US"/>
          </a:p>
        </p:txBody>
      </p:sp>
    </p:spTree>
    <p:extLst>
      <p:ext uri="{BB962C8B-B14F-4D97-AF65-F5344CB8AC3E}">
        <p14:creationId xmlns:p14="http://schemas.microsoft.com/office/powerpoint/2010/main" val="419511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Debbie</a:t>
            </a:r>
          </a:p>
          <a:p>
            <a:r>
              <a:rPr lang="en-US" altLang="en-US" sz="1600" dirty="0"/>
              <a:t>Rather than trying to re-invent</a:t>
            </a:r>
            <a:r>
              <a:rPr lang="en-US" altLang="en-US" sz="1600" baseline="0" dirty="0"/>
              <a:t> the wheel, capitalize on the relationships already established by building partnerships with agencies already serving these groups.</a:t>
            </a:r>
          </a:p>
          <a:p>
            <a:endParaRPr lang="en-US" altLang="en-US" sz="1600" baseline="0" dirty="0"/>
          </a:p>
          <a:p>
            <a:r>
              <a:rPr lang="en-US" altLang="en-US" sz="1600" baseline="0" dirty="0"/>
              <a:t>Many of you do this so well, but it is important for everyone to focus our efforts on making sure no groups are falling through the cracks.</a:t>
            </a:r>
            <a:endParaRPr lang="en-US" altLang="en-US" sz="16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32EBAFB-5D86-42BA-9D35-0C0A9074F637}" type="slidenum">
              <a:rPr lang="en-US" altLang="en-US" smtClean="0"/>
              <a:pPr/>
              <a:t>4</a:t>
            </a:fld>
            <a:endParaRPr lang="en-US" altLang="en-US"/>
          </a:p>
        </p:txBody>
      </p:sp>
    </p:spTree>
    <p:extLst>
      <p:ext uri="{BB962C8B-B14F-4D97-AF65-F5344CB8AC3E}">
        <p14:creationId xmlns:p14="http://schemas.microsoft.com/office/powerpoint/2010/main" val="237921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Jane</a:t>
            </a:r>
          </a:p>
          <a:p>
            <a:r>
              <a:rPr lang="en-US" altLang="en-US" sz="1600" dirty="0"/>
              <a:t>As in so many areas of our MIPPA work</a:t>
            </a:r>
            <a:r>
              <a:rPr lang="en-US" altLang="en-US" sz="1600" baseline="0" dirty="0"/>
              <a:t> – and not only MIPPA work, but all outreach being done in the aging network – Partnership building is essential!  </a:t>
            </a:r>
          </a:p>
          <a:p>
            <a:r>
              <a:rPr lang="en-US" altLang="en-US" sz="1600" baseline="0" dirty="0"/>
              <a:t>Here are 6 basic steps to creating partnerships in an effort to increase outreach to minority and underserved groups in the community.</a:t>
            </a:r>
          </a:p>
          <a:p>
            <a:endParaRPr lang="en-US" altLang="en-US" sz="1600" baseline="0"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166DBF5D-ACD6-4CEB-A1E0-F532469C9F24}" type="slidenum">
              <a:rPr lang="en-US" altLang="en-US" smtClean="0"/>
              <a:pPr/>
              <a:t>5</a:t>
            </a:fld>
            <a:endParaRPr lang="en-US" altLang="en-US"/>
          </a:p>
        </p:txBody>
      </p:sp>
    </p:spTree>
    <p:extLst>
      <p:ext uri="{BB962C8B-B14F-4D97-AF65-F5344CB8AC3E}">
        <p14:creationId xmlns:p14="http://schemas.microsoft.com/office/powerpoint/2010/main" val="240835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0" dirty="0"/>
              <a:t>Jane</a:t>
            </a:r>
          </a:p>
          <a:p>
            <a:r>
              <a:rPr lang="en-US" altLang="en-US" sz="1600" b="0" dirty="0"/>
              <a:t>According</a:t>
            </a:r>
            <a:r>
              <a:rPr lang="en-US" altLang="en-US" sz="1600" b="0" baseline="0" dirty="0"/>
              <a:t> to a</a:t>
            </a:r>
            <a:r>
              <a:rPr lang="en-US" altLang="en-US" sz="1600" dirty="0"/>
              <a:t> Wisconsin DHS</a:t>
            </a:r>
            <a:r>
              <a:rPr lang="en-US" altLang="en-US" sz="1600" baseline="0" dirty="0"/>
              <a:t> report identifies 4 diverse ethnic or racial minority populations.:  ABOVE  </a:t>
            </a:r>
            <a:endParaRPr lang="en-US" alt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t>	(Asian</a:t>
            </a:r>
            <a:r>
              <a:rPr lang="en-US" altLang="en-US" sz="1600" baseline="0" dirty="0"/>
              <a:t> Americans include: </a:t>
            </a:r>
            <a:r>
              <a:rPr lang="en-US" altLang="en-US" sz="1600" dirty="0">
                <a:cs typeface="Arial" panose="020B0604020202020204" pitchFamily="34" charset="0"/>
              </a:rPr>
              <a:t>Hmong, Chinese, Japanese, Asian Indian, Filipino, Korean…You may also hear the term Asian American/Pacific</a:t>
            </a:r>
            <a:r>
              <a:rPr lang="en-US" altLang="en-US" sz="1600" baseline="0" dirty="0">
                <a:cs typeface="Arial" panose="020B0604020202020204" pitchFamily="34" charset="0"/>
              </a:rPr>
              <a:t> Islander-which is a term used to include people from </a:t>
            </a:r>
            <a:r>
              <a:rPr lang="en-US" altLang="en-US" sz="1600" b="0" baseline="0" dirty="0">
                <a:cs typeface="Arial" panose="020B0604020202020204" pitchFamily="34" charset="0"/>
              </a:rPr>
              <a:t>over 30 different countries.</a:t>
            </a:r>
            <a:r>
              <a:rPr lang="en-US" altLang="en-US" sz="1600" b="0" dirty="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dirty="0"/>
              <a:t>This list is not all-inclusive of course, but may</a:t>
            </a:r>
            <a:r>
              <a:rPr lang="en-US" altLang="en-US" sz="1600" b="0" baseline="0" dirty="0"/>
              <a:t> be a helpful guide! (And there are sub-groups within these communities.)</a:t>
            </a:r>
            <a:endParaRPr lang="en-US" altLang="en-US" sz="1600" b="0" dirty="0"/>
          </a:p>
          <a:p>
            <a:endParaRPr lang="en-US" altLang="en-US" sz="16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aseline="0" dirty="0"/>
              <a:t>Start slowly by simply identifying one group you wish to increase outreach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baseline="0" dirty="0"/>
              <a:t>BEFORE WE MOVE ON I WOULD LIKE EVERYONE TO ANSWER THE POLL TO HELP US GET A BETTER IDEA OF HOW MUCH OUTREACH IS BEING DIRECTED TO MINORITY GROUPS RIGHT NOW.</a:t>
            </a:r>
          </a:p>
          <a:p>
            <a:endParaRPr lang="en-US" altLang="en-US" sz="1600" b="0" dirty="0"/>
          </a:p>
          <a:p>
            <a:r>
              <a:rPr lang="en-US" altLang="en-US" sz="1600" dirty="0"/>
              <a:t>*In Wisconsin,</a:t>
            </a:r>
            <a:r>
              <a:rPr lang="en-US" altLang="en-US" sz="1600" baseline="0" dirty="0"/>
              <a:t> it should be noted that we do also have a growing Amish population, but as part of their culture, they traditionally sign a IRS form that prevents payment of Social Security or Medicare taxes and then also prevents them from receiving those benefits.</a:t>
            </a:r>
          </a:p>
          <a:p>
            <a:endParaRPr lang="en-US" altLang="en-US" sz="1600" baseline="0" dirty="0"/>
          </a:p>
          <a:p>
            <a:r>
              <a:rPr lang="en-US" altLang="en-US" sz="1600" baseline="0" dirty="0"/>
              <a:t>**You are all doing a great deal of outreach throughout your service areas—but it is important to step back and consider whether you are effectively reaching all sub-groups within the population.  Sometimes we think there are no minority/underserved groups in our area, but I really challenge you to think about who you might be missing. </a:t>
            </a:r>
          </a:p>
          <a:p>
            <a:endParaRPr lang="en-US" altLang="en-US" sz="16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32EBAFB-5D86-42BA-9D35-0C0A9074F637}" type="slidenum">
              <a:rPr lang="en-US" altLang="en-US" smtClean="0"/>
              <a:pPr/>
              <a:t>6</a:t>
            </a:fld>
            <a:endParaRPr lang="en-US" altLang="en-US"/>
          </a:p>
        </p:txBody>
      </p:sp>
    </p:spTree>
    <p:extLst>
      <p:ext uri="{BB962C8B-B14F-4D97-AF65-F5344CB8AC3E}">
        <p14:creationId xmlns:p14="http://schemas.microsoft.com/office/powerpoint/2010/main" val="160055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Jane</a:t>
            </a:r>
          </a:p>
          <a:p>
            <a:r>
              <a:rPr lang="en-US" altLang="en-US" dirty="0"/>
              <a:t>So once you’ve identified these</a:t>
            </a:r>
            <a:r>
              <a:rPr lang="en-US" altLang="en-US" baseline="0" dirty="0"/>
              <a:t> community groups, you want to determine how you will reach them.  Some questions to ask yourself…</a:t>
            </a:r>
          </a:p>
          <a:p>
            <a:endParaRPr lang="en-US" altLang="en-US" baseline="0" dirty="0"/>
          </a:p>
          <a:p>
            <a:r>
              <a:rPr lang="en-US" altLang="en-US" baseline="0" dirty="0"/>
              <a:t>And don’t forget to consult with other staff in your agency.  It is possible that someone else is also trying to reach the same group. Ask the Health Promotion person, caregiver person, nutrition staff, etc.  If you can find someone else in your agency who would team up with you, that would be ideal.</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812A154-A0CE-4C29-A862-8C1E3DD3D34A}" type="slidenum">
              <a:rPr lang="en-US" altLang="en-US" smtClean="0"/>
              <a:pPr/>
              <a:t>7</a:t>
            </a:fld>
            <a:endParaRPr lang="en-US" altLang="en-US"/>
          </a:p>
        </p:txBody>
      </p:sp>
    </p:spTree>
    <p:extLst>
      <p:ext uri="{BB962C8B-B14F-4D97-AF65-F5344CB8AC3E}">
        <p14:creationId xmlns:p14="http://schemas.microsoft.com/office/powerpoint/2010/main" val="166300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Jane</a:t>
            </a:r>
          </a:p>
          <a:p>
            <a:r>
              <a:rPr lang="en-US" altLang="en-US" sz="1600" dirty="0"/>
              <a:t>Here are some examples of other organizations that might be a good connecting point for you.  These are just a few as examples. Check to see what other agencies may</a:t>
            </a:r>
            <a:r>
              <a:rPr lang="en-US" altLang="en-US" sz="1600" baseline="0" dirty="0"/>
              <a:t> be a potential partner in your area.  Each county and community is different – these are general ideas.  Talk with co-workers and other people you know to brainstorm together.</a:t>
            </a:r>
          </a:p>
          <a:p>
            <a:endParaRPr lang="en-US" altLang="en-US" sz="1600" baseline="0" dirty="0"/>
          </a:p>
          <a:p>
            <a:r>
              <a:rPr lang="en-US" altLang="en-US" sz="1600" dirty="0"/>
              <a:t>Later in this PPT we have links</a:t>
            </a:r>
            <a:r>
              <a:rPr lang="en-US" altLang="en-US" sz="1600" baseline="0" dirty="0"/>
              <a:t> to some of these and other resources that may be helpful.  We’ll also have some examples a little later on of what some counties or agencies are doing to establish these partnerships.  </a:t>
            </a:r>
          </a:p>
          <a:p>
            <a:endParaRPr lang="en-US" altLang="en-US" sz="1600" baseline="0" dirty="0"/>
          </a:p>
          <a:p>
            <a:r>
              <a:rPr lang="en-US" altLang="en-US" sz="1600" baseline="0" dirty="0"/>
              <a:t>And keep in mind, we also hope to hear from any of you about your experiences.</a:t>
            </a:r>
            <a:endParaRPr lang="en-US" altLang="en-US" sz="16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32EBAFB-5D86-42BA-9D35-0C0A9074F637}" type="slidenum">
              <a:rPr lang="en-US" altLang="en-US" smtClean="0"/>
              <a:pPr/>
              <a:t>8</a:t>
            </a:fld>
            <a:endParaRPr lang="en-US" altLang="en-US"/>
          </a:p>
        </p:txBody>
      </p:sp>
    </p:spTree>
    <p:extLst>
      <p:ext uri="{BB962C8B-B14F-4D97-AF65-F5344CB8AC3E}">
        <p14:creationId xmlns:p14="http://schemas.microsoft.com/office/powerpoint/2010/main" val="369939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Jane</a:t>
            </a:r>
          </a:p>
          <a:p>
            <a:r>
              <a:rPr lang="en-US" altLang="en-US" b="0" dirty="0"/>
              <a:t>Another very important thing is</a:t>
            </a:r>
            <a:r>
              <a:rPr lang="en-US" altLang="en-US" b="0" baseline="0" dirty="0"/>
              <a:t> to connect with the key leaders of this group. The leader may not be a formal or official leader, but someone who people trust and listen to.  You will need to “win them over” before moving on.  This leader will pave the way for you to get the information to the group.  </a:t>
            </a:r>
          </a:p>
          <a:p>
            <a:endParaRPr lang="en-US" altLang="en-US" b="0" baseline="0" dirty="0"/>
          </a:p>
          <a:p>
            <a:r>
              <a:rPr lang="en-US" altLang="en-US" b="0" baseline="0" dirty="0"/>
              <a:t>Set up a time to meet – via phone or even better, in person – to explain the programs and how it will benefit their people.  During the meeting pay very close attention to how they identify themselves and what issues seem most important.  This will take good LISTENING skills – probably even more so than good speaking skills.</a:t>
            </a:r>
          </a:p>
          <a:p>
            <a:endParaRPr lang="en-US" altLang="en-US" b="0" baseline="0" dirty="0"/>
          </a:p>
          <a:p>
            <a:r>
              <a:rPr lang="en-US" altLang="en-US" b="0" baseline="0" dirty="0"/>
              <a:t>Again, c</a:t>
            </a:r>
            <a:r>
              <a:rPr lang="en-US" altLang="en-US" b="0" dirty="0"/>
              <a:t>heck with others in your agency to find out if relationships</a:t>
            </a:r>
            <a:r>
              <a:rPr lang="en-US" altLang="en-US" b="0" baseline="0" dirty="0"/>
              <a:t> with the “group” have already been established.  For example, caregiver coordinators and health promotion staff are likely to do targeted outreach to specific groups, as well as nutrition staff.  Join your efforts if possible.  Also, if you want to reach tribal people in your county you would want to </a:t>
            </a:r>
            <a:r>
              <a:rPr lang="en-US" altLang="en-US" b="0" dirty="0"/>
              <a:t>contact your</a:t>
            </a:r>
            <a:r>
              <a:rPr lang="en-US" altLang="en-US" b="0" baseline="0" dirty="0"/>
              <a:t> Aging Director because they will have an established relationship with the tribal Aging Director.  It always makes sense to see what has been done so you aren’t re-inventing the wheel.</a:t>
            </a:r>
          </a:p>
          <a:p>
            <a:endParaRPr lang="en-US" altLang="en-US" baseline="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F752C94-1D4B-45EF-9765-6F7836020527}" type="slidenum">
              <a:rPr lang="en-US" altLang="en-US" smtClean="0"/>
              <a:pPr/>
              <a:t>9</a:t>
            </a:fld>
            <a:endParaRPr lang="en-US" altLang="en-US"/>
          </a:p>
        </p:txBody>
      </p:sp>
    </p:spTree>
    <p:extLst>
      <p:ext uri="{BB962C8B-B14F-4D97-AF65-F5344CB8AC3E}">
        <p14:creationId xmlns:p14="http://schemas.microsoft.com/office/powerpoint/2010/main" val="48756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288CDE-EDFD-4BD1-B308-F77E2A14701C}"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157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8CDE-EDFD-4BD1-B308-F77E2A14701C}"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181472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8CDE-EDFD-4BD1-B308-F77E2A14701C}"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335567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1882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8CDE-EDFD-4BD1-B308-F77E2A14701C}"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26885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88CDE-EDFD-4BD1-B308-F77E2A14701C}"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315650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288CDE-EDFD-4BD1-B308-F77E2A14701C}"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252510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288CDE-EDFD-4BD1-B308-F77E2A14701C}"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265758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288CDE-EDFD-4BD1-B308-F77E2A14701C}"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183225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88CDE-EDFD-4BD1-B308-F77E2A14701C}"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42541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88CDE-EDFD-4BD1-B308-F77E2A14701C}"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342529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88CDE-EDFD-4BD1-B308-F77E2A14701C}"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92F-D1B5-4DBA-9614-7CAF5919049A}" type="slidenum">
              <a:rPr lang="en-US" smtClean="0"/>
              <a:t>‹#›</a:t>
            </a:fld>
            <a:endParaRPr lang="en-US"/>
          </a:p>
        </p:txBody>
      </p:sp>
    </p:spTree>
    <p:extLst>
      <p:ext uri="{BB962C8B-B14F-4D97-AF65-F5344CB8AC3E}">
        <p14:creationId xmlns:p14="http://schemas.microsoft.com/office/powerpoint/2010/main" val="3287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88CDE-EDFD-4BD1-B308-F77E2A14701C}"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9192F-D1B5-4DBA-9614-7CAF5919049A}" type="slidenum">
              <a:rPr lang="en-US" smtClean="0"/>
              <a:t>‹#›</a:t>
            </a:fld>
            <a:endParaRPr lang="en-US"/>
          </a:p>
        </p:txBody>
      </p:sp>
    </p:spTree>
    <p:extLst>
      <p:ext uri="{BB962C8B-B14F-4D97-AF65-F5344CB8AC3E}">
        <p14:creationId xmlns:p14="http://schemas.microsoft.com/office/powerpoint/2010/main" val="1165115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dhs.wisconsin.gov/aging/demographics.htm"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www.shiptacenter.org/logi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hyperlink" Target="http://www.napca.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dhs.wisconsin.gov/benefit-specialists/tribes.ht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www.immigrationadvocates.org/nonprofit/legaldirectory/search?state=W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hyperlink" Target="https://www.medicare.gov/about-us/other-languages/information-in-other-languages.html" TargetMode="External"/><Relationship Id="rId3" Type="http://schemas.openxmlformats.org/officeDocument/2006/relationships/hyperlink" Target="http://www.disabilityrightswi.org/" TargetMode="External"/><Relationship Id="rId7" Type="http://schemas.openxmlformats.org/officeDocument/2006/relationships/hyperlink" Target="https://es.medicare.gov/"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nhcoa.org/" TargetMode="External"/><Relationship Id="rId11" Type="http://schemas.openxmlformats.org/officeDocument/2006/relationships/image" Target="../media/image1.png"/><Relationship Id="rId5" Type="http://schemas.openxmlformats.org/officeDocument/2006/relationships/hyperlink" Target="http://gwaar.org/for-professionals/medicare-information.html?id=46:mippa-resources&amp;catid=1" TargetMode="External"/><Relationship Id="rId10" Type="http://schemas.openxmlformats.org/officeDocument/2006/relationships/hyperlink" Target="https://www.dhs.wisconsin.gov/minority-health/resources/other.htm" TargetMode="External"/><Relationship Id="rId4" Type="http://schemas.openxmlformats.org/officeDocument/2006/relationships/hyperlink" Target="http://www.medicareadvocacy.org/under-65-project/" TargetMode="External"/><Relationship Id="rId9" Type="http://schemas.openxmlformats.org/officeDocument/2006/relationships/hyperlink" Target="https://www.ssa.gov/multilanguag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sageusa.org/" TargetMode="External"/><Relationship Id="rId3" Type="http://schemas.openxmlformats.org/officeDocument/2006/relationships/hyperlink" Target="https://www.dhs.wisconsin.gov/benefit-specialists/tribes.htm" TargetMode="External"/><Relationship Id="rId7" Type="http://schemas.openxmlformats.org/officeDocument/2006/relationships/hyperlink" Target="http://www.shiptacenter.org/login"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witribes.wi.gov/" TargetMode="External"/><Relationship Id="rId5" Type="http://schemas.openxmlformats.org/officeDocument/2006/relationships/hyperlink" Target="http://www.judicare.org/Content/Tribal_Benefit_Specialist.cfm" TargetMode="External"/><Relationship Id="rId10" Type="http://schemas.openxmlformats.org/officeDocument/2006/relationships/image" Target="../media/image1.png"/><Relationship Id="rId4" Type="http://schemas.openxmlformats.org/officeDocument/2006/relationships/hyperlink" Target="http://www.judicare.org/" TargetMode="External"/><Relationship Id="rId9" Type="http://schemas.openxmlformats.org/officeDocument/2006/relationships/hyperlink" Target="http://www.immigrationadvocates.org/nonprofit/legaldirectory/search?state=W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Phoebe.Hefko@dhs.wisconsin.gov" TargetMode="External"/><Relationship Id="rId5" Type="http://schemas.openxmlformats.org/officeDocument/2006/relationships/hyperlink" Target="mailto:Jane.Mahoney@gwaar.org" TargetMode="External"/><Relationship Id="rId4" Type="http://schemas.openxmlformats.org/officeDocument/2006/relationships/hyperlink" Target="mailto:Debbie.Bisswurm@gwaa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78" y="1025039"/>
            <a:ext cx="10726615" cy="1519050"/>
          </a:xfrm>
        </p:spPr>
        <p:txBody>
          <a:bodyPr>
            <a:normAutofit fontScale="90000"/>
          </a:bodyPr>
          <a:lstStyle/>
          <a:p>
            <a:pPr algn="ctr"/>
            <a:r>
              <a:rPr lang="en-US" sz="4000" b="1" dirty="0">
                <a:latin typeface="+mn-lt"/>
              </a:rPr>
              <a:t>Welcome to the MIPPA Webinar</a:t>
            </a:r>
            <a:br>
              <a:rPr lang="en-US" sz="4000" dirty="0"/>
            </a:br>
            <a:r>
              <a:rPr lang="en-US" sz="4000" dirty="0"/>
              <a:t>Access audio by calling 1-800-977-8002</a:t>
            </a:r>
            <a:br>
              <a:rPr lang="en-US" sz="4000" dirty="0"/>
            </a:br>
            <a:r>
              <a:rPr lang="en-US" sz="4000" dirty="0"/>
              <a:t>Participant Code:  464-53-44</a:t>
            </a:r>
            <a:endParaRPr lang="en-US" sz="40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rotWithShape="1">
          <a:blip r:embed="rId4"/>
          <a:srcRect l="54717" r="1"/>
          <a:stretch/>
        </p:blipFill>
        <p:spPr>
          <a:xfrm>
            <a:off x="932068" y="2851619"/>
            <a:ext cx="3665605" cy="2142411"/>
          </a:xfrm>
          <a:prstGeom prst="rect">
            <a:avLst/>
          </a:prstGeom>
        </p:spPr>
      </p:pic>
      <p:sp>
        <p:nvSpPr>
          <p:cNvPr id="3" name="Rectangle 2"/>
          <p:cNvSpPr/>
          <p:nvPr/>
        </p:nvSpPr>
        <p:spPr>
          <a:xfrm>
            <a:off x="5215278" y="3270481"/>
            <a:ext cx="6096000" cy="1723549"/>
          </a:xfrm>
          <a:prstGeom prst="rect">
            <a:avLst/>
          </a:prstGeom>
        </p:spPr>
        <p:txBody>
          <a:bodyPr>
            <a:spAutoFit/>
          </a:bodyPr>
          <a:lstStyle/>
          <a:p>
            <a:pPr marL="342900" indent="-342900">
              <a:spcAft>
                <a:spcPts val="1200"/>
              </a:spcAft>
              <a:buFont typeface="Arial" panose="020B0604020202020204" pitchFamily="34" charset="0"/>
              <a:buChar char="•"/>
            </a:pPr>
            <a:r>
              <a:rPr lang="en-US" sz="2400" dirty="0">
                <a:solidFill>
                  <a:schemeClr val="tx2">
                    <a:lumMod val="75000"/>
                    <a:lumOff val="25000"/>
                  </a:schemeClr>
                </a:solidFill>
              </a:rPr>
              <a:t>Once you have called in be sure to mute your speakers as indicated to the left.</a:t>
            </a:r>
          </a:p>
          <a:p>
            <a:pPr marL="342900" indent="-342900">
              <a:spcAft>
                <a:spcPts val="600"/>
              </a:spcAft>
              <a:buFont typeface="Arial" panose="020B0604020202020204" pitchFamily="34" charset="0"/>
              <a:buChar char="•"/>
            </a:pPr>
            <a:r>
              <a:rPr lang="en-US" sz="2400" dirty="0">
                <a:solidFill>
                  <a:schemeClr val="tx2">
                    <a:lumMod val="75000"/>
                    <a:lumOff val="25000"/>
                  </a:schemeClr>
                </a:solidFill>
              </a:rPr>
              <a:t>Lines will be muted to avoid external noise and distractions.</a:t>
            </a:r>
          </a:p>
        </p:txBody>
      </p:sp>
      <p:sp>
        <p:nvSpPr>
          <p:cNvPr id="7" name="Rectangle 6"/>
          <p:cNvSpPr/>
          <p:nvPr/>
        </p:nvSpPr>
        <p:spPr>
          <a:xfrm>
            <a:off x="2479432" y="5477579"/>
            <a:ext cx="6682154" cy="646331"/>
          </a:xfrm>
          <a:prstGeom prst="rect">
            <a:avLst/>
          </a:prstGeom>
        </p:spPr>
        <p:txBody>
          <a:bodyPr wrap="square">
            <a:spAutoFit/>
          </a:bodyPr>
          <a:lstStyle/>
          <a:p>
            <a:pPr lvl="0" algn="ctr">
              <a:defRPr/>
            </a:pPr>
            <a:r>
              <a:rPr lang="en-US" sz="3600" i="1" dirty="0">
                <a:solidFill>
                  <a:schemeClr val="tx2">
                    <a:lumMod val="75000"/>
                    <a:lumOff val="25000"/>
                  </a:schemeClr>
                </a:solidFill>
              </a:rPr>
              <a:t>The webinar will begin shortly.</a:t>
            </a:r>
          </a:p>
        </p:txBody>
      </p:sp>
      <p:sp>
        <p:nvSpPr>
          <p:cNvPr id="8" name="Down Arrow 7"/>
          <p:cNvSpPr/>
          <p:nvPr/>
        </p:nvSpPr>
        <p:spPr>
          <a:xfrm>
            <a:off x="1740877" y="2285408"/>
            <a:ext cx="386862" cy="823309"/>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9" name="Left Arrow 8"/>
          <p:cNvSpPr/>
          <p:nvPr/>
        </p:nvSpPr>
        <p:spPr>
          <a:xfrm>
            <a:off x="4131681" y="3584144"/>
            <a:ext cx="931984" cy="407518"/>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24393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3717" y="1171374"/>
            <a:ext cx="11244513" cy="896819"/>
          </a:xfrm>
        </p:spPr>
        <p:txBody>
          <a:bodyPr>
            <a:noAutofit/>
          </a:bodyPr>
          <a:lstStyle/>
          <a:p>
            <a:pPr algn="ctr"/>
            <a:r>
              <a:rPr lang="en-US" altLang="en-US" sz="4000" b="1" i="1" dirty="0">
                <a:latin typeface="+mn-lt"/>
                <a:cs typeface="Arial" panose="020B0604020202020204" pitchFamily="34" charset="0"/>
              </a:rPr>
              <a:t>Common Issues for the Specific Group</a:t>
            </a:r>
          </a:p>
        </p:txBody>
      </p:sp>
      <p:sp>
        <p:nvSpPr>
          <p:cNvPr id="33795" name="Text Placeholder 2"/>
          <p:cNvSpPr>
            <a:spLocks noGrp="1"/>
          </p:cNvSpPr>
          <p:nvPr>
            <p:ph type="body" sz="quarter" idx="10"/>
          </p:nvPr>
        </p:nvSpPr>
        <p:spPr>
          <a:xfrm>
            <a:off x="514351" y="2255848"/>
            <a:ext cx="11003880" cy="2831124"/>
          </a:xfrm>
        </p:spPr>
        <p:txBody>
          <a:bodyPr>
            <a:normAutofit/>
          </a:bodyPr>
          <a:lstStyle/>
          <a:p>
            <a:pPr marL="0" indent="0">
              <a:spcAft>
                <a:spcPts val="1200"/>
              </a:spcAft>
              <a:buNone/>
            </a:pPr>
            <a:r>
              <a:rPr lang="en-US" altLang="en-US" dirty="0">
                <a:cs typeface="Arial" panose="020B0604020202020204" pitchFamily="34" charset="0"/>
              </a:rPr>
              <a:t>Community </a:t>
            </a:r>
            <a:r>
              <a:rPr lang="en-US" altLang="en-US" b="1" dirty="0">
                <a:cs typeface="Arial" panose="020B0604020202020204" pitchFamily="34" charset="0"/>
              </a:rPr>
              <a:t>Leader</a:t>
            </a:r>
            <a:r>
              <a:rPr lang="en-US" altLang="en-US" dirty="0">
                <a:cs typeface="Arial" panose="020B0604020202020204" pitchFamily="34" charset="0"/>
              </a:rPr>
              <a:t> may help you identify:</a:t>
            </a:r>
          </a:p>
          <a:p>
            <a:pPr lvl="1">
              <a:spcAft>
                <a:spcPts val="1200"/>
              </a:spcAft>
            </a:pPr>
            <a:r>
              <a:rPr lang="en-US" altLang="en-US" sz="2800" dirty="0">
                <a:cs typeface="Arial" panose="020B0604020202020204" pitchFamily="34" charset="0"/>
              </a:rPr>
              <a:t>Cultural Issues</a:t>
            </a:r>
          </a:p>
          <a:p>
            <a:pPr lvl="1">
              <a:spcAft>
                <a:spcPts val="1200"/>
              </a:spcAft>
            </a:pPr>
            <a:r>
              <a:rPr lang="en-US" altLang="en-US" sz="2800" dirty="0">
                <a:cs typeface="Arial" panose="020B0604020202020204" pitchFamily="34" charset="0"/>
              </a:rPr>
              <a:t>Family relationships</a:t>
            </a:r>
          </a:p>
          <a:p>
            <a:pPr lvl="1">
              <a:spcAft>
                <a:spcPts val="1200"/>
              </a:spcAft>
            </a:pPr>
            <a:r>
              <a:rPr lang="en-US" altLang="en-US" sz="2800" dirty="0">
                <a:cs typeface="Arial" panose="020B0604020202020204" pitchFamily="34" charset="0"/>
              </a:rPr>
              <a:t>Decision-making factors</a:t>
            </a:r>
          </a:p>
        </p:txBody>
      </p:sp>
      <p:pic>
        <p:nvPicPr>
          <p:cNvPr id="5" name="Picture 4" descr="GWAARlogo"/>
          <p:cNvPicPr/>
          <p:nvPr/>
        </p:nvPicPr>
        <p:blipFill>
          <a:blip r:embed="rId3" cstate="print"/>
          <a:srcRect/>
          <a:stretch>
            <a:fillRect/>
          </a:stretch>
        </p:blipFill>
        <p:spPr bwMode="auto">
          <a:xfrm>
            <a:off x="514350" y="5274627"/>
            <a:ext cx="2628900" cy="1033145"/>
          </a:xfrm>
          <a:prstGeom prst="rect">
            <a:avLst/>
          </a:prstGeom>
          <a:noFill/>
          <a:ln w="9525">
            <a:noFill/>
            <a:miter lim="800000"/>
            <a:headEnd/>
            <a:tailEnd/>
          </a:ln>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250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3717" y="955199"/>
            <a:ext cx="11244513" cy="1180984"/>
          </a:xfrm>
        </p:spPr>
        <p:txBody>
          <a:bodyPr>
            <a:noAutofit/>
          </a:bodyPr>
          <a:lstStyle/>
          <a:p>
            <a:pPr algn="ctr"/>
            <a:r>
              <a:rPr lang="en-US" altLang="en-US" sz="4000" b="1" i="1" dirty="0">
                <a:latin typeface="+mn-lt"/>
                <a:cs typeface="Arial" panose="020B0604020202020204" pitchFamily="34" charset="0"/>
              </a:rPr>
              <a:t>Cultural Awareness</a:t>
            </a:r>
          </a:p>
        </p:txBody>
      </p:sp>
      <p:sp>
        <p:nvSpPr>
          <p:cNvPr id="33795" name="Text Placeholder 2"/>
          <p:cNvSpPr>
            <a:spLocks noGrp="1"/>
          </p:cNvSpPr>
          <p:nvPr>
            <p:ph type="body" sz="quarter" idx="10"/>
          </p:nvPr>
        </p:nvSpPr>
        <p:spPr>
          <a:xfrm>
            <a:off x="720969" y="2004646"/>
            <a:ext cx="10797261" cy="4140829"/>
          </a:xfrm>
        </p:spPr>
        <p:txBody>
          <a:bodyPr>
            <a:normAutofit/>
          </a:bodyPr>
          <a:lstStyle/>
          <a:p>
            <a:pPr marL="0" indent="0">
              <a:spcBef>
                <a:spcPts val="1200"/>
              </a:spcBef>
              <a:spcAft>
                <a:spcPts val="400"/>
              </a:spcAft>
              <a:buNone/>
            </a:pPr>
            <a:r>
              <a:rPr lang="en-US" altLang="en-US" dirty="0">
                <a:cs typeface="Arial" panose="020B0604020202020204" pitchFamily="34" charset="0"/>
              </a:rPr>
              <a:t>Cultural awareness does not mean stereotyping.  Individuals within a particular minority or underserved community group may not share the same traits or cultural norms.</a:t>
            </a:r>
          </a:p>
          <a:p>
            <a:pPr marL="0" indent="0">
              <a:spcBef>
                <a:spcPts val="1200"/>
              </a:spcBef>
              <a:spcAft>
                <a:spcPts val="400"/>
              </a:spcAft>
              <a:buNone/>
            </a:pPr>
            <a:r>
              <a:rPr lang="en-US" altLang="en-US" dirty="0">
                <a:cs typeface="Arial" panose="020B0604020202020204" pitchFamily="34" charset="0"/>
              </a:rPr>
              <a:t>Lack of attention to these issues may lead to:</a:t>
            </a:r>
          </a:p>
          <a:p>
            <a:pPr lvl="1">
              <a:spcBef>
                <a:spcPts val="1200"/>
              </a:spcBef>
              <a:spcAft>
                <a:spcPts val="400"/>
              </a:spcAft>
            </a:pPr>
            <a:r>
              <a:rPr lang="en-US" altLang="en-US" sz="2800" dirty="0">
                <a:cs typeface="Arial" panose="020B0604020202020204" pitchFamily="34" charset="0"/>
              </a:rPr>
              <a:t>Reduced participation in programs</a:t>
            </a:r>
          </a:p>
          <a:p>
            <a:pPr lvl="1">
              <a:spcBef>
                <a:spcPts val="1200"/>
              </a:spcBef>
              <a:spcAft>
                <a:spcPts val="400"/>
              </a:spcAft>
            </a:pPr>
            <a:r>
              <a:rPr lang="en-US" altLang="en-US" sz="2800" dirty="0">
                <a:cs typeface="Arial" panose="020B0604020202020204" pitchFamily="34" charset="0"/>
              </a:rPr>
              <a:t>Non-compliance with recommendations</a:t>
            </a:r>
          </a:p>
          <a:p>
            <a:pPr lvl="1">
              <a:spcBef>
                <a:spcPts val="1200"/>
              </a:spcBef>
              <a:spcAft>
                <a:spcPts val="400"/>
              </a:spcAft>
            </a:pPr>
            <a:r>
              <a:rPr lang="en-US" altLang="en-US" sz="2800" dirty="0">
                <a:cs typeface="Arial" panose="020B0604020202020204" pitchFamily="34" charset="0"/>
              </a:rPr>
              <a:t>Decreased satisfaction with assistance</a:t>
            </a:r>
          </a:p>
          <a:p>
            <a:pPr marL="0" indent="0">
              <a:spcAft>
                <a:spcPts val="1200"/>
              </a:spcAft>
              <a:buNone/>
            </a:pPr>
            <a:endParaRPr lang="en-US" altLang="en-US" dirty="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WAARlogo"/>
          <p:cNvPicPr/>
          <p:nvPr/>
        </p:nvPicPr>
        <p:blipFill>
          <a:blip r:embed="rId4" cstate="print"/>
          <a:srcRect/>
          <a:stretch>
            <a:fillRect/>
          </a:stretch>
        </p:blipFill>
        <p:spPr bwMode="auto">
          <a:xfrm>
            <a:off x="273717" y="5602904"/>
            <a:ext cx="2387112" cy="1014803"/>
          </a:xfrm>
          <a:prstGeom prst="rect">
            <a:avLst/>
          </a:prstGeom>
          <a:noFill/>
          <a:ln w="9525">
            <a:noFill/>
            <a:miter lim="800000"/>
            <a:headEnd/>
            <a:tailEnd/>
          </a:ln>
        </p:spPr>
      </p:pic>
    </p:spTree>
    <p:extLst>
      <p:ext uri="{BB962C8B-B14F-4D97-AF65-F5344CB8AC3E}">
        <p14:creationId xmlns:p14="http://schemas.microsoft.com/office/powerpoint/2010/main" val="38801000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33046" y="1121904"/>
            <a:ext cx="11100018" cy="1480619"/>
          </a:xfrm>
        </p:spPr>
        <p:txBody>
          <a:bodyPr>
            <a:noAutofit/>
          </a:bodyPr>
          <a:lstStyle/>
          <a:p>
            <a:pPr algn="ctr"/>
            <a:r>
              <a:rPr lang="en-US" altLang="en-US" sz="4000" b="1" i="1" dirty="0">
                <a:latin typeface="Arial" panose="020B0604020202020204" pitchFamily="34" charset="0"/>
                <a:cs typeface="Arial" panose="020B0604020202020204" pitchFamily="34" charset="0"/>
              </a:rPr>
              <a:t>African American</a:t>
            </a:r>
            <a:br>
              <a:rPr lang="en-US" altLang="en-US" sz="4000" i="1" dirty="0">
                <a:latin typeface="Arial" panose="020B0604020202020204" pitchFamily="34" charset="0"/>
                <a:cs typeface="Arial" panose="020B0604020202020204" pitchFamily="34" charset="0"/>
              </a:rPr>
            </a:br>
            <a:r>
              <a:rPr lang="en-US" altLang="en-US" sz="3600" i="1" dirty="0">
                <a:latin typeface="Arial" panose="020B0604020202020204" pitchFamily="34" charset="0"/>
                <a:cs typeface="Arial" panose="020B0604020202020204" pitchFamily="34" charset="0"/>
              </a:rPr>
              <a:t>Issues for consideration</a:t>
            </a:r>
          </a:p>
        </p:txBody>
      </p:sp>
      <p:sp>
        <p:nvSpPr>
          <p:cNvPr id="33795" name="Text Placeholder 2"/>
          <p:cNvSpPr>
            <a:spLocks noGrp="1"/>
          </p:cNvSpPr>
          <p:nvPr>
            <p:ph type="body" sz="quarter" idx="10"/>
          </p:nvPr>
        </p:nvSpPr>
        <p:spPr>
          <a:xfrm>
            <a:off x="633045" y="2602523"/>
            <a:ext cx="10283489" cy="2998525"/>
          </a:xfrm>
        </p:spPr>
        <p:txBody>
          <a:bodyPr>
            <a:normAutofit/>
          </a:bodyPr>
          <a:lstStyle/>
          <a:p>
            <a:pPr lvl="1">
              <a:lnSpc>
                <a:spcPct val="100000"/>
              </a:lnSpc>
              <a:spcAft>
                <a:spcPts val="1200"/>
              </a:spcAft>
            </a:pPr>
            <a:r>
              <a:rPr lang="en-US" altLang="en-US" sz="3200" dirty="0">
                <a:cs typeface="Arial" panose="020B0604020202020204" pitchFamily="34" charset="0"/>
              </a:rPr>
              <a:t>Information in the following slides provided by Andrea Garr, Milwaukee County Department on Aging, based on her work to provide effective outreach in the African American community.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WAARlogo"/>
          <p:cNvPicPr/>
          <p:nvPr/>
        </p:nvPicPr>
        <p:blipFill>
          <a:blip r:embed="rId4" cstate="print"/>
          <a:srcRect/>
          <a:stretch>
            <a:fillRect/>
          </a:stretch>
        </p:blipFill>
        <p:spPr bwMode="auto">
          <a:xfrm>
            <a:off x="273717" y="5602904"/>
            <a:ext cx="2387112" cy="1014803"/>
          </a:xfrm>
          <a:prstGeom prst="rect">
            <a:avLst/>
          </a:prstGeom>
          <a:noFill/>
          <a:ln w="9525">
            <a:noFill/>
            <a:miter lim="800000"/>
            <a:headEnd/>
            <a:tailEnd/>
          </a:ln>
        </p:spPr>
      </p:pic>
    </p:spTree>
    <p:extLst>
      <p:ext uri="{BB962C8B-B14F-4D97-AF65-F5344CB8AC3E}">
        <p14:creationId xmlns:p14="http://schemas.microsoft.com/office/powerpoint/2010/main" val="11574699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70964" y="928517"/>
            <a:ext cx="11244513" cy="979109"/>
          </a:xfrm>
        </p:spPr>
        <p:txBody>
          <a:bodyPr>
            <a:noAutofit/>
          </a:bodyPr>
          <a:lstStyle/>
          <a:p>
            <a:pPr algn="ctr"/>
            <a:r>
              <a:rPr lang="en-US" altLang="en-US" sz="4000" b="1" i="1" dirty="0">
                <a:latin typeface="+mn-lt"/>
                <a:cs typeface="Arial" panose="020B0604020202020204" pitchFamily="34" charset="0"/>
              </a:rPr>
              <a:t>African Americans in Wisconsin</a:t>
            </a:r>
          </a:p>
        </p:txBody>
      </p:sp>
      <p:sp>
        <p:nvSpPr>
          <p:cNvPr id="33795" name="Text Placeholder 2"/>
          <p:cNvSpPr>
            <a:spLocks noGrp="1"/>
          </p:cNvSpPr>
          <p:nvPr>
            <p:ph type="body" sz="quarter" idx="10"/>
          </p:nvPr>
        </p:nvSpPr>
        <p:spPr>
          <a:xfrm>
            <a:off x="1287495" y="3314351"/>
            <a:ext cx="10427984" cy="4009292"/>
          </a:xfrm>
        </p:spPr>
        <p:txBody>
          <a:bodyPr>
            <a:normAutofit/>
          </a:bodyPr>
          <a:lstStyle/>
          <a:p>
            <a:pPr lvl="1">
              <a:spcBef>
                <a:spcPts val="0"/>
              </a:spcBef>
            </a:pPr>
            <a:endParaRPr lang="en-US" altLang="en-US" sz="2800" dirty="0">
              <a:cs typeface="Arial" panose="020B0604020202020204" pitchFamily="34" charset="0"/>
            </a:endParaRPr>
          </a:p>
          <a:p>
            <a:pPr>
              <a:spcAft>
                <a:spcPts val="1200"/>
              </a:spcAft>
            </a:pPr>
            <a:endParaRPr lang="en-US" altLang="en-US" dirty="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WAARlogo"/>
          <p:cNvPicPr/>
          <p:nvPr/>
        </p:nvPicPr>
        <p:blipFill>
          <a:blip r:embed="rId4" cstate="print"/>
          <a:srcRect/>
          <a:stretch>
            <a:fillRect/>
          </a:stretch>
        </p:blipFill>
        <p:spPr bwMode="auto">
          <a:xfrm>
            <a:off x="291302" y="5751562"/>
            <a:ext cx="2387112" cy="1014803"/>
          </a:xfrm>
          <a:prstGeom prst="rect">
            <a:avLst/>
          </a:prstGeom>
          <a:noFill/>
          <a:ln w="9525">
            <a:noFill/>
            <a:miter lim="800000"/>
            <a:headEnd/>
            <a:tailEnd/>
          </a:ln>
        </p:spPr>
      </p:pic>
      <p:sp>
        <p:nvSpPr>
          <p:cNvPr id="8" name="Content Placeholder 2"/>
          <p:cNvSpPr txBox="1">
            <a:spLocks/>
          </p:cNvSpPr>
          <p:nvPr/>
        </p:nvSpPr>
        <p:spPr>
          <a:xfrm>
            <a:off x="1013330" y="1907626"/>
            <a:ext cx="101597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400"/>
              </a:spcAft>
            </a:pPr>
            <a:r>
              <a:rPr lang="en-US" dirty="0"/>
              <a:t>The </a:t>
            </a:r>
            <a:r>
              <a:rPr lang="en-US" b="1" dirty="0"/>
              <a:t>African American</a:t>
            </a:r>
            <a:r>
              <a:rPr lang="en-US" dirty="0"/>
              <a:t> population increased 9.7 percent since the 2000 Census. Milwaukee County is home to 240,203 </a:t>
            </a:r>
            <a:r>
              <a:rPr lang="en-US" b="1" dirty="0"/>
              <a:t>African Americans</a:t>
            </a:r>
            <a:r>
              <a:rPr lang="en-US" dirty="0"/>
              <a:t>, comprising 69.4 percent of </a:t>
            </a:r>
            <a:r>
              <a:rPr lang="en-US" b="1" dirty="0"/>
              <a:t>Wisconsin's African American</a:t>
            </a:r>
            <a:r>
              <a:rPr lang="en-US" dirty="0"/>
              <a:t> population. This group is the largest racial minority group in </a:t>
            </a:r>
            <a:r>
              <a:rPr lang="en-US" b="1" dirty="0"/>
              <a:t>Wisconsin</a:t>
            </a:r>
            <a:r>
              <a:rPr lang="en-US" dirty="0"/>
              <a:t>.</a:t>
            </a:r>
          </a:p>
          <a:p>
            <a:pPr marL="457200" lvl="1" indent="0">
              <a:lnSpc>
                <a:spcPct val="100000"/>
              </a:lnSpc>
              <a:spcBef>
                <a:spcPts val="600"/>
              </a:spcBef>
              <a:spcAft>
                <a:spcPts val="400"/>
              </a:spcAft>
              <a:buNone/>
            </a:pPr>
            <a:r>
              <a:rPr lang="en-US" i="1" dirty="0"/>
              <a:t>*Feb 24, 2016  (Wisconsin Dept. Health Services)</a:t>
            </a:r>
          </a:p>
          <a:p>
            <a:pPr marL="457200" lvl="1" indent="0">
              <a:lnSpc>
                <a:spcPct val="100000"/>
              </a:lnSpc>
              <a:spcBef>
                <a:spcPts val="600"/>
              </a:spcBef>
              <a:spcAft>
                <a:spcPts val="400"/>
              </a:spcAft>
              <a:buNone/>
            </a:pPr>
            <a:endParaRPr lang="en-US" sz="800" dirty="0"/>
          </a:p>
          <a:p>
            <a:pPr>
              <a:lnSpc>
                <a:spcPct val="100000"/>
              </a:lnSpc>
              <a:spcBef>
                <a:spcPts val="600"/>
              </a:spcBef>
              <a:spcAft>
                <a:spcPts val="400"/>
              </a:spcAft>
            </a:pPr>
            <a:r>
              <a:rPr lang="en-US" dirty="0"/>
              <a:t>For Demographics of Aging in WI, including racial/ethnic data by county: </a:t>
            </a:r>
            <a:r>
              <a:rPr lang="en-US" u="sng" dirty="0">
                <a:hlinkClick r:id="rId5"/>
              </a:rPr>
              <a:t>https://www.dhs.wisconsin.gov/aging/demographics.htm</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i="1" dirty="0"/>
              <a:t>  </a:t>
            </a:r>
          </a:p>
        </p:txBody>
      </p:sp>
    </p:spTree>
    <p:extLst>
      <p:ext uri="{BB962C8B-B14F-4D97-AF65-F5344CB8AC3E}">
        <p14:creationId xmlns:p14="http://schemas.microsoft.com/office/powerpoint/2010/main" val="34813810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70966" y="1054369"/>
            <a:ext cx="11244513" cy="1935016"/>
          </a:xfrm>
        </p:spPr>
        <p:txBody>
          <a:bodyPr>
            <a:noAutofit/>
          </a:bodyPr>
          <a:lstStyle/>
          <a:p>
            <a:pPr algn="ctr"/>
            <a:r>
              <a:rPr lang="en-US" sz="4000" b="1" i="1" dirty="0">
                <a:latin typeface="+mn-lt"/>
              </a:rPr>
              <a:t>Best Practices When Working</a:t>
            </a:r>
            <a:br>
              <a:rPr lang="en-US" sz="4000" b="1" i="1" dirty="0">
                <a:latin typeface="+mn-lt"/>
              </a:rPr>
            </a:br>
            <a:r>
              <a:rPr lang="en-US" sz="4000" b="1" i="1" dirty="0">
                <a:latin typeface="+mn-lt"/>
              </a:rPr>
              <a:t>With African American Families</a:t>
            </a:r>
            <a:endParaRPr lang="en-US" altLang="en-US" sz="3200" b="1" i="1" dirty="0">
              <a:latin typeface="+mn-lt"/>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WAARlogo"/>
          <p:cNvPicPr/>
          <p:nvPr/>
        </p:nvPicPr>
        <p:blipFill>
          <a:blip r:embed="rId4" cstate="print"/>
          <a:srcRect/>
          <a:stretch>
            <a:fillRect/>
          </a:stretch>
        </p:blipFill>
        <p:spPr bwMode="auto">
          <a:xfrm>
            <a:off x="273717" y="5602904"/>
            <a:ext cx="2387112" cy="1014803"/>
          </a:xfrm>
          <a:prstGeom prst="rect">
            <a:avLst/>
          </a:prstGeom>
          <a:noFill/>
          <a:ln w="9525">
            <a:noFill/>
            <a:miter lim="800000"/>
            <a:headEnd/>
            <a:tailEnd/>
          </a:ln>
        </p:spPr>
      </p:pic>
      <p:sp>
        <p:nvSpPr>
          <p:cNvPr id="8" name="Content Placeholder 2"/>
          <p:cNvSpPr txBox="1">
            <a:spLocks/>
          </p:cNvSpPr>
          <p:nvPr/>
        </p:nvSpPr>
        <p:spPr>
          <a:xfrm>
            <a:off x="1199879" y="2266369"/>
            <a:ext cx="101597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2" name="Rectangle 1"/>
          <p:cNvSpPr/>
          <p:nvPr/>
        </p:nvSpPr>
        <p:spPr>
          <a:xfrm>
            <a:off x="3411414" y="3234651"/>
            <a:ext cx="4976447" cy="784702"/>
          </a:xfrm>
          <a:prstGeom prst="rect">
            <a:avLst/>
          </a:prstGeom>
        </p:spPr>
        <p:txBody>
          <a:bodyPr wrap="square">
            <a:spAutoFit/>
          </a:bodyPr>
          <a:lstStyle/>
          <a:p>
            <a:pPr algn="ctr">
              <a:lnSpc>
                <a:spcPct val="107000"/>
              </a:lnSpc>
            </a:pPr>
            <a:r>
              <a:rPr lang="en-US" sz="4400" b="1" dirty="0">
                <a:ea typeface="Calibri" panose="020F0502020204030204" pitchFamily="34" charset="0"/>
                <a:cs typeface="Times New Roman" panose="02020603050405020304" pitchFamily="18" charset="0"/>
              </a:rPr>
              <a:t>“Do’s and Don’ts”</a:t>
            </a:r>
            <a:endParaRPr lang="en-US" sz="4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1190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02440"/>
            <a:ext cx="11394240" cy="1158615"/>
          </a:xfrm>
        </p:spPr>
        <p:txBody>
          <a:bodyPr>
            <a:noAutofit/>
          </a:bodyPr>
          <a:lstStyle/>
          <a:p>
            <a:pPr algn="ctr"/>
            <a:r>
              <a:rPr lang="en-US" sz="4000" b="1" i="1" dirty="0">
                <a:latin typeface="+mn-lt"/>
                <a:cs typeface="Arial" panose="020B0604020202020204" pitchFamily="34" charset="0"/>
              </a:rPr>
              <a:t>Asian American Communities  </a:t>
            </a:r>
            <a:br>
              <a:rPr lang="en-US" sz="3600" i="1" dirty="0">
                <a:latin typeface="+mn-lt"/>
                <a:cs typeface="Arial" panose="020B0604020202020204" pitchFamily="34" charset="0"/>
              </a:rPr>
            </a:br>
            <a:r>
              <a:rPr lang="en-US" sz="3600" i="1" dirty="0">
                <a:latin typeface="+mn-lt"/>
                <a:cs typeface="Arial" panose="020B0604020202020204" pitchFamily="34" charset="0"/>
              </a:rPr>
              <a:t>Issues for consideration</a:t>
            </a:r>
            <a:endParaRPr lang="en-US" sz="3200" i="1" dirty="0">
              <a:latin typeface="+mn-lt"/>
              <a:cs typeface="Arial" panose="020B0604020202020204" pitchFamily="34" charset="0"/>
            </a:endParaRPr>
          </a:p>
        </p:txBody>
      </p:sp>
      <p:sp>
        <p:nvSpPr>
          <p:cNvPr id="3" name="Text Placeholder 2"/>
          <p:cNvSpPr>
            <a:spLocks noGrp="1"/>
          </p:cNvSpPr>
          <p:nvPr>
            <p:ph type="body" sz="quarter" idx="10"/>
          </p:nvPr>
        </p:nvSpPr>
        <p:spPr>
          <a:xfrm>
            <a:off x="192234" y="2110154"/>
            <a:ext cx="11394240" cy="2419161"/>
          </a:xfrm>
        </p:spPr>
        <p:txBody>
          <a:bodyPr>
            <a:noAutofit/>
          </a:bodyPr>
          <a:lstStyle/>
          <a:p>
            <a:pPr marL="457200" lvl="1" indent="0">
              <a:buNone/>
            </a:pPr>
            <a:r>
              <a:rPr lang="en-US" sz="2800" b="1" u="sng" dirty="0"/>
              <a:t>Common traits may include:</a:t>
            </a:r>
          </a:p>
          <a:p>
            <a:pPr lvl="2"/>
            <a:r>
              <a:rPr lang="en-US" sz="2800" dirty="0"/>
              <a:t>Strong family values</a:t>
            </a:r>
          </a:p>
          <a:p>
            <a:pPr lvl="2"/>
            <a:r>
              <a:rPr lang="en-US" sz="2800" dirty="0"/>
              <a:t>Emphasis on group over individual</a:t>
            </a:r>
          </a:p>
          <a:p>
            <a:pPr lvl="2"/>
            <a:r>
              <a:rPr lang="en-US" sz="2800" dirty="0"/>
              <a:t>“Family” includes relatives and friends</a:t>
            </a:r>
          </a:p>
          <a:p>
            <a:pPr lvl="2"/>
            <a:r>
              <a:rPr lang="en-US" sz="2800" dirty="0"/>
              <a:t>Independent behavior that disrupts family harmony is discouraged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57943" y="4521799"/>
            <a:ext cx="5590056" cy="2523768"/>
          </a:xfrm>
          <a:prstGeom prst="rect">
            <a:avLst/>
          </a:prstGeom>
          <a:noFill/>
        </p:spPr>
        <p:txBody>
          <a:bodyPr wrap="none" rtlCol="0">
            <a:spAutoFit/>
          </a:bodyPr>
          <a:lstStyle/>
          <a:p>
            <a:pPr lvl="1"/>
            <a:r>
              <a:rPr lang="en-US" sz="2800" b="1" u="sng" dirty="0"/>
              <a:t>Barriers may include:</a:t>
            </a:r>
          </a:p>
          <a:p>
            <a:pPr marL="800100" lvl="1" indent="-342900">
              <a:buFont typeface="Arial" panose="020B0604020202020204" pitchFamily="34" charset="0"/>
              <a:buChar char="•"/>
            </a:pPr>
            <a:r>
              <a:rPr lang="en-US" sz="2800" dirty="0"/>
              <a:t>Limited English proficiency</a:t>
            </a:r>
          </a:p>
          <a:p>
            <a:pPr marL="800100" lvl="1" indent="-342900">
              <a:buFont typeface="Arial" panose="020B0604020202020204" pitchFamily="34" charset="0"/>
              <a:buChar char="•"/>
            </a:pPr>
            <a:r>
              <a:rPr lang="en-US" sz="2800" dirty="0"/>
              <a:t>Immigration issues</a:t>
            </a:r>
          </a:p>
          <a:p>
            <a:pPr marL="800100" lvl="1" indent="-342900">
              <a:buFont typeface="Arial" panose="020B0604020202020204" pitchFamily="34" charset="0"/>
              <a:buChar char="•"/>
            </a:pPr>
            <a:r>
              <a:rPr lang="en-US" sz="2800" dirty="0"/>
              <a:t>Lack of in-language information</a:t>
            </a:r>
          </a:p>
          <a:p>
            <a:pPr marL="800100" lvl="1" indent="-342900">
              <a:buFont typeface="Arial" panose="020B0604020202020204" pitchFamily="34" charset="0"/>
              <a:buChar char="•"/>
            </a:pPr>
            <a:r>
              <a:rPr lang="en-US" sz="2800" dirty="0"/>
              <a:t>Lack of transportation</a:t>
            </a:r>
          </a:p>
          <a:p>
            <a:endParaRPr lang="en-US" dirty="0"/>
          </a:p>
        </p:txBody>
      </p:sp>
      <p:pic>
        <p:nvPicPr>
          <p:cNvPr id="7" name="Picture 6" descr="Getting Tons of CO2 Off the Highway: Building Greener Roads (an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67" y="4521799"/>
            <a:ext cx="2439043" cy="1831992"/>
          </a:xfrm>
          <a:prstGeom prst="rect">
            <a:avLst/>
          </a:prstGeom>
        </p:spPr>
      </p:pic>
    </p:spTree>
    <p:extLst>
      <p:ext uri="{BB962C8B-B14F-4D97-AF65-F5344CB8AC3E}">
        <p14:creationId xmlns:p14="http://schemas.microsoft.com/office/powerpoint/2010/main" val="17664593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942094"/>
            <a:ext cx="11126665" cy="1325563"/>
          </a:xfrm>
        </p:spPr>
        <p:txBody>
          <a:bodyPr>
            <a:normAutofit/>
          </a:bodyPr>
          <a:lstStyle/>
          <a:p>
            <a:pPr algn="ctr"/>
            <a:r>
              <a:rPr lang="en-US" sz="4000" b="1" i="1" dirty="0">
                <a:latin typeface="+mn-lt"/>
                <a:cs typeface="Arial" panose="020B0604020202020204" pitchFamily="34" charset="0"/>
              </a:rPr>
              <a:t>Asian American Communities</a:t>
            </a:r>
            <a:br>
              <a:rPr lang="en-US" sz="4000" i="1" dirty="0">
                <a:latin typeface="+mn-lt"/>
                <a:cs typeface="Arial" panose="020B0604020202020204" pitchFamily="34" charset="0"/>
              </a:rPr>
            </a:br>
            <a:r>
              <a:rPr lang="en-US" sz="3600" i="1" dirty="0">
                <a:latin typeface="+mn-lt"/>
                <a:cs typeface="Arial" panose="020B0604020202020204" pitchFamily="34" charset="0"/>
              </a:rPr>
              <a:t>Issues for Consideration</a:t>
            </a:r>
          </a:p>
        </p:txBody>
      </p:sp>
      <p:sp>
        <p:nvSpPr>
          <p:cNvPr id="3" name="Text Placeholder 2"/>
          <p:cNvSpPr>
            <a:spLocks noGrp="1"/>
          </p:cNvSpPr>
          <p:nvPr>
            <p:ph type="body" sz="quarter" idx="10"/>
          </p:nvPr>
        </p:nvSpPr>
        <p:spPr>
          <a:xfrm>
            <a:off x="742024" y="2485292"/>
            <a:ext cx="11176000" cy="3018694"/>
          </a:xfrm>
        </p:spPr>
        <p:txBody>
          <a:bodyPr>
            <a:noAutofit/>
          </a:bodyPr>
          <a:lstStyle/>
          <a:p>
            <a:pPr marL="0" indent="0">
              <a:spcAft>
                <a:spcPts val="600"/>
              </a:spcAft>
              <a:buNone/>
            </a:pPr>
            <a:r>
              <a:rPr lang="en-US" dirty="0"/>
              <a:t>Further information about Asian American communities can be accessed through:</a:t>
            </a:r>
          </a:p>
          <a:p>
            <a:pPr lvl="2">
              <a:spcAft>
                <a:spcPts val="600"/>
              </a:spcAft>
            </a:pPr>
            <a:r>
              <a:rPr lang="en-US" sz="2800" dirty="0"/>
              <a:t>SHIP TA Center webinar on this topic located in the resource library at:  </a:t>
            </a:r>
            <a:r>
              <a:rPr lang="en-US" sz="2800" dirty="0">
                <a:hlinkClick r:id="rId3"/>
              </a:rPr>
              <a:t>www.shiptacenter.org/login</a:t>
            </a:r>
            <a:endParaRPr lang="en-US" sz="2800" dirty="0"/>
          </a:p>
          <a:p>
            <a:pPr lvl="2">
              <a:spcAft>
                <a:spcPts val="600"/>
              </a:spcAft>
            </a:pPr>
            <a:r>
              <a:rPr lang="en-US" sz="2800" dirty="0"/>
              <a:t>Additional resources available through the National Asian Pacific Center on Aging at:  </a:t>
            </a:r>
            <a:r>
              <a:rPr lang="en-US" sz="2800" dirty="0">
                <a:hlinkClick r:id="rId4"/>
              </a:rPr>
              <a:t>www.napca.org</a:t>
            </a:r>
            <a:endParaRPr lang="en-US" sz="2800" dirty="0"/>
          </a:p>
          <a:p>
            <a:pPr lvl="1"/>
            <a:endParaRPr lang="en-US" dirty="0"/>
          </a:p>
          <a:p>
            <a:pPr lvl="1"/>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6" cstate="print"/>
          <a:srcRect/>
          <a:stretch>
            <a:fillRect/>
          </a:stretch>
        </p:blipFill>
        <p:spPr bwMode="auto">
          <a:xfrm>
            <a:off x="514350" y="5274627"/>
            <a:ext cx="2628900" cy="1033145"/>
          </a:xfrm>
          <a:prstGeom prst="rect">
            <a:avLst/>
          </a:prstGeom>
          <a:noFill/>
          <a:ln w="9525">
            <a:noFill/>
            <a:miter lim="800000"/>
            <a:headEnd/>
            <a:tailEnd/>
          </a:ln>
        </p:spPr>
      </p:pic>
    </p:spTree>
    <p:extLst>
      <p:ext uri="{BB962C8B-B14F-4D97-AF65-F5344CB8AC3E}">
        <p14:creationId xmlns:p14="http://schemas.microsoft.com/office/powerpoint/2010/main" val="36172750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23" y="1169992"/>
            <a:ext cx="11175795" cy="1543032"/>
          </a:xfrm>
        </p:spPr>
        <p:txBody>
          <a:bodyPr>
            <a:normAutofit/>
          </a:bodyPr>
          <a:lstStyle/>
          <a:p>
            <a:pPr algn="ctr"/>
            <a:r>
              <a:rPr lang="en-US" sz="4000" b="1" i="1" dirty="0">
                <a:latin typeface="+mn-lt"/>
                <a:cs typeface="Arial" panose="020B0604020202020204" pitchFamily="34" charset="0"/>
              </a:rPr>
              <a:t>Hispanic/Latino Community</a:t>
            </a:r>
            <a:br>
              <a:rPr lang="en-US" sz="4000" i="1" dirty="0">
                <a:latin typeface="+mn-lt"/>
                <a:cs typeface="Arial" panose="020B0604020202020204" pitchFamily="34" charset="0"/>
              </a:rPr>
            </a:br>
            <a:r>
              <a:rPr lang="en-US" sz="3600" i="1" dirty="0">
                <a:latin typeface="+mn-lt"/>
                <a:cs typeface="Arial" panose="020B0604020202020204" pitchFamily="34" charset="0"/>
              </a:rPr>
              <a:t>Issues for consideration*</a:t>
            </a:r>
            <a:endParaRPr lang="en-US" sz="4000" i="1" dirty="0">
              <a:latin typeface="+mn-lt"/>
              <a:cs typeface="Arial" panose="020B0604020202020204" pitchFamily="34" charset="0"/>
            </a:endParaRPr>
          </a:p>
        </p:txBody>
      </p:sp>
      <p:sp>
        <p:nvSpPr>
          <p:cNvPr id="3" name="Text Placeholder 2"/>
          <p:cNvSpPr>
            <a:spLocks noGrp="1"/>
          </p:cNvSpPr>
          <p:nvPr>
            <p:ph type="body" sz="quarter" idx="10"/>
          </p:nvPr>
        </p:nvSpPr>
        <p:spPr>
          <a:xfrm>
            <a:off x="597877" y="2892083"/>
            <a:ext cx="7921598" cy="2105161"/>
          </a:xfrm>
        </p:spPr>
        <p:txBody>
          <a:bodyPr>
            <a:normAutofit/>
          </a:bodyPr>
          <a:lstStyle/>
          <a:p>
            <a:pPr lvl="1"/>
            <a:r>
              <a:rPr lang="en-US" sz="2800" dirty="0"/>
              <a:t>Family Relationships</a:t>
            </a:r>
          </a:p>
          <a:p>
            <a:pPr lvl="1"/>
            <a:r>
              <a:rPr lang="en-US" sz="2800" dirty="0"/>
              <a:t>Language barrier </a:t>
            </a:r>
          </a:p>
          <a:p>
            <a:pPr lvl="1"/>
            <a:r>
              <a:rPr lang="en-US" sz="2800" dirty="0"/>
              <a:t>Trust—Immigration concerns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amily_Counseling_11.png"/>
          <p:cNvPicPr>
            <a:picLocks noChangeAspect="1"/>
          </p:cNvPicPr>
          <p:nvPr/>
        </p:nvPicPr>
        <p:blipFill rotWithShape="1">
          <a:blip r:embed="rId4">
            <a:extLst>
              <a:ext uri="{28A0092B-C50C-407E-A947-70E740481C1C}">
                <a14:useLocalDpi xmlns:a14="http://schemas.microsoft.com/office/drawing/2010/main" val="0"/>
              </a:ext>
            </a:extLst>
          </a:blip>
          <a:srcRect t="24823"/>
          <a:stretch/>
        </p:blipFill>
        <p:spPr>
          <a:xfrm>
            <a:off x="7360920" y="4501662"/>
            <a:ext cx="4227212" cy="1664607"/>
          </a:xfrm>
          <a:prstGeom prst="rect">
            <a:avLst/>
          </a:prstGeom>
        </p:spPr>
      </p:pic>
    </p:spTree>
    <p:extLst>
      <p:ext uri="{BB962C8B-B14F-4D97-AF65-F5344CB8AC3E}">
        <p14:creationId xmlns:p14="http://schemas.microsoft.com/office/powerpoint/2010/main" val="28147904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760603"/>
            <a:ext cx="11031955" cy="1449954"/>
          </a:xfrm>
        </p:spPr>
        <p:txBody>
          <a:bodyPr>
            <a:normAutofit/>
          </a:bodyPr>
          <a:lstStyle/>
          <a:p>
            <a:pPr algn="ctr"/>
            <a:r>
              <a:rPr lang="en-US" sz="4000" b="1" i="1" dirty="0">
                <a:latin typeface="+mn-lt"/>
                <a:cs typeface="Arial" panose="020B0604020202020204" pitchFamily="34" charset="0"/>
              </a:rPr>
              <a:t>Native American Communities</a:t>
            </a:r>
            <a:br>
              <a:rPr lang="en-US" sz="4200" i="1" dirty="0">
                <a:latin typeface="+mn-lt"/>
                <a:cs typeface="Arial" panose="020B0604020202020204" pitchFamily="34" charset="0"/>
              </a:rPr>
            </a:br>
            <a:r>
              <a:rPr lang="en-US" sz="3600" i="1" dirty="0">
                <a:latin typeface="+mn-lt"/>
                <a:cs typeface="Arial" panose="020B0604020202020204" pitchFamily="34" charset="0"/>
              </a:rPr>
              <a:t>Issues for consideration</a:t>
            </a:r>
            <a:endParaRPr lang="en-US" sz="3400" i="1" dirty="0">
              <a:latin typeface="+mn-lt"/>
              <a:cs typeface="Arial" panose="020B0604020202020204" pitchFamily="34" charset="0"/>
            </a:endParaRPr>
          </a:p>
        </p:txBody>
      </p:sp>
      <p:sp>
        <p:nvSpPr>
          <p:cNvPr id="3" name="Text Placeholder 2"/>
          <p:cNvSpPr>
            <a:spLocks noGrp="1"/>
          </p:cNvSpPr>
          <p:nvPr>
            <p:ph type="body" sz="quarter" idx="10"/>
          </p:nvPr>
        </p:nvSpPr>
        <p:spPr>
          <a:xfrm>
            <a:off x="514350" y="2210557"/>
            <a:ext cx="11031955" cy="4325815"/>
          </a:xfrm>
        </p:spPr>
        <p:txBody>
          <a:bodyPr>
            <a:normAutofit/>
          </a:bodyPr>
          <a:lstStyle/>
          <a:p>
            <a:pPr lvl="1">
              <a:spcAft>
                <a:spcPts val="400"/>
              </a:spcAft>
            </a:pPr>
            <a:r>
              <a:rPr lang="en-US" sz="2800" dirty="0"/>
              <a:t>Eleven Tribes in Wisconsin</a:t>
            </a:r>
          </a:p>
          <a:p>
            <a:pPr lvl="1">
              <a:spcAft>
                <a:spcPts val="400"/>
              </a:spcAft>
            </a:pPr>
            <a:r>
              <a:rPr lang="en-US" sz="2800" dirty="0"/>
              <a:t>Respect Tribal sovereignty</a:t>
            </a:r>
          </a:p>
          <a:p>
            <a:pPr lvl="1">
              <a:spcAft>
                <a:spcPts val="400"/>
              </a:spcAft>
            </a:pPr>
            <a:r>
              <a:rPr lang="en-US" sz="2800" dirty="0"/>
              <a:t>Every Tribe has an Aging Office and Benefit Specialist</a:t>
            </a:r>
          </a:p>
          <a:p>
            <a:pPr lvl="2">
              <a:spcAft>
                <a:spcPts val="400"/>
              </a:spcAft>
              <a:buFont typeface="Wingdings" panose="05000000000000000000" pitchFamily="2" charset="2"/>
              <a:buChar char="§"/>
            </a:pPr>
            <a:r>
              <a:rPr lang="en-US" sz="2800" u="sng" dirty="0">
                <a:hlinkClick r:id="rId3"/>
              </a:rPr>
              <a:t>https://www.dhs.wisconsin.gov/benefit-specialists/tribes.htm</a:t>
            </a:r>
            <a:r>
              <a:rPr lang="en-US" sz="2800" dirty="0"/>
              <a:t> </a:t>
            </a:r>
          </a:p>
          <a:p>
            <a:pPr lvl="1">
              <a:spcAft>
                <a:spcPts val="400"/>
              </a:spcAft>
            </a:pPr>
            <a:r>
              <a:rPr lang="en-US" sz="2800" dirty="0"/>
              <a:t>Issues for consideration may include:</a:t>
            </a:r>
          </a:p>
          <a:p>
            <a:pPr lvl="2">
              <a:spcAft>
                <a:spcPts val="400"/>
              </a:spcAft>
              <a:buFont typeface="Wingdings" panose="05000000000000000000" pitchFamily="2" charset="2"/>
              <a:buChar char="§"/>
            </a:pPr>
            <a:r>
              <a:rPr lang="en-US" sz="2800" dirty="0"/>
              <a:t>Transportation needs</a:t>
            </a:r>
          </a:p>
          <a:p>
            <a:pPr lvl="2">
              <a:spcAft>
                <a:spcPts val="400"/>
              </a:spcAft>
              <a:buFont typeface="Wingdings" panose="05000000000000000000" pitchFamily="2" charset="2"/>
              <a:buChar char="§"/>
            </a:pPr>
            <a:r>
              <a:rPr lang="en-US" sz="2800" dirty="0"/>
              <a:t>Health literacy</a:t>
            </a:r>
          </a:p>
          <a:p>
            <a:pPr lvl="2">
              <a:spcAft>
                <a:spcPts val="400"/>
              </a:spcAft>
              <a:buFont typeface="Wingdings" panose="05000000000000000000" pitchFamily="2" charset="2"/>
              <a:buChar char="§"/>
            </a:pPr>
            <a:r>
              <a:rPr lang="en-US" sz="2800" dirty="0"/>
              <a:t>Trust—concerns about western medicine, medical systems, other</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3951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14350" y="897900"/>
            <a:ext cx="11249758" cy="1408529"/>
          </a:xfrm>
        </p:spPr>
        <p:txBody>
          <a:bodyPr>
            <a:noAutofit/>
          </a:bodyPr>
          <a:lstStyle/>
          <a:p>
            <a:pPr algn="ctr"/>
            <a:r>
              <a:rPr lang="en-US" altLang="en-US" sz="4000" b="1" i="1" dirty="0">
                <a:latin typeface="+mn-lt"/>
                <a:cs typeface="Arial" panose="020B0604020202020204" pitchFamily="34" charset="0"/>
              </a:rPr>
              <a:t>Considerations for Reaching </a:t>
            </a:r>
            <a:br>
              <a:rPr lang="en-US" altLang="en-US" sz="4000" b="1" i="1" dirty="0">
                <a:latin typeface="+mn-lt"/>
                <a:cs typeface="Arial" panose="020B0604020202020204" pitchFamily="34" charset="0"/>
              </a:rPr>
            </a:br>
            <a:r>
              <a:rPr lang="en-US" altLang="en-US" sz="4000" b="1" i="1" dirty="0">
                <a:latin typeface="+mn-lt"/>
                <a:cs typeface="Arial" panose="020B0604020202020204" pitchFamily="34" charset="0"/>
              </a:rPr>
              <a:t>People with Disabilities</a:t>
            </a:r>
          </a:p>
        </p:txBody>
      </p:sp>
      <p:sp>
        <p:nvSpPr>
          <p:cNvPr id="59395" name="Text Placeholder 2"/>
          <p:cNvSpPr>
            <a:spLocks noGrp="1"/>
          </p:cNvSpPr>
          <p:nvPr>
            <p:ph type="body" sz="quarter" idx="10"/>
          </p:nvPr>
        </p:nvSpPr>
        <p:spPr>
          <a:xfrm>
            <a:off x="514350" y="2457569"/>
            <a:ext cx="11249758" cy="2536462"/>
          </a:xfrm>
        </p:spPr>
        <p:txBody>
          <a:bodyPr>
            <a:normAutofit/>
          </a:bodyPr>
          <a:lstStyle/>
          <a:p>
            <a:pPr marL="0" indent="0" algn="ctr">
              <a:buNone/>
            </a:pPr>
            <a:r>
              <a:rPr lang="en-US" altLang="en-US" i="1" dirty="0">
                <a:cs typeface="Arial" panose="020B0604020202020204" pitchFamily="34" charset="0"/>
              </a:rPr>
              <a:t>Ginger Rogers, Disability Rights Wisconsin</a:t>
            </a:r>
          </a:p>
          <a:p>
            <a:pPr marL="0" indent="0" algn="ctr">
              <a:buNone/>
            </a:pPr>
            <a:endParaRPr lang="en-US" altLang="en-US" sz="900" i="1" dirty="0">
              <a:cs typeface="Arial" panose="020B0604020202020204" pitchFamily="34" charset="0"/>
            </a:endParaRPr>
          </a:p>
          <a:p>
            <a:pPr lvl="1">
              <a:spcAft>
                <a:spcPts val="400"/>
              </a:spcAft>
            </a:pPr>
            <a:r>
              <a:rPr lang="en-US" altLang="en-US" sz="2800" dirty="0">
                <a:cs typeface="Arial" panose="020B0604020202020204" pitchFamily="34" charset="0"/>
              </a:rPr>
              <a:t>Typically do not congregate</a:t>
            </a:r>
          </a:p>
          <a:p>
            <a:pPr lvl="1">
              <a:spcAft>
                <a:spcPts val="400"/>
              </a:spcAft>
            </a:pPr>
            <a:r>
              <a:rPr lang="en-US" altLang="en-US" sz="2800" dirty="0">
                <a:cs typeface="Arial" panose="020B0604020202020204" pitchFamily="34" charset="0"/>
              </a:rPr>
              <a:t>Transportation needs</a:t>
            </a:r>
          </a:p>
          <a:p>
            <a:pPr lvl="1">
              <a:spcAft>
                <a:spcPts val="400"/>
              </a:spcAft>
            </a:pPr>
            <a:r>
              <a:rPr lang="en-US" altLang="en-US" sz="2800" dirty="0">
                <a:cs typeface="Arial" panose="020B0604020202020204" pitchFamily="34" charset="0"/>
              </a:rPr>
              <a:t>Most likely to use social media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3" name="Picture 2" descr="Population-based Intervention - Crisis prevention and respon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5833" y="4181474"/>
            <a:ext cx="4253953" cy="1797295"/>
          </a:xfrm>
          <a:prstGeom prst="rect">
            <a:avLst/>
          </a:prstGeom>
        </p:spPr>
      </p:pic>
    </p:spTree>
    <p:extLst>
      <p:ext uri="{BB962C8B-B14F-4D97-AF65-F5344CB8AC3E}">
        <p14:creationId xmlns:p14="http://schemas.microsoft.com/office/powerpoint/2010/main" val="3782337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ubtitle 2"/>
          <p:cNvSpPr>
            <a:spLocks noGrp="1"/>
          </p:cNvSpPr>
          <p:nvPr>
            <p:ph type="subTitle" idx="1"/>
          </p:nvPr>
        </p:nvSpPr>
        <p:spPr>
          <a:xfrm>
            <a:off x="2889281" y="4619464"/>
            <a:ext cx="6680200" cy="1295400"/>
          </a:xfrm>
        </p:spPr>
        <p:txBody>
          <a:bodyPr/>
          <a:lstStyle/>
          <a:p>
            <a:r>
              <a:rPr lang="en-US" altLang="en-US" sz="2000" b="1" dirty="0">
                <a:latin typeface="Arial" panose="020B0604020202020204" pitchFamily="34" charset="0"/>
                <a:cs typeface="Arial" panose="020B0604020202020204" pitchFamily="34" charset="0"/>
              </a:rPr>
              <a:t>Debbie Bisswurm</a:t>
            </a:r>
            <a:r>
              <a:rPr lang="en-US" altLang="en-US" sz="2000" dirty="0">
                <a:latin typeface="Arial" panose="020B0604020202020204" pitchFamily="34" charset="0"/>
                <a:cs typeface="Arial" panose="020B0604020202020204" pitchFamily="34" charset="0"/>
              </a:rPr>
              <a:t> and </a:t>
            </a:r>
            <a:r>
              <a:rPr lang="en-US" altLang="en-US" sz="2000" b="1" dirty="0">
                <a:latin typeface="Arial" panose="020B0604020202020204" pitchFamily="34" charset="0"/>
                <a:cs typeface="Arial" panose="020B0604020202020204" pitchFamily="34" charset="0"/>
              </a:rPr>
              <a:t>Jane Mahoney</a:t>
            </a:r>
          </a:p>
          <a:p>
            <a:r>
              <a:rPr lang="en-US" altLang="en-US" sz="1800" dirty="0">
                <a:latin typeface="Arial" panose="020B0604020202020204" pitchFamily="34" charset="0"/>
                <a:cs typeface="Arial" panose="020B0604020202020204" pitchFamily="34" charset="0"/>
              </a:rPr>
              <a:t>MIPPA State Coordinators</a:t>
            </a:r>
          </a:p>
          <a:p>
            <a:r>
              <a:rPr lang="en-US" altLang="en-US" sz="1800" dirty="0">
                <a:latin typeface="Arial" panose="020B0604020202020204" pitchFamily="34" charset="0"/>
                <a:cs typeface="Arial" panose="020B0604020202020204" pitchFamily="34" charset="0"/>
              </a:rPr>
              <a:t>Greater Wisconsin Agency on Aging Resources</a:t>
            </a:r>
          </a:p>
        </p:txBody>
      </p:sp>
      <p:sp>
        <p:nvSpPr>
          <p:cNvPr id="27652" name="TextBox 3"/>
          <p:cNvSpPr txBox="1">
            <a:spLocks noChangeArrowheads="1"/>
          </p:cNvSpPr>
          <p:nvPr/>
        </p:nvSpPr>
        <p:spPr bwMode="auto">
          <a:xfrm>
            <a:off x="3392488" y="6215063"/>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7653" name="Rectangle 2"/>
          <p:cNvSpPr>
            <a:spLocks noChangeArrowheads="1"/>
          </p:cNvSpPr>
          <p:nvPr/>
        </p:nvSpPr>
        <p:spPr bwMode="auto">
          <a:xfrm>
            <a:off x="7345364" y="2645847"/>
            <a:ext cx="5151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7654" name="Rectangle 3"/>
          <p:cNvSpPr>
            <a:spLocks noChangeArrowheads="1"/>
          </p:cNvSpPr>
          <p:nvPr/>
        </p:nvSpPr>
        <p:spPr bwMode="auto">
          <a:xfrm>
            <a:off x="7312026" y="6321426"/>
            <a:ext cx="36607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cs typeface="Times New Roman" panose="02020603050405020304" pitchFamily="18" charset="0"/>
              </a:rPr>
              <a:t>	       </a:t>
            </a:r>
            <a:endParaRPr lang="en-US" altLang="en-US" sz="1800" dirty="0"/>
          </a:p>
        </p:txBody>
      </p:sp>
      <p:sp>
        <p:nvSpPr>
          <p:cNvPr id="2" name="TextBox 1"/>
          <p:cNvSpPr txBox="1"/>
          <p:nvPr/>
        </p:nvSpPr>
        <p:spPr>
          <a:xfrm>
            <a:off x="4146150" y="1166168"/>
            <a:ext cx="4166462" cy="461665"/>
          </a:xfrm>
          <a:prstGeom prst="rect">
            <a:avLst/>
          </a:prstGeom>
          <a:noFill/>
        </p:spPr>
        <p:txBody>
          <a:bodyPr wrap="none">
            <a:spAutoFit/>
          </a:bodyPr>
          <a:lstStyle/>
          <a:p>
            <a:pPr algn="ctr">
              <a:defRPr/>
            </a:pPr>
            <a:r>
              <a:rPr lang="en-US" sz="2400" dirty="0">
                <a:solidFill>
                  <a:schemeClr val="accent5">
                    <a:lumMod val="25000"/>
                  </a:schemeClr>
                </a:solidFill>
                <a:latin typeface="Arial" panose="020B0604020202020204" pitchFamily="34" charset="0"/>
                <a:cs typeface="Arial" panose="020B0604020202020204" pitchFamily="34" charset="0"/>
              </a:rPr>
              <a:t>MIPPA Training August, 2016</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175"/>
            <a:ext cx="757845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sp>
        <p:nvSpPr>
          <p:cNvPr id="11" name="Title 1"/>
          <p:cNvSpPr>
            <a:spLocks noGrp="1"/>
          </p:cNvSpPr>
          <p:nvPr>
            <p:ph type="ctrTitle"/>
          </p:nvPr>
        </p:nvSpPr>
        <p:spPr bwMode="auto">
          <a:xfrm>
            <a:off x="1411288" y="1778693"/>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1800" kern="1200" dirty="0">
                <a:solidFill>
                  <a:prstClr val="black"/>
                </a:solidFill>
              </a:rPr>
              <a:t> </a:t>
            </a:r>
            <a:br>
              <a:rPr lang="en-US" sz="2800" kern="1200" dirty="0">
                <a:solidFill>
                  <a:prstClr val="black"/>
                </a:solidFill>
              </a:rPr>
            </a:br>
            <a:r>
              <a:rPr lang="en-US" sz="2800" b="1" kern="1200" dirty="0">
                <a:solidFill>
                  <a:prstClr val="black"/>
                </a:solidFill>
              </a:rPr>
              <a:t> </a:t>
            </a:r>
            <a:br>
              <a:rPr lang="en-US" sz="2800" b="1" kern="1200" dirty="0">
                <a:solidFill>
                  <a:prstClr val="black"/>
                </a:solidFill>
              </a:rPr>
            </a:br>
            <a:r>
              <a:rPr lang="en-US" sz="5300" b="1" kern="1200" dirty="0">
                <a:solidFill>
                  <a:prstClr val="black"/>
                </a:solidFill>
              </a:rPr>
              <a:t>Partnering with Minority/Underserved </a:t>
            </a:r>
            <a:br>
              <a:rPr lang="en-US" sz="5300" b="1" kern="1200" dirty="0">
                <a:solidFill>
                  <a:prstClr val="black"/>
                </a:solidFill>
              </a:rPr>
            </a:br>
            <a:r>
              <a:rPr lang="en-US" sz="5300" b="1" kern="1200" dirty="0">
                <a:solidFill>
                  <a:prstClr val="black"/>
                </a:solidFill>
              </a:rPr>
              <a:t>Community Groups</a:t>
            </a:r>
            <a:br>
              <a:rPr lang="en-US" sz="5300" b="1" kern="1200" dirty="0">
                <a:solidFill>
                  <a:prstClr val="black"/>
                </a:solidFill>
              </a:rPr>
            </a:br>
            <a:endParaRPr lang="en-US" altLang="en-US" sz="5300" dirty="0"/>
          </a:p>
        </p:txBody>
      </p:sp>
    </p:spTree>
    <p:extLst>
      <p:ext uri="{BB962C8B-B14F-4D97-AF65-F5344CB8AC3E}">
        <p14:creationId xmlns:p14="http://schemas.microsoft.com/office/powerpoint/2010/main" val="38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14349" y="938747"/>
            <a:ext cx="10901765" cy="1325563"/>
          </a:xfrm>
        </p:spPr>
        <p:txBody>
          <a:bodyPr>
            <a:normAutofit/>
          </a:bodyPr>
          <a:lstStyle/>
          <a:p>
            <a:pPr algn="ctr"/>
            <a:r>
              <a:rPr lang="en-US" altLang="en-US" b="1" dirty="0">
                <a:latin typeface="+mn-lt"/>
                <a:cs typeface="Arial" panose="020B0604020202020204" pitchFamily="34" charset="0"/>
              </a:rPr>
              <a:t>3.  Educate Leaders about MIPPA Programs</a:t>
            </a:r>
          </a:p>
        </p:txBody>
      </p:sp>
      <p:pic>
        <p:nvPicPr>
          <p:cNvPr id="5" name="Picture 4" descr="GWAARlogo"/>
          <p:cNvPicPr/>
          <p:nvPr/>
        </p:nvPicPr>
        <p:blipFill>
          <a:blip r:embed="rId3" cstate="print"/>
          <a:srcRect/>
          <a:stretch>
            <a:fillRect/>
          </a:stretch>
        </p:blipFill>
        <p:spPr bwMode="auto">
          <a:xfrm>
            <a:off x="369972" y="5402963"/>
            <a:ext cx="2628900" cy="1033145"/>
          </a:xfrm>
          <a:prstGeom prst="rect">
            <a:avLst/>
          </a:prstGeom>
          <a:noFill/>
          <a:ln w="9525">
            <a:noFill/>
            <a:miter lim="800000"/>
            <a:headEnd/>
            <a:tailEnd/>
          </a:ln>
        </p:spPr>
      </p:pic>
      <p:sp>
        <p:nvSpPr>
          <p:cNvPr id="3" name="Text Placeholder 2"/>
          <p:cNvSpPr>
            <a:spLocks noGrp="1"/>
          </p:cNvSpPr>
          <p:nvPr>
            <p:ph type="body" sz="quarter" idx="10"/>
          </p:nvPr>
        </p:nvSpPr>
        <p:spPr>
          <a:xfrm>
            <a:off x="514350" y="1987062"/>
            <a:ext cx="10757388" cy="4026876"/>
          </a:xfrm>
        </p:spPr>
        <p:txBody>
          <a:bodyPr>
            <a:normAutofit/>
          </a:bodyPr>
          <a:lstStyle/>
          <a:p>
            <a:pPr marL="0" indent="0">
              <a:buNone/>
              <a:defRPr/>
            </a:pPr>
            <a:endParaRPr lang="en-US" altLang="en-US" sz="800" dirty="0"/>
          </a:p>
          <a:p>
            <a:pPr lvl="1">
              <a:defRPr/>
            </a:pPr>
            <a:r>
              <a:rPr lang="en-US" sz="2800" dirty="0"/>
              <a:t>May be helpful to use Brief Program Descriptions—see Addendum</a:t>
            </a:r>
          </a:p>
          <a:p>
            <a:pPr lvl="3">
              <a:buFont typeface="Wingdings" panose="05000000000000000000" pitchFamily="2" charset="2"/>
              <a:buChar char="§"/>
              <a:defRPr/>
            </a:pPr>
            <a:r>
              <a:rPr lang="en-US" sz="2800" dirty="0"/>
              <a:t>LIS</a:t>
            </a:r>
          </a:p>
          <a:p>
            <a:pPr lvl="3">
              <a:buFont typeface="Wingdings" panose="05000000000000000000" pitchFamily="2" charset="2"/>
              <a:buChar char="§"/>
              <a:defRPr/>
            </a:pPr>
            <a:r>
              <a:rPr lang="en-US" sz="2800" dirty="0"/>
              <a:t>MSP</a:t>
            </a:r>
          </a:p>
          <a:p>
            <a:pPr lvl="3">
              <a:buFont typeface="Wingdings" panose="05000000000000000000" pitchFamily="2" charset="2"/>
              <a:buChar char="§"/>
              <a:defRPr/>
            </a:pPr>
            <a:r>
              <a:rPr lang="en-US" sz="2800" dirty="0" err="1"/>
              <a:t>SeniorCare</a:t>
            </a:r>
            <a:endParaRPr lang="en-US" sz="2800" dirty="0"/>
          </a:p>
          <a:p>
            <a:pPr lvl="3">
              <a:buFont typeface="Wingdings" panose="05000000000000000000" pitchFamily="2" charset="2"/>
              <a:buChar char="§"/>
              <a:defRPr/>
            </a:pPr>
            <a:r>
              <a:rPr lang="en-US" sz="2800" dirty="0"/>
              <a:t>Part D assistance</a:t>
            </a:r>
          </a:p>
          <a:p>
            <a:pPr lvl="3">
              <a:buFont typeface="Wingdings" panose="05000000000000000000" pitchFamily="2" charset="2"/>
              <a:buChar char="§"/>
              <a:defRPr/>
            </a:pPr>
            <a:r>
              <a:rPr lang="en-US" sz="2800" dirty="0"/>
              <a:t>Medicare Prevention &amp; Wellness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0747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14349" y="929005"/>
            <a:ext cx="11161835" cy="1325563"/>
          </a:xfrm>
        </p:spPr>
        <p:txBody>
          <a:bodyPr>
            <a:normAutofit/>
          </a:bodyPr>
          <a:lstStyle/>
          <a:p>
            <a:pPr algn="ctr"/>
            <a:r>
              <a:rPr lang="en-US" sz="4000" b="1" i="1" dirty="0">
                <a:latin typeface="+mn-lt"/>
                <a:cs typeface="Arial" panose="020B0604020202020204" pitchFamily="34" charset="0"/>
              </a:rPr>
              <a:t>How can these programs </a:t>
            </a:r>
            <a:br>
              <a:rPr lang="en-US" sz="4000" b="1" i="1" dirty="0">
                <a:latin typeface="+mn-lt"/>
                <a:cs typeface="Arial" panose="020B0604020202020204" pitchFamily="34" charset="0"/>
              </a:rPr>
            </a:br>
            <a:r>
              <a:rPr lang="en-US" sz="4000" b="1" i="1" dirty="0">
                <a:latin typeface="+mn-lt"/>
                <a:cs typeface="Arial" panose="020B0604020202020204" pitchFamily="34" charset="0"/>
              </a:rPr>
              <a:t>help their community?</a:t>
            </a:r>
            <a:endParaRPr lang="en-US" altLang="en-US" sz="4000" b="1" i="1" dirty="0">
              <a:latin typeface="+mn-lt"/>
              <a:cs typeface="Arial" panose="020B0604020202020204" pitchFamily="34" charset="0"/>
            </a:endParaRPr>
          </a:p>
        </p:txBody>
      </p:sp>
      <p:sp>
        <p:nvSpPr>
          <p:cNvPr id="3" name="Text Placeholder 2"/>
          <p:cNvSpPr>
            <a:spLocks noGrp="1"/>
          </p:cNvSpPr>
          <p:nvPr>
            <p:ph type="body" sz="quarter" idx="10"/>
          </p:nvPr>
        </p:nvSpPr>
        <p:spPr>
          <a:xfrm>
            <a:off x="514349" y="2254568"/>
            <a:ext cx="10550769" cy="3020059"/>
          </a:xfrm>
        </p:spPr>
        <p:txBody>
          <a:bodyPr>
            <a:normAutofit/>
          </a:bodyPr>
          <a:lstStyle/>
          <a:p>
            <a:pPr marL="0" indent="0">
              <a:buNone/>
              <a:defRPr/>
            </a:pPr>
            <a:endParaRPr lang="en-US" altLang="en-US" sz="800" dirty="0"/>
          </a:p>
          <a:p>
            <a:pPr lvl="1">
              <a:defRPr/>
            </a:pPr>
            <a:r>
              <a:rPr lang="en-US" sz="2800" dirty="0"/>
              <a:t>Improve financial situation</a:t>
            </a:r>
          </a:p>
          <a:p>
            <a:pPr lvl="1">
              <a:defRPr/>
            </a:pPr>
            <a:r>
              <a:rPr lang="en-US" sz="2800" dirty="0"/>
              <a:t>Connect with resources for benefits and services</a:t>
            </a:r>
          </a:p>
          <a:p>
            <a:pPr lvl="1">
              <a:defRPr/>
            </a:pPr>
            <a:r>
              <a:rPr lang="en-US" sz="2800" dirty="0"/>
              <a:t>Improve overall health</a:t>
            </a:r>
          </a:p>
          <a:p>
            <a:pPr lvl="1">
              <a:defRPr/>
            </a:pPr>
            <a:endParaRPr lang="en-US" sz="2800" dirty="0"/>
          </a:p>
          <a:p>
            <a:pPr marL="457200" lvl="1" indent="0">
              <a:buNone/>
              <a:defRPr/>
            </a:pPr>
            <a:r>
              <a:rPr lang="en-US" sz="2800" i="1" dirty="0"/>
              <a:t>	Give Specific Examples!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2" name="Picture 1" descr="steps succes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6951" y="3991708"/>
            <a:ext cx="3509618" cy="2316064"/>
          </a:xfrm>
          <a:prstGeom prst="rect">
            <a:avLst/>
          </a:prstGeom>
        </p:spPr>
      </p:pic>
    </p:spTree>
    <p:extLst>
      <p:ext uri="{BB962C8B-B14F-4D97-AF65-F5344CB8AC3E}">
        <p14:creationId xmlns:p14="http://schemas.microsoft.com/office/powerpoint/2010/main" val="38684650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429" r="6771" b="38389"/>
          <a:stretch/>
        </p:blipFill>
        <p:spPr>
          <a:xfrm rot="463044">
            <a:off x="10947306" y="2103304"/>
            <a:ext cx="918689" cy="149758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rot="1053738">
            <a:off x="10411080" y="315912"/>
            <a:ext cx="1422244" cy="1840091"/>
          </a:xfrm>
          <a:prstGeom prst="rect">
            <a:avLst/>
          </a:prstGeom>
        </p:spPr>
      </p:pic>
      <p:sp>
        <p:nvSpPr>
          <p:cNvPr id="37890" name="Text Placeholder 2"/>
          <p:cNvSpPr>
            <a:spLocks noGrp="1"/>
          </p:cNvSpPr>
          <p:nvPr>
            <p:ph type="body" sz="quarter" idx="10"/>
          </p:nvPr>
        </p:nvSpPr>
        <p:spPr>
          <a:xfrm>
            <a:off x="668214" y="2073236"/>
            <a:ext cx="10560636" cy="4573750"/>
          </a:xfrm>
        </p:spPr>
        <p:txBody>
          <a:bodyPr>
            <a:normAutofit/>
          </a:bodyPr>
          <a:lstStyle/>
          <a:p>
            <a:pPr lvl="1">
              <a:lnSpc>
                <a:spcPct val="100000"/>
              </a:lnSpc>
              <a:spcBef>
                <a:spcPts val="600"/>
              </a:spcBef>
              <a:spcAft>
                <a:spcPts val="400"/>
              </a:spcAft>
            </a:pPr>
            <a:r>
              <a:rPr lang="en-US" altLang="en-US" sz="2800" dirty="0">
                <a:cs typeface="Arial" panose="020B0604020202020204" pitchFamily="34" charset="0"/>
              </a:rPr>
              <a:t>MIPPA Posters—</a:t>
            </a:r>
          </a:p>
          <a:p>
            <a:pPr lvl="2">
              <a:lnSpc>
                <a:spcPct val="100000"/>
              </a:lnSpc>
              <a:spcBef>
                <a:spcPts val="600"/>
              </a:spcBef>
              <a:spcAft>
                <a:spcPts val="400"/>
              </a:spcAft>
              <a:buFont typeface="Wingdings" panose="05000000000000000000" pitchFamily="2" charset="2"/>
              <a:buChar char="§"/>
            </a:pPr>
            <a:r>
              <a:rPr lang="en-US" altLang="en-US" sz="2800" dirty="0">
                <a:cs typeface="Arial" panose="020B0604020202020204" pitchFamily="34" charset="0"/>
              </a:rPr>
              <a:t>do they represent this community group?</a:t>
            </a:r>
          </a:p>
          <a:p>
            <a:pPr lvl="2">
              <a:lnSpc>
                <a:spcPct val="100000"/>
              </a:lnSpc>
              <a:spcBef>
                <a:spcPts val="600"/>
              </a:spcBef>
              <a:spcAft>
                <a:spcPts val="400"/>
              </a:spcAft>
              <a:buFont typeface="Wingdings" panose="05000000000000000000" pitchFamily="2" charset="2"/>
              <a:buChar char="§"/>
            </a:pPr>
            <a:r>
              <a:rPr lang="en-US" altLang="en-US" sz="2800" dirty="0">
                <a:cs typeface="Arial" panose="020B0604020202020204" pitchFamily="34" charset="0"/>
              </a:rPr>
              <a:t>available with various photos  </a:t>
            </a:r>
          </a:p>
          <a:p>
            <a:pPr lvl="1">
              <a:lnSpc>
                <a:spcPct val="100000"/>
              </a:lnSpc>
              <a:spcBef>
                <a:spcPts val="600"/>
              </a:spcBef>
              <a:spcAft>
                <a:spcPts val="400"/>
              </a:spcAft>
            </a:pPr>
            <a:r>
              <a:rPr lang="en-US" altLang="en-US" sz="2800" dirty="0">
                <a:cs typeface="Arial" panose="020B0604020202020204" pitchFamily="34" charset="0"/>
              </a:rPr>
              <a:t>MIPPA Fact Sheets* </a:t>
            </a:r>
          </a:p>
          <a:p>
            <a:pPr lvl="1">
              <a:lnSpc>
                <a:spcPct val="100000"/>
              </a:lnSpc>
              <a:spcBef>
                <a:spcPts val="600"/>
              </a:spcBef>
              <a:spcAft>
                <a:spcPts val="400"/>
              </a:spcAft>
            </a:pPr>
            <a:r>
              <a:rPr lang="en-US" altLang="en-US" sz="2800" dirty="0">
                <a:cs typeface="Arial" panose="020B0604020202020204" pitchFamily="34" charset="0"/>
              </a:rPr>
              <a:t>MIPPA Brochure/Inserts</a:t>
            </a:r>
          </a:p>
          <a:p>
            <a:pPr lvl="1">
              <a:lnSpc>
                <a:spcPct val="100000"/>
              </a:lnSpc>
              <a:spcBef>
                <a:spcPts val="600"/>
              </a:spcBef>
              <a:spcAft>
                <a:spcPts val="400"/>
              </a:spcAft>
            </a:pPr>
            <a:r>
              <a:rPr lang="en-US" altLang="en-US" sz="2800" dirty="0">
                <a:cs typeface="Arial" panose="020B0604020202020204" pitchFamily="34" charset="0"/>
              </a:rPr>
              <a:t>Agency Brochures</a:t>
            </a:r>
          </a:p>
          <a:p>
            <a:pPr lvl="1">
              <a:lnSpc>
                <a:spcPct val="100000"/>
              </a:lnSpc>
              <a:spcBef>
                <a:spcPts val="600"/>
              </a:spcBef>
              <a:spcAft>
                <a:spcPts val="400"/>
              </a:spcAft>
            </a:pPr>
            <a:r>
              <a:rPr lang="en-US" altLang="en-US" sz="2800" dirty="0">
                <a:cs typeface="Arial" panose="020B0604020202020204" pitchFamily="34" charset="0"/>
              </a:rPr>
              <a:t>Articles for their Community Newsletters</a:t>
            </a:r>
          </a:p>
          <a:p>
            <a:pPr lvl="2">
              <a:lnSpc>
                <a:spcPct val="100000"/>
              </a:lnSpc>
              <a:spcBef>
                <a:spcPts val="600"/>
              </a:spcBef>
              <a:spcAft>
                <a:spcPts val="400"/>
              </a:spcAft>
              <a:buFont typeface="Wingdings" panose="05000000000000000000" pitchFamily="2" charset="2"/>
              <a:buChar char="§"/>
            </a:pPr>
            <a:r>
              <a:rPr lang="en-US" altLang="en-US" sz="2800" dirty="0">
                <a:cs typeface="Arial" panose="020B0604020202020204" pitchFamily="34" charset="0"/>
              </a:rPr>
              <a:t>MIPPA article available in Spanish &amp; Hmong</a:t>
            </a:r>
          </a:p>
          <a:p>
            <a:endParaRPr lang="en-US" altLang="en-US" dirty="0">
              <a:latin typeface="Arial" panose="020B0604020202020204" pitchFamily="34" charset="0"/>
              <a:cs typeface="Arial" panose="020B0604020202020204" pitchFamily="34" charset="0"/>
            </a:endParaRPr>
          </a:p>
        </p:txBody>
      </p:sp>
      <p:sp>
        <p:nvSpPr>
          <p:cNvPr id="37891" name="Title 1"/>
          <p:cNvSpPr>
            <a:spLocks noGrp="1"/>
          </p:cNvSpPr>
          <p:nvPr>
            <p:ph type="title"/>
          </p:nvPr>
        </p:nvSpPr>
        <p:spPr>
          <a:xfrm>
            <a:off x="668214" y="746760"/>
            <a:ext cx="10937632" cy="1326475"/>
          </a:xfrm>
        </p:spPr>
        <p:txBody>
          <a:bodyPr>
            <a:normAutofit/>
          </a:bodyPr>
          <a:lstStyle/>
          <a:p>
            <a:r>
              <a:rPr lang="en-US" altLang="en-US" b="1" dirty="0">
                <a:latin typeface="+mn-lt"/>
                <a:cs typeface="Arial" panose="020B0604020202020204" pitchFamily="34" charset="0"/>
              </a:rPr>
              <a:t>4.  Share Appropriate Materials</a:t>
            </a:r>
            <a:br>
              <a:rPr lang="en-US" altLang="en-US" dirty="0">
                <a:latin typeface="Arial" panose="020B0604020202020204" pitchFamily="34" charset="0"/>
                <a:cs typeface="Arial" panose="020B0604020202020204" pitchFamily="34" charset="0"/>
              </a:rPr>
            </a:br>
            <a:r>
              <a:rPr lang="en-US" altLang="en-US" sz="3000" i="1" dirty="0">
                <a:latin typeface="+mn-lt"/>
                <a:cs typeface="Arial" panose="020B0604020202020204" pitchFamily="34" charset="0"/>
              </a:rPr>
              <a:t>(All can be modified)</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rot="21343860">
            <a:off x="9841928" y="1482040"/>
            <a:ext cx="1099869" cy="2594524"/>
          </a:xfrm>
          <a:prstGeom prst="rect">
            <a:avLst/>
          </a:prstGeom>
        </p:spPr>
      </p:pic>
      <p:pic>
        <p:nvPicPr>
          <p:cNvPr id="7" name="Picture 6"/>
          <p:cNvPicPr>
            <a:picLocks noChangeAspect="1"/>
          </p:cNvPicPr>
          <p:nvPr/>
        </p:nvPicPr>
        <p:blipFill>
          <a:blip r:embed="rId7"/>
          <a:stretch>
            <a:fillRect/>
          </a:stretch>
        </p:blipFill>
        <p:spPr>
          <a:xfrm rot="20906712">
            <a:off x="10080561" y="3703505"/>
            <a:ext cx="1779445" cy="1554067"/>
          </a:xfrm>
          <a:prstGeom prst="rect">
            <a:avLst/>
          </a:prstGeom>
          <a:ln>
            <a:solidFill>
              <a:schemeClr val="tx1"/>
            </a:solidFill>
          </a:ln>
        </p:spPr>
      </p:pic>
      <p:pic>
        <p:nvPicPr>
          <p:cNvPr id="3" name="Picture 2"/>
          <p:cNvPicPr>
            <a:picLocks noChangeAspect="1"/>
          </p:cNvPicPr>
          <p:nvPr/>
        </p:nvPicPr>
        <p:blipFill>
          <a:blip r:embed="rId8"/>
          <a:stretch>
            <a:fillRect/>
          </a:stretch>
        </p:blipFill>
        <p:spPr>
          <a:xfrm rot="408389">
            <a:off x="10493439" y="4867818"/>
            <a:ext cx="1388976" cy="1796728"/>
          </a:xfrm>
          <a:prstGeom prst="rect">
            <a:avLst/>
          </a:prstGeom>
        </p:spPr>
      </p:pic>
    </p:spTree>
    <p:extLst>
      <p:ext uri="{BB962C8B-B14F-4D97-AF65-F5344CB8AC3E}">
        <p14:creationId xmlns:p14="http://schemas.microsoft.com/office/powerpoint/2010/main" val="28872303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0182" y="988841"/>
            <a:ext cx="11577693" cy="931985"/>
          </a:xfrm>
        </p:spPr>
        <p:txBody>
          <a:bodyPr>
            <a:noAutofit/>
          </a:bodyPr>
          <a:lstStyle/>
          <a:p>
            <a:r>
              <a:rPr lang="en-US" altLang="en-US" b="1" dirty="0">
                <a:latin typeface="+mn-lt"/>
                <a:cs typeface="Arial" panose="020B0604020202020204" pitchFamily="34" charset="0"/>
              </a:rPr>
              <a:t>5.  Offer Presentation or On-Site Office Hours</a:t>
            </a:r>
          </a:p>
        </p:txBody>
      </p:sp>
      <p:sp>
        <p:nvSpPr>
          <p:cNvPr id="39939" name="Content Placeholder 2"/>
          <p:cNvSpPr>
            <a:spLocks noGrp="1"/>
          </p:cNvSpPr>
          <p:nvPr>
            <p:ph idx="1"/>
          </p:nvPr>
        </p:nvSpPr>
        <p:spPr>
          <a:xfrm>
            <a:off x="450182" y="1920826"/>
            <a:ext cx="11155664" cy="4515143"/>
          </a:xfrm>
        </p:spPr>
        <p:txBody>
          <a:bodyPr>
            <a:normAutofit/>
          </a:bodyPr>
          <a:lstStyle/>
          <a:p>
            <a:pPr lvl="1">
              <a:lnSpc>
                <a:spcPct val="100000"/>
              </a:lnSpc>
              <a:spcAft>
                <a:spcPts val="400"/>
              </a:spcAft>
            </a:pPr>
            <a:r>
              <a:rPr lang="en-US" altLang="en-US" sz="2800" dirty="0">
                <a:cs typeface="Arial" panose="020B0604020202020204" pitchFamily="34" charset="0"/>
              </a:rPr>
              <a:t>Issues to be aware of?  Language barrier?</a:t>
            </a:r>
            <a:endParaRPr lang="en-US" altLang="en-US" sz="2800" dirty="0">
              <a:solidFill>
                <a:srgbClr val="FF0000"/>
              </a:solidFill>
              <a:cs typeface="Arial" panose="020B0604020202020204" pitchFamily="34" charset="0"/>
            </a:endParaRPr>
          </a:p>
          <a:p>
            <a:pPr lvl="1">
              <a:lnSpc>
                <a:spcPct val="100000"/>
              </a:lnSpc>
              <a:spcAft>
                <a:spcPts val="400"/>
              </a:spcAft>
            </a:pPr>
            <a:r>
              <a:rPr lang="en-US" altLang="en-US" sz="2800" dirty="0">
                <a:cs typeface="Arial" panose="020B0604020202020204" pitchFamily="34" charset="0"/>
              </a:rPr>
              <a:t>Have “trusted leader” introduce you to group</a:t>
            </a:r>
          </a:p>
          <a:p>
            <a:pPr lvl="1">
              <a:lnSpc>
                <a:spcPct val="100000"/>
              </a:lnSpc>
              <a:spcAft>
                <a:spcPts val="400"/>
              </a:spcAft>
            </a:pPr>
            <a:r>
              <a:rPr lang="en-US" altLang="en-US" sz="2800" dirty="0">
                <a:cs typeface="Arial" panose="020B0604020202020204" pitchFamily="34" charset="0"/>
              </a:rPr>
              <a:t>Be prepared for issues that may be significant to this group</a:t>
            </a:r>
          </a:p>
          <a:p>
            <a:pPr lvl="2">
              <a:lnSpc>
                <a:spcPct val="100000"/>
              </a:lnSpc>
              <a:spcAft>
                <a:spcPts val="400"/>
              </a:spcAft>
              <a:buFont typeface="Wingdings" panose="05000000000000000000" pitchFamily="2" charset="2"/>
              <a:buChar char="§"/>
            </a:pPr>
            <a:r>
              <a:rPr lang="en-US" altLang="en-US" sz="2800" dirty="0">
                <a:cs typeface="Arial" panose="020B0604020202020204" pitchFamily="34" charset="0"/>
              </a:rPr>
              <a:t>Immigration issues may prevent some from seeking assistance</a:t>
            </a:r>
          </a:p>
          <a:p>
            <a:pPr lvl="2">
              <a:lnSpc>
                <a:spcPct val="100000"/>
              </a:lnSpc>
              <a:spcAft>
                <a:spcPts val="400"/>
              </a:spcAft>
              <a:buFont typeface="Wingdings" panose="05000000000000000000" pitchFamily="2" charset="2"/>
              <a:buChar char="§"/>
            </a:pPr>
            <a:r>
              <a:rPr lang="en-US" altLang="en-US" sz="2800" dirty="0">
                <a:cs typeface="Arial" panose="020B0604020202020204" pitchFamily="34" charset="0"/>
              </a:rPr>
              <a:t>Directory of Immigration Services in Wisconsin:</a:t>
            </a:r>
            <a:endParaRPr lang="en-US" altLang="en-US" sz="2800" dirty="0">
              <a:solidFill>
                <a:srgbClr val="FF0000"/>
              </a:solidFill>
              <a:cs typeface="Arial" panose="020B0604020202020204" pitchFamily="34" charset="0"/>
            </a:endParaRPr>
          </a:p>
          <a:p>
            <a:pPr lvl="3">
              <a:lnSpc>
                <a:spcPct val="100000"/>
              </a:lnSpc>
              <a:spcAft>
                <a:spcPts val="400"/>
              </a:spcAft>
              <a:buFont typeface="Courier New" panose="02070309020205020404" pitchFamily="49" charset="0"/>
              <a:buChar char="o"/>
            </a:pPr>
            <a:r>
              <a:rPr lang="en-US" altLang="en-US" sz="2800" dirty="0">
                <a:cs typeface="Arial" panose="020B0604020202020204" pitchFamily="34" charset="0"/>
                <a:hlinkClick r:id="rId3"/>
              </a:rPr>
              <a:t>http://www.immigrationadvocates.org/nonprofit/legaldirectory/search?state=WI</a:t>
            </a:r>
            <a:endParaRPr lang="en-US" altLang="en-US" sz="2800" dirty="0">
              <a:cs typeface="Arial" panose="020B0604020202020204" pitchFamily="34" charset="0"/>
            </a:endParaRPr>
          </a:p>
          <a:p>
            <a:pPr lvl="2">
              <a:lnSpc>
                <a:spcPct val="100000"/>
              </a:lnSpc>
              <a:spcAft>
                <a:spcPts val="400"/>
              </a:spcAft>
              <a:buFont typeface="Wingdings" panose="05000000000000000000" pitchFamily="2" charset="2"/>
              <a:buChar char="§"/>
            </a:pPr>
            <a:r>
              <a:rPr lang="en-US" altLang="en-US" sz="2800" dirty="0">
                <a:cs typeface="Arial" panose="020B0604020202020204" pitchFamily="34" charset="0"/>
              </a:rPr>
              <a:t>Uninsured?—Have info about free clinics in area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5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sp>
        <p:nvSpPr>
          <p:cNvPr id="2" name="Title 1"/>
          <p:cNvSpPr>
            <a:spLocks noGrp="1"/>
          </p:cNvSpPr>
          <p:nvPr>
            <p:ph type="title"/>
          </p:nvPr>
        </p:nvSpPr>
        <p:spPr>
          <a:xfrm>
            <a:off x="514350" y="914400"/>
            <a:ext cx="11073912" cy="1212485"/>
          </a:xfrm>
        </p:spPr>
        <p:txBody>
          <a:bodyPr>
            <a:normAutofit/>
          </a:bodyPr>
          <a:lstStyle/>
          <a:p>
            <a:r>
              <a:rPr lang="en-US" b="1" dirty="0">
                <a:latin typeface="+mn-lt"/>
                <a:cs typeface="Arial" panose="020B0604020202020204" pitchFamily="34" charset="0"/>
              </a:rPr>
              <a:t>6.  Maintain the Relationship</a:t>
            </a:r>
          </a:p>
        </p:txBody>
      </p:sp>
      <p:sp>
        <p:nvSpPr>
          <p:cNvPr id="5" name="Content Placeholder 4"/>
          <p:cNvSpPr>
            <a:spLocks noGrp="1"/>
          </p:cNvSpPr>
          <p:nvPr>
            <p:ph idx="1"/>
          </p:nvPr>
        </p:nvSpPr>
        <p:spPr>
          <a:xfrm>
            <a:off x="774643" y="2181446"/>
            <a:ext cx="10813619" cy="3357707"/>
          </a:xfrm>
        </p:spPr>
        <p:txBody>
          <a:bodyPr/>
          <a:lstStyle/>
          <a:p>
            <a:pPr>
              <a:lnSpc>
                <a:spcPct val="100000"/>
              </a:lnSpc>
              <a:spcBef>
                <a:spcPts val="600"/>
              </a:spcBef>
              <a:spcAft>
                <a:spcPts val="400"/>
              </a:spcAft>
            </a:pPr>
            <a:r>
              <a:rPr lang="en-US" dirty="0">
                <a:cs typeface="Arial" panose="020B0604020202020204" pitchFamily="34" charset="0"/>
              </a:rPr>
              <a:t>Follow up for feedback on response from within the community</a:t>
            </a:r>
          </a:p>
          <a:p>
            <a:pPr>
              <a:lnSpc>
                <a:spcPct val="100000"/>
              </a:lnSpc>
              <a:spcBef>
                <a:spcPts val="600"/>
              </a:spcBef>
              <a:spcAft>
                <a:spcPts val="400"/>
              </a:spcAft>
            </a:pPr>
            <a:r>
              <a:rPr lang="en-US" dirty="0">
                <a:cs typeface="Arial" panose="020B0604020202020204" pitchFamily="34" charset="0"/>
              </a:rPr>
              <a:t>Check in with your contact on a regular basis </a:t>
            </a:r>
          </a:p>
          <a:p>
            <a:pPr lvl="1">
              <a:lnSpc>
                <a:spcPct val="100000"/>
              </a:lnSpc>
              <a:spcBef>
                <a:spcPts val="600"/>
              </a:spcBef>
              <a:spcAft>
                <a:spcPts val="400"/>
              </a:spcAft>
              <a:buFont typeface="Wingdings" panose="05000000000000000000" pitchFamily="2" charset="2"/>
              <a:buChar char="§"/>
            </a:pPr>
            <a:r>
              <a:rPr lang="en-US" sz="2800" dirty="0">
                <a:cs typeface="Arial" panose="020B0604020202020204" pitchFamily="34" charset="0"/>
              </a:rPr>
              <a:t>Replenish and update their MIPPA resources</a:t>
            </a:r>
          </a:p>
          <a:p>
            <a:pPr lvl="1">
              <a:lnSpc>
                <a:spcPct val="100000"/>
              </a:lnSpc>
              <a:spcBef>
                <a:spcPts val="600"/>
              </a:spcBef>
              <a:spcAft>
                <a:spcPts val="400"/>
              </a:spcAft>
              <a:buFont typeface="Wingdings" panose="05000000000000000000" pitchFamily="2" charset="2"/>
              <a:buChar char="§"/>
            </a:pPr>
            <a:r>
              <a:rPr lang="en-US" sz="2800" dirty="0">
                <a:cs typeface="Arial" panose="020B0604020202020204" pitchFamily="34" charset="0"/>
              </a:rPr>
              <a:t>Offer additional presentations, etc.</a:t>
            </a:r>
          </a:p>
          <a:p>
            <a:pPr lvl="1">
              <a:lnSpc>
                <a:spcPct val="100000"/>
              </a:lnSpc>
              <a:spcBef>
                <a:spcPts val="600"/>
              </a:spcBef>
              <a:spcAft>
                <a:spcPts val="400"/>
              </a:spcAft>
              <a:buFont typeface="Wingdings" panose="05000000000000000000" pitchFamily="2" charset="2"/>
              <a:buChar char="§"/>
            </a:pPr>
            <a:r>
              <a:rPr lang="en-US" sz="2800" dirty="0">
                <a:cs typeface="Arial" panose="020B0604020202020204" pitchFamily="34" charset="0"/>
              </a:rPr>
              <a:t>Offer additional articles for their community newsletters</a:t>
            </a:r>
          </a:p>
        </p:txBody>
      </p:sp>
    </p:spTree>
    <p:extLst>
      <p:ext uri="{BB962C8B-B14F-4D97-AF65-F5344CB8AC3E}">
        <p14:creationId xmlns:p14="http://schemas.microsoft.com/office/powerpoint/2010/main" val="35268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14350" y="1257037"/>
            <a:ext cx="6537081" cy="838200"/>
          </a:xfrm>
        </p:spPr>
        <p:txBody>
          <a:bodyPr>
            <a:normAutofit/>
          </a:bodyPr>
          <a:lstStyle/>
          <a:p>
            <a:pPr algn="ctr"/>
            <a:r>
              <a:rPr lang="en-US" altLang="en-US" sz="4000" b="1" i="1" dirty="0">
                <a:latin typeface="+mn-lt"/>
                <a:cs typeface="Arial" panose="020B0604020202020204" pitchFamily="34" charset="0"/>
              </a:rPr>
              <a:t>Small Steps</a:t>
            </a:r>
          </a:p>
        </p:txBody>
      </p:sp>
      <p:sp>
        <p:nvSpPr>
          <p:cNvPr id="41987" name="Content Placeholder 2"/>
          <p:cNvSpPr>
            <a:spLocks noGrp="1"/>
          </p:cNvSpPr>
          <p:nvPr>
            <p:ph idx="1"/>
          </p:nvPr>
        </p:nvSpPr>
        <p:spPr>
          <a:xfrm>
            <a:off x="514351" y="2409092"/>
            <a:ext cx="9667142" cy="2655277"/>
          </a:xfrm>
        </p:spPr>
        <p:txBody>
          <a:bodyPr>
            <a:normAutofit/>
          </a:bodyPr>
          <a:lstStyle/>
          <a:p>
            <a:r>
              <a:rPr lang="en-US" altLang="en-US" sz="2600" dirty="0">
                <a:cs typeface="Arial" panose="020B0604020202020204" pitchFamily="34" charset="0"/>
              </a:rPr>
              <a:t>Initial </a:t>
            </a:r>
            <a:r>
              <a:rPr lang="en-US" altLang="en-US" dirty="0">
                <a:cs typeface="Arial" panose="020B0604020202020204" pitchFamily="34" charset="0"/>
              </a:rPr>
              <a:t>response may be reserved</a:t>
            </a:r>
          </a:p>
          <a:p>
            <a:r>
              <a:rPr lang="en-US" altLang="en-US" dirty="0">
                <a:cs typeface="Arial" panose="020B0604020202020204" pitchFamily="34" charset="0"/>
              </a:rPr>
              <a:t>Do not be discouraged!</a:t>
            </a:r>
          </a:p>
          <a:p>
            <a:r>
              <a:rPr lang="en-US" altLang="en-US" dirty="0">
                <a:cs typeface="Arial" panose="020B0604020202020204" pitchFamily="34" charset="0"/>
              </a:rPr>
              <a:t>Helping a few in the community will begin to establish trust—then encourage those folks to spread the word.  A “ripple effect</a:t>
            </a:r>
            <a:r>
              <a:rPr lang="en-US" altLang="en-US" sz="2600" dirty="0">
                <a:cs typeface="Arial" panose="020B0604020202020204" pitchFamily="34" charset="0"/>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6" name="Content Placeholder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0360" y="746760"/>
            <a:ext cx="3866865" cy="2590800"/>
          </a:xfrm>
          <a:prstGeom prst="rect">
            <a:avLst/>
          </a:prstGeom>
        </p:spPr>
      </p:pic>
    </p:spTree>
    <p:extLst>
      <p:ext uri="{BB962C8B-B14F-4D97-AF65-F5344CB8AC3E}">
        <p14:creationId xmlns:p14="http://schemas.microsoft.com/office/powerpoint/2010/main" val="23386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14350" y="1158826"/>
            <a:ext cx="11232173" cy="838200"/>
          </a:xfrm>
        </p:spPr>
        <p:txBody>
          <a:bodyPr>
            <a:normAutofit/>
          </a:bodyPr>
          <a:lstStyle/>
          <a:p>
            <a:pPr algn="ctr"/>
            <a:r>
              <a:rPr lang="en-US" altLang="en-US" sz="4000" b="1" i="1" dirty="0">
                <a:latin typeface="+mn-lt"/>
                <a:cs typeface="Arial" panose="020B0604020202020204" pitchFamily="34" charset="0"/>
              </a:rPr>
              <a:t>Sharing Experiences/Discussion</a:t>
            </a:r>
          </a:p>
        </p:txBody>
      </p:sp>
      <p:sp>
        <p:nvSpPr>
          <p:cNvPr id="59395" name="Text Placeholder 2"/>
          <p:cNvSpPr>
            <a:spLocks noGrp="1"/>
          </p:cNvSpPr>
          <p:nvPr>
            <p:ph type="body" sz="quarter" idx="10"/>
          </p:nvPr>
        </p:nvSpPr>
        <p:spPr>
          <a:xfrm>
            <a:off x="514350" y="2409092"/>
            <a:ext cx="10177096" cy="2497016"/>
          </a:xfrm>
        </p:spPr>
        <p:txBody>
          <a:bodyPr>
            <a:normAutofit/>
          </a:bodyPr>
          <a:lstStyle/>
          <a:p>
            <a:pPr lvl="1">
              <a:lnSpc>
                <a:spcPct val="100000"/>
              </a:lnSpc>
              <a:spcAft>
                <a:spcPts val="400"/>
              </a:spcAft>
            </a:pPr>
            <a:r>
              <a:rPr lang="en-US" altLang="en-US" sz="2800" dirty="0">
                <a:cs typeface="Arial" panose="020B0604020202020204" pitchFamily="34" charset="0"/>
              </a:rPr>
              <a:t>Barron/Rusk/Washburn County</a:t>
            </a:r>
          </a:p>
          <a:p>
            <a:pPr lvl="1">
              <a:lnSpc>
                <a:spcPct val="100000"/>
              </a:lnSpc>
              <a:spcAft>
                <a:spcPts val="400"/>
              </a:spcAft>
            </a:pPr>
            <a:r>
              <a:rPr lang="en-US" altLang="en-US" sz="2800" dirty="0">
                <a:cs typeface="Arial" panose="020B0604020202020204" pitchFamily="34" charset="0"/>
              </a:rPr>
              <a:t>Disability Rights Wisconsin</a:t>
            </a:r>
          </a:p>
          <a:p>
            <a:pPr lvl="1">
              <a:lnSpc>
                <a:spcPct val="100000"/>
              </a:lnSpc>
              <a:spcAft>
                <a:spcPts val="400"/>
              </a:spcAft>
            </a:pPr>
            <a:r>
              <a:rPr lang="en-US" altLang="en-US" sz="2800" dirty="0">
                <a:cs typeface="Arial" panose="020B0604020202020204" pitchFamily="34" charset="0"/>
              </a:rPr>
              <a:t>Waukesha County—Outreach to Hispanic Community</a:t>
            </a:r>
          </a:p>
          <a:p>
            <a:pPr lvl="1">
              <a:lnSpc>
                <a:spcPct val="100000"/>
              </a:lnSpc>
              <a:spcAft>
                <a:spcPts val="400"/>
              </a:spcAft>
            </a:pPr>
            <a:r>
              <a:rPr lang="en-US" altLang="en-US" sz="2800" dirty="0">
                <a:cs typeface="Arial" panose="020B0604020202020204" pitchFamily="34" charset="0"/>
              </a:rPr>
              <a:t>Others?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2" name="Picture 1" descr="... di sharing economy assunta come incipit del nostro viagg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384" y="4360985"/>
            <a:ext cx="3590616" cy="1946787"/>
          </a:xfrm>
          <a:prstGeom prst="rect">
            <a:avLst/>
          </a:prstGeom>
        </p:spPr>
      </p:pic>
    </p:spTree>
    <p:extLst>
      <p:ext uri="{BB962C8B-B14F-4D97-AF65-F5344CB8AC3E}">
        <p14:creationId xmlns:p14="http://schemas.microsoft.com/office/powerpoint/2010/main" val="10812635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39615" y="642466"/>
            <a:ext cx="11254154" cy="872707"/>
          </a:xfrm>
        </p:spPr>
        <p:txBody>
          <a:bodyPr>
            <a:normAutofit/>
          </a:bodyPr>
          <a:lstStyle/>
          <a:p>
            <a:pPr algn="ctr"/>
            <a:r>
              <a:rPr lang="en-US" altLang="en-US" sz="4000" b="1" i="1" dirty="0">
                <a:latin typeface="+mn-lt"/>
                <a:cs typeface="Arial" panose="020B0604020202020204" pitchFamily="34" charset="0"/>
              </a:rPr>
              <a:t>Resources &amp; Contacts</a:t>
            </a:r>
          </a:p>
        </p:txBody>
      </p:sp>
      <p:sp>
        <p:nvSpPr>
          <p:cNvPr id="55299" name="Text Placeholder 2"/>
          <p:cNvSpPr>
            <a:spLocks noGrp="1"/>
          </p:cNvSpPr>
          <p:nvPr>
            <p:ph type="body" sz="quarter" idx="10"/>
          </p:nvPr>
        </p:nvSpPr>
        <p:spPr>
          <a:xfrm>
            <a:off x="668215" y="1515173"/>
            <a:ext cx="11166231" cy="5079058"/>
          </a:xfrm>
        </p:spPr>
        <p:txBody>
          <a:bodyPr>
            <a:noAutofit/>
          </a:bodyPr>
          <a:lstStyle/>
          <a:p>
            <a:pPr marL="0" lvl="1">
              <a:lnSpc>
                <a:spcPct val="100000"/>
              </a:lnSpc>
              <a:spcBef>
                <a:spcPts val="600"/>
              </a:spcBef>
            </a:pPr>
            <a:r>
              <a:rPr lang="en-US" altLang="en-US" sz="2200" dirty="0">
                <a:ea typeface="Calibri" panose="020F0502020204030204" pitchFamily="34" charset="0"/>
                <a:cs typeface="Arial" panose="020B0604020202020204" pitchFamily="34" charset="0"/>
              </a:rPr>
              <a:t>Disability Rights Wisconsin:  </a:t>
            </a:r>
            <a:r>
              <a:rPr lang="en-US" altLang="en-US" sz="2200" dirty="0">
                <a:ea typeface="Calibri" panose="020F0502020204030204" pitchFamily="34" charset="0"/>
                <a:cs typeface="Arial" panose="020B0604020202020204" pitchFamily="34" charset="0"/>
                <a:hlinkClick r:id="rId3"/>
              </a:rPr>
              <a:t>www.disabilityrightswi.org</a:t>
            </a:r>
            <a:endParaRPr lang="en-US" altLang="en-US" sz="2200" dirty="0">
              <a:ea typeface="Calibri" panose="020F0502020204030204" pitchFamily="34" charset="0"/>
              <a:cs typeface="Arial" panose="020B0604020202020204" pitchFamily="34" charset="0"/>
            </a:endParaRPr>
          </a:p>
          <a:p>
            <a:pPr marL="0" lvl="1">
              <a:lnSpc>
                <a:spcPct val="100000"/>
              </a:lnSpc>
              <a:spcBef>
                <a:spcPts val="600"/>
              </a:spcBef>
            </a:pPr>
            <a:r>
              <a:rPr lang="en-US" sz="2200" dirty="0"/>
              <a:t>Center for Medicare Advocacy information for Younger Medicare Beneficiaries with Disabilities: </a:t>
            </a:r>
            <a:r>
              <a:rPr lang="en-US" sz="2200" u="sng" dirty="0">
                <a:hlinkClick r:id="rId4"/>
              </a:rPr>
              <a:t>http://www.medicareadvocacy.org/under-65-project/</a:t>
            </a:r>
            <a:r>
              <a:rPr lang="en-US" sz="2200" dirty="0"/>
              <a:t> </a:t>
            </a:r>
            <a:endParaRPr lang="en-US" altLang="en-US" sz="2200" dirty="0">
              <a:ea typeface="Calibri" panose="020F0502020204030204" pitchFamily="34" charset="0"/>
              <a:cs typeface="Arial" panose="020B0604020202020204" pitchFamily="34" charset="0"/>
            </a:endParaRPr>
          </a:p>
          <a:p>
            <a:pPr marL="0" lvl="1">
              <a:lnSpc>
                <a:spcPct val="100000"/>
              </a:lnSpc>
              <a:spcBef>
                <a:spcPts val="600"/>
              </a:spcBef>
            </a:pPr>
            <a:r>
              <a:rPr lang="en-US" altLang="en-US" sz="2200" dirty="0">
                <a:ea typeface="Calibri" panose="020F0502020204030204" pitchFamily="34" charset="0"/>
                <a:cs typeface="Arial" panose="020B0604020202020204" pitchFamily="34" charset="0"/>
              </a:rPr>
              <a:t>Hispanic &amp; Hmong Contact List accessed on GWAAR’s MIPPA Webpage:  </a:t>
            </a:r>
            <a:r>
              <a:rPr lang="en-US" altLang="en-US" sz="2200" dirty="0">
                <a:ea typeface="Calibri" panose="020F0502020204030204" pitchFamily="34" charset="0"/>
                <a:cs typeface="Arial" panose="020B0604020202020204" pitchFamily="34" charset="0"/>
                <a:hlinkClick r:id="rId5"/>
              </a:rPr>
              <a:t>http://gwaar.org/for-professionals/medicare-information.html?id=46:mippa-resources&amp;catid=1</a:t>
            </a:r>
            <a:endParaRPr lang="en-US" altLang="en-US" sz="2200" dirty="0">
              <a:ea typeface="Calibri" panose="020F0502020204030204" pitchFamily="34" charset="0"/>
              <a:cs typeface="Arial" panose="020B0604020202020204" pitchFamily="34" charset="0"/>
            </a:endParaRPr>
          </a:p>
          <a:p>
            <a:pPr marL="0" lvl="0">
              <a:lnSpc>
                <a:spcPct val="100000"/>
              </a:lnSpc>
              <a:spcBef>
                <a:spcPts val="600"/>
              </a:spcBef>
            </a:pPr>
            <a:r>
              <a:rPr lang="en-US" sz="2200" dirty="0"/>
              <a:t>National Hispanic Council on Aging (NHCOA): </a:t>
            </a:r>
            <a:r>
              <a:rPr lang="en-US" sz="2200" u="sng" dirty="0">
                <a:hlinkClick r:id="rId6"/>
              </a:rPr>
              <a:t>http://www.nhcoa.org/</a:t>
            </a:r>
            <a:r>
              <a:rPr lang="en-US" sz="2200" dirty="0"/>
              <a:t>  </a:t>
            </a:r>
          </a:p>
          <a:p>
            <a:pPr marL="0" lvl="1">
              <a:lnSpc>
                <a:spcPct val="100000"/>
              </a:lnSpc>
              <a:spcBef>
                <a:spcPts val="600"/>
              </a:spcBef>
            </a:pPr>
            <a:r>
              <a:rPr lang="en-US" sz="2200" dirty="0"/>
              <a:t>Spanish language version of the Medicare website is </a:t>
            </a:r>
            <a:r>
              <a:rPr lang="en-US" sz="2200" u="sng" dirty="0">
                <a:hlinkClick r:id="rId7"/>
              </a:rPr>
              <a:t>https://es.medicare.gov/</a:t>
            </a:r>
            <a:r>
              <a:rPr lang="en-US" sz="2200" dirty="0"/>
              <a:t> </a:t>
            </a:r>
            <a:endParaRPr lang="en-US" altLang="en-US" sz="2200" dirty="0">
              <a:ea typeface="Calibri" panose="020F0502020204030204" pitchFamily="34" charset="0"/>
              <a:cs typeface="Arial" panose="020B0604020202020204" pitchFamily="34" charset="0"/>
            </a:endParaRPr>
          </a:p>
          <a:p>
            <a:pPr marL="0" lvl="1">
              <a:lnSpc>
                <a:spcPct val="100000"/>
              </a:lnSpc>
              <a:spcBef>
                <a:spcPts val="600"/>
              </a:spcBef>
            </a:pPr>
            <a:r>
              <a:rPr lang="en-US" sz="2200" dirty="0"/>
              <a:t>Medicare publications available in alternative languages: </a:t>
            </a:r>
            <a:r>
              <a:rPr lang="en-US" sz="2200" u="sng" dirty="0">
                <a:hlinkClick r:id="rId8"/>
              </a:rPr>
              <a:t>https://www.medicare.gov/about-us/other-languages/information-in-other-languages.html</a:t>
            </a:r>
            <a:endParaRPr lang="en-US" altLang="en-US" sz="2200" dirty="0">
              <a:ea typeface="Calibri" panose="020F0502020204030204" pitchFamily="34" charset="0"/>
              <a:cs typeface="Arial" panose="020B0604020202020204" pitchFamily="34" charset="0"/>
            </a:endParaRPr>
          </a:p>
          <a:p>
            <a:pPr marL="0">
              <a:lnSpc>
                <a:spcPct val="100000"/>
              </a:lnSpc>
              <a:spcBef>
                <a:spcPts val="600"/>
              </a:spcBef>
            </a:pPr>
            <a:r>
              <a:rPr lang="en-US" sz="2200" dirty="0"/>
              <a:t>Social Security publications available in alternative languages: </a:t>
            </a:r>
            <a:r>
              <a:rPr lang="en-US" sz="2200" u="sng" dirty="0">
                <a:hlinkClick r:id="rId9"/>
              </a:rPr>
              <a:t>https://www.ssa.gov/multilanguage/</a:t>
            </a:r>
            <a:r>
              <a:rPr lang="en-US" sz="2200" dirty="0"/>
              <a:t> </a:t>
            </a:r>
            <a:endParaRPr lang="en-US" altLang="en-US" sz="2200" dirty="0">
              <a:ea typeface="Calibri" panose="020F0502020204030204" pitchFamily="34" charset="0"/>
              <a:cs typeface="Arial" panose="020B0604020202020204" pitchFamily="34" charset="0"/>
            </a:endParaRPr>
          </a:p>
          <a:p>
            <a:pPr marL="0" lvl="1">
              <a:lnSpc>
                <a:spcPct val="100000"/>
              </a:lnSpc>
              <a:spcBef>
                <a:spcPts val="600"/>
              </a:spcBef>
            </a:pPr>
            <a:r>
              <a:rPr lang="en-US" altLang="en-US" sz="2200" dirty="0">
                <a:ea typeface="Calibri" panose="020F0502020204030204" pitchFamily="34" charset="0"/>
                <a:cs typeface="Arial" panose="020B0604020202020204" pitchFamily="34" charset="0"/>
              </a:rPr>
              <a:t>Minority Health Resources: </a:t>
            </a:r>
            <a:r>
              <a:rPr lang="en-US" altLang="en-US" sz="2200" dirty="0">
                <a:ea typeface="Calibri" panose="020F0502020204030204" pitchFamily="34" charset="0"/>
                <a:cs typeface="Arial" panose="020B0604020202020204" pitchFamily="34" charset="0"/>
                <a:hlinkClick r:id="rId10"/>
              </a:rPr>
              <a:t>https://www.dhs.wisconsin.gov/minority-health/resources/other.htm</a:t>
            </a:r>
            <a:endParaRPr lang="en-US" altLang="en-US" sz="2200" dirty="0">
              <a:ea typeface="Calibri" panose="020F0502020204030204" pitchFamily="34" charset="0"/>
              <a:cs typeface="Arial" panose="020B0604020202020204" pitchFamily="34" charset="0"/>
            </a:endParaRPr>
          </a:p>
        </p:txBody>
      </p:sp>
      <p:pic>
        <p:nvPicPr>
          <p:cNvPr id="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562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199" y="896815"/>
            <a:ext cx="11218986" cy="844062"/>
          </a:xfrm>
        </p:spPr>
        <p:txBody>
          <a:bodyPr>
            <a:normAutofit/>
          </a:bodyPr>
          <a:lstStyle/>
          <a:p>
            <a:pPr algn="ctr"/>
            <a:r>
              <a:rPr lang="en-US" altLang="en-US" sz="4000" b="1" i="1" dirty="0">
                <a:latin typeface="+mn-lt"/>
                <a:cs typeface="Arial" panose="020B0604020202020204" pitchFamily="34" charset="0"/>
              </a:rPr>
              <a:t>Resources &amp; Contacts </a:t>
            </a:r>
            <a:r>
              <a:rPr lang="en-US" altLang="en-US" sz="2800" i="1" dirty="0">
                <a:latin typeface="+mn-lt"/>
                <a:cs typeface="Arial" panose="020B0604020202020204" pitchFamily="34" charset="0"/>
              </a:rPr>
              <a:t>(continued)</a:t>
            </a:r>
            <a:endParaRPr lang="en-US" altLang="en-US" sz="2400" i="1" dirty="0">
              <a:latin typeface="+mn-lt"/>
              <a:cs typeface="Arial" panose="020B0604020202020204" pitchFamily="34" charset="0"/>
            </a:endParaRPr>
          </a:p>
        </p:txBody>
      </p:sp>
      <p:sp>
        <p:nvSpPr>
          <p:cNvPr id="55299" name="Text Placeholder 2"/>
          <p:cNvSpPr>
            <a:spLocks noGrp="1"/>
          </p:cNvSpPr>
          <p:nvPr>
            <p:ph type="body" sz="quarter" idx="10"/>
          </p:nvPr>
        </p:nvSpPr>
        <p:spPr>
          <a:xfrm>
            <a:off x="826477" y="1740877"/>
            <a:ext cx="10849708" cy="4957647"/>
          </a:xfrm>
        </p:spPr>
        <p:txBody>
          <a:bodyPr>
            <a:normAutofit/>
          </a:bodyPr>
          <a:lstStyle/>
          <a:p>
            <a:pPr marL="182880" lvl="1">
              <a:spcBef>
                <a:spcPts val="0"/>
              </a:spcBef>
              <a:spcAft>
                <a:spcPts val="600"/>
              </a:spcAft>
            </a:pPr>
            <a:r>
              <a:rPr lang="en-US" dirty="0"/>
              <a:t>Tribal benefit specialists (this only includes EBSs and DBSs): </a:t>
            </a:r>
            <a:r>
              <a:rPr lang="en-US" u="sng" dirty="0">
                <a:hlinkClick r:id="rId3"/>
              </a:rPr>
              <a:t>https://www.dhs.wisconsin.gov/benefit-specialists/tribes.htm</a:t>
            </a:r>
            <a:r>
              <a:rPr lang="en-US" dirty="0"/>
              <a:t> </a:t>
            </a:r>
          </a:p>
          <a:p>
            <a:pPr marL="182880" lvl="1">
              <a:spcBef>
                <a:spcPts val="0"/>
              </a:spcBef>
              <a:spcAft>
                <a:spcPts val="600"/>
              </a:spcAft>
            </a:pPr>
            <a:r>
              <a:rPr lang="en-US" dirty="0" err="1"/>
              <a:t>Judicare’s</a:t>
            </a:r>
            <a:r>
              <a:rPr lang="en-US" dirty="0"/>
              <a:t> Indian Law Office: </a:t>
            </a:r>
            <a:r>
              <a:rPr lang="en-US" u="sng" dirty="0">
                <a:hlinkClick r:id="rId4"/>
              </a:rPr>
              <a:t>http://www.judicare.org</a:t>
            </a:r>
            <a:r>
              <a:rPr lang="en-US" dirty="0"/>
              <a:t> </a:t>
            </a:r>
          </a:p>
          <a:p>
            <a:pPr marL="182880" lvl="1">
              <a:spcBef>
                <a:spcPts val="0"/>
              </a:spcBef>
              <a:spcAft>
                <a:spcPts val="600"/>
              </a:spcAft>
            </a:pPr>
            <a:r>
              <a:rPr lang="en-US" dirty="0" err="1"/>
              <a:t>Judicare’s</a:t>
            </a:r>
            <a:r>
              <a:rPr lang="en-US" dirty="0"/>
              <a:t> tribal benefit specialist listings: </a:t>
            </a:r>
            <a:r>
              <a:rPr lang="en-US" u="sng" dirty="0">
                <a:hlinkClick r:id="rId5"/>
              </a:rPr>
              <a:t>http://www.judicare.org/Content/Tribal_Benefit_Specialist.cfm</a:t>
            </a:r>
            <a:endParaRPr lang="en-US" dirty="0"/>
          </a:p>
          <a:p>
            <a:pPr marL="182880" lvl="1">
              <a:spcBef>
                <a:spcPts val="0"/>
              </a:spcBef>
              <a:spcAft>
                <a:spcPts val="600"/>
              </a:spcAft>
            </a:pPr>
            <a:r>
              <a:rPr lang="en-US" dirty="0"/>
              <a:t>Wisconsin State Tribal Relations Initiative: </a:t>
            </a:r>
            <a:r>
              <a:rPr lang="en-US" u="sng" dirty="0">
                <a:hlinkClick r:id="rId6"/>
              </a:rPr>
              <a:t>http://witribes.wi.gov/</a:t>
            </a:r>
            <a:r>
              <a:rPr lang="en-US" dirty="0"/>
              <a:t>  </a:t>
            </a:r>
            <a:endParaRPr lang="en-US" altLang="en-US" dirty="0">
              <a:ea typeface="Calibri" panose="020F0502020204030204" pitchFamily="34" charset="0"/>
              <a:cs typeface="Arial" panose="020B0604020202020204" pitchFamily="34" charset="0"/>
            </a:endParaRPr>
          </a:p>
          <a:p>
            <a:pPr marL="182880" lvl="1">
              <a:lnSpc>
                <a:spcPct val="100000"/>
              </a:lnSpc>
              <a:spcBef>
                <a:spcPts val="0"/>
              </a:spcBef>
              <a:spcAft>
                <a:spcPts val="600"/>
              </a:spcAft>
            </a:pPr>
            <a:r>
              <a:rPr lang="en-US" altLang="en-US" dirty="0">
                <a:ea typeface="Calibri" panose="020F0502020204030204" pitchFamily="34" charset="0"/>
                <a:cs typeface="Arial" panose="020B0604020202020204" pitchFamily="34" charset="0"/>
              </a:rPr>
              <a:t>SHIP TA Center at:  </a:t>
            </a:r>
            <a:r>
              <a:rPr lang="en-US" altLang="en-US" dirty="0">
                <a:ea typeface="Calibri" panose="020F0502020204030204" pitchFamily="34" charset="0"/>
                <a:cs typeface="Arial" panose="020B0604020202020204" pitchFamily="34" charset="0"/>
                <a:hlinkClick r:id="rId7"/>
              </a:rPr>
              <a:t>www.shiptacenter.org/login</a:t>
            </a:r>
            <a:endParaRPr lang="en-US" altLang="en-US" dirty="0">
              <a:ea typeface="Calibri" panose="020F0502020204030204" pitchFamily="34" charset="0"/>
              <a:cs typeface="Arial" panose="020B0604020202020204" pitchFamily="34" charset="0"/>
            </a:endParaRPr>
          </a:p>
          <a:p>
            <a:pPr marL="182880" lvl="1">
              <a:lnSpc>
                <a:spcPct val="100000"/>
              </a:lnSpc>
              <a:spcBef>
                <a:spcPts val="0"/>
              </a:spcBef>
              <a:spcAft>
                <a:spcPts val="600"/>
              </a:spcAft>
            </a:pPr>
            <a:r>
              <a:rPr lang="en-US" dirty="0"/>
              <a:t>SAGE (Services and Advocacy for Gay, Lesbian, Bisexual and Transgender Elders: </a:t>
            </a:r>
            <a:r>
              <a:rPr lang="en-US" u="sng" dirty="0">
                <a:hlinkClick r:id="rId8"/>
              </a:rPr>
              <a:t>http://www.sageusa.org/</a:t>
            </a:r>
            <a:endParaRPr lang="en-US" altLang="en-US" dirty="0">
              <a:ea typeface="Calibri" panose="020F0502020204030204" pitchFamily="34" charset="0"/>
              <a:cs typeface="Arial" panose="020B0604020202020204" pitchFamily="34" charset="0"/>
            </a:endParaRPr>
          </a:p>
          <a:p>
            <a:pPr marL="182880" lvl="1">
              <a:lnSpc>
                <a:spcPct val="100000"/>
              </a:lnSpc>
              <a:spcBef>
                <a:spcPts val="0"/>
              </a:spcBef>
              <a:spcAft>
                <a:spcPts val="600"/>
              </a:spcAft>
            </a:pPr>
            <a:r>
              <a:rPr lang="en-US" altLang="en-US" dirty="0">
                <a:ea typeface="Calibri" panose="020F0502020204030204" pitchFamily="34" charset="0"/>
                <a:cs typeface="Arial" panose="020B0604020202020204" pitchFamily="34" charset="0"/>
              </a:rPr>
              <a:t>Wisconsin Immigration Services Directory:  </a:t>
            </a:r>
            <a:r>
              <a:rPr lang="en-US" altLang="en-US" dirty="0">
                <a:hlinkClick r:id="rId9"/>
              </a:rPr>
              <a:t>http://www.immigrationadvocates.org/nonprofit/legaldirectory/search?state=WI</a:t>
            </a:r>
            <a:endParaRPr lang="en-US" dirty="0"/>
          </a:p>
          <a:p>
            <a:pPr marL="182880" lvl="1">
              <a:lnSpc>
                <a:spcPct val="100000"/>
              </a:lnSpc>
              <a:spcBef>
                <a:spcPts val="0"/>
              </a:spcBef>
              <a:spcAft>
                <a:spcPts val="600"/>
              </a:spcAft>
            </a:pPr>
            <a:endParaRPr lang="en-US" altLang="en-US" dirty="0">
              <a:ea typeface="Calibri" panose="020F0502020204030204" pitchFamily="34" charset="0"/>
              <a:cs typeface="Arial" panose="020B0604020202020204" pitchFamily="34" charset="0"/>
            </a:endParaRPr>
          </a:p>
        </p:txBody>
      </p:sp>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3839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245"/>
            <a:ext cx="10515600" cy="1325563"/>
          </a:xfrm>
        </p:spPr>
        <p:txBody>
          <a:bodyPr/>
          <a:lstStyle/>
          <a:p>
            <a:pPr algn="ctr"/>
            <a:r>
              <a:rPr lang="en-US" sz="3200" i="1" dirty="0">
                <a:latin typeface="+mn-lt"/>
                <a:cs typeface="Arial" panose="020B0604020202020204" pitchFamily="34" charset="0"/>
              </a:rPr>
              <a:t>Addendum</a:t>
            </a:r>
            <a:br>
              <a:rPr lang="en-US" sz="4000" b="1" i="1" dirty="0">
                <a:latin typeface="+mn-lt"/>
                <a:cs typeface="Arial" panose="020B0604020202020204" pitchFamily="34" charset="0"/>
              </a:rPr>
            </a:br>
            <a:r>
              <a:rPr lang="en-US" sz="4000" b="1" i="1" dirty="0">
                <a:latin typeface="+mn-lt"/>
                <a:cs typeface="Arial" panose="020B0604020202020204" pitchFamily="34" charset="0"/>
              </a:rPr>
              <a:t>MIPPA Brief Program Descriptions</a:t>
            </a:r>
            <a:endParaRPr lang="en-US" sz="2400" b="1" i="1" dirty="0">
              <a:latin typeface="+mn-lt"/>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bwMode="auto">
          <a:xfrm>
            <a:off x="838200" y="2056808"/>
            <a:ext cx="11013831" cy="425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07000"/>
              </a:lnSpc>
              <a:spcBef>
                <a:spcPct val="0"/>
              </a:spcBef>
              <a:spcAft>
                <a:spcPts val="900"/>
              </a:spcAft>
              <a:buFontTx/>
              <a:buNone/>
            </a:pPr>
            <a:r>
              <a:rPr lang="en-US" altLang="en-US" sz="2400" b="1" dirty="0">
                <a:ea typeface="Calibri" panose="020F0502020204030204" pitchFamily="34" charset="0"/>
                <a:cs typeface="Arial" panose="020B0604020202020204" pitchFamily="34" charset="0"/>
              </a:rPr>
              <a:t>Medicare Savings Programs:  </a:t>
            </a:r>
            <a:r>
              <a:rPr lang="en-US" altLang="en-US" sz="2400" dirty="0">
                <a:ea typeface="Calibri" panose="020F0502020204030204" pitchFamily="34" charset="0"/>
                <a:cs typeface="Arial" panose="020B0604020202020204" pitchFamily="34" charset="0"/>
              </a:rPr>
              <a:t>Help seniors with limited incomes and assets pay for some or all of Medicare’s premiums, deductibles, and co-payments.  If qualified, at a minimum you would save over $100 per month!</a:t>
            </a:r>
            <a:endParaRPr lang="en-US" altLang="en-US" sz="900" dirty="0">
              <a:ea typeface="Calibri" panose="020F0502020204030204" pitchFamily="34" charset="0"/>
              <a:cs typeface="Arial" panose="020B0604020202020204" pitchFamily="34" charset="0"/>
            </a:endParaRPr>
          </a:p>
          <a:p>
            <a:pPr>
              <a:lnSpc>
                <a:spcPct val="107000"/>
              </a:lnSpc>
              <a:spcBef>
                <a:spcPct val="0"/>
              </a:spcBef>
              <a:spcAft>
                <a:spcPts val="900"/>
              </a:spcAft>
              <a:buFontTx/>
              <a:buNone/>
            </a:pPr>
            <a:r>
              <a:rPr lang="en-US" altLang="en-US" sz="2400" b="1" dirty="0">
                <a:ea typeface="Calibri" panose="020F0502020204030204" pitchFamily="34" charset="0"/>
                <a:cs typeface="Arial" panose="020B0604020202020204" pitchFamily="34" charset="0"/>
              </a:rPr>
              <a:t>Extra Help/Low Income Subsidy:  </a:t>
            </a:r>
            <a:r>
              <a:rPr lang="en-US" altLang="en-US" sz="2400" dirty="0">
                <a:ea typeface="Calibri" panose="020F0502020204030204" pitchFamily="34" charset="0"/>
                <a:cs typeface="Arial" panose="020B0604020202020204" pitchFamily="34" charset="0"/>
              </a:rPr>
              <a:t>Assist people with limited incomes and assets pay their Medicare Part D premiums, deductibles, and co-payments</a:t>
            </a:r>
            <a:endParaRPr lang="en-US" altLang="en-US" sz="900" dirty="0">
              <a:ea typeface="Calibri" panose="020F0502020204030204" pitchFamily="34" charset="0"/>
              <a:cs typeface="Arial" panose="020B0604020202020204" pitchFamily="34" charset="0"/>
            </a:endParaRPr>
          </a:p>
          <a:p>
            <a:pPr>
              <a:lnSpc>
                <a:spcPct val="107000"/>
              </a:lnSpc>
              <a:spcBef>
                <a:spcPct val="0"/>
              </a:spcBef>
              <a:spcAft>
                <a:spcPts val="900"/>
              </a:spcAft>
              <a:buFontTx/>
              <a:buNone/>
            </a:pPr>
            <a:r>
              <a:rPr lang="en-US" altLang="en-US" sz="2400" b="1" dirty="0">
                <a:ea typeface="Calibri" panose="020F0502020204030204" pitchFamily="34" charset="0"/>
                <a:cs typeface="Arial" panose="020B0604020202020204" pitchFamily="34" charset="0"/>
              </a:rPr>
              <a:t>Senior Care:</a:t>
            </a:r>
            <a:r>
              <a:rPr lang="en-US" altLang="en-US" sz="2400" dirty="0">
                <a:ea typeface="Calibri" panose="020F0502020204030204" pitchFamily="34" charset="0"/>
                <a:cs typeface="Arial" panose="020B0604020202020204" pitchFamily="34" charset="0"/>
              </a:rPr>
              <a:t>  Wisconsin’s prescription drug program for people age 65 and older.  There is no monthly premium and the deductible amount is based on the person’s income.  Assets are not counted.  People with lower incomes often find Senior Care to be more affordable than other Medicare drug plans.</a:t>
            </a:r>
          </a:p>
        </p:txBody>
      </p:sp>
    </p:spTree>
    <p:extLst>
      <p:ext uri="{BB962C8B-B14F-4D97-AF65-F5344CB8AC3E}">
        <p14:creationId xmlns:p14="http://schemas.microsoft.com/office/powerpoint/2010/main" val="142726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WAARlogo"/>
          <p:cNvPicPr/>
          <p:nvPr/>
        </p:nvPicPr>
        <p:blipFill>
          <a:blip r:embed="rId3" cstate="print"/>
          <a:srcRect/>
          <a:stretch>
            <a:fillRect/>
          </a:stretch>
        </p:blipFill>
        <p:spPr bwMode="auto">
          <a:xfrm>
            <a:off x="514350" y="5274627"/>
            <a:ext cx="2628900" cy="1033145"/>
          </a:xfrm>
          <a:prstGeom prst="rect">
            <a:avLst/>
          </a:prstGeom>
          <a:noFill/>
          <a:ln w="9525">
            <a:noFill/>
            <a:miter lim="800000"/>
            <a:headEnd/>
            <a:tailEnd/>
          </a:ln>
        </p:spPr>
      </p:pic>
      <p:sp>
        <p:nvSpPr>
          <p:cNvPr id="2" name="Title 1"/>
          <p:cNvSpPr>
            <a:spLocks noGrp="1"/>
          </p:cNvSpPr>
          <p:nvPr>
            <p:ph type="title"/>
          </p:nvPr>
        </p:nvSpPr>
        <p:spPr>
          <a:xfrm>
            <a:off x="514350" y="1178168"/>
            <a:ext cx="10839450" cy="896817"/>
          </a:xfrm>
        </p:spPr>
        <p:txBody>
          <a:bodyPr>
            <a:normAutofit/>
          </a:bodyPr>
          <a:lstStyle/>
          <a:p>
            <a:r>
              <a:rPr lang="en-US" altLang="en-US" sz="4200" dirty="0">
                <a:latin typeface="Arial" panose="020B0604020202020204" pitchFamily="34" charset="0"/>
                <a:cs typeface="Arial" panose="020B0604020202020204" pitchFamily="34" charset="0"/>
              </a:rPr>
              <a:t>Minority Group</a:t>
            </a:r>
            <a:endParaRPr lang="en-US" sz="4200" dirty="0">
              <a:latin typeface="Arial" panose="020B0604020202020204" pitchFamily="34" charset="0"/>
              <a:cs typeface="Arial" panose="020B0604020202020204" pitchFamily="34" charset="0"/>
            </a:endParaRPr>
          </a:p>
        </p:txBody>
      </p:sp>
      <p:sp>
        <p:nvSpPr>
          <p:cNvPr id="31747" name="Content Placeholder 2"/>
          <p:cNvSpPr>
            <a:spLocks noGrp="1"/>
          </p:cNvSpPr>
          <p:nvPr>
            <p:ph idx="1"/>
          </p:nvPr>
        </p:nvSpPr>
        <p:spPr>
          <a:xfrm>
            <a:off x="676275" y="2074985"/>
            <a:ext cx="10515600" cy="3503894"/>
          </a:xfrm>
        </p:spPr>
        <p:txBody>
          <a:bodyPr>
            <a:normAutofit/>
          </a:bodyPr>
          <a:lstStyle/>
          <a:p>
            <a:pPr>
              <a:defRPr/>
            </a:pPr>
            <a:r>
              <a:rPr lang="en-US" dirty="0"/>
              <a:t>The term </a:t>
            </a:r>
            <a:r>
              <a:rPr lang="en-US" i="1" dirty="0"/>
              <a:t>minority group </a:t>
            </a:r>
            <a:r>
              <a:rPr lang="en-US" dirty="0"/>
              <a:t>is often used to describe racial, ethnic and underserved populations or communities.</a:t>
            </a:r>
          </a:p>
          <a:p>
            <a:pPr>
              <a:defRPr/>
            </a:pPr>
            <a:r>
              <a:rPr lang="en-US" dirty="0"/>
              <a:t>Many areas of the state have populations that may be considered </a:t>
            </a:r>
            <a:r>
              <a:rPr lang="en-US" i="1" dirty="0"/>
              <a:t>“underserved.” </a:t>
            </a:r>
            <a:r>
              <a:rPr lang="en-US" dirty="0"/>
              <a:t>The group may be considered underserved not only because of the attributes of the individuals in the group (such as gender, age, race, ethnicity, etc.), but also because of circumstances which may cause certain groups to experience greater challenges.  </a:t>
            </a:r>
            <a:endParaRPr lang="en-US" alt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9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5" y="746761"/>
            <a:ext cx="10726615" cy="1398562"/>
          </a:xfrm>
        </p:spPr>
        <p:txBody>
          <a:bodyPr/>
          <a:lstStyle/>
          <a:p>
            <a:pPr algn="ctr"/>
            <a:r>
              <a:rPr lang="en-US" sz="4000" b="1" i="1" dirty="0">
                <a:latin typeface="+mn-lt"/>
                <a:cs typeface="Arial" panose="020B0604020202020204" pitchFamily="34" charset="0"/>
              </a:rPr>
              <a:t>MIPPA Brief Program Descriptions</a:t>
            </a:r>
            <a:br>
              <a:rPr lang="en-US" sz="4000" i="1" dirty="0">
                <a:latin typeface="+mn-lt"/>
                <a:cs typeface="Arial" panose="020B0604020202020204" pitchFamily="34" charset="0"/>
              </a:rPr>
            </a:br>
            <a:r>
              <a:rPr lang="en-US" sz="2800" i="1" dirty="0">
                <a:latin typeface="+mn-lt"/>
                <a:cs typeface="Arial" panose="020B0604020202020204" pitchFamily="34" charset="0"/>
              </a:rPr>
              <a:t>(continued)</a:t>
            </a:r>
            <a:endParaRPr lang="en-US" sz="2400" i="1" dirty="0">
              <a:latin typeface="+mn-lt"/>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bwMode="auto">
          <a:xfrm>
            <a:off x="627185" y="2145323"/>
            <a:ext cx="11013831" cy="42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a:lnSpc>
                <a:spcPct val="110000"/>
              </a:lnSpc>
              <a:spcBef>
                <a:spcPts val="0"/>
              </a:spcBef>
              <a:spcAft>
                <a:spcPts val="900"/>
              </a:spcAft>
              <a:buNone/>
            </a:pPr>
            <a:r>
              <a:rPr lang="en-US" altLang="en-US" sz="2400" b="1" dirty="0">
                <a:ea typeface="Calibri" panose="020F0502020204030204" pitchFamily="34" charset="0"/>
                <a:cs typeface="Arial" panose="020B0604020202020204" pitchFamily="34" charset="0"/>
              </a:rPr>
              <a:t>Medicare Preventive Services:  </a:t>
            </a:r>
            <a:r>
              <a:rPr lang="en-US" altLang="en-US" sz="2400" dirty="0">
                <a:ea typeface="Calibri" panose="020F0502020204030204" pitchFamily="34" charset="0"/>
                <a:cs typeface="Arial" panose="020B0604020202020204" pitchFamily="34" charset="0"/>
              </a:rPr>
              <a:t>Starting in 2011 Medicare began covering more preventive services and screenings including an annual wellness visit, vaccinations and more than 15 other tests/screenings – all at low or no cost.  Preventive health care focuses on preventing disease and maintaining proper health which will allow you to live a longer, healthier life.  Take advantage of these new preventive services.</a:t>
            </a:r>
          </a:p>
          <a:p>
            <a:pPr marL="228600" indent="-228600">
              <a:lnSpc>
                <a:spcPct val="110000"/>
              </a:lnSpc>
              <a:spcBef>
                <a:spcPts val="0"/>
              </a:spcBef>
              <a:spcAft>
                <a:spcPts val="900"/>
              </a:spcAft>
              <a:buNone/>
            </a:pPr>
            <a:r>
              <a:rPr lang="en-US" altLang="en-US" sz="2400" b="1" dirty="0">
                <a:ea typeface="Calibri" panose="020F0502020204030204" pitchFamily="34" charset="0"/>
                <a:cs typeface="Arial" panose="020B0604020202020204" pitchFamily="34" charset="0"/>
              </a:rPr>
              <a:t>Health Promotion Classes:  </a:t>
            </a:r>
            <a:r>
              <a:rPr lang="en-US" altLang="en-US" sz="2400" dirty="0">
                <a:ea typeface="Calibri" panose="020F0502020204030204" pitchFamily="34" charset="0"/>
                <a:cs typeface="Arial" panose="020B0604020202020204" pitchFamily="34" charset="0"/>
              </a:rPr>
              <a:t>Educational programs designed for older people which have been researched and proven effective to help individuals manage their own health and improve their quality of life.  Topics include fall prevention, managing chronic health conditions, living with diabetes and other wellness topics. </a:t>
            </a:r>
            <a:r>
              <a:rPr lang="en-US" altLang="en-US" sz="2200" dirty="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464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5" y="959845"/>
            <a:ext cx="10726615" cy="1325563"/>
          </a:xfrm>
        </p:spPr>
        <p:txBody>
          <a:bodyPr>
            <a:normAutofit/>
          </a:bodyPr>
          <a:lstStyle/>
          <a:p>
            <a:pPr algn="ctr"/>
            <a:r>
              <a:rPr lang="en-US" sz="4000" b="1" dirty="0">
                <a:latin typeface="+mn-lt"/>
              </a:rPr>
              <a:t>Thank you for participating!</a:t>
            </a:r>
            <a:br>
              <a:rPr lang="en-US" sz="4000" b="1" dirty="0">
                <a:latin typeface="+mn-lt"/>
              </a:rPr>
            </a:br>
            <a:r>
              <a:rPr lang="en-US" sz="4000" i="1" dirty="0">
                <a:latin typeface="+mn-lt"/>
              </a:rPr>
              <a:t>If you have more questions please contact:</a:t>
            </a:r>
            <a:endParaRPr lang="en-US" sz="4000" dirty="0">
              <a:latin typeface="+mn-lt"/>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bwMode="auto">
          <a:xfrm>
            <a:off x="826477" y="2285409"/>
            <a:ext cx="10527323" cy="457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spcBef>
                <a:spcPts val="0"/>
              </a:spcBef>
              <a:spcAft>
                <a:spcPts val="0"/>
              </a:spcAft>
              <a:buNone/>
            </a:pPr>
            <a:r>
              <a:rPr lang="en-US" sz="2800" b="1" dirty="0"/>
              <a:t>Debbie Bisswurm  </a:t>
            </a:r>
          </a:p>
          <a:p>
            <a:pPr marL="0" indent="0" algn="ctr">
              <a:lnSpc>
                <a:spcPct val="100000"/>
              </a:lnSpc>
              <a:spcBef>
                <a:spcPts val="0"/>
              </a:spcBef>
              <a:spcAft>
                <a:spcPts val="0"/>
              </a:spcAft>
              <a:buNone/>
            </a:pPr>
            <a:r>
              <a:rPr lang="en-US" sz="2800" dirty="0">
                <a:hlinkClick r:id="rId4"/>
              </a:rPr>
              <a:t>Debbie.Bisswurm@gwaar.org</a:t>
            </a:r>
            <a:endParaRPr lang="en-US" sz="2800" dirty="0"/>
          </a:p>
          <a:p>
            <a:pPr marL="0" indent="0" algn="ctr">
              <a:lnSpc>
                <a:spcPct val="100000"/>
              </a:lnSpc>
              <a:spcBef>
                <a:spcPts val="0"/>
              </a:spcBef>
              <a:spcAft>
                <a:spcPts val="1200"/>
              </a:spcAft>
              <a:buNone/>
            </a:pPr>
            <a:r>
              <a:rPr lang="en-US" sz="2800" dirty="0"/>
              <a:t>608-228-8098</a:t>
            </a:r>
          </a:p>
          <a:p>
            <a:pPr marL="0" indent="0" algn="ctr">
              <a:lnSpc>
                <a:spcPct val="100000"/>
              </a:lnSpc>
              <a:spcBef>
                <a:spcPts val="0"/>
              </a:spcBef>
              <a:spcAft>
                <a:spcPts val="0"/>
              </a:spcAft>
              <a:buNone/>
            </a:pPr>
            <a:r>
              <a:rPr lang="en-US" sz="2800" b="1" dirty="0"/>
              <a:t>Jane Mahoney</a:t>
            </a:r>
          </a:p>
          <a:p>
            <a:pPr marL="0" indent="0" algn="ctr">
              <a:lnSpc>
                <a:spcPct val="100000"/>
              </a:lnSpc>
              <a:spcBef>
                <a:spcPts val="0"/>
              </a:spcBef>
              <a:spcAft>
                <a:spcPts val="0"/>
              </a:spcAft>
              <a:buNone/>
            </a:pPr>
            <a:r>
              <a:rPr lang="en-US" sz="2800" dirty="0">
                <a:hlinkClick r:id="rId5"/>
              </a:rPr>
              <a:t>Jane.Mahoney@gwaar.org</a:t>
            </a:r>
            <a:endParaRPr lang="en-US" sz="2800" dirty="0"/>
          </a:p>
          <a:p>
            <a:pPr marL="0" indent="0" algn="ctr">
              <a:lnSpc>
                <a:spcPct val="100000"/>
              </a:lnSpc>
              <a:spcBef>
                <a:spcPts val="0"/>
              </a:spcBef>
              <a:spcAft>
                <a:spcPts val="1200"/>
              </a:spcAft>
              <a:buNone/>
            </a:pPr>
            <a:r>
              <a:rPr lang="en-US" sz="2800" dirty="0"/>
              <a:t>608-228-8096</a:t>
            </a:r>
          </a:p>
          <a:p>
            <a:pPr marL="0" indent="0" algn="ctr">
              <a:lnSpc>
                <a:spcPct val="100000"/>
              </a:lnSpc>
              <a:spcBef>
                <a:spcPts val="0"/>
              </a:spcBef>
              <a:spcAft>
                <a:spcPts val="0"/>
              </a:spcAft>
              <a:buNone/>
            </a:pPr>
            <a:r>
              <a:rPr lang="en-US" sz="2800" b="1" dirty="0"/>
              <a:t>Phoebe </a:t>
            </a:r>
            <a:r>
              <a:rPr lang="en-US" sz="2800" b="1" dirty="0" err="1"/>
              <a:t>Hefko</a:t>
            </a:r>
            <a:r>
              <a:rPr lang="en-US" sz="2800" b="1" dirty="0"/>
              <a:t> </a:t>
            </a:r>
          </a:p>
          <a:p>
            <a:pPr marL="0" indent="0" algn="ctr">
              <a:lnSpc>
                <a:spcPct val="100000"/>
              </a:lnSpc>
              <a:spcBef>
                <a:spcPts val="0"/>
              </a:spcBef>
              <a:spcAft>
                <a:spcPts val="0"/>
              </a:spcAft>
              <a:buNone/>
            </a:pPr>
            <a:r>
              <a:rPr lang="pt-BR" sz="2800" u="sng" dirty="0">
                <a:solidFill>
                  <a:srgbClr val="0070C0"/>
                </a:solidFill>
                <a:hlinkClick r:id="rId6"/>
              </a:rPr>
              <a:t>Phoebe.Hefko@dhs.wisconsin.gov</a:t>
            </a:r>
            <a:endParaRPr lang="pt-BR" sz="2800" u="sng" dirty="0">
              <a:solidFill>
                <a:srgbClr val="0070C0"/>
              </a:solidFill>
            </a:endParaRPr>
          </a:p>
          <a:p>
            <a:pPr marL="0" indent="0" algn="ctr">
              <a:lnSpc>
                <a:spcPct val="100000"/>
              </a:lnSpc>
              <a:spcBef>
                <a:spcPts val="0"/>
              </a:spcBef>
              <a:spcAft>
                <a:spcPts val="0"/>
              </a:spcAft>
              <a:buNone/>
            </a:pPr>
            <a:r>
              <a:rPr lang="pt-BR" sz="2800" dirty="0"/>
              <a:t>(608) 267-3201</a:t>
            </a:r>
          </a:p>
          <a:p>
            <a:pPr marL="228600" indent="-228600" algn="ctr">
              <a:spcBef>
                <a:spcPts val="0"/>
              </a:spcBef>
              <a:spcAft>
                <a:spcPts val="800"/>
              </a:spcAft>
              <a:buNone/>
            </a:pPr>
            <a:endParaRPr lang="en-US" alt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02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4294967295"/>
          </p:nvPr>
        </p:nvSpPr>
        <p:spPr>
          <a:xfrm>
            <a:off x="514350" y="1072662"/>
            <a:ext cx="11267342" cy="1506413"/>
          </a:xfrm>
        </p:spPr>
        <p:txBody>
          <a:bodyPr>
            <a:normAutofit/>
          </a:bodyPr>
          <a:lstStyle/>
          <a:p>
            <a:pPr marL="0" indent="0" algn="ctr">
              <a:spcBef>
                <a:spcPts val="600"/>
              </a:spcBef>
              <a:spcAft>
                <a:spcPts val="600"/>
              </a:spcAft>
              <a:buNone/>
            </a:pPr>
            <a:r>
              <a:rPr lang="en-US" altLang="en-US" sz="3200" dirty="0">
                <a:latin typeface="Arial" panose="020B0604020202020204" pitchFamily="34" charset="0"/>
                <a:cs typeface="Arial" panose="020B0604020202020204" pitchFamily="34" charset="0"/>
              </a:rPr>
              <a:t>The most effective way to reach these groups is through </a:t>
            </a:r>
          </a:p>
          <a:p>
            <a:pPr marL="0" indent="0" algn="ctr">
              <a:spcBef>
                <a:spcPts val="600"/>
              </a:spcBef>
              <a:spcAft>
                <a:spcPts val="600"/>
              </a:spcAft>
              <a:buNone/>
            </a:pPr>
            <a:r>
              <a:rPr lang="en-US" altLang="en-US" sz="4400" dirty="0">
                <a:latin typeface="Arial" panose="020B0604020202020204" pitchFamily="34" charset="0"/>
                <a:cs typeface="Arial" panose="020B0604020202020204" pitchFamily="34" charset="0"/>
              </a:rPr>
              <a:t>Partnerships!</a:t>
            </a:r>
          </a:p>
          <a:p>
            <a:pPr marL="0" indent="0" algn="ctr">
              <a:spcBef>
                <a:spcPts val="600"/>
              </a:spcBef>
              <a:spcAft>
                <a:spcPts val="600"/>
              </a:spcAft>
              <a:buNone/>
            </a:pPr>
            <a:endParaRPr lang="en-US" altLang="en-US" sz="36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6" name="Content Placeholder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265" y="2666740"/>
            <a:ext cx="4463512" cy="3124459"/>
          </a:xfrm>
          <a:prstGeom prst="rect">
            <a:avLst/>
          </a:prstGeom>
        </p:spPr>
      </p:pic>
    </p:spTree>
    <p:extLst>
      <p:ext uri="{BB962C8B-B14F-4D97-AF65-F5344CB8AC3E}">
        <p14:creationId xmlns:p14="http://schemas.microsoft.com/office/powerpoint/2010/main" val="16238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4349" y="868839"/>
            <a:ext cx="11179419" cy="838200"/>
          </a:xfrm>
        </p:spPr>
        <p:txBody>
          <a:bodyPr>
            <a:normAutofit/>
          </a:bodyPr>
          <a:lstStyle/>
          <a:p>
            <a:r>
              <a:rPr lang="en-US" altLang="en-US" dirty="0">
                <a:latin typeface="+mn-lt"/>
                <a:cs typeface="Arial" panose="020B0604020202020204" pitchFamily="34" charset="0"/>
              </a:rPr>
              <a:t>6 Steps to Building Partnership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39" y="2542710"/>
            <a:ext cx="6096000" cy="4064000"/>
          </a:xfrm>
          <a:prstGeom prst="rect">
            <a:avLst/>
          </a:prstGeom>
        </p:spPr>
      </p:pic>
      <p:sp>
        <p:nvSpPr>
          <p:cNvPr id="29699" name="Content Placeholder 2"/>
          <p:cNvSpPr>
            <a:spLocks noGrp="1"/>
          </p:cNvSpPr>
          <p:nvPr>
            <p:ph idx="1"/>
          </p:nvPr>
        </p:nvSpPr>
        <p:spPr>
          <a:xfrm>
            <a:off x="514349" y="1883728"/>
            <a:ext cx="9544052" cy="4587410"/>
          </a:xfrm>
        </p:spPr>
        <p:txBody>
          <a:bodyPr>
            <a:normAutofit/>
          </a:bodyPr>
          <a:lstStyle/>
          <a:p>
            <a:pPr marL="457200" indent="-457200">
              <a:spcAft>
                <a:spcPts val="1200"/>
              </a:spcAft>
              <a:buFont typeface="+mj-lt"/>
              <a:buAutoNum type="arabicPeriod"/>
            </a:pPr>
            <a:r>
              <a:rPr lang="en-US" altLang="en-US" dirty="0">
                <a:cs typeface="Arial" panose="020B0604020202020204" pitchFamily="34" charset="0"/>
              </a:rPr>
              <a:t>Identify Minority/Underserved Community Groups</a:t>
            </a:r>
          </a:p>
          <a:p>
            <a:pPr marL="457200" indent="-457200">
              <a:spcAft>
                <a:spcPts val="1200"/>
              </a:spcAft>
              <a:buFont typeface="+mj-lt"/>
              <a:buAutoNum type="arabicPeriod"/>
            </a:pPr>
            <a:r>
              <a:rPr lang="en-US" altLang="en-US" dirty="0">
                <a:cs typeface="Arial" panose="020B0604020202020204" pitchFamily="34" charset="0"/>
              </a:rPr>
              <a:t>Connect with key leaders in the group</a:t>
            </a:r>
          </a:p>
          <a:p>
            <a:pPr marL="457200" indent="-457200">
              <a:spcAft>
                <a:spcPts val="1200"/>
              </a:spcAft>
              <a:buFont typeface="+mj-lt"/>
              <a:buAutoNum type="arabicPeriod"/>
            </a:pPr>
            <a:r>
              <a:rPr lang="en-US" altLang="en-US" dirty="0">
                <a:cs typeface="Arial" panose="020B0604020202020204" pitchFamily="34" charset="0"/>
              </a:rPr>
              <a:t>Educate about MIPPA (and how MIPPA programs can help their community)</a:t>
            </a:r>
          </a:p>
          <a:p>
            <a:pPr marL="457200" indent="-457200">
              <a:spcAft>
                <a:spcPts val="1200"/>
              </a:spcAft>
              <a:buFont typeface="+mj-lt"/>
              <a:buAutoNum type="arabicPeriod"/>
            </a:pPr>
            <a:r>
              <a:rPr lang="en-US" altLang="en-US" dirty="0">
                <a:cs typeface="Arial" panose="020B0604020202020204" pitchFamily="34" charset="0"/>
              </a:rPr>
              <a:t>Share appropriate materials</a:t>
            </a:r>
          </a:p>
          <a:p>
            <a:pPr marL="457200" indent="-457200">
              <a:spcAft>
                <a:spcPts val="1200"/>
              </a:spcAft>
              <a:buFont typeface="+mj-lt"/>
              <a:buAutoNum type="arabicPeriod"/>
            </a:pPr>
            <a:r>
              <a:rPr lang="en-US" altLang="en-US" dirty="0">
                <a:cs typeface="Arial" panose="020B0604020202020204" pitchFamily="34" charset="0"/>
              </a:rPr>
              <a:t>Offer presentation or office hours on site</a:t>
            </a:r>
          </a:p>
          <a:p>
            <a:pPr marL="457200" indent="-457200">
              <a:spcAft>
                <a:spcPts val="1200"/>
              </a:spcAft>
              <a:buFont typeface="+mj-lt"/>
              <a:buAutoNum type="arabicPeriod"/>
            </a:pPr>
            <a:r>
              <a:rPr lang="en-US" altLang="en-US" dirty="0">
                <a:cs typeface="Arial" panose="020B0604020202020204" pitchFamily="34" charset="0"/>
              </a:rPr>
              <a:t>Maintain the relationship</a:t>
            </a:r>
          </a:p>
          <a:p>
            <a:pPr>
              <a:spcAft>
                <a:spcPts val="1200"/>
              </a:spcAft>
            </a:pPr>
            <a:endParaRPr lang="en-US" altLang="en-US" sz="2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3175"/>
            <a:ext cx="740503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1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74786" y="790135"/>
            <a:ext cx="11304690" cy="1325563"/>
          </a:xfrm>
        </p:spPr>
        <p:txBody>
          <a:bodyPr>
            <a:normAutofit/>
          </a:bodyPr>
          <a:lstStyle/>
          <a:p>
            <a:r>
              <a:rPr lang="en-US" altLang="en-US" b="1" dirty="0">
                <a:latin typeface="+mn-lt"/>
                <a:cs typeface="Arial" panose="020B0604020202020204" pitchFamily="34" charset="0"/>
              </a:rPr>
              <a:t>1.  Identify Minority/Underserved Communities</a:t>
            </a:r>
          </a:p>
        </p:txBody>
      </p:sp>
      <p:sp>
        <p:nvSpPr>
          <p:cNvPr id="31747" name="Content Placeholder 2"/>
          <p:cNvSpPr>
            <a:spLocks noGrp="1"/>
          </p:cNvSpPr>
          <p:nvPr>
            <p:ph sz="half" idx="1"/>
          </p:nvPr>
        </p:nvSpPr>
        <p:spPr>
          <a:xfrm>
            <a:off x="474786" y="2209000"/>
            <a:ext cx="5898502" cy="3136723"/>
          </a:xfrm>
        </p:spPr>
        <p:txBody>
          <a:bodyPr>
            <a:normAutofit/>
          </a:bodyPr>
          <a:lstStyle/>
          <a:p>
            <a:pPr marL="0" indent="0">
              <a:spcBef>
                <a:spcPts val="600"/>
              </a:spcBef>
              <a:spcAft>
                <a:spcPts val="600"/>
              </a:spcAft>
              <a:buNone/>
            </a:pPr>
            <a:r>
              <a:rPr lang="en-US" altLang="en-US" b="1" dirty="0">
                <a:cs typeface="Arial" panose="020B0604020202020204" pitchFamily="34" charset="0"/>
              </a:rPr>
              <a:t>Ethnic/Racial Minority Communities:</a:t>
            </a:r>
          </a:p>
          <a:p>
            <a:pPr>
              <a:spcBef>
                <a:spcPts val="600"/>
              </a:spcBef>
              <a:spcAft>
                <a:spcPts val="600"/>
              </a:spcAft>
            </a:pPr>
            <a:r>
              <a:rPr lang="en-US" altLang="en-US" dirty="0">
                <a:cs typeface="Arial" panose="020B0604020202020204" pitchFamily="34" charset="0"/>
              </a:rPr>
              <a:t>African American</a:t>
            </a:r>
          </a:p>
          <a:p>
            <a:pPr>
              <a:spcBef>
                <a:spcPts val="600"/>
              </a:spcBef>
              <a:spcAft>
                <a:spcPts val="600"/>
              </a:spcAft>
            </a:pPr>
            <a:r>
              <a:rPr lang="en-US" altLang="en-US" dirty="0">
                <a:cs typeface="Arial" panose="020B0604020202020204" pitchFamily="34" charset="0"/>
              </a:rPr>
              <a:t>Asian American </a:t>
            </a:r>
          </a:p>
          <a:p>
            <a:pPr>
              <a:spcBef>
                <a:spcPts val="600"/>
              </a:spcBef>
              <a:spcAft>
                <a:spcPts val="600"/>
              </a:spcAft>
            </a:pPr>
            <a:r>
              <a:rPr lang="en-US" altLang="en-US" dirty="0">
                <a:cs typeface="Arial" panose="020B0604020202020204" pitchFamily="34" charset="0"/>
              </a:rPr>
              <a:t>Hispanic/Latino</a:t>
            </a:r>
          </a:p>
          <a:p>
            <a:pPr>
              <a:spcBef>
                <a:spcPts val="600"/>
              </a:spcBef>
              <a:spcAft>
                <a:spcPts val="600"/>
              </a:spcAft>
            </a:pPr>
            <a:r>
              <a:rPr lang="en-US" altLang="en-US" dirty="0">
                <a:cs typeface="Arial" panose="020B0604020202020204" pitchFamily="34" charset="0"/>
              </a:rPr>
              <a:t>Native American</a:t>
            </a:r>
          </a:p>
          <a:p>
            <a:pPr marL="0" indent="0">
              <a:buNone/>
              <a:defRPr/>
            </a:pPr>
            <a:endParaRPr lang="en-US" altLang="en-US" sz="2400" dirty="0"/>
          </a:p>
        </p:txBody>
      </p:sp>
      <p:pic>
        <p:nvPicPr>
          <p:cNvPr id="5" name="Picture 4" descr="GWAARlogo"/>
          <p:cNvPicPr/>
          <p:nvPr/>
        </p:nvPicPr>
        <p:blipFill>
          <a:blip r:embed="rId3" cstate="print"/>
          <a:srcRect/>
          <a:stretch>
            <a:fillRect/>
          </a:stretch>
        </p:blipFill>
        <p:spPr bwMode="auto">
          <a:xfrm>
            <a:off x="252663" y="5578628"/>
            <a:ext cx="2628900" cy="1033145"/>
          </a:xfrm>
          <a:prstGeom prst="rect">
            <a:avLst/>
          </a:prstGeom>
          <a:noFill/>
          <a:ln w="9525">
            <a:noFill/>
            <a:miter lim="800000"/>
            <a:headEnd/>
            <a:tailEnd/>
          </a:ln>
        </p:spPr>
      </p:pic>
      <p:sp>
        <p:nvSpPr>
          <p:cNvPr id="2" name="Content Placeholder 1"/>
          <p:cNvSpPr>
            <a:spLocks noGrp="1"/>
          </p:cNvSpPr>
          <p:nvPr>
            <p:ph sz="half" idx="2"/>
          </p:nvPr>
        </p:nvSpPr>
        <p:spPr>
          <a:xfrm>
            <a:off x="6707394" y="2209000"/>
            <a:ext cx="5072082" cy="3369628"/>
          </a:xfrm>
        </p:spPr>
        <p:txBody>
          <a:bodyPr>
            <a:normAutofit/>
          </a:bodyPr>
          <a:lstStyle/>
          <a:p>
            <a:pPr marL="0" indent="0">
              <a:spcBef>
                <a:spcPts val="600"/>
              </a:spcBef>
              <a:spcAft>
                <a:spcPts val="600"/>
              </a:spcAft>
              <a:buNone/>
            </a:pPr>
            <a:r>
              <a:rPr lang="en-US" altLang="en-US" b="1" dirty="0">
                <a:cs typeface="Arial" panose="020B0604020202020204" pitchFamily="34" charset="0"/>
              </a:rPr>
              <a:t>Other Minority or Underserved  Communities Include:</a:t>
            </a:r>
          </a:p>
          <a:p>
            <a:pPr>
              <a:spcBef>
                <a:spcPts val="600"/>
              </a:spcBef>
              <a:spcAft>
                <a:spcPts val="600"/>
              </a:spcAft>
            </a:pPr>
            <a:r>
              <a:rPr lang="en-US" altLang="en-US" dirty="0">
                <a:cs typeface="Arial" panose="020B0604020202020204" pitchFamily="34" charset="0"/>
              </a:rPr>
              <a:t>People with Disabilities</a:t>
            </a:r>
          </a:p>
          <a:p>
            <a:pPr>
              <a:spcBef>
                <a:spcPts val="600"/>
              </a:spcBef>
              <a:spcAft>
                <a:spcPts val="600"/>
              </a:spcAft>
            </a:pPr>
            <a:r>
              <a:rPr lang="en-US" altLang="en-US" dirty="0">
                <a:cs typeface="Arial" panose="020B0604020202020204" pitchFamily="34" charset="0"/>
              </a:rPr>
              <a:t>Lesbian, Gay, Bisexual, Transgender (LGBT) </a:t>
            </a:r>
          </a:p>
          <a:p>
            <a:pPr>
              <a:spcBef>
                <a:spcPts val="600"/>
              </a:spcBef>
              <a:spcAft>
                <a:spcPts val="600"/>
              </a:spcAft>
            </a:pPr>
            <a:r>
              <a:rPr lang="en-US" altLang="en-US" dirty="0">
                <a:cs typeface="Arial" panose="020B0604020202020204" pitchFamily="34" charset="0"/>
              </a:rPr>
              <a:t>People in rural areas*</a:t>
            </a:r>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30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03385" y="1086559"/>
            <a:ext cx="10990384" cy="1199441"/>
          </a:xfrm>
        </p:spPr>
        <p:txBody>
          <a:bodyPr>
            <a:noAutofit/>
          </a:bodyPr>
          <a:lstStyle/>
          <a:p>
            <a:pPr algn="ctr"/>
            <a:r>
              <a:rPr lang="en-US" altLang="en-US" sz="4000" b="1" i="1" dirty="0">
                <a:latin typeface="+mn-lt"/>
                <a:ea typeface="Calibri" panose="020F0502020204030204" pitchFamily="34" charset="0"/>
                <a:cs typeface="Arial" panose="020B0604020202020204" pitchFamily="34" charset="0"/>
              </a:rPr>
              <a:t>Determine where and how </a:t>
            </a:r>
            <a:br>
              <a:rPr lang="en-US" altLang="en-US" sz="4000" b="1" i="1" dirty="0">
                <a:latin typeface="+mn-lt"/>
                <a:ea typeface="Calibri" panose="020F0502020204030204" pitchFamily="34" charset="0"/>
                <a:cs typeface="Arial" panose="020B0604020202020204" pitchFamily="34" charset="0"/>
              </a:rPr>
            </a:br>
            <a:r>
              <a:rPr lang="en-US" altLang="en-US" sz="4000" b="1" i="1" dirty="0">
                <a:latin typeface="+mn-lt"/>
                <a:ea typeface="Calibri" panose="020F0502020204030204" pitchFamily="34" charset="0"/>
                <a:cs typeface="Arial" panose="020B0604020202020204" pitchFamily="34" charset="0"/>
              </a:rPr>
              <a:t>you can connect with them</a:t>
            </a:r>
          </a:p>
        </p:txBody>
      </p:sp>
      <p:sp>
        <p:nvSpPr>
          <p:cNvPr id="51203" name="Text Placeholder 2"/>
          <p:cNvSpPr>
            <a:spLocks noGrp="1"/>
          </p:cNvSpPr>
          <p:nvPr>
            <p:ph type="body" sz="quarter" idx="10"/>
          </p:nvPr>
        </p:nvSpPr>
        <p:spPr>
          <a:xfrm>
            <a:off x="1441939" y="2286000"/>
            <a:ext cx="9624646" cy="2461846"/>
          </a:xfrm>
        </p:spPr>
        <p:txBody>
          <a:bodyPr/>
          <a:lstStyle/>
          <a:p>
            <a:pPr>
              <a:spcAft>
                <a:spcPts val="400"/>
              </a:spcAft>
            </a:pPr>
            <a:r>
              <a:rPr lang="en-US" altLang="en-US" dirty="0"/>
              <a:t>Do these groups congregate?</a:t>
            </a:r>
          </a:p>
          <a:p>
            <a:pPr>
              <a:spcAft>
                <a:spcPts val="400"/>
              </a:spcAft>
            </a:pPr>
            <a:r>
              <a:rPr lang="en-US" altLang="en-US" dirty="0"/>
              <a:t>Do they have a community center?</a:t>
            </a:r>
          </a:p>
          <a:p>
            <a:pPr>
              <a:spcAft>
                <a:spcPts val="400"/>
              </a:spcAft>
            </a:pPr>
            <a:r>
              <a:rPr lang="en-US" altLang="en-US" dirty="0"/>
              <a:t>A community church?</a:t>
            </a:r>
          </a:p>
          <a:p>
            <a:pPr>
              <a:spcAft>
                <a:spcPts val="400"/>
              </a:spcAft>
            </a:pPr>
            <a:r>
              <a:rPr lang="en-US" altLang="en-US" dirty="0"/>
              <a:t>An advocacy center?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AARlogo"/>
          <p:cNvPicPr/>
          <p:nvPr/>
        </p:nvPicPr>
        <p:blipFill>
          <a:blip r:embed="rId4" cstate="print"/>
          <a:srcRect/>
          <a:stretch>
            <a:fillRect/>
          </a:stretch>
        </p:blipFill>
        <p:spPr bwMode="auto">
          <a:xfrm>
            <a:off x="514350" y="5274627"/>
            <a:ext cx="2628900" cy="1033145"/>
          </a:xfrm>
          <a:prstGeom prst="rect">
            <a:avLst/>
          </a:prstGeom>
          <a:noFill/>
          <a:ln w="9525">
            <a:noFill/>
            <a:miter lim="800000"/>
            <a:headEnd/>
            <a:tailEnd/>
          </a:ln>
        </p:spPr>
      </p:pic>
      <p:pic>
        <p:nvPicPr>
          <p:cNvPr id="3" name="Picture 2" descr="at Colby Community Colle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737" y="3611601"/>
            <a:ext cx="4566139" cy="3036482"/>
          </a:xfrm>
          <a:prstGeom prst="rect">
            <a:avLst/>
          </a:prstGeom>
        </p:spPr>
      </p:pic>
    </p:spTree>
    <p:extLst>
      <p:ext uri="{BB962C8B-B14F-4D97-AF65-F5344CB8AC3E}">
        <p14:creationId xmlns:p14="http://schemas.microsoft.com/office/powerpoint/2010/main" val="4183264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07781" y="848349"/>
            <a:ext cx="10915650" cy="1511907"/>
          </a:xfrm>
        </p:spPr>
        <p:txBody>
          <a:bodyPr>
            <a:noAutofit/>
          </a:bodyPr>
          <a:lstStyle/>
          <a:p>
            <a:pPr algn="ctr"/>
            <a:r>
              <a:rPr lang="en-US" altLang="en-US" sz="4000" b="1" i="1" dirty="0">
                <a:latin typeface="+mn-lt"/>
                <a:cs typeface="Arial" panose="020B0604020202020204" pitchFamily="34" charset="0"/>
              </a:rPr>
              <a:t>Examples of Community Centers or other </a:t>
            </a:r>
            <a:br>
              <a:rPr lang="en-US" altLang="en-US" sz="4000" b="1" i="1" dirty="0">
                <a:latin typeface="+mn-lt"/>
                <a:cs typeface="Arial" panose="020B0604020202020204" pitchFamily="34" charset="0"/>
              </a:rPr>
            </a:br>
            <a:r>
              <a:rPr lang="en-US" altLang="en-US" sz="4000" b="1" i="1" dirty="0">
                <a:latin typeface="+mn-lt"/>
                <a:cs typeface="Arial" panose="020B0604020202020204" pitchFamily="34" charset="0"/>
              </a:rPr>
              <a:t>Agencies serving Minority/Underserved Groups</a:t>
            </a:r>
          </a:p>
        </p:txBody>
      </p:sp>
      <p:sp>
        <p:nvSpPr>
          <p:cNvPr id="31747" name="Content Placeholder 2"/>
          <p:cNvSpPr>
            <a:spLocks noGrp="1"/>
          </p:cNvSpPr>
          <p:nvPr>
            <p:ph idx="1"/>
          </p:nvPr>
        </p:nvSpPr>
        <p:spPr>
          <a:xfrm>
            <a:off x="707781" y="2461845"/>
            <a:ext cx="10350166" cy="4167555"/>
          </a:xfrm>
        </p:spPr>
        <p:txBody>
          <a:bodyPr>
            <a:normAutofit/>
          </a:bodyPr>
          <a:lstStyle/>
          <a:p>
            <a:pPr lvl="1">
              <a:spcAft>
                <a:spcPts val="400"/>
              </a:spcAft>
              <a:defRPr/>
            </a:pPr>
            <a:r>
              <a:rPr lang="en-US" altLang="en-US" sz="2800" dirty="0"/>
              <a:t>Churches &amp; other Faith-Based Centers</a:t>
            </a:r>
          </a:p>
          <a:p>
            <a:pPr lvl="1">
              <a:spcAft>
                <a:spcPts val="400"/>
              </a:spcAft>
              <a:defRPr/>
            </a:pPr>
            <a:r>
              <a:rPr lang="en-US" altLang="en-US" sz="2800" dirty="0"/>
              <a:t>Disability Rights Wisconsin</a:t>
            </a:r>
          </a:p>
          <a:p>
            <a:pPr lvl="1">
              <a:spcAft>
                <a:spcPts val="400"/>
              </a:spcAft>
              <a:defRPr/>
            </a:pPr>
            <a:r>
              <a:rPr lang="en-US" altLang="en-US" sz="2800" dirty="0"/>
              <a:t>Health clinic located in area that includes minority or underserved groups</a:t>
            </a:r>
          </a:p>
          <a:p>
            <a:pPr lvl="1">
              <a:spcAft>
                <a:spcPts val="400"/>
              </a:spcAft>
              <a:defRPr/>
            </a:pPr>
            <a:r>
              <a:rPr lang="en-US" altLang="en-US" sz="2800" dirty="0"/>
              <a:t>Hispanic Resource Center</a:t>
            </a:r>
          </a:p>
          <a:p>
            <a:pPr lvl="1">
              <a:spcAft>
                <a:spcPts val="400"/>
              </a:spcAft>
              <a:defRPr/>
            </a:pPr>
            <a:r>
              <a:rPr lang="en-US" altLang="en-US" sz="2800" dirty="0"/>
              <a:t>Hmong Community Center</a:t>
            </a:r>
          </a:p>
          <a:p>
            <a:pPr lvl="1">
              <a:spcAft>
                <a:spcPts val="400"/>
              </a:spcAft>
              <a:defRPr/>
            </a:pPr>
            <a:r>
              <a:rPr lang="en-US" altLang="en-US" sz="2800" dirty="0"/>
              <a:t>Indian Council for the Elderly (Milwaukee area)</a:t>
            </a:r>
          </a:p>
          <a:p>
            <a:pPr lvl="1">
              <a:spcAft>
                <a:spcPts val="400"/>
              </a:spcAft>
              <a:defRPr/>
            </a:pPr>
            <a:r>
              <a:rPr lang="en-US" altLang="en-US" sz="2800" dirty="0"/>
              <a:t>All Nations Senior and Cultural Center (Milwaukee area)</a:t>
            </a:r>
          </a:p>
          <a:p>
            <a:pPr lvl="1">
              <a:defRPr/>
            </a:pPr>
            <a:endParaRPr lang="en-US"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13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14350" y="881364"/>
            <a:ext cx="11218985" cy="965195"/>
          </a:xfrm>
        </p:spPr>
        <p:txBody>
          <a:bodyPr>
            <a:noAutofit/>
          </a:bodyPr>
          <a:lstStyle/>
          <a:p>
            <a:r>
              <a:rPr lang="en-US" altLang="en-US" b="1" dirty="0">
                <a:latin typeface="+mn-lt"/>
                <a:cs typeface="Arial" panose="020B0604020202020204" pitchFamily="34" charset="0"/>
              </a:rPr>
              <a:t>2.  Connect with Key Leaders</a:t>
            </a:r>
          </a:p>
        </p:txBody>
      </p:sp>
      <p:sp>
        <p:nvSpPr>
          <p:cNvPr id="33795" name="Text Placeholder 2"/>
          <p:cNvSpPr>
            <a:spLocks noGrp="1"/>
          </p:cNvSpPr>
          <p:nvPr>
            <p:ph type="body" sz="quarter" idx="10"/>
          </p:nvPr>
        </p:nvSpPr>
        <p:spPr>
          <a:xfrm>
            <a:off x="650631" y="1981163"/>
            <a:ext cx="11082704" cy="3972828"/>
          </a:xfrm>
        </p:spPr>
        <p:txBody>
          <a:bodyPr>
            <a:noAutofit/>
          </a:bodyPr>
          <a:lstStyle/>
          <a:p>
            <a:pPr>
              <a:spcAft>
                <a:spcPts val="1200"/>
              </a:spcAft>
            </a:pPr>
            <a:r>
              <a:rPr lang="en-US" altLang="en-US" dirty="0">
                <a:cs typeface="Arial" panose="020B0604020202020204" pitchFamily="34" charset="0"/>
              </a:rPr>
              <a:t>Who are the “trusted” leaders in this group/agency?</a:t>
            </a:r>
          </a:p>
          <a:p>
            <a:pPr lvl="1">
              <a:lnSpc>
                <a:spcPct val="100000"/>
              </a:lnSpc>
              <a:spcBef>
                <a:spcPts val="0"/>
              </a:spcBef>
              <a:buFont typeface="Wingdings" panose="05000000000000000000" pitchFamily="2" charset="2"/>
              <a:buChar char="§"/>
            </a:pPr>
            <a:r>
              <a:rPr lang="en-US" altLang="en-US" sz="2800" dirty="0">
                <a:cs typeface="Arial" panose="020B0604020202020204" pitchFamily="34" charset="0"/>
              </a:rPr>
              <a:t>Senior group leader</a:t>
            </a:r>
          </a:p>
          <a:p>
            <a:pPr lvl="1">
              <a:lnSpc>
                <a:spcPct val="100000"/>
              </a:lnSpc>
              <a:spcBef>
                <a:spcPts val="0"/>
              </a:spcBef>
              <a:buFont typeface="Wingdings" panose="05000000000000000000" pitchFamily="2" charset="2"/>
              <a:buChar char="§"/>
            </a:pPr>
            <a:r>
              <a:rPr lang="en-US" altLang="en-US" sz="2800" dirty="0">
                <a:cs typeface="Arial" panose="020B0604020202020204" pitchFamily="34" charset="0"/>
              </a:rPr>
              <a:t>Trusted nurse or pastor</a:t>
            </a:r>
          </a:p>
          <a:p>
            <a:pPr lvl="1">
              <a:lnSpc>
                <a:spcPct val="100000"/>
              </a:lnSpc>
              <a:spcBef>
                <a:spcPts val="0"/>
              </a:spcBef>
              <a:spcAft>
                <a:spcPts val="600"/>
              </a:spcAft>
              <a:buFont typeface="Wingdings" panose="05000000000000000000" pitchFamily="2" charset="2"/>
              <a:buChar char="§"/>
            </a:pPr>
            <a:r>
              <a:rPr lang="en-US" altLang="en-US" sz="2800" dirty="0">
                <a:cs typeface="Arial" panose="020B0604020202020204" pitchFamily="34" charset="0"/>
              </a:rPr>
              <a:t>Prominent or influential members of the group (even if they are not an “official leader”)</a:t>
            </a:r>
          </a:p>
          <a:p>
            <a:pPr>
              <a:spcAft>
                <a:spcPts val="1200"/>
              </a:spcAft>
            </a:pPr>
            <a:r>
              <a:rPr lang="en-US" altLang="en-US" dirty="0">
                <a:cs typeface="Arial" panose="020B0604020202020204" pitchFamily="34" charset="0"/>
              </a:rPr>
              <a:t>Set up a meeting to discuss MIPPA and how your agency can help their community</a:t>
            </a:r>
          </a:p>
          <a:p>
            <a:pPr>
              <a:spcAft>
                <a:spcPts val="1200"/>
              </a:spcAft>
            </a:pPr>
            <a:r>
              <a:rPr lang="en-US" altLang="en-US" dirty="0">
                <a:cs typeface="Arial" panose="020B0604020202020204" pitchFamily="34" charset="0"/>
              </a:rPr>
              <a:t>Pay attention to concerns they may have specific to their community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356158"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deeën, gedachten... beschouwend over onderwijs: Samenwerken werk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491" y="509954"/>
            <a:ext cx="2145323" cy="2145323"/>
          </a:xfrm>
          <a:prstGeom prst="rect">
            <a:avLst/>
          </a:prstGeom>
        </p:spPr>
      </p:pic>
    </p:spTree>
    <p:extLst>
      <p:ext uri="{BB962C8B-B14F-4D97-AF65-F5344CB8AC3E}">
        <p14:creationId xmlns:p14="http://schemas.microsoft.com/office/powerpoint/2010/main" val="157117518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3275</Words>
  <Application>Microsoft Office PowerPoint</Application>
  <PresentationFormat>Widescreen</PresentationFormat>
  <Paragraphs>344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Times New Roman</vt:lpstr>
      <vt:lpstr>Wingdings</vt:lpstr>
      <vt:lpstr>Office Theme</vt:lpstr>
      <vt:lpstr>Welcome to the MIPPA Webinar Access audio by calling 1-800-977-8002 Participant Code:  464-53-44</vt:lpstr>
      <vt:lpstr>    Partnering with Minority/Underserved  Community Groups </vt:lpstr>
      <vt:lpstr>Minority Group</vt:lpstr>
      <vt:lpstr>PowerPoint Presentation</vt:lpstr>
      <vt:lpstr>6 Steps to Building Partnership</vt:lpstr>
      <vt:lpstr>1.  Identify Minority/Underserved Communities</vt:lpstr>
      <vt:lpstr>Determine where and how  you can connect with them</vt:lpstr>
      <vt:lpstr>Examples of Community Centers or other  Agencies serving Minority/Underserved Groups</vt:lpstr>
      <vt:lpstr>2.  Connect with Key Leaders</vt:lpstr>
      <vt:lpstr>Common Issues for the Specific Group</vt:lpstr>
      <vt:lpstr>Cultural Awareness</vt:lpstr>
      <vt:lpstr>African American Issues for consideration</vt:lpstr>
      <vt:lpstr>African Americans in Wisconsin</vt:lpstr>
      <vt:lpstr>Best Practices When Working With African American Families</vt:lpstr>
      <vt:lpstr>Asian American Communities   Issues for consideration</vt:lpstr>
      <vt:lpstr>Asian American Communities Issues for Consideration</vt:lpstr>
      <vt:lpstr>Hispanic/Latino Community Issues for consideration*</vt:lpstr>
      <vt:lpstr>Native American Communities Issues for consideration</vt:lpstr>
      <vt:lpstr>Considerations for Reaching  People with Disabilities</vt:lpstr>
      <vt:lpstr>3.  Educate Leaders about MIPPA Programs</vt:lpstr>
      <vt:lpstr>How can these programs  help their community?</vt:lpstr>
      <vt:lpstr>4.  Share Appropriate Materials (All can be modified)</vt:lpstr>
      <vt:lpstr>5.  Offer Presentation or On-Site Office Hours</vt:lpstr>
      <vt:lpstr>6.  Maintain the Relationship</vt:lpstr>
      <vt:lpstr>Small Steps</vt:lpstr>
      <vt:lpstr>Sharing Experiences/Discussion</vt:lpstr>
      <vt:lpstr>Resources &amp; Contacts</vt:lpstr>
      <vt:lpstr>Resources &amp; Contacts (continued)</vt:lpstr>
      <vt:lpstr>Addendum MIPPA Brief Program Descriptions</vt:lpstr>
      <vt:lpstr>MIPPA Brief Program Descriptions (continued)</vt:lpstr>
      <vt:lpstr>Thank you for participating! If you have more questions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Assistance Events</dc:title>
  <dc:creator>Debbie Bisswurm</dc:creator>
  <cp:lastModifiedBy>Debbie Bisswurm</cp:lastModifiedBy>
  <cp:revision>174</cp:revision>
  <cp:lastPrinted>2016-08-23T14:44:48Z</cp:lastPrinted>
  <dcterms:created xsi:type="dcterms:W3CDTF">2016-04-12T16:23:14Z</dcterms:created>
  <dcterms:modified xsi:type="dcterms:W3CDTF">2016-08-23T15:54:40Z</dcterms:modified>
</cp:coreProperties>
</file>