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285" r:id="rId6"/>
    <p:sldId id="271" r:id="rId7"/>
    <p:sldId id="277" r:id="rId8"/>
    <p:sldId id="297" r:id="rId9"/>
    <p:sldId id="290" r:id="rId10"/>
    <p:sldId id="293" r:id="rId11"/>
    <p:sldId id="296" r:id="rId12"/>
    <p:sldId id="289" r:id="rId13"/>
    <p:sldId id="294" r:id="rId14"/>
    <p:sldId id="295" r:id="rId15"/>
    <p:sldId id="287" r:id="rId16"/>
    <p:sldId id="288" r:id="rId17"/>
    <p:sldId id="282" r:id="rId18"/>
    <p:sldId id="286" r:id="rId19"/>
    <p:sldId id="292" r:id="rId20"/>
    <p:sldId id="291" r:id="rId21"/>
    <p:sldId id="284" r:id="rId22"/>
    <p:sldId id="283" r:id="rId23"/>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085" autoAdjust="0"/>
  </p:normalViewPr>
  <p:slideViewPr>
    <p:cSldViewPr>
      <p:cViewPr varScale="1">
        <p:scale>
          <a:sx n="63" d="100"/>
          <a:sy n="63" d="100"/>
        </p:scale>
        <p:origin x="1020" y="66"/>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C482589-CB2F-4003-801D-095B67490E73}" type="datetimeFigureOut">
              <a:rPr lang="en-US"/>
              <a:t>2/7/2018</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A4844B-5D5D-4D8E-9E71-6B297DF4019B}" type="slidenum">
              <a:rPr/>
              <a:t>‹#›</a:t>
            </a:fld>
            <a:endParaRPr/>
          </a:p>
        </p:txBody>
      </p:sp>
    </p:spTree>
    <p:extLst>
      <p:ext uri="{BB962C8B-B14F-4D97-AF65-F5344CB8AC3E}">
        <p14:creationId xmlns:p14="http://schemas.microsoft.com/office/powerpoint/2010/main" val="3858986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A7D4DBF-746C-4C25-853D-8A1CBE8404F4}" type="datetimeFigureOut">
              <a:rPr lang="en-US"/>
              <a:t>2/7/2018</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DE0FDE7-FE71-46E3-9512-437B13AD5F46}" type="slidenum">
              <a:rPr/>
              <a:t>‹#›</a:t>
            </a:fld>
            <a:endParaRPr/>
          </a:p>
        </p:txBody>
      </p:sp>
    </p:spTree>
    <p:extLst>
      <p:ext uri="{BB962C8B-B14F-4D97-AF65-F5344CB8AC3E}">
        <p14:creationId xmlns:p14="http://schemas.microsoft.com/office/powerpoint/2010/main" val="356697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parts of Wisconsin are considered rural.  Even for those of you who work out of a city, you likely have parts of your service area that are considered rural.  </a:t>
            </a:r>
          </a:p>
          <a:p>
            <a:endParaRPr lang="en-US" dirty="0"/>
          </a:p>
          <a:p>
            <a:r>
              <a:rPr lang="en-US" dirty="0"/>
              <a:t>And rural areas pose challenges when it comes to conducting outreach--So  I want to take a little time this morning to go over some ideas that may help.</a:t>
            </a:r>
          </a:p>
        </p:txBody>
      </p:sp>
      <p:sp>
        <p:nvSpPr>
          <p:cNvPr id="4" name="Slide Number Placeholder 3"/>
          <p:cNvSpPr>
            <a:spLocks noGrp="1"/>
          </p:cNvSpPr>
          <p:nvPr>
            <p:ph type="sldNum" sz="quarter" idx="10"/>
          </p:nvPr>
        </p:nvSpPr>
        <p:spPr/>
        <p:txBody>
          <a:bodyPr/>
          <a:lstStyle/>
          <a:p>
            <a:fld id="{8DE0FDE7-FE71-46E3-9512-437B13AD5F46}" type="slidenum">
              <a:rPr lang="en-US" smtClean="0"/>
              <a:t>1</a:t>
            </a:fld>
            <a:endParaRPr lang="en-US"/>
          </a:p>
        </p:txBody>
      </p:sp>
    </p:spTree>
    <p:extLst>
      <p:ext uri="{BB962C8B-B14F-4D97-AF65-F5344CB8AC3E}">
        <p14:creationId xmlns:p14="http://schemas.microsoft.com/office/powerpoint/2010/main" val="1569975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--winning over those Key community leaders can be a big help!   </a:t>
            </a:r>
          </a:p>
        </p:txBody>
      </p:sp>
      <p:sp>
        <p:nvSpPr>
          <p:cNvPr id="4" name="Slide Number Placeholder 3"/>
          <p:cNvSpPr>
            <a:spLocks noGrp="1"/>
          </p:cNvSpPr>
          <p:nvPr>
            <p:ph type="sldNum" sz="quarter" idx="10"/>
          </p:nvPr>
        </p:nvSpPr>
        <p:spPr/>
        <p:txBody>
          <a:bodyPr/>
          <a:lstStyle/>
          <a:p>
            <a:fld id="{8DE0FDE7-FE71-46E3-9512-437B13AD5F46}" type="slidenum">
              <a:rPr lang="en-US" smtClean="0"/>
              <a:t>10</a:t>
            </a:fld>
            <a:endParaRPr lang="en-US"/>
          </a:p>
        </p:txBody>
      </p:sp>
    </p:spTree>
    <p:extLst>
      <p:ext uri="{BB962C8B-B14F-4D97-AF65-F5344CB8AC3E}">
        <p14:creationId xmlns:p14="http://schemas.microsoft.com/office/powerpoint/2010/main" val="2884374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touched on this earlier, but want to emphasize it again here.  Pay attention to the values and traditions of the communities you work in.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terms of your messaging—and your approach.  --Does it fit with these values..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 </a:t>
            </a:r>
          </a:p>
          <a:p>
            <a:pPr marL="171450" indent="-171450">
              <a:buFont typeface="Arial" panose="020B0604020202020204" pitchFamily="34" charset="0"/>
              <a:buChar char="•"/>
            </a:pPr>
            <a:r>
              <a:rPr lang="en-US" dirty="0"/>
              <a:t>And when discussing the benefit programs, Be sure to reassure people that your work with them is confidential!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the help these programs can provide may allow people to spend more of their money in the community.</a:t>
            </a:r>
          </a:p>
        </p:txBody>
      </p:sp>
      <p:sp>
        <p:nvSpPr>
          <p:cNvPr id="4" name="Slide Number Placeholder 3"/>
          <p:cNvSpPr>
            <a:spLocks noGrp="1"/>
          </p:cNvSpPr>
          <p:nvPr>
            <p:ph type="sldNum" sz="quarter" idx="10"/>
          </p:nvPr>
        </p:nvSpPr>
        <p:spPr/>
        <p:txBody>
          <a:bodyPr/>
          <a:lstStyle/>
          <a:p>
            <a:fld id="{8DE0FDE7-FE71-46E3-9512-437B13AD5F46}" type="slidenum">
              <a:rPr lang="en-US" smtClean="0"/>
              <a:t>11</a:t>
            </a:fld>
            <a:endParaRPr lang="en-US"/>
          </a:p>
        </p:txBody>
      </p:sp>
    </p:spTree>
    <p:extLst>
      <p:ext uri="{BB962C8B-B14F-4D97-AF65-F5344CB8AC3E}">
        <p14:creationId xmlns:p14="http://schemas.microsoft.com/office/powerpoint/2010/main" val="1717878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Leveraging partnerships with other community agencies continues to be a best practices for expanding your outreach! Connect with other professionals who may have contact with isolated individuals. </a:t>
            </a:r>
          </a:p>
          <a:p>
            <a:r>
              <a:rPr lang="en-US" dirty="0"/>
              <a:t> </a:t>
            </a:r>
          </a:p>
          <a:p>
            <a:pPr marL="171450" indent="-171450">
              <a:buFont typeface="Arial" panose="020B0604020202020204" pitchFamily="34" charset="0"/>
              <a:buChar char="•"/>
            </a:pPr>
            <a:r>
              <a:rPr lang="en-US" dirty="0"/>
              <a:t>Leave brochures/flyers at offices. </a:t>
            </a:r>
          </a:p>
          <a:p>
            <a:pPr marL="171450" indent="-171450">
              <a:buFont typeface="Arial" panose="020B0604020202020204" pitchFamily="34" charset="0"/>
              <a:buChar char="•"/>
            </a:pPr>
            <a:r>
              <a:rPr lang="en-US" dirty="0"/>
              <a:t> </a:t>
            </a:r>
          </a:p>
          <a:p>
            <a:pPr marL="171450" indent="-171450">
              <a:buFont typeface="Arial" panose="020B0604020202020204" pitchFamily="34" charset="0"/>
              <a:buChar char="•"/>
            </a:pPr>
            <a:r>
              <a:rPr lang="en-US" dirty="0"/>
              <a:t>There may be a pastor or designated staff from a church who visits the homebound.  Share information with them to share with others.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Transportation/drivers.  Especially, the home delivered meals drivers—they may be the only person a homebound individual sees during the day.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Share information with caregiver and support group leaders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Reporting issue—oh and here’s an important reminder—lets say you meet with a group of volunteer home delivered meal drivers to tell them about MSP and LIS—that is great outreach and should be captured in your PAM reporting!</a:t>
            </a:r>
          </a:p>
          <a:p>
            <a:r>
              <a:rPr lang="en-US" dirty="0"/>
              <a:t> </a:t>
            </a:r>
          </a:p>
        </p:txBody>
      </p:sp>
      <p:sp>
        <p:nvSpPr>
          <p:cNvPr id="4" name="Slide Number Placeholder 3"/>
          <p:cNvSpPr>
            <a:spLocks noGrp="1"/>
          </p:cNvSpPr>
          <p:nvPr>
            <p:ph type="sldNum" sz="quarter" idx="10"/>
          </p:nvPr>
        </p:nvSpPr>
        <p:spPr/>
        <p:txBody>
          <a:bodyPr/>
          <a:lstStyle/>
          <a:p>
            <a:fld id="{8DE0FDE7-FE71-46E3-9512-437B13AD5F46}" type="slidenum">
              <a:rPr lang="en-US" smtClean="0"/>
              <a:t>12</a:t>
            </a:fld>
            <a:endParaRPr lang="en-US"/>
          </a:p>
        </p:txBody>
      </p:sp>
    </p:spTree>
    <p:extLst>
      <p:ext uri="{BB962C8B-B14F-4D97-AF65-F5344CB8AC3E}">
        <p14:creationId xmlns:p14="http://schemas.microsoft.com/office/powerpoint/2010/main" val="4096179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usual community partners, think about other local businesses in your area.  There are people who will never go to a Medicare presentation, but they’ll go to the grocery store—so see if you can reach them that way.</a:t>
            </a:r>
          </a:p>
          <a:p>
            <a:endParaRPr lang="en-US" dirty="0"/>
          </a:p>
          <a:p>
            <a:r>
              <a:rPr lang="en-US" dirty="0"/>
              <a:t>Not just to post a flyer, etc., but it is also a good idea to connect with the store managers, the employees who see people every day.  Make yourself known to them and encourage them to spread the word about Medicare related programs and how you can help.</a:t>
            </a:r>
          </a:p>
          <a:p>
            <a:endParaRPr lang="en-US" dirty="0"/>
          </a:p>
        </p:txBody>
      </p:sp>
      <p:sp>
        <p:nvSpPr>
          <p:cNvPr id="4" name="Slide Number Placeholder 3"/>
          <p:cNvSpPr>
            <a:spLocks noGrp="1"/>
          </p:cNvSpPr>
          <p:nvPr>
            <p:ph type="sldNum" sz="quarter" idx="10"/>
          </p:nvPr>
        </p:nvSpPr>
        <p:spPr/>
        <p:txBody>
          <a:bodyPr/>
          <a:lstStyle/>
          <a:p>
            <a:fld id="{8DE0FDE7-FE71-46E3-9512-437B13AD5F46}" type="slidenum">
              <a:rPr lang="en-US" smtClean="0"/>
              <a:t>13</a:t>
            </a:fld>
            <a:endParaRPr lang="en-US"/>
          </a:p>
        </p:txBody>
      </p:sp>
    </p:spTree>
    <p:extLst>
      <p:ext uri="{BB962C8B-B14F-4D97-AF65-F5344CB8AC3E}">
        <p14:creationId xmlns:p14="http://schemas.microsoft.com/office/powerpoint/2010/main" val="2500194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Every county has its own unique features.  Whether it is a local coffee shop, a barber shop or other location--Make yourself known to the owners and patrons of the places people tend to gather.  Again, make sure they know how you/your agency can help the people of the community—tell them about the programs to help people with limited income.  See if they are willing to hang a flyer or have your brochures available there.</a:t>
            </a:r>
          </a:p>
        </p:txBody>
      </p:sp>
      <p:sp>
        <p:nvSpPr>
          <p:cNvPr id="4" name="Slide Number Placeholder 3"/>
          <p:cNvSpPr>
            <a:spLocks noGrp="1"/>
          </p:cNvSpPr>
          <p:nvPr>
            <p:ph type="sldNum" sz="quarter" idx="10"/>
          </p:nvPr>
        </p:nvSpPr>
        <p:spPr/>
        <p:txBody>
          <a:bodyPr/>
          <a:lstStyle/>
          <a:p>
            <a:fld id="{8DE0FDE7-FE71-46E3-9512-437B13AD5F46}" type="slidenum">
              <a:rPr lang="en-US" smtClean="0"/>
              <a:t>14</a:t>
            </a:fld>
            <a:endParaRPr lang="en-US"/>
          </a:p>
        </p:txBody>
      </p:sp>
    </p:spTree>
    <p:extLst>
      <p:ext uri="{BB962C8B-B14F-4D97-AF65-F5344CB8AC3E}">
        <p14:creationId xmlns:p14="http://schemas.microsoft.com/office/powerpoint/2010/main" val="1382987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Media is often a good way to reach isolated people.  For those who just don’t get out into the community very often, the Newspaper, Radio or TV can bring your message right into their home.  </a:t>
            </a:r>
          </a:p>
          <a:p>
            <a:endParaRPr lang="en-US" dirty="0"/>
          </a:p>
          <a:p>
            <a:pPr marL="171450" indent="-171450">
              <a:buFont typeface="Arial" panose="020B0604020202020204" pitchFamily="34" charset="0"/>
              <a:buChar char="•"/>
            </a:pPr>
            <a:r>
              <a:rPr lang="en-US" dirty="0"/>
              <a:t>Some agencies have been able to develop a relationship with a local radio station and have been successful with a range of activities.  One example is having the EBS interviewed by the radio show host.  And another good example was an agency that was interviewed by a popular TV anchor talking about how the low-income benefit programs help people.  </a:t>
            </a:r>
          </a:p>
          <a:p>
            <a:endParaRPr lang="en-US" dirty="0"/>
          </a:p>
          <a:p>
            <a:pPr marL="171450" indent="-171450">
              <a:buFont typeface="Arial" panose="020B0604020202020204" pitchFamily="34" charset="0"/>
              <a:buChar char="•"/>
            </a:pPr>
            <a:r>
              <a:rPr lang="en-US" dirty="0"/>
              <a:t>Check to see if anyone in your office has a connection to a local tv or radio personality?  If not, you can still reach out and tell them about what you do.  Local tv and radio are always looking for “good stories”.  </a:t>
            </a:r>
          </a:p>
          <a:p>
            <a:endParaRPr lang="en-US" dirty="0"/>
          </a:p>
          <a:p>
            <a:r>
              <a:rPr lang="en-US" dirty="0"/>
              <a:t>Consider also those free local papers that are delivered to the door. </a:t>
            </a:r>
          </a:p>
          <a:p>
            <a:endParaRPr lang="en-US" dirty="0"/>
          </a:p>
          <a:p>
            <a:r>
              <a:rPr lang="en-US" dirty="0"/>
              <a:t>Once you have developed a relationship it will be easier to get your message out there in the future. </a:t>
            </a:r>
          </a:p>
        </p:txBody>
      </p:sp>
      <p:sp>
        <p:nvSpPr>
          <p:cNvPr id="4" name="Slide Number Placeholder 3"/>
          <p:cNvSpPr>
            <a:spLocks noGrp="1"/>
          </p:cNvSpPr>
          <p:nvPr>
            <p:ph type="sldNum" sz="quarter" idx="10"/>
          </p:nvPr>
        </p:nvSpPr>
        <p:spPr/>
        <p:txBody>
          <a:bodyPr/>
          <a:lstStyle/>
          <a:p>
            <a:fld id="{8DE0FDE7-FE71-46E3-9512-437B13AD5F46}" type="slidenum">
              <a:rPr lang="en-US" smtClean="0"/>
              <a:t>15</a:t>
            </a:fld>
            <a:endParaRPr lang="en-US"/>
          </a:p>
        </p:txBody>
      </p:sp>
    </p:spTree>
    <p:extLst>
      <p:ext uri="{BB962C8B-B14F-4D97-AF65-F5344CB8AC3E}">
        <p14:creationId xmlns:p14="http://schemas.microsoft.com/office/powerpoint/2010/main" val="220645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another good way to reach those isolated individuals---consider flyers that can be delivered with a home delivered meal. &lt;On our website—samples of flyers for home delivered meal outreach&gt; </a:t>
            </a:r>
          </a:p>
          <a:p>
            <a:endParaRPr lang="en-US" dirty="0"/>
          </a:p>
          <a:p>
            <a:pPr marL="171450" indent="-171450">
              <a:buFont typeface="Arial" panose="020B0604020202020204" pitchFamily="34" charset="0"/>
              <a:buChar char="•"/>
            </a:pPr>
            <a:r>
              <a:rPr lang="en-US" dirty="0"/>
              <a:t>When you connect with the pharmacist, give them a brochure and talk with them about including a small flyer in the prescription bags they hand out—this is an effective thing to do during OEP and we have full page and ½ sheet flyers on the website that can be customized and used for this purpose.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See if a local grocery store would allow you to place flyers in grocery bags.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Church bulletins—another great way to get the message out—a short article or ad.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Think about other things that might be unique to your county.</a:t>
            </a:r>
          </a:p>
        </p:txBody>
      </p:sp>
      <p:sp>
        <p:nvSpPr>
          <p:cNvPr id="4" name="Slide Number Placeholder 3"/>
          <p:cNvSpPr>
            <a:spLocks noGrp="1"/>
          </p:cNvSpPr>
          <p:nvPr>
            <p:ph type="sldNum" sz="quarter" idx="10"/>
          </p:nvPr>
        </p:nvSpPr>
        <p:spPr/>
        <p:txBody>
          <a:bodyPr/>
          <a:lstStyle/>
          <a:p>
            <a:fld id="{8DE0FDE7-FE71-46E3-9512-437B13AD5F46}" type="slidenum">
              <a:rPr lang="en-US" smtClean="0"/>
              <a:t>16</a:t>
            </a:fld>
            <a:endParaRPr lang="en-US"/>
          </a:p>
        </p:txBody>
      </p:sp>
    </p:spTree>
    <p:extLst>
      <p:ext uri="{BB962C8B-B14F-4D97-AF65-F5344CB8AC3E}">
        <p14:creationId xmlns:p14="http://schemas.microsoft.com/office/powerpoint/2010/main" val="2623961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 in mind these are just examples of some of the things agencies around the state have done.  Every county is unique so—find what works best for your county.</a:t>
            </a:r>
          </a:p>
        </p:txBody>
      </p:sp>
      <p:sp>
        <p:nvSpPr>
          <p:cNvPr id="4" name="Slide Number Placeholder 3"/>
          <p:cNvSpPr>
            <a:spLocks noGrp="1"/>
          </p:cNvSpPr>
          <p:nvPr>
            <p:ph type="sldNum" sz="quarter" idx="10"/>
          </p:nvPr>
        </p:nvSpPr>
        <p:spPr/>
        <p:txBody>
          <a:bodyPr/>
          <a:lstStyle/>
          <a:p>
            <a:fld id="{8DE0FDE7-FE71-46E3-9512-437B13AD5F46}" type="slidenum">
              <a:rPr lang="en-US" smtClean="0"/>
              <a:t>17</a:t>
            </a:fld>
            <a:endParaRPr lang="en-US"/>
          </a:p>
        </p:txBody>
      </p:sp>
    </p:spTree>
    <p:extLst>
      <p:ext uri="{BB962C8B-B14F-4D97-AF65-F5344CB8AC3E}">
        <p14:creationId xmlns:p14="http://schemas.microsoft.com/office/powerpoint/2010/main" val="4082369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E0FDE7-FE71-46E3-9512-437B13AD5F46}" type="slidenum">
              <a:rPr lang="en-US" smtClean="0"/>
              <a:t>18</a:t>
            </a:fld>
            <a:endParaRPr lang="en-US"/>
          </a:p>
        </p:txBody>
      </p:sp>
    </p:spTree>
    <p:extLst>
      <p:ext uri="{BB962C8B-B14F-4D97-AF65-F5344CB8AC3E}">
        <p14:creationId xmlns:p14="http://schemas.microsoft.com/office/powerpoint/2010/main" val="2231001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there any questions or comments from anyone on the line?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Also—please note that the Medicare outreach trainings are being done bi-monthly.  The next two will be done as webinars separate from the EBS trainings. The next training will be done on </a:t>
            </a:r>
            <a:r>
              <a:rPr lang="en-US" b="1" i="1" dirty="0"/>
              <a:t>April 25 at 9am</a:t>
            </a:r>
            <a:r>
              <a:rPr lang="en-US" i="1" dirty="0"/>
              <a:t>.  Our topic at that time will be Medicare’s preventive services and partnerships with health promotion programs. Webinar details will be sent out prior to that date.</a:t>
            </a:r>
          </a:p>
          <a:p>
            <a:endParaRPr lang="en-US" dirty="0"/>
          </a:p>
        </p:txBody>
      </p:sp>
      <p:sp>
        <p:nvSpPr>
          <p:cNvPr id="4" name="Slide Number Placeholder 3"/>
          <p:cNvSpPr>
            <a:spLocks noGrp="1"/>
          </p:cNvSpPr>
          <p:nvPr>
            <p:ph type="sldNum" sz="quarter" idx="10"/>
          </p:nvPr>
        </p:nvSpPr>
        <p:spPr/>
        <p:txBody>
          <a:bodyPr/>
          <a:lstStyle/>
          <a:p>
            <a:fld id="{8DE0FDE7-FE71-46E3-9512-437B13AD5F46}" type="slidenum">
              <a:rPr lang="en-US" smtClean="0"/>
              <a:t>19</a:t>
            </a:fld>
            <a:endParaRPr lang="en-US"/>
          </a:p>
        </p:txBody>
      </p:sp>
    </p:spTree>
    <p:extLst>
      <p:ext uri="{BB962C8B-B14F-4D97-AF65-F5344CB8AC3E}">
        <p14:creationId xmlns:p14="http://schemas.microsoft.com/office/powerpoint/2010/main" val="399528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First—it is helpful to note some of the Common Characteristics in Rural Areas--</a:t>
            </a:r>
            <a:r>
              <a:rPr lang="en-US" i="1" dirty="0"/>
              <a:t>Not that these aren’t true of people in urban areas</a:t>
            </a:r>
            <a:r>
              <a:rPr lang="en-US" dirty="0"/>
              <a:t>, but it is more likely you’ll see these characteristics in a small community or rural area. </a:t>
            </a:r>
          </a:p>
          <a:p>
            <a:endParaRPr lang="en-US" dirty="0"/>
          </a:p>
          <a:p>
            <a:pPr marL="171450" indent="-171450">
              <a:buFont typeface="Arial" panose="020B0604020202020204" pitchFamily="34" charset="0"/>
              <a:buChar char="•"/>
            </a:pPr>
            <a:r>
              <a:rPr lang="en-US" dirty="0"/>
              <a:t> Those of you who are from rural areas or have worked there for a while are certainly aware of these and other characteristics—but it is helpful to think about them in terms of your messaging and interactions with people.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example—when you receive new Medicare information—are there ways that you can present the information that will be more well-received based on what you know about your community?</a:t>
            </a:r>
          </a:p>
        </p:txBody>
      </p:sp>
      <p:sp>
        <p:nvSpPr>
          <p:cNvPr id="4" name="Slide Number Placeholder 3"/>
          <p:cNvSpPr>
            <a:spLocks noGrp="1"/>
          </p:cNvSpPr>
          <p:nvPr>
            <p:ph type="sldNum" sz="quarter" idx="10"/>
          </p:nvPr>
        </p:nvSpPr>
        <p:spPr/>
        <p:txBody>
          <a:bodyPr/>
          <a:lstStyle/>
          <a:p>
            <a:fld id="{8DE0FDE7-FE71-46E3-9512-437B13AD5F46}" type="slidenum">
              <a:rPr lang="en-US" smtClean="0"/>
              <a:t>2</a:t>
            </a:fld>
            <a:endParaRPr lang="en-US"/>
          </a:p>
        </p:txBody>
      </p:sp>
    </p:spTree>
    <p:extLst>
      <p:ext uri="{BB962C8B-B14F-4D97-AF65-F5344CB8AC3E}">
        <p14:creationId xmlns:p14="http://schemas.microsoft.com/office/powerpoint/2010/main" val="2669893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Facing the Challenges--The biggest challenge—and probably most obvious—is that in a Rural Area, the people you are targeting with your outreach are quite spread out geographically--compared to an urban area—where you can reach a large number of people more quickly.  There are more geographically isolated people.</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Limited Transportation is an issue</a:t>
            </a:r>
          </a:p>
          <a:p>
            <a:pPr marL="171450" indent="-171450">
              <a:buFont typeface="Arial" panose="020B0604020202020204" pitchFamily="34" charset="0"/>
              <a:buChar char="•"/>
            </a:pPr>
            <a:r>
              <a:rPr lang="en-US" dirty="0"/>
              <a:t>And there is more distance to cover--- it is likely more difficult for some people in your service area to get to you, which highlights the importance of getting out to them with your message.  </a:t>
            </a:r>
          </a:p>
          <a:p>
            <a:pPr marL="171450" indent="-171450">
              <a:buFont typeface="Arial" panose="020B0604020202020204" pitchFamily="34" charset="0"/>
              <a:buChar char="•"/>
            </a:pPr>
            <a:r>
              <a:rPr lang="en-US" dirty="0"/>
              <a:t>And the reality is that the RATIO of time spent to people reached is lower….</a:t>
            </a:r>
          </a:p>
          <a:p>
            <a:endParaRPr lang="en-US" dirty="0"/>
          </a:p>
        </p:txBody>
      </p:sp>
      <p:sp>
        <p:nvSpPr>
          <p:cNvPr id="4" name="Slide Number Placeholder 3"/>
          <p:cNvSpPr>
            <a:spLocks noGrp="1"/>
          </p:cNvSpPr>
          <p:nvPr>
            <p:ph type="sldNum" sz="quarter" idx="10"/>
          </p:nvPr>
        </p:nvSpPr>
        <p:spPr/>
        <p:txBody>
          <a:bodyPr/>
          <a:lstStyle/>
          <a:p>
            <a:fld id="{8DE0FDE7-FE71-46E3-9512-437B13AD5F46}" type="slidenum">
              <a:rPr lang="en-US" smtClean="0"/>
              <a:t>3</a:t>
            </a:fld>
            <a:endParaRPr lang="en-US"/>
          </a:p>
        </p:txBody>
      </p:sp>
    </p:spTree>
    <p:extLst>
      <p:ext uri="{BB962C8B-B14F-4D97-AF65-F5344CB8AC3E}">
        <p14:creationId xmlns:p14="http://schemas.microsoft.com/office/powerpoint/2010/main" val="3356315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have spoken with some EBSS who are from counties that span a huge geographic area—which makes it very time consuming and all the more challenging to reach beneficiaries who are isolated!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requires much more planning.  And because staff time and resources are limited, it is important to try to coordinate that outreach in a way that it will be most cost effective in terms of gas mileage and time!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During the last training I reviewed Best Practices for Outreach.  Consider how those translate to your particular area.  You may find that some things work and some things don’t’—you may find different ways to accomplish some outreach activities.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But in order to make sure you are reaching all corners of your county or service area, you will need to look at a combination of types of outreach activities.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8DE0FDE7-FE71-46E3-9512-437B13AD5F46}" type="slidenum">
              <a:rPr lang="en-US" smtClean="0"/>
              <a:t>4</a:t>
            </a:fld>
            <a:endParaRPr lang="en-US"/>
          </a:p>
        </p:txBody>
      </p:sp>
    </p:spTree>
    <p:extLst>
      <p:ext uri="{BB962C8B-B14F-4D97-AF65-F5344CB8AC3E}">
        <p14:creationId xmlns:p14="http://schemas.microsoft.com/office/powerpoint/2010/main" val="1928310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encourage you to have an Outreach Plan for the year.  This will help guide your work—and as you juggle the responsibilities of the day to day work with clients, it is much easier and more likely to get accomplished if the activities are put into a calendar. That way, at a glance you can easily check whether you are incorporating different types of activities throughout the county.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Make sure your plan includes….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dirty="0"/>
              <a:t>The plan can be revised if new opportunities pop up--</a:t>
            </a:r>
          </a:p>
        </p:txBody>
      </p:sp>
      <p:sp>
        <p:nvSpPr>
          <p:cNvPr id="4" name="Slide Number Placeholder 3"/>
          <p:cNvSpPr>
            <a:spLocks noGrp="1"/>
          </p:cNvSpPr>
          <p:nvPr>
            <p:ph type="sldNum" sz="quarter" idx="10"/>
          </p:nvPr>
        </p:nvSpPr>
        <p:spPr/>
        <p:txBody>
          <a:bodyPr/>
          <a:lstStyle/>
          <a:p>
            <a:fld id="{8DE0FDE7-FE71-46E3-9512-437B13AD5F46}" type="slidenum">
              <a:rPr lang="en-US" smtClean="0"/>
              <a:t>5</a:t>
            </a:fld>
            <a:endParaRPr lang="en-US"/>
          </a:p>
        </p:txBody>
      </p:sp>
    </p:spTree>
    <p:extLst>
      <p:ext uri="{BB962C8B-B14F-4D97-AF65-F5344CB8AC3E}">
        <p14:creationId xmlns:p14="http://schemas.microsoft.com/office/powerpoint/2010/main" val="91449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working in Rural Areas, there are three points I want to emphasize:  </a:t>
            </a:r>
          </a:p>
        </p:txBody>
      </p:sp>
      <p:sp>
        <p:nvSpPr>
          <p:cNvPr id="4" name="Slide Number Placeholder 3"/>
          <p:cNvSpPr>
            <a:spLocks noGrp="1"/>
          </p:cNvSpPr>
          <p:nvPr>
            <p:ph type="sldNum" sz="quarter" idx="10"/>
          </p:nvPr>
        </p:nvSpPr>
        <p:spPr/>
        <p:txBody>
          <a:bodyPr/>
          <a:lstStyle/>
          <a:p>
            <a:fld id="{8DE0FDE7-FE71-46E3-9512-437B13AD5F46}" type="slidenum">
              <a:rPr lang="en-US" smtClean="0"/>
              <a:t>6</a:t>
            </a:fld>
            <a:endParaRPr lang="en-US"/>
          </a:p>
        </p:txBody>
      </p:sp>
    </p:spTree>
    <p:extLst>
      <p:ext uri="{BB962C8B-B14F-4D97-AF65-F5344CB8AC3E}">
        <p14:creationId xmlns:p14="http://schemas.microsoft.com/office/powerpoint/2010/main" val="166458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doesn’t necessarily need to be you doing </a:t>
            </a:r>
            <a:r>
              <a:rPr lang="en-US" b="1" u="sng" dirty="0"/>
              <a:t>all</a:t>
            </a:r>
            <a:r>
              <a:rPr lang="en-US" dirty="0"/>
              <a:t> the visiting—is someone in your office going out to make a home visit?  Or for those in your office who may have phone contact with people, make sure they know about MSP/LIS and know to encourage people to call you when they need help.  </a:t>
            </a:r>
          </a:p>
          <a:p>
            <a:endParaRPr lang="en-US" dirty="0"/>
          </a:p>
        </p:txBody>
      </p:sp>
      <p:sp>
        <p:nvSpPr>
          <p:cNvPr id="4" name="Slide Number Placeholder 3"/>
          <p:cNvSpPr>
            <a:spLocks noGrp="1"/>
          </p:cNvSpPr>
          <p:nvPr>
            <p:ph type="sldNum" sz="quarter" idx="10"/>
          </p:nvPr>
        </p:nvSpPr>
        <p:spPr/>
        <p:txBody>
          <a:bodyPr/>
          <a:lstStyle/>
          <a:p>
            <a:fld id="{8DE0FDE7-FE71-46E3-9512-437B13AD5F46}" type="slidenum">
              <a:rPr lang="en-US" smtClean="0"/>
              <a:t>7</a:t>
            </a:fld>
            <a:endParaRPr lang="en-US"/>
          </a:p>
        </p:txBody>
      </p:sp>
    </p:spTree>
    <p:extLst>
      <p:ext uri="{BB962C8B-B14F-4D97-AF65-F5344CB8AC3E}">
        <p14:creationId xmlns:p14="http://schemas.microsoft.com/office/powerpoint/2010/main" val="984666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ideas about personal communication— (list above)</a:t>
            </a:r>
          </a:p>
        </p:txBody>
      </p:sp>
      <p:sp>
        <p:nvSpPr>
          <p:cNvPr id="4" name="Slide Number Placeholder 3"/>
          <p:cNvSpPr>
            <a:spLocks noGrp="1"/>
          </p:cNvSpPr>
          <p:nvPr>
            <p:ph type="sldNum" sz="quarter" idx="10"/>
          </p:nvPr>
        </p:nvSpPr>
        <p:spPr/>
        <p:txBody>
          <a:bodyPr/>
          <a:lstStyle/>
          <a:p>
            <a:fld id="{8DE0FDE7-FE71-46E3-9512-437B13AD5F46}" type="slidenum">
              <a:rPr lang="en-US" smtClean="0"/>
              <a:t>8</a:t>
            </a:fld>
            <a:endParaRPr lang="en-US"/>
          </a:p>
        </p:txBody>
      </p:sp>
    </p:spTree>
    <p:extLst>
      <p:ext uri="{BB962C8B-B14F-4D97-AF65-F5344CB8AC3E}">
        <p14:creationId xmlns:p14="http://schemas.microsoft.com/office/powerpoint/2010/main" val="1031640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do people in the community listen to?  These are the ones you want to seek out and win over.</a:t>
            </a:r>
          </a:p>
          <a:p>
            <a:endParaRPr lang="en-US" dirty="0"/>
          </a:p>
        </p:txBody>
      </p:sp>
      <p:sp>
        <p:nvSpPr>
          <p:cNvPr id="4" name="Slide Number Placeholder 3"/>
          <p:cNvSpPr>
            <a:spLocks noGrp="1"/>
          </p:cNvSpPr>
          <p:nvPr>
            <p:ph type="sldNum" sz="quarter" idx="10"/>
          </p:nvPr>
        </p:nvSpPr>
        <p:spPr/>
        <p:txBody>
          <a:bodyPr/>
          <a:lstStyle/>
          <a:p>
            <a:fld id="{8DE0FDE7-FE71-46E3-9512-437B13AD5F46}" type="slidenum">
              <a:rPr lang="en-US" smtClean="0"/>
              <a:t>9</a:t>
            </a:fld>
            <a:endParaRPr lang="en-US"/>
          </a:p>
        </p:txBody>
      </p:sp>
    </p:spTree>
    <p:extLst>
      <p:ext uri="{BB962C8B-B14F-4D97-AF65-F5344CB8AC3E}">
        <p14:creationId xmlns:p14="http://schemas.microsoft.com/office/powerpoint/2010/main" val="1012040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4812" y="1524000"/>
            <a:ext cx="8839201" cy="3200400"/>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674813" y="4876800"/>
            <a:ext cx="7162799" cy="990600"/>
          </a:xfrm>
        </p:spPr>
        <p:txBody>
          <a:bodyPr lIns="91440">
            <a:normAutofit/>
          </a:bodyPr>
          <a:lstStyle>
            <a:lvl1pPr marL="0" indent="0" algn="l">
              <a:spcBef>
                <a:spcPts val="0"/>
              </a:spcBef>
              <a:buNone/>
              <a:defRPr sz="2000" cap="all" spc="250" baseline="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98870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10" name="Rectangle 9"/>
          <p:cNvSpPr/>
          <p:nvPr/>
        </p:nvSpPr>
        <p:spPr>
          <a:xfrm>
            <a:off x="5393372" y="0"/>
            <a:ext cx="67954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Rectangle 10"/>
          <p:cNvSpPr/>
          <p:nvPr/>
        </p:nvSpPr>
        <p:spPr>
          <a:xfrm>
            <a:off x="5484812" y="0"/>
            <a:ext cx="6704012"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08013" y="685800"/>
            <a:ext cx="4267200" cy="3886200"/>
          </a:xfrm>
        </p:spPr>
        <p:txBody>
          <a:bodyPr anchor="b">
            <a:noAutofit/>
          </a:bodyPr>
          <a:lstStyle>
            <a:lvl1pPr algn="l">
              <a:defRPr sz="4000" b="0"/>
            </a:lvl1pPr>
          </a:lstStyle>
          <a:p>
            <a:r>
              <a:rPr lang="en-US"/>
              <a:t>Click to edit Master title style</a:t>
            </a:r>
            <a:endParaRPr/>
          </a:p>
        </p:txBody>
      </p:sp>
      <p:sp>
        <p:nvSpPr>
          <p:cNvPr id="4" name="Text Placeholder 3"/>
          <p:cNvSpPr>
            <a:spLocks noGrp="1"/>
          </p:cNvSpPr>
          <p:nvPr>
            <p:ph type="body" sz="half" idx="2"/>
          </p:nvPr>
        </p:nvSpPr>
        <p:spPr>
          <a:xfrm>
            <a:off x="608013" y="4724400"/>
            <a:ext cx="4267200" cy="14478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2/7/2018</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13953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2/7/2018</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1489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75812" y="685801"/>
            <a:ext cx="12192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3" y="685800"/>
            <a:ext cx="8153399" cy="5486400"/>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2/7/2018</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12720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2/7/2018</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44008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3813" y="3429000"/>
            <a:ext cx="9601201" cy="2286000"/>
          </a:xfrm>
        </p:spPr>
        <p:txBody>
          <a:bodyPr anchor="b">
            <a:norm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293813" y="685800"/>
            <a:ext cx="7543800" cy="1066800"/>
          </a:xfrm>
        </p:spPr>
        <p:txBody>
          <a:bodyPr lIns="91440" anchor="t"/>
          <a:lstStyle>
            <a:lvl1pPr marL="0" indent="0">
              <a:spcBef>
                <a:spcPts val="0"/>
              </a:spcBef>
              <a:buNone/>
              <a:defRPr sz="2000" cap="all" spc="25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4" name="Date Placeholder 3"/>
          <p:cNvSpPr>
            <a:spLocks noGrp="1"/>
          </p:cNvSpPr>
          <p:nvPr>
            <p:ph type="dt" sz="half" idx="10"/>
          </p:nvPr>
        </p:nvSpPr>
        <p:spPr/>
        <p:txBody>
          <a:bodyPr/>
          <a:lstStyle>
            <a:lvl1pPr>
              <a:defRPr sz="1100"/>
            </a:lvl1pPr>
          </a:lstStyle>
          <a:p>
            <a:fld id="{881DC1F7-A9E9-4D8B-8C97-C74523B2CF2A}" type="datetimeFigureOut">
              <a:rPr lang="en-US" smtClean="0"/>
              <a:pPr/>
              <a:t>2/7/2018</a:t>
            </a:fld>
            <a:endParaRPr lang="en-US"/>
          </a:p>
        </p:txBody>
      </p:sp>
      <p:sp>
        <p:nvSpPr>
          <p:cNvPr id="6" name="Slide Number Placeholder 5"/>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35788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3" y="1828800"/>
            <a:ext cx="4648199"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2" y="1828801"/>
            <a:ext cx="4648202"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2/7/2018</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41387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400"/>
            <a:ext cx="4646376"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438400"/>
            <a:ext cx="4648199"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2" y="1676400"/>
            <a:ext cx="4648201"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6812" y="2438400"/>
            <a:ext cx="4648201" cy="3733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lvl1pPr>
              <a:defRPr sz="1100"/>
            </a:lvl1pPr>
          </a:lstStyle>
          <a:p>
            <a:endParaRPr lang="en-US"/>
          </a:p>
        </p:txBody>
      </p:sp>
      <p:sp>
        <p:nvSpPr>
          <p:cNvPr id="7" name="Date Placeholder 6"/>
          <p:cNvSpPr>
            <a:spLocks noGrp="1"/>
          </p:cNvSpPr>
          <p:nvPr>
            <p:ph type="dt" sz="half" idx="10"/>
          </p:nvPr>
        </p:nvSpPr>
        <p:spPr/>
        <p:txBody>
          <a:bodyPr/>
          <a:lstStyle>
            <a:lvl1pPr>
              <a:defRPr sz="1100"/>
            </a:lvl1pPr>
          </a:lstStyle>
          <a:p>
            <a:fld id="{881DC1F7-A9E9-4D8B-8C97-C74523B2CF2A}" type="datetimeFigureOut">
              <a:rPr lang="en-US" smtClean="0"/>
              <a:pPr/>
              <a:t>2/7/2018</a:t>
            </a:fld>
            <a:endParaRPr lang="en-US"/>
          </a:p>
        </p:txBody>
      </p:sp>
      <p:sp>
        <p:nvSpPr>
          <p:cNvPr id="9" name="Slide Number Placeholder 8"/>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19569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lvl1pPr>
              <a:defRPr sz="1100"/>
            </a:lvl1pPr>
          </a:lstStyle>
          <a:p>
            <a:endParaRPr lang="en-US"/>
          </a:p>
        </p:txBody>
      </p:sp>
      <p:sp>
        <p:nvSpPr>
          <p:cNvPr id="3" name="Date Placeholder 2"/>
          <p:cNvSpPr>
            <a:spLocks noGrp="1"/>
          </p:cNvSpPr>
          <p:nvPr>
            <p:ph type="dt" sz="half" idx="10"/>
          </p:nvPr>
        </p:nvSpPr>
        <p:spPr/>
        <p:txBody>
          <a:bodyPr/>
          <a:lstStyle>
            <a:lvl1pPr>
              <a:defRPr sz="1100"/>
            </a:lvl1pPr>
          </a:lstStyle>
          <a:p>
            <a:fld id="{881DC1F7-A9E9-4D8B-8C97-C74523B2CF2A}" type="datetimeFigureOut">
              <a:rPr lang="en-US" smtClean="0"/>
              <a:pPr/>
              <a:t>2/7/2018</a:t>
            </a:fld>
            <a:endParaRPr lang="en-US"/>
          </a:p>
        </p:txBody>
      </p:sp>
      <p:sp>
        <p:nvSpPr>
          <p:cNvPr id="5" name="Slide Number Placeholder 4"/>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02131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sz="1100"/>
            </a:lvl1pPr>
          </a:lstStyle>
          <a:p>
            <a:endParaRPr lang="en-US"/>
          </a:p>
        </p:txBody>
      </p:sp>
      <p:sp>
        <p:nvSpPr>
          <p:cNvPr id="2" name="Date Placeholder 1"/>
          <p:cNvSpPr>
            <a:spLocks noGrp="1"/>
          </p:cNvSpPr>
          <p:nvPr>
            <p:ph type="dt" sz="half" idx="10"/>
          </p:nvPr>
        </p:nvSpPr>
        <p:spPr/>
        <p:txBody>
          <a:bodyPr/>
          <a:lstStyle>
            <a:lvl1pPr>
              <a:defRPr sz="1100"/>
            </a:lvl1pPr>
          </a:lstStyle>
          <a:p>
            <a:fld id="{881DC1F7-A9E9-4D8B-8C97-C74523B2CF2A}" type="datetimeFigureOut">
              <a:rPr lang="en-US" smtClean="0"/>
              <a:pPr/>
              <a:t>2/7/2018</a:t>
            </a:fld>
            <a:endParaRPr lang="en-US"/>
          </a:p>
        </p:txBody>
      </p:sp>
      <p:sp>
        <p:nvSpPr>
          <p:cNvPr id="4" name="Slide Number Placeholder 3"/>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25366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Rectangle 10"/>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1293813" y="685800"/>
            <a:ext cx="3581400" cy="3886200"/>
          </a:xfrm>
        </p:spPr>
        <p:txBody>
          <a:bodyPr anchor="b">
            <a:noAutofit/>
          </a:bodyPr>
          <a:lstStyle>
            <a:lvl1pPr algn="l">
              <a:defRPr sz="4000" b="0"/>
            </a:lvl1pPr>
          </a:lstStyle>
          <a:p>
            <a:r>
              <a:rPr lang="en-US"/>
              <a:t>Click to edit Master title style</a:t>
            </a:r>
            <a:endParaRPr dirty="0"/>
          </a:p>
        </p:txBody>
      </p:sp>
      <p:sp>
        <p:nvSpPr>
          <p:cNvPr id="4" name="Text Placeholder 3"/>
          <p:cNvSpPr>
            <a:spLocks noGrp="1"/>
          </p:cNvSpPr>
          <p:nvPr>
            <p:ph type="body" sz="half" idx="2"/>
          </p:nvPr>
        </p:nvSpPr>
        <p:spPr>
          <a:xfrm>
            <a:off x="1293813" y="4724400"/>
            <a:ext cx="358140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6094413" y="685800"/>
            <a:ext cx="548497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2/7/2018</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121957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2" name="Rectangle 11"/>
          <p:cNvSpPr/>
          <p:nvPr/>
        </p:nvSpPr>
        <p:spPr>
          <a:xfrm>
            <a:off x="608012" y="0"/>
            <a:ext cx="4883563"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3" name="Rectangle 12"/>
          <p:cNvSpPr/>
          <p:nvPr/>
        </p:nvSpPr>
        <p:spPr>
          <a:xfrm>
            <a:off x="699452" y="0"/>
            <a:ext cx="4700684" cy="6858000"/>
          </a:xfrm>
          <a:prstGeom prst="rect">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1293813" y="685800"/>
            <a:ext cx="3581400" cy="3886200"/>
          </a:xfrm>
        </p:spPr>
        <p:txBody>
          <a:bodyPr anchor="b">
            <a:noAutofit/>
          </a:bodyPr>
          <a:lstStyle>
            <a:lvl1pPr algn="l">
              <a:defRPr sz="4000" b="0"/>
            </a:lvl1pPr>
          </a:lstStyle>
          <a:p>
            <a:r>
              <a:rPr lang="en-US"/>
              <a:t>Click to edit Master title style</a:t>
            </a:r>
            <a:endParaRPr/>
          </a:p>
        </p:txBody>
      </p:sp>
      <p:sp>
        <p:nvSpPr>
          <p:cNvPr id="4" name="Text Placeholder 3"/>
          <p:cNvSpPr>
            <a:spLocks noGrp="1"/>
          </p:cNvSpPr>
          <p:nvPr>
            <p:ph type="body" sz="half" idx="2"/>
          </p:nvPr>
        </p:nvSpPr>
        <p:spPr>
          <a:xfrm>
            <a:off x="1293813" y="4724400"/>
            <a:ext cx="3581400" cy="1401764"/>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10;"/>
          <p:cNvSpPr>
            <a:spLocks noGrp="1"/>
          </p:cNvSpPr>
          <p:nvPr>
            <p:ph type="pic" idx="1"/>
          </p:nvPr>
        </p:nvSpPr>
        <p:spPr>
          <a:xfrm>
            <a:off x="6094413" y="685800"/>
            <a:ext cx="5486400" cy="5486400"/>
          </a:xfrm>
          <a:solidFill>
            <a:schemeClr val="tx2">
              <a:lumMod val="10000"/>
            </a:schemeClr>
          </a:solidFill>
          <a:ln w="50800">
            <a:solidFill>
              <a:schemeClr val="tx1"/>
            </a:solidFill>
            <a:miter lim="800000"/>
          </a:ln>
          <a:effectLst>
            <a:outerShdw blurRad="190500" algn="ctr" rotWithShape="0">
              <a:prstClr val="black">
                <a:alpha val="50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5" name="Date Placeholder 4"/>
          <p:cNvSpPr>
            <a:spLocks noGrp="1"/>
          </p:cNvSpPr>
          <p:nvPr>
            <p:ph type="dt" sz="half" idx="10"/>
          </p:nvPr>
        </p:nvSpPr>
        <p:spPr/>
        <p:txBody>
          <a:bodyPr/>
          <a:lstStyle>
            <a:lvl1pPr>
              <a:defRPr sz="1100"/>
            </a:lvl1pPr>
          </a:lstStyle>
          <a:p>
            <a:fld id="{881DC1F7-A9E9-4D8B-8C97-C74523B2CF2A}" type="datetimeFigureOut">
              <a:rPr lang="en-US" smtClean="0"/>
              <a:pPr/>
              <a:t>2/7/2018</a:t>
            </a:fld>
            <a:endParaRPr lang="en-US"/>
          </a:p>
        </p:txBody>
      </p:sp>
      <p:sp>
        <p:nvSpPr>
          <p:cNvPr id="7" name="Slide Number Placeholder 6"/>
          <p:cNvSpPr>
            <a:spLocks noGrp="1"/>
          </p:cNvSpPr>
          <p:nvPr>
            <p:ph type="sldNum" sz="quarter" idx="12"/>
          </p:nvPr>
        </p:nvSpPr>
        <p:spPr/>
        <p:txBody>
          <a:bodyPr/>
          <a:lstStyle>
            <a:lvl1pPr>
              <a:defRPr sz="1100"/>
            </a:lvl1pPr>
          </a:lstStyle>
          <a:p>
            <a:fld id="{299542E4-2CCF-42F6-9D92-ED568035133D}" type="slidenum">
              <a:rPr lang="en-US" smtClean="0"/>
              <a:pPr/>
              <a:t>‹#›</a:t>
            </a:fld>
            <a:endParaRPr lang="en-US"/>
          </a:p>
        </p:txBody>
      </p:sp>
    </p:spTree>
    <p:extLst>
      <p:ext uri="{BB962C8B-B14F-4D97-AF65-F5344CB8AC3E}">
        <p14:creationId xmlns:p14="http://schemas.microsoft.com/office/powerpoint/2010/main" val="397193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3812" y="381000"/>
            <a:ext cx="9601200" cy="11430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3814" y="1828800"/>
            <a:ext cx="96012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93813" y="6400801"/>
            <a:ext cx="6324599" cy="276226"/>
          </a:xfrm>
          <a:prstGeom prst="rect">
            <a:avLst/>
          </a:prstGeom>
        </p:spPr>
        <p:txBody>
          <a:bodyPr vert="horz" lIns="91440" tIns="45720" rIns="91440" bIns="45720" rtlCol="0" anchor="ctr"/>
          <a:lstStyle>
            <a:lvl1pPr algn="l">
              <a:defRPr sz="1000" cap="all" baseline="0">
                <a:solidFill>
                  <a:schemeClr val="tx1">
                    <a:tint val="75000"/>
                  </a:schemeClr>
                </a:solidFill>
              </a:defRPr>
            </a:lvl1pPr>
          </a:lstStyle>
          <a:p>
            <a:endParaRPr/>
          </a:p>
        </p:txBody>
      </p:sp>
      <p:sp>
        <p:nvSpPr>
          <p:cNvPr id="4" name="Date Placeholder 3"/>
          <p:cNvSpPr>
            <a:spLocks noGrp="1"/>
          </p:cNvSpPr>
          <p:nvPr>
            <p:ph type="dt" sz="half" idx="2"/>
          </p:nvPr>
        </p:nvSpPr>
        <p:spPr>
          <a:xfrm>
            <a:off x="7999412" y="6400801"/>
            <a:ext cx="13200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881DC1F7-A9E9-4D8B-8C97-C74523B2CF2A}" type="datetimeFigureOut">
              <a:rPr lang="en-US"/>
              <a:pPr/>
              <a:t>2/7/2018</a:t>
            </a:fld>
            <a:endParaRPr/>
          </a:p>
        </p:txBody>
      </p:sp>
      <p:sp>
        <p:nvSpPr>
          <p:cNvPr id="6" name="Slide Number Placeholder 5"/>
          <p:cNvSpPr>
            <a:spLocks noGrp="1"/>
          </p:cNvSpPr>
          <p:nvPr>
            <p:ph type="sldNum" sz="quarter" idx="4"/>
          </p:nvPr>
        </p:nvSpPr>
        <p:spPr>
          <a:xfrm>
            <a:off x="9675812" y="6400801"/>
            <a:ext cx="12192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99542E4-2CCF-42F6-9D92-ED568035133D}" type="slidenum">
              <a:rPr/>
              <a:pPr/>
              <a:t>‹#›</a:t>
            </a:fld>
            <a:endParaRPr/>
          </a:p>
        </p:txBody>
      </p:sp>
    </p:spTree>
    <p:extLst>
      <p:ext uri="{BB962C8B-B14F-4D97-AF65-F5344CB8AC3E}">
        <p14:creationId xmlns:p14="http://schemas.microsoft.com/office/powerpoint/2010/main" val="410820990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2"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Font typeface="Century" pitchFamily="18" charset="0"/>
        <a:buChar char="–"/>
        <a:defRPr sz="2000" kern="1200">
          <a:solidFill>
            <a:schemeClr val="tx1"/>
          </a:solidFill>
          <a:latin typeface="+mn-lt"/>
          <a:ea typeface="+mn-ea"/>
          <a:cs typeface="+mn-cs"/>
        </a:defRPr>
      </a:lvl2pPr>
      <a:lvl3pPr marL="960120" indent="-228600"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3pPr>
      <a:lvl4pPr marL="132588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4pPr>
      <a:lvl5pPr marL="1691640" indent="-22860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6pPr>
      <a:lvl7pPr marL="242316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7pPr>
      <a:lvl8pPr marL="278892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8pPr>
      <a:lvl9pPr marL="3154680" indent="-228600" algn="l" defTabSz="914400" rtl="0" eaLnBrk="1" latinLnBrk="0" hangingPunct="1">
        <a:spcBef>
          <a:spcPts val="600"/>
        </a:spcBef>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debbie.bisswurm@gwaar.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gwaar.org/" TargetMode="External"/><Relationship Id="rId4" Type="http://schemas.openxmlformats.org/officeDocument/2006/relationships/hyperlink" Target="mailto:Phoebe.Hefko@dhs.wisconsin.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0012" y="1676400"/>
            <a:ext cx="8839201" cy="3200400"/>
          </a:xfrm>
        </p:spPr>
        <p:txBody>
          <a:bodyPr/>
          <a:lstStyle/>
          <a:p>
            <a:r>
              <a:rPr lang="en-US" dirty="0"/>
              <a:t>Medicare Outreach in Rural Wisconsin</a:t>
            </a:r>
          </a:p>
        </p:txBody>
      </p:sp>
      <p:sp>
        <p:nvSpPr>
          <p:cNvPr id="3" name="Subtitle 2"/>
          <p:cNvSpPr>
            <a:spLocks noGrp="1"/>
          </p:cNvSpPr>
          <p:nvPr>
            <p:ph type="subTitle" idx="1"/>
          </p:nvPr>
        </p:nvSpPr>
        <p:spPr>
          <a:xfrm>
            <a:off x="1556341" y="5181600"/>
            <a:ext cx="7162799" cy="990600"/>
          </a:xfrm>
        </p:spPr>
        <p:txBody>
          <a:bodyPr>
            <a:normAutofit/>
          </a:bodyPr>
          <a:lstStyle/>
          <a:p>
            <a:r>
              <a:rPr lang="en-US" dirty="0">
                <a:solidFill>
                  <a:srgbClr val="96B86B"/>
                </a:solidFill>
              </a:rPr>
              <a:t>EBS Training</a:t>
            </a:r>
          </a:p>
          <a:p>
            <a:r>
              <a:rPr lang="en-US" dirty="0">
                <a:solidFill>
                  <a:srgbClr val="96B86B"/>
                </a:solidFill>
              </a:rPr>
              <a:t>February 2018</a:t>
            </a:r>
          </a:p>
          <a:p>
            <a:r>
              <a:rPr lang="en-US" dirty="0">
                <a:solidFill>
                  <a:srgbClr val="96B86B"/>
                </a:solidFill>
              </a:rPr>
              <a:t>Debbie Bisswurm, GWAAR</a:t>
            </a:r>
          </a:p>
        </p:txBody>
      </p:sp>
      <p:pic>
        <p:nvPicPr>
          <p:cNvPr id="5" name="Picture 4">
            <a:extLst>
              <a:ext uri="{FF2B5EF4-FFF2-40B4-BE49-F238E27FC236}">
                <a16:creationId xmlns:a16="http://schemas.microsoft.com/office/drawing/2014/main" id="{39C5C644-0C18-47A1-9429-D9369390B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0013" y="533400"/>
            <a:ext cx="7924800" cy="2776512"/>
          </a:xfrm>
          <a:prstGeom prst="rect">
            <a:avLst/>
          </a:prstGeom>
        </p:spPr>
      </p:pic>
    </p:spTree>
    <p:extLst>
      <p:ext uri="{BB962C8B-B14F-4D97-AF65-F5344CB8AC3E}">
        <p14:creationId xmlns:p14="http://schemas.microsoft.com/office/powerpoint/2010/main" val="36008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495F-0A38-4CDE-BE49-7A8A434AA2F8}"/>
              </a:ext>
            </a:extLst>
          </p:cNvPr>
          <p:cNvSpPr>
            <a:spLocks noGrp="1"/>
          </p:cNvSpPr>
          <p:nvPr>
            <p:ph type="title"/>
          </p:nvPr>
        </p:nvSpPr>
        <p:spPr>
          <a:xfrm>
            <a:off x="1293812" y="694154"/>
            <a:ext cx="9601200" cy="1143000"/>
          </a:xfrm>
        </p:spPr>
        <p:txBody>
          <a:bodyPr/>
          <a:lstStyle/>
          <a:p>
            <a:r>
              <a:rPr lang="en-US" dirty="0"/>
              <a:t>Earning </a:t>
            </a:r>
          </a:p>
        </p:txBody>
      </p:sp>
      <p:sp>
        <p:nvSpPr>
          <p:cNvPr id="3" name="Content Placeholder 2">
            <a:extLst>
              <a:ext uri="{FF2B5EF4-FFF2-40B4-BE49-F238E27FC236}">
                <a16:creationId xmlns:a16="http://schemas.microsoft.com/office/drawing/2014/main" id="{EBBF7A18-F714-4FC7-85AE-A52A67C7709C}"/>
              </a:ext>
            </a:extLst>
          </p:cNvPr>
          <p:cNvSpPr>
            <a:spLocks noGrp="1"/>
          </p:cNvSpPr>
          <p:nvPr>
            <p:ph idx="1"/>
          </p:nvPr>
        </p:nvSpPr>
        <p:spPr>
          <a:xfrm>
            <a:off x="1293812" y="2667000"/>
            <a:ext cx="9601200" cy="4343400"/>
          </a:xfrm>
        </p:spPr>
        <p:txBody>
          <a:bodyPr/>
          <a:lstStyle/>
          <a:p>
            <a:r>
              <a:rPr lang="en-US" dirty="0"/>
              <a:t>Ask a “trusted” community leader to introduce you</a:t>
            </a:r>
          </a:p>
          <a:p>
            <a:r>
              <a:rPr lang="en-US" dirty="0"/>
              <a:t>Call people you know from community groups and ask to present at their meetings</a:t>
            </a:r>
          </a:p>
          <a:p>
            <a:r>
              <a:rPr lang="en-US" dirty="0"/>
              <a:t>Know the community history and how it may impact people</a:t>
            </a:r>
          </a:p>
          <a:p>
            <a:r>
              <a:rPr lang="en-US" dirty="0"/>
              <a:t>Use volunteers from the community—especially the peers of your audience</a:t>
            </a:r>
          </a:p>
          <a:p>
            <a:pPr lvl="1"/>
            <a:r>
              <a:rPr lang="en-US" dirty="0"/>
              <a:t>Get their “buy-in” and give them a “script” so they know what to say</a:t>
            </a:r>
          </a:p>
        </p:txBody>
      </p:sp>
      <p:pic>
        <p:nvPicPr>
          <p:cNvPr id="4" name="Picture 3">
            <a:extLst>
              <a:ext uri="{FF2B5EF4-FFF2-40B4-BE49-F238E27FC236}">
                <a16:creationId xmlns:a16="http://schemas.microsoft.com/office/drawing/2014/main" id="{78A120E9-F185-446D-84E1-0BA3A37F1478}"/>
              </a:ext>
            </a:extLst>
          </p:cNvPr>
          <p:cNvPicPr>
            <a:picLocks noChangeAspect="1"/>
          </p:cNvPicPr>
          <p:nvPr/>
        </p:nvPicPr>
        <p:blipFill rotWithShape="1">
          <a:blip r:embed="rId3"/>
          <a:srcRect l="-862" t="28647" r="559" b="30634"/>
          <a:stretch/>
        </p:blipFill>
        <p:spPr>
          <a:xfrm>
            <a:off x="3503612" y="654517"/>
            <a:ext cx="4727690" cy="1535428"/>
          </a:xfrm>
          <a:prstGeom prst="rect">
            <a:avLst/>
          </a:prstGeom>
        </p:spPr>
      </p:pic>
    </p:spTree>
    <p:extLst>
      <p:ext uri="{BB962C8B-B14F-4D97-AF65-F5344CB8AC3E}">
        <p14:creationId xmlns:p14="http://schemas.microsoft.com/office/powerpoint/2010/main" val="72520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B63C-7F6A-4F54-94C7-709E3C7A39BB}"/>
              </a:ext>
            </a:extLst>
          </p:cNvPr>
          <p:cNvSpPr>
            <a:spLocks noGrp="1"/>
          </p:cNvSpPr>
          <p:nvPr>
            <p:ph type="title"/>
          </p:nvPr>
        </p:nvSpPr>
        <p:spPr>
          <a:xfrm>
            <a:off x="684212" y="152400"/>
            <a:ext cx="9601200" cy="1143000"/>
          </a:xfrm>
        </p:spPr>
        <p:txBody>
          <a:bodyPr/>
          <a:lstStyle/>
          <a:p>
            <a:r>
              <a:rPr lang="en-US" dirty="0"/>
              <a:t>Community Values &amp; Tradition</a:t>
            </a:r>
          </a:p>
        </p:txBody>
      </p:sp>
      <p:sp>
        <p:nvSpPr>
          <p:cNvPr id="3" name="Content Placeholder 2">
            <a:extLst>
              <a:ext uri="{FF2B5EF4-FFF2-40B4-BE49-F238E27FC236}">
                <a16:creationId xmlns:a16="http://schemas.microsoft.com/office/drawing/2014/main" id="{389D13F7-78A3-43D4-B703-E7A2A06FB7FF}"/>
              </a:ext>
            </a:extLst>
          </p:cNvPr>
          <p:cNvSpPr>
            <a:spLocks noGrp="1"/>
          </p:cNvSpPr>
          <p:nvPr>
            <p:ph idx="1"/>
          </p:nvPr>
        </p:nvSpPr>
        <p:spPr>
          <a:xfrm>
            <a:off x="989012" y="1981200"/>
            <a:ext cx="9601200" cy="4343400"/>
          </a:xfrm>
        </p:spPr>
        <p:txBody>
          <a:bodyPr>
            <a:normAutofit/>
          </a:bodyPr>
          <a:lstStyle/>
          <a:p>
            <a:r>
              <a:rPr lang="en-US" dirty="0"/>
              <a:t>Appeal to what is valued: Dependability, Affordability</a:t>
            </a:r>
          </a:p>
          <a:p>
            <a:r>
              <a:rPr lang="en-US" dirty="0"/>
              <a:t>Many hold traditional values regarding work and family</a:t>
            </a:r>
          </a:p>
          <a:p>
            <a:r>
              <a:rPr lang="en-US" dirty="0"/>
              <a:t>Many will value self-sufficiency</a:t>
            </a:r>
          </a:p>
          <a:p>
            <a:r>
              <a:rPr lang="en-US" dirty="0"/>
              <a:t>Acknowledge that value of self-sufficiency in your message:</a:t>
            </a:r>
          </a:p>
          <a:p>
            <a:pPr lvl="1"/>
            <a:r>
              <a:rPr lang="en-US" dirty="0"/>
              <a:t>“These programs are a benefit of the taxes you’ve paid for years.”</a:t>
            </a:r>
          </a:p>
          <a:p>
            <a:r>
              <a:rPr lang="en-US" dirty="0"/>
              <a:t>Emphasize the benefit of these programs to the greater community</a:t>
            </a:r>
          </a:p>
          <a:p>
            <a:endParaRPr lang="en-US" dirty="0"/>
          </a:p>
          <a:p>
            <a:endParaRPr lang="en-US" dirty="0"/>
          </a:p>
        </p:txBody>
      </p:sp>
    </p:spTree>
    <p:extLst>
      <p:ext uri="{BB962C8B-B14F-4D97-AF65-F5344CB8AC3E}">
        <p14:creationId xmlns:p14="http://schemas.microsoft.com/office/powerpoint/2010/main" val="71255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548A3EDA-23C7-4C7B-9AE8-3739DCF9F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212" y="1916137"/>
            <a:ext cx="5467349" cy="2438400"/>
          </a:xfrm>
          <a:prstGeom prst="rect">
            <a:avLst/>
          </a:prstGeom>
        </p:spPr>
      </p:pic>
      <p:sp>
        <p:nvSpPr>
          <p:cNvPr id="2" name="Title 1">
            <a:extLst>
              <a:ext uri="{FF2B5EF4-FFF2-40B4-BE49-F238E27FC236}">
                <a16:creationId xmlns:a16="http://schemas.microsoft.com/office/drawing/2014/main" id="{43AC8DE8-A28C-472B-9077-676CD18A05AA}"/>
              </a:ext>
            </a:extLst>
          </p:cNvPr>
          <p:cNvSpPr>
            <a:spLocks noGrp="1"/>
          </p:cNvSpPr>
          <p:nvPr>
            <p:ph type="title"/>
          </p:nvPr>
        </p:nvSpPr>
        <p:spPr/>
        <p:txBody>
          <a:bodyPr/>
          <a:lstStyle/>
          <a:p>
            <a:r>
              <a:rPr lang="en-US" dirty="0"/>
              <a:t>Leverage Partnerships</a:t>
            </a:r>
          </a:p>
        </p:txBody>
      </p:sp>
      <p:sp>
        <p:nvSpPr>
          <p:cNvPr id="3" name="Content Placeholder 2">
            <a:extLst>
              <a:ext uri="{FF2B5EF4-FFF2-40B4-BE49-F238E27FC236}">
                <a16:creationId xmlns:a16="http://schemas.microsoft.com/office/drawing/2014/main" id="{E0B96317-2152-484A-9A67-4E15E0934EAC}"/>
              </a:ext>
            </a:extLst>
          </p:cNvPr>
          <p:cNvSpPr>
            <a:spLocks noGrp="1"/>
          </p:cNvSpPr>
          <p:nvPr>
            <p:ph idx="1"/>
          </p:nvPr>
        </p:nvSpPr>
        <p:spPr>
          <a:xfrm>
            <a:off x="1287535" y="2209800"/>
            <a:ext cx="9601200" cy="4343400"/>
          </a:xfrm>
        </p:spPr>
        <p:txBody>
          <a:bodyPr/>
          <a:lstStyle/>
          <a:p>
            <a:r>
              <a:rPr lang="en-US" dirty="0"/>
              <a:t>Local Hospital/Clinics</a:t>
            </a:r>
          </a:p>
          <a:p>
            <a:r>
              <a:rPr lang="en-US" dirty="0"/>
              <a:t>Pharmacy</a:t>
            </a:r>
          </a:p>
          <a:p>
            <a:r>
              <a:rPr lang="en-US" dirty="0"/>
              <a:t>Churches</a:t>
            </a:r>
          </a:p>
          <a:p>
            <a:r>
              <a:rPr lang="en-US" dirty="0"/>
              <a:t>Dr./Dentist </a:t>
            </a:r>
          </a:p>
          <a:p>
            <a:pPr lvl="1"/>
            <a:r>
              <a:rPr lang="en-US" dirty="0"/>
              <a:t>Well-known, trusted</a:t>
            </a:r>
          </a:p>
          <a:p>
            <a:r>
              <a:rPr lang="en-US" dirty="0"/>
              <a:t>Local transportation/volunteer drivers</a:t>
            </a:r>
          </a:p>
          <a:p>
            <a:r>
              <a:rPr lang="en-US" dirty="0"/>
              <a:t>Family caregivers/local support groups</a:t>
            </a:r>
          </a:p>
        </p:txBody>
      </p:sp>
    </p:spTree>
    <p:extLst>
      <p:ext uri="{BB962C8B-B14F-4D97-AF65-F5344CB8AC3E}">
        <p14:creationId xmlns:p14="http://schemas.microsoft.com/office/powerpoint/2010/main" val="19632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5BB9-11CC-48A5-88B4-3F7E79F6B171}"/>
              </a:ext>
            </a:extLst>
          </p:cNvPr>
          <p:cNvSpPr>
            <a:spLocks noGrp="1"/>
          </p:cNvSpPr>
          <p:nvPr>
            <p:ph type="title"/>
          </p:nvPr>
        </p:nvSpPr>
        <p:spPr/>
        <p:txBody>
          <a:bodyPr/>
          <a:lstStyle/>
          <a:p>
            <a:r>
              <a:rPr lang="en-US" dirty="0"/>
              <a:t>Connect with Local Businesses</a:t>
            </a:r>
          </a:p>
        </p:txBody>
      </p:sp>
      <p:sp>
        <p:nvSpPr>
          <p:cNvPr id="3" name="Content Placeholder 2">
            <a:extLst>
              <a:ext uri="{FF2B5EF4-FFF2-40B4-BE49-F238E27FC236}">
                <a16:creationId xmlns:a16="http://schemas.microsoft.com/office/drawing/2014/main" id="{9ECE4368-D376-446A-858E-8855EA9FD14E}"/>
              </a:ext>
            </a:extLst>
          </p:cNvPr>
          <p:cNvSpPr>
            <a:spLocks noGrp="1"/>
          </p:cNvSpPr>
          <p:nvPr>
            <p:ph idx="1"/>
          </p:nvPr>
        </p:nvSpPr>
        <p:spPr>
          <a:xfrm>
            <a:off x="1293812" y="2057400"/>
            <a:ext cx="3886198" cy="4343400"/>
          </a:xfrm>
        </p:spPr>
        <p:txBody>
          <a:bodyPr/>
          <a:lstStyle/>
          <a:p>
            <a:r>
              <a:rPr lang="en-US" dirty="0"/>
              <a:t>Hardware Store</a:t>
            </a:r>
          </a:p>
          <a:p>
            <a:r>
              <a:rPr lang="en-US" dirty="0"/>
              <a:t>Grocery Store</a:t>
            </a:r>
          </a:p>
          <a:p>
            <a:r>
              <a:rPr lang="en-US" dirty="0"/>
              <a:t>Farm Co-op</a:t>
            </a:r>
          </a:p>
          <a:p>
            <a:r>
              <a:rPr lang="en-US" dirty="0"/>
              <a:t>Feed Store</a:t>
            </a:r>
          </a:p>
          <a:p>
            <a:r>
              <a:rPr lang="en-US" dirty="0"/>
              <a:t>Focus on businesses important to those who may come to town only when necessary</a:t>
            </a:r>
          </a:p>
          <a:p>
            <a:endParaRPr lang="en-US" dirty="0"/>
          </a:p>
        </p:txBody>
      </p:sp>
      <p:pic>
        <p:nvPicPr>
          <p:cNvPr id="4" name="Content Placeholder 4">
            <a:extLst>
              <a:ext uri="{FF2B5EF4-FFF2-40B4-BE49-F238E27FC236}">
                <a16:creationId xmlns:a16="http://schemas.microsoft.com/office/drawing/2014/main" id="{2D95C592-1D84-4DAC-973A-A412960CD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412" y="1797148"/>
            <a:ext cx="5791200" cy="4343400"/>
          </a:xfrm>
          <a:prstGeom prst="rect">
            <a:avLst/>
          </a:prstGeom>
        </p:spPr>
      </p:pic>
    </p:spTree>
    <p:extLst>
      <p:ext uri="{BB962C8B-B14F-4D97-AF65-F5344CB8AC3E}">
        <p14:creationId xmlns:p14="http://schemas.microsoft.com/office/powerpoint/2010/main" val="12127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90C5C-1E9D-4445-8443-F4C32B01A378}"/>
              </a:ext>
            </a:extLst>
          </p:cNvPr>
          <p:cNvSpPr>
            <a:spLocks noGrp="1"/>
          </p:cNvSpPr>
          <p:nvPr>
            <p:ph type="title"/>
          </p:nvPr>
        </p:nvSpPr>
        <p:spPr>
          <a:xfrm>
            <a:off x="1293812" y="533400"/>
            <a:ext cx="9601200" cy="1143000"/>
          </a:xfrm>
        </p:spPr>
        <p:txBody>
          <a:bodyPr/>
          <a:lstStyle/>
          <a:p>
            <a:r>
              <a:rPr lang="en-US" dirty="0"/>
              <a:t>Other Possibilities…</a:t>
            </a:r>
          </a:p>
        </p:txBody>
      </p:sp>
      <p:pic>
        <p:nvPicPr>
          <p:cNvPr id="5" name="Content Placeholder 4">
            <a:extLst>
              <a:ext uri="{FF2B5EF4-FFF2-40B4-BE49-F238E27FC236}">
                <a16:creationId xmlns:a16="http://schemas.microsoft.com/office/drawing/2014/main" id="{8DEB0B78-F576-4E42-B72C-CFBA0CCF37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1412" y="2133600"/>
            <a:ext cx="6582583" cy="3594437"/>
          </a:xfrm>
        </p:spPr>
      </p:pic>
      <p:sp>
        <p:nvSpPr>
          <p:cNvPr id="6" name="TextBox 5">
            <a:extLst>
              <a:ext uri="{FF2B5EF4-FFF2-40B4-BE49-F238E27FC236}">
                <a16:creationId xmlns:a16="http://schemas.microsoft.com/office/drawing/2014/main" id="{1BC13D9A-C063-4A35-87ED-135F2FEEC476}"/>
              </a:ext>
            </a:extLst>
          </p:cNvPr>
          <p:cNvSpPr txBox="1"/>
          <p:nvPr/>
        </p:nvSpPr>
        <p:spPr>
          <a:xfrm>
            <a:off x="1413546" y="2743200"/>
            <a:ext cx="3352800" cy="1569660"/>
          </a:xfrm>
          <a:prstGeom prst="rect">
            <a:avLst/>
          </a:prstGeom>
          <a:noFill/>
        </p:spPr>
        <p:txBody>
          <a:bodyPr wrap="square" rtlCol="0">
            <a:spAutoFit/>
          </a:bodyPr>
          <a:lstStyle/>
          <a:p>
            <a:r>
              <a:rPr lang="en-US" sz="2400" dirty="0"/>
              <a:t>Local Coffee Shop  or Barber Shop where older people tend to gather</a:t>
            </a:r>
          </a:p>
        </p:txBody>
      </p:sp>
    </p:spTree>
    <p:extLst>
      <p:ext uri="{BB962C8B-B14F-4D97-AF65-F5344CB8AC3E}">
        <p14:creationId xmlns:p14="http://schemas.microsoft.com/office/powerpoint/2010/main" val="355065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079C-4FC2-42D2-B86F-1699FCFA4A99}"/>
              </a:ext>
            </a:extLst>
          </p:cNvPr>
          <p:cNvSpPr>
            <a:spLocks noGrp="1"/>
          </p:cNvSpPr>
          <p:nvPr>
            <p:ph type="title"/>
          </p:nvPr>
        </p:nvSpPr>
        <p:spPr>
          <a:xfrm>
            <a:off x="1141412" y="576043"/>
            <a:ext cx="9601200" cy="1143000"/>
          </a:xfrm>
        </p:spPr>
        <p:txBody>
          <a:bodyPr/>
          <a:lstStyle/>
          <a:p>
            <a:r>
              <a:rPr lang="en-US" dirty="0"/>
              <a:t>Traditional Media Sources</a:t>
            </a:r>
          </a:p>
        </p:txBody>
      </p:sp>
      <p:sp>
        <p:nvSpPr>
          <p:cNvPr id="3" name="Content Placeholder 2">
            <a:extLst>
              <a:ext uri="{FF2B5EF4-FFF2-40B4-BE49-F238E27FC236}">
                <a16:creationId xmlns:a16="http://schemas.microsoft.com/office/drawing/2014/main" id="{65C95FAE-4513-41FA-8F44-9F62E8E86D0B}"/>
              </a:ext>
            </a:extLst>
          </p:cNvPr>
          <p:cNvSpPr>
            <a:spLocks noGrp="1"/>
          </p:cNvSpPr>
          <p:nvPr>
            <p:ph idx="1"/>
          </p:nvPr>
        </p:nvSpPr>
        <p:spPr>
          <a:xfrm>
            <a:off x="1141412" y="2514600"/>
            <a:ext cx="9601200" cy="3200400"/>
          </a:xfrm>
        </p:spPr>
        <p:txBody>
          <a:bodyPr/>
          <a:lstStyle/>
          <a:p>
            <a:r>
              <a:rPr lang="en-US" dirty="0"/>
              <a:t>Newspaper</a:t>
            </a:r>
          </a:p>
          <a:p>
            <a:r>
              <a:rPr lang="en-US" dirty="0"/>
              <a:t>Radio—Ad or talk show</a:t>
            </a:r>
          </a:p>
          <a:p>
            <a:r>
              <a:rPr lang="en-US" dirty="0"/>
              <a:t>TV—local stations</a:t>
            </a:r>
          </a:p>
          <a:p>
            <a:r>
              <a:rPr lang="en-US" dirty="0"/>
              <a:t>Community Calendar</a:t>
            </a:r>
          </a:p>
        </p:txBody>
      </p:sp>
      <p:pic>
        <p:nvPicPr>
          <p:cNvPr id="4" name="Picture 3">
            <a:extLst>
              <a:ext uri="{FF2B5EF4-FFF2-40B4-BE49-F238E27FC236}">
                <a16:creationId xmlns:a16="http://schemas.microsoft.com/office/drawing/2014/main" id="{09D8C108-DD7F-4ACA-BA74-CB10329F22CE}"/>
              </a:ext>
            </a:extLst>
          </p:cNvPr>
          <p:cNvPicPr>
            <a:picLocks noChangeAspect="1"/>
          </p:cNvPicPr>
          <p:nvPr/>
        </p:nvPicPr>
        <p:blipFill>
          <a:blip r:embed="rId3"/>
          <a:stretch>
            <a:fillRect/>
          </a:stretch>
        </p:blipFill>
        <p:spPr>
          <a:xfrm>
            <a:off x="7999412" y="745588"/>
            <a:ext cx="3314700" cy="2209800"/>
          </a:xfrm>
          <a:prstGeom prst="rect">
            <a:avLst/>
          </a:prstGeom>
        </p:spPr>
      </p:pic>
      <p:pic>
        <p:nvPicPr>
          <p:cNvPr id="5" name="Picture 4">
            <a:extLst>
              <a:ext uri="{FF2B5EF4-FFF2-40B4-BE49-F238E27FC236}">
                <a16:creationId xmlns:a16="http://schemas.microsoft.com/office/drawing/2014/main" id="{DC9ACBE6-E6DF-4CD7-97C2-B952E882FA58}"/>
              </a:ext>
            </a:extLst>
          </p:cNvPr>
          <p:cNvPicPr>
            <a:picLocks noChangeAspect="1"/>
          </p:cNvPicPr>
          <p:nvPr/>
        </p:nvPicPr>
        <p:blipFill>
          <a:blip r:embed="rId4"/>
          <a:stretch>
            <a:fillRect/>
          </a:stretch>
        </p:blipFill>
        <p:spPr>
          <a:xfrm>
            <a:off x="5332412" y="3429000"/>
            <a:ext cx="4762500" cy="3171825"/>
          </a:xfrm>
          <a:prstGeom prst="rect">
            <a:avLst/>
          </a:prstGeom>
        </p:spPr>
      </p:pic>
    </p:spTree>
    <p:extLst>
      <p:ext uri="{BB962C8B-B14F-4D97-AF65-F5344CB8AC3E}">
        <p14:creationId xmlns:p14="http://schemas.microsoft.com/office/powerpoint/2010/main" val="385826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0D6A-CD4A-4551-BF5E-BA15E988A4EE}"/>
              </a:ext>
            </a:extLst>
          </p:cNvPr>
          <p:cNvSpPr>
            <a:spLocks noGrp="1"/>
          </p:cNvSpPr>
          <p:nvPr>
            <p:ph type="title"/>
          </p:nvPr>
        </p:nvSpPr>
        <p:spPr>
          <a:xfrm>
            <a:off x="1065212" y="533400"/>
            <a:ext cx="9601200" cy="1143000"/>
          </a:xfrm>
        </p:spPr>
        <p:txBody>
          <a:bodyPr>
            <a:normAutofit/>
          </a:bodyPr>
          <a:lstStyle/>
          <a:p>
            <a:pPr>
              <a:spcBef>
                <a:spcPts val="400"/>
              </a:spcBef>
              <a:spcAft>
                <a:spcPts val="400"/>
              </a:spcAft>
            </a:pPr>
            <a:r>
              <a:rPr lang="en-US" dirty="0"/>
              <a:t>Stuff Flyers/Brochures into </a:t>
            </a:r>
            <a:br>
              <a:rPr lang="en-US" dirty="0"/>
            </a:br>
            <a:r>
              <a:rPr lang="en-US" dirty="0"/>
              <a:t>ANYTHING!</a:t>
            </a:r>
          </a:p>
        </p:txBody>
      </p:sp>
      <p:sp>
        <p:nvSpPr>
          <p:cNvPr id="3" name="Content Placeholder 2">
            <a:extLst>
              <a:ext uri="{FF2B5EF4-FFF2-40B4-BE49-F238E27FC236}">
                <a16:creationId xmlns:a16="http://schemas.microsoft.com/office/drawing/2014/main" id="{371F91BA-A1E6-49CC-B2BB-0074FA4896F3}"/>
              </a:ext>
            </a:extLst>
          </p:cNvPr>
          <p:cNvSpPr>
            <a:spLocks noGrp="1"/>
          </p:cNvSpPr>
          <p:nvPr>
            <p:ph idx="1"/>
          </p:nvPr>
        </p:nvSpPr>
        <p:spPr>
          <a:xfrm>
            <a:off x="1258227" y="1905000"/>
            <a:ext cx="9601200" cy="4343400"/>
          </a:xfrm>
        </p:spPr>
        <p:txBody>
          <a:bodyPr/>
          <a:lstStyle/>
          <a:p>
            <a:pPr marL="0" indent="0">
              <a:spcBef>
                <a:spcPts val="600"/>
              </a:spcBef>
              <a:buNone/>
            </a:pPr>
            <a:r>
              <a:rPr lang="en-US" sz="2800" dirty="0"/>
              <a:t>Consider anything that is delivered or picked up:</a:t>
            </a:r>
          </a:p>
          <a:p>
            <a:endParaRPr lang="en-US" sz="800" dirty="0"/>
          </a:p>
          <a:p>
            <a:pPr>
              <a:spcBef>
                <a:spcPts val="0"/>
              </a:spcBef>
            </a:pPr>
            <a:r>
              <a:rPr lang="en-US" dirty="0"/>
              <a:t>Home Delivered Meals</a:t>
            </a:r>
          </a:p>
          <a:p>
            <a:r>
              <a:rPr lang="en-US" dirty="0"/>
              <a:t>Prescription Medication Bags</a:t>
            </a:r>
          </a:p>
          <a:p>
            <a:r>
              <a:rPr lang="en-US" dirty="0"/>
              <a:t>Grocery Bags</a:t>
            </a:r>
          </a:p>
          <a:p>
            <a:r>
              <a:rPr lang="en-US" dirty="0"/>
              <a:t>Church Bulletins</a:t>
            </a:r>
          </a:p>
          <a:p>
            <a:r>
              <a:rPr lang="en-US" dirty="0"/>
              <a:t>Other?</a:t>
            </a:r>
          </a:p>
        </p:txBody>
      </p:sp>
      <p:pic>
        <p:nvPicPr>
          <p:cNvPr id="9" name="Picture 8">
            <a:extLst>
              <a:ext uri="{FF2B5EF4-FFF2-40B4-BE49-F238E27FC236}">
                <a16:creationId xmlns:a16="http://schemas.microsoft.com/office/drawing/2014/main" id="{AB60BBCF-C7AF-4553-B86A-C500E7C8C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827" y="2874498"/>
            <a:ext cx="4977083" cy="3352800"/>
          </a:xfrm>
          <a:prstGeom prst="rect">
            <a:avLst/>
          </a:prstGeom>
        </p:spPr>
      </p:pic>
    </p:spTree>
    <p:extLst>
      <p:ext uri="{BB962C8B-B14F-4D97-AF65-F5344CB8AC3E}">
        <p14:creationId xmlns:p14="http://schemas.microsoft.com/office/powerpoint/2010/main" val="324118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6818-7D93-46D9-A9C0-E454F471F977}"/>
              </a:ext>
            </a:extLst>
          </p:cNvPr>
          <p:cNvSpPr>
            <a:spLocks noGrp="1"/>
          </p:cNvSpPr>
          <p:nvPr>
            <p:ph type="title"/>
          </p:nvPr>
        </p:nvSpPr>
        <p:spPr>
          <a:xfrm>
            <a:off x="1293814" y="76200"/>
            <a:ext cx="9601200" cy="1143000"/>
          </a:xfrm>
        </p:spPr>
        <p:txBody>
          <a:bodyPr/>
          <a:lstStyle/>
          <a:p>
            <a:r>
              <a:rPr lang="en-US" dirty="0"/>
              <a:t>Highlights from Around the State</a:t>
            </a:r>
          </a:p>
        </p:txBody>
      </p:sp>
      <p:sp>
        <p:nvSpPr>
          <p:cNvPr id="3" name="Content Placeholder 2">
            <a:extLst>
              <a:ext uri="{FF2B5EF4-FFF2-40B4-BE49-F238E27FC236}">
                <a16:creationId xmlns:a16="http://schemas.microsoft.com/office/drawing/2014/main" id="{929D3C35-3512-4E2A-BBE1-0AB48443E2B7}"/>
              </a:ext>
            </a:extLst>
          </p:cNvPr>
          <p:cNvSpPr>
            <a:spLocks noGrp="1"/>
          </p:cNvSpPr>
          <p:nvPr>
            <p:ph idx="1"/>
          </p:nvPr>
        </p:nvSpPr>
        <p:spPr>
          <a:xfrm>
            <a:off x="1293814" y="1600200"/>
            <a:ext cx="9601200" cy="4800600"/>
          </a:xfrm>
        </p:spPr>
        <p:txBody>
          <a:bodyPr>
            <a:normAutofit fontScale="92500" lnSpcReduction="20000"/>
          </a:bodyPr>
          <a:lstStyle/>
          <a:p>
            <a:r>
              <a:rPr lang="en-US" dirty="0"/>
              <a:t>ADRC—Central WI</a:t>
            </a:r>
          </a:p>
          <a:p>
            <a:pPr lvl="1"/>
            <a:r>
              <a:rPr lang="en-US" dirty="0"/>
              <a:t>Local grocery stores &amp; pharmacies (outreach materials)</a:t>
            </a:r>
          </a:p>
          <a:p>
            <a:pPr lvl="1"/>
            <a:r>
              <a:rPr lang="en-US" dirty="0"/>
              <a:t>Farmers Markets</a:t>
            </a:r>
          </a:p>
          <a:p>
            <a:r>
              <a:rPr lang="en-US" dirty="0"/>
              <a:t>Barron, Rusk Washburn Counties</a:t>
            </a:r>
          </a:p>
          <a:p>
            <a:pPr lvl="1"/>
            <a:r>
              <a:rPr lang="en-US" dirty="0"/>
              <a:t>Created an ad targeting farmers</a:t>
            </a:r>
          </a:p>
          <a:p>
            <a:pPr lvl="1"/>
            <a:r>
              <a:rPr lang="en-US" dirty="0"/>
              <a:t>Bag stuffers at Gordy’s Market during Senior Discount Day </a:t>
            </a:r>
          </a:p>
          <a:p>
            <a:r>
              <a:rPr lang="en-US" dirty="0"/>
              <a:t>Kenosha County—</a:t>
            </a:r>
          </a:p>
          <a:p>
            <a:pPr lvl="1"/>
            <a:r>
              <a:rPr lang="en-US" dirty="0"/>
              <a:t>Partnership with rural food pantry/social service agency. Became weekly staff outreach site targeting low-income rural individuals</a:t>
            </a:r>
          </a:p>
          <a:p>
            <a:pPr lvl="1"/>
            <a:r>
              <a:rPr lang="en-US" dirty="0"/>
              <a:t>Pharmacy partnership:  Walgreens Senior Day</a:t>
            </a:r>
          </a:p>
          <a:p>
            <a:r>
              <a:rPr lang="en-US" dirty="0"/>
              <a:t>Sawyer County—lack of social events so—create one </a:t>
            </a:r>
          </a:p>
          <a:p>
            <a:pPr lvl="1"/>
            <a:r>
              <a:rPr lang="en-US" dirty="0"/>
              <a:t>Hog Fest</a:t>
            </a:r>
          </a:p>
          <a:p>
            <a:pPr lvl="1"/>
            <a:r>
              <a:rPr lang="en-US" dirty="0"/>
              <a:t>Style Show</a:t>
            </a:r>
          </a:p>
          <a:p>
            <a:pPr lvl="1"/>
            <a:r>
              <a:rPr lang="en-US" dirty="0"/>
              <a:t>Bingo on the Road</a:t>
            </a:r>
          </a:p>
        </p:txBody>
      </p:sp>
    </p:spTree>
    <p:extLst>
      <p:ext uri="{BB962C8B-B14F-4D97-AF65-F5344CB8AC3E}">
        <p14:creationId xmlns:p14="http://schemas.microsoft.com/office/powerpoint/2010/main" val="26511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55B3-6FFC-4B5A-816B-9C60C68487B1}"/>
              </a:ext>
            </a:extLst>
          </p:cNvPr>
          <p:cNvSpPr>
            <a:spLocks noGrp="1"/>
          </p:cNvSpPr>
          <p:nvPr>
            <p:ph type="title"/>
          </p:nvPr>
        </p:nvSpPr>
        <p:spPr>
          <a:xfrm>
            <a:off x="1293812" y="380998"/>
            <a:ext cx="9601200" cy="45719"/>
          </a:xfrm>
        </p:spPr>
        <p:txBody>
          <a:bodyPr>
            <a:normAutofit fontScale="90000"/>
          </a:bodyPr>
          <a:lstStyle/>
          <a:p>
            <a:pPr algn="ctr"/>
            <a:endParaRPr lang="en-US" dirty="0"/>
          </a:p>
        </p:txBody>
      </p:sp>
      <p:sp>
        <p:nvSpPr>
          <p:cNvPr id="3" name="Content Placeholder 2">
            <a:extLst>
              <a:ext uri="{FF2B5EF4-FFF2-40B4-BE49-F238E27FC236}">
                <a16:creationId xmlns:a16="http://schemas.microsoft.com/office/drawing/2014/main" id="{6C78C286-82D2-42C0-8602-BCBC0F92D14D}"/>
              </a:ext>
            </a:extLst>
          </p:cNvPr>
          <p:cNvSpPr>
            <a:spLocks noGrp="1"/>
          </p:cNvSpPr>
          <p:nvPr>
            <p:ph idx="1"/>
          </p:nvPr>
        </p:nvSpPr>
        <p:spPr>
          <a:xfrm>
            <a:off x="1217612" y="1143000"/>
            <a:ext cx="9601200" cy="5105400"/>
          </a:xfrm>
        </p:spPr>
        <p:txBody>
          <a:bodyPr>
            <a:normAutofit fontScale="92500" lnSpcReduction="20000"/>
          </a:bodyPr>
          <a:lstStyle/>
          <a:p>
            <a:pPr marL="0" indent="0" algn="ctr">
              <a:lnSpc>
                <a:spcPct val="100000"/>
              </a:lnSpc>
              <a:spcBef>
                <a:spcPts val="2400"/>
              </a:spcBef>
              <a:spcAft>
                <a:spcPts val="600"/>
              </a:spcAft>
              <a:buNone/>
            </a:pPr>
            <a:r>
              <a:rPr lang="en-US" sz="2800" dirty="0"/>
              <a:t>Debbie Bisswurm, GWAAR</a:t>
            </a:r>
          </a:p>
          <a:p>
            <a:pPr marL="0" indent="0" algn="ctr">
              <a:lnSpc>
                <a:spcPct val="100000"/>
              </a:lnSpc>
              <a:spcBef>
                <a:spcPts val="0"/>
              </a:spcBef>
              <a:buNone/>
            </a:pPr>
            <a:r>
              <a:rPr lang="en-US" dirty="0">
                <a:hlinkClick r:id="rId3"/>
              </a:rPr>
              <a:t>debbie.bisswurm@gwaar.org</a:t>
            </a:r>
            <a:endParaRPr lang="en-US" dirty="0"/>
          </a:p>
          <a:p>
            <a:pPr marL="0" indent="0" algn="ctr">
              <a:lnSpc>
                <a:spcPct val="100000"/>
              </a:lnSpc>
              <a:spcBef>
                <a:spcPts val="600"/>
              </a:spcBef>
              <a:buNone/>
            </a:pPr>
            <a:r>
              <a:rPr lang="en-US" dirty="0"/>
              <a:t>608-228-0898</a:t>
            </a:r>
          </a:p>
          <a:p>
            <a:pPr marL="0" indent="0" algn="ctr">
              <a:lnSpc>
                <a:spcPct val="100000"/>
              </a:lnSpc>
              <a:spcBef>
                <a:spcPts val="0"/>
              </a:spcBef>
              <a:buNone/>
            </a:pPr>
            <a:endParaRPr lang="en-US" dirty="0"/>
          </a:p>
          <a:p>
            <a:pPr marL="0" indent="0" algn="ctr">
              <a:lnSpc>
                <a:spcPct val="100000"/>
              </a:lnSpc>
              <a:spcBef>
                <a:spcPts val="0"/>
              </a:spcBef>
              <a:buNone/>
            </a:pPr>
            <a:endParaRPr lang="en-US" dirty="0"/>
          </a:p>
          <a:p>
            <a:pPr marL="0" indent="0" algn="ctr">
              <a:lnSpc>
                <a:spcPct val="100000"/>
              </a:lnSpc>
              <a:spcBef>
                <a:spcPts val="600"/>
              </a:spcBef>
              <a:buNone/>
            </a:pPr>
            <a:r>
              <a:rPr lang="en-US" sz="2800" dirty="0"/>
              <a:t>Phoebe Hefko, DHS</a:t>
            </a:r>
          </a:p>
          <a:p>
            <a:pPr marL="0" indent="0" algn="ctr">
              <a:lnSpc>
                <a:spcPct val="100000"/>
              </a:lnSpc>
              <a:spcBef>
                <a:spcPts val="600"/>
              </a:spcBef>
              <a:buNone/>
            </a:pPr>
            <a:r>
              <a:rPr lang="pt-BR" u="sng" dirty="0">
                <a:solidFill>
                  <a:srgbClr val="0070C0"/>
                </a:solidFill>
                <a:hlinkClick r:id="rId4"/>
              </a:rPr>
              <a:t>Phoebe.Hefko@dhs.wisconsin.gov</a:t>
            </a:r>
            <a:endParaRPr lang="pt-BR" u="sng" dirty="0">
              <a:solidFill>
                <a:srgbClr val="0070C0"/>
              </a:solidFill>
            </a:endParaRPr>
          </a:p>
          <a:p>
            <a:pPr marL="0" indent="0" algn="ctr">
              <a:lnSpc>
                <a:spcPct val="100000"/>
              </a:lnSpc>
              <a:spcBef>
                <a:spcPts val="1200"/>
              </a:spcBef>
              <a:spcAft>
                <a:spcPts val="600"/>
              </a:spcAft>
              <a:buNone/>
            </a:pPr>
            <a:r>
              <a:rPr lang="pt-BR" dirty="0"/>
              <a:t>(608) 267-3201</a:t>
            </a:r>
          </a:p>
          <a:p>
            <a:endParaRPr lang="en-US" dirty="0"/>
          </a:p>
          <a:p>
            <a:endParaRPr lang="en-US" dirty="0"/>
          </a:p>
          <a:p>
            <a:pPr marL="0" indent="0" algn="ctr">
              <a:buNone/>
            </a:pPr>
            <a:r>
              <a:rPr lang="en-US" sz="3000" dirty="0"/>
              <a:t>Remember to check out the resources available on the Medicare Outreach and Assistance page at </a:t>
            </a:r>
            <a:r>
              <a:rPr lang="en-US" sz="3000" dirty="0">
                <a:hlinkClick r:id="rId5"/>
              </a:rPr>
              <a:t>www.gwaar.org</a:t>
            </a:r>
            <a:r>
              <a:rPr lang="en-US" sz="3000" dirty="0"/>
              <a:t> </a:t>
            </a:r>
          </a:p>
        </p:txBody>
      </p:sp>
    </p:spTree>
    <p:extLst>
      <p:ext uri="{BB962C8B-B14F-4D97-AF65-F5344CB8AC3E}">
        <p14:creationId xmlns:p14="http://schemas.microsoft.com/office/powerpoint/2010/main" val="24256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5A7C-710E-41A3-A2C0-5E8A3658B748}"/>
              </a:ext>
            </a:extLst>
          </p:cNvPr>
          <p:cNvSpPr>
            <a:spLocks noGrp="1"/>
          </p:cNvSpPr>
          <p:nvPr>
            <p:ph type="title"/>
          </p:nvPr>
        </p:nvSpPr>
        <p:spPr/>
        <p:txBody>
          <a:bodyPr/>
          <a:lstStyle/>
          <a:p>
            <a:r>
              <a:rPr lang="en-US" dirty="0"/>
              <a:t>Questions?</a:t>
            </a:r>
          </a:p>
        </p:txBody>
      </p:sp>
      <p:pic>
        <p:nvPicPr>
          <p:cNvPr id="5" name="Content Placeholder 4">
            <a:extLst>
              <a:ext uri="{FF2B5EF4-FFF2-40B4-BE49-F238E27FC236}">
                <a16:creationId xmlns:a16="http://schemas.microsoft.com/office/drawing/2014/main" id="{A7EBF5FD-2816-4838-AEC7-1413B81F2D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2875" y="2057400"/>
            <a:ext cx="6764338" cy="4428769"/>
          </a:xfrm>
        </p:spPr>
      </p:pic>
    </p:spTree>
    <p:extLst>
      <p:ext uri="{BB962C8B-B14F-4D97-AF65-F5344CB8AC3E}">
        <p14:creationId xmlns:p14="http://schemas.microsoft.com/office/powerpoint/2010/main" val="92736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CE60-5332-4BBC-A7BC-446B6586D529}"/>
              </a:ext>
            </a:extLst>
          </p:cNvPr>
          <p:cNvSpPr>
            <a:spLocks noGrp="1"/>
          </p:cNvSpPr>
          <p:nvPr>
            <p:ph type="title"/>
          </p:nvPr>
        </p:nvSpPr>
        <p:spPr/>
        <p:txBody>
          <a:bodyPr/>
          <a:lstStyle/>
          <a:p>
            <a:r>
              <a:rPr lang="en-US" dirty="0"/>
              <a:t>Common Characteristics </a:t>
            </a:r>
            <a:br>
              <a:rPr lang="en-US" dirty="0"/>
            </a:br>
            <a:r>
              <a:rPr lang="en-US" dirty="0"/>
              <a:t>in Rural Areas</a:t>
            </a:r>
          </a:p>
        </p:txBody>
      </p:sp>
      <p:sp>
        <p:nvSpPr>
          <p:cNvPr id="3" name="Content Placeholder 2">
            <a:extLst>
              <a:ext uri="{FF2B5EF4-FFF2-40B4-BE49-F238E27FC236}">
                <a16:creationId xmlns:a16="http://schemas.microsoft.com/office/drawing/2014/main" id="{0AD588DE-7496-46CA-9F18-053127FCEAB8}"/>
              </a:ext>
            </a:extLst>
          </p:cNvPr>
          <p:cNvSpPr>
            <a:spLocks noGrp="1"/>
          </p:cNvSpPr>
          <p:nvPr>
            <p:ph idx="1"/>
          </p:nvPr>
        </p:nvSpPr>
        <p:spPr/>
        <p:txBody>
          <a:bodyPr/>
          <a:lstStyle/>
          <a:p>
            <a:r>
              <a:rPr lang="en-US" dirty="0"/>
              <a:t>People tend to know their neighbors</a:t>
            </a:r>
          </a:p>
          <a:p>
            <a:r>
              <a:rPr lang="en-US" dirty="0"/>
              <a:t>More trusting of people or “brands” they know</a:t>
            </a:r>
          </a:p>
          <a:p>
            <a:r>
              <a:rPr lang="en-US" dirty="0"/>
              <a:t>More likely to value affordability</a:t>
            </a:r>
          </a:p>
          <a:p>
            <a:r>
              <a:rPr lang="en-US" dirty="0"/>
              <a:t>Strong sense of community/shared community values</a:t>
            </a:r>
          </a:p>
          <a:p>
            <a:r>
              <a:rPr lang="en-US" dirty="0"/>
              <a:t>Community history is important</a:t>
            </a:r>
          </a:p>
          <a:p>
            <a:pPr lvl="1"/>
            <a:r>
              <a:rPr lang="en-US" dirty="0"/>
              <a:t>Be aware of issues of concern or interest</a:t>
            </a:r>
          </a:p>
          <a:p>
            <a:pPr lvl="2"/>
            <a:r>
              <a:rPr lang="en-US" dirty="0"/>
              <a:t>Major business closing</a:t>
            </a:r>
          </a:p>
          <a:p>
            <a:pPr lvl="2"/>
            <a:r>
              <a:rPr lang="en-US" dirty="0"/>
              <a:t>History of tornado or flood activity</a:t>
            </a:r>
          </a:p>
          <a:p>
            <a:pPr lvl="2"/>
            <a:r>
              <a:rPr lang="en-US" dirty="0"/>
              <a:t>Other big events affecting the community</a:t>
            </a:r>
          </a:p>
        </p:txBody>
      </p:sp>
      <p:pic>
        <p:nvPicPr>
          <p:cNvPr id="4" name="Picture 3">
            <a:extLst>
              <a:ext uri="{FF2B5EF4-FFF2-40B4-BE49-F238E27FC236}">
                <a16:creationId xmlns:a16="http://schemas.microsoft.com/office/drawing/2014/main" id="{E4187724-B0EB-4010-A445-E26ECF96D311}"/>
              </a:ext>
            </a:extLst>
          </p:cNvPr>
          <p:cNvPicPr>
            <a:picLocks noChangeAspect="1"/>
          </p:cNvPicPr>
          <p:nvPr/>
        </p:nvPicPr>
        <p:blipFill>
          <a:blip r:embed="rId3"/>
          <a:stretch>
            <a:fillRect/>
          </a:stretch>
        </p:blipFill>
        <p:spPr>
          <a:xfrm>
            <a:off x="7466012" y="4191000"/>
            <a:ext cx="4109115" cy="2437611"/>
          </a:xfrm>
          <a:prstGeom prst="rect">
            <a:avLst/>
          </a:prstGeom>
        </p:spPr>
      </p:pic>
    </p:spTree>
    <p:extLst>
      <p:ext uri="{BB962C8B-B14F-4D97-AF65-F5344CB8AC3E}">
        <p14:creationId xmlns:p14="http://schemas.microsoft.com/office/powerpoint/2010/main" val="235714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Facing the challenges</a:t>
            </a:r>
          </a:p>
        </p:txBody>
      </p:sp>
      <p:sp>
        <p:nvSpPr>
          <p:cNvPr id="14" name="Content Placeholder 13"/>
          <p:cNvSpPr>
            <a:spLocks noGrp="1"/>
          </p:cNvSpPr>
          <p:nvPr>
            <p:ph idx="1"/>
          </p:nvPr>
        </p:nvSpPr>
        <p:spPr>
          <a:xfrm>
            <a:off x="1293812" y="2133600"/>
            <a:ext cx="9601200" cy="3962400"/>
          </a:xfrm>
        </p:spPr>
        <p:txBody>
          <a:bodyPr>
            <a:normAutofit/>
          </a:bodyPr>
          <a:lstStyle/>
          <a:p>
            <a:pPr>
              <a:lnSpc>
                <a:spcPct val="150000"/>
              </a:lnSpc>
            </a:pPr>
            <a:r>
              <a:rPr lang="en-US" dirty="0"/>
              <a:t>Increased number of isolated people</a:t>
            </a:r>
          </a:p>
          <a:p>
            <a:pPr>
              <a:lnSpc>
                <a:spcPct val="150000"/>
              </a:lnSpc>
            </a:pPr>
            <a:r>
              <a:rPr lang="en-US" dirty="0"/>
              <a:t>Limited transportation</a:t>
            </a:r>
          </a:p>
          <a:p>
            <a:pPr>
              <a:lnSpc>
                <a:spcPct val="150000"/>
              </a:lnSpc>
            </a:pPr>
            <a:r>
              <a:rPr lang="en-US" dirty="0"/>
              <a:t>Large land area to cover</a:t>
            </a:r>
          </a:p>
          <a:p>
            <a:pPr>
              <a:lnSpc>
                <a:spcPct val="150000"/>
              </a:lnSpc>
            </a:pPr>
            <a:r>
              <a:rPr lang="en-US" dirty="0"/>
              <a:t>Ratio of “Time Spent : People Reached” is low</a:t>
            </a:r>
          </a:p>
          <a:p>
            <a:pPr marL="0" indent="0">
              <a:lnSpc>
                <a:spcPct val="150000"/>
              </a:lnSpc>
              <a:buNone/>
            </a:pPr>
            <a:endParaRPr lang="en-US" dirty="0"/>
          </a:p>
        </p:txBody>
      </p:sp>
      <p:pic>
        <p:nvPicPr>
          <p:cNvPr id="4" name="Picture 3">
            <a:extLst>
              <a:ext uri="{FF2B5EF4-FFF2-40B4-BE49-F238E27FC236}">
                <a16:creationId xmlns:a16="http://schemas.microsoft.com/office/drawing/2014/main" id="{D06A7AB5-9709-43A1-BBE7-C29CB0F89AEA}"/>
              </a:ext>
            </a:extLst>
          </p:cNvPr>
          <p:cNvPicPr>
            <a:picLocks noChangeAspect="1"/>
          </p:cNvPicPr>
          <p:nvPr/>
        </p:nvPicPr>
        <p:blipFill rotWithShape="1">
          <a:blip r:embed="rId3"/>
          <a:srcRect t="6" r="36500"/>
          <a:stretch/>
        </p:blipFill>
        <p:spPr>
          <a:xfrm>
            <a:off x="7542212" y="1143000"/>
            <a:ext cx="3853267" cy="2743200"/>
          </a:xfrm>
          <a:prstGeom prst="rect">
            <a:avLst/>
          </a:prstGeom>
          <a:ln>
            <a:solidFill>
              <a:srgbClr val="002060"/>
            </a:solidFill>
          </a:ln>
        </p:spPr>
      </p:pic>
    </p:spTree>
    <p:extLst>
      <p:ext uri="{BB962C8B-B14F-4D97-AF65-F5344CB8AC3E}">
        <p14:creationId xmlns:p14="http://schemas.microsoft.com/office/powerpoint/2010/main" val="397079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C9454-68AE-4A38-B2ED-AA0C7CA615A8}"/>
              </a:ext>
            </a:extLst>
          </p:cNvPr>
          <p:cNvSpPr>
            <a:spLocks noGrp="1"/>
          </p:cNvSpPr>
          <p:nvPr>
            <p:ph type="title"/>
          </p:nvPr>
        </p:nvSpPr>
        <p:spPr>
          <a:xfrm>
            <a:off x="1827212" y="990600"/>
            <a:ext cx="9601200" cy="1143000"/>
          </a:xfrm>
        </p:spPr>
        <p:txBody>
          <a:bodyPr>
            <a:normAutofit fontScale="90000"/>
          </a:bodyPr>
          <a:lstStyle/>
          <a:p>
            <a:br>
              <a:rPr lang="en-US" sz="4400" dirty="0"/>
            </a:br>
            <a:br>
              <a:rPr lang="en-US" dirty="0"/>
            </a:br>
            <a:r>
              <a:rPr lang="en-US" sz="4400" dirty="0"/>
              <a:t>How do you get your message out—especially to the isolated?</a:t>
            </a:r>
          </a:p>
        </p:txBody>
      </p:sp>
      <p:pic>
        <p:nvPicPr>
          <p:cNvPr id="5" name="Content Placeholder 4">
            <a:extLst>
              <a:ext uri="{FF2B5EF4-FFF2-40B4-BE49-F238E27FC236}">
                <a16:creationId xmlns:a16="http://schemas.microsoft.com/office/drawing/2014/main" id="{64D4CEEA-3538-48EC-99A9-1247558396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8812" y="2674039"/>
            <a:ext cx="5410200" cy="3440203"/>
          </a:xfrm>
        </p:spPr>
      </p:pic>
    </p:spTree>
    <p:extLst>
      <p:ext uri="{BB962C8B-B14F-4D97-AF65-F5344CB8AC3E}">
        <p14:creationId xmlns:p14="http://schemas.microsoft.com/office/powerpoint/2010/main" val="338614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F3D6-33C9-4AEA-82D8-BFB279933FAD}"/>
              </a:ext>
            </a:extLst>
          </p:cNvPr>
          <p:cNvSpPr>
            <a:spLocks noGrp="1"/>
          </p:cNvSpPr>
          <p:nvPr>
            <p:ph type="title"/>
          </p:nvPr>
        </p:nvSpPr>
        <p:spPr>
          <a:xfrm>
            <a:off x="1370012" y="685800"/>
            <a:ext cx="9601200" cy="1143000"/>
          </a:xfrm>
        </p:spPr>
        <p:txBody>
          <a:bodyPr/>
          <a:lstStyle/>
          <a:p>
            <a:r>
              <a:rPr lang="en-US" dirty="0"/>
              <a:t>Create and Manage Your </a:t>
            </a:r>
            <a:br>
              <a:rPr lang="en-US" dirty="0"/>
            </a:br>
            <a:r>
              <a:rPr lang="en-US" dirty="0"/>
              <a:t>Outreach Plan</a:t>
            </a:r>
          </a:p>
        </p:txBody>
      </p:sp>
      <p:sp>
        <p:nvSpPr>
          <p:cNvPr id="3" name="Content Placeholder 2">
            <a:extLst>
              <a:ext uri="{FF2B5EF4-FFF2-40B4-BE49-F238E27FC236}">
                <a16:creationId xmlns:a16="http://schemas.microsoft.com/office/drawing/2014/main" id="{72591395-3DD3-45A4-A029-F81BE2F0598A}"/>
              </a:ext>
            </a:extLst>
          </p:cNvPr>
          <p:cNvSpPr>
            <a:spLocks noGrp="1"/>
          </p:cNvSpPr>
          <p:nvPr>
            <p:ph idx="1"/>
          </p:nvPr>
        </p:nvSpPr>
        <p:spPr>
          <a:xfrm>
            <a:off x="1827212" y="1828800"/>
            <a:ext cx="9601200" cy="4343400"/>
          </a:xfrm>
        </p:spPr>
        <p:txBody>
          <a:bodyPr>
            <a:normAutofit fontScale="92500" lnSpcReduction="10000"/>
          </a:bodyPr>
          <a:lstStyle/>
          <a:p>
            <a:pPr marL="0" indent="0">
              <a:buNone/>
            </a:pPr>
            <a:endParaRPr lang="en-US" dirty="0"/>
          </a:p>
          <a:p>
            <a:r>
              <a:rPr lang="en-US" dirty="0"/>
              <a:t>Face-to-face activities with beneficiaries</a:t>
            </a:r>
          </a:p>
          <a:p>
            <a:pPr lvl="1"/>
            <a:r>
              <a:rPr lang="en-US" dirty="0"/>
              <a:t>Presentations</a:t>
            </a:r>
          </a:p>
          <a:p>
            <a:pPr lvl="1"/>
            <a:r>
              <a:rPr lang="en-US" dirty="0"/>
              <a:t>Health or Senior Fair Exhibit</a:t>
            </a:r>
          </a:p>
          <a:p>
            <a:r>
              <a:rPr lang="en-US" dirty="0"/>
              <a:t>Face-to-face with community partners</a:t>
            </a:r>
          </a:p>
          <a:p>
            <a:pPr lvl="1"/>
            <a:r>
              <a:rPr lang="en-US" dirty="0"/>
              <a:t>Educate </a:t>
            </a:r>
          </a:p>
          <a:p>
            <a:pPr lvl="1"/>
            <a:r>
              <a:rPr lang="en-US" dirty="0"/>
              <a:t>Share resources</a:t>
            </a:r>
          </a:p>
          <a:p>
            <a:r>
              <a:rPr lang="en-US" dirty="0"/>
              <a:t>Traditional Media Sources</a:t>
            </a:r>
          </a:p>
          <a:p>
            <a:r>
              <a:rPr lang="en-US" dirty="0"/>
              <a:t>Other printed materials</a:t>
            </a:r>
          </a:p>
          <a:p>
            <a:pPr lvl="1"/>
            <a:r>
              <a:rPr lang="en-US" dirty="0"/>
              <a:t>Newsletter articles</a:t>
            </a:r>
          </a:p>
          <a:p>
            <a:pPr lvl="1"/>
            <a:r>
              <a:rPr lang="en-US" dirty="0"/>
              <a:t>Brochures, Posters, Flyers</a:t>
            </a:r>
          </a:p>
        </p:txBody>
      </p:sp>
      <p:pic>
        <p:nvPicPr>
          <p:cNvPr id="5" name="Picture 4">
            <a:extLst>
              <a:ext uri="{FF2B5EF4-FFF2-40B4-BE49-F238E27FC236}">
                <a16:creationId xmlns:a16="http://schemas.microsoft.com/office/drawing/2014/main" id="{5C56AB5C-32EB-4B43-B594-A59EB6957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3212" y="1600200"/>
            <a:ext cx="3748087" cy="2133600"/>
          </a:xfrm>
          <a:prstGeom prst="rect">
            <a:avLst/>
          </a:prstGeom>
        </p:spPr>
      </p:pic>
    </p:spTree>
    <p:extLst>
      <p:ext uri="{BB962C8B-B14F-4D97-AF65-F5344CB8AC3E}">
        <p14:creationId xmlns:p14="http://schemas.microsoft.com/office/powerpoint/2010/main" val="294253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8928-C861-40C6-8E52-5A51166B6E53}"/>
              </a:ext>
            </a:extLst>
          </p:cNvPr>
          <p:cNvSpPr>
            <a:spLocks noGrp="1"/>
          </p:cNvSpPr>
          <p:nvPr>
            <p:ph type="title"/>
          </p:nvPr>
        </p:nvSpPr>
        <p:spPr>
          <a:xfrm>
            <a:off x="1293812" y="152400"/>
            <a:ext cx="9601200" cy="1143000"/>
          </a:xfrm>
        </p:spPr>
        <p:txBody>
          <a:bodyPr/>
          <a:lstStyle/>
          <a:p>
            <a:r>
              <a:rPr lang="en-US" dirty="0"/>
              <a:t>When Working in Rural Areas</a:t>
            </a:r>
          </a:p>
        </p:txBody>
      </p:sp>
      <p:sp>
        <p:nvSpPr>
          <p:cNvPr id="3" name="Content Placeholder 2">
            <a:extLst>
              <a:ext uri="{FF2B5EF4-FFF2-40B4-BE49-F238E27FC236}">
                <a16:creationId xmlns:a16="http://schemas.microsoft.com/office/drawing/2014/main" id="{D29AB471-EB75-4C4F-9D68-74E526417314}"/>
              </a:ext>
            </a:extLst>
          </p:cNvPr>
          <p:cNvSpPr>
            <a:spLocks noGrp="1"/>
          </p:cNvSpPr>
          <p:nvPr>
            <p:ph idx="1"/>
          </p:nvPr>
        </p:nvSpPr>
        <p:spPr>
          <a:xfrm>
            <a:off x="1522412" y="3962400"/>
            <a:ext cx="9601200" cy="1676400"/>
          </a:xfrm>
        </p:spPr>
        <p:txBody>
          <a:bodyPr/>
          <a:lstStyle/>
          <a:p>
            <a:r>
              <a:rPr lang="en-US" dirty="0"/>
              <a:t>Personal communication works best</a:t>
            </a:r>
          </a:p>
          <a:p>
            <a:r>
              <a:rPr lang="en-US" dirty="0"/>
              <a:t>Earning trust is key</a:t>
            </a:r>
          </a:p>
          <a:p>
            <a:r>
              <a:rPr lang="en-US" dirty="0"/>
              <a:t>Pay attention to community values &amp; tradition</a:t>
            </a:r>
          </a:p>
        </p:txBody>
      </p:sp>
      <p:pic>
        <p:nvPicPr>
          <p:cNvPr id="5" name="Picture 4">
            <a:extLst>
              <a:ext uri="{FF2B5EF4-FFF2-40B4-BE49-F238E27FC236}">
                <a16:creationId xmlns:a16="http://schemas.microsoft.com/office/drawing/2014/main" id="{AE577E31-15F6-4FBF-B9C8-B732AF903AFB}"/>
              </a:ext>
            </a:extLst>
          </p:cNvPr>
          <p:cNvPicPr>
            <a:picLocks noChangeAspect="1"/>
          </p:cNvPicPr>
          <p:nvPr/>
        </p:nvPicPr>
        <p:blipFill rotWithShape="1">
          <a:blip r:embed="rId3">
            <a:extLst>
              <a:ext uri="{28A0092B-C50C-407E-A947-70E740481C1C}">
                <a14:useLocalDpi xmlns:a14="http://schemas.microsoft.com/office/drawing/2010/main" val="0"/>
              </a:ext>
            </a:extLst>
          </a:blip>
          <a:srcRect t="40426" b="8511"/>
          <a:stretch/>
        </p:blipFill>
        <p:spPr>
          <a:xfrm>
            <a:off x="1887537" y="1714500"/>
            <a:ext cx="8245475" cy="1866900"/>
          </a:xfrm>
          <a:prstGeom prst="rect">
            <a:avLst/>
          </a:prstGeom>
        </p:spPr>
      </p:pic>
    </p:spTree>
    <p:extLst>
      <p:ext uri="{BB962C8B-B14F-4D97-AF65-F5344CB8AC3E}">
        <p14:creationId xmlns:p14="http://schemas.microsoft.com/office/powerpoint/2010/main" val="25152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62F1-2D9B-44A6-B2EC-097C2CD60963}"/>
              </a:ext>
            </a:extLst>
          </p:cNvPr>
          <p:cNvSpPr>
            <a:spLocks noGrp="1"/>
          </p:cNvSpPr>
          <p:nvPr>
            <p:ph type="title"/>
          </p:nvPr>
        </p:nvSpPr>
        <p:spPr/>
        <p:txBody>
          <a:bodyPr/>
          <a:lstStyle/>
          <a:p>
            <a:r>
              <a:rPr lang="en-US" dirty="0"/>
              <a:t>Personal Communication</a:t>
            </a:r>
          </a:p>
        </p:txBody>
      </p:sp>
      <p:sp>
        <p:nvSpPr>
          <p:cNvPr id="3" name="Content Placeholder 2">
            <a:extLst>
              <a:ext uri="{FF2B5EF4-FFF2-40B4-BE49-F238E27FC236}">
                <a16:creationId xmlns:a16="http://schemas.microsoft.com/office/drawing/2014/main" id="{B1476390-E4EB-4203-AEDE-A30EF7FA8E24}"/>
              </a:ext>
            </a:extLst>
          </p:cNvPr>
          <p:cNvSpPr>
            <a:spLocks noGrp="1"/>
          </p:cNvSpPr>
          <p:nvPr>
            <p:ph idx="1"/>
          </p:nvPr>
        </p:nvSpPr>
        <p:spPr/>
        <p:txBody>
          <a:bodyPr>
            <a:normAutofit/>
          </a:bodyPr>
          <a:lstStyle/>
          <a:p>
            <a:r>
              <a:rPr lang="en-US" dirty="0"/>
              <a:t>Meet with people whenever possible—getting out to the isolated</a:t>
            </a:r>
          </a:p>
          <a:p>
            <a:pPr lvl="1"/>
            <a:r>
              <a:rPr lang="en-US" dirty="0"/>
              <a:t>Time consuming, yet effective!</a:t>
            </a:r>
          </a:p>
          <a:p>
            <a:r>
              <a:rPr lang="en-US" dirty="0"/>
              <a:t>Offer presentations throughout service area</a:t>
            </a:r>
          </a:p>
          <a:p>
            <a:r>
              <a:rPr lang="en-US" dirty="0"/>
              <a:t>Check with others in your agency who may be visiting isolated people and share your information. </a:t>
            </a:r>
          </a:p>
          <a:p>
            <a:pPr lvl="1"/>
            <a:r>
              <a:rPr lang="en-US" dirty="0"/>
              <a:t> People receiving home-delivered meals</a:t>
            </a:r>
          </a:p>
          <a:p>
            <a:pPr marL="365760" lvl="1" indent="0">
              <a:buNone/>
            </a:pPr>
            <a:r>
              <a:rPr lang="en-US" dirty="0"/>
              <a:t> need an annual visit</a:t>
            </a:r>
          </a:p>
          <a:p>
            <a:endParaRPr lang="en-US" dirty="0"/>
          </a:p>
          <a:p>
            <a:endParaRPr lang="en-US" dirty="0"/>
          </a:p>
        </p:txBody>
      </p:sp>
      <p:pic>
        <p:nvPicPr>
          <p:cNvPr id="5" name="Picture 4">
            <a:extLst>
              <a:ext uri="{FF2B5EF4-FFF2-40B4-BE49-F238E27FC236}">
                <a16:creationId xmlns:a16="http://schemas.microsoft.com/office/drawing/2014/main" id="{08E44A7F-B568-4D5F-A888-1E1D7709B337}"/>
              </a:ext>
            </a:extLst>
          </p:cNvPr>
          <p:cNvPicPr>
            <a:picLocks noChangeAspect="1"/>
          </p:cNvPicPr>
          <p:nvPr/>
        </p:nvPicPr>
        <p:blipFill rotWithShape="1">
          <a:blip r:embed="rId3">
            <a:extLst>
              <a:ext uri="{28A0092B-C50C-407E-A947-70E740481C1C}">
                <a14:useLocalDpi xmlns:a14="http://schemas.microsoft.com/office/drawing/2010/main" val="0"/>
              </a:ext>
            </a:extLst>
          </a:blip>
          <a:srcRect t="15748"/>
          <a:stretch/>
        </p:blipFill>
        <p:spPr>
          <a:xfrm>
            <a:off x="7085012" y="4187565"/>
            <a:ext cx="3140814" cy="1984635"/>
          </a:xfrm>
          <a:prstGeom prst="rect">
            <a:avLst/>
          </a:prstGeom>
          <a:ln>
            <a:solidFill>
              <a:srgbClr val="002060"/>
            </a:solidFill>
          </a:ln>
        </p:spPr>
      </p:pic>
    </p:spTree>
    <p:extLst>
      <p:ext uri="{BB962C8B-B14F-4D97-AF65-F5344CB8AC3E}">
        <p14:creationId xmlns:p14="http://schemas.microsoft.com/office/powerpoint/2010/main" val="57113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3F79-67AF-4FB6-A2D5-460D94BD304E}"/>
              </a:ext>
            </a:extLst>
          </p:cNvPr>
          <p:cNvSpPr>
            <a:spLocks noGrp="1"/>
          </p:cNvSpPr>
          <p:nvPr>
            <p:ph type="title"/>
          </p:nvPr>
        </p:nvSpPr>
        <p:spPr>
          <a:xfrm>
            <a:off x="1293812" y="-838200"/>
            <a:ext cx="9601200" cy="1143000"/>
          </a:xfrm>
        </p:spPr>
        <p:txBody>
          <a:bodyPr/>
          <a:lstStyle/>
          <a:p>
            <a:endParaRPr lang="en-US" dirty="0"/>
          </a:p>
        </p:txBody>
      </p:sp>
      <p:sp>
        <p:nvSpPr>
          <p:cNvPr id="3" name="Content Placeholder 2">
            <a:extLst>
              <a:ext uri="{FF2B5EF4-FFF2-40B4-BE49-F238E27FC236}">
                <a16:creationId xmlns:a16="http://schemas.microsoft.com/office/drawing/2014/main" id="{E417B129-6609-4640-A063-C026CEE1F90C}"/>
              </a:ext>
            </a:extLst>
          </p:cNvPr>
          <p:cNvSpPr>
            <a:spLocks noGrp="1"/>
          </p:cNvSpPr>
          <p:nvPr>
            <p:ph idx="1"/>
          </p:nvPr>
        </p:nvSpPr>
        <p:spPr>
          <a:xfrm>
            <a:off x="989012" y="914400"/>
            <a:ext cx="9601200" cy="4343400"/>
          </a:xfrm>
        </p:spPr>
        <p:txBody>
          <a:bodyPr/>
          <a:lstStyle/>
          <a:p>
            <a:r>
              <a:rPr lang="en-US" dirty="0"/>
              <a:t>Make yourself well-known and visible in the community</a:t>
            </a:r>
          </a:p>
          <a:p>
            <a:r>
              <a:rPr lang="en-US" dirty="0"/>
              <a:t>Hold office hours in outlying areas </a:t>
            </a:r>
          </a:p>
          <a:p>
            <a:r>
              <a:rPr lang="en-US" dirty="0"/>
              <a:t>Tell people about yourself—build a connection</a:t>
            </a:r>
          </a:p>
          <a:p>
            <a:r>
              <a:rPr lang="en-US" dirty="0"/>
              <a:t>Be modest &amp; humble</a:t>
            </a:r>
          </a:p>
          <a:p>
            <a:r>
              <a:rPr lang="en-US" dirty="0"/>
              <a:t>Give examples of how you have helped others in the community—(without names or other information that would reveal who you are talking about!)</a:t>
            </a:r>
          </a:p>
          <a:p>
            <a:endParaRPr lang="en-US" dirty="0"/>
          </a:p>
        </p:txBody>
      </p:sp>
      <p:pic>
        <p:nvPicPr>
          <p:cNvPr id="4" name="Picture 3">
            <a:extLst>
              <a:ext uri="{FF2B5EF4-FFF2-40B4-BE49-F238E27FC236}">
                <a16:creationId xmlns:a16="http://schemas.microsoft.com/office/drawing/2014/main" id="{13C00D02-6456-4E63-9B13-0D5F6115AAC0}"/>
              </a:ext>
            </a:extLst>
          </p:cNvPr>
          <p:cNvPicPr>
            <a:picLocks noChangeAspect="1"/>
          </p:cNvPicPr>
          <p:nvPr/>
        </p:nvPicPr>
        <p:blipFill>
          <a:blip r:embed="rId3"/>
          <a:stretch>
            <a:fillRect/>
          </a:stretch>
        </p:blipFill>
        <p:spPr>
          <a:xfrm>
            <a:off x="6551612" y="4152900"/>
            <a:ext cx="3813101" cy="2209800"/>
          </a:xfrm>
          <a:prstGeom prst="rect">
            <a:avLst/>
          </a:prstGeom>
          <a:ln>
            <a:solidFill>
              <a:srgbClr val="002060"/>
            </a:solidFill>
          </a:ln>
        </p:spPr>
      </p:pic>
    </p:spTree>
    <p:extLst>
      <p:ext uri="{BB962C8B-B14F-4D97-AF65-F5344CB8AC3E}">
        <p14:creationId xmlns:p14="http://schemas.microsoft.com/office/powerpoint/2010/main" val="364641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035FA-03E3-4B55-A1DD-5644A79B8614}"/>
              </a:ext>
            </a:extLst>
          </p:cNvPr>
          <p:cNvSpPr>
            <a:spLocks noGrp="1"/>
          </p:cNvSpPr>
          <p:nvPr>
            <p:ph type="title"/>
          </p:nvPr>
        </p:nvSpPr>
        <p:spPr>
          <a:xfrm>
            <a:off x="989012" y="381000"/>
            <a:ext cx="9601200" cy="1143000"/>
          </a:xfrm>
        </p:spPr>
        <p:txBody>
          <a:bodyPr/>
          <a:lstStyle/>
          <a:p>
            <a:r>
              <a:rPr lang="en-US" dirty="0"/>
              <a:t>Connect with </a:t>
            </a:r>
            <a:br>
              <a:rPr lang="en-US" dirty="0"/>
            </a:br>
            <a:r>
              <a:rPr lang="en-US" dirty="0"/>
              <a:t>Trusted Community Leaders</a:t>
            </a:r>
          </a:p>
        </p:txBody>
      </p:sp>
      <p:sp>
        <p:nvSpPr>
          <p:cNvPr id="3" name="Content Placeholder 2">
            <a:extLst>
              <a:ext uri="{FF2B5EF4-FFF2-40B4-BE49-F238E27FC236}">
                <a16:creationId xmlns:a16="http://schemas.microsoft.com/office/drawing/2014/main" id="{5706C21B-1942-40FE-8CF4-F3BE88C7A4E4}"/>
              </a:ext>
            </a:extLst>
          </p:cNvPr>
          <p:cNvSpPr>
            <a:spLocks noGrp="1"/>
          </p:cNvSpPr>
          <p:nvPr>
            <p:ph idx="1"/>
          </p:nvPr>
        </p:nvSpPr>
        <p:spPr>
          <a:xfrm>
            <a:off x="836612" y="2133600"/>
            <a:ext cx="9601200" cy="4343400"/>
          </a:xfrm>
        </p:spPr>
        <p:txBody>
          <a:bodyPr/>
          <a:lstStyle/>
          <a:p>
            <a:r>
              <a:rPr lang="en-US" dirty="0"/>
              <a:t>Important to win over key opinion leaders</a:t>
            </a:r>
          </a:p>
          <a:p>
            <a:pPr lvl="1"/>
            <a:r>
              <a:rPr lang="en-US" dirty="0"/>
              <a:t>Popular business leader</a:t>
            </a:r>
          </a:p>
          <a:p>
            <a:pPr lvl="1"/>
            <a:r>
              <a:rPr lang="en-US" dirty="0"/>
              <a:t>Mayor or other popular local figure</a:t>
            </a:r>
          </a:p>
          <a:p>
            <a:pPr lvl="1"/>
            <a:r>
              <a:rPr lang="en-US" dirty="0"/>
              <a:t>Women’s club leader</a:t>
            </a:r>
          </a:p>
          <a:p>
            <a:r>
              <a:rPr lang="en-US" dirty="0"/>
              <a:t>Educate them and ask them to pass it on</a:t>
            </a:r>
          </a:p>
          <a:p>
            <a:pPr lvl="1"/>
            <a:r>
              <a:rPr lang="en-US" dirty="0"/>
              <a:t>Help them understand the impact these programs can have</a:t>
            </a:r>
          </a:p>
          <a:p>
            <a:pPr lvl="1"/>
            <a:r>
              <a:rPr lang="en-US" dirty="0"/>
              <a:t>Give them flyers/brochures</a:t>
            </a:r>
          </a:p>
          <a:p>
            <a:r>
              <a:rPr lang="en-US" dirty="0"/>
              <a:t>Generate positive word-of-mouth from these local sources of authority</a:t>
            </a:r>
          </a:p>
        </p:txBody>
      </p:sp>
      <p:pic>
        <p:nvPicPr>
          <p:cNvPr id="4" name="Picture 3">
            <a:extLst>
              <a:ext uri="{FF2B5EF4-FFF2-40B4-BE49-F238E27FC236}">
                <a16:creationId xmlns:a16="http://schemas.microsoft.com/office/drawing/2014/main" id="{5352BE5B-7EC6-44BF-84D6-2C924EA08195}"/>
              </a:ext>
            </a:extLst>
          </p:cNvPr>
          <p:cNvPicPr>
            <a:picLocks noChangeAspect="1"/>
          </p:cNvPicPr>
          <p:nvPr/>
        </p:nvPicPr>
        <p:blipFill>
          <a:blip r:embed="rId3"/>
          <a:stretch>
            <a:fillRect/>
          </a:stretch>
        </p:blipFill>
        <p:spPr>
          <a:xfrm>
            <a:off x="7542212" y="1524000"/>
            <a:ext cx="4310060" cy="2506872"/>
          </a:xfrm>
          <a:prstGeom prst="rect">
            <a:avLst/>
          </a:prstGeom>
          <a:ln>
            <a:solidFill>
              <a:schemeClr val="tx1"/>
            </a:solidFill>
          </a:ln>
        </p:spPr>
      </p:pic>
    </p:spTree>
    <p:extLst>
      <p:ext uri="{BB962C8B-B14F-4D97-AF65-F5344CB8AC3E}">
        <p14:creationId xmlns:p14="http://schemas.microsoft.com/office/powerpoint/2010/main" val="14598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oodgrain 16x9">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01115" id="{6D802E96-7B24-457C-A326-69AF839D4486}" vid="{C3FFE3C6-9A62-4BEA-9FE0-A8BC12B9BCCA}"/>
    </a:ext>
  </a:extLst>
</a:theme>
</file>

<file path=ppt/theme/theme2.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Woodgrain_16x9">
      <a:dk1>
        <a:sysClr val="windowText" lastClr="000000"/>
      </a:dk1>
      <a:lt1>
        <a:sysClr val="window" lastClr="FFFFFF"/>
      </a:lt1>
      <a:dk2>
        <a:srgbClr val="90B365"/>
      </a:dk2>
      <a:lt2>
        <a:srgbClr val="EEECE1"/>
      </a:lt2>
      <a:accent1>
        <a:srgbClr val="4283D2"/>
      </a:accent1>
      <a:accent2>
        <a:srgbClr val="6E9D35"/>
      </a:accent2>
      <a:accent3>
        <a:srgbClr val="DE6742"/>
      </a:accent3>
      <a:accent4>
        <a:srgbClr val="8F73DF"/>
      </a:accent4>
      <a:accent5>
        <a:srgbClr val="CB991B"/>
      </a:accent5>
      <a:accent6>
        <a:srgbClr val="7F7F7F"/>
      </a:accent6>
      <a:hlink>
        <a:srgbClr val="90B365"/>
      </a:hlink>
      <a:folHlink>
        <a:srgbClr val="7F7F7F"/>
      </a:folHlink>
    </a:clrScheme>
    <a:fontScheme name="Century">
      <a:majorFont>
        <a:latin typeface="Century"/>
        <a:ea typeface=""/>
        <a:cs typeface=""/>
      </a:majorFont>
      <a:minorFont>
        <a:latin typeface="Century"/>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1360511</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TP102801114</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706531</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6EB9514F-6A45-47F4-BC6D-A865E29717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20563B-C646-42AF-9D0D-76DF086793C3}">
  <ds:schemaRefs>
    <ds:schemaRef ds:uri="http://schemas.microsoft.com/sharepoint/v3/contenttype/forms"/>
  </ds:schemaRefs>
</ds:datastoreItem>
</file>

<file path=customXml/itemProps3.xml><?xml version="1.0" encoding="utf-8"?>
<ds:datastoreItem xmlns:ds="http://schemas.openxmlformats.org/officeDocument/2006/customXml" ds:itemID="{C335E791-7449-4708-8DE9-182EC4D8A134}">
  <ds:schemaRefs>
    <ds:schemaRef ds:uri="http://schemas.microsoft.com/office/2006/documentManagement/types"/>
    <ds:schemaRef ds:uri="http://purl.org/dc/dcmitype/"/>
    <ds:schemaRef ds:uri="http://purl.org/dc/terms/"/>
    <ds:schemaRef ds:uri="4873beb7-5857-4685-be1f-d57550cc96cc"/>
    <ds:schemaRef ds:uri="http://schemas.microsoft.com/office/infopath/2007/PartnerControls"/>
    <ds:schemaRef ds:uri="http://www.w3.org/XML/1998/namespace"/>
    <ds:schemaRef ds:uri="http://purl.org/dc/elements/1.1/"/>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Woodgrain nature presentation (widescreen)</Template>
  <TotalTime>2212</TotalTime>
  <Words>2218</Words>
  <Application>Microsoft Office PowerPoint</Application>
  <PresentationFormat>Custom</PresentationFormat>
  <Paragraphs>223</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Century</vt:lpstr>
      <vt:lpstr>Woodgrain 16x9</vt:lpstr>
      <vt:lpstr>Medicare Outreach in Rural Wisconsin</vt:lpstr>
      <vt:lpstr>Common Characteristics  in Rural Areas</vt:lpstr>
      <vt:lpstr>Facing the challenges</vt:lpstr>
      <vt:lpstr>  How do you get your message out—especially to the isolated?</vt:lpstr>
      <vt:lpstr>Create and Manage Your  Outreach Plan</vt:lpstr>
      <vt:lpstr>When Working in Rural Areas</vt:lpstr>
      <vt:lpstr>Personal Communication</vt:lpstr>
      <vt:lpstr>PowerPoint Presentation</vt:lpstr>
      <vt:lpstr>Connect with  Trusted Community Leaders</vt:lpstr>
      <vt:lpstr>Earning </vt:lpstr>
      <vt:lpstr>Community Values &amp; Tradition</vt:lpstr>
      <vt:lpstr>Leverage Partnerships</vt:lpstr>
      <vt:lpstr>Connect with Local Businesses</vt:lpstr>
      <vt:lpstr>Other Possibilities…</vt:lpstr>
      <vt:lpstr>Traditional Media Sources</vt:lpstr>
      <vt:lpstr>Stuff Flyers/Brochures into  ANYTHING!</vt:lpstr>
      <vt:lpstr>Highlights from Around the State</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Medicare Outreach in Rural Wisconsin</dc:title>
  <dc:creator>Debbie Bisswurm</dc:creator>
  <cp:lastModifiedBy>Debbie Bisswurm</cp:lastModifiedBy>
  <cp:revision>81</cp:revision>
  <cp:lastPrinted>2018-02-05T21:29:18Z</cp:lastPrinted>
  <dcterms:created xsi:type="dcterms:W3CDTF">2017-12-27T17:20:23Z</dcterms:created>
  <dcterms:modified xsi:type="dcterms:W3CDTF">2018-02-07T15:27:50Z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