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30"/>
  </p:notesMasterIdLst>
  <p:handoutMasterIdLst>
    <p:handoutMasterId r:id="rId31"/>
  </p:handoutMasterIdLst>
  <p:sldIdLst>
    <p:sldId id="330" r:id="rId5"/>
    <p:sldId id="311" r:id="rId6"/>
    <p:sldId id="312" r:id="rId7"/>
    <p:sldId id="340" r:id="rId8"/>
    <p:sldId id="317" r:id="rId9"/>
    <p:sldId id="315" r:id="rId10"/>
    <p:sldId id="316" r:id="rId11"/>
    <p:sldId id="318" r:id="rId12"/>
    <p:sldId id="319" r:id="rId13"/>
    <p:sldId id="320" r:id="rId14"/>
    <p:sldId id="351" r:id="rId15"/>
    <p:sldId id="352" r:id="rId16"/>
    <p:sldId id="321" r:id="rId17"/>
    <p:sldId id="331" r:id="rId18"/>
    <p:sldId id="345" r:id="rId19"/>
    <p:sldId id="333" r:id="rId20"/>
    <p:sldId id="346" r:id="rId21"/>
    <p:sldId id="347" r:id="rId22"/>
    <p:sldId id="350" r:id="rId23"/>
    <p:sldId id="348" r:id="rId24"/>
    <p:sldId id="334" r:id="rId25"/>
    <p:sldId id="344" r:id="rId26"/>
    <p:sldId id="338" r:id="rId27"/>
    <p:sldId id="349" r:id="rId28"/>
    <p:sldId id="339"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80964" autoAdjust="0"/>
  </p:normalViewPr>
  <p:slideViewPr>
    <p:cSldViewPr snapToGrid="0" showGuides="1">
      <p:cViewPr varScale="1">
        <p:scale>
          <a:sx n="69" d="100"/>
          <a:sy n="69" d="100"/>
        </p:scale>
        <p:origin x="494"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CEAAF3-9831-450B-8D59-2C09DB96C8FC}" type="datetimeFigureOut">
              <a:rPr lang="en-US"/>
              <a:t>2/10/2020</a:t>
            </a:fld>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50CD79-FC16-4410-AB61-17F26E6D3BC8}" type="datetimeFigureOut">
              <a:rPr lang="en-US"/>
              <a:t>2/10/2020</a:t>
            </a:fld>
            <a:endParaRP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54A28F7-83FF-4F10-AA1B-1FF7F445650B}"/>
              </a:ext>
            </a:extLst>
          </p:cNvPr>
          <p:cNvSpPr>
            <a:spLocks noGrp="1"/>
          </p:cNvSpPr>
          <p:nvPr>
            <p:ph type="body" idx="1"/>
          </p:nvPr>
        </p:nvSpPr>
        <p:spPr/>
        <p:txBody>
          <a:bodyPr/>
          <a:lstStyle/>
          <a:p>
            <a:r>
              <a:rPr lang="en-US" dirty="0"/>
              <a:t>Hello everyone, I am Debbie Bisswurm, Medicare Outreach Coordinator, and I am joined by Angie Sullivan, GWAAR”s Health Promotions Specialist.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session today will focus on Promoting Better Health for People with Medicare—and we will be sharing some tools and strategies for conducting outreach regarding Medicare’s preventive benefits as well as for developing and maintaining a valuable partnership with your local health promotion programs.</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you haven’t seen it, I just want to point out what the Brochure insert looks like.  This is a 2-sided piece, with the Preventive Benefits highlighted on one side and the Health Promotion programs highlighted on the other.</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6479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 look at the Preventive services chart which includes the Service or Screening and how often they are covered by Medicare.  The main part of this chart has the services that are covered in full and the lower smaller section has the services listed that still have the Part B deductible and coinsurance that apply.</a:t>
            </a:r>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3788860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on the backside of the chart is a Prevention and Wellness Word Search and you can add your agency contact information to encourage people to contact you for info and assistance with Medicare and other benefits.</a:t>
            </a:r>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3325865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these resources on the Medicare Outreach and Assistance page of the GWAAR website.  </a:t>
            </a:r>
          </a:p>
          <a:p>
            <a:endParaRPr lang="en-US" dirty="0"/>
          </a:p>
          <a:p>
            <a:r>
              <a:rPr lang="en-US" dirty="0"/>
              <a:t>Under Additional Links you’ll find a link to CMS Preventive Services materials as well as a link to the Wisconsin Institute for Healthy Aging (or WIHA) webpage that lists the workshops available in Wisconsin.</a:t>
            </a:r>
          </a:p>
          <a:p>
            <a:endParaRPr lang="en-US" dirty="0"/>
          </a:p>
          <a:p>
            <a:r>
              <a:rPr lang="en-US" dirty="0"/>
              <a:t>And if you click on Preventive Services, you’ll get a drop down list of all the materials I’ve talked about and many more.</a:t>
            </a:r>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3707272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far as outreach strategies there are several things you can do, and some of them take very little extra effort or time from what you are already doing.</a:t>
            </a:r>
          </a:p>
          <a:p>
            <a:pPr marL="171450" indent="-171450">
              <a:buFont typeface="Arial" panose="020B0604020202020204" pitchFamily="34" charset="0"/>
              <a:buChar char="•"/>
            </a:pPr>
            <a:r>
              <a:rPr lang="en-US" dirty="0"/>
              <a:t>Add some Prevention and HP info to your website. (Links to articles, etc.)</a:t>
            </a:r>
          </a:p>
          <a:p>
            <a:pPr marL="171450" indent="-171450">
              <a:buFont typeface="Arial" panose="020B0604020202020204" pitchFamily="34" charset="0"/>
              <a:buChar char="•"/>
            </a:pPr>
            <a:r>
              <a:rPr lang="en-US" dirty="0"/>
              <a:t>Consider Facebook posts on this topic.</a:t>
            </a:r>
          </a:p>
          <a:p>
            <a:pPr marL="171450" indent="-171450">
              <a:buFont typeface="Arial" panose="020B0604020202020204" pitchFamily="34" charset="0"/>
              <a:buChar char="•"/>
            </a:pPr>
            <a:r>
              <a:rPr lang="en-US" dirty="0"/>
              <a:t>Add this information into your Medicare presentations and also into your existing packets. This is an easy way to get the info out without adding a lot of extra time.</a:t>
            </a:r>
          </a:p>
          <a:p>
            <a:pPr marL="171450" indent="-171450">
              <a:buFont typeface="Arial" panose="020B0604020202020204" pitchFamily="34" charset="0"/>
              <a:buChar char="•"/>
            </a:pPr>
            <a:r>
              <a:rPr lang="en-US" dirty="0"/>
              <a:t>Create new partnerships—Doing outreach on this topic gives you an valuable opportunity to connect with other health care professionals, public health departments, caregiver coalitions and of course, health promotion coordinators.  So with that, I am going turn it over to Angie--</a:t>
            </a:r>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480064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As an OAA Consultant in the area of health promotion, I provide technical assistance to 70 counties and 11 tribes on evidence-based self-management programs.  I’m going to give a brief overview of what evidence –based self-management programs are and why they are important to the health of our communities.  Self-management programs help people with chronic (or ongoing health conditions) with tools to understand and manage their condition.  Evidence-based can be defined with one word…Research.  The interventions have been proven to be effective in preventing disease and improving health.  They have undergone randomized control trials and have been implemented in a community setting.  To use Title III-D dollars – programs must be high-level evidence based.  You can refer to GWAAR’s website for a listing of evidence based programs.</a:t>
            </a:r>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144377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talk about a few of our most popular evidence-based programs being implemented at Aging Units/ADRC’s around the state.  The most popular class that is implemented by over 50% of Aging Units/ADRC’s is the fall prevention program Stepping On.</a:t>
            </a:r>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424915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806249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confirms that LW participants experience significant, measurable health improvements and quality of life.  The small group 10-12 people) is highly participative, where mutual support and success build the participants’ confidence in their ability to manage their health and maintain active and fulfilling lives.</a:t>
            </a:r>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214681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program in 2019.</a:t>
            </a:r>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193656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SHIP and MIPPA grants provide funding that supports outreach to promote Medicare’s preventive benefits and health promotion programs.  We often focus much of our attention on the financial benefit programs—which is very important. But financial health is a part of a person’s overall health—and the two are tied closely together…Taking advantage of preventive benefits can end up saving people money in the long run. WE know that some people with lower incomes avoid medical appointments due to the cost. Many are not aware of all the benefits available to them.</a:t>
            </a:r>
          </a:p>
          <a:p>
            <a:endParaRPr lang="en-US" dirty="0"/>
          </a:p>
          <a:p>
            <a:r>
              <a:rPr lang="en-US" dirty="0"/>
              <a:t>So we want to be sure people are informed about Medicare’s Preventive Benefits.</a:t>
            </a:r>
          </a:p>
          <a:p>
            <a:r>
              <a:rPr lang="en-US" dirty="0"/>
              <a:t>We want to Increase awareness of Health Promotion programs.</a:t>
            </a:r>
          </a:p>
          <a:p>
            <a:r>
              <a:rPr lang="en-US" dirty="0"/>
              <a:t>And we want to encourage the connection between these programs at the local level so we can ultimately reach more people.</a:t>
            </a:r>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3495784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16,000 participants in Wisconsin.  Unlike the other evidence-based programs that I mentioned – most participants continue with the program for several years not just the 12 weeks.  </a:t>
            </a:r>
          </a:p>
        </p:txBody>
      </p:sp>
      <p:sp>
        <p:nvSpPr>
          <p:cNvPr id="4" name="Slide Number Placeholder 3"/>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4269250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county does not have a health promotion coordinator often times the responsibilities fall to the Aging Unit/ADRC Director or Supervisor.  Many AU/ADRC will partner with local public health, hospitals, UW-extensions to combine resources to offer my evidence based programs to the older adults in their communities.  </a:t>
            </a:r>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2719723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we share a target audience, its obvious that this partnership with Health Promotion just makes sense. There are people participating in these programs who you may not meet directly in your work—so this can become a way to get your information to them.</a:t>
            </a:r>
          </a:p>
          <a:p>
            <a:r>
              <a:rPr lang="en-US" dirty="0"/>
              <a:t>The first step in this collaboration is to reach out to you local HP coordinator.  Again, if your county does not have a HP coordinator, reach out to your Director to discuss connecting with the HP Programs. </a:t>
            </a:r>
          </a:p>
          <a:p>
            <a:r>
              <a:rPr lang="en-US" dirty="0"/>
              <a:t>Set up a meeting and start out by explaining your role.  Share outreach materials about Medicare’s Preventive benefits—and you can share some of your other materials as well. Take the time to learn about the HP classes offered in your service area. </a:t>
            </a:r>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2029812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far as the next steps, In addition to meeting with the coordinator, if your county is set up where they have class leaders in addition to a Coordinator—I would encourage you to try to meet with those class leaders as well—tell them about your role, and how you can assist people, and about the benefit programs and how those programs can help people.  During the HP classes, there may be a resource table near their meeting room where you could share your brochures and other materials. Although the format of some of these programs does not allow for you to just come in and share info—there are specified times when information can be shared—for ex: their final session can be an opportunity for information like this to be shared. </a:t>
            </a:r>
          </a:p>
          <a:p>
            <a:r>
              <a:rPr lang="en-US" dirty="0"/>
              <a:t>*Take brochures or flyers about the HP classes. Offer to hand those out in your outreach as well.  You and the HP Coordinator can also share ideas with each other about any potential outreach activities that you become aware of—letting each other know of health fairs coming up in your community, or other things like that.  Perhaps you could do back-to back presentations for a special event.  And then be sure to maintain communication.  That is key to a partnership!</a:t>
            </a:r>
          </a:p>
        </p:txBody>
      </p:sp>
      <p:sp>
        <p:nvSpPr>
          <p:cNvPr id="4" name="Slide Number Placeholder 3"/>
          <p:cNvSpPr>
            <a:spLocks noGrp="1"/>
          </p:cNvSpPr>
          <p:nvPr>
            <p:ph type="sldNum" sz="quarter" idx="5"/>
          </p:nvPr>
        </p:nvSpPr>
        <p:spPr/>
        <p:txBody>
          <a:bodyPr/>
          <a:lstStyle/>
          <a:p>
            <a:fld id="{0A3C37BE-C303-496D-B5CD-85F2937540FC}" type="slidenum">
              <a:rPr lang="en-US" smtClean="0"/>
              <a:t>23</a:t>
            </a:fld>
            <a:endParaRPr lang="en-US"/>
          </a:p>
        </p:txBody>
      </p:sp>
    </p:spTree>
    <p:extLst>
      <p:ext uri="{BB962C8B-B14F-4D97-AF65-F5344CB8AC3E}">
        <p14:creationId xmlns:p14="http://schemas.microsoft.com/office/powerpoint/2010/main" val="2195842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this information has been helpful in getting you interested in connecting with your local Health Promotion programs.  Before we end, do we have any questions?</a:t>
            </a:r>
          </a:p>
        </p:txBody>
      </p:sp>
      <p:sp>
        <p:nvSpPr>
          <p:cNvPr id="4" name="Slide Number Placeholder 3"/>
          <p:cNvSpPr>
            <a:spLocks noGrp="1"/>
          </p:cNvSpPr>
          <p:nvPr>
            <p:ph type="sldNum" sz="quarter" idx="5"/>
          </p:nvPr>
        </p:nvSpPr>
        <p:spPr/>
        <p:txBody>
          <a:bodyPr/>
          <a:lstStyle/>
          <a:p>
            <a:fld id="{0A3C37BE-C303-496D-B5CD-85F2937540FC}" type="slidenum">
              <a:rPr lang="en-US" smtClean="0"/>
              <a:t>24</a:t>
            </a:fld>
            <a:endParaRPr lang="en-US"/>
          </a:p>
        </p:txBody>
      </p:sp>
    </p:spTree>
    <p:extLst>
      <p:ext uri="{BB962C8B-B14F-4D97-AF65-F5344CB8AC3E}">
        <p14:creationId xmlns:p14="http://schemas.microsoft.com/office/powerpoint/2010/main" val="22040179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3C37BE-C303-496D-B5CD-85F2937540FC}" type="slidenum">
              <a:rPr lang="en-US" smtClean="0"/>
              <a:t>25</a:t>
            </a:fld>
            <a:endParaRPr lang="en-US"/>
          </a:p>
        </p:txBody>
      </p:sp>
    </p:spTree>
    <p:extLst>
      <p:ext uri="{BB962C8B-B14F-4D97-AF65-F5344CB8AC3E}">
        <p14:creationId xmlns:p14="http://schemas.microsoft.com/office/powerpoint/2010/main" val="3652267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start off this session talking about the Preventive Services; issues to be aware of; materials available to help you do your outreach as well as some strategies.  Angie will provide some information about the Health Promotion Programs and the different classes that are available to people, and then we’ll talk about opportunities for collaboration.</a:t>
            </a:r>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475135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covers many preventive services starting with the Welcome to Medicare visit, and includes a Yearly Wellness Visit and additional screenings and services that are focused on preventing disease and maintaining health.</a:t>
            </a:r>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1058055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first 12 months that people have Part B, they can get a Welcome to Medicare preventive visit.  This visit includes a review of their medical and social history related to their health, as well as basic measurements of height, weight, blood pressure, a simple vision test, assessing safety risk, and a discussion about advanced directives. It also includes education and counseling about preventive services including certain screenings, shots or vaccines—like the flu or pneumonia shot) and referrals for other care if needed. (But it is important for people to know that this is NOT a physical. Medicare does not cover a routine physical.)  So, when people are scheduling their appointment for this service, it is important that they ask for it by name—the Welcome to Medicare visit.  People do not pay anything for this visit if the doctor accepts assignment.  </a:t>
            </a:r>
          </a:p>
          <a:p>
            <a:r>
              <a:rPr lang="en-US" dirty="0"/>
              <a:t>BUT—if other tests or services are done during this visit—the Part B deductible and co-insurance may apply.</a:t>
            </a:r>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152108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people have had Medicare Part B for longer than 12 months, they can get a Yearly Wellness Visit. (Again, NOT a Physical.) The focus of this visit is to develop or update their personalized prevention plan based on their current health and risk factors, and it includes a review of medical and family history, again taking those basic measurements of height, weight and blood pressure as well as assessing for cognitive impairment.</a:t>
            </a:r>
          </a:p>
          <a:p>
            <a:r>
              <a:rPr lang="en-US" dirty="0"/>
              <a:t>The beneficiary will be asked to fill out a “Health Risk Assessment” as part of this visit—to help in developing or updating the personal prevention plan.</a:t>
            </a:r>
          </a:p>
          <a:p>
            <a:r>
              <a:rPr lang="en-US" dirty="0"/>
              <a:t>Again, people pay nothing for the Yearly Wellness Visit if the doctor accepts assignment.  BUT if additional tests or services are done, the Part B deductible and co-insurance may apply.</a:t>
            </a:r>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461060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complete list of preventive services covered by Part B are listed in the Medicare and You handbook. (in the 2020 book it starts on page 30.)</a:t>
            </a:r>
          </a:p>
          <a:p>
            <a:r>
              <a:rPr lang="en-US" dirty="0"/>
              <a:t>Most of those preventive services and screenings are also covered in full by Medicare, but for some of them, the Part B deductible and co-insurance do apply. </a:t>
            </a:r>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2146371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issues that are important to be aware of—you might get questions from people who think they’ve been billed improperly:</a:t>
            </a:r>
          </a:p>
          <a:p>
            <a:pPr marL="171450" indent="-171450">
              <a:buFont typeface="Arial" panose="020B0604020202020204" pitchFamily="34" charset="0"/>
              <a:buChar char="•"/>
            </a:pPr>
            <a:r>
              <a:rPr lang="en-US" dirty="0"/>
              <a:t>Again, The Yearly Wellness visit as well as the Welcome to Medicare must be asked for by name. </a:t>
            </a:r>
          </a:p>
          <a:p>
            <a:pPr marL="171450" indent="-171450">
              <a:buFont typeface="Arial" panose="020B0604020202020204" pitchFamily="34" charset="0"/>
              <a:buChar char="•"/>
            </a:pPr>
            <a:r>
              <a:rPr lang="en-US" dirty="0"/>
              <a:t>Screenings, </a:t>
            </a:r>
            <a:r>
              <a:rPr lang="en-US" dirty="0" err="1"/>
              <a:t>etc</a:t>
            </a:r>
            <a:r>
              <a:rPr lang="en-US" dirty="0"/>
              <a:t> must be coded as “preventive” not diagnostic for full coverage. Otherwise deductible and copay may apply.</a:t>
            </a:r>
          </a:p>
          <a:p>
            <a:pPr marL="171450" indent="-171450">
              <a:buFont typeface="Arial" panose="020B0604020202020204" pitchFamily="34" charset="0"/>
              <a:buChar char="•"/>
            </a:pPr>
            <a:r>
              <a:rPr lang="en-US" dirty="0"/>
              <a:t>If the person brings up other issues during their Yearly Wellness Visit, that are not part of the Yearly Wellness Visit, those may be billed separately and they may be charged for an “office visit”.</a:t>
            </a:r>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3583723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variety of materials on the GWAAR website that may be helpful in doing your preventive services outreach.  I list just a few of them here:</a:t>
            </a:r>
          </a:p>
          <a:p>
            <a:pPr marL="171450" indent="-171450">
              <a:buFont typeface="Arial" panose="020B0604020202020204" pitchFamily="34" charset="0"/>
              <a:buChar char="•"/>
            </a:pPr>
            <a:r>
              <a:rPr lang="en-US" dirty="0"/>
              <a:t>Brochure Insert—Prevention &amp; Health Promotion</a:t>
            </a:r>
          </a:p>
          <a:p>
            <a:pPr marL="171450" indent="-171450">
              <a:buFont typeface="Arial" panose="020B0604020202020204" pitchFamily="34" charset="0"/>
              <a:buChar char="•"/>
            </a:pPr>
            <a:r>
              <a:rPr lang="en-US" dirty="0"/>
              <a:t>Preventive Services Charts—I have one that would work well at doctors offices/clinics for their waiting rooms—has a Prevention &amp; wellness word search on the back and for all of these, you can include your contact info.</a:t>
            </a:r>
          </a:p>
          <a:p>
            <a:pPr marL="171450" indent="-171450">
              <a:buFont typeface="Arial" panose="020B0604020202020204" pitchFamily="34" charset="0"/>
              <a:buChar char="•"/>
            </a:pPr>
            <a:r>
              <a:rPr lang="en-US" dirty="0"/>
              <a:t>Placemats highlighting Preventive services that can be used at dining sites and other locations.  Also a related Flyer that could be sent out with Home Delivered Meals.</a:t>
            </a:r>
          </a:p>
          <a:p>
            <a:pPr marL="171450" indent="-171450">
              <a:buFont typeface="Arial" panose="020B0604020202020204" pitchFamily="34" charset="0"/>
              <a:buChar char="•"/>
            </a:pPr>
            <a:r>
              <a:rPr lang="en-US" dirty="0"/>
              <a:t>A variety of newsletter articles on Prevention topics.</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354326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pPr/>
              <a:t>2/10/2020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425986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pPr/>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1099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133904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728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pPr/>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3831228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2B9795-92DC-40DC-A1CA-9A4B349D7824}" type="datetimeFigureOut">
              <a:rPr lang="en-US" smtClean="0"/>
              <a:pPr/>
              <a:t>2/10/2020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2186672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02B9795-92DC-40DC-A1CA-9A4B349D7824}" type="datetimeFigureOut">
              <a:rPr lang="en-US" smtClean="0"/>
              <a:pPr/>
              <a:t>2/10/2020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pPr/>
              <a:t>‹#›</a:t>
            </a:fld>
            <a:endParaRPr lang="en-US"/>
          </a:p>
        </p:txBody>
      </p:sp>
    </p:spTree>
    <p:extLst>
      <p:ext uri="{BB962C8B-B14F-4D97-AF65-F5344CB8AC3E}">
        <p14:creationId xmlns:p14="http://schemas.microsoft.com/office/powerpoint/2010/main" val="605668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7237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93186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Tree>
    <p:extLst>
      <p:ext uri="{BB962C8B-B14F-4D97-AF65-F5344CB8AC3E}">
        <p14:creationId xmlns:p14="http://schemas.microsoft.com/office/powerpoint/2010/main" val="384844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02B9795-92DC-40DC-A1CA-9A4B349D782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179944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9974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82064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0655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02B9795-92DC-40DC-A1CA-9A4B349D7824}" type="datetimeFigureOut">
              <a:rPr lang="en-US" smtClean="0"/>
              <a:t>2/10/2020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0105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02B9795-92DC-40DC-A1CA-9A4B349D7824}" type="datetimeFigureOut">
              <a:rPr lang="en-US" smtClean="0"/>
              <a:t>2/10/2020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372821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02B9795-92DC-40DC-A1CA-9A4B349D7824}" type="datetimeFigureOut">
              <a:rPr lang="en-US" smtClean="0"/>
              <a:t>2/10/2020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98248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2B9795-92DC-40DC-A1CA-9A4B349D782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54DE5-C571-48E8-A5BC-B369434E2F44}" type="slidenum">
              <a:rPr lang="en-US" smtClean="0"/>
              <a:t>‹#›</a:t>
            </a:fld>
            <a:endParaRPr lang="en-US"/>
          </a:p>
        </p:txBody>
      </p:sp>
    </p:spTree>
    <p:extLst>
      <p:ext uri="{BB962C8B-B14F-4D97-AF65-F5344CB8AC3E}">
        <p14:creationId xmlns:p14="http://schemas.microsoft.com/office/powerpoint/2010/main" val="280639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2B9795-92DC-40DC-A1CA-9A4B349D7824}" type="datetimeFigureOut">
              <a:rPr lang="en-US" smtClean="0"/>
              <a:pPr/>
              <a:t>2/10/2020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4008928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gwaar.org/medicare-outreach-and-assistance-resourc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ihealthyaging.org/workshop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yi.extension.wisc.edu/strongwomenwisconsin/county-program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hyperlink" Target="https://gwaar.org/health-promotion-for-professional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mailto:Angela.Sullivan@gwaar.org" TargetMode="External"/><Relationship Id="rId4" Type="http://schemas.openxmlformats.org/officeDocument/2006/relationships/hyperlink" Target="mailto:Debbie.Bisswurm@gwaar.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0" name="Picture 89">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92" name="Oval 91">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4" name="Picture 93">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96" name="Picture 95">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98" name="Rectangle 97">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0" name="Rectangle 99">
            <a:extLst>
              <a:ext uri="{FF2B5EF4-FFF2-40B4-BE49-F238E27FC236}">
                <a16:creationId xmlns:a16="http://schemas.microsoft.com/office/drawing/2014/main" id="{D430D4B1-AA01-4B1F-8235-C7C6D0F186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ctrTitle"/>
          </p:nvPr>
        </p:nvSpPr>
        <p:spPr>
          <a:xfrm>
            <a:off x="5736390" y="453892"/>
            <a:ext cx="5604429" cy="3066507"/>
          </a:xfrm>
        </p:spPr>
        <p:txBody>
          <a:bodyPr vert="horz" lIns="91440" tIns="45720" rIns="91440" bIns="45720" rtlCol="0" anchor="b">
            <a:normAutofit fontScale="90000"/>
          </a:bodyPr>
          <a:lstStyle/>
          <a:p>
            <a:r>
              <a:rPr lang="en-US" sz="6600" b="0" i="0" kern="1200" dirty="0">
                <a:solidFill>
                  <a:srgbClr val="EBEBEB"/>
                </a:solidFill>
                <a:latin typeface="+mj-lt"/>
                <a:ea typeface="+mj-ea"/>
                <a:cs typeface="+mj-cs"/>
              </a:rPr>
              <a:t>Promoting better health</a:t>
            </a:r>
          </a:p>
        </p:txBody>
      </p:sp>
      <p:sp>
        <p:nvSpPr>
          <p:cNvPr id="7" name="Subtitle 6"/>
          <p:cNvSpPr>
            <a:spLocks noGrp="1"/>
          </p:cNvSpPr>
          <p:nvPr>
            <p:ph type="subTitle" idx="1"/>
          </p:nvPr>
        </p:nvSpPr>
        <p:spPr>
          <a:xfrm>
            <a:off x="5823983" y="3890745"/>
            <a:ext cx="5604429" cy="1138455"/>
          </a:xfrm>
        </p:spPr>
        <p:txBody>
          <a:bodyPr vert="horz" lIns="91440" tIns="45720" rIns="91440" bIns="45720" rtlCol="0" anchor="t">
            <a:normAutofit/>
          </a:bodyPr>
          <a:lstStyle/>
          <a:p>
            <a:pPr>
              <a:spcBef>
                <a:spcPts val="1000"/>
              </a:spcBef>
            </a:pPr>
            <a:r>
              <a:rPr lang="en-US" sz="2800" cap="all" dirty="0">
                <a:solidFill>
                  <a:schemeClr val="tx2">
                    <a:lumMod val="40000"/>
                    <a:lumOff val="60000"/>
                  </a:schemeClr>
                </a:solidFill>
              </a:rPr>
              <a:t>For people with Medicare</a:t>
            </a:r>
          </a:p>
        </p:txBody>
      </p:sp>
      <p:sp>
        <p:nvSpPr>
          <p:cNvPr id="102" name="Freeform 36">
            <a:extLst>
              <a:ext uri="{FF2B5EF4-FFF2-40B4-BE49-F238E27FC236}">
                <a16:creationId xmlns:a16="http://schemas.microsoft.com/office/drawing/2014/main" id="{3354DFA6-6453-4DEA-B13E-C2A4D45708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0355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4" name="Freeform: Shape 103">
            <a:extLst>
              <a:ext uri="{FF2B5EF4-FFF2-40B4-BE49-F238E27FC236}">
                <a16:creationId xmlns:a16="http://schemas.microsoft.com/office/drawing/2014/main" id="{585ADACC-B978-41CD-812C-38B46FD27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49823" cy="6858000"/>
          </a:xfrm>
          <a:custGeom>
            <a:avLst/>
            <a:gdLst>
              <a:gd name="connsiteX0" fmla="*/ 4205108 w 5549823"/>
              <a:gd name="connsiteY0" fmla="*/ 0 h 6858000"/>
              <a:gd name="connsiteX1" fmla="*/ 5548646 w 5549823"/>
              <a:gd name="connsiteY1" fmla="*/ 0 h 6858000"/>
              <a:gd name="connsiteX2" fmla="*/ 5523601 w 5549823"/>
              <a:gd name="connsiteY2" fmla="*/ 155676 h 6858000"/>
              <a:gd name="connsiteX3" fmla="*/ 5499732 w 5549823"/>
              <a:gd name="connsiteY3" fmla="*/ 310667 h 6858000"/>
              <a:gd name="connsiteX4" fmla="*/ 5476368 w 5549823"/>
              <a:gd name="connsiteY4" fmla="*/ 466344 h 6858000"/>
              <a:gd name="connsiteX5" fmla="*/ 5456365 w 5549823"/>
              <a:gd name="connsiteY5" fmla="*/ 622706 h 6858000"/>
              <a:gd name="connsiteX6" fmla="*/ 5436194 w 5549823"/>
              <a:gd name="connsiteY6" fmla="*/ 778383 h 6858000"/>
              <a:gd name="connsiteX7" fmla="*/ 5417368 w 5549823"/>
              <a:gd name="connsiteY7" fmla="*/ 934745 h 6858000"/>
              <a:gd name="connsiteX8" fmla="*/ 5401232 w 5549823"/>
              <a:gd name="connsiteY8" fmla="*/ 1089050 h 6858000"/>
              <a:gd name="connsiteX9" fmla="*/ 5385936 w 5549823"/>
              <a:gd name="connsiteY9" fmla="*/ 1245413 h 6858000"/>
              <a:gd name="connsiteX10" fmla="*/ 5371984 w 5549823"/>
              <a:gd name="connsiteY10" fmla="*/ 1401089 h 6858000"/>
              <a:gd name="connsiteX11" fmla="*/ 5359882 w 5549823"/>
              <a:gd name="connsiteY11" fmla="*/ 1554023 h 6858000"/>
              <a:gd name="connsiteX12" fmla="*/ 5347779 w 5549823"/>
              <a:gd name="connsiteY12" fmla="*/ 1709013 h 6858000"/>
              <a:gd name="connsiteX13" fmla="*/ 5337694 w 5549823"/>
              <a:gd name="connsiteY13" fmla="*/ 1861947 h 6858000"/>
              <a:gd name="connsiteX14" fmla="*/ 5329794 w 5549823"/>
              <a:gd name="connsiteY14" fmla="*/ 2014880 h 6858000"/>
              <a:gd name="connsiteX15" fmla="*/ 5321557 w 5549823"/>
              <a:gd name="connsiteY15" fmla="*/ 2167128 h 6858000"/>
              <a:gd name="connsiteX16" fmla="*/ 5314666 w 5549823"/>
              <a:gd name="connsiteY16" fmla="*/ 2318004 h 6858000"/>
              <a:gd name="connsiteX17" fmla="*/ 5309791 w 5549823"/>
              <a:gd name="connsiteY17" fmla="*/ 2467508 h 6858000"/>
              <a:gd name="connsiteX18" fmla="*/ 5305589 w 5549823"/>
              <a:gd name="connsiteY18" fmla="*/ 2617013 h 6858000"/>
              <a:gd name="connsiteX19" fmla="*/ 5301555 w 5549823"/>
              <a:gd name="connsiteY19" fmla="*/ 2765145 h 6858000"/>
              <a:gd name="connsiteX20" fmla="*/ 5299706 w 5549823"/>
              <a:gd name="connsiteY20" fmla="*/ 2911221 h 6858000"/>
              <a:gd name="connsiteX21" fmla="*/ 5297689 w 5549823"/>
              <a:gd name="connsiteY21" fmla="*/ 3057296 h 6858000"/>
              <a:gd name="connsiteX22" fmla="*/ 5296680 w 5549823"/>
              <a:gd name="connsiteY22" fmla="*/ 3201314 h 6858000"/>
              <a:gd name="connsiteX23" fmla="*/ 5297689 w 5549823"/>
              <a:gd name="connsiteY23" fmla="*/ 3343960 h 6858000"/>
              <a:gd name="connsiteX24" fmla="*/ 5297689 w 5549823"/>
              <a:gd name="connsiteY24" fmla="*/ 3485235 h 6858000"/>
              <a:gd name="connsiteX25" fmla="*/ 5299706 w 5549823"/>
              <a:gd name="connsiteY25" fmla="*/ 3625138 h 6858000"/>
              <a:gd name="connsiteX26" fmla="*/ 5302731 w 5549823"/>
              <a:gd name="connsiteY26" fmla="*/ 3762298 h 6858000"/>
              <a:gd name="connsiteX27" fmla="*/ 5305589 w 5549823"/>
              <a:gd name="connsiteY27" fmla="*/ 3898087 h 6858000"/>
              <a:gd name="connsiteX28" fmla="*/ 5308783 w 5549823"/>
              <a:gd name="connsiteY28" fmla="*/ 4031132 h 6858000"/>
              <a:gd name="connsiteX29" fmla="*/ 5313657 w 5549823"/>
              <a:gd name="connsiteY29" fmla="*/ 4163491 h 6858000"/>
              <a:gd name="connsiteX30" fmla="*/ 5318868 w 5549823"/>
              <a:gd name="connsiteY30" fmla="*/ 4293793 h 6858000"/>
              <a:gd name="connsiteX31" fmla="*/ 5323574 w 5549823"/>
              <a:gd name="connsiteY31" fmla="*/ 4421352 h 6858000"/>
              <a:gd name="connsiteX32" fmla="*/ 5336854 w 5549823"/>
              <a:gd name="connsiteY32" fmla="*/ 4670298 h 6858000"/>
              <a:gd name="connsiteX33" fmla="*/ 5350973 w 5549823"/>
              <a:gd name="connsiteY33" fmla="*/ 4908956 h 6858000"/>
              <a:gd name="connsiteX34" fmla="*/ 5365765 w 5549823"/>
              <a:gd name="connsiteY34" fmla="*/ 5138013 h 6858000"/>
              <a:gd name="connsiteX35" fmla="*/ 5382070 w 5549823"/>
              <a:gd name="connsiteY35" fmla="*/ 5354726 h 6858000"/>
              <a:gd name="connsiteX36" fmla="*/ 5399047 w 5549823"/>
              <a:gd name="connsiteY36" fmla="*/ 5561838 h 6858000"/>
              <a:gd name="connsiteX37" fmla="*/ 5417368 w 5549823"/>
              <a:gd name="connsiteY37" fmla="*/ 5753862 h 6858000"/>
              <a:gd name="connsiteX38" fmla="*/ 5435354 w 5549823"/>
              <a:gd name="connsiteY38" fmla="*/ 5934227 h 6858000"/>
              <a:gd name="connsiteX39" fmla="*/ 5453339 w 5549823"/>
              <a:gd name="connsiteY39" fmla="*/ 6100191 h 6858000"/>
              <a:gd name="connsiteX40" fmla="*/ 5470316 w 5549823"/>
              <a:gd name="connsiteY40" fmla="*/ 6252438 h 6858000"/>
              <a:gd name="connsiteX41" fmla="*/ 5486453 w 5549823"/>
              <a:gd name="connsiteY41" fmla="*/ 6387541 h 6858000"/>
              <a:gd name="connsiteX42" fmla="*/ 5501749 w 5549823"/>
              <a:gd name="connsiteY42" fmla="*/ 6509613 h 6858000"/>
              <a:gd name="connsiteX43" fmla="*/ 5514524 w 5549823"/>
              <a:gd name="connsiteY43" fmla="*/ 6612483 h 6858000"/>
              <a:gd name="connsiteX44" fmla="*/ 5526626 w 5549823"/>
              <a:gd name="connsiteY44" fmla="*/ 6698894 h 6858000"/>
              <a:gd name="connsiteX45" fmla="*/ 5543940 w 5549823"/>
              <a:gd name="connsiteY45" fmla="*/ 6817538 h 6858000"/>
              <a:gd name="connsiteX46" fmla="*/ 5549823 w 5549823"/>
              <a:gd name="connsiteY46" fmla="*/ 6858000 h 6858000"/>
              <a:gd name="connsiteX47" fmla="*/ 4644470 w 5549823"/>
              <a:gd name="connsiteY47" fmla="*/ 6858000 h 6858000"/>
              <a:gd name="connsiteX48" fmla="*/ 4644470 w 5549823"/>
              <a:gd name="connsiteY48" fmla="*/ 6858000 h 6858000"/>
              <a:gd name="connsiteX49" fmla="*/ 0 w 5549823"/>
              <a:gd name="connsiteY49" fmla="*/ 6858000 h 6858000"/>
              <a:gd name="connsiteX50" fmla="*/ 0 w 5549823"/>
              <a:gd name="connsiteY50" fmla="*/ 0 h 6858000"/>
              <a:gd name="connsiteX51" fmla="*/ 4205108 w 5549823"/>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49823" h="6858000">
                <a:moveTo>
                  <a:pt x="4205108" y="0"/>
                </a:moveTo>
                <a:lnTo>
                  <a:pt x="5548646" y="0"/>
                </a:lnTo>
                <a:lnTo>
                  <a:pt x="5523601" y="155676"/>
                </a:lnTo>
                <a:lnTo>
                  <a:pt x="5499732" y="310667"/>
                </a:lnTo>
                <a:lnTo>
                  <a:pt x="5476368" y="466344"/>
                </a:lnTo>
                <a:lnTo>
                  <a:pt x="5456365" y="622706"/>
                </a:lnTo>
                <a:lnTo>
                  <a:pt x="5436194" y="778383"/>
                </a:lnTo>
                <a:lnTo>
                  <a:pt x="5417368" y="934745"/>
                </a:lnTo>
                <a:lnTo>
                  <a:pt x="5401232" y="1089050"/>
                </a:lnTo>
                <a:lnTo>
                  <a:pt x="5385936" y="1245413"/>
                </a:lnTo>
                <a:lnTo>
                  <a:pt x="5371984" y="1401089"/>
                </a:lnTo>
                <a:lnTo>
                  <a:pt x="5359882" y="1554023"/>
                </a:lnTo>
                <a:lnTo>
                  <a:pt x="5347779" y="1709013"/>
                </a:lnTo>
                <a:lnTo>
                  <a:pt x="5337694" y="1861947"/>
                </a:lnTo>
                <a:lnTo>
                  <a:pt x="5329794" y="2014880"/>
                </a:lnTo>
                <a:lnTo>
                  <a:pt x="5321557" y="2167128"/>
                </a:lnTo>
                <a:lnTo>
                  <a:pt x="5314666" y="2318004"/>
                </a:lnTo>
                <a:lnTo>
                  <a:pt x="5309791" y="2467508"/>
                </a:lnTo>
                <a:lnTo>
                  <a:pt x="5305589" y="2617013"/>
                </a:lnTo>
                <a:lnTo>
                  <a:pt x="5301555" y="2765145"/>
                </a:lnTo>
                <a:lnTo>
                  <a:pt x="5299706" y="2911221"/>
                </a:lnTo>
                <a:lnTo>
                  <a:pt x="5297689" y="3057296"/>
                </a:lnTo>
                <a:lnTo>
                  <a:pt x="5296680" y="3201314"/>
                </a:lnTo>
                <a:lnTo>
                  <a:pt x="5297689" y="3343960"/>
                </a:lnTo>
                <a:lnTo>
                  <a:pt x="5297689" y="3485235"/>
                </a:lnTo>
                <a:lnTo>
                  <a:pt x="5299706" y="3625138"/>
                </a:lnTo>
                <a:lnTo>
                  <a:pt x="5302731" y="3762298"/>
                </a:lnTo>
                <a:lnTo>
                  <a:pt x="5305589" y="3898087"/>
                </a:lnTo>
                <a:lnTo>
                  <a:pt x="5308783" y="4031132"/>
                </a:lnTo>
                <a:lnTo>
                  <a:pt x="5313657" y="4163491"/>
                </a:lnTo>
                <a:lnTo>
                  <a:pt x="5318868" y="4293793"/>
                </a:lnTo>
                <a:lnTo>
                  <a:pt x="5323574" y="4421352"/>
                </a:lnTo>
                <a:lnTo>
                  <a:pt x="5336854" y="4670298"/>
                </a:lnTo>
                <a:lnTo>
                  <a:pt x="5350973" y="4908956"/>
                </a:lnTo>
                <a:lnTo>
                  <a:pt x="5365765" y="5138013"/>
                </a:lnTo>
                <a:lnTo>
                  <a:pt x="5382070" y="5354726"/>
                </a:lnTo>
                <a:lnTo>
                  <a:pt x="5399047" y="5561838"/>
                </a:lnTo>
                <a:lnTo>
                  <a:pt x="5417368" y="5753862"/>
                </a:lnTo>
                <a:lnTo>
                  <a:pt x="5435354" y="5934227"/>
                </a:lnTo>
                <a:lnTo>
                  <a:pt x="5453339" y="6100191"/>
                </a:lnTo>
                <a:lnTo>
                  <a:pt x="5470316" y="6252438"/>
                </a:lnTo>
                <a:lnTo>
                  <a:pt x="5486453" y="6387541"/>
                </a:lnTo>
                <a:lnTo>
                  <a:pt x="5501749" y="6509613"/>
                </a:lnTo>
                <a:lnTo>
                  <a:pt x="5514524" y="6612483"/>
                </a:lnTo>
                <a:lnTo>
                  <a:pt x="5526626" y="6698894"/>
                </a:lnTo>
                <a:lnTo>
                  <a:pt x="5543940" y="6817538"/>
                </a:lnTo>
                <a:lnTo>
                  <a:pt x="5549823" y="6858000"/>
                </a:lnTo>
                <a:lnTo>
                  <a:pt x="4644470" y="6858000"/>
                </a:lnTo>
                <a:lnTo>
                  <a:pt x="4644470" y="6858000"/>
                </a:lnTo>
                <a:lnTo>
                  <a:pt x="0" y="6858000"/>
                </a:lnTo>
                <a:lnTo>
                  <a:pt x="0" y="0"/>
                </a:lnTo>
                <a:lnTo>
                  <a:pt x="4205108"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6" name="Rectangle 105">
            <a:extLst>
              <a:ext uri="{FF2B5EF4-FFF2-40B4-BE49-F238E27FC236}">
                <a16:creationId xmlns:a16="http://schemas.microsoft.com/office/drawing/2014/main" id="{27114C93-446E-4342-B0E4-5652350601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86C31F8C-D18C-4CEE-A790-63E3598EB110}"/>
              </a:ext>
            </a:extLst>
          </p:cNvPr>
          <p:cNvSpPr/>
          <p:nvPr/>
        </p:nvSpPr>
        <p:spPr>
          <a:xfrm>
            <a:off x="211119" y="4815007"/>
            <a:ext cx="4240601" cy="1661993"/>
          </a:xfrm>
          <a:prstGeom prst="rect">
            <a:avLst/>
          </a:prstGeom>
        </p:spPr>
        <p:txBody>
          <a:bodyPr wrap="square">
            <a:spAutoFit/>
          </a:bodyPr>
          <a:lstStyle/>
          <a:p>
            <a:pPr>
              <a:spcBef>
                <a:spcPct val="0"/>
              </a:spcBef>
              <a:spcAft>
                <a:spcPts val="600"/>
              </a:spcAft>
              <a:defRPr/>
            </a:pPr>
            <a:r>
              <a:rPr lang="en-US" sz="1350" i="1" dirty="0">
                <a:solidFill>
                  <a:srgbClr val="000000"/>
                </a:solidFill>
              </a:rPr>
              <a:t>Debbie Bisswurm, Medicare Outreach Coordinator &amp;</a:t>
            </a:r>
          </a:p>
          <a:p>
            <a:pPr>
              <a:spcBef>
                <a:spcPct val="0"/>
              </a:spcBef>
              <a:spcAft>
                <a:spcPts val="600"/>
              </a:spcAft>
              <a:defRPr/>
            </a:pPr>
            <a:r>
              <a:rPr lang="en-US" sz="1350" i="1" dirty="0">
                <a:solidFill>
                  <a:srgbClr val="000000"/>
                </a:solidFill>
              </a:rPr>
              <a:t>Angie Sullivan, Health Promotions Specialist </a:t>
            </a:r>
          </a:p>
          <a:p>
            <a:pPr>
              <a:spcBef>
                <a:spcPct val="0"/>
              </a:spcBef>
              <a:spcAft>
                <a:spcPts val="600"/>
              </a:spcAft>
              <a:defRPr/>
            </a:pPr>
            <a:r>
              <a:rPr lang="en-US" sz="1350" i="1" dirty="0">
                <a:solidFill>
                  <a:srgbClr val="000000"/>
                </a:solidFill>
              </a:rPr>
              <a:t>Greater Wisconsin Agency on Aging Resources</a:t>
            </a:r>
          </a:p>
          <a:p>
            <a:pPr>
              <a:spcBef>
                <a:spcPct val="0"/>
              </a:spcBef>
              <a:spcAft>
                <a:spcPts val="600"/>
              </a:spcAft>
              <a:defRPr/>
            </a:pPr>
            <a:endParaRPr lang="en-US" sz="1400" dirty="0">
              <a:solidFill>
                <a:srgbClr val="000000"/>
              </a:solidFill>
            </a:endParaRPr>
          </a:p>
          <a:p>
            <a:pPr>
              <a:spcBef>
                <a:spcPct val="0"/>
              </a:spcBef>
              <a:spcAft>
                <a:spcPts val="600"/>
              </a:spcAft>
              <a:defRPr/>
            </a:pPr>
            <a:r>
              <a:rPr lang="en-US" sz="1400" i="1" dirty="0">
                <a:solidFill>
                  <a:srgbClr val="000000"/>
                </a:solidFill>
              </a:rPr>
              <a:t>February 2020</a:t>
            </a:r>
          </a:p>
        </p:txBody>
      </p:sp>
      <p:pic>
        <p:nvPicPr>
          <p:cNvPr id="1026" name="Picture 2" descr="Image result for sunny nature path">
            <a:extLst>
              <a:ext uri="{FF2B5EF4-FFF2-40B4-BE49-F238E27FC236}">
                <a16:creationId xmlns:a16="http://schemas.microsoft.com/office/drawing/2014/main" id="{183F7E5A-98B3-4A20-98A1-8428930B06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028" y="691087"/>
            <a:ext cx="4859367" cy="338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40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6112" y="452717"/>
            <a:ext cx="3106369" cy="5771103"/>
          </a:xfrm>
        </p:spPr>
        <p:txBody>
          <a:bodyPr anchor="ctr">
            <a:normAutofit/>
          </a:bodyPr>
          <a:lstStyle/>
          <a:p>
            <a:r>
              <a:rPr lang="en-US" dirty="0"/>
              <a:t>Brochure Insert</a:t>
            </a:r>
            <a:br>
              <a:rPr lang="en-US" dirty="0"/>
            </a:br>
            <a:br>
              <a:rPr lang="en-US" dirty="0"/>
            </a:br>
            <a:r>
              <a:rPr lang="en-US" sz="2400" dirty="0"/>
              <a:t>Can be used alone or as an insert.</a:t>
            </a:r>
            <a:br>
              <a:rPr lang="en-US" sz="2400" dirty="0"/>
            </a:br>
            <a:br>
              <a:rPr lang="en-US" sz="2400" dirty="0"/>
            </a:br>
            <a:r>
              <a:rPr lang="en-US" sz="2400" dirty="0"/>
              <a:t>Add your agency contact info.</a:t>
            </a:r>
          </a:p>
        </p:txBody>
      </p:sp>
      <p:sp>
        <p:nvSpPr>
          <p:cNvPr id="20" name="Freeform: Shape 19">
            <a:extLst>
              <a:ext uri="{FF2B5EF4-FFF2-40B4-BE49-F238E27FC236}">
                <a16:creationId xmlns:a16="http://schemas.microsoft.com/office/drawing/2014/main" id="{72C8294B-5A5C-4D2B-B536-215D70DE8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22" name="Freeform 26">
            <a:extLst>
              <a:ext uri="{FF2B5EF4-FFF2-40B4-BE49-F238E27FC236}">
                <a16:creationId xmlns:a16="http://schemas.microsoft.com/office/drawing/2014/main" id="{0A3E1A52-A5C3-4C7C-B4AB-FB229C4E4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Rectangle 23">
            <a:extLst>
              <a:ext uri="{FF2B5EF4-FFF2-40B4-BE49-F238E27FC236}">
                <a16:creationId xmlns:a16="http://schemas.microsoft.com/office/drawing/2014/main" id="{F2519C92-0806-4842-AA3E-15DFABD7F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Picture 4">
            <a:extLst>
              <a:ext uri="{FF2B5EF4-FFF2-40B4-BE49-F238E27FC236}">
                <a16:creationId xmlns:a16="http://schemas.microsoft.com/office/drawing/2014/main" id="{AFA6539B-11E0-42A9-8C8B-8351767BFCD4}"/>
              </a:ext>
            </a:extLst>
          </p:cNvPr>
          <p:cNvPicPr/>
          <p:nvPr/>
        </p:nvPicPr>
        <p:blipFill rotWithShape="1">
          <a:blip r:embed="rId3"/>
          <a:srcRect l="22385" t="15996" r="59640" b="10058"/>
          <a:stretch/>
        </p:blipFill>
        <p:spPr bwMode="auto">
          <a:xfrm>
            <a:off x="4944195" y="378758"/>
            <a:ext cx="2997791" cy="6100483"/>
          </a:xfrm>
          <a:prstGeom prst="rect">
            <a:avLst/>
          </a:prstGeom>
          <a:effectLst/>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22F49247-D70C-4AD3-BFB8-8584FFC7E14C}"/>
              </a:ext>
            </a:extLst>
          </p:cNvPr>
          <p:cNvPicPr>
            <a:picLocks noChangeAspect="1"/>
          </p:cNvPicPr>
          <p:nvPr/>
        </p:nvPicPr>
        <p:blipFill rotWithShape="1">
          <a:blip r:embed="rId4"/>
          <a:srcRect b="7099"/>
          <a:stretch/>
        </p:blipFill>
        <p:spPr>
          <a:xfrm>
            <a:off x="8350815" y="350623"/>
            <a:ext cx="2874756" cy="6032619"/>
          </a:xfrm>
          <a:prstGeom prst="rect">
            <a:avLst/>
          </a:prstGeom>
        </p:spPr>
      </p:pic>
    </p:spTree>
    <p:extLst>
      <p:ext uri="{BB962C8B-B14F-4D97-AF65-F5344CB8AC3E}">
        <p14:creationId xmlns:p14="http://schemas.microsoft.com/office/powerpoint/2010/main" val="23290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6112" y="452717"/>
            <a:ext cx="3106369" cy="5771103"/>
          </a:xfrm>
        </p:spPr>
        <p:txBody>
          <a:bodyPr anchor="ctr">
            <a:normAutofit/>
          </a:bodyPr>
          <a:lstStyle/>
          <a:p>
            <a:r>
              <a:rPr lang="en-US" dirty="0"/>
              <a:t>Preventive Services Charts</a:t>
            </a:r>
            <a:br>
              <a:rPr lang="en-US" dirty="0"/>
            </a:br>
            <a:br>
              <a:rPr lang="en-US" dirty="0"/>
            </a:br>
            <a:br>
              <a:rPr lang="en-US" sz="2400" dirty="0"/>
            </a:br>
            <a:br>
              <a:rPr lang="en-US" sz="2400" dirty="0"/>
            </a:br>
            <a:r>
              <a:rPr lang="en-US" sz="2400" dirty="0"/>
              <a:t>Add your agency contact info.</a:t>
            </a:r>
          </a:p>
        </p:txBody>
      </p:sp>
      <p:sp>
        <p:nvSpPr>
          <p:cNvPr id="20" name="Freeform: Shape 19">
            <a:extLst>
              <a:ext uri="{FF2B5EF4-FFF2-40B4-BE49-F238E27FC236}">
                <a16:creationId xmlns:a16="http://schemas.microsoft.com/office/drawing/2014/main" id="{72C8294B-5A5C-4D2B-B536-215D70DE8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22" name="Freeform 26">
            <a:extLst>
              <a:ext uri="{FF2B5EF4-FFF2-40B4-BE49-F238E27FC236}">
                <a16:creationId xmlns:a16="http://schemas.microsoft.com/office/drawing/2014/main" id="{0A3E1A52-A5C3-4C7C-B4AB-FB229C4E4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Rectangle 23">
            <a:extLst>
              <a:ext uri="{FF2B5EF4-FFF2-40B4-BE49-F238E27FC236}">
                <a16:creationId xmlns:a16="http://schemas.microsoft.com/office/drawing/2014/main" id="{F2519C92-0806-4842-AA3E-15DFABD7F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F2546C2-CD3D-4CC3-97FF-288E5BDFFEB1}"/>
              </a:ext>
            </a:extLst>
          </p:cNvPr>
          <p:cNvPicPr>
            <a:picLocks noChangeAspect="1"/>
          </p:cNvPicPr>
          <p:nvPr/>
        </p:nvPicPr>
        <p:blipFill rotWithShape="1">
          <a:blip r:embed="rId3"/>
          <a:srcRect b="5147"/>
          <a:stretch/>
        </p:blipFill>
        <p:spPr>
          <a:xfrm>
            <a:off x="5047989" y="187460"/>
            <a:ext cx="5429484" cy="6498483"/>
          </a:xfrm>
          <a:prstGeom prst="rect">
            <a:avLst/>
          </a:prstGeom>
        </p:spPr>
      </p:pic>
    </p:spTree>
    <p:extLst>
      <p:ext uri="{BB962C8B-B14F-4D97-AF65-F5344CB8AC3E}">
        <p14:creationId xmlns:p14="http://schemas.microsoft.com/office/powerpoint/2010/main" val="70501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6112" y="452717"/>
            <a:ext cx="3106369" cy="5771103"/>
          </a:xfrm>
        </p:spPr>
        <p:txBody>
          <a:bodyPr anchor="ctr">
            <a:normAutofit/>
          </a:bodyPr>
          <a:lstStyle/>
          <a:p>
            <a:r>
              <a:rPr lang="en-US" dirty="0"/>
              <a:t>Preventive Services Charts</a:t>
            </a:r>
            <a:br>
              <a:rPr lang="en-US" dirty="0"/>
            </a:br>
            <a:br>
              <a:rPr lang="en-US" dirty="0"/>
            </a:br>
            <a:br>
              <a:rPr lang="en-US" sz="2400" dirty="0"/>
            </a:br>
            <a:br>
              <a:rPr lang="en-US" sz="2400" dirty="0"/>
            </a:br>
            <a:r>
              <a:rPr lang="en-US" sz="2400" dirty="0"/>
              <a:t>Add your agency contact info.</a:t>
            </a:r>
          </a:p>
        </p:txBody>
      </p:sp>
      <p:sp>
        <p:nvSpPr>
          <p:cNvPr id="20" name="Freeform: Shape 19">
            <a:extLst>
              <a:ext uri="{FF2B5EF4-FFF2-40B4-BE49-F238E27FC236}">
                <a16:creationId xmlns:a16="http://schemas.microsoft.com/office/drawing/2014/main" id="{72C8294B-5A5C-4D2B-B536-215D70DE8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solidFill>
            <a:srgbClr val="FFFFFF"/>
          </a:solidFill>
          <a:ln>
            <a:noFill/>
          </a:ln>
        </p:spPr>
      </p:sp>
      <p:sp>
        <p:nvSpPr>
          <p:cNvPr id="22" name="Freeform 26">
            <a:extLst>
              <a:ext uri="{FF2B5EF4-FFF2-40B4-BE49-F238E27FC236}">
                <a16:creationId xmlns:a16="http://schemas.microsoft.com/office/drawing/2014/main" id="{0A3E1A52-A5C3-4C7C-B4AB-FB229C4E4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Rectangle 23">
            <a:extLst>
              <a:ext uri="{FF2B5EF4-FFF2-40B4-BE49-F238E27FC236}">
                <a16:creationId xmlns:a16="http://schemas.microsoft.com/office/drawing/2014/main" id="{F2519C92-0806-4842-AA3E-15DFABD7F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a:extLst>
              <a:ext uri="{FF2B5EF4-FFF2-40B4-BE49-F238E27FC236}">
                <a16:creationId xmlns:a16="http://schemas.microsoft.com/office/drawing/2014/main" id="{8ABCD5F9-02A6-466A-8D02-5F8317C2B85C}"/>
              </a:ext>
            </a:extLst>
          </p:cNvPr>
          <p:cNvPicPr>
            <a:picLocks noChangeAspect="1"/>
          </p:cNvPicPr>
          <p:nvPr/>
        </p:nvPicPr>
        <p:blipFill rotWithShape="1">
          <a:blip r:embed="rId3"/>
          <a:srcRect l="4379" t="2509" b="1078"/>
          <a:stretch/>
        </p:blipFill>
        <p:spPr>
          <a:xfrm>
            <a:off x="5263996" y="123019"/>
            <a:ext cx="5057451" cy="6611962"/>
          </a:xfrm>
          <a:prstGeom prst="rect">
            <a:avLst/>
          </a:prstGeom>
        </p:spPr>
      </p:pic>
    </p:spTree>
    <p:extLst>
      <p:ext uri="{BB962C8B-B14F-4D97-AF65-F5344CB8AC3E}">
        <p14:creationId xmlns:p14="http://schemas.microsoft.com/office/powerpoint/2010/main" val="30682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515115-95FB-41E0-86F3-8744438C0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8930" y="629266"/>
            <a:ext cx="5616217" cy="1622321"/>
          </a:xfrm>
        </p:spPr>
        <p:txBody>
          <a:bodyPr>
            <a:normAutofit/>
          </a:bodyPr>
          <a:lstStyle/>
          <a:p>
            <a:r>
              <a:rPr lang="en-US" sz="4200">
                <a:solidFill>
                  <a:srgbClr val="EBEBEB"/>
                </a:solidFill>
              </a:rPr>
              <a:t>Where to find resources</a:t>
            </a:r>
          </a:p>
        </p:txBody>
      </p:sp>
      <p:sp>
        <p:nvSpPr>
          <p:cNvPr id="11"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3" name="Freeform: Shape 12">
            <a:extLst>
              <a:ext uri="{FF2B5EF4-FFF2-40B4-BE49-F238E27FC236}">
                <a16:creationId xmlns:a16="http://schemas.microsoft.com/office/drawing/2014/main" id="{CE1C74D0-9609-468A-9597-5D87C8A42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a:extLst>
              <a:ext uri="{FF2B5EF4-FFF2-40B4-BE49-F238E27FC236}">
                <a16:creationId xmlns:a16="http://schemas.microsoft.com/office/drawing/2014/main" id="{71FF8881-1773-4CDF-88A5-89E52FDCCE9A}"/>
              </a:ext>
            </a:extLst>
          </p:cNvPr>
          <p:cNvPicPr>
            <a:picLocks noChangeAspect="1"/>
          </p:cNvPicPr>
          <p:nvPr/>
        </p:nvPicPr>
        <p:blipFill>
          <a:blip r:embed="rId3"/>
          <a:stretch>
            <a:fillRect/>
          </a:stretch>
        </p:blipFill>
        <p:spPr>
          <a:xfrm>
            <a:off x="7437661" y="776774"/>
            <a:ext cx="3980139" cy="5447045"/>
          </a:xfrm>
          <a:prstGeom prst="rect">
            <a:avLst/>
          </a:prstGeom>
          <a:effectLst/>
        </p:spPr>
      </p:pic>
      <p:sp>
        <p:nvSpPr>
          <p:cNvPr id="15" name="Rectangle 14">
            <a:extLst>
              <a:ext uri="{FF2B5EF4-FFF2-40B4-BE49-F238E27FC236}">
                <a16:creationId xmlns:a16="http://schemas.microsoft.com/office/drawing/2014/main" id="{C137128D-E594-4905-9F76-E385F0831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648931" y="2438400"/>
            <a:ext cx="5616216" cy="3785419"/>
          </a:xfrm>
        </p:spPr>
        <p:txBody>
          <a:bodyPr>
            <a:normAutofit/>
          </a:bodyPr>
          <a:lstStyle/>
          <a:p>
            <a:r>
              <a:rPr lang="en-US" sz="2000">
                <a:solidFill>
                  <a:srgbClr val="FFFFFF"/>
                </a:solidFill>
              </a:rPr>
              <a:t>Medicare Outreach and Assistance Page of GWAAR website: </a:t>
            </a:r>
            <a:r>
              <a:rPr lang="en-US" sz="2000">
                <a:solidFill>
                  <a:srgbClr val="FFFFFF"/>
                </a:solidFill>
                <a:hlinkClick r:id="rId4">
                  <a:extLst>
                    <a:ext uri="{A12FA001-AC4F-418D-AE19-62706E023703}">
                      <ahyp:hlinkClr xmlns:ahyp="http://schemas.microsoft.com/office/drawing/2018/hyperlinkcolor" val="tx"/>
                    </a:ext>
                  </a:extLst>
                </a:hlinkClick>
              </a:rPr>
              <a:t>https://gwaar.org/medicare-outreach-and-assistance-resources</a:t>
            </a:r>
            <a:endParaRPr lang="en-US" sz="2000">
              <a:solidFill>
                <a:srgbClr val="FFFFFF"/>
              </a:solidFill>
            </a:endParaRPr>
          </a:p>
          <a:p>
            <a:endParaRPr lang="en-US" sz="2000">
              <a:solidFill>
                <a:srgbClr val="FFFFFF"/>
              </a:solidFill>
            </a:endParaRPr>
          </a:p>
        </p:txBody>
      </p:sp>
      <p:cxnSp>
        <p:nvCxnSpPr>
          <p:cNvPr id="6" name="Straight Arrow Connector 5">
            <a:extLst>
              <a:ext uri="{FF2B5EF4-FFF2-40B4-BE49-F238E27FC236}">
                <a16:creationId xmlns:a16="http://schemas.microsoft.com/office/drawing/2014/main" id="{78D05F4E-7FC9-41B0-A04B-B547EC98010F}"/>
              </a:ext>
            </a:extLst>
          </p:cNvPr>
          <p:cNvCxnSpPr>
            <a:cxnSpLocks/>
          </p:cNvCxnSpPr>
          <p:nvPr/>
        </p:nvCxnSpPr>
        <p:spPr>
          <a:xfrm>
            <a:off x="6892303" y="5204298"/>
            <a:ext cx="658331" cy="2375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64470E2-1D1C-489B-8458-829CB58EFC8A}"/>
              </a:ext>
            </a:extLst>
          </p:cNvPr>
          <p:cNvCxnSpPr>
            <a:cxnSpLocks/>
          </p:cNvCxnSpPr>
          <p:nvPr/>
        </p:nvCxnSpPr>
        <p:spPr>
          <a:xfrm>
            <a:off x="7001896" y="3907947"/>
            <a:ext cx="548737" cy="2375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28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5130" y="609601"/>
            <a:ext cx="9404723" cy="1400530"/>
          </a:xfrm>
        </p:spPr>
        <p:txBody>
          <a:bodyPr/>
          <a:lstStyle/>
          <a:p>
            <a:r>
              <a:rPr lang="en-US" dirty="0"/>
              <a:t>Outreach Strategies</a:t>
            </a:r>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1186590" y="1573982"/>
            <a:ext cx="8946541" cy="4970834"/>
          </a:xfrm>
        </p:spPr>
        <p:txBody>
          <a:bodyPr>
            <a:normAutofit fontScale="77500" lnSpcReduction="20000"/>
          </a:bodyPr>
          <a:lstStyle/>
          <a:p>
            <a:pPr>
              <a:spcAft>
                <a:spcPts val="1200"/>
              </a:spcAft>
            </a:pPr>
            <a:r>
              <a:rPr lang="en-US" altLang="en-US" sz="2600" dirty="0"/>
              <a:t>Add Info to your website.</a:t>
            </a:r>
          </a:p>
          <a:p>
            <a:pPr>
              <a:spcAft>
                <a:spcPts val="1200"/>
              </a:spcAft>
            </a:pPr>
            <a:r>
              <a:rPr lang="en-US" altLang="en-US" sz="2600" dirty="0"/>
              <a:t>Facebook Posts regarding Preventive benefits and HP programs.</a:t>
            </a:r>
          </a:p>
          <a:p>
            <a:pPr>
              <a:spcAft>
                <a:spcPts val="1200"/>
              </a:spcAft>
            </a:pPr>
            <a:r>
              <a:rPr lang="en-US" altLang="en-US" sz="2600" dirty="0"/>
              <a:t>Include Preventive Benefits info in your Medicare presentations.</a:t>
            </a:r>
          </a:p>
          <a:p>
            <a:r>
              <a:rPr lang="en-US" altLang="en-US" sz="2600" dirty="0"/>
              <a:t>Add Preventive Services &amp; HP materials to existing “packets”.</a:t>
            </a:r>
          </a:p>
          <a:p>
            <a:pPr lvl="1"/>
            <a:r>
              <a:rPr lang="en-US" altLang="en-US" sz="2000" dirty="0"/>
              <a:t>Welcome to Medicare Presentations</a:t>
            </a:r>
            <a:endParaRPr lang="en-US" altLang="en-US" sz="2000" dirty="0">
              <a:solidFill>
                <a:srgbClr val="FF0000"/>
              </a:solidFill>
            </a:endParaRPr>
          </a:p>
          <a:p>
            <a:pPr lvl="1"/>
            <a:r>
              <a:rPr lang="en-US" altLang="en-US" sz="2000" dirty="0"/>
              <a:t>All other Outreach Targets:</a:t>
            </a:r>
          </a:p>
          <a:p>
            <a:pPr lvl="2">
              <a:spcAft>
                <a:spcPts val="1200"/>
              </a:spcAft>
            </a:pPr>
            <a:r>
              <a:rPr lang="en-US" altLang="en-US" sz="1800" dirty="0"/>
              <a:t>Senior Centers, Clinics, Meals on Wheels, Dining Sites, Libraries, etc.</a:t>
            </a:r>
          </a:p>
          <a:p>
            <a:r>
              <a:rPr lang="en-US" altLang="en-US" sz="2600" dirty="0"/>
              <a:t>Create new partnerships. </a:t>
            </a:r>
          </a:p>
          <a:p>
            <a:pPr lvl="1"/>
            <a:r>
              <a:rPr lang="en-US" altLang="en-US" sz="2000" dirty="0"/>
              <a:t>Health Promotion Coordinators</a:t>
            </a:r>
          </a:p>
          <a:p>
            <a:pPr lvl="1"/>
            <a:r>
              <a:rPr lang="en-US" altLang="en-US" sz="2000" dirty="0"/>
              <a:t>Health care professionals</a:t>
            </a:r>
          </a:p>
          <a:p>
            <a:pPr lvl="1"/>
            <a:r>
              <a:rPr lang="en-US" altLang="en-US" sz="2000" dirty="0"/>
              <a:t>Local public health departments</a:t>
            </a:r>
          </a:p>
          <a:p>
            <a:pPr lvl="1"/>
            <a:r>
              <a:rPr lang="en-US" altLang="en-US" sz="2000" dirty="0"/>
              <a:t>Caregiver or other coalitions</a:t>
            </a:r>
          </a:p>
          <a:p>
            <a:endParaRPr lang="en-US" dirty="0"/>
          </a:p>
        </p:txBody>
      </p:sp>
    </p:spTree>
    <p:extLst>
      <p:ext uri="{BB962C8B-B14F-4D97-AF65-F5344CB8AC3E}">
        <p14:creationId xmlns:p14="http://schemas.microsoft.com/office/powerpoint/2010/main" val="338409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solidFill>
                  <a:srgbClr val="EBEBEB"/>
                </a:solidFill>
              </a:rPr>
              <a:t>Part 2:  Health Promotion Programs</a:t>
            </a:r>
          </a:p>
        </p:txBody>
      </p:sp>
      <p:sp useBgFill="1">
        <p:nvSpPr>
          <p:cNvPr id="26" name="Freeform: Shape 25">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2914318" y="2662519"/>
            <a:ext cx="8946541" cy="4195481"/>
          </a:xfrm>
        </p:spPr>
        <p:txBody>
          <a:bodyPr/>
          <a:lstStyle/>
          <a:p>
            <a:r>
              <a:rPr lang="en-US" u="sng" dirty="0"/>
              <a:t>What is Self-Management Education?</a:t>
            </a:r>
          </a:p>
          <a:p>
            <a:pPr lvl="1"/>
            <a:r>
              <a:rPr lang="en-US" dirty="0"/>
              <a:t>Refers to programs that help people who have ongoing health conditions learn how to live life to the fullest.</a:t>
            </a:r>
          </a:p>
          <a:p>
            <a:pPr lvl="1"/>
            <a:r>
              <a:rPr lang="en-US" dirty="0"/>
              <a:t>For many people, this means lives with less stress, more energy, and a greater ability to do the things they want.</a:t>
            </a:r>
          </a:p>
          <a:p>
            <a:r>
              <a:rPr lang="en-US" u="sng" dirty="0"/>
              <a:t>Why Evidence-Based Matters?</a:t>
            </a:r>
          </a:p>
          <a:p>
            <a:pPr lvl="1"/>
            <a:r>
              <a:rPr lang="en-US" dirty="0"/>
              <a:t>Interventions that have been proven in scientific studies to be effective in preventing disease and improving health.  </a:t>
            </a:r>
          </a:p>
          <a:p>
            <a:pPr lvl="1"/>
            <a:r>
              <a:rPr lang="en-US" dirty="0"/>
              <a:t>High-Level evidence based programs are those that have undergone randomized control trials and are ready for wide distribution.</a:t>
            </a:r>
          </a:p>
        </p:txBody>
      </p:sp>
    </p:spTree>
    <p:extLst>
      <p:ext uri="{BB962C8B-B14F-4D97-AF65-F5344CB8AC3E}">
        <p14:creationId xmlns:p14="http://schemas.microsoft.com/office/powerpoint/2010/main" val="98356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3F5B7F4-555E-4D2D-BB70-525772FD6DA8}"/>
              </a:ext>
            </a:extLst>
          </p:cNvPr>
          <p:cNvSpPr>
            <a:spLocks noGrp="1"/>
          </p:cNvSpPr>
          <p:nvPr>
            <p:ph type="body" idx="1"/>
          </p:nvPr>
        </p:nvSpPr>
        <p:spPr/>
        <p:txBody>
          <a:bodyPr/>
          <a:lstStyle/>
          <a:p>
            <a:r>
              <a:rPr lang="en-US" sz="2000" u="sng" dirty="0">
                <a:solidFill>
                  <a:schemeClr val="tx1"/>
                </a:solidFill>
              </a:rPr>
              <a:t>Who should take Stepping On?</a:t>
            </a:r>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sz="half" idx="2"/>
          </p:nvPr>
        </p:nvSpPr>
        <p:spPr/>
        <p:txBody>
          <a:bodyPr>
            <a:normAutofit/>
          </a:bodyPr>
          <a:lstStyle/>
          <a:p>
            <a:r>
              <a:rPr lang="en-US" sz="1600" dirty="0"/>
              <a:t>Are 60 or older</a:t>
            </a:r>
          </a:p>
          <a:p>
            <a:r>
              <a:rPr lang="en-US" sz="1600" dirty="0"/>
              <a:t>Live in their home or independent apartment</a:t>
            </a:r>
          </a:p>
          <a:p>
            <a:r>
              <a:rPr lang="en-US" sz="1600" dirty="0"/>
              <a:t>Are able to walk without the help of another person</a:t>
            </a:r>
          </a:p>
          <a:p>
            <a:r>
              <a:rPr lang="en-US" sz="1600" dirty="0"/>
              <a:t>Does not use a walker, scooter or wheelchair most of the time indoors</a:t>
            </a:r>
          </a:p>
          <a:p>
            <a:r>
              <a:rPr lang="en-US" sz="1600" dirty="0"/>
              <a:t>Is cognitively intact</a:t>
            </a:r>
          </a:p>
          <a:p>
            <a:r>
              <a:rPr lang="en-US" sz="1600" dirty="0"/>
              <a:t>Understands the language used by the Stepping On Facilitator</a:t>
            </a:r>
          </a:p>
        </p:txBody>
      </p:sp>
      <p:sp>
        <p:nvSpPr>
          <p:cNvPr id="7" name="Text Placeholder 6">
            <a:extLst>
              <a:ext uri="{FF2B5EF4-FFF2-40B4-BE49-F238E27FC236}">
                <a16:creationId xmlns:a16="http://schemas.microsoft.com/office/drawing/2014/main" id="{FF897017-913C-447C-91D3-9FA06706E280}"/>
              </a:ext>
            </a:extLst>
          </p:cNvPr>
          <p:cNvSpPr>
            <a:spLocks noGrp="1"/>
          </p:cNvSpPr>
          <p:nvPr>
            <p:ph type="body" sz="quarter" idx="3"/>
          </p:nvPr>
        </p:nvSpPr>
        <p:spPr>
          <a:xfrm>
            <a:off x="5654495" y="1938338"/>
            <a:ext cx="4396339" cy="576262"/>
          </a:xfrm>
        </p:spPr>
        <p:txBody>
          <a:bodyPr/>
          <a:lstStyle/>
          <a:p>
            <a:r>
              <a:rPr lang="en-US" sz="2000" u="sng" dirty="0">
                <a:solidFill>
                  <a:schemeClr val="tx1"/>
                </a:solidFill>
              </a:rPr>
              <a:t>Course Content:</a:t>
            </a:r>
          </a:p>
        </p:txBody>
      </p:sp>
      <p:sp>
        <p:nvSpPr>
          <p:cNvPr id="8" name="Content Placeholder 7">
            <a:extLst>
              <a:ext uri="{FF2B5EF4-FFF2-40B4-BE49-F238E27FC236}">
                <a16:creationId xmlns:a16="http://schemas.microsoft.com/office/drawing/2014/main" id="{22C3159D-144B-4035-87EE-E44DECE02B3B}"/>
              </a:ext>
            </a:extLst>
          </p:cNvPr>
          <p:cNvSpPr>
            <a:spLocks noGrp="1"/>
          </p:cNvSpPr>
          <p:nvPr>
            <p:ph sz="quarter" idx="4"/>
          </p:nvPr>
        </p:nvSpPr>
        <p:spPr/>
        <p:txBody>
          <a:bodyPr>
            <a:normAutofit/>
          </a:bodyPr>
          <a:lstStyle/>
          <a:p>
            <a:r>
              <a:rPr lang="en-US" sz="1600" dirty="0"/>
              <a:t>Simple balance and strength exercises</a:t>
            </a:r>
          </a:p>
          <a:p>
            <a:r>
              <a:rPr lang="en-US" sz="1600" dirty="0"/>
              <a:t>The role vision plays in keeping our balance</a:t>
            </a:r>
          </a:p>
          <a:p>
            <a:r>
              <a:rPr lang="en-US" sz="1600" dirty="0"/>
              <a:t>How medications can contribute to falls</a:t>
            </a:r>
          </a:p>
          <a:p>
            <a:r>
              <a:rPr lang="en-US" sz="1600" dirty="0"/>
              <a:t>Ways to stay safe when out and about in one’s community</a:t>
            </a:r>
          </a:p>
          <a:p>
            <a:r>
              <a:rPr lang="en-US" sz="1600" dirty="0"/>
              <a:t>What to look for in safe footwear</a:t>
            </a:r>
          </a:p>
          <a:p>
            <a:r>
              <a:rPr lang="en-US" sz="1600" dirty="0"/>
              <a:t>How to check your home for safety hazards</a:t>
            </a:r>
          </a:p>
        </p:txBody>
      </p:sp>
      <p:pic>
        <p:nvPicPr>
          <p:cNvPr id="4" name="Picture 6" descr="https://wihealthyaging.org/_data/files/SO_horizonal_2_-_color_1.jpg">
            <a:extLst>
              <a:ext uri="{FF2B5EF4-FFF2-40B4-BE49-F238E27FC236}">
                <a16:creationId xmlns:a16="http://schemas.microsoft.com/office/drawing/2014/main" id="{4B40F6CF-7573-4847-B769-A6D69266A6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598" y="517784"/>
            <a:ext cx="4497006" cy="10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28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0745BC-37B7-4A63-B7E4-E0D160C31983}"/>
              </a:ext>
            </a:extLst>
          </p:cNvPr>
          <p:cNvSpPr>
            <a:spLocks noGrp="1"/>
          </p:cNvSpPr>
          <p:nvPr>
            <p:ph sz="half" idx="1"/>
          </p:nvPr>
        </p:nvSpPr>
        <p:spPr/>
        <p:txBody>
          <a:bodyPr/>
          <a:lstStyle/>
          <a:p>
            <a:r>
              <a:rPr lang="en-US" dirty="0"/>
              <a:t>Benefits	</a:t>
            </a:r>
          </a:p>
          <a:p>
            <a:pPr lvl="1"/>
            <a:r>
              <a:rPr lang="en-US" dirty="0"/>
              <a:t>31% of participants who complete the course are less likely to fall</a:t>
            </a:r>
          </a:p>
          <a:p>
            <a:pPr lvl="1"/>
            <a:r>
              <a:rPr lang="en-US" dirty="0"/>
              <a:t>Help others by sharing what has worked for you</a:t>
            </a:r>
          </a:p>
          <a:p>
            <a:pPr lvl="1"/>
            <a:r>
              <a:rPr lang="en-US" dirty="0"/>
              <a:t>Become more aware of fall hazards and learn how your fall risk can be reduced</a:t>
            </a:r>
          </a:p>
        </p:txBody>
      </p:sp>
      <p:sp>
        <p:nvSpPr>
          <p:cNvPr id="8" name="Content Placeholder 7">
            <a:extLst>
              <a:ext uri="{FF2B5EF4-FFF2-40B4-BE49-F238E27FC236}">
                <a16:creationId xmlns:a16="http://schemas.microsoft.com/office/drawing/2014/main" id="{433B23D2-A85C-47BB-AAD0-176864950337}"/>
              </a:ext>
            </a:extLst>
          </p:cNvPr>
          <p:cNvSpPr>
            <a:spLocks noGrp="1"/>
          </p:cNvSpPr>
          <p:nvPr>
            <p:ph sz="half" idx="2"/>
          </p:nvPr>
        </p:nvSpPr>
        <p:spPr>
          <a:xfrm>
            <a:off x="5654493" y="2056092"/>
            <a:ext cx="4764634" cy="4200245"/>
          </a:xfrm>
        </p:spPr>
        <p:txBody>
          <a:bodyPr/>
          <a:lstStyle/>
          <a:p>
            <a:r>
              <a:rPr lang="en-US" dirty="0"/>
              <a:t>Course Structure</a:t>
            </a:r>
          </a:p>
          <a:p>
            <a:pPr lvl="1"/>
            <a:r>
              <a:rPr lang="en-US" dirty="0"/>
              <a:t>7 weeks, 1 x week for 2 hours</a:t>
            </a:r>
          </a:p>
          <a:p>
            <a:pPr lvl="1"/>
            <a:r>
              <a:rPr lang="en-US" dirty="0"/>
              <a:t>Home Visit (optional)</a:t>
            </a:r>
          </a:p>
          <a:p>
            <a:pPr lvl="1"/>
            <a:r>
              <a:rPr lang="en-US" dirty="0"/>
              <a:t>Booster Session 3 months after final class</a:t>
            </a:r>
          </a:p>
          <a:p>
            <a:pPr lvl="1"/>
            <a:endParaRPr lang="en-US" dirty="0"/>
          </a:p>
          <a:p>
            <a:pPr marL="457200" lvl="1" indent="0">
              <a:buNone/>
            </a:pPr>
            <a:endParaRPr lang="en-US" dirty="0"/>
          </a:p>
          <a:p>
            <a:pPr indent="-285750"/>
            <a:r>
              <a:rPr lang="en-US" dirty="0"/>
              <a:t>To find a class near you:</a:t>
            </a:r>
          </a:p>
          <a:p>
            <a:pPr lvl="1"/>
            <a:r>
              <a:rPr lang="en-US" dirty="0">
                <a:solidFill>
                  <a:srgbClr val="7030A0"/>
                </a:solidFill>
                <a:hlinkClick r:id="rId3">
                  <a:extLst>
                    <a:ext uri="{A12FA001-AC4F-418D-AE19-62706E023703}">
                      <ahyp:hlinkClr xmlns:ahyp="http://schemas.microsoft.com/office/drawing/2018/hyperlinkcolor" val="tx"/>
                    </a:ext>
                  </a:extLst>
                </a:hlinkClick>
              </a:rPr>
              <a:t>https://wihealthyaging.org/workshops</a:t>
            </a:r>
            <a:endParaRPr lang="en-US" dirty="0">
              <a:solidFill>
                <a:srgbClr val="7030A0"/>
              </a:solidFill>
            </a:endParaRPr>
          </a:p>
        </p:txBody>
      </p:sp>
      <p:pic>
        <p:nvPicPr>
          <p:cNvPr id="6" name="Picture 6" descr="https://wihealthyaging.org/_data/files/SO_horizonal_2_-_color_1.jpg">
            <a:extLst>
              <a:ext uri="{FF2B5EF4-FFF2-40B4-BE49-F238E27FC236}">
                <a16:creationId xmlns:a16="http://schemas.microsoft.com/office/drawing/2014/main" id="{F1F6545C-724B-4E10-98A8-F2050CE4F2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0472" y="460432"/>
            <a:ext cx="4396338" cy="10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06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p:txBody>
          <a:bodyPr/>
          <a:lstStyle/>
          <a:p>
            <a:r>
              <a:rPr lang="en-US" dirty="0"/>
              <a:t>Living Well with Chronic Conditions</a:t>
            </a:r>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875201" y="1331259"/>
            <a:ext cx="8946541" cy="4195481"/>
          </a:xfrm>
        </p:spPr>
        <p:txBody>
          <a:bodyPr>
            <a:normAutofit/>
          </a:bodyPr>
          <a:lstStyle/>
          <a:p>
            <a:r>
              <a:rPr lang="en-US" dirty="0"/>
              <a:t>Is an evidence-based workshop for people with on-going health problems such as arthritis, obesity, high blood pressure, heart disease, depression and others.</a:t>
            </a:r>
          </a:p>
          <a:p>
            <a:r>
              <a:rPr lang="en-US" dirty="0"/>
              <a:t>Offered in both English &amp; Spanish.</a:t>
            </a:r>
          </a:p>
          <a:p>
            <a:r>
              <a:rPr lang="en-US" dirty="0"/>
              <a:t>Meets 2 ½ hours, once a week, for six weeks in a community setting.</a:t>
            </a:r>
          </a:p>
          <a:p>
            <a:r>
              <a:rPr lang="en-US" dirty="0"/>
              <a:t>Provides participants with tools to better navigate life’s ups and downs and increase their health knowledge.</a:t>
            </a:r>
          </a:p>
        </p:txBody>
      </p:sp>
      <p:pic>
        <p:nvPicPr>
          <p:cNvPr id="1026" name="Picture 2">
            <a:extLst>
              <a:ext uri="{FF2B5EF4-FFF2-40B4-BE49-F238E27FC236}">
                <a16:creationId xmlns:a16="http://schemas.microsoft.com/office/drawing/2014/main" id="{98EE8699-B8DF-42B3-BBF6-4C3C56D71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9917" y="4052606"/>
            <a:ext cx="3810000"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8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B810C0B-D2AC-4510-8A38-39CF06F0A867}"/>
              </a:ext>
            </a:extLst>
          </p:cNvPr>
          <p:cNvSpPr>
            <a:spLocks noGrp="1"/>
          </p:cNvSpPr>
          <p:nvPr>
            <p:ph idx="1"/>
          </p:nvPr>
        </p:nvSpPr>
        <p:spPr/>
        <p:txBody>
          <a:bodyPr/>
          <a:lstStyle/>
          <a:p>
            <a:r>
              <a:rPr lang="en-US" dirty="0"/>
              <a:t>Healthy Bowels, Healthy Bladder Program</a:t>
            </a:r>
          </a:p>
          <a:p>
            <a:pPr lvl="1"/>
            <a:r>
              <a:rPr lang="en-US" dirty="0"/>
              <a:t>A program that helps older women build the skills and confidence they need to avoid or improve symptoms of incontinence (bladder and bowel leakage).</a:t>
            </a:r>
          </a:p>
          <a:p>
            <a:pPr lvl="2"/>
            <a:r>
              <a:rPr lang="en-US" dirty="0"/>
              <a:t>3 sessions, each lasting 2 hours, every other week for one month</a:t>
            </a:r>
          </a:p>
          <a:p>
            <a:pPr lvl="2"/>
            <a:r>
              <a:rPr lang="en-US" dirty="0"/>
              <a:t>Limit of 8-12 women fosters trust &amp; privacy</a:t>
            </a:r>
          </a:p>
          <a:p>
            <a:pPr lvl="2"/>
            <a:r>
              <a:rPr lang="en-US" dirty="0"/>
              <a:t>Lead by a female facilitator</a:t>
            </a:r>
          </a:p>
          <a:p>
            <a:pPr lvl="2"/>
            <a:r>
              <a:rPr lang="en-US" dirty="0"/>
              <a:t>Engages women to work together to set and meet personalized goals</a:t>
            </a:r>
          </a:p>
          <a:p>
            <a:pPr lvl="2"/>
            <a:r>
              <a:rPr lang="en-US" dirty="0"/>
              <a:t>Incorporates social interaction, tasteful humor, and fiber-filled snacks</a:t>
            </a:r>
          </a:p>
          <a:p>
            <a:pPr lvl="2"/>
            <a:r>
              <a:rPr lang="en-US" dirty="0"/>
              <a:t>Improves bladder symptoms for 71% of participants and bowel symptoms for 55%!</a:t>
            </a:r>
          </a:p>
        </p:txBody>
      </p:sp>
      <p:pic>
        <p:nvPicPr>
          <p:cNvPr id="2052" name="Picture 4" descr="https://wihealthyaging.org/_data/cms_files/Logos/MOM%20logo.jpg?u=1SlhhN">
            <a:extLst>
              <a:ext uri="{FF2B5EF4-FFF2-40B4-BE49-F238E27FC236}">
                <a16:creationId xmlns:a16="http://schemas.microsoft.com/office/drawing/2014/main" id="{C9A517C1-ED25-4A0D-A5D3-D5C270970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483" y="195458"/>
            <a:ext cx="4159045" cy="1676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8"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40" name="Freeform: Shape 39">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B271DE-6C2C-41B9-B3DA-881650478D61}"/>
              </a:ext>
            </a:extLst>
          </p:cNvPr>
          <p:cNvSpPr>
            <a:spLocks noGrp="1"/>
          </p:cNvSpPr>
          <p:nvPr>
            <p:ph type="title"/>
          </p:nvPr>
        </p:nvSpPr>
        <p:spPr>
          <a:xfrm>
            <a:off x="653143" y="1645920"/>
            <a:ext cx="3522879" cy="4470821"/>
          </a:xfrm>
        </p:spPr>
        <p:txBody>
          <a:bodyPr>
            <a:normAutofit/>
          </a:bodyPr>
          <a:lstStyle/>
          <a:p>
            <a:pPr algn="r"/>
            <a:r>
              <a:rPr lang="en-US" sz="4200">
                <a:solidFill>
                  <a:schemeClr val="bg2"/>
                </a:solidFill>
              </a:rPr>
              <a:t>Training Objectives</a:t>
            </a:r>
          </a:p>
        </p:txBody>
      </p:sp>
      <p:sp>
        <p:nvSpPr>
          <p:cNvPr id="3" name="Content Placeholder 2">
            <a:extLst>
              <a:ext uri="{FF2B5EF4-FFF2-40B4-BE49-F238E27FC236}">
                <a16:creationId xmlns:a16="http://schemas.microsoft.com/office/drawing/2014/main" id="{7D9643BC-C2BE-4D52-AC4A-91D002152376}"/>
              </a:ext>
            </a:extLst>
          </p:cNvPr>
          <p:cNvSpPr>
            <a:spLocks noGrp="1"/>
          </p:cNvSpPr>
          <p:nvPr>
            <p:ph idx="1"/>
          </p:nvPr>
        </p:nvSpPr>
        <p:spPr>
          <a:xfrm>
            <a:off x="5204109" y="1645919"/>
            <a:ext cx="6269434" cy="4470821"/>
          </a:xfrm>
        </p:spPr>
        <p:txBody>
          <a:bodyPr>
            <a:normAutofit/>
          </a:bodyPr>
          <a:lstStyle/>
          <a:p>
            <a:r>
              <a:rPr lang="en-US" altLang="en-US" dirty="0"/>
              <a:t>Conduct outreach to promote Medicare Preventive Benefits.</a:t>
            </a:r>
          </a:p>
          <a:p>
            <a:pPr lvl="1"/>
            <a:r>
              <a:rPr lang="en-US" altLang="en-US" dirty="0"/>
              <a:t>MIPPA Grant</a:t>
            </a:r>
          </a:p>
          <a:p>
            <a:pPr lvl="1">
              <a:spcAft>
                <a:spcPts val="1200"/>
              </a:spcAft>
            </a:pPr>
            <a:r>
              <a:rPr lang="en-US" altLang="en-US" dirty="0"/>
              <a:t>SHIP Grant</a:t>
            </a:r>
          </a:p>
          <a:p>
            <a:pPr>
              <a:spcAft>
                <a:spcPts val="1200"/>
              </a:spcAft>
            </a:pPr>
            <a:r>
              <a:rPr lang="en-US" altLang="en-US" dirty="0"/>
              <a:t>Promote increased awareness of Health Promotion programs.</a:t>
            </a:r>
          </a:p>
          <a:p>
            <a:r>
              <a:rPr lang="en-US" altLang="en-US" dirty="0"/>
              <a:t>Encourage connection with Health Promotion programs to reach more people.</a:t>
            </a:r>
          </a:p>
          <a:p>
            <a:endParaRPr lang="en-US" dirty="0"/>
          </a:p>
        </p:txBody>
      </p:sp>
    </p:spTree>
    <p:extLst>
      <p:ext uri="{BB962C8B-B14F-4D97-AF65-F5344CB8AC3E}">
        <p14:creationId xmlns:p14="http://schemas.microsoft.com/office/powerpoint/2010/main" val="43329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1237050" y="436275"/>
            <a:ext cx="4858950" cy="1400530"/>
          </a:xfrm>
        </p:spPr>
        <p:txBody>
          <a:bodyPr/>
          <a:lstStyle/>
          <a:p>
            <a:r>
              <a:rPr lang="en-US" dirty="0" err="1"/>
              <a:t>StrongBodies</a:t>
            </a:r>
            <a:r>
              <a:rPr lang="en-US" dirty="0"/>
              <a:t>     </a:t>
            </a:r>
          </a:p>
        </p:txBody>
      </p:sp>
      <p:sp>
        <p:nvSpPr>
          <p:cNvPr id="4" name="Content Placeholder 3">
            <a:extLst>
              <a:ext uri="{FF2B5EF4-FFF2-40B4-BE49-F238E27FC236}">
                <a16:creationId xmlns:a16="http://schemas.microsoft.com/office/drawing/2014/main" id="{38A6CF37-4929-4490-A9FF-9DA7DEB9C747}"/>
              </a:ext>
            </a:extLst>
          </p:cNvPr>
          <p:cNvSpPr>
            <a:spLocks noGrp="1"/>
          </p:cNvSpPr>
          <p:nvPr>
            <p:ph idx="1"/>
          </p:nvPr>
        </p:nvSpPr>
        <p:spPr>
          <a:xfrm>
            <a:off x="1002644" y="1836805"/>
            <a:ext cx="8946541" cy="3156645"/>
          </a:xfrm>
        </p:spPr>
        <p:txBody>
          <a:bodyPr/>
          <a:lstStyle/>
          <a:p>
            <a:r>
              <a:rPr lang="en-US" dirty="0" err="1"/>
              <a:t>StrongBodies</a:t>
            </a:r>
            <a:r>
              <a:rPr lang="en-US" dirty="0"/>
              <a:t> is an exercise program for middle aged and older men and women.</a:t>
            </a:r>
          </a:p>
          <a:p>
            <a:r>
              <a:rPr lang="en-US" dirty="0"/>
              <a:t>Each class includes progressive weight training, flexibility and balance exercises.</a:t>
            </a:r>
          </a:p>
          <a:p>
            <a:r>
              <a:rPr lang="en-US" dirty="0"/>
              <a:t>Classes meet 2 x week for 1 hour for 12 weeks.</a:t>
            </a:r>
          </a:p>
          <a:p>
            <a:r>
              <a:rPr lang="en-US" dirty="0"/>
              <a:t>Find a program near you  </a:t>
            </a:r>
            <a:r>
              <a:rPr lang="en-US" dirty="0">
                <a:hlinkClick r:id="rId3"/>
              </a:rPr>
              <a:t>https://fyi.extension.wisc.edu/strongwomenwisconsin/county-programs/</a:t>
            </a:r>
            <a:endParaRPr lang="en-US" dirty="0"/>
          </a:p>
          <a:p>
            <a:pPr marL="0" indent="0">
              <a:buNone/>
            </a:pPr>
            <a:endParaRPr lang="en-US" dirty="0"/>
          </a:p>
        </p:txBody>
      </p:sp>
      <p:pic>
        <p:nvPicPr>
          <p:cNvPr id="3076" name="Picture 4" descr="https://fyi.extension.wisc.edu/strongwomenwisconsin/files/2017/02/cropped-StrongBodies-Logo_Final.jpg">
            <a:extLst>
              <a:ext uri="{FF2B5EF4-FFF2-40B4-BE49-F238E27FC236}">
                <a16:creationId xmlns:a16="http://schemas.microsoft.com/office/drawing/2014/main" id="{3E6F8C95-857F-4B4A-991F-85D8FD37BD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4170" y="108423"/>
            <a:ext cx="1540705" cy="16177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icture1">
            <a:extLst>
              <a:ext uri="{FF2B5EF4-FFF2-40B4-BE49-F238E27FC236}">
                <a16:creationId xmlns:a16="http://schemas.microsoft.com/office/drawing/2014/main" id="{EEC5F0AD-4822-4F2D-B301-108FCAAFC99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06169" y="4618214"/>
            <a:ext cx="2866419" cy="2030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5130" y="652388"/>
            <a:ext cx="9404723" cy="1400530"/>
          </a:xfrm>
        </p:spPr>
        <p:txBody>
          <a:bodyPr/>
          <a:lstStyle/>
          <a:p>
            <a:r>
              <a:rPr lang="en-US" dirty="0"/>
              <a:t>Health Promotion Coordinators</a:t>
            </a:r>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733152" y="1562815"/>
            <a:ext cx="8946541" cy="4195481"/>
          </a:xfrm>
        </p:spPr>
        <p:txBody>
          <a:bodyPr/>
          <a:lstStyle/>
          <a:p>
            <a:r>
              <a:rPr lang="en-US" dirty="0"/>
              <a:t>Less than half of counties have a Health Promotion Coordinator</a:t>
            </a:r>
          </a:p>
          <a:p>
            <a:pPr lvl="1"/>
            <a:r>
              <a:rPr lang="en-US" dirty="0"/>
              <a:t>Teach and/or coordinate health promotion classes</a:t>
            </a:r>
          </a:p>
          <a:p>
            <a:pPr lvl="1"/>
            <a:r>
              <a:rPr lang="en-US" dirty="0"/>
              <a:t>Seek out and foster partnerships</a:t>
            </a:r>
          </a:p>
          <a:p>
            <a:pPr lvl="1"/>
            <a:r>
              <a:rPr lang="en-US" dirty="0"/>
              <a:t>Recruit and train additional class leaders</a:t>
            </a:r>
          </a:p>
          <a:p>
            <a:pPr lvl="1"/>
            <a:r>
              <a:rPr lang="en-US" dirty="0"/>
              <a:t>List of HP Coordinators &amp; Evidence-Based programs:  </a:t>
            </a:r>
            <a:r>
              <a:rPr lang="en-US" dirty="0">
                <a:solidFill>
                  <a:schemeClr val="accent1"/>
                </a:solidFill>
                <a:hlinkClick r:id="rId3">
                  <a:extLst>
                    <a:ext uri="{A12FA001-AC4F-418D-AE19-62706E023703}">
                      <ahyp:hlinkClr xmlns:ahyp="http://schemas.microsoft.com/office/drawing/2018/hyperlinkcolor" val="tx"/>
                    </a:ext>
                  </a:extLst>
                </a:hlinkClick>
              </a:rPr>
              <a:t>https://gwaar.org/health-promotion-for-professionals</a:t>
            </a:r>
            <a:endParaRPr lang="en-US" dirty="0">
              <a:solidFill>
                <a:schemeClr val="accent1"/>
              </a:solidFill>
              <a:highlight>
                <a:srgbClr val="FFFF00"/>
              </a:highlight>
            </a:endParaRPr>
          </a:p>
          <a:p>
            <a:pPr lvl="1" algn="r"/>
            <a:endParaRPr lang="en-US" dirty="0">
              <a:highlight>
                <a:srgbClr val="FFFF00"/>
              </a:highlight>
            </a:endParaRPr>
          </a:p>
          <a:p>
            <a:endParaRPr lang="en-US" dirty="0"/>
          </a:p>
        </p:txBody>
      </p:sp>
      <p:pic>
        <p:nvPicPr>
          <p:cNvPr id="1026" name="Picture 2" descr="Woman in exercise group class">
            <a:extLst>
              <a:ext uri="{FF2B5EF4-FFF2-40B4-BE49-F238E27FC236}">
                <a16:creationId xmlns:a16="http://schemas.microsoft.com/office/drawing/2014/main" id="{F079A3FB-B9B5-478B-86E6-5DE9EDCD6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1161" y="3939882"/>
            <a:ext cx="3833107" cy="255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27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solidFill>
                  <a:srgbClr val="EBEBEB"/>
                </a:solidFill>
              </a:rPr>
              <a:t>Part 3:  Collaboration</a:t>
            </a:r>
          </a:p>
        </p:txBody>
      </p:sp>
      <p:sp useBgFill="1">
        <p:nvSpPr>
          <p:cNvPr id="26" name="Freeform: Shape 25">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1962134" y="2850697"/>
            <a:ext cx="8946541" cy="4195481"/>
          </a:xfrm>
        </p:spPr>
        <p:txBody>
          <a:bodyPr/>
          <a:lstStyle/>
          <a:p>
            <a:r>
              <a:rPr lang="en-US" dirty="0"/>
              <a:t>Contact your local HP Coordinator or AU Director</a:t>
            </a:r>
          </a:p>
          <a:p>
            <a:r>
              <a:rPr lang="en-US" dirty="0"/>
              <a:t>Meet to discuss partnership opportunities</a:t>
            </a:r>
          </a:p>
          <a:p>
            <a:r>
              <a:rPr lang="en-US" dirty="0"/>
              <a:t>Share target audience</a:t>
            </a:r>
          </a:p>
          <a:p>
            <a:r>
              <a:rPr lang="en-US" dirty="0"/>
              <a:t>Explain your role</a:t>
            </a:r>
          </a:p>
          <a:p>
            <a:r>
              <a:rPr lang="en-US" dirty="0"/>
              <a:t>Share your outreach materials</a:t>
            </a:r>
          </a:p>
          <a:p>
            <a:r>
              <a:rPr lang="en-US" dirty="0"/>
              <a:t>Learn about HP classes offered in your service area</a:t>
            </a:r>
          </a:p>
          <a:p>
            <a:endParaRPr lang="en-US" dirty="0"/>
          </a:p>
        </p:txBody>
      </p:sp>
    </p:spTree>
    <p:extLst>
      <p:ext uri="{BB962C8B-B14F-4D97-AF65-F5344CB8AC3E}">
        <p14:creationId xmlns:p14="http://schemas.microsoft.com/office/powerpoint/2010/main" val="23984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586463" y="609601"/>
            <a:ext cx="9252154" cy="1223983"/>
          </a:xfrm>
        </p:spPr>
        <p:txBody>
          <a:bodyPr>
            <a:normAutofit/>
          </a:bodyPr>
          <a:lstStyle/>
          <a:p>
            <a:r>
              <a:rPr lang="en-US" sz="4200"/>
              <a:t>Next Steps</a:t>
            </a:r>
            <a:endParaRPr lang="en-US" sz="4200" dirty="0"/>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710121" y="1782312"/>
            <a:ext cx="5042886" cy="4196185"/>
          </a:xfrm>
        </p:spPr>
        <p:txBody>
          <a:bodyPr>
            <a:normAutofit/>
          </a:bodyPr>
          <a:lstStyle/>
          <a:p>
            <a:pPr>
              <a:spcAft>
                <a:spcPts val="1200"/>
              </a:spcAft>
            </a:pPr>
            <a:r>
              <a:rPr lang="en-US" dirty="0"/>
              <a:t>Offer to meet with HP Class Leaders to share info and resources</a:t>
            </a:r>
          </a:p>
          <a:p>
            <a:pPr>
              <a:spcAft>
                <a:spcPts val="1200"/>
              </a:spcAft>
            </a:pPr>
            <a:r>
              <a:rPr lang="en-US" dirty="0"/>
              <a:t>Offer to share HP Class flyers/promotional materials in your outreach</a:t>
            </a:r>
          </a:p>
          <a:p>
            <a:r>
              <a:rPr lang="en-US" dirty="0"/>
              <a:t>Share outreach ideas</a:t>
            </a:r>
          </a:p>
          <a:p>
            <a:pPr lvl="1"/>
            <a:r>
              <a:rPr lang="en-US" dirty="0"/>
              <a:t>Health fairs/vendor booths</a:t>
            </a:r>
          </a:p>
          <a:p>
            <a:pPr lvl="1">
              <a:spcAft>
                <a:spcPts val="1200"/>
              </a:spcAft>
            </a:pPr>
            <a:r>
              <a:rPr lang="en-US" dirty="0"/>
              <a:t>Presentations</a:t>
            </a:r>
          </a:p>
          <a:p>
            <a:r>
              <a:rPr lang="en-US" dirty="0"/>
              <a:t>Maintain communication</a:t>
            </a:r>
          </a:p>
          <a:p>
            <a:endParaRPr lang="en-US" dirty="0"/>
          </a:p>
          <a:p>
            <a:endParaRPr lang="en-US" dirty="0"/>
          </a:p>
        </p:txBody>
      </p:sp>
      <p:pic>
        <p:nvPicPr>
          <p:cNvPr id="9" name="Picture Placeholder 14">
            <a:extLst>
              <a:ext uri="{FF2B5EF4-FFF2-40B4-BE49-F238E27FC236}">
                <a16:creationId xmlns:a16="http://schemas.microsoft.com/office/drawing/2014/main" id="{0995432D-8FA8-4DD3-A8CE-8CD85AE7D6AE}"/>
              </a:ext>
            </a:extLst>
          </p:cNvPr>
          <p:cNvPicPr>
            <a:picLocks/>
          </p:cNvPicPr>
          <p:nvPr/>
        </p:nvPicPr>
        <p:blipFill rotWithShape="1">
          <a:blip r:embed="rId3" cstate="print">
            <a:extLst>
              <a:ext uri="{28A0092B-C50C-407E-A947-70E740481C1C}">
                <a14:useLocalDpi xmlns:a14="http://schemas.microsoft.com/office/drawing/2010/main" val="0"/>
              </a:ext>
            </a:extLst>
          </a:blip>
          <a:srcRect l="12667" r="5665" b="-2"/>
          <a:stretch/>
        </p:blipFill>
        <p:spPr bwMode="auto">
          <a:xfrm>
            <a:off x="6096000" y="1284052"/>
            <a:ext cx="5509537" cy="4828160"/>
          </a:xfrm>
          <a:prstGeom prst="rect">
            <a:avLst/>
          </a:prstGeom>
          <a:noFill/>
          <a:effectLst>
            <a:outerShdw blurRad="50800" dist="38100" dir="5400000" algn="t" rotWithShape="0">
              <a:prstClr val="black">
                <a:alpha val="43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73251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6" name="Picture 45">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8" name="Oval 47">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50" name="Picture 49">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52" name="Picture 51">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54" name="Rectangle 53">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6" name="Rectangle 55">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4600" b="0" i="0" kern="1200">
                <a:solidFill>
                  <a:srgbClr val="EBEBEB"/>
                </a:solidFill>
                <a:latin typeface="+mj-lt"/>
                <a:ea typeface="+mj-ea"/>
                <a:cs typeface="+mj-cs"/>
              </a:rPr>
              <a:t>Questions?</a:t>
            </a:r>
          </a:p>
        </p:txBody>
      </p:sp>
      <p:sp>
        <p:nvSpPr>
          <p:cNvPr id="58"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60" name="Freeform: Shape 59">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Rectangle 61">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1" name="Content Placeholder 10">
            <a:extLst>
              <a:ext uri="{FF2B5EF4-FFF2-40B4-BE49-F238E27FC236}">
                <a16:creationId xmlns:a16="http://schemas.microsoft.com/office/drawing/2014/main" id="{9C621FB7-EADD-4F80-BE11-342824CFFFA8}"/>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991145" y="647698"/>
            <a:ext cx="5576079" cy="5562139"/>
          </a:xfrm>
          <a:prstGeom prst="rect">
            <a:avLst/>
          </a:prstGeom>
          <a:effectLst/>
        </p:spPr>
      </p:pic>
    </p:spTree>
    <p:extLst>
      <p:ext uri="{BB962C8B-B14F-4D97-AF65-F5344CB8AC3E}">
        <p14:creationId xmlns:p14="http://schemas.microsoft.com/office/powerpoint/2010/main" val="109636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5282381" y="629266"/>
            <a:ext cx="4767471" cy="1641986"/>
          </a:xfrm>
        </p:spPr>
        <p:txBody>
          <a:bodyPr>
            <a:normAutofit/>
          </a:bodyPr>
          <a:lstStyle/>
          <a:p>
            <a:r>
              <a:rPr lang="en-US" sz="4200" dirty="0"/>
              <a:t>Contacts</a:t>
            </a:r>
          </a:p>
        </p:txBody>
      </p:sp>
      <p:pic>
        <p:nvPicPr>
          <p:cNvPr id="5" name="Content Placeholder 4">
            <a:extLst>
              <a:ext uri="{FF2B5EF4-FFF2-40B4-BE49-F238E27FC236}">
                <a16:creationId xmlns:a16="http://schemas.microsoft.com/office/drawing/2014/main" id="{FF0A0FCA-B7A8-43F6-AAB0-A80F2F4F00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892"/>
          <a:stretch/>
        </p:blipFill>
        <p:spPr>
          <a:xfrm rot="5400000">
            <a:off x="-1111661" y="1111660"/>
            <a:ext cx="6858000" cy="4634680"/>
          </a:xfrm>
          <a:prstGeom prst="rect">
            <a:avLst/>
          </a:prstGeom>
          <a:solidFill>
            <a:schemeClr val="tx1">
              <a:lumMod val="20000"/>
              <a:lumOff val="80000"/>
            </a:schemeClr>
          </a:solidFill>
        </p:spPr>
      </p:pic>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5282381" y="2438400"/>
            <a:ext cx="4767471" cy="3809999"/>
          </a:xfrm>
        </p:spPr>
        <p:txBody>
          <a:bodyPr>
            <a:normAutofit/>
          </a:bodyPr>
          <a:lstStyle/>
          <a:p>
            <a:pPr marL="0" indent="0">
              <a:spcBef>
                <a:spcPts val="2400"/>
              </a:spcBef>
              <a:spcAft>
                <a:spcPts val="600"/>
              </a:spcAft>
              <a:buNone/>
            </a:pPr>
            <a:r>
              <a:rPr lang="en-US" sz="2000" dirty="0"/>
              <a:t>Debbie Bisswurm, GWAAR</a:t>
            </a:r>
          </a:p>
          <a:p>
            <a:pPr marL="0" indent="0">
              <a:spcBef>
                <a:spcPts val="0"/>
              </a:spcBef>
              <a:buNone/>
            </a:pPr>
            <a:r>
              <a:rPr lang="en-US" sz="2000" dirty="0">
                <a:solidFill>
                  <a:srgbClr val="0070C0"/>
                </a:solidFill>
                <a:hlinkClick r:id="rId4">
                  <a:extLst>
                    <a:ext uri="{A12FA001-AC4F-418D-AE19-62706E023703}">
                      <ahyp:hlinkClr xmlns:ahyp="http://schemas.microsoft.com/office/drawing/2018/hyperlinkcolor" val="tx"/>
                    </a:ext>
                  </a:extLst>
                </a:hlinkClick>
              </a:rPr>
              <a:t>Debbie.Bisswurm@gwaar.org</a:t>
            </a:r>
            <a:endParaRPr lang="en-US" sz="2000" dirty="0">
              <a:solidFill>
                <a:srgbClr val="0070C0"/>
              </a:solidFill>
            </a:endParaRPr>
          </a:p>
          <a:p>
            <a:pPr marL="0" indent="0">
              <a:spcBef>
                <a:spcPts val="600"/>
              </a:spcBef>
              <a:buNone/>
            </a:pPr>
            <a:r>
              <a:rPr lang="en-US" sz="2000" dirty="0"/>
              <a:t>608-228-0898</a:t>
            </a:r>
          </a:p>
          <a:p>
            <a:pPr marL="0" indent="0">
              <a:spcBef>
                <a:spcPts val="600"/>
              </a:spcBef>
              <a:buNone/>
            </a:pPr>
            <a:endParaRPr lang="en-US" sz="2000" dirty="0"/>
          </a:p>
          <a:p>
            <a:pPr marL="0" indent="0">
              <a:spcBef>
                <a:spcPts val="600"/>
              </a:spcBef>
              <a:buNone/>
            </a:pPr>
            <a:r>
              <a:rPr lang="en-US" sz="2000" dirty="0"/>
              <a:t>Angie Sullivan, </a:t>
            </a:r>
            <a:r>
              <a:rPr lang="en-US" dirty="0"/>
              <a:t>GWAAR</a:t>
            </a:r>
            <a:endParaRPr lang="en-US" sz="2000" dirty="0"/>
          </a:p>
          <a:p>
            <a:pPr marL="0" indent="0">
              <a:spcBef>
                <a:spcPts val="600"/>
              </a:spcBef>
              <a:buNone/>
            </a:pPr>
            <a:r>
              <a:rPr lang="en-US" altLang="en-US" sz="2000" dirty="0">
                <a:solidFill>
                  <a:srgbClr val="0070C0"/>
                </a:solidFill>
                <a:hlinkClick r:id="rId5">
                  <a:extLst>
                    <a:ext uri="{A12FA001-AC4F-418D-AE19-62706E023703}">
                      <ahyp:hlinkClr xmlns:ahyp="http://schemas.microsoft.com/office/drawing/2018/hyperlinkcolor" val="tx"/>
                    </a:ext>
                  </a:extLst>
                </a:hlinkClick>
              </a:rPr>
              <a:t>Angela.Sullivan@gwaar.org</a:t>
            </a:r>
            <a:endParaRPr lang="en-US" altLang="en-US" sz="2000" dirty="0">
              <a:solidFill>
                <a:srgbClr val="0070C0"/>
              </a:solidFill>
            </a:endParaRPr>
          </a:p>
          <a:p>
            <a:pPr marL="0" indent="0">
              <a:spcBef>
                <a:spcPts val="600"/>
              </a:spcBef>
              <a:buNone/>
            </a:pPr>
            <a:r>
              <a:rPr lang="en-US" sz="2000" dirty="0"/>
              <a:t>608-228-8081</a:t>
            </a:r>
            <a:endParaRPr lang="en-US" altLang="en-US" sz="2000" dirty="0"/>
          </a:p>
          <a:p>
            <a:endParaRPr lang="en-US" sz="2000" dirty="0"/>
          </a:p>
        </p:txBody>
      </p:sp>
    </p:spTree>
    <p:extLst>
      <p:ext uri="{BB962C8B-B14F-4D97-AF65-F5344CB8AC3E}">
        <p14:creationId xmlns:p14="http://schemas.microsoft.com/office/powerpoint/2010/main" val="27017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1"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3" name="Freeform: Shape 22">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5B271DE-6C2C-41B9-B3DA-881650478D61}"/>
              </a:ext>
            </a:extLst>
          </p:cNvPr>
          <p:cNvSpPr>
            <a:spLocks noGrp="1"/>
          </p:cNvSpPr>
          <p:nvPr>
            <p:ph type="title"/>
          </p:nvPr>
        </p:nvSpPr>
        <p:spPr>
          <a:xfrm>
            <a:off x="653143" y="1645920"/>
            <a:ext cx="3522879" cy="4470821"/>
          </a:xfrm>
        </p:spPr>
        <p:txBody>
          <a:bodyPr>
            <a:normAutofit/>
          </a:bodyPr>
          <a:lstStyle/>
          <a:p>
            <a:pPr algn="r"/>
            <a:r>
              <a:rPr lang="en-US" sz="4200">
                <a:solidFill>
                  <a:schemeClr val="bg2"/>
                </a:solidFill>
              </a:rPr>
              <a:t>Agenda</a:t>
            </a:r>
          </a:p>
        </p:txBody>
      </p:sp>
      <p:sp>
        <p:nvSpPr>
          <p:cNvPr id="3" name="Content Placeholder 2">
            <a:extLst>
              <a:ext uri="{FF2B5EF4-FFF2-40B4-BE49-F238E27FC236}">
                <a16:creationId xmlns:a16="http://schemas.microsoft.com/office/drawing/2014/main" id="{7D9643BC-C2BE-4D52-AC4A-91D002152376}"/>
              </a:ext>
            </a:extLst>
          </p:cNvPr>
          <p:cNvSpPr>
            <a:spLocks noGrp="1"/>
          </p:cNvSpPr>
          <p:nvPr>
            <p:ph idx="1"/>
          </p:nvPr>
        </p:nvSpPr>
        <p:spPr>
          <a:xfrm>
            <a:off x="5204109" y="1645920"/>
            <a:ext cx="6269434" cy="4470821"/>
          </a:xfrm>
        </p:spPr>
        <p:txBody>
          <a:bodyPr>
            <a:normAutofit/>
          </a:bodyPr>
          <a:lstStyle/>
          <a:p>
            <a:pPr>
              <a:defRPr/>
            </a:pPr>
            <a:r>
              <a:rPr lang="en-US" sz="2400" dirty="0"/>
              <a:t>Part 1:  Medicare’s Preventive Services</a:t>
            </a:r>
          </a:p>
          <a:p>
            <a:pPr marL="685800" lvl="1">
              <a:spcBef>
                <a:spcPts val="500"/>
              </a:spcBef>
              <a:defRPr/>
            </a:pPr>
            <a:r>
              <a:rPr lang="en-US" dirty="0"/>
              <a:t>Common Problems/issues</a:t>
            </a:r>
          </a:p>
          <a:p>
            <a:pPr marL="685800" lvl="1">
              <a:spcBef>
                <a:spcPts val="500"/>
              </a:spcBef>
              <a:defRPr/>
            </a:pPr>
            <a:r>
              <a:rPr lang="en-US" dirty="0"/>
              <a:t>Materials for Outreach</a:t>
            </a:r>
          </a:p>
          <a:p>
            <a:pPr marL="685800" lvl="1">
              <a:spcBef>
                <a:spcPts val="500"/>
              </a:spcBef>
              <a:spcAft>
                <a:spcPts val="1200"/>
              </a:spcAft>
              <a:defRPr/>
            </a:pPr>
            <a:r>
              <a:rPr lang="en-US" dirty="0"/>
              <a:t>Outreach Strategies</a:t>
            </a:r>
          </a:p>
          <a:p>
            <a:pPr>
              <a:defRPr/>
            </a:pPr>
            <a:r>
              <a:rPr lang="en-US" sz="2400" dirty="0"/>
              <a:t>Part 2:  Health Promotion Programs</a:t>
            </a:r>
          </a:p>
          <a:p>
            <a:pPr marL="685800" lvl="1">
              <a:spcBef>
                <a:spcPts val="500"/>
              </a:spcBef>
              <a:defRPr/>
            </a:pPr>
            <a:r>
              <a:rPr lang="en-US" dirty="0"/>
              <a:t>HP Classes—brief definitions</a:t>
            </a:r>
          </a:p>
          <a:p>
            <a:pPr>
              <a:spcAft>
                <a:spcPts val="1200"/>
              </a:spcAft>
              <a:defRPr/>
            </a:pPr>
            <a:r>
              <a:rPr lang="en-US" sz="2400" dirty="0"/>
              <a:t>Part 3:  Collaboration</a:t>
            </a:r>
          </a:p>
          <a:p>
            <a:pPr>
              <a:defRPr/>
            </a:pPr>
            <a:r>
              <a:rPr lang="en-US" sz="2400" dirty="0"/>
              <a:t>Questions</a:t>
            </a:r>
          </a:p>
          <a:p>
            <a:endParaRPr lang="en-US" dirty="0"/>
          </a:p>
        </p:txBody>
      </p:sp>
    </p:spTree>
    <p:extLst>
      <p:ext uri="{BB962C8B-B14F-4D97-AF65-F5344CB8AC3E}">
        <p14:creationId xmlns:p14="http://schemas.microsoft.com/office/powerpoint/2010/main" val="357385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4A2F755-5219-4C4E-9378-2C80BB08D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A042B41-CFBF-4E11-965F-B1906826A8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D9FFD70-7E69-43F7-BAFF-08A75B3AE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17114DA-EF2C-47F4-BE3F-6669C6245424}"/>
              </a:ext>
            </a:extLst>
          </p:cNvPr>
          <p:cNvSpPr>
            <a:spLocks noGrp="1"/>
          </p:cNvSpPr>
          <p:nvPr>
            <p:ph type="title"/>
          </p:nvPr>
        </p:nvSpPr>
        <p:spPr>
          <a:xfrm>
            <a:off x="648930" y="629267"/>
            <a:ext cx="9252154" cy="1016654"/>
          </a:xfrm>
        </p:spPr>
        <p:txBody>
          <a:bodyPr>
            <a:normAutofit/>
          </a:bodyPr>
          <a:lstStyle/>
          <a:p>
            <a:r>
              <a:rPr lang="en-US" sz="3900" dirty="0">
                <a:solidFill>
                  <a:srgbClr val="EBEBEB"/>
                </a:solidFill>
              </a:rPr>
              <a:t>Part 1:  Medicare Preventive Services </a:t>
            </a:r>
          </a:p>
        </p:txBody>
      </p:sp>
      <p:sp useBgFill="1">
        <p:nvSpPr>
          <p:cNvPr id="26" name="Freeform: Shape 25">
            <a:extLst>
              <a:ext uri="{FF2B5EF4-FFF2-40B4-BE49-F238E27FC236}">
                <a16:creationId xmlns:a16="http://schemas.microsoft.com/office/drawing/2014/main" id="{9A87AD7E-457F-4836-8DDE-FFE0F0093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6" name="Content Placeholder 5">
            <a:extLst>
              <a:ext uri="{FF2B5EF4-FFF2-40B4-BE49-F238E27FC236}">
                <a16:creationId xmlns:a16="http://schemas.microsoft.com/office/drawing/2014/main" id="{4DABC39E-4B7B-4276-BBF2-CCB42C269399}"/>
              </a:ext>
            </a:extLst>
          </p:cNvPr>
          <p:cNvSpPr>
            <a:spLocks noGrp="1"/>
          </p:cNvSpPr>
          <p:nvPr>
            <p:ph idx="1"/>
          </p:nvPr>
        </p:nvSpPr>
        <p:spPr>
          <a:xfrm>
            <a:off x="3927303" y="2979749"/>
            <a:ext cx="8946541" cy="4195481"/>
          </a:xfrm>
        </p:spPr>
        <p:txBody>
          <a:bodyPr/>
          <a:lstStyle/>
          <a:p>
            <a:pPr>
              <a:spcBef>
                <a:spcPts val="600"/>
              </a:spcBef>
              <a:spcAft>
                <a:spcPts val="1200"/>
              </a:spcAft>
            </a:pPr>
            <a:r>
              <a:rPr lang="en-US" altLang="en-US" sz="2400" dirty="0"/>
              <a:t>Welcome to Medicare Preventive Visit</a:t>
            </a:r>
          </a:p>
          <a:p>
            <a:pPr>
              <a:spcBef>
                <a:spcPts val="600"/>
              </a:spcBef>
              <a:spcAft>
                <a:spcPts val="1200"/>
              </a:spcAft>
            </a:pPr>
            <a:r>
              <a:rPr lang="en-US" altLang="en-US" sz="2400" dirty="0"/>
              <a:t>Yearly Wellness Visit</a:t>
            </a:r>
          </a:p>
          <a:p>
            <a:pPr>
              <a:spcBef>
                <a:spcPts val="600"/>
              </a:spcBef>
              <a:spcAft>
                <a:spcPts val="1200"/>
              </a:spcAft>
            </a:pPr>
            <a:r>
              <a:rPr lang="en-US" altLang="en-US" sz="2400" dirty="0"/>
              <a:t>Additional screenings/tests/services</a:t>
            </a:r>
          </a:p>
          <a:p>
            <a:endParaRPr lang="en-US" dirty="0"/>
          </a:p>
        </p:txBody>
      </p:sp>
      <p:pic>
        <p:nvPicPr>
          <p:cNvPr id="12" name="irc_mi" descr="https://s-media-cache-ak0.pinimg.com/564x/84/9a/a5/849aa54e0104a41171a5464f803e4a5d.jpg">
            <a:hlinkClick r:id="rId3"/>
            <a:extLst>
              <a:ext uri="{FF2B5EF4-FFF2-40B4-BE49-F238E27FC236}">
                <a16:creationId xmlns:a16="http://schemas.microsoft.com/office/drawing/2014/main" id="{F25A231D-C6E6-4778-8DF2-B747F2ED18C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463"/>
          <a:stretch/>
        </p:blipFill>
        <p:spPr bwMode="auto">
          <a:xfrm>
            <a:off x="814057" y="2516658"/>
            <a:ext cx="2431820" cy="3598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30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p:txBody>
          <a:bodyPr/>
          <a:lstStyle/>
          <a:p>
            <a:r>
              <a:rPr lang="en-US" dirty="0"/>
              <a:t>Welcome to Medicare Visit</a:t>
            </a:r>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1103312" y="1780544"/>
            <a:ext cx="8946541" cy="4195481"/>
          </a:xfrm>
        </p:spPr>
        <p:txBody>
          <a:bodyPr>
            <a:normAutofit lnSpcReduction="10000"/>
          </a:bodyPr>
          <a:lstStyle/>
          <a:p>
            <a:pPr>
              <a:spcAft>
                <a:spcPts val="1200"/>
              </a:spcAft>
            </a:pPr>
            <a:r>
              <a:rPr lang="en-US" altLang="en-US" sz="2400" b="1" dirty="0">
                <a:solidFill>
                  <a:schemeClr val="tx2"/>
                </a:solidFill>
              </a:rPr>
              <a:t>Visit Includes:</a:t>
            </a:r>
          </a:p>
          <a:p>
            <a:pPr lvl="1">
              <a:spcAft>
                <a:spcPts val="1200"/>
              </a:spcAft>
            </a:pPr>
            <a:r>
              <a:rPr lang="en-US" altLang="en-US" sz="2000" dirty="0"/>
              <a:t>Height, weight, and blood pressure </a:t>
            </a:r>
          </a:p>
          <a:p>
            <a:pPr lvl="1">
              <a:spcAft>
                <a:spcPts val="1200"/>
              </a:spcAft>
            </a:pPr>
            <a:r>
              <a:rPr lang="en-US" altLang="en-US" sz="2000" dirty="0"/>
              <a:t>Body mass index</a:t>
            </a:r>
          </a:p>
          <a:p>
            <a:pPr lvl="1">
              <a:spcAft>
                <a:spcPts val="1200"/>
              </a:spcAft>
            </a:pPr>
            <a:r>
              <a:rPr lang="en-US" altLang="en-US" sz="2000" dirty="0"/>
              <a:t>Simple vision test</a:t>
            </a:r>
          </a:p>
          <a:p>
            <a:pPr lvl="1">
              <a:spcAft>
                <a:spcPts val="1200"/>
              </a:spcAft>
            </a:pPr>
            <a:r>
              <a:rPr lang="en-US" altLang="en-US" sz="2000" dirty="0"/>
              <a:t>Review of potential risk for depression and level of safety</a:t>
            </a:r>
          </a:p>
          <a:p>
            <a:pPr lvl="1">
              <a:spcAft>
                <a:spcPts val="1200"/>
              </a:spcAft>
            </a:pPr>
            <a:r>
              <a:rPr lang="en-US" altLang="en-US" sz="2000" dirty="0"/>
              <a:t>Discussion about advance directives if you choose</a:t>
            </a:r>
          </a:p>
          <a:p>
            <a:pPr lvl="1">
              <a:spcAft>
                <a:spcPts val="1200"/>
              </a:spcAft>
            </a:pPr>
            <a:r>
              <a:rPr lang="en-US" altLang="en-US" sz="2000" dirty="0"/>
              <a:t>A written plan regarding screenings, shots, and other preventive services needed</a:t>
            </a:r>
          </a:p>
          <a:p>
            <a:endParaRPr lang="en-US" dirty="0"/>
          </a:p>
        </p:txBody>
      </p:sp>
      <p:sp>
        <p:nvSpPr>
          <p:cNvPr id="4" name="TextBox 3">
            <a:extLst>
              <a:ext uri="{FF2B5EF4-FFF2-40B4-BE49-F238E27FC236}">
                <a16:creationId xmlns:a16="http://schemas.microsoft.com/office/drawing/2014/main" id="{CEFC1E2E-0752-4304-8A6D-1EE669E5841F}"/>
              </a:ext>
            </a:extLst>
          </p:cNvPr>
          <p:cNvSpPr txBox="1"/>
          <p:nvPr/>
        </p:nvSpPr>
        <p:spPr>
          <a:xfrm>
            <a:off x="8005412" y="1644364"/>
            <a:ext cx="2044441" cy="1877437"/>
          </a:xfrm>
          <a:prstGeom prst="rect">
            <a:avLst/>
          </a:prstGeom>
          <a:solidFill>
            <a:schemeClr val="bg1"/>
          </a:solidFill>
          <a:ln w="28575">
            <a:solidFill>
              <a:srgbClr val="0070C0"/>
            </a:solidFill>
          </a:ln>
          <a:effectLst>
            <a:outerShdw blurRad="50800" dist="38100" dir="2700000" algn="tl" rotWithShape="0">
              <a:prstClr val="black">
                <a:alpha val="40000"/>
              </a:prstClr>
            </a:outerShdw>
          </a:effectLst>
        </p:spPr>
        <p:txBody>
          <a:bodyPr wrap="square" rtlCol="0">
            <a:spAutoFit/>
          </a:bodyPr>
          <a:lstStyle/>
          <a:p>
            <a:pPr algn="ctr"/>
            <a:endParaRPr lang="en-US" sz="1000" dirty="0"/>
          </a:p>
          <a:p>
            <a:pPr algn="ctr"/>
            <a:r>
              <a:rPr lang="en-US" sz="2400" dirty="0"/>
              <a:t>Remind People that this is NOT a physical!</a:t>
            </a:r>
          </a:p>
          <a:p>
            <a:pPr algn="ctr"/>
            <a:endParaRPr lang="en-US" sz="1000" dirty="0"/>
          </a:p>
        </p:txBody>
      </p:sp>
    </p:spTree>
    <p:extLst>
      <p:ext uri="{BB962C8B-B14F-4D97-AF65-F5344CB8AC3E}">
        <p14:creationId xmlns:p14="http://schemas.microsoft.com/office/powerpoint/2010/main" val="17799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p:txBody>
          <a:bodyPr/>
          <a:lstStyle/>
          <a:p>
            <a:r>
              <a:rPr lang="en-US" dirty="0"/>
              <a:t>Yearly Wellness Visit</a:t>
            </a:r>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977833" y="1853248"/>
            <a:ext cx="8946541" cy="4195481"/>
          </a:xfrm>
        </p:spPr>
        <p:txBody>
          <a:bodyPr>
            <a:normAutofit lnSpcReduction="10000"/>
          </a:bodyPr>
          <a:lstStyle/>
          <a:p>
            <a:pPr>
              <a:spcAft>
                <a:spcPts val="1200"/>
              </a:spcAft>
            </a:pPr>
            <a:r>
              <a:rPr lang="en-US" altLang="en-US" sz="2400" b="1" dirty="0">
                <a:solidFill>
                  <a:schemeClr val="tx2"/>
                </a:solidFill>
              </a:rPr>
              <a:t>Visit Includes:</a:t>
            </a:r>
          </a:p>
          <a:p>
            <a:pPr lvl="1"/>
            <a:r>
              <a:rPr lang="en-US" altLang="en-US" sz="2000" dirty="0"/>
              <a:t>Review of medical and family history</a:t>
            </a:r>
          </a:p>
          <a:p>
            <a:pPr lvl="1">
              <a:spcAft>
                <a:spcPts val="600"/>
              </a:spcAft>
            </a:pPr>
            <a:r>
              <a:rPr lang="en-US" altLang="en-US" sz="2000" dirty="0"/>
              <a:t>Develop list of current providers and prescriptions</a:t>
            </a:r>
          </a:p>
          <a:p>
            <a:pPr lvl="1">
              <a:spcAft>
                <a:spcPts val="600"/>
              </a:spcAft>
            </a:pPr>
            <a:r>
              <a:rPr lang="en-US" altLang="en-US" sz="2000" dirty="0"/>
              <a:t>Record height, weight, blood pressure</a:t>
            </a:r>
          </a:p>
          <a:p>
            <a:pPr lvl="1">
              <a:spcAft>
                <a:spcPts val="600"/>
              </a:spcAft>
            </a:pPr>
            <a:r>
              <a:rPr lang="en-US" altLang="en-US" sz="2000" dirty="0"/>
              <a:t>Create list of risk factors and treatment options</a:t>
            </a:r>
          </a:p>
          <a:p>
            <a:pPr lvl="1">
              <a:spcAft>
                <a:spcPts val="600"/>
              </a:spcAft>
            </a:pPr>
            <a:r>
              <a:rPr lang="en-US" altLang="en-US" sz="2000" dirty="0"/>
              <a:t>Detection of cognitive impairment</a:t>
            </a:r>
          </a:p>
          <a:p>
            <a:pPr lvl="1">
              <a:spcAft>
                <a:spcPts val="600"/>
              </a:spcAft>
            </a:pPr>
            <a:r>
              <a:rPr lang="en-US" altLang="en-US" sz="2000" dirty="0"/>
              <a:t>Establish schedule of screenings for appropriate preventive services</a:t>
            </a:r>
          </a:p>
          <a:p>
            <a:pPr lvl="1">
              <a:spcAft>
                <a:spcPts val="600"/>
              </a:spcAft>
            </a:pPr>
            <a:r>
              <a:rPr lang="en-US" altLang="en-US" sz="2000" dirty="0"/>
              <a:t>Offer personalized health advice</a:t>
            </a:r>
          </a:p>
          <a:p>
            <a:endParaRPr lang="en-US" dirty="0"/>
          </a:p>
        </p:txBody>
      </p:sp>
      <p:sp>
        <p:nvSpPr>
          <p:cNvPr id="4" name="TextBox 3">
            <a:extLst>
              <a:ext uri="{FF2B5EF4-FFF2-40B4-BE49-F238E27FC236}">
                <a16:creationId xmlns:a16="http://schemas.microsoft.com/office/drawing/2014/main" id="{F819C623-8927-46A5-97E4-D436C86A66AC}"/>
              </a:ext>
            </a:extLst>
          </p:cNvPr>
          <p:cNvSpPr txBox="1"/>
          <p:nvPr/>
        </p:nvSpPr>
        <p:spPr>
          <a:xfrm>
            <a:off x="8015816" y="1644232"/>
            <a:ext cx="2240280" cy="954107"/>
          </a:xfrm>
          <a:prstGeom prst="rect">
            <a:avLst/>
          </a:prstGeom>
          <a:solidFill>
            <a:schemeClr val="bg1"/>
          </a:solidFill>
          <a:ln w="28575">
            <a:solidFill>
              <a:srgbClr val="0070C0"/>
            </a:solidFill>
          </a:ln>
          <a:effectLst>
            <a:outerShdw blurRad="50800" dist="38100" dir="2700000" algn="tl" rotWithShape="0">
              <a:prstClr val="black">
                <a:alpha val="40000"/>
              </a:prstClr>
            </a:outerShdw>
          </a:effectLst>
        </p:spPr>
        <p:txBody>
          <a:bodyPr wrap="square" rtlCol="0">
            <a:spAutoFit/>
          </a:bodyPr>
          <a:lstStyle/>
          <a:p>
            <a:pPr algn="ctr"/>
            <a:r>
              <a:rPr lang="en-US" sz="2800" dirty="0"/>
              <a:t>Not a physical!</a:t>
            </a:r>
          </a:p>
        </p:txBody>
      </p:sp>
    </p:spTree>
    <p:extLst>
      <p:ext uri="{BB962C8B-B14F-4D97-AF65-F5344CB8AC3E}">
        <p14:creationId xmlns:p14="http://schemas.microsoft.com/office/powerpoint/2010/main" val="589613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a:xfrm>
            <a:off x="648931" y="629266"/>
            <a:ext cx="4166510" cy="1622321"/>
          </a:xfrm>
        </p:spPr>
        <p:txBody>
          <a:bodyPr>
            <a:normAutofit/>
          </a:bodyPr>
          <a:lstStyle/>
          <a:p>
            <a:pPr>
              <a:lnSpc>
                <a:spcPct val="90000"/>
              </a:lnSpc>
            </a:pPr>
            <a:r>
              <a:rPr lang="en-US" sz="3600" dirty="0">
                <a:solidFill>
                  <a:srgbClr val="EBEBEB"/>
                </a:solidFill>
              </a:rPr>
              <a:t>Additional Preventive Services</a:t>
            </a: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3">
            <a:extLst>
              <a:ext uri="{FF2B5EF4-FFF2-40B4-BE49-F238E27FC236}">
                <a16:creationId xmlns:a16="http://schemas.microsoft.com/office/drawing/2014/main" id="{E488AD27-7598-4F9E-A316-D48B854EA057}"/>
              </a:ext>
            </a:extLst>
          </p:cNvPr>
          <p:cNvPicPr>
            <a:picLocks noChangeAspect="1"/>
          </p:cNvPicPr>
          <p:nvPr/>
        </p:nvPicPr>
        <p:blipFill>
          <a:blip r:embed="rId3"/>
          <a:stretch>
            <a:fillRect/>
          </a:stretch>
        </p:blipFill>
        <p:spPr>
          <a:xfrm>
            <a:off x="6662010" y="1245140"/>
            <a:ext cx="3850531" cy="4965159"/>
          </a:xfrm>
          <a:prstGeom prst="rect">
            <a:avLst/>
          </a:prstGeom>
          <a:effectLst/>
        </p:spPr>
      </p:pic>
      <p:sp>
        <p:nvSpPr>
          <p:cNvPr id="15"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317707" y="2586343"/>
            <a:ext cx="4587023" cy="3785419"/>
          </a:xfrm>
        </p:spPr>
        <p:txBody>
          <a:bodyPr>
            <a:normAutofit/>
          </a:bodyPr>
          <a:lstStyle/>
          <a:p>
            <a:pPr lvl="1">
              <a:spcAft>
                <a:spcPts val="1800"/>
              </a:spcAft>
            </a:pPr>
            <a:r>
              <a:rPr lang="en-US" altLang="en-US" dirty="0">
                <a:solidFill>
                  <a:srgbClr val="EBEBEB"/>
                </a:solidFill>
              </a:rPr>
              <a:t>Detailed information about Medicare Part B covered preventive services can be found in the Medicare &amp; You Handbook as well as on the Medicare.gov website!</a:t>
            </a:r>
          </a:p>
          <a:p>
            <a:pPr lvl="1"/>
            <a:r>
              <a:rPr lang="en-US" altLang="en-US" dirty="0">
                <a:solidFill>
                  <a:srgbClr val="EBEBEB"/>
                </a:solidFill>
              </a:rPr>
              <a:t>Preventive Services Chart on GWAAR website can be used as a handout for your clients.</a:t>
            </a:r>
          </a:p>
          <a:p>
            <a:endParaRPr lang="en-US" dirty="0">
              <a:solidFill>
                <a:srgbClr val="EBEBEB"/>
              </a:solidFill>
            </a:endParaRPr>
          </a:p>
        </p:txBody>
      </p:sp>
    </p:spTree>
    <p:extLst>
      <p:ext uri="{BB962C8B-B14F-4D97-AF65-F5344CB8AC3E}">
        <p14:creationId xmlns:p14="http://schemas.microsoft.com/office/powerpoint/2010/main" val="6670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p:txBody>
          <a:bodyPr/>
          <a:lstStyle/>
          <a:p>
            <a:r>
              <a:rPr lang="en-US" dirty="0"/>
              <a:t>Common Issues</a:t>
            </a:r>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p:txBody>
          <a:bodyPr/>
          <a:lstStyle/>
          <a:p>
            <a:pPr>
              <a:spcBef>
                <a:spcPct val="0"/>
              </a:spcBef>
              <a:spcAft>
                <a:spcPts val="1800"/>
              </a:spcAft>
            </a:pPr>
            <a:r>
              <a:rPr lang="en-US" altLang="en-US" dirty="0"/>
              <a:t>Yearly Wellness Visit must be asked for by name.</a:t>
            </a:r>
          </a:p>
          <a:p>
            <a:pPr>
              <a:spcBef>
                <a:spcPct val="0"/>
              </a:spcBef>
              <a:spcAft>
                <a:spcPts val="1800"/>
              </a:spcAft>
            </a:pPr>
            <a:r>
              <a:rPr lang="en-US" altLang="en-US" dirty="0"/>
              <a:t>The screenings/tests must be coded as “preventive” not “diagnostic” for full coverage, otherwise deductible and copay may apply.</a:t>
            </a:r>
          </a:p>
          <a:p>
            <a:pPr>
              <a:lnSpc>
                <a:spcPct val="100000"/>
              </a:lnSpc>
              <a:spcBef>
                <a:spcPct val="0"/>
              </a:spcBef>
              <a:spcAft>
                <a:spcPts val="1800"/>
              </a:spcAft>
            </a:pPr>
            <a:r>
              <a:rPr lang="en-US" altLang="en-US" dirty="0"/>
              <a:t>“Covered in full” may not apply to all services.</a:t>
            </a:r>
          </a:p>
          <a:p>
            <a:pPr>
              <a:lnSpc>
                <a:spcPct val="100000"/>
              </a:lnSpc>
              <a:spcBef>
                <a:spcPct val="0"/>
              </a:spcBef>
              <a:spcAft>
                <a:spcPts val="1800"/>
              </a:spcAft>
            </a:pPr>
            <a:r>
              <a:rPr lang="en-US" altLang="en-US" dirty="0"/>
              <a:t>Other issues discussed at an appointment can be billed separately and charge for “office visit” may apply.</a:t>
            </a:r>
          </a:p>
          <a:p>
            <a:pPr>
              <a:lnSpc>
                <a:spcPct val="100000"/>
              </a:lnSpc>
              <a:spcBef>
                <a:spcPct val="0"/>
              </a:spcBef>
              <a:spcAft>
                <a:spcPts val="1200"/>
              </a:spcAft>
            </a:pPr>
            <a:r>
              <a:rPr lang="en-US" altLang="en-US" dirty="0"/>
              <a:t>When in doubt, beneficiary should ask!</a:t>
            </a:r>
          </a:p>
          <a:p>
            <a:endParaRPr lang="en-US" dirty="0"/>
          </a:p>
        </p:txBody>
      </p:sp>
    </p:spTree>
    <p:extLst>
      <p:ext uri="{BB962C8B-B14F-4D97-AF65-F5344CB8AC3E}">
        <p14:creationId xmlns:p14="http://schemas.microsoft.com/office/powerpoint/2010/main" val="170971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F453-773A-4A9B-8548-02E9288F0CE1}"/>
              </a:ext>
            </a:extLst>
          </p:cNvPr>
          <p:cNvSpPr>
            <a:spLocks noGrp="1"/>
          </p:cNvSpPr>
          <p:nvPr>
            <p:ph type="title"/>
          </p:nvPr>
        </p:nvSpPr>
        <p:spPr/>
        <p:txBody>
          <a:bodyPr/>
          <a:lstStyle/>
          <a:p>
            <a:r>
              <a:rPr lang="en-US" dirty="0"/>
              <a:t>Preventive Services:  </a:t>
            </a:r>
            <a:br>
              <a:rPr lang="en-US" dirty="0"/>
            </a:br>
            <a:r>
              <a:rPr lang="en-US" dirty="0"/>
              <a:t>Materials for Outreach</a:t>
            </a:r>
          </a:p>
        </p:txBody>
      </p:sp>
      <p:sp>
        <p:nvSpPr>
          <p:cNvPr id="3" name="Content Placeholder 2">
            <a:extLst>
              <a:ext uri="{FF2B5EF4-FFF2-40B4-BE49-F238E27FC236}">
                <a16:creationId xmlns:a16="http://schemas.microsoft.com/office/drawing/2014/main" id="{9B0745BC-37B7-4A63-B7E4-E0D160C31983}"/>
              </a:ext>
            </a:extLst>
          </p:cNvPr>
          <p:cNvSpPr>
            <a:spLocks noGrp="1"/>
          </p:cNvSpPr>
          <p:nvPr>
            <p:ph idx="1"/>
          </p:nvPr>
        </p:nvSpPr>
        <p:spPr>
          <a:xfrm>
            <a:off x="1104293" y="2209801"/>
            <a:ext cx="8946541" cy="4195481"/>
          </a:xfrm>
        </p:spPr>
        <p:txBody>
          <a:bodyPr>
            <a:normAutofit lnSpcReduction="10000"/>
          </a:bodyPr>
          <a:lstStyle/>
          <a:p>
            <a:pPr>
              <a:spcAft>
                <a:spcPts val="1200"/>
              </a:spcAft>
              <a:defRPr/>
            </a:pPr>
            <a:r>
              <a:rPr lang="en-US" sz="2400" dirty="0"/>
              <a:t>Brochure Insert—Health Promotion/Prevention</a:t>
            </a:r>
          </a:p>
          <a:p>
            <a:pPr>
              <a:spcAft>
                <a:spcPts val="1200"/>
              </a:spcAft>
              <a:defRPr/>
            </a:pPr>
            <a:r>
              <a:rPr lang="en-US" sz="2400" dirty="0"/>
              <a:t>Preventive Services Chart</a:t>
            </a:r>
          </a:p>
          <a:p>
            <a:pPr>
              <a:spcAft>
                <a:spcPts val="1200"/>
              </a:spcAft>
              <a:defRPr/>
            </a:pPr>
            <a:r>
              <a:rPr lang="en-US" sz="2400" dirty="0"/>
              <a:t>Medicare Placemat &amp; Home Delivered Meal Flyers—featuring Prevention and Wellness</a:t>
            </a:r>
          </a:p>
          <a:p>
            <a:pPr>
              <a:defRPr/>
            </a:pPr>
            <a:r>
              <a:rPr lang="en-US" sz="2400" dirty="0"/>
              <a:t>Articles to Customize </a:t>
            </a:r>
          </a:p>
          <a:p>
            <a:pPr lvl="1">
              <a:defRPr/>
            </a:pPr>
            <a:r>
              <a:rPr lang="en-US" sz="2000" dirty="0"/>
              <a:t>Medicare’s Yearly Wellness Visit</a:t>
            </a:r>
          </a:p>
          <a:p>
            <a:pPr lvl="1">
              <a:defRPr/>
            </a:pPr>
            <a:r>
              <a:rPr lang="en-US" sz="2000" dirty="0"/>
              <a:t>Keep Your Heart Healthy</a:t>
            </a:r>
          </a:p>
          <a:p>
            <a:pPr lvl="1">
              <a:defRPr/>
            </a:pPr>
            <a:r>
              <a:rPr lang="en-US" sz="2000" dirty="0"/>
              <a:t>Never Too Old to Immunize</a:t>
            </a:r>
          </a:p>
          <a:p>
            <a:pPr lvl="1">
              <a:defRPr/>
            </a:pPr>
            <a:r>
              <a:rPr lang="en-US" sz="2000" dirty="0"/>
              <a:t>Other prevention topics</a:t>
            </a:r>
          </a:p>
          <a:p>
            <a:endParaRPr lang="en-US" dirty="0"/>
          </a:p>
        </p:txBody>
      </p:sp>
    </p:spTree>
    <p:extLst>
      <p:ext uri="{BB962C8B-B14F-4D97-AF65-F5344CB8AC3E}">
        <p14:creationId xmlns:p14="http://schemas.microsoft.com/office/powerpoint/2010/main" val="41761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8CDDBB83-77C1-4099-A0AA-289882E745E2}">
  <ds:schemaRefs>
    <ds:schemaRef ds:uri="http://purl.org/dc/dcmitype/"/>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3774</TotalTime>
  <Words>3169</Words>
  <Application>Microsoft Office PowerPoint</Application>
  <PresentationFormat>Widescreen</PresentationFormat>
  <Paragraphs>236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Century Gothic</vt:lpstr>
      <vt:lpstr>Euphemia</vt:lpstr>
      <vt:lpstr>Wingdings 3</vt:lpstr>
      <vt:lpstr>Ion</vt:lpstr>
      <vt:lpstr>Promoting better health</vt:lpstr>
      <vt:lpstr>Training Objectives</vt:lpstr>
      <vt:lpstr>Agenda</vt:lpstr>
      <vt:lpstr>Part 1:  Medicare Preventive Services </vt:lpstr>
      <vt:lpstr>Welcome to Medicare Visit</vt:lpstr>
      <vt:lpstr>Yearly Wellness Visit</vt:lpstr>
      <vt:lpstr>Additional Preventive Services</vt:lpstr>
      <vt:lpstr>Common Issues</vt:lpstr>
      <vt:lpstr>Preventive Services:   Materials for Outreach</vt:lpstr>
      <vt:lpstr>Brochure Insert  Can be used alone or as an insert.  Add your agency contact info.</vt:lpstr>
      <vt:lpstr>Preventive Services Charts    Add your agency contact info.</vt:lpstr>
      <vt:lpstr>Preventive Services Charts    Add your agency contact info.</vt:lpstr>
      <vt:lpstr>Where to find resources</vt:lpstr>
      <vt:lpstr>Outreach Strategies</vt:lpstr>
      <vt:lpstr>Part 2:  Health Promotion Programs</vt:lpstr>
      <vt:lpstr>PowerPoint Presentation</vt:lpstr>
      <vt:lpstr>PowerPoint Presentation</vt:lpstr>
      <vt:lpstr>Living Well with Chronic Conditions</vt:lpstr>
      <vt:lpstr>PowerPoint Presentation</vt:lpstr>
      <vt:lpstr>StrongBodies     </vt:lpstr>
      <vt:lpstr>Health Promotion Coordinators</vt:lpstr>
      <vt:lpstr>Part 3:  Collaboration</vt:lpstr>
      <vt:lpstr>Next Steps</vt:lpstr>
      <vt:lpstr>Questions?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better health</dc:title>
  <dc:creator>Debbie Bisswurm</dc:creator>
  <cp:lastModifiedBy>Debbie Bisswurm</cp:lastModifiedBy>
  <cp:revision>56</cp:revision>
  <cp:lastPrinted>2020-02-10T16:49:42Z</cp:lastPrinted>
  <dcterms:created xsi:type="dcterms:W3CDTF">2019-10-24T14:29:14Z</dcterms:created>
  <dcterms:modified xsi:type="dcterms:W3CDTF">2020-02-10T20:41:06Z</dcterms:modified>
</cp:coreProperties>
</file>