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1"/>
  </p:notesMasterIdLst>
  <p:handoutMasterIdLst>
    <p:handoutMasterId r:id="rId22"/>
  </p:handoutMasterIdLst>
  <p:sldIdLst>
    <p:sldId id="259" r:id="rId5"/>
    <p:sldId id="260" r:id="rId6"/>
    <p:sldId id="346" r:id="rId7"/>
    <p:sldId id="261" r:id="rId8"/>
    <p:sldId id="264" r:id="rId9"/>
    <p:sldId id="265" r:id="rId10"/>
    <p:sldId id="266" r:id="rId11"/>
    <p:sldId id="267" r:id="rId12"/>
    <p:sldId id="343" r:id="rId13"/>
    <p:sldId id="347" r:id="rId14"/>
    <p:sldId id="352" r:id="rId15"/>
    <p:sldId id="348" r:id="rId16"/>
    <p:sldId id="349" r:id="rId17"/>
    <p:sldId id="350" r:id="rId18"/>
    <p:sldId id="351" r:id="rId19"/>
    <p:sldId id="344" r:id="rId20"/>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91D5"/>
    <a:srgbClr val="7DA2DF"/>
    <a:srgbClr val="7793E3"/>
    <a:srgbClr val="75A2E5"/>
    <a:srgbClr val="4088E0"/>
    <a:srgbClr val="3B74F3"/>
    <a:srgbClr val="884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899" autoAdjust="0"/>
  </p:normalViewPr>
  <p:slideViewPr>
    <p:cSldViewPr showGuides="1">
      <p:cViewPr varScale="1">
        <p:scale>
          <a:sx n="72" d="100"/>
          <a:sy n="72" d="100"/>
        </p:scale>
        <p:origin x="1061" y="58"/>
      </p:cViewPr>
      <p:guideLst>
        <p:guide orient="horz" pos="2160"/>
        <p:guide orient="horz" pos="1008"/>
        <p:guide orient="horz" pos="3888"/>
        <p:guide orient="horz" pos="321"/>
        <p:guide pos="3839"/>
        <p:guide pos="1007"/>
        <p:guide pos="7173"/>
      </p:guideLst>
    </p:cSldViewPr>
  </p:slideViewPr>
  <p:notesTextViewPr>
    <p:cViewPr>
      <p:scale>
        <a:sx n="3" d="2"/>
        <a:sy n="3" d="2"/>
      </p:scale>
      <p:origin x="0" y="0"/>
    </p:cViewPr>
  </p:notesTextViewPr>
  <p:notesViewPr>
    <p:cSldViewPr showGuides="1">
      <p:cViewPr varScale="1">
        <p:scale>
          <a:sx n="76" d="100"/>
          <a:sy n="76" d="100"/>
        </p:scale>
        <p:origin x="326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DB7646E-8811-423A-9C42-2CBFADA00A96}" type="datetimeFigureOut">
              <a:rPr lang="en-US" smtClean="0"/>
              <a:t>12/10/2019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1"/>
                </a:solidFill>
              </a:defRPr>
            </a:lvl1pPr>
          </a:lstStyle>
          <a:p>
            <a:fld id="{D677E230-58DD-43ED-96A1-552DDAB53532}" type="datetimeFigureOut">
              <a:rPr lang="en-US" smtClean="0"/>
              <a:pPr/>
              <a:t>12/10/2019</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solidFill>
                  <a:srgbClr val="FF0000"/>
                </a:solidFill>
              </a:rPr>
              <a:t>Good morning everyone. As the Medicare Outreach coordinator for GWAAR, I am continually looking at ways to increase the amount of outreach—and the effectiveness of the outreach—being done around the state.  So this morning, I want to take just a few minutes to talk about the Medicare Minutes program.</a:t>
            </a:r>
          </a:p>
          <a:p>
            <a:endParaRPr lang="en-US" dirty="0"/>
          </a:p>
          <a:p>
            <a:r>
              <a:rPr lang="en-US" dirty="0"/>
              <a:t>I also want to point out that—a couple days ago you were sent an announcement regarding the See a Need/Take the Lead initiative of the Self Directed Volunteer Program.  That is a project that can help your agency implement the Medicare Minutes program and I’ll talk a little more about that later in this session.</a:t>
            </a:r>
          </a:p>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274807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National SHIP Home page.  Anyone can access this site and there is a lot of helpful information for both consumers and professionals.  In order to access the Medicare Minutes, you will need to login to the SHIP TA site. Click the SHIP login button at the top of the page.  </a:t>
            </a:r>
          </a:p>
        </p:txBody>
      </p:sp>
      <p:sp>
        <p:nvSpPr>
          <p:cNvPr id="4" name="Slide Number Placeholder 3"/>
          <p:cNvSpPr>
            <a:spLocks noGrp="1"/>
          </p:cNvSpPr>
          <p:nvPr>
            <p:ph type="sldNum" sz="quarter" idx="5"/>
          </p:nvPr>
        </p:nvSpPr>
        <p:spPr/>
        <p:txBody>
          <a:bodyPr/>
          <a:lstStyle/>
          <a:p>
            <a:fld id="{841221E5-7225-48EB-A4EE-420E7BFCF705}" type="slidenum">
              <a:rPr lang="en-US" smtClean="0"/>
              <a:pPr/>
              <a:t>10</a:t>
            </a:fld>
            <a:endParaRPr lang="en-US"/>
          </a:p>
        </p:txBody>
      </p:sp>
    </p:spTree>
    <p:extLst>
      <p:ext uri="{BB962C8B-B14F-4D97-AF65-F5344CB8AC3E}">
        <p14:creationId xmlns:p14="http://schemas.microsoft.com/office/powerpoint/2010/main" val="3722286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 not have a login set up for the SHIP Technical Assistance (SHIP TA Center), there is a link to register on the SHIP TA site. Just go to that login page and follow the prompts.   For those of you who are not yet registered, I really encourage you to get set up with this so you can access these materials. </a:t>
            </a:r>
          </a:p>
        </p:txBody>
      </p:sp>
      <p:sp>
        <p:nvSpPr>
          <p:cNvPr id="4" name="Slide Number Placeholder 3"/>
          <p:cNvSpPr>
            <a:spLocks noGrp="1"/>
          </p:cNvSpPr>
          <p:nvPr>
            <p:ph type="sldNum" sz="quarter" idx="5"/>
          </p:nvPr>
        </p:nvSpPr>
        <p:spPr/>
        <p:txBody>
          <a:bodyPr/>
          <a:lstStyle/>
          <a:p>
            <a:fld id="{841221E5-7225-48EB-A4EE-420E7BFCF705}" type="slidenum">
              <a:rPr lang="en-US" smtClean="0"/>
              <a:pPr/>
              <a:t>11</a:t>
            </a:fld>
            <a:endParaRPr lang="en-US"/>
          </a:p>
        </p:txBody>
      </p:sp>
    </p:spTree>
    <p:extLst>
      <p:ext uri="{BB962C8B-B14F-4D97-AF65-F5344CB8AC3E}">
        <p14:creationId xmlns:p14="http://schemas.microsoft.com/office/powerpoint/2010/main" val="1496724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are logged in, you will be on the home page for the SHIP Technical Assistance center where you’ll have access to a variety of materials.  The most recent Medicare Minute is usually located in the </a:t>
            </a:r>
            <a:r>
              <a:rPr lang="en-US" b="1" dirty="0"/>
              <a:t>Features</a:t>
            </a:r>
            <a:r>
              <a:rPr lang="en-US" dirty="0"/>
              <a:t> section.  You can also access the Medicare Minutes by going to the </a:t>
            </a:r>
            <a:r>
              <a:rPr lang="en-US" b="1" dirty="0"/>
              <a:t>Resource Library</a:t>
            </a:r>
            <a:r>
              <a:rPr lang="en-US" dirty="0"/>
              <a:t>.</a:t>
            </a:r>
          </a:p>
        </p:txBody>
      </p:sp>
      <p:sp>
        <p:nvSpPr>
          <p:cNvPr id="4" name="Slide Number Placeholder 3"/>
          <p:cNvSpPr>
            <a:spLocks noGrp="1"/>
          </p:cNvSpPr>
          <p:nvPr>
            <p:ph type="sldNum" sz="quarter" idx="5"/>
          </p:nvPr>
        </p:nvSpPr>
        <p:spPr/>
        <p:txBody>
          <a:bodyPr/>
          <a:lstStyle/>
          <a:p>
            <a:fld id="{841221E5-7225-48EB-A4EE-420E7BFCF705}" type="slidenum">
              <a:rPr lang="en-US" smtClean="0"/>
              <a:pPr/>
              <a:t>12</a:t>
            </a:fld>
            <a:endParaRPr lang="en-US"/>
          </a:p>
        </p:txBody>
      </p:sp>
    </p:spTree>
    <p:extLst>
      <p:ext uri="{BB962C8B-B14F-4D97-AF65-F5344CB8AC3E}">
        <p14:creationId xmlns:p14="http://schemas.microsoft.com/office/powerpoint/2010/main" val="1844785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on that link, you’ll come to the page with the Medicare Minutes topic and materials for the month. Again, if you have viewed the current materials but would like to view more topics or get additional information, you can click the link to the main Medicare Minutes Web Page.</a:t>
            </a:r>
          </a:p>
        </p:txBody>
      </p:sp>
      <p:sp>
        <p:nvSpPr>
          <p:cNvPr id="4" name="Slide Number Placeholder 3"/>
          <p:cNvSpPr>
            <a:spLocks noGrp="1"/>
          </p:cNvSpPr>
          <p:nvPr>
            <p:ph type="sldNum" sz="quarter" idx="5"/>
          </p:nvPr>
        </p:nvSpPr>
        <p:spPr/>
        <p:txBody>
          <a:bodyPr/>
          <a:lstStyle/>
          <a:p>
            <a:fld id="{841221E5-7225-48EB-A4EE-420E7BFCF705}" type="slidenum">
              <a:rPr lang="en-US" smtClean="0"/>
              <a:pPr/>
              <a:t>13</a:t>
            </a:fld>
            <a:endParaRPr lang="en-US"/>
          </a:p>
        </p:txBody>
      </p:sp>
    </p:spTree>
    <p:extLst>
      <p:ext uri="{BB962C8B-B14F-4D97-AF65-F5344CB8AC3E}">
        <p14:creationId xmlns:p14="http://schemas.microsoft.com/office/powerpoint/2010/main" val="4092252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you’ll find helpful information about the program as well as Frequently Asked Questions and Tips.  They also provide a “pitch” you can use to help you explain the Medicare Minutes program to potential presentation sites. </a:t>
            </a:r>
          </a:p>
        </p:txBody>
      </p:sp>
      <p:sp>
        <p:nvSpPr>
          <p:cNvPr id="4" name="Slide Number Placeholder 3"/>
          <p:cNvSpPr>
            <a:spLocks noGrp="1"/>
          </p:cNvSpPr>
          <p:nvPr>
            <p:ph type="sldNum" sz="quarter" idx="5"/>
          </p:nvPr>
        </p:nvSpPr>
        <p:spPr/>
        <p:txBody>
          <a:bodyPr/>
          <a:lstStyle/>
          <a:p>
            <a:fld id="{841221E5-7225-48EB-A4EE-420E7BFCF705}" type="slidenum">
              <a:rPr lang="en-US" smtClean="0"/>
              <a:pPr/>
              <a:t>14</a:t>
            </a:fld>
            <a:endParaRPr lang="en-US"/>
          </a:p>
        </p:txBody>
      </p:sp>
    </p:spTree>
    <p:extLst>
      <p:ext uri="{BB962C8B-B14F-4D97-AF65-F5344CB8AC3E}">
        <p14:creationId xmlns:p14="http://schemas.microsoft.com/office/powerpoint/2010/main" val="1352924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end this morning, are there any questions?</a:t>
            </a:r>
          </a:p>
        </p:txBody>
      </p:sp>
      <p:sp>
        <p:nvSpPr>
          <p:cNvPr id="4" name="Slide Number Placeholder 3"/>
          <p:cNvSpPr>
            <a:spLocks noGrp="1"/>
          </p:cNvSpPr>
          <p:nvPr>
            <p:ph type="sldNum" sz="quarter" idx="5"/>
          </p:nvPr>
        </p:nvSpPr>
        <p:spPr/>
        <p:txBody>
          <a:bodyPr/>
          <a:lstStyle/>
          <a:p>
            <a:fld id="{841221E5-7225-48EB-A4EE-420E7BFCF705}" type="slidenum">
              <a:rPr lang="en-US" smtClean="0"/>
              <a:pPr/>
              <a:t>15</a:t>
            </a:fld>
            <a:endParaRPr lang="en-US"/>
          </a:p>
        </p:txBody>
      </p:sp>
    </p:spTree>
    <p:extLst>
      <p:ext uri="{BB962C8B-B14F-4D97-AF65-F5344CB8AC3E}">
        <p14:creationId xmlns:p14="http://schemas.microsoft.com/office/powerpoint/2010/main" val="3856245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Medicare Minutes program can make it really easy to do presentations, I am hopeful that many of you will consider incorporating it into your outreach plans—in one way or another.  If this is something you’d like to do but still have some hesitation, please reach out to me.  I am happy to work with you and help you find ways to get started with Medicare Minutes in your community.  </a:t>
            </a:r>
          </a:p>
        </p:txBody>
      </p:sp>
      <p:sp>
        <p:nvSpPr>
          <p:cNvPr id="4" name="Slide Number Placeholder 3"/>
          <p:cNvSpPr>
            <a:spLocks noGrp="1"/>
          </p:cNvSpPr>
          <p:nvPr>
            <p:ph type="sldNum" sz="quarter" idx="5"/>
          </p:nvPr>
        </p:nvSpPr>
        <p:spPr/>
        <p:txBody>
          <a:bodyPr/>
          <a:lstStyle/>
          <a:p>
            <a:fld id="{841221E5-7225-48EB-A4EE-420E7BFCF705}" type="slidenum">
              <a:rPr lang="en-US" smtClean="0"/>
              <a:pPr/>
              <a:t>16</a:t>
            </a:fld>
            <a:endParaRPr lang="en-US"/>
          </a:p>
        </p:txBody>
      </p:sp>
    </p:spTree>
    <p:extLst>
      <p:ext uri="{BB962C8B-B14F-4D97-AF65-F5344CB8AC3E}">
        <p14:creationId xmlns:p14="http://schemas.microsoft.com/office/powerpoint/2010/main" val="2462054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ALL the other important things your agencies do, both SHIP and MIPPA grantees are required to do outreach related to Medicare—and the goal of that outreach is …</a:t>
            </a:r>
          </a:p>
          <a:p>
            <a:endParaRPr lang="en-US" dirty="0"/>
          </a:p>
          <a:p>
            <a:r>
              <a:rPr lang="en-US" dirty="0"/>
              <a:t>This data comes from what is entered into SAMS and extracted to the national SHIP Tracking and Reporting System.  </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2</a:t>
            </a:fld>
            <a:endParaRPr lang="en-US"/>
          </a:p>
        </p:txBody>
      </p:sp>
    </p:spTree>
    <p:extLst>
      <p:ext uri="{BB962C8B-B14F-4D97-AF65-F5344CB8AC3E}">
        <p14:creationId xmlns:p14="http://schemas.microsoft.com/office/powerpoint/2010/main" val="314067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are probably familiar with the Medicare Minutes, but some of you may not be so I want to provide a little overview.  </a:t>
            </a:r>
          </a:p>
          <a:p>
            <a:r>
              <a:rPr lang="en-US" dirty="0"/>
              <a:t>Medicare Minutes—is a great program—that has the potential to significantly increase the number of people you can reach!  It is a presentation model for educating Medicare beneficiaries. The Medicare Minutes are made available to every state SHIP (State Health Insurance assistance Program) through the national SHIP Technical Assistance Center-- and Phoebe Hefko  (from DHS) sends these out to agencies each month.  They are also linked from the Medicare Outreach and Assistance Page of the GWAAR website.</a:t>
            </a:r>
          </a:p>
          <a:p>
            <a:r>
              <a:rPr lang="en-US" dirty="0"/>
              <a:t>They are short, </a:t>
            </a:r>
            <a:r>
              <a:rPr lang="en-US" dirty="0" err="1"/>
              <a:t>usu</a:t>
            </a:r>
            <a:r>
              <a:rPr lang="en-US" dirty="0"/>
              <a:t> 5 – 10 minute presentations on timely topics. The presentation topics and materials provided each month include: script…teaching materials for the presenter…handout for the public—customize.</a:t>
            </a:r>
          </a:p>
        </p:txBody>
      </p:sp>
      <p:sp>
        <p:nvSpPr>
          <p:cNvPr id="4" name="Slide Number Placeholder 3"/>
          <p:cNvSpPr>
            <a:spLocks noGrp="1"/>
          </p:cNvSpPr>
          <p:nvPr>
            <p:ph type="sldNum" sz="quarter" idx="10"/>
          </p:nvPr>
        </p:nvSpPr>
        <p:spPr/>
        <p:txBody>
          <a:bodyPr/>
          <a:lstStyle/>
          <a:p>
            <a:fld id="{7C9C807D-BE9E-427D-9F45-69604B66C095}" type="slidenum">
              <a:rPr lang="en-US" smtClean="0"/>
              <a:t>3</a:t>
            </a:fld>
            <a:endParaRPr lang="en-US"/>
          </a:p>
        </p:txBody>
      </p:sp>
    </p:spTree>
    <p:extLst>
      <p:ext uri="{BB962C8B-B14F-4D97-AF65-F5344CB8AC3E}">
        <p14:creationId xmlns:p14="http://schemas.microsoft.com/office/powerpoint/2010/main" val="2034012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a:t>So why would you want to use Medicare Minutes at your agency? (Again, the national SHIP provides them to all state SHIPS and our WI SHIP program makes them available to any agencies receiving MIPPA or SHIP funding.  </a:t>
            </a:r>
          </a:p>
          <a:p>
            <a:pPr marL="178027" indent="-178027">
              <a:buFont typeface="Arial" panose="020B0604020202020204" pitchFamily="34" charset="0"/>
              <a:buChar char="•"/>
            </a:pPr>
            <a:r>
              <a:rPr lang="en-US" dirty="0"/>
              <a:t>And it’s a great way to educate Medicare beneficiaries and increase the number of people you can reach.</a:t>
            </a:r>
          </a:p>
          <a:p>
            <a:pPr marL="178027" indent="-178027">
              <a:buFont typeface="Arial" panose="020B0604020202020204" pitchFamily="34" charset="0"/>
              <a:buChar char="•"/>
            </a:pPr>
            <a:r>
              <a:rPr lang="en-US" dirty="0"/>
              <a:t>They are usually presented by volunteers or staff at local sites—a great way to keep volunteers engaged!</a:t>
            </a:r>
          </a:p>
          <a:p>
            <a:pPr marL="178027" indent="-178027">
              <a:buFont typeface="Arial" panose="020B0604020202020204" pitchFamily="34" charset="0"/>
              <a:buChar char="•"/>
            </a:pPr>
            <a:r>
              <a:rPr lang="en-US" dirty="0"/>
              <a:t>It will help more people become familiar with your agency—and view your agency as their main source for objective Medicare information.</a:t>
            </a:r>
          </a:p>
          <a:p>
            <a:pPr marL="178027" indent="-178027">
              <a:buFont typeface="Arial" panose="020B0604020202020204" pitchFamily="34" charset="0"/>
              <a:buChar char="•"/>
            </a:pPr>
            <a:r>
              <a:rPr lang="en-US" dirty="0"/>
              <a:t>Easily incorporated into existing programing.  These can be used on their own, they can be grouped together for a longer presentation, or they can be used to fill in time between other events.  (When I was doing outreach, a local senior center offered me a 15 minute time slot before a </a:t>
            </a:r>
            <a:r>
              <a:rPr lang="en-US" dirty="0" err="1"/>
              <a:t>wii</a:t>
            </a:r>
            <a:r>
              <a:rPr lang="en-US" dirty="0"/>
              <a:t> bowling event—the Medicare Minute presentations would work great in those situations.)</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4</a:t>
            </a:fld>
            <a:endParaRPr lang="en-US"/>
          </a:p>
        </p:txBody>
      </p:sp>
    </p:spTree>
    <p:extLst>
      <p:ext uri="{BB962C8B-B14F-4D97-AF65-F5344CB8AC3E}">
        <p14:creationId xmlns:p14="http://schemas.microsoft.com/office/powerpoint/2010/main" val="4017684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Here’s an example of the Medicare Minutes for this November.  It includes a description of the topic for the month, and then the script, teaching materials, and handouts are provided as a pdf---as well as an easily customizable word document.  With each Medicare Minute, there are links to the Medicare Minutes web page and you can take a look at the themes/topics for the year.  I also have a link to the Medicare Minutes web page from the GWAAR website.  </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5</a:t>
            </a:fld>
            <a:endParaRPr lang="en-US"/>
          </a:p>
        </p:txBody>
      </p:sp>
    </p:spTree>
    <p:extLst>
      <p:ext uri="{BB962C8B-B14F-4D97-AF65-F5344CB8AC3E}">
        <p14:creationId xmlns:p14="http://schemas.microsoft.com/office/powerpoint/2010/main" val="287104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ideally, the most effective way to use the Medicare Minutes program is to have volunteers do the presentations. Even one volunteer going out to a few locations each month to read the short script can have an impact!  And think of the impact you can have if you have several volunteers going to several locations each month!</a:t>
            </a:r>
          </a:p>
          <a:p>
            <a:endParaRPr lang="en-US" dirty="0"/>
          </a:p>
          <a:p>
            <a:r>
              <a:rPr lang="en-US" dirty="0"/>
              <a:t>The agencies I talked with that are doing Medicare Minutes have monthly update meetings for the volunteers, where they may meet with the EBS, review the materials, ask any questions and share feedback.</a:t>
            </a:r>
          </a:p>
          <a:p>
            <a:endParaRPr lang="en-US" dirty="0"/>
          </a:p>
          <a:p>
            <a:r>
              <a:rPr lang="en-US" dirty="0"/>
              <a:t>The scripts could also be used by you or other staff members who would like to do a presentation. It’s super easy—you don’t have to spend time creating a presentation and handouts—because  the materials are all there ready to go.  The scripts also can be used as the basis for a newsletter article. There really are a number of ways these Medicare Minutes can be useful to you.</a:t>
            </a:r>
          </a:p>
        </p:txBody>
      </p:sp>
      <p:sp>
        <p:nvSpPr>
          <p:cNvPr id="4" name="Slide Number Placeholder 3"/>
          <p:cNvSpPr>
            <a:spLocks noGrp="1"/>
          </p:cNvSpPr>
          <p:nvPr>
            <p:ph type="sldNum" sz="quarter" idx="5"/>
          </p:nvPr>
        </p:nvSpPr>
        <p:spPr/>
        <p:txBody>
          <a:bodyPr/>
          <a:lstStyle/>
          <a:p>
            <a:fld id="{841221E5-7225-48EB-A4EE-420E7BFCF705}" type="slidenum">
              <a:rPr lang="en-US" smtClean="0"/>
              <a:pPr/>
              <a:t>6</a:t>
            </a:fld>
            <a:endParaRPr lang="en-US"/>
          </a:p>
        </p:txBody>
      </p:sp>
    </p:spTree>
    <p:extLst>
      <p:ext uri="{BB962C8B-B14F-4D97-AF65-F5344CB8AC3E}">
        <p14:creationId xmlns:p14="http://schemas.microsoft.com/office/powerpoint/2010/main" val="3081398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Since the topics and materials are provided monthly, the Medicare Minutes work great with those community groups that meet regularly—such as support groups, social clubs, as well as other locations that may host educational programs.  </a:t>
            </a:r>
          </a:p>
          <a:p>
            <a:pPr defTabSz="931774">
              <a:defRPr/>
            </a:pPr>
            <a:r>
              <a:rPr lang="en-US" dirty="0"/>
              <a:t>You can start small—do you know someone who has a monthly card club, book club or other social activity—see if they would be comfortable sharing information about Medicare by reading a short script to the group each month.  It can start as simply as that and build from there. As they become more comfortable with the presentations, they may be comfortable taking on additional locations—they may even have suggestions for new locations.</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7</a:t>
            </a:fld>
            <a:endParaRPr lang="en-US"/>
          </a:p>
        </p:txBody>
      </p:sp>
    </p:spTree>
    <p:extLst>
      <p:ext uri="{BB962C8B-B14F-4D97-AF65-F5344CB8AC3E}">
        <p14:creationId xmlns:p14="http://schemas.microsoft.com/office/powerpoint/2010/main" val="1768618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focus on the volunteers:  If you already have a volunteer program at your agency, this is again a great way to keep those volunteers engaged.  Some of you may have had volunteers to help during OEP. We often hear that if vol are not kept busy they may drift away. Being a Medicare Minutes volunteer gives them something to do each month. The scripts are easy to understand/easy to use. And the primary role of the volunteer is to read the script and hand out materials.  The volunteers do not do counseling. They refer people to the benefit specialists for more information or counseling. If you don’t have volunteers at this time—here are a few points about recruiting for this:</a:t>
            </a:r>
          </a:p>
          <a:p>
            <a:pPr marL="174708" indent="-174708">
              <a:buFont typeface="Arial" panose="020B0604020202020204" pitchFamily="34" charset="0"/>
              <a:buChar char="•"/>
            </a:pPr>
            <a:r>
              <a:rPr lang="en-US" dirty="0"/>
              <a:t>Recruit from other presentations</a:t>
            </a:r>
          </a:p>
          <a:p>
            <a:pPr marL="174708" indent="-174708">
              <a:buFont typeface="Arial" panose="020B0604020202020204" pitchFamily="34" charset="0"/>
              <a:buChar char="•"/>
            </a:pPr>
            <a:r>
              <a:rPr lang="en-US" dirty="0"/>
              <a:t>Promote at health fairs, etc.</a:t>
            </a:r>
          </a:p>
          <a:p>
            <a:pPr marL="174708" indent="-174708">
              <a:buFont typeface="Arial" panose="020B0604020202020204" pitchFamily="34" charset="0"/>
              <a:buChar char="•"/>
            </a:pPr>
            <a:r>
              <a:rPr lang="en-US" dirty="0"/>
              <a:t>Online recruitment sites</a:t>
            </a:r>
          </a:p>
          <a:p>
            <a:pPr marL="174708" indent="-174708">
              <a:buFont typeface="Arial" panose="020B0604020202020204" pitchFamily="34" charset="0"/>
              <a:buChar char="•"/>
            </a:pPr>
            <a:r>
              <a:rPr lang="en-US" dirty="0"/>
              <a:t>Tips on Medicare Minutes website</a:t>
            </a:r>
            <a:endParaRPr lang="en-US" sz="800" dirty="0"/>
          </a:p>
          <a:p>
            <a:pPr marL="174708" indent="-174708">
              <a:buFont typeface="Arial" panose="020B0604020202020204" pitchFamily="34" charset="0"/>
              <a:buChar char="•"/>
            </a:pPr>
            <a:r>
              <a:rPr lang="en-US" dirty="0"/>
              <a:t>I also want to again mention that this may be a great opportunity to use the self-directed volunteer model—for delivering and organizing these presentations. Although the script and handouts are provided, this self directed model can help recruit for a volunteer to be the lead contact—schedule presentations, and recruit other volunteers.  And the purpose of this volunteer model is to address both the needs of the agency and the desire some volunteers have for more autonomy over their volunteer work.  As noted in the letter sent out a couple days ago—contact Carrie Diamond with questions about that opportunity.</a:t>
            </a:r>
          </a:p>
        </p:txBody>
      </p:sp>
      <p:sp>
        <p:nvSpPr>
          <p:cNvPr id="4" name="Slide Number Placeholder 3"/>
          <p:cNvSpPr>
            <a:spLocks noGrp="1"/>
          </p:cNvSpPr>
          <p:nvPr>
            <p:ph type="sldNum" sz="quarter" idx="5"/>
          </p:nvPr>
        </p:nvSpPr>
        <p:spPr/>
        <p:txBody>
          <a:bodyPr/>
          <a:lstStyle/>
          <a:p>
            <a:fld id="{841221E5-7225-48EB-A4EE-420E7BFCF705}" type="slidenum">
              <a:rPr lang="en-US" smtClean="0"/>
              <a:pPr/>
              <a:t>8</a:t>
            </a:fld>
            <a:endParaRPr lang="en-US"/>
          </a:p>
        </p:txBody>
      </p:sp>
    </p:spTree>
    <p:extLst>
      <p:ext uri="{BB962C8B-B14F-4D97-AF65-F5344CB8AC3E}">
        <p14:creationId xmlns:p14="http://schemas.microsoft.com/office/powerpoint/2010/main" val="1404360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Medicare Minutes are stored on the SHIP TA Center’s website in their Resource Library.  I include the link on the slide here.  I also have a link to the Medicare Minutes on the GWAAR website on the Medicare Outreach and Assistance page.  You can find it under Additional Links. </a:t>
            </a:r>
          </a:p>
        </p:txBody>
      </p:sp>
      <p:sp>
        <p:nvSpPr>
          <p:cNvPr id="4" name="Slide Number Placeholder 3"/>
          <p:cNvSpPr>
            <a:spLocks noGrp="1"/>
          </p:cNvSpPr>
          <p:nvPr>
            <p:ph type="sldNum" sz="quarter" idx="5"/>
          </p:nvPr>
        </p:nvSpPr>
        <p:spPr/>
        <p:txBody>
          <a:bodyPr/>
          <a:lstStyle/>
          <a:p>
            <a:fld id="{841221E5-7225-48EB-A4EE-420E7BFCF705}" type="slidenum">
              <a:rPr lang="en-US" smtClean="0"/>
              <a:pPr/>
              <a:t>9</a:t>
            </a:fld>
            <a:endParaRPr lang="en-US"/>
          </a:p>
        </p:txBody>
      </p:sp>
    </p:spTree>
    <p:extLst>
      <p:ext uri="{BB962C8B-B14F-4D97-AF65-F5344CB8AC3E}">
        <p14:creationId xmlns:p14="http://schemas.microsoft.com/office/powerpoint/2010/main" val="3704747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8669" y="1600200"/>
            <a:ext cx="8329031" cy="2680127"/>
          </a:xfrm>
          <a:noFill/>
          <a:effectLst>
            <a:softEdge rad="31750"/>
          </a:effectLst>
        </p:spPr>
        <p:txBody>
          <a:bodyPr anchor="b">
            <a:noAutofit/>
          </a:bodyPr>
          <a:lstStyle>
            <a:lvl1pPr>
              <a:defRPr sz="5400">
                <a:solidFill>
                  <a:schemeClr val="bg1"/>
                </a:solidFill>
              </a:defRPr>
            </a:lvl1pPr>
          </a:lstStyle>
          <a:p>
            <a:r>
              <a:rPr lang="en-US"/>
              <a:t>Click to edit Master title style</a:t>
            </a:r>
            <a:endParaRPr dirty="0"/>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699025" y="6356351"/>
            <a:ext cx="1218883" cy="365125"/>
          </a:xfrm>
        </p:spPr>
        <p:txBody>
          <a:bodyPr/>
          <a:lstStyle>
            <a:lvl1pPr>
              <a:defRPr>
                <a:solidFill>
                  <a:schemeClr val="bg1"/>
                </a:solidFill>
              </a:defRPr>
            </a:lvl1pPr>
          </a:lstStyle>
          <a:p>
            <a:fld id="{A0253C03-C60F-4FF5-BBBF-078D44B72E7D}" type="datetime1">
              <a:rPr lang="en-US" smtClean="0"/>
              <a:t>12/10/2019</a:t>
            </a:fld>
            <a:endParaRPr lang="en-US" dirty="0"/>
          </a:p>
        </p:txBody>
      </p:sp>
      <p:sp>
        <p:nvSpPr>
          <p:cNvPr id="5" name="Footer Placeholder 4"/>
          <p:cNvSpPr>
            <a:spLocks noGrp="1"/>
          </p:cNvSpPr>
          <p:nvPr>
            <p:ph type="ftr" sz="quarter" idx="11"/>
          </p:nvPr>
        </p:nvSpPr>
        <p:spPr>
          <a:xfrm>
            <a:off x="6114708" y="6356351"/>
            <a:ext cx="3974065" cy="365125"/>
          </a:xfrm>
        </p:spPr>
        <p:txBody>
          <a:bodyPr/>
          <a:lstStyle>
            <a:lvl1pPr>
              <a:defRPr>
                <a:solidFill>
                  <a:schemeClr val="bg1"/>
                </a:solidFill>
              </a:defRPr>
            </a:lvl1pPr>
          </a:lstStyle>
          <a:p>
            <a:r>
              <a:rPr lang="en-US"/>
              <a:t>Add a footer</a:t>
            </a:r>
          </a:p>
        </p:txBody>
      </p:sp>
      <p:sp>
        <p:nvSpPr>
          <p:cNvPr id="6" name="Slide Number Placeholder 5"/>
          <p:cNvSpPr>
            <a:spLocks noGrp="1"/>
          </p:cNvSpPr>
          <p:nvPr>
            <p:ph type="sldNum" sz="quarter" idx="12"/>
          </p:nvPr>
        </p:nvSpPr>
        <p:spPr>
          <a:xfrm>
            <a:off x="10285571" y="6356351"/>
            <a:ext cx="609441" cy="365125"/>
          </a:xfrm>
        </p:spPr>
        <p:txBody>
          <a:bodyPr/>
          <a:lstStyle>
            <a:lvl1pPr>
              <a:defRPr>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49098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A056D9D-9483-42E7-8CD7-15EDE1A4DDC4}" type="datetime1">
              <a:rPr lang="en-US" smtClean="0"/>
              <a:t>12/10/2019</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66616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9FD5F10-92B8-46C7-A107-1CF6EB1C2F18}" type="datetime1">
              <a:rPr lang="en-US" smtClean="0"/>
              <a:t>12/10/2019</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91729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C940BF0-453F-47A9-9012-5AED3B22E7A1}" type="datetime1">
              <a:rPr lang="en-US" smtClean="0"/>
              <a:t>12/10/2019</a:t>
            </a:fld>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13552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1F6906E3-B742-4986-90B6-990F07048832}" type="datetime1">
              <a:rPr lang="en-US" smtClean="0"/>
              <a:t>12/10/2019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77491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31A372C-B131-4034-B61F-BCF761990A4F}" type="datetime1">
              <a:rPr lang="en-US" smtClean="0"/>
              <a:t>12/10/2019</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78340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3436" y="177800"/>
            <a:ext cx="9782801" cy="123983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609524" y="1499616"/>
            <a:ext cx="4818888" cy="938784"/>
          </a:xfrm>
        </p:spPr>
        <p:txBody>
          <a:bodyPr anchor="b">
            <a:noAutofit/>
          </a:bodyPr>
          <a:lstStyle>
            <a:lvl1pPr marL="0" indent="0">
              <a:spcBef>
                <a:spcPts val="0"/>
              </a:spcBef>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9524"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1E70B50-D705-4567-8892-606DA8DDC082}" type="datetime1">
              <a:rPr lang="en-US" smtClean="0"/>
              <a:t>12/10/2019</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5459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2293B8A-AC5E-448D-90F1-5F90DC8C0860}" type="datetime1">
              <a:rPr lang="en-US" smtClean="0"/>
              <a:t>12/10/2019</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12167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D0D57-1DF2-4CE0-A88F-4398D994BF4C}" type="datetime1">
              <a:rPr lang="en-US" smtClean="0"/>
              <a:t>12/10/2019</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vert="horz" lIns="91440" tIns="45720" rIns="91440" bIns="45720" rtlCol="0" anchor="ctr"/>
          <a:lstStyle>
            <a:lvl1pPr algn="r">
              <a:defRPr lang="en-US" smtClean="0"/>
            </a:lvl1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356617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98"/>
            <a:ext cx="12188825" cy="6858000"/>
          </a:xfrm>
          <a:prstGeom prst="rect">
            <a:avLst/>
          </a:prstGeom>
        </p:spPr>
      </p:pic>
      <p:sp>
        <p:nvSpPr>
          <p:cNvPr id="2" name="Title 1"/>
          <p:cNvSpPr>
            <a:spLocks noGrp="1"/>
          </p:cNvSpPr>
          <p:nvPr>
            <p:ph type="title"/>
          </p:nvPr>
        </p:nvSpPr>
        <p:spPr bwMode="white">
          <a:xfrm>
            <a:off x="1598612" y="381000"/>
            <a:ext cx="3293422" cy="1371600"/>
          </a:xfrm>
        </p:spPr>
        <p:txBody>
          <a:bodyPr anchor="b">
            <a:normAutofit/>
          </a:bodyPr>
          <a:lstStyle>
            <a:lvl1pPr algn="l">
              <a:defRPr sz="2800" b="0" cap="all" baseline="0">
                <a:solidFill>
                  <a:schemeClr val="tx2"/>
                </a:solidFill>
              </a:defRPr>
            </a:lvl1pPr>
          </a:lstStyle>
          <a:p>
            <a:r>
              <a:rPr lang="en-US"/>
              <a:t>Click to edit Master title style</a:t>
            </a:r>
            <a:endParaRPr dirty="0"/>
          </a:p>
        </p:txBody>
      </p:sp>
      <p:sp>
        <p:nvSpPr>
          <p:cNvPr id="4" name="Text Placeholder 3"/>
          <p:cNvSpPr>
            <a:spLocks noGrp="1"/>
          </p:cNvSpPr>
          <p:nvPr>
            <p:ph type="body" sz="half" idx="2"/>
          </p:nvPr>
        </p:nvSpPr>
        <p:spPr bwMode="white">
          <a:xfrm>
            <a:off x="1598612"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5232426"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1A11A79-789F-42C6-A798-E2703A37BA23}" type="datetime1">
              <a:rPr lang="en-US" smtClean="0"/>
              <a:t>12/10/2019</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11189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5103812" y="0"/>
            <a:ext cx="63246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616718" y="381000"/>
            <a:ext cx="3293422"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bwMode="auto">
          <a:xfrm>
            <a:off x="5232426" y="482600"/>
            <a:ext cx="60435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616718"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074BA6-2CAA-43FD-B6CB-325C80A91D3E}" type="datetime1">
              <a:rPr lang="en-US" smtClean="0"/>
              <a:t>12/10/2019</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35703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180250" y="6316091"/>
            <a:ext cx="1218883" cy="365125"/>
          </a:xfrm>
          <a:prstGeom prst="rect">
            <a:avLst/>
          </a:prstGeom>
        </p:spPr>
        <p:txBody>
          <a:bodyPr vert="horz" lIns="91440" tIns="45720" rIns="91440" bIns="45720" rtlCol="0" anchor="ctr"/>
          <a:lstStyle>
            <a:lvl1pPr algn="l">
              <a:defRPr sz="1100" cap="all" baseline="0">
                <a:solidFill>
                  <a:schemeClr val="tx1"/>
                </a:solidFill>
              </a:defRPr>
            </a:lvl1pPr>
          </a:lstStyle>
          <a:p>
            <a:fld id="{0D141A01-0FF1-467E-B344-8F7D0706474A}" type="datetime1">
              <a:rPr lang="en-US" smtClean="0"/>
              <a:pPr/>
              <a:t>12/10/2019</a:t>
            </a:fld>
            <a:endParaRPr lang="en-US" dirty="0"/>
          </a:p>
        </p:txBody>
      </p:sp>
      <p:sp>
        <p:nvSpPr>
          <p:cNvPr id="5" name="Footer Placeholder 4"/>
          <p:cNvSpPr>
            <a:spLocks noGrp="1"/>
          </p:cNvSpPr>
          <p:nvPr>
            <p:ph type="ftr" sz="quarter" idx="3"/>
          </p:nvPr>
        </p:nvSpPr>
        <p:spPr>
          <a:xfrm>
            <a:off x="6595933" y="6316091"/>
            <a:ext cx="3974065" cy="365125"/>
          </a:xfrm>
          <a:prstGeom prst="rect">
            <a:avLst/>
          </a:prstGeom>
        </p:spPr>
        <p:txBody>
          <a:bodyPr vert="horz" lIns="91440" tIns="45720" rIns="91440" bIns="45720" rtlCol="0" anchor="ctr"/>
          <a:lstStyle>
            <a:lvl1pPr algn="ctr">
              <a:defRPr sz="1100" cap="all" baseline="0">
                <a:solidFill>
                  <a:schemeClr val="tx1"/>
                </a:solidFill>
              </a:defRPr>
            </a:lvl1pPr>
          </a:lstStyle>
          <a:p>
            <a:r>
              <a:rPr lang="en-US"/>
              <a:t>Add a footer</a:t>
            </a:r>
          </a:p>
        </p:txBody>
      </p:sp>
      <p:sp>
        <p:nvSpPr>
          <p:cNvPr id="6" name="Slide Number Placeholder 5"/>
          <p:cNvSpPr>
            <a:spLocks noGrp="1"/>
          </p:cNvSpPr>
          <p:nvPr>
            <p:ph type="sldNum" sz="quarter" idx="4"/>
          </p:nvPr>
        </p:nvSpPr>
        <p:spPr>
          <a:xfrm>
            <a:off x="10766796" y="6316091"/>
            <a:ext cx="609441" cy="365125"/>
          </a:xfrm>
          <a:prstGeom prst="rect">
            <a:avLst/>
          </a:prstGeom>
        </p:spPr>
        <p:txBody>
          <a:bodyPr vert="horz" lIns="91440" tIns="45720" rIns="91440" bIns="45720" rtlCol="0" anchor="ctr"/>
          <a:lstStyle>
            <a:lvl1pPr algn="r">
              <a:defRPr sz="1100" cap="all" baseline="0">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5126290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2"/>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2"/>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2"/>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2"/>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1007" userDrawn="1">
          <p15:clr>
            <a:srgbClr val="F26B43"/>
          </p15:clr>
        </p15:guide>
        <p15:guide id="3" pos="71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mailto:Phoebe.Hefko@dhs.wisconsin.gov" TargetMode="External"/><Relationship Id="rId4" Type="http://schemas.openxmlformats.org/officeDocument/2006/relationships/hyperlink" Target="mailto:debbie.bisswurm@gwaar.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gwaar.org/medicare-outreach-and-assistance-resources" TargetMode="External"/><Relationship Id="rId4" Type="http://schemas.openxmlformats.org/officeDocument/2006/relationships/hyperlink" Target="https://portal.shiptacenter.org/center-services/medicare-minu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8612" y="718747"/>
            <a:ext cx="8329031" cy="2680127"/>
          </a:xfrm>
        </p:spPr>
        <p:txBody>
          <a:bodyPr/>
          <a:lstStyle/>
          <a:p>
            <a:pPr algn="r"/>
            <a:r>
              <a:rPr lang="en-US" sz="3800" b="1" dirty="0"/>
              <a:t>Expanding Your Outreach Using</a:t>
            </a:r>
            <a:br>
              <a:rPr lang="en-US" dirty="0"/>
            </a:br>
            <a:r>
              <a:rPr lang="en-US" sz="5800" b="1" dirty="0"/>
              <a:t>Medicare Minutes</a:t>
            </a:r>
          </a:p>
        </p:txBody>
      </p:sp>
      <p:sp>
        <p:nvSpPr>
          <p:cNvPr id="3" name="Subtitle 2"/>
          <p:cNvSpPr>
            <a:spLocks noGrp="1"/>
          </p:cNvSpPr>
          <p:nvPr>
            <p:ph type="subTitle" idx="1"/>
          </p:nvPr>
        </p:nvSpPr>
        <p:spPr>
          <a:xfrm>
            <a:off x="2411201" y="4267200"/>
            <a:ext cx="7516442" cy="1116085"/>
          </a:xfrm>
        </p:spPr>
        <p:txBody>
          <a:bodyPr>
            <a:normAutofit/>
          </a:bodyPr>
          <a:lstStyle/>
          <a:p>
            <a:pPr algn="r"/>
            <a:r>
              <a:rPr lang="en-US" sz="2400" dirty="0"/>
              <a:t>EBS Webcast</a:t>
            </a:r>
          </a:p>
          <a:p>
            <a:pPr algn="r"/>
            <a:r>
              <a:rPr lang="en-US" sz="2400" dirty="0"/>
              <a:t>December 2019</a:t>
            </a:r>
          </a:p>
        </p:txBody>
      </p:sp>
    </p:spTree>
    <p:extLst>
      <p:ext uri="{BB962C8B-B14F-4D97-AF65-F5344CB8AC3E}">
        <p14:creationId xmlns:p14="http://schemas.microsoft.com/office/powerpoint/2010/main" val="49199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A8683-7220-40AC-AB28-E9B77B621453}"/>
              </a:ext>
            </a:extLst>
          </p:cNvPr>
          <p:cNvSpPr>
            <a:spLocks noGrp="1"/>
          </p:cNvSpPr>
          <p:nvPr>
            <p:ph idx="1"/>
          </p:nvPr>
        </p:nvSpPr>
        <p:spPr>
          <a:xfrm>
            <a:off x="1827212" y="152400"/>
            <a:ext cx="9067800" cy="4021284"/>
          </a:xfrm>
        </p:spPr>
        <p:txBody>
          <a:bodyPr/>
          <a:lstStyle/>
          <a:p>
            <a:pPr marL="0" indent="0">
              <a:buNone/>
            </a:pPr>
            <a:r>
              <a:rPr lang="en-US" sz="3200" b="1" dirty="0"/>
              <a:t>Find Medicare Minutes</a:t>
            </a:r>
          </a:p>
          <a:p>
            <a:pPr marL="0" indent="0">
              <a:buNone/>
            </a:pPr>
            <a:endParaRPr lang="en-US" b="1" dirty="0"/>
          </a:p>
          <a:p>
            <a:endParaRPr lang="en-US" dirty="0"/>
          </a:p>
        </p:txBody>
      </p:sp>
      <p:pic>
        <p:nvPicPr>
          <p:cNvPr id="5" name="Picture 4">
            <a:extLst>
              <a:ext uri="{FF2B5EF4-FFF2-40B4-BE49-F238E27FC236}">
                <a16:creationId xmlns:a16="http://schemas.microsoft.com/office/drawing/2014/main" id="{4ED8B8C5-89A7-4116-9978-3463CAF4F5BB}"/>
              </a:ext>
            </a:extLst>
          </p:cNvPr>
          <p:cNvPicPr>
            <a:picLocks noChangeAspect="1"/>
          </p:cNvPicPr>
          <p:nvPr/>
        </p:nvPicPr>
        <p:blipFill>
          <a:blip r:embed="rId4"/>
          <a:stretch>
            <a:fillRect/>
          </a:stretch>
        </p:blipFill>
        <p:spPr>
          <a:xfrm>
            <a:off x="1841573" y="820479"/>
            <a:ext cx="9173941" cy="5776752"/>
          </a:xfrm>
          <a:prstGeom prst="rect">
            <a:avLst/>
          </a:prstGeom>
        </p:spPr>
      </p:pic>
      <p:cxnSp>
        <p:nvCxnSpPr>
          <p:cNvPr id="6" name="Straight Arrow Connector 5">
            <a:extLst>
              <a:ext uri="{FF2B5EF4-FFF2-40B4-BE49-F238E27FC236}">
                <a16:creationId xmlns:a16="http://schemas.microsoft.com/office/drawing/2014/main" id="{A59BB254-1F93-44B0-A1CC-28E80376E244}"/>
              </a:ext>
            </a:extLst>
          </p:cNvPr>
          <p:cNvCxnSpPr>
            <a:cxnSpLocks/>
          </p:cNvCxnSpPr>
          <p:nvPr/>
        </p:nvCxnSpPr>
        <p:spPr>
          <a:xfrm flipV="1">
            <a:off x="4418012" y="1066800"/>
            <a:ext cx="685801" cy="4406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21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A8683-7220-40AC-AB28-E9B77B621453}"/>
              </a:ext>
            </a:extLst>
          </p:cNvPr>
          <p:cNvSpPr>
            <a:spLocks noGrp="1"/>
          </p:cNvSpPr>
          <p:nvPr>
            <p:ph idx="1"/>
          </p:nvPr>
        </p:nvSpPr>
        <p:spPr>
          <a:xfrm>
            <a:off x="1827212" y="152400"/>
            <a:ext cx="9067800" cy="4021284"/>
          </a:xfrm>
        </p:spPr>
        <p:txBody>
          <a:bodyPr/>
          <a:lstStyle/>
          <a:p>
            <a:pPr marL="0" indent="0">
              <a:buNone/>
            </a:pPr>
            <a:endParaRPr lang="en-US" b="1" dirty="0"/>
          </a:p>
          <a:p>
            <a:endParaRPr lang="en-US" dirty="0"/>
          </a:p>
        </p:txBody>
      </p:sp>
      <p:pic>
        <p:nvPicPr>
          <p:cNvPr id="2" name="Picture 1">
            <a:extLst>
              <a:ext uri="{FF2B5EF4-FFF2-40B4-BE49-F238E27FC236}">
                <a16:creationId xmlns:a16="http://schemas.microsoft.com/office/drawing/2014/main" id="{A192D45B-7D3E-456A-908B-AD982163E805}"/>
              </a:ext>
            </a:extLst>
          </p:cNvPr>
          <p:cNvPicPr>
            <a:picLocks noChangeAspect="1"/>
          </p:cNvPicPr>
          <p:nvPr/>
        </p:nvPicPr>
        <p:blipFill rotWithShape="1">
          <a:blip r:embed="rId4"/>
          <a:srcRect l="4807" t="2919" r="2844" b="3746"/>
          <a:stretch/>
        </p:blipFill>
        <p:spPr>
          <a:xfrm>
            <a:off x="722312" y="228600"/>
            <a:ext cx="10744200" cy="6400800"/>
          </a:xfrm>
          <a:prstGeom prst="rect">
            <a:avLst/>
          </a:prstGeom>
        </p:spPr>
      </p:pic>
      <p:cxnSp>
        <p:nvCxnSpPr>
          <p:cNvPr id="5" name="Straight Arrow Connector 4">
            <a:extLst>
              <a:ext uri="{FF2B5EF4-FFF2-40B4-BE49-F238E27FC236}">
                <a16:creationId xmlns:a16="http://schemas.microsoft.com/office/drawing/2014/main" id="{DB1B13B5-8EB0-46DE-94B2-4E8EBBCDE30F}"/>
              </a:ext>
            </a:extLst>
          </p:cNvPr>
          <p:cNvCxnSpPr>
            <a:cxnSpLocks/>
          </p:cNvCxnSpPr>
          <p:nvPr/>
        </p:nvCxnSpPr>
        <p:spPr>
          <a:xfrm flipH="1">
            <a:off x="9371012" y="5334000"/>
            <a:ext cx="685800" cy="6771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708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A8683-7220-40AC-AB28-E9B77B621453}"/>
              </a:ext>
            </a:extLst>
          </p:cNvPr>
          <p:cNvSpPr>
            <a:spLocks noGrp="1"/>
          </p:cNvSpPr>
          <p:nvPr>
            <p:ph idx="1"/>
          </p:nvPr>
        </p:nvSpPr>
        <p:spPr>
          <a:xfrm>
            <a:off x="1827212" y="152400"/>
            <a:ext cx="9067800" cy="4021284"/>
          </a:xfrm>
        </p:spPr>
        <p:txBody>
          <a:bodyPr/>
          <a:lstStyle/>
          <a:p>
            <a:pPr marL="0" indent="0">
              <a:buNone/>
            </a:pPr>
            <a:r>
              <a:rPr lang="en-US" sz="3200" b="1" dirty="0"/>
              <a:t>Find Medicare Minutes</a:t>
            </a:r>
          </a:p>
          <a:p>
            <a:pPr marL="0" indent="0">
              <a:buNone/>
            </a:pPr>
            <a:endParaRPr lang="en-US" b="1" dirty="0"/>
          </a:p>
          <a:p>
            <a:endParaRPr lang="en-US" dirty="0"/>
          </a:p>
        </p:txBody>
      </p:sp>
      <p:pic>
        <p:nvPicPr>
          <p:cNvPr id="2" name="Picture 1">
            <a:extLst>
              <a:ext uri="{FF2B5EF4-FFF2-40B4-BE49-F238E27FC236}">
                <a16:creationId xmlns:a16="http://schemas.microsoft.com/office/drawing/2014/main" id="{80C4AB84-A859-4FB7-9083-FA822C0C863D}"/>
              </a:ext>
            </a:extLst>
          </p:cNvPr>
          <p:cNvPicPr>
            <a:picLocks noChangeAspect="1"/>
          </p:cNvPicPr>
          <p:nvPr/>
        </p:nvPicPr>
        <p:blipFill>
          <a:blip r:embed="rId4"/>
          <a:stretch>
            <a:fillRect/>
          </a:stretch>
        </p:blipFill>
        <p:spPr>
          <a:xfrm>
            <a:off x="1598612" y="762000"/>
            <a:ext cx="10182786" cy="5943600"/>
          </a:xfrm>
          <a:prstGeom prst="rect">
            <a:avLst/>
          </a:prstGeom>
        </p:spPr>
      </p:pic>
      <p:cxnSp>
        <p:nvCxnSpPr>
          <p:cNvPr id="5" name="Straight Arrow Connector 4">
            <a:extLst>
              <a:ext uri="{FF2B5EF4-FFF2-40B4-BE49-F238E27FC236}">
                <a16:creationId xmlns:a16="http://schemas.microsoft.com/office/drawing/2014/main" id="{A681E48D-7F69-4799-ADF1-98FA308377C6}"/>
              </a:ext>
            </a:extLst>
          </p:cNvPr>
          <p:cNvCxnSpPr>
            <a:cxnSpLocks/>
          </p:cNvCxnSpPr>
          <p:nvPr/>
        </p:nvCxnSpPr>
        <p:spPr>
          <a:xfrm>
            <a:off x="869108" y="5205442"/>
            <a:ext cx="958104" cy="39751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4668451-0DB3-4A70-AAA9-F8C0D76E1481}"/>
              </a:ext>
            </a:extLst>
          </p:cNvPr>
          <p:cNvCxnSpPr>
            <a:cxnSpLocks/>
          </p:cNvCxnSpPr>
          <p:nvPr/>
        </p:nvCxnSpPr>
        <p:spPr>
          <a:xfrm>
            <a:off x="8228012" y="1676400"/>
            <a:ext cx="685800" cy="3723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410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A8683-7220-40AC-AB28-E9B77B621453}"/>
              </a:ext>
            </a:extLst>
          </p:cNvPr>
          <p:cNvSpPr>
            <a:spLocks noGrp="1"/>
          </p:cNvSpPr>
          <p:nvPr>
            <p:ph idx="1"/>
          </p:nvPr>
        </p:nvSpPr>
        <p:spPr>
          <a:xfrm>
            <a:off x="1674812" y="2743200"/>
            <a:ext cx="1600200" cy="1752600"/>
          </a:xfrm>
        </p:spPr>
        <p:txBody>
          <a:bodyPr>
            <a:normAutofit/>
          </a:bodyPr>
          <a:lstStyle/>
          <a:p>
            <a:pPr marL="0" indent="0" algn="ctr">
              <a:buNone/>
            </a:pPr>
            <a:r>
              <a:rPr lang="en-US" b="1" dirty="0"/>
              <a:t>Access more topics</a:t>
            </a:r>
          </a:p>
          <a:p>
            <a:pPr marL="0" indent="0">
              <a:buNone/>
            </a:pPr>
            <a:endParaRPr lang="en-US" b="1" dirty="0"/>
          </a:p>
          <a:p>
            <a:endParaRPr lang="en-US" dirty="0"/>
          </a:p>
        </p:txBody>
      </p:sp>
      <p:pic>
        <p:nvPicPr>
          <p:cNvPr id="2" name="Picture 1">
            <a:extLst>
              <a:ext uri="{FF2B5EF4-FFF2-40B4-BE49-F238E27FC236}">
                <a16:creationId xmlns:a16="http://schemas.microsoft.com/office/drawing/2014/main" id="{768C6206-E53C-433C-803D-3A8D56E389DC}"/>
              </a:ext>
            </a:extLst>
          </p:cNvPr>
          <p:cNvPicPr>
            <a:picLocks noChangeAspect="1"/>
          </p:cNvPicPr>
          <p:nvPr/>
        </p:nvPicPr>
        <p:blipFill rotWithShape="1">
          <a:blip r:embed="rId4"/>
          <a:srcRect l="3546" t="4444" r="4240" b="1"/>
          <a:stretch/>
        </p:blipFill>
        <p:spPr>
          <a:xfrm>
            <a:off x="3884612" y="173665"/>
            <a:ext cx="6629401" cy="6553200"/>
          </a:xfrm>
          <a:prstGeom prst="rect">
            <a:avLst/>
          </a:prstGeom>
        </p:spPr>
      </p:pic>
      <p:cxnSp>
        <p:nvCxnSpPr>
          <p:cNvPr id="5" name="Straight Arrow Connector 4">
            <a:extLst>
              <a:ext uri="{FF2B5EF4-FFF2-40B4-BE49-F238E27FC236}">
                <a16:creationId xmlns:a16="http://schemas.microsoft.com/office/drawing/2014/main" id="{03C8FC1F-A0AD-4811-9E96-0C55EDA3C911}"/>
              </a:ext>
            </a:extLst>
          </p:cNvPr>
          <p:cNvCxnSpPr>
            <a:cxnSpLocks/>
          </p:cNvCxnSpPr>
          <p:nvPr/>
        </p:nvCxnSpPr>
        <p:spPr>
          <a:xfrm>
            <a:off x="3541712" y="5791200"/>
            <a:ext cx="685800" cy="3723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722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7000" b="-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C96952-DA3C-47E3-BAA2-21D7EDA8CE13}"/>
              </a:ext>
            </a:extLst>
          </p:cNvPr>
          <p:cNvPicPr>
            <a:picLocks noChangeAspect="1"/>
          </p:cNvPicPr>
          <p:nvPr/>
        </p:nvPicPr>
        <p:blipFill>
          <a:blip r:embed="rId4"/>
          <a:stretch>
            <a:fillRect/>
          </a:stretch>
        </p:blipFill>
        <p:spPr>
          <a:xfrm>
            <a:off x="3427412" y="152400"/>
            <a:ext cx="7386638" cy="6619604"/>
          </a:xfrm>
          <a:prstGeom prst="rect">
            <a:avLst/>
          </a:prstGeom>
        </p:spPr>
      </p:pic>
      <p:cxnSp>
        <p:nvCxnSpPr>
          <p:cNvPr id="8" name="Straight Arrow Connector 7">
            <a:extLst>
              <a:ext uri="{FF2B5EF4-FFF2-40B4-BE49-F238E27FC236}">
                <a16:creationId xmlns:a16="http://schemas.microsoft.com/office/drawing/2014/main" id="{A7F1AEFF-054D-4322-86A8-B9BD6167D2AE}"/>
              </a:ext>
            </a:extLst>
          </p:cNvPr>
          <p:cNvCxnSpPr>
            <a:cxnSpLocks/>
          </p:cNvCxnSpPr>
          <p:nvPr/>
        </p:nvCxnSpPr>
        <p:spPr>
          <a:xfrm>
            <a:off x="3275012" y="4961658"/>
            <a:ext cx="685800" cy="3723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B774D20-9D47-468A-9151-DC2170E248FE}"/>
              </a:ext>
            </a:extLst>
          </p:cNvPr>
          <p:cNvCxnSpPr>
            <a:cxnSpLocks/>
          </p:cNvCxnSpPr>
          <p:nvPr/>
        </p:nvCxnSpPr>
        <p:spPr>
          <a:xfrm>
            <a:off x="3275012" y="5334000"/>
            <a:ext cx="685800" cy="3723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945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A8683-7220-40AC-AB28-E9B77B621453}"/>
              </a:ext>
            </a:extLst>
          </p:cNvPr>
          <p:cNvSpPr>
            <a:spLocks noGrp="1"/>
          </p:cNvSpPr>
          <p:nvPr>
            <p:ph idx="1"/>
          </p:nvPr>
        </p:nvSpPr>
        <p:spPr>
          <a:xfrm>
            <a:off x="1827212" y="152400"/>
            <a:ext cx="9067800" cy="4021284"/>
          </a:xfrm>
        </p:spPr>
        <p:txBody>
          <a:bodyPr/>
          <a:lstStyle/>
          <a:p>
            <a:pPr marL="0" indent="0">
              <a:buNone/>
            </a:pPr>
            <a:endParaRPr lang="en-US" b="1" dirty="0"/>
          </a:p>
          <a:p>
            <a:endParaRPr lang="en-US" dirty="0"/>
          </a:p>
        </p:txBody>
      </p:sp>
      <p:sp>
        <p:nvSpPr>
          <p:cNvPr id="4" name="TextBox 3">
            <a:extLst>
              <a:ext uri="{FF2B5EF4-FFF2-40B4-BE49-F238E27FC236}">
                <a16:creationId xmlns:a16="http://schemas.microsoft.com/office/drawing/2014/main" id="{2E5FFEF2-64E9-482F-962F-A2209DFDCCDC}"/>
              </a:ext>
            </a:extLst>
          </p:cNvPr>
          <p:cNvSpPr txBox="1"/>
          <p:nvPr/>
        </p:nvSpPr>
        <p:spPr>
          <a:xfrm>
            <a:off x="303212" y="2371353"/>
            <a:ext cx="2751637" cy="2268684"/>
          </a:xfrm>
          <a:prstGeom prst="ellipse">
            <a:avLst/>
          </a:prstGeom>
          <a:solidFill>
            <a:srgbClr val="4791D5"/>
          </a:solidFill>
          <a:ln w="174625" cmpd="thinThick">
            <a:solidFill>
              <a:srgbClr val="262626"/>
            </a:solidFill>
          </a:ln>
        </p:spPr>
        <p:txBody>
          <a:bodyPr vert="horz" lIns="91416" tIns="45708" rIns="91416" bIns="45708" rtlCol="0" anchor="ctr">
            <a:normAutofit/>
          </a:bodyPr>
          <a:lstStyle/>
          <a:p>
            <a:pPr algn="ctr">
              <a:lnSpc>
                <a:spcPct val="90000"/>
              </a:lnSpc>
              <a:spcBef>
                <a:spcPct val="0"/>
              </a:spcBef>
              <a:spcAft>
                <a:spcPts val="600"/>
              </a:spcAft>
            </a:pPr>
            <a:endParaRPr lang="en-US" sz="1600" dirty="0">
              <a:solidFill>
                <a:srgbClr val="FFFFFF"/>
              </a:solidFill>
              <a:latin typeface="+mj-lt"/>
              <a:ea typeface="+mj-ea"/>
              <a:cs typeface="+mj-cs"/>
            </a:endParaRPr>
          </a:p>
          <a:p>
            <a:pPr algn="ctr">
              <a:lnSpc>
                <a:spcPct val="90000"/>
              </a:lnSpc>
              <a:spcBef>
                <a:spcPct val="0"/>
              </a:spcBef>
              <a:spcAft>
                <a:spcPts val="600"/>
              </a:spcAft>
            </a:pPr>
            <a:r>
              <a:rPr lang="en-US" sz="2800" dirty="0">
                <a:solidFill>
                  <a:srgbClr val="FFFFFF"/>
                </a:solidFill>
                <a:latin typeface="+mj-lt"/>
                <a:ea typeface="+mj-ea"/>
                <a:cs typeface="+mj-cs"/>
              </a:rPr>
              <a:t>Medicare Minutes</a:t>
            </a:r>
          </a:p>
          <a:p>
            <a:pPr algn="ctr">
              <a:lnSpc>
                <a:spcPct val="90000"/>
              </a:lnSpc>
              <a:spcBef>
                <a:spcPct val="0"/>
              </a:spcBef>
              <a:spcAft>
                <a:spcPts val="600"/>
              </a:spcAft>
            </a:pPr>
            <a:endParaRPr lang="en-US" sz="2599"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DC6E3E43-0099-4E6C-AB29-9E60833207C9}"/>
              </a:ext>
            </a:extLst>
          </p:cNvPr>
          <p:cNvSpPr txBox="1"/>
          <p:nvPr/>
        </p:nvSpPr>
        <p:spPr>
          <a:xfrm>
            <a:off x="3427412" y="1368575"/>
            <a:ext cx="5562600" cy="830997"/>
          </a:xfrm>
          <a:prstGeom prst="rect">
            <a:avLst/>
          </a:prstGeom>
          <a:noFill/>
          <a:ln>
            <a:noFill/>
          </a:ln>
        </p:spPr>
        <p:txBody>
          <a:bodyPr wrap="square" rtlCol="0" anchor="ctr" anchorCtr="1">
            <a:spAutoFit/>
          </a:bodyPr>
          <a:lstStyle/>
          <a:p>
            <a:r>
              <a:rPr lang="en-US" sz="4800" dirty="0"/>
              <a:t>Questions?</a:t>
            </a:r>
          </a:p>
        </p:txBody>
      </p:sp>
    </p:spTree>
    <p:extLst>
      <p:ext uri="{BB962C8B-B14F-4D97-AF65-F5344CB8AC3E}">
        <p14:creationId xmlns:p14="http://schemas.microsoft.com/office/powerpoint/2010/main" val="531853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A8683-7220-40AC-AB28-E9B77B621453}"/>
              </a:ext>
            </a:extLst>
          </p:cNvPr>
          <p:cNvSpPr>
            <a:spLocks noGrp="1"/>
          </p:cNvSpPr>
          <p:nvPr>
            <p:ph idx="1"/>
          </p:nvPr>
        </p:nvSpPr>
        <p:spPr>
          <a:xfrm>
            <a:off x="1370012" y="1143000"/>
            <a:ext cx="9782801" cy="4572000"/>
          </a:xfrm>
        </p:spPr>
        <p:txBody>
          <a:bodyPr>
            <a:normAutofit fontScale="92500" lnSpcReduction="10000"/>
          </a:bodyPr>
          <a:lstStyle/>
          <a:p>
            <a:pPr marL="0" indent="0" algn="ctr">
              <a:buNone/>
            </a:pPr>
            <a:r>
              <a:rPr lang="en-US" sz="4000" b="1" dirty="0"/>
              <a:t>Contacts:</a:t>
            </a:r>
          </a:p>
          <a:p>
            <a:endParaRPr lang="en-US" sz="3600" b="1" dirty="0"/>
          </a:p>
          <a:p>
            <a:pPr marL="0" indent="0" algn="ctr">
              <a:spcBef>
                <a:spcPts val="600"/>
              </a:spcBef>
              <a:buNone/>
            </a:pPr>
            <a:r>
              <a:rPr lang="en-US" dirty="0"/>
              <a:t>Debbie Bisswurm, GWAAR</a:t>
            </a:r>
          </a:p>
          <a:p>
            <a:pPr marL="0" indent="0" algn="ctr">
              <a:spcBef>
                <a:spcPts val="600"/>
              </a:spcBef>
              <a:spcAft>
                <a:spcPts val="600"/>
              </a:spcAft>
              <a:buNone/>
            </a:pPr>
            <a:r>
              <a:rPr lang="en-US" dirty="0">
                <a:solidFill>
                  <a:srgbClr val="0070C0"/>
                </a:solidFill>
                <a:hlinkClick r:id="rId4"/>
              </a:rPr>
              <a:t>debbie.bisswurm@gwaar.org</a:t>
            </a:r>
            <a:endParaRPr lang="en-US" dirty="0">
              <a:solidFill>
                <a:srgbClr val="0070C0"/>
              </a:solidFill>
            </a:endParaRPr>
          </a:p>
          <a:p>
            <a:pPr marL="0" indent="0" algn="ctr">
              <a:spcBef>
                <a:spcPts val="600"/>
              </a:spcBef>
              <a:spcAft>
                <a:spcPts val="1200"/>
              </a:spcAft>
              <a:buNone/>
            </a:pPr>
            <a:r>
              <a:rPr lang="en-US" dirty="0"/>
              <a:t>608-228-8098</a:t>
            </a:r>
          </a:p>
          <a:p>
            <a:pPr algn="ctr"/>
            <a:endParaRPr lang="en-US" dirty="0"/>
          </a:p>
          <a:p>
            <a:pPr marL="0" indent="0" algn="ctr">
              <a:spcBef>
                <a:spcPts val="600"/>
              </a:spcBef>
              <a:buNone/>
            </a:pPr>
            <a:r>
              <a:rPr lang="en-US" dirty="0"/>
              <a:t>Phoebe Hefko, DHS</a:t>
            </a:r>
          </a:p>
          <a:p>
            <a:pPr marL="0" indent="0" algn="ctr">
              <a:spcBef>
                <a:spcPts val="600"/>
              </a:spcBef>
              <a:spcAft>
                <a:spcPts val="600"/>
              </a:spcAft>
              <a:buNone/>
            </a:pPr>
            <a:r>
              <a:rPr lang="pt-BR" u="sng" dirty="0">
                <a:solidFill>
                  <a:srgbClr val="0070C0"/>
                </a:solidFill>
                <a:hlinkClick r:id="rId5"/>
              </a:rPr>
              <a:t>Phoebe.Hefko@dhs.wisconsin.gov</a:t>
            </a:r>
            <a:endParaRPr lang="pt-BR" u="sng" dirty="0">
              <a:solidFill>
                <a:srgbClr val="0070C0"/>
              </a:solidFill>
            </a:endParaRPr>
          </a:p>
          <a:p>
            <a:pPr marL="0" indent="0" algn="ctr">
              <a:spcBef>
                <a:spcPts val="600"/>
              </a:spcBef>
              <a:spcAft>
                <a:spcPts val="600"/>
              </a:spcAft>
              <a:buNone/>
            </a:pPr>
            <a:r>
              <a:rPr lang="pt-BR" dirty="0"/>
              <a:t>(608) 267-3201</a:t>
            </a:r>
          </a:p>
          <a:p>
            <a:endParaRPr lang="en-US" dirty="0"/>
          </a:p>
        </p:txBody>
      </p:sp>
      <p:sp>
        <p:nvSpPr>
          <p:cNvPr id="4" name="TextBox 3">
            <a:extLst>
              <a:ext uri="{FF2B5EF4-FFF2-40B4-BE49-F238E27FC236}">
                <a16:creationId xmlns:a16="http://schemas.microsoft.com/office/drawing/2014/main" id="{2E5FFEF2-64E9-482F-962F-A2209DFDCCDC}"/>
              </a:ext>
            </a:extLst>
          </p:cNvPr>
          <p:cNvSpPr txBox="1"/>
          <p:nvPr/>
        </p:nvSpPr>
        <p:spPr>
          <a:xfrm>
            <a:off x="303212" y="2371353"/>
            <a:ext cx="2751637" cy="2268684"/>
          </a:xfrm>
          <a:prstGeom prst="ellipse">
            <a:avLst/>
          </a:prstGeom>
          <a:solidFill>
            <a:srgbClr val="4791D5"/>
          </a:solidFill>
          <a:ln w="174625" cmpd="thinThick">
            <a:solidFill>
              <a:srgbClr val="262626"/>
            </a:solidFill>
          </a:ln>
        </p:spPr>
        <p:txBody>
          <a:bodyPr vert="horz" lIns="91416" tIns="45708" rIns="91416" bIns="45708" rtlCol="0" anchor="ctr">
            <a:normAutofit/>
          </a:bodyPr>
          <a:lstStyle/>
          <a:p>
            <a:pPr algn="ctr">
              <a:lnSpc>
                <a:spcPct val="90000"/>
              </a:lnSpc>
              <a:spcBef>
                <a:spcPct val="0"/>
              </a:spcBef>
              <a:spcAft>
                <a:spcPts val="600"/>
              </a:spcAft>
            </a:pPr>
            <a:endParaRPr lang="en-US" sz="1600" dirty="0">
              <a:solidFill>
                <a:srgbClr val="FFFFFF"/>
              </a:solidFill>
              <a:latin typeface="+mj-lt"/>
              <a:ea typeface="+mj-ea"/>
              <a:cs typeface="+mj-cs"/>
            </a:endParaRPr>
          </a:p>
          <a:p>
            <a:pPr algn="ctr">
              <a:lnSpc>
                <a:spcPct val="90000"/>
              </a:lnSpc>
              <a:spcBef>
                <a:spcPct val="0"/>
              </a:spcBef>
              <a:spcAft>
                <a:spcPts val="600"/>
              </a:spcAft>
            </a:pPr>
            <a:r>
              <a:rPr lang="en-US" sz="2800" dirty="0">
                <a:solidFill>
                  <a:srgbClr val="FFFFFF"/>
                </a:solidFill>
                <a:latin typeface="+mj-lt"/>
                <a:ea typeface="+mj-ea"/>
                <a:cs typeface="+mj-cs"/>
              </a:rPr>
              <a:t>Medicare Minutes</a:t>
            </a:r>
          </a:p>
          <a:p>
            <a:pPr algn="ctr">
              <a:lnSpc>
                <a:spcPct val="90000"/>
              </a:lnSpc>
              <a:spcBef>
                <a:spcPct val="0"/>
              </a:spcBef>
              <a:spcAft>
                <a:spcPts val="600"/>
              </a:spcAft>
            </a:pPr>
            <a:endParaRPr lang="en-US" sz="2599" dirty="0">
              <a:solidFill>
                <a:srgbClr val="FFFFFF"/>
              </a:solidFill>
              <a:latin typeface="+mj-lt"/>
              <a:ea typeface="+mj-ea"/>
              <a:cs typeface="+mj-cs"/>
            </a:endParaRPr>
          </a:p>
        </p:txBody>
      </p:sp>
      <p:pic>
        <p:nvPicPr>
          <p:cNvPr id="7" name="Picture 12" descr="Image result for clipart snowman blue background">
            <a:extLst>
              <a:ext uri="{FF2B5EF4-FFF2-40B4-BE49-F238E27FC236}">
                <a16:creationId xmlns:a16="http://schemas.microsoft.com/office/drawing/2014/main" id="{0FA5F6FF-F81F-4761-B007-6F1F6ECDC1C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952" t="19330" b="2122"/>
          <a:stretch/>
        </p:blipFill>
        <p:spPr bwMode="auto">
          <a:xfrm>
            <a:off x="9139712" y="152400"/>
            <a:ext cx="290037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8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7000" b="-17000"/>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3198812" y="152400"/>
            <a:ext cx="9782801" cy="1239837"/>
          </a:xfrm>
        </p:spPr>
        <p:txBody>
          <a:bodyPr/>
          <a:lstStyle/>
          <a:p>
            <a:r>
              <a:rPr lang="en-US" b="1" dirty="0"/>
              <a:t>Background</a:t>
            </a:r>
            <a:r>
              <a:rPr lang="en-US" dirty="0"/>
              <a:t> </a:t>
            </a:r>
          </a:p>
        </p:txBody>
      </p:sp>
      <p:sp>
        <p:nvSpPr>
          <p:cNvPr id="17" name="TextBox 16">
            <a:extLst>
              <a:ext uri="{FF2B5EF4-FFF2-40B4-BE49-F238E27FC236}">
                <a16:creationId xmlns:a16="http://schemas.microsoft.com/office/drawing/2014/main" id="{9898AB0E-94E1-4E89-A05E-4A29081636F1}"/>
              </a:ext>
            </a:extLst>
          </p:cNvPr>
          <p:cNvSpPr txBox="1"/>
          <p:nvPr/>
        </p:nvSpPr>
        <p:spPr>
          <a:xfrm>
            <a:off x="3503612" y="1797784"/>
            <a:ext cx="7813901" cy="1631216"/>
          </a:xfrm>
          <a:prstGeom prst="rect">
            <a:avLst/>
          </a:prstGeom>
          <a:noFill/>
        </p:spPr>
        <p:txBody>
          <a:bodyPr wrap="square" rtlCol="0">
            <a:spAutoFit/>
          </a:bodyPr>
          <a:lstStyle/>
          <a:p>
            <a:pPr marL="331470" indent="-285750">
              <a:buFont typeface="Arial" panose="020B0604020202020204" pitchFamily="34" charset="0"/>
              <a:buChar char="•"/>
            </a:pPr>
            <a:r>
              <a:rPr lang="en-US" sz="2000" b="1" dirty="0"/>
              <a:t>Outreach Goal:  </a:t>
            </a:r>
            <a:r>
              <a:rPr lang="en-US" sz="2000" dirty="0"/>
              <a:t>Inform people about Medicare and the related benefit programs so they can make informed decisions about their health care options and access assistance when needed in order to maintain or improve the quality of their lives.</a:t>
            </a:r>
          </a:p>
        </p:txBody>
      </p:sp>
      <p:sp>
        <p:nvSpPr>
          <p:cNvPr id="18" name="TextBox 17">
            <a:extLst>
              <a:ext uri="{FF2B5EF4-FFF2-40B4-BE49-F238E27FC236}">
                <a16:creationId xmlns:a16="http://schemas.microsoft.com/office/drawing/2014/main" id="{B1F7C348-FCE5-4B0B-9936-DAC03F2E1851}"/>
              </a:ext>
            </a:extLst>
          </p:cNvPr>
          <p:cNvSpPr txBox="1"/>
          <p:nvPr/>
        </p:nvSpPr>
        <p:spPr>
          <a:xfrm>
            <a:off x="3503612" y="3677409"/>
            <a:ext cx="7774778"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We have over 1,161,000 Medicare beneficiaries living in WI.  Looking at 2018 data, we reportedly reached about 4%  through group outreach or around 66,000.  </a:t>
            </a:r>
          </a:p>
        </p:txBody>
      </p:sp>
      <p:sp>
        <p:nvSpPr>
          <p:cNvPr id="19" name="TextBox 18">
            <a:extLst>
              <a:ext uri="{FF2B5EF4-FFF2-40B4-BE49-F238E27FC236}">
                <a16:creationId xmlns:a16="http://schemas.microsoft.com/office/drawing/2014/main" id="{8FD20AFF-804E-468C-9CB8-E99E7EA2F30B}"/>
              </a:ext>
            </a:extLst>
          </p:cNvPr>
          <p:cNvSpPr txBox="1"/>
          <p:nvPr/>
        </p:nvSpPr>
        <p:spPr>
          <a:xfrm>
            <a:off x="3542735" y="4941481"/>
            <a:ext cx="7774778" cy="984885"/>
          </a:xfrm>
          <a:prstGeom prst="rect">
            <a:avLst/>
          </a:prstGeom>
          <a:noFill/>
        </p:spPr>
        <p:txBody>
          <a:bodyPr wrap="square" rtlCol="0">
            <a:spAutoFit/>
          </a:bodyPr>
          <a:lstStyle/>
          <a:p>
            <a:pPr marL="285750" indent="-285750">
              <a:buFont typeface="Arial" panose="020B0604020202020204" pitchFamily="34" charset="0"/>
              <a:buChar char="•"/>
            </a:pPr>
            <a:r>
              <a:rPr lang="en-US" sz="2000" dirty="0"/>
              <a:t>Expanding the use of Medicare Minutes throughout Wisconsin may be an effective way to reach more people.  </a:t>
            </a:r>
          </a:p>
          <a:p>
            <a:endParaRPr lang="en-US" dirty="0"/>
          </a:p>
        </p:txBody>
      </p:sp>
      <p:sp>
        <p:nvSpPr>
          <p:cNvPr id="20" name="TextBox 19">
            <a:extLst>
              <a:ext uri="{FF2B5EF4-FFF2-40B4-BE49-F238E27FC236}">
                <a16:creationId xmlns:a16="http://schemas.microsoft.com/office/drawing/2014/main" id="{C2BE61A9-76B5-4A9E-8D08-9F669FE1ACF2}"/>
              </a:ext>
            </a:extLst>
          </p:cNvPr>
          <p:cNvSpPr txBox="1"/>
          <p:nvPr/>
        </p:nvSpPr>
        <p:spPr>
          <a:xfrm>
            <a:off x="303212" y="2371353"/>
            <a:ext cx="2751637" cy="2268684"/>
          </a:xfrm>
          <a:prstGeom prst="ellipse">
            <a:avLst/>
          </a:prstGeom>
          <a:solidFill>
            <a:srgbClr val="4791D5"/>
          </a:solidFill>
          <a:ln w="174625" cmpd="thinThick">
            <a:solidFill>
              <a:srgbClr val="262626"/>
            </a:solidFill>
          </a:ln>
        </p:spPr>
        <p:txBody>
          <a:bodyPr vert="horz" lIns="91416" tIns="45708" rIns="91416" bIns="45708" rtlCol="0" anchor="ctr">
            <a:normAutofit/>
          </a:bodyPr>
          <a:lstStyle/>
          <a:p>
            <a:pPr algn="ctr">
              <a:lnSpc>
                <a:spcPct val="90000"/>
              </a:lnSpc>
              <a:spcBef>
                <a:spcPct val="0"/>
              </a:spcBef>
              <a:spcAft>
                <a:spcPts val="600"/>
              </a:spcAft>
            </a:pPr>
            <a:endParaRPr lang="en-US" sz="1600" dirty="0">
              <a:solidFill>
                <a:srgbClr val="FFFFFF"/>
              </a:solidFill>
              <a:latin typeface="+mj-lt"/>
              <a:ea typeface="+mj-ea"/>
              <a:cs typeface="+mj-cs"/>
            </a:endParaRPr>
          </a:p>
          <a:p>
            <a:pPr algn="ctr">
              <a:lnSpc>
                <a:spcPct val="90000"/>
              </a:lnSpc>
              <a:spcBef>
                <a:spcPct val="0"/>
              </a:spcBef>
              <a:spcAft>
                <a:spcPts val="600"/>
              </a:spcAft>
            </a:pPr>
            <a:r>
              <a:rPr lang="en-US" sz="2800" dirty="0">
                <a:solidFill>
                  <a:srgbClr val="FFFFFF"/>
                </a:solidFill>
                <a:latin typeface="+mj-lt"/>
                <a:ea typeface="+mj-ea"/>
                <a:cs typeface="+mj-cs"/>
              </a:rPr>
              <a:t>Medicare Minutes</a:t>
            </a:r>
          </a:p>
          <a:p>
            <a:pPr algn="ctr">
              <a:lnSpc>
                <a:spcPct val="90000"/>
              </a:lnSpc>
              <a:spcBef>
                <a:spcPct val="0"/>
              </a:spcBef>
              <a:spcAft>
                <a:spcPts val="600"/>
              </a:spcAft>
            </a:pPr>
            <a:endParaRPr lang="en-US" sz="2599" dirty="0">
              <a:solidFill>
                <a:srgbClr val="FFFFFF"/>
              </a:solidFill>
              <a:latin typeface="+mj-lt"/>
              <a:ea typeface="+mj-ea"/>
              <a:cs typeface="+mj-cs"/>
            </a:endParaRPr>
          </a:p>
        </p:txBody>
      </p:sp>
    </p:spTree>
    <p:extLst>
      <p:ext uri="{BB962C8B-B14F-4D97-AF65-F5344CB8AC3E}">
        <p14:creationId xmlns:p14="http://schemas.microsoft.com/office/powerpoint/2010/main" val="3561498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7000" b="-17000"/>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a:xfrm>
            <a:off x="11307312" y="6355588"/>
            <a:ext cx="559863" cy="365030"/>
          </a:xfrm>
        </p:spPr>
        <p:txBody>
          <a:bodyPr vert="horz" lIns="91416" tIns="45708" rIns="91416" bIns="45708" rtlCol="0" anchor="ctr">
            <a:normAutofit/>
          </a:bodyPr>
          <a:lstStyle/>
          <a:p>
            <a:pPr>
              <a:spcAft>
                <a:spcPts val="600"/>
              </a:spcAft>
            </a:pPr>
            <a:fld id="{844A7B69-93E2-4D34-896D-EFDD7F03AB74}" type="slidenum">
              <a:rPr lang="en-US">
                <a:solidFill>
                  <a:srgbClr val="898989"/>
                </a:solidFill>
              </a:rPr>
              <a:pPr>
                <a:spcAft>
                  <a:spcPts val="600"/>
                </a:spcAft>
              </a:pPr>
              <a:t>3</a:t>
            </a:fld>
            <a:endParaRPr lang="en-US">
              <a:solidFill>
                <a:srgbClr val="898989"/>
              </a:solidFill>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139947" y="1965494"/>
            <a:ext cx="5468411" cy="29892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799" dirty="0"/>
          </a:p>
        </p:txBody>
      </p:sp>
      <p:sp>
        <p:nvSpPr>
          <p:cNvPr id="3" name="TextBox 2">
            <a:extLst>
              <a:ext uri="{FF2B5EF4-FFF2-40B4-BE49-F238E27FC236}">
                <a16:creationId xmlns:a16="http://schemas.microsoft.com/office/drawing/2014/main" id="{7E58F1E1-D9E1-4563-93B4-DA8CABE617B2}"/>
              </a:ext>
            </a:extLst>
          </p:cNvPr>
          <p:cNvSpPr txBox="1"/>
          <p:nvPr/>
        </p:nvSpPr>
        <p:spPr>
          <a:xfrm>
            <a:off x="3558852" y="522704"/>
            <a:ext cx="7713202" cy="5874822"/>
          </a:xfrm>
          <a:prstGeom prst="rect">
            <a:avLst/>
          </a:prstGeom>
          <a:noFill/>
        </p:spPr>
        <p:txBody>
          <a:bodyPr wrap="square" rtlCol="0">
            <a:spAutoFit/>
          </a:bodyPr>
          <a:lstStyle/>
          <a:p>
            <a:endParaRPr lang="en-US" sz="1799" dirty="0"/>
          </a:p>
          <a:p>
            <a:r>
              <a:rPr lang="en-US" sz="3199" b="1" dirty="0"/>
              <a:t>What are Medicare Minutes?</a:t>
            </a:r>
          </a:p>
          <a:p>
            <a:endParaRPr lang="en-US" sz="2799" b="1" dirty="0"/>
          </a:p>
          <a:p>
            <a:pPr marL="285664" indent="-285664">
              <a:spcAft>
                <a:spcPts val="600"/>
              </a:spcAft>
              <a:buFont typeface="Arial" panose="020B0604020202020204" pitchFamily="34" charset="0"/>
              <a:buChar char="•"/>
            </a:pPr>
            <a:r>
              <a:rPr lang="en-US" sz="1999" dirty="0"/>
              <a:t>Presentation model to educate Medicare beneficiaries.</a:t>
            </a:r>
          </a:p>
          <a:p>
            <a:pPr marL="285664" indent="-285664">
              <a:spcAft>
                <a:spcPts val="600"/>
              </a:spcAft>
              <a:buFont typeface="Arial" panose="020B0604020202020204" pitchFamily="34" charset="0"/>
              <a:buChar char="•"/>
            </a:pPr>
            <a:r>
              <a:rPr lang="en-US" sz="1999" dirty="0"/>
              <a:t>SHIP Technical Assistance Center.</a:t>
            </a:r>
          </a:p>
          <a:p>
            <a:pPr marL="285664" indent="-285664">
              <a:spcAft>
                <a:spcPts val="600"/>
              </a:spcAft>
              <a:buFont typeface="Arial" panose="020B0604020202020204" pitchFamily="34" charset="0"/>
              <a:buChar char="•"/>
            </a:pPr>
            <a:r>
              <a:rPr lang="en-US" sz="1999" dirty="0"/>
              <a:t>They are short, engaging presentations on timely topics.</a:t>
            </a:r>
          </a:p>
          <a:p>
            <a:pPr marL="285664" indent="-285664">
              <a:spcAft>
                <a:spcPts val="600"/>
              </a:spcAft>
              <a:buFont typeface="Arial" panose="020B0604020202020204" pitchFamily="34" charset="0"/>
              <a:buChar char="•"/>
            </a:pPr>
            <a:r>
              <a:rPr lang="en-US" sz="1999" dirty="0"/>
              <a:t>Presentation topics and materials are provided monthly and include:</a:t>
            </a:r>
          </a:p>
          <a:p>
            <a:pPr marL="742727" lvl="1" indent="-285664">
              <a:buFont typeface="Arial" panose="020B0604020202020204" pitchFamily="34" charset="0"/>
              <a:buChar char="•"/>
            </a:pPr>
            <a:r>
              <a:rPr lang="en-US" sz="1999" dirty="0"/>
              <a:t>Script for public presentations.</a:t>
            </a:r>
          </a:p>
          <a:p>
            <a:pPr marL="742727" lvl="1" indent="-285664">
              <a:buFont typeface="Arial" panose="020B0604020202020204" pitchFamily="34" charset="0"/>
              <a:buChar char="•"/>
            </a:pPr>
            <a:r>
              <a:rPr lang="en-US" sz="1999" dirty="0"/>
              <a:t>Teaching materials for the presenter.</a:t>
            </a:r>
          </a:p>
          <a:p>
            <a:pPr marL="742727" lvl="1" indent="-285664">
              <a:buFont typeface="Arial" panose="020B0604020202020204" pitchFamily="34" charset="0"/>
              <a:buChar char="•"/>
            </a:pPr>
            <a:r>
              <a:rPr lang="en-US" sz="1999" dirty="0"/>
              <a:t>Handout for the public—customize with local contact info.</a:t>
            </a:r>
          </a:p>
          <a:p>
            <a:pPr marL="285664" indent="-285664">
              <a:buFont typeface="Arial" panose="020B0604020202020204" pitchFamily="34" charset="0"/>
              <a:buChar char="•"/>
            </a:pPr>
            <a:endParaRPr lang="en-US" sz="1999" dirty="0"/>
          </a:p>
          <a:p>
            <a:pPr marL="285664" indent="-285664">
              <a:buFont typeface="Arial" panose="020B0604020202020204" pitchFamily="34" charset="0"/>
              <a:buChar char="•"/>
            </a:pPr>
            <a:r>
              <a:rPr lang="en-US" sz="1999" dirty="0"/>
              <a:t>Because these materials are easy to use, you are encouraged to seek volunteers who would be interested in making monthly presentations in the community.</a:t>
            </a:r>
          </a:p>
          <a:p>
            <a:endParaRPr lang="en-US" sz="1799" dirty="0"/>
          </a:p>
        </p:txBody>
      </p:sp>
      <p:sp>
        <p:nvSpPr>
          <p:cNvPr id="8" name="TextBox 7">
            <a:extLst>
              <a:ext uri="{FF2B5EF4-FFF2-40B4-BE49-F238E27FC236}">
                <a16:creationId xmlns:a16="http://schemas.microsoft.com/office/drawing/2014/main" id="{7E7B06EE-F081-4A60-BBF2-CE1ED09CDBA1}"/>
              </a:ext>
            </a:extLst>
          </p:cNvPr>
          <p:cNvSpPr txBox="1"/>
          <p:nvPr/>
        </p:nvSpPr>
        <p:spPr>
          <a:xfrm>
            <a:off x="303212" y="2294658"/>
            <a:ext cx="2751637" cy="2268684"/>
          </a:xfrm>
          <a:prstGeom prst="ellipse">
            <a:avLst/>
          </a:prstGeom>
          <a:solidFill>
            <a:srgbClr val="4791D5"/>
          </a:solidFill>
          <a:ln w="174625" cmpd="thinThick">
            <a:solidFill>
              <a:srgbClr val="262626"/>
            </a:solidFill>
          </a:ln>
        </p:spPr>
        <p:txBody>
          <a:bodyPr vert="horz" lIns="91416" tIns="45708" rIns="91416" bIns="45708" rtlCol="0" anchor="ctr">
            <a:normAutofit/>
          </a:bodyPr>
          <a:lstStyle/>
          <a:p>
            <a:pPr algn="ctr">
              <a:lnSpc>
                <a:spcPct val="90000"/>
              </a:lnSpc>
              <a:spcBef>
                <a:spcPct val="0"/>
              </a:spcBef>
              <a:spcAft>
                <a:spcPts val="600"/>
              </a:spcAft>
            </a:pPr>
            <a:endParaRPr lang="en-US" sz="1600" dirty="0">
              <a:solidFill>
                <a:srgbClr val="FFFFFF"/>
              </a:solidFill>
              <a:latin typeface="+mj-lt"/>
              <a:ea typeface="+mj-ea"/>
              <a:cs typeface="+mj-cs"/>
            </a:endParaRPr>
          </a:p>
          <a:p>
            <a:pPr algn="ctr">
              <a:lnSpc>
                <a:spcPct val="90000"/>
              </a:lnSpc>
              <a:spcBef>
                <a:spcPct val="0"/>
              </a:spcBef>
              <a:spcAft>
                <a:spcPts val="600"/>
              </a:spcAft>
            </a:pPr>
            <a:r>
              <a:rPr lang="en-US" sz="2800" dirty="0">
                <a:solidFill>
                  <a:srgbClr val="FFFFFF"/>
                </a:solidFill>
                <a:latin typeface="+mj-lt"/>
                <a:ea typeface="+mj-ea"/>
                <a:cs typeface="+mj-cs"/>
              </a:rPr>
              <a:t>Medicare Minutes</a:t>
            </a:r>
          </a:p>
          <a:p>
            <a:pPr algn="ctr">
              <a:lnSpc>
                <a:spcPct val="90000"/>
              </a:lnSpc>
              <a:spcBef>
                <a:spcPct val="0"/>
              </a:spcBef>
              <a:spcAft>
                <a:spcPts val="600"/>
              </a:spcAft>
            </a:pPr>
            <a:endParaRPr lang="en-US" sz="2599" dirty="0">
              <a:solidFill>
                <a:srgbClr val="FFFFFF"/>
              </a:solidFill>
              <a:latin typeface="+mj-lt"/>
              <a:ea typeface="+mj-ea"/>
              <a:cs typeface="+mj-cs"/>
            </a:endParaRPr>
          </a:p>
        </p:txBody>
      </p:sp>
    </p:spTree>
    <p:extLst>
      <p:ext uri="{BB962C8B-B14F-4D97-AF65-F5344CB8AC3E}">
        <p14:creationId xmlns:p14="http://schemas.microsoft.com/office/powerpoint/2010/main" val="57859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D172CD-B012-4D5D-A221-83123CD9366D}"/>
              </a:ext>
            </a:extLst>
          </p:cNvPr>
          <p:cNvSpPr txBox="1"/>
          <p:nvPr/>
        </p:nvSpPr>
        <p:spPr>
          <a:xfrm>
            <a:off x="303212" y="2294658"/>
            <a:ext cx="2751637" cy="2268684"/>
          </a:xfrm>
          <a:prstGeom prst="ellipse">
            <a:avLst/>
          </a:prstGeom>
          <a:solidFill>
            <a:srgbClr val="4791D5"/>
          </a:solidFill>
          <a:ln w="174625" cmpd="thinThick">
            <a:solidFill>
              <a:srgbClr val="262626"/>
            </a:solidFill>
          </a:ln>
        </p:spPr>
        <p:txBody>
          <a:bodyPr vert="horz" lIns="91416" tIns="45708" rIns="91416" bIns="45708" rtlCol="0" anchor="ctr">
            <a:normAutofit/>
          </a:bodyPr>
          <a:lstStyle/>
          <a:p>
            <a:pPr algn="ctr">
              <a:lnSpc>
                <a:spcPct val="90000"/>
              </a:lnSpc>
              <a:spcBef>
                <a:spcPct val="0"/>
              </a:spcBef>
              <a:spcAft>
                <a:spcPts val="600"/>
              </a:spcAft>
            </a:pPr>
            <a:endParaRPr lang="en-US" sz="1600" dirty="0">
              <a:solidFill>
                <a:srgbClr val="FFFFFF"/>
              </a:solidFill>
              <a:latin typeface="+mj-lt"/>
              <a:ea typeface="+mj-ea"/>
              <a:cs typeface="+mj-cs"/>
            </a:endParaRPr>
          </a:p>
          <a:p>
            <a:pPr algn="ctr">
              <a:lnSpc>
                <a:spcPct val="90000"/>
              </a:lnSpc>
              <a:spcBef>
                <a:spcPct val="0"/>
              </a:spcBef>
              <a:spcAft>
                <a:spcPts val="600"/>
              </a:spcAft>
            </a:pPr>
            <a:r>
              <a:rPr lang="en-US" sz="2800" dirty="0">
                <a:solidFill>
                  <a:srgbClr val="FFFFFF"/>
                </a:solidFill>
                <a:latin typeface="+mj-lt"/>
                <a:ea typeface="+mj-ea"/>
                <a:cs typeface="+mj-cs"/>
              </a:rPr>
              <a:t>Medicare Minutes</a:t>
            </a:r>
          </a:p>
          <a:p>
            <a:pPr algn="ctr">
              <a:lnSpc>
                <a:spcPct val="90000"/>
              </a:lnSpc>
              <a:spcBef>
                <a:spcPct val="0"/>
              </a:spcBef>
              <a:spcAft>
                <a:spcPts val="600"/>
              </a:spcAft>
            </a:pPr>
            <a:endParaRPr lang="en-US" sz="2599" dirty="0">
              <a:solidFill>
                <a:srgbClr val="FFFFFF"/>
              </a:solidFill>
              <a:latin typeface="+mj-lt"/>
              <a:ea typeface="+mj-ea"/>
              <a:cs typeface="+mj-cs"/>
            </a:endParaRPr>
          </a:p>
        </p:txBody>
      </p:sp>
      <p:sp>
        <p:nvSpPr>
          <p:cNvPr id="5" name="Content Placeholder 4">
            <a:extLst>
              <a:ext uri="{FF2B5EF4-FFF2-40B4-BE49-F238E27FC236}">
                <a16:creationId xmlns:a16="http://schemas.microsoft.com/office/drawing/2014/main" id="{C4DD5CCA-A677-4627-A6C9-0160FBF5666E}"/>
              </a:ext>
            </a:extLst>
          </p:cNvPr>
          <p:cNvSpPr txBox="1">
            <a:spLocks noGrp="1"/>
          </p:cNvSpPr>
          <p:nvPr>
            <p:ph idx="1"/>
          </p:nvPr>
        </p:nvSpPr>
        <p:spPr>
          <a:xfrm>
            <a:off x="3351213" y="990600"/>
            <a:ext cx="8458200" cy="4230902"/>
          </a:xfrm>
          <a:prstGeom prst="rect">
            <a:avLst/>
          </a:prstGeom>
          <a:noFill/>
        </p:spPr>
        <p:txBody>
          <a:bodyPr wrap="square" rtlCol="0">
            <a:spAutoFit/>
          </a:bodyPr>
          <a:lstStyle/>
          <a:p>
            <a:pPr marL="0" indent="0">
              <a:buNone/>
            </a:pPr>
            <a:r>
              <a:rPr lang="en-US" sz="3200" b="1" dirty="0"/>
              <a:t>Why use Medicare Minutes?</a:t>
            </a:r>
          </a:p>
          <a:p>
            <a:pPr marL="0" indent="0">
              <a:buNone/>
            </a:pPr>
            <a:endParaRPr lang="en-US" sz="1200" dirty="0"/>
          </a:p>
          <a:p>
            <a:pPr marL="285750" indent="-285750">
              <a:spcAft>
                <a:spcPts val="600"/>
              </a:spcAft>
              <a:buFont typeface="Arial" panose="020B0604020202020204" pitchFamily="34" charset="0"/>
              <a:buChar char="•"/>
            </a:pPr>
            <a:r>
              <a:rPr lang="en-US" sz="2000" dirty="0"/>
              <a:t>Increase the number of people reached by your agency.</a:t>
            </a:r>
          </a:p>
          <a:p>
            <a:pPr marL="285750" indent="-285750">
              <a:spcAft>
                <a:spcPts val="600"/>
              </a:spcAft>
              <a:buFont typeface="Arial" panose="020B0604020202020204" pitchFamily="34" charset="0"/>
              <a:buChar char="•"/>
            </a:pPr>
            <a:r>
              <a:rPr lang="en-US" sz="2000" dirty="0"/>
              <a:t>Can be presented by volunteers (or staff) at local sites.</a:t>
            </a:r>
          </a:p>
          <a:p>
            <a:pPr marL="742950" lvl="1" indent="-285750">
              <a:spcAft>
                <a:spcPts val="600"/>
              </a:spcAft>
              <a:buFont typeface="Arial" panose="020B0604020202020204" pitchFamily="34" charset="0"/>
              <a:buChar char="•"/>
            </a:pPr>
            <a:r>
              <a:rPr lang="en-US" sz="2000" dirty="0"/>
              <a:t>Keep volunteers engaged.</a:t>
            </a:r>
          </a:p>
          <a:p>
            <a:pPr marL="285750" indent="-285750">
              <a:spcAft>
                <a:spcPts val="600"/>
              </a:spcAft>
              <a:buFont typeface="Arial" panose="020B0604020202020204" pitchFamily="34" charset="0"/>
              <a:buChar char="•"/>
            </a:pPr>
            <a:r>
              <a:rPr lang="en-US" sz="2000" dirty="0"/>
              <a:t>Help more people become familiar with your agency.</a:t>
            </a:r>
          </a:p>
          <a:p>
            <a:pPr marL="742950" lvl="1" indent="-285750">
              <a:spcAft>
                <a:spcPts val="600"/>
              </a:spcAft>
              <a:buFont typeface="Arial" panose="020B0604020202020204" pitchFamily="34" charset="0"/>
              <a:buChar char="•"/>
            </a:pPr>
            <a:r>
              <a:rPr lang="en-US" sz="2000" dirty="0"/>
              <a:t>As their source of </a:t>
            </a:r>
            <a:r>
              <a:rPr lang="en-US" sz="2000" i="1" dirty="0"/>
              <a:t>objective</a:t>
            </a:r>
            <a:r>
              <a:rPr lang="en-US" sz="2000" dirty="0"/>
              <a:t> Medicare information</a:t>
            </a:r>
          </a:p>
          <a:p>
            <a:pPr marL="285750" indent="-285750">
              <a:spcAft>
                <a:spcPts val="600"/>
              </a:spcAft>
              <a:buFont typeface="Arial" panose="020B0604020202020204" pitchFamily="34" charset="0"/>
              <a:buChar char="•"/>
            </a:pPr>
            <a:r>
              <a:rPr lang="en-US" sz="2000" dirty="0"/>
              <a:t>Easily incorporated into existing programing.</a:t>
            </a:r>
          </a:p>
          <a:p>
            <a:pPr marL="742950" lvl="1" indent="-285750">
              <a:spcAft>
                <a:spcPts val="600"/>
              </a:spcAft>
              <a:buFont typeface="Arial" panose="020B0604020202020204" pitchFamily="34" charset="0"/>
              <a:buChar char="•"/>
            </a:pPr>
            <a:r>
              <a:rPr lang="en-US" sz="2000" dirty="0"/>
              <a:t>Can be used on their own OR to fill in time between events.</a:t>
            </a:r>
          </a:p>
        </p:txBody>
      </p:sp>
    </p:spTree>
    <p:extLst>
      <p:ext uri="{BB962C8B-B14F-4D97-AF65-F5344CB8AC3E}">
        <p14:creationId xmlns:p14="http://schemas.microsoft.com/office/powerpoint/2010/main" val="3970659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7000" b="-1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0D54EB-5856-460C-951D-5E90E1B52BDB}"/>
              </a:ext>
            </a:extLst>
          </p:cNvPr>
          <p:cNvSpPr txBox="1"/>
          <p:nvPr/>
        </p:nvSpPr>
        <p:spPr>
          <a:xfrm>
            <a:off x="303212" y="2371353"/>
            <a:ext cx="2751637" cy="2268684"/>
          </a:xfrm>
          <a:prstGeom prst="ellipse">
            <a:avLst/>
          </a:prstGeom>
          <a:solidFill>
            <a:srgbClr val="4791D5"/>
          </a:solidFill>
          <a:ln w="174625" cmpd="thinThick">
            <a:solidFill>
              <a:srgbClr val="262626"/>
            </a:solidFill>
          </a:ln>
        </p:spPr>
        <p:txBody>
          <a:bodyPr vert="horz" lIns="91416" tIns="45708" rIns="91416" bIns="45708" rtlCol="0" anchor="ctr">
            <a:normAutofit/>
          </a:bodyPr>
          <a:lstStyle/>
          <a:p>
            <a:pPr algn="ctr">
              <a:lnSpc>
                <a:spcPct val="90000"/>
              </a:lnSpc>
              <a:spcBef>
                <a:spcPct val="0"/>
              </a:spcBef>
              <a:spcAft>
                <a:spcPts val="600"/>
              </a:spcAft>
            </a:pPr>
            <a:endParaRPr lang="en-US" sz="1600" dirty="0">
              <a:solidFill>
                <a:srgbClr val="FFFFFF"/>
              </a:solidFill>
              <a:latin typeface="+mj-lt"/>
              <a:ea typeface="+mj-ea"/>
              <a:cs typeface="+mj-cs"/>
            </a:endParaRPr>
          </a:p>
          <a:p>
            <a:pPr algn="ctr">
              <a:lnSpc>
                <a:spcPct val="90000"/>
              </a:lnSpc>
              <a:spcBef>
                <a:spcPct val="0"/>
              </a:spcBef>
              <a:spcAft>
                <a:spcPts val="600"/>
              </a:spcAft>
            </a:pPr>
            <a:r>
              <a:rPr lang="en-US" sz="2800" dirty="0">
                <a:solidFill>
                  <a:srgbClr val="FFFFFF"/>
                </a:solidFill>
                <a:latin typeface="+mj-lt"/>
                <a:ea typeface="+mj-ea"/>
                <a:cs typeface="+mj-cs"/>
              </a:rPr>
              <a:t>Medicare Minutes</a:t>
            </a:r>
          </a:p>
          <a:p>
            <a:pPr algn="ctr">
              <a:lnSpc>
                <a:spcPct val="90000"/>
              </a:lnSpc>
              <a:spcBef>
                <a:spcPct val="0"/>
              </a:spcBef>
              <a:spcAft>
                <a:spcPts val="600"/>
              </a:spcAft>
            </a:pPr>
            <a:endParaRPr lang="en-US" sz="2599" dirty="0">
              <a:solidFill>
                <a:srgbClr val="FFFFFF"/>
              </a:solidFill>
              <a:latin typeface="+mj-lt"/>
              <a:ea typeface="+mj-ea"/>
              <a:cs typeface="+mj-cs"/>
            </a:endParaRPr>
          </a:p>
        </p:txBody>
      </p:sp>
      <p:pic>
        <p:nvPicPr>
          <p:cNvPr id="9" name="Picture 8">
            <a:extLst>
              <a:ext uri="{FF2B5EF4-FFF2-40B4-BE49-F238E27FC236}">
                <a16:creationId xmlns:a16="http://schemas.microsoft.com/office/drawing/2014/main" id="{39A14912-C2C6-46AC-BBBC-C93570CBA5C3}"/>
              </a:ext>
            </a:extLst>
          </p:cNvPr>
          <p:cNvPicPr>
            <a:picLocks noChangeAspect="1"/>
          </p:cNvPicPr>
          <p:nvPr/>
        </p:nvPicPr>
        <p:blipFill>
          <a:blip r:embed="rId4"/>
          <a:stretch>
            <a:fillRect/>
          </a:stretch>
        </p:blipFill>
        <p:spPr>
          <a:xfrm>
            <a:off x="3579812" y="324852"/>
            <a:ext cx="7205646" cy="6228347"/>
          </a:xfrm>
          <a:prstGeom prst="rect">
            <a:avLst/>
          </a:prstGeom>
        </p:spPr>
      </p:pic>
      <p:cxnSp>
        <p:nvCxnSpPr>
          <p:cNvPr id="10" name="Straight Arrow Connector 9">
            <a:extLst>
              <a:ext uri="{FF2B5EF4-FFF2-40B4-BE49-F238E27FC236}">
                <a16:creationId xmlns:a16="http://schemas.microsoft.com/office/drawing/2014/main" id="{D7E8AFE9-64EE-463E-9208-2EE2D9C062A0}"/>
              </a:ext>
            </a:extLst>
          </p:cNvPr>
          <p:cNvCxnSpPr>
            <a:cxnSpLocks/>
          </p:cNvCxnSpPr>
          <p:nvPr/>
        </p:nvCxnSpPr>
        <p:spPr>
          <a:xfrm flipH="1">
            <a:off x="8657161" y="3596415"/>
            <a:ext cx="467899" cy="32945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C130773-89A1-4FCC-8450-0C917012A771}"/>
              </a:ext>
            </a:extLst>
          </p:cNvPr>
          <p:cNvCxnSpPr>
            <a:cxnSpLocks/>
          </p:cNvCxnSpPr>
          <p:nvPr/>
        </p:nvCxnSpPr>
        <p:spPr>
          <a:xfrm flipH="1">
            <a:off x="9371012" y="4475310"/>
            <a:ext cx="467899" cy="32945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3863DA-FC4A-431F-8070-2E88609BB8A7}"/>
              </a:ext>
            </a:extLst>
          </p:cNvPr>
          <p:cNvCxnSpPr>
            <a:cxnSpLocks/>
          </p:cNvCxnSpPr>
          <p:nvPr/>
        </p:nvCxnSpPr>
        <p:spPr>
          <a:xfrm flipH="1">
            <a:off x="6551612" y="5715000"/>
            <a:ext cx="467899" cy="32945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539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0212" y="76200"/>
            <a:ext cx="9782801" cy="1239837"/>
          </a:xfrm>
        </p:spPr>
        <p:txBody>
          <a:bodyPr>
            <a:normAutofit/>
          </a:bodyPr>
          <a:lstStyle/>
          <a:p>
            <a:r>
              <a:rPr lang="en-US" sz="3200" b="1" dirty="0"/>
              <a:t>Different Ways to Use Medicare Minutes </a:t>
            </a:r>
          </a:p>
        </p:txBody>
      </p:sp>
      <p:sp>
        <p:nvSpPr>
          <p:cNvPr id="3" name="Content Placeholder 2">
            <a:extLst>
              <a:ext uri="{FF2B5EF4-FFF2-40B4-BE49-F238E27FC236}">
                <a16:creationId xmlns:a16="http://schemas.microsoft.com/office/drawing/2014/main" id="{ECDA8683-7220-40AC-AB28-E9B77B621453}"/>
              </a:ext>
            </a:extLst>
          </p:cNvPr>
          <p:cNvSpPr>
            <a:spLocks noGrp="1"/>
          </p:cNvSpPr>
          <p:nvPr>
            <p:ph idx="1"/>
          </p:nvPr>
        </p:nvSpPr>
        <p:spPr>
          <a:xfrm>
            <a:off x="3427412" y="1752600"/>
            <a:ext cx="7948825" cy="4572000"/>
          </a:xfrm>
        </p:spPr>
        <p:txBody>
          <a:bodyPr/>
          <a:lstStyle/>
          <a:p>
            <a:pPr marL="285750" indent="-285750">
              <a:buFont typeface="Arial" panose="020B0604020202020204" pitchFamily="34" charset="0"/>
              <a:buChar char="•"/>
            </a:pPr>
            <a:r>
              <a:rPr lang="en-US" sz="2400" dirty="0"/>
              <a:t>Volunteers—Ideal way to use Medicare Minutes!</a:t>
            </a:r>
          </a:p>
          <a:p>
            <a:pPr marL="742950" lvl="1" indent="-285750">
              <a:buFont typeface="Arial" panose="020B0604020202020204" pitchFamily="34" charset="0"/>
              <a:buChar char="•"/>
            </a:pPr>
            <a:r>
              <a:rPr lang="en-US" sz="2000" dirty="0"/>
              <a:t>Each volunteer may present monthly at multiple locations </a:t>
            </a:r>
          </a:p>
          <a:p>
            <a:pPr marL="742950" lvl="1" indent="-285750">
              <a:buFont typeface="Arial" panose="020B0604020202020204" pitchFamily="34" charset="0"/>
              <a:buChar char="•"/>
            </a:pPr>
            <a:r>
              <a:rPr lang="en-US" sz="2000" dirty="0"/>
              <a:t>Monthly update meetings for volunteers—review materials, ask questions, share feedback.</a:t>
            </a:r>
          </a:p>
          <a:p>
            <a:pPr marL="285750" indent="-285750">
              <a:buFont typeface="Arial" panose="020B0604020202020204" pitchFamily="34" charset="0"/>
              <a:buChar char="•"/>
            </a:pPr>
            <a:r>
              <a:rPr lang="en-US" sz="2400" dirty="0"/>
              <a:t>Staff</a:t>
            </a:r>
          </a:p>
          <a:p>
            <a:pPr marL="742950" lvl="1" indent="-285750">
              <a:buFont typeface="Arial" panose="020B0604020202020204" pitchFamily="34" charset="0"/>
              <a:buChar char="•"/>
            </a:pPr>
            <a:r>
              <a:rPr lang="en-US" sz="2000" dirty="0"/>
              <a:t>Saves time since scripts/materials are prepared for them.</a:t>
            </a:r>
          </a:p>
          <a:p>
            <a:pPr marL="285750" indent="-285750">
              <a:buFont typeface="Arial" panose="020B0604020202020204" pitchFamily="34" charset="0"/>
              <a:buChar char="•"/>
            </a:pPr>
            <a:r>
              <a:rPr lang="en-US" sz="2400" dirty="0"/>
              <a:t>Or consider using scripts for an article in your  agency newsletter.</a:t>
            </a:r>
          </a:p>
          <a:p>
            <a:endParaRPr lang="en-US" dirty="0"/>
          </a:p>
        </p:txBody>
      </p:sp>
      <p:sp>
        <p:nvSpPr>
          <p:cNvPr id="4" name="TextBox 3">
            <a:extLst>
              <a:ext uri="{FF2B5EF4-FFF2-40B4-BE49-F238E27FC236}">
                <a16:creationId xmlns:a16="http://schemas.microsoft.com/office/drawing/2014/main" id="{D30240E3-3CFB-49E2-9E00-D4DB133B89BE}"/>
              </a:ext>
            </a:extLst>
          </p:cNvPr>
          <p:cNvSpPr txBox="1"/>
          <p:nvPr/>
        </p:nvSpPr>
        <p:spPr>
          <a:xfrm>
            <a:off x="303212" y="2371353"/>
            <a:ext cx="2751637" cy="2268684"/>
          </a:xfrm>
          <a:prstGeom prst="ellipse">
            <a:avLst/>
          </a:prstGeom>
          <a:solidFill>
            <a:srgbClr val="4791D5"/>
          </a:solidFill>
          <a:ln w="174625" cmpd="thinThick">
            <a:solidFill>
              <a:srgbClr val="262626"/>
            </a:solidFill>
          </a:ln>
        </p:spPr>
        <p:txBody>
          <a:bodyPr vert="horz" lIns="91416" tIns="45708" rIns="91416" bIns="45708" rtlCol="0" anchor="ctr">
            <a:normAutofit/>
          </a:bodyPr>
          <a:lstStyle/>
          <a:p>
            <a:pPr algn="ctr">
              <a:lnSpc>
                <a:spcPct val="90000"/>
              </a:lnSpc>
              <a:spcBef>
                <a:spcPct val="0"/>
              </a:spcBef>
              <a:spcAft>
                <a:spcPts val="600"/>
              </a:spcAft>
            </a:pPr>
            <a:endParaRPr lang="en-US" sz="1600" dirty="0">
              <a:solidFill>
                <a:srgbClr val="FFFFFF"/>
              </a:solidFill>
              <a:latin typeface="+mj-lt"/>
              <a:ea typeface="+mj-ea"/>
              <a:cs typeface="+mj-cs"/>
            </a:endParaRPr>
          </a:p>
          <a:p>
            <a:pPr algn="ctr">
              <a:lnSpc>
                <a:spcPct val="90000"/>
              </a:lnSpc>
              <a:spcBef>
                <a:spcPct val="0"/>
              </a:spcBef>
              <a:spcAft>
                <a:spcPts val="600"/>
              </a:spcAft>
            </a:pPr>
            <a:r>
              <a:rPr lang="en-US" sz="2800" dirty="0">
                <a:solidFill>
                  <a:srgbClr val="FFFFFF"/>
                </a:solidFill>
                <a:latin typeface="+mj-lt"/>
                <a:ea typeface="+mj-ea"/>
                <a:cs typeface="+mj-cs"/>
              </a:rPr>
              <a:t>Medicare Minutes</a:t>
            </a:r>
          </a:p>
          <a:p>
            <a:pPr algn="ctr">
              <a:lnSpc>
                <a:spcPct val="90000"/>
              </a:lnSpc>
              <a:spcBef>
                <a:spcPct val="0"/>
              </a:spcBef>
              <a:spcAft>
                <a:spcPts val="600"/>
              </a:spcAft>
            </a:pPr>
            <a:endParaRPr lang="en-US" sz="2599" dirty="0">
              <a:solidFill>
                <a:srgbClr val="FFFFFF"/>
              </a:solidFill>
              <a:latin typeface="+mj-lt"/>
              <a:ea typeface="+mj-ea"/>
              <a:cs typeface="+mj-cs"/>
            </a:endParaRPr>
          </a:p>
        </p:txBody>
      </p:sp>
    </p:spTree>
    <p:extLst>
      <p:ext uri="{BB962C8B-B14F-4D97-AF65-F5344CB8AC3E}">
        <p14:creationId xmlns:p14="http://schemas.microsoft.com/office/powerpoint/2010/main" val="531397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330016-1E27-41DD-89E4-167FEFBB03D5}"/>
              </a:ext>
            </a:extLst>
          </p:cNvPr>
          <p:cNvSpPr txBox="1"/>
          <p:nvPr/>
        </p:nvSpPr>
        <p:spPr>
          <a:xfrm>
            <a:off x="303212" y="2371353"/>
            <a:ext cx="2751637" cy="2268684"/>
          </a:xfrm>
          <a:prstGeom prst="ellipse">
            <a:avLst/>
          </a:prstGeom>
          <a:solidFill>
            <a:srgbClr val="4791D5"/>
          </a:solidFill>
          <a:ln w="174625" cmpd="thinThick">
            <a:solidFill>
              <a:srgbClr val="262626"/>
            </a:solidFill>
          </a:ln>
        </p:spPr>
        <p:txBody>
          <a:bodyPr vert="horz" lIns="91416" tIns="45708" rIns="91416" bIns="45708" rtlCol="0" anchor="ctr">
            <a:normAutofit/>
          </a:bodyPr>
          <a:lstStyle/>
          <a:p>
            <a:pPr algn="ctr">
              <a:lnSpc>
                <a:spcPct val="90000"/>
              </a:lnSpc>
              <a:spcBef>
                <a:spcPct val="0"/>
              </a:spcBef>
              <a:spcAft>
                <a:spcPts val="600"/>
              </a:spcAft>
            </a:pPr>
            <a:endParaRPr lang="en-US" sz="1600" dirty="0">
              <a:solidFill>
                <a:srgbClr val="FFFFFF"/>
              </a:solidFill>
              <a:latin typeface="+mj-lt"/>
              <a:ea typeface="+mj-ea"/>
              <a:cs typeface="+mj-cs"/>
            </a:endParaRPr>
          </a:p>
          <a:p>
            <a:pPr algn="ctr">
              <a:lnSpc>
                <a:spcPct val="90000"/>
              </a:lnSpc>
              <a:spcBef>
                <a:spcPct val="0"/>
              </a:spcBef>
              <a:spcAft>
                <a:spcPts val="600"/>
              </a:spcAft>
            </a:pPr>
            <a:r>
              <a:rPr lang="en-US" sz="2800" dirty="0">
                <a:solidFill>
                  <a:srgbClr val="FFFFFF"/>
                </a:solidFill>
                <a:latin typeface="+mj-lt"/>
                <a:ea typeface="+mj-ea"/>
                <a:cs typeface="+mj-cs"/>
              </a:rPr>
              <a:t>Medicare Minutes</a:t>
            </a:r>
          </a:p>
          <a:p>
            <a:pPr algn="ctr">
              <a:lnSpc>
                <a:spcPct val="90000"/>
              </a:lnSpc>
              <a:spcBef>
                <a:spcPct val="0"/>
              </a:spcBef>
              <a:spcAft>
                <a:spcPts val="600"/>
              </a:spcAft>
            </a:pPr>
            <a:endParaRPr lang="en-US" sz="2599" dirty="0">
              <a:solidFill>
                <a:srgbClr val="FFFFFF"/>
              </a:solidFill>
              <a:latin typeface="+mj-lt"/>
              <a:ea typeface="+mj-ea"/>
              <a:cs typeface="+mj-cs"/>
            </a:endParaRPr>
          </a:p>
        </p:txBody>
      </p:sp>
      <p:sp>
        <p:nvSpPr>
          <p:cNvPr id="5" name="Content Placeholder 4">
            <a:extLst>
              <a:ext uri="{FF2B5EF4-FFF2-40B4-BE49-F238E27FC236}">
                <a16:creationId xmlns:a16="http://schemas.microsoft.com/office/drawing/2014/main" id="{1E62915D-3040-4B73-A3E4-D7AF40830374}"/>
              </a:ext>
            </a:extLst>
          </p:cNvPr>
          <p:cNvSpPr txBox="1">
            <a:spLocks noGrp="1"/>
          </p:cNvSpPr>
          <p:nvPr>
            <p:ph idx="1"/>
          </p:nvPr>
        </p:nvSpPr>
        <p:spPr>
          <a:xfrm>
            <a:off x="3465547" y="1828800"/>
            <a:ext cx="8229600" cy="4751044"/>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000" dirty="0"/>
              <a:t>Support groups </a:t>
            </a:r>
          </a:p>
          <a:p>
            <a:pPr marL="457200" indent="-457200">
              <a:spcBef>
                <a:spcPts val="600"/>
              </a:spcBef>
              <a:spcAft>
                <a:spcPts val="600"/>
              </a:spcAft>
              <a:buFont typeface="Arial" panose="020B0604020202020204" pitchFamily="34" charset="0"/>
              <a:buChar char="•"/>
            </a:pPr>
            <a:r>
              <a:rPr lang="en-US" sz="2000" dirty="0"/>
              <a:t>Social clubs </a:t>
            </a:r>
          </a:p>
          <a:p>
            <a:pPr marL="0" indent="0">
              <a:spcAft>
                <a:spcPts val="1200"/>
              </a:spcAft>
              <a:buNone/>
            </a:pPr>
            <a:r>
              <a:rPr lang="en-US" b="1" dirty="0"/>
              <a:t>O</a:t>
            </a:r>
            <a:r>
              <a:rPr lang="en-US" sz="2800" b="1" dirty="0"/>
              <a:t>ther common locations:</a:t>
            </a:r>
          </a:p>
          <a:p>
            <a:pPr marL="285750" indent="-285750">
              <a:spcBef>
                <a:spcPts val="600"/>
              </a:spcBef>
              <a:spcAft>
                <a:spcPts val="600"/>
              </a:spcAft>
              <a:buFont typeface="Arial" panose="020B0604020202020204" pitchFamily="34" charset="0"/>
              <a:buChar char="•"/>
            </a:pPr>
            <a:r>
              <a:rPr lang="en-US" sz="2000" dirty="0"/>
              <a:t>Libraries</a:t>
            </a:r>
          </a:p>
          <a:p>
            <a:pPr marL="285750" indent="-285750">
              <a:spcBef>
                <a:spcPts val="600"/>
              </a:spcBef>
              <a:spcAft>
                <a:spcPts val="600"/>
              </a:spcAft>
              <a:buFont typeface="Arial" panose="020B0604020202020204" pitchFamily="34" charset="0"/>
              <a:buChar char="•"/>
            </a:pPr>
            <a:r>
              <a:rPr lang="en-US" sz="2000" dirty="0"/>
              <a:t>Senior Centers</a:t>
            </a:r>
          </a:p>
          <a:p>
            <a:pPr marL="285750" indent="-285750">
              <a:spcBef>
                <a:spcPts val="600"/>
              </a:spcBef>
              <a:spcAft>
                <a:spcPts val="600"/>
              </a:spcAft>
              <a:buFont typeface="Arial" panose="020B0604020202020204" pitchFamily="34" charset="0"/>
              <a:buChar char="•"/>
            </a:pPr>
            <a:r>
              <a:rPr lang="en-US" sz="2000" dirty="0"/>
              <a:t>Meal sites</a:t>
            </a:r>
          </a:p>
          <a:p>
            <a:pPr marL="285750" indent="-285750">
              <a:spcBef>
                <a:spcPts val="600"/>
              </a:spcBef>
              <a:spcAft>
                <a:spcPts val="600"/>
              </a:spcAft>
              <a:buFont typeface="Arial" panose="020B0604020202020204" pitchFamily="34" charset="0"/>
              <a:buChar char="•"/>
            </a:pPr>
            <a:r>
              <a:rPr lang="en-US" sz="2000" dirty="0"/>
              <a:t>Senior Apartments</a:t>
            </a:r>
          </a:p>
          <a:p>
            <a:pPr marL="285750" indent="-285750">
              <a:spcBef>
                <a:spcPts val="600"/>
              </a:spcBef>
              <a:spcAft>
                <a:spcPts val="600"/>
              </a:spcAft>
              <a:buFont typeface="Arial" panose="020B0604020202020204" pitchFamily="34" charset="0"/>
              <a:buChar char="•"/>
            </a:pPr>
            <a:r>
              <a:rPr lang="en-US" sz="2000" dirty="0"/>
              <a:t>Retiree groups</a:t>
            </a:r>
          </a:p>
          <a:p>
            <a:pPr marL="285750" indent="-285750">
              <a:spcBef>
                <a:spcPts val="600"/>
              </a:spcBef>
              <a:spcAft>
                <a:spcPts val="600"/>
              </a:spcAft>
              <a:buFont typeface="Arial" panose="020B0604020202020204" pitchFamily="34" charset="0"/>
              <a:buChar char="•"/>
            </a:pPr>
            <a:r>
              <a:rPr lang="en-US" sz="2000" dirty="0"/>
              <a:t>Church / Faith based groups</a:t>
            </a:r>
          </a:p>
          <a:p>
            <a:pPr marL="285750" indent="-285750">
              <a:buFont typeface="Arial" panose="020B0604020202020204" pitchFamily="34" charset="0"/>
              <a:buChar char="•"/>
            </a:pPr>
            <a:endParaRPr lang="en-US" dirty="0"/>
          </a:p>
        </p:txBody>
      </p:sp>
      <p:pic>
        <p:nvPicPr>
          <p:cNvPr id="3088" name="Picture 16" descr="Image result for images knitting supplies">
            <a:extLst>
              <a:ext uri="{FF2B5EF4-FFF2-40B4-BE49-F238E27FC236}">
                <a16:creationId xmlns:a16="http://schemas.microsoft.com/office/drawing/2014/main" id="{8533B2C2-27AE-4230-9FFB-EDD8037BB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3714" y="4069917"/>
            <a:ext cx="3686175" cy="24529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F0C32A-BE31-4134-BD74-B48987B52CE4}"/>
              </a:ext>
            </a:extLst>
          </p:cNvPr>
          <p:cNvSpPr txBox="1"/>
          <p:nvPr/>
        </p:nvSpPr>
        <p:spPr>
          <a:xfrm>
            <a:off x="1217612" y="462303"/>
            <a:ext cx="8229600" cy="1077218"/>
          </a:xfrm>
          <a:prstGeom prst="rect">
            <a:avLst/>
          </a:prstGeom>
          <a:noFill/>
          <a:ln>
            <a:noFill/>
          </a:ln>
        </p:spPr>
        <p:txBody>
          <a:bodyPr wrap="square" rtlCol="0" anchor="ctr" anchorCtr="1">
            <a:spAutoFit/>
          </a:bodyPr>
          <a:lstStyle/>
          <a:p>
            <a:pPr>
              <a:spcAft>
                <a:spcPts val="1200"/>
              </a:spcAft>
            </a:pPr>
            <a:r>
              <a:rPr lang="en-US" sz="3200" b="1" dirty="0"/>
              <a:t>Medicare Minutes work great with groups that meet regularly:</a:t>
            </a:r>
          </a:p>
        </p:txBody>
      </p:sp>
      <p:pic>
        <p:nvPicPr>
          <p:cNvPr id="3090" name="Picture 18" descr="Image result for images men playing cards table">
            <a:extLst>
              <a:ext uri="{FF2B5EF4-FFF2-40B4-BE49-F238E27FC236}">
                <a16:creationId xmlns:a16="http://schemas.microsoft.com/office/drawing/2014/main" id="{8CED3AB1-E2C7-44D7-BC92-D95AF34836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610"/>
          <a:stretch/>
        </p:blipFill>
        <p:spPr bwMode="auto">
          <a:xfrm>
            <a:off x="8456612" y="1349574"/>
            <a:ext cx="3048001" cy="2043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764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A8683-7220-40AC-AB28-E9B77B621453}"/>
              </a:ext>
            </a:extLst>
          </p:cNvPr>
          <p:cNvSpPr>
            <a:spLocks noGrp="1"/>
          </p:cNvSpPr>
          <p:nvPr>
            <p:ph idx="1"/>
          </p:nvPr>
        </p:nvSpPr>
        <p:spPr>
          <a:xfrm>
            <a:off x="3275011" y="685800"/>
            <a:ext cx="8610601" cy="5486400"/>
          </a:xfrm>
        </p:spPr>
        <p:txBody>
          <a:bodyPr>
            <a:normAutofit fontScale="70000" lnSpcReduction="20000"/>
          </a:bodyPr>
          <a:lstStyle/>
          <a:p>
            <a:pPr marL="0" indent="0">
              <a:buNone/>
            </a:pPr>
            <a:r>
              <a:rPr lang="en-US" sz="4600" b="1" dirty="0"/>
              <a:t>Medicare Minute Volunteers </a:t>
            </a:r>
          </a:p>
          <a:p>
            <a:pPr marL="0" indent="0">
              <a:buNone/>
            </a:pPr>
            <a:endParaRPr lang="en-US" dirty="0"/>
          </a:p>
          <a:p>
            <a:pPr marL="285750" indent="-285750">
              <a:spcBef>
                <a:spcPts val="600"/>
              </a:spcBef>
              <a:spcAft>
                <a:spcPts val="600"/>
              </a:spcAft>
              <a:buFont typeface="Arial" panose="020B0604020202020204" pitchFamily="34" charset="0"/>
              <a:buChar char="•"/>
            </a:pPr>
            <a:r>
              <a:rPr lang="en-US" sz="3400" dirty="0"/>
              <a:t>Primary Role:</a:t>
            </a:r>
          </a:p>
          <a:p>
            <a:pPr marL="742950" lvl="1" indent="-285750">
              <a:spcAft>
                <a:spcPts val="600"/>
              </a:spcAft>
              <a:buFont typeface="Arial" panose="020B0604020202020204" pitchFamily="34" charset="0"/>
              <a:buChar char="•"/>
            </a:pPr>
            <a:r>
              <a:rPr lang="en-US" sz="2900" dirty="0"/>
              <a:t>Volunteers read script --they don’t do counseling.</a:t>
            </a:r>
          </a:p>
          <a:p>
            <a:pPr marL="742950" lvl="1" indent="-285750">
              <a:spcAft>
                <a:spcPts val="600"/>
              </a:spcAft>
              <a:buFont typeface="Arial" panose="020B0604020202020204" pitchFamily="34" charset="0"/>
              <a:buChar char="•"/>
            </a:pPr>
            <a:r>
              <a:rPr lang="en-US" sz="2900" dirty="0"/>
              <a:t>Refer people to benefit specialists for more info or counseling.</a:t>
            </a:r>
          </a:p>
          <a:p>
            <a:pPr marL="285750" indent="-285750">
              <a:spcAft>
                <a:spcPts val="600"/>
              </a:spcAft>
              <a:buFont typeface="Arial" panose="020B0604020202020204" pitchFamily="34" charset="0"/>
              <a:buChar char="•"/>
            </a:pPr>
            <a:r>
              <a:rPr lang="en-US" sz="3400" dirty="0"/>
              <a:t>Recruitment</a:t>
            </a:r>
          </a:p>
          <a:p>
            <a:pPr marL="742950" lvl="1" indent="-285750">
              <a:spcAft>
                <a:spcPts val="600"/>
              </a:spcAft>
              <a:buFont typeface="Arial" panose="020B0604020202020204" pitchFamily="34" charset="0"/>
              <a:buChar char="•"/>
            </a:pPr>
            <a:r>
              <a:rPr lang="en-US" sz="2900" dirty="0"/>
              <a:t>Recruit from other presentations (Welcome to Medicare)</a:t>
            </a:r>
          </a:p>
          <a:p>
            <a:pPr marL="742950" lvl="1" indent="-285750">
              <a:spcAft>
                <a:spcPts val="600"/>
              </a:spcAft>
              <a:buFont typeface="Arial" panose="020B0604020202020204" pitchFamily="34" charset="0"/>
              <a:buChar char="•"/>
            </a:pPr>
            <a:r>
              <a:rPr lang="en-US" sz="2900" dirty="0"/>
              <a:t>Promote at health fairs, etc.</a:t>
            </a:r>
          </a:p>
          <a:p>
            <a:pPr marL="742950" lvl="1" indent="-285750">
              <a:spcAft>
                <a:spcPts val="600"/>
              </a:spcAft>
              <a:buFont typeface="Arial" panose="020B0604020202020204" pitchFamily="34" charset="0"/>
              <a:buChar char="•"/>
            </a:pPr>
            <a:r>
              <a:rPr lang="en-US" sz="2900" dirty="0"/>
              <a:t>Online recruitment sites</a:t>
            </a:r>
          </a:p>
          <a:p>
            <a:pPr marL="742950" lvl="1" indent="-285750">
              <a:spcAft>
                <a:spcPts val="600"/>
              </a:spcAft>
              <a:buFont typeface="Arial" panose="020B0604020202020204" pitchFamily="34" charset="0"/>
              <a:buChar char="•"/>
            </a:pPr>
            <a:r>
              <a:rPr lang="en-US" sz="2900" dirty="0"/>
              <a:t>Tips on Medicare Minute website</a:t>
            </a:r>
          </a:p>
          <a:p>
            <a:pPr marL="742950" lvl="1" indent="-285750">
              <a:buFont typeface="Arial" panose="020B0604020202020204" pitchFamily="34" charset="0"/>
              <a:buChar char="•"/>
            </a:pPr>
            <a:endParaRPr lang="en-US" sz="2000" dirty="0"/>
          </a:p>
          <a:p>
            <a:pPr marL="285750" indent="-285750">
              <a:spcAft>
                <a:spcPts val="600"/>
              </a:spcAft>
              <a:buFont typeface="Arial" panose="020B0604020202020204" pitchFamily="34" charset="0"/>
              <a:buChar char="•"/>
            </a:pPr>
            <a:r>
              <a:rPr lang="en-US" sz="3100" dirty="0"/>
              <a:t>Self-directed volunteer model:  See a Need, Take the Lead</a:t>
            </a:r>
            <a:r>
              <a:rPr lang="en-US" sz="2600" dirty="0"/>
              <a:t> </a:t>
            </a:r>
          </a:p>
          <a:p>
            <a:pPr marL="742950" lvl="1" indent="-285750">
              <a:spcAft>
                <a:spcPts val="600"/>
              </a:spcAft>
              <a:buFont typeface="Arial" panose="020B0604020202020204" pitchFamily="34" charset="0"/>
              <a:buChar char="•"/>
            </a:pPr>
            <a:r>
              <a:rPr lang="en-US" sz="2900" dirty="0"/>
              <a:t>Respond to the needs of agency</a:t>
            </a:r>
          </a:p>
          <a:p>
            <a:pPr marL="742950" lvl="1" indent="-285750">
              <a:spcAft>
                <a:spcPts val="600"/>
              </a:spcAft>
              <a:buFont typeface="Arial" panose="020B0604020202020204" pitchFamily="34" charset="0"/>
              <a:buChar char="•"/>
            </a:pPr>
            <a:r>
              <a:rPr lang="en-US" sz="2900" dirty="0"/>
              <a:t>Address some volunteer’s desire for autonomy</a:t>
            </a:r>
          </a:p>
        </p:txBody>
      </p:sp>
      <p:sp>
        <p:nvSpPr>
          <p:cNvPr id="4" name="TextBox 3">
            <a:extLst>
              <a:ext uri="{FF2B5EF4-FFF2-40B4-BE49-F238E27FC236}">
                <a16:creationId xmlns:a16="http://schemas.microsoft.com/office/drawing/2014/main" id="{2E5FFEF2-64E9-482F-962F-A2209DFDCCDC}"/>
              </a:ext>
            </a:extLst>
          </p:cNvPr>
          <p:cNvSpPr txBox="1"/>
          <p:nvPr/>
        </p:nvSpPr>
        <p:spPr>
          <a:xfrm>
            <a:off x="303212" y="2371353"/>
            <a:ext cx="2751637" cy="2268684"/>
          </a:xfrm>
          <a:prstGeom prst="ellipse">
            <a:avLst/>
          </a:prstGeom>
          <a:solidFill>
            <a:srgbClr val="4791D5"/>
          </a:solidFill>
          <a:ln w="174625" cmpd="thinThick">
            <a:solidFill>
              <a:srgbClr val="262626"/>
            </a:solidFill>
          </a:ln>
        </p:spPr>
        <p:txBody>
          <a:bodyPr vert="horz" lIns="91416" tIns="45708" rIns="91416" bIns="45708" rtlCol="0" anchor="ctr">
            <a:normAutofit/>
          </a:bodyPr>
          <a:lstStyle/>
          <a:p>
            <a:pPr algn="ctr">
              <a:lnSpc>
                <a:spcPct val="90000"/>
              </a:lnSpc>
              <a:spcBef>
                <a:spcPct val="0"/>
              </a:spcBef>
              <a:spcAft>
                <a:spcPts val="600"/>
              </a:spcAft>
            </a:pPr>
            <a:endParaRPr lang="en-US" sz="1600" dirty="0">
              <a:solidFill>
                <a:srgbClr val="FFFFFF"/>
              </a:solidFill>
              <a:latin typeface="+mj-lt"/>
              <a:ea typeface="+mj-ea"/>
              <a:cs typeface="+mj-cs"/>
            </a:endParaRPr>
          </a:p>
          <a:p>
            <a:pPr algn="ctr">
              <a:lnSpc>
                <a:spcPct val="90000"/>
              </a:lnSpc>
              <a:spcBef>
                <a:spcPct val="0"/>
              </a:spcBef>
              <a:spcAft>
                <a:spcPts val="600"/>
              </a:spcAft>
            </a:pPr>
            <a:r>
              <a:rPr lang="en-US" sz="2800" dirty="0">
                <a:solidFill>
                  <a:srgbClr val="FFFFFF"/>
                </a:solidFill>
                <a:latin typeface="+mj-lt"/>
                <a:ea typeface="+mj-ea"/>
                <a:cs typeface="+mj-cs"/>
              </a:rPr>
              <a:t>Medicare Minutes</a:t>
            </a:r>
          </a:p>
          <a:p>
            <a:pPr algn="ctr">
              <a:lnSpc>
                <a:spcPct val="90000"/>
              </a:lnSpc>
              <a:spcBef>
                <a:spcPct val="0"/>
              </a:spcBef>
              <a:spcAft>
                <a:spcPts val="600"/>
              </a:spcAft>
            </a:pPr>
            <a:endParaRPr lang="en-US" sz="2599" dirty="0">
              <a:solidFill>
                <a:srgbClr val="FFFFFF"/>
              </a:solidFill>
              <a:latin typeface="+mj-lt"/>
              <a:ea typeface="+mj-ea"/>
              <a:cs typeface="+mj-cs"/>
            </a:endParaRPr>
          </a:p>
        </p:txBody>
      </p:sp>
    </p:spTree>
    <p:extLst>
      <p:ext uri="{BB962C8B-B14F-4D97-AF65-F5344CB8AC3E}">
        <p14:creationId xmlns:p14="http://schemas.microsoft.com/office/powerpoint/2010/main" val="175325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A8683-7220-40AC-AB28-E9B77B621453}"/>
              </a:ext>
            </a:extLst>
          </p:cNvPr>
          <p:cNvSpPr>
            <a:spLocks noGrp="1"/>
          </p:cNvSpPr>
          <p:nvPr>
            <p:ph idx="1"/>
          </p:nvPr>
        </p:nvSpPr>
        <p:spPr>
          <a:xfrm>
            <a:off x="2682086" y="1418358"/>
            <a:ext cx="9067800" cy="4021284"/>
          </a:xfrm>
        </p:spPr>
        <p:txBody>
          <a:bodyPr/>
          <a:lstStyle/>
          <a:p>
            <a:pPr marL="0" indent="0">
              <a:buNone/>
            </a:pPr>
            <a:r>
              <a:rPr lang="en-US" sz="3200" b="1" dirty="0"/>
              <a:t>Find Medicare Minutes:</a:t>
            </a:r>
          </a:p>
          <a:p>
            <a:pPr marL="0" indent="0">
              <a:buNone/>
            </a:pPr>
            <a:endParaRPr lang="en-US" b="1" dirty="0"/>
          </a:p>
          <a:p>
            <a:pPr marL="742950" lvl="1" indent="-285750">
              <a:buFont typeface="Arial" panose="020B0604020202020204" pitchFamily="34" charset="0"/>
              <a:buChar char="•"/>
            </a:pPr>
            <a:r>
              <a:rPr lang="en-US" sz="2000" b="1" dirty="0"/>
              <a:t>SHIP TA Webpage</a:t>
            </a:r>
            <a:r>
              <a:rPr lang="en-US" sz="2000" dirty="0"/>
              <a:t>: </a:t>
            </a:r>
          </a:p>
          <a:p>
            <a:pPr marL="457200" lvl="1" indent="0">
              <a:buNone/>
            </a:pPr>
            <a:r>
              <a:rPr lang="en-US" sz="2000" dirty="0"/>
              <a:t> </a:t>
            </a:r>
            <a:r>
              <a:rPr lang="en-US" sz="2000" dirty="0">
                <a:hlinkClick r:id="rId4"/>
              </a:rPr>
              <a:t>https://portal.shiptacenter.org/center-services/medicare-minutes/</a:t>
            </a:r>
            <a:endParaRPr lang="en-US" sz="2000" dirty="0"/>
          </a:p>
          <a:p>
            <a:pPr marL="457200" lvl="1" indent="0">
              <a:spcBef>
                <a:spcPts val="2400"/>
              </a:spcBef>
              <a:buNone/>
            </a:pPr>
            <a:endParaRPr lang="en-US" sz="800" dirty="0"/>
          </a:p>
          <a:p>
            <a:pPr marL="742950" lvl="1" indent="-285750">
              <a:spcBef>
                <a:spcPts val="2400"/>
              </a:spcBef>
              <a:buFont typeface="Arial" panose="020B0604020202020204" pitchFamily="34" charset="0"/>
              <a:buChar char="•"/>
            </a:pPr>
            <a:r>
              <a:rPr lang="en-US" sz="2000" dirty="0"/>
              <a:t>Or link from </a:t>
            </a:r>
            <a:r>
              <a:rPr lang="en-US" sz="2000" b="1" dirty="0"/>
              <a:t>GWAAR Medicare Outreach and Assistance </a:t>
            </a:r>
            <a:r>
              <a:rPr lang="en-US" sz="2000" dirty="0"/>
              <a:t>webpage under Additional Links: </a:t>
            </a:r>
          </a:p>
          <a:p>
            <a:pPr marL="457200" lvl="1" indent="0">
              <a:spcBef>
                <a:spcPts val="1200"/>
              </a:spcBef>
              <a:buNone/>
            </a:pPr>
            <a:r>
              <a:rPr lang="en-US" sz="2000" dirty="0"/>
              <a:t> </a:t>
            </a:r>
            <a:r>
              <a:rPr lang="en-US" sz="2000" dirty="0">
                <a:hlinkClick r:id="rId5"/>
              </a:rPr>
              <a:t>https://gwaar.org/medicare-outreach-and-assistance-resources</a:t>
            </a:r>
            <a:endParaRPr lang="en-US" sz="2000" dirty="0"/>
          </a:p>
          <a:p>
            <a:endParaRPr lang="en-US" dirty="0"/>
          </a:p>
        </p:txBody>
      </p:sp>
      <p:sp>
        <p:nvSpPr>
          <p:cNvPr id="4" name="TextBox 3">
            <a:extLst>
              <a:ext uri="{FF2B5EF4-FFF2-40B4-BE49-F238E27FC236}">
                <a16:creationId xmlns:a16="http://schemas.microsoft.com/office/drawing/2014/main" id="{2E5FFEF2-64E9-482F-962F-A2209DFDCCDC}"/>
              </a:ext>
            </a:extLst>
          </p:cNvPr>
          <p:cNvSpPr txBox="1"/>
          <p:nvPr/>
        </p:nvSpPr>
        <p:spPr>
          <a:xfrm>
            <a:off x="303212" y="2371353"/>
            <a:ext cx="2751637" cy="2268684"/>
          </a:xfrm>
          <a:prstGeom prst="ellipse">
            <a:avLst/>
          </a:prstGeom>
          <a:solidFill>
            <a:srgbClr val="4791D5"/>
          </a:solidFill>
          <a:ln w="174625" cmpd="thinThick">
            <a:solidFill>
              <a:srgbClr val="262626"/>
            </a:solidFill>
          </a:ln>
        </p:spPr>
        <p:txBody>
          <a:bodyPr vert="horz" lIns="91416" tIns="45708" rIns="91416" bIns="45708" rtlCol="0" anchor="ctr">
            <a:normAutofit/>
          </a:bodyPr>
          <a:lstStyle/>
          <a:p>
            <a:pPr algn="ctr">
              <a:lnSpc>
                <a:spcPct val="90000"/>
              </a:lnSpc>
              <a:spcBef>
                <a:spcPct val="0"/>
              </a:spcBef>
              <a:spcAft>
                <a:spcPts val="600"/>
              </a:spcAft>
            </a:pPr>
            <a:endParaRPr lang="en-US" sz="1600" dirty="0">
              <a:solidFill>
                <a:srgbClr val="FFFFFF"/>
              </a:solidFill>
              <a:latin typeface="+mj-lt"/>
              <a:ea typeface="+mj-ea"/>
              <a:cs typeface="+mj-cs"/>
            </a:endParaRPr>
          </a:p>
          <a:p>
            <a:pPr algn="ctr">
              <a:lnSpc>
                <a:spcPct val="90000"/>
              </a:lnSpc>
              <a:spcBef>
                <a:spcPct val="0"/>
              </a:spcBef>
              <a:spcAft>
                <a:spcPts val="600"/>
              </a:spcAft>
            </a:pPr>
            <a:r>
              <a:rPr lang="en-US" sz="2800" dirty="0">
                <a:solidFill>
                  <a:srgbClr val="FFFFFF"/>
                </a:solidFill>
                <a:latin typeface="+mj-lt"/>
                <a:ea typeface="+mj-ea"/>
                <a:cs typeface="+mj-cs"/>
              </a:rPr>
              <a:t>Medicare Minutes</a:t>
            </a:r>
          </a:p>
          <a:p>
            <a:pPr algn="ctr">
              <a:lnSpc>
                <a:spcPct val="90000"/>
              </a:lnSpc>
              <a:spcBef>
                <a:spcPct val="0"/>
              </a:spcBef>
              <a:spcAft>
                <a:spcPts val="600"/>
              </a:spcAft>
            </a:pPr>
            <a:endParaRPr lang="en-US" sz="2599" dirty="0">
              <a:solidFill>
                <a:srgbClr val="FFFFFF"/>
              </a:solidFill>
              <a:latin typeface="+mj-lt"/>
              <a:ea typeface="+mj-ea"/>
              <a:cs typeface="+mj-cs"/>
            </a:endParaRPr>
          </a:p>
        </p:txBody>
      </p:sp>
      <p:pic>
        <p:nvPicPr>
          <p:cNvPr id="2" name="Picture 1">
            <a:extLst>
              <a:ext uri="{FF2B5EF4-FFF2-40B4-BE49-F238E27FC236}">
                <a16:creationId xmlns:a16="http://schemas.microsoft.com/office/drawing/2014/main" id="{091B2DB8-710F-4597-9096-6BC64083A26E}"/>
              </a:ext>
            </a:extLst>
          </p:cNvPr>
          <p:cNvPicPr>
            <a:picLocks noChangeAspect="1"/>
          </p:cNvPicPr>
          <p:nvPr/>
        </p:nvPicPr>
        <p:blipFill rotWithShape="1">
          <a:blip r:embed="rId6"/>
          <a:srcRect r="47224"/>
          <a:stretch/>
        </p:blipFill>
        <p:spPr>
          <a:xfrm>
            <a:off x="8685212" y="160563"/>
            <a:ext cx="3075122" cy="2362199"/>
          </a:xfrm>
          <a:prstGeom prst="rect">
            <a:avLst/>
          </a:prstGeom>
        </p:spPr>
      </p:pic>
    </p:spTree>
    <p:extLst>
      <p:ext uri="{BB962C8B-B14F-4D97-AF65-F5344CB8AC3E}">
        <p14:creationId xmlns:p14="http://schemas.microsoft.com/office/powerpoint/2010/main" val="375448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nowflake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15ED37-D514-41C3-9B3C-B262145D17B7}">
  <ds:schemaRefs>
    <ds:schemaRef ds:uri="http://purl.org/dc/dcmitype/"/>
    <ds:schemaRef ds:uri="http://schemas.openxmlformats.org/package/2006/metadata/core-properties"/>
    <ds:schemaRef ds:uri="http://schemas.microsoft.com/office/2006/metadata/properties"/>
    <ds:schemaRef ds:uri="http://www.w3.org/XML/1998/namespace"/>
    <ds:schemaRef ds:uri="40262f94-9f35-4ac3-9a90-690165a166b7"/>
    <ds:schemaRef ds:uri="http://schemas.microsoft.com/office/infopath/2007/PartnerControls"/>
    <ds:schemaRef ds:uri="http://purl.org/dc/elements/1.1/"/>
    <ds:schemaRef ds:uri="http://schemas.microsoft.com/office/2006/documentManagement/types"/>
    <ds:schemaRef ds:uri="a4f35948-e619-41b3-aa29-22878b09cfd2"/>
    <ds:schemaRef ds:uri="http://purl.org/dc/terms/"/>
  </ds:schemaRefs>
</ds:datastoreItem>
</file>

<file path=customXml/itemProps2.xml><?xml version="1.0" encoding="utf-8"?>
<ds:datastoreItem xmlns:ds="http://schemas.openxmlformats.org/officeDocument/2006/customXml" ds:itemID="{3E783485-1103-4BBC-98A1-D39A248154C3}">
  <ds:schemaRefs>
    <ds:schemaRef ds:uri="http://schemas.microsoft.com/sharepoint/v3/contenttype/forms"/>
  </ds:schemaRefs>
</ds:datastoreItem>
</file>

<file path=customXml/itemProps3.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Snowflakes design slides</Template>
  <TotalTime>1867</TotalTime>
  <Words>2121</Words>
  <Application>Microsoft Office PowerPoint</Application>
  <PresentationFormat>Custom</PresentationFormat>
  <Paragraphs>152</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Euphemia</vt:lpstr>
      <vt:lpstr>Snowflakes design template</vt:lpstr>
      <vt:lpstr>Expanding Your Outreach Using Medicare Minutes</vt:lpstr>
      <vt:lpstr>Background </vt:lpstr>
      <vt:lpstr>PowerPoint Presentation</vt:lpstr>
      <vt:lpstr>PowerPoint Presentation</vt:lpstr>
      <vt:lpstr>PowerPoint Presentation</vt:lpstr>
      <vt:lpstr>Different Ways to Use Medicare Minutes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Your Outreach Using Medicare Minutes</dc:title>
  <dc:creator>Debbie Bisswurm</dc:creator>
  <cp:lastModifiedBy>Debbie Bisswurm</cp:lastModifiedBy>
  <cp:revision>51</cp:revision>
  <cp:lastPrinted>2019-11-20T21:11:05Z</cp:lastPrinted>
  <dcterms:created xsi:type="dcterms:W3CDTF">2019-11-13T22:06:26Z</dcterms:created>
  <dcterms:modified xsi:type="dcterms:W3CDTF">2019-12-10T15:36:11Z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