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5" r:id="rId2"/>
    <p:sldId id="274" r:id="rId3"/>
    <p:sldId id="289" r:id="rId4"/>
    <p:sldId id="291" r:id="rId5"/>
    <p:sldId id="299" r:id="rId6"/>
    <p:sldId id="300" r:id="rId7"/>
    <p:sldId id="301" r:id="rId8"/>
    <p:sldId id="290" r:id="rId9"/>
    <p:sldId id="302" r:id="rId10"/>
    <p:sldId id="306" r:id="rId11"/>
    <p:sldId id="307" r:id="rId12"/>
    <p:sldId id="308" r:id="rId13"/>
    <p:sldId id="309" r:id="rId14"/>
    <p:sldId id="304" r:id="rId15"/>
    <p:sldId id="303" r:id="rId16"/>
    <p:sldId id="305" r:id="rId17"/>
    <p:sldId id="311" r:id="rId18"/>
    <p:sldId id="29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559" autoAdjust="0"/>
  </p:normalViewPr>
  <p:slideViewPr>
    <p:cSldViewPr>
      <p:cViewPr varScale="1">
        <p:scale>
          <a:sx n="69" d="100"/>
          <a:sy n="69" d="100"/>
        </p:scale>
        <p:origin x="1234" y="58"/>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6/27/2019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6/27/2019</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Medicare-Medicaid-Coordination/Medicare-and-Medicaid-Coordination/Medicare-Medicaid-Coordination-Office/DataStatisticalResources/Downloads/MedicareMedicaidDualEnrollmentEverEnrolledTrendsDataBrief2006-201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the today’s training.  Our topic today is </a:t>
            </a:r>
            <a:r>
              <a:rPr lang="en-US" b="1" dirty="0"/>
              <a:t>ADDRESSING THE BARRIERS TO APPLYING FOR BENEFITS</a:t>
            </a:r>
            <a:r>
              <a:rPr lang="en-US" dirty="0"/>
              <a:t>. Before we begin,…The lines are currently muted to reduce background noise, but I will open the lines for questions at the end.  In the meantime, if you do have any questions, please feel free to use the chat box on the Adobe Connect page, and I’ll try to monitor that as I am talking. </a:t>
            </a:r>
          </a:p>
          <a:p>
            <a:r>
              <a:rPr lang="en-US" dirty="0"/>
              <a:t> </a:t>
            </a:r>
          </a:p>
        </p:txBody>
      </p:sp>
      <p:sp>
        <p:nvSpPr>
          <p:cNvPr id="4" name="Slide Number Placeholder 3"/>
          <p:cNvSpPr>
            <a:spLocks noGrp="1"/>
          </p:cNvSpPr>
          <p:nvPr>
            <p:ph type="sldNum" sz="quarter" idx="5"/>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142538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link to the CMS video on help for people with limited income.</a:t>
            </a:r>
          </a:p>
          <a:p>
            <a:endParaRPr lang="en-US" dirty="0"/>
          </a:p>
          <a:p>
            <a:r>
              <a:rPr lang="en-US" dirty="0"/>
              <a:t>Give your post a title  or start with a short catchy phrase and include information to address the first barrier.</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209343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try to include a short catchy title or phrase at the beginning of a post.</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130513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Easily address the 3</a:t>
            </a:r>
            <a:r>
              <a:rPr lang="en-US" baseline="30000" dirty="0"/>
              <a:t>rd</a:t>
            </a:r>
            <a:r>
              <a:rPr lang="en-US" dirty="0"/>
              <a:t> barrier with a post that clearly states where people can apply for benefits and/or receive help with applications. </a:t>
            </a:r>
          </a:p>
          <a:p>
            <a:endParaRPr lang="en-US" dirty="0"/>
          </a:p>
          <a:p>
            <a:r>
              <a:rPr lang="en-US" dirty="0"/>
              <a:t>If you have a photo of your agency, that would be great to include with your post.  Here is an example of a post you could use.</a:t>
            </a:r>
          </a:p>
        </p:txBody>
      </p:sp>
      <p:sp>
        <p:nvSpPr>
          <p:cNvPr id="4" name="Slide Number Placeholder 3"/>
          <p:cNvSpPr>
            <a:spLocks noGrp="1"/>
          </p:cNvSpPr>
          <p:nvPr>
            <p:ph type="sldNum" sz="quarter" idx="5"/>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197262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barrier is believing that other people need help more.  So the fourth Facebook post should address that.  Consider a post that includes data about the number of people who receive assistance and how it can improve lives, such as: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Struggling to pay for your Medicare costs? </a:t>
            </a:r>
            <a:r>
              <a:rPr lang="en-US" dirty="0"/>
              <a:t>Think you’re alone? Think again—in 2017 alone, over 9 million Medicare beneficiaries received help with their Medicare costs through Medicare Savings Programs (MSP). Almost 120,000 were Wisconsin residents. Many people here in </a:t>
            </a:r>
            <a:r>
              <a:rPr lang="en-US" dirty="0">
                <a:solidFill>
                  <a:srgbClr val="FF0000"/>
                </a:solidFill>
              </a:rPr>
              <a:t>XYZ County </a:t>
            </a:r>
            <a:r>
              <a:rPr lang="en-US" dirty="0"/>
              <a:t>get help through MSPs or other benefit programs designed for those with limited income.  Don’t wait any longer!  For more information about programs for people with limited income, contact </a:t>
            </a:r>
            <a:r>
              <a:rPr lang="en-US" dirty="0">
                <a:solidFill>
                  <a:srgbClr val="FF0000"/>
                </a:solidFill>
              </a:rPr>
              <a:t>&lt;YOUR AGENCY INFO HERE&gt;. </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504219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strategy, is to address the barriers through your presentations and other face-to-face outreach activities. </a:t>
            </a:r>
          </a:p>
          <a:p>
            <a:endParaRPr lang="en-US" dirty="0"/>
          </a:p>
          <a:p>
            <a:r>
              <a:rPr lang="en-US" dirty="0"/>
              <a:t>Consider adding presentations to your outreach calendar that specifically address the low-income benefit programs. Some great locations to offer presentations are:</a:t>
            </a:r>
          </a:p>
          <a:p>
            <a:pPr marL="171450" indent="-171450">
              <a:buFont typeface="Arial" panose="020B0604020202020204" pitchFamily="34" charset="0"/>
              <a:buChar char="•"/>
            </a:pPr>
            <a:r>
              <a:rPr lang="en-US" dirty="0"/>
              <a:t>Libraries</a:t>
            </a:r>
          </a:p>
          <a:p>
            <a:pPr marL="171450" indent="-171450">
              <a:buFont typeface="Arial" panose="020B0604020202020204" pitchFamily="34" charset="0"/>
              <a:buChar char="•"/>
            </a:pPr>
            <a:r>
              <a:rPr lang="en-US" dirty="0"/>
              <a:t>Senior centers</a:t>
            </a:r>
          </a:p>
          <a:p>
            <a:pPr marL="171450" indent="-171450">
              <a:buFont typeface="Arial" panose="020B0604020202020204" pitchFamily="34" charset="0"/>
              <a:buChar char="•"/>
            </a:pPr>
            <a:r>
              <a:rPr lang="en-US" dirty="0"/>
              <a:t>Churches –many are open to educational programs</a:t>
            </a:r>
          </a:p>
          <a:p>
            <a:pPr marL="171450" indent="-171450">
              <a:buFont typeface="Arial" panose="020B0604020202020204" pitchFamily="34" charset="0"/>
              <a:buChar char="•"/>
            </a:pPr>
            <a:r>
              <a:rPr lang="en-US" dirty="0"/>
              <a:t>And-of course, share this information at Health Fairs as well.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if you already have some presentations scheduled—just carve out some time to address these benefit programs.  The key is to be sure the information about the benefits is included whenever possible.</a:t>
            </a:r>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364487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probably have your usual materials that you include in your outreach.  From time to time, its good to take a look at the packets you hand out to people or bring out / mail out as part of your outreach plans.  WE should always incorporate information about the low-income benefit programs into the materials.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material:  </a:t>
            </a:r>
            <a:r>
              <a:rPr lang="en-US" b="1" dirty="0"/>
              <a:t>Important Resources for Medicare and Related Programs--</a:t>
            </a:r>
            <a:r>
              <a:rPr lang="en-US" dirty="0"/>
              <a:t>You can use this as a handout with your presentations or simply share with consumers and community partners.  (SHOW THEM.)</a:t>
            </a:r>
          </a:p>
          <a:p>
            <a:endParaRPr lang="en-US" b="1" dirty="0"/>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229838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Community Partner Education is the 4</a:t>
            </a:r>
            <a:r>
              <a:rPr lang="en-US" b="1" baseline="30000" dirty="0"/>
              <a:t>th</a:t>
            </a:r>
            <a:r>
              <a:rPr lang="en-US" b="1" dirty="0"/>
              <a:t> Strategy for Addressing these barriers.</a:t>
            </a:r>
          </a:p>
          <a:p>
            <a:r>
              <a:rPr lang="en-US" dirty="0"/>
              <a:t>While the list of possible community partners seems almost endless—there are a few that you may want to target (or at least start with) to help you reach Medicare beneficiaries with limited income.  You or others at your agency may be going out to these locations to discuss various topics—why not use this opportunity to share information about the benefit programs!   </a:t>
            </a:r>
          </a:p>
          <a:p>
            <a:pPr marL="171450" indent="-171450">
              <a:buFont typeface="Arial" panose="020B0604020202020204" pitchFamily="34" charset="0"/>
              <a:buChar char="•"/>
            </a:pPr>
            <a:r>
              <a:rPr lang="en-US" dirty="0"/>
              <a:t>Clinics—especially those that may see more people with limited income</a:t>
            </a:r>
          </a:p>
          <a:p>
            <a:pPr marL="171450" indent="-171450">
              <a:buFont typeface="Arial" panose="020B0604020202020204" pitchFamily="34" charset="0"/>
              <a:buChar char="•"/>
            </a:pPr>
            <a:r>
              <a:rPr lang="en-US" dirty="0"/>
              <a:t>Senior apartment buildings</a:t>
            </a:r>
          </a:p>
          <a:p>
            <a:pPr marL="171450" indent="-171450">
              <a:buFont typeface="Arial" panose="020B0604020202020204" pitchFamily="34" charset="0"/>
              <a:buChar char="•"/>
            </a:pPr>
            <a:r>
              <a:rPr lang="en-US" dirty="0"/>
              <a:t>Pharmacies—best practices suggest making sure pharmacies have your information—especially about Extra Help--. </a:t>
            </a:r>
          </a:p>
          <a:p>
            <a:pPr marL="171450" indent="-171450">
              <a:buFont typeface="Arial" panose="020B0604020202020204" pitchFamily="34" charset="0"/>
              <a:buChar char="•"/>
            </a:pPr>
            <a:r>
              <a:rPr lang="en-US" dirty="0"/>
              <a:t>Grocery stores—would they allow you to add your poster to their bulletin board?</a:t>
            </a:r>
          </a:p>
          <a:p>
            <a:pPr marL="171450" indent="-171450">
              <a:buFont typeface="Arial" panose="020B0604020202020204" pitchFamily="34" charset="0"/>
              <a:buChar char="•"/>
            </a:pPr>
            <a:r>
              <a:rPr lang="en-US" dirty="0"/>
              <a:t>Churches—often the pastor or another staff member may be aware of church members who may be struggling to make ends meet.  See if they will let you put a blurb in their weekly bulletin or include a poster on their bulletin board.  </a:t>
            </a:r>
          </a:p>
          <a:p>
            <a:pPr marL="171450" indent="-171450">
              <a:buFont typeface="Arial" panose="020B0604020202020204" pitchFamily="34" charset="0"/>
              <a:buChar char="•"/>
            </a:pPr>
            <a:r>
              <a:rPr lang="en-US" dirty="0"/>
              <a:t>Other organizations in your communities that server people with low-income.  (Food Pantries, St. Vincent de Paul, Salvation Army,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Educating your community partners about the benefit programs and sharing your outreach materials with them is an important and effective way to reach people and break down some of the barriers that might be keeping them from applying for benefits.</a:t>
            </a:r>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314962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as I am nearing the end of this webinar, I hope that some of these ideas have been helpful to you and that you will consider them as you continue to conduct outreach in your communities.  By keeping in mind—those things that hold people back from applying for benefits—and by addressing those barriers…we can help connect people with the benefits that can lead them on a path to a brighter future. </a:t>
            </a:r>
          </a:p>
          <a:p>
            <a:endParaRPr lang="en-US" dirty="0"/>
          </a:p>
          <a:p>
            <a:r>
              <a:rPr lang="en-US" dirty="0"/>
              <a:t>And before I leave this slide--I do want to take a moment and give credit for this photo to my daughter, Grace, who took the photo earlier this month while we were on vacation.</a:t>
            </a:r>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6064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I’d like to open it up for any questions.  </a:t>
            </a:r>
            <a:r>
              <a:rPr lang="en-US" b="1" dirty="0"/>
              <a:t>I will go ahead and un-mute your lines.</a:t>
            </a:r>
          </a:p>
          <a:p>
            <a:endParaRPr lang="en-US" dirty="0"/>
          </a:p>
          <a:p>
            <a:r>
              <a:rPr lang="en-US" dirty="0"/>
              <a:t>Again, I hope this information and these strategies have been helpful and might be something that you consider using in your work.  The recording of this webinar will be uploaded to the GWAAR website in the next day or so.</a:t>
            </a:r>
          </a:p>
          <a:p>
            <a:endParaRPr lang="en-US" dirty="0"/>
          </a:p>
          <a:p>
            <a:r>
              <a:rPr lang="en-US" dirty="0"/>
              <a:t>Thank you all.  I hope you all have a Happy fourth of July and I’ll see you at the EBS training in August.</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258014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 all know there are people living in our communities who need help with their Medicare costs.  Yet many of them do not seek help.  When these individuals are struggling to afford their health care costs or prescription drug costs, what will compel them to learn about and apply for benefit programs that can help?</a:t>
            </a:r>
          </a:p>
          <a:p>
            <a:pPr rtl="0"/>
            <a:endParaRPr lang="en-US" dirty="0"/>
          </a:p>
          <a:p>
            <a:pPr rtl="0"/>
            <a:r>
              <a:rPr lang="en-US" dirty="0"/>
              <a:t>While the answer to that question will be different for different people, it may be helpful to take a look at the results of a research project completed by the National Council on Aging in 2016 on this topic.  (I think you’ll agree that these results continue to be relevant today!) They conducted a national telephone survey of adults age 60+ with incomes below 250% of the federal poverty line to gauge attitudes about benefit programs that could help people  make ends meet. They discussed programs including Medicare, Medicaid, Medicare Part D Extra Help, Medicare Savings Programs, SNAP/Food Stamps, and Low-Income Home Energy Assistance.  While most of the people they talked with were aware of the major benefit programs, such as Medicare and Medicaid, and even SNAP or Food Stamps, most were not aware of the other benefit programs.</a:t>
            </a:r>
            <a:endParaRPr lang="en-US" i="1" dirty="0"/>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simply determining whether people were aware of the programs, Researchers asked older adults to identify the reasons that people might not apply for the benefit programs.  The results of the survey identified four key barriers to applying for benefits. </a:t>
            </a:r>
            <a:r>
              <a:rPr lang="en-US" b="1" dirty="0"/>
              <a:t>These include:</a:t>
            </a:r>
          </a:p>
          <a:p>
            <a:pPr marL="232943" indent="-232943">
              <a:buAutoNum type="arabicPeriod"/>
            </a:pPr>
            <a:r>
              <a:rPr lang="en-US" dirty="0"/>
              <a:t>Lack of awareness of the benefit programs</a:t>
            </a:r>
          </a:p>
          <a:p>
            <a:pPr marL="232943" indent="-232943">
              <a:buAutoNum type="arabicPeriod"/>
            </a:pPr>
            <a:r>
              <a:rPr lang="en-US" dirty="0"/>
              <a:t>Assuming the application process is tedious</a:t>
            </a:r>
          </a:p>
          <a:p>
            <a:pPr marL="232943" indent="-232943">
              <a:buAutoNum type="arabicPeriod"/>
            </a:pPr>
            <a:r>
              <a:rPr lang="en-US" dirty="0"/>
              <a:t>Not knowing where to apply, and </a:t>
            </a:r>
          </a:p>
          <a:p>
            <a:pPr marL="232943" indent="-232943">
              <a:buAutoNum type="arabicPeriod"/>
            </a:pPr>
            <a:r>
              <a:rPr lang="en-US" dirty="0"/>
              <a:t>Believing other people need help more</a:t>
            </a:r>
          </a:p>
          <a:p>
            <a:pPr marL="0" indent="0">
              <a:buNone/>
            </a:pPr>
            <a:r>
              <a:rPr lang="en-US" dirty="0"/>
              <a:t>And if these are the main reasons people don’t apply for benefits, then Finding ways to address each of these barriers can help people in your community overcome them and take the steps necessary to get the help they need.</a:t>
            </a:r>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first barrier identified is Lack of Awareness of Programs.—So our goal should be to increase awareness of those benefit programs.</a:t>
            </a:r>
          </a:p>
          <a:p>
            <a:endParaRPr lang="en-US" dirty="0"/>
          </a:p>
          <a:p>
            <a:r>
              <a:rPr lang="en-US" dirty="0"/>
              <a:t>I know you all do outreach, but we want to look at what messages are being shared through that outreach—sometimes it may be specifically about open enrollment or maybe a welcome to Medicare, or maybe preventive benefits—but we want to make sure there is a specific plan to conduct outreach that increases awareness of the low-income benefit programs.  To do this, you’ll want to:</a:t>
            </a:r>
          </a:p>
          <a:p>
            <a:pPr marL="171450" indent="-171450">
              <a:buFont typeface="Arial" panose="020B0604020202020204" pitchFamily="34" charset="0"/>
              <a:buChar char="•"/>
            </a:pPr>
            <a:r>
              <a:rPr lang="en-US" dirty="0"/>
              <a:t>Develop an outreach plan….</a:t>
            </a:r>
          </a:p>
          <a:p>
            <a:pPr marL="171450" indent="-171450">
              <a:buFont typeface="Arial" panose="020B0604020202020204" pitchFamily="34" charset="0"/>
              <a:buChar char="•"/>
            </a:pPr>
            <a:endParaRPr lang="en-US" dirty="0"/>
          </a:p>
          <a:p>
            <a:r>
              <a:rPr lang="en-US" dirty="0"/>
              <a:t>&lt;READ THROGH BULLET POINTS&gt; …We’ll talk more about specific strategies in a few minutes. </a:t>
            </a:r>
          </a:p>
        </p:txBody>
      </p:sp>
      <p:sp>
        <p:nvSpPr>
          <p:cNvPr id="4" name="Slide Number Placeholder 3"/>
          <p:cNvSpPr>
            <a:spLocks noGrp="1"/>
          </p:cNvSpPr>
          <p:nvPr>
            <p:ph type="sldNum" sz="quarter" idx="5"/>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360494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barrier is “Assuming the application process is tedious”.  While we cannot change the process itself, helping people understand the process and provide assistance where needed, can help to alleviate concerns.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public benefit programs now </a:t>
            </a:r>
            <a:r>
              <a:rPr lang="en-US" sz="1200" b="1" kern="1200" dirty="0">
                <a:solidFill>
                  <a:schemeClr val="tx1"/>
                </a:solidFill>
                <a:effectLst/>
                <a:latin typeface="+mn-lt"/>
                <a:ea typeface="+mn-ea"/>
                <a:cs typeface="+mn-cs"/>
              </a:rPr>
              <a:t>can</a:t>
            </a:r>
            <a:r>
              <a:rPr lang="en-US" sz="1200" kern="1200" dirty="0">
                <a:solidFill>
                  <a:schemeClr val="tx1"/>
                </a:solidFill>
                <a:effectLst/>
                <a:latin typeface="+mn-lt"/>
                <a:ea typeface="+mn-ea"/>
                <a:cs typeface="+mn-cs"/>
              </a:rPr>
              <a:t> take (and sometimes prefer) an initial telephone call application with follow-up documentation and verifications handled later. Being aware of this might help encourage people to take that first step, which is usually the most difficult part when someone is facing a challenging task. Then, they can work with you or someone else they know to assist with any paperwork needed after that first step is taken.</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03065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barrier that seems like an easy one to address is:  Not knowing where to apply. </a:t>
            </a:r>
          </a:p>
          <a:p>
            <a:endParaRPr lang="en-US" dirty="0"/>
          </a:p>
          <a:p>
            <a:r>
              <a:rPr lang="en-US" dirty="0"/>
              <a:t>Take a look at the outreach materials you use.  You—hopefully—include your contact information so people know to call you for assistance.  But it is also helpful to provide a list of other important resources including information about where to apply for benefits.  I have created a new outreach piece—called Important Resources for Medicare and Related Programs—that can be customized with your local information.  It is available to download from the Adobe Connect page today and will also be uploaded to the GWAAR website.  (Will show when on a later slide.)</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8621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a:t>
            </a:r>
            <a:r>
              <a:rPr lang="en-US" baseline="30000" dirty="0"/>
              <a:t>th</a:t>
            </a:r>
            <a:r>
              <a:rPr lang="en-US" dirty="0"/>
              <a:t> Barrier is:  Believing that other people need help more.</a:t>
            </a:r>
          </a:p>
          <a:p>
            <a:endParaRPr lang="en-US" dirty="0"/>
          </a:p>
          <a:p>
            <a:r>
              <a:rPr lang="en-US" dirty="0"/>
              <a:t>I encourage you to challenge that idea with data. ….</a:t>
            </a:r>
          </a:p>
          <a:p>
            <a:endParaRPr lang="en-US" dirty="0"/>
          </a:p>
          <a:p>
            <a:r>
              <a:rPr lang="en-US" dirty="0"/>
              <a:t>Link to the Stigma webinar.</a:t>
            </a:r>
          </a:p>
          <a:p>
            <a:endParaRPr lang="en-US" dirty="0"/>
          </a:p>
          <a:p>
            <a:r>
              <a:rPr lang="en-US" dirty="0">
                <a:hlinkClick r:id="rId3"/>
              </a:rPr>
              <a:t>https://www.cms.gov/Medicare-Medicaid-Coordination/Medicare-and-Medicaid-Coordination/Medicare-Medicaid-Coordination-Office/DataStatisticalResources/Downloads/MedicareMedicaidDualEnrollmentEverEnrolledTrendsDataBrief2006-2017.pdf</a:t>
            </a:r>
            <a:endParaRPr lang="en-US" dirty="0"/>
          </a:p>
          <a:p>
            <a:endParaRPr lang="en-US" i="1" dirty="0"/>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213344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four specific strategies for addressing and overcoming the barriers.  </a:t>
            </a:r>
          </a:p>
          <a:p>
            <a:pPr marL="174708" indent="-174708">
              <a:buFont typeface="Arial" panose="020B0604020202020204" pitchFamily="34" charset="0"/>
              <a:buChar char="•"/>
            </a:pPr>
            <a:r>
              <a:rPr lang="en-US" dirty="0"/>
              <a:t>Facebook posts</a:t>
            </a:r>
          </a:p>
          <a:p>
            <a:pPr marL="174708" indent="-174708">
              <a:buFont typeface="Arial" panose="020B0604020202020204" pitchFamily="34" charset="0"/>
              <a:buChar char="•"/>
            </a:pPr>
            <a:r>
              <a:rPr lang="en-US" dirty="0"/>
              <a:t>Presentations or other face-to-face outreach</a:t>
            </a:r>
          </a:p>
          <a:p>
            <a:pPr marL="174708" indent="-174708">
              <a:buFont typeface="Arial" panose="020B0604020202020204" pitchFamily="34" charset="0"/>
              <a:buChar char="•"/>
            </a:pPr>
            <a:r>
              <a:rPr lang="en-US" dirty="0"/>
              <a:t>Outreach materials</a:t>
            </a:r>
          </a:p>
          <a:p>
            <a:pPr marL="174708" indent="-174708">
              <a:buFont typeface="Arial" panose="020B0604020202020204" pitchFamily="34" charset="0"/>
              <a:buChar char="•"/>
            </a:pPr>
            <a:r>
              <a:rPr lang="en-US" dirty="0"/>
              <a:t>Community partner education</a:t>
            </a:r>
          </a:p>
          <a:p>
            <a:endParaRPr lang="en-US" dirty="0"/>
          </a:p>
          <a:p>
            <a:r>
              <a:rPr lang="en-US" dirty="0"/>
              <a:t>On the next slides we’ll explore how each of these strategies can help to address the four barriers that were identified.</a:t>
            </a:r>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57340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agency has a Facebook page, this can be an effective way to share your message.  While you can set this up in different ways, I would recommend doing a series of posts—one to address each of the barriers.</a:t>
            </a:r>
          </a:p>
          <a:p>
            <a:endParaRPr lang="en-US" dirty="0"/>
          </a:p>
          <a:p>
            <a:r>
              <a:rPr lang="en-US" dirty="0"/>
              <a:t>Consider repeating the posts in a few months.  Remember, people often need to see or hear a message multiple times before they act on it!</a:t>
            </a:r>
          </a:p>
        </p:txBody>
      </p:sp>
      <p:sp>
        <p:nvSpPr>
          <p:cNvPr id="4" name="Slide Number Placeholder 3"/>
          <p:cNvSpPr>
            <a:spLocks noGrp="1"/>
          </p:cNvSpPr>
          <p:nvPr>
            <p:ph type="sldNum" sz="quarter" idx="5"/>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3542285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6/27/2019</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6/27/2019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6/27/2019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6/27/2019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6/27/2019</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6/27/2019</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6/27/2019</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6/27/2019</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6/27/2019</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6/27/2019</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6/27/2019</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6/27/2019</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6/27/2019</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youtube.com/watch?v=JCnIMwpZ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ebbie.bisswurm@gwaar.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mailto:Phoebe.Hefko@dhs.wisconsin.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hs.wisconsin.gov/forwardhealth/apply.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257800"/>
            <a:ext cx="7467600" cy="1143000"/>
          </a:xfrm>
        </p:spPr>
        <p:txBody>
          <a:bodyPr>
            <a:normAutofit fontScale="90000"/>
          </a:bodyPr>
          <a:lstStyle/>
          <a:p>
            <a:r>
              <a:rPr lang="en-US" dirty="0"/>
              <a:t>Addressing the Barriers to Applying for Benefits</a:t>
            </a:r>
          </a:p>
        </p:txBody>
      </p:sp>
      <p:sp>
        <p:nvSpPr>
          <p:cNvPr id="4" name="Subtitle 3"/>
          <p:cNvSpPr>
            <a:spLocks noGrp="1"/>
          </p:cNvSpPr>
          <p:nvPr>
            <p:ph type="subTitle" idx="1"/>
          </p:nvPr>
        </p:nvSpPr>
        <p:spPr>
          <a:xfrm>
            <a:off x="4953000" y="533400"/>
            <a:ext cx="9144002" cy="762000"/>
          </a:xfrm>
        </p:spPr>
        <p:txBody>
          <a:bodyPr>
            <a:normAutofit/>
          </a:bodyPr>
          <a:lstStyle/>
          <a:p>
            <a:r>
              <a:rPr lang="en-US" sz="2400" dirty="0"/>
              <a:t>EBS Training | June 2019</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05E4C1-5218-459C-A0F0-31E2CA59A419}"/>
              </a:ext>
            </a:extLst>
          </p:cNvPr>
          <p:cNvPicPr>
            <a:picLocks noChangeAspect="1"/>
          </p:cNvPicPr>
          <p:nvPr/>
        </p:nvPicPr>
        <p:blipFill>
          <a:blip r:embed="rId3"/>
          <a:stretch>
            <a:fillRect/>
          </a:stretch>
        </p:blipFill>
        <p:spPr>
          <a:xfrm>
            <a:off x="7924800" y="4287874"/>
            <a:ext cx="3439254" cy="2039204"/>
          </a:xfrm>
          <a:prstGeom prst="rect">
            <a:avLst/>
          </a:prstGeom>
        </p:spPr>
      </p:pic>
      <p:sp>
        <p:nvSpPr>
          <p:cNvPr id="2" name="Title 1"/>
          <p:cNvSpPr>
            <a:spLocks noGrp="1"/>
          </p:cNvSpPr>
          <p:nvPr>
            <p:ph type="title"/>
          </p:nvPr>
        </p:nvSpPr>
        <p:spPr>
          <a:xfrm>
            <a:off x="1341120" y="442976"/>
            <a:ext cx="9509760" cy="1233424"/>
          </a:xfrm>
        </p:spPr>
        <p:txBody>
          <a:bodyPr/>
          <a:lstStyle/>
          <a:p>
            <a:r>
              <a:rPr lang="en-US" b="1" dirty="0"/>
              <a:t>Facebook Post #1</a:t>
            </a:r>
          </a:p>
        </p:txBody>
      </p:sp>
      <p:sp>
        <p:nvSpPr>
          <p:cNvPr id="3" name="Content Placeholder 2"/>
          <p:cNvSpPr>
            <a:spLocks noGrp="1"/>
          </p:cNvSpPr>
          <p:nvPr>
            <p:ph idx="1"/>
          </p:nvPr>
        </p:nvSpPr>
        <p:spPr>
          <a:xfrm>
            <a:off x="1341120" y="1995425"/>
            <a:ext cx="9509760" cy="4127627"/>
          </a:xfrm>
        </p:spPr>
        <p:txBody>
          <a:bodyPr>
            <a:normAutofit/>
          </a:bodyPr>
          <a:lstStyle/>
          <a:p>
            <a:r>
              <a:rPr lang="en-US" dirty="0"/>
              <a:t>Address the lack of awareness of programs by adding a post with information about the low-income benefit programs that can help. Include a link to a CMS YouTube video.</a:t>
            </a:r>
          </a:p>
          <a:p>
            <a:r>
              <a:rPr lang="en-US" b="1" i="1" dirty="0"/>
              <a:t>Help for Medicare Beneficiaries with Limited Income</a:t>
            </a:r>
          </a:p>
          <a:p>
            <a:pPr marL="365760" lvl="1" indent="0">
              <a:buNone/>
            </a:pPr>
            <a:r>
              <a:rPr lang="en-US" i="1" dirty="0"/>
              <a:t>For people with Medicare on a limited income, it can be difficult to pay for health care and medications. Help is available from Medicare Savings Programs and Part D Extra Help. Contact </a:t>
            </a:r>
            <a:r>
              <a:rPr lang="en-US" i="1" dirty="0">
                <a:solidFill>
                  <a:srgbClr val="FF0000"/>
                </a:solidFill>
              </a:rPr>
              <a:t>&lt;YOUR AGENCY&gt; </a:t>
            </a:r>
            <a:r>
              <a:rPr lang="en-US" i="1" dirty="0"/>
              <a:t>for information about these benefit programs and check out this </a:t>
            </a:r>
            <a:r>
              <a:rPr lang="en-US" dirty="0">
                <a:hlinkClick r:id="rId4"/>
              </a:rPr>
              <a:t>video</a:t>
            </a:r>
            <a:r>
              <a:rPr lang="en-US" dirty="0"/>
              <a:t> </a:t>
            </a:r>
            <a:r>
              <a:rPr lang="en-US" i="1" dirty="0"/>
              <a:t>from the Centers for Medicare and Medicaid Services for more information about these programs.</a:t>
            </a:r>
          </a:p>
          <a:p>
            <a:r>
              <a:rPr lang="en-US" dirty="0"/>
              <a:t>Include an image whenever possible such as a screenshot 			           from the video.</a:t>
            </a:r>
          </a:p>
          <a:p>
            <a:pPr marL="45720" indent="0">
              <a:buNone/>
            </a:pPr>
            <a:endParaRPr lang="en-US" dirty="0"/>
          </a:p>
        </p:txBody>
      </p:sp>
      <p:pic>
        <p:nvPicPr>
          <p:cNvPr id="5" name="Picture 4">
            <a:extLst>
              <a:ext uri="{FF2B5EF4-FFF2-40B4-BE49-F238E27FC236}">
                <a16:creationId xmlns:a16="http://schemas.microsoft.com/office/drawing/2014/main" id="{56E49C39-A242-483A-9318-8A15451D26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9400" y="762001"/>
            <a:ext cx="1029398" cy="1029398"/>
          </a:xfrm>
          <a:prstGeom prst="rect">
            <a:avLst/>
          </a:prstGeom>
        </p:spPr>
      </p:pic>
    </p:spTree>
    <p:extLst>
      <p:ext uri="{BB962C8B-B14F-4D97-AF65-F5344CB8AC3E}">
        <p14:creationId xmlns:p14="http://schemas.microsoft.com/office/powerpoint/2010/main" val="16956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0"/>
            <a:ext cx="9509760" cy="1233424"/>
          </a:xfrm>
        </p:spPr>
        <p:txBody>
          <a:bodyPr/>
          <a:lstStyle/>
          <a:p>
            <a:r>
              <a:rPr lang="en-US" b="1" dirty="0"/>
              <a:t>Facebook Post #2</a:t>
            </a:r>
          </a:p>
        </p:txBody>
      </p:sp>
      <p:sp>
        <p:nvSpPr>
          <p:cNvPr id="3" name="Content Placeholder 2"/>
          <p:cNvSpPr>
            <a:spLocks noGrp="1"/>
          </p:cNvSpPr>
          <p:nvPr>
            <p:ph idx="1"/>
          </p:nvPr>
        </p:nvSpPr>
        <p:spPr>
          <a:xfrm>
            <a:off x="1341120" y="2514600"/>
            <a:ext cx="9509760" cy="4127627"/>
          </a:xfrm>
        </p:spPr>
        <p:txBody>
          <a:bodyPr/>
          <a:lstStyle/>
          <a:p>
            <a:r>
              <a:rPr lang="en-US" dirty="0"/>
              <a:t>Address the second barrier about the application process.</a:t>
            </a:r>
          </a:p>
          <a:p>
            <a:pPr lvl="1"/>
            <a:endParaRPr lang="en-US" dirty="0"/>
          </a:p>
          <a:p>
            <a:pPr marL="365760" lvl="1" indent="0">
              <a:buNone/>
            </a:pPr>
            <a:r>
              <a:rPr lang="en-US" b="1" i="1" dirty="0"/>
              <a:t>DON’T SWEAT THE APPLICATION PROCESS!</a:t>
            </a:r>
          </a:p>
          <a:p>
            <a:pPr marL="365760" lvl="1" indent="0">
              <a:buNone/>
            </a:pPr>
            <a:r>
              <a:rPr lang="en-US" i="1" dirty="0"/>
              <a:t>For Medicare beneficiaries who need help with their healthcare or prescription costs, application assistance is available.  Contact </a:t>
            </a:r>
            <a:r>
              <a:rPr lang="en-US" i="1" dirty="0">
                <a:solidFill>
                  <a:srgbClr val="FF0000"/>
                </a:solidFill>
              </a:rPr>
              <a:t>&lt;YOUR AGENCY INFO HERE&gt;</a:t>
            </a:r>
            <a:r>
              <a:rPr lang="en-US" i="1" dirty="0"/>
              <a:t>  for more information about the application process for Medicare Savings Programs, Medicare Part D Extra Help and other benefit programs for people with limited income.</a:t>
            </a:r>
          </a:p>
        </p:txBody>
      </p:sp>
      <p:pic>
        <p:nvPicPr>
          <p:cNvPr id="4" name="Picture 3">
            <a:extLst>
              <a:ext uri="{FF2B5EF4-FFF2-40B4-BE49-F238E27FC236}">
                <a16:creationId xmlns:a16="http://schemas.microsoft.com/office/drawing/2014/main" id="{12759ED3-0453-4F75-850B-664F8CCC2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762001"/>
            <a:ext cx="1029398" cy="1029398"/>
          </a:xfrm>
          <a:prstGeom prst="rect">
            <a:avLst/>
          </a:prstGeom>
        </p:spPr>
      </p:pic>
    </p:spTree>
    <p:extLst>
      <p:ext uri="{BB962C8B-B14F-4D97-AF65-F5344CB8AC3E}">
        <p14:creationId xmlns:p14="http://schemas.microsoft.com/office/powerpoint/2010/main" val="425837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0"/>
            <a:ext cx="9509760" cy="1233424"/>
          </a:xfrm>
        </p:spPr>
        <p:txBody>
          <a:bodyPr/>
          <a:lstStyle/>
          <a:p>
            <a:r>
              <a:rPr lang="en-US" b="1" dirty="0"/>
              <a:t>Facebook Post #3</a:t>
            </a:r>
          </a:p>
        </p:txBody>
      </p:sp>
      <p:sp>
        <p:nvSpPr>
          <p:cNvPr id="3" name="Content Placeholder 2"/>
          <p:cNvSpPr>
            <a:spLocks noGrp="1"/>
          </p:cNvSpPr>
          <p:nvPr>
            <p:ph idx="1"/>
          </p:nvPr>
        </p:nvSpPr>
        <p:spPr>
          <a:xfrm>
            <a:off x="1341120" y="2514600"/>
            <a:ext cx="9509760" cy="4127627"/>
          </a:xfrm>
        </p:spPr>
        <p:txBody>
          <a:bodyPr/>
          <a:lstStyle/>
          <a:p>
            <a:pPr>
              <a:spcAft>
                <a:spcPts val="1800"/>
              </a:spcAft>
            </a:pPr>
            <a:r>
              <a:rPr lang="en-US" dirty="0"/>
              <a:t>Easily address the third barrier with a post that clearly states where people can apply for benefits, or that they can receive assistance with benefit applications at your agency.</a:t>
            </a:r>
          </a:p>
          <a:p>
            <a:pPr marL="365760" lvl="1" indent="0">
              <a:buNone/>
            </a:pPr>
            <a:r>
              <a:rPr lang="en-US" b="1" i="1" dirty="0"/>
              <a:t>DON’T KNOW WHERE TO APPLY FOR BENEFITS? CALL US!</a:t>
            </a:r>
          </a:p>
          <a:p>
            <a:pPr marL="365760" lvl="1" indent="0">
              <a:buNone/>
            </a:pPr>
            <a:r>
              <a:rPr lang="en-US" i="1" dirty="0"/>
              <a:t>Medicare beneficiaries looking to apply for help with their healthcare or prescription cost can contact </a:t>
            </a:r>
            <a:r>
              <a:rPr lang="en-US" i="1" dirty="0">
                <a:solidFill>
                  <a:srgbClr val="FF0000"/>
                </a:solidFill>
              </a:rPr>
              <a:t>&lt;YOUR AGENCY INFO HERE&gt;</a:t>
            </a:r>
            <a:r>
              <a:rPr lang="en-US" i="1" dirty="0"/>
              <a:t>  for information or application assistance for Medicare Savings Programs, Medicare Part D Extra Help or other benefit programs for people with limited income.</a:t>
            </a:r>
          </a:p>
          <a:p>
            <a:endParaRPr lang="en-US" dirty="0"/>
          </a:p>
        </p:txBody>
      </p:sp>
      <p:pic>
        <p:nvPicPr>
          <p:cNvPr id="4" name="Picture 3">
            <a:extLst>
              <a:ext uri="{FF2B5EF4-FFF2-40B4-BE49-F238E27FC236}">
                <a16:creationId xmlns:a16="http://schemas.microsoft.com/office/drawing/2014/main" id="{2782099D-FC5E-4F35-B4FE-7D9162F9B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762001"/>
            <a:ext cx="1029398" cy="1029398"/>
          </a:xfrm>
          <a:prstGeom prst="rect">
            <a:avLst/>
          </a:prstGeom>
        </p:spPr>
      </p:pic>
    </p:spTree>
    <p:extLst>
      <p:ext uri="{BB962C8B-B14F-4D97-AF65-F5344CB8AC3E}">
        <p14:creationId xmlns:p14="http://schemas.microsoft.com/office/powerpoint/2010/main" val="420670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0"/>
            <a:ext cx="9509760" cy="1233424"/>
          </a:xfrm>
        </p:spPr>
        <p:txBody>
          <a:bodyPr/>
          <a:lstStyle/>
          <a:p>
            <a:r>
              <a:rPr lang="en-US" b="1" dirty="0"/>
              <a:t>Facebook Post #4</a:t>
            </a:r>
          </a:p>
        </p:txBody>
      </p:sp>
      <p:sp>
        <p:nvSpPr>
          <p:cNvPr id="3" name="Content Placeholder 2"/>
          <p:cNvSpPr>
            <a:spLocks noGrp="1"/>
          </p:cNvSpPr>
          <p:nvPr>
            <p:ph idx="1"/>
          </p:nvPr>
        </p:nvSpPr>
        <p:spPr>
          <a:xfrm>
            <a:off x="1341120" y="2514600"/>
            <a:ext cx="9509760" cy="4127627"/>
          </a:xfrm>
        </p:spPr>
        <p:txBody>
          <a:bodyPr/>
          <a:lstStyle/>
          <a:p>
            <a:r>
              <a:rPr lang="en-US" dirty="0"/>
              <a:t>Address the fourth barrier with a post that includes data about the number of people who receive assistance, how it can improve lives, etc., such as:</a:t>
            </a:r>
          </a:p>
          <a:p>
            <a:pPr lvl="1"/>
            <a:r>
              <a:rPr lang="en-US" b="1" dirty="0"/>
              <a:t>Struggling to pay for your Medicare costs? </a:t>
            </a:r>
            <a:r>
              <a:rPr lang="en-US" dirty="0"/>
              <a:t>Think you’re alone? Think again—in 2017 alone, over 9 million Medicare beneficiaries received help with their Medicare costs through Medicare Savings Programs (MSP). Almost 120,000 were Wisconsin residents. Many people here in </a:t>
            </a:r>
            <a:r>
              <a:rPr lang="en-US" dirty="0">
                <a:solidFill>
                  <a:srgbClr val="FF0000"/>
                </a:solidFill>
              </a:rPr>
              <a:t>XYZ County </a:t>
            </a:r>
            <a:r>
              <a:rPr lang="en-US" dirty="0"/>
              <a:t>get help through MSPs or other benefit programs designed for those with limited income.  Don’t wait any longer!  For more information about programs for people with limited income, contact </a:t>
            </a:r>
            <a:r>
              <a:rPr lang="en-US" dirty="0">
                <a:solidFill>
                  <a:srgbClr val="FF0000"/>
                </a:solidFill>
              </a:rPr>
              <a:t>&lt;YOUR AGENCY INFO HERE&gt;. </a:t>
            </a:r>
          </a:p>
        </p:txBody>
      </p:sp>
      <p:pic>
        <p:nvPicPr>
          <p:cNvPr id="4" name="Picture 3">
            <a:extLst>
              <a:ext uri="{FF2B5EF4-FFF2-40B4-BE49-F238E27FC236}">
                <a16:creationId xmlns:a16="http://schemas.microsoft.com/office/drawing/2014/main" id="{43B94A68-AF48-4928-96D2-D946ACDA6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762001"/>
            <a:ext cx="1029398" cy="1029398"/>
          </a:xfrm>
          <a:prstGeom prst="rect">
            <a:avLst/>
          </a:prstGeom>
        </p:spPr>
      </p:pic>
    </p:spTree>
    <p:extLst>
      <p:ext uri="{BB962C8B-B14F-4D97-AF65-F5344CB8AC3E}">
        <p14:creationId xmlns:p14="http://schemas.microsoft.com/office/powerpoint/2010/main" val="283105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0"/>
            <a:ext cx="6583680" cy="1233424"/>
          </a:xfrm>
        </p:spPr>
        <p:txBody>
          <a:bodyPr/>
          <a:lstStyle/>
          <a:p>
            <a:r>
              <a:rPr lang="en-US" b="1" dirty="0"/>
              <a:t>2.  Presentations and other    	Face-to-Face Outreach</a:t>
            </a:r>
          </a:p>
        </p:txBody>
      </p:sp>
      <p:sp>
        <p:nvSpPr>
          <p:cNvPr id="3" name="Content Placeholder 2"/>
          <p:cNvSpPr>
            <a:spLocks noGrp="1"/>
          </p:cNvSpPr>
          <p:nvPr>
            <p:ph idx="1"/>
          </p:nvPr>
        </p:nvSpPr>
        <p:spPr>
          <a:xfrm>
            <a:off x="1524000" y="2286000"/>
            <a:ext cx="9509760" cy="4127627"/>
          </a:xfrm>
        </p:spPr>
        <p:txBody>
          <a:bodyPr/>
          <a:lstStyle/>
          <a:p>
            <a:r>
              <a:rPr lang="en-US" dirty="0"/>
              <a:t>Locations: </a:t>
            </a:r>
          </a:p>
          <a:p>
            <a:pPr lvl="1"/>
            <a:r>
              <a:rPr lang="en-US" dirty="0"/>
              <a:t>Libraries</a:t>
            </a:r>
          </a:p>
          <a:p>
            <a:pPr lvl="1"/>
            <a:r>
              <a:rPr lang="en-US" dirty="0"/>
              <a:t>Senior Centers</a:t>
            </a:r>
          </a:p>
          <a:p>
            <a:pPr lvl="1"/>
            <a:r>
              <a:rPr lang="en-US" dirty="0"/>
              <a:t>Church groups</a:t>
            </a:r>
          </a:p>
          <a:p>
            <a:pPr lvl="1"/>
            <a:r>
              <a:rPr lang="en-US" dirty="0"/>
              <a:t>Health Fairs</a:t>
            </a:r>
          </a:p>
          <a:p>
            <a:r>
              <a:rPr lang="en-US" dirty="0"/>
              <a:t>Addressing the barriers in person can very effective.</a:t>
            </a:r>
          </a:p>
          <a:p>
            <a:pPr lvl="1"/>
            <a:r>
              <a:rPr lang="en-US" dirty="0"/>
              <a:t>Answer specific questions or counter the barriers before questions are even asked by:</a:t>
            </a:r>
          </a:p>
          <a:p>
            <a:pPr lvl="2"/>
            <a:r>
              <a:rPr lang="en-US" dirty="0"/>
              <a:t>Making people aware of the programs</a:t>
            </a:r>
          </a:p>
          <a:p>
            <a:pPr lvl="2"/>
            <a:r>
              <a:rPr lang="en-US" dirty="0"/>
              <a:t>Explain the application process and where to apply</a:t>
            </a:r>
          </a:p>
          <a:p>
            <a:pPr lvl="2"/>
            <a:r>
              <a:rPr lang="en-US" dirty="0"/>
              <a:t>Share data about how many people are helped through the benefits</a:t>
            </a:r>
          </a:p>
          <a:p>
            <a:pPr lvl="2"/>
            <a:endParaRPr lang="en-US" dirty="0"/>
          </a:p>
        </p:txBody>
      </p:sp>
      <p:pic>
        <p:nvPicPr>
          <p:cNvPr id="5" name="Picture 4">
            <a:extLst>
              <a:ext uri="{FF2B5EF4-FFF2-40B4-BE49-F238E27FC236}">
                <a16:creationId xmlns:a16="http://schemas.microsoft.com/office/drawing/2014/main" id="{1CE57F97-A738-473A-BB8A-513387675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265846"/>
            <a:ext cx="4192588" cy="2895600"/>
          </a:xfrm>
          <a:prstGeom prst="rect">
            <a:avLst/>
          </a:prstGeom>
        </p:spPr>
      </p:pic>
    </p:spTree>
    <p:extLst>
      <p:ext uri="{BB962C8B-B14F-4D97-AF65-F5344CB8AC3E}">
        <p14:creationId xmlns:p14="http://schemas.microsoft.com/office/powerpoint/2010/main" val="42185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0"/>
            <a:ext cx="9509760" cy="1233424"/>
          </a:xfrm>
        </p:spPr>
        <p:txBody>
          <a:bodyPr/>
          <a:lstStyle/>
          <a:p>
            <a:r>
              <a:rPr lang="en-US" b="1" dirty="0"/>
              <a:t>3.  Outreach Materials</a:t>
            </a:r>
          </a:p>
        </p:txBody>
      </p:sp>
      <p:sp>
        <p:nvSpPr>
          <p:cNvPr id="3" name="Content Placeholder 2"/>
          <p:cNvSpPr>
            <a:spLocks noGrp="1"/>
          </p:cNvSpPr>
          <p:nvPr>
            <p:ph idx="1"/>
          </p:nvPr>
        </p:nvSpPr>
        <p:spPr>
          <a:xfrm>
            <a:off x="1341120" y="2514600"/>
            <a:ext cx="9509760" cy="4127627"/>
          </a:xfrm>
        </p:spPr>
        <p:txBody>
          <a:bodyPr/>
          <a:lstStyle/>
          <a:p>
            <a:r>
              <a:rPr lang="en-US" dirty="0"/>
              <a:t>MSP/LIS/</a:t>
            </a:r>
            <a:r>
              <a:rPr lang="en-US" dirty="0" err="1"/>
              <a:t>SeniorCare</a:t>
            </a:r>
            <a:r>
              <a:rPr lang="en-US" dirty="0"/>
              <a:t> Brochures &amp; Inserts</a:t>
            </a:r>
          </a:p>
          <a:p>
            <a:r>
              <a:rPr lang="en-US" dirty="0"/>
              <a:t>MSP/LIS/</a:t>
            </a:r>
            <a:r>
              <a:rPr lang="en-US" dirty="0" err="1"/>
              <a:t>SeniorCare</a:t>
            </a:r>
            <a:r>
              <a:rPr lang="en-US" dirty="0"/>
              <a:t> Posters</a:t>
            </a:r>
          </a:p>
          <a:p>
            <a:r>
              <a:rPr lang="en-US" dirty="0"/>
              <a:t>Flyers</a:t>
            </a:r>
          </a:p>
          <a:p>
            <a:r>
              <a:rPr lang="en-US" dirty="0"/>
              <a:t>Articles</a:t>
            </a:r>
          </a:p>
          <a:p>
            <a:r>
              <a:rPr lang="en-US" dirty="0"/>
              <a:t>NEW:  </a:t>
            </a:r>
            <a:r>
              <a:rPr lang="en-US" i="1" dirty="0"/>
              <a:t>Important Resources for Medicare and Related Programs </a:t>
            </a:r>
          </a:p>
        </p:txBody>
      </p:sp>
      <p:pic>
        <p:nvPicPr>
          <p:cNvPr id="5" name="Picture 4">
            <a:extLst>
              <a:ext uri="{FF2B5EF4-FFF2-40B4-BE49-F238E27FC236}">
                <a16:creationId xmlns:a16="http://schemas.microsoft.com/office/drawing/2014/main" id="{34CAB426-DA88-4460-9346-393B2BA82347}"/>
              </a:ext>
            </a:extLst>
          </p:cNvPr>
          <p:cNvPicPr/>
          <p:nvPr/>
        </p:nvPicPr>
        <p:blipFill rotWithShape="1">
          <a:blip r:embed="rId3"/>
          <a:srcRect l="22917" t="13105" r="59616" b="16571"/>
          <a:stretch/>
        </p:blipFill>
        <p:spPr bwMode="auto">
          <a:xfrm>
            <a:off x="7732441" y="762000"/>
            <a:ext cx="1371600" cy="3048000"/>
          </a:xfrm>
          <a:prstGeom prst="rect">
            <a:avLst/>
          </a:prstGeom>
          <a:ln>
            <a:noFill/>
          </a:ln>
          <a:scene3d>
            <a:camera prst="orthographicFront">
              <a:rot lat="0" lon="0" rev="21000000"/>
            </a:camera>
            <a:lightRig rig="threePt" dir="t"/>
          </a:scene3d>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19735D1-BC15-436A-822B-9A5254A9EA96}"/>
              </a:ext>
            </a:extLst>
          </p:cNvPr>
          <p:cNvPicPr/>
          <p:nvPr/>
        </p:nvPicPr>
        <p:blipFill rotWithShape="1">
          <a:blip r:embed="rId4"/>
          <a:srcRect l="30903" t="6176" r="32176" b="5298"/>
          <a:stretch/>
        </p:blipFill>
        <p:spPr bwMode="auto">
          <a:xfrm>
            <a:off x="9357798" y="2987369"/>
            <a:ext cx="2366501" cy="3182087"/>
          </a:xfrm>
          <a:prstGeom prst="rect">
            <a:avLst/>
          </a:prstGeom>
          <a:ln>
            <a:noFill/>
          </a:ln>
          <a:scene3d>
            <a:camera prst="orthographicFront">
              <a:rot lat="0" lon="0" rev="21000000"/>
            </a:camera>
            <a:lightRig rig="threePt" dir="t"/>
          </a:scene3d>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73D8C1C-2815-4ADD-8224-0F1DF4BACB82}"/>
              </a:ext>
            </a:extLst>
          </p:cNvPr>
          <p:cNvPicPr/>
          <p:nvPr/>
        </p:nvPicPr>
        <p:blipFill rotWithShape="1">
          <a:blip r:embed="rId5"/>
          <a:srcRect l="63317" t="4196" r="13658" b="1855"/>
          <a:stretch/>
        </p:blipFill>
        <p:spPr bwMode="auto">
          <a:xfrm>
            <a:off x="6248400" y="762000"/>
            <a:ext cx="1371600" cy="3048000"/>
          </a:xfrm>
          <a:prstGeom prst="rect">
            <a:avLst/>
          </a:prstGeom>
          <a:ln>
            <a:noFill/>
          </a:ln>
          <a:scene3d>
            <a:camera prst="orthographicFront">
              <a:rot lat="0" lon="0" rev="600000"/>
            </a:camera>
            <a:lightRig rig="threePt" dir="t"/>
          </a:scene3d>
          <a:extLst>
            <a:ext uri="{53640926-AAD7-44D8-BBD7-CCE9431645EC}">
              <a14:shadowObscured xmlns:a14="http://schemas.microsoft.com/office/drawing/2010/main"/>
            </a:ext>
          </a:extLst>
        </p:spPr>
      </p:pic>
    </p:spTree>
    <p:extLst>
      <p:ext uri="{BB962C8B-B14F-4D97-AF65-F5344CB8AC3E}">
        <p14:creationId xmlns:p14="http://schemas.microsoft.com/office/powerpoint/2010/main" val="165242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0"/>
            <a:ext cx="9509760" cy="1233424"/>
          </a:xfrm>
        </p:spPr>
        <p:txBody>
          <a:bodyPr/>
          <a:lstStyle/>
          <a:p>
            <a:r>
              <a:rPr lang="en-US" b="1" dirty="0"/>
              <a:t>4.  Community Partner Education</a:t>
            </a:r>
          </a:p>
        </p:txBody>
      </p:sp>
      <p:sp>
        <p:nvSpPr>
          <p:cNvPr id="3" name="Content Placeholder 2"/>
          <p:cNvSpPr>
            <a:spLocks noGrp="1"/>
          </p:cNvSpPr>
          <p:nvPr>
            <p:ph idx="1"/>
          </p:nvPr>
        </p:nvSpPr>
        <p:spPr>
          <a:xfrm>
            <a:off x="1341120" y="2362200"/>
            <a:ext cx="9509760" cy="4127627"/>
          </a:xfrm>
        </p:spPr>
        <p:txBody>
          <a:bodyPr/>
          <a:lstStyle/>
          <a:p>
            <a:r>
              <a:rPr lang="en-US" dirty="0"/>
              <a:t>Clinics</a:t>
            </a:r>
          </a:p>
          <a:p>
            <a:r>
              <a:rPr lang="en-US" dirty="0"/>
              <a:t>Senior apartment buildings</a:t>
            </a:r>
          </a:p>
          <a:p>
            <a:r>
              <a:rPr lang="en-US" dirty="0"/>
              <a:t>Pharmacies</a:t>
            </a:r>
          </a:p>
          <a:p>
            <a:r>
              <a:rPr lang="en-US" dirty="0"/>
              <a:t>Grocery stores</a:t>
            </a:r>
          </a:p>
          <a:p>
            <a:r>
              <a:rPr lang="en-US" dirty="0"/>
              <a:t>Churches </a:t>
            </a:r>
          </a:p>
          <a:p>
            <a:r>
              <a:rPr lang="en-US" dirty="0"/>
              <a:t>Other organizations serving people with limited-income</a:t>
            </a:r>
          </a:p>
        </p:txBody>
      </p:sp>
      <p:pic>
        <p:nvPicPr>
          <p:cNvPr id="4" name="Picture 3">
            <a:extLst>
              <a:ext uri="{FF2B5EF4-FFF2-40B4-BE49-F238E27FC236}">
                <a16:creationId xmlns:a16="http://schemas.microsoft.com/office/drawing/2014/main" id="{68575B08-F46F-4CD4-A959-F5ACDB8A9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115" y="2057400"/>
            <a:ext cx="2457413" cy="1729641"/>
          </a:xfrm>
          <a:prstGeom prst="rect">
            <a:avLst/>
          </a:prstGeom>
        </p:spPr>
      </p:pic>
      <p:pic>
        <p:nvPicPr>
          <p:cNvPr id="5" name="Picture 4">
            <a:extLst>
              <a:ext uri="{FF2B5EF4-FFF2-40B4-BE49-F238E27FC236}">
                <a16:creationId xmlns:a16="http://schemas.microsoft.com/office/drawing/2014/main" id="{45E26078-28B2-4EDB-A727-9C172F69D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49" y="4572000"/>
            <a:ext cx="1053182" cy="1800312"/>
          </a:xfrm>
          <a:prstGeom prst="rect">
            <a:avLst/>
          </a:prstGeom>
        </p:spPr>
      </p:pic>
      <p:pic>
        <p:nvPicPr>
          <p:cNvPr id="6" name="Picture 5">
            <a:extLst>
              <a:ext uri="{FF2B5EF4-FFF2-40B4-BE49-F238E27FC236}">
                <a16:creationId xmlns:a16="http://schemas.microsoft.com/office/drawing/2014/main" id="{910F2758-80B0-4DED-B8FE-716EA18E6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200" y="4462786"/>
            <a:ext cx="2595245" cy="1609053"/>
          </a:xfrm>
          <a:prstGeom prst="rect">
            <a:avLst/>
          </a:prstGeom>
        </p:spPr>
      </p:pic>
      <p:pic>
        <p:nvPicPr>
          <p:cNvPr id="7" name="Picture 6">
            <a:extLst>
              <a:ext uri="{FF2B5EF4-FFF2-40B4-BE49-F238E27FC236}">
                <a16:creationId xmlns:a16="http://schemas.microsoft.com/office/drawing/2014/main" id="{594AC0A5-87A8-490E-B225-BF93016318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2362200"/>
            <a:ext cx="1219200" cy="1799143"/>
          </a:xfrm>
          <a:prstGeom prst="rect">
            <a:avLst/>
          </a:prstGeom>
        </p:spPr>
      </p:pic>
    </p:spTree>
    <p:extLst>
      <p:ext uri="{BB962C8B-B14F-4D97-AF65-F5344CB8AC3E}">
        <p14:creationId xmlns:p14="http://schemas.microsoft.com/office/powerpoint/2010/main" val="34507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01665"/>
            <a:ext cx="9509760" cy="1233424"/>
          </a:xfrm>
        </p:spPr>
        <p:txBody>
          <a:bodyPr/>
          <a:lstStyle/>
          <a:p>
            <a:r>
              <a:rPr lang="en-US" dirty="0"/>
              <a:t>Removing the Barriers…</a:t>
            </a:r>
          </a:p>
        </p:txBody>
      </p:sp>
      <p:sp>
        <p:nvSpPr>
          <p:cNvPr id="3" name="Content Placeholder 2"/>
          <p:cNvSpPr>
            <a:spLocks noGrp="1"/>
          </p:cNvSpPr>
          <p:nvPr>
            <p:ph idx="1"/>
          </p:nvPr>
        </p:nvSpPr>
        <p:spPr>
          <a:xfrm>
            <a:off x="2362200" y="2590800"/>
            <a:ext cx="2349004" cy="2732111"/>
          </a:xfrm>
        </p:spPr>
        <p:txBody>
          <a:bodyPr>
            <a:normAutofit/>
          </a:bodyPr>
          <a:lstStyle/>
          <a:p>
            <a:pPr marL="45720" indent="0" algn="ctr">
              <a:buNone/>
            </a:pPr>
            <a:r>
              <a:rPr lang="en-US" sz="2800" i="1" dirty="0">
                <a:latin typeface="+mj-lt"/>
              </a:rPr>
              <a:t>Helping others find the path to a brighter future.</a:t>
            </a:r>
          </a:p>
          <a:p>
            <a:pPr marL="45720" indent="0">
              <a:buNone/>
            </a:pPr>
            <a:endParaRPr lang="en-US" dirty="0"/>
          </a:p>
        </p:txBody>
      </p:sp>
      <p:pic>
        <p:nvPicPr>
          <p:cNvPr id="5" name="Picture 4">
            <a:extLst>
              <a:ext uri="{FF2B5EF4-FFF2-40B4-BE49-F238E27FC236}">
                <a16:creationId xmlns:a16="http://schemas.microsoft.com/office/drawing/2014/main" id="{0ACC9444-C6A5-4779-9053-27EC571D25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700784"/>
            <a:ext cx="6839164" cy="4542430"/>
          </a:xfrm>
          <a:prstGeom prst="rect">
            <a:avLst/>
          </a:prstGeom>
        </p:spPr>
      </p:pic>
    </p:spTree>
    <p:extLst>
      <p:ext uri="{BB962C8B-B14F-4D97-AF65-F5344CB8AC3E}">
        <p14:creationId xmlns:p14="http://schemas.microsoft.com/office/powerpoint/2010/main" val="302467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18571"/>
            <a:ext cx="9509760" cy="1233424"/>
          </a:xfrm>
        </p:spPr>
        <p:txBody>
          <a:bodyPr/>
          <a:lstStyle/>
          <a:p>
            <a:r>
              <a:rPr lang="en-US" dirty="0"/>
              <a:t>Contacts</a:t>
            </a:r>
          </a:p>
        </p:txBody>
      </p:sp>
      <p:sp>
        <p:nvSpPr>
          <p:cNvPr id="3" name="Content Placeholder 2"/>
          <p:cNvSpPr>
            <a:spLocks noGrp="1"/>
          </p:cNvSpPr>
          <p:nvPr>
            <p:ph sz="half" idx="1"/>
          </p:nvPr>
        </p:nvSpPr>
        <p:spPr/>
        <p:txBody>
          <a:bodyPr/>
          <a:lstStyle/>
          <a:p>
            <a:pPr marL="0" indent="0" algn="ctr">
              <a:spcBef>
                <a:spcPts val="600"/>
              </a:spcBef>
              <a:buNone/>
            </a:pPr>
            <a:endParaRPr lang="en-US" dirty="0"/>
          </a:p>
          <a:p>
            <a:pPr marL="0" indent="0" algn="ctr">
              <a:spcBef>
                <a:spcPts val="600"/>
              </a:spcBef>
              <a:buNone/>
            </a:pPr>
            <a:r>
              <a:rPr lang="en-US" dirty="0"/>
              <a:t>Debbie Bisswurm, GWAAR</a:t>
            </a:r>
          </a:p>
          <a:p>
            <a:pPr marL="0" indent="0" algn="ctr">
              <a:spcBef>
                <a:spcPts val="600"/>
              </a:spcBef>
              <a:buNone/>
            </a:pPr>
            <a:r>
              <a:rPr lang="en-US" dirty="0">
                <a:solidFill>
                  <a:srgbClr val="0070C0"/>
                </a:solidFill>
                <a:hlinkClick r:id="rId3"/>
              </a:rPr>
              <a:t>debbie.bisswurm@gwaar.org</a:t>
            </a:r>
            <a:endParaRPr lang="en-US" dirty="0">
              <a:solidFill>
                <a:srgbClr val="0070C0"/>
              </a:solidFill>
            </a:endParaRPr>
          </a:p>
          <a:p>
            <a:pPr marL="0" indent="0" algn="ctr">
              <a:spcBef>
                <a:spcPts val="600"/>
              </a:spcBef>
              <a:spcAft>
                <a:spcPts val="1200"/>
              </a:spcAft>
              <a:buNone/>
            </a:pPr>
            <a:r>
              <a:rPr lang="en-US" dirty="0"/>
              <a:t>608-228-8098</a:t>
            </a:r>
          </a:p>
          <a:p>
            <a:pPr marL="0" indent="0" algn="ctr">
              <a:spcBef>
                <a:spcPts val="600"/>
              </a:spcBef>
              <a:buNone/>
            </a:pPr>
            <a:endParaRPr lang="en-US" dirty="0"/>
          </a:p>
          <a:p>
            <a:pPr marL="0" indent="0" algn="ctr">
              <a:lnSpc>
                <a:spcPct val="100000"/>
              </a:lnSpc>
              <a:spcBef>
                <a:spcPts val="600"/>
              </a:spcBef>
              <a:buNone/>
            </a:pPr>
            <a:r>
              <a:rPr lang="en-US" dirty="0"/>
              <a:t>Phoebe Hefko, DHS</a:t>
            </a:r>
          </a:p>
          <a:p>
            <a:pPr marL="0" indent="0" algn="ctr">
              <a:lnSpc>
                <a:spcPct val="100000"/>
              </a:lnSpc>
              <a:spcBef>
                <a:spcPts val="600"/>
              </a:spcBef>
              <a:buNone/>
            </a:pPr>
            <a:r>
              <a:rPr lang="pt-BR" u="sng" dirty="0">
                <a:solidFill>
                  <a:srgbClr val="0070C0"/>
                </a:solidFill>
                <a:hlinkClick r:id="rId4"/>
              </a:rPr>
              <a:t>Phoebe.Hefko@dhs.wisconsin.gov</a:t>
            </a:r>
            <a:endParaRPr lang="pt-BR" u="sng" dirty="0">
              <a:solidFill>
                <a:srgbClr val="0070C0"/>
              </a:solidFill>
            </a:endParaRPr>
          </a:p>
          <a:p>
            <a:pPr marL="0" indent="0" algn="ctr">
              <a:lnSpc>
                <a:spcPct val="100000"/>
              </a:lnSpc>
              <a:spcBef>
                <a:spcPts val="600"/>
              </a:spcBef>
              <a:spcAft>
                <a:spcPts val="600"/>
              </a:spcAft>
              <a:buNone/>
            </a:pPr>
            <a:r>
              <a:rPr lang="pt-BR" dirty="0"/>
              <a:t>(608) 267-3201</a:t>
            </a:r>
          </a:p>
          <a:p>
            <a:pPr marL="45720" indent="0">
              <a:buNone/>
            </a:pPr>
            <a:endParaRPr lang="en-US" dirty="0"/>
          </a:p>
        </p:txBody>
      </p:sp>
      <p:pic>
        <p:nvPicPr>
          <p:cNvPr id="5" name="Content Placeholder 4" descr="SHIP.jpg">
            <a:extLst>
              <a:ext uri="{FF2B5EF4-FFF2-40B4-BE49-F238E27FC236}">
                <a16:creationId xmlns:a16="http://schemas.microsoft.com/office/drawing/2014/main" id="{F5E2CBDC-3ECB-42C4-91AC-57A7F8B2B651}"/>
              </a:ext>
            </a:extLst>
          </p:cNvPr>
          <p:cNvPicPr>
            <a:picLocks noGrp="1"/>
          </p:cNvPicPr>
          <p:nvPr>
            <p:ph sz="half" idx="2"/>
          </p:nvPr>
        </p:nvPicPr>
        <p:blipFill>
          <a:blip r:embed="rId5" cstate="print"/>
          <a:stretch>
            <a:fillRect/>
          </a:stretch>
        </p:blipFill>
        <p:spPr>
          <a:xfrm>
            <a:off x="8153400" y="975695"/>
            <a:ext cx="3164378" cy="1752600"/>
          </a:xfrm>
          <a:prstGeom prst="rect">
            <a:avLst/>
          </a:prstGeom>
        </p:spPr>
      </p:pic>
    </p:spTree>
    <p:extLst>
      <p:ext uri="{BB962C8B-B14F-4D97-AF65-F5344CB8AC3E}">
        <p14:creationId xmlns:p14="http://schemas.microsoft.com/office/powerpoint/2010/main" val="340441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9144000" cy="1219200"/>
          </a:xfrm>
        </p:spPr>
        <p:txBody>
          <a:bodyPr/>
          <a:lstStyle/>
          <a:p>
            <a:r>
              <a:rPr lang="en-US" dirty="0"/>
              <a:t>What the Research Says</a:t>
            </a:r>
          </a:p>
        </p:txBody>
      </p:sp>
      <p:sp>
        <p:nvSpPr>
          <p:cNvPr id="3" name="Content Placeholder 2"/>
          <p:cNvSpPr>
            <a:spLocks noGrp="1"/>
          </p:cNvSpPr>
          <p:nvPr>
            <p:ph type="body" idx="1"/>
          </p:nvPr>
        </p:nvSpPr>
        <p:spPr>
          <a:xfrm>
            <a:off x="1219200" y="2590800"/>
            <a:ext cx="10058400" cy="3657600"/>
          </a:xfrm>
        </p:spPr>
        <p:txBody>
          <a:bodyPr>
            <a:normAutofit fontScale="85000" lnSpcReduction="10000"/>
          </a:bodyPr>
          <a:lstStyle/>
          <a:p>
            <a:pPr marL="457200" indent="-457200" algn="l">
              <a:lnSpc>
                <a:spcPct val="120000"/>
              </a:lnSpc>
              <a:buFont typeface="Arial" panose="020B0604020202020204" pitchFamily="34" charset="0"/>
              <a:buChar char="•"/>
            </a:pPr>
            <a:r>
              <a:rPr lang="en-US" sz="3100" dirty="0"/>
              <a:t>We all know there are people living in our communities who need help with their Medicare costs. Yet many do not seek help. </a:t>
            </a:r>
          </a:p>
          <a:p>
            <a:pPr algn="l"/>
            <a:endParaRPr lang="en-US" sz="3100" dirty="0"/>
          </a:p>
          <a:p>
            <a:pPr marL="457200" indent="-457200" algn="l">
              <a:lnSpc>
                <a:spcPct val="110000"/>
              </a:lnSpc>
              <a:buFont typeface="Arial" panose="020B0604020202020204" pitchFamily="34" charset="0"/>
              <a:buChar char="•"/>
            </a:pPr>
            <a:r>
              <a:rPr lang="en-US" sz="3100" dirty="0"/>
              <a:t>When these individuals are struggling to afford their health care costs or prescription drug costs, what will compel them to learn about and apply for benefit programs that can help?  </a:t>
            </a:r>
          </a:p>
          <a:p>
            <a:pPr algn="l"/>
            <a:endParaRPr lang="en-US" sz="3100" dirty="0"/>
          </a:p>
          <a:p>
            <a:pPr marL="457200" indent="-457200" algn="l">
              <a:lnSpc>
                <a:spcPct val="120000"/>
              </a:lnSpc>
              <a:buFont typeface="Arial" panose="020B0604020202020204" pitchFamily="34" charset="0"/>
              <a:buChar char="•"/>
            </a:pPr>
            <a:r>
              <a:rPr lang="en-US" sz="3100" dirty="0"/>
              <a:t>National Council on Aging (</a:t>
            </a:r>
            <a:r>
              <a:rPr lang="en-US" sz="3100" dirty="0" err="1"/>
              <a:t>NCoA</a:t>
            </a:r>
            <a:r>
              <a:rPr lang="en-US" sz="3100" dirty="0"/>
              <a:t>) Research Project</a:t>
            </a:r>
          </a:p>
          <a:p>
            <a:pPr lvl="0" algn="l"/>
            <a:endParaRPr lang="en-US" dirty="0"/>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100" y="526833"/>
            <a:ext cx="9509760" cy="1233424"/>
          </a:xfrm>
        </p:spPr>
        <p:txBody>
          <a:bodyPr/>
          <a:lstStyle/>
          <a:p>
            <a:r>
              <a:rPr lang="en-US" b="1" dirty="0"/>
              <a:t>Four Key Barriers to Applying for Benefits</a:t>
            </a:r>
          </a:p>
        </p:txBody>
      </p:sp>
      <p:sp>
        <p:nvSpPr>
          <p:cNvPr id="3" name="Content Placeholder 2"/>
          <p:cNvSpPr>
            <a:spLocks noGrp="1"/>
          </p:cNvSpPr>
          <p:nvPr>
            <p:ph idx="1"/>
          </p:nvPr>
        </p:nvSpPr>
        <p:spPr>
          <a:xfrm>
            <a:off x="1341120" y="2238852"/>
            <a:ext cx="9509760" cy="4127627"/>
          </a:xfrm>
        </p:spPr>
        <p:txBody>
          <a:bodyPr>
            <a:normAutofit/>
          </a:bodyPr>
          <a:lstStyle/>
          <a:p>
            <a:pPr marL="502920" indent="-457200">
              <a:buFont typeface="+mj-lt"/>
              <a:buAutoNum type="arabicPeriod"/>
            </a:pPr>
            <a:r>
              <a:rPr lang="en-US" sz="2800" dirty="0"/>
              <a:t>Lack of awareness of programs</a:t>
            </a:r>
          </a:p>
          <a:p>
            <a:pPr marL="502920" indent="-457200">
              <a:buFont typeface="+mj-lt"/>
              <a:buAutoNum type="arabicPeriod"/>
            </a:pPr>
            <a:r>
              <a:rPr lang="en-US" sz="2800" dirty="0"/>
              <a:t>Assuming the application process is tedious</a:t>
            </a:r>
          </a:p>
          <a:p>
            <a:pPr marL="502920" indent="-457200">
              <a:buFont typeface="+mj-lt"/>
              <a:buAutoNum type="arabicPeriod"/>
            </a:pPr>
            <a:r>
              <a:rPr lang="en-US" sz="2800" dirty="0"/>
              <a:t>Not knowing where to apply</a:t>
            </a:r>
          </a:p>
          <a:p>
            <a:pPr marL="502920" indent="-457200">
              <a:buFont typeface="+mj-lt"/>
              <a:buAutoNum type="arabicPeriod"/>
            </a:pPr>
            <a:r>
              <a:rPr lang="en-US" sz="2800" dirty="0"/>
              <a:t>Believing other people need help more</a:t>
            </a:r>
          </a:p>
        </p:txBody>
      </p:sp>
      <p:pic>
        <p:nvPicPr>
          <p:cNvPr id="1028" name="Picture 4" descr="Image result for construction barricade">
            <a:extLst>
              <a:ext uri="{FF2B5EF4-FFF2-40B4-BE49-F238E27FC236}">
                <a16:creationId xmlns:a16="http://schemas.microsoft.com/office/drawing/2014/main" id="{B8300DB3-67AB-4A9C-8AEE-9E2EE6423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38852"/>
            <a:ext cx="6248400" cy="351472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Lack of Awareness of Programs</a:t>
            </a:r>
          </a:p>
        </p:txBody>
      </p:sp>
      <p:sp>
        <p:nvSpPr>
          <p:cNvPr id="3" name="Content Placeholder 2"/>
          <p:cNvSpPr>
            <a:spLocks noGrp="1"/>
          </p:cNvSpPr>
          <p:nvPr>
            <p:ph idx="1"/>
          </p:nvPr>
        </p:nvSpPr>
        <p:spPr/>
        <p:txBody>
          <a:bodyPr/>
          <a:lstStyle/>
          <a:p>
            <a:r>
              <a:rPr lang="en-US" dirty="0"/>
              <a:t>Develop outreach plan that specifically addresses increasing awareness of the low-income benefit programs throughout your service area.</a:t>
            </a:r>
          </a:p>
          <a:p>
            <a:pPr lvl="1"/>
            <a:r>
              <a:rPr lang="en-US" dirty="0"/>
              <a:t>Consistently include information about MSP, LIS and other low-income benefit programs</a:t>
            </a:r>
          </a:p>
          <a:p>
            <a:r>
              <a:rPr lang="en-US" dirty="0"/>
              <a:t>Incorporate the message into other outreach activities already planned:</a:t>
            </a:r>
          </a:p>
          <a:p>
            <a:pPr lvl="1"/>
            <a:r>
              <a:rPr lang="en-US" dirty="0"/>
              <a:t>Health Fairs, Presentations, etc.  Even if they are planned to address another topic, share info about the low-income benefit programs as well.</a:t>
            </a:r>
          </a:p>
          <a:p>
            <a:r>
              <a:rPr lang="en-US" dirty="0"/>
              <a:t>Have a plan for increasing public awareness about the programs with flyers, posters, articles throughout the year.</a:t>
            </a:r>
          </a:p>
          <a:p>
            <a:pPr lvl="1"/>
            <a:r>
              <a:rPr lang="en-US" dirty="0"/>
              <a:t>Agency Newsletters</a:t>
            </a:r>
          </a:p>
          <a:p>
            <a:pPr lvl="1"/>
            <a:r>
              <a:rPr lang="en-US" dirty="0"/>
              <a:t>Community partners</a:t>
            </a:r>
          </a:p>
        </p:txBody>
      </p:sp>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631680" cy="1233424"/>
          </a:xfrm>
        </p:spPr>
        <p:txBody>
          <a:bodyPr/>
          <a:lstStyle/>
          <a:p>
            <a:r>
              <a:rPr lang="en-US" b="1" dirty="0"/>
              <a:t>2.  Assuming the Application Process is Tedious</a:t>
            </a:r>
          </a:p>
        </p:txBody>
      </p:sp>
      <p:sp>
        <p:nvSpPr>
          <p:cNvPr id="3" name="Content Placeholder 2"/>
          <p:cNvSpPr>
            <a:spLocks noGrp="1"/>
          </p:cNvSpPr>
          <p:nvPr>
            <p:ph idx="1"/>
          </p:nvPr>
        </p:nvSpPr>
        <p:spPr>
          <a:xfrm>
            <a:off x="1342979" y="2133600"/>
            <a:ext cx="9509760" cy="4127627"/>
          </a:xfrm>
        </p:spPr>
        <p:txBody>
          <a:bodyPr>
            <a:normAutofit/>
          </a:bodyPr>
          <a:lstStyle/>
          <a:p>
            <a:r>
              <a:rPr lang="en-US" dirty="0"/>
              <a:t>Explain the process. (During presentations or other face-to-face activities)</a:t>
            </a:r>
          </a:p>
          <a:p>
            <a:pPr lvl="1"/>
            <a:r>
              <a:rPr lang="en-US" dirty="0"/>
              <a:t>Let them know that most public benefit programs now can take an initial telephone call application—follow-up/documentation verified later. </a:t>
            </a:r>
          </a:p>
          <a:p>
            <a:pPr lvl="1"/>
            <a:r>
              <a:rPr lang="en-US" dirty="0"/>
              <a:t>May help encourage people to take that first step.</a:t>
            </a:r>
          </a:p>
          <a:p>
            <a:pPr lvl="1"/>
            <a:r>
              <a:rPr lang="en-US" dirty="0"/>
              <a:t>Let them know what information they will need to have ready during the call.</a:t>
            </a:r>
          </a:p>
          <a:p>
            <a:pPr lvl="1"/>
            <a:r>
              <a:rPr lang="en-US" dirty="0"/>
              <a:t>For MSPs: </a:t>
            </a:r>
            <a:r>
              <a:rPr lang="en-US" u="sng" dirty="0">
                <a:hlinkClick r:id="rId3"/>
              </a:rPr>
              <a:t>https://www.dhs.wisconsin.gov/forwardhealth/apply.htm</a:t>
            </a:r>
            <a:r>
              <a:rPr lang="en-US" dirty="0"/>
              <a:t> (Apply by Phone)</a:t>
            </a:r>
          </a:p>
          <a:p>
            <a:r>
              <a:rPr lang="en-US" dirty="0"/>
              <a:t>Include timeframe of expectations.</a:t>
            </a:r>
          </a:p>
          <a:p>
            <a:r>
              <a:rPr lang="en-US" dirty="0"/>
              <a:t>Be realistic &amp; prepare people for the process—people often fear what they don’t know.</a:t>
            </a:r>
          </a:p>
          <a:p>
            <a:r>
              <a:rPr lang="en-US" dirty="0"/>
              <a:t>Let them know you are there to help.</a:t>
            </a:r>
          </a:p>
        </p:txBody>
      </p:sp>
    </p:spTree>
    <p:extLst>
      <p:ext uri="{BB962C8B-B14F-4D97-AF65-F5344CB8AC3E}">
        <p14:creationId xmlns:p14="http://schemas.microsoft.com/office/powerpoint/2010/main" val="10486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Not Knowing Where to Apply</a:t>
            </a:r>
          </a:p>
        </p:txBody>
      </p:sp>
      <p:sp>
        <p:nvSpPr>
          <p:cNvPr id="3" name="Content Placeholder 2"/>
          <p:cNvSpPr>
            <a:spLocks noGrp="1"/>
          </p:cNvSpPr>
          <p:nvPr>
            <p:ph idx="1"/>
          </p:nvPr>
        </p:nvSpPr>
        <p:spPr>
          <a:xfrm>
            <a:off x="1341120" y="2263013"/>
            <a:ext cx="9509760" cy="4127627"/>
          </a:xfrm>
        </p:spPr>
        <p:txBody>
          <a:bodyPr/>
          <a:lstStyle/>
          <a:p>
            <a:r>
              <a:rPr lang="en-US" dirty="0"/>
              <a:t>Outreach Materials</a:t>
            </a:r>
          </a:p>
          <a:p>
            <a:pPr lvl="1"/>
            <a:r>
              <a:rPr lang="en-US" dirty="0"/>
              <a:t>Include your contact information &amp; how you can help</a:t>
            </a:r>
          </a:p>
          <a:p>
            <a:pPr lvl="1"/>
            <a:r>
              <a:rPr lang="en-US" dirty="0"/>
              <a:t>Provide list of important resources for benefit programs</a:t>
            </a:r>
          </a:p>
          <a:p>
            <a:r>
              <a:rPr lang="en-US" dirty="0"/>
              <a:t>During your presentations—make it clear where people can apply.</a:t>
            </a:r>
          </a:p>
          <a:p>
            <a:pPr lvl="1"/>
            <a:r>
              <a:rPr lang="en-US" dirty="0"/>
              <a:t>Handout—Important Resources for Medicare and Related Programs</a:t>
            </a:r>
          </a:p>
          <a:p>
            <a:r>
              <a:rPr lang="en-US" dirty="0"/>
              <a:t>Make sure your community partners know.</a:t>
            </a:r>
          </a:p>
          <a:p>
            <a:pPr lvl="1"/>
            <a:r>
              <a:rPr lang="en-US" dirty="0"/>
              <a:t>Meet to inform</a:t>
            </a:r>
          </a:p>
          <a:p>
            <a:pPr lvl="1"/>
            <a:r>
              <a:rPr lang="en-US" dirty="0"/>
              <a:t>Provide outreach materials they can share</a:t>
            </a:r>
          </a:p>
        </p:txBody>
      </p:sp>
      <p:pic>
        <p:nvPicPr>
          <p:cNvPr id="2050" name="Picture 2" descr="Image result for Confused clipart person where should I go?">
            <a:extLst>
              <a:ext uri="{FF2B5EF4-FFF2-40B4-BE49-F238E27FC236}">
                <a16:creationId xmlns:a16="http://schemas.microsoft.com/office/drawing/2014/main" id="{189D9648-4E72-4FDA-AEF8-E68A0B33E0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4"/>
          <a:stretch/>
        </p:blipFill>
        <p:spPr bwMode="auto">
          <a:xfrm>
            <a:off x="9372600" y="762000"/>
            <a:ext cx="1881582" cy="376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Believing Other People Need Help More</a:t>
            </a:r>
          </a:p>
        </p:txBody>
      </p:sp>
      <p:sp>
        <p:nvSpPr>
          <p:cNvPr id="3" name="Content Placeholder 2"/>
          <p:cNvSpPr>
            <a:spLocks noGrp="1"/>
          </p:cNvSpPr>
          <p:nvPr>
            <p:ph idx="1"/>
          </p:nvPr>
        </p:nvSpPr>
        <p:spPr>
          <a:xfrm>
            <a:off x="1341120" y="1905000"/>
            <a:ext cx="9784080" cy="4038600"/>
          </a:xfrm>
        </p:spPr>
        <p:txBody>
          <a:bodyPr>
            <a:normAutofit/>
          </a:bodyPr>
          <a:lstStyle/>
          <a:p>
            <a:r>
              <a:rPr lang="en-US" dirty="0"/>
              <a:t>Challenge that idea with data:</a:t>
            </a:r>
          </a:p>
          <a:p>
            <a:pPr lvl="1"/>
            <a:r>
              <a:rPr lang="en-US" dirty="0"/>
              <a:t>In 2017 alone—over 9 million Medicare beneficiaries in the U.S. received assistance with their Medicare costs through MSPs. Almost 120,000 were Wisconsin residents. </a:t>
            </a:r>
          </a:p>
          <a:p>
            <a:pPr lvl="1"/>
            <a:r>
              <a:rPr lang="en-US" dirty="0"/>
              <a:t>“Many people in our community use these benefits, and maybe even some of your neighbors.”  </a:t>
            </a:r>
          </a:p>
          <a:p>
            <a:pPr lvl="1"/>
            <a:r>
              <a:rPr lang="en-US" dirty="0"/>
              <a:t>Give examples of how you have helped others—no names!—and how that has made a difference in their lives. </a:t>
            </a:r>
          </a:p>
          <a:p>
            <a:r>
              <a:rPr lang="en-US" dirty="0"/>
              <a:t>Counter the idea by explaining that taking the benefits now can help them keep up with their healthcare and medications—which will help to prevent future problems, and still be able to keep up with other living expenses.  May help them to remain independent longer.</a:t>
            </a:r>
          </a:p>
          <a:p>
            <a:r>
              <a:rPr lang="en-US" dirty="0"/>
              <a:t>Also, see last year’s webinar: </a:t>
            </a:r>
            <a:r>
              <a:rPr lang="en-US" i="1" dirty="0"/>
              <a:t>Combating the Stigma of Seeking Help with Medicare Costs.</a:t>
            </a:r>
            <a:endParaRPr lang="en-US" dirty="0"/>
          </a:p>
          <a:p>
            <a:endParaRPr lang="en-US" dirty="0"/>
          </a:p>
        </p:txBody>
      </p:sp>
    </p:spTree>
    <p:extLst>
      <p:ext uri="{BB962C8B-B14F-4D97-AF65-F5344CB8AC3E}">
        <p14:creationId xmlns:p14="http://schemas.microsoft.com/office/powerpoint/2010/main" val="21666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990600"/>
            <a:ext cx="6964680" cy="1233424"/>
          </a:xfrm>
        </p:spPr>
        <p:txBody>
          <a:bodyPr/>
          <a:lstStyle/>
          <a:p>
            <a:r>
              <a:rPr lang="en-US" b="1" dirty="0"/>
              <a:t>Four Strategies for Addressing—and overcoming the Barriers</a:t>
            </a:r>
          </a:p>
        </p:txBody>
      </p:sp>
      <p:sp>
        <p:nvSpPr>
          <p:cNvPr id="3" name="Content Placeholder 2"/>
          <p:cNvSpPr>
            <a:spLocks noGrp="1"/>
          </p:cNvSpPr>
          <p:nvPr>
            <p:ph idx="1"/>
          </p:nvPr>
        </p:nvSpPr>
        <p:spPr>
          <a:xfrm>
            <a:off x="1828800" y="2570163"/>
            <a:ext cx="9509760" cy="4127627"/>
          </a:xfrm>
        </p:spPr>
        <p:txBody>
          <a:bodyPr/>
          <a:lstStyle/>
          <a:p>
            <a:pPr marL="502920" indent="-457200">
              <a:buFont typeface="+mj-lt"/>
              <a:buAutoNum type="arabicPeriod"/>
            </a:pPr>
            <a:r>
              <a:rPr lang="en-US" dirty="0"/>
              <a:t>Facebook posts</a:t>
            </a:r>
          </a:p>
          <a:p>
            <a:pPr marL="502920" indent="-457200">
              <a:buFont typeface="+mj-lt"/>
              <a:buAutoNum type="arabicPeriod"/>
            </a:pPr>
            <a:r>
              <a:rPr lang="en-US" dirty="0"/>
              <a:t>Presentations/Face-to-Face Outreach</a:t>
            </a:r>
          </a:p>
          <a:p>
            <a:pPr marL="502920" indent="-457200">
              <a:buFont typeface="+mj-lt"/>
              <a:buAutoNum type="arabicPeriod"/>
            </a:pPr>
            <a:r>
              <a:rPr lang="en-US" dirty="0"/>
              <a:t>Outreach Materials</a:t>
            </a:r>
          </a:p>
          <a:p>
            <a:pPr marL="502920" indent="-457200">
              <a:buFont typeface="+mj-lt"/>
              <a:buAutoNum type="arabicPeriod"/>
            </a:pPr>
            <a:r>
              <a:rPr lang="en-US" dirty="0"/>
              <a:t>Community Partner Education</a:t>
            </a:r>
          </a:p>
        </p:txBody>
      </p:sp>
      <p:pic>
        <p:nvPicPr>
          <p:cNvPr id="3076" name="Picture 4" descr="Image result for person jumping over a barrier cartoon">
            <a:extLst>
              <a:ext uri="{FF2B5EF4-FFF2-40B4-BE49-F238E27FC236}">
                <a16:creationId xmlns:a16="http://schemas.microsoft.com/office/drawing/2014/main" id="{0B3851CA-AF18-4C61-A325-85A0DC247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19024"/>
            <a:ext cx="342417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762000"/>
            <a:ext cx="9509760" cy="1233424"/>
          </a:xfrm>
        </p:spPr>
        <p:txBody>
          <a:bodyPr/>
          <a:lstStyle/>
          <a:p>
            <a:r>
              <a:rPr lang="en-US" b="1" dirty="0"/>
              <a:t>1.  Facebook Posts</a:t>
            </a:r>
          </a:p>
        </p:txBody>
      </p:sp>
      <p:sp>
        <p:nvSpPr>
          <p:cNvPr id="3" name="Content Placeholder 2"/>
          <p:cNvSpPr>
            <a:spLocks noGrp="1"/>
          </p:cNvSpPr>
          <p:nvPr>
            <p:ph idx="1"/>
          </p:nvPr>
        </p:nvSpPr>
        <p:spPr>
          <a:xfrm>
            <a:off x="1341120" y="2514600"/>
            <a:ext cx="9509760" cy="4127627"/>
          </a:xfrm>
        </p:spPr>
        <p:txBody>
          <a:bodyPr/>
          <a:lstStyle/>
          <a:p>
            <a:r>
              <a:rPr lang="en-US" dirty="0"/>
              <a:t>Four week series of posts</a:t>
            </a:r>
          </a:p>
          <a:p>
            <a:r>
              <a:rPr lang="en-US" dirty="0"/>
              <a:t>One post to address each of the barriers</a:t>
            </a:r>
          </a:p>
          <a:p>
            <a:r>
              <a:rPr lang="en-US" dirty="0"/>
              <a:t>Consider repeating in 6 months</a:t>
            </a:r>
          </a:p>
        </p:txBody>
      </p:sp>
      <p:pic>
        <p:nvPicPr>
          <p:cNvPr id="5" name="Picture 4">
            <a:extLst>
              <a:ext uri="{FF2B5EF4-FFF2-40B4-BE49-F238E27FC236}">
                <a16:creationId xmlns:a16="http://schemas.microsoft.com/office/drawing/2014/main" id="{5BCD39A1-2754-4B13-8260-BBED48567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386146"/>
            <a:ext cx="3057525" cy="3057525"/>
          </a:xfrm>
          <a:prstGeom prst="rect">
            <a:avLst/>
          </a:prstGeom>
        </p:spPr>
      </p:pic>
    </p:spTree>
    <p:extLst>
      <p:ext uri="{BB962C8B-B14F-4D97-AF65-F5344CB8AC3E}">
        <p14:creationId xmlns:p14="http://schemas.microsoft.com/office/powerpoint/2010/main" val="40659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4843</TotalTime>
  <Words>2999</Words>
  <Application>Microsoft Office PowerPoint</Application>
  <PresentationFormat>Widescreen</PresentationFormat>
  <Paragraphs>205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Corbel</vt:lpstr>
      <vt:lpstr>Euphemia</vt:lpstr>
      <vt:lpstr>Wingdings</vt:lpstr>
      <vt:lpstr>Banded Design Blue 16x9</vt:lpstr>
      <vt:lpstr>Addressing the Barriers to Applying for Benefits</vt:lpstr>
      <vt:lpstr>What the Research Says</vt:lpstr>
      <vt:lpstr>Four Key Barriers to Applying for Benefits</vt:lpstr>
      <vt:lpstr>1.  Lack of Awareness of Programs</vt:lpstr>
      <vt:lpstr>2.  Assuming the Application Process is Tedious</vt:lpstr>
      <vt:lpstr>3.  Not Knowing Where to Apply</vt:lpstr>
      <vt:lpstr>4.  Believing Other People Need Help More</vt:lpstr>
      <vt:lpstr>Four Strategies for Addressing—and overcoming the Barriers</vt:lpstr>
      <vt:lpstr>1.  Facebook Posts</vt:lpstr>
      <vt:lpstr>Facebook Post #1</vt:lpstr>
      <vt:lpstr>Facebook Post #2</vt:lpstr>
      <vt:lpstr>Facebook Post #3</vt:lpstr>
      <vt:lpstr>Facebook Post #4</vt:lpstr>
      <vt:lpstr>2.  Presentations and other     Face-to-Face Outreach</vt:lpstr>
      <vt:lpstr>3.  Outreach Materials</vt:lpstr>
      <vt:lpstr>4.  Community Partner Education</vt:lpstr>
      <vt:lpstr>Removing the Barriers…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Barriers to Applying for Benefits</dc:title>
  <dc:creator>Debbie Bisswurm</dc:creator>
  <cp:lastModifiedBy>Debbie Bisswurm</cp:lastModifiedBy>
  <cp:revision>85</cp:revision>
  <cp:lastPrinted>2019-06-26T16:41:37Z</cp:lastPrinted>
  <dcterms:created xsi:type="dcterms:W3CDTF">2019-05-13T13:52:56Z</dcterms:created>
  <dcterms:modified xsi:type="dcterms:W3CDTF">2019-06-27T14:14:39Z</dcterms:modified>
</cp:coreProperties>
</file>