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64" r:id="rId9"/>
    <p:sldId id="266" r:id="rId10"/>
    <p:sldId id="269" r:id="rId11"/>
    <p:sldId id="267" r:id="rId12"/>
    <p:sldId id="262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3061712152532051E-3"/>
          <c:y val="0"/>
          <c:w val="0.6834749326696129"/>
          <c:h val="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Expenditures by Function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262-4F0E-BC31-58C332FB791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262-4F0E-BC31-58C332FB791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858-4FE3-86BB-A515400C0CA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4-7858-4FE3-86BB-A515400C0CA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7858-4FE3-86BB-A515400C0CA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858-4FE3-86BB-A515400C0CA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7262-4F0E-BC31-58C332FB791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F-7262-4F0E-BC31-58C332FB791A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1-7262-4F0E-BC31-58C332FB791A}"/>
              </c:ext>
            </c:extLst>
          </c:dPt>
          <c:dLbls>
            <c:dLbl>
              <c:idx val="0"/>
              <c:layout>
                <c:manualLayout>
                  <c:x val="-2.9939208577986348E-2"/>
                  <c:y val="-9.026016214836940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62-4F0E-BC31-58C332FB791A}"/>
                </c:ext>
              </c:extLst>
            </c:dLbl>
            <c:dLbl>
              <c:idx val="1"/>
              <c:layout>
                <c:manualLayout>
                  <c:x val="-9.8526437181166767E-3"/>
                  <c:y val="5.4464011939197579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262-4F0E-BC31-58C332FB791A}"/>
                </c:ext>
              </c:extLst>
            </c:dLbl>
            <c:dLbl>
              <c:idx val="2"/>
              <c:layout>
                <c:manualLayout>
                  <c:x val="-2.7437089797588631E-3"/>
                  <c:y val="1.3270778342192669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858-4FE3-86BB-A515400C0CAF}"/>
                </c:ext>
              </c:extLst>
            </c:dLbl>
            <c:dLbl>
              <c:idx val="3"/>
              <c:layout>
                <c:manualLayout>
                  <c:x val="-9.1832900188441417E-3"/>
                  <c:y val="-3.695683405415952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858-4FE3-86BB-A515400C0CAF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Sheet1!$A$2:$A$10</c:f>
              <c:strCache>
                <c:ptCount val="9"/>
                <c:pt idx="0">
                  <c:v>Commerce</c:v>
                </c:pt>
                <c:pt idx="1">
                  <c:v>Environment</c:v>
                </c:pt>
                <c:pt idx="2">
                  <c:v>Corrections</c:v>
                </c:pt>
                <c:pt idx="3">
                  <c:v>Children &amp; Families/ Economic Support</c:v>
                </c:pt>
                <c:pt idx="4">
                  <c:v>Transportation (not bonding)</c:v>
                </c:pt>
                <c:pt idx="5">
                  <c:v>Health Services</c:v>
                </c:pt>
                <c:pt idx="6">
                  <c:v>Educaton</c:v>
                </c:pt>
                <c:pt idx="7">
                  <c:v>Shared Revenue &amp; Tax Relief</c:v>
                </c:pt>
                <c:pt idx="8">
                  <c:v>Other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999</c:v>
                </c:pt>
                <c:pt idx="1">
                  <c:v>1170</c:v>
                </c:pt>
                <c:pt idx="2">
                  <c:v>2713</c:v>
                </c:pt>
                <c:pt idx="3">
                  <c:v>2837</c:v>
                </c:pt>
                <c:pt idx="4">
                  <c:v>6627</c:v>
                </c:pt>
                <c:pt idx="5">
                  <c:v>27530</c:v>
                </c:pt>
                <c:pt idx="6">
                  <c:v>30479</c:v>
                </c:pt>
                <c:pt idx="7">
                  <c:v>5979</c:v>
                </c:pt>
                <c:pt idx="8">
                  <c:v>5157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58-4FE3-86BB-A515400C0CA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554027303170781"/>
          <c:y val="1.8310784151292742E-2"/>
          <c:w val="0.34292346490036457"/>
          <c:h val="0.9816892158487072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Proposed Budget Increases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Budget Increase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All other programs</c:v>
                </c:pt>
                <c:pt idx="1">
                  <c:v>Rural Broadband</c:v>
                </c:pt>
                <c:pt idx="2">
                  <c:v>UW System</c:v>
                </c:pt>
                <c:pt idx="3">
                  <c:v>Corrections (Prisons)</c:v>
                </c:pt>
                <c:pt idx="4">
                  <c:v>Local Aid, Tax Credits</c:v>
                </c:pt>
                <c:pt idx="5">
                  <c:v>Health Services (Medicaid)</c:v>
                </c:pt>
                <c:pt idx="6">
                  <c:v>Public Instruction (School Aids)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177</c:v>
                </c:pt>
                <c:pt idx="1">
                  <c:v>50</c:v>
                </c:pt>
                <c:pt idx="2">
                  <c:v>127</c:v>
                </c:pt>
                <c:pt idx="3">
                  <c:v>151</c:v>
                </c:pt>
                <c:pt idx="4">
                  <c:v>260</c:v>
                </c:pt>
                <c:pt idx="5">
                  <c:v>329</c:v>
                </c:pt>
                <c:pt idx="6">
                  <c:v>1593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DA-42E4-98AC-59B1440F39F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10314616"/>
        <c:axId val="210314944"/>
      </c:barChart>
      <c:catAx>
        <c:axId val="2103146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314944"/>
        <c:crosses val="autoZero"/>
        <c:auto val="1"/>
        <c:lblAlgn val="ctr"/>
        <c:lblOffset val="100"/>
        <c:noMultiLvlLbl val="0"/>
      </c:catAx>
      <c:valAx>
        <c:axId val="21031494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314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F78C-4CBE-4B94-A2BF-0CE3FD12AC11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3C11-87D9-4C3B-95BA-DBCBEFE3B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64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F78C-4CBE-4B94-A2BF-0CE3FD12AC11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3C11-87D9-4C3B-95BA-DBCBEFE3B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587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F78C-4CBE-4B94-A2BF-0CE3FD12AC11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3C11-87D9-4C3B-95BA-DBCBEFE3BA3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4527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F78C-4CBE-4B94-A2BF-0CE3FD12AC11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3C11-87D9-4C3B-95BA-DBCBEFE3B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59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F78C-4CBE-4B94-A2BF-0CE3FD12AC11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3C11-87D9-4C3B-95BA-DBCBEFE3BA3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9395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F78C-4CBE-4B94-A2BF-0CE3FD12AC11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3C11-87D9-4C3B-95BA-DBCBEFE3B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687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F78C-4CBE-4B94-A2BF-0CE3FD12AC11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3C11-87D9-4C3B-95BA-DBCBEFE3BA3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6DF84E0-58D3-4D39-BFF9-D17BD6F828D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890842"/>
            <a:ext cx="12192000" cy="128927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5B88E24-6EFF-4248-BD2A-F1B92860A2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919" y="5257799"/>
            <a:ext cx="1500554" cy="152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801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F78C-4CBE-4B94-A2BF-0CE3FD12AC11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3C11-87D9-4C3B-95BA-DBCBEFE3BA3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E5F7B9C-314C-42F0-96CC-32A978A459E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890842"/>
            <a:ext cx="12192000" cy="128927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2EFC3F8-86BB-47C5-A9B5-410B869580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919" y="5257799"/>
            <a:ext cx="1500554" cy="152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3291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2E60EE5C-217F-4328-9D36-372D3DADA6D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8793" y="0"/>
            <a:ext cx="12192000" cy="497644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9098A2-57A8-4010-B02D-ACE66E1B9F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2500" y="372563"/>
            <a:ext cx="10603523" cy="2387600"/>
          </a:xfrm>
        </p:spPr>
        <p:txBody>
          <a:bodyPr anchor="t" anchorCtr="0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12CB31AD-0AAA-49B7-B31E-A0CBAB757C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850" y="5561716"/>
            <a:ext cx="1921888" cy="923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8" name="Text Box 5">
            <a:extLst>
              <a:ext uri="{FF2B5EF4-FFF2-40B4-BE49-F238E27FC236}">
                <a16:creationId xmlns:a16="http://schemas.microsoft.com/office/drawing/2014/main" id="{BD787C0A-F40A-454A-8020-E384704566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317419" y="6162038"/>
            <a:ext cx="1664172" cy="3224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88CC"/>
                </a:solidFill>
                <a:effectLst/>
                <a:latin typeface="Helsinki Narrow" panose="020B0506020202030204" pitchFamily="34" charset="0"/>
              </a:rPr>
              <a:t>Aging Resource Center of Milwaukee County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321611ED-31D7-42BE-8E5A-351D790A1CB3}"/>
              </a:ext>
            </a:extLst>
          </p:cNvPr>
          <p:cNvSpPr txBox="1">
            <a:spLocks/>
          </p:cNvSpPr>
          <p:nvPr userDrawn="1"/>
        </p:nvSpPr>
        <p:spPr>
          <a:xfrm>
            <a:off x="0" y="6549857"/>
            <a:ext cx="12192000" cy="32166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Committed to the Independence and Dignity of Older Adults through Advocacy, Leadership and Service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7CAA35C-E0D3-4E77-8075-C878802E6B8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035" y="3887981"/>
            <a:ext cx="2586345" cy="263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369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F78C-4CBE-4B94-A2BF-0CE3FD12AC11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3C11-87D9-4C3B-95BA-DBCBEFE3BA3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A77BF252-6BCF-43D0-AA61-112C05D52EA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890842"/>
            <a:ext cx="12192000" cy="128927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4B48D42-E033-404F-BC7A-5341A347BD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919" y="5257799"/>
            <a:ext cx="1500554" cy="152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411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F78C-4CBE-4B94-A2BF-0CE3FD12AC11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3C11-87D9-4C3B-95BA-DBCBEFE3BA3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46923713-5A77-4B9C-8551-35BE07513D7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890842"/>
            <a:ext cx="12192000" cy="128927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95DADF7-AD4D-404F-8639-EFB3DD4A06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919" y="5257799"/>
            <a:ext cx="1500554" cy="152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76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F78C-4CBE-4B94-A2BF-0CE3FD12AC11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3C11-87D9-4C3B-95BA-DBCBEFE3BA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168633AF-4824-43A6-A145-54A8D3BF115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890842"/>
            <a:ext cx="12192000" cy="128927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157A4AA-C425-432D-9076-1A9232AFF2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919" y="5257799"/>
            <a:ext cx="1500554" cy="152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577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F78C-4CBE-4B94-A2BF-0CE3FD12AC11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3C11-87D9-4C3B-95BA-DBCBEFE3BA3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0DC49AD1-38F7-4C8A-9E0C-E9F2B248468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890842"/>
            <a:ext cx="12192000" cy="128927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494435C-7D08-4D38-B939-1E893FBE18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919" y="5257799"/>
            <a:ext cx="1500554" cy="152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568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F78C-4CBE-4B94-A2BF-0CE3FD12AC11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3C11-87D9-4C3B-95BA-DBCBEFE3BA3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89C0D2CE-9576-4A34-93E6-48E29F37551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890842"/>
            <a:ext cx="12192000" cy="128927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A74298-21DE-4392-90AF-5C8C02D5D6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919" y="5257799"/>
            <a:ext cx="1500554" cy="152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374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F78C-4CBE-4B94-A2BF-0CE3FD12AC11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3C11-87D9-4C3B-95BA-DBCBEFE3BA3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056F202-E639-420F-9188-26110190A4D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890842"/>
            <a:ext cx="12192000" cy="128927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DE42C6-7680-4AF5-82D8-F4C96BD3AA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919" y="5257799"/>
            <a:ext cx="1500554" cy="152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578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F78C-4CBE-4B94-A2BF-0CE3FD12AC11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3C11-87D9-4C3B-95BA-DBCBEFE3BA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8DD4E51D-A0B7-4CE1-ADA8-D495511CF5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890842"/>
            <a:ext cx="12192000" cy="128927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8678EAB-DAD5-4EAE-A1B0-767ECD68BD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919" y="5257799"/>
            <a:ext cx="1500554" cy="152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84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F78C-4CBE-4B94-A2BF-0CE3FD12AC11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3C11-87D9-4C3B-95BA-DBCBEFE3BA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2C409F2-42E6-450F-A68D-E99C744C9FD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890842"/>
            <a:ext cx="12192000" cy="128927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14815E1-E689-4CB4-80AB-BDAE74BF7C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919" y="5257799"/>
            <a:ext cx="1500554" cy="152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8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4F78C-4CBE-4B94-A2BF-0CE3FD12AC11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803C11-87D9-4C3B-95BA-DBCBEFE3B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82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legiswisconsin.gov/" TargetMode="External"/><Relationship Id="rId2" Type="http://schemas.openxmlformats.org/officeDocument/2006/relationships/hyperlink" Target="mailto:BudgetComments@legis.Wisconsin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100DB-86E3-4E3F-BF70-5F00F94B6F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2019-21 Wisconsin State Budget Briefing</a:t>
            </a:r>
          </a:p>
        </p:txBody>
      </p:sp>
    </p:spTree>
    <p:extLst>
      <p:ext uri="{BB962C8B-B14F-4D97-AF65-F5344CB8AC3E}">
        <p14:creationId xmlns:p14="http://schemas.microsoft.com/office/powerpoint/2010/main" val="2266811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73863-BA4D-4968-B246-3A8EDB582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Veterans &amp; Corrections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F0C78-94A9-4B67-A8FC-08B4F3B79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0305"/>
            <a:ext cx="8954346" cy="2755392"/>
          </a:xfrm>
        </p:spPr>
        <p:txBody>
          <a:bodyPr/>
          <a:lstStyle/>
          <a:p>
            <a:r>
              <a:rPr lang="en-US" dirty="0"/>
              <a:t>Ends transfer of funds from Veterans Homes to the Veteran’s trust fund by switching to $15.8 million in state funds in the budget’s second year.</a:t>
            </a:r>
          </a:p>
          <a:p>
            <a:r>
              <a:rPr lang="en-US" dirty="0"/>
              <a:t>Continue funding for veterans peer-run respite in Milwaukee</a:t>
            </a:r>
          </a:p>
          <a:p>
            <a:r>
              <a:rPr lang="en-US" dirty="0"/>
              <a:t>Geriatric Population in Corrections: No changes in budget</a:t>
            </a:r>
          </a:p>
          <a:p>
            <a:r>
              <a:rPr lang="en-US" dirty="0"/>
              <a:t>Close Lincoln Hills &amp; Copper Lake / new state secure juvenile facility in MKE</a:t>
            </a:r>
          </a:p>
        </p:txBody>
      </p:sp>
    </p:spTree>
    <p:extLst>
      <p:ext uri="{BB962C8B-B14F-4D97-AF65-F5344CB8AC3E}">
        <p14:creationId xmlns:p14="http://schemas.microsoft.com/office/powerpoint/2010/main" val="936449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B25FF-8C72-4695-B09E-FA4B8410C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387B0-A079-4444-BC3E-BA372D65F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0250"/>
            <a:ext cx="8596668" cy="3880773"/>
          </a:xfrm>
        </p:spPr>
        <p:txBody>
          <a:bodyPr/>
          <a:lstStyle/>
          <a:p>
            <a:r>
              <a:rPr lang="en-US" dirty="0"/>
              <a:t>Increases gas tax by 8¢ gal.</a:t>
            </a:r>
          </a:p>
          <a:p>
            <a:r>
              <a:rPr lang="en-US" dirty="0"/>
              <a:t>Eliminates minimum markup</a:t>
            </a:r>
          </a:p>
          <a:p>
            <a:r>
              <a:rPr lang="en-US" dirty="0"/>
              <a:t>Local Roads &amp; Highways</a:t>
            </a:r>
          </a:p>
          <a:p>
            <a:r>
              <a:rPr lang="en-US" dirty="0"/>
              <a:t>10%     General Transit Aids (+$13.8M)</a:t>
            </a:r>
          </a:p>
          <a:p>
            <a:r>
              <a:rPr lang="en-US" dirty="0"/>
              <a:t>21%     Specialized Transportation Aids (+$6M)</a:t>
            </a:r>
          </a:p>
          <a:p>
            <a:r>
              <a:rPr lang="en-US" dirty="0"/>
              <a:t>10%     Paratransit Aids</a:t>
            </a:r>
          </a:p>
          <a:p>
            <a:r>
              <a:rPr lang="en-US" dirty="0"/>
              <a:t>Creates Transit Capital Assistance Fund to replace public transit vehicles</a:t>
            </a:r>
          </a:p>
          <a:p>
            <a:r>
              <a:rPr lang="en-US" dirty="0"/>
              <a:t>NO NEMT reforms</a:t>
            </a:r>
          </a:p>
          <a:p>
            <a:r>
              <a:rPr lang="en-US" dirty="0"/>
              <a:t>Allows local referendum for inter-municipal transit services</a:t>
            </a:r>
          </a:p>
        </p:txBody>
      </p:sp>
      <p:sp>
        <p:nvSpPr>
          <p:cNvPr id="4" name="Arrow: Up 3">
            <a:extLst>
              <a:ext uri="{FF2B5EF4-FFF2-40B4-BE49-F238E27FC236}">
                <a16:creationId xmlns:a16="http://schemas.microsoft.com/office/drawing/2014/main" id="{E5B434CE-05E8-4550-A8C4-88D479ED7AF3}"/>
              </a:ext>
            </a:extLst>
          </p:cNvPr>
          <p:cNvSpPr/>
          <p:nvPr/>
        </p:nvSpPr>
        <p:spPr>
          <a:xfrm>
            <a:off x="1610360" y="2711553"/>
            <a:ext cx="152400" cy="2666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Up 4">
            <a:extLst>
              <a:ext uri="{FF2B5EF4-FFF2-40B4-BE49-F238E27FC236}">
                <a16:creationId xmlns:a16="http://schemas.microsoft.com/office/drawing/2014/main" id="{57729D20-7650-48F7-97E7-72C1E47B4DE5}"/>
              </a:ext>
            </a:extLst>
          </p:cNvPr>
          <p:cNvSpPr/>
          <p:nvPr/>
        </p:nvSpPr>
        <p:spPr>
          <a:xfrm>
            <a:off x="1610360" y="3053937"/>
            <a:ext cx="152400" cy="2666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Arrow: Up 5">
            <a:extLst>
              <a:ext uri="{FF2B5EF4-FFF2-40B4-BE49-F238E27FC236}">
                <a16:creationId xmlns:a16="http://schemas.microsoft.com/office/drawing/2014/main" id="{F61F6A75-D9E5-46A1-9E3B-C2D588396684}"/>
              </a:ext>
            </a:extLst>
          </p:cNvPr>
          <p:cNvSpPr/>
          <p:nvPr/>
        </p:nvSpPr>
        <p:spPr>
          <a:xfrm>
            <a:off x="1600200" y="3435124"/>
            <a:ext cx="152400" cy="2666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49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BE004-DA1C-4CBF-91E7-20F44A04F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Committee on Finance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4022F0E-DA04-4764-82F8-46A6F278B4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661680"/>
              </p:ext>
            </p:extLst>
          </p:nvPr>
        </p:nvGraphicFramePr>
        <p:xfrm>
          <a:off x="677690" y="1337628"/>
          <a:ext cx="859631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>
                  <a:extLst>
                    <a:ext uri="{9D8B030D-6E8A-4147-A177-3AD203B41FA5}">
                      <a16:colId xmlns:a16="http://schemas.microsoft.com/office/drawing/2014/main" val="894419825"/>
                    </a:ext>
                  </a:extLst>
                </a:gridCol>
                <a:gridCol w="4298156">
                  <a:extLst>
                    <a:ext uri="{9D8B030D-6E8A-4147-A177-3AD203B41FA5}">
                      <a16:colId xmlns:a16="http://schemas.microsoft.com/office/drawing/2014/main" val="24033058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Assembly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097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Alberta Darling (R) </a:t>
                      </a:r>
                      <a:r>
                        <a:rPr lang="en-US" dirty="0"/>
                        <a:t>co-chair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 Nygren (R) co-chair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140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Luther Olsen (R) vice-chair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Amy </a:t>
                      </a:r>
                      <a:r>
                        <a:rPr lang="en-US" dirty="0" err="1"/>
                        <a:t>Loudenbeck</a:t>
                      </a:r>
                      <a:r>
                        <a:rPr lang="en-US" dirty="0"/>
                        <a:t> (R) vice-chair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3680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Howard </a:t>
                      </a:r>
                      <a:r>
                        <a:rPr lang="en-US" dirty="0" err="1"/>
                        <a:t>Marklein</a:t>
                      </a:r>
                      <a:r>
                        <a:rPr lang="en-US" dirty="0"/>
                        <a:t> (R)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Shannon Zimmerman (R)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189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Dewey </a:t>
                      </a:r>
                      <a:r>
                        <a:rPr lang="en-US" dirty="0" err="1"/>
                        <a:t>Stroebel</a:t>
                      </a:r>
                      <a:r>
                        <a:rPr lang="en-US" dirty="0"/>
                        <a:t> (R)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Terry </a:t>
                      </a:r>
                      <a:r>
                        <a:rPr lang="en-US" dirty="0" err="1"/>
                        <a:t>Katsma</a:t>
                      </a:r>
                      <a:r>
                        <a:rPr lang="en-US" dirty="0"/>
                        <a:t> (R)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828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Thomas Tiffany (R)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Mark Born (R)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84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Devin LeMahieu (R)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Mike </a:t>
                      </a:r>
                      <a:r>
                        <a:rPr lang="en-US" dirty="0" err="1"/>
                        <a:t>Rohrkaste</a:t>
                      </a:r>
                      <a:r>
                        <a:rPr lang="en-US" dirty="0"/>
                        <a:t> (R)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612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Jon </a:t>
                      </a:r>
                      <a:r>
                        <a:rPr lang="en-US" dirty="0" err="1"/>
                        <a:t>Erpenbach</a:t>
                      </a:r>
                      <a:r>
                        <a:rPr lang="en-US" dirty="0"/>
                        <a:t> (D)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Chris Taylor (D)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125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LaTonya Johnson (D)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Evan </a:t>
                      </a:r>
                      <a:r>
                        <a:rPr lang="en-US" dirty="0" err="1">
                          <a:highlight>
                            <a:srgbClr val="00FF00"/>
                          </a:highlight>
                        </a:rPr>
                        <a:t>Goyke</a:t>
                      </a:r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 (D)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942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580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67A1E-6DCE-4089-ADCA-1AF5EAE59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Involved!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633BE-0E37-4533-B3EF-C20A612E7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r>
              <a:rPr lang="en-US" dirty="0"/>
              <a:t>Attend / Testify at Hearings</a:t>
            </a:r>
          </a:p>
          <a:p>
            <a:r>
              <a:rPr lang="en-US" dirty="0"/>
              <a:t>Submit Budget testimony to Joint Committee on Finance at: </a:t>
            </a:r>
            <a:r>
              <a:rPr lang="en-US" dirty="0">
                <a:hlinkClick r:id="rId2"/>
              </a:rPr>
              <a:t>BudgetComments@legis.Wisconsin.gov</a:t>
            </a:r>
            <a:endParaRPr lang="en-US" dirty="0"/>
          </a:p>
          <a:p>
            <a:r>
              <a:rPr lang="en-US" dirty="0"/>
              <a:t>Attend town halls with local legislators / call your representatives, </a:t>
            </a:r>
            <a:r>
              <a:rPr lang="en-US" dirty="0" err="1"/>
              <a:t>esp</a:t>
            </a:r>
            <a:r>
              <a:rPr lang="en-US" dirty="0"/>
              <a:t> JCF</a:t>
            </a:r>
          </a:p>
          <a:p>
            <a:r>
              <a:rPr lang="en-US" dirty="0"/>
              <a:t>Follow your state senators and representatives on social media (</a:t>
            </a:r>
            <a:r>
              <a:rPr lang="en-US" dirty="0" err="1"/>
              <a:t>FaceBook</a:t>
            </a:r>
            <a:r>
              <a:rPr lang="en-US" dirty="0"/>
              <a:t>/Twitter) and subscribe to e-newsletters</a:t>
            </a:r>
          </a:p>
          <a:p>
            <a:r>
              <a:rPr lang="en-US" dirty="0"/>
              <a:t>Find your legislators online here: </a:t>
            </a:r>
            <a:r>
              <a:rPr lang="en-US" dirty="0">
                <a:hlinkClick r:id="rId3"/>
              </a:rPr>
              <a:t>http://legiswisconsin.gov</a:t>
            </a:r>
            <a:endParaRPr lang="en-US" dirty="0"/>
          </a:p>
          <a:p>
            <a:r>
              <a:rPr lang="en-US" dirty="0"/>
              <a:t>Sign-up for the SENIOR STATESMAN training – Wed April 24</a:t>
            </a:r>
            <a:r>
              <a:rPr lang="en-US" baseline="30000" dirty="0"/>
              <a:t>th</a:t>
            </a:r>
            <a:r>
              <a:rPr lang="en-US" dirty="0"/>
              <a:t> – Fri April 26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dirty="0"/>
              <a:t>Attend AGING ADVOCACY DAY on Tuesday, May 14</a:t>
            </a:r>
            <a:r>
              <a:rPr lang="en-US" baseline="30000" dirty="0"/>
              <a:t>th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536308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432CF09-8D6A-485B-9DFB-27B72C6B7EAC}"/>
              </a:ext>
            </a:extLst>
          </p:cNvPr>
          <p:cNvSpPr txBox="1"/>
          <p:nvPr/>
        </p:nvSpPr>
        <p:spPr>
          <a:xfrm>
            <a:off x="1244222" y="178837"/>
            <a:ext cx="8087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70C0"/>
                </a:solidFill>
              </a:rPr>
              <a:t>State of Wisconsin Biennial Budget Process </a:t>
            </a:r>
          </a:p>
        </p:txBody>
      </p:sp>
      <p:pic>
        <p:nvPicPr>
          <p:cNvPr id="5" name="Picture 4" descr="A close up of a building&#10;&#10;Description generated with high confidence">
            <a:extLst>
              <a:ext uri="{FF2B5EF4-FFF2-40B4-BE49-F238E27FC236}">
                <a16:creationId xmlns:a16="http://schemas.microsoft.com/office/drawing/2014/main" id="{43679DE9-03FC-4FF2-8165-C0185EB9FF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94" y="928889"/>
            <a:ext cx="1707673" cy="1640042"/>
          </a:xfrm>
          <a:prstGeom prst="rect">
            <a:avLst/>
          </a:prstGeom>
        </p:spPr>
      </p:pic>
      <p:pic>
        <p:nvPicPr>
          <p:cNvPr id="9" name="Picture 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69304C87-1061-485D-96BF-C7552611DA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754" y="1318264"/>
            <a:ext cx="1745543" cy="1753336"/>
          </a:xfrm>
          <a:prstGeom prst="rect">
            <a:avLst/>
          </a:prstGeom>
        </p:spPr>
      </p:pic>
      <p:sp>
        <p:nvSpPr>
          <p:cNvPr id="13" name="Arrow: Right 12">
            <a:extLst>
              <a:ext uri="{FF2B5EF4-FFF2-40B4-BE49-F238E27FC236}">
                <a16:creationId xmlns:a16="http://schemas.microsoft.com/office/drawing/2014/main" id="{E446C20B-68F9-43E7-8488-FAC9EAD04D09}"/>
              </a:ext>
            </a:extLst>
          </p:cNvPr>
          <p:cNvSpPr/>
          <p:nvPr/>
        </p:nvSpPr>
        <p:spPr>
          <a:xfrm>
            <a:off x="2014180" y="1703972"/>
            <a:ext cx="68003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EFD57050-4541-4FE2-AB1E-E3EF1911E1D7}"/>
              </a:ext>
            </a:extLst>
          </p:cNvPr>
          <p:cNvSpPr/>
          <p:nvPr/>
        </p:nvSpPr>
        <p:spPr>
          <a:xfrm>
            <a:off x="5603510" y="1730246"/>
            <a:ext cx="58833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35470FEB-E9BC-48FE-A01F-C68DB80D7F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260" y="3479677"/>
            <a:ext cx="1835138" cy="174737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7691C16-0C34-44A5-86BC-F900BDA7C7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71038" y="3473245"/>
            <a:ext cx="2801252" cy="70188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02C7486-D9EE-4254-A5DF-3676E8F0F4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71038" y="1618964"/>
            <a:ext cx="2801252" cy="707197"/>
          </a:xfrm>
          <a:prstGeom prst="rect">
            <a:avLst/>
          </a:prstGeom>
        </p:spPr>
      </p:pic>
      <p:pic>
        <p:nvPicPr>
          <p:cNvPr id="24" name="Picture 23" descr="A close up of a sign&#10;&#10;Description generated with high confidence">
            <a:extLst>
              <a:ext uri="{FF2B5EF4-FFF2-40B4-BE49-F238E27FC236}">
                <a16:creationId xmlns:a16="http://schemas.microsoft.com/office/drawing/2014/main" id="{EC41CB99-2A60-4114-94E6-613CB4C58E4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64" y="3351165"/>
            <a:ext cx="1438275" cy="1438275"/>
          </a:xfrm>
          <a:prstGeom prst="rect">
            <a:avLst/>
          </a:prstGeom>
        </p:spPr>
      </p:pic>
      <p:sp>
        <p:nvSpPr>
          <p:cNvPr id="25" name="Arrow: Left-Right 24">
            <a:extLst>
              <a:ext uri="{FF2B5EF4-FFF2-40B4-BE49-F238E27FC236}">
                <a16:creationId xmlns:a16="http://schemas.microsoft.com/office/drawing/2014/main" id="{F25CF627-9868-4EB3-8CE6-8B9BB9A08EEA}"/>
              </a:ext>
            </a:extLst>
          </p:cNvPr>
          <p:cNvSpPr/>
          <p:nvPr/>
        </p:nvSpPr>
        <p:spPr>
          <a:xfrm>
            <a:off x="5603510" y="3571062"/>
            <a:ext cx="718448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B153C75-2526-4304-AC4D-544433BE2988}"/>
              </a:ext>
            </a:extLst>
          </p:cNvPr>
          <p:cNvSpPr txBox="1"/>
          <p:nvPr/>
        </p:nvSpPr>
        <p:spPr>
          <a:xfrm>
            <a:off x="-11820" y="2614242"/>
            <a:ext cx="2512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WI Dept’s Submit  Budgets: Fall 2018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5A70C56-C19C-4FE1-A231-E6A4EBD6F62F}"/>
              </a:ext>
            </a:extLst>
          </p:cNvPr>
          <p:cNvSpPr txBox="1"/>
          <p:nvPr/>
        </p:nvSpPr>
        <p:spPr>
          <a:xfrm>
            <a:off x="2380594" y="2507759"/>
            <a:ext cx="3819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Gov reviews agency requests &amp; proposes Exec. Budget: Feb 2019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1A8A903-509D-498F-AF00-6D5E4CF0B216}"/>
              </a:ext>
            </a:extLst>
          </p:cNvPr>
          <p:cNvSpPr txBox="1"/>
          <p:nvPr/>
        </p:nvSpPr>
        <p:spPr>
          <a:xfrm>
            <a:off x="7915297" y="1358360"/>
            <a:ext cx="345790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cap="small" dirty="0"/>
              <a:t>Joint Finance Committee</a:t>
            </a:r>
            <a:r>
              <a:rPr lang="en-US" b="1" dirty="0"/>
              <a:t>: </a:t>
            </a:r>
          </a:p>
          <a:p>
            <a:r>
              <a:rPr lang="en-US" b="1" dirty="0"/>
              <a:t>- Public Hearings </a:t>
            </a:r>
          </a:p>
          <a:p>
            <a:r>
              <a:rPr lang="en-US" b="1" dirty="0"/>
              <a:t>- Vote on each section  </a:t>
            </a:r>
          </a:p>
          <a:p>
            <a:r>
              <a:rPr lang="en-US" b="1" dirty="0"/>
              <a:t>- Send to full legislature.</a:t>
            </a:r>
          </a:p>
          <a:p>
            <a:r>
              <a:rPr lang="en-US" b="1" dirty="0"/>
              <a:t>April 2019 -- ???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402BF81-F505-4988-980D-501F6176DBDF}"/>
              </a:ext>
            </a:extLst>
          </p:cNvPr>
          <p:cNvSpPr txBox="1"/>
          <p:nvPr/>
        </p:nvSpPr>
        <p:spPr>
          <a:xfrm>
            <a:off x="7915297" y="3473245"/>
            <a:ext cx="31779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JCF Budget sent to Assembly, Senate for debate &amp; amendment, then Conference Committee.</a:t>
            </a:r>
          </a:p>
          <a:p>
            <a:r>
              <a:rPr lang="en-US" b="1" dirty="0"/>
              <a:t>Passed &amp; sent to Governor.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442BE1E-D52E-4C64-951C-822CFF5AB451}"/>
              </a:ext>
            </a:extLst>
          </p:cNvPr>
          <p:cNvSpPr txBox="1"/>
          <p:nvPr/>
        </p:nvSpPr>
        <p:spPr>
          <a:xfrm>
            <a:off x="2537749" y="4381281"/>
            <a:ext cx="35582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Gov reviews Budget passed &amp;</a:t>
            </a:r>
          </a:p>
          <a:p>
            <a:r>
              <a:rPr lang="en-US" b="1" dirty="0"/>
              <a:t>signs, vetoes, or vetoes in part</a:t>
            </a:r>
          </a:p>
          <a:p>
            <a:pPr marL="285750" indent="-285750">
              <a:buFontTx/>
              <a:buChar char="-"/>
            </a:pPr>
            <a:r>
              <a:rPr lang="en-US" b="1" dirty="0"/>
              <a:t>Sent back to legislature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2315729-14BA-494D-A1E7-AEAA2651C27C}"/>
              </a:ext>
            </a:extLst>
          </p:cNvPr>
          <p:cNvSpPr txBox="1"/>
          <p:nvPr/>
        </p:nvSpPr>
        <p:spPr>
          <a:xfrm>
            <a:off x="154468" y="4777252"/>
            <a:ext cx="23832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Budget becomes law</a:t>
            </a:r>
          </a:p>
          <a:p>
            <a:pPr algn="ctr"/>
            <a:r>
              <a:rPr lang="en-US" b="1" dirty="0"/>
              <a:t>Goal: June 30, 2019 </a:t>
            </a:r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903A34B7-F154-425B-945C-F1F83F0094A3}"/>
              </a:ext>
            </a:extLst>
          </p:cNvPr>
          <p:cNvSpPr/>
          <p:nvPr/>
        </p:nvSpPr>
        <p:spPr>
          <a:xfrm rot="10800000">
            <a:off x="2176572" y="3585670"/>
            <a:ext cx="56096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Down 33">
            <a:extLst>
              <a:ext uri="{FF2B5EF4-FFF2-40B4-BE49-F238E27FC236}">
                <a16:creationId xmlns:a16="http://schemas.microsoft.com/office/drawing/2014/main" id="{9EC50355-942E-4EA7-8046-CB2C5030F86B}"/>
              </a:ext>
            </a:extLst>
          </p:cNvPr>
          <p:cNvSpPr/>
          <p:nvPr/>
        </p:nvSpPr>
        <p:spPr>
          <a:xfrm>
            <a:off x="6883183" y="3063430"/>
            <a:ext cx="484632" cy="5076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223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10BE40E3-5550-4CDD-B4FD-387C33EBF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1A6B738-E50C-4653-B343-B9D6A5EA2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98768D6-B28C-40A3-B381-39306F58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B27C15B9-7795-4321-AB30-DF1DEF65C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578EC957-1F3F-4C00-B023-C8725C21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3D642632-BBD5-46D6-A91D-9B2BF6821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BF9D518D-AFF5-4DE2-AEE2-0EC15479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14EF979B-B00D-460C-BD56-7EEAFB7E0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3E40F9A1-6B82-400F-9397-26D1D36F1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2EF7DDF1-FF86-4CA4-B08B-8939557EBD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6D7C1F89-72B2-4FDC-B9E2-04F52D5C5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078CCF-8249-48F4-8E13-0230F4C2D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9270" y="766507"/>
            <a:ext cx="4418568" cy="502173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2800" dirty="0"/>
              <a:t>Wisconsin Budget: Revenues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7388B9-EEAC-4955-B2C7-2578DF5C05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65838" y="1625933"/>
            <a:ext cx="3892329" cy="2763188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Wingdings 3" charset="2"/>
              <a:buChar char=""/>
            </a:pPr>
            <a:r>
              <a:rPr lang="en-US" sz="1800" dirty="0">
                <a:solidFill>
                  <a:srgbClr val="002060"/>
                </a:solidFill>
              </a:rPr>
              <a:t>General Purpose Revenues (Income taxes, sales taxes)</a:t>
            </a:r>
          </a:p>
          <a:p>
            <a:pPr>
              <a:buFont typeface="Wingdings 3" charset="2"/>
              <a:buChar char=""/>
            </a:pPr>
            <a:r>
              <a:rPr lang="en-US" sz="1800" dirty="0">
                <a:solidFill>
                  <a:schemeClr val="accent2"/>
                </a:solidFill>
              </a:rPr>
              <a:t>Federal Funds (including 60% Medicaid Match)</a:t>
            </a:r>
          </a:p>
          <a:p>
            <a:pPr>
              <a:buFont typeface="Wingdings 3" charset="2"/>
              <a:buChar char=""/>
            </a:pPr>
            <a:r>
              <a:rPr lang="en-US" sz="1800" dirty="0">
                <a:solidFill>
                  <a:schemeClr val="accent3"/>
                </a:solidFill>
              </a:rPr>
              <a:t>Program Revenue (Fees, Court costs, etc.)</a:t>
            </a:r>
          </a:p>
          <a:p>
            <a:pPr>
              <a:buFont typeface="Wingdings 3" charset="2"/>
              <a:buChar char=""/>
            </a:pPr>
            <a:r>
              <a:rPr lang="en-US" sz="1800" dirty="0">
                <a:solidFill>
                  <a:schemeClr val="accent5"/>
                </a:solidFill>
              </a:rPr>
              <a:t>Segregated Funds (gas tax, etc.)</a:t>
            </a:r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45D77E1B-2C36-40C3-89E0-BA21CA751A3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232"/>
          <a:stretch/>
        </p:blipFill>
        <p:spPr>
          <a:xfrm>
            <a:off x="327641" y="141838"/>
            <a:ext cx="4598320" cy="5677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180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ABBF9-26DF-4AE4-A702-EB6FCF733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3411" y="0"/>
            <a:ext cx="7139312" cy="566738"/>
          </a:xfrm>
        </p:spPr>
        <p:txBody>
          <a:bodyPr/>
          <a:lstStyle/>
          <a:p>
            <a:r>
              <a:rPr lang="en-US" dirty="0"/>
              <a:t>2019-21 State Budget Expenditures by Function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F55A61-B062-4B35-ABBC-133ACE44203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Source: 2019-21 Governors Executive Budget 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6D63D493-9979-42E0-8023-65CF6AAAE4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8912546"/>
              </p:ext>
            </p:extLst>
          </p:nvPr>
        </p:nvGraphicFramePr>
        <p:xfrm>
          <a:off x="314631" y="625194"/>
          <a:ext cx="9183329" cy="4664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2465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5631F-4F19-4783-96E1-5BE9B161E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47" y="4984955"/>
            <a:ext cx="8741664" cy="300961"/>
          </a:xfrm>
        </p:spPr>
        <p:txBody>
          <a:bodyPr>
            <a:norm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Sources: Executive Budget and Budget in Brief (Wisconsin Policy Forum)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6B90037-5604-41C6-8C06-182EAF627D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2785793"/>
              </p:ext>
            </p:extLst>
          </p:nvPr>
        </p:nvGraphicFramePr>
        <p:xfrm>
          <a:off x="816864" y="768434"/>
          <a:ext cx="8339328" cy="4216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95BE08A-A1A9-44AC-B66F-6B59EB1731CB}"/>
              </a:ext>
            </a:extLst>
          </p:cNvPr>
          <p:cNvSpPr txBox="1"/>
          <p:nvPr/>
        </p:nvSpPr>
        <p:spPr>
          <a:xfrm>
            <a:off x="421301" y="153704"/>
            <a:ext cx="91372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>
                <a:solidFill>
                  <a:srgbClr val="90C226"/>
                </a:solidFill>
                <a:ea typeface="+mj-ea"/>
                <a:cs typeface="+mj-cs"/>
              </a:rPr>
              <a:t>State General Fund Spending Increases by Area (In Millions), 2019-2021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145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717CA-F781-447C-96EF-09F62EB29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Issues affecting Older Adults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D15B1-DED0-433C-A426-E2A136221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1637"/>
            <a:ext cx="8596668" cy="3880773"/>
          </a:xfrm>
        </p:spPr>
        <p:txBody>
          <a:bodyPr numCol="2">
            <a:normAutofit fontScale="92500" lnSpcReduction="20000"/>
          </a:bodyPr>
          <a:lstStyle/>
          <a:p>
            <a:r>
              <a:rPr lang="en-US" dirty="0"/>
              <a:t>Taxes &amp; Homestead Credit</a:t>
            </a:r>
          </a:p>
          <a:p>
            <a:r>
              <a:rPr lang="en-US" dirty="0"/>
              <a:t>Medicaid Expansion </a:t>
            </a:r>
          </a:p>
          <a:p>
            <a:r>
              <a:rPr lang="en-US" dirty="0"/>
              <a:t>Health Care Coverage</a:t>
            </a:r>
          </a:p>
          <a:p>
            <a:r>
              <a:rPr lang="en-US" dirty="0"/>
              <a:t>Prescription Drugs</a:t>
            </a:r>
          </a:p>
          <a:p>
            <a:r>
              <a:rPr lang="en-US" dirty="0"/>
              <a:t>Mental Health</a:t>
            </a:r>
          </a:p>
          <a:p>
            <a:r>
              <a:rPr lang="en-US" dirty="0"/>
              <a:t>Children’s Long Term Support</a:t>
            </a:r>
          </a:p>
          <a:p>
            <a:r>
              <a:rPr lang="en-US" dirty="0"/>
              <a:t>Oral Health / Dental Care</a:t>
            </a:r>
          </a:p>
          <a:p>
            <a:r>
              <a:rPr lang="en-US" dirty="0"/>
              <a:t>Dementia Care Specialists</a:t>
            </a:r>
          </a:p>
          <a:p>
            <a:r>
              <a:rPr lang="en-US" dirty="0"/>
              <a:t>ADRC’s/Elderly Ben Specialists</a:t>
            </a:r>
          </a:p>
          <a:p>
            <a:r>
              <a:rPr lang="en-US" dirty="0"/>
              <a:t>Oversight of Assisted Living</a:t>
            </a:r>
          </a:p>
          <a:p>
            <a:r>
              <a:rPr lang="en-US" dirty="0" err="1"/>
              <a:t>Ombuds</a:t>
            </a:r>
            <a:r>
              <a:rPr lang="en-US" dirty="0"/>
              <a:t> for Long Term Care</a:t>
            </a:r>
          </a:p>
          <a:p>
            <a:r>
              <a:rPr lang="en-US" dirty="0"/>
              <a:t>Personal Care Services</a:t>
            </a:r>
          </a:p>
          <a:p>
            <a:r>
              <a:rPr lang="en-US" dirty="0"/>
              <a:t>Family Care Services</a:t>
            </a:r>
          </a:p>
          <a:p>
            <a:r>
              <a:rPr lang="en-US" dirty="0"/>
              <a:t>Nursing Home / ICF Rates</a:t>
            </a:r>
          </a:p>
          <a:p>
            <a:r>
              <a:rPr lang="en-US" dirty="0"/>
              <a:t>Caregiver Task Force (EO # 11)</a:t>
            </a:r>
          </a:p>
          <a:p>
            <a:r>
              <a:rPr lang="en-US" dirty="0"/>
              <a:t>Minimum Wage</a:t>
            </a:r>
          </a:p>
          <a:p>
            <a:r>
              <a:rPr lang="en-US" dirty="0"/>
              <a:t>Family Leave</a:t>
            </a:r>
          </a:p>
          <a:p>
            <a:r>
              <a:rPr lang="en-US" dirty="0"/>
              <a:t>Transportation</a:t>
            </a:r>
          </a:p>
          <a:p>
            <a:r>
              <a:rPr lang="en-US" dirty="0"/>
              <a:t>Homelessness &amp; Housing First</a:t>
            </a:r>
          </a:p>
          <a:p>
            <a:r>
              <a:rPr lang="en-US" dirty="0"/>
              <a:t>Automatic Voter Registration</a:t>
            </a:r>
          </a:p>
          <a:p>
            <a:r>
              <a:rPr lang="en-US" dirty="0"/>
              <a:t>Healthy Aging</a:t>
            </a:r>
          </a:p>
          <a:p>
            <a:r>
              <a:rPr lang="en-US" dirty="0"/>
              <a:t>Shared Revenue / Fair Deal</a:t>
            </a:r>
          </a:p>
        </p:txBody>
      </p:sp>
    </p:spTree>
    <p:extLst>
      <p:ext uri="{BB962C8B-B14F-4D97-AF65-F5344CB8AC3E}">
        <p14:creationId xmlns:p14="http://schemas.microsoft.com/office/powerpoint/2010/main" val="2447616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0740A-2645-4D0E-8848-0D3521D36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31648"/>
            <a:ext cx="8596668" cy="660400"/>
          </a:xfrm>
        </p:spPr>
        <p:txBody>
          <a:bodyPr/>
          <a:lstStyle/>
          <a:p>
            <a:r>
              <a:rPr lang="en-US" dirty="0"/>
              <a:t>Taxes &amp; Shared Revenues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04A0C-3F14-40C4-8A64-7E5819976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92048"/>
            <a:ext cx="8997018" cy="448462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Low &amp; Middle class Income tax credit &amp; Income tax reductions</a:t>
            </a:r>
          </a:p>
          <a:p>
            <a:pPr lvl="1"/>
            <a:r>
              <a:rPr lang="en-US" dirty="0"/>
              <a:t>$1000/10% nonrefundable credit for lower/middle wage earners ($80K / $125K)</a:t>
            </a:r>
          </a:p>
          <a:p>
            <a:pPr lvl="1"/>
            <a:r>
              <a:rPr lang="en-US" dirty="0"/>
              <a:t>Small decrease in lowest (4%) tax bracket on 1</a:t>
            </a:r>
            <a:r>
              <a:rPr lang="en-US" baseline="30000" dirty="0"/>
              <a:t>st</a:t>
            </a:r>
            <a:r>
              <a:rPr lang="en-US" dirty="0"/>
              <a:t> $11,760 taxable income</a:t>
            </a:r>
          </a:p>
          <a:p>
            <a:r>
              <a:rPr lang="en-US" dirty="0"/>
              <a:t>Restore indexing on Homestead tax exemption &amp; expand eligibility up to HH incomes of $30K (160,000 new filers, increase for 100,000 current claimants)</a:t>
            </a:r>
          </a:p>
          <a:p>
            <a:r>
              <a:rPr lang="en-US" dirty="0"/>
              <a:t>$40M Increase in Community Aids</a:t>
            </a:r>
          </a:p>
          <a:p>
            <a:r>
              <a:rPr lang="en-US" dirty="0"/>
              <a:t>Partial repeal of Manufacturers credit &amp; full taxation of capital gains</a:t>
            </a:r>
          </a:p>
          <a:p>
            <a:r>
              <a:rPr lang="en-US" dirty="0"/>
              <a:t>Fair Deal Proposal</a:t>
            </a:r>
          </a:p>
          <a:p>
            <a:pPr lvl="1"/>
            <a:r>
              <a:rPr lang="en-US" dirty="0"/>
              <a:t>Allows + 2% in local bonding</a:t>
            </a:r>
          </a:p>
          <a:p>
            <a:pPr lvl="1"/>
            <a:r>
              <a:rPr lang="en-US" dirty="0"/>
              <a:t>Expands levy limit</a:t>
            </a:r>
          </a:p>
          <a:p>
            <a:pPr lvl="1"/>
            <a:r>
              <a:rPr lang="en-US" dirty="0"/>
              <a:t>No adjustment for MKE services</a:t>
            </a:r>
          </a:p>
          <a:p>
            <a:r>
              <a:rPr lang="en-US" dirty="0"/>
              <a:t>    WI Minimum Wage by $1 to $8.25 in 2020/+75¢ next 3 </a:t>
            </a:r>
            <a:r>
              <a:rPr lang="en-US" dirty="0" err="1"/>
              <a:t>yrs</a:t>
            </a:r>
            <a:r>
              <a:rPr lang="en-US" dirty="0"/>
              <a:t>, index to inflation in 2024.</a:t>
            </a:r>
          </a:p>
        </p:txBody>
      </p:sp>
      <p:sp>
        <p:nvSpPr>
          <p:cNvPr id="4" name="Arrow: Up 3">
            <a:extLst>
              <a:ext uri="{FF2B5EF4-FFF2-40B4-BE49-F238E27FC236}">
                <a16:creationId xmlns:a16="http://schemas.microsoft.com/office/drawing/2014/main" id="{B83F6712-E237-47F9-81F7-CBD091314B83}"/>
              </a:ext>
            </a:extLst>
          </p:cNvPr>
          <p:cNvSpPr/>
          <p:nvPr/>
        </p:nvSpPr>
        <p:spPr>
          <a:xfrm>
            <a:off x="1097280" y="4593336"/>
            <a:ext cx="231648" cy="2438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65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9AECE-5B74-489D-A4E1-D1EF7D539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04442"/>
            <a:ext cx="8596668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Health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81237-DEC2-4FF2-8B21-7D5733C01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14043"/>
            <a:ext cx="8596668" cy="4445000"/>
          </a:xfrm>
        </p:spPr>
        <p:txBody>
          <a:bodyPr numCol="2">
            <a:normAutofit lnSpcReduction="10000"/>
          </a:bodyPr>
          <a:lstStyle/>
          <a:p>
            <a:r>
              <a:rPr lang="en-US" dirty="0"/>
              <a:t>Medicaid Expansion</a:t>
            </a:r>
          </a:p>
          <a:p>
            <a:pPr lvl="1"/>
            <a:r>
              <a:rPr lang="en-US" dirty="0"/>
              <a:t>138% of poverty (some dual eligible)</a:t>
            </a:r>
          </a:p>
          <a:p>
            <a:pPr lvl="1"/>
            <a:r>
              <a:rPr lang="en-US" dirty="0"/>
              <a:t>Increase federal match to 90%</a:t>
            </a:r>
          </a:p>
          <a:p>
            <a:pPr lvl="1"/>
            <a:r>
              <a:rPr lang="en-US" dirty="0"/>
              <a:t>82K+ covered (incl. caregivers) </a:t>
            </a:r>
          </a:p>
          <a:p>
            <a:pPr lvl="1"/>
            <a:r>
              <a:rPr lang="en-US" dirty="0"/>
              <a:t>$325M in </a:t>
            </a:r>
            <a:r>
              <a:rPr lang="en-US" dirty="0" err="1"/>
              <a:t>add’l</a:t>
            </a:r>
            <a:r>
              <a:rPr lang="en-US" dirty="0"/>
              <a:t> Medicaid Revenue</a:t>
            </a:r>
          </a:p>
          <a:p>
            <a:r>
              <a:rPr lang="en-US" dirty="0"/>
              <a:t>Restores DHS Waiver Authority</a:t>
            </a:r>
          </a:p>
          <a:p>
            <a:r>
              <a:rPr lang="en-US" dirty="0"/>
              <a:t>Pre-existing condition protections,  no lifetime limits + essential services</a:t>
            </a:r>
          </a:p>
          <a:p>
            <a:r>
              <a:rPr lang="en-US" dirty="0"/>
              <a:t>$45M Community Health Benefit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Mental Health rate </a:t>
            </a:r>
          </a:p>
          <a:p>
            <a:r>
              <a:rPr lang="en-US" dirty="0"/>
              <a:t>5 Regional Crisis Stabilization </a:t>
            </a:r>
            <a:r>
              <a:rPr lang="en-US" dirty="0" err="1"/>
              <a:t>Ctrs</a:t>
            </a:r>
            <a:endParaRPr lang="en-US" dirty="0"/>
          </a:p>
          <a:p>
            <a:r>
              <a:rPr lang="en-US" dirty="0"/>
              <a:t>Develop mental health consultation program incl. geriatric psychiatry</a:t>
            </a:r>
          </a:p>
          <a:p>
            <a:r>
              <a:rPr lang="en-US" dirty="0"/>
              <a:t>Electronic Health Info Exchange</a:t>
            </a:r>
          </a:p>
          <a:p>
            <a:r>
              <a:rPr lang="en-US" dirty="0"/>
              <a:t>Dental Care MA rate   (50/50 or 30/5)</a:t>
            </a:r>
          </a:p>
          <a:p>
            <a:r>
              <a:rPr lang="en-US" dirty="0"/>
              <a:t>Licensure of Dental Therapists</a:t>
            </a:r>
          </a:p>
          <a:p>
            <a:r>
              <a:rPr lang="en-US" dirty="0"/>
              <a:t>Maintains </a:t>
            </a:r>
            <a:r>
              <a:rPr lang="en-US" dirty="0" err="1"/>
              <a:t>SeniorCare</a:t>
            </a:r>
            <a:r>
              <a:rPr lang="en-US" dirty="0"/>
              <a:t> Prescription Drug Benefit (CMS approval)</a:t>
            </a:r>
          </a:p>
          <a:p>
            <a:r>
              <a:rPr lang="en-US" dirty="0"/>
              <a:t>$250,000 Healthy Aging Grants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Arrow: Up 3">
            <a:extLst>
              <a:ext uri="{FF2B5EF4-FFF2-40B4-BE49-F238E27FC236}">
                <a16:creationId xmlns:a16="http://schemas.microsoft.com/office/drawing/2014/main" id="{2302F1FD-D84D-430F-9C38-BA623C111850}"/>
              </a:ext>
            </a:extLst>
          </p:cNvPr>
          <p:cNvSpPr/>
          <p:nvPr/>
        </p:nvSpPr>
        <p:spPr>
          <a:xfrm>
            <a:off x="7305040" y="814042"/>
            <a:ext cx="152400" cy="2666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Up 4">
            <a:extLst>
              <a:ext uri="{FF2B5EF4-FFF2-40B4-BE49-F238E27FC236}">
                <a16:creationId xmlns:a16="http://schemas.microsoft.com/office/drawing/2014/main" id="{1C3AEBB9-DC6B-4BCE-9EC0-4805042CDC0C}"/>
              </a:ext>
            </a:extLst>
          </p:cNvPr>
          <p:cNvSpPr/>
          <p:nvPr/>
        </p:nvSpPr>
        <p:spPr>
          <a:xfrm>
            <a:off x="7381240" y="2565747"/>
            <a:ext cx="152400" cy="2666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00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DB8E-FE3F-421B-A946-51B096AF9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9920"/>
          </a:xfrm>
        </p:spPr>
        <p:txBody>
          <a:bodyPr>
            <a:normAutofit fontScale="90000"/>
          </a:bodyPr>
          <a:lstStyle/>
          <a:p>
            <a:r>
              <a:rPr lang="en-US" dirty="0"/>
              <a:t>Long Term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6CDB9-8A7F-4877-A773-F099A181C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9243"/>
            <a:ext cx="8791786" cy="3864117"/>
          </a:xfrm>
        </p:spPr>
        <p:txBody>
          <a:bodyPr numCol="2">
            <a:normAutofit/>
          </a:bodyPr>
          <a:lstStyle/>
          <a:p>
            <a:r>
              <a:rPr lang="en-US" dirty="0"/>
              <a:t>Children’s LTC expansion</a:t>
            </a:r>
          </a:p>
          <a:p>
            <a:r>
              <a:rPr lang="en-US" dirty="0"/>
              <a:t>1.5% MA rate    personal care</a:t>
            </a:r>
          </a:p>
          <a:p>
            <a:r>
              <a:rPr lang="en-US" dirty="0"/>
              <a:t>1.5% MA rate   for CNAs I </a:t>
            </a:r>
            <a:r>
              <a:rPr lang="en-US" dirty="0" err="1"/>
              <a:t>TaNH’s</a:t>
            </a:r>
            <a:endParaRPr lang="en-US" dirty="0"/>
          </a:p>
          <a:p>
            <a:r>
              <a:rPr lang="en-US" dirty="0"/>
              <a:t>2.5% MA rate    for SNF/ICFs</a:t>
            </a:r>
          </a:p>
          <a:p>
            <a:r>
              <a:rPr lang="en-US" dirty="0"/>
              <a:t>1% </a:t>
            </a:r>
            <a:r>
              <a:rPr lang="en-US" dirty="0" err="1"/>
              <a:t>add’l</a:t>
            </a:r>
            <a:r>
              <a:rPr lang="en-US" dirty="0"/>
              <a:t> NH increase b/o acuity</a:t>
            </a:r>
          </a:p>
          <a:p>
            <a:r>
              <a:rPr lang="en-US" dirty="0"/>
              <a:t>$14.7M </a:t>
            </a:r>
            <a:r>
              <a:rPr lang="en-US" dirty="0" err="1"/>
              <a:t>add’l</a:t>
            </a:r>
            <a:r>
              <a:rPr lang="en-US" dirty="0"/>
              <a:t> for direct care workers</a:t>
            </a:r>
          </a:p>
          <a:p>
            <a:r>
              <a:rPr lang="en-US" dirty="0"/>
              <a:t>Caregiver Task Force NO funding</a:t>
            </a:r>
          </a:p>
          <a:p>
            <a:r>
              <a:rPr lang="en-US" dirty="0"/>
              <a:t>Dementia Care Specialists statewide + 27 positions (no </a:t>
            </a:r>
            <a:r>
              <a:rPr lang="en-US" dirty="0" err="1"/>
              <a:t>add’l</a:t>
            </a:r>
            <a:r>
              <a:rPr lang="en-US" dirty="0"/>
              <a:t> in MKE)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Adds 3 Board on Aging &amp; LTC ombudsman to oversee LTC services for older adults</a:t>
            </a:r>
          </a:p>
          <a:p>
            <a:r>
              <a:rPr lang="en-US" dirty="0"/>
              <a:t>Adds 12 positions to Division of Quality Assurance to oversee Assisted Living facilities</a:t>
            </a:r>
          </a:p>
          <a:p>
            <a:r>
              <a:rPr lang="en-US" dirty="0"/>
              <a:t>Expands FMLA to employers of 25+ &amp; expands definition of relatives</a:t>
            </a:r>
          </a:p>
          <a:p>
            <a:r>
              <a:rPr lang="en-US" dirty="0"/>
              <a:t>$3.75M for homelessness prevention</a:t>
            </a:r>
          </a:p>
          <a:p>
            <a:r>
              <a:rPr lang="en-US" dirty="0"/>
              <a:t>NO ADRC or EBS expansion or formula change for MKE County</a:t>
            </a:r>
          </a:p>
          <a:p>
            <a:endParaRPr lang="en-US" dirty="0"/>
          </a:p>
        </p:txBody>
      </p:sp>
      <p:sp>
        <p:nvSpPr>
          <p:cNvPr id="4" name="Arrow: Up 3">
            <a:extLst>
              <a:ext uri="{FF2B5EF4-FFF2-40B4-BE49-F238E27FC236}">
                <a16:creationId xmlns:a16="http://schemas.microsoft.com/office/drawing/2014/main" id="{89DB0860-66AD-48A0-9933-E910FBA7A8DA}"/>
              </a:ext>
            </a:extLst>
          </p:cNvPr>
          <p:cNvSpPr/>
          <p:nvPr/>
        </p:nvSpPr>
        <p:spPr>
          <a:xfrm>
            <a:off x="2458720" y="1821435"/>
            <a:ext cx="152400" cy="2666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Up 4">
            <a:extLst>
              <a:ext uri="{FF2B5EF4-FFF2-40B4-BE49-F238E27FC236}">
                <a16:creationId xmlns:a16="http://schemas.microsoft.com/office/drawing/2014/main" id="{A944D07D-5C5D-480E-A917-FD1D7F425FA7}"/>
              </a:ext>
            </a:extLst>
          </p:cNvPr>
          <p:cNvSpPr/>
          <p:nvPr/>
        </p:nvSpPr>
        <p:spPr>
          <a:xfrm>
            <a:off x="2458720" y="2254427"/>
            <a:ext cx="152400" cy="2666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Up 5">
            <a:extLst>
              <a:ext uri="{FF2B5EF4-FFF2-40B4-BE49-F238E27FC236}">
                <a16:creationId xmlns:a16="http://schemas.microsoft.com/office/drawing/2014/main" id="{1D58C5B1-18F7-4128-AF23-430B6BC746B8}"/>
              </a:ext>
            </a:extLst>
          </p:cNvPr>
          <p:cNvSpPr/>
          <p:nvPr/>
        </p:nvSpPr>
        <p:spPr>
          <a:xfrm>
            <a:off x="2458720" y="2687419"/>
            <a:ext cx="152400" cy="2666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90520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</TotalTime>
  <Words>917</Words>
  <Application>Microsoft Office PowerPoint</Application>
  <PresentationFormat>Widescreen</PresentationFormat>
  <Paragraphs>142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Helsinki Narrow</vt:lpstr>
      <vt:lpstr>Trebuchet MS</vt:lpstr>
      <vt:lpstr>Wingdings 3</vt:lpstr>
      <vt:lpstr>Facet</vt:lpstr>
      <vt:lpstr>2019-21 Wisconsin State Budget Briefing</vt:lpstr>
      <vt:lpstr>PowerPoint Presentation</vt:lpstr>
      <vt:lpstr>Wisconsin Budget: Revenues </vt:lpstr>
      <vt:lpstr>2019-21 State Budget Expenditures by Function</vt:lpstr>
      <vt:lpstr>Sources: Executive Budget and Budget in Brief (Wisconsin Policy Forum)</vt:lpstr>
      <vt:lpstr>Budget Issues affecting Older Adults</vt:lpstr>
      <vt:lpstr>Taxes &amp; Shared Revenues</vt:lpstr>
      <vt:lpstr>Health Care</vt:lpstr>
      <vt:lpstr>Long Term Care</vt:lpstr>
      <vt:lpstr>Veterans &amp; Corrections</vt:lpstr>
      <vt:lpstr>Transportation</vt:lpstr>
      <vt:lpstr>Joint Committee on Finance</vt:lpstr>
      <vt:lpstr>Get Involved!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2019-21 Wisconsin State Budget Briefing</dc:title>
  <dc:creator>Idzikowski, Daniel</dc:creator>
  <cp:lastModifiedBy>Idzikowski, Daniel</cp:lastModifiedBy>
  <cp:revision>62</cp:revision>
  <dcterms:created xsi:type="dcterms:W3CDTF">2019-04-05T01:04:36Z</dcterms:created>
  <dcterms:modified xsi:type="dcterms:W3CDTF">2019-04-24T23:26:16Z</dcterms:modified>
</cp:coreProperties>
</file>