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9"/>
  </p:notesMasterIdLst>
  <p:handoutMasterIdLst>
    <p:handoutMasterId r:id="rId20"/>
  </p:handoutMasterIdLst>
  <p:sldIdLst>
    <p:sldId id="267" r:id="rId5"/>
    <p:sldId id="278" r:id="rId6"/>
    <p:sldId id="283" r:id="rId7"/>
    <p:sldId id="284" r:id="rId8"/>
    <p:sldId id="285" r:id="rId9"/>
    <p:sldId id="286" r:id="rId10"/>
    <p:sldId id="287" r:id="rId11"/>
    <p:sldId id="310" r:id="rId12"/>
    <p:sldId id="288" r:id="rId13"/>
    <p:sldId id="289" r:id="rId14"/>
    <p:sldId id="290" r:id="rId15"/>
    <p:sldId id="311" r:id="rId16"/>
    <p:sldId id="279" r:id="rId17"/>
    <p:sldId id="309" r:id="rId1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23" autoAdjust="0"/>
    <p:restoredTop sz="85305" autoAdjust="0"/>
  </p:normalViewPr>
  <p:slideViewPr>
    <p:cSldViewPr>
      <p:cViewPr varScale="1">
        <p:scale>
          <a:sx n="74" d="100"/>
          <a:sy n="74" d="100"/>
        </p:scale>
        <p:origin x="614" y="6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E6E22E-288A-414B-A8DE-E4DBD03D5FC0}" type="datetimeFigureOut">
              <a:rPr lang="en-US"/>
              <a:t>4/17/2019</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A9AE7E-E0F9-4C51-AD9A-F4C3A6E23BBF}" type="datetimeFigureOut">
              <a:rPr lang="en-US"/>
              <a:t>4/17/2019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today’s training on the topic of Using Videos for Medicare Outreach.  The lines are currently muted to reduce background noise, but I will open the lines for questions at the end.  In the meantime, if you do have any questions, please feel free to use the chat box on the Adobe Connect page, and I’ll try to monitor that as I am talking. </a:t>
            </a:r>
          </a:p>
        </p:txBody>
      </p:sp>
      <p:sp>
        <p:nvSpPr>
          <p:cNvPr id="4" name="Slide Number Placeholder 3"/>
          <p:cNvSpPr>
            <a:spLocks noGrp="1"/>
          </p:cNvSpPr>
          <p:nvPr>
            <p:ph type="sldNum" sz="quarter" idx="5"/>
          </p:nvPr>
        </p:nvSpPr>
        <p:spPr/>
        <p:txBody>
          <a:bodyPr/>
          <a:lstStyle/>
          <a:p>
            <a:fld id="{C6074690-7256-4BB9-AC0F-97AEAE8CDEC2}" type="slidenum">
              <a:rPr lang="en-US" smtClean="0"/>
              <a:t>1</a:t>
            </a:fld>
            <a:endParaRPr lang="en-US"/>
          </a:p>
        </p:txBody>
      </p:sp>
    </p:spTree>
    <p:extLst>
      <p:ext uri="{BB962C8B-B14F-4D97-AF65-F5344CB8AC3E}">
        <p14:creationId xmlns:p14="http://schemas.microsoft.com/office/powerpoint/2010/main" val="386295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assume some of you may have already discovered the videos on the GWAAR website. To find them, go to the GWAAR website, click on Medicare Outreach and Assistance Resources.  Scroll down under “New Pages”.  Click on </a:t>
            </a:r>
            <a:r>
              <a:rPr lang="en-US" u="sng" dirty="0"/>
              <a:t>Educational Videos for Outreach</a:t>
            </a:r>
            <a:r>
              <a:rPr lang="en-US" dirty="0"/>
              <a:t>.  That will bring you to the new page.</a:t>
            </a:r>
          </a:p>
        </p:txBody>
      </p:sp>
      <p:sp>
        <p:nvSpPr>
          <p:cNvPr id="4" name="Slide Number Placeholder 3"/>
          <p:cNvSpPr>
            <a:spLocks noGrp="1"/>
          </p:cNvSpPr>
          <p:nvPr>
            <p:ph type="sldNum" sz="quarter" idx="5"/>
          </p:nvPr>
        </p:nvSpPr>
        <p:spPr/>
        <p:txBody>
          <a:bodyPr/>
          <a:lstStyle/>
          <a:p>
            <a:fld id="{C6074690-7256-4BB9-AC0F-97AEAE8CDEC2}" type="slidenum">
              <a:rPr lang="en-US" smtClean="0"/>
              <a:t>10</a:t>
            </a:fld>
            <a:endParaRPr lang="en-US"/>
          </a:p>
        </p:txBody>
      </p:sp>
    </p:spTree>
    <p:extLst>
      <p:ext uri="{BB962C8B-B14F-4D97-AF65-F5344CB8AC3E}">
        <p14:creationId xmlns:p14="http://schemas.microsoft.com/office/powerpoint/2010/main" val="3573299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we have the two videos there that I have discussed today.  We include some tips on how you might want to share them.  Our description is directed at all of you as professionals.  But again, if you plan to include a link to the videos on your website, you’ll want to include a caption or description directed at consumers.</a:t>
            </a:r>
          </a:p>
          <a:p>
            <a:endParaRPr lang="en-US" dirty="0"/>
          </a:p>
          <a:p>
            <a:r>
              <a:rPr lang="en-US" dirty="0"/>
              <a:t>(SHARE SCREEN AND GO TO GWAAR WEBSITE.)</a:t>
            </a:r>
          </a:p>
          <a:p>
            <a:endParaRPr lang="en-US" dirty="0"/>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11</a:t>
            </a:fld>
            <a:endParaRPr lang="en-US"/>
          </a:p>
        </p:txBody>
      </p:sp>
    </p:spTree>
    <p:extLst>
      <p:ext uri="{BB962C8B-B14F-4D97-AF65-F5344CB8AC3E}">
        <p14:creationId xmlns:p14="http://schemas.microsoft.com/office/powerpoint/2010/main" val="204548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remember if you use the Medicare-related videos for outreach, these activities should be reported in your STARS or SAMS reporting.  IF you put a video on a thumb drive and use it as part of a presentation, you would report this as a Group Outreach and Education activity. If you use the videos in an email, your website, or Facebook, it can be reported as a Media Outreach &amp; Education activity.  The “type of media” you select will depend on how you use the video of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entering this information into STARS or (for benefit specialists) the SAMS assessment forms, you may wonder how to estimate the numbers reached through your video. It is difficult or impossible to determine exactly how many people you reached through these methods. </a:t>
            </a:r>
            <a:r>
              <a:rPr lang="en-US" sz="1200" i="1" kern="1200" dirty="0">
                <a:solidFill>
                  <a:schemeClr val="tx1"/>
                </a:solidFill>
                <a:effectLst/>
                <a:latin typeface="+mn-lt"/>
                <a:ea typeface="+mn-ea"/>
                <a:cs typeface="+mn-cs"/>
              </a:rPr>
              <a:t>So please note: </a:t>
            </a:r>
            <a:r>
              <a:rPr lang="en-US" sz="1200" kern="1200" dirty="0">
                <a:solidFill>
                  <a:schemeClr val="tx1"/>
                </a:solidFill>
                <a:effectLst/>
                <a:latin typeface="+mn-lt"/>
                <a:ea typeface="+mn-ea"/>
                <a:cs typeface="+mn-cs"/>
              </a:rPr>
              <a:t>You are not required to report how many people you reached through media outreach and education. (This is an optional box on the Media Outreach and Education Form.) If you’d like to include a general estimate for any types of media outreach, you can follow these rules of thumb: When dealing with television, radio or newspaper outlets, use the estimated population in the broadcast or circulation area. When using Facebook or other social media, use the number of followers and/or “likes.”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for videos used on your agency website, you can use your website analytics to determine the number of visitors to a page during a certain time frame. Again, for Media outreach, that estimate is OPTIONAL.</a:t>
            </a:r>
          </a:p>
          <a:p>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12</a:t>
            </a:fld>
            <a:endParaRPr lang="en-US"/>
          </a:p>
        </p:txBody>
      </p:sp>
    </p:spTree>
    <p:extLst>
      <p:ext uri="{BB962C8B-B14F-4D97-AF65-F5344CB8AC3E}">
        <p14:creationId xmlns:p14="http://schemas.microsoft.com/office/powerpoint/2010/main" val="248057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 am going to open up the phone lines (*5), for any questions.  So please go ahead, if anyone has questions—or if anyone has a TV monitor in their agency waiting room and would like to share any information about how that works.</a:t>
            </a:r>
          </a:p>
          <a:p>
            <a:endParaRPr lang="en-US" dirty="0"/>
          </a:p>
          <a:p>
            <a:r>
              <a:rPr lang="en-US" dirty="0"/>
              <a:t>The PPT is available for download from the Adobe Connect screen.  I also created a TIP SHEET for using videos for Medicare Outreach and that is also available on the Adobe Connect screen. </a:t>
            </a:r>
          </a:p>
        </p:txBody>
      </p:sp>
      <p:sp>
        <p:nvSpPr>
          <p:cNvPr id="4" name="Slide Number Placeholder 3"/>
          <p:cNvSpPr>
            <a:spLocks noGrp="1"/>
          </p:cNvSpPr>
          <p:nvPr>
            <p:ph type="sldNum" sz="quarter" idx="5"/>
          </p:nvPr>
        </p:nvSpPr>
        <p:spPr/>
        <p:txBody>
          <a:bodyPr/>
          <a:lstStyle/>
          <a:p>
            <a:fld id="{C6074690-7256-4BB9-AC0F-97AEAE8CDEC2}" type="slidenum">
              <a:rPr lang="en-US" smtClean="0"/>
              <a:t>13</a:t>
            </a:fld>
            <a:endParaRPr lang="en-US"/>
          </a:p>
        </p:txBody>
      </p:sp>
    </p:spTree>
    <p:extLst>
      <p:ext uri="{BB962C8B-B14F-4D97-AF65-F5344CB8AC3E}">
        <p14:creationId xmlns:p14="http://schemas.microsoft.com/office/powerpoint/2010/main" val="280043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all of you for participating in the training today.  All of the materials, as well as the recording, will be uploaded to the GWAAR website, on the Medicare Outreach and Assistance page under Trainings, within the next day.  </a:t>
            </a:r>
          </a:p>
          <a:p>
            <a:endParaRPr lang="en-US" dirty="0"/>
          </a:p>
          <a:p>
            <a:r>
              <a:rPr lang="en-US" dirty="0"/>
              <a:t>And with that, I am going to end the webinar at this time. </a:t>
            </a:r>
            <a:r>
              <a:rPr lang="en-US" b="1" dirty="0"/>
              <a:t>(CLICK ON MEETING, AND SELECT STOP RECORDING.)</a:t>
            </a:r>
          </a:p>
        </p:txBody>
      </p:sp>
      <p:sp>
        <p:nvSpPr>
          <p:cNvPr id="4" name="Slide Number Placeholder 3"/>
          <p:cNvSpPr>
            <a:spLocks noGrp="1"/>
          </p:cNvSpPr>
          <p:nvPr>
            <p:ph type="sldNum" sz="quarter" idx="10"/>
          </p:nvPr>
        </p:nvSpPr>
        <p:spPr/>
        <p:txBody>
          <a:bodyPr/>
          <a:lstStyle/>
          <a:p>
            <a:fld id="{68322CDD-9D6C-4F63-9EC2-648226624108}" type="slidenum">
              <a:rPr lang="en-US" smtClean="0"/>
              <a:t>14</a:t>
            </a:fld>
            <a:endParaRPr lang="en-US"/>
          </a:p>
        </p:txBody>
      </p:sp>
    </p:spTree>
    <p:extLst>
      <p:ext uri="{BB962C8B-B14F-4D97-AF65-F5344CB8AC3E}">
        <p14:creationId xmlns:p14="http://schemas.microsoft.com/office/powerpoint/2010/main" val="23584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little background into why we are providing this—we are always looking at new ideas and/or new ways to conduct outreach that will help to either get the message out to more people or to get the message out in a new way that may resonate better with some people. So when the Medicare Outreach and Assistance survey was sent out in December, we included a question to gauge interest in video outreach and we received several responses that this was, in fact, something some EBSs thought would be helpful.  Many people, especially today, really enjoy watching videos and learning from them.  Some of the benefits of doing outreach with videos are that,  </a:t>
            </a:r>
          </a:p>
          <a:p>
            <a:pPr marL="228600" indent="-228600">
              <a:buAutoNum type="arabicPeriod"/>
            </a:pPr>
            <a:r>
              <a:rPr lang="en-US" dirty="0"/>
              <a:t>Videos can help you reach a broader audience.  They can be shared in-person with a group as part of your own presentation or sent out in a way that you can quickly reach larger numbers of people (as an unlimited number can be viewing it at once).</a:t>
            </a:r>
          </a:p>
          <a:p>
            <a:pPr marL="228600" indent="-228600">
              <a:buAutoNum type="arabicPeriod"/>
            </a:pPr>
            <a:r>
              <a:rPr lang="en-US" dirty="0"/>
              <a:t>Also, Many people respond well to this format—again, especially today people like to watch videos.</a:t>
            </a:r>
          </a:p>
          <a:p>
            <a:pPr marL="228600" indent="-228600">
              <a:buAutoNum type="arabicPeriod"/>
            </a:pPr>
            <a:r>
              <a:rPr lang="en-US" dirty="0"/>
              <a:t>It is also another way to continually provide a consistent message.</a:t>
            </a:r>
          </a:p>
          <a:p>
            <a:pPr marL="228600" indent="-228600">
              <a:buAutoNum type="arabicPeriod"/>
            </a:pPr>
            <a:r>
              <a:rPr lang="en-US" dirty="0"/>
              <a:t>And, depending on how you use the videos, It may be something the people can click on to view at a time that is convenient for them.</a:t>
            </a:r>
          </a:p>
        </p:txBody>
      </p:sp>
      <p:sp>
        <p:nvSpPr>
          <p:cNvPr id="4" name="Slide Number Placeholder 3"/>
          <p:cNvSpPr>
            <a:spLocks noGrp="1"/>
          </p:cNvSpPr>
          <p:nvPr>
            <p:ph type="sldNum" sz="quarter" idx="5"/>
          </p:nvPr>
        </p:nvSpPr>
        <p:spPr/>
        <p:txBody>
          <a:bodyPr/>
          <a:lstStyle/>
          <a:p>
            <a:fld id="{C6074690-7256-4BB9-AC0F-97AEAE8CDEC2}" type="slidenum">
              <a:rPr lang="en-US" smtClean="0"/>
              <a:t>2</a:t>
            </a:fld>
            <a:endParaRPr lang="en-US"/>
          </a:p>
        </p:txBody>
      </p:sp>
    </p:spTree>
    <p:extLst>
      <p:ext uri="{BB962C8B-B14F-4D97-AF65-F5344CB8AC3E}">
        <p14:creationId xmlns:p14="http://schemas.microsoft.com/office/powerpoint/2010/main" val="107831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created a new webpage that is now linked from the GWAAR Medicare Outreach and Assistance page.  It is titled Educational Videos for Medicare Outreach.  ON that page I have included some videos—and you might use each of them a little differently.</a:t>
            </a:r>
          </a:p>
          <a:p>
            <a:pPr marL="171450" indent="-171450">
              <a:buFont typeface="Arial" panose="020B0604020202020204" pitchFamily="34" charset="0"/>
              <a:buChar char="•"/>
            </a:pPr>
            <a:r>
              <a:rPr lang="en-US" dirty="0"/>
              <a:t>The first video is targeting Medicare beneficiaries to let them know what the SHIP is and how they can get assistance from WI SHIP Counselors, since the WI SHIP number is listed at the end.</a:t>
            </a:r>
          </a:p>
          <a:p>
            <a:pPr marL="171450" indent="-171450">
              <a:buFont typeface="Arial" panose="020B0604020202020204" pitchFamily="34" charset="0"/>
              <a:buChar char="•"/>
            </a:pPr>
            <a:r>
              <a:rPr lang="en-US" dirty="0"/>
              <a:t>The second video was created by CMS and is part of their You Tube series based on the Medicare &amp; You book.  </a:t>
            </a:r>
          </a:p>
          <a:p>
            <a:pPr marL="171450" indent="-171450">
              <a:buFont typeface="Arial" panose="020B0604020202020204" pitchFamily="34" charset="0"/>
              <a:buChar char="•"/>
            </a:pPr>
            <a:r>
              <a:rPr lang="en-US" dirty="0"/>
              <a:t>And lastly, we will soon be doing the recording for a Welcome to Medicare educational series.  This will be a recorded training—so it will have a voice presenting the information on the slides and it will go through a comprehensive Welcome to Medicare program. It is based on the Welcome to Medicare Presentation PowerPoint that is on the GWAAR website.  It will be broken into 6 parts, so people will be able to select which part they would like to listen to.  The links to the Welcome to Medicare recordings will be added to the GWAAR website when they are completed and I will send out an email to all EBSs when that happens.</a:t>
            </a:r>
          </a:p>
        </p:txBody>
      </p:sp>
      <p:sp>
        <p:nvSpPr>
          <p:cNvPr id="4" name="Slide Number Placeholder 3"/>
          <p:cNvSpPr>
            <a:spLocks noGrp="1"/>
          </p:cNvSpPr>
          <p:nvPr>
            <p:ph type="sldNum" sz="quarter" idx="5"/>
          </p:nvPr>
        </p:nvSpPr>
        <p:spPr/>
        <p:txBody>
          <a:bodyPr/>
          <a:lstStyle/>
          <a:p>
            <a:fld id="{C6074690-7256-4BB9-AC0F-97AEAE8CDEC2}" type="slidenum">
              <a:rPr lang="en-US" smtClean="0"/>
              <a:t>3</a:t>
            </a:fld>
            <a:endParaRPr lang="en-US"/>
          </a:p>
        </p:txBody>
      </p:sp>
    </p:spTree>
    <p:extLst>
      <p:ext uri="{BB962C8B-B14F-4D97-AF65-F5344CB8AC3E}">
        <p14:creationId xmlns:p14="http://schemas.microsoft.com/office/powerpoint/2010/main" val="428825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ways that the videos can help with Medicare outreach and education in your communities.</a:t>
            </a:r>
          </a:p>
          <a:p>
            <a:pPr marL="171450" indent="-171450">
              <a:buFont typeface="Arial" panose="020B0604020202020204" pitchFamily="34" charset="0"/>
              <a:buChar char="•"/>
            </a:pPr>
            <a:r>
              <a:rPr lang="en-US" dirty="0"/>
              <a:t>You can include the videos on your agency website.</a:t>
            </a:r>
          </a:p>
          <a:p>
            <a:pPr marL="171450" indent="-171450">
              <a:buFont typeface="Arial" panose="020B0604020202020204" pitchFamily="34" charset="0"/>
              <a:buChar char="•"/>
            </a:pPr>
            <a:r>
              <a:rPr lang="en-US" dirty="0"/>
              <a:t>Include a link to the video from your agency Facebook page</a:t>
            </a:r>
          </a:p>
          <a:p>
            <a:pPr marL="171450" indent="-171450">
              <a:buFont typeface="Arial" panose="020B0604020202020204" pitchFamily="34" charset="0"/>
              <a:buChar char="•"/>
            </a:pPr>
            <a:r>
              <a:rPr lang="en-US" dirty="0"/>
              <a:t>Send a video link in an email to interested callers</a:t>
            </a:r>
          </a:p>
          <a:p>
            <a:pPr marL="171450" indent="-171450">
              <a:buFont typeface="Arial" panose="020B0604020202020204" pitchFamily="34" charset="0"/>
              <a:buChar char="•"/>
            </a:pPr>
            <a:r>
              <a:rPr lang="en-US" dirty="0"/>
              <a:t>Send a link to community partners as part of your partner education</a:t>
            </a:r>
          </a:p>
          <a:p>
            <a:pPr marL="171450" indent="-171450">
              <a:buFont typeface="Arial" panose="020B0604020202020204" pitchFamily="34" charset="0"/>
              <a:buChar char="•"/>
            </a:pPr>
            <a:r>
              <a:rPr lang="en-US" dirty="0"/>
              <a:t>Use a video with your own presentation—either before, during or after.</a:t>
            </a:r>
          </a:p>
          <a:p>
            <a:pPr marL="171450" indent="-171450">
              <a:buFont typeface="Arial" panose="020B0604020202020204" pitchFamily="34" charset="0"/>
              <a:buChar char="•"/>
            </a:pPr>
            <a:r>
              <a:rPr lang="en-US" dirty="0"/>
              <a:t>And lastly, some agencies may be able to play a video on a monitor in their waiting room.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4</a:t>
            </a:fld>
            <a:endParaRPr lang="en-US"/>
          </a:p>
        </p:txBody>
      </p:sp>
    </p:spTree>
    <p:extLst>
      <p:ext uri="{BB962C8B-B14F-4D97-AF65-F5344CB8AC3E}">
        <p14:creationId xmlns:p14="http://schemas.microsoft.com/office/powerpoint/2010/main" val="224180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idea, including  a video on your agency website, can be accomplished in a couple of ways. You may be able to embed the video directly onto your website, or you may simply link to the videos from your website.  Either way, you will need to follow your agency’s website guidelines. Contact your agency’s webmaster for instructions.</a:t>
            </a:r>
          </a:p>
          <a:p>
            <a:endParaRPr lang="en-US" dirty="0"/>
          </a:p>
          <a:p>
            <a:r>
              <a:rPr lang="en-US" dirty="0"/>
              <a:t>You might also consider including a link to videos on your agency Facebook page. Since many seniors use Facebook this can be a great way to share the videos with them, and they in turn can share them with others.</a:t>
            </a:r>
          </a:p>
          <a:p>
            <a:endParaRPr lang="en-US" dirty="0"/>
          </a:p>
          <a:p>
            <a:r>
              <a:rPr lang="en-US" dirty="0"/>
              <a:t>When you add a video to your website or Facebook, as with anything else, you’ll want to include a description that gets people interested in the video and tells them what it’s about.  With the first video, since it talks about the WI SHIP program and basically advertises the services of SHIP Counselors, your caption is an opportunity to let people know that you as elder benefit specialists are SHIP Counselors. </a:t>
            </a:r>
          </a:p>
          <a:p>
            <a:endParaRPr lang="en-US" dirty="0"/>
          </a:p>
          <a:p>
            <a:r>
              <a:rPr lang="en-US" dirty="0"/>
              <a:t>The second video provides consumers with basic information about their Medicare options.  Again, adding a description is always a good idea.</a:t>
            </a:r>
          </a:p>
          <a:p>
            <a:endParaRPr lang="en-US" dirty="0"/>
          </a:p>
          <a:p>
            <a:r>
              <a:rPr lang="en-US" dirty="0"/>
              <a:t>Once the Welcome to Medicare series is complete, you may want to consider having a link to this series on your website.  It will provide another opportunity to educate people in your community about Medicare.  ***I have a TIP SHEET for using videos for outreach, and on that TIP SHEET I have examples of Captions or descriptions that you can customize and use on your website.  You can also use those descriptions in an email if you send out a link that way. </a:t>
            </a:r>
          </a:p>
        </p:txBody>
      </p:sp>
      <p:sp>
        <p:nvSpPr>
          <p:cNvPr id="4" name="Slide Number Placeholder 3"/>
          <p:cNvSpPr>
            <a:spLocks noGrp="1"/>
          </p:cNvSpPr>
          <p:nvPr>
            <p:ph type="sldNum" sz="quarter" idx="5"/>
          </p:nvPr>
        </p:nvSpPr>
        <p:spPr/>
        <p:txBody>
          <a:bodyPr/>
          <a:lstStyle/>
          <a:p>
            <a:fld id="{C6074690-7256-4BB9-AC0F-97AEAE8CDEC2}" type="slidenum">
              <a:rPr lang="en-US" smtClean="0"/>
              <a:t>5</a:t>
            </a:fld>
            <a:endParaRPr lang="en-US"/>
          </a:p>
        </p:txBody>
      </p:sp>
    </p:spTree>
    <p:extLst>
      <p:ext uri="{BB962C8B-B14F-4D97-AF65-F5344CB8AC3E}">
        <p14:creationId xmlns:p14="http://schemas.microsoft.com/office/powerpoint/2010/main" val="360730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next idea for using videos for outreach is to include a link to a video in an email.  </a:t>
            </a:r>
          </a:p>
          <a:p>
            <a:pPr marL="171450" indent="-171450">
              <a:buFont typeface="Arial" panose="020B0604020202020204" pitchFamily="34" charset="0"/>
              <a:buChar char="•"/>
            </a:pPr>
            <a:r>
              <a:rPr lang="en-US" sz="1200" dirty="0"/>
              <a:t>If emails are sent out to interested callers, this may be a great place to include a link to one of the videos.  Consider the Medicare &amp; You video as a way to educate people with some basic information about Medicare. This may help to provide them some basic knowledge before they meet with you.</a:t>
            </a:r>
          </a:p>
          <a:p>
            <a:pPr marL="171450" indent="-171450">
              <a:buFont typeface="Arial" panose="020B0604020202020204" pitchFamily="34" charset="0"/>
              <a:buChar char="•"/>
            </a:pPr>
            <a:r>
              <a:rPr lang="en-US" sz="1200" dirty="0"/>
              <a:t>Once the Welcome to Medicare series  is complete, you could send this out to interested callers as well. (Or a portion of it.)</a:t>
            </a:r>
          </a:p>
          <a:p>
            <a:pPr marL="171450" indent="-171450">
              <a:buFont typeface="Arial" panose="020B0604020202020204" pitchFamily="34" charset="0"/>
              <a:buChar char="•"/>
            </a:pPr>
            <a:r>
              <a:rPr lang="en-US" sz="1200" dirty="0"/>
              <a:t>When you send emails out with a link included, to avoid bounces, place a still image of the video with a play button over it and then link the video image to your website or the GWAAR website.</a:t>
            </a:r>
          </a:p>
          <a:p>
            <a:endParaRPr lang="en-US" sz="1200" dirty="0"/>
          </a:p>
          <a:p>
            <a:r>
              <a:rPr lang="en-US" sz="1200" dirty="0"/>
              <a:t>I think everyone knows what we mean when we say bounce, but to be sure, if an email “bounces” it means it never actually got to your intended recipient, and the way we include links can sometimes cause that to happen.  So that last tip is provided to help avoid bounces.</a:t>
            </a:r>
          </a:p>
        </p:txBody>
      </p:sp>
      <p:sp>
        <p:nvSpPr>
          <p:cNvPr id="4" name="Slide Number Placeholder 3"/>
          <p:cNvSpPr>
            <a:spLocks noGrp="1"/>
          </p:cNvSpPr>
          <p:nvPr>
            <p:ph type="sldNum" sz="quarter" idx="5"/>
          </p:nvPr>
        </p:nvSpPr>
        <p:spPr/>
        <p:txBody>
          <a:bodyPr/>
          <a:lstStyle/>
          <a:p>
            <a:fld id="{C6074690-7256-4BB9-AC0F-97AEAE8CDEC2}" type="slidenum">
              <a:rPr lang="en-US" smtClean="0"/>
              <a:t>6</a:t>
            </a:fld>
            <a:endParaRPr lang="en-US"/>
          </a:p>
        </p:txBody>
      </p:sp>
    </p:spTree>
    <p:extLst>
      <p:ext uri="{BB962C8B-B14F-4D97-AF65-F5344CB8AC3E}">
        <p14:creationId xmlns:p14="http://schemas.microsoft.com/office/powerpoint/2010/main" val="368382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CHAT BOX)</a:t>
            </a:r>
          </a:p>
          <a:p>
            <a:r>
              <a:rPr lang="en-US" dirty="0"/>
              <a:t>There may be times that you want to educate community partners about Medicare or about the services you provide. </a:t>
            </a:r>
          </a:p>
          <a:p>
            <a:endParaRPr lang="en-US" dirty="0"/>
          </a:p>
          <a:p>
            <a:pPr marL="171450" indent="-171450">
              <a:buFont typeface="Arial" panose="020B0604020202020204" pitchFamily="34" charset="0"/>
              <a:buChar char="•"/>
            </a:pPr>
            <a:r>
              <a:rPr lang="en-US" dirty="0"/>
              <a:t>We always talk about the importance of outreach to community partners. Including a link in an email to them can be a great way to share information with them and also allow them to share it with others.</a:t>
            </a:r>
          </a:p>
          <a:p>
            <a:pPr marL="171450" indent="-171450">
              <a:buFont typeface="Arial" panose="020B0604020202020204" pitchFamily="34" charset="0"/>
              <a:buChar char="•"/>
            </a:pPr>
            <a:r>
              <a:rPr lang="en-US" dirty="0"/>
              <a:t>These videos can help them have a more complete picture of what you do and the help you provide, and may encourage them to share your resources more readily.</a:t>
            </a:r>
          </a:p>
          <a:p>
            <a:pPr marL="171450" indent="-171450">
              <a:buFont typeface="Arial" panose="020B0604020202020204" pitchFamily="34" charset="0"/>
              <a:buChar char="•"/>
            </a:pPr>
            <a:r>
              <a:rPr lang="en-US" dirty="0"/>
              <a:t>Consider including the SHIP video when you want community partners to understand all the ways that you can help people with Medicare.</a:t>
            </a:r>
          </a:p>
          <a:p>
            <a:pPr marL="171450" indent="-171450">
              <a:buFont typeface="Arial" panose="020B0604020202020204" pitchFamily="34" charset="0"/>
              <a:buChar char="•"/>
            </a:pPr>
            <a:r>
              <a:rPr lang="en-US" dirty="0"/>
              <a:t>The CMS Understanding Your Medicare Choices video will help them to gain a basic understanding of Medicare, and may help them to view you as a reliable source for objective information.  This may in turn help increase referrals to you.</a:t>
            </a:r>
          </a:p>
        </p:txBody>
      </p:sp>
      <p:sp>
        <p:nvSpPr>
          <p:cNvPr id="4" name="Slide Number Placeholder 3"/>
          <p:cNvSpPr>
            <a:spLocks noGrp="1"/>
          </p:cNvSpPr>
          <p:nvPr>
            <p:ph type="sldNum" sz="quarter" idx="5"/>
          </p:nvPr>
        </p:nvSpPr>
        <p:spPr/>
        <p:txBody>
          <a:bodyPr/>
          <a:lstStyle/>
          <a:p>
            <a:fld id="{C6074690-7256-4BB9-AC0F-97AEAE8CDEC2}" type="slidenum">
              <a:rPr lang="en-US" smtClean="0"/>
              <a:t>7</a:t>
            </a:fld>
            <a:endParaRPr lang="en-US"/>
          </a:p>
        </p:txBody>
      </p:sp>
    </p:spTree>
    <p:extLst>
      <p:ext uri="{BB962C8B-B14F-4D97-AF65-F5344CB8AC3E}">
        <p14:creationId xmlns:p14="http://schemas.microsoft.com/office/powerpoint/2010/main" val="191565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can also be used along with your own presentations.</a:t>
            </a:r>
          </a:p>
          <a:p>
            <a:endParaRPr lang="en-US" dirty="0"/>
          </a:p>
          <a:p>
            <a:pPr marL="171450" indent="-171450">
              <a:buFont typeface="Arial" panose="020B0604020202020204" pitchFamily="34" charset="0"/>
              <a:buChar char="•"/>
            </a:pPr>
            <a:r>
              <a:rPr lang="en-US" dirty="0"/>
              <a:t>You can use them to help your audience understand the WI SHIP prior to giving your own presentation.  This can be an introduction of who you are and what you do before you begin your topic. * the WI SHIP video would be appropriate for this.</a:t>
            </a:r>
          </a:p>
          <a:p>
            <a:pPr marL="171450" indent="-171450">
              <a:buFont typeface="Arial" panose="020B0604020202020204" pitchFamily="34" charset="0"/>
              <a:buChar char="•"/>
            </a:pPr>
            <a:r>
              <a:rPr lang="en-US" dirty="0"/>
              <a:t>Show as part of your presentation to provide basic information. May help to build confidence/trust in you and your agency. </a:t>
            </a:r>
          </a:p>
          <a:p>
            <a:pPr lvl="1"/>
            <a:r>
              <a:rPr lang="en-US" dirty="0"/>
              <a:t>* The CMS Understanding Your Medicare Choices video would work for this.</a:t>
            </a:r>
          </a:p>
          <a:p>
            <a:pPr marL="171450" indent="-171450">
              <a:buFont typeface="Arial" panose="020B0604020202020204" pitchFamily="34" charset="0"/>
              <a:buChar char="•"/>
            </a:pPr>
            <a:r>
              <a:rPr lang="en-US" dirty="0"/>
              <a:t>Once the Welcome to Medicare series is complete, you could show sections of the series, followed by discussion or a question &amp; answer period.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074690-7256-4BB9-AC0F-97AEAE8CDEC2}" type="slidenum">
              <a:rPr lang="en-US" smtClean="0"/>
              <a:t>8</a:t>
            </a:fld>
            <a:endParaRPr lang="en-US"/>
          </a:p>
        </p:txBody>
      </p:sp>
    </p:spTree>
    <p:extLst>
      <p:ext uri="{BB962C8B-B14F-4D97-AF65-F5344CB8AC3E}">
        <p14:creationId xmlns:p14="http://schemas.microsoft.com/office/powerpoint/2010/main" val="289487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is not necessarily something that is an option for all of you, but some agencies have a TV monitor in their waiting rooms where they are able to provide information and play videos.  This can be a great tool for outreach and education.</a:t>
            </a:r>
          </a:p>
          <a:p>
            <a:endParaRPr lang="en-US" dirty="0"/>
          </a:p>
          <a:p>
            <a:r>
              <a:rPr lang="en-US" dirty="0"/>
              <a:t>Think of those people who are just sitting there waiting for their appointment.  IF you have a Medicare video playing on the monitor, all they have to do is look up to learn about how SHIP Counselors can help them, or gain a basic understanding of Medicare.  </a:t>
            </a:r>
          </a:p>
          <a:p>
            <a:endParaRPr lang="en-US" dirty="0"/>
          </a:p>
          <a:p>
            <a:r>
              <a:rPr lang="en-US" dirty="0"/>
              <a:t>Be sure to have your Medicare materials available in the waiting room for them to take.  </a:t>
            </a:r>
          </a:p>
          <a:p>
            <a:endParaRPr lang="en-US" dirty="0"/>
          </a:p>
          <a:p>
            <a:r>
              <a:rPr lang="en-US" dirty="0"/>
              <a:t> </a:t>
            </a:r>
          </a:p>
        </p:txBody>
      </p:sp>
      <p:sp>
        <p:nvSpPr>
          <p:cNvPr id="4" name="Slide Number Placeholder 3"/>
          <p:cNvSpPr>
            <a:spLocks noGrp="1"/>
          </p:cNvSpPr>
          <p:nvPr>
            <p:ph type="sldNum" sz="quarter" idx="5"/>
          </p:nvPr>
        </p:nvSpPr>
        <p:spPr/>
        <p:txBody>
          <a:bodyPr/>
          <a:lstStyle/>
          <a:p>
            <a:fld id="{C6074690-7256-4BB9-AC0F-97AEAE8CDEC2}" type="slidenum">
              <a:rPr lang="en-US" smtClean="0"/>
              <a:t>9</a:t>
            </a:fld>
            <a:endParaRPr lang="en-US"/>
          </a:p>
        </p:txBody>
      </p:sp>
    </p:spTree>
    <p:extLst>
      <p:ext uri="{BB962C8B-B14F-4D97-AF65-F5344CB8AC3E}">
        <p14:creationId xmlns:p14="http://schemas.microsoft.com/office/powerpoint/2010/main" val="136075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4/17/2019</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4/17/2019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4/17/2019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4/17/2019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4/17/2019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4/17/2019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4/17/2019</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4/17/2019</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4/17/2019</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4/17/2019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4/17/2019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4/17/2019</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waar.org/educational-videos-for-medicare-outrea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ebbie.bisswurm@gwaar.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Phoebe.Hefko@dhs.wisconsi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Videos for Medicare Outreach</a:t>
            </a:r>
          </a:p>
        </p:txBody>
      </p:sp>
      <p:sp>
        <p:nvSpPr>
          <p:cNvPr id="3" name="Subtitle 2"/>
          <p:cNvSpPr>
            <a:spLocks noGrp="1"/>
          </p:cNvSpPr>
          <p:nvPr>
            <p:ph type="subTitle" idx="1"/>
          </p:nvPr>
        </p:nvSpPr>
        <p:spPr/>
        <p:txBody>
          <a:bodyPr/>
          <a:lstStyle/>
          <a:p>
            <a:r>
              <a:rPr lang="en-US" dirty="0" err="1"/>
              <a:t>Ebs</a:t>
            </a:r>
            <a:r>
              <a:rPr lang="en-US" dirty="0"/>
              <a:t> training </a:t>
            </a:r>
          </a:p>
          <a:p>
            <a:r>
              <a:rPr lang="en-US" dirty="0"/>
              <a:t>April 2019</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558800"/>
            <a:ext cx="9751060" cy="1168400"/>
          </a:xfrm>
        </p:spPr>
        <p:txBody>
          <a:bodyPr>
            <a:normAutofit/>
          </a:bodyPr>
          <a:lstStyle/>
          <a:p>
            <a:r>
              <a:rPr lang="en-US" sz="3600" dirty="0"/>
              <a:t>Where to find the videos</a:t>
            </a:r>
          </a:p>
        </p:txBody>
      </p:sp>
      <p:sp>
        <p:nvSpPr>
          <p:cNvPr id="14" name="Content Placeholder 13"/>
          <p:cNvSpPr>
            <a:spLocks noGrp="1"/>
          </p:cNvSpPr>
          <p:nvPr>
            <p:ph idx="1"/>
          </p:nvPr>
        </p:nvSpPr>
        <p:spPr>
          <a:xfrm>
            <a:off x="1003491" y="2209800"/>
            <a:ext cx="5180329" cy="4267200"/>
          </a:xfrm>
        </p:spPr>
        <p:txBody>
          <a:bodyPr/>
          <a:lstStyle/>
          <a:p>
            <a:r>
              <a:rPr lang="en-US" dirty="0"/>
              <a:t>GWAAR Website: Medicare Outreach and Assistance Page</a:t>
            </a:r>
          </a:p>
          <a:p>
            <a:pPr lvl="1"/>
            <a:r>
              <a:rPr lang="en-US" dirty="0">
                <a:hlinkClick r:id="rId3"/>
              </a:rPr>
              <a:t>https://gwaar.org/educational-videos-for-medicare-outreach</a:t>
            </a:r>
            <a:endParaRPr lang="en-US" dirty="0"/>
          </a:p>
          <a:p>
            <a:endParaRPr lang="en-US" dirty="0"/>
          </a:p>
          <a:p>
            <a:r>
              <a:rPr lang="en-US" dirty="0"/>
              <a:t>Or link from the main page</a:t>
            </a:r>
          </a:p>
          <a:p>
            <a:endParaRPr lang="en-US" dirty="0"/>
          </a:p>
        </p:txBody>
      </p:sp>
      <p:pic>
        <p:nvPicPr>
          <p:cNvPr id="2" name="Picture 1">
            <a:extLst>
              <a:ext uri="{FF2B5EF4-FFF2-40B4-BE49-F238E27FC236}">
                <a16:creationId xmlns:a16="http://schemas.microsoft.com/office/drawing/2014/main" id="{8A37CF0F-D780-4E82-98BE-919AED1CE63A}"/>
              </a:ext>
            </a:extLst>
          </p:cNvPr>
          <p:cNvPicPr>
            <a:picLocks noChangeAspect="1"/>
          </p:cNvPicPr>
          <p:nvPr/>
        </p:nvPicPr>
        <p:blipFill>
          <a:blip r:embed="rId4"/>
          <a:stretch>
            <a:fillRect/>
          </a:stretch>
        </p:blipFill>
        <p:spPr>
          <a:xfrm>
            <a:off x="6094412" y="751684"/>
            <a:ext cx="5486400" cy="5354631"/>
          </a:xfrm>
          <a:prstGeom prst="rect">
            <a:avLst/>
          </a:prstGeom>
        </p:spPr>
      </p:pic>
      <p:cxnSp>
        <p:nvCxnSpPr>
          <p:cNvPr id="5" name="Straight Arrow Connector 4">
            <a:extLst>
              <a:ext uri="{FF2B5EF4-FFF2-40B4-BE49-F238E27FC236}">
                <a16:creationId xmlns:a16="http://schemas.microsoft.com/office/drawing/2014/main" id="{6992FBC0-750B-4F54-AB64-0217BA76806F}"/>
              </a:ext>
            </a:extLst>
          </p:cNvPr>
          <p:cNvCxnSpPr>
            <a:cxnSpLocks/>
          </p:cNvCxnSpPr>
          <p:nvPr/>
        </p:nvCxnSpPr>
        <p:spPr>
          <a:xfrm>
            <a:off x="4646612" y="4953000"/>
            <a:ext cx="1475804" cy="76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4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2" y="1371600"/>
            <a:ext cx="3124200" cy="1168400"/>
          </a:xfrm>
        </p:spPr>
        <p:txBody>
          <a:bodyPr>
            <a:noAutofit/>
          </a:bodyPr>
          <a:lstStyle/>
          <a:p>
            <a:r>
              <a:rPr lang="en-US" sz="3600" dirty="0"/>
              <a:t>Where to find the videos</a:t>
            </a:r>
          </a:p>
        </p:txBody>
      </p:sp>
      <p:pic>
        <p:nvPicPr>
          <p:cNvPr id="4" name="Content Placeholder 3">
            <a:extLst>
              <a:ext uri="{FF2B5EF4-FFF2-40B4-BE49-F238E27FC236}">
                <a16:creationId xmlns:a16="http://schemas.microsoft.com/office/drawing/2014/main" id="{1D22BCA4-6BDB-4A7C-AC00-8F43DBC86E55}"/>
              </a:ext>
            </a:extLst>
          </p:cNvPr>
          <p:cNvPicPr>
            <a:picLocks noGrp="1"/>
          </p:cNvPicPr>
          <p:nvPr>
            <p:ph idx="1"/>
          </p:nvPr>
        </p:nvPicPr>
        <p:blipFill rotWithShape="1">
          <a:blip r:embed="rId3"/>
          <a:srcRect l="3846" r="56282"/>
          <a:stretch/>
        </p:blipFill>
        <p:spPr bwMode="auto">
          <a:xfrm>
            <a:off x="3960812" y="838200"/>
            <a:ext cx="7900273"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83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How to report this outreach</a:t>
            </a:r>
          </a:p>
        </p:txBody>
      </p:sp>
      <p:sp>
        <p:nvSpPr>
          <p:cNvPr id="14" name="Content Placeholder 13"/>
          <p:cNvSpPr>
            <a:spLocks noGrp="1"/>
          </p:cNvSpPr>
          <p:nvPr>
            <p:ph idx="1"/>
          </p:nvPr>
        </p:nvSpPr>
        <p:spPr>
          <a:xfrm>
            <a:off x="1218882" y="1905000"/>
            <a:ext cx="9751060" cy="4267200"/>
          </a:xfrm>
        </p:spPr>
        <p:txBody>
          <a:bodyPr>
            <a:normAutofit/>
          </a:bodyPr>
          <a:lstStyle/>
          <a:p>
            <a:r>
              <a:rPr lang="en-US" dirty="0"/>
              <a:t>SAMS/STARS</a:t>
            </a:r>
          </a:p>
          <a:p>
            <a:r>
              <a:rPr lang="en-US" dirty="0"/>
              <a:t>Group Outreach and Education Form—presentations </a:t>
            </a:r>
          </a:p>
          <a:p>
            <a:r>
              <a:rPr lang="en-US" dirty="0"/>
              <a:t>Media Outreach and Education Form—email, website, Facebook, etc.</a:t>
            </a:r>
          </a:p>
          <a:p>
            <a:r>
              <a:rPr lang="en-US" dirty="0"/>
              <a:t>Type of Media</a:t>
            </a:r>
          </a:p>
          <a:p>
            <a:r>
              <a:rPr lang="en-US" dirty="0"/>
              <a:t>Estimating numbers reached through videos</a:t>
            </a:r>
          </a:p>
          <a:p>
            <a:pPr lvl="1"/>
            <a:r>
              <a:rPr lang="en-US" dirty="0"/>
              <a:t>Not required for </a:t>
            </a:r>
            <a:r>
              <a:rPr lang="en-US" i="1" dirty="0"/>
              <a:t>Media Outreach and Education</a:t>
            </a:r>
          </a:p>
          <a:p>
            <a:pPr lvl="1"/>
            <a:r>
              <a:rPr lang="en-US" dirty="0"/>
              <a:t>To include a general estimate:</a:t>
            </a:r>
          </a:p>
          <a:p>
            <a:pPr lvl="2"/>
            <a:r>
              <a:rPr lang="en-US" dirty="0"/>
              <a:t>TV, Radio, Newspaper outlets—use estimated population in broadcast/circulation area.</a:t>
            </a:r>
          </a:p>
          <a:p>
            <a:pPr lvl="2"/>
            <a:r>
              <a:rPr lang="en-US" dirty="0"/>
              <a:t>For Facebook or other social media—use the number of followers and/or “likes”.</a:t>
            </a:r>
          </a:p>
        </p:txBody>
      </p:sp>
    </p:spTree>
    <p:extLst>
      <p:ext uri="{BB962C8B-B14F-4D97-AF65-F5344CB8AC3E}">
        <p14:creationId xmlns:p14="http://schemas.microsoft.com/office/powerpoint/2010/main" val="237176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a:t>
            </a:r>
          </a:p>
        </p:txBody>
      </p:sp>
      <p:sp>
        <p:nvSpPr>
          <p:cNvPr id="3" name="Content Placeholder 2">
            <a:extLst>
              <a:ext uri="{FF2B5EF4-FFF2-40B4-BE49-F238E27FC236}">
                <a16:creationId xmlns:a16="http://schemas.microsoft.com/office/drawing/2014/main" id="{021F493E-AB2C-4AA6-9BC5-B776606370C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Contacts:</a:t>
            </a:r>
          </a:p>
        </p:txBody>
      </p:sp>
      <p:sp>
        <p:nvSpPr>
          <p:cNvPr id="3" name="Content Placeholder 2"/>
          <p:cNvSpPr>
            <a:spLocks noGrp="1"/>
          </p:cNvSpPr>
          <p:nvPr>
            <p:ph idx="1"/>
          </p:nvPr>
        </p:nvSpPr>
        <p:spPr>
          <a:xfrm>
            <a:off x="1295062" y="1629905"/>
            <a:ext cx="9598700" cy="4113728"/>
          </a:xfrm>
        </p:spPr>
        <p:txBody>
          <a:bodyPr>
            <a:normAutofit/>
          </a:bodyPr>
          <a:lstStyle/>
          <a:p>
            <a:pPr marL="0" indent="0" algn="ctr">
              <a:spcBef>
                <a:spcPts val="600"/>
              </a:spcBef>
              <a:buNone/>
            </a:pPr>
            <a:endParaRPr lang="en-US" dirty="0"/>
          </a:p>
          <a:p>
            <a:pPr marL="0" indent="0" algn="ctr">
              <a:spcBef>
                <a:spcPts val="600"/>
              </a:spcBef>
              <a:buNone/>
            </a:pPr>
            <a:r>
              <a:rPr lang="en-US" dirty="0"/>
              <a:t>Debbie Bisswurm, GWAAR</a:t>
            </a:r>
          </a:p>
          <a:p>
            <a:pPr marL="0" indent="0" algn="ctr">
              <a:spcBef>
                <a:spcPts val="600"/>
              </a:spcBef>
              <a:buNone/>
            </a:pPr>
            <a:r>
              <a:rPr lang="en-US" dirty="0">
                <a:solidFill>
                  <a:srgbClr val="0070C0"/>
                </a:solidFill>
                <a:hlinkClick r:id="rId3"/>
              </a:rPr>
              <a:t>debbie.bisswurm@gwaar.org</a:t>
            </a:r>
            <a:endParaRPr lang="en-US" dirty="0">
              <a:solidFill>
                <a:srgbClr val="0070C0"/>
              </a:solidFill>
            </a:endParaRPr>
          </a:p>
          <a:p>
            <a:pPr marL="0" indent="0" algn="ctr">
              <a:spcBef>
                <a:spcPts val="600"/>
              </a:spcBef>
              <a:spcAft>
                <a:spcPts val="1200"/>
              </a:spcAft>
              <a:buNone/>
            </a:pPr>
            <a:r>
              <a:rPr lang="en-US" dirty="0"/>
              <a:t>608-228-8098</a:t>
            </a:r>
          </a:p>
          <a:p>
            <a:pPr marL="0" indent="0" algn="ctr">
              <a:spcBef>
                <a:spcPts val="600"/>
              </a:spcBef>
              <a:buNone/>
            </a:pPr>
            <a:endParaRPr lang="en-US" dirty="0"/>
          </a:p>
          <a:p>
            <a:pPr marL="0" indent="0" algn="ctr">
              <a:lnSpc>
                <a:spcPct val="100000"/>
              </a:lnSpc>
              <a:spcBef>
                <a:spcPts val="600"/>
              </a:spcBef>
              <a:buNone/>
            </a:pPr>
            <a:r>
              <a:rPr lang="en-US" dirty="0"/>
              <a:t>Phoebe Hefko, DHS</a:t>
            </a:r>
          </a:p>
          <a:p>
            <a:pPr marL="0" indent="0" algn="ctr">
              <a:lnSpc>
                <a:spcPct val="100000"/>
              </a:lnSpc>
              <a:spcBef>
                <a:spcPts val="600"/>
              </a:spcBef>
              <a:buNone/>
            </a:pPr>
            <a:r>
              <a:rPr lang="pt-BR" u="sng" dirty="0">
                <a:solidFill>
                  <a:srgbClr val="0070C0"/>
                </a:solidFill>
                <a:hlinkClick r:id="rId4"/>
              </a:rPr>
              <a:t>Phoebe.Hefko@dhs.wisconsin.gov</a:t>
            </a:r>
            <a:endParaRPr lang="pt-BR" u="sng" dirty="0">
              <a:solidFill>
                <a:srgbClr val="0070C0"/>
              </a:solidFill>
            </a:endParaRPr>
          </a:p>
          <a:p>
            <a:pPr marL="0" indent="0" algn="ctr">
              <a:lnSpc>
                <a:spcPct val="100000"/>
              </a:lnSpc>
              <a:spcBef>
                <a:spcPts val="600"/>
              </a:spcBef>
              <a:spcAft>
                <a:spcPts val="600"/>
              </a:spcAft>
              <a:buNone/>
            </a:pPr>
            <a:r>
              <a:rPr lang="pt-BR" dirty="0"/>
              <a:t>(608) 267-3201</a:t>
            </a:r>
          </a:p>
          <a:p>
            <a:pPr marL="457063" indent="-457063">
              <a:spcAft>
                <a:spcPts val="1200"/>
              </a:spcAft>
            </a:pPr>
            <a:endParaRPr lang="en-US" dirty="0"/>
          </a:p>
        </p:txBody>
      </p:sp>
      <p:pic>
        <p:nvPicPr>
          <p:cNvPr id="4" name="Picture 3">
            <a:extLst>
              <a:ext uri="{FF2B5EF4-FFF2-40B4-BE49-F238E27FC236}">
                <a16:creationId xmlns:a16="http://schemas.microsoft.com/office/drawing/2014/main" id="{DFBE9A95-6C87-4652-840C-3065972F2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412" y="5029200"/>
            <a:ext cx="2581310" cy="1293036"/>
          </a:xfrm>
          <a:prstGeom prst="rect">
            <a:avLst/>
          </a:prstGeom>
        </p:spPr>
      </p:pic>
    </p:spTree>
    <p:extLst>
      <p:ext uri="{BB962C8B-B14F-4D97-AF65-F5344CB8AC3E}">
        <p14:creationId xmlns:p14="http://schemas.microsoft.com/office/powerpoint/2010/main" val="381031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Why Video Outreach?</a:t>
            </a:r>
          </a:p>
        </p:txBody>
      </p:sp>
      <p:pic>
        <p:nvPicPr>
          <p:cNvPr id="1026" name="Picture 2" descr="Image result for image symbol of videos">
            <a:extLst>
              <a:ext uri="{FF2B5EF4-FFF2-40B4-BE49-F238E27FC236}">
                <a16:creationId xmlns:a16="http://schemas.microsoft.com/office/drawing/2014/main" id="{683A29BF-AF7C-46EC-84D2-70428EE44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412" y="2133600"/>
            <a:ext cx="4373850" cy="28186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idx="1"/>
          </p:nvPr>
        </p:nvSpPr>
        <p:spPr>
          <a:xfrm>
            <a:off x="1213831" y="1905000"/>
            <a:ext cx="6449608" cy="4267200"/>
          </a:xfrm>
        </p:spPr>
        <p:txBody>
          <a:bodyPr/>
          <a:lstStyle/>
          <a:p>
            <a:pPr marL="0" indent="0">
              <a:buNone/>
            </a:pPr>
            <a:r>
              <a:rPr lang="en-US" b="1" dirty="0"/>
              <a:t>Videos are a great platform, and these days, often chosen as a preferred platform for viewing messages.</a:t>
            </a:r>
          </a:p>
          <a:p>
            <a:r>
              <a:rPr lang="en-US" dirty="0"/>
              <a:t>Quickly reach large number of people</a:t>
            </a:r>
          </a:p>
          <a:p>
            <a:r>
              <a:rPr lang="en-US" dirty="0"/>
              <a:t>Many people respond to this format and often share with friends/family</a:t>
            </a:r>
          </a:p>
          <a:p>
            <a:r>
              <a:rPr lang="en-US" dirty="0"/>
              <a:t>Keeps message consistent</a:t>
            </a:r>
          </a:p>
          <a:p>
            <a:r>
              <a:rPr lang="en-US" dirty="0"/>
              <a:t>Something people can review later to help them learn/understand the information</a:t>
            </a:r>
          </a:p>
          <a:p>
            <a:endParaRPr lang="en-US"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What videos are available?</a:t>
            </a:r>
          </a:p>
        </p:txBody>
      </p:sp>
      <p:sp>
        <p:nvSpPr>
          <p:cNvPr id="14" name="Content Placeholder 13"/>
          <p:cNvSpPr>
            <a:spLocks noGrp="1"/>
          </p:cNvSpPr>
          <p:nvPr>
            <p:ph idx="1"/>
          </p:nvPr>
        </p:nvSpPr>
        <p:spPr>
          <a:xfrm>
            <a:off x="1293812" y="1965036"/>
            <a:ext cx="6705600" cy="4461164"/>
          </a:xfrm>
        </p:spPr>
        <p:txBody>
          <a:bodyPr/>
          <a:lstStyle/>
          <a:p>
            <a:pPr>
              <a:spcAft>
                <a:spcPts val="2400"/>
              </a:spcAft>
            </a:pPr>
            <a:r>
              <a:rPr lang="en-US" dirty="0"/>
              <a:t>SHIP Outreach for Beneficiaries</a:t>
            </a:r>
          </a:p>
          <a:p>
            <a:r>
              <a:rPr lang="en-US" dirty="0"/>
              <a:t>CMS Medicare &amp; You: Understanding Your Medicare Choices</a:t>
            </a:r>
          </a:p>
          <a:p>
            <a:pPr lvl="1">
              <a:spcAft>
                <a:spcPts val="1800"/>
              </a:spcAft>
            </a:pPr>
            <a:r>
              <a:rPr lang="en-US" dirty="0"/>
              <a:t>Part of a You Tube series created by CMS</a:t>
            </a:r>
          </a:p>
          <a:p>
            <a:pPr lvl="1"/>
            <a:endParaRPr lang="en-US" dirty="0"/>
          </a:p>
          <a:p>
            <a:r>
              <a:rPr lang="en-US" dirty="0"/>
              <a:t>Coming Soon:</a:t>
            </a:r>
          </a:p>
        </p:txBody>
      </p:sp>
      <p:pic>
        <p:nvPicPr>
          <p:cNvPr id="4" name="Picture 3">
            <a:extLst>
              <a:ext uri="{FF2B5EF4-FFF2-40B4-BE49-F238E27FC236}">
                <a16:creationId xmlns:a16="http://schemas.microsoft.com/office/drawing/2014/main" id="{600969D4-E9FF-4187-9899-2D4E4253AC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812" y="1545961"/>
            <a:ext cx="1938551" cy="971063"/>
          </a:xfrm>
          <a:prstGeom prst="rect">
            <a:avLst/>
          </a:prstGeom>
        </p:spPr>
      </p:pic>
      <p:pic>
        <p:nvPicPr>
          <p:cNvPr id="2052" name="Picture 4" descr="Image result for cms logo black and white">
            <a:extLst>
              <a:ext uri="{FF2B5EF4-FFF2-40B4-BE49-F238E27FC236}">
                <a16:creationId xmlns:a16="http://schemas.microsoft.com/office/drawing/2014/main" id="{0ACF5F12-9E11-49B0-BF79-0D3D518C3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337" y="3199962"/>
            <a:ext cx="1860102" cy="6427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F20830F-F825-4264-9EE1-558DD727AB2A}"/>
              </a:ext>
            </a:extLst>
          </p:cNvPr>
          <p:cNvPicPr>
            <a:picLocks noChangeAspect="1"/>
          </p:cNvPicPr>
          <p:nvPr/>
        </p:nvPicPr>
        <p:blipFill>
          <a:blip r:embed="rId5"/>
          <a:stretch>
            <a:fillRect/>
          </a:stretch>
        </p:blipFill>
        <p:spPr>
          <a:xfrm>
            <a:off x="4135352" y="4651639"/>
            <a:ext cx="4719036" cy="1320800"/>
          </a:xfrm>
          <a:prstGeom prst="rect">
            <a:avLst/>
          </a:prstGeom>
        </p:spPr>
      </p:pic>
    </p:spTree>
    <p:extLst>
      <p:ext uri="{BB962C8B-B14F-4D97-AF65-F5344CB8AC3E}">
        <p14:creationId xmlns:p14="http://schemas.microsoft.com/office/powerpoint/2010/main" val="28338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How can I use the videos?</a:t>
            </a:r>
          </a:p>
        </p:txBody>
      </p:sp>
      <p:sp>
        <p:nvSpPr>
          <p:cNvPr id="14" name="Content Placeholder 13"/>
          <p:cNvSpPr>
            <a:spLocks noGrp="1"/>
          </p:cNvSpPr>
          <p:nvPr>
            <p:ph idx="1"/>
          </p:nvPr>
        </p:nvSpPr>
        <p:spPr/>
        <p:txBody>
          <a:bodyPr/>
          <a:lstStyle/>
          <a:p>
            <a:r>
              <a:rPr lang="en-US" dirty="0"/>
              <a:t>Include the videos on your agency website</a:t>
            </a:r>
          </a:p>
          <a:p>
            <a:r>
              <a:rPr lang="en-US" dirty="0"/>
              <a:t>Include video link from agency Facebook page or other social media</a:t>
            </a:r>
          </a:p>
          <a:p>
            <a:r>
              <a:rPr lang="en-US" dirty="0"/>
              <a:t>Send video link in email to interested callers</a:t>
            </a:r>
          </a:p>
          <a:p>
            <a:r>
              <a:rPr lang="en-US" dirty="0"/>
              <a:t>Send link to community partners (partner education)</a:t>
            </a:r>
          </a:p>
          <a:p>
            <a:r>
              <a:rPr lang="en-US" dirty="0"/>
              <a:t>Use with your own presentation (before or during)</a:t>
            </a:r>
          </a:p>
          <a:p>
            <a:r>
              <a:rPr lang="en-US" dirty="0"/>
              <a:t>Play video on waiting room monitor</a:t>
            </a:r>
          </a:p>
          <a:p>
            <a:endParaRPr lang="en-US" dirty="0"/>
          </a:p>
        </p:txBody>
      </p:sp>
    </p:spTree>
    <p:extLst>
      <p:ext uri="{BB962C8B-B14F-4D97-AF65-F5344CB8AC3E}">
        <p14:creationId xmlns:p14="http://schemas.microsoft.com/office/powerpoint/2010/main" val="39542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Include on Your Agency Website or Facebook</a:t>
            </a:r>
          </a:p>
        </p:txBody>
      </p:sp>
      <p:sp>
        <p:nvSpPr>
          <p:cNvPr id="14" name="Content Placeholder 13"/>
          <p:cNvSpPr>
            <a:spLocks noGrp="1"/>
          </p:cNvSpPr>
          <p:nvPr>
            <p:ph idx="1"/>
          </p:nvPr>
        </p:nvSpPr>
        <p:spPr>
          <a:xfrm>
            <a:off x="1218883" y="1803400"/>
            <a:ext cx="9751060" cy="4445000"/>
          </a:xfrm>
        </p:spPr>
        <p:txBody>
          <a:bodyPr>
            <a:normAutofit lnSpcReduction="10000"/>
          </a:bodyPr>
          <a:lstStyle/>
          <a:p>
            <a:r>
              <a:rPr lang="en-US" dirty="0"/>
              <a:t>Add videos to your agency’s website.  You will need to follow your agency’s website guidelines. Contact your webmaster for instructions.  </a:t>
            </a:r>
          </a:p>
          <a:p>
            <a:r>
              <a:rPr lang="en-US" dirty="0"/>
              <a:t>Include link to the videos on Facebook</a:t>
            </a:r>
          </a:p>
          <a:p>
            <a:r>
              <a:rPr lang="en-US" dirty="0"/>
              <a:t>Be sure to have a description of the video such as:</a:t>
            </a:r>
          </a:p>
          <a:p>
            <a:pPr lvl="1"/>
            <a:r>
              <a:rPr lang="en-US" dirty="0"/>
              <a:t>“Click on the video below to learn about the Wisconsin State Health Insurance Assistance Program, or SHIP, a public service for people with Medicare. The Elder Benefit Specialists at the </a:t>
            </a:r>
            <a:r>
              <a:rPr lang="en-US" dirty="0">
                <a:solidFill>
                  <a:srgbClr val="FF0000"/>
                </a:solidFill>
              </a:rPr>
              <a:t>&lt;YOUR AGENCY NAME&gt; </a:t>
            </a:r>
            <a:r>
              <a:rPr lang="en-US" dirty="0"/>
              <a:t>are SHIP Counselors available to answer your Medicare questions.  Call us at </a:t>
            </a:r>
            <a:r>
              <a:rPr lang="en-US" dirty="0">
                <a:solidFill>
                  <a:srgbClr val="FF0000"/>
                </a:solidFill>
              </a:rPr>
              <a:t>&lt;YOUR NUMBER HERE&gt;</a:t>
            </a:r>
            <a:r>
              <a:rPr lang="en-US" dirty="0"/>
              <a:t>.  </a:t>
            </a:r>
          </a:p>
          <a:p>
            <a:pPr lvl="1"/>
            <a:r>
              <a:rPr lang="en-US" dirty="0"/>
              <a:t>“Click on the link below for an educational video from the Centers for Medicare and Medicaid, “Medicare &amp; You:  Understanding Your Medicare Choices”</a:t>
            </a:r>
          </a:p>
          <a:p>
            <a:pPr lvl="1"/>
            <a:r>
              <a:rPr lang="en-US" dirty="0"/>
              <a:t>““Learn more about Medicare by following the link below. If you have questions or would like to attend a Welcome to Medicare session, please contact </a:t>
            </a:r>
            <a:r>
              <a:rPr lang="en-US" dirty="0">
                <a:solidFill>
                  <a:srgbClr val="FF0000"/>
                </a:solidFill>
              </a:rPr>
              <a:t>&lt;YOUR AGENCY INFO HERE&gt;.</a:t>
            </a:r>
          </a:p>
          <a:p>
            <a:endParaRPr lang="en-US" dirty="0"/>
          </a:p>
        </p:txBody>
      </p:sp>
    </p:spTree>
    <p:extLst>
      <p:ext uri="{BB962C8B-B14F-4D97-AF65-F5344CB8AC3E}">
        <p14:creationId xmlns:p14="http://schemas.microsoft.com/office/powerpoint/2010/main" val="82203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Email link to Callers</a:t>
            </a:r>
          </a:p>
        </p:txBody>
      </p:sp>
      <p:sp>
        <p:nvSpPr>
          <p:cNvPr id="14" name="Content Placeholder 13"/>
          <p:cNvSpPr>
            <a:spLocks noGrp="1"/>
          </p:cNvSpPr>
          <p:nvPr>
            <p:ph idx="1"/>
          </p:nvPr>
        </p:nvSpPr>
        <p:spPr/>
        <p:txBody>
          <a:bodyPr/>
          <a:lstStyle/>
          <a:p>
            <a:r>
              <a:rPr lang="en-US" dirty="0"/>
              <a:t>If emails are sent out to interested callers, the video links can be included.  Consider the Medicare &amp; You video as a way to educate people with some basic information about Medicare. This will provide them some basic knowledge before they meet with you.</a:t>
            </a:r>
          </a:p>
          <a:p>
            <a:r>
              <a:rPr lang="en-US" dirty="0"/>
              <a:t>Once the Welcome to Medicare is complete, you could send this out to interested callers as well.</a:t>
            </a:r>
          </a:p>
          <a:p>
            <a:r>
              <a:rPr lang="en-US" dirty="0"/>
              <a:t>To avoid bounces, place a still image of the video with a play button over it and then link the video to your website or the GWAAR website.</a:t>
            </a:r>
          </a:p>
          <a:p>
            <a:endParaRPr lang="en-US" dirty="0"/>
          </a:p>
          <a:p>
            <a:endParaRPr lang="en-US" dirty="0"/>
          </a:p>
        </p:txBody>
      </p:sp>
    </p:spTree>
    <p:extLst>
      <p:ext uri="{BB962C8B-B14F-4D97-AF65-F5344CB8AC3E}">
        <p14:creationId xmlns:p14="http://schemas.microsoft.com/office/powerpoint/2010/main" val="402609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Send link to Community Partners</a:t>
            </a:r>
          </a:p>
        </p:txBody>
      </p:sp>
      <p:sp>
        <p:nvSpPr>
          <p:cNvPr id="14" name="Content Placeholder 13"/>
          <p:cNvSpPr>
            <a:spLocks noGrp="1"/>
          </p:cNvSpPr>
          <p:nvPr>
            <p:ph idx="1"/>
          </p:nvPr>
        </p:nvSpPr>
        <p:spPr/>
        <p:txBody>
          <a:bodyPr/>
          <a:lstStyle/>
          <a:p>
            <a:r>
              <a:rPr lang="en-US" dirty="0"/>
              <a:t>Educating community partners is an important part of Medicare outreach.</a:t>
            </a:r>
          </a:p>
          <a:p>
            <a:r>
              <a:rPr lang="en-US" dirty="0"/>
              <a:t>These videos can help provide a more complete picture of your services.</a:t>
            </a:r>
          </a:p>
          <a:p>
            <a:r>
              <a:rPr lang="en-US" dirty="0"/>
              <a:t>Consider sharing different videos depending on the community partner.  (Or include both in an email.)</a:t>
            </a:r>
          </a:p>
          <a:p>
            <a:r>
              <a:rPr lang="en-US" dirty="0"/>
              <a:t>May lead them to view you as a reliable source for objective information.  </a:t>
            </a:r>
          </a:p>
          <a:p>
            <a:r>
              <a:rPr lang="en-US" dirty="0"/>
              <a:t>May increase their referrals to your agency.</a:t>
            </a:r>
          </a:p>
        </p:txBody>
      </p:sp>
    </p:spTree>
    <p:extLst>
      <p:ext uri="{BB962C8B-B14F-4D97-AF65-F5344CB8AC3E}">
        <p14:creationId xmlns:p14="http://schemas.microsoft.com/office/powerpoint/2010/main" val="234985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Use with your own Presentations</a:t>
            </a:r>
          </a:p>
        </p:txBody>
      </p:sp>
      <p:sp>
        <p:nvSpPr>
          <p:cNvPr id="14" name="Content Placeholder 13"/>
          <p:cNvSpPr>
            <a:spLocks noGrp="1"/>
          </p:cNvSpPr>
          <p:nvPr>
            <p:ph idx="1"/>
          </p:nvPr>
        </p:nvSpPr>
        <p:spPr/>
        <p:txBody>
          <a:bodyPr/>
          <a:lstStyle/>
          <a:p>
            <a:r>
              <a:rPr lang="en-US" dirty="0"/>
              <a:t>Show video before your presentation as introduction to your role as SHIP Counselor.</a:t>
            </a:r>
          </a:p>
          <a:p>
            <a:pPr lvl="1"/>
            <a:r>
              <a:rPr lang="en-US" dirty="0"/>
              <a:t>WI SHIP Information for Beneficiaries</a:t>
            </a:r>
          </a:p>
          <a:p>
            <a:r>
              <a:rPr lang="en-US" dirty="0"/>
              <a:t>Show as part of your presentation to provide basic information. May help to build confidence/trust in you and your agency. </a:t>
            </a:r>
          </a:p>
          <a:p>
            <a:pPr lvl="1"/>
            <a:r>
              <a:rPr lang="en-US" dirty="0"/>
              <a:t>CMS Understanding Your Medicare Choices</a:t>
            </a:r>
          </a:p>
          <a:p>
            <a:r>
              <a:rPr lang="en-US" dirty="0"/>
              <a:t>Once the Welcome to Medicare series is complete, show sections of the series, followed by discussion/answering questions.</a:t>
            </a:r>
          </a:p>
          <a:p>
            <a:pPr lvl="1"/>
            <a:endParaRPr lang="en-US" dirty="0"/>
          </a:p>
        </p:txBody>
      </p:sp>
    </p:spTree>
    <p:extLst>
      <p:ext uri="{BB962C8B-B14F-4D97-AF65-F5344CB8AC3E}">
        <p14:creationId xmlns:p14="http://schemas.microsoft.com/office/powerpoint/2010/main" val="5363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Play on Waiting Room Monitor</a:t>
            </a:r>
          </a:p>
        </p:txBody>
      </p:sp>
      <p:sp>
        <p:nvSpPr>
          <p:cNvPr id="14" name="Content Placeholder 13"/>
          <p:cNvSpPr>
            <a:spLocks noGrp="1"/>
          </p:cNvSpPr>
          <p:nvPr>
            <p:ph idx="1"/>
          </p:nvPr>
        </p:nvSpPr>
        <p:spPr>
          <a:xfrm>
            <a:off x="1218883" y="1935779"/>
            <a:ext cx="6399529" cy="4267200"/>
          </a:xfrm>
        </p:spPr>
        <p:txBody>
          <a:bodyPr/>
          <a:lstStyle/>
          <a:p>
            <a:r>
              <a:rPr lang="en-US" dirty="0"/>
              <a:t>Consider a TV screen/monitor in your agency waiting rooms</a:t>
            </a:r>
          </a:p>
          <a:p>
            <a:r>
              <a:rPr lang="en-US" dirty="0"/>
              <a:t>Great way to educate people while they wait.</a:t>
            </a:r>
          </a:p>
          <a:p>
            <a:r>
              <a:rPr lang="en-US" dirty="0"/>
              <a:t>Be sure to have your Medicare materials available in the waiting room for them to take.</a:t>
            </a:r>
          </a:p>
        </p:txBody>
      </p:sp>
      <p:pic>
        <p:nvPicPr>
          <p:cNvPr id="1026" name="Picture 2" descr="Image result for wall mount tv">
            <a:extLst>
              <a:ext uri="{FF2B5EF4-FFF2-40B4-BE49-F238E27FC236}">
                <a16:creationId xmlns:a16="http://schemas.microsoft.com/office/drawing/2014/main" id="{8373C9DA-5B17-4717-94D2-205E0574B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212" y="2590800"/>
            <a:ext cx="2967037" cy="310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7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purl.org/dc/terms/"/>
    <ds:schemaRef ds:uri="http://schemas.microsoft.com/office/2006/documentManagement/types"/>
    <ds:schemaRef ds:uri="http://schemas.microsoft.com/office/2006/metadata/properties"/>
    <ds:schemaRef ds:uri="4873beb7-5857-4685-be1f-d57550cc96cc"/>
    <ds:schemaRef ds:uri="http://schemas.microsoft.com/office/infopath/2007/PartnerControls"/>
    <ds:schemaRef ds:uri="http://purl.org/dc/dcmitype/"/>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5635</TotalTime>
  <Words>2908</Words>
  <Application>Microsoft Office PowerPoint</Application>
  <PresentationFormat>Custom</PresentationFormat>
  <Paragraphs>156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Constantia</vt:lpstr>
      <vt:lpstr>Books Classic 16x9</vt:lpstr>
      <vt:lpstr>Videos for Medicare Outreach</vt:lpstr>
      <vt:lpstr>Why Video Outreach?</vt:lpstr>
      <vt:lpstr>What videos are available?</vt:lpstr>
      <vt:lpstr>How can I use the videos?</vt:lpstr>
      <vt:lpstr>Include on Your Agency Website or Facebook</vt:lpstr>
      <vt:lpstr>Email link to Callers</vt:lpstr>
      <vt:lpstr>Send link to Community Partners</vt:lpstr>
      <vt:lpstr>Use with your own Presentations</vt:lpstr>
      <vt:lpstr>Play on Waiting Room Monitor</vt:lpstr>
      <vt:lpstr>Where to find the videos</vt:lpstr>
      <vt:lpstr>Where to find the videos</vt:lpstr>
      <vt:lpstr>How to report this outreach</vt:lpstr>
      <vt:lpstr>Questions?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Videos for Medicare Outreach</dc:title>
  <dc:creator>Debbie Bisswurm</dc:creator>
  <cp:lastModifiedBy>Debbie Bisswurm</cp:lastModifiedBy>
  <cp:revision>63</cp:revision>
  <cp:lastPrinted>2019-04-17T14:14:01Z</cp:lastPrinted>
  <dcterms:created xsi:type="dcterms:W3CDTF">2019-03-14T13:51:35Z</dcterms:created>
  <dcterms:modified xsi:type="dcterms:W3CDTF">2019-04-17T14:43:49Z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