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1"/>
  </p:notesMasterIdLst>
  <p:handoutMasterIdLst>
    <p:handoutMasterId r:id="rId22"/>
  </p:handoutMasterIdLst>
  <p:sldIdLst>
    <p:sldId id="272" r:id="rId2"/>
    <p:sldId id="282" r:id="rId3"/>
    <p:sldId id="337" r:id="rId4"/>
    <p:sldId id="332" r:id="rId5"/>
    <p:sldId id="328" r:id="rId6"/>
    <p:sldId id="334" r:id="rId7"/>
    <p:sldId id="327" r:id="rId8"/>
    <p:sldId id="297" r:id="rId9"/>
    <p:sldId id="318" r:id="rId10"/>
    <p:sldId id="324" r:id="rId11"/>
    <p:sldId id="281" r:id="rId12"/>
    <p:sldId id="308" r:id="rId13"/>
    <p:sldId id="335" r:id="rId14"/>
    <p:sldId id="336" r:id="rId15"/>
    <p:sldId id="338" r:id="rId16"/>
    <p:sldId id="322" r:id="rId17"/>
    <p:sldId id="305" r:id="rId18"/>
    <p:sldId id="300" r:id="rId19"/>
    <p:sldId id="323"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88561" autoAdjust="0"/>
  </p:normalViewPr>
  <p:slideViewPr>
    <p:cSldViewPr snapToGrid="0">
      <p:cViewPr varScale="1">
        <p:scale>
          <a:sx n="75" d="100"/>
          <a:sy n="75" d="100"/>
        </p:scale>
        <p:origin x="678" y="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7F6E787-C432-4F33-A5AB-A90A9F23F8DB}"/>
              </a:ext>
            </a:extLst>
          </p:cNvPr>
          <p:cNvSpPr>
            <a:spLocks noGrp="1"/>
          </p:cNvSpPr>
          <p:nvPr>
            <p:ph type="hdr" sz="quarter"/>
          </p:nvPr>
        </p:nvSpPr>
        <p:spPr>
          <a:xfrm>
            <a:off x="0" y="1"/>
            <a:ext cx="3038475" cy="466725"/>
          </a:xfrm>
          <a:prstGeom prst="rect">
            <a:avLst/>
          </a:prstGeom>
        </p:spPr>
        <p:txBody>
          <a:bodyPr vert="horz" lIns="91436" tIns="45718" rIns="91436" bIns="45718" rtlCol="0"/>
          <a:lstStyle>
            <a:lvl1pPr algn="l">
              <a:defRPr sz="1200"/>
            </a:lvl1pPr>
          </a:lstStyle>
          <a:p>
            <a:endParaRPr lang="en-US"/>
          </a:p>
        </p:txBody>
      </p:sp>
      <p:sp>
        <p:nvSpPr>
          <p:cNvPr id="3" name="Date Placeholder 2">
            <a:extLst>
              <a:ext uri="{FF2B5EF4-FFF2-40B4-BE49-F238E27FC236}">
                <a16:creationId xmlns:a16="http://schemas.microsoft.com/office/drawing/2014/main" id="{E4BFA023-D3A9-4114-A2F4-5A2B6A3ED734}"/>
              </a:ext>
            </a:extLst>
          </p:cNvPr>
          <p:cNvSpPr>
            <a:spLocks noGrp="1"/>
          </p:cNvSpPr>
          <p:nvPr>
            <p:ph type="dt" sz="quarter" idx="1"/>
          </p:nvPr>
        </p:nvSpPr>
        <p:spPr>
          <a:xfrm>
            <a:off x="3970339" y="1"/>
            <a:ext cx="3038475" cy="466725"/>
          </a:xfrm>
          <a:prstGeom prst="rect">
            <a:avLst/>
          </a:prstGeom>
        </p:spPr>
        <p:txBody>
          <a:bodyPr vert="horz" lIns="91436" tIns="45718" rIns="91436" bIns="45718" rtlCol="0"/>
          <a:lstStyle>
            <a:lvl1pPr algn="r">
              <a:defRPr sz="1200"/>
            </a:lvl1pPr>
          </a:lstStyle>
          <a:p>
            <a:fld id="{28A8D8D7-A6B9-4E24-8C42-5D5DFFC6704D}" type="datetimeFigureOut">
              <a:rPr lang="en-US" smtClean="0"/>
              <a:t>2/11/2019</a:t>
            </a:fld>
            <a:endParaRPr lang="en-US"/>
          </a:p>
        </p:txBody>
      </p:sp>
      <p:sp>
        <p:nvSpPr>
          <p:cNvPr id="4" name="Footer Placeholder 3">
            <a:extLst>
              <a:ext uri="{FF2B5EF4-FFF2-40B4-BE49-F238E27FC236}">
                <a16:creationId xmlns:a16="http://schemas.microsoft.com/office/drawing/2014/main" id="{178998B8-541E-4D37-9496-522CCE881640}"/>
              </a:ext>
            </a:extLst>
          </p:cNvPr>
          <p:cNvSpPr>
            <a:spLocks noGrp="1"/>
          </p:cNvSpPr>
          <p:nvPr>
            <p:ph type="ftr" sz="quarter" idx="2"/>
          </p:nvPr>
        </p:nvSpPr>
        <p:spPr>
          <a:xfrm>
            <a:off x="0" y="8829675"/>
            <a:ext cx="3038475" cy="466725"/>
          </a:xfrm>
          <a:prstGeom prst="rect">
            <a:avLst/>
          </a:prstGeom>
        </p:spPr>
        <p:txBody>
          <a:bodyPr vert="horz" lIns="91436" tIns="45718" rIns="91436" bIns="45718"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3E87800-F782-48E5-9CA7-60E9025E649B}"/>
              </a:ext>
            </a:extLst>
          </p:cNvPr>
          <p:cNvSpPr>
            <a:spLocks noGrp="1"/>
          </p:cNvSpPr>
          <p:nvPr>
            <p:ph type="sldNum" sz="quarter" idx="3"/>
          </p:nvPr>
        </p:nvSpPr>
        <p:spPr>
          <a:xfrm>
            <a:off x="3970339" y="8829675"/>
            <a:ext cx="3038475" cy="466725"/>
          </a:xfrm>
          <a:prstGeom prst="rect">
            <a:avLst/>
          </a:prstGeom>
        </p:spPr>
        <p:txBody>
          <a:bodyPr vert="horz" lIns="91436" tIns="45718" rIns="91436" bIns="45718" rtlCol="0" anchor="b"/>
          <a:lstStyle>
            <a:lvl1pPr algn="r">
              <a:defRPr sz="1200"/>
            </a:lvl1pPr>
          </a:lstStyle>
          <a:p>
            <a:fld id="{7AD0442D-748B-47C3-B358-98F3EBC03609}" type="slidenum">
              <a:rPr lang="en-US" smtClean="0"/>
              <a:t>‹#›</a:t>
            </a:fld>
            <a:endParaRPr lang="en-US"/>
          </a:p>
        </p:txBody>
      </p:sp>
    </p:spTree>
    <p:extLst>
      <p:ext uri="{BB962C8B-B14F-4D97-AF65-F5344CB8AC3E}">
        <p14:creationId xmlns:p14="http://schemas.microsoft.com/office/powerpoint/2010/main" val="18221013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3" tIns="46587" rIns="93173" bIns="46587"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3" tIns="46587" rIns="93173" bIns="46587" rtlCol="0"/>
          <a:lstStyle>
            <a:lvl1pPr algn="r">
              <a:defRPr sz="1200"/>
            </a:lvl1pPr>
          </a:lstStyle>
          <a:p>
            <a:fld id="{71BD4573-58E7-4156-A133-2731F5F8D1A6}" type="datetimeFigureOut">
              <a:rPr lang="en-US" smtClean="0"/>
              <a:t>2/11/2019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3" tIns="46587" rIns="93173" bIns="46587"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3" tIns="46587" rIns="93173" bIns="4658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173" tIns="46587" rIns="93173"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73" tIns="46587" rIns="93173" bIns="46587"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DEBBIE</a:t>
            </a:r>
          </a:p>
          <a:p>
            <a:endParaRPr lang="en-US" b="1" dirty="0"/>
          </a:p>
          <a:p>
            <a:r>
              <a:rPr lang="en-US" b="0" dirty="0"/>
              <a:t>Good morning everyone.  Before we begin this morning I want to take a minute to point out that—as most of you are probably aware—last week an email was sent out to let you all know that since the federal poverty level guidelines for 2019 have come out, all of the materials on the Medicare Outreach and Assistance page of the GWAAR website have now been updated and are available for you to download and use.  In case anyone missed that email, I just wanted to make you aware of that.  If you do have any questions about the materials or are unable to locate something, just call me or send me an email.  </a:t>
            </a:r>
          </a:p>
          <a:p>
            <a:endParaRPr lang="en-US" b="0" dirty="0"/>
          </a:p>
          <a:p>
            <a:r>
              <a:rPr lang="en-US" b="0" dirty="0"/>
              <a:t>Over the past months you’ve all heard about the Senior Medicare Patrol program and have heard from Ingrid Kundinger, GWAAR’s SMP coordinator.  But this morning we would like to talk a bit more about the next steps in building a partnership between the work that you all do , and the Senior Medicare Patrol program.</a:t>
            </a:r>
          </a:p>
        </p:txBody>
      </p:sp>
      <p:sp>
        <p:nvSpPr>
          <p:cNvPr id="4" name="Slide Number Placeholder 3"/>
          <p:cNvSpPr>
            <a:spLocks noGrp="1"/>
          </p:cNvSpPr>
          <p:nvPr>
            <p:ph type="sldNum" sz="quarter" idx="10"/>
          </p:nvPr>
        </p:nvSpPr>
        <p:spPr/>
        <p:txBody>
          <a:bodyPr/>
          <a:lstStyle/>
          <a:p>
            <a:fld id="{893B0CF2-7F87-4E02-A248-870047730F99}" type="slidenum">
              <a:rPr lang="en-US" smtClean="0"/>
              <a:t>1</a:t>
            </a:fld>
            <a:endParaRPr lang="en-US"/>
          </a:p>
        </p:txBody>
      </p:sp>
    </p:spTree>
    <p:extLst>
      <p:ext uri="{BB962C8B-B14F-4D97-AF65-F5344CB8AC3E}">
        <p14:creationId xmlns:p14="http://schemas.microsoft.com/office/powerpoint/2010/main" val="1495133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DEBBIE</a:t>
            </a:r>
          </a:p>
          <a:p>
            <a:endParaRPr lang="en-US" dirty="0"/>
          </a:p>
          <a:p>
            <a:r>
              <a:rPr lang="en-US" dirty="0"/>
              <a:t>There are a few things that you can do to help the SMP program in terms of both getting volunteers and getting information out:</a:t>
            </a:r>
          </a:p>
          <a:p>
            <a:pPr marL="171450" indent="-171450">
              <a:buFont typeface="Arial" panose="020B0604020202020204" pitchFamily="34" charset="0"/>
              <a:buChar char="•"/>
            </a:pPr>
            <a:r>
              <a:rPr lang="en-US" dirty="0"/>
              <a:t>Share this opportunity with your current volunteers.  We already talked about the value of keeping volunteers engaged.</a:t>
            </a:r>
          </a:p>
          <a:p>
            <a:pPr marL="171450" indent="-171450">
              <a:buFont typeface="Arial" panose="020B0604020202020204" pitchFamily="34" charset="0"/>
              <a:buChar char="•"/>
            </a:pPr>
            <a:r>
              <a:rPr lang="en-US" dirty="0"/>
              <a:t>Include a brief blurb—provided by SMP—in your agency newsletters</a:t>
            </a:r>
          </a:p>
          <a:p>
            <a:pPr marL="171450" indent="-171450">
              <a:buFont typeface="Arial" panose="020B0604020202020204" pitchFamily="34" charset="0"/>
              <a:buChar char="•"/>
            </a:pPr>
            <a:r>
              <a:rPr lang="en-US" dirty="0"/>
              <a:t>Use the new Welcome to Medicare PPT presentation—which includes slides about the WI SMP program. I’ll talk more about that in the next slide.</a:t>
            </a:r>
          </a:p>
          <a:p>
            <a:pPr marL="171450" indent="-171450">
              <a:buFont typeface="Arial" panose="020B0604020202020204" pitchFamily="34" charset="0"/>
              <a:buChar char="•"/>
            </a:pPr>
            <a:r>
              <a:rPr lang="en-US" dirty="0"/>
              <a:t>Share the quarterly SMP newsletter: The Scoop, with those who might be interested.</a:t>
            </a:r>
          </a:p>
          <a:p>
            <a:pPr marL="171450" indent="-171450">
              <a:buFont typeface="Arial" panose="020B0604020202020204" pitchFamily="34" charset="0"/>
              <a:buChar char="•"/>
            </a:pPr>
            <a:r>
              <a:rPr lang="en-US" dirty="0"/>
              <a:t>Current volunteer roles being recruited for:</a:t>
            </a:r>
          </a:p>
          <a:p>
            <a:pPr marL="628650" lvl="1" indent="-171450">
              <a:buFont typeface="Arial" panose="020B0604020202020204" pitchFamily="34" charset="0"/>
              <a:buChar char="•"/>
            </a:pPr>
            <a:r>
              <a:rPr lang="en-US" dirty="0"/>
              <a:t>Information Distributor</a:t>
            </a:r>
          </a:p>
          <a:p>
            <a:pPr marL="628650" lvl="1" indent="-171450">
              <a:buFont typeface="Arial" panose="020B0604020202020204" pitchFamily="34" charset="0"/>
              <a:buChar char="•"/>
            </a:pPr>
            <a:r>
              <a:rPr lang="en-US" dirty="0"/>
              <a:t>Exhibitor</a:t>
            </a:r>
          </a:p>
          <a:p>
            <a:pPr marL="628650" lvl="1" indent="-171450">
              <a:buFont typeface="Arial" panose="020B0604020202020204" pitchFamily="34" charset="0"/>
              <a:buChar char="•"/>
            </a:pPr>
            <a:r>
              <a:rPr lang="en-US" dirty="0"/>
              <a:t>Presenter</a:t>
            </a:r>
          </a:p>
        </p:txBody>
      </p:sp>
      <p:sp>
        <p:nvSpPr>
          <p:cNvPr id="4" name="Slide Number Placeholder 3"/>
          <p:cNvSpPr>
            <a:spLocks noGrp="1"/>
          </p:cNvSpPr>
          <p:nvPr>
            <p:ph type="sldNum" sz="quarter" idx="10"/>
          </p:nvPr>
        </p:nvSpPr>
        <p:spPr/>
        <p:txBody>
          <a:bodyPr/>
          <a:lstStyle/>
          <a:p>
            <a:fld id="{893B0CF2-7F87-4E02-A248-870047730F99}" type="slidenum">
              <a:rPr lang="en-US" smtClean="0"/>
              <a:t>10</a:t>
            </a:fld>
            <a:endParaRPr lang="en-US"/>
          </a:p>
        </p:txBody>
      </p:sp>
    </p:spTree>
    <p:extLst>
      <p:ext uri="{BB962C8B-B14F-4D97-AF65-F5344CB8AC3E}">
        <p14:creationId xmlns:p14="http://schemas.microsoft.com/office/powerpoint/2010/main" val="7899457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DEBBIE</a:t>
            </a:r>
            <a:r>
              <a:rPr lang="en-US" dirty="0"/>
              <a:t>—AS I just mentioned, a new Welcome to Medicare presentation PowerPoint was created last year.  It is available on the GWAAR website and has now been updated to reflect 2019 numbers, but also with additional information related to Senior Medicare Patrol.  We encourage you to use this information during your Welcome to Medicare sessions so that people are educated about the importance of protecting themselves and preventing Medicare fraud when they are first going on Medicare.  It’s great if you are using the new PPT, but even if you are using your own PPT for these sessions, you can copy slides (or the information from the new slides) into into your own.  Several slides talk about “Words of Caution” for people to keep in mind.  </a:t>
            </a:r>
          </a:p>
          <a:p>
            <a:endParaRPr lang="en-US" dirty="0"/>
          </a:p>
          <a:p>
            <a:r>
              <a:rPr lang="en-US" dirty="0"/>
              <a:t>This particular slide (or at least a version of it) is one that I think a number of EBSs have used in the past.  It highlights the importance of ALWAYS reviewing the Medicare Summary Notice.  You want to let people know that the MSN is sent quarterly to people with Medicare.   </a:t>
            </a:r>
            <a:endParaRPr lang="en-US" i="1" dirty="0"/>
          </a:p>
          <a:p>
            <a:endParaRPr lang="en-US" dirty="0"/>
          </a:p>
          <a:p>
            <a:pPr marL="342885" indent="-342885">
              <a:spcAft>
                <a:spcPts val="600"/>
              </a:spcAft>
              <a:buFont typeface="Wingdings" panose="05000000000000000000" pitchFamily="2" charset="2"/>
              <a:buChar char="§"/>
            </a:pPr>
            <a:r>
              <a:rPr lang="en-US" altLang="en-US" dirty="0">
                <a:cs typeface="Arial" charset="0"/>
              </a:rPr>
              <a:t>It is not a bill. </a:t>
            </a:r>
          </a:p>
          <a:p>
            <a:pPr marL="342885" indent="-342885">
              <a:spcAft>
                <a:spcPts val="600"/>
              </a:spcAft>
              <a:buFont typeface="Wingdings" panose="05000000000000000000" pitchFamily="2" charset="2"/>
              <a:buChar char="§"/>
            </a:pPr>
            <a:r>
              <a:rPr lang="en-US" altLang="en-US" dirty="0">
                <a:cs typeface="Arial" charset="0"/>
              </a:rPr>
              <a:t>Check name, address, Medicare number for accuracy.</a:t>
            </a:r>
          </a:p>
          <a:p>
            <a:pPr marL="342885" indent="-342885">
              <a:spcAft>
                <a:spcPts val="600"/>
              </a:spcAft>
              <a:buFont typeface="Wingdings" panose="05000000000000000000" pitchFamily="2" charset="2"/>
              <a:buChar char="§"/>
            </a:pPr>
            <a:r>
              <a:rPr lang="en-US" altLang="en-US" dirty="0">
                <a:cs typeface="Arial" charset="0"/>
              </a:rPr>
              <a:t>Did you receive the service?	</a:t>
            </a:r>
          </a:p>
          <a:p>
            <a:pPr marL="342885" indent="-342885">
              <a:spcAft>
                <a:spcPts val="600"/>
              </a:spcAft>
              <a:buFont typeface="Wingdings" panose="05000000000000000000" pitchFamily="2" charset="2"/>
              <a:buChar char="§"/>
            </a:pPr>
            <a:r>
              <a:rPr lang="en-US" altLang="en-US" dirty="0">
                <a:cs typeface="Arial" charset="0"/>
              </a:rPr>
              <a:t>Be sure claim is processed and paid. If item is denied, call doctor’s office to make sure claim was coded properly. If not, office can re-submit.</a:t>
            </a:r>
          </a:p>
          <a:p>
            <a:pPr marL="342885" indent="-342885">
              <a:spcAft>
                <a:spcPts val="600"/>
              </a:spcAft>
              <a:buFont typeface="Wingdings" panose="05000000000000000000" pitchFamily="2" charset="2"/>
              <a:buChar char="§"/>
            </a:pPr>
            <a:r>
              <a:rPr lang="en-US" altLang="en-US" dirty="0">
                <a:cs typeface="Arial" charset="0"/>
              </a:rPr>
              <a:t>And if a claim is denied—let people know about their Appeal rights as well.</a:t>
            </a:r>
          </a:p>
        </p:txBody>
      </p:sp>
      <p:sp>
        <p:nvSpPr>
          <p:cNvPr id="4" name="Slide Number Placeholder 3"/>
          <p:cNvSpPr>
            <a:spLocks noGrp="1"/>
          </p:cNvSpPr>
          <p:nvPr>
            <p:ph type="sldNum" sz="quarter" idx="10"/>
          </p:nvPr>
        </p:nvSpPr>
        <p:spPr/>
        <p:txBody>
          <a:bodyPr/>
          <a:lstStyle/>
          <a:p>
            <a:fld id="{7C9C807D-BE9E-427D-9F45-69604B66C095}" type="slidenum">
              <a:rPr lang="en-US" smtClean="0"/>
              <a:t>11</a:t>
            </a:fld>
            <a:endParaRPr lang="en-US"/>
          </a:p>
        </p:txBody>
      </p:sp>
    </p:spTree>
    <p:extLst>
      <p:ext uri="{BB962C8B-B14F-4D97-AF65-F5344CB8AC3E}">
        <p14:creationId xmlns:p14="http://schemas.microsoft.com/office/powerpoint/2010/main" val="9863122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INGRID</a:t>
            </a:r>
            <a:r>
              <a:rPr lang="en-US" dirty="0"/>
              <a:t>—The Wisconsin Senior Medicare Patrol has a few more words of caution.</a:t>
            </a:r>
          </a:p>
          <a:p>
            <a:endParaRPr lang="en-US" dirty="0"/>
          </a:p>
          <a:p>
            <a:r>
              <a:rPr lang="en-US" dirty="0"/>
              <a:t>There are three steps they suggest to prevent fraud:</a:t>
            </a:r>
          </a:p>
          <a:p>
            <a:r>
              <a:rPr lang="en-US" dirty="0"/>
              <a:t>Step 1:  Protect Yourself and others from Medicare Fraud.</a:t>
            </a:r>
          </a:p>
          <a:p>
            <a:endParaRPr lang="en-US" dirty="0"/>
          </a:p>
          <a:p>
            <a:endParaRPr lang="en-US" dirty="0"/>
          </a:p>
        </p:txBody>
      </p:sp>
      <p:sp>
        <p:nvSpPr>
          <p:cNvPr id="4" name="Slide Number Placeholder 3"/>
          <p:cNvSpPr>
            <a:spLocks noGrp="1"/>
          </p:cNvSpPr>
          <p:nvPr>
            <p:ph type="sldNum" sz="quarter" idx="10"/>
          </p:nvPr>
        </p:nvSpPr>
        <p:spPr/>
        <p:txBody>
          <a:bodyPr/>
          <a:lstStyle/>
          <a:p>
            <a:fld id="{7C9C807D-BE9E-427D-9F45-69604B66C095}" type="slidenum">
              <a:rPr lang="en-US" smtClean="0"/>
              <a:t>12</a:t>
            </a:fld>
            <a:endParaRPr lang="en-US"/>
          </a:p>
        </p:txBody>
      </p:sp>
    </p:spTree>
    <p:extLst>
      <p:ext uri="{BB962C8B-B14F-4D97-AF65-F5344CB8AC3E}">
        <p14:creationId xmlns:p14="http://schemas.microsoft.com/office/powerpoint/2010/main" val="10562750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INGRID</a:t>
            </a:r>
            <a:r>
              <a:rPr lang="en-US" dirty="0"/>
              <a:t>—Step 2:  Detect Medicare Fraud by reviewing your Medicare Summary Notices and comparing them to your personal health care journal.</a:t>
            </a:r>
          </a:p>
        </p:txBody>
      </p:sp>
      <p:sp>
        <p:nvSpPr>
          <p:cNvPr id="4" name="Slide Number Placeholder 3"/>
          <p:cNvSpPr>
            <a:spLocks noGrp="1"/>
          </p:cNvSpPr>
          <p:nvPr>
            <p:ph type="sldNum" sz="quarter" idx="10"/>
          </p:nvPr>
        </p:nvSpPr>
        <p:spPr/>
        <p:txBody>
          <a:bodyPr/>
          <a:lstStyle/>
          <a:p>
            <a:fld id="{7C9C807D-BE9E-427D-9F45-69604B66C095}" type="slidenum">
              <a:rPr lang="en-US" smtClean="0"/>
              <a:t>13</a:t>
            </a:fld>
            <a:endParaRPr lang="en-US"/>
          </a:p>
        </p:txBody>
      </p:sp>
    </p:spTree>
    <p:extLst>
      <p:ext uri="{BB962C8B-B14F-4D97-AF65-F5344CB8AC3E}">
        <p14:creationId xmlns:p14="http://schemas.microsoft.com/office/powerpoint/2010/main" val="25531078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INGRID</a:t>
            </a:r>
            <a:r>
              <a:rPr lang="en-US" dirty="0"/>
              <a:t>—And Step 3:  Report any suspected Medicare fraud.</a:t>
            </a:r>
          </a:p>
          <a:p>
            <a:pPr marL="171443" indent="-171443">
              <a:buFont typeface="Arial" panose="020B0604020202020204" pitchFamily="34" charset="0"/>
              <a:buChar char="•"/>
            </a:pPr>
            <a:r>
              <a:rPr lang="en-US" dirty="0"/>
              <a:t>Call the provider to discuss any concerns you have about a bill, etc.</a:t>
            </a:r>
          </a:p>
          <a:p>
            <a:pPr marL="171443" indent="-171443">
              <a:buFont typeface="Arial" panose="020B0604020202020204" pitchFamily="34" charset="0"/>
              <a:buChar char="•"/>
            </a:pPr>
            <a:r>
              <a:rPr lang="en-US" dirty="0"/>
              <a:t>Be sure to gather your documentation—personal healthcare journal/statements, etc.</a:t>
            </a:r>
          </a:p>
          <a:p>
            <a:pPr marL="171443" indent="-171443">
              <a:buFont typeface="Arial" panose="020B0604020202020204" pitchFamily="34" charset="0"/>
              <a:buChar char="•"/>
            </a:pPr>
            <a:r>
              <a:rPr lang="en-US" dirty="0"/>
              <a:t>Contact WI SMP for help!</a:t>
            </a:r>
          </a:p>
        </p:txBody>
      </p:sp>
      <p:sp>
        <p:nvSpPr>
          <p:cNvPr id="4" name="Slide Number Placeholder 3"/>
          <p:cNvSpPr>
            <a:spLocks noGrp="1"/>
          </p:cNvSpPr>
          <p:nvPr>
            <p:ph type="sldNum" sz="quarter" idx="10"/>
          </p:nvPr>
        </p:nvSpPr>
        <p:spPr/>
        <p:txBody>
          <a:bodyPr/>
          <a:lstStyle/>
          <a:p>
            <a:fld id="{7C9C807D-BE9E-427D-9F45-69604B66C095}" type="slidenum">
              <a:rPr lang="en-US" smtClean="0"/>
              <a:t>14</a:t>
            </a:fld>
            <a:endParaRPr lang="en-US"/>
          </a:p>
        </p:txBody>
      </p:sp>
    </p:spTree>
    <p:extLst>
      <p:ext uri="{BB962C8B-B14F-4D97-AF65-F5344CB8AC3E}">
        <p14:creationId xmlns:p14="http://schemas.microsoft.com/office/powerpoint/2010/main" val="4009327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INGRID</a:t>
            </a:r>
          </a:p>
          <a:p>
            <a:endParaRPr lang="en-US" dirty="0"/>
          </a:p>
          <a:p>
            <a:r>
              <a:rPr lang="en-US" dirty="0"/>
              <a:t>If there is someone that you are already working with or who you know, looking for a volunteer opportunity, please consider the SMP volunteer opportunities we’ve discussed.  I would like to make it as easy as possible for you to share the information, so I am open to any ideas you may have.</a:t>
            </a:r>
          </a:p>
        </p:txBody>
      </p:sp>
      <p:sp>
        <p:nvSpPr>
          <p:cNvPr id="4" name="Slide Number Placeholder 3"/>
          <p:cNvSpPr>
            <a:spLocks noGrp="1"/>
          </p:cNvSpPr>
          <p:nvPr>
            <p:ph type="sldNum" sz="quarter" idx="10"/>
          </p:nvPr>
        </p:nvSpPr>
        <p:spPr/>
        <p:txBody>
          <a:bodyPr/>
          <a:lstStyle/>
          <a:p>
            <a:fld id="{893B0CF2-7F87-4E02-A248-870047730F99}" type="slidenum">
              <a:rPr lang="en-US" smtClean="0"/>
              <a:t>15</a:t>
            </a:fld>
            <a:endParaRPr lang="en-US"/>
          </a:p>
        </p:txBody>
      </p:sp>
    </p:spTree>
    <p:extLst>
      <p:ext uri="{BB962C8B-B14F-4D97-AF65-F5344CB8AC3E}">
        <p14:creationId xmlns:p14="http://schemas.microsoft.com/office/powerpoint/2010/main" val="24044309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16</a:t>
            </a:fld>
            <a:endParaRPr lang="en-US"/>
          </a:p>
        </p:txBody>
      </p:sp>
    </p:spTree>
    <p:extLst>
      <p:ext uri="{BB962C8B-B14F-4D97-AF65-F5344CB8AC3E}">
        <p14:creationId xmlns:p14="http://schemas.microsoft.com/office/powerpoint/2010/main" val="17627300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for joining us today.  Again, we hope this training has been helpful to you.  </a:t>
            </a:r>
          </a:p>
          <a:p>
            <a:endParaRPr lang="en-US" dirty="0"/>
          </a:p>
          <a:p>
            <a:r>
              <a:rPr lang="en-US" dirty="0"/>
              <a:t>Please fee free to contact Ingrid or me anytime.  </a:t>
            </a:r>
          </a:p>
          <a:p>
            <a:endParaRPr lang="en-US" dirty="0"/>
          </a:p>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17</a:t>
            </a:fld>
            <a:endParaRPr lang="en-US"/>
          </a:p>
        </p:txBody>
      </p:sp>
    </p:spTree>
    <p:extLst>
      <p:ext uri="{BB962C8B-B14F-4D97-AF65-F5344CB8AC3E}">
        <p14:creationId xmlns:p14="http://schemas.microsoft.com/office/powerpoint/2010/main" val="14237532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1BC71560-5C96-4A8B-B834-9F4DBF044E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a:extLst>
              <a:ext uri="{FF2B5EF4-FFF2-40B4-BE49-F238E27FC236}">
                <a16:creationId xmlns:a16="http://schemas.microsoft.com/office/drawing/2014/main" id="{3FD35513-ABBA-4FBF-839D-D5293126F66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These are the brief program descriptions I was talking about.  Again, by presenting the information in a clear, brief way, they can more easily explain the programs to others.</a:t>
            </a:r>
          </a:p>
          <a:p>
            <a:endParaRPr lang="en-US" altLang="en-US" dirty="0"/>
          </a:p>
        </p:txBody>
      </p:sp>
      <p:sp>
        <p:nvSpPr>
          <p:cNvPr id="107524" name="Slide Number Placeholder 3">
            <a:extLst>
              <a:ext uri="{FF2B5EF4-FFF2-40B4-BE49-F238E27FC236}">
                <a16:creationId xmlns:a16="http://schemas.microsoft.com/office/drawing/2014/main" id="{6FD3577B-1963-4A67-AFDC-224A728A5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4823" indent="-293403">
              <a:defRPr>
                <a:solidFill>
                  <a:schemeClr val="tx1"/>
                </a:solidFill>
                <a:latin typeface="Arial" panose="020B0604020202020204" pitchFamily="34" charset="0"/>
              </a:defRPr>
            </a:lvl2pPr>
            <a:lvl3pPr marL="1176905" indent="-234061">
              <a:defRPr>
                <a:solidFill>
                  <a:schemeClr val="tx1"/>
                </a:solidFill>
                <a:latin typeface="Arial" panose="020B0604020202020204" pitchFamily="34" charset="0"/>
              </a:defRPr>
            </a:lvl3pPr>
            <a:lvl4pPr marL="1646678" indent="-234061">
              <a:defRPr>
                <a:solidFill>
                  <a:schemeClr val="tx1"/>
                </a:solidFill>
                <a:latin typeface="Arial" panose="020B0604020202020204" pitchFamily="34" charset="0"/>
              </a:defRPr>
            </a:lvl4pPr>
            <a:lvl5pPr marL="2118099" indent="-234061">
              <a:defRPr>
                <a:solidFill>
                  <a:schemeClr val="tx1"/>
                </a:solidFill>
                <a:latin typeface="Arial" panose="020B0604020202020204" pitchFamily="34" charset="0"/>
              </a:defRPr>
            </a:lvl5pPr>
            <a:lvl6pPr marL="2592818" indent="-234061" eaLnBrk="0" fontAlgn="base" hangingPunct="0">
              <a:spcBef>
                <a:spcPct val="0"/>
              </a:spcBef>
              <a:spcAft>
                <a:spcPct val="0"/>
              </a:spcAft>
              <a:defRPr>
                <a:solidFill>
                  <a:schemeClr val="tx1"/>
                </a:solidFill>
                <a:latin typeface="Arial" panose="020B0604020202020204" pitchFamily="34" charset="0"/>
              </a:defRPr>
            </a:lvl6pPr>
            <a:lvl7pPr marL="3067534" indent="-234061" eaLnBrk="0" fontAlgn="base" hangingPunct="0">
              <a:spcBef>
                <a:spcPct val="0"/>
              </a:spcBef>
              <a:spcAft>
                <a:spcPct val="0"/>
              </a:spcAft>
              <a:defRPr>
                <a:solidFill>
                  <a:schemeClr val="tx1"/>
                </a:solidFill>
                <a:latin typeface="Arial" panose="020B0604020202020204" pitchFamily="34" charset="0"/>
              </a:defRPr>
            </a:lvl7pPr>
            <a:lvl8pPr marL="3542253" indent="-234061" eaLnBrk="0" fontAlgn="base" hangingPunct="0">
              <a:spcBef>
                <a:spcPct val="0"/>
              </a:spcBef>
              <a:spcAft>
                <a:spcPct val="0"/>
              </a:spcAft>
              <a:defRPr>
                <a:solidFill>
                  <a:schemeClr val="tx1"/>
                </a:solidFill>
                <a:latin typeface="Arial" panose="020B0604020202020204" pitchFamily="34" charset="0"/>
              </a:defRPr>
            </a:lvl8pPr>
            <a:lvl9pPr marL="4016970" indent="-234061" eaLnBrk="0" fontAlgn="base" hangingPunct="0">
              <a:spcBef>
                <a:spcPct val="0"/>
              </a:spcBef>
              <a:spcAft>
                <a:spcPct val="0"/>
              </a:spcAft>
              <a:defRPr>
                <a:solidFill>
                  <a:schemeClr val="tx1"/>
                </a:solidFill>
                <a:latin typeface="Arial" panose="020B0604020202020204" pitchFamily="34" charset="0"/>
              </a:defRPr>
            </a:lvl9pPr>
          </a:lstStyle>
          <a:p>
            <a:fld id="{3587260B-650E-4BB6-833A-CA8FE2860E67}" type="slidenum">
              <a:rPr lang="en-US" altLang="en-US"/>
              <a:pPr/>
              <a:t>18</a:t>
            </a:fld>
            <a:endParaRPr lang="en-US" altLang="en-US"/>
          </a:p>
        </p:txBody>
      </p:sp>
    </p:spTree>
    <p:extLst>
      <p:ext uri="{BB962C8B-B14F-4D97-AF65-F5344CB8AC3E}">
        <p14:creationId xmlns:p14="http://schemas.microsoft.com/office/powerpoint/2010/main" val="31590215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1BC71560-5C96-4A8B-B834-9F4DBF044E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a:extLst>
              <a:ext uri="{FF2B5EF4-FFF2-40B4-BE49-F238E27FC236}">
                <a16:creationId xmlns:a16="http://schemas.microsoft.com/office/drawing/2014/main" id="{3FD35513-ABBA-4FBF-839D-D5293126F66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  </a:t>
            </a:r>
          </a:p>
          <a:p>
            <a:endParaRPr lang="en-US" altLang="en-US" dirty="0"/>
          </a:p>
          <a:p>
            <a:r>
              <a:rPr lang="en-US" altLang="en-US" dirty="0"/>
              <a:t>Again, these are just brief descriptions that may help people talk about the programs.</a:t>
            </a:r>
          </a:p>
        </p:txBody>
      </p:sp>
      <p:sp>
        <p:nvSpPr>
          <p:cNvPr id="107524" name="Slide Number Placeholder 3">
            <a:extLst>
              <a:ext uri="{FF2B5EF4-FFF2-40B4-BE49-F238E27FC236}">
                <a16:creationId xmlns:a16="http://schemas.microsoft.com/office/drawing/2014/main" id="{6FD3577B-1963-4A67-AFDC-224A728A5D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64823" indent="-293403">
              <a:defRPr>
                <a:solidFill>
                  <a:schemeClr val="tx1"/>
                </a:solidFill>
                <a:latin typeface="Arial" panose="020B0604020202020204" pitchFamily="34" charset="0"/>
              </a:defRPr>
            </a:lvl2pPr>
            <a:lvl3pPr marL="1176905" indent="-234061">
              <a:defRPr>
                <a:solidFill>
                  <a:schemeClr val="tx1"/>
                </a:solidFill>
                <a:latin typeface="Arial" panose="020B0604020202020204" pitchFamily="34" charset="0"/>
              </a:defRPr>
            </a:lvl3pPr>
            <a:lvl4pPr marL="1646678" indent="-234061">
              <a:defRPr>
                <a:solidFill>
                  <a:schemeClr val="tx1"/>
                </a:solidFill>
                <a:latin typeface="Arial" panose="020B0604020202020204" pitchFamily="34" charset="0"/>
              </a:defRPr>
            </a:lvl4pPr>
            <a:lvl5pPr marL="2118099" indent="-234061">
              <a:defRPr>
                <a:solidFill>
                  <a:schemeClr val="tx1"/>
                </a:solidFill>
                <a:latin typeface="Arial" panose="020B0604020202020204" pitchFamily="34" charset="0"/>
              </a:defRPr>
            </a:lvl5pPr>
            <a:lvl6pPr marL="2592818" indent="-234061" eaLnBrk="0" fontAlgn="base" hangingPunct="0">
              <a:spcBef>
                <a:spcPct val="0"/>
              </a:spcBef>
              <a:spcAft>
                <a:spcPct val="0"/>
              </a:spcAft>
              <a:defRPr>
                <a:solidFill>
                  <a:schemeClr val="tx1"/>
                </a:solidFill>
                <a:latin typeface="Arial" panose="020B0604020202020204" pitchFamily="34" charset="0"/>
              </a:defRPr>
            </a:lvl6pPr>
            <a:lvl7pPr marL="3067534" indent="-234061" eaLnBrk="0" fontAlgn="base" hangingPunct="0">
              <a:spcBef>
                <a:spcPct val="0"/>
              </a:spcBef>
              <a:spcAft>
                <a:spcPct val="0"/>
              </a:spcAft>
              <a:defRPr>
                <a:solidFill>
                  <a:schemeClr val="tx1"/>
                </a:solidFill>
                <a:latin typeface="Arial" panose="020B0604020202020204" pitchFamily="34" charset="0"/>
              </a:defRPr>
            </a:lvl7pPr>
            <a:lvl8pPr marL="3542253" indent="-234061" eaLnBrk="0" fontAlgn="base" hangingPunct="0">
              <a:spcBef>
                <a:spcPct val="0"/>
              </a:spcBef>
              <a:spcAft>
                <a:spcPct val="0"/>
              </a:spcAft>
              <a:defRPr>
                <a:solidFill>
                  <a:schemeClr val="tx1"/>
                </a:solidFill>
                <a:latin typeface="Arial" panose="020B0604020202020204" pitchFamily="34" charset="0"/>
              </a:defRPr>
            </a:lvl8pPr>
            <a:lvl9pPr marL="4016970" indent="-234061" eaLnBrk="0" fontAlgn="base" hangingPunct="0">
              <a:spcBef>
                <a:spcPct val="0"/>
              </a:spcBef>
              <a:spcAft>
                <a:spcPct val="0"/>
              </a:spcAft>
              <a:defRPr>
                <a:solidFill>
                  <a:schemeClr val="tx1"/>
                </a:solidFill>
                <a:latin typeface="Arial" panose="020B0604020202020204" pitchFamily="34" charset="0"/>
              </a:defRPr>
            </a:lvl9pPr>
          </a:lstStyle>
          <a:p>
            <a:fld id="{3587260B-650E-4BB6-833A-CA8FE2860E67}" type="slidenum">
              <a:rPr lang="en-US" altLang="en-US"/>
              <a:pPr/>
              <a:t>19</a:t>
            </a:fld>
            <a:endParaRPr lang="en-US" altLang="en-US"/>
          </a:p>
        </p:txBody>
      </p:sp>
    </p:spTree>
    <p:extLst>
      <p:ext uri="{BB962C8B-B14F-4D97-AF65-F5344CB8AC3E}">
        <p14:creationId xmlns:p14="http://schemas.microsoft.com/office/powerpoint/2010/main" val="2176483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DEBBIE</a:t>
            </a:r>
          </a:p>
          <a:p>
            <a:endParaRPr lang="en-US" b="1" dirty="0"/>
          </a:p>
          <a:p>
            <a:r>
              <a:rPr lang="en-US" b="0" dirty="0"/>
              <a:t>I have spent a lot of time during out trainings talking about </a:t>
            </a:r>
            <a:r>
              <a:rPr lang="en-US" dirty="0"/>
              <a:t>the importance and the value of community partnerships.  These remain one of the most effective ways to increase the number of people that your reach.</a:t>
            </a:r>
          </a:p>
          <a:p>
            <a:endParaRPr lang="en-US" dirty="0"/>
          </a:p>
          <a:p>
            <a:r>
              <a:rPr lang="en-US" dirty="0"/>
              <a:t>WI SMP program provides another way to reach people with Medicare in your service area because—you share a target audience.  And it is possible that some people may go to their outreach events, or come into contact with the SMP volunteer that might not go to your outreach events or hear your message.  So by partnering, we can get your info out there more.</a:t>
            </a:r>
          </a:p>
          <a:p>
            <a:endParaRPr lang="en-US" dirty="0"/>
          </a:p>
          <a:p>
            <a:r>
              <a:rPr lang="en-US" dirty="0"/>
              <a:t>And of course, as the SMP program grows in WI, so will your opportunities grow for more collaboration.</a:t>
            </a:r>
          </a:p>
        </p:txBody>
      </p:sp>
      <p:sp>
        <p:nvSpPr>
          <p:cNvPr id="4" name="Slide Number Placeholder 3"/>
          <p:cNvSpPr>
            <a:spLocks noGrp="1"/>
          </p:cNvSpPr>
          <p:nvPr>
            <p:ph type="sldNum" sz="quarter" idx="10"/>
          </p:nvPr>
        </p:nvSpPr>
        <p:spPr/>
        <p:txBody>
          <a:bodyPr/>
          <a:lstStyle/>
          <a:p>
            <a:fld id="{893B0CF2-7F87-4E02-A248-870047730F99}" type="slidenum">
              <a:rPr lang="en-US" smtClean="0"/>
              <a:t>2</a:t>
            </a:fld>
            <a:endParaRPr lang="en-US"/>
          </a:p>
        </p:txBody>
      </p:sp>
    </p:spTree>
    <p:extLst>
      <p:ext uri="{BB962C8B-B14F-4D97-AF65-F5344CB8AC3E}">
        <p14:creationId xmlns:p14="http://schemas.microsoft.com/office/powerpoint/2010/main" val="11522122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INGRID—</a:t>
            </a:r>
          </a:p>
          <a:p>
            <a:endParaRPr lang="en-US" b="1" dirty="0"/>
          </a:p>
          <a:p>
            <a:r>
              <a:rPr lang="en-US" b="0" dirty="0"/>
              <a:t>The first six months of the SMP grant at GWAAR was busy. Lots of behind the scenes things happened to launch the program and set-up the foundation to build a strong program.</a:t>
            </a:r>
          </a:p>
          <a:p>
            <a:endParaRPr lang="en-US" b="0" dirty="0"/>
          </a:p>
          <a:p>
            <a:r>
              <a:rPr lang="en-US" b="0" dirty="0"/>
              <a:t>From June – December, 2018, the WI SMP provided outreach and group education in 16/72 counties.</a:t>
            </a:r>
          </a:p>
        </p:txBody>
      </p:sp>
      <p:sp>
        <p:nvSpPr>
          <p:cNvPr id="4" name="Slide Number Placeholder 3"/>
          <p:cNvSpPr>
            <a:spLocks noGrp="1"/>
          </p:cNvSpPr>
          <p:nvPr>
            <p:ph type="sldNum" sz="quarter" idx="5"/>
          </p:nvPr>
        </p:nvSpPr>
        <p:spPr/>
        <p:txBody>
          <a:bodyPr/>
          <a:lstStyle/>
          <a:p>
            <a:fld id="{893B0CF2-7F87-4E02-A248-870047730F99}" type="slidenum">
              <a:rPr lang="en-US" smtClean="0"/>
              <a:t>3</a:t>
            </a:fld>
            <a:endParaRPr lang="en-US"/>
          </a:p>
        </p:txBody>
      </p:sp>
    </p:spTree>
    <p:extLst>
      <p:ext uri="{BB962C8B-B14F-4D97-AF65-F5344CB8AC3E}">
        <p14:creationId xmlns:p14="http://schemas.microsoft.com/office/powerpoint/2010/main" val="1333711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INGRID</a:t>
            </a:r>
          </a:p>
        </p:txBody>
      </p:sp>
      <p:sp>
        <p:nvSpPr>
          <p:cNvPr id="4" name="Slide Number Placeholder 3"/>
          <p:cNvSpPr>
            <a:spLocks noGrp="1"/>
          </p:cNvSpPr>
          <p:nvPr>
            <p:ph type="sldNum" sz="quarter" idx="5"/>
          </p:nvPr>
        </p:nvSpPr>
        <p:spPr/>
        <p:txBody>
          <a:bodyPr/>
          <a:lstStyle/>
          <a:p>
            <a:fld id="{893B0CF2-7F87-4E02-A248-870047730F99}" type="slidenum">
              <a:rPr lang="en-US" smtClean="0"/>
              <a:t>4</a:t>
            </a:fld>
            <a:endParaRPr lang="en-US"/>
          </a:p>
        </p:txBody>
      </p:sp>
    </p:spTree>
    <p:extLst>
      <p:ext uri="{BB962C8B-B14F-4D97-AF65-F5344CB8AC3E}">
        <p14:creationId xmlns:p14="http://schemas.microsoft.com/office/powerpoint/2010/main" val="27449145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DEBBIE</a:t>
            </a:r>
            <a:r>
              <a:rPr lang="en-US" dirty="0"/>
              <a:t>—So, what do you get out of this partnership?  </a:t>
            </a:r>
          </a:p>
          <a:p>
            <a:pPr marL="171450" indent="-171450">
              <a:buFont typeface="Arial" panose="020B0604020202020204" pitchFamily="34" charset="0"/>
              <a:buChar char="•"/>
            </a:pPr>
            <a:r>
              <a:rPr lang="en-US" dirty="0"/>
              <a:t>Increase your SHIP/MIPPA outreach by creating new opportunities to share your information—I know you all want to increase the numbers that you reach so here’s another way to do so.</a:t>
            </a:r>
          </a:p>
          <a:p>
            <a:pPr marL="171450" indent="-171450">
              <a:buFont typeface="Arial" panose="020B0604020202020204" pitchFamily="34" charset="0"/>
              <a:buChar char="•"/>
            </a:pPr>
            <a:r>
              <a:rPr lang="en-US" dirty="0"/>
              <a:t>This partnership may also help you to keep any volunteers that you already have, engaged  throughout the year so they remain interested in volunteering.  We often hear that a common reason people stop volunteering is that they feel they weren’t needed, or were not needed enough.  Or if they volunteer only during the fall they may drift away during other times of the year to find something else to do.</a:t>
            </a:r>
          </a:p>
          <a:p>
            <a:pPr marL="171450" indent="-171450">
              <a:buFont typeface="Arial" panose="020B0604020202020204" pitchFamily="34" charset="0"/>
              <a:buChar char="•"/>
            </a:pPr>
            <a:r>
              <a:rPr lang="en-US" dirty="0"/>
              <a:t>This may also provide new volunteers who could help you during next year’s open enrollment.  </a:t>
            </a:r>
          </a:p>
        </p:txBody>
      </p:sp>
      <p:sp>
        <p:nvSpPr>
          <p:cNvPr id="4" name="Slide Number Placeholder 3"/>
          <p:cNvSpPr>
            <a:spLocks noGrp="1"/>
          </p:cNvSpPr>
          <p:nvPr>
            <p:ph type="sldNum" sz="quarter" idx="10"/>
          </p:nvPr>
        </p:nvSpPr>
        <p:spPr/>
        <p:txBody>
          <a:bodyPr/>
          <a:lstStyle/>
          <a:p>
            <a:fld id="{893B0CF2-7F87-4E02-A248-870047730F99}" type="slidenum">
              <a:rPr lang="en-US" smtClean="0"/>
              <a:t>5</a:t>
            </a:fld>
            <a:endParaRPr lang="en-US"/>
          </a:p>
        </p:txBody>
      </p:sp>
    </p:spTree>
    <p:extLst>
      <p:ext uri="{BB962C8B-B14F-4D97-AF65-F5344CB8AC3E}">
        <p14:creationId xmlns:p14="http://schemas.microsoft.com/office/powerpoint/2010/main" val="1927745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DEBBIE</a:t>
            </a:r>
          </a:p>
          <a:p>
            <a:r>
              <a:rPr lang="en-US" dirty="0"/>
              <a:t>There will be several ways that we’ll be able to communicate important information with the SMP volunteers throughout the state.  We may want to provide an update or share information about the benefit programs, or open enrollment.  We have several ways that we’ll be able to do that:</a:t>
            </a:r>
          </a:p>
          <a:p>
            <a:pPr marL="171443" indent="-171443">
              <a:buFont typeface="Arial" panose="020B0604020202020204" pitchFamily="34" charset="0"/>
              <a:buChar char="•"/>
            </a:pPr>
            <a:r>
              <a:rPr lang="en-US" dirty="0"/>
              <a:t>Newsletters, --we can add an article or a little blurb into the newsletter that will be read by all SMP volunteers around the state.</a:t>
            </a:r>
          </a:p>
          <a:p>
            <a:pPr marL="171443" indent="-171443">
              <a:buFont typeface="Arial" panose="020B0604020202020204" pitchFamily="34" charset="0"/>
              <a:buChar char="•"/>
            </a:pPr>
            <a:r>
              <a:rPr lang="en-US" dirty="0"/>
              <a:t>Statewide or regional meetings</a:t>
            </a:r>
          </a:p>
        </p:txBody>
      </p:sp>
      <p:sp>
        <p:nvSpPr>
          <p:cNvPr id="4" name="Slide Number Placeholder 3"/>
          <p:cNvSpPr>
            <a:spLocks noGrp="1"/>
          </p:cNvSpPr>
          <p:nvPr>
            <p:ph type="sldNum" sz="quarter" idx="5"/>
          </p:nvPr>
        </p:nvSpPr>
        <p:spPr/>
        <p:txBody>
          <a:bodyPr/>
          <a:lstStyle/>
          <a:p>
            <a:fld id="{893B0CF2-7F87-4E02-A248-870047730F99}" type="slidenum">
              <a:rPr lang="en-US" smtClean="0"/>
              <a:t>6</a:t>
            </a:fld>
            <a:endParaRPr lang="en-US"/>
          </a:p>
        </p:txBody>
      </p:sp>
    </p:spTree>
    <p:extLst>
      <p:ext uri="{BB962C8B-B14F-4D97-AF65-F5344CB8AC3E}">
        <p14:creationId xmlns:p14="http://schemas.microsoft.com/office/powerpoint/2010/main" val="4260797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DEBBIE</a:t>
            </a:r>
          </a:p>
          <a:p>
            <a:endParaRPr lang="en-US" dirty="0"/>
          </a:p>
          <a:p>
            <a:r>
              <a:rPr lang="en-US" dirty="0"/>
              <a:t>While we are still building this program in WI, the Ideal local partnership between you and the SMP volunteers would include:</a:t>
            </a:r>
          </a:p>
          <a:p>
            <a:pPr marL="171450" indent="-171450">
              <a:buFont typeface="Arial" panose="020B0604020202020204" pitchFamily="34" charset="0"/>
              <a:buChar char="•"/>
            </a:pPr>
            <a:r>
              <a:rPr lang="en-US" dirty="0"/>
              <a:t>A solid relationship between YOU and SMP volunteers in your county</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Sharing of outreach materials between the two programs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Sharing info about outreach opportunities:</a:t>
            </a:r>
          </a:p>
          <a:p>
            <a:pPr marL="628650" lvl="1" indent="-171450">
              <a:buFont typeface="Arial" panose="020B0604020202020204" pitchFamily="34" charset="0"/>
              <a:buChar char="•"/>
            </a:pPr>
            <a:r>
              <a:rPr lang="en-US" dirty="0"/>
              <a:t>Senior health fair / exhibits</a:t>
            </a:r>
          </a:p>
          <a:p>
            <a:pPr marL="628650" lvl="1" indent="-171450">
              <a:buFont typeface="Arial" panose="020B0604020202020204" pitchFamily="34" charset="0"/>
              <a:buChar char="•"/>
            </a:pPr>
            <a:r>
              <a:rPr lang="en-US" dirty="0"/>
              <a:t>Farmers markets</a:t>
            </a:r>
          </a:p>
          <a:p>
            <a:pPr marL="628650" lvl="1"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Maintain regular communication to facilitate sharing of info and materials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Consider co-presenting to a group and explore opportunities for further collaboration</a:t>
            </a:r>
          </a:p>
          <a:p>
            <a:pPr marL="628650" lvl="1" indent="-171450">
              <a:buFont typeface="Arial" panose="020B0604020202020204" pitchFamily="34" charset="0"/>
              <a:buChar char="•"/>
            </a:pPr>
            <a:endParaRPr lang="en-US" dirty="0"/>
          </a:p>
          <a:p>
            <a:pPr marL="457200" lvl="1"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7</a:t>
            </a:fld>
            <a:endParaRPr lang="en-US"/>
          </a:p>
        </p:txBody>
      </p:sp>
    </p:spTree>
    <p:extLst>
      <p:ext uri="{BB962C8B-B14F-4D97-AF65-F5344CB8AC3E}">
        <p14:creationId xmlns:p14="http://schemas.microsoft.com/office/powerpoint/2010/main" val="3613076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60">
              <a:defRPr/>
            </a:pPr>
            <a:r>
              <a:rPr lang="en-US" b="1" dirty="0"/>
              <a:t>DEBBIE –So while that is the “ideal” that we hope everyone can get to, we need to start with the first few steps:</a:t>
            </a:r>
          </a:p>
          <a:p>
            <a:pPr defTabSz="914360">
              <a:defRPr/>
            </a:pPr>
            <a:endParaRPr lang="en-US" dirty="0"/>
          </a:p>
          <a:p>
            <a:pPr marL="171450" indent="-171450" defTabSz="914360">
              <a:buFont typeface="Arial" panose="020B0604020202020204" pitchFamily="34" charset="0"/>
              <a:buChar char="•"/>
              <a:defRPr/>
            </a:pPr>
            <a:r>
              <a:rPr lang="en-US" dirty="0"/>
              <a:t>Find out who your local SMP volunteer is** So for now….</a:t>
            </a:r>
          </a:p>
          <a:p>
            <a:pPr marL="171450" indent="-171450" defTabSz="914360">
              <a:buFont typeface="Arial" panose="020B0604020202020204" pitchFamily="34" charset="0"/>
              <a:buChar char="•"/>
              <a:defRPr/>
            </a:pPr>
            <a:r>
              <a:rPr lang="en-US" dirty="0"/>
              <a:t>Contact the volunteer to introduce yourself</a:t>
            </a:r>
          </a:p>
          <a:p>
            <a:pPr marL="171450" indent="-171450" defTabSz="914360">
              <a:buFont typeface="Arial" panose="020B0604020202020204" pitchFamily="34" charset="0"/>
              <a:buChar char="•"/>
              <a:defRPr/>
            </a:pPr>
            <a:r>
              <a:rPr lang="en-US" dirty="0"/>
              <a:t>Set up a meeting to talk about partnership opportunities</a:t>
            </a:r>
          </a:p>
          <a:p>
            <a:pPr marL="171450" indent="-171450" defTabSz="914360">
              <a:buFont typeface="Arial" panose="020B0604020202020204" pitchFamily="34" charset="0"/>
              <a:buChar char="•"/>
              <a:defRPr/>
            </a:pPr>
            <a:r>
              <a:rPr lang="en-US" dirty="0"/>
              <a:t>During the meeting, educate them about</a:t>
            </a:r>
          </a:p>
          <a:p>
            <a:pPr marL="628650" lvl="1" indent="-171450" defTabSz="914360">
              <a:buFont typeface="Arial" panose="020B0604020202020204" pitchFamily="34" charset="0"/>
              <a:buChar char="•"/>
              <a:defRPr/>
            </a:pPr>
            <a:r>
              <a:rPr lang="en-US" dirty="0"/>
              <a:t>Your role (and give examples of how you help people)</a:t>
            </a:r>
          </a:p>
          <a:p>
            <a:pPr marL="628650" lvl="1" indent="-171450" defTabSz="914360">
              <a:buFont typeface="Arial" panose="020B0604020202020204" pitchFamily="34" charset="0"/>
              <a:buChar char="•"/>
              <a:defRPr/>
            </a:pPr>
            <a:r>
              <a:rPr lang="en-US" dirty="0"/>
              <a:t>Medicare programs for people with limited income—MSP, LIS</a:t>
            </a:r>
          </a:p>
          <a:p>
            <a:pPr marL="628650" lvl="1" indent="-171450" defTabSz="914360">
              <a:buFont typeface="Arial" panose="020B0604020202020204" pitchFamily="34" charset="0"/>
              <a:buChar char="•"/>
              <a:defRPr/>
            </a:pPr>
            <a:r>
              <a:rPr lang="en-US" dirty="0"/>
              <a:t>Preventive Services</a:t>
            </a:r>
          </a:p>
          <a:p>
            <a:pPr marL="628650" lvl="1" indent="-171450" defTabSz="914360">
              <a:buFont typeface="Arial" panose="020B0604020202020204" pitchFamily="34" charset="0"/>
              <a:buChar char="•"/>
              <a:defRPr/>
            </a:pPr>
            <a:endParaRPr lang="en-US" dirty="0"/>
          </a:p>
          <a:p>
            <a:pPr marL="628650" lvl="1" indent="-171450" defTabSz="914360">
              <a:buFont typeface="Arial" panose="020B0604020202020204" pitchFamily="34" charset="0"/>
              <a:buChar char="•"/>
              <a:defRPr/>
            </a:pPr>
            <a:r>
              <a:rPr lang="en-US" dirty="0"/>
              <a:t>Be sure to listen to their SMP info as well.</a:t>
            </a:r>
          </a:p>
          <a:p>
            <a:pPr marL="628650" lvl="1" indent="-171450" defTabSz="914360">
              <a:buFont typeface="Arial" panose="020B0604020202020204" pitchFamily="34" charset="0"/>
              <a:buChar char="•"/>
              <a:defRPr/>
            </a:pPr>
            <a:endParaRPr lang="en-US" dirty="0"/>
          </a:p>
          <a:p>
            <a:pPr marL="457200" lvl="1" indent="0" defTabSz="914360">
              <a:buFont typeface="Arial" panose="020B0604020202020204" pitchFamily="34" charset="0"/>
              <a:buNone/>
              <a:defRPr/>
            </a:pPr>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8</a:t>
            </a:fld>
            <a:endParaRPr lang="en-US"/>
          </a:p>
        </p:txBody>
      </p:sp>
    </p:spTree>
    <p:extLst>
      <p:ext uri="{BB962C8B-B14F-4D97-AF65-F5344CB8AC3E}">
        <p14:creationId xmlns:p14="http://schemas.microsoft.com/office/powerpoint/2010/main" val="8884250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DEBBIE</a:t>
            </a:r>
          </a:p>
          <a:p>
            <a:r>
              <a:rPr lang="en-US" dirty="0"/>
              <a:t>During your meeting you’ll want to have some materials available that you can share with the volunteer.  Here are a few things that would be particularly helpful to share:</a:t>
            </a:r>
          </a:p>
          <a:p>
            <a:endParaRPr lang="en-US" dirty="0"/>
          </a:p>
          <a:p>
            <a:pPr marL="171443" indent="-171443">
              <a:buFont typeface="Arial" panose="020B0604020202020204" pitchFamily="34" charset="0"/>
              <a:buChar char="•"/>
            </a:pPr>
            <a:r>
              <a:rPr lang="en-US" dirty="0"/>
              <a:t>Brochure &amp; inserts etc.—Give them a supply of these so they can hand these out to their participants and/or have them available for people.</a:t>
            </a:r>
          </a:p>
          <a:p>
            <a:pPr marL="171443" indent="-171443">
              <a:buFont typeface="Arial" panose="020B0604020202020204" pitchFamily="34" charset="0"/>
              <a:buChar char="•"/>
            </a:pPr>
            <a:r>
              <a:rPr lang="en-US" dirty="0"/>
              <a:t>Preventive Services Handout—Give a supply of these as well.  Tell them a little about the preventive services, …</a:t>
            </a:r>
          </a:p>
          <a:p>
            <a:pPr marL="171443" indent="-171443">
              <a:buFont typeface="Arial" panose="020B0604020202020204" pitchFamily="34" charset="0"/>
              <a:buChar char="•"/>
            </a:pPr>
            <a:r>
              <a:rPr lang="en-US" dirty="0"/>
              <a:t>Brief Program Descriptions—This is something that you can give them just as a reference for the volunteer.  It is not meant as a handout for outreach.  It is intended to give a little more description about some of these programs.  In order for someone to help spread the word about programs such as MSP and LIS they need to know how to describe them.  </a:t>
            </a:r>
          </a:p>
          <a:p>
            <a:pPr marL="171443" indent="-171443">
              <a:buFont typeface="Arial" panose="020B0604020202020204" pitchFamily="34" charset="0"/>
              <a:buChar char="•"/>
            </a:pPr>
            <a:endParaRPr lang="en-US" dirty="0"/>
          </a:p>
          <a:p>
            <a:pPr marL="171443" indent="-171443">
              <a:buFont typeface="Arial" panose="020B0604020202020204" pitchFamily="34" charset="0"/>
              <a:buChar char="•"/>
            </a:pPr>
            <a:r>
              <a:rPr lang="en-US" dirty="0"/>
              <a:t>Certainly if you have your EBS brochures or other agency brochures, you can share those as well.  And be sure to let them know how and when to refer people to you.  </a:t>
            </a:r>
          </a:p>
          <a:p>
            <a:pPr marL="0" indent="0">
              <a:buFont typeface="Arial" panose="020B0604020202020204" pitchFamily="34" charset="0"/>
              <a:buNone/>
            </a:pPr>
            <a:endParaRPr lang="en-US" dirty="0"/>
          </a:p>
          <a:p>
            <a:pPr marL="171443" indent="-171443">
              <a:buFont typeface="Arial" panose="020B0604020202020204" pitchFamily="34" charset="0"/>
              <a:buChar char="•"/>
            </a:pPr>
            <a:r>
              <a:rPr lang="en-US" dirty="0"/>
              <a:t>AND—take their SMP outreach materials so you can share them with people you work with.</a:t>
            </a:r>
          </a:p>
        </p:txBody>
      </p:sp>
      <p:sp>
        <p:nvSpPr>
          <p:cNvPr id="4" name="Slide Number Placeholder 3"/>
          <p:cNvSpPr>
            <a:spLocks noGrp="1"/>
          </p:cNvSpPr>
          <p:nvPr>
            <p:ph type="sldNum" sz="quarter" idx="10"/>
          </p:nvPr>
        </p:nvSpPr>
        <p:spPr/>
        <p:txBody>
          <a:bodyPr/>
          <a:lstStyle/>
          <a:p>
            <a:fld id="{893B0CF2-7F87-4E02-A248-870047730F99}" type="slidenum">
              <a:rPr lang="en-US" smtClean="0"/>
              <a:t>9</a:t>
            </a:fld>
            <a:endParaRPr lang="en-US"/>
          </a:p>
        </p:txBody>
      </p:sp>
    </p:spTree>
    <p:extLst>
      <p:ext uri="{BB962C8B-B14F-4D97-AF65-F5344CB8AC3E}">
        <p14:creationId xmlns:p14="http://schemas.microsoft.com/office/powerpoint/2010/main" val="3959648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10" name="Group 9"/>
          <p:cNvGrpSpPr/>
          <p:nvPr/>
        </p:nvGrpSpPr>
        <p:grpSpPr>
          <a:xfrm>
            <a:off x="0" y="6208894"/>
            <a:ext cx="12192000" cy="649106"/>
            <a:chOff x="0" y="6208894"/>
            <a:chExt cx="12192000" cy="649106"/>
          </a:xfrm>
        </p:grpSpPr>
        <p:sp>
          <p:nvSpPr>
            <p:cNvPr id="2" name="Rectangle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Straight Connector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a:t>Click to edit Master title style</a:t>
            </a:r>
            <a:endParaRPr kumimoji="0" lang="en-US" dirty="0"/>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021A1D30-C0A0-4124-A783-34D9F15FA0FE}" type="datetime1">
              <a:rPr lang="en-US" smtClean="0"/>
              <a:t>2/11/2019</a:t>
            </a:fld>
            <a:endParaRPr lang="en-US"/>
          </a:p>
        </p:txBody>
      </p:sp>
      <p:sp>
        <p:nvSpPr>
          <p:cNvPr id="19" name="Footer Placeholder 18"/>
          <p:cNvSpPr>
            <a:spLocks noGrp="1"/>
          </p:cNvSpPr>
          <p:nvPr>
            <p:ph type="ftr" sz="quarter" idx="11"/>
          </p:nvPr>
        </p:nvSpPr>
        <p:spPr/>
        <p:txBody>
          <a:bodyPr/>
          <a:lstStyle/>
          <a:p>
            <a:r>
              <a:rPr lang="en-US" dirty="0"/>
              <a:t>Add a footer</a:t>
            </a:r>
          </a:p>
        </p:txBody>
      </p:sp>
      <p:sp>
        <p:nvSpPr>
          <p:cNvPr id="27" name="Slide Number Placeholder 2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2D5871-AB0F-4B3D-8861-97E78CB7B47E}" type="datetime1">
              <a:rPr lang="en-US" smtClean="0"/>
              <a:t>2/11/2019</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4418406-4C3F-4F3E-80BD-A22568EA37EB}" type="datetime1">
              <a:rPr lang="en-US" smtClean="0"/>
              <a:t>2/11/2019</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5F28077-7188-48C5-8679-2287FAC952E9}" type="datetime1">
              <a:rPr lang="en-US" smtClean="0"/>
              <a:t>2/11/2019</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t>2/11/2019</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5F6BD99-6FFD-46C5-B5E2-43A34BDA2566}" type="datetime1">
              <a:rPr lang="en-US" smtClean="0"/>
              <a:t>2/11/2019</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022678E-214C-4CF8-97C7-95015FB02960}" type="datetime1">
              <a:rPr lang="en-US" smtClean="0"/>
              <a:t>2/11/2019</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55660E0-FA77-4473-A859-74127B089143}" type="datetime1">
              <a:rPr lang="en-US" smtClean="0"/>
              <a:t>2/11/2019</a:t>
            </a:fld>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2/11/2019</a:t>
            </a:fld>
            <a:endParaRPr lang="en-US"/>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t>2/11/2019</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1359EFBB-CFA1-4AA8-9123-F0B52DBD84FE}" type="datetime1">
              <a:rPr lang="en-US" smtClean="0"/>
              <a:t>2/11/2019</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a:xfrm>
            <a:off x="10769600" y="6356351"/>
            <a:ext cx="812800" cy="365125"/>
          </a:xfrm>
        </p:spPr>
        <p:txBody>
          <a:bodyPr/>
          <a:lstStyle/>
          <a:p>
            <a:fld id="{401CF334-2D5C-4859-84A6-CA7E6E43FAEB}" type="slidenum">
              <a:rPr lang="en-US" smtClean="0"/>
              <a:t>‹#›</a:t>
            </a:fld>
            <a:endParaRPr lang="en-US"/>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29028" y="-7144"/>
            <a:ext cx="12240731" cy="6879658"/>
            <a:chOff x="0" y="-21658"/>
            <a:chExt cx="12240731"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p:nvPr/>
          </p:nvGrpSpPr>
          <p:grpSpPr>
            <a:xfrm>
              <a:off x="0" y="-21658"/>
              <a:ext cx="12240731" cy="1041400"/>
              <a:chOff x="-25356" y="-7144"/>
              <a:chExt cx="12240731"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3" name="Free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grpSp>
      </p:gr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100">
                <a:solidFill>
                  <a:schemeClr val="tx1"/>
                </a:solidFill>
              </a:defRPr>
            </a:lvl1pPr>
          </a:lstStyle>
          <a:p>
            <a:fld id="{61146459-E3C3-4969-9224-5ED50B492D17}" type="datetime1">
              <a:rPr lang="en-US" smtClean="0"/>
              <a:pPr/>
              <a:t>2/11/2019</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100">
                <a:solidFill>
                  <a:schemeClr val="tx1"/>
                </a:solidFill>
              </a:defRPr>
            </a:lvl1pPr>
          </a:lstStyle>
          <a:p>
            <a:r>
              <a:rPr lang="en-US" dirty="0"/>
              <a:t>Add a footer</a:t>
            </a: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100">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www.mymedicare.gov/"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debbie.bisswurm@gwaar.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mailto:Ingrid.kundinger@gwaar.org"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a:t>Senior Medicare Patrol and SHIP/MIPPA Outreach</a:t>
            </a:r>
            <a:br>
              <a:rPr lang="en-US" dirty="0"/>
            </a:br>
            <a:r>
              <a:rPr lang="en-US" sz="3600" dirty="0"/>
              <a:t>Next Steps in Building Partnership</a:t>
            </a:r>
          </a:p>
        </p:txBody>
      </p:sp>
      <p:sp>
        <p:nvSpPr>
          <p:cNvPr id="5" name="Subtitle 4"/>
          <p:cNvSpPr>
            <a:spLocks noGrp="1"/>
          </p:cNvSpPr>
          <p:nvPr>
            <p:ph type="subTitle" idx="1"/>
          </p:nvPr>
        </p:nvSpPr>
        <p:spPr>
          <a:xfrm>
            <a:off x="-314531" y="3526971"/>
            <a:ext cx="10472928" cy="1828800"/>
          </a:xfrm>
        </p:spPr>
        <p:txBody>
          <a:bodyPr>
            <a:normAutofit fontScale="62500" lnSpcReduction="20000"/>
          </a:bodyPr>
          <a:lstStyle/>
          <a:p>
            <a:pPr algn="ctr">
              <a:spcBef>
                <a:spcPct val="0"/>
              </a:spcBef>
              <a:spcAft>
                <a:spcPts val="600"/>
              </a:spcAft>
              <a:defRPr/>
            </a:pPr>
            <a:r>
              <a:rPr lang="en-US" dirty="0">
                <a:solidFill>
                  <a:srgbClr val="000000"/>
                </a:solidFill>
              </a:rPr>
              <a:t> </a:t>
            </a:r>
          </a:p>
          <a:p>
            <a:pPr algn="l">
              <a:spcBef>
                <a:spcPct val="0"/>
              </a:spcBef>
              <a:spcAft>
                <a:spcPts val="600"/>
              </a:spcAft>
              <a:defRPr/>
            </a:pPr>
            <a:r>
              <a:rPr lang="en-US" dirty="0">
                <a:solidFill>
                  <a:srgbClr val="000000"/>
                </a:solidFill>
              </a:rPr>
              <a:t>						Debbie Bisswurm, Medicare Outreach Coordinator</a:t>
            </a:r>
          </a:p>
          <a:p>
            <a:pPr algn="l">
              <a:spcBef>
                <a:spcPct val="0"/>
              </a:spcBef>
              <a:spcAft>
                <a:spcPts val="600"/>
              </a:spcAft>
              <a:defRPr/>
            </a:pPr>
            <a:r>
              <a:rPr lang="en-US" dirty="0">
                <a:solidFill>
                  <a:srgbClr val="000000"/>
                </a:solidFill>
              </a:rPr>
              <a:t>						Ingrid Kundinger, Senior Medicare Patrol</a:t>
            </a:r>
          </a:p>
          <a:p>
            <a:pPr algn="l">
              <a:spcBef>
                <a:spcPct val="0"/>
              </a:spcBef>
              <a:spcAft>
                <a:spcPts val="600"/>
              </a:spcAft>
              <a:defRPr/>
            </a:pPr>
            <a:r>
              <a:rPr lang="en-US" dirty="0">
                <a:solidFill>
                  <a:srgbClr val="000000"/>
                </a:solidFill>
              </a:rPr>
              <a:t>						</a:t>
            </a:r>
          </a:p>
          <a:p>
            <a:pPr algn="l">
              <a:spcBef>
                <a:spcPct val="0"/>
              </a:spcBef>
              <a:spcAft>
                <a:spcPts val="600"/>
              </a:spcAft>
              <a:defRPr/>
            </a:pPr>
            <a:endParaRPr lang="en-US" dirty="0">
              <a:solidFill>
                <a:srgbClr val="000000"/>
              </a:solidFill>
            </a:endParaRPr>
          </a:p>
          <a:p>
            <a:pPr algn="l">
              <a:spcBef>
                <a:spcPct val="0"/>
              </a:spcBef>
              <a:spcAft>
                <a:spcPts val="600"/>
              </a:spcAft>
              <a:defRPr/>
            </a:pPr>
            <a:r>
              <a:rPr lang="en-US" dirty="0">
                <a:solidFill>
                  <a:srgbClr val="000000"/>
                </a:solidFill>
              </a:rPr>
              <a:t>						Greater WI Agency on Aging Resources,</a:t>
            </a:r>
          </a:p>
          <a:p>
            <a:pPr algn="l">
              <a:spcBef>
                <a:spcPct val="0"/>
              </a:spcBef>
              <a:spcAft>
                <a:spcPts val="600"/>
              </a:spcAft>
              <a:defRPr/>
            </a:pPr>
            <a:endParaRPr lang="en-US" dirty="0">
              <a:solidFill>
                <a:srgbClr val="000000"/>
              </a:solidFill>
            </a:endParaRPr>
          </a:p>
          <a:p>
            <a:pPr algn="ctr"/>
            <a:endParaRPr lang="en-US" dirty="0"/>
          </a:p>
          <a:p>
            <a:endParaRPr lang="en-US" dirty="0"/>
          </a:p>
        </p:txBody>
      </p:sp>
      <p:pic>
        <p:nvPicPr>
          <p:cNvPr id="6" name="Picture 5" descr="SHIP.jpg">
            <a:extLst>
              <a:ext uri="{FF2B5EF4-FFF2-40B4-BE49-F238E27FC236}">
                <a16:creationId xmlns:a16="http://schemas.microsoft.com/office/drawing/2014/main" id="{5281F893-5C03-450A-A105-178D22F68D1A}"/>
              </a:ext>
            </a:extLst>
          </p:cNvPr>
          <p:cNvPicPr/>
          <p:nvPr/>
        </p:nvPicPr>
        <p:blipFill>
          <a:blip r:embed="rId3" cstate="print"/>
          <a:stretch>
            <a:fillRect/>
          </a:stretch>
        </p:blipFill>
        <p:spPr>
          <a:xfrm>
            <a:off x="9622569" y="4818139"/>
            <a:ext cx="2156416" cy="1075264"/>
          </a:xfrm>
          <a:prstGeom prst="rect">
            <a:avLst/>
          </a:prstGeom>
        </p:spPr>
      </p:pic>
      <p:pic>
        <p:nvPicPr>
          <p:cNvPr id="7" name="Picture 6">
            <a:extLst>
              <a:ext uri="{FF2B5EF4-FFF2-40B4-BE49-F238E27FC236}">
                <a16:creationId xmlns:a16="http://schemas.microsoft.com/office/drawing/2014/main" id="{A88C1D0E-657B-4319-B8C0-4518E5750B6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73853" y="4109776"/>
            <a:ext cx="3077828" cy="2195816"/>
          </a:xfrm>
          <a:prstGeom prst="rect">
            <a:avLst/>
          </a:prstGeom>
          <a:noFill/>
          <a:ln>
            <a:noFill/>
          </a:ln>
          <a:effectLst/>
        </p:spPr>
      </p:pic>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657" y="539196"/>
            <a:ext cx="10972800" cy="1143000"/>
          </a:xfrm>
        </p:spPr>
        <p:txBody>
          <a:bodyPr>
            <a:normAutofit/>
          </a:bodyPr>
          <a:lstStyle/>
          <a:p>
            <a:r>
              <a:rPr lang="en-US" sz="4000" dirty="0">
                <a:solidFill>
                  <a:srgbClr val="002060"/>
                </a:solidFill>
              </a:rPr>
              <a:t>Volunteers Needed!!!</a:t>
            </a:r>
          </a:p>
        </p:txBody>
      </p:sp>
      <p:sp>
        <p:nvSpPr>
          <p:cNvPr id="3" name="Content Placeholder 2"/>
          <p:cNvSpPr>
            <a:spLocks noGrp="1"/>
          </p:cNvSpPr>
          <p:nvPr>
            <p:ph idx="1"/>
          </p:nvPr>
        </p:nvSpPr>
        <p:spPr>
          <a:xfrm>
            <a:off x="879423" y="1929684"/>
            <a:ext cx="10972800" cy="4389120"/>
          </a:xfrm>
        </p:spPr>
        <p:txBody>
          <a:bodyPr>
            <a:normAutofit/>
          </a:bodyPr>
          <a:lstStyle/>
          <a:p>
            <a:r>
              <a:rPr lang="en-US" dirty="0"/>
              <a:t>Simple ways you can help SMP:</a:t>
            </a:r>
          </a:p>
          <a:p>
            <a:pPr lvl="1"/>
            <a:r>
              <a:rPr lang="en-US" dirty="0"/>
              <a:t>Share the opportunity with current volunteers.</a:t>
            </a:r>
          </a:p>
          <a:p>
            <a:pPr lvl="1"/>
            <a:r>
              <a:rPr lang="en-US" dirty="0"/>
              <a:t>Include a brief blurb (provided by SMP) in your newsletters.</a:t>
            </a:r>
          </a:p>
          <a:p>
            <a:pPr lvl="1"/>
            <a:r>
              <a:rPr lang="en-US" dirty="0"/>
              <a:t>Use the updated “Welcome to Medicare” presentation, which includes slides about the WI SMP program*.</a:t>
            </a:r>
          </a:p>
          <a:p>
            <a:pPr lvl="1"/>
            <a:r>
              <a:rPr lang="en-US" dirty="0"/>
              <a:t>Share the quarterly SMP “The Scoop” Newsletter with those who might be interested.</a:t>
            </a:r>
          </a:p>
          <a:p>
            <a:r>
              <a:rPr lang="en-US" dirty="0"/>
              <a:t>Current volunteer roles we are recruiting for:</a:t>
            </a:r>
          </a:p>
          <a:p>
            <a:pPr lvl="1"/>
            <a:r>
              <a:rPr lang="en-US" dirty="0"/>
              <a:t>Information Distributor, Exhibitor and Presenter</a:t>
            </a:r>
          </a:p>
          <a:p>
            <a:pPr lvl="1"/>
            <a:endParaRPr lang="en-US" dirty="0"/>
          </a:p>
          <a:p>
            <a:pPr marL="393192" lvl="1" indent="0">
              <a:buNone/>
            </a:pPr>
            <a:endParaRPr lang="en-US" dirty="0"/>
          </a:p>
        </p:txBody>
      </p:sp>
    </p:spTree>
    <p:extLst>
      <p:ext uri="{BB962C8B-B14F-4D97-AF65-F5344CB8AC3E}">
        <p14:creationId xmlns:p14="http://schemas.microsoft.com/office/powerpoint/2010/main" val="577430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5591465-DEA3-4F6C-97B8-19F766CEE21E}"/>
              </a:ext>
            </a:extLst>
          </p:cNvPr>
          <p:cNvSpPr>
            <a:spLocks noGrp="1"/>
          </p:cNvSpPr>
          <p:nvPr>
            <p:ph type="ftr" sz="quarter" idx="11"/>
          </p:nvPr>
        </p:nvSpPr>
        <p:spPr/>
        <p:txBody>
          <a:bodyPr/>
          <a:lstStyle/>
          <a:p>
            <a:r>
              <a:rPr lang="en-US"/>
              <a:t>January 2019            Welcome to Medicare Presentation</a:t>
            </a:r>
          </a:p>
        </p:txBody>
      </p:sp>
      <p:sp>
        <p:nvSpPr>
          <p:cNvPr id="6" name="Slide Number Placeholder 5">
            <a:extLst>
              <a:ext uri="{FF2B5EF4-FFF2-40B4-BE49-F238E27FC236}">
                <a16:creationId xmlns:a16="http://schemas.microsoft.com/office/drawing/2014/main" id="{53184AAD-3166-402F-847D-135E787639D0}"/>
              </a:ext>
            </a:extLst>
          </p:cNvPr>
          <p:cNvSpPr>
            <a:spLocks noGrp="1"/>
          </p:cNvSpPr>
          <p:nvPr>
            <p:ph type="sldNum" sz="quarter" idx="12"/>
          </p:nvPr>
        </p:nvSpPr>
        <p:spPr/>
        <p:txBody>
          <a:bodyPr/>
          <a:lstStyle/>
          <a:p>
            <a:fld id="{844A7B69-93E2-4D34-896D-EFDD7F03AB74}" type="slidenum">
              <a:rPr lang="en-US" smtClean="0"/>
              <a:t>11</a:t>
            </a:fld>
            <a:endParaRPr lang="en-US"/>
          </a:p>
        </p:txBody>
      </p:sp>
      <p:sp>
        <p:nvSpPr>
          <p:cNvPr id="4" name="TextBox 3">
            <a:extLst>
              <a:ext uri="{FF2B5EF4-FFF2-40B4-BE49-F238E27FC236}">
                <a16:creationId xmlns:a16="http://schemas.microsoft.com/office/drawing/2014/main" id="{649C0F30-8172-4079-AB73-1F3CA88D71E7}"/>
              </a:ext>
            </a:extLst>
          </p:cNvPr>
          <p:cNvSpPr txBox="1"/>
          <p:nvPr/>
        </p:nvSpPr>
        <p:spPr>
          <a:xfrm>
            <a:off x="0" y="0"/>
            <a:ext cx="12192000" cy="1107996"/>
          </a:xfrm>
          <a:prstGeom prst="rect">
            <a:avLst/>
          </a:prstGeom>
          <a:solidFill>
            <a:schemeClr val="accent5">
              <a:lumMod val="50000"/>
            </a:schemeClr>
          </a:solidFill>
        </p:spPr>
        <p:txBody>
          <a:bodyPr wrap="square" rtlCol="0">
            <a:spAutoFit/>
          </a:bodyPr>
          <a:lstStyle/>
          <a:p>
            <a:pPr algn="ctr"/>
            <a:endParaRPr lang="en-US" sz="1400" dirty="0">
              <a:solidFill>
                <a:schemeClr val="bg1"/>
              </a:solidFill>
              <a:latin typeface="Arial" panose="020B0604020202020204" pitchFamily="34" charset="0"/>
              <a:cs typeface="Arial" panose="020B0604020202020204" pitchFamily="34" charset="0"/>
            </a:endParaRPr>
          </a:p>
          <a:p>
            <a:pPr algn="ctr"/>
            <a:r>
              <a:rPr lang="en-US" sz="4000" dirty="0">
                <a:solidFill>
                  <a:schemeClr val="bg1"/>
                </a:solidFill>
                <a:latin typeface="Arial" panose="020B0604020202020204" pitchFamily="34" charset="0"/>
                <a:cs typeface="Arial" panose="020B0604020202020204" pitchFamily="34" charset="0"/>
              </a:rPr>
              <a:t>Words of Caution</a:t>
            </a:r>
          </a:p>
          <a:p>
            <a:pPr algn="ctr"/>
            <a:endParaRPr lang="en-US" sz="1200" dirty="0">
              <a:solidFill>
                <a:schemeClr val="bg1"/>
              </a:solidFill>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EF5E9133-5BB7-4FB4-94DC-7B1BC6EF1398}"/>
              </a:ext>
            </a:extLst>
          </p:cNvPr>
          <p:cNvSpPr/>
          <p:nvPr/>
        </p:nvSpPr>
        <p:spPr>
          <a:xfrm>
            <a:off x="1748977" y="1306394"/>
            <a:ext cx="9228808" cy="584775"/>
          </a:xfrm>
          <a:prstGeom prst="rect">
            <a:avLst/>
          </a:prstGeom>
        </p:spPr>
        <p:txBody>
          <a:bodyPr wrap="none">
            <a:spAutoFit/>
          </a:bodyPr>
          <a:lstStyle/>
          <a:p>
            <a:r>
              <a:rPr lang="en-US" altLang="en-US" sz="3200" dirty="0">
                <a:latin typeface="Arial" panose="020B0604020202020204" pitchFamily="34" charset="0"/>
                <a:cs typeface="Arial" panose="020B0604020202020204" pitchFamily="34" charset="0"/>
              </a:rPr>
              <a:t>Always review your </a:t>
            </a:r>
            <a:r>
              <a:rPr lang="en-US" altLang="en-US" sz="3200" b="1" dirty="0">
                <a:latin typeface="Arial" panose="020B0604020202020204" pitchFamily="34" charset="0"/>
                <a:cs typeface="Arial" panose="020B0604020202020204" pitchFamily="34" charset="0"/>
              </a:rPr>
              <a:t>Medicare Summary Notice!</a:t>
            </a:r>
            <a:endParaRPr lang="en-US" sz="3200" b="1"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0FD79DCF-C02D-499C-A768-25ADE1CBBDD4}"/>
              </a:ext>
            </a:extLst>
          </p:cNvPr>
          <p:cNvSpPr/>
          <p:nvPr/>
        </p:nvSpPr>
        <p:spPr>
          <a:xfrm>
            <a:off x="4846408" y="2392362"/>
            <a:ext cx="6613983" cy="3313728"/>
          </a:xfrm>
          <a:prstGeom prst="rect">
            <a:avLst/>
          </a:prstGeom>
        </p:spPr>
        <p:txBody>
          <a:bodyPr wrap="square">
            <a:spAutoFit/>
          </a:bodyPr>
          <a:lstStyle/>
          <a:p>
            <a:pPr marL="342900" indent="-342900">
              <a:spcAft>
                <a:spcPts val="1000"/>
              </a:spcAft>
              <a:buFont typeface="Wingdings" panose="05000000000000000000" pitchFamily="2" charset="2"/>
              <a:buChar char="§"/>
            </a:pPr>
            <a:r>
              <a:rPr lang="en-US" altLang="en-US" sz="2200" dirty="0">
                <a:cs typeface="Arial" charset="0"/>
              </a:rPr>
              <a:t>This is not a bill. Sent quarterly.</a:t>
            </a:r>
          </a:p>
          <a:p>
            <a:pPr marL="342900" indent="-342900">
              <a:spcAft>
                <a:spcPts val="1000"/>
              </a:spcAft>
              <a:buFont typeface="Wingdings" panose="05000000000000000000" pitchFamily="2" charset="2"/>
              <a:buChar char="§"/>
            </a:pPr>
            <a:r>
              <a:rPr lang="en-US" altLang="en-US" sz="2200" dirty="0">
                <a:cs typeface="Arial" charset="0"/>
              </a:rPr>
              <a:t>Check name, address, Medicare number for accuracy.</a:t>
            </a:r>
          </a:p>
          <a:p>
            <a:pPr marL="342900" indent="-342900">
              <a:spcAft>
                <a:spcPts val="1000"/>
              </a:spcAft>
              <a:buFont typeface="Wingdings" panose="05000000000000000000" pitchFamily="2" charset="2"/>
              <a:buChar char="§"/>
            </a:pPr>
            <a:r>
              <a:rPr lang="en-US" altLang="en-US" sz="2200" dirty="0">
                <a:cs typeface="Arial" charset="0"/>
              </a:rPr>
              <a:t>Did you receive the service?	</a:t>
            </a:r>
          </a:p>
          <a:p>
            <a:pPr marL="342900" indent="-342900">
              <a:spcAft>
                <a:spcPts val="1000"/>
              </a:spcAft>
              <a:buFont typeface="Wingdings" panose="05000000000000000000" pitchFamily="2" charset="2"/>
              <a:buChar char="§"/>
            </a:pPr>
            <a:r>
              <a:rPr lang="en-US" altLang="en-US" sz="2200" dirty="0">
                <a:cs typeface="Arial" charset="0"/>
              </a:rPr>
              <a:t>Be sure claim is processed and paid. If item is denied, call doctor’s office to make sure claim was coded properly. If not, office can resubmit.</a:t>
            </a:r>
          </a:p>
          <a:p>
            <a:pPr marL="342900" indent="-342900">
              <a:spcAft>
                <a:spcPts val="600"/>
              </a:spcAft>
              <a:buFont typeface="Wingdings" panose="05000000000000000000" pitchFamily="2" charset="2"/>
              <a:buChar char="§"/>
            </a:pPr>
            <a:r>
              <a:rPr lang="en-US" altLang="en-US" sz="2200" dirty="0">
                <a:cs typeface="Arial" charset="0"/>
              </a:rPr>
              <a:t>If denied, you have appeal rights.  Appeal deadline is 120 days.</a:t>
            </a:r>
          </a:p>
        </p:txBody>
      </p:sp>
      <p:pic>
        <p:nvPicPr>
          <p:cNvPr id="8" name="Picture 7">
            <a:extLst>
              <a:ext uri="{FF2B5EF4-FFF2-40B4-BE49-F238E27FC236}">
                <a16:creationId xmlns:a16="http://schemas.microsoft.com/office/drawing/2014/main" id="{1C00E0B0-7AD3-46B4-85CB-4F149DAFD0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7984" y="2089568"/>
            <a:ext cx="4238424" cy="4131123"/>
          </a:xfrm>
          <a:prstGeom prst="rect">
            <a:avLst/>
          </a:prstGeom>
        </p:spPr>
      </p:pic>
    </p:spTree>
    <p:extLst>
      <p:ext uri="{BB962C8B-B14F-4D97-AF65-F5344CB8AC3E}">
        <p14:creationId xmlns:p14="http://schemas.microsoft.com/office/powerpoint/2010/main" val="3235564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5591465-DEA3-4F6C-97B8-19F766CEE21E}"/>
              </a:ext>
            </a:extLst>
          </p:cNvPr>
          <p:cNvSpPr>
            <a:spLocks noGrp="1"/>
          </p:cNvSpPr>
          <p:nvPr>
            <p:ph type="ftr" sz="quarter" idx="11"/>
          </p:nvPr>
        </p:nvSpPr>
        <p:spPr/>
        <p:txBody>
          <a:bodyPr/>
          <a:lstStyle/>
          <a:p>
            <a:r>
              <a:rPr lang="en-US"/>
              <a:t>January 2019            Welcome to Medicare Presentation</a:t>
            </a:r>
            <a:endParaRPr lang="en-US" dirty="0"/>
          </a:p>
        </p:txBody>
      </p:sp>
      <p:sp>
        <p:nvSpPr>
          <p:cNvPr id="6" name="Slide Number Placeholder 5">
            <a:extLst>
              <a:ext uri="{FF2B5EF4-FFF2-40B4-BE49-F238E27FC236}">
                <a16:creationId xmlns:a16="http://schemas.microsoft.com/office/drawing/2014/main" id="{53184AAD-3166-402F-847D-135E787639D0}"/>
              </a:ext>
            </a:extLst>
          </p:cNvPr>
          <p:cNvSpPr>
            <a:spLocks noGrp="1"/>
          </p:cNvSpPr>
          <p:nvPr>
            <p:ph type="sldNum" sz="quarter" idx="12"/>
          </p:nvPr>
        </p:nvSpPr>
        <p:spPr/>
        <p:txBody>
          <a:bodyPr/>
          <a:lstStyle/>
          <a:p>
            <a:fld id="{844A7B69-93E2-4D34-896D-EFDD7F03AB74}" type="slidenum">
              <a:rPr lang="en-US" smtClean="0"/>
              <a:t>12</a:t>
            </a:fld>
            <a:endParaRPr lang="en-US"/>
          </a:p>
        </p:txBody>
      </p:sp>
      <p:sp>
        <p:nvSpPr>
          <p:cNvPr id="4" name="TextBox 3">
            <a:extLst>
              <a:ext uri="{FF2B5EF4-FFF2-40B4-BE49-F238E27FC236}">
                <a16:creationId xmlns:a16="http://schemas.microsoft.com/office/drawing/2014/main" id="{649C0F30-8172-4079-AB73-1F3CA88D71E7}"/>
              </a:ext>
            </a:extLst>
          </p:cNvPr>
          <p:cNvSpPr txBox="1"/>
          <p:nvPr/>
        </p:nvSpPr>
        <p:spPr>
          <a:xfrm>
            <a:off x="0" y="0"/>
            <a:ext cx="12192000" cy="1107996"/>
          </a:xfrm>
          <a:prstGeom prst="rect">
            <a:avLst/>
          </a:prstGeom>
          <a:solidFill>
            <a:schemeClr val="accent5">
              <a:lumMod val="50000"/>
            </a:schemeClr>
          </a:solidFill>
        </p:spPr>
        <p:txBody>
          <a:bodyPr wrap="square" rtlCol="0">
            <a:spAutoFit/>
          </a:bodyPr>
          <a:lstStyle/>
          <a:p>
            <a:pPr algn="ctr"/>
            <a:endParaRPr lang="en-US" sz="1400" dirty="0">
              <a:solidFill>
                <a:schemeClr val="bg1"/>
              </a:solidFill>
              <a:latin typeface="Arial" panose="020B0604020202020204" pitchFamily="34" charset="0"/>
              <a:cs typeface="Arial" panose="020B0604020202020204" pitchFamily="34" charset="0"/>
            </a:endParaRPr>
          </a:p>
          <a:p>
            <a:pPr algn="ctr"/>
            <a:r>
              <a:rPr lang="en-US" sz="4000" dirty="0">
                <a:solidFill>
                  <a:schemeClr val="bg1"/>
                </a:solidFill>
                <a:latin typeface="Arial" panose="020B0604020202020204" pitchFamily="34" charset="0"/>
                <a:cs typeface="Arial" panose="020B0604020202020204" pitchFamily="34" charset="0"/>
              </a:rPr>
              <a:t>Words of Caution</a:t>
            </a:r>
          </a:p>
          <a:p>
            <a:pPr algn="ctr"/>
            <a:endParaRPr lang="en-US" sz="1200" dirty="0">
              <a:solidFill>
                <a:schemeClr val="bg1"/>
              </a:solidFill>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457B71A7-5E3E-42CD-8B0E-E4222C1A32B8}"/>
              </a:ext>
            </a:extLst>
          </p:cNvPr>
          <p:cNvSpPr/>
          <p:nvPr/>
        </p:nvSpPr>
        <p:spPr>
          <a:xfrm>
            <a:off x="3409636" y="1144776"/>
            <a:ext cx="5899372" cy="584775"/>
          </a:xfrm>
          <a:prstGeom prst="rect">
            <a:avLst/>
          </a:prstGeom>
        </p:spPr>
        <p:txBody>
          <a:bodyPr wrap="none">
            <a:spAutoFit/>
          </a:bodyPr>
          <a:lstStyle/>
          <a:p>
            <a:r>
              <a:rPr lang="en-US" altLang="en-US" sz="3200" b="1" dirty="0">
                <a:latin typeface="Arial" panose="020B0604020202020204" pitchFamily="34" charset="0"/>
                <a:cs typeface="Arial" panose="020B0604020202020204" pitchFamily="34" charset="0"/>
              </a:rPr>
              <a:t>Three Steps to Prevent Fraud</a:t>
            </a:r>
            <a:endParaRPr lang="en-US" sz="3200" b="1" dirty="0">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F9AC6D63-9511-47AE-AB1A-F897395A0EB9}"/>
              </a:ext>
            </a:extLst>
          </p:cNvPr>
          <p:cNvSpPr/>
          <p:nvPr/>
        </p:nvSpPr>
        <p:spPr>
          <a:xfrm>
            <a:off x="1249680" y="1752237"/>
            <a:ext cx="9692640" cy="584775"/>
          </a:xfrm>
          <a:prstGeom prst="rect">
            <a:avLst/>
          </a:prstGeom>
        </p:spPr>
        <p:txBody>
          <a:bodyPr wrap="square">
            <a:spAutoFit/>
          </a:bodyPr>
          <a:lstStyle/>
          <a:p>
            <a:r>
              <a:rPr lang="en-US" altLang="en-US" sz="3200" dirty="0"/>
              <a:t>Step 1: </a:t>
            </a:r>
            <a:r>
              <a:rPr lang="en-US" altLang="en-US" sz="3200" b="1" dirty="0">
                <a:solidFill>
                  <a:srgbClr val="339966"/>
                </a:solidFill>
              </a:rPr>
              <a:t>Protect</a:t>
            </a:r>
            <a:r>
              <a:rPr lang="en-US" altLang="en-US" sz="3200" dirty="0">
                <a:solidFill>
                  <a:srgbClr val="339966"/>
                </a:solidFill>
              </a:rPr>
              <a:t> </a:t>
            </a:r>
            <a:r>
              <a:rPr lang="en-US" altLang="en-US" sz="2800" dirty="0"/>
              <a:t>Yourself and Others from Medicare Fraud</a:t>
            </a:r>
            <a:endParaRPr lang="en-US" sz="2800" dirty="0"/>
          </a:p>
        </p:txBody>
      </p:sp>
      <p:grpSp>
        <p:nvGrpSpPr>
          <p:cNvPr id="8" name="Group 7">
            <a:extLst>
              <a:ext uri="{FF2B5EF4-FFF2-40B4-BE49-F238E27FC236}">
                <a16:creationId xmlns:a16="http://schemas.microsoft.com/office/drawing/2014/main" id="{79280746-E100-4DA0-8886-38D77555B0CD}"/>
              </a:ext>
            </a:extLst>
          </p:cNvPr>
          <p:cNvGrpSpPr/>
          <p:nvPr/>
        </p:nvGrpSpPr>
        <p:grpSpPr>
          <a:xfrm>
            <a:off x="6162339" y="2486610"/>
            <a:ext cx="4035910" cy="656286"/>
            <a:chOff x="-43546" y="93480"/>
            <a:chExt cx="3338609" cy="656286"/>
          </a:xfrm>
        </p:grpSpPr>
        <p:sp>
          <p:nvSpPr>
            <p:cNvPr id="9" name="Rectangle 8">
              <a:extLst>
                <a:ext uri="{FF2B5EF4-FFF2-40B4-BE49-F238E27FC236}">
                  <a16:creationId xmlns:a16="http://schemas.microsoft.com/office/drawing/2014/main" id="{A74CEFF7-1425-4953-80C5-6A48E8F90D63}"/>
                </a:ext>
              </a:extLst>
            </p:cNvPr>
            <p:cNvSpPr/>
            <p:nvPr/>
          </p:nvSpPr>
          <p:spPr>
            <a:xfrm>
              <a:off x="34" y="93480"/>
              <a:ext cx="3295029" cy="633600"/>
            </a:xfrm>
            <a:prstGeom prst="rect">
              <a:avLst/>
            </a:prstGeom>
            <a:solidFill>
              <a:srgbClr val="339966"/>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TextBox 9">
              <a:extLst>
                <a:ext uri="{FF2B5EF4-FFF2-40B4-BE49-F238E27FC236}">
                  <a16:creationId xmlns:a16="http://schemas.microsoft.com/office/drawing/2014/main" id="{DC6F7B76-FA2B-4E8C-BC9C-9DD914C9D6C9}"/>
                </a:ext>
              </a:extLst>
            </p:cNvPr>
            <p:cNvSpPr txBox="1"/>
            <p:nvPr/>
          </p:nvSpPr>
          <p:spPr>
            <a:xfrm>
              <a:off x="-43546" y="116166"/>
              <a:ext cx="3295029" cy="6336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9136" tIns="113792" rIns="199136" bIns="113792" numCol="1" spcCol="1270" anchor="ctr" anchorCtr="0">
              <a:noAutofit/>
            </a:bodyPr>
            <a:lstStyle/>
            <a:p>
              <a:pPr marL="0" lvl="0" indent="0" algn="ctr" defTabSz="1244600" rtl="0">
                <a:lnSpc>
                  <a:spcPct val="90000"/>
                </a:lnSpc>
                <a:spcBef>
                  <a:spcPct val="0"/>
                </a:spcBef>
                <a:spcAft>
                  <a:spcPct val="35000"/>
                </a:spcAft>
                <a:buNone/>
              </a:pPr>
              <a:r>
                <a:rPr lang="en-US" sz="2800" b="1" kern="1200" dirty="0">
                  <a:latin typeface="Arial" pitchFamily="34" charset="0"/>
                  <a:cs typeface="Arial" pitchFamily="34" charset="0"/>
                </a:rPr>
                <a:t>DO</a:t>
              </a:r>
            </a:p>
          </p:txBody>
        </p:sp>
      </p:grpSp>
      <p:sp>
        <p:nvSpPr>
          <p:cNvPr id="11" name="Rectangle 10">
            <a:extLst>
              <a:ext uri="{FF2B5EF4-FFF2-40B4-BE49-F238E27FC236}">
                <a16:creationId xmlns:a16="http://schemas.microsoft.com/office/drawing/2014/main" id="{F06A9A5C-6B21-4CBA-8B63-4C61780AF070}"/>
              </a:ext>
            </a:extLst>
          </p:cNvPr>
          <p:cNvSpPr/>
          <p:nvPr/>
        </p:nvSpPr>
        <p:spPr>
          <a:xfrm>
            <a:off x="6210527" y="3198546"/>
            <a:ext cx="3983227" cy="3170099"/>
          </a:xfrm>
          <a:prstGeom prst="rect">
            <a:avLst/>
          </a:prstGeom>
        </p:spPr>
        <p:txBody>
          <a:bodyPr wrap="square">
            <a:spAutoFit/>
          </a:bodyPr>
          <a:lstStyle/>
          <a:p>
            <a:pPr marL="285750" lvl="0" indent="-285750">
              <a:spcAft>
                <a:spcPts val="600"/>
              </a:spcAft>
              <a:buFont typeface="Arial" panose="020B0604020202020204" pitchFamily="34" charset="0"/>
              <a:buChar char="•"/>
            </a:pPr>
            <a:r>
              <a:rPr lang="en-US" sz="2000" dirty="0">
                <a:cs typeface="Arial" pitchFamily="34" charset="0"/>
              </a:rPr>
              <a:t>Do treat your Medicare card and number like your credit card.</a:t>
            </a:r>
          </a:p>
          <a:p>
            <a:pPr marL="285750" lvl="0" indent="-285750">
              <a:spcAft>
                <a:spcPts val="600"/>
              </a:spcAft>
              <a:buFont typeface="Arial" panose="020B0604020202020204" pitchFamily="34" charset="0"/>
              <a:buChar char="•"/>
            </a:pPr>
            <a:r>
              <a:rPr lang="en-US" sz="2000" dirty="0">
                <a:cs typeface="Arial" pitchFamily="34" charset="0"/>
              </a:rPr>
              <a:t>Do watch out for identity theft.</a:t>
            </a:r>
          </a:p>
          <a:p>
            <a:pPr marL="285750" lvl="0" indent="-285750">
              <a:spcAft>
                <a:spcPts val="600"/>
              </a:spcAft>
              <a:buFont typeface="Arial" panose="020B0604020202020204" pitchFamily="34" charset="0"/>
              <a:buChar char="•"/>
            </a:pPr>
            <a:r>
              <a:rPr lang="en-US" sz="2000" dirty="0">
                <a:cs typeface="Arial" pitchFamily="34" charset="0"/>
              </a:rPr>
              <a:t>Do be aware that Medicare doesn’t call or visit to sell you anything.</a:t>
            </a:r>
          </a:p>
          <a:p>
            <a:pPr marL="285750" lvl="0" indent="-285750">
              <a:spcAft>
                <a:spcPts val="600"/>
              </a:spcAft>
              <a:buFont typeface="Arial" panose="020B0604020202020204" pitchFamily="34" charset="0"/>
              <a:buChar char="•"/>
            </a:pPr>
            <a:r>
              <a:rPr lang="en-US" sz="2000" dirty="0">
                <a:cs typeface="Arial" pitchFamily="34" charset="0"/>
              </a:rPr>
              <a:t>Do be cautious of offers for “free” medical services.  </a:t>
            </a:r>
          </a:p>
          <a:p>
            <a:pPr marL="285750" lvl="0" indent="-285750">
              <a:buFont typeface="Arial" panose="020B0604020202020204" pitchFamily="34" charset="0"/>
              <a:buChar char="•"/>
            </a:pPr>
            <a:r>
              <a:rPr lang="en-US" sz="2000" dirty="0">
                <a:cs typeface="Arial" pitchFamily="34" charset="0"/>
              </a:rPr>
              <a:t>Do </a:t>
            </a:r>
            <a:r>
              <a:rPr lang="en-US" sz="2000" b="1" dirty="0">
                <a:cs typeface="Arial" pitchFamily="34" charset="0"/>
              </a:rPr>
              <a:t>pass it on!</a:t>
            </a:r>
          </a:p>
        </p:txBody>
      </p:sp>
      <p:grpSp>
        <p:nvGrpSpPr>
          <p:cNvPr id="12" name="Group 11">
            <a:extLst>
              <a:ext uri="{FF2B5EF4-FFF2-40B4-BE49-F238E27FC236}">
                <a16:creationId xmlns:a16="http://schemas.microsoft.com/office/drawing/2014/main" id="{67063B7D-0C70-4AC2-8C96-DCA52E7033F7}"/>
              </a:ext>
            </a:extLst>
          </p:cNvPr>
          <p:cNvGrpSpPr/>
          <p:nvPr/>
        </p:nvGrpSpPr>
        <p:grpSpPr>
          <a:xfrm>
            <a:off x="1587898" y="2496587"/>
            <a:ext cx="3643477" cy="633600"/>
            <a:chOff x="3756367" y="93480"/>
            <a:chExt cx="3295029" cy="633600"/>
          </a:xfrm>
        </p:grpSpPr>
        <p:sp>
          <p:nvSpPr>
            <p:cNvPr id="13" name="Rectangle 12">
              <a:extLst>
                <a:ext uri="{FF2B5EF4-FFF2-40B4-BE49-F238E27FC236}">
                  <a16:creationId xmlns:a16="http://schemas.microsoft.com/office/drawing/2014/main" id="{76B7444E-53F4-4F3D-9478-A122D5D90276}"/>
                </a:ext>
              </a:extLst>
            </p:cNvPr>
            <p:cNvSpPr/>
            <p:nvPr/>
          </p:nvSpPr>
          <p:spPr>
            <a:xfrm>
              <a:off x="3756367" y="93480"/>
              <a:ext cx="3295029" cy="633600"/>
            </a:xfrm>
            <a:prstGeom prst="rect">
              <a:avLst/>
            </a:prstGeom>
            <a:solidFill>
              <a:srgbClr val="FF0000"/>
            </a:solidFill>
            <a:ln>
              <a:solidFill>
                <a:srgbClr val="FF0000"/>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4" name="TextBox 13">
              <a:extLst>
                <a:ext uri="{FF2B5EF4-FFF2-40B4-BE49-F238E27FC236}">
                  <a16:creationId xmlns:a16="http://schemas.microsoft.com/office/drawing/2014/main" id="{EDF874F4-EDDD-44B7-859B-8CC30E9AA60E}"/>
                </a:ext>
              </a:extLst>
            </p:cNvPr>
            <p:cNvSpPr txBox="1"/>
            <p:nvPr/>
          </p:nvSpPr>
          <p:spPr>
            <a:xfrm>
              <a:off x="3756367" y="93480"/>
              <a:ext cx="3295029" cy="6336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9136" tIns="113792" rIns="199136" bIns="113792" numCol="1" spcCol="1270" anchor="ctr" anchorCtr="0">
              <a:noAutofit/>
            </a:bodyPr>
            <a:lstStyle/>
            <a:p>
              <a:pPr marL="0" lvl="0" indent="0" algn="ctr" defTabSz="1244600" rtl="0">
                <a:lnSpc>
                  <a:spcPct val="90000"/>
                </a:lnSpc>
                <a:spcBef>
                  <a:spcPct val="0"/>
                </a:spcBef>
                <a:spcAft>
                  <a:spcPct val="35000"/>
                </a:spcAft>
                <a:buNone/>
              </a:pPr>
              <a:r>
                <a:rPr lang="en-US" sz="2800" b="1" kern="1200" dirty="0">
                  <a:latin typeface="Arial" pitchFamily="34" charset="0"/>
                  <a:cs typeface="Arial" pitchFamily="34" charset="0"/>
                </a:rPr>
                <a:t>DON’T</a:t>
              </a:r>
            </a:p>
          </p:txBody>
        </p:sp>
      </p:grpSp>
      <p:sp>
        <p:nvSpPr>
          <p:cNvPr id="15" name="Rectangle 14">
            <a:extLst>
              <a:ext uri="{FF2B5EF4-FFF2-40B4-BE49-F238E27FC236}">
                <a16:creationId xmlns:a16="http://schemas.microsoft.com/office/drawing/2014/main" id="{ACABFEE4-DAFF-4D10-B777-BEFA94952F1A}"/>
              </a:ext>
            </a:extLst>
          </p:cNvPr>
          <p:cNvSpPr/>
          <p:nvPr/>
        </p:nvSpPr>
        <p:spPr>
          <a:xfrm>
            <a:off x="1587898" y="3289763"/>
            <a:ext cx="3367732" cy="1323439"/>
          </a:xfrm>
          <a:prstGeom prst="rect">
            <a:avLst/>
          </a:prstGeom>
        </p:spPr>
        <p:txBody>
          <a:bodyPr wrap="square">
            <a:spAutoFit/>
          </a:bodyPr>
          <a:lstStyle/>
          <a:p>
            <a:pPr marL="285750" lvl="0" indent="-285750">
              <a:buFont typeface="Arial" panose="020B0604020202020204" pitchFamily="34" charset="0"/>
              <a:buChar char="•"/>
            </a:pPr>
            <a:r>
              <a:rPr lang="en-US" sz="2000" dirty="0">
                <a:cs typeface="Arial" pitchFamily="34" charset="0"/>
              </a:rPr>
              <a:t>Don't give out your Medicare number except to your doctor or other Medicare provider.</a:t>
            </a:r>
            <a:endParaRPr lang="en-US" sz="2000" dirty="0"/>
          </a:p>
        </p:txBody>
      </p:sp>
      <p:pic>
        <p:nvPicPr>
          <p:cNvPr id="16" name="Picture 15">
            <a:extLst>
              <a:ext uri="{FF2B5EF4-FFF2-40B4-BE49-F238E27FC236}">
                <a16:creationId xmlns:a16="http://schemas.microsoft.com/office/drawing/2014/main" id="{49356B48-6DF2-4114-A25E-9C5D34E2AEEE}"/>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51418" y="4783595"/>
            <a:ext cx="2954564" cy="2080082"/>
          </a:xfrm>
          <a:prstGeom prst="rect">
            <a:avLst/>
          </a:prstGeom>
          <a:noFill/>
          <a:ln>
            <a:noFill/>
          </a:ln>
          <a:effectLst/>
        </p:spPr>
      </p:pic>
    </p:spTree>
    <p:extLst>
      <p:ext uri="{BB962C8B-B14F-4D97-AF65-F5344CB8AC3E}">
        <p14:creationId xmlns:p14="http://schemas.microsoft.com/office/powerpoint/2010/main" val="1990903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5591465-DEA3-4F6C-97B8-19F766CEE21E}"/>
              </a:ext>
            </a:extLst>
          </p:cNvPr>
          <p:cNvSpPr>
            <a:spLocks noGrp="1"/>
          </p:cNvSpPr>
          <p:nvPr>
            <p:ph type="ftr" sz="quarter" idx="11"/>
          </p:nvPr>
        </p:nvSpPr>
        <p:spPr/>
        <p:txBody>
          <a:bodyPr/>
          <a:lstStyle/>
          <a:p>
            <a:r>
              <a:rPr lang="en-US"/>
              <a:t>January 2019            Welcome to Medicare Presentation</a:t>
            </a:r>
            <a:endParaRPr lang="en-US" dirty="0"/>
          </a:p>
        </p:txBody>
      </p:sp>
      <p:sp>
        <p:nvSpPr>
          <p:cNvPr id="6" name="Slide Number Placeholder 5">
            <a:extLst>
              <a:ext uri="{FF2B5EF4-FFF2-40B4-BE49-F238E27FC236}">
                <a16:creationId xmlns:a16="http://schemas.microsoft.com/office/drawing/2014/main" id="{53184AAD-3166-402F-847D-135E787639D0}"/>
              </a:ext>
            </a:extLst>
          </p:cNvPr>
          <p:cNvSpPr>
            <a:spLocks noGrp="1"/>
          </p:cNvSpPr>
          <p:nvPr>
            <p:ph type="sldNum" sz="quarter" idx="12"/>
          </p:nvPr>
        </p:nvSpPr>
        <p:spPr/>
        <p:txBody>
          <a:bodyPr/>
          <a:lstStyle/>
          <a:p>
            <a:fld id="{844A7B69-93E2-4D34-896D-EFDD7F03AB74}" type="slidenum">
              <a:rPr lang="en-US" smtClean="0"/>
              <a:t>13</a:t>
            </a:fld>
            <a:endParaRPr lang="en-US"/>
          </a:p>
        </p:txBody>
      </p:sp>
      <p:sp>
        <p:nvSpPr>
          <p:cNvPr id="4" name="TextBox 3">
            <a:extLst>
              <a:ext uri="{FF2B5EF4-FFF2-40B4-BE49-F238E27FC236}">
                <a16:creationId xmlns:a16="http://schemas.microsoft.com/office/drawing/2014/main" id="{649C0F30-8172-4079-AB73-1F3CA88D71E7}"/>
              </a:ext>
            </a:extLst>
          </p:cNvPr>
          <p:cNvSpPr txBox="1"/>
          <p:nvPr/>
        </p:nvSpPr>
        <p:spPr>
          <a:xfrm>
            <a:off x="0" y="0"/>
            <a:ext cx="12192000" cy="1107996"/>
          </a:xfrm>
          <a:prstGeom prst="rect">
            <a:avLst/>
          </a:prstGeom>
          <a:solidFill>
            <a:schemeClr val="accent5">
              <a:lumMod val="50000"/>
            </a:schemeClr>
          </a:solidFill>
        </p:spPr>
        <p:txBody>
          <a:bodyPr wrap="square" rtlCol="0">
            <a:spAutoFit/>
          </a:bodyPr>
          <a:lstStyle/>
          <a:p>
            <a:pPr algn="ctr"/>
            <a:endParaRPr lang="en-US" sz="1400" dirty="0">
              <a:solidFill>
                <a:schemeClr val="bg1"/>
              </a:solidFill>
              <a:latin typeface="Arial" panose="020B0604020202020204" pitchFamily="34" charset="0"/>
              <a:cs typeface="Arial" panose="020B0604020202020204" pitchFamily="34" charset="0"/>
            </a:endParaRPr>
          </a:p>
          <a:p>
            <a:pPr algn="ctr"/>
            <a:r>
              <a:rPr lang="en-US" sz="4000" dirty="0">
                <a:solidFill>
                  <a:schemeClr val="bg1"/>
                </a:solidFill>
                <a:latin typeface="Arial" panose="020B0604020202020204" pitchFamily="34" charset="0"/>
                <a:cs typeface="Arial" panose="020B0604020202020204" pitchFamily="34" charset="0"/>
              </a:rPr>
              <a:t>Words of Caution</a:t>
            </a:r>
          </a:p>
          <a:p>
            <a:pPr algn="ctr"/>
            <a:endParaRPr lang="en-US" sz="1200" dirty="0">
              <a:solidFill>
                <a:schemeClr val="bg1"/>
              </a:solidFill>
              <a:latin typeface="Arial" panose="020B0604020202020204" pitchFamily="34" charset="0"/>
              <a:cs typeface="Arial" panose="020B0604020202020204" pitchFamily="34" charset="0"/>
            </a:endParaRPr>
          </a:p>
        </p:txBody>
      </p:sp>
      <p:pic>
        <p:nvPicPr>
          <p:cNvPr id="7" name="Picture 6">
            <a:extLst>
              <a:ext uri="{FF2B5EF4-FFF2-40B4-BE49-F238E27FC236}">
                <a16:creationId xmlns:a16="http://schemas.microsoft.com/office/drawing/2014/main" id="{13595843-278F-498F-A51F-CE508A2779A7}"/>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48533" y="4738973"/>
            <a:ext cx="3077828" cy="2195816"/>
          </a:xfrm>
          <a:prstGeom prst="rect">
            <a:avLst/>
          </a:prstGeom>
          <a:noFill/>
          <a:ln>
            <a:noFill/>
          </a:ln>
          <a:effectLst/>
        </p:spPr>
      </p:pic>
      <p:sp>
        <p:nvSpPr>
          <p:cNvPr id="8" name="Rectangle 7">
            <a:extLst>
              <a:ext uri="{FF2B5EF4-FFF2-40B4-BE49-F238E27FC236}">
                <a16:creationId xmlns:a16="http://schemas.microsoft.com/office/drawing/2014/main" id="{69279ABA-CC7C-4ECA-B363-91B2A69ADF57}"/>
              </a:ext>
            </a:extLst>
          </p:cNvPr>
          <p:cNvSpPr/>
          <p:nvPr/>
        </p:nvSpPr>
        <p:spPr>
          <a:xfrm>
            <a:off x="1186229" y="1534253"/>
            <a:ext cx="6748001" cy="584775"/>
          </a:xfrm>
          <a:prstGeom prst="rect">
            <a:avLst/>
          </a:prstGeom>
        </p:spPr>
        <p:txBody>
          <a:bodyPr wrap="none">
            <a:spAutoFit/>
          </a:bodyPr>
          <a:lstStyle/>
          <a:p>
            <a:r>
              <a:rPr lang="en-US" altLang="en-US" sz="3200" dirty="0"/>
              <a:t>Step 2: </a:t>
            </a:r>
            <a:r>
              <a:rPr lang="en-US" altLang="en-US" sz="3200" b="1" dirty="0">
                <a:solidFill>
                  <a:srgbClr val="339966"/>
                </a:solidFill>
              </a:rPr>
              <a:t>Detect</a:t>
            </a:r>
            <a:r>
              <a:rPr lang="en-US" altLang="en-US" sz="3200" dirty="0">
                <a:solidFill>
                  <a:srgbClr val="339966"/>
                </a:solidFill>
              </a:rPr>
              <a:t> </a:t>
            </a:r>
            <a:r>
              <a:rPr lang="en-US" altLang="en-US" sz="3200" dirty="0"/>
              <a:t>Medicare Fraud &amp; Abuse</a:t>
            </a:r>
            <a:endParaRPr lang="en-US" sz="3200" dirty="0"/>
          </a:p>
        </p:txBody>
      </p:sp>
      <p:sp>
        <p:nvSpPr>
          <p:cNvPr id="9" name="Rectangle 8">
            <a:extLst>
              <a:ext uri="{FF2B5EF4-FFF2-40B4-BE49-F238E27FC236}">
                <a16:creationId xmlns:a16="http://schemas.microsoft.com/office/drawing/2014/main" id="{F1713371-9C99-4E6B-96E3-E60723AF74F0}"/>
              </a:ext>
            </a:extLst>
          </p:cNvPr>
          <p:cNvSpPr/>
          <p:nvPr/>
        </p:nvSpPr>
        <p:spPr>
          <a:xfrm>
            <a:off x="1432558" y="2177902"/>
            <a:ext cx="10196457" cy="2308324"/>
          </a:xfrm>
          <a:prstGeom prst="rect">
            <a:avLst/>
          </a:prstGeom>
        </p:spPr>
        <p:txBody>
          <a:bodyPr wrap="square">
            <a:spAutoFit/>
          </a:bodyPr>
          <a:lstStyle/>
          <a:p>
            <a:pPr marL="342900" indent="-342900">
              <a:spcBef>
                <a:spcPts val="600"/>
              </a:spcBef>
              <a:spcAft>
                <a:spcPts val="600"/>
              </a:spcAft>
              <a:buFont typeface="Arial" panose="020B0604020202020204" pitchFamily="34" charset="0"/>
              <a:buChar char="•"/>
              <a:defRPr/>
            </a:pPr>
            <a:r>
              <a:rPr lang="en-US" sz="2200" dirty="0">
                <a:cs typeface="Arial" charset="0"/>
              </a:rPr>
              <a:t>Always review those </a:t>
            </a:r>
            <a:r>
              <a:rPr lang="en-US" sz="2200" b="1" dirty="0">
                <a:cs typeface="Arial" charset="0"/>
              </a:rPr>
              <a:t>Medicare Summary Notices (MSNs) !</a:t>
            </a:r>
            <a:endParaRPr lang="en-US" sz="2200" dirty="0">
              <a:cs typeface="Arial" charset="0"/>
            </a:endParaRPr>
          </a:p>
          <a:p>
            <a:pPr marL="342900" indent="-342900">
              <a:spcBef>
                <a:spcPts val="600"/>
              </a:spcBef>
              <a:spcAft>
                <a:spcPts val="600"/>
              </a:spcAft>
              <a:buFont typeface="Arial" panose="020B0604020202020204" pitchFamily="34" charset="0"/>
              <a:buChar char="•"/>
              <a:defRPr/>
            </a:pPr>
            <a:r>
              <a:rPr lang="en-US" sz="2200" dirty="0">
                <a:cs typeface="Arial" charset="0"/>
              </a:rPr>
              <a:t>Access your Medicare information online at </a:t>
            </a:r>
            <a:r>
              <a:rPr lang="en-US" sz="2200" dirty="0">
                <a:solidFill>
                  <a:srgbClr val="00B050"/>
                </a:solidFill>
                <a:cs typeface="Arial" charset="0"/>
                <a:hlinkClick r:id="rId4"/>
              </a:rPr>
              <a:t>www.MyMedicare.gov</a:t>
            </a:r>
            <a:r>
              <a:rPr lang="en-US" sz="2200" dirty="0">
                <a:solidFill>
                  <a:srgbClr val="00B050"/>
                </a:solidFill>
                <a:cs typeface="Arial" charset="0"/>
              </a:rPr>
              <a:t>.</a:t>
            </a:r>
          </a:p>
          <a:p>
            <a:pPr marL="342900" indent="-342900">
              <a:spcBef>
                <a:spcPts val="600"/>
              </a:spcBef>
              <a:spcAft>
                <a:spcPts val="600"/>
              </a:spcAft>
              <a:buFont typeface="Arial" panose="020B0604020202020204" pitchFamily="34" charset="0"/>
              <a:buChar char="•"/>
              <a:defRPr/>
            </a:pPr>
            <a:r>
              <a:rPr lang="en-US" sz="2200" dirty="0">
                <a:cs typeface="Arial" charset="0"/>
              </a:rPr>
              <a:t>Create a </a:t>
            </a:r>
            <a:r>
              <a:rPr lang="en-US" sz="2200" b="1" dirty="0">
                <a:cs typeface="Arial" charset="0"/>
              </a:rPr>
              <a:t>Personal Health Care Journal:</a:t>
            </a:r>
          </a:p>
          <a:p>
            <a:pPr marL="742950" lvl="1" indent="-285750">
              <a:spcBef>
                <a:spcPts val="600"/>
              </a:spcBef>
              <a:spcAft>
                <a:spcPts val="600"/>
              </a:spcAft>
              <a:buFont typeface="Arial" panose="020B0604020202020204" pitchFamily="34" charset="0"/>
              <a:buChar char="•"/>
              <a:defRPr/>
            </a:pPr>
            <a:r>
              <a:rPr lang="en-US" sz="1900" dirty="0">
                <a:cs typeface="Arial" charset="0"/>
              </a:rPr>
              <a:t>Record doctor visits, tests and procedures in the journal and take it with you to appointments.</a:t>
            </a:r>
          </a:p>
          <a:p>
            <a:pPr marL="742950" lvl="1" indent="-285750">
              <a:spcBef>
                <a:spcPts val="600"/>
              </a:spcBef>
              <a:spcAft>
                <a:spcPts val="600"/>
              </a:spcAft>
              <a:buFont typeface="Arial" panose="020B0604020202020204" pitchFamily="34" charset="0"/>
              <a:buChar char="•"/>
              <a:defRPr/>
            </a:pPr>
            <a:r>
              <a:rPr lang="en-US" sz="1900" dirty="0">
                <a:cs typeface="Arial" charset="0"/>
              </a:rPr>
              <a:t>Compare your MSNs and other statements to your journal to make sure they are correct.</a:t>
            </a:r>
          </a:p>
        </p:txBody>
      </p:sp>
    </p:spTree>
    <p:extLst>
      <p:ext uri="{BB962C8B-B14F-4D97-AF65-F5344CB8AC3E}">
        <p14:creationId xmlns:p14="http://schemas.microsoft.com/office/powerpoint/2010/main" val="1920800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5591465-DEA3-4F6C-97B8-19F766CEE21E}"/>
              </a:ext>
            </a:extLst>
          </p:cNvPr>
          <p:cNvSpPr>
            <a:spLocks noGrp="1"/>
          </p:cNvSpPr>
          <p:nvPr>
            <p:ph type="ftr" sz="quarter" idx="11"/>
          </p:nvPr>
        </p:nvSpPr>
        <p:spPr/>
        <p:txBody>
          <a:bodyPr/>
          <a:lstStyle/>
          <a:p>
            <a:r>
              <a:rPr lang="en-US"/>
              <a:t>January 2019            Welcome to Medicare Presentation</a:t>
            </a:r>
            <a:endParaRPr lang="en-US" dirty="0"/>
          </a:p>
        </p:txBody>
      </p:sp>
      <p:sp>
        <p:nvSpPr>
          <p:cNvPr id="6" name="Slide Number Placeholder 5">
            <a:extLst>
              <a:ext uri="{FF2B5EF4-FFF2-40B4-BE49-F238E27FC236}">
                <a16:creationId xmlns:a16="http://schemas.microsoft.com/office/drawing/2014/main" id="{53184AAD-3166-402F-847D-135E787639D0}"/>
              </a:ext>
            </a:extLst>
          </p:cNvPr>
          <p:cNvSpPr>
            <a:spLocks noGrp="1"/>
          </p:cNvSpPr>
          <p:nvPr>
            <p:ph type="sldNum" sz="quarter" idx="12"/>
          </p:nvPr>
        </p:nvSpPr>
        <p:spPr/>
        <p:txBody>
          <a:bodyPr/>
          <a:lstStyle/>
          <a:p>
            <a:fld id="{844A7B69-93E2-4D34-896D-EFDD7F03AB74}" type="slidenum">
              <a:rPr lang="en-US" smtClean="0"/>
              <a:t>14</a:t>
            </a:fld>
            <a:endParaRPr lang="en-US"/>
          </a:p>
        </p:txBody>
      </p:sp>
      <p:sp>
        <p:nvSpPr>
          <p:cNvPr id="4" name="TextBox 3">
            <a:extLst>
              <a:ext uri="{FF2B5EF4-FFF2-40B4-BE49-F238E27FC236}">
                <a16:creationId xmlns:a16="http://schemas.microsoft.com/office/drawing/2014/main" id="{649C0F30-8172-4079-AB73-1F3CA88D71E7}"/>
              </a:ext>
            </a:extLst>
          </p:cNvPr>
          <p:cNvSpPr txBox="1"/>
          <p:nvPr/>
        </p:nvSpPr>
        <p:spPr>
          <a:xfrm>
            <a:off x="0" y="0"/>
            <a:ext cx="12192000" cy="1107996"/>
          </a:xfrm>
          <a:prstGeom prst="rect">
            <a:avLst/>
          </a:prstGeom>
          <a:solidFill>
            <a:schemeClr val="accent5">
              <a:lumMod val="50000"/>
            </a:schemeClr>
          </a:solidFill>
        </p:spPr>
        <p:txBody>
          <a:bodyPr wrap="square" rtlCol="0">
            <a:spAutoFit/>
          </a:bodyPr>
          <a:lstStyle/>
          <a:p>
            <a:pPr algn="ctr"/>
            <a:endParaRPr lang="en-US" sz="1400" dirty="0">
              <a:solidFill>
                <a:schemeClr val="bg1"/>
              </a:solidFill>
              <a:latin typeface="Arial" panose="020B0604020202020204" pitchFamily="34" charset="0"/>
              <a:cs typeface="Arial" panose="020B0604020202020204" pitchFamily="34" charset="0"/>
            </a:endParaRPr>
          </a:p>
          <a:p>
            <a:pPr algn="ctr"/>
            <a:r>
              <a:rPr lang="en-US" sz="4000" dirty="0">
                <a:solidFill>
                  <a:schemeClr val="bg1"/>
                </a:solidFill>
                <a:latin typeface="Arial" panose="020B0604020202020204" pitchFamily="34" charset="0"/>
                <a:cs typeface="Arial" panose="020B0604020202020204" pitchFamily="34" charset="0"/>
              </a:rPr>
              <a:t>Words of Caution</a:t>
            </a:r>
          </a:p>
          <a:p>
            <a:pPr algn="ctr"/>
            <a:endParaRPr lang="en-US" sz="1200" dirty="0">
              <a:solidFill>
                <a:schemeClr val="bg1"/>
              </a:solidFill>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B831355E-1CBB-4919-9305-A64FFBFE0550}"/>
              </a:ext>
            </a:extLst>
          </p:cNvPr>
          <p:cNvSpPr/>
          <p:nvPr/>
        </p:nvSpPr>
        <p:spPr>
          <a:xfrm>
            <a:off x="1300516" y="1437456"/>
            <a:ext cx="8932638" cy="584775"/>
          </a:xfrm>
          <a:prstGeom prst="rect">
            <a:avLst/>
          </a:prstGeom>
        </p:spPr>
        <p:txBody>
          <a:bodyPr wrap="none">
            <a:spAutoFit/>
          </a:bodyPr>
          <a:lstStyle/>
          <a:p>
            <a:r>
              <a:rPr lang="en-US" altLang="en-US" sz="3200" dirty="0"/>
              <a:t>Step 3:</a:t>
            </a:r>
            <a:r>
              <a:rPr lang="en-US" altLang="en-US" sz="3200" b="1" dirty="0"/>
              <a:t> </a:t>
            </a:r>
            <a:r>
              <a:rPr lang="en-US" altLang="en-US" sz="3200" b="1" dirty="0">
                <a:solidFill>
                  <a:srgbClr val="339966"/>
                </a:solidFill>
              </a:rPr>
              <a:t>Report </a:t>
            </a:r>
            <a:r>
              <a:rPr lang="en-US" altLang="en-US" sz="3200" dirty="0"/>
              <a:t>Suspected Medicare Fraud and Abuse</a:t>
            </a:r>
            <a:endParaRPr lang="en-US" sz="3200" dirty="0"/>
          </a:p>
        </p:txBody>
      </p:sp>
      <p:sp>
        <p:nvSpPr>
          <p:cNvPr id="8" name="Rectangle 7">
            <a:extLst>
              <a:ext uri="{FF2B5EF4-FFF2-40B4-BE49-F238E27FC236}">
                <a16:creationId xmlns:a16="http://schemas.microsoft.com/office/drawing/2014/main" id="{6CAA304C-8C9A-4B7E-AF83-D2F53CB2AEB5}"/>
              </a:ext>
            </a:extLst>
          </p:cNvPr>
          <p:cNvSpPr/>
          <p:nvPr/>
        </p:nvSpPr>
        <p:spPr>
          <a:xfrm>
            <a:off x="2957763" y="2178572"/>
            <a:ext cx="7520185" cy="3262432"/>
          </a:xfrm>
          <a:prstGeom prst="rect">
            <a:avLst/>
          </a:prstGeom>
        </p:spPr>
        <p:txBody>
          <a:bodyPr wrap="square">
            <a:spAutoFit/>
          </a:bodyPr>
          <a:lstStyle/>
          <a:p>
            <a:pPr marL="514350" indent="-514350">
              <a:spcBef>
                <a:spcPts val="600"/>
              </a:spcBef>
              <a:spcAft>
                <a:spcPts val="600"/>
              </a:spcAft>
              <a:buFont typeface="Arial" panose="020B0604020202020204" pitchFamily="34" charset="0"/>
              <a:buChar char="•"/>
            </a:pPr>
            <a:r>
              <a:rPr lang="en-US" altLang="en-US" sz="2400" dirty="0">
                <a:cs typeface="Arial" charset="0"/>
              </a:rPr>
              <a:t>Call the provider.</a:t>
            </a:r>
          </a:p>
          <a:p>
            <a:pPr marL="514350" indent="-514350">
              <a:spcBef>
                <a:spcPts val="600"/>
              </a:spcBef>
              <a:spcAft>
                <a:spcPts val="600"/>
              </a:spcAft>
              <a:buFont typeface="Arial" panose="020B0604020202020204" pitchFamily="34" charset="0"/>
              <a:buChar char="•"/>
            </a:pPr>
            <a:r>
              <a:rPr lang="en-US" altLang="en-US" sz="2400" dirty="0">
                <a:cs typeface="Arial" charset="0"/>
              </a:rPr>
              <a:t>Gather information and documentation.</a:t>
            </a:r>
          </a:p>
          <a:p>
            <a:pPr marL="514350" indent="-514350">
              <a:spcBef>
                <a:spcPts val="600"/>
              </a:spcBef>
              <a:spcAft>
                <a:spcPts val="600"/>
              </a:spcAft>
              <a:buFont typeface="Arial" panose="020B0604020202020204" pitchFamily="34" charset="0"/>
              <a:buChar char="•"/>
            </a:pPr>
            <a:r>
              <a:rPr lang="en-US" altLang="en-US" sz="2400" dirty="0">
                <a:cs typeface="Arial" charset="0"/>
              </a:rPr>
              <a:t>Contact </a:t>
            </a:r>
            <a:r>
              <a:rPr lang="en-US" altLang="en-US" sz="2400" b="1" dirty="0">
                <a:cs typeface="Arial" charset="0"/>
              </a:rPr>
              <a:t>WI Senior Medicare Patrol (SMP)</a:t>
            </a:r>
            <a:r>
              <a:rPr lang="en-US" altLang="en-US" sz="2400" dirty="0">
                <a:cs typeface="Arial" charset="0"/>
              </a:rPr>
              <a:t>:</a:t>
            </a:r>
          </a:p>
          <a:p>
            <a:pPr marL="971550" lvl="1" indent="-514350">
              <a:spcBef>
                <a:spcPts val="600"/>
              </a:spcBef>
              <a:spcAft>
                <a:spcPts val="600"/>
              </a:spcAft>
              <a:buFont typeface="Arial" panose="020B0604020202020204" pitchFamily="34" charset="0"/>
              <a:buChar char="•"/>
            </a:pPr>
            <a:r>
              <a:rPr lang="en-US" altLang="en-US" sz="2400" dirty="0">
                <a:cs typeface="Arial" charset="0"/>
              </a:rPr>
              <a:t>Call Toll-free: </a:t>
            </a:r>
            <a:r>
              <a:rPr lang="en-US" altLang="en-US" sz="2400" b="1" dirty="0">
                <a:cs typeface="Arial" charset="0"/>
              </a:rPr>
              <a:t>1-888-818-2611</a:t>
            </a:r>
            <a:r>
              <a:rPr lang="en-US" altLang="en-US" sz="2400" dirty="0">
                <a:cs typeface="Arial" charset="0"/>
              </a:rPr>
              <a:t>  </a:t>
            </a:r>
            <a:r>
              <a:rPr lang="en-US" altLang="en-US" sz="2000" i="1" dirty="0">
                <a:cs typeface="Arial" charset="0"/>
              </a:rPr>
              <a:t>(Free and Confidential!)</a:t>
            </a:r>
          </a:p>
          <a:p>
            <a:pPr marL="1143000" lvl="2" indent="-285750">
              <a:spcAft>
                <a:spcPts val="600"/>
              </a:spcAft>
              <a:buFont typeface="Arial" panose="020B0604020202020204" pitchFamily="34" charset="0"/>
              <a:buChar char="•"/>
            </a:pPr>
            <a:r>
              <a:rPr lang="en-US" sz="2000" dirty="0">
                <a:cs typeface="Arial" charset="0"/>
              </a:rPr>
              <a:t>To report suspected fraud/abuse.</a:t>
            </a:r>
          </a:p>
          <a:p>
            <a:pPr marL="1143000" lvl="2" indent="-285750">
              <a:spcAft>
                <a:spcPts val="600"/>
              </a:spcAft>
              <a:buFont typeface="Arial" panose="020B0604020202020204" pitchFamily="34" charset="0"/>
              <a:buChar char="•"/>
            </a:pPr>
            <a:r>
              <a:rPr lang="en-US" sz="2000" dirty="0">
                <a:cs typeface="Arial" charset="0"/>
              </a:rPr>
              <a:t>For training, speakers, and/or materials.</a:t>
            </a:r>
          </a:p>
          <a:p>
            <a:pPr marL="1143000" lvl="2" indent="-285750">
              <a:spcAft>
                <a:spcPts val="600"/>
              </a:spcAft>
              <a:buFont typeface="Arial" panose="020B0604020202020204" pitchFamily="34" charset="0"/>
              <a:buChar char="•"/>
            </a:pPr>
            <a:r>
              <a:rPr lang="en-US" sz="2000" dirty="0">
                <a:cs typeface="Arial" charset="0"/>
              </a:rPr>
              <a:t>To volunteer with the SMP program.</a:t>
            </a:r>
            <a:endParaRPr lang="en-US" sz="2000" dirty="0"/>
          </a:p>
        </p:txBody>
      </p:sp>
      <p:pic>
        <p:nvPicPr>
          <p:cNvPr id="10" name="Picture 9">
            <a:extLst>
              <a:ext uri="{FF2B5EF4-FFF2-40B4-BE49-F238E27FC236}">
                <a16:creationId xmlns:a16="http://schemas.microsoft.com/office/drawing/2014/main" id="{1DC00635-D7AC-4388-AF05-71977A8B48A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88726" y="4343096"/>
            <a:ext cx="3077828" cy="2195816"/>
          </a:xfrm>
          <a:prstGeom prst="rect">
            <a:avLst/>
          </a:prstGeom>
          <a:noFill/>
          <a:ln>
            <a:noFill/>
          </a:ln>
          <a:effectLst/>
        </p:spPr>
      </p:pic>
    </p:spTree>
    <p:extLst>
      <p:ext uri="{BB962C8B-B14F-4D97-AF65-F5344CB8AC3E}">
        <p14:creationId xmlns:p14="http://schemas.microsoft.com/office/powerpoint/2010/main" val="3890116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89438"/>
            <a:ext cx="10972800" cy="1143000"/>
          </a:xfrm>
        </p:spPr>
        <p:txBody>
          <a:bodyPr>
            <a:normAutofit/>
          </a:bodyPr>
          <a:lstStyle/>
          <a:p>
            <a:r>
              <a:rPr lang="en-US" sz="4000" dirty="0">
                <a:solidFill>
                  <a:srgbClr val="002060"/>
                </a:solidFill>
              </a:rPr>
              <a:t>What can you do NOW?</a:t>
            </a:r>
          </a:p>
        </p:txBody>
      </p:sp>
      <p:sp>
        <p:nvSpPr>
          <p:cNvPr id="3" name="Content Placeholder 2"/>
          <p:cNvSpPr>
            <a:spLocks noGrp="1"/>
          </p:cNvSpPr>
          <p:nvPr>
            <p:ph idx="1"/>
          </p:nvPr>
        </p:nvSpPr>
        <p:spPr>
          <a:xfrm>
            <a:off x="849277" y="2070622"/>
            <a:ext cx="10972800" cy="4389120"/>
          </a:xfrm>
        </p:spPr>
        <p:txBody>
          <a:bodyPr>
            <a:normAutofit/>
          </a:bodyPr>
          <a:lstStyle/>
          <a:p>
            <a:r>
              <a:rPr lang="en-US" dirty="0"/>
              <a:t>If you have volunteers who help you during open enrollment, it may be helpful to provide another volunteer opportunity for them.</a:t>
            </a:r>
          </a:p>
          <a:p>
            <a:r>
              <a:rPr lang="en-US" dirty="0"/>
              <a:t>The SMP Team would like to send you a message to forward to them, informing them about SMP and inviting to be a volunteer.</a:t>
            </a:r>
          </a:p>
          <a:p>
            <a:r>
              <a:rPr lang="en-US" dirty="0"/>
              <a:t>You do not have to share the volunteers name/info, simply pass along the message from SMP to them.</a:t>
            </a:r>
          </a:p>
          <a:p>
            <a:r>
              <a:rPr lang="en-US" dirty="0"/>
              <a:t>They will be invited to volunteer and could do so as much or as little as they want—no pressure.</a:t>
            </a:r>
          </a:p>
        </p:txBody>
      </p:sp>
    </p:spTree>
    <p:extLst>
      <p:ext uri="{BB962C8B-B14F-4D97-AF65-F5344CB8AC3E}">
        <p14:creationId xmlns:p14="http://schemas.microsoft.com/office/powerpoint/2010/main" val="43022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58D449D-AF38-464E-90E7-B34BD18263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07921" y="2001223"/>
            <a:ext cx="4171604" cy="4157699"/>
          </a:xfrm>
          <a:prstGeom prst="rect">
            <a:avLst/>
          </a:prstGeom>
        </p:spPr>
      </p:pic>
      <p:sp>
        <p:nvSpPr>
          <p:cNvPr id="8" name="TextBox 7">
            <a:extLst>
              <a:ext uri="{FF2B5EF4-FFF2-40B4-BE49-F238E27FC236}">
                <a16:creationId xmlns:a16="http://schemas.microsoft.com/office/drawing/2014/main" id="{32ADDDEA-93F7-4536-8098-990D4938B112}"/>
              </a:ext>
            </a:extLst>
          </p:cNvPr>
          <p:cNvSpPr txBox="1"/>
          <p:nvPr/>
        </p:nvSpPr>
        <p:spPr>
          <a:xfrm>
            <a:off x="2660073" y="931026"/>
            <a:ext cx="6467301" cy="923330"/>
          </a:xfrm>
          <a:prstGeom prst="rect">
            <a:avLst/>
          </a:prstGeom>
          <a:noFill/>
          <a:ln>
            <a:solidFill>
              <a:schemeClr val="bg1"/>
            </a:solidFill>
          </a:ln>
        </p:spPr>
        <p:txBody>
          <a:bodyPr wrap="square" rtlCol="0">
            <a:spAutoFit/>
          </a:bodyPr>
          <a:lstStyle/>
          <a:p>
            <a:pPr algn="ctr"/>
            <a:r>
              <a:rPr lang="en-US" sz="5400" dirty="0">
                <a:solidFill>
                  <a:srgbClr val="002060"/>
                </a:solidFill>
                <a:latin typeface="Century Gothic" panose="020B0502020202020204" pitchFamily="34" charset="0"/>
              </a:rPr>
              <a:t>Questions</a:t>
            </a:r>
          </a:p>
        </p:txBody>
      </p:sp>
    </p:spTree>
    <p:extLst>
      <p:ext uri="{BB962C8B-B14F-4D97-AF65-F5344CB8AC3E}">
        <p14:creationId xmlns:p14="http://schemas.microsoft.com/office/powerpoint/2010/main" val="4136377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213" y="493073"/>
            <a:ext cx="10972800" cy="1143000"/>
          </a:xfrm>
        </p:spPr>
        <p:txBody>
          <a:bodyPr>
            <a:normAutofit/>
          </a:bodyPr>
          <a:lstStyle/>
          <a:p>
            <a:pPr algn="ctr"/>
            <a:r>
              <a:rPr lang="en-US" sz="4000" dirty="0">
                <a:solidFill>
                  <a:srgbClr val="002060"/>
                </a:solidFill>
              </a:rPr>
              <a:t>Contacts</a:t>
            </a:r>
          </a:p>
        </p:txBody>
      </p:sp>
      <p:sp>
        <p:nvSpPr>
          <p:cNvPr id="3" name="Content Placeholder 2"/>
          <p:cNvSpPr>
            <a:spLocks noGrp="1"/>
          </p:cNvSpPr>
          <p:nvPr>
            <p:ph idx="1"/>
          </p:nvPr>
        </p:nvSpPr>
        <p:spPr>
          <a:xfrm>
            <a:off x="1365738" y="2322928"/>
            <a:ext cx="9601200" cy="4229100"/>
          </a:xfrm>
        </p:spPr>
        <p:txBody>
          <a:bodyPr>
            <a:normAutofit/>
          </a:bodyPr>
          <a:lstStyle/>
          <a:p>
            <a:pPr marL="0" indent="0" algn="ctr">
              <a:lnSpc>
                <a:spcPct val="100000"/>
              </a:lnSpc>
              <a:spcBef>
                <a:spcPts val="2400"/>
              </a:spcBef>
              <a:spcAft>
                <a:spcPts val="600"/>
              </a:spcAft>
              <a:buNone/>
            </a:pPr>
            <a:r>
              <a:rPr lang="en-US" sz="2200" dirty="0"/>
              <a:t>Debbie Bisswurm, GWAAR</a:t>
            </a:r>
          </a:p>
          <a:p>
            <a:pPr marL="0" indent="0" algn="ctr">
              <a:lnSpc>
                <a:spcPct val="100000"/>
              </a:lnSpc>
              <a:spcBef>
                <a:spcPts val="0"/>
              </a:spcBef>
              <a:buNone/>
            </a:pPr>
            <a:r>
              <a:rPr lang="en-US" sz="2200" dirty="0">
                <a:solidFill>
                  <a:srgbClr val="0070C0"/>
                </a:solidFill>
                <a:hlinkClick r:id="rId3"/>
              </a:rPr>
              <a:t>debbie.bisswurm@gwaar.org</a:t>
            </a:r>
            <a:endParaRPr lang="en-US" sz="2200" dirty="0">
              <a:solidFill>
                <a:srgbClr val="0070C0"/>
              </a:solidFill>
            </a:endParaRPr>
          </a:p>
          <a:p>
            <a:pPr marL="0" indent="0" algn="ctr">
              <a:lnSpc>
                <a:spcPct val="100000"/>
              </a:lnSpc>
              <a:spcBef>
                <a:spcPts val="600"/>
              </a:spcBef>
              <a:buNone/>
            </a:pPr>
            <a:r>
              <a:rPr lang="en-US" sz="2200" dirty="0"/>
              <a:t>608-228-0898</a:t>
            </a:r>
          </a:p>
          <a:p>
            <a:pPr marL="0" indent="0" algn="ctr">
              <a:lnSpc>
                <a:spcPct val="100000"/>
              </a:lnSpc>
              <a:spcBef>
                <a:spcPts val="600"/>
              </a:spcBef>
              <a:buNone/>
            </a:pPr>
            <a:endParaRPr lang="en-US" sz="1999" dirty="0"/>
          </a:p>
          <a:p>
            <a:pPr marL="0" indent="0" algn="ctr">
              <a:lnSpc>
                <a:spcPct val="100000"/>
              </a:lnSpc>
              <a:spcBef>
                <a:spcPts val="600"/>
              </a:spcBef>
              <a:buNone/>
            </a:pPr>
            <a:r>
              <a:rPr lang="en-US" sz="2200" dirty="0"/>
              <a:t>Ingrid Kundinger, GWAAR</a:t>
            </a:r>
          </a:p>
          <a:p>
            <a:pPr marL="0" indent="0" algn="ctr">
              <a:lnSpc>
                <a:spcPct val="100000"/>
              </a:lnSpc>
              <a:spcBef>
                <a:spcPts val="600"/>
              </a:spcBef>
              <a:buNone/>
            </a:pPr>
            <a:r>
              <a:rPr lang="en-US" sz="1999" dirty="0">
                <a:hlinkClick r:id="rId4"/>
              </a:rPr>
              <a:t>Ingrid.kundinger@gwaar.org</a:t>
            </a:r>
            <a:endParaRPr lang="en-US" sz="1999" dirty="0"/>
          </a:p>
          <a:p>
            <a:pPr marL="0" indent="0" algn="ctr">
              <a:spcBef>
                <a:spcPts val="600"/>
              </a:spcBef>
              <a:buNone/>
            </a:pPr>
            <a:r>
              <a:rPr lang="en-US" dirty="0"/>
              <a:t>(608) 243-2885</a:t>
            </a:r>
          </a:p>
          <a:p>
            <a:pPr marL="0" indent="0" algn="ctr">
              <a:lnSpc>
                <a:spcPct val="100000"/>
              </a:lnSpc>
              <a:spcBef>
                <a:spcPts val="600"/>
              </a:spcBef>
              <a:buNone/>
            </a:pPr>
            <a:endParaRPr lang="en-US" sz="1999" dirty="0"/>
          </a:p>
          <a:p>
            <a:pPr marL="0" indent="0" algn="ctr">
              <a:lnSpc>
                <a:spcPct val="100000"/>
              </a:lnSpc>
              <a:spcBef>
                <a:spcPts val="600"/>
              </a:spcBef>
              <a:buNone/>
            </a:pPr>
            <a:endParaRPr lang="en-US" sz="2200" dirty="0"/>
          </a:p>
          <a:p>
            <a:pPr marL="0" indent="0" algn="ctr">
              <a:lnSpc>
                <a:spcPct val="100000"/>
              </a:lnSpc>
              <a:spcBef>
                <a:spcPts val="600"/>
              </a:spcBef>
              <a:buNone/>
            </a:pPr>
            <a:endParaRPr lang="en-US" sz="1999" dirty="0"/>
          </a:p>
          <a:p>
            <a:pPr marL="0" indent="0" algn="ctr">
              <a:lnSpc>
                <a:spcPct val="100000"/>
              </a:lnSpc>
              <a:spcBef>
                <a:spcPts val="600"/>
              </a:spcBef>
              <a:buNone/>
            </a:pPr>
            <a:endParaRPr lang="en-US" sz="1999" dirty="0"/>
          </a:p>
        </p:txBody>
      </p:sp>
    </p:spTree>
    <p:extLst>
      <p:ext uri="{BB962C8B-B14F-4D97-AF65-F5344CB8AC3E}">
        <p14:creationId xmlns:p14="http://schemas.microsoft.com/office/powerpoint/2010/main" val="3955424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a:extLst>
              <a:ext uri="{FF2B5EF4-FFF2-40B4-BE49-F238E27FC236}">
                <a16:creationId xmlns:a16="http://schemas.microsoft.com/office/drawing/2014/main" id="{AE6A08F7-7EB0-4435-AEF8-7A8E27464EDF}"/>
              </a:ext>
            </a:extLst>
          </p:cNvPr>
          <p:cNvSpPr>
            <a:spLocks noChangeArrowheads="1"/>
          </p:cNvSpPr>
          <p:nvPr/>
        </p:nvSpPr>
        <p:spPr bwMode="auto">
          <a:xfrm>
            <a:off x="1213659" y="896432"/>
            <a:ext cx="10091650" cy="5054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107000"/>
              </a:lnSpc>
              <a:spcBef>
                <a:spcPct val="0"/>
              </a:spcBef>
              <a:spcAft>
                <a:spcPts val="800"/>
              </a:spcAft>
              <a:buNone/>
            </a:pPr>
            <a:r>
              <a:rPr lang="en-US" altLang="en-US" sz="3600" b="1" dirty="0">
                <a:latin typeface="+mj-lt"/>
                <a:ea typeface="Calibri" panose="020F0502020204030204" pitchFamily="34" charset="0"/>
                <a:cs typeface="Times New Roman" panose="02020603050405020304" pitchFamily="18" charset="0"/>
              </a:rPr>
              <a:t>Brief Program Descriptions</a:t>
            </a:r>
          </a:p>
          <a:p>
            <a:pPr algn="ctr">
              <a:lnSpc>
                <a:spcPct val="107000"/>
              </a:lnSpc>
              <a:spcBef>
                <a:spcPct val="0"/>
              </a:spcBef>
              <a:spcAft>
                <a:spcPts val="800"/>
              </a:spcAft>
              <a:buNone/>
            </a:pPr>
            <a:endParaRPr lang="en-US" altLang="en-US" sz="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ct val="0"/>
              </a:spcBef>
              <a:spcAft>
                <a:spcPts val="800"/>
              </a:spcAft>
              <a:buNone/>
            </a:pPr>
            <a:r>
              <a:rPr lang="en-US" altLang="en-US" sz="2400" b="1" dirty="0">
                <a:latin typeface="+mn-lt"/>
                <a:ea typeface="Calibri" panose="020F0502020204030204" pitchFamily="34" charset="0"/>
                <a:cs typeface="Times New Roman" panose="02020603050405020304" pitchFamily="18" charset="0"/>
              </a:rPr>
              <a:t>Medicare Savings Programs</a:t>
            </a:r>
            <a:r>
              <a:rPr lang="en-US" altLang="en-US" sz="2000" b="1" dirty="0">
                <a:latin typeface="+mn-lt"/>
                <a:ea typeface="Calibri" panose="020F0502020204030204" pitchFamily="34" charset="0"/>
                <a:cs typeface="Times New Roman" panose="02020603050405020304" pitchFamily="18" charset="0"/>
              </a:rPr>
              <a:t>:  </a:t>
            </a:r>
            <a:r>
              <a:rPr lang="en-US" altLang="en-US" sz="2200" dirty="0">
                <a:latin typeface="+mn-lt"/>
                <a:ea typeface="Calibri" panose="020F0502020204030204" pitchFamily="34" charset="0"/>
                <a:cs typeface="Times New Roman" panose="02020603050405020304" pitchFamily="18" charset="0"/>
              </a:rPr>
              <a:t>Help Medicare beneficiaries with limited incomes and assets pay for some or all of Medicare’s premiums, deductibles, and copays.  If qualified, at a minimum you would save over $100 per month!</a:t>
            </a:r>
          </a:p>
          <a:p>
            <a:pPr>
              <a:lnSpc>
                <a:spcPct val="107000"/>
              </a:lnSpc>
              <a:spcBef>
                <a:spcPct val="0"/>
              </a:spcBef>
              <a:spcAft>
                <a:spcPts val="800"/>
              </a:spcAft>
              <a:buNone/>
            </a:pPr>
            <a:endParaRPr lang="en-US" altLang="en-US" sz="800" dirty="0">
              <a:latin typeface="+mn-lt"/>
              <a:ea typeface="Calibri" panose="020F0502020204030204" pitchFamily="34" charset="0"/>
              <a:cs typeface="Times New Roman" panose="02020603050405020304" pitchFamily="18" charset="0"/>
            </a:endParaRPr>
          </a:p>
          <a:p>
            <a:pPr>
              <a:lnSpc>
                <a:spcPct val="107000"/>
              </a:lnSpc>
              <a:spcBef>
                <a:spcPct val="0"/>
              </a:spcBef>
              <a:spcAft>
                <a:spcPts val="800"/>
              </a:spcAft>
              <a:buNone/>
            </a:pPr>
            <a:r>
              <a:rPr lang="en-US" altLang="en-US" sz="2400" b="1" dirty="0">
                <a:latin typeface="+mn-lt"/>
                <a:ea typeface="Calibri" panose="020F0502020204030204" pitchFamily="34" charset="0"/>
                <a:cs typeface="Times New Roman" panose="02020603050405020304" pitchFamily="18" charset="0"/>
              </a:rPr>
              <a:t>Extra Help/Low Income Subsidy:  </a:t>
            </a:r>
            <a:r>
              <a:rPr lang="en-US" altLang="en-US" sz="2200" dirty="0">
                <a:latin typeface="+mn-lt"/>
                <a:ea typeface="Calibri" panose="020F0502020204030204" pitchFamily="34" charset="0"/>
                <a:cs typeface="Times New Roman" panose="02020603050405020304" pitchFamily="18" charset="0"/>
              </a:rPr>
              <a:t>Assist people with limited incomes and assets pay their Medicare Part D premiums, deductibles, and copays. </a:t>
            </a:r>
          </a:p>
          <a:p>
            <a:pPr>
              <a:lnSpc>
                <a:spcPct val="107000"/>
              </a:lnSpc>
              <a:spcBef>
                <a:spcPct val="0"/>
              </a:spcBef>
              <a:spcAft>
                <a:spcPts val="800"/>
              </a:spcAft>
              <a:buNone/>
            </a:pPr>
            <a:endParaRPr lang="en-US" altLang="en-US" sz="800" dirty="0">
              <a:latin typeface="+mn-lt"/>
              <a:ea typeface="Calibri" panose="020F0502020204030204" pitchFamily="34" charset="0"/>
              <a:cs typeface="Times New Roman" panose="02020603050405020304" pitchFamily="18" charset="0"/>
            </a:endParaRPr>
          </a:p>
          <a:p>
            <a:pPr>
              <a:lnSpc>
                <a:spcPct val="107000"/>
              </a:lnSpc>
              <a:spcBef>
                <a:spcPct val="0"/>
              </a:spcBef>
              <a:spcAft>
                <a:spcPts val="800"/>
              </a:spcAft>
              <a:buNone/>
            </a:pPr>
            <a:r>
              <a:rPr lang="en-US" altLang="en-US" sz="2400" b="1" dirty="0">
                <a:latin typeface="+mn-lt"/>
                <a:ea typeface="Calibri" panose="020F0502020204030204" pitchFamily="34" charset="0"/>
                <a:cs typeface="Times New Roman" panose="02020603050405020304" pitchFamily="18" charset="0"/>
              </a:rPr>
              <a:t>Senior Care:</a:t>
            </a:r>
            <a:r>
              <a:rPr lang="en-US" altLang="en-US" sz="2400" dirty="0">
                <a:latin typeface="+mn-lt"/>
                <a:ea typeface="Calibri" panose="020F0502020204030204" pitchFamily="34" charset="0"/>
                <a:cs typeface="Times New Roman" panose="02020603050405020304" pitchFamily="18" charset="0"/>
              </a:rPr>
              <a:t>  </a:t>
            </a:r>
            <a:r>
              <a:rPr lang="en-US" altLang="en-US" sz="2200" dirty="0">
                <a:latin typeface="+mn-lt"/>
                <a:ea typeface="Calibri" panose="020F0502020204030204" pitchFamily="34" charset="0"/>
                <a:cs typeface="Times New Roman" panose="02020603050405020304" pitchFamily="18" charset="0"/>
              </a:rPr>
              <a:t>Wisconsin’s prescription drug program for people age 65 and older.  There is no monthly premium and the deductible amount is based on the person’s income.  Assets are not counted.  People with lower incomes often find Senior Care to be more affordable than other Medicare drug plans.</a:t>
            </a:r>
          </a:p>
        </p:txBody>
      </p:sp>
    </p:spTree>
    <p:extLst>
      <p:ext uri="{BB962C8B-B14F-4D97-AF65-F5344CB8AC3E}">
        <p14:creationId xmlns:p14="http://schemas.microsoft.com/office/powerpoint/2010/main" val="3424684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a:extLst>
              <a:ext uri="{FF2B5EF4-FFF2-40B4-BE49-F238E27FC236}">
                <a16:creationId xmlns:a16="http://schemas.microsoft.com/office/drawing/2014/main" id="{AE6A08F7-7EB0-4435-AEF8-7A8E27464EDF}"/>
              </a:ext>
            </a:extLst>
          </p:cNvPr>
          <p:cNvSpPr>
            <a:spLocks noChangeArrowheads="1"/>
          </p:cNvSpPr>
          <p:nvPr/>
        </p:nvSpPr>
        <p:spPr bwMode="auto">
          <a:xfrm>
            <a:off x="980902" y="900547"/>
            <a:ext cx="10058400" cy="5911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107000"/>
              </a:lnSpc>
              <a:spcBef>
                <a:spcPct val="0"/>
              </a:spcBef>
              <a:spcAft>
                <a:spcPts val="800"/>
              </a:spcAft>
              <a:buNone/>
            </a:pPr>
            <a:r>
              <a:rPr lang="en-US" altLang="en-US" sz="3600" b="1" dirty="0">
                <a:latin typeface="+mj-lt"/>
                <a:ea typeface="Calibri" panose="020F0502020204030204" pitchFamily="34" charset="0"/>
                <a:cs typeface="Times New Roman" panose="02020603050405020304" pitchFamily="18" charset="0"/>
              </a:rPr>
              <a:t>Brief Program Descriptions</a:t>
            </a:r>
          </a:p>
          <a:p>
            <a:pPr algn="ctr">
              <a:lnSpc>
                <a:spcPct val="107000"/>
              </a:lnSpc>
              <a:spcBef>
                <a:spcPct val="0"/>
              </a:spcBef>
              <a:spcAft>
                <a:spcPts val="800"/>
              </a:spcAft>
              <a:buNone/>
            </a:pPr>
            <a:r>
              <a:rPr lang="en-US" altLang="en-US" sz="2400" b="1" dirty="0">
                <a:latin typeface="+mj-lt"/>
                <a:ea typeface="Calibri" panose="020F0502020204030204" pitchFamily="34" charset="0"/>
                <a:cs typeface="Times New Roman" panose="02020603050405020304" pitchFamily="18" charset="0"/>
              </a:rPr>
              <a:t>(continued)</a:t>
            </a:r>
          </a:p>
          <a:p>
            <a:pPr algn="ctr">
              <a:lnSpc>
                <a:spcPct val="107000"/>
              </a:lnSpc>
              <a:spcBef>
                <a:spcPct val="0"/>
              </a:spcBef>
              <a:spcAft>
                <a:spcPts val="800"/>
              </a:spcAft>
              <a:buNone/>
            </a:pPr>
            <a:endParaRPr lang="en-US" altLang="en-US" sz="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ct val="0"/>
              </a:spcBef>
              <a:spcAft>
                <a:spcPts val="800"/>
              </a:spcAft>
              <a:buNone/>
            </a:pPr>
            <a:r>
              <a:rPr lang="en-US" altLang="en-US" sz="2400" b="1" dirty="0">
                <a:latin typeface="+mn-lt"/>
                <a:ea typeface="Calibri" panose="020F0502020204030204" pitchFamily="34" charset="0"/>
                <a:cs typeface="Times New Roman" panose="02020603050405020304" pitchFamily="18" charset="0"/>
              </a:rPr>
              <a:t>Medicare Preventive Services:  </a:t>
            </a:r>
            <a:r>
              <a:rPr lang="en-US" sz="2200" dirty="0">
                <a:latin typeface="+mn-lt"/>
              </a:rPr>
              <a:t>Medicare covers a wide range of preventive services and screenings including a yearly wellness visit, vaccinations and more – all at low or no cost.  Preventive health care focuses on preventing disease and maintaining proper health which will allow you to live a longer, healthier life.  Take advantage of these preventive services.</a:t>
            </a:r>
          </a:p>
          <a:p>
            <a:pPr>
              <a:lnSpc>
                <a:spcPct val="107000"/>
              </a:lnSpc>
              <a:spcBef>
                <a:spcPct val="0"/>
              </a:spcBef>
              <a:spcAft>
                <a:spcPts val="800"/>
              </a:spcAft>
              <a:buNone/>
            </a:pPr>
            <a:endParaRPr lang="en-US" altLang="en-US" sz="800" dirty="0">
              <a:latin typeface="+mn-lt"/>
              <a:ea typeface="Calibri" panose="020F0502020204030204" pitchFamily="34" charset="0"/>
              <a:cs typeface="Times New Roman" panose="02020603050405020304" pitchFamily="18" charset="0"/>
            </a:endParaRPr>
          </a:p>
          <a:p>
            <a:pPr>
              <a:lnSpc>
                <a:spcPct val="107000"/>
              </a:lnSpc>
              <a:spcBef>
                <a:spcPct val="0"/>
              </a:spcBef>
              <a:spcAft>
                <a:spcPts val="800"/>
              </a:spcAft>
              <a:buNone/>
            </a:pPr>
            <a:r>
              <a:rPr lang="en-US" altLang="en-US" sz="2400" b="1" dirty="0">
                <a:latin typeface="+mn-lt"/>
                <a:ea typeface="Calibri" panose="020F0502020204030204" pitchFamily="34" charset="0"/>
                <a:cs typeface="Times New Roman" panose="02020603050405020304" pitchFamily="18" charset="0"/>
              </a:rPr>
              <a:t>Health Promotion Classes:</a:t>
            </a:r>
            <a:r>
              <a:rPr lang="en-US" dirty="0"/>
              <a:t> </a:t>
            </a:r>
            <a:r>
              <a:rPr lang="en-US" sz="2200" dirty="0">
                <a:latin typeface="+mn-lt"/>
              </a:rPr>
              <a:t>Educational programs designed for older people which have been researched and proven effective to help individuals manage their own health and improve their quality of life.  Topics include fall prevention, managing chronic health conditions, living with diabetes and other wellness topics.</a:t>
            </a:r>
          </a:p>
          <a:p>
            <a:pPr>
              <a:lnSpc>
                <a:spcPct val="107000"/>
              </a:lnSpc>
              <a:spcBef>
                <a:spcPct val="0"/>
              </a:spcBef>
              <a:spcAft>
                <a:spcPts val="800"/>
              </a:spcAft>
              <a:buNone/>
            </a:pPr>
            <a:endParaRPr lang="en-US" altLang="en-US" sz="8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29540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0356"/>
            <a:ext cx="10972800" cy="1143000"/>
          </a:xfrm>
        </p:spPr>
        <p:txBody>
          <a:bodyPr>
            <a:normAutofit/>
          </a:bodyPr>
          <a:lstStyle/>
          <a:p>
            <a:r>
              <a:rPr lang="en-US" sz="4800" dirty="0">
                <a:solidFill>
                  <a:srgbClr val="002060"/>
                </a:solidFill>
              </a:rPr>
              <a:t>Importance of Partnerships</a:t>
            </a:r>
          </a:p>
        </p:txBody>
      </p:sp>
      <p:sp>
        <p:nvSpPr>
          <p:cNvPr id="3" name="Content Placeholder 2"/>
          <p:cNvSpPr>
            <a:spLocks noGrp="1"/>
          </p:cNvSpPr>
          <p:nvPr>
            <p:ph idx="1"/>
          </p:nvPr>
        </p:nvSpPr>
        <p:spPr>
          <a:xfrm>
            <a:off x="879423" y="2311783"/>
            <a:ext cx="10972800" cy="4389120"/>
          </a:xfrm>
        </p:spPr>
        <p:txBody>
          <a:bodyPr>
            <a:normAutofit/>
          </a:bodyPr>
          <a:lstStyle/>
          <a:p>
            <a:pPr>
              <a:spcAft>
                <a:spcPts val="1200"/>
              </a:spcAft>
            </a:pPr>
            <a:r>
              <a:rPr lang="en-US" dirty="0"/>
              <a:t>Community partnerships remain one of the most effective ways to expand the reach of your outreach.</a:t>
            </a:r>
          </a:p>
          <a:p>
            <a:pPr>
              <a:spcAft>
                <a:spcPts val="1200"/>
              </a:spcAft>
            </a:pPr>
            <a:r>
              <a:rPr lang="en-US" dirty="0"/>
              <a:t>WI SMP program provides another way to reach Medicare beneficiaries in your service area.</a:t>
            </a:r>
          </a:p>
          <a:p>
            <a:r>
              <a:rPr lang="en-US" dirty="0"/>
              <a:t>As the SMP program grows in WI, so will your opportunities to get your message to more people through collaboration.</a:t>
            </a:r>
          </a:p>
        </p:txBody>
      </p:sp>
    </p:spTree>
    <p:extLst>
      <p:ext uri="{BB962C8B-B14F-4D97-AF65-F5344CB8AC3E}">
        <p14:creationId xmlns:p14="http://schemas.microsoft.com/office/powerpoint/2010/main" val="270819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56A3B-D841-4139-AA85-8653BBD08022}"/>
              </a:ext>
            </a:extLst>
          </p:cNvPr>
          <p:cNvSpPr>
            <a:spLocks noGrp="1"/>
          </p:cNvSpPr>
          <p:nvPr>
            <p:ph type="title"/>
          </p:nvPr>
        </p:nvSpPr>
        <p:spPr/>
        <p:txBody>
          <a:bodyPr>
            <a:normAutofit/>
          </a:bodyPr>
          <a:lstStyle/>
          <a:p>
            <a:r>
              <a:rPr lang="en-US" sz="4800" dirty="0"/>
              <a:t>SMP Snap Shot: First 6 months</a:t>
            </a:r>
          </a:p>
        </p:txBody>
      </p:sp>
      <p:sp>
        <p:nvSpPr>
          <p:cNvPr id="3" name="Content Placeholder 2">
            <a:extLst>
              <a:ext uri="{FF2B5EF4-FFF2-40B4-BE49-F238E27FC236}">
                <a16:creationId xmlns:a16="http://schemas.microsoft.com/office/drawing/2014/main" id="{7943775F-C344-41E6-B687-6F981D77EA3F}"/>
              </a:ext>
            </a:extLst>
          </p:cNvPr>
          <p:cNvSpPr>
            <a:spLocks noGrp="1"/>
          </p:cNvSpPr>
          <p:nvPr>
            <p:ph idx="1"/>
          </p:nvPr>
        </p:nvSpPr>
        <p:spPr>
          <a:xfrm>
            <a:off x="609600" y="2146495"/>
            <a:ext cx="10972800" cy="4389120"/>
          </a:xfrm>
        </p:spPr>
        <p:txBody>
          <a:bodyPr>
            <a:normAutofit fontScale="92500"/>
          </a:bodyPr>
          <a:lstStyle/>
          <a:p>
            <a:pPr>
              <a:spcAft>
                <a:spcPts val="600"/>
              </a:spcAft>
            </a:pPr>
            <a:r>
              <a:rPr lang="en-US" sz="2400" dirty="0"/>
              <a:t>Program Launch: materials, helpline, website</a:t>
            </a:r>
          </a:p>
          <a:p>
            <a:pPr>
              <a:spcAft>
                <a:spcPts val="600"/>
              </a:spcAft>
            </a:pPr>
            <a:r>
              <a:rPr lang="en-US" sz="2400" dirty="0"/>
              <a:t>15 Group Education Events across the state</a:t>
            </a:r>
          </a:p>
          <a:p>
            <a:pPr>
              <a:spcAft>
                <a:spcPts val="600"/>
              </a:spcAft>
            </a:pPr>
            <a:r>
              <a:rPr lang="en-US" sz="2400" dirty="0"/>
              <a:t>9 Community Outreach Events</a:t>
            </a:r>
          </a:p>
          <a:p>
            <a:pPr>
              <a:spcAft>
                <a:spcPts val="600"/>
              </a:spcAft>
            </a:pPr>
            <a:r>
              <a:rPr lang="en-US" sz="2400" dirty="0"/>
              <a:t>42 individual interactions with or on behalf of Medicare beneficiaries</a:t>
            </a:r>
          </a:p>
          <a:p>
            <a:pPr>
              <a:spcAft>
                <a:spcPts val="600"/>
              </a:spcAft>
            </a:pPr>
            <a:r>
              <a:rPr lang="en-US" sz="2400" dirty="0"/>
              <a:t>Began work to establish a partnership with the Great Lakes Inter-Tribal Council to work with the 11 Federally recognized tribes</a:t>
            </a:r>
          </a:p>
          <a:p>
            <a:pPr>
              <a:spcAft>
                <a:spcPts val="600"/>
              </a:spcAft>
            </a:pPr>
            <a:r>
              <a:rPr lang="en-US" sz="2400" dirty="0"/>
              <a:t>Received 3 volunteer applications for screening and processing</a:t>
            </a:r>
          </a:p>
          <a:p>
            <a:endParaRPr lang="en-US" dirty="0"/>
          </a:p>
          <a:p>
            <a:r>
              <a:rPr lang="en-US" dirty="0"/>
              <a:t>A great start, but so much more to do, especially with volunteer recruitment!</a:t>
            </a:r>
          </a:p>
        </p:txBody>
      </p:sp>
    </p:spTree>
    <p:extLst>
      <p:ext uri="{BB962C8B-B14F-4D97-AF65-F5344CB8AC3E}">
        <p14:creationId xmlns:p14="http://schemas.microsoft.com/office/powerpoint/2010/main" val="4216550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72F6B-13C4-45BD-AD99-978920C68711}"/>
              </a:ext>
            </a:extLst>
          </p:cNvPr>
          <p:cNvSpPr>
            <a:spLocks noGrp="1"/>
          </p:cNvSpPr>
          <p:nvPr>
            <p:ph type="title"/>
          </p:nvPr>
        </p:nvSpPr>
        <p:spPr/>
        <p:txBody>
          <a:bodyPr>
            <a:normAutofit/>
          </a:bodyPr>
          <a:lstStyle/>
          <a:p>
            <a:r>
              <a:rPr lang="en-US" sz="4800" dirty="0"/>
              <a:t>SMP Next Steps</a:t>
            </a:r>
            <a:endParaRPr lang="en-US" dirty="0"/>
          </a:p>
        </p:txBody>
      </p:sp>
      <p:sp>
        <p:nvSpPr>
          <p:cNvPr id="3" name="Content Placeholder 2">
            <a:extLst>
              <a:ext uri="{FF2B5EF4-FFF2-40B4-BE49-F238E27FC236}">
                <a16:creationId xmlns:a16="http://schemas.microsoft.com/office/drawing/2014/main" id="{E7B0DCCA-7428-4B00-879C-D33942350D44}"/>
              </a:ext>
            </a:extLst>
          </p:cNvPr>
          <p:cNvSpPr>
            <a:spLocks noGrp="1"/>
          </p:cNvSpPr>
          <p:nvPr>
            <p:ph idx="1"/>
          </p:nvPr>
        </p:nvSpPr>
        <p:spPr>
          <a:xfrm>
            <a:off x="509116" y="2166593"/>
            <a:ext cx="10972800" cy="4389120"/>
          </a:xfrm>
        </p:spPr>
        <p:txBody>
          <a:bodyPr/>
          <a:lstStyle/>
          <a:p>
            <a:r>
              <a:rPr lang="en-US" dirty="0"/>
              <a:t>Over the next 6 months we will be continuing to recruit and train volunteers. </a:t>
            </a:r>
          </a:p>
          <a:p>
            <a:r>
              <a:rPr lang="en-US" dirty="0"/>
              <a:t>Our ultimate goal is to have a volunteer in each county who can:</a:t>
            </a:r>
          </a:p>
          <a:p>
            <a:pPr lvl="1"/>
            <a:r>
              <a:rPr lang="en-US" dirty="0"/>
              <a:t>Provide local presentations;</a:t>
            </a:r>
          </a:p>
          <a:p>
            <a:pPr lvl="1"/>
            <a:r>
              <a:rPr lang="en-US" dirty="0"/>
              <a:t>Distribute materials;</a:t>
            </a:r>
          </a:p>
          <a:p>
            <a:pPr lvl="1"/>
            <a:r>
              <a:rPr lang="en-US" dirty="0"/>
              <a:t>Attend Senior Health Fairs and Wellness Expos to share information.</a:t>
            </a:r>
          </a:p>
          <a:p>
            <a:pPr marL="393192" lvl="1" indent="0">
              <a:buNone/>
            </a:pPr>
            <a:endParaRPr lang="en-US" dirty="0"/>
          </a:p>
          <a:p>
            <a:pPr marL="393192" lvl="1" indent="0">
              <a:buNone/>
            </a:pPr>
            <a:r>
              <a:rPr lang="en-US" dirty="0"/>
              <a:t>As we have more volunteers trained across the state, we will be more available to attend events and provide presentations, which means reaching more Wisconsin Medicare beneficiaries.</a:t>
            </a:r>
          </a:p>
        </p:txBody>
      </p:sp>
    </p:spTree>
    <p:extLst>
      <p:ext uri="{BB962C8B-B14F-4D97-AF65-F5344CB8AC3E}">
        <p14:creationId xmlns:p14="http://schemas.microsoft.com/office/powerpoint/2010/main" val="596374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560" y="539196"/>
            <a:ext cx="10972800" cy="1143000"/>
          </a:xfrm>
        </p:spPr>
        <p:txBody>
          <a:bodyPr>
            <a:normAutofit/>
          </a:bodyPr>
          <a:lstStyle/>
          <a:p>
            <a:r>
              <a:rPr lang="en-US" sz="4800" dirty="0">
                <a:solidFill>
                  <a:srgbClr val="002060"/>
                </a:solidFill>
              </a:rPr>
              <a:t>Benefits of SMP Partnership </a:t>
            </a:r>
          </a:p>
        </p:txBody>
      </p:sp>
      <p:sp>
        <p:nvSpPr>
          <p:cNvPr id="3" name="Content Placeholder 2"/>
          <p:cNvSpPr>
            <a:spLocks noGrp="1"/>
          </p:cNvSpPr>
          <p:nvPr>
            <p:ph idx="1"/>
          </p:nvPr>
        </p:nvSpPr>
        <p:spPr>
          <a:xfrm>
            <a:off x="909568" y="2151010"/>
            <a:ext cx="10244102" cy="4389120"/>
          </a:xfrm>
        </p:spPr>
        <p:txBody>
          <a:bodyPr>
            <a:normAutofit/>
          </a:bodyPr>
          <a:lstStyle/>
          <a:p>
            <a:pPr>
              <a:spcAft>
                <a:spcPts val="1200"/>
              </a:spcAft>
            </a:pPr>
            <a:r>
              <a:rPr lang="en-US" dirty="0"/>
              <a:t>Increase your SHIP/MIPPA outreach by creating new opportunities to share your information.</a:t>
            </a:r>
          </a:p>
          <a:p>
            <a:pPr>
              <a:spcAft>
                <a:spcPts val="1200"/>
              </a:spcAft>
            </a:pPr>
            <a:r>
              <a:rPr lang="en-US" dirty="0"/>
              <a:t>May help to keep “your” volunteers engaged so they remain interested in volunteering for you.</a:t>
            </a:r>
          </a:p>
          <a:p>
            <a:pPr>
              <a:spcAft>
                <a:spcPts val="1200"/>
              </a:spcAft>
            </a:pPr>
            <a:r>
              <a:rPr lang="en-US" dirty="0"/>
              <a:t>Potentially provides new volunteers who could help you during next year’s open enrollment.</a:t>
            </a:r>
          </a:p>
          <a:p>
            <a:endParaRPr lang="en-US" dirty="0"/>
          </a:p>
        </p:txBody>
      </p:sp>
    </p:spTree>
    <p:extLst>
      <p:ext uri="{BB962C8B-B14F-4D97-AF65-F5344CB8AC3E}">
        <p14:creationId xmlns:p14="http://schemas.microsoft.com/office/powerpoint/2010/main" val="3722841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A42C5-0C8A-4FFE-99AA-337689D78987}"/>
              </a:ext>
            </a:extLst>
          </p:cNvPr>
          <p:cNvSpPr>
            <a:spLocks noGrp="1"/>
          </p:cNvSpPr>
          <p:nvPr>
            <p:ph type="title"/>
          </p:nvPr>
        </p:nvSpPr>
        <p:spPr>
          <a:xfrm>
            <a:off x="609599" y="1296940"/>
            <a:ext cx="10972800" cy="1143000"/>
          </a:xfrm>
        </p:spPr>
        <p:txBody>
          <a:bodyPr>
            <a:noAutofit/>
          </a:bodyPr>
          <a:lstStyle/>
          <a:p>
            <a:r>
              <a:rPr lang="en-US" sz="4400" dirty="0"/>
              <a:t>Communication with Volunteers Statewide</a:t>
            </a:r>
          </a:p>
        </p:txBody>
      </p:sp>
      <p:sp>
        <p:nvSpPr>
          <p:cNvPr id="3" name="Content Placeholder 2">
            <a:extLst>
              <a:ext uri="{FF2B5EF4-FFF2-40B4-BE49-F238E27FC236}">
                <a16:creationId xmlns:a16="http://schemas.microsoft.com/office/drawing/2014/main" id="{BA9D2EA7-A85E-4F93-8953-B145D8CDBAC5}"/>
              </a:ext>
            </a:extLst>
          </p:cNvPr>
          <p:cNvSpPr>
            <a:spLocks noGrp="1"/>
          </p:cNvSpPr>
          <p:nvPr>
            <p:ph idx="1"/>
          </p:nvPr>
        </p:nvSpPr>
        <p:spPr>
          <a:xfrm>
            <a:off x="1019907" y="2839831"/>
            <a:ext cx="10152185" cy="4389120"/>
          </a:xfrm>
        </p:spPr>
        <p:txBody>
          <a:bodyPr/>
          <a:lstStyle/>
          <a:p>
            <a:r>
              <a:rPr lang="en-US" dirty="0"/>
              <a:t>Newsletters</a:t>
            </a:r>
          </a:p>
          <a:p>
            <a:pPr lvl="1">
              <a:spcAft>
                <a:spcPts val="1200"/>
              </a:spcAft>
            </a:pPr>
            <a:r>
              <a:rPr lang="en-US" dirty="0"/>
              <a:t>Share information about low-income benefit programs and reminders to refer people to EBS if they need assistance.</a:t>
            </a:r>
          </a:p>
          <a:p>
            <a:r>
              <a:rPr lang="en-US" dirty="0"/>
              <a:t>Statewide or regional meetings</a:t>
            </a:r>
          </a:p>
          <a:p>
            <a:pPr lvl="1"/>
            <a:r>
              <a:rPr lang="en-US" dirty="0"/>
              <a:t>Share announcements about upcoming outreach events.</a:t>
            </a:r>
          </a:p>
          <a:p>
            <a:pPr lvl="1"/>
            <a:r>
              <a:rPr lang="en-US" dirty="0"/>
              <a:t>On-going education and best practice sharing</a:t>
            </a:r>
          </a:p>
          <a:p>
            <a:pPr lvl="1"/>
            <a:r>
              <a:rPr lang="en-US" dirty="0"/>
              <a:t>Volunteer recognition</a:t>
            </a:r>
          </a:p>
        </p:txBody>
      </p:sp>
    </p:spTree>
    <p:extLst>
      <p:ext uri="{BB962C8B-B14F-4D97-AF65-F5344CB8AC3E}">
        <p14:creationId xmlns:p14="http://schemas.microsoft.com/office/powerpoint/2010/main" val="1031757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560" y="539196"/>
            <a:ext cx="10972800" cy="1143000"/>
          </a:xfrm>
        </p:spPr>
        <p:txBody>
          <a:bodyPr>
            <a:normAutofit/>
          </a:bodyPr>
          <a:lstStyle/>
          <a:p>
            <a:r>
              <a:rPr lang="en-US" sz="4400" dirty="0">
                <a:solidFill>
                  <a:srgbClr val="002060"/>
                </a:solidFill>
              </a:rPr>
              <a:t>The Ideal Local Partnership</a:t>
            </a:r>
          </a:p>
        </p:txBody>
      </p:sp>
      <p:sp>
        <p:nvSpPr>
          <p:cNvPr id="3" name="Content Placeholder 2"/>
          <p:cNvSpPr>
            <a:spLocks noGrp="1"/>
          </p:cNvSpPr>
          <p:nvPr>
            <p:ph idx="1"/>
          </p:nvPr>
        </p:nvSpPr>
        <p:spPr>
          <a:xfrm>
            <a:off x="1070341" y="2000285"/>
            <a:ext cx="10314442" cy="4389120"/>
          </a:xfrm>
        </p:spPr>
        <p:txBody>
          <a:bodyPr>
            <a:normAutofit lnSpcReduction="10000"/>
          </a:bodyPr>
          <a:lstStyle/>
          <a:p>
            <a:pPr>
              <a:spcAft>
                <a:spcPts val="600"/>
              </a:spcAft>
            </a:pPr>
            <a:r>
              <a:rPr lang="en-US" dirty="0"/>
              <a:t>A solid relationship between benefit specialists and SMP volunteers in your county.</a:t>
            </a:r>
          </a:p>
          <a:p>
            <a:pPr>
              <a:spcAft>
                <a:spcPts val="600"/>
              </a:spcAft>
            </a:pPr>
            <a:r>
              <a:rPr lang="en-US" dirty="0"/>
              <a:t>Sharing of outreach materials.</a:t>
            </a:r>
          </a:p>
          <a:p>
            <a:r>
              <a:rPr lang="en-US" dirty="0"/>
              <a:t>Sharing info about outreach opportunities:</a:t>
            </a:r>
          </a:p>
          <a:p>
            <a:pPr lvl="1"/>
            <a:r>
              <a:rPr lang="en-US" dirty="0"/>
              <a:t>Senior health fair / exhibit</a:t>
            </a:r>
          </a:p>
          <a:p>
            <a:pPr lvl="1">
              <a:spcAft>
                <a:spcPts val="600"/>
              </a:spcAft>
            </a:pPr>
            <a:r>
              <a:rPr lang="en-US" dirty="0"/>
              <a:t>Farmers market /</a:t>
            </a:r>
          </a:p>
          <a:p>
            <a:pPr>
              <a:spcAft>
                <a:spcPts val="600"/>
              </a:spcAft>
            </a:pPr>
            <a:r>
              <a:rPr lang="en-US" dirty="0"/>
              <a:t>Maintain regular communication to facilitate sharing of info and materials.</a:t>
            </a:r>
          </a:p>
          <a:p>
            <a:r>
              <a:rPr lang="en-US" dirty="0"/>
              <a:t>Consider co-presenting to a group and explore opportunities for further collaboration.</a:t>
            </a:r>
          </a:p>
        </p:txBody>
      </p:sp>
    </p:spTree>
    <p:extLst>
      <p:ext uri="{BB962C8B-B14F-4D97-AF65-F5344CB8AC3E}">
        <p14:creationId xmlns:p14="http://schemas.microsoft.com/office/powerpoint/2010/main" val="694878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434" y="667097"/>
            <a:ext cx="10288604" cy="1143000"/>
          </a:xfrm>
        </p:spPr>
        <p:txBody>
          <a:bodyPr>
            <a:normAutofit/>
          </a:bodyPr>
          <a:lstStyle/>
          <a:p>
            <a:r>
              <a:rPr lang="en-US" sz="4400" dirty="0">
                <a:solidFill>
                  <a:srgbClr val="002060"/>
                </a:solidFill>
              </a:rPr>
              <a:t>Steps to Develop the Partnership</a:t>
            </a:r>
          </a:p>
        </p:txBody>
      </p:sp>
      <p:sp>
        <p:nvSpPr>
          <p:cNvPr id="3" name="Content Placeholder 2"/>
          <p:cNvSpPr>
            <a:spLocks noGrp="1"/>
          </p:cNvSpPr>
          <p:nvPr>
            <p:ph idx="1"/>
          </p:nvPr>
        </p:nvSpPr>
        <p:spPr>
          <a:xfrm>
            <a:off x="964140" y="2087043"/>
            <a:ext cx="8050876" cy="4389120"/>
          </a:xfrm>
        </p:spPr>
        <p:txBody>
          <a:bodyPr>
            <a:normAutofit/>
          </a:bodyPr>
          <a:lstStyle/>
          <a:p>
            <a:r>
              <a:rPr lang="en-US" sz="2400" dirty="0"/>
              <a:t>Find out who is your local SMP volunteer. </a:t>
            </a:r>
          </a:p>
          <a:p>
            <a:r>
              <a:rPr lang="en-US" sz="2400" dirty="0"/>
              <a:t>Contact the volunteer to introduce yourself.</a:t>
            </a:r>
          </a:p>
          <a:p>
            <a:r>
              <a:rPr lang="en-US" sz="2400" dirty="0"/>
              <a:t>Meet to discuss partnership opportunities.</a:t>
            </a:r>
          </a:p>
          <a:p>
            <a:r>
              <a:rPr lang="en-US" sz="2400" dirty="0"/>
              <a:t>Educate about:</a:t>
            </a:r>
          </a:p>
          <a:p>
            <a:pPr lvl="1"/>
            <a:r>
              <a:rPr lang="en-US" sz="2000" dirty="0"/>
              <a:t>Your role</a:t>
            </a:r>
          </a:p>
          <a:p>
            <a:pPr lvl="1"/>
            <a:r>
              <a:rPr lang="en-US" sz="2000" dirty="0"/>
              <a:t>Medicare programs for people with limited incomes;  	  MSP &amp; LIS</a:t>
            </a:r>
          </a:p>
          <a:p>
            <a:pPr lvl="1">
              <a:spcAft>
                <a:spcPts val="600"/>
              </a:spcAft>
            </a:pPr>
            <a:r>
              <a:rPr lang="en-US" sz="2000" dirty="0"/>
              <a:t>Preventive benefits</a:t>
            </a:r>
            <a:endParaRPr lang="en-US" sz="2400" dirty="0"/>
          </a:p>
          <a:p>
            <a:pPr marL="0" indent="0">
              <a:buNone/>
            </a:pPr>
            <a:endParaRPr lang="en-US" dirty="0"/>
          </a:p>
        </p:txBody>
      </p:sp>
      <p:pic>
        <p:nvPicPr>
          <p:cNvPr id="5" name="Picture 4">
            <a:extLst>
              <a:ext uri="{FF2B5EF4-FFF2-40B4-BE49-F238E27FC236}">
                <a16:creationId xmlns:a16="http://schemas.microsoft.com/office/drawing/2014/main" id="{5ADA9768-E673-4395-97BF-7987738B6BA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0684"/>
          <a:stretch/>
        </p:blipFill>
        <p:spPr>
          <a:xfrm>
            <a:off x="8189407" y="2087043"/>
            <a:ext cx="3751887" cy="3150523"/>
          </a:xfrm>
          <a:prstGeom prst="rect">
            <a:avLst/>
          </a:prstGeom>
        </p:spPr>
      </p:pic>
    </p:spTree>
    <p:extLst>
      <p:ext uri="{BB962C8B-B14F-4D97-AF65-F5344CB8AC3E}">
        <p14:creationId xmlns:p14="http://schemas.microsoft.com/office/powerpoint/2010/main" val="3904518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7818C-432B-4426-9D76-29F0CA8BB21C}"/>
              </a:ext>
            </a:extLst>
          </p:cNvPr>
          <p:cNvSpPr>
            <a:spLocks noGrp="1"/>
          </p:cNvSpPr>
          <p:nvPr>
            <p:ph type="title"/>
          </p:nvPr>
        </p:nvSpPr>
        <p:spPr>
          <a:xfrm>
            <a:off x="992605" y="842588"/>
            <a:ext cx="10206789" cy="1143000"/>
          </a:xfrm>
        </p:spPr>
        <p:txBody>
          <a:bodyPr>
            <a:normAutofit/>
          </a:bodyPr>
          <a:lstStyle/>
          <a:p>
            <a:r>
              <a:rPr lang="en-US" sz="4400" dirty="0">
                <a:solidFill>
                  <a:srgbClr val="002060"/>
                </a:solidFill>
              </a:rPr>
              <a:t>SHIP/MIPPA Materials to Share </a:t>
            </a:r>
          </a:p>
        </p:txBody>
      </p:sp>
      <p:sp>
        <p:nvSpPr>
          <p:cNvPr id="3" name="Content Placeholder 2">
            <a:extLst>
              <a:ext uri="{FF2B5EF4-FFF2-40B4-BE49-F238E27FC236}">
                <a16:creationId xmlns:a16="http://schemas.microsoft.com/office/drawing/2014/main" id="{FBC64520-9794-494B-8FD8-E1FF02844E83}"/>
              </a:ext>
            </a:extLst>
          </p:cNvPr>
          <p:cNvSpPr>
            <a:spLocks noGrp="1"/>
          </p:cNvSpPr>
          <p:nvPr>
            <p:ph idx="1"/>
          </p:nvPr>
        </p:nvSpPr>
        <p:spPr>
          <a:xfrm>
            <a:off x="1493520" y="2362200"/>
            <a:ext cx="6398634" cy="4389120"/>
          </a:xfrm>
        </p:spPr>
        <p:txBody>
          <a:bodyPr>
            <a:normAutofit/>
          </a:bodyPr>
          <a:lstStyle/>
          <a:p>
            <a:r>
              <a:rPr lang="en-US" sz="2400" dirty="0"/>
              <a:t>MSP/LIS/</a:t>
            </a:r>
            <a:r>
              <a:rPr lang="en-US" sz="2400" dirty="0" err="1"/>
              <a:t>SenCare</a:t>
            </a:r>
            <a:r>
              <a:rPr lang="en-US" sz="2400" dirty="0"/>
              <a:t> Brochures</a:t>
            </a:r>
          </a:p>
          <a:p>
            <a:pPr lvl="1"/>
            <a:r>
              <a:rPr lang="en-US" sz="2000" dirty="0"/>
              <a:t>Prevention and Health Promotion Inserts</a:t>
            </a:r>
          </a:p>
          <a:p>
            <a:pPr lvl="1"/>
            <a:r>
              <a:rPr lang="en-US" sz="2000" dirty="0"/>
              <a:t>MSP/LIS/</a:t>
            </a:r>
            <a:r>
              <a:rPr lang="en-US" sz="2000" dirty="0" err="1"/>
              <a:t>SeniorCare</a:t>
            </a:r>
            <a:r>
              <a:rPr lang="en-US" sz="2000" dirty="0"/>
              <a:t> Inserts</a:t>
            </a:r>
          </a:p>
          <a:p>
            <a:r>
              <a:rPr lang="en-US" sz="2400" dirty="0"/>
              <a:t>Preventive Services Handouts</a:t>
            </a:r>
          </a:p>
          <a:p>
            <a:r>
              <a:rPr lang="en-US" sz="2400" dirty="0"/>
              <a:t>Brief Program Descriptions (For their reference only)</a:t>
            </a:r>
          </a:p>
          <a:p>
            <a:pPr marL="0" indent="0">
              <a:buNone/>
            </a:pPr>
            <a:endParaRPr lang="en-US" sz="2400" dirty="0"/>
          </a:p>
          <a:p>
            <a:r>
              <a:rPr lang="en-US" sz="2400" dirty="0"/>
              <a:t>AND…Take their SMP materials so you can share with beneficiaries you meet as appropriate.</a:t>
            </a:r>
          </a:p>
          <a:p>
            <a:pPr marL="0" indent="0">
              <a:buNone/>
            </a:pPr>
            <a:endParaRPr lang="en-US" dirty="0"/>
          </a:p>
        </p:txBody>
      </p:sp>
      <p:pic>
        <p:nvPicPr>
          <p:cNvPr id="7" name="Picture 6">
            <a:extLst>
              <a:ext uri="{FF2B5EF4-FFF2-40B4-BE49-F238E27FC236}">
                <a16:creationId xmlns:a16="http://schemas.microsoft.com/office/drawing/2014/main" id="{0D6F969A-BD01-46FB-84A1-0544206367E4}"/>
              </a:ext>
            </a:extLst>
          </p:cNvPr>
          <p:cNvPicPr>
            <a:picLocks noChangeAspect="1"/>
          </p:cNvPicPr>
          <p:nvPr/>
        </p:nvPicPr>
        <p:blipFill rotWithShape="1">
          <a:blip r:embed="rId3">
            <a:extLst>
              <a:ext uri="{28A0092B-C50C-407E-A947-70E740481C1C}">
                <a14:useLocalDpi xmlns:a14="http://schemas.microsoft.com/office/drawing/2010/main" val="0"/>
              </a:ext>
            </a:extLst>
          </a:blip>
          <a:srcRect b="8248"/>
          <a:stretch/>
        </p:blipFill>
        <p:spPr>
          <a:xfrm>
            <a:off x="7892154" y="2583440"/>
            <a:ext cx="3190875" cy="3102466"/>
          </a:xfrm>
          <a:prstGeom prst="rect">
            <a:avLst/>
          </a:prstGeom>
        </p:spPr>
      </p:pic>
    </p:spTree>
    <p:extLst>
      <p:ext uri="{BB962C8B-B14F-4D97-AF65-F5344CB8AC3E}">
        <p14:creationId xmlns:p14="http://schemas.microsoft.com/office/powerpoint/2010/main" val="3629933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Business brainstorming presentation.potx" id="{DE77CA07-3D7A-4CF2-AF02-587F794CB3CB}" vid="{13C2A94F-C0A1-4622-B71C-29A3B00D5E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3354</TotalTime>
  <Words>2773</Words>
  <Application>Microsoft Office PowerPoint</Application>
  <PresentationFormat>Widescreen</PresentationFormat>
  <Paragraphs>266</Paragraphs>
  <Slides>19</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Century Gothic</vt:lpstr>
      <vt:lpstr>Palatino Linotype</vt:lpstr>
      <vt:lpstr>Times New Roman</vt:lpstr>
      <vt:lpstr>Wingdings</vt:lpstr>
      <vt:lpstr>Wingdings 2</vt:lpstr>
      <vt:lpstr>Presentation on brainstorming</vt:lpstr>
      <vt:lpstr>Senior Medicare Patrol and SHIP/MIPPA Outreach Next Steps in Building Partnership</vt:lpstr>
      <vt:lpstr>Importance of Partnerships</vt:lpstr>
      <vt:lpstr>SMP Snap Shot: First 6 months</vt:lpstr>
      <vt:lpstr>SMP Next Steps</vt:lpstr>
      <vt:lpstr>Benefits of SMP Partnership </vt:lpstr>
      <vt:lpstr>Communication with Volunteers Statewide</vt:lpstr>
      <vt:lpstr>The Ideal Local Partnership</vt:lpstr>
      <vt:lpstr>Steps to Develop the Partnership</vt:lpstr>
      <vt:lpstr>SHIP/MIPPA Materials to Share </vt:lpstr>
      <vt:lpstr>Volunteers Needed!!!</vt:lpstr>
      <vt:lpstr>PowerPoint Presentation</vt:lpstr>
      <vt:lpstr>PowerPoint Presentation</vt:lpstr>
      <vt:lpstr>PowerPoint Presentation</vt:lpstr>
      <vt:lpstr>PowerPoint Presentation</vt:lpstr>
      <vt:lpstr>What can you do NOW?</vt:lpstr>
      <vt:lpstr>PowerPoint Presentation</vt:lpstr>
      <vt:lpstr>Contacts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Promoting Better Health For People with Medicare</dc:title>
  <dc:creator>Debbie Bisswurm</dc:creator>
  <cp:lastModifiedBy>Debbie Bisswurm</cp:lastModifiedBy>
  <cp:revision>146</cp:revision>
  <cp:lastPrinted>2019-02-06T21:33:48Z</cp:lastPrinted>
  <dcterms:created xsi:type="dcterms:W3CDTF">2018-02-21T20:20:50Z</dcterms:created>
  <dcterms:modified xsi:type="dcterms:W3CDTF">2019-02-11T14:58:37Z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