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277" r:id="rId2"/>
    <p:sldId id="267" r:id="rId3"/>
    <p:sldId id="273" r:id="rId4"/>
    <p:sldId id="313" r:id="rId5"/>
    <p:sldId id="300" r:id="rId6"/>
    <p:sldId id="301" r:id="rId7"/>
    <p:sldId id="302" r:id="rId8"/>
    <p:sldId id="314" r:id="rId9"/>
    <p:sldId id="303" r:id="rId10"/>
    <p:sldId id="305" r:id="rId11"/>
    <p:sldId id="307" r:id="rId12"/>
    <p:sldId id="311" r:id="rId13"/>
    <p:sldId id="316" r:id="rId14"/>
    <p:sldId id="318" r:id="rId15"/>
    <p:sldId id="317" r:id="rId16"/>
    <p:sldId id="319" r:id="rId17"/>
    <p:sldId id="308" r:id="rId18"/>
    <p:sldId id="306" r:id="rId19"/>
    <p:sldId id="304" r:id="rId20"/>
    <p:sldId id="315" r:id="rId21"/>
    <p:sldId id="310" r:id="rId22"/>
    <p:sldId id="309" r:id="rId2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16" autoAdjust="0"/>
    <p:restoredTop sz="83292" autoAdjust="0"/>
  </p:normalViewPr>
  <p:slideViewPr>
    <p:cSldViewPr snapToGrid="0">
      <p:cViewPr varScale="1">
        <p:scale>
          <a:sx n="72" d="100"/>
          <a:sy n="72" d="100"/>
        </p:scale>
        <p:origin x="811" y="58"/>
      </p:cViewPr>
      <p:guideLst>
        <p:guide pos="3840"/>
        <p:guide orient="horz" pos="2160"/>
      </p:guideLst>
    </p:cSldViewPr>
  </p:slideViewPr>
  <p:notesTextViewPr>
    <p:cViewPr>
      <p:scale>
        <a:sx n="1" d="1"/>
        <a:sy n="1" d="1"/>
      </p:scale>
      <p:origin x="0" y="0"/>
    </p:cViewPr>
  </p:notesTextViewPr>
  <p:notesViewPr>
    <p:cSldViewPr snapToGrid="0">
      <p:cViewPr varScale="1">
        <p:scale>
          <a:sx n="82" d="100"/>
          <a:sy n="82" d="100"/>
        </p:scale>
        <p:origin x="2994"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65DD71D7-55AC-46BD-81B3-09AB2F9EFBD8}" type="datetimeFigureOut">
              <a:rPr lang="en-US" smtClean="0"/>
              <a:t>12/12/2018</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2840BD58-3BFF-4EAF-BB8B-AC67FE801E47}" type="slidenum">
              <a:rPr lang="en-US" smtClean="0"/>
              <a:t>‹#›</a:t>
            </a:fld>
            <a:endParaRPr lang="en-US"/>
          </a:p>
        </p:txBody>
      </p:sp>
    </p:spTree>
    <p:extLst>
      <p:ext uri="{BB962C8B-B14F-4D97-AF65-F5344CB8AC3E}">
        <p14:creationId xmlns:p14="http://schemas.microsoft.com/office/powerpoint/2010/main" val="40105943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1F89424F-BB59-4F4E-9822-4CA3E770FFD2}" type="datetimeFigureOut">
              <a:rPr lang="en-US" smtClean="0"/>
              <a:t>12/12/2018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3"/>
            <a:ext cx="5608320" cy="3137535"/>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68322CDD-9D6C-4F63-9EC2-648226624108}" type="slidenum">
              <a:rPr lang="en-US" smtClean="0"/>
              <a:t>‹#›</a:t>
            </a:fld>
            <a:endParaRPr lang="en-US"/>
          </a:p>
        </p:txBody>
      </p:sp>
    </p:spTree>
    <p:extLst>
      <p:ext uri="{BB962C8B-B14F-4D97-AF65-F5344CB8AC3E}">
        <p14:creationId xmlns:p14="http://schemas.microsoft.com/office/powerpoint/2010/main" val="851026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Morning everyone.  Its good to be here again to talk about the Medicare outreach being done around Wisconsin.  I know you all do outreach to some extent, some more, some less, some media outreach, some group outreach—but today I want to focus on the face-to-face types of outreach activities (or group outreach) and look at some ways to possibly increase the number of people you reach through those activities.</a:t>
            </a:r>
          </a:p>
        </p:txBody>
      </p:sp>
      <p:sp>
        <p:nvSpPr>
          <p:cNvPr id="4" name="Slide Number Placeholder 3"/>
          <p:cNvSpPr>
            <a:spLocks noGrp="1"/>
          </p:cNvSpPr>
          <p:nvPr>
            <p:ph type="sldNum" sz="quarter" idx="10"/>
          </p:nvPr>
        </p:nvSpPr>
        <p:spPr/>
        <p:txBody>
          <a:bodyPr/>
          <a:lstStyle/>
          <a:p>
            <a:fld id="{68322CDD-9D6C-4F63-9EC2-648226624108}" type="slidenum">
              <a:rPr lang="en-US" smtClean="0"/>
              <a:t>1</a:t>
            </a:fld>
            <a:endParaRPr lang="en-US"/>
          </a:p>
        </p:txBody>
      </p:sp>
    </p:spTree>
    <p:extLst>
      <p:ext uri="{BB962C8B-B14F-4D97-AF65-F5344CB8AC3E}">
        <p14:creationId xmlns:p14="http://schemas.microsoft.com/office/powerpoint/2010/main" val="17450249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step again is to review your existing plan.  Some of you may actually have a written outreach plan for the year.  Others may have things that you do regularly but not necessarily a written plan.  Either way, it is important to take a look at what you currently have been doing.</a:t>
            </a:r>
          </a:p>
        </p:txBody>
      </p:sp>
      <p:sp>
        <p:nvSpPr>
          <p:cNvPr id="4" name="Slide Number Placeholder 3"/>
          <p:cNvSpPr>
            <a:spLocks noGrp="1"/>
          </p:cNvSpPr>
          <p:nvPr>
            <p:ph type="sldNum" sz="quarter" idx="10"/>
          </p:nvPr>
        </p:nvSpPr>
        <p:spPr/>
        <p:txBody>
          <a:bodyPr/>
          <a:lstStyle/>
          <a:p>
            <a:fld id="{68322CDD-9D6C-4F63-9EC2-648226624108}" type="slidenum">
              <a:rPr lang="en-US" smtClean="0"/>
              <a:t>10</a:t>
            </a:fld>
            <a:endParaRPr lang="en-US"/>
          </a:p>
        </p:txBody>
      </p:sp>
    </p:spTree>
    <p:extLst>
      <p:ext uri="{BB962C8B-B14F-4D97-AF65-F5344CB8AC3E}">
        <p14:creationId xmlns:p14="http://schemas.microsoft.com/office/powerpoint/2010/main" val="37727040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second step is related to the Idea of the Month for December that was included in the </a:t>
            </a:r>
            <a:r>
              <a:rPr lang="en-US" dirty="0" err="1"/>
              <a:t>BENSPECtrum</a:t>
            </a:r>
            <a:r>
              <a:rPr lang="en-US" dirty="0"/>
              <a:t> newsletter—and that is to take a look at the best practices for Medicare outreach and assistance.  I’m hoping many of you have taken the time to review them.</a:t>
            </a:r>
          </a:p>
          <a:p>
            <a:endParaRPr lang="en-US" dirty="0"/>
          </a:p>
          <a:p>
            <a:endParaRPr lang="en-US" dirty="0"/>
          </a:p>
        </p:txBody>
      </p:sp>
      <p:sp>
        <p:nvSpPr>
          <p:cNvPr id="4" name="Slide Number Placeholder 3"/>
          <p:cNvSpPr>
            <a:spLocks noGrp="1"/>
          </p:cNvSpPr>
          <p:nvPr>
            <p:ph type="sldNum" sz="quarter" idx="10"/>
          </p:nvPr>
        </p:nvSpPr>
        <p:spPr/>
        <p:txBody>
          <a:bodyPr/>
          <a:lstStyle/>
          <a:p>
            <a:fld id="{68322CDD-9D6C-4F63-9EC2-648226624108}" type="slidenum">
              <a:rPr lang="en-US" smtClean="0"/>
              <a:t>11</a:t>
            </a:fld>
            <a:endParaRPr lang="en-US"/>
          </a:p>
        </p:txBody>
      </p:sp>
    </p:spTree>
    <p:extLst>
      <p:ext uri="{BB962C8B-B14F-4D97-AF65-F5344CB8AC3E}">
        <p14:creationId xmlns:p14="http://schemas.microsoft.com/office/powerpoint/2010/main" val="14255326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Brown Co</a:t>
            </a:r>
            <a:r>
              <a:rPr lang="en-US" dirty="0"/>
              <a:t>:  </a:t>
            </a:r>
            <a:r>
              <a:rPr lang="en-US" sz="1200" kern="1200" dirty="0">
                <a:solidFill>
                  <a:schemeClr val="tx1"/>
                </a:solidFill>
                <a:effectLst/>
                <a:latin typeface="+mn-lt"/>
                <a:ea typeface="+mn-ea"/>
                <a:cs typeface="+mn-cs"/>
              </a:rPr>
              <a:t>Tina Brunner’s comments.</a:t>
            </a:r>
          </a:p>
          <a:p>
            <a:r>
              <a:rPr lang="en-US" sz="1200" kern="1200" dirty="0">
                <a:solidFill>
                  <a:schemeClr val="tx1"/>
                </a:solidFill>
                <a:effectLst/>
                <a:latin typeface="+mn-lt"/>
                <a:ea typeface="+mn-ea"/>
                <a:cs typeface="+mn-cs"/>
              </a:rPr>
              <a:t> Medicare Minutes—and the volunteers who present them—are a huge part of their success.  For the volunteer program to be successful you need to keep them engaged on a regular basis and the Medicare Minutes provides that opportunity.  (former Social Security, Former nurses, insurance companies..)  Sept/Oct is their biggest outreach months.  Senior Fair is that month.  They do a lot of Employer outreach during that time because employers have their “fairs” where they are providing the next year’s insurance options, </a:t>
            </a:r>
            <a:r>
              <a:rPr lang="en-US" sz="1200" kern="1200" dirty="0" err="1">
                <a:solidFill>
                  <a:schemeClr val="tx1"/>
                </a:solidFill>
                <a:effectLst/>
                <a:latin typeface="+mn-lt"/>
                <a:ea typeface="+mn-ea"/>
                <a:cs typeface="+mn-cs"/>
              </a:rPr>
              <a:t>etc</a:t>
            </a:r>
            <a:r>
              <a:rPr lang="en-US" sz="1200" kern="1200" dirty="0">
                <a:solidFill>
                  <a:schemeClr val="tx1"/>
                </a:solidFill>
                <a:effectLst/>
                <a:latin typeface="+mn-lt"/>
                <a:ea typeface="+mn-ea"/>
                <a:cs typeface="+mn-cs"/>
              </a:rPr>
              <a:t> to their employees and they like to have the Brown Co staff there to share Medicare info.  They go to large and some small employers as well.  (WPS, Oneida Tribe, NWTC…)   </a:t>
            </a:r>
          </a:p>
          <a:p>
            <a:r>
              <a:rPr lang="en-US" sz="1200" kern="1200" dirty="0">
                <a:solidFill>
                  <a:schemeClr val="tx1"/>
                </a:solidFill>
                <a:effectLst/>
                <a:latin typeface="+mn-lt"/>
                <a:ea typeface="+mn-ea"/>
                <a:cs typeface="+mn-cs"/>
              </a:rPr>
              <a:t> </a:t>
            </a:r>
            <a:endParaRPr lang="en-US" sz="1200" b="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Milwaukee Co</a:t>
            </a:r>
            <a:r>
              <a:rPr lang="en-US" sz="1200" kern="1200" dirty="0">
                <a:solidFill>
                  <a:schemeClr val="tx1"/>
                </a:solidFill>
                <a:effectLst/>
                <a:latin typeface="+mn-lt"/>
                <a:ea typeface="+mn-ea"/>
                <a:cs typeface="+mn-cs"/>
              </a:rPr>
              <a:t>:  Milwaukee Co Department on Aging suggests “weaving” your message into all other agency events.</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Marquette Co</a:t>
            </a:r>
            <a:r>
              <a:rPr lang="en-US" sz="1200" kern="1200" dirty="0">
                <a:solidFill>
                  <a:schemeClr val="tx1"/>
                </a:solidFill>
                <a:effectLst/>
                <a:latin typeface="+mn-lt"/>
                <a:ea typeface="+mn-ea"/>
                <a:cs typeface="+mn-cs"/>
              </a:rPr>
              <a:t>:  Colleen Sengbusch– monthly presentations at their 6 dining sites.  Often use Medicare Minutes--helps save time preparing for the presentations, since they are all ready-to-go.   Also reaches many people each year by having a booth at the County Fair and the Caregiver luncheon.</a:t>
            </a:r>
            <a:endParaRPr lang="en-US" dirty="0"/>
          </a:p>
        </p:txBody>
      </p:sp>
      <p:sp>
        <p:nvSpPr>
          <p:cNvPr id="4" name="Slide Number Placeholder 3"/>
          <p:cNvSpPr>
            <a:spLocks noGrp="1"/>
          </p:cNvSpPr>
          <p:nvPr>
            <p:ph type="sldNum" sz="quarter" idx="10"/>
          </p:nvPr>
        </p:nvSpPr>
        <p:spPr/>
        <p:txBody>
          <a:bodyPr/>
          <a:lstStyle/>
          <a:p>
            <a:fld id="{68322CDD-9D6C-4F63-9EC2-648226624108}" type="slidenum">
              <a:rPr lang="en-US" smtClean="0"/>
              <a:t>12</a:t>
            </a:fld>
            <a:endParaRPr lang="en-US"/>
          </a:p>
        </p:txBody>
      </p:sp>
    </p:spTree>
    <p:extLst>
      <p:ext uri="{BB962C8B-B14F-4D97-AF65-F5344CB8AC3E}">
        <p14:creationId xmlns:p14="http://schemas.microsoft.com/office/powerpoint/2010/main" val="28298105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since the Medicare Minutes provide a really good opportunity for expanding face-to-face outreach, I want to be sure everyone is aware of what they are and how they can make it easier to do presentations.  ….</a:t>
            </a:r>
          </a:p>
          <a:p>
            <a:endParaRPr lang="en-US" dirty="0"/>
          </a:p>
          <a:p>
            <a:r>
              <a:rPr lang="en-US" dirty="0"/>
              <a:t>The script is very clear and can be read in only about 5 minutes, which makes for a nice, brief presentation.  This is something that could easily be done regularly at senior centers, or at Rotary, Kiwanis meetings, or to other groups.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Be sure to customize the materials with your local information.</a:t>
            </a:r>
          </a:p>
          <a:p>
            <a:endParaRPr lang="en-US" dirty="0"/>
          </a:p>
          <a:p>
            <a:r>
              <a:rPr lang="en-US" dirty="0"/>
              <a:t>Medicare Minutes  at SHIP TA center website—you will need your login credentials.  If you do not have a login for the SHIP TA, you can contact Phoebe Hefko to set you up.</a:t>
            </a:r>
          </a:p>
        </p:txBody>
      </p:sp>
      <p:sp>
        <p:nvSpPr>
          <p:cNvPr id="4" name="Slide Number Placeholder 3"/>
          <p:cNvSpPr>
            <a:spLocks noGrp="1"/>
          </p:cNvSpPr>
          <p:nvPr>
            <p:ph type="sldNum" sz="quarter" idx="10"/>
          </p:nvPr>
        </p:nvSpPr>
        <p:spPr/>
        <p:txBody>
          <a:bodyPr/>
          <a:lstStyle/>
          <a:p>
            <a:fld id="{68322CDD-9D6C-4F63-9EC2-648226624108}" type="slidenum">
              <a:rPr lang="en-US" smtClean="0"/>
              <a:t>13</a:t>
            </a:fld>
            <a:endParaRPr lang="en-US"/>
          </a:p>
        </p:txBody>
      </p:sp>
    </p:spTree>
    <p:extLst>
      <p:ext uri="{BB962C8B-B14F-4D97-AF65-F5344CB8AC3E}">
        <p14:creationId xmlns:p14="http://schemas.microsoft.com/office/powerpoint/2010/main" val="37037458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screenshot of the Medicare Minutes page of the SHIP TA Center’s website.  IF you scroll down on this page you can see the Medicare Minutes for each month and you can click on that to access the related materials.</a:t>
            </a:r>
          </a:p>
        </p:txBody>
      </p:sp>
      <p:sp>
        <p:nvSpPr>
          <p:cNvPr id="4" name="Slide Number Placeholder 3"/>
          <p:cNvSpPr>
            <a:spLocks noGrp="1"/>
          </p:cNvSpPr>
          <p:nvPr>
            <p:ph type="sldNum" sz="quarter" idx="10"/>
          </p:nvPr>
        </p:nvSpPr>
        <p:spPr/>
        <p:txBody>
          <a:bodyPr/>
          <a:lstStyle/>
          <a:p>
            <a:fld id="{68322CDD-9D6C-4F63-9EC2-648226624108}" type="slidenum">
              <a:rPr lang="en-US" smtClean="0"/>
              <a:t>14</a:t>
            </a:fld>
            <a:endParaRPr lang="en-US"/>
          </a:p>
        </p:txBody>
      </p:sp>
    </p:spTree>
    <p:extLst>
      <p:ext uri="{BB962C8B-B14F-4D97-AF65-F5344CB8AC3E}">
        <p14:creationId xmlns:p14="http://schemas.microsoft.com/office/powerpoint/2010/main" val="32366854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included the list here of all the topics that are scheduled for 2019.  </a:t>
            </a:r>
          </a:p>
        </p:txBody>
      </p:sp>
      <p:sp>
        <p:nvSpPr>
          <p:cNvPr id="4" name="Slide Number Placeholder 3"/>
          <p:cNvSpPr>
            <a:spLocks noGrp="1"/>
          </p:cNvSpPr>
          <p:nvPr>
            <p:ph type="sldNum" sz="quarter" idx="10"/>
          </p:nvPr>
        </p:nvSpPr>
        <p:spPr/>
        <p:txBody>
          <a:bodyPr/>
          <a:lstStyle/>
          <a:p>
            <a:fld id="{68322CDD-9D6C-4F63-9EC2-648226624108}" type="slidenum">
              <a:rPr lang="en-US" smtClean="0"/>
              <a:t>15</a:t>
            </a:fld>
            <a:endParaRPr lang="en-US"/>
          </a:p>
        </p:txBody>
      </p:sp>
    </p:spTree>
    <p:extLst>
      <p:ext uri="{BB962C8B-B14F-4D97-AF65-F5344CB8AC3E}">
        <p14:creationId xmlns:p14="http://schemas.microsoft.com/office/powerpoint/2010/main" val="41514464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here’s a quick look at the topics covered over the last two years.  Again, the scripts for these topics and all the related materials can be found on the Medicare Minutes website. </a:t>
            </a:r>
          </a:p>
          <a:p>
            <a:endParaRPr lang="en-US" dirty="0"/>
          </a:p>
          <a:p>
            <a:r>
              <a:rPr lang="en-US" dirty="0"/>
              <a:t>I encourage you to consider these resources to help you with presentations.  (Keep in mind, not every presentation needs to be an hour or hour and a half long full Medicare presentation.  These topics and materials work great for a short presentation.  And it may enable you to do more and reach more people by keeping them brief.)</a:t>
            </a:r>
          </a:p>
        </p:txBody>
      </p:sp>
      <p:sp>
        <p:nvSpPr>
          <p:cNvPr id="4" name="Slide Number Placeholder 3"/>
          <p:cNvSpPr>
            <a:spLocks noGrp="1"/>
          </p:cNvSpPr>
          <p:nvPr>
            <p:ph type="sldNum" sz="quarter" idx="10"/>
          </p:nvPr>
        </p:nvSpPr>
        <p:spPr/>
        <p:txBody>
          <a:bodyPr/>
          <a:lstStyle/>
          <a:p>
            <a:fld id="{68322CDD-9D6C-4F63-9EC2-648226624108}" type="slidenum">
              <a:rPr lang="en-US" smtClean="0"/>
              <a:t>16</a:t>
            </a:fld>
            <a:endParaRPr lang="en-US"/>
          </a:p>
        </p:txBody>
      </p:sp>
    </p:spTree>
    <p:extLst>
      <p:ext uri="{BB962C8B-B14F-4D97-AF65-F5344CB8AC3E}">
        <p14:creationId xmlns:p14="http://schemas.microsoft.com/office/powerpoint/2010/main" val="12991679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the third step—if you do not already have an outreach plan, it is good to develop one.  Planning it out month-by-month throughout the year will help you to stay on track.  OF course schedules change and new opportunities may come up, so try to be flexible and adjust as necessary.</a:t>
            </a:r>
          </a:p>
        </p:txBody>
      </p:sp>
      <p:sp>
        <p:nvSpPr>
          <p:cNvPr id="4" name="Slide Number Placeholder 3"/>
          <p:cNvSpPr>
            <a:spLocks noGrp="1"/>
          </p:cNvSpPr>
          <p:nvPr>
            <p:ph type="sldNum" sz="quarter" idx="10"/>
          </p:nvPr>
        </p:nvSpPr>
        <p:spPr/>
        <p:txBody>
          <a:bodyPr/>
          <a:lstStyle/>
          <a:p>
            <a:fld id="{68322CDD-9D6C-4F63-9EC2-648226624108}" type="slidenum">
              <a:rPr lang="en-US" smtClean="0"/>
              <a:t>17</a:t>
            </a:fld>
            <a:endParaRPr lang="en-US"/>
          </a:p>
        </p:txBody>
      </p:sp>
    </p:spTree>
    <p:extLst>
      <p:ext uri="{BB962C8B-B14F-4D97-AF65-F5344CB8AC3E}">
        <p14:creationId xmlns:p14="http://schemas.microsoft.com/office/powerpoint/2010/main" val="18371849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4</a:t>
            </a:r>
            <a:r>
              <a:rPr lang="en-US" baseline="30000" dirty="0"/>
              <a:t>th</a:t>
            </a:r>
            <a:r>
              <a:rPr lang="en-US" dirty="0"/>
              <a:t> step is of course to implement your plan.  </a:t>
            </a:r>
          </a:p>
          <a:p>
            <a:endParaRPr lang="en-US" dirty="0"/>
          </a:p>
          <a:p>
            <a:r>
              <a:rPr lang="en-US" dirty="0"/>
              <a:t>Remind:  If you need assistance—stretched too thin to take on more outreach—contact </a:t>
            </a:r>
            <a:r>
              <a:rPr lang="en-US" dirty="0" err="1"/>
              <a:t>Medigap</a:t>
            </a:r>
            <a:r>
              <a:rPr lang="en-US" dirty="0"/>
              <a:t> Helpline staff or DRW and request presentations in your county/service area.</a:t>
            </a:r>
          </a:p>
        </p:txBody>
      </p:sp>
      <p:sp>
        <p:nvSpPr>
          <p:cNvPr id="4" name="Slide Number Placeholder 3"/>
          <p:cNvSpPr>
            <a:spLocks noGrp="1"/>
          </p:cNvSpPr>
          <p:nvPr>
            <p:ph type="sldNum" sz="quarter" idx="10"/>
          </p:nvPr>
        </p:nvSpPr>
        <p:spPr/>
        <p:txBody>
          <a:bodyPr/>
          <a:lstStyle/>
          <a:p>
            <a:fld id="{68322CDD-9D6C-4F63-9EC2-648226624108}" type="slidenum">
              <a:rPr lang="en-US" smtClean="0"/>
              <a:t>18</a:t>
            </a:fld>
            <a:endParaRPr lang="en-US"/>
          </a:p>
        </p:txBody>
      </p:sp>
    </p:spTree>
    <p:extLst>
      <p:ext uri="{BB962C8B-B14F-4D97-AF65-F5344CB8AC3E}">
        <p14:creationId xmlns:p14="http://schemas.microsoft.com/office/powerpoint/2010/main" val="9582624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final step is also important and that is to review the plan annually.  </a:t>
            </a:r>
          </a:p>
        </p:txBody>
      </p:sp>
      <p:sp>
        <p:nvSpPr>
          <p:cNvPr id="4" name="Slide Number Placeholder 3"/>
          <p:cNvSpPr>
            <a:spLocks noGrp="1"/>
          </p:cNvSpPr>
          <p:nvPr>
            <p:ph type="sldNum" sz="quarter" idx="10"/>
          </p:nvPr>
        </p:nvSpPr>
        <p:spPr/>
        <p:txBody>
          <a:bodyPr/>
          <a:lstStyle/>
          <a:p>
            <a:fld id="{68322CDD-9D6C-4F63-9EC2-648226624108}" type="slidenum">
              <a:rPr lang="en-US" smtClean="0"/>
              <a:t>19</a:t>
            </a:fld>
            <a:endParaRPr lang="en-US"/>
          </a:p>
        </p:txBody>
      </p:sp>
    </p:spTree>
    <p:extLst>
      <p:ext uri="{BB962C8B-B14F-4D97-AF65-F5344CB8AC3E}">
        <p14:creationId xmlns:p14="http://schemas.microsoft.com/office/powerpoint/2010/main" val="2592858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goal of our outreach is to make sure that people are informed about Medicare and the Medicare related benefit programs so they can make informed decisions about their health care options and get help when they need it to maintain or improve the quality of their lives.</a:t>
            </a:r>
          </a:p>
          <a:p>
            <a:endParaRPr lang="en-US" dirty="0"/>
          </a:p>
          <a:p>
            <a:r>
              <a:rPr lang="en-US" dirty="0"/>
              <a:t>In order for people to get the benefits—they have to know that the benefits exist.  And when people have questions or complications, they need to know where to go for assistance.  The outreach you do helps to get the message out.  </a:t>
            </a:r>
          </a:p>
        </p:txBody>
      </p:sp>
      <p:sp>
        <p:nvSpPr>
          <p:cNvPr id="4" name="Slide Number Placeholder 3"/>
          <p:cNvSpPr>
            <a:spLocks noGrp="1"/>
          </p:cNvSpPr>
          <p:nvPr>
            <p:ph type="sldNum" sz="quarter" idx="10"/>
          </p:nvPr>
        </p:nvSpPr>
        <p:spPr/>
        <p:txBody>
          <a:bodyPr/>
          <a:lstStyle/>
          <a:p>
            <a:fld id="{68322CDD-9D6C-4F63-9EC2-648226624108}" type="slidenum">
              <a:rPr lang="en-US" smtClean="0"/>
              <a:t>2</a:t>
            </a:fld>
            <a:endParaRPr lang="en-US"/>
          </a:p>
        </p:txBody>
      </p:sp>
    </p:spTree>
    <p:extLst>
      <p:ext uri="{BB962C8B-B14F-4D97-AF65-F5344CB8AC3E}">
        <p14:creationId xmlns:p14="http://schemas.microsoft.com/office/powerpoint/2010/main" val="3315651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322CDD-9D6C-4F63-9EC2-648226624108}" type="slidenum">
              <a:rPr lang="en-US" smtClean="0"/>
              <a:t>20</a:t>
            </a:fld>
            <a:endParaRPr lang="en-US"/>
          </a:p>
        </p:txBody>
      </p:sp>
    </p:spTree>
    <p:extLst>
      <p:ext uri="{BB962C8B-B14F-4D97-AF65-F5344CB8AC3E}">
        <p14:creationId xmlns:p14="http://schemas.microsoft.com/office/powerpoint/2010/main" val="15201218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322CDD-9D6C-4F63-9EC2-648226624108}" type="slidenum">
              <a:rPr lang="en-US" smtClean="0"/>
              <a:t>21</a:t>
            </a:fld>
            <a:endParaRPr lang="en-US"/>
          </a:p>
        </p:txBody>
      </p:sp>
    </p:spTree>
    <p:extLst>
      <p:ext uri="{BB962C8B-B14F-4D97-AF65-F5344CB8AC3E}">
        <p14:creationId xmlns:p14="http://schemas.microsoft.com/office/powerpoint/2010/main" val="25076081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322CDD-9D6C-4F63-9EC2-648226624108}" type="slidenum">
              <a:rPr lang="en-US" smtClean="0"/>
              <a:t>22</a:t>
            </a:fld>
            <a:endParaRPr lang="en-US"/>
          </a:p>
        </p:txBody>
      </p:sp>
    </p:spTree>
    <p:extLst>
      <p:ext uri="{BB962C8B-B14F-4D97-AF65-F5344CB8AC3E}">
        <p14:creationId xmlns:p14="http://schemas.microsoft.com/office/powerpoint/2010/main" val="2358408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types of outreach are important, newsletter articles, flyers, radio ads—since different people respond to different types of outreach.  So of course it’s good to have a variety of outreach activities.  However, we are particularly focused now on face-to-face activities since they tend to be a very effective way to motivate people to take action…</a:t>
            </a:r>
          </a:p>
        </p:txBody>
      </p:sp>
      <p:sp>
        <p:nvSpPr>
          <p:cNvPr id="4" name="Slide Number Placeholder 3"/>
          <p:cNvSpPr>
            <a:spLocks noGrp="1"/>
          </p:cNvSpPr>
          <p:nvPr>
            <p:ph type="sldNum" sz="quarter" idx="10"/>
          </p:nvPr>
        </p:nvSpPr>
        <p:spPr/>
        <p:txBody>
          <a:bodyPr/>
          <a:lstStyle/>
          <a:p>
            <a:fld id="{68322CDD-9D6C-4F63-9EC2-648226624108}" type="slidenum">
              <a:rPr lang="en-US" smtClean="0"/>
              <a:t>3</a:t>
            </a:fld>
            <a:endParaRPr lang="en-US"/>
          </a:p>
        </p:txBody>
      </p:sp>
    </p:spTree>
    <p:extLst>
      <p:ext uri="{BB962C8B-B14F-4D97-AF65-F5344CB8AC3E}">
        <p14:creationId xmlns:p14="http://schemas.microsoft.com/office/powerpoint/2010/main" val="38636976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the question then is “how do we know how we are doing?”  </a:t>
            </a:r>
          </a:p>
          <a:p>
            <a:endParaRPr lang="en-US" dirty="0"/>
          </a:p>
          <a:p>
            <a:r>
              <a:rPr lang="en-US" dirty="0"/>
              <a:t>Booths/exhibits, Enrollment events, and Interactive presentations to public.  (These relate to the former PAM categories 1,2 and 3.)</a:t>
            </a:r>
          </a:p>
          <a:p>
            <a:endParaRPr lang="en-US" dirty="0"/>
          </a:p>
          <a:p>
            <a:r>
              <a:rPr lang="en-US" dirty="0"/>
              <a:t>… and the we can break it down by county.</a:t>
            </a:r>
          </a:p>
        </p:txBody>
      </p:sp>
      <p:sp>
        <p:nvSpPr>
          <p:cNvPr id="4" name="Slide Number Placeholder 3"/>
          <p:cNvSpPr>
            <a:spLocks noGrp="1"/>
          </p:cNvSpPr>
          <p:nvPr>
            <p:ph type="sldNum" sz="quarter" idx="10"/>
          </p:nvPr>
        </p:nvSpPr>
        <p:spPr/>
        <p:txBody>
          <a:bodyPr/>
          <a:lstStyle/>
          <a:p>
            <a:fld id="{68322CDD-9D6C-4F63-9EC2-648226624108}" type="slidenum">
              <a:rPr lang="en-US" smtClean="0"/>
              <a:t>4</a:t>
            </a:fld>
            <a:endParaRPr lang="en-US"/>
          </a:p>
        </p:txBody>
      </p:sp>
    </p:spTree>
    <p:extLst>
      <p:ext uri="{BB962C8B-B14F-4D97-AF65-F5344CB8AC3E}">
        <p14:creationId xmlns:p14="http://schemas.microsoft.com/office/powerpoint/2010/main" val="5043103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rating scale that is used to determine how the states are doing with face-to-face outreach.</a:t>
            </a:r>
          </a:p>
          <a:p>
            <a:endParaRPr lang="en-US" dirty="0"/>
          </a:p>
          <a:p>
            <a:r>
              <a:rPr lang="en-US" dirty="0"/>
              <a:t>And again, it is based on the percentage of beneficiaries that are reached through that group outreach.</a:t>
            </a:r>
          </a:p>
        </p:txBody>
      </p:sp>
      <p:sp>
        <p:nvSpPr>
          <p:cNvPr id="4" name="Slide Number Placeholder 3"/>
          <p:cNvSpPr>
            <a:spLocks noGrp="1"/>
          </p:cNvSpPr>
          <p:nvPr>
            <p:ph type="sldNum" sz="quarter" idx="10"/>
          </p:nvPr>
        </p:nvSpPr>
        <p:spPr/>
        <p:txBody>
          <a:bodyPr/>
          <a:lstStyle/>
          <a:p>
            <a:fld id="{68322CDD-9D6C-4F63-9EC2-648226624108}" type="slidenum">
              <a:rPr lang="en-US" smtClean="0"/>
              <a:t>5</a:t>
            </a:fld>
            <a:endParaRPr lang="en-US"/>
          </a:p>
        </p:txBody>
      </p:sp>
    </p:spTree>
    <p:extLst>
      <p:ext uri="{BB962C8B-B14F-4D97-AF65-F5344CB8AC3E}">
        <p14:creationId xmlns:p14="http://schemas.microsoft.com/office/powerpoint/2010/main" val="30429659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numbers are based on the PAM data reported statewide during the one-year period between April 1, 2017 and March 31, 2018.  These reflect the most recent PM2 rating. </a:t>
            </a:r>
          </a:p>
        </p:txBody>
      </p:sp>
      <p:sp>
        <p:nvSpPr>
          <p:cNvPr id="4" name="Slide Number Placeholder 3"/>
          <p:cNvSpPr>
            <a:spLocks noGrp="1"/>
          </p:cNvSpPr>
          <p:nvPr>
            <p:ph type="sldNum" sz="quarter" idx="10"/>
          </p:nvPr>
        </p:nvSpPr>
        <p:spPr/>
        <p:txBody>
          <a:bodyPr/>
          <a:lstStyle/>
          <a:p>
            <a:fld id="{68322CDD-9D6C-4F63-9EC2-648226624108}" type="slidenum">
              <a:rPr lang="en-US" smtClean="0"/>
              <a:t>6</a:t>
            </a:fld>
            <a:endParaRPr lang="en-US"/>
          </a:p>
        </p:txBody>
      </p:sp>
    </p:spTree>
    <p:extLst>
      <p:ext uri="{BB962C8B-B14F-4D97-AF65-F5344CB8AC3E}">
        <p14:creationId xmlns:p14="http://schemas.microsoft.com/office/powerpoint/2010/main" val="34002467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 the past months I have spoken with most of you, but I want to be sure everyone has the data on their county, so I will be sending out an email with your county’s PM2 rating over the next week or so.  </a:t>
            </a:r>
          </a:p>
          <a:p>
            <a:endParaRPr lang="en-US" dirty="0"/>
          </a:p>
        </p:txBody>
      </p:sp>
      <p:sp>
        <p:nvSpPr>
          <p:cNvPr id="4" name="Slide Number Placeholder 3"/>
          <p:cNvSpPr>
            <a:spLocks noGrp="1"/>
          </p:cNvSpPr>
          <p:nvPr>
            <p:ph type="sldNum" sz="quarter" idx="10"/>
          </p:nvPr>
        </p:nvSpPr>
        <p:spPr/>
        <p:txBody>
          <a:bodyPr/>
          <a:lstStyle/>
          <a:p>
            <a:fld id="{68322CDD-9D6C-4F63-9EC2-648226624108}" type="slidenum">
              <a:rPr lang="en-US" smtClean="0"/>
              <a:t>7</a:t>
            </a:fld>
            <a:endParaRPr lang="en-US"/>
          </a:p>
        </p:txBody>
      </p:sp>
    </p:spTree>
    <p:extLst>
      <p:ext uri="{BB962C8B-B14F-4D97-AF65-F5344CB8AC3E}">
        <p14:creationId xmlns:p14="http://schemas.microsoft.com/office/powerpoint/2010/main" val="13855085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want to take a minute to share some information about the current MIPPA grant.</a:t>
            </a:r>
          </a:p>
          <a:p>
            <a:endParaRPr lang="en-US" dirty="0"/>
          </a:p>
          <a:p>
            <a:r>
              <a:rPr lang="en-US" dirty="0"/>
              <a:t>  </a:t>
            </a:r>
          </a:p>
        </p:txBody>
      </p:sp>
      <p:sp>
        <p:nvSpPr>
          <p:cNvPr id="4" name="Slide Number Placeholder 3"/>
          <p:cNvSpPr>
            <a:spLocks noGrp="1"/>
          </p:cNvSpPr>
          <p:nvPr>
            <p:ph type="sldNum" sz="quarter" idx="10"/>
          </p:nvPr>
        </p:nvSpPr>
        <p:spPr/>
        <p:txBody>
          <a:bodyPr/>
          <a:lstStyle/>
          <a:p>
            <a:fld id="{68322CDD-9D6C-4F63-9EC2-648226624108}" type="slidenum">
              <a:rPr lang="en-US" smtClean="0"/>
              <a:t>8</a:t>
            </a:fld>
            <a:endParaRPr lang="en-US"/>
          </a:p>
        </p:txBody>
      </p:sp>
    </p:spTree>
    <p:extLst>
      <p:ext uri="{BB962C8B-B14F-4D97-AF65-F5344CB8AC3E}">
        <p14:creationId xmlns:p14="http://schemas.microsoft.com/office/powerpoint/2010/main" val="3938196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Ok, so once we know how we are doing, we can start looking at ways to improve our rating statewide.</a:t>
            </a:r>
          </a:p>
          <a:p>
            <a:endParaRPr lang="en-US" dirty="0"/>
          </a:p>
          <a:p>
            <a:r>
              <a:rPr lang="en-US" dirty="0"/>
              <a:t>Listed here are 5 steps that can help you to increase the number of people you reach through face-to-face—or group—outreach.</a:t>
            </a:r>
          </a:p>
        </p:txBody>
      </p:sp>
      <p:sp>
        <p:nvSpPr>
          <p:cNvPr id="4" name="Slide Number Placeholder 3"/>
          <p:cNvSpPr>
            <a:spLocks noGrp="1"/>
          </p:cNvSpPr>
          <p:nvPr>
            <p:ph type="sldNum" sz="quarter" idx="10"/>
          </p:nvPr>
        </p:nvSpPr>
        <p:spPr/>
        <p:txBody>
          <a:bodyPr/>
          <a:lstStyle/>
          <a:p>
            <a:fld id="{68322CDD-9D6C-4F63-9EC2-648226624108}" type="slidenum">
              <a:rPr lang="en-US" smtClean="0"/>
              <a:t>9</a:t>
            </a:fld>
            <a:endParaRPr lang="en-US"/>
          </a:p>
        </p:txBody>
      </p:sp>
    </p:spTree>
    <p:extLst>
      <p:ext uri="{BB962C8B-B14F-4D97-AF65-F5344CB8AC3E}">
        <p14:creationId xmlns:p14="http://schemas.microsoft.com/office/powerpoint/2010/main" val="16008044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2606040"/>
            <a:ext cx="10058400" cy="2743200"/>
          </a:xfrm>
        </p:spPr>
        <p:txBody>
          <a:bodyPr anchor="b">
            <a:normAutofit/>
          </a:bodyPr>
          <a:lstStyle>
            <a:lvl1pPr algn="l">
              <a:lnSpc>
                <a:spcPct val="80000"/>
              </a:lnSpc>
              <a:defRPr sz="6800">
                <a:solidFill>
                  <a:schemeClr val="tx1"/>
                </a:solidFill>
                <a:effectLst>
                  <a:outerShdw blurRad="38100" dist="25400" dir="18900000" algn="bl" rotWithShape="0">
                    <a:schemeClr val="bg1">
                      <a:alpha val="80000"/>
                    </a:scheme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066800" y="5360437"/>
            <a:ext cx="10058400" cy="365760"/>
          </a:xfrm>
        </p:spPr>
        <p:txBody>
          <a:bodyPr>
            <a:normAutofit/>
          </a:bodyPr>
          <a:lstStyle>
            <a:lvl1pPr marL="0" indent="0" algn="l">
              <a:spcBef>
                <a:spcPts val="0"/>
              </a:spcBef>
              <a:buNone/>
              <a:defRPr sz="2000" b="1" cap="all" baseline="0">
                <a:solidFill>
                  <a:schemeClr val="accent1">
                    <a:lumMod val="75000"/>
                  </a:schemeClr>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8" name="Rectangle 7"/>
          <p:cNvSpPr/>
          <p:nvPr userDrawn="1"/>
        </p:nvSpPr>
        <p:spPr>
          <a:xfrm>
            <a:off x="0" y="5888736"/>
            <a:ext cx="12192000" cy="109728"/>
          </a:xfrm>
          <a:prstGeom prst="rect">
            <a:avLst/>
          </a:prstGeom>
          <a:ln>
            <a:noFill/>
          </a:ln>
          <a:effectLst>
            <a:outerShdw blurRad="25400" dist="25400" dir="54000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C9872EE9-AF66-483C-961F-59B9F002993E}" type="datetime1">
              <a:rPr lang="en-US" smtClean="0"/>
              <a:pPr/>
              <a:t>12/12/2018</a:t>
            </a:fld>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25000" y="382230"/>
            <a:ext cx="1371600" cy="556136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95400" y="382230"/>
            <a:ext cx="7863840" cy="556137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C7BEAFD5-7FA3-40FB-875B-457FB46B25A4}" type="datetime1">
              <a:rPr lang="en-US" smtClean="0"/>
              <a:pPr/>
              <a:t>12/12/2018</a:t>
            </a:fld>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89AD63E2-E931-4653-BB33-A910E07D11B2}" type="datetime1">
              <a:rPr lang="en-US" smtClean="0"/>
              <a:pPr/>
              <a:t>12/12/2018</a:t>
            </a:fld>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6800" y="1565829"/>
            <a:ext cx="5943600" cy="4114800"/>
          </a:xfrm>
        </p:spPr>
        <p:txBody>
          <a:bodyPr anchor="b">
            <a:normAutofit/>
          </a:bodyPr>
          <a:lstStyle>
            <a:lvl1pPr>
              <a:lnSpc>
                <a:spcPct val="80000"/>
              </a:lnSpc>
              <a:defRPr sz="5400">
                <a:effectLst>
                  <a:outerShdw blurRad="38100" dist="25400" dir="18900000" algn="bl" rotWithShape="0">
                    <a:schemeClr val="bg1">
                      <a:alpha val="80000"/>
                    </a:schemeClr>
                  </a:outerShdw>
                </a:effectLst>
              </a:defRPr>
            </a:lvl1pPr>
          </a:lstStyle>
          <a:p>
            <a:r>
              <a:rPr lang="en-US"/>
              <a:t>Click to edit Master title style</a:t>
            </a:r>
            <a:endParaRPr lang="en-US" dirty="0"/>
          </a:p>
        </p:txBody>
      </p:sp>
      <p:sp>
        <p:nvSpPr>
          <p:cNvPr id="3" name="Text Placeholder 2"/>
          <p:cNvSpPr>
            <a:spLocks noGrp="1"/>
          </p:cNvSpPr>
          <p:nvPr>
            <p:ph type="body" idx="1"/>
          </p:nvPr>
        </p:nvSpPr>
        <p:spPr>
          <a:xfrm>
            <a:off x="1066801" y="5682343"/>
            <a:ext cx="5943600" cy="410547"/>
          </a:xfrm>
        </p:spPr>
        <p:txBody>
          <a:bodyPr>
            <a:normAutofit/>
          </a:bodyPr>
          <a:lstStyle>
            <a:lvl1pPr marL="0" indent="0">
              <a:spcBef>
                <a:spcPts val="0"/>
              </a:spcBef>
              <a:buNone/>
              <a:defRPr sz="2200" b="1" cap="all" baseline="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9" name="Rectangle 8"/>
          <p:cNvSpPr/>
          <p:nvPr userDrawn="1"/>
        </p:nvSpPr>
        <p:spPr>
          <a:xfrm>
            <a:off x="7707084" y="0"/>
            <a:ext cx="54864"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bwMode="hidden">
          <a:xfrm>
            <a:off x="7761948" y="283"/>
            <a:ext cx="4427508" cy="6856286"/>
          </a:xfrm>
          <a:prstGeom prst="rect">
            <a:avLst/>
          </a:prstGeom>
        </p:spPr>
      </p:pic>
    </p:spTree>
    <p:extLst>
      <p:ext uri="{BB962C8B-B14F-4D97-AF65-F5344CB8AC3E}">
        <p14:creationId xmlns:p14="http://schemas.microsoft.com/office/powerpoint/2010/main" val="3506778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5400" y="1825625"/>
            <a:ext cx="4724400" cy="4117975"/>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199" y="1825625"/>
            <a:ext cx="4724400" cy="4117975"/>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C9EA1F43-559A-4B47-A959-EFB6142CA3A9}" type="datetime1">
              <a:rPr lang="en-US" smtClean="0"/>
              <a:pPr/>
              <a:t>12/12/2018</a:t>
            </a:fld>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295400" y="1828800"/>
            <a:ext cx="4727448" cy="641350"/>
          </a:xfrm>
        </p:spPr>
        <p:txBody>
          <a:bodyPr anchor="ctr">
            <a:normAutofit/>
          </a:bodyPr>
          <a:lstStyle>
            <a:lvl1pPr marL="0" indent="0">
              <a:spcBef>
                <a:spcPts val="0"/>
              </a:spcBef>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2470151"/>
            <a:ext cx="4727448" cy="347345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67628" y="1828800"/>
            <a:ext cx="4727448" cy="641350"/>
          </a:xfrm>
        </p:spPr>
        <p:txBody>
          <a:bodyPr anchor="ctr">
            <a:normAutofit/>
          </a:bodyPr>
          <a:lstStyle>
            <a:lvl1pPr marL="0" indent="0">
              <a:spcBef>
                <a:spcPts val="0"/>
              </a:spcBef>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69152" y="2470151"/>
            <a:ext cx="4727448" cy="347345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F1261AED-24AE-4AC7-940D-F7106D2788A3}" type="datetime1">
              <a:rPr lang="en-US" smtClean="0"/>
              <a:pPr/>
              <a:t>12/12/2018</a:t>
            </a:fld>
            <a:endParaRPr lang="en-US" dirty="0"/>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EC425771-5E10-4A19-AB0E-909293152332}" type="datetime1">
              <a:rPr lang="en-US" smtClean="0"/>
              <a:pPr/>
              <a:t>12/12/2018</a:t>
            </a:fld>
            <a:endParaRPr lang="en-US" dirty="0"/>
          </a:p>
        </p:txBody>
      </p:sp>
      <p:sp>
        <p:nvSpPr>
          <p:cNvPr id="5" name="Slide Number Placeholder 4"/>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03606FD5-B03F-45D5-A178-114C548C0032}" type="datetime1">
              <a:rPr lang="en-US" smtClean="0"/>
              <a:pPr/>
              <a:t>12/12/2018</a:t>
            </a:fld>
            <a:endParaRPr lang="en-US" dirty="0"/>
          </a:p>
        </p:txBody>
      </p:sp>
      <p:sp>
        <p:nvSpPr>
          <p:cNvPr id="4" name="Slide Number Placeholder 3"/>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bwMode="hidden">
          <a:xfrm>
            <a:off x="7766439" y="283"/>
            <a:ext cx="4435717" cy="6856286"/>
          </a:xfrm>
          <a:prstGeom prst="rect">
            <a:avLst/>
          </a:prstGeom>
        </p:spPr>
      </p:pic>
      <p:sp>
        <p:nvSpPr>
          <p:cNvPr id="2" name="Title 1"/>
          <p:cNvSpPr>
            <a:spLocks noGrp="1"/>
          </p:cNvSpPr>
          <p:nvPr>
            <p:ph type="title"/>
          </p:nvPr>
        </p:nvSpPr>
        <p:spPr>
          <a:xfrm>
            <a:off x="8229601" y="2514600"/>
            <a:ext cx="3474720" cy="1600200"/>
          </a:xfrm>
        </p:spPr>
        <p:txBody>
          <a:bodyPr anchor="b"/>
          <a:lstStyle>
            <a:lvl1pPr>
              <a:defRPr sz="3200">
                <a:solidFill>
                  <a:schemeClr val="accent1">
                    <a:lumMod val="7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790302" y="685800"/>
            <a:ext cx="6126480" cy="548640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229600" y="4343400"/>
            <a:ext cx="3474720" cy="1188720"/>
          </a:xfrm>
        </p:spPr>
        <p:txBody>
          <a:bodyPr>
            <a:normAutofit/>
          </a:bodyPr>
          <a:lstStyle>
            <a:lvl1pPr marL="0" indent="0">
              <a:spcBef>
                <a:spcPts val="8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0" name="Rectangle 9"/>
          <p:cNvSpPr/>
          <p:nvPr userDrawn="1"/>
        </p:nvSpPr>
        <p:spPr>
          <a:xfrm>
            <a:off x="7711702" y="0"/>
            <a:ext cx="54864"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E8B012C0-B102-441D-AA86-2C80DFA84E68}" type="datetime1">
              <a:rPr lang="en-US" smtClean="0"/>
              <a:pPr/>
              <a:t>12/12/2018</a:t>
            </a:fld>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bwMode="hidden">
          <a:xfrm>
            <a:off x="7766439" y="283"/>
            <a:ext cx="4435717" cy="6856286"/>
          </a:xfrm>
          <a:prstGeom prst="rect">
            <a:avLst/>
          </a:prstGeom>
        </p:spPr>
      </p:pic>
      <p:sp>
        <p:nvSpPr>
          <p:cNvPr id="2" name="Title 1"/>
          <p:cNvSpPr>
            <a:spLocks noGrp="1"/>
          </p:cNvSpPr>
          <p:nvPr>
            <p:ph type="title"/>
          </p:nvPr>
        </p:nvSpPr>
        <p:spPr>
          <a:xfrm>
            <a:off x="8229600" y="2514600"/>
            <a:ext cx="3474720" cy="1600200"/>
          </a:xfrm>
        </p:spPr>
        <p:txBody>
          <a:bodyPr anchor="b"/>
          <a:lstStyle>
            <a:lvl1pPr>
              <a:defRPr sz="3200">
                <a:solidFill>
                  <a:schemeClr val="accent1">
                    <a:lumMod val="75000"/>
                  </a:schemeClr>
                </a:solidFill>
              </a:defRPr>
            </a:lvl1pPr>
          </a:lstStyle>
          <a:p>
            <a:r>
              <a:rPr lang="en-US"/>
              <a:t>Click to edit Master title style</a:t>
            </a:r>
            <a:endParaRPr lang="en-US" dirty="0"/>
          </a:p>
        </p:txBody>
      </p:sp>
      <p:sp>
        <p:nvSpPr>
          <p:cNvPr id="3" name="Picture Placeholder 2" descr="An empty placeholder to add an image. Click on the placeholder and select the image that you wish to add"/>
          <p:cNvSpPr>
            <a:spLocks noGrp="1"/>
          </p:cNvSpPr>
          <p:nvPr>
            <p:ph type="pic" idx="1"/>
          </p:nvPr>
        </p:nvSpPr>
        <p:spPr>
          <a:xfrm>
            <a:off x="0" y="1325880"/>
            <a:ext cx="6858000" cy="4206240"/>
          </a:xfrm>
          <a:solidFill>
            <a:schemeClr val="bg2"/>
          </a:solidFill>
          <a:effectLst>
            <a:outerShdw blurRad="63500" sx="101000" sy="101000" algn="ctr" rotWithShape="0">
              <a:prstClr val="black">
                <a:alpha val="15000"/>
              </a:prstClr>
            </a:outerShdw>
          </a:effectLst>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229600" y="4343400"/>
            <a:ext cx="3474720" cy="1188720"/>
          </a:xfrm>
        </p:spPr>
        <p:txBody>
          <a:bodyPr>
            <a:normAutofit/>
          </a:bodyPr>
          <a:lstStyle>
            <a:lvl1pPr marL="0" indent="0">
              <a:spcBef>
                <a:spcPts val="8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601E0B12-F9DE-47EF-A076-CF602073F1B2}" type="datetime1">
              <a:rPr lang="en-US" smtClean="0"/>
              <a:pPr/>
              <a:t>12/12/2018</a:t>
            </a:fld>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
        <p:nvSpPr>
          <p:cNvPr id="11" name="Rectangle 10"/>
          <p:cNvSpPr/>
          <p:nvPr userDrawn="1"/>
        </p:nvSpPr>
        <p:spPr>
          <a:xfrm>
            <a:off x="7711702" y="0"/>
            <a:ext cx="54864"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724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95400" y="381000"/>
            <a:ext cx="9601200" cy="11430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295400" y="1828800"/>
            <a:ext cx="9601200" cy="41148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1295400" y="6419462"/>
            <a:ext cx="5181600" cy="238902"/>
          </a:xfrm>
          <a:prstGeom prst="rect">
            <a:avLst/>
          </a:prstGeom>
        </p:spPr>
        <p:txBody>
          <a:bodyPr vert="horz" lIns="91440" tIns="45720" rIns="91440" bIns="45720" rtlCol="0" anchor="ctr"/>
          <a:lstStyle>
            <a:lvl1pPr algn="l">
              <a:defRPr sz="1100">
                <a:solidFill>
                  <a:schemeClr val="tx1"/>
                </a:solidFill>
              </a:defRPr>
            </a:lvl1pPr>
          </a:lstStyle>
          <a:p>
            <a:r>
              <a:rPr lang="en-US"/>
              <a:t>Add a footer</a:t>
            </a:r>
            <a:endParaRPr lang="en-US" dirty="0"/>
          </a:p>
        </p:txBody>
      </p:sp>
      <p:sp>
        <p:nvSpPr>
          <p:cNvPr id="4" name="Date Placeholder 3"/>
          <p:cNvSpPr>
            <a:spLocks noGrp="1"/>
          </p:cNvSpPr>
          <p:nvPr>
            <p:ph type="dt" sz="half" idx="2"/>
          </p:nvPr>
        </p:nvSpPr>
        <p:spPr>
          <a:xfrm>
            <a:off x="8556170" y="6419462"/>
            <a:ext cx="1351383" cy="238902"/>
          </a:xfrm>
          <a:prstGeom prst="rect">
            <a:avLst/>
          </a:prstGeom>
        </p:spPr>
        <p:txBody>
          <a:bodyPr vert="horz" lIns="91440" tIns="45720" rIns="91440" bIns="45720" rtlCol="0" anchor="ctr"/>
          <a:lstStyle>
            <a:lvl1pPr algn="r">
              <a:defRPr sz="1100">
                <a:solidFill>
                  <a:schemeClr val="tx1"/>
                </a:solidFill>
              </a:defRPr>
            </a:lvl1pPr>
          </a:lstStyle>
          <a:p>
            <a:fld id="{C8B93266-8FB4-430B-8AE3-3A53F50E1A0B}" type="datetime1">
              <a:rPr lang="en-US" smtClean="0"/>
              <a:pPr/>
              <a:t>12/12/2018</a:t>
            </a:fld>
            <a:endParaRPr lang="en-US" dirty="0"/>
          </a:p>
        </p:txBody>
      </p:sp>
      <p:sp>
        <p:nvSpPr>
          <p:cNvPr id="6" name="Slide Number Placeholder 5"/>
          <p:cNvSpPr>
            <a:spLocks noGrp="1"/>
          </p:cNvSpPr>
          <p:nvPr>
            <p:ph type="sldNum" sz="quarter" idx="4"/>
          </p:nvPr>
        </p:nvSpPr>
        <p:spPr>
          <a:xfrm>
            <a:off x="10198358" y="6419462"/>
            <a:ext cx="698241" cy="238902"/>
          </a:xfrm>
          <a:prstGeom prst="rect">
            <a:avLst/>
          </a:prstGeom>
        </p:spPr>
        <p:txBody>
          <a:bodyPr vert="horz" lIns="91440" tIns="45720" rIns="91440" bIns="45720" rtlCol="0" anchor="ctr"/>
          <a:lstStyle>
            <a:lvl1pPr algn="r">
              <a:defRPr sz="1100">
                <a:solidFill>
                  <a:schemeClr val="tx1"/>
                </a:solidFill>
              </a:defRPr>
            </a:lvl1pPr>
          </a:lstStyle>
          <a:p>
            <a:fld id="{E31375A4-56A4-47D6-9801-1991572033F7}" type="slidenum">
              <a:rPr lang="en-US" smtClean="0"/>
              <a:pPr/>
              <a:t>‹#›</a:t>
            </a:fld>
            <a:endParaRPr lang="en-US"/>
          </a:p>
        </p:txBody>
      </p:sp>
      <p:sp>
        <p:nvSpPr>
          <p:cNvPr id="8" name="Rectangle 7"/>
          <p:cNvSpPr/>
          <p:nvPr userDrawn="1"/>
        </p:nvSpPr>
        <p:spPr>
          <a:xfrm>
            <a:off x="0" y="6257036"/>
            <a:ext cx="12192000" cy="54864"/>
          </a:xfrm>
          <a:prstGeom prst="rect">
            <a:avLst/>
          </a:prstGeom>
          <a:ln>
            <a:noFill/>
          </a:ln>
          <a:effectLst>
            <a:innerShdw blurRad="25400" dist="12700" dir="16200000">
              <a:schemeClr val="accent1">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200" b="1" kern="1200" cap="all" baseline="0">
          <a:solidFill>
            <a:schemeClr val="accent1"/>
          </a:solidFill>
          <a:effectLst>
            <a:outerShdw blurRad="38100" dist="25400" dir="18900000" algn="bl" rotWithShape="0">
              <a:schemeClr val="bg1">
                <a:alpha val="80000"/>
              </a:schemeClr>
            </a:outerShdw>
          </a:effectLst>
          <a:latin typeface="+mj-lt"/>
          <a:ea typeface="+mj-ea"/>
          <a:cs typeface="+mj-cs"/>
        </a:defRPr>
      </a:lvl1pPr>
    </p:titleStyle>
    <p:body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423160" indent="0" algn="l" defTabSz="914400" rtl="0" eaLnBrk="1" latinLnBrk="0" hangingPunct="1">
        <a:lnSpc>
          <a:spcPct val="90000"/>
        </a:lnSpc>
        <a:spcBef>
          <a:spcPts val="800"/>
        </a:spcBef>
        <a:buClr>
          <a:schemeClr val="accent1"/>
        </a:buClr>
        <a:buFont typeface="Arial" pitchFamily="34" charset="0"/>
        <a:buNone/>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10"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portal.shiptacenter.org/center-services/medicare-minutes/"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gwaar.org/medicare-outreach-and-assistance-resources"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mailto:debbie.bisswurm@gwaar.org"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hyperlink" Target="mailto:Phoebe.Hefko@dhs.wisconsin.gov"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8500" y="1354463"/>
            <a:ext cx="4651898" cy="1763893"/>
          </a:xfrm>
        </p:spPr>
        <p:txBody>
          <a:bodyPr>
            <a:normAutofit fontScale="90000"/>
          </a:bodyPr>
          <a:lstStyle/>
          <a:p>
            <a:r>
              <a:rPr lang="en-US" sz="5400" dirty="0"/>
              <a:t>Sharing your message</a:t>
            </a:r>
            <a:br>
              <a:rPr lang="en-US" sz="5400" dirty="0"/>
            </a:br>
            <a:r>
              <a:rPr lang="en-US" sz="5400" dirty="0" err="1"/>
              <a:t>Face-to-FAce</a:t>
            </a:r>
            <a:endParaRPr lang="en-US" sz="5400" dirty="0"/>
          </a:p>
        </p:txBody>
      </p:sp>
      <p:sp>
        <p:nvSpPr>
          <p:cNvPr id="3" name="Subtitle 2"/>
          <p:cNvSpPr>
            <a:spLocks noGrp="1"/>
          </p:cNvSpPr>
          <p:nvPr>
            <p:ph type="subTitle" idx="1"/>
          </p:nvPr>
        </p:nvSpPr>
        <p:spPr>
          <a:xfrm>
            <a:off x="421690" y="3654250"/>
            <a:ext cx="4376690" cy="303517"/>
          </a:xfrm>
        </p:spPr>
        <p:txBody>
          <a:bodyPr>
            <a:noAutofit/>
          </a:bodyPr>
          <a:lstStyle/>
          <a:p>
            <a:r>
              <a:rPr lang="en-US" sz="2400" dirty="0" err="1">
                <a:solidFill>
                  <a:schemeClr val="accent1">
                    <a:lumMod val="75000"/>
                  </a:schemeClr>
                </a:solidFill>
              </a:rPr>
              <a:t>Ebs</a:t>
            </a:r>
            <a:r>
              <a:rPr lang="en-US" sz="2400" dirty="0">
                <a:solidFill>
                  <a:schemeClr val="accent1">
                    <a:lumMod val="75000"/>
                  </a:schemeClr>
                </a:solidFill>
              </a:rPr>
              <a:t> statewide training</a:t>
            </a:r>
          </a:p>
          <a:p>
            <a:r>
              <a:rPr lang="en-US" sz="2400" dirty="0"/>
              <a:t>December 2018</a:t>
            </a:r>
          </a:p>
          <a:p>
            <a:endParaRPr lang="en-US" sz="2400" dirty="0">
              <a:solidFill>
                <a:schemeClr val="accent1">
                  <a:lumMod val="75000"/>
                </a:schemeClr>
              </a:solidFill>
            </a:endParaRPr>
          </a:p>
          <a:p>
            <a:endParaRPr lang="en-US" sz="2400" dirty="0">
              <a:solidFill>
                <a:schemeClr val="accent1">
                  <a:lumMod val="75000"/>
                </a:schemeClr>
              </a:solidFill>
            </a:endParaRPr>
          </a:p>
        </p:txBody>
      </p:sp>
      <p:pic>
        <p:nvPicPr>
          <p:cNvPr id="4" name="Picture 3" descr="Related image">
            <a:extLst>
              <a:ext uri="{FF2B5EF4-FFF2-40B4-BE49-F238E27FC236}">
                <a16:creationId xmlns:a16="http://schemas.microsoft.com/office/drawing/2014/main" id="{17B46A22-21AC-4D0F-B903-9F1736FF300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142416" y="396220"/>
            <a:ext cx="6892159" cy="4953020"/>
          </a:xfrm>
          <a:prstGeom prst="rect">
            <a:avLst/>
          </a:prstGeom>
          <a:noFill/>
          <a:ln>
            <a:noFill/>
          </a:ln>
        </p:spPr>
      </p:pic>
    </p:spTree>
    <p:extLst>
      <p:ext uri="{BB962C8B-B14F-4D97-AF65-F5344CB8AC3E}">
        <p14:creationId xmlns:p14="http://schemas.microsoft.com/office/powerpoint/2010/main" val="353226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Review Your Existing Plan</a:t>
            </a:r>
          </a:p>
        </p:txBody>
      </p:sp>
      <p:sp>
        <p:nvSpPr>
          <p:cNvPr id="3" name="Content Placeholder 2"/>
          <p:cNvSpPr>
            <a:spLocks noGrp="1"/>
          </p:cNvSpPr>
          <p:nvPr>
            <p:ph idx="1"/>
          </p:nvPr>
        </p:nvSpPr>
        <p:spPr/>
        <p:txBody>
          <a:bodyPr>
            <a:normAutofit/>
          </a:bodyPr>
          <a:lstStyle/>
          <a:p>
            <a:r>
              <a:rPr lang="en-US" dirty="0"/>
              <a:t>What face-to-face outreach activities do you do on a monthly basis?</a:t>
            </a:r>
          </a:p>
          <a:p>
            <a:pPr lvl="1"/>
            <a:r>
              <a:rPr lang="en-US" dirty="0"/>
              <a:t>How many people do you typically reach at these activities? </a:t>
            </a:r>
          </a:p>
          <a:p>
            <a:pPr lvl="1"/>
            <a:r>
              <a:rPr lang="en-US" dirty="0"/>
              <a:t>How can you increase that number?  (Advertise? Flyers?)</a:t>
            </a:r>
          </a:p>
          <a:p>
            <a:r>
              <a:rPr lang="en-US" dirty="0"/>
              <a:t>List special events (Health Fairs/Senior Expos) scheduled.</a:t>
            </a:r>
          </a:p>
          <a:p>
            <a:r>
              <a:rPr lang="en-US" dirty="0"/>
              <a:t>Other presentations or face-to-face outreach that you’ve done over the past years.</a:t>
            </a:r>
          </a:p>
          <a:p>
            <a:pPr marL="457200" lvl="0" indent="-457200">
              <a:spcAft>
                <a:spcPts val="1200"/>
              </a:spcAft>
            </a:pPr>
            <a:endParaRPr lang="en-US" dirty="0"/>
          </a:p>
        </p:txBody>
      </p:sp>
    </p:spTree>
    <p:extLst>
      <p:ext uri="{BB962C8B-B14F-4D97-AF65-F5344CB8AC3E}">
        <p14:creationId xmlns:p14="http://schemas.microsoft.com/office/powerpoint/2010/main" val="100203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6544" y="476693"/>
            <a:ext cx="9601200" cy="1143000"/>
          </a:xfrm>
        </p:spPr>
        <p:txBody>
          <a:bodyPr/>
          <a:lstStyle/>
          <a:p>
            <a:r>
              <a:rPr lang="en-US" sz="3600" dirty="0"/>
              <a:t>2.  Review WI’s Best Practices </a:t>
            </a:r>
            <a:br>
              <a:rPr lang="en-US" dirty="0"/>
            </a:br>
            <a:r>
              <a:rPr lang="en-US" dirty="0"/>
              <a:t>       </a:t>
            </a:r>
            <a:r>
              <a:rPr lang="en-US" sz="2800" dirty="0"/>
              <a:t>for Medicare Outreach and Assistance</a:t>
            </a:r>
          </a:p>
        </p:txBody>
      </p:sp>
      <p:sp>
        <p:nvSpPr>
          <p:cNvPr id="3" name="Content Placeholder 2"/>
          <p:cNvSpPr>
            <a:spLocks noGrp="1"/>
          </p:cNvSpPr>
          <p:nvPr>
            <p:ph idx="1"/>
          </p:nvPr>
        </p:nvSpPr>
        <p:spPr>
          <a:xfrm>
            <a:off x="1295400" y="1881963"/>
            <a:ext cx="10145233" cy="4114800"/>
          </a:xfrm>
        </p:spPr>
        <p:txBody>
          <a:bodyPr>
            <a:normAutofit fontScale="92500" lnSpcReduction="20000"/>
          </a:bodyPr>
          <a:lstStyle/>
          <a:p>
            <a:r>
              <a:rPr lang="en-US" dirty="0"/>
              <a:t>Best practices encompass a wide range of activities—Review the face-to-face activities and consider what might work in your service area.</a:t>
            </a:r>
          </a:p>
          <a:p>
            <a:r>
              <a:rPr lang="en-US" dirty="0"/>
              <a:t>Many agencies have found several types of activities effective to reach larger numbers:</a:t>
            </a:r>
          </a:p>
          <a:p>
            <a:pPr lvl="1"/>
            <a:r>
              <a:rPr lang="en-US" dirty="0"/>
              <a:t>Health Fairs/exhibits</a:t>
            </a:r>
          </a:p>
          <a:p>
            <a:pPr lvl="1"/>
            <a:r>
              <a:rPr lang="en-US" dirty="0"/>
              <a:t>County Fairs, Farmers Markets</a:t>
            </a:r>
          </a:p>
          <a:p>
            <a:pPr lvl="1"/>
            <a:r>
              <a:rPr lang="en-US" dirty="0"/>
              <a:t>Large group presentations (Employer/retiree/union groups, Presentations at libraries/senior centers)</a:t>
            </a:r>
          </a:p>
          <a:p>
            <a:r>
              <a:rPr lang="en-US" dirty="0"/>
              <a:t>Are there others at your agency who may be able to take on some of the activities listed?</a:t>
            </a:r>
          </a:p>
          <a:p>
            <a:r>
              <a:rPr lang="en-US" dirty="0"/>
              <a:t>If staff time or expertise is limited, consider reaching out to the </a:t>
            </a:r>
            <a:r>
              <a:rPr lang="en-US" dirty="0" err="1"/>
              <a:t>Medigap</a:t>
            </a:r>
            <a:r>
              <a:rPr lang="en-US" dirty="0"/>
              <a:t> Helpline or Disability Drug Benefits Helpline for help. These agencies are often willing to provide a guest presenter if you can supply a venue and an audience.</a:t>
            </a:r>
          </a:p>
          <a:p>
            <a:r>
              <a:rPr lang="en-US" dirty="0"/>
              <a:t>Keep in mind—best practices are intended as a guide.  Find what works best for your agency and service area.</a:t>
            </a:r>
          </a:p>
          <a:p>
            <a:pPr marL="457200" lvl="0" indent="-457200">
              <a:spcAft>
                <a:spcPts val="1200"/>
              </a:spcAft>
            </a:pPr>
            <a:endParaRPr lang="en-US" dirty="0"/>
          </a:p>
        </p:txBody>
      </p:sp>
    </p:spTree>
    <p:extLst>
      <p:ext uri="{BB962C8B-B14F-4D97-AF65-F5344CB8AC3E}">
        <p14:creationId xmlns:p14="http://schemas.microsoft.com/office/powerpoint/2010/main" val="2789614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F28A2-71B1-4B31-A297-2F0B47F8768C}"/>
              </a:ext>
            </a:extLst>
          </p:cNvPr>
          <p:cNvSpPr>
            <a:spLocks noGrp="1"/>
          </p:cNvSpPr>
          <p:nvPr>
            <p:ph type="title"/>
          </p:nvPr>
        </p:nvSpPr>
        <p:spPr/>
        <p:txBody>
          <a:bodyPr/>
          <a:lstStyle/>
          <a:p>
            <a:r>
              <a:rPr lang="en-US" dirty="0"/>
              <a:t>Examples from around the state</a:t>
            </a:r>
          </a:p>
        </p:txBody>
      </p:sp>
      <p:sp>
        <p:nvSpPr>
          <p:cNvPr id="3" name="Content Placeholder 2">
            <a:extLst>
              <a:ext uri="{FF2B5EF4-FFF2-40B4-BE49-F238E27FC236}">
                <a16:creationId xmlns:a16="http://schemas.microsoft.com/office/drawing/2014/main" id="{7E937595-DBD9-4799-A1D5-FF2C394A6717}"/>
              </a:ext>
            </a:extLst>
          </p:cNvPr>
          <p:cNvSpPr>
            <a:spLocks noGrp="1"/>
          </p:cNvSpPr>
          <p:nvPr>
            <p:ph idx="1"/>
          </p:nvPr>
        </p:nvSpPr>
        <p:spPr/>
        <p:txBody>
          <a:bodyPr/>
          <a:lstStyle/>
          <a:p>
            <a:r>
              <a:rPr lang="en-US" dirty="0"/>
              <a:t>Brown County </a:t>
            </a:r>
          </a:p>
          <a:p>
            <a:pPr lvl="1"/>
            <a:r>
              <a:rPr lang="en-US" dirty="0"/>
              <a:t>Medicare Minutes—volunteers</a:t>
            </a:r>
          </a:p>
          <a:p>
            <a:pPr lvl="1"/>
            <a:r>
              <a:rPr lang="en-US" dirty="0"/>
              <a:t>Employer outreach </a:t>
            </a:r>
          </a:p>
          <a:p>
            <a:r>
              <a:rPr lang="en-US" dirty="0"/>
              <a:t>Milwaukee County</a:t>
            </a:r>
          </a:p>
          <a:p>
            <a:pPr lvl="1"/>
            <a:r>
              <a:rPr lang="en-US" dirty="0"/>
              <a:t>Collaboration with Health Promotion Classes</a:t>
            </a:r>
          </a:p>
          <a:p>
            <a:pPr lvl="1"/>
            <a:r>
              <a:rPr lang="en-US" dirty="0"/>
              <a:t>Weave message into other agency outreach activities</a:t>
            </a:r>
          </a:p>
          <a:p>
            <a:pPr lvl="1"/>
            <a:r>
              <a:rPr lang="en-US" dirty="0"/>
              <a:t>Maximize community partnerships</a:t>
            </a:r>
          </a:p>
          <a:p>
            <a:r>
              <a:rPr lang="en-US" dirty="0"/>
              <a:t>Marquette </a:t>
            </a:r>
          </a:p>
          <a:p>
            <a:pPr lvl="1"/>
            <a:r>
              <a:rPr lang="en-US" dirty="0"/>
              <a:t>Monthly presentations at 6 dining sites—Medicare Minutes</a:t>
            </a:r>
          </a:p>
          <a:p>
            <a:pPr lvl="1"/>
            <a:r>
              <a:rPr lang="en-US" dirty="0"/>
              <a:t>Booth at larger Events—County Fair and Caregiver luncheon</a:t>
            </a:r>
          </a:p>
          <a:p>
            <a:endParaRPr lang="en-US" dirty="0"/>
          </a:p>
        </p:txBody>
      </p:sp>
    </p:spTree>
    <p:extLst>
      <p:ext uri="{BB962C8B-B14F-4D97-AF65-F5344CB8AC3E}">
        <p14:creationId xmlns:p14="http://schemas.microsoft.com/office/powerpoint/2010/main" val="1765828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F28A2-71B1-4B31-A297-2F0B47F8768C}"/>
              </a:ext>
            </a:extLst>
          </p:cNvPr>
          <p:cNvSpPr>
            <a:spLocks noGrp="1"/>
          </p:cNvSpPr>
          <p:nvPr>
            <p:ph type="title"/>
          </p:nvPr>
        </p:nvSpPr>
        <p:spPr>
          <a:xfrm>
            <a:off x="1453481" y="412807"/>
            <a:ext cx="9601200" cy="1143000"/>
          </a:xfrm>
        </p:spPr>
        <p:txBody>
          <a:bodyPr/>
          <a:lstStyle/>
          <a:p>
            <a:r>
              <a:rPr lang="en-US" dirty="0"/>
              <a:t>Medicare Minutes</a:t>
            </a:r>
          </a:p>
        </p:txBody>
      </p:sp>
      <p:sp>
        <p:nvSpPr>
          <p:cNvPr id="3" name="Content Placeholder 2">
            <a:extLst>
              <a:ext uri="{FF2B5EF4-FFF2-40B4-BE49-F238E27FC236}">
                <a16:creationId xmlns:a16="http://schemas.microsoft.com/office/drawing/2014/main" id="{7E937595-DBD9-4799-A1D5-FF2C394A6717}"/>
              </a:ext>
            </a:extLst>
          </p:cNvPr>
          <p:cNvSpPr>
            <a:spLocks noGrp="1"/>
          </p:cNvSpPr>
          <p:nvPr>
            <p:ph idx="1"/>
          </p:nvPr>
        </p:nvSpPr>
        <p:spPr>
          <a:xfrm>
            <a:off x="1612507" y="1921646"/>
            <a:ext cx="9601200" cy="4114800"/>
          </a:xfrm>
        </p:spPr>
        <p:txBody>
          <a:bodyPr/>
          <a:lstStyle/>
          <a:p>
            <a:r>
              <a:rPr lang="en-US" dirty="0"/>
              <a:t>Different topic each month </a:t>
            </a:r>
          </a:p>
          <a:p>
            <a:r>
              <a:rPr lang="en-US" dirty="0"/>
              <a:t>Script for presentations</a:t>
            </a:r>
          </a:p>
          <a:p>
            <a:r>
              <a:rPr lang="en-US" dirty="0"/>
              <a:t>Training materials (for presenter)</a:t>
            </a:r>
          </a:p>
          <a:p>
            <a:r>
              <a:rPr lang="en-US" dirty="0"/>
              <a:t>Handouts </a:t>
            </a:r>
          </a:p>
          <a:p>
            <a:r>
              <a:rPr lang="en-US" dirty="0"/>
              <a:t>Find Medicare Minutes at:</a:t>
            </a:r>
          </a:p>
          <a:p>
            <a:pPr lvl="1"/>
            <a:r>
              <a:rPr lang="en-US" dirty="0"/>
              <a:t>Webpage:  </a:t>
            </a:r>
            <a:r>
              <a:rPr lang="en-US" dirty="0">
                <a:hlinkClick r:id="rId3"/>
              </a:rPr>
              <a:t>https://portal.shiptacenter.org/center-services/medicare-minutes/</a:t>
            </a:r>
            <a:endParaRPr lang="en-US" dirty="0"/>
          </a:p>
          <a:p>
            <a:pPr lvl="1"/>
            <a:r>
              <a:rPr lang="en-US" dirty="0"/>
              <a:t>Or link from GWAAR website Medicare Outreach and Assistance Page under Additional Links </a:t>
            </a:r>
          </a:p>
        </p:txBody>
      </p:sp>
    </p:spTree>
    <p:extLst>
      <p:ext uri="{BB962C8B-B14F-4D97-AF65-F5344CB8AC3E}">
        <p14:creationId xmlns:p14="http://schemas.microsoft.com/office/powerpoint/2010/main" val="2092669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0AE0CBEB-8456-449B-BD9D-2DEFBA5E99E5}"/>
              </a:ext>
            </a:extLst>
          </p:cNvPr>
          <p:cNvPicPr>
            <a:picLocks noGrp="1" noChangeAspect="1"/>
          </p:cNvPicPr>
          <p:nvPr>
            <p:ph idx="1"/>
          </p:nvPr>
        </p:nvPicPr>
        <p:blipFill>
          <a:blip r:embed="rId3"/>
          <a:stretch>
            <a:fillRect/>
          </a:stretch>
        </p:blipFill>
        <p:spPr>
          <a:xfrm>
            <a:off x="1288111" y="288247"/>
            <a:ext cx="9271221" cy="5897868"/>
          </a:xfrm>
          <a:prstGeom prst="rect">
            <a:avLst/>
          </a:prstGeom>
        </p:spPr>
      </p:pic>
    </p:spTree>
    <p:extLst>
      <p:ext uri="{BB962C8B-B14F-4D97-AF65-F5344CB8AC3E}">
        <p14:creationId xmlns:p14="http://schemas.microsoft.com/office/powerpoint/2010/main" val="2582108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F28A2-71B1-4B31-A297-2F0B47F8768C}"/>
              </a:ext>
            </a:extLst>
          </p:cNvPr>
          <p:cNvSpPr>
            <a:spLocks noGrp="1"/>
          </p:cNvSpPr>
          <p:nvPr>
            <p:ph type="title"/>
          </p:nvPr>
        </p:nvSpPr>
        <p:spPr>
          <a:xfrm>
            <a:off x="457885" y="2070292"/>
            <a:ext cx="2041451" cy="1143000"/>
          </a:xfrm>
        </p:spPr>
        <p:txBody>
          <a:bodyPr>
            <a:normAutofit fontScale="90000"/>
          </a:bodyPr>
          <a:lstStyle/>
          <a:p>
            <a:pPr algn="ctr"/>
            <a:br>
              <a:rPr lang="en-US" dirty="0"/>
            </a:br>
            <a:br>
              <a:rPr lang="en-US" dirty="0"/>
            </a:br>
            <a:br>
              <a:rPr lang="en-US" dirty="0"/>
            </a:br>
            <a:r>
              <a:rPr lang="en-US" dirty="0"/>
              <a:t>2019</a:t>
            </a:r>
            <a:br>
              <a:rPr lang="en-US" dirty="0"/>
            </a:br>
            <a:br>
              <a:rPr lang="en-US" dirty="0"/>
            </a:br>
            <a:r>
              <a:rPr lang="en-US" dirty="0"/>
              <a:t>Medicare Minutes</a:t>
            </a:r>
            <a:br>
              <a:rPr lang="en-US" dirty="0"/>
            </a:br>
            <a:r>
              <a:rPr lang="en-US" dirty="0"/>
              <a:t>Topics</a:t>
            </a:r>
          </a:p>
        </p:txBody>
      </p:sp>
      <p:graphicFrame>
        <p:nvGraphicFramePr>
          <p:cNvPr id="6" name="Content Placeholder 5">
            <a:extLst>
              <a:ext uri="{FF2B5EF4-FFF2-40B4-BE49-F238E27FC236}">
                <a16:creationId xmlns:a16="http://schemas.microsoft.com/office/drawing/2014/main" id="{2E9F332F-D0B6-4A6C-8E33-E5BE6DB79B32}"/>
              </a:ext>
            </a:extLst>
          </p:cNvPr>
          <p:cNvGraphicFramePr>
            <a:graphicFrameLocks noGrp="1"/>
          </p:cNvGraphicFramePr>
          <p:nvPr>
            <p:ph idx="1"/>
            <p:extLst>
              <p:ext uri="{D42A27DB-BD31-4B8C-83A1-F6EECF244321}">
                <p14:modId xmlns:p14="http://schemas.microsoft.com/office/powerpoint/2010/main" val="2064776265"/>
              </p:ext>
            </p:extLst>
          </p:nvPr>
        </p:nvGraphicFramePr>
        <p:xfrm>
          <a:off x="2998381" y="443510"/>
          <a:ext cx="7931889" cy="5539564"/>
        </p:xfrm>
        <a:graphic>
          <a:graphicData uri="http://schemas.openxmlformats.org/drawingml/2006/table">
            <a:tbl>
              <a:tblPr firstRow="1" firstCol="1" bandRow="1">
                <a:tableStyleId>{B301B821-A1FF-4177-AEE7-76D212191A09}</a:tableStyleId>
              </a:tblPr>
              <a:tblGrid>
                <a:gridCol w="2635810">
                  <a:extLst>
                    <a:ext uri="{9D8B030D-6E8A-4147-A177-3AD203B41FA5}">
                      <a16:colId xmlns:a16="http://schemas.microsoft.com/office/drawing/2014/main" val="2246319063"/>
                    </a:ext>
                  </a:extLst>
                </a:gridCol>
                <a:gridCol w="5296079">
                  <a:extLst>
                    <a:ext uri="{9D8B030D-6E8A-4147-A177-3AD203B41FA5}">
                      <a16:colId xmlns:a16="http://schemas.microsoft.com/office/drawing/2014/main" val="2933821594"/>
                    </a:ext>
                  </a:extLst>
                </a:gridCol>
              </a:tblGrid>
              <a:tr h="391001">
                <a:tc>
                  <a:txBody>
                    <a:bodyPr/>
                    <a:lstStyle/>
                    <a:p>
                      <a:pPr marL="0" marR="0" algn="ctr">
                        <a:lnSpc>
                          <a:spcPct val="115000"/>
                        </a:lnSpc>
                        <a:spcBef>
                          <a:spcPts val="0"/>
                        </a:spcBef>
                        <a:spcAft>
                          <a:spcPts val="0"/>
                        </a:spcAft>
                      </a:pPr>
                      <a:r>
                        <a:rPr lang="en-US" sz="1100">
                          <a:effectLst/>
                        </a:rPr>
                        <a:t>Month</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2910" marR="62910" marT="0" marB="0" anchor="ctr"/>
                </a:tc>
                <a:tc>
                  <a:txBody>
                    <a:bodyPr/>
                    <a:lstStyle/>
                    <a:p>
                      <a:pPr marL="0" marR="0" algn="ctr">
                        <a:lnSpc>
                          <a:spcPct val="115000"/>
                        </a:lnSpc>
                        <a:spcBef>
                          <a:spcPts val="0"/>
                        </a:spcBef>
                        <a:spcAft>
                          <a:spcPts val="0"/>
                        </a:spcAft>
                      </a:pPr>
                      <a:r>
                        <a:rPr lang="en-US" sz="1100">
                          <a:effectLst/>
                        </a:rPr>
                        <a:t>Topic</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2910" marR="62910" marT="0" marB="0" anchor="ctr"/>
                </a:tc>
                <a:extLst>
                  <a:ext uri="{0D108BD9-81ED-4DB2-BD59-A6C34878D82A}">
                    <a16:rowId xmlns:a16="http://schemas.microsoft.com/office/drawing/2014/main" val="1595088945"/>
                  </a:ext>
                </a:extLst>
              </a:tr>
              <a:tr h="391001">
                <a:tc>
                  <a:txBody>
                    <a:bodyPr/>
                    <a:lstStyle/>
                    <a:p>
                      <a:pPr marL="0" marR="0" algn="ctr">
                        <a:lnSpc>
                          <a:spcPct val="115000"/>
                        </a:lnSpc>
                        <a:spcBef>
                          <a:spcPts val="0"/>
                        </a:spcBef>
                        <a:spcAft>
                          <a:spcPts val="0"/>
                        </a:spcAft>
                      </a:pPr>
                      <a:r>
                        <a:rPr lang="en-US" sz="1600" dirty="0">
                          <a:effectLst/>
                          <a:latin typeface="Calibri" panose="020F0502020204030204" pitchFamily="34" charset="0"/>
                          <a:cs typeface="Calibri" panose="020F0502020204030204" pitchFamily="34" charset="0"/>
                        </a:rPr>
                        <a:t>January</a:t>
                      </a:r>
                      <a:endParaRPr lang="en-US" sz="1600" dirty="0">
                        <a:effectLst/>
                        <a:latin typeface="Calibri" panose="020F0502020204030204" pitchFamily="34" charset="0"/>
                        <a:ea typeface="Times New Roman" panose="02020603050405020304" pitchFamily="18" charset="0"/>
                        <a:cs typeface="Calibri" panose="020F0502020204030204" pitchFamily="34" charset="0"/>
                      </a:endParaRPr>
                    </a:p>
                  </a:txBody>
                  <a:tcPr marL="62910" marR="62910" marT="0" marB="0" anchor="ctr"/>
                </a:tc>
                <a:tc>
                  <a:txBody>
                    <a:bodyPr/>
                    <a:lstStyle/>
                    <a:p>
                      <a:pPr marL="0" marR="0" algn="ctr">
                        <a:lnSpc>
                          <a:spcPct val="115000"/>
                        </a:lnSpc>
                        <a:spcBef>
                          <a:spcPts val="0"/>
                        </a:spcBef>
                        <a:spcAft>
                          <a:spcPts val="0"/>
                        </a:spcAft>
                      </a:pPr>
                      <a:r>
                        <a:rPr lang="en-US" sz="1700" dirty="0">
                          <a:effectLst/>
                          <a:latin typeface="Calibri" panose="020F0502020204030204" pitchFamily="34" charset="0"/>
                          <a:cs typeface="Calibri" panose="020F0502020204030204" pitchFamily="34" charset="0"/>
                        </a:rPr>
                        <a:t>What’s New in 2019?</a:t>
                      </a:r>
                      <a:endParaRPr lang="en-US" sz="1700" dirty="0">
                        <a:effectLst/>
                        <a:latin typeface="Calibri" panose="020F0502020204030204" pitchFamily="34" charset="0"/>
                        <a:ea typeface="Times New Roman" panose="02020603050405020304" pitchFamily="18" charset="0"/>
                        <a:cs typeface="Calibri" panose="020F0502020204030204" pitchFamily="34" charset="0"/>
                      </a:endParaRPr>
                    </a:p>
                  </a:txBody>
                  <a:tcPr marL="62910" marR="62910" marT="0" marB="0" anchor="ctr"/>
                </a:tc>
                <a:extLst>
                  <a:ext uri="{0D108BD9-81ED-4DB2-BD59-A6C34878D82A}">
                    <a16:rowId xmlns:a16="http://schemas.microsoft.com/office/drawing/2014/main" val="1352084690"/>
                  </a:ext>
                </a:extLst>
              </a:tr>
              <a:tr h="391001">
                <a:tc>
                  <a:txBody>
                    <a:bodyPr/>
                    <a:lstStyle/>
                    <a:p>
                      <a:pPr marL="0" marR="0" algn="ctr">
                        <a:lnSpc>
                          <a:spcPct val="115000"/>
                        </a:lnSpc>
                        <a:spcBef>
                          <a:spcPts val="0"/>
                        </a:spcBef>
                        <a:spcAft>
                          <a:spcPts val="0"/>
                        </a:spcAft>
                      </a:pPr>
                      <a:r>
                        <a:rPr lang="en-US" sz="1600" dirty="0">
                          <a:effectLst/>
                          <a:latin typeface="Calibri" panose="020F0502020204030204" pitchFamily="34" charset="0"/>
                          <a:cs typeface="Calibri" panose="020F0502020204030204" pitchFamily="34" charset="0"/>
                        </a:rPr>
                        <a:t>February</a:t>
                      </a:r>
                      <a:endParaRPr lang="en-US" sz="1600" dirty="0">
                        <a:effectLst/>
                        <a:latin typeface="Calibri" panose="020F0502020204030204" pitchFamily="34" charset="0"/>
                        <a:ea typeface="Times New Roman" panose="02020603050405020304" pitchFamily="18" charset="0"/>
                        <a:cs typeface="Calibri" panose="020F0502020204030204" pitchFamily="34" charset="0"/>
                      </a:endParaRPr>
                    </a:p>
                  </a:txBody>
                  <a:tcPr marL="62910" marR="62910" marT="0" marB="0" anchor="ctr"/>
                </a:tc>
                <a:tc>
                  <a:txBody>
                    <a:bodyPr/>
                    <a:lstStyle/>
                    <a:p>
                      <a:pPr marL="0" marR="0" algn="ctr">
                        <a:lnSpc>
                          <a:spcPct val="115000"/>
                        </a:lnSpc>
                        <a:spcBef>
                          <a:spcPts val="0"/>
                        </a:spcBef>
                        <a:spcAft>
                          <a:spcPts val="0"/>
                        </a:spcAft>
                      </a:pPr>
                      <a:r>
                        <a:rPr lang="en-US" sz="1700" dirty="0">
                          <a:effectLst/>
                          <a:latin typeface="Calibri" panose="020F0502020204030204" pitchFamily="34" charset="0"/>
                          <a:cs typeface="Calibri" panose="020F0502020204030204" pitchFamily="34" charset="0"/>
                        </a:rPr>
                        <a:t>Medicare Enrollment and Election Periods</a:t>
                      </a:r>
                      <a:endParaRPr lang="en-US" sz="1700" dirty="0">
                        <a:effectLst/>
                        <a:latin typeface="Calibri" panose="020F0502020204030204" pitchFamily="34" charset="0"/>
                        <a:ea typeface="Times New Roman" panose="02020603050405020304" pitchFamily="18" charset="0"/>
                        <a:cs typeface="Calibri" panose="020F0502020204030204" pitchFamily="34" charset="0"/>
                      </a:endParaRPr>
                    </a:p>
                  </a:txBody>
                  <a:tcPr marL="62910" marR="62910" marT="0" marB="0" anchor="ctr"/>
                </a:tc>
                <a:extLst>
                  <a:ext uri="{0D108BD9-81ED-4DB2-BD59-A6C34878D82A}">
                    <a16:rowId xmlns:a16="http://schemas.microsoft.com/office/drawing/2014/main" val="3586187262"/>
                  </a:ext>
                </a:extLst>
              </a:tr>
              <a:tr h="589059">
                <a:tc>
                  <a:txBody>
                    <a:bodyPr/>
                    <a:lstStyle/>
                    <a:p>
                      <a:pPr marL="0" marR="0" algn="ctr">
                        <a:lnSpc>
                          <a:spcPct val="115000"/>
                        </a:lnSpc>
                        <a:spcBef>
                          <a:spcPts val="0"/>
                        </a:spcBef>
                        <a:spcAft>
                          <a:spcPts val="0"/>
                        </a:spcAft>
                      </a:pPr>
                      <a:r>
                        <a:rPr lang="en-US" sz="1600">
                          <a:effectLst/>
                          <a:latin typeface="Calibri" panose="020F0502020204030204" pitchFamily="34" charset="0"/>
                          <a:cs typeface="Calibri" panose="020F0502020204030204" pitchFamily="34" charset="0"/>
                        </a:rPr>
                        <a:t>March</a:t>
                      </a:r>
                      <a:endParaRPr lang="en-US" sz="1600">
                        <a:effectLst/>
                        <a:latin typeface="Calibri" panose="020F0502020204030204" pitchFamily="34" charset="0"/>
                        <a:ea typeface="Times New Roman" panose="02020603050405020304" pitchFamily="18" charset="0"/>
                        <a:cs typeface="Calibri" panose="020F0502020204030204" pitchFamily="34" charset="0"/>
                      </a:endParaRPr>
                    </a:p>
                  </a:txBody>
                  <a:tcPr marL="62910" marR="62910" marT="0" marB="0" anchor="ctr"/>
                </a:tc>
                <a:tc>
                  <a:txBody>
                    <a:bodyPr/>
                    <a:lstStyle/>
                    <a:p>
                      <a:pPr marL="0" marR="0" algn="ctr">
                        <a:lnSpc>
                          <a:spcPct val="115000"/>
                        </a:lnSpc>
                        <a:spcBef>
                          <a:spcPts val="0"/>
                        </a:spcBef>
                        <a:spcAft>
                          <a:spcPts val="0"/>
                        </a:spcAft>
                      </a:pPr>
                      <a:r>
                        <a:rPr lang="en-US" sz="1700" dirty="0">
                          <a:effectLst/>
                          <a:latin typeface="Calibri" panose="020F0502020204030204" pitchFamily="34" charset="0"/>
                          <a:cs typeface="Calibri" panose="020F0502020204030204" pitchFamily="34" charset="0"/>
                        </a:rPr>
                        <a:t>Medicare Coverage of Emergency/Urgently Needed Care</a:t>
                      </a:r>
                      <a:endParaRPr lang="en-US" sz="1700" dirty="0">
                        <a:effectLst/>
                        <a:latin typeface="Calibri" panose="020F0502020204030204" pitchFamily="34" charset="0"/>
                        <a:ea typeface="Times New Roman" panose="02020603050405020304" pitchFamily="18" charset="0"/>
                        <a:cs typeface="Calibri" panose="020F0502020204030204" pitchFamily="34" charset="0"/>
                      </a:endParaRPr>
                    </a:p>
                  </a:txBody>
                  <a:tcPr marL="62910" marR="62910" marT="0" marB="0" anchor="ctr"/>
                </a:tc>
                <a:extLst>
                  <a:ext uri="{0D108BD9-81ED-4DB2-BD59-A6C34878D82A}">
                    <a16:rowId xmlns:a16="http://schemas.microsoft.com/office/drawing/2014/main" val="3465456082"/>
                  </a:ext>
                </a:extLst>
              </a:tr>
              <a:tr h="451436">
                <a:tc>
                  <a:txBody>
                    <a:bodyPr/>
                    <a:lstStyle/>
                    <a:p>
                      <a:pPr marL="0" marR="0" algn="ctr">
                        <a:lnSpc>
                          <a:spcPct val="115000"/>
                        </a:lnSpc>
                        <a:spcBef>
                          <a:spcPts val="0"/>
                        </a:spcBef>
                        <a:spcAft>
                          <a:spcPts val="0"/>
                        </a:spcAft>
                      </a:pPr>
                      <a:r>
                        <a:rPr lang="en-US" sz="1600">
                          <a:effectLst/>
                          <a:latin typeface="Calibri" panose="020F0502020204030204" pitchFamily="34" charset="0"/>
                          <a:cs typeface="Calibri" panose="020F0502020204030204" pitchFamily="34" charset="0"/>
                        </a:rPr>
                        <a:t>April</a:t>
                      </a:r>
                      <a:endParaRPr lang="en-US" sz="1600">
                        <a:effectLst/>
                        <a:latin typeface="Calibri" panose="020F0502020204030204" pitchFamily="34" charset="0"/>
                        <a:ea typeface="Times New Roman" panose="02020603050405020304" pitchFamily="18" charset="0"/>
                        <a:cs typeface="Calibri" panose="020F0502020204030204" pitchFamily="34" charset="0"/>
                      </a:endParaRPr>
                    </a:p>
                  </a:txBody>
                  <a:tcPr marL="62910" marR="62910" marT="0" marB="0" anchor="ctr"/>
                </a:tc>
                <a:tc>
                  <a:txBody>
                    <a:bodyPr/>
                    <a:lstStyle/>
                    <a:p>
                      <a:pPr marL="0" marR="0" algn="ctr">
                        <a:lnSpc>
                          <a:spcPct val="115000"/>
                        </a:lnSpc>
                        <a:spcBef>
                          <a:spcPts val="0"/>
                        </a:spcBef>
                        <a:spcAft>
                          <a:spcPts val="0"/>
                        </a:spcAft>
                      </a:pPr>
                      <a:r>
                        <a:rPr lang="en-US" sz="1700" dirty="0">
                          <a:effectLst/>
                          <a:latin typeface="Calibri" panose="020F0502020204030204" pitchFamily="34" charset="0"/>
                          <a:cs typeface="Calibri" panose="020F0502020204030204" pitchFamily="34" charset="0"/>
                        </a:rPr>
                        <a:t>Medicare Coverage of Hospice Care</a:t>
                      </a:r>
                      <a:endParaRPr lang="en-US" sz="1700" dirty="0">
                        <a:effectLst/>
                        <a:latin typeface="Calibri" panose="020F0502020204030204" pitchFamily="34" charset="0"/>
                        <a:ea typeface="Times New Roman" panose="02020603050405020304" pitchFamily="18" charset="0"/>
                        <a:cs typeface="Calibri" panose="020F0502020204030204" pitchFamily="34" charset="0"/>
                      </a:endParaRPr>
                    </a:p>
                  </a:txBody>
                  <a:tcPr marL="62910" marR="62910" marT="0" marB="0" anchor="ctr"/>
                </a:tc>
                <a:extLst>
                  <a:ext uri="{0D108BD9-81ED-4DB2-BD59-A6C34878D82A}">
                    <a16:rowId xmlns:a16="http://schemas.microsoft.com/office/drawing/2014/main" val="467787592"/>
                  </a:ext>
                </a:extLst>
              </a:tr>
              <a:tr h="391001">
                <a:tc>
                  <a:txBody>
                    <a:bodyPr/>
                    <a:lstStyle/>
                    <a:p>
                      <a:pPr marL="0" marR="0" algn="ctr">
                        <a:lnSpc>
                          <a:spcPct val="115000"/>
                        </a:lnSpc>
                        <a:spcBef>
                          <a:spcPts val="0"/>
                        </a:spcBef>
                        <a:spcAft>
                          <a:spcPts val="0"/>
                        </a:spcAft>
                      </a:pPr>
                      <a:r>
                        <a:rPr lang="en-US" sz="1600">
                          <a:effectLst/>
                          <a:latin typeface="Calibri" panose="020F0502020204030204" pitchFamily="34" charset="0"/>
                          <a:cs typeface="Calibri" panose="020F0502020204030204" pitchFamily="34" charset="0"/>
                        </a:rPr>
                        <a:t>May</a:t>
                      </a:r>
                      <a:endParaRPr lang="en-US" sz="1600">
                        <a:effectLst/>
                        <a:latin typeface="Calibri" panose="020F0502020204030204" pitchFamily="34" charset="0"/>
                        <a:ea typeface="Times New Roman" panose="02020603050405020304" pitchFamily="18" charset="0"/>
                        <a:cs typeface="Calibri" panose="020F0502020204030204" pitchFamily="34" charset="0"/>
                      </a:endParaRPr>
                    </a:p>
                  </a:txBody>
                  <a:tcPr marL="62910" marR="62910" marT="0" marB="0" anchor="ctr"/>
                </a:tc>
                <a:tc>
                  <a:txBody>
                    <a:bodyPr/>
                    <a:lstStyle/>
                    <a:p>
                      <a:pPr marL="0" marR="0" algn="ctr">
                        <a:lnSpc>
                          <a:spcPct val="115000"/>
                        </a:lnSpc>
                        <a:spcBef>
                          <a:spcPts val="0"/>
                        </a:spcBef>
                        <a:spcAft>
                          <a:spcPts val="0"/>
                        </a:spcAft>
                      </a:pPr>
                      <a:r>
                        <a:rPr lang="en-US" sz="1700" dirty="0">
                          <a:effectLst/>
                          <a:latin typeface="Calibri" panose="020F0502020204030204" pitchFamily="34" charset="0"/>
                          <a:cs typeface="Calibri" panose="020F0502020204030204" pitchFamily="34" charset="0"/>
                        </a:rPr>
                        <a:t>Part B vs. Part D</a:t>
                      </a:r>
                      <a:endParaRPr lang="en-US" sz="1700" dirty="0">
                        <a:effectLst/>
                        <a:latin typeface="Calibri" panose="020F0502020204030204" pitchFamily="34" charset="0"/>
                        <a:ea typeface="Times New Roman" panose="02020603050405020304" pitchFamily="18" charset="0"/>
                        <a:cs typeface="Calibri" panose="020F0502020204030204" pitchFamily="34" charset="0"/>
                      </a:endParaRPr>
                    </a:p>
                  </a:txBody>
                  <a:tcPr marL="62910" marR="62910" marT="0" marB="0" anchor="ctr"/>
                </a:tc>
                <a:extLst>
                  <a:ext uri="{0D108BD9-81ED-4DB2-BD59-A6C34878D82A}">
                    <a16:rowId xmlns:a16="http://schemas.microsoft.com/office/drawing/2014/main" val="1167885989"/>
                  </a:ext>
                </a:extLst>
              </a:tr>
              <a:tr h="589059">
                <a:tc>
                  <a:txBody>
                    <a:bodyPr/>
                    <a:lstStyle/>
                    <a:p>
                      <a:pPr marL="0" marR="0" algn="ctr">
                        <a:lnSpc>
                          <a:spcPct val="115000"/>
                        </a:lnSpc>
                        <a:spcBef>
                          <a:spcPts val="0"/>
                        </a:spcBef>
                        <a:spcAft>
                          <a:spcPts val="0"/>
                        </a:spcAft>
                      </a:pPr>
                      <a:r>
                        <a:rPr lang="en-US" sz="1600">
                          <a:effectLst/>
                          <a:latin typeface="Calibri" panose="020F0502020204030204" pitchFamily="34" charset="0"/>
                          <a:cs typeface="Calibri" panose="020F0502020204030204" pitchFamily="34" charset="0"/>
                        </a:rPr>
                        <a:t>June</a:t>
                      </a:r>
                      <a:endParaRPr lang="en-US" sz="1600">
                        <a:effectLst/>
                        <a:latin typeface="Calibri" panose="020F0502020204030204" pitchFamily="34" charset="0"/>
                        <a:ea typeface="Times New Roman" panose="02020603050405020304" pitchFamily="18" charset="0"/>
                        <a:cs typeface="Calibri" panose="020F0502020204030204" pitchFamily="34" charset="0"/>
                      </a:endParaRPr>
                    </a:p>
                  </a:txBody>
                  <a:tcPr marL="62910" marR="62910" marT="0" marB="0" anchor="ctr"/>
                </a:tc>
                <a:tc>
                  <a:txBody>
                    <a:bodyPr/>
                    <a:lstStyle/>
                    <a:p>
                      <a:pPr marL="0" marR="0" algn="ctr">
                        <a:lnSpc>
                          <a:spcPct val="115000"/>
                        </a:lnSpc>
                        <a:spcBef>
                          <a:spcPts val="0"/>
                        </a:spcBef>
                        <a:spcAft>
                          <a:spcPts val="0"/>
                        </a:spcAft>
                      </a:pPr>
                      <a:r>
                        <a:rPr lang="en-US" sz="1700" dirty="0">
                          <a:effectLst/>
                          <a:latin typeface="Calibri" panose="020F0502020204030204" pitchFamily="34" charset="0"/>
                          <a:cs typeface="Calibri" panose="020F0502020204030204" pitchFamily="34" charset="0"/>
                        </a:rPr>
                        <a:t>Original Medicare and Medicare Advantage Standard Appeals</a:t>
                      </a:r>
                      <a:endParaRPr lang="en-US" sz="1700" dirty="0">
                        <a:effectLst/>
                        <a:latin typeface="Calibri" panose="020F0502020204030204" pitchFamily="34" charset="0"/>
                        <a:ea typeface="Times New Roman" panose="02020603050405020304" pitchFamily="18" charset="0"/>
                        <a:cs typeface="Calibri" panose="020F0502020204030204" pitchFamily="34" charset="0"/>
                      </a:endParaRPr>
                    </a:p>
                  </a:txBody>
                  <a:tcPr marL="62910" marR="62910" marT="0" marB="0" anchor="ctr"/>
                </a:tc>
                <a:extLst>
                  <a:ext uri="{0D108BD9-81ED-4DB2-BD59-A6C34878D82A}">
                    <a16:rowId xmlns:a16="http://schemas.microsoft.com/office/drawing/2014/main" val="2797073190"/>
                  </a:ext>
                </a:extLst>
              </a:tr>
              <a:tr h="391001">
                <a:tc>
                  <a:txBody>
                    <a:bodyPr/>
                    <a:lstStyle/>
                    <a:p>
                      <a:pPr marL="0" marR="0" algn="ctr">
                        <a:lnSpc>
                          <a:spcPct val="115000"/>
                        </a:lnSpc>
                        <a:spcBef>
                          <a:spcPts val="0"/>
                        </a:spcBef>
                        <a:spcAft>
                          <a:spcPts val="0"/>
                        </a:spcAft>
                      </a:pPr>
                      <a:r>
                        <a:rPr lang="en-US" sz="1600">
                          <a:effectLst/>
                          <a:latin typeface="Calibri" panose="020F0502020204030204" pitchFamily="34" charset="0"/>
                          <a:cs typeface="Calibri" panose="020F0502020204030204" pitchFamily="34" charset="0"/>
                        </a:rPr>
                        <a:t>July</a:t>
                      </a:r>
                      <a:endParaRPr lang="en-US" sz="1600">
                        <a:effectLst/>
                        <a:latin typeface="Calibri" panose="020F0502020204030204" pitchFamily="34" charset="0"/>
                        <a:ea typeface="Times New Roman" panose="02020603050405020304" pitchFamily="18" charset="0"/>
                        <a:cs typeface="Calibri" panose="020F0502020204030204" pitchFamily="34" charset="0"/>
                      </a:endParaRPr>
                    </a:p>
                  </a:txBody>
                  <a:tcPr marL="62910" marR="62910" marT="0" marB="0" anchor="ctr"/>
                </a:tc>
                <a:tc>
                  <a:txBody>
                    <a:bodyPr/>
                    <a:lstStyle/>
                    <a:p>
                      <a:pPr marL="0" marR="0" algn="ctr">
                        <a:lnSpc>
                          <a:spcPct val="115000"/>
                        </a:lnSpc>
                        <a:spcBef>
                          <a:spcPts val="0"/>
                        </a:spcBef>
                        <a:spcAft>
                          <a:spcPts val="0"/>
                        </a:spcAft>
                      </a:pPr>
                      <a:r>
                        <a:rPr lang="en-US" sz="1700" dirty="0">
                          <a:effectLst/>
                          <a:latin typeface="Calibri" panose="020F0502020204030204" pitchFamily="34" charset="0"/>
                          <a:cs typeface="Calibri" panose="020F0502020204030204" pitchFamily="34" charset="0"/>
                        </a:rPr>
                        <a:t>Medicare Savings Programs </a:t>
                      </a:r>
                      <a:endParaRPr lang="en-US" sz="1700" dirty="0">
                        <a:effectLst/>
                        <a:latin typeface="Calibri" panose="020F0502020204030204" pitchFamily="34" charset="0"/>
                        <a:ea typeface="Times New Roman" panose="02020603050405020304" pitchFamily="18" charset="0"/>
                        <a:cs typeface="Calibri" panose="020F0502020204030204" pitchFamily="34" charset="0"/>
                      </a:endParaRPr>
                    </a:p>
                  </a:txBody>
                  <a:tcPr marL="62910" marR="62910" marT="0" marB="0" anchor="ctr"/>
                </a:tc>
                <a:extLst>
                  <a:ext uri="{0D108BD9-81ED-4DB2-BD59-A6C34878D82A}">
                    <a16:rowId xmlns:a16="http://schemas.microsoft.com/office/drawing/2014/main" val="901981935"/>
                  </a:ext>
                </a:extLst>
              </a:tr>
              <a:tr h="391001">
                <a:tc>
                  <a:txBody>
                    <a:bodyPr/>
                    <a:lstStyle/>
                    <a:p>
                      <a:pPr marL="0" marR="0" algn="ctr">
                        <a:lnSpc>
                          <a:spcPct val="115000"/>
                        </a:lnSpc>
                        <a:spcBef>
                          <a:spcPts val="0"/>
                        </a:spcBef>
                        <a:spcAft>
                          <a:spcPts val="0"/>
                        </a:spcAft>
                      </a:pPr>
                      <a:r>
                        <a:rPr lang="en-US" sz="1600">
                          <a:effectLst/>
                          <a:latin typeface="Calibri" panose="020F0502020204030204" pitchFamily="34" charset="0"/>
                          <a:cs typeface="Calibri" panose="020F0502020204030204" pitchFamily="34" charset="0"/>
                        </a:rPr>
                        <a:t>August</a:t>
                      </a:r>
                      <a:endParaRPr lang="en-US" sz="1600">
                        <a:effectLst/>
                        <a:latin typeface="Calibri" panose="020F0502020204030204" pitchFamily="34" charset="0"/>
                        <a:ea typeface="Times New Roman" panose="02020603050405020304" pitchFamily="18" charset="0"/>
                        <a:cs typeface="Calibri" panose="020F0502020204030204" pitchFamily="34" charset="0"/>
                      </a:endParaRPr>
                    </a:p>
                  </a:txBody>
                  <a:tcPr marL="62910" marR="62910" marT="0" marB="0" anchor="ctr"/>
                </a:tc>
                <a:tc>
                  <a:txBody>
                    <a:bodyPr/>
                    <a:lstStyle/>
                    <a:p>
                      <a:pPr marL="0" marR="0" algn="ctr">
                        <a:lnSpc>
                          <a:spcPct val="115000"/>
                        </a:lnSpc>
                        <a:spcBef>
                          <a:spcPts val="0"/>
                        </a:spcBef>
                        <a:spcAft>
                          <a:spcPts val="0"/>
                        </a:spcAft>
                      </a:pPr>
                      <a:r>
                        <a:rPr lang="en-US" sz="1700" dirty="0" err="1">
                          <a:effectLst/>
                          <a:latin typeface="Calibri" panose="020F0502020204030204" pitchFamily="34" charset="0"/>
                          <a:cs typeface="Calibri" panose="020F0502020204030204" pitchFamily="34" charset="0"/>
                        </a:rPr>
                        <a:t>Medigaps</a:t>
                      </a:r>
                      <a:endParaRPr lang="en-US" sz="1700" dirty="0">
                        <a:effectLst/>
                        <a:latin typeface="Calibri" panose="020F0502020204030204" pitchFamily="34" charset="0"/>
                        <a:ea typeface="Times New Roman" panose="02020603050405020304" pitchFamily="18" charset="0"/>
                        <a:cs typeface="Calibri" panose="020F0502020204030204" pitchFamily="34" charset="0"/>
                      </a:endParaRPr>
                    </a:p>
                  </a:txBody>
                  <a:tcPr marL="62910" marR="62910" marT="0" marB="0" anchor="ctr"/>
                </a:tc>
                <a:extLst>
                  <a:ext uri="{0D108BD9-81ED-4DB2-BD59-A6C34878D82A}">
                    <a16:rowId xmlns:a16="http://schemas.microsoft.com/office/drawing/2014/main" val="3448925054"/>
                  </a:ext>
                </a:extLst>
              </a:tr>
              <a:tr h="391001">
                <a:tc>
                  <a:txBody>
                    <a:bodyPr/>
                    <a:lstStyle/>
                    <a:p>
                      <a:pPr marL="0" marR="0" algn="ctr">
                        <a:lnSpc>
                          <a:spcPct val="115000"/>
                        </a:lnSpc>
                        <a:spcBef>
                          <a:spcPts val="0"/>
                        </a:spcBef>
                        <a:spcAft>
                          <a:spcPts val="0"/>
                        </a:spcAft>
                      </a:pPr>
                      <a:r>
                        <a:rPr lang="en-US" sz="1600">
                          <a:effectLst/>
                          <a:latin typeface="Calibri" panose="020F0502020204030204" pitchFamily="34" charset="0"/>
                          <a:cs typeface="Calibri" panose="020F0502020204030204" pitchFamily="34" charset="0"/>
                        </a:rPr>
                        <a:t>September</a:t>
                      </a:r>
                      <a:endParaRPr lang="en-US" sz="1600">
                        <a:effectLst/>
                        <a:latin typeface="Calibri" panose="020F0502020204030204" pitchFamily="34" charset="0"/>
                        <a:ea typeface="Times New Roman" panose="02020603050405020304" pitchFamily="18" charset="0"/>
                        <a:cs typeface="Calibri" panose="020F0502020204030204" pitchFamily="34" charset="0"/>
                      </a:endParaRPr>
                    </a:p>
                  </a:txBody>
                  <a:tcPr marL="62910" marR="62910" marT="0" marB="0" anchor="ctr"/>
                </a:tc>
                <a:tc>
                  <a:txBody>
                    <a:bodyPr/>
                    <a:lstStyle/>
                    <a:p>
                      <a:pPr marL="0" marR="0" algn="ctr">
                        <a:lnSpc>
                          <a:spcPct val="115000"/>
                        </a:lnSpc>
                        <a:spcBef>
                          <a:spcPts val="0"/>
                        </a:spcBef>
                        <a:spcAft>
                          <a:spcPts val="0"/>
                        </a:spcAft>
                      </a:pPr>
                      <a:r>
                        <a:rPr lang="en-US" sz="1700" dirty="0">
                          <a:effectLst/>
                          <a:latin typeface="Calibri" panose="020F0502020204030204" pitchFamily="34" charset="0"/>
                          <a:cs typeface="Calibri" panose="020F0502020204030204" pitchFamily="34" charset="0"/>
                        </a:rPr>
                        <a:t>Fall Open Enrollment Period</a:t>
                      </a:r>
                      <a:endParaRPr lang="en-US" sz="1700" dirty="0">
                        <a:effectLst/>
                        <a:latin typeface="Calibri" panose="020F0502020204030204" pitchFamily="34" charset="0"/>
                        <a:ea typeface="Times New Roman" panose="02020603050405020304" pitchFamily="18" charset="0"/>
                        <a:cs typeface="Calibri" panose="020F0502020204030204" pitchFamily="34" charset="0"/>
                      </a:endParaRPr>
                    </a:p>
                  </a:txBody>
                  <a:tcPr marL="62910" marR="62910" marT="0" marB="0" anchor="ctr"/>
                </a:tc>
                <a:extLst>
                  <a:ext uri="{0D108BD9-81ED-4DB2-BD59-A6C34878D82A}">
                    <a16:rowId xmlns:a16="http://schemas.microsoft.com/office/drawing/2014/main" val="616915363"/>
                  </a:ext>
                </a:extLst>
              </a:tr>
              <a:tr h="391001">
                <a:tc>
                  <a:txBody>
                    <a:bodyPr/>
                    <a:lstStyle/>
                    <a:p>
                      <a:pPr marL="0" marR="0" algn="ctr">
                        <a:lnSpc>
                          <a:spcPct val="115000"/>
                        </a:lnSpc>
                        <a:spcBef>
                          <a:spcPts val="0"/>
                        </a:spcBef>
                        <a:spcAft>
                          <a:spcPts val="0"/>
                        </a:spcAft>
                      </a:pPr>
                      <a:r>
                        <a:rPr lang="en-US" sz="1600">
                          <a:effectLst/>
                          <a:latin typeface="Calibri" panose="020F0502020204030204" pitchFamily="34" charset="0"/>
                          <a:cs typeface="Calibri" panose="020F0502020204030204" pitchFamily="34" charset="0"/>
                        </a:rPr>
                        <a:t>October</a:t>
                      </a:r>
                      <a:endParaRPr lang="en-US" sz="1600">
                        <a:effectLst/>
                        <a:latin typeface="Calibri" panose="020F0502020204030204" pitchFamily="34" charset="0"/>
                        <a:ea typeface="Times New Roman" panose="02020603050405020304" pitchFamily="18" charset="0"/>
                        <a:cs typeface="Calibri" panose="020F0502020204030204" pitchFamily="34" charset="0"/>
                      </a:endParaRPr>
                    </a:p>
                  </a:txBody>
                  <a:tcPr marL="62910" marR="62910" marT="0" marB="0" anchor="ctr"/>
                </a:tc>
                <a:tc>
                  <a:txBody>
                    <a:bodyPr/>
                    <a:lstStyle/>
                    <a:p>
                      <a:pPr marL="0" marR="0" algn="ctr">
                        <a:lnSpc>
                          <a:spcPct val="115000"/>
                        </a:lnSpc>
                        <a:spcBef>
                          <a:spcPts val="0"/>
                        </a:spcBef>
                        <a:spcAft>
                          <a:spcPts val="0"/>
                        </a:spcAft>
                      </a:pPr>
                      <a:r>
                        <a:rPr lang="en-US" sz="1700" dirty="0">
                          <a:effectLst/>
                          <a:latin typeface="Calibri" panose="020F0502020204030204" pitchFamily="34" charset="0"/>
                          <a:cs typeface="Calibri" panose="020F0502020204030204" pitchFamily="34" charset="0"/>
                        </a:rPr>
                        <a:t>Part A-covered Services</a:t>
                      </a:r>
                      <a:endParaRPr lang="en-US" sz="1700" dirty="0">
                        <a:effectLst/>
                        <a:latin typeface="Calibri" panose="020F0502020204030204" pitchFamily="34" charset="0"/>
                        <a:ea typeface="Times New Roman" panose="02020603050405020304" pitchFamily="18" charset="0"/>
                        <a:cs typeface="Calibri" panose="020F0502020204030204" pitchFamily="34" charset="0"/>
                      </a:endParaRPr>
                    </a:p>
                  </a:txBody>
                  <a:tcPr marL="62910" marR="62910" marT="0" marB="0" anchor="ctr"/>
                </a:tc>
                <a:extLst>
                  <a:ext uri="{0D108BD9-81ED-4DB2-BD59-A6C34878D82A}">
                    <a16:rowId xmlns:a16="http://schemas.microsoft.com/office/drawing/2014/main" val="4091473048"/>
                  </a:ext>
                </a:extLst>
              </a:tr>
              <a:tr h="391001">
                <a:tc>
                  <a:txBody>
                    <a:bodyPr/>
                    <a:lstStyle/>
                    <a:p>
                      <a:pPr marL="0" marR="0" algn="ctr">
                        <a:lnSpc>
                          <a:spcPct val="115000"/>
                        </a:lnSpc>
                        <a:spcBef>
                          <a:spcPts val="0"/>
                        </a:spcBef>
                        <a:spcAft>
                          <a:spcPts val="0"/>
                        </a:spcAft>
                      </a:pPr>
                      <a:r>
                        <a:rPr lang="en-US" sz="1600">
                          <a:effectLst/>
                          <a:latin typeface="Calibri" panose="020F0502020204030204" pitchFamily="34" charset="0"/>
                          <a:cs typeface="Calibri" panose="020F0502020204030204" pitchFamily="34" charset="0"/>
                        </a:rPr>
                        <a:t>November</a:t>
                      </a:r>
                      <a:endParaRPr lang="en-US" sz="1600">
                        <a:effectLst/>
                        <a:latin typeface="Calibri" panose="020F0502020204030204" pitchFamily="34" charset="0"/>
                        <a:ea typeface="Times New Roman" panose="02020603050405020304" pitchFamily="18" charset="0"/>
                        <a:cs typeface="Calibri" panose="020F0502020204030204" pitchFamily="34" charset="0"/>
                      </a:endParaRPr>
                    </a:p>
                  </a:txBody>
                  <a:tcPr marL="62910" marR="62910" marT="0" marB="0" anchor="ctr"/>
                </a:tc>
                <a:tc>
                  <a:txBody>
                    <a:bodyPr/>
                    <a:lstStyle/>
                    <a:p>
                      <a:pPr marL="0" marR="0" algn="ctr">
                        <a:lnSpc>
                          <a:spcPct val="115000"/>
                        </a:lnSpc>
                        <a:spcBef>
                          <a:spcPts val="0"/>
                        </a:spcBef>
                        <a:spcAft>
                          <a:spcPts val="0"/>
                        </a:spcAft>
                      </a:pPr>
                      <a:r>
                        <a:rPr lang="en-US" sz="1700" dirty="0">
                          <a:effectLst/>
                          <a:latin typeface="Calibri" panose="020F0502020204030204" pitchFamily="34" charset="0"/>
                          <a:cs typeface="Calibri" panose="020F0502020204030204" pitchFamily="34" charset="0"/>
                        </a:rPr>
                        <a:t>Accessing Supplemental Benefits</a:t>
                      </a:r>
                      <a:endParaRPr lang="en-US" sz="1700" dirty="0">
                        <a:effectLst/>
                        <a:latin typeface="Calibri" panose="020F0502020204030204" pitchFamily="34" charset="0"/>
                        <a:ea typeface="Times New Roman" panose="02020603050405020304" pitchFamily="18" charset="0"/>
                        <a:cs typeface="Calibri" panose="020F0502020204030204" pitchFamily="34" charset="0"/>
                      </a:endParaRPr>
                    </a:p>
                  </a:txBody>
                  <a:tcPr marL="62910" marR="62910" marT="0" marB="0" anchor="ctr"/>
                </a:tc>
                <a:extLst>
                  <a:ext uri="{0D108BD9-81ED-4DB2-BD59-A6C34878D82A}">
                    <a16:rowId xmlns:a16="http://schemas.microsoft.com/office/drawing/2014/main" val="2667385991"/>
                  </a:ext>
                </a:extLst>
              </a:tr>
              <a:tr h="391001">
                <a:tc>
                  <a:txBody>
                    <a:bodyPr/>
                    <a:lstStyle/>
                    <a:p>
                      <a:pPr marL="0" marR="0" algn="ctr">
                        <a:lnSpc>
                          <a:spcPct val="115000"/>
                        </a:lnSpc>
                        <a:spcBef>
                          <a:spcPts val="0"/>
                        </a:spcBef>
                        <a:spcAft>
                          <a:spcPts val="0"/>
                        </a:spcAft>
                      </a:pPr>
                      <a:r>
                        <a:rPr lang="en-US" sz="1600">
                          <a:effectLst/>
                          <a:latin typeface="Calibri" panose="020F0502020204030204" pitchFamily="34" charset="0"/>
                          <a:cs typeface="Calibri" panose="020F0502020204030204" pitchFamily="34" charset="0"/>
                        </a:rPr>
                        <a:t>December</a:t>
                      </a:r>
                      <a:endParaRPr lang="en-US" sz="1600">
                        <a:effectLst/>
                        <a:latin typeface="Calibri" panose="020F0502020204030204" pitchFamily="34" charset="0"/>
                        <a:ea typeface="Times New Roman" panose="02020603050405020304" pitchFamily="18" charset="0"/>
                        <a:cs typeface="Calibri" panose="020F0502020204030204" pitchFamily="34" charset="0"/>
                      </a:endParaRPr>
                    </a:p>
                  </a:txBody>
                  <a:tcPr marL="62910" marR="62910" marT="0" marB="0" anchor="ctr"/>
                </a:tc>
                <a:tc>
                  <a:txBody>
                    <a:bodyPr/>
                    <a:lstStyle/>
                    <a:p>
                      <a:pPr marL="0" marR="0" algn="ctr">
                        <a:lnSpc>
                          <a:spcPct val="115000"/>
                        </a:lnSpc>
                        <a:spcBef>
                          <a:spcPts val="0"/>
                        </a:spcBef>
                        <a:spcAft>
                          <a:spcPts val="0"/>
                        </a:spcAft>
                      </a:pPr>
                      <a:r>
                        <a:rPr lang="en-US" sz="1700" dirty="0">
                          <a:effectLst/>
                          <a:latin typeface="Calibri" panose="020F0502020204030204" pitchFamily="34" charset="0"/>
                          <a:cs typeface="Calibri" panose="020F0502020204030204" pitchFamily="34" charset="0"/>
                        </a:rPr>
                        <a:t>Complaints, Grievances, and Beneficiary Resources</a:t>
                      </a:r>
                      <a:endParaRPr lang="en-US" sz="1700" dirty="0">
                        <a:effectLst/>
                        <a:latin typeface="Calibri" panose="020F0502020204030204" pitchFamily="34" charset="0"/>
                        <a:ea typeface="Times New Roman" panose="02020603050405020304" pitchFamily="18" charset="0"/>
                        <a:cs typeface="Calibri" panose="020F0502020204030204" pitchFamily="34" charset="0"/>
                      </a:endParaRPr>
                    </a:p>
                  </a:txBody>
                  <a:tcPr marL="62910" marR="62910" marT="0" marB="0" anchor="ctr"/>
                </a:tc>
                <a:extLst>
                  <a:ext uri="{0D108BD9-81ED-4DB2-BD59-A6C34878D82A}">
                    <a16:rowId xmlns:a16="http://schemas.microsoft.com/office/drawing/2014/main" val="3436579646"/>
                  </a:ext>
                </a:extLst>
              </a:tr>
            </a:tbl>
          </a:graphicData>
        </a:graphic>
      </p:graphicFrame>
    </p:spTree>
    <p:extLst>
      <p:ext uri="{BB962C8B-B14F-4D97-AF65-F5344CB8AC3E}">
        <p14:creationId xmlns:p14="http://schemas.microsoft.com/office/powerpoint/2010/main" val="1866744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F28A2-71B1-4B31-A297-2F0B47F8768C}"/>
              </a:ext>
            </a:extLst>
          </p:cNvPr>
          <p:cNvSpPr>
            <a:spLocks noGrp="1"/>
          </p:cNvSpPr>
          <p:nvPr>
            <p:ph type="title"/>
          </p:nvPr>
        </p:nvSpPr>
        <p:spPr>
          <a:xfrm>
            <a:off x="340927" y="2209800"/>
            <a:ext cx="2041451" cy="1143000"/>
          </a:xfrm>
        </p:spPr>
        <p:txBody>
          <a:bodyPr>
            <a:normAutofit fontScale="90000"/>
          </a:bodyPr>
          <a:lstStyle/>
          <a:p>
            <a:pPr algn="ctr"/>
            <a:br>
              <a:rPr lang="en-US" dirty="0"/>
            </a:br>
            <a:r>
              <a:rPr lang="en-US" dirty="0"/>
              <a:t>Past years</a:t>
            </a:r>
            <a:br>
              <a:rPr lang="en-US" dirty="0"/>
            </a:br>
            <a:br>
              <a:rPr lang="en-US" dirty="0"/>
            </a:br>
            <a:r>
              <a:rPr lang="en-US" dirty="0"/>
              <a:t>Medicare Minutes</a:t>
            </a:r>
            <a:br>
              <a:rPr lang="en-US" dirty="0"/>
            </a:br>
            <a:r>
              <a:rPr lang="en-US" dirty="0"/>
              <a:t>Topics</a:t>
            </a:r>
          </a:p>
        </p:txBody>
      </p:sp>
      <p:graphicFrame>
        <p:nvGraphicFramePr>
          <p:cNvPr id="4" name="Content Placeholder 3">
            <a:extLst>
              <a:ext uri="{FF2B5EF4-FFF2-40B4-BE49-F238E27FC236}">
                <a16:creationId xmlns:a16="http://schemas.microsoft.com/office/drawing/2014/main" id="{CBFA4C7C-D836-4C13-85DC-76BD313118A7}"/>
              </a:ext>
            </a:extLst>
          </p:cNvPr>
          <p:cNvGraphicFramePr>
            <a:graphicFrameLocks noGrp="1"/>
          </p:cNvGraphicFramePr>
          <p:nvPr>
            <p:ph idx="1"/>
            <p:extLst/>
          </p:nvPr>
        </p:nvGraphicFramePr>
        <p:xfrm>
          <a:off x="2499336" y="160374"/>
          <a:ext cx="8856237" cy="6098590"/>
        </p:xfrm>
        <a:graphic>
          <a:graphicData uri="http://schemas.openxmlformats.org/drawingml/2006/table">
            <a:tbl>
              <a:tblPr firstRow="1" firstCol="1" bandRow="1">
                <a:tableStyleId>{B301B821-A1FF-4177-AEE7-76D212191A09}</a:tableStyleId>
              </a:tblPr>
              <a:tblGrid>
                <a:gridCol w="1764589">
                  <a:extLst>
                    <a:ext uri="{9D8B030D-6E8A-4147-A177-3AD203B41FA5}">
                      <a16:colId xmlns:a16="http://schemas.microsoft.com/office/drawing/2014/main" val="24619801"/>
                    </a:ext>
                  </a:extLst>
                </a:gridCol>
                <a:gridCol w="3545824">
                  <a:extLst>
                    <a:ext uri="{9D8B030D-6E8A-4147-A177-3AD203B41FA5}">
                      <a16:colId xmlns:a16="http://schemas.microsoft.com/office/drawing/2014/main" val="1684701791"/>
                    </a:ext>
                  </a:extLst>
                </a:gridCol>
                <a:gridCol w="3545824">
                  <a:extLst>
                    <a:ext uri="{9D8B030D-6E8A-4147-A177-3AD203B41FA5}">
                      <a16:colId xmlns:a16="http://schemas.microsoft.com/office/drawing/2014/main" val="424606886"/>
                    </a:ext>
                  </a:extLst>
                </a:gridCol>
              </a:tblGrid>
              <a:tr h="273025">
                <a:tc>
                  <a:txBody>
                    <a:bodyPr/>
                    <a:lstStyle/>
                    <a:p>
                      <a:pPr marL="0" marR="0" algn="ctr">
                        <a:lnSpc>
                          <a:spcPct val="115000"/>
                        </a:lnSpc>
                        <a:spcBef>
                          <a:spcPts val="0"/>
                        </a:spcBef>
                        <a:spcAft>
                          <a:spcPts val="0"/>
                        </a:spcAft>
                      </a:pPr>
                      <a:r>
                        <a:rPr lang="en-US" sz="1000">
                          <a:effectLst/>
                        </a:rPr>
                        <a:t> </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9543" marR="59543" marT="0" marB="0"/>
                </a:tc>
                <a:tc>
                  <a:txBody>
                    <a:bodyPr/>
                    <a:lstStyle/>
                    <a:p>
                      <a:pPr marL="0" marR="0" algn="ctr">
                        <a:lnSpc>
                          <a:spcPct val="115000"/>
                        </a:lnSpc>
                        <a:spcBef>
                          <a:spcPts val="0"/>
                        </a:spcBef>
                        <a:spcAft>
                          <a:spcPts val="0"/>
                        </a:spcAft>
                      </a:pPr>
                      <a:r>
                        <a:rPr lang="en-US" sz="1000">
                          <a:effectLst/>
                        </a:rPr>
                        <a:t>*2017</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9543" marR="59543" marT="0" marB="0" anchor="ctr"/>
                </a:tc>
                <a:tc>
                  <a:txBody>
                    <a:bodyPr/>
                    <a:lstStyle/>
                    <a:p>
                      <a:pPr marL="0" marR="0" algn="ctr">
                        <a:lnSpc>
                          <a:spcPct val="115000"/>
                        </a:lnSpc>
                        <a:spcBef>
                          <a:spcPts val="0"/>
                        </a:spcBef>
                        <a:spcAft>
                          <a:spcPts val="0"/>
                        </a:spcAft>
                      </a:pPr>
                      <a:r>
                        <a:rPr lang="en-US" sz="1000">
                          <a:effectLst/>
                        </a:rPr>
                        <a:t>**2018 </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9543" marR="59543" marT="0" marB="0" anchor="ctr"/>
                </a:tc>
                <a:extLst>
                  <a:ext uri="{0D108BD9-81ED-4DB2-BD59-A6C34878D82A}">
                    <a16:rowId xmlns:a16="http://schemas.microsoft.com/office/drawing/2014/main" val="1220682629"/>
                  </a:ext>
                </a:extLst>
              </a:tr>
              <a:tr h="405284">
                <a:tc>
                  <a:txBody>
                    <a:bodyPr/>
                    <a:lstStyle/>
                    <a:p>
                      <a:pPr marL="0" marR="0" algn="ctr">
                        <a:lnSpc>
                          <a:spcPct val="115000"/>
                        </a:lnSpc>
                        <a:spcBef>
                          <a:spcPts val="0"/>
                        </a:spcBef>
                        <a:spcAft>
                          <a:spcPts val="0"/>
                        </a:spcAft>
                      </a:pPr>
                      <a:r>
                        <a:rPr lang="en-US" sz="1200" dirty="0">
                          <a:effectLst/>
                        </a:rPr>
                        <a:t>January</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9543" marR="59543" marT="0" marB="0" anchor="ctr"/>
                </a:tc>
                <a:tc>
                  <a:txBody>
                    <a:bodyPr/>
                    <a:lstStyle/>
                    <a:p>
                      <a:pPr marL="0" marR="0" algn="ctr">
                        <a:lnSpc>
                          <a:spcPct val="115000"/>
                        </a:lnSpc>
                        <a:spcBef>
                          <a:spcPts val="0"/>
                        </a:spcBef>
                        <a:spcAft>
                          <a:spcPts val="0"/>
                        </a:spcAft>
                      </a:pPr>
                      <a:r>
                        <a:rPr lang="en-US" sz="1600" dirty="0">
                          <a:effectLst/>
                        </a:rPr>
                        <a:t>What’s New in 2017?</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9543" marR="59543" marT="0" marB="0" anchor="ctr"/>
                </a:tc>
                <a:tc>
                  <a:txBody>
                    <a:bodyPr/>
                    <a:lstStyle/>
                    <a:p>
                      <a:pPr marL="0" marR="0" algn="ctr">
                        <a:lnSpc>
                          <a:spcPct val="115000"/>
                        </a:lnSpc>
                        <a:spcBef>
                          <a:spcPts val="0"/>
                        </a:spcBef>
                        <a:spcAft>
                          <a:spcPts val="0"/>
                        </a:spcAft>
                      </a:pPr>
                      <a:r>
                        <a:rPr lang="en-US" sz="1600" dirty="0">
                          <a:effectLst/>
                        </a:rPr>
                        <a:t>What’s New in 2018?</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9543" marR="59543" marT="0" marB="0" anchor="ctr"/>
                </a:tc>
                <a:extLst>
                  <a:ext uri="{0D108BD9-81ED-4DB2-BD59-A6C34878D82A}">
                    <a16:rowId xmlns:a16="http://schemas.microsoft.com/office/drawing/2014/main" val="174304672"/>
                  </a:ext>
                </a:extLst>
              </a:tr>
              <a:tr h="496164">
                <a:tc>
                  <a:txBody>
                    <a:bodyPr/>
                    <a:lstStyle/>
                    <a:p>
                      <a:pPr marL="0" marR="0" algn="ctr">
                        <a:lnSpc>
                          <a:spcPct val="115000"/>
                        </a:lnSpc>
                        <a:spcBef>
                          <a:spcPts val="0"/>
                        </a:spcBef>
                        <a:spcAft>
                          <a:spcPts val="0"/>
                        </a:spcAft>
                      </a:pPr>
                      <a:r>
                        <a:rPr lang="en-US" sz="1200" dirty="0">
                          <a:effectLst/>
                        </a:rPr>
                        <a:t>February</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9543" marR="59543" marT="0" marB="0" anchor="ctr"/>
                </a:tc>
                <a:tc>
                  <a:txBody>
                    <a:bodyPr/>
                    <a:lstStyle/>
                    <a:p>
                      <a:pPr marL="0" marR="0" algn="ctr">
                        <a:lnSpc>
                          <a:spcPct val="115000"/>
                        </a:lnSpc>
                        <a:spcBef>
                          <a:spcPts val="0"/>
                        </a:spcBef>
                        <a:spcAft>
                          <a:spcPts val="0"/>
                        </a:spcAft>
                      </a:pPr>
                      <a:r>
                        <a:rPr lang="en-US" sz="1600">
                          <a:effectLst/>
                        </a:rPr>
                        <a:t>Part D Special Election Periods </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9543" marR="59543" marT="0" marB="0" anchor="ctr"/>
                </a:tc>
                <a:tc>
                  <a:txBody>
                    <a:bodyPr/>
                    <a:lstStyle/>
                    <a:p>
                      <a:pPr marL="0" marR="0" algn="ctr">
                        <a:lnSpc>
                          <a:spcPct val="115000"/>
                        </a:lnSpc>
                        <a:spcBef>
                          <a:spcPts val="0"/>
                        </a:spcBef>
                        <a:spcAft>
                          <a:spcPts val="0"/>
                        </a:spcAft>
                      </a:pPr>
                      <a:r>
                        <a:rPr lang="en-US" sz="1600" dirty="0">
                          <a:effectLst/>
                        </a:rPr>
                        <a:t>Medicare Coverage of Preventive Services</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9543" marR="59543" marT="0" marB="0" anchor="ctr"/>
                </a:tc>
                <a:extLst>
                  <a:ext uri="{0D108BD9-81ED-4DB2-BD59-A6C34878D82A}">
                    <a16:rowId xmlns:a16="http://schemas.microsoft.com/office/drawing/2014/main" val="138878119"/>
                  </a:ext>
                </a:extLst>
              </a:tr>
              <a:tr h="496164">
                <a:tc>
                  <a:txBody>
                    <a:bodyPr/>
                    <a:lstStyle/>
                    <a:p>
                      <a:pPr marL="0" marR="0" algn="ctr">
                        <a:lnSpc>
                          <a:spcPct val="115000"/>
                        </a:lnSpc>
                        <a:spcBef>
                          <a:spcPts val="0"/>
                        </a:spcBef>
                        <a:spcAft>
                          <a:spcPts val="0"/>
                        </a:spcAft>
                      </a:pPr>
                      <a:r>
                        <a:rPr lang="en-US" sz="1200" dirty="0">
                          <a:effectLst/>
                        </a:rPr>
                        <a:t>March</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9543" marR="59543" marT="0" marB="0" anchor="ctr"/>
                </a:tc>
                <a:tc>
                  <a:txBody>
                    <a:bodyPr/>
                    <a:lstStyle/>
                    <a:p>
                      <a:pPr marL="0" marR="0" algn="ctr">
                        <a:lnSpc>
                          <a:spcPct val="115000"/>
                        </a:lnSpc>
                        <a:spcBef>
                          <a:spcPts val="0"/>
                        </a:spcBef>
                        <a:spcAft>
                          <a:spcPts val="0"/>
                        </a:spcAft>
                      </a:pPr>
                      <a:r>
                        <a:rPr lang="en-US" sz="1600">
                          <a:effectLst/>
                        </a:rPr>
                        <a:t>Medicare Coverage of Hospital Stays</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9543" marR="59543" marT="0" marB="0" anchor="ctr"/>
                </a:tc>
                <a:tc>
                  <a:txBody>
                    <a:bodyPr/>
                    <a:lstStyle/>
                    <a:p>
                      <a:pPr marL="0" marR="0" algn="ctr">
                        <a:lnSpc>
                          <a:spcPct val="115000"/>
                        </a:lnSpc>
                        <a:spcBef>
                          <a:spcPts val="0"/>
                        </a:spcBef>
                        <a:spcAft>
                          <a:spcPts val="0"/>
                        </a:spcAft>
                      </a:pPr>
                      <a:r>
                        <a:rPr lang="en-US" sz="1600" dirty="0">
                          <a:effectLst/>
                        </a:rPr>
                        <a:t>How Medicare Works with Federal and Military Benefits</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9543" marR="59543" marT="0" marB="0" anchor="ctr"/>
                </a:tc>
                <a:extLst>
                  <a:ext uri="{0D108BD9-81ED-4DB2-BD59-A6C34878D82A}">
                    <a16:rowId xmlns:a16="http://schemas.microsoft.com/office/drawing/2014/main" val="91578142"/>
                  </a:ext>
                </a:extLst>
              </a:tr>
              <a:tr h="496164">
                <a:tc>
                  <a:txBody>
                    <a:bodyPr/>
                    <a:lstStyle/>
                    <a:p>
                      <a:pPr marL="0" marR="0" algn="ctr">
                        <a:lnSpc>
                          <a:spcPct val="115000"/>
                        </a:lnSpc>
                        <a:spcBef>
                          <a:spcPts val="0"/>
                        </a:spcBef>
                        <a:spcAft>
                          <a:spcPts val="0"/>
                        </a:spcAft>
                      </a:pPr>
                      <a:r>
                        <a:rPr lang="en-US" sz="1200" dirty="0">
                          <a:effectLst/>
                        </a:rPr>
                        <a:t>April</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9543" marR="59543" marT="0" marB="0" anchor="ctr"/>
                </a:tc>
                <a:tc>
                  <a:txBody>
                    <a:bodyPr/>
                    <a:lstStyle/>
                    <a:p>
                      <a:pPr marL="0" marR="0" algn="ctr">
                        <a:lnSpc>
                          <a:spcPct val="115000"/>
                        </a:lnSpc>
                        <a:spcBef>
                          <a:spcPts val="0"/>
                        </a:spcBef>
                        <a:spcAft>
                          <a:spcPts val="0"/>
                        </a:spcAft>
                      </a:pPr>
                      <a:r>
                        <a:rPr lang="en-US" sz="1600" dirty="0">
                          <a:effectLst/>
                        </a:rPr>
                        <a:t>How Medicare Works With Current Employee Coverage  </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9543" marR="59543" marT="0" marB="0" anchor="ctr"/>
                </a:tc>
                <a:tc>
                  <a:txBody>
                    <a:bodyPr/>
                    <a:lstStyle/>
                    <a:p>
                      <a:pPr marL="0" marR="0" algn="ctr">
                        <a:lnSpc>
                          <a:spcPct val="115000"/>
                        </a:lnSpc>
                        <a:spcBef>
                          <a:spcPts val="0"/>
                        </a:spcBef>
                        <a:spcAft>
                          <a:spcPts val="0"/>
                        </a:spcAft>
                      </a:pPr>
                      <a:r>
                        <a:rPr lang="en-US" sz="1600" dirty="0">
                          <a:effectLst/>
                        </a:rPr>
                        <a:t>Explanations of Benefits (EOBs) and Medicare Summary Notices (MSNs)</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9543" marR="59543" marT="0" marB="0" anchor="ctr"/>
                </a:tc>
                <a:extLst>
                  <a:ext uri="{0D108BD9-81ED-4DB2-BD59-A6C34878D82A}">
                    <a16:rowId xmlns:a16="http://schemas.microsoft.com/office/drawing/2014/main" val="598712565"/>
                  </a:ext>
                </a:extLst>
              </a:tr>
              <a:tr h="405284">
                <a:tc>
                  <a:txBody>
                    <a:bodyPr/>
                    <a:lstStyle/>
                    <a:p>
                      <a:pPr marL="0" marR="0" algn="ctr">
                        <a:lnSpc>
                          <a:spcPct val="115000"/>
                        </a:lnSpc>
                        <a:spcBef>
                          <a:spcPts val="0"/>
                        </a:spcBef>
                        <a:spcAft>
                          <a:spcPts val="0"/>
                        </a:spcAft>
                      </a:pPr>
                      <a:r>
                        <a:rPr lang="en-US" sz="1200" dirty="0">
                          <a:effectLst/>
                        </a:rPr>
                        <a:t>May</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9543" marR="59543" marT="0" marB="0" anchor="ctr"/>
                </a:tc>
                <a:tc>
                  <a:txBody>
                    <a:bodyPr/>
                    <a:lstStyle/>
                    <a:p>
                      <a:pPr marL="0" marR="0" algn="ctr">
                        <a:lnSpc>
                          <a:spcPct val="115000"/>
                        </a:lnSpc>
                        <a:spcBef>
                          <a:spcPts val="0"/>
                        </a:spcBef>
                        <a:spcAft>
                          <a:spcPts val="0"/>
                        </a:spcAft>
                      </a:pPr>
                      <a:r>
                        <a:rPr lang="en-US" sz="1600">
                          <a:effectLst/>
                        </a:rPr>
                        <a:t>Medicare Savings Programs</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9543" marR="59543" marT="0" marB="0" anchor="ctr"/>
                </a:tc>
                <a:tc>
                  <a:txBody>
                    <a:bodyPr/>
                    <a:lstStyle/>
                    <a:p>
                      <a:pPr marL="0" marR="0" algn="ctr">
                        <a:lnSpc>
                          <a:spcPct val="115000"/>
                        </a:lnSpc>
                        <a:spcBef>
                          <a:spcPts val="0"/>
                        </a:spcBef>
                        <a:spcAft>
                          <a:spcPts val="0"/>
                        </a:spcAft>
                      </a:pPr>
                      <a:r>
                        <a:rPr lang="en-US" sz="1600" dirty="0">
                          <a:effectLst/>
                        </a:rPr>
                        <a:t>Part D Appeals</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9543" marR="59543" marT="0" marB="0" anchor="ctr"/>
                </a:tc>
                <a:extLst>
                  <a:ext uri="{0D108BD9-81ED-4DB2-BD59-A6C34878D82A}">
                    <a16:rowId xmlns:a16="http://schemas.microsoft.com/office/drawing/2014/main" val="1016827142"/>
                  </a:ext>
                </a:extLst>
              </a:tr>
              <a:tr h="405284">
                <a:tc>
                  <a:txBody>
                    <a:bodyPr/>
                    <a:lstStyle/>
                    <a:p>
                      <a:pPr marL="0" marR="0" algn="ctr">
                        <a:lnSpc>
                          <a:spcPct val="115000"/>
                        </a:lnSpc>
                        <a:spcBef>
                          <a:spcPts val="0"/>
                        </a:spcBef>
                        <a:spcAft>
                          <a:spcPts val="0"/>
                        </a:spcAft>
                      </a:pPr>
                      <a:r>
                        <a:rPr lang="en-US" sz="1200" dirty="0">
                          <a:effectLst/>
                        </a:rPr>
                        <a:t>June</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9543" marR="59543" marT="0" marB="0" anchor="ctr"/>
                </a:tc>
                <a:tc>
                  <a:txBody>
                    <a:bodyPr/>
                    <a:lstStyle/>
                    <a:p>
                      <a:pPr marL="0" marR="0" algn="ctr">
                        <a:lnSpc>
                          <a:spcPct val="115000"/>
                        </a:lnSpc>
                        <a:spcBef>
                          <a:spcPts val="0"/>
                        </a:spcBef>
                        <a:spcAft>
                          <a:spcPts val="0"/>
                        </a:spcAft>
                      </a:pPr>
                      <a:r>
                        <a:rPr lang="en-US" sz="1600">
                          <a:effectLst/>
                        </a:rPr>
                        <a:t>Medicare and Medicaid</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9543" marR="59543" marT="0" marB="0" anchor="ctr"/>
                </a:tc>
                <a:tc>
                  <a:txBody>
                    <a:bodyPr/>
                    <a:lstStyle/>
                    <a:p>
                      <a:pPr marL="0" marR="0" algn="ctr">
                        <a:lnSpc>
                          <a:spcPct val="115000"/>
                        </a:lnSpc>
                        <a:spcBef>
                          <a:spcPts val="0"/>
                        </a:spcBef>
                        <a:spcAft>
                          <a:spcPts val="0"/>
                        </a:spcAft>
                      </a:pPr>
                      <a:r>
                        <a:rPr lang="en-US" sz="1600" dirty="0">
                          <a:effectLst/>
                        </a:rPr>
                        <a:t>How to Afford Your Drug Costs</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9543" marR="59543" marT="0" marB="0" anchor="ctr"/>
                </a:tc>
                <a:extLst>
                  <a:ext uri="{0D108BD9-81ED-4DB2-BD59-A6C34878D82A}">
                    <a16:rowId xmlns:a16="http://schemas.microsoft.com/office/drawing/2014/main" val="2395750884"/>
                  </a:ext>
                </a:extLst>
              </a:tr>
              <a:tr h="496164">
                <a:tc>
                  <a:txBody>
                    <a:bodyPr/>
                    <a:lstStyle/>
                    <a:p>
                      <a:pPr marL="0" marR="0" algn="ctr">
                        <a:lnSpc>
                          <a:spcPct val="115000"/>
                        </a:lnSpc>
                        <a:spcBef>
                          <a:spcPts val="0"/>
                        </a:spcBef>
                        <a:spcAft>
                          <a:spcPts val="0"/>
                        </a:spcAft>
                      </a:pPr>
                      <a:r>
                        <a:rPr lang="en-US" sz="1200" dirty="0">
                          <a:effectLst/>
                        </a:rPr>
                        <a:t>July</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9543" marR="59543" marT="0" marB="0" anchor="ctr"/>
                </a:tc>
                <a:tc>
                  <a:txBody>
                    <a:bodyPr/>
                    <a:lstStyle/>
                    <a:p>
                      <a:pPr marL="0" marR="0" algn="ctr">
                        <a:lnSpc>
                          <a:spcPct val="115000"/>
                        </a:lnSpc>
                        <a:spcBef>
                          <a:spcPts val="0"/>
                        </a:spcBef>
                        <a:spcAft>
                          <a:spcPts val="0"/>
                        </a:spcAft>
                      </a:pPr>
                      <a:r>
                        <a:rPr lang="en-US" sz="1600" dirty="0">
                          <a:effectLst/>
                        </a:rPr>
                        <a:t>Medicare and the Health Insurance Marketplace</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9543" marR="59543" marT="0" marB="0" anchor="ctr"/>
                </a:tc>
                <a:tc>
                  <a:txBody>
                    <a:bodyPr/>
                    <a:lstStyle/>
                    <a:p>
                      <a:pPr marL="0" marR="0" algn="ctr">
                        <a:lnSpc>
                          <a:spcPct val="115000"/>
                        </a:lnSpc>
                        <a:spcBef>
                          <a:spcPts val="0"/>
                        </a:spcBef>
                        <a:spcAft>
                          <a:spcPts val="0"/>
                        </a:spcAft>
                      </a:pPr>
                      <a:r>
                        <a:rPr lang="en-US" sz="1600" dirty="0">
                          <a:effectLst/>
                        </a:rPr>
                        <a:t>Durable Medical Equipment (DME)</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9543" marR="59543" marT="0" marB="0" anchor="ctr"/>
                </a:tc>
                <a:extLst>
                  <a:ext uri="{0D108BD9-81ED-4DB2-BD59-A6C34878D82A}">
                    <a16:rowId xmlns:a16="http://schemas.microsoft.com/office/drawing/2014/main" val="1782362791"/>
                  </a:ext>
                </a:extLst>
              </a:tr>
              <a:tr h="496164">
                <a:tc>
                  <a:txBody>
                    <a:bodyPr/>
                    <a:lstStyle/>
                    <a:p>
                      <a:pPr marL="0" marR="0" algn="ctr">
                        <a:lnSpc>
                          <a:spcPct val="115000"/>
                        </a:lnSpc>
                        <a:spcBef>
                          <a:spcPts val="0"/>
                        </a:spcBef>
                        <a:spcAft>
                          <a:spcPts val="0"/>
                        </a:spcAft>
                      </a:pPr>
                      <a:r>
                        <a:rPr lang="en-US" sz="1200" dirty="0">
                          <a:effectLst/>
                        </a:rPr>
                        <a:t>August</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9543" marR="59543" marT="0" marB="0" anchor="ctr"/>
                </a:tc>
                <a:tc>
                  <a:txBody>
                    <a:bodyPr/>
                    <a:lstStyle/>
                    <a:p>
                      <a:pPr marL="0" marR="0" algn="ctr">
                        <a:lnSpc>
                          <a:spcPct val="115000"/>
                        </a:lnSpc>
                        <a:spcBef>
                          <a:spcPts val="0"/>
                        </a:spcBef>
                        <a:spcAft>
                          <a:spcPts val="0"/>
                        </a:spcAft>
                      </a:pPr>
                      <a:r>
                        <a:rPr lang="en-US" sz="1600" dirty="0">
                          <a:effectLst/>
                        </a:rPr>
                        <a:t>Common Medicare Open Enrollment Notices</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9543" marR="59543" marT="0" marB="0" anchor="ctr"/>
                </a:tc>
                <a:tc>
                  <a:txBody>
                    <a:bodyPr/>
                    <a:lstStyle/>
                    <a:p>
                      <a:pPr marL="0" marR="0" algn="ctr">
                        <a:lnSpc>
                          <a:spcPct val="115000"/>
                        </a:lnSpc>
                        <a:spcBef>
                          <a:spcPts val="0"/>
                        </a:spcBef>
                        <a:spcAft>
                          <a:spcPts val="0"/>
                        </a:spcAft>
                      </a:pPr>
                      <a:r>
                        <a:rPr lang="en-US" sz="1600" dirty="0">
                          <a:effectLst/>
                        </a:rPr>
                        <a:t>Medicare Coverage of Home Health Care</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9543" marR="59543" marT="0" marB="0" anchor="ctr"/>
                </a:tc>
                <a:extLst>
                  <a:ext uri="{0D108BD9-81ED-4DB2-BD59-A6C34878D82A}">
                    <a16:rowId xmlns:a16="http://schemas.microsoft.com/office/drawing/2014/main" val="513270538"/>
                  </a:ext>
                </a:extLst>
              </a:tr>
              <a:tr h="405284">
                <a:tc>
                  <a:txBody>
                    <a:bodyPr/>
                    <a:lstStyle/>
                    <a:p>
                      <a:pPr marL="0" marR="0" algn="ctr">
                        <a:lnSpc>
                          <a:spcPct val="115000"/>
                        </a:lnSpc>
                        <a:spcBef>
                          <a:spcPts val="0"/>
                        </a:spcBef>
                        <a:spcAft>
                          <a:spcPts val="0"/>
                        </a:spcAft>
                      </a:pPr>
                      <a:r>
                        <a:rPr lang="en-US" sz="1200" dirty="0">
                          <a:effectLst/>
                        </a:rPr>
                        <a:t>September</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9543" marR="59543" marT="0" marB="0" anchor="ctr"/>
                </a:tc>
                <a:tc>
                  <a:txBody>
                    <a:bodyPr/>
                    <a:lstStyle/>
                    <a:p>
                      <a:pPr marL="0" marR="0" algn="ctr">
                        <a:lnSpc>
                          <a:spcPct val="115000"/>
                        </a:lnSpc>
                        <a:spcBef>
                          <a:spcPts val="0"/>
                        </a:spcBef>
                        <a:spcAft>
                          <a:spcPts val="0"/>
                        </a:spcAft>
                      </a:pPr>
                      <a:r>
                        <a:rPr lang="en-US" sz="1600">
                          <a:effectLst/>
                        </a:rPr>
                        <a:t>Open Enrollment Period</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9543" marR="59543" marT="0" marB="0" anchor="ctr"/>
                </a:tc>
                <a:tc>
                  <a:txBody>
                    <a:bodyPr/>
                    <a:lstStyle/>
                    <a:p>
                      <a:pPr marL="0" marR="0" algn="ctr">
                        <a:lnSpc>
                          <a:spcPct val="115000"/>
                        </a:lnSpc>
                        <a:spcBef>
                          <a:spcPts val="0"/>
                        </a:spcBef>
                        <a:spcAft>
                          <a:spcPts val="0"/>
                        </a:spcAft>
                      </a:pPr>
                      <a:r>
                        <a:rPr lang="en-US" sz="1600" dirty="0">
                          <a:effectLst/>
                        </a:rPr>
                        <a:t>Medicare’s Open Enrollment Period</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9543" marR="59543" marT="0" marB="0" anchor="ctr"/>
                </a:tc>
                <a:extLst>
                  <a:ext uri="{0D108BD9-81ED-4DB2-BD59-A6C34878D82A}">
                    <a16:rowId xmlns:a16="http://schemas.microsoft.com/office/drawing/2014/main" val="3513708309"/>
                  </a:ext>
                </a:extLst>
              </a:tr>
              <a:tr h="496164">
                <a:tc>
                  <a:txBody>
                    <a:bodyPr/>
                    <a:lstStyle/>
                    <a:p>
                      <a:pPr marL="0" marR="0" algn="ctr">
                        <a:lnSpc>
                          <a:spcPct val="115000"/>
                        </a:lnSpc>
                        <a:spcBef>
                          <a:spcPts val="0"/>
                        </a:spcBef>
                        <a:spcAft>
                          <a:spcPts val="0"/>
                        </a:spcAft>
                      </a:pPr>
                      <a:r>
                        <a:rPr lang="en-US" sz="1200" dirty="0">
                          <a:effectLst/>
                        </a:rPr>
                        <a:t>October</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9543" marR="59543" marT="0" marB="0" anchor="ctr"/>
                </a:tc>
                <a:tc>
                  <a:txBody>
                    <a:bodyPr/>
                    <a:lstStyle/>
                    <a:p>
                      <a:pPr marL="0" marR="0" algn="ctr">
                        <a:lnSpc>
                          <a:spcPct val="115000"/>
                        </a:lnSpc>
                        <a:spcBef>
                          <a:spcPts val="0"/>
                        </a:spcBef>
                        <a:spcAft>
                          <a:spcPts val="0"/>
                        </a:spcAft>
                      </a:pPr>
                      <a:r>
                        <a:rPr lang="en-US" sz="1600">
                          <a:effectLst/>
                        </a:rPr>
                        <a:t>Protecting Yourself from Enrollment Fraud</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9543" marR="59543" marT="0" marB="0" anchor="ctr"/>
                </a:tc>
                <a:tc>
                  <a:txBody>
                    <a:bodyPr/>
                    <a:lstStyle/>
                    <a:p>
                      <a:pPr marL="0" marR="0" algn="ctr">
                        <a:lnSpc>
                          <a:spcPct val="115000"/>
                        </a:lnSpc>
                        <a:spcBef>
                          <a:spcPts val="0"/>
                        </a:spcBef>
                        <a:spcAft>
                          <a:spcPts val="0"/>
                        </a:spcAft>
                      </a:pPr>
                      <a:r>
                        <a:rPr lang="en-US" sz="1600" dirty="0">
                          <a:effectLst/>
                        </a:rPr>
                        <a:t>Medicare Coverage of Mental Health Services</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9543" marR="59543" marT="0" marB="0" anchor="ctr"/>
                </a:tc>
                <a:extLst>
                  <a:ext uri="{0D108BD9-81ED-4DB2-BD59-A6C34878D82A}">
                    <a16:rowId xmlns:a16="http://schemas.microsoft.com/office/drawing/2014/main" val="2503681702"/>
                  </a:ext>
                </a:extLst>
              </a:tr>
              <a:tr h="496164">
                <a:tc>
                  <a:txBody>
                    <a:bodyPr/>
                    <a:lstStyle/>
                    <a:p>
                      <a:pPr marL="0" marR="0" algn="ctr">
                        <a:lnSpc>
                          <a:spcPct val="115000"/>
                        </a:lnSpc>
                        <a:spcBef>
                          <a:spcPts val="0"/>
                        </a:spcBef>
                        <a:spcAft>
                          <a:spcPts val="0"/>
                        </a:spcAft>
                      </a:pPr>
                      <a:r>
                        <a:rPr lang="en-US" sz="1200" dirty="0">
                          <a:effectLst/>
                        </a:rPr>
                        <a:t>November</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9543" marR="59543" marT="0" marB="0" anchor="ctr"/>
                </a:tc>
                <a:tc>
                  <a:txBody>
                    <a:bodyPr/>
                    <a:lstStyle/>
                    <a:p>
                      <a:pPr marL="0" marR="0" algn="ctr">
                        <a:lnSpc>
                          <a:spcPct val="115000"/>
                        </a:lnSpc>
                        <a:spcBef>
                          <a:spcPts val="0"/>
                        </a:spcBef>
                        <a:spcAft>
                          <a:spcPts val="0"/>
                        </a:spcAft>
                      </a:pPr>
                      <a:r>
                        <a:rPr lang="en-US" sz="1600">
                          <a:effectLst/>
                        </a:rPr>
                        <a:t>Discharge Appeals</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9543" marR="59543" marT="0" marB="0" anchor="ctr"/>
                </a:tc>
                <a:tc>
                  <a:txBody>
                    <a:bodyPr/>
                    <a:lstStyle/>
                    <a:p>
                      <a:pPr marL="0" marR="0" algn="ctr">
                        <a:lnSpc>
                          <a:spcPct val="115000"/>
                        </a:lnSpc>
                        <a:spcBef>
                          <a:spcPts val="0"/>
                        </a:spcBef>
                        <a:spcAft>
                          <a:spcPts val="0"/>
                        </a:spcAft>
                      </a:pPr>
                      <a:r>
                        <a:rPr lang="en-US" sz="1600" dirty="0">
                          <a:effectLst/>
                        </a:rPr>
                        <a:t>Original Medicare and Medicare Advantage Providers</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9543" marR="59543" marT="0" marB="0" anchor="ctr"/>
                </a:tc>
                <a:extLst>
                  <a:ext uri="{0D108BD9-81ED-4DB2-BD59-A6C34878D82A}">
                    <a16:rowId xmlns:a16="http://schemas.microsoft.com/office/drawing/2014/main" val="3696284200"/>
                  </a:ext>
                </a:extLst>
              </a:tr>
              <a:tr h="405284">
                <a:tc>
                  <a:txBody>
                    <a:bodyPr/>
                    <a:lstStyle/>
                    <a:p>
                      <a:pPr marL="0" marR="0" algn="ctr">
                        <a:lnSpc>
                          <a:spcPct val="115000"/>
                        </a:lnSpc>
                        <a:spcBef>
                          <a:spcPts val="0"/>
                        </a:spcBef>
                        <a:spcAft>
                          <a:spcPts val="0"/>
                        </a:spcAft>
                      </a:pPr>
                      <a:r>
                        <a:rPr lang="en-US" sz="1200" dirty="0">
                          <a:effectLst/>
                        </a:rPr>
                        <a:t>December</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9543" marR="59543" marT="0" marB="0" anchor="ctr"/>
                </a:tc>
                <a:tc>
                  <a:txBody>
                    <a:bodyPr/>
                    <a:lstStyle/>
                    <a:p>
                      <a:pPr marL="0" marR="0" algn="ctr">
                        <a:lnSpc>
                          <a:spcPct val="115000"/>
                        </a:lnSpc>
                        <a:spcBef>
                          <a:spcPts val="0"/>
                        </a:spcBef>
                        <a:spcAft>
                          <a:spcPts val="0"/>
                        </a:spcAft>
                      </a:pPr>
                      <a:r>
                        <a:rPr lang="en-US" sz="1600">
                          <a:effectLst/>
                        </a:rPr>
                        <a:t>Troubleshooting Medicare</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9543" marR="59543" marT="0" marB="0" anchor="ctr"/>
                </a:tc>
                <a:tc>
                  <a:txBody>
                    <a:bodyPr/>
                    <a:lstStyle/>
                    <a:p>
                      <a:pPr marL="0" marR="0" algn="ctr">
                        <a:lnSpc>
                          <a:spcPct val="115000"/>
                        </a:lnSpc>
                        <a:spcBef>
                          <a:spcPts val="0"/>
                        </a:spcBef>
                        <a:spcAft>
                          <a:spcPts val="0"/>
                        </a:spcAft>
                      </a:pPr>
                      <a:r>
                        <a:rPr lang="en-US" sz="1600" dirty="0">
                          <a:effectLst/>
                        </a:rPr>
                        <a:t>Speaking with your Doctor </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9543" marR="59543" marT="0" marB="0" anchor="ctr"/>
                </a:tc>
                <a:extLst>
                  <a:ext uri="{0D108BD9-81ED-4DB2-BD59-A6C34878D82A}">
                    <a16:rowId xmlns:a16="http://schemas.microsoft.com/office/drawing/2014/main" val="2226309407"/>
                  </a:ext>
                </a:extLst>
              </a:tr>
            </a:tbl>
          </a:graphicData>
        </a:graphic>
      </p:graphicFrame>
    </p:spTree>
    <p:extLst>
      <p:ext uri="{BB962C8B-B14F-4D97-AF65-F5344CB8AC3E}">
        <p14:creationId xmlns:p14="http://schemas.microsoft.com/office/powerpoint/2010/main" val="2698066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014" y="342900"/>
            <a:ext cx="9601200" cy="1143000"/>
          </a:xfrm>
        </p:spPr>
        <p:txBody>
          <a:bodyPr/>
          <a:lstStyle/>
          <a:p>
            <a:r>
              <a:rPr lang="en-US" dirty="0"/>
              <a:t>3.  Develop Month by Month Outreach Plan</a:t>
            </a:r>
          </a:p>
        </p:txBody>
      </p:sp>
      <p:sp>
        <p:nvSpPr>
          <p:cNvPr id="3" name="Content Placeholder 2"/>
          <p:cNvSpPr>
            <a:spLocks noGrp="1"/>
          </p:cNvSpPr>
          <p:nvPr>
            <p:ph idx="1"/>
          </p:nvPr>
        </p:nvSpPr>
        <p:spPr/>
        <p:txBody>
          <a:bodyPr>
            <a:normAutofit/>
          </a:bodyPr>
          <a:lstStyle/>
          <a:p>
            <a:r>
              <a:rPr lang="en-US" dirty="0"/>
              <a:t>Add your regularly scheduled activities for each month.</a:t>
            </a:r>
          </a:p>
          <a:p>
            <a:r>
              <a:rPr lang="en-US" dirty="0"/>
              <a:t>Consider local opportunities already planned:</a:t>
            </a:r>
          </a:p>
          <a:p>
            <a:pPr lvl="1"/>
            <a:r>
              <a:rPr lang="en-US" dirty="0"/>
              <a:t>Health Fairs/Senior Expo</a:t>
            </a:r>
          </a:p>
          <a:p>
            <a:pPr lvl="1"/>
            <a:r>
              <a:rPr lang="en-US" dirty="0"/>
              <a:t>Flu Shot Clinics</a:t>
            </a:r>
          </a:p>
          <a:p>
            <a:pPr lvl="1"/>
            <a:r>
              <a:rPr lang="en-US" dirty="0"/>
              <a:t>County Fairs &amp; Church festivals/events</a:t>
            </a:r>
          </a:p>
          <a:p>
            <a:pPr lvl="1"/>
            <a:r>
              <a:rPr lang="en-US" dirty="0"/>
              <a:t>Employer health and wellness fairs at larger employers in your county</a:t>
            </a:r>
          </a:p>
          <a:p>
            <a:r>
              <a:rPr lang="en-US" dirty="0"/>
              <a:t>Create new opportunities for face-to-face activities.</a:t>
            </a:r>
          </a:p>
          <a:p>
            <a:r>
              <a:rPr lang="en-US" dirty="0"/>
              <a:t>Promote the events to maximize attendance.</a:t>
            </a:r>
          </a:p>
          <a:p>
            <a:pPr marL="457200" lvl="0" indent="-457200">
              <a:spcAft>
                <a:spcPts val="1200"/>
              </a:spcAft>
            </a:pPr>
            <a:endParaRPr lang="en-US" dirty="0"/>
          </a:p>
        </p:txBody>
      </p:sp>
    </p:spTree>
    <p:extLst>
      <p:ext uri="{BB962C8B-B14F-4D97-AF65-F5344CB8AC3E}">
        <p14:creationId xmlns:p14="http://schemas.microsoft.com/office/powerpoint/2010/main" val="1040599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4.  Implement the plan</a:t>
            </a:r>
          </a:p>
        </p:txBody>
      </p:sp>
      <p:sp>
        <p:nvSpPr>
          <p:cNvPr id="3" name="Content Placeholder 2"/>
          <p:cNvSpPr>
            <a:spLocks noGrp="1"/>
          </p:cNvSpPr>
          <p:nvPr>
            <p:ph idx="1"/>
          </p:nvPr>
        </p:nvSpPr>
        <p:spPr>
          <a:xfrm>
            <a:off x="1295400" y="1828800"/>
            <a:ext cx="7848600" cy="4114800"/>
          </a:xfrm>
        </p:spPr>
        <p:txBody>
          <a:bodyPr>
            <a:normAutofit/>
          </a:bodyPr>
          <a:lstStyle/>
          <a:p>
            <a:pPr>
              <a:spcAft>
                <a:spcPts val="600"/>
              </a:spcAft>
            </a:pPr>
            <a:r>
              <a:rPr lang="en-US" dirty="0"/>
              <a:t>Utilize others from your agency where possible.</a:t>
            </a:r>
          </a:p>
          <a:p>
            <a:pPr lvl="1">
              <a:spcAft>
                <a:spcPts val="1200"/>
              </a:spcAft>
            </a:pPr>
            <a:r>
              <a:rPr lang="en-US" dirty="0"/>
              <a:t>Remember—</a:t>
            </a:r>
            <a:r>
              <a:rPr lang="en-US" dirty="0" err="1"/>
              <a:t>Medigap</a:t>
            </a:r>
            <a:r>
              <a:rPr lang="en-US" dirty="0"/>
              <a:t> or DRW Helpline staff.</a:t>
            </a:r>
          </a:p>
          <a:p>
            <a:pPr>
              <a:spcAft>
                <a:spcPts val="1200"/>
              </a:spcAft>
            </a:pPr>
            <a:r>
              <a:rPr lang="en-US" dirty="0"/>
              <a:t>Utilize volunteers where possible.</a:t>
            </a:r>
          </a:p>
          <a:p>
            <a:pPr>
              <a:spcAft>
                <a:spcPts val="600"/>
              </a:spcAft>
            </a:pPr>
            <a:r>
              <a:rPr lang="en-US" dirty="0"/>
              <a:t>Continually seek new opportunities for group outreach.</a:t>
            </a:r>
          </a:p>
          <a:p>
            <a:pPr lvl="1"/>
            <a:r>
              <a:rPr lang="en-US" dirty="0"/>
              <a:t>Ask those attending your presentations if they belong to other groups that may be interested in a presentation.  </a:t>
            </a:r>
          </a:p>
          <a:p>
            <a:pPr>
              <a:spcAft>
                <a:spcPts val="600"/>
              </a:spcAft>
            </a:pPr>
            <a:r>
              <a:rPr lang="en-US" dirty="0"/>
              <a:t>Be flexible—you may need to make schedule changes throughout the year as new opportunities are presented.</a:t>
            </a:r>
          </a:p>
          <a:p>
            <a:pPr marL="457200" lvl="0" indent="-457200">
              <a:spcAft>
                <a:spcPts val="1200"/>
              </a:spcAft>
            </a:pPr>
            <a:endParaRPr lang="en-US" dirty="0"/>
          </a:p>
        </p:txBody>
      </p:sp>
      <p:pic>
        <p:nvPicPr>
          <p:cNvPr id="4" name="Picture 3" descr="Image result for clipart excellence">
            <a:extLst>
              <a:ext uri="{FF2B5EF4-FFF2-40B4-BE49-F238E27FC236}">
                <a16:creationId xmlns:a16="http://schemas.microsoft.com/office/drawing/2014/main" id="{6CACC330-BB10-4738-A526-BB9BFF3D9A40}"/>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041619" y="914401"/>
            <a:ext cx="3652885" cy="2514600"/>
          </a:xfrm>
          <a:prstGeom prst="rect">
            <a:avLst/>
          </a:prstGeom>
          <a:noFill/>
          <a:ln>
            <a:noFill/>
          </a:ln>
        </p:spPr>
      </p:pic>
    </p:spTree>
    <p:extLst>
      <p:ext uri="{BB962C8B-B14F-4D97-AF65-F5344CB8AC3E}">
        <p14:creationId xmlns:p14="http://schemas.microsoft.com/office/powerpoint/2010/main" val="3019910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  Review plan annually</a:t>
            </a:r>
          </a:p>
        </p:txBody>
      </p:sp>
      <p:sp>
        <p:nvSpPr>
          <p:cNvPr id="3" name="Content Placeholder 2"/>
          <p:cNvSpPr>
            <a:spLocks noGrp="1"/>
          </p:cNvSpPr>
          <p:nvPr>
            <p:ph idx="1"/>
          </p:nvPr>
        </p:nvSpPr>
        <p:spPr>
          <a:xfrm>
            <a:off x="1295400" y="1903228"/>
            <a:ext cx="9601200" cy="4114800"/>
          </a:xfrm>
        </p:spPr>
        <p:txBody>
          <a:bodyPr>
            <a:normAutofit/>
          </a:bodyPr>
          <a:lstStyle/>
          <a:p>
            <a:r>
              <a:rPr lang="en-US" dirty="0"/>
              <a:t>Go through the process of reviewing the plan—what worked and what didn’t—each year.  </a:t>
            </a:r>
          </a:p>
          <a:p>
            <a:r>
              <a:rPr lang="en-US" dirty="0"/>
              <a:t>Revise as necessary.</a:t>
            </a:r>
          </a:p>
          <a:p>
            <a:pPr marL="457200" lvl="0" indent="-457200">
              <a:spcAft>
                <a:spcPts val="1200"/>
              </a:spcAft>
            </a:pPr>
            <a:endParaRPr lang="en-US" dirty="0"/>
          </a:p>
        </p:txBody>
      </p:sp>
      <p:pic>
        <p:nvPicPr>
          <p:cNvPr id="4" name="Picture 3" descr="Image result for calendar">
            <a:extLst>
              <a:ext uri="{FF2B5EF4-FFF2-40B4-BE49-F238E27FC236}">
                <a16:creationId xmlns:a16="http://schemas.microsoft.com/office/drawing/2014/main" id="{CE3170A6-FDBF-4B62-945D-22FEE3A80D11}"/>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45207" y="2743200"/>
            <a:ext cx="3409426" cy="2924928"/>
          </a:xfrm>
          <a:prstGeom prst="rect">
            <a:avLst/>
          </a:prstGeom>
          <a:noFill/>
          <a:ln>
            <a:noFill/>
          </a:ln>
        </p:spPr>
      </p:pic>
    </p:spTree>
    <p:extLst>
      <p:ext uri="{BB962C8B-B14F-4D97-AF65-F5344CB8AC3E}">
        <p14:creationId xmlns:p14="http://schemas.microsoft.com/office/powerpoint/2010/main" val="1999582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Outreach Goal</a:t>
            </a:r>
          </a:p>
        </p:txBody>
      </p:sp>
      <p:sp>
        <p:nvSpPr>
          <p:cNvPr id="3" name="Content Placeholder 2"/>
          <p:cNvSpPr>
            <a:spLocks noGrp="1"/>
          </p:cNvSpPr>
          <p:nvPr>
            <p:ph idx="1"/>
          </p:nvPr>
        </p:nvSpPr>
        <p:spPr>
          <a:xfrm>
            <a:off x="646492" y="1705640"/>
            <a:ext cx="10644360" cy="4114800"/>
          </a:xfrm>
        </p:spPr>
        <p:txBody>
          <a:bodyPr>
            <a:normAutofit/>
          </a:bodyPr>
          <a:lstStyle/>
          <a:p>
            <a:pPr marL="45720" indent="0" algn="ctr">
              <a:buNone/>
            </a:pPr>
            <a:r>
              <a:rPr lang="en-US" sz="2800" dirty="0"/>
              <a:t>To ensure that people are informed about Medicare and the Medicare-related benefit programs so they can make informed decisions about their health care options and access assistance when needed in order to maintain or improve the quality of their lives.</a:t>
            </a:r>
          </a:p>
        </p:txBody>
      </p:sp>
      <p:pic>
        <p:nvPicPr>
          <p:cNvPr id="4" name="Picture 2" descr="Related image">
            <a:extLst>
              <a:ext uri="{FF2B5EF4-FFF2-40B4-BE49-F238E27FC236}">
                <a16:creationId xmlns:a16="http://schemas.microsoft.com/office/drawing/2014/main" id="{AC47FFA7-8898-4094-A196-99638F91A96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4602" b="35453"/>
          <a:stretch/>
        </p:blipFill>
        <p:spPr bwMode="auto">
          <a:xfrm>
            <a:off x="3313044" y="3505950"/>
            <a:ext cx="5185162" cy="24961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462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AAC1E-7551-4688-A6CF-3070F704CE6B}"/>
              </a:ext>
            </a:extLst>
          </p:cNvPr>
          <p:cNvSpPr>
            <a:spLocks noGrp="1"/>
          </p:cNvSpPr>
          <p:nvPr>
            <p:ph type="title"/>
          </p:nvPr>
        </p:nvSpPr>
        <p:spPr/>
        <p:txBody>
          <a:bodyPr/>
          <a:lstStyle/>
          <a:p>
            <a:r>
              <a:rPr lang="en-US" dirty="0"/>
              <a:t>Resources to assist you:</a:t>
            </a:r>
          </a:p>
        </p:txBody>
      </p:sp>
      <p:sp>
        <p:nvSpPr>
          <p:cNvPr id="3" name="Content Placeholder 2">
            <a:extLst>
              <a:ext uri="{FF2B5EF4-FFF2-40B4-BE49-F238E27FC236}">
                <a16:creationId xmlns:a16="http://schemas.microsoft.com/office/drawing/2014/main" id="{A3046B23-42AE-4EB1-B963-76B8F00F3222}"/>
              </a:ext>
            </a:extLst>
          </p:cNvPr>
          <p:cNvSpPr>
            <a:spLocks noGrp="1"/>
          </p:cNvSpPr>
          <p:nvPr>
            <p:ph idx="1"/>
          </p:nvPr>
        </p:nvSpPr>
        <p:spPr/>
        <p:txBody>
          <a:bodyPr/>
          <a:lstStyle/>
          <a:p>
            <a:r>
              <a:rPr lang="en-US" dirty="0"/>
              <a:t>WI Best Practices for Medicare Outreach and Assistance</a:t>
            </a:r>
          </a:p>
          <a:p>
            <a:pPr lvl="1">
              <a:spcAft>
                <a:spcPts val="1200"/>
              </a:spcAft>
            </a:pPr>
            <a:r>
              <a:rPr lang="en-US" dirty="0"/>
              <a:t>Available on the GWAAR website at: 					 </a:t>
            </a:r>
            <a:r>
              <a:rPr lang="en-US" dirty="0">
                <a:hlinkClick r:id="rId3"/>
              </a:rPr>
              <a:t>https://gwaar.org/medicare-outreach-and-assistance-resources</a:t>
            </a:r>
            <a:endParaRPr lang="en-US" dirty="0"/>
          </a:p>
          <a:p>
            <a:r>
              <a:rPr lang="en-US" dirty="0" err="1"/>
              <a:t>Medigap</a:t>
            </a:r>
            <a:r>
              <a:rPr lang="en-US" dirty="0"/>
              <a:t> Helpline staff:  1-800-242-1060</a:t>
            </a:r>
          </a:p>
          <a:p>
            <a:r>
              <a:rPr lang="en-US" dirty="0"/>
              <a:t>Disability Rights WI (DRW):  1-800-926-4862</a:t>
            </a:r>
          </a:p>
          <a:p>
            <a:endParaRPr lang="en-US" dirty="0"/>
          </a:p>
          <a:p>
            <a:pPr marL="45720" indent="0">
              <a:buNone/>
            </a:pPr>
            <a:endParaRPr lang="en-US" dirty="0"/>
          </a:p>
        </p:txBody>
      </p:sp>
    </p:spTree>
    <p:extLst>
      <p:ext uri="{BB962C8B-B14F-4D97-AF65-F5344CB8AC3E}">
        <p14:creationId xmlns:p14="http://schemas.microsoft.com/office/powerpoint/2010/main" val="2341486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092588"/>
            <a:ext cx="9601200" cy="1143000"/>
          </a:xfrm>
        </p:spPr>
        <p:txBody>
          <a:bodyPr>
            <a:normAutofit/>
          </a:bodyPr>
          <a:lstStyle/>
          <a:p>
            <a:pPr algn="ctr"/>
            <a:r>
              <a:rPr lang="en-US" sz="5400" dirty="0"/>
              <a:t>Questions?</a:t>
            </a:r>
          </a:p>
        </p:txBody>
      </p:sp>
    </p:spTree>
    <p:extLst>
      <p:ext uri="{BB962C8B-B14F-4D97-AF65-F5344CB8AC3E}">
        <p14:creationId xmlns:p14="http://schemas.microsoft.com/office/powerpoint/2010/main" val="570856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Contacts:</a:t>
            </a:r>
          </a:p>
        </p:txBody>
      </p:sp>
      <p:sp>
        <p:nvSpPr>
          <p:cNvPr id="3" name="Content Placeholder 2"/>
          <p:cNvSpPr>
            <a:spLocks noGrp="1"/>
          </p:cNvSpPr>
          <p:nvPr>
            <p:ph idx="1"/>
          </p:nvPr>
        </p:nvSpPr>
        <p:spPr>
          <a:xfrm>
            <a:off x="1295400" y="1715386"/>
            <a:ext cx="9601200" cy="4114800"/>
          </a:xfrm>
        </p:spPr>
        <p:txBody>
          <a:bodyPr>
            <a:normAutofit/>
          </a:bodyPr>
          <a:lstStyle/>
          <a:p>
            <a:pPr marL="0" indent="0" algn="ctr">
              <a:spcBef>
                <a:spcPts val="600"/>
              </a:spcBef>
              <a:buNone/>
            </a:pPr>
            <a:endParaRPr lang="en-US" dirty="0"/>
          </a:p>
          <a:p>
            <a:pPr marL="0" indent="0" algn="ctr">
              <a:spcBef>
                <a:spcPts val="600"/>
              </a:spcBef>
              <a:buNone/>
            </a:pPr>
            <a:r>
              <a:rPr lang="en-US" dirty="0"/>
              <a:t>Debbie Bisswurm, GWAAR</a:t>
            </a:r>
          </a:p>
          <a:p>
            <a:pPr marL="0" indent="0" algn="ctr">
              <a:spcBef>
                <a:spcPts val="600"/>
              </a:spcBef>
              <a:buNone/>
            </a:pPr>
            <a:r>
              <a:rPr lang="en-US" dirty="0">
                <a:solidFill>
                  <a:srgbClr val="0070C0"/>
                </a:solidFill>
                <a:hlinkClick r:id="rId3"/>
              </a:rPr>
              <a:t>debbie.bisswurm@gwaar.org</a:t>
            </a:r>
            <a:endParaRPr lang="en-US" dirty="0">
              <a:solidFill>
                <a:srgbClr val="0070C0"/>
              </a:solidFill>
            </a:endParaRPr>
          </a:p>
          <a:p>
            <a:pPr marL="0" indent="0" algn="ctr">
              <a:spcBef>
                <a:spcPts val="600"/>
              </a:spcBef>
              <a:spcAft>
                <a:spcPts val="1200"/>
              </a:spcAft>
              <a:buNone/>
            </a:pPr>
            <a:r>
              <a:rPr lang="en-US" dirty="0"/>
              <a:t>608-228-8098</a:t>
            </a:r>
          </a:p>
          <a:p>
            <a:pPr marL="0" indent="0" algn="ctr">
              <a:spcBef>
                <a:spcPts val="600"/>
              </a:spcBef>
              <a:buNone/>
            </a:pPr>
            <a:endParaRPr lang="en-US" dirty="0"/>
          </a:p>
          <a:p>
            <a:pPr marL="0" indent="0" algn="ctr">
              <a:lnSpc>
                <a:spcPct val="100000"/>
              </a:lnSpc>
              <a:spcBef>
                <a:spcPts val="600"/>
              </a:spcBef>
              <a:buNone/>
            </a:pPr>
            <a:r>
              <a:rPr lang="en-US" dirty="0"/>
              <a:t>Phoebe Hefko, DHS</a:t>
            </a:r>
          </a:p>
          <a:p>
            <a:pPr marL="0" indent="0" algn="ctr">
              <a:lnSpc>
                <a:spcPct val="100000"/>
              </a:lnSpc>
              <a:spcBef>
                <a:spcPts val="600"/>
              </a:spcBef>
              <a:buNone/>
            </a:pPr>
            <a:r>
              <a:rPr lang="pt-BR" u="sng" dirty="0">
                <a:solidFill>
                  <a:srgbClr val="0070C0"/>
                </a:solidFill>
                <a:hlinkClick r:id="rId4"/>
              </a:rPr>
              <a:t>Phoebe.Hefko@dhs.wisconsin.gov</a:t>
            </a:r>
            <a:endParaRPr lang="pt-BR" u="sng" dirty="0">
              <a:solidFill>
                <a:srgbClr val="0070C0"/>
              </a:solidFill>
            </a:endParaRPr>
          </a:p>
          <a:p>
            <a:pPr marL="0" indent="0" algn="ctr">
              <a:lnSpc>
                <a:spcPct val="100000"/>
              </a:lnSpc>
              <a:spcBef>
                <a:spcPts val="600"/>
              </a:spcBef>
              <a:spcAft>
                <a:spcPts val="600"/>
              </a:spcAft>
              <a:buNone/>
            </a:pPr>
            <a:r>
              <a:rPr lang="pt-BR" dirty="0"/>
              <a:t>(608) 267-3201</a:t>
            </a:r>
          </a:p>
          <a:p>
            <a:pPr marL="457200" lvl="0" indent="-457200">
              <a:spcAft>
                <a:spcPts val="1200"/>
              </a:spcAft>
            </a:pPr>
            <a:endParaRPr lang="en-US" dirty="0"/>
          </a:p>
        </p:txBody>
      </p:sp>
    </p:spTree>
    <p:extLst>
      <p:ext uri="{BB962C8B-B14F-4D97-AF65-F5344CB8AC3E}">
        <p14:creationId xmlns:p14="http://schemas.microsoft.com/office/powerpoint/2010/main" val="3810313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7128" y="813515"/>
            <a:ext cx="9749425" cy="1143000"/>
          </a:xfrm>
        </p:spPr>
        <p:txBody>
          <a:bodyPr>
            <a:normAutofit fontScale="90000"/>
          </a:bodyPr>
          <a:lstStyle/>
          <a:p>
            <a:pPr algn="ctr"/>
            <a:r>
              <a:rPr lang="en-US" dirty="0"/>
              <a:t>Face-to-face activities may be the most effective way to motivate people to take action.  </a:t>
            </a:r>
          </a:p>
        </p:txBody>
      </p:sp>
      <p:pic>
        <p:nvPicPr>
          <p:cNvPr id="3" name="Picture 2" descr="Image result for seniors">
            <a:extLst>
              <a:ext uri="{FF2B5EF4-FFF2-40B4-BE49-F238E27FC236}">
                <a16:creationId xmlns:a16="http://schemas.microsoft.com/office/drawing/2014/main" id="{75CF951D-E43A-4159-AE40-D376C5924B4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185852" y="2379216"/>
            <a:ext cx="5249109" cy="3188192"/>
          </a:xfrm>
          <a:prstGeom prst="rect">
            <a:avLst/>
          </a:prstGeom>
          <a:noFill/>
          <a:ln>
            <a:noFill/>
          </a:ln>
        </p:spPr>
      </p:pic>
      <p:sp>
        <p:nvSpPr>
          <p:cNvPr id="4" name="TextBox 3">
            <a:extLst>
              <a:ext uri="{FF2B5EF4-FFF2-40B4-BE49-F238E27FC236}">
                <a16:creationId xmlns:a16="http://schemas.microsoft.com/office/drawing/2014/main" id="{034E54BF-5F43-480B-BD5A-942855C86B60}"/>
              </a:ext>
            </a:extLst>
          </p:cNvPr>
          <p:cNvSpPr txBox="1"/>
          <p:nvPr/>
        </p:nvSpPr>
        <p:spPr>
          <a:xfrm>
            <a:off x="833761" y="2732567"/>
            <a:ext cx="4248602" cy="1631216"/>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US" dirty="0"/>
              <a:t>Provides people an opportunity to ask questions about next steps to get assistance.</a:t>
            </a:r>
          </a:p>
          <a:p>
            <a:pPr marL="285750" indent="-285750">
              <a:spcAft>
                <a:spcPts val="1200"/>
              </a:spcAft>
              <a:buFont typeface="Arial" panose="020B0604020202020204" pitchFamily="34" charset="0"/>
              <a:buChar char="•"/>
            </a:pPr>
            <a:r>
              <a:rPr lang="en-US" dirty="0"/>
              <a:t>Face-to-face can build trust and confidence in the message.</a:t>
            </a:r>
          </a:p>
        </p:txBody>
      </p:sp>
    </p:spTree>
    <p:extLst>
      <p:ext uri="{BB962C8B-B14F-4D97-AF65-F5344CB8AC3E}">
        <p14:creationId xmlns:p14="http://schemas.microsoft.com/office/powerpoint/2010/main" val="1940049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How do we know how we are doing?</a:t>
            </a:r>
            <a:br>
              <a:rPr lang="en-US" dirty="0"/>
            </a:br>
            <a:r>
              <a:rPr lang="en-US" dirty="0"/>
              <a:t>“SHIP PM2 Rating”</a:t>
            </a:r>
          </a:p>
        </p:txBody>
      </p:sp>
      <p:sp>
        <p:nvSpPr>
          <p:cNvPr id="3" name="Content Placeholder 2"/>
          <p:cNvSpPr>
            <a:spLocks noGrp="1"/>
          </p:cNvSpPr>
          <p:nvPr>
            <p:ph idx="1"/>
          </p:nvPr>
        </p:nvSpPr>
        <p:spPr>
          <a:xfrm>
            <a:off x="1295400" y="1828800"/>
            <a:ext cx="8865637" cy="4114800"/>
          </a:xfrm>
        </p:spPr>
        <p:txBody>
          <a:bodyPr>
            <a:normAutofit/>
          </a:bodyPr>
          <a:lstStyle/>
          <a:p>
            <a:pPr marL="457200" lvl="0" indent="-457200">
              <a:spcAft>
                <a:spcPts val="1200"/>
              </a:spcAft>
            </a:pPr>
            <a:r>
              <a:rPr lang="en-US" dirty="0"/>
              <a:t>The success of Medicare outreach is evaluated based on data entered in the national SHIP tracking and reporting system called STARS (formerly SHIP NPR).  </a:t>
            </a:r>
          </a:p>
          <a:p>
            <a:pPr marL="457200" lvl="0" indent="-457200">
              <a:spcAft>
                <a:spcPts val="1200"/>
              </a:spcAft>
            </a:pPr>
            <a:r>
              <a:rPr lang="en-US" dirty="0"/>
              <a:t>The SHIP performance measure (PM) 2 rating takes into account the data entered into STARS Group Outreach Events form (formerly PAM categories 1,2 and 3).</a:t>
            </a:r>
          </a:p>
          <a:p>
            <a:pPr marL="457200" lvl="0" indent="-457200">
              <a:spcAft>
                <a:spcPts val="1200"/>
              </a:spcAft>
            </a:pPr>
            <a:r>
              <a:rPr lang="en-US" dirty="0"/>
              <a:t>These are face-to-face activities.</a:t>
            </a:r>
          </a:p>
          <a:p>
            <a:pPr marL="457200" lvl="0" indent="-457200">
              <a:spcAft>
                <a:spcPts val="1200"/>
              </a:spcAft>
            </a:pPr>
            <a:r>
              <a:rPr lang="en-US" dirty="0"/>
              <a:t>The rating compares the total number of people reached through activities in those categories to the total number of Medicare beneficiaries in the state.</a:t>
            </a:r>
          </a:p>
        </p:txBody>
      </p:sp>
    </p:spTree>
    <p:extLst>
      <p:ext uri="{BB962C8B-B14F-4D97-AF65-F5344CB8AC3E}">
        <p14:creationId xmlns:p14="http://schemas.microsoft.com/office/powerpoint/2010/main" val="3660521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Rating Scale:</a:t>
            </a:r>
          </a:p>
        </p:txBody>
      </p:sp>
      <p:sp>
        <p:nvSpPr>
          <p:cNvPr id="3" name="Content Placeholder 2"/>
          <p:cNvSpPr>
            <a:spLocks noGrp="1"/>
          </p:cNvSpPr>
          <p:nvPr>
            <p:ph idx="1"/>
          </p:nvPr>
        </p:nvSpPr>
        <p:spPr>
          <a:xfrm>
            <a:off x="1295400" y="1828800"/>
            <a:ext cx="6001139" cy="4114800"/>
          </a:xfrm>
        </p:spPr>
        <p:txBody>
          <a:bodyPr>
            <a:normAutofit/>
          </a:bodyPr>
          <a:lstStyle/>
          <a:p>
            <a:pPr marL="0" indent="0">
              <a:spcAft>
                <a:spcPts val="1200"/>
              </a:spcAft>
              <a:buNone/>
            </a:pPr>
            <a:r>
              <a:rPr lang="en-US" dirty="0"/>
              <a:t>Percentage of total number of Medicare beneficiaries reached by  face-to-face activities:</a:t>
            </a:r>
          </a:p>
          <a:p>
            <a:r>
              <a:rPr lang="en-US" dirty="0"/>
              <a:t>    &gt; 14.4%	 Excellent</a:t>
            </a:r>
          </a:p>
          <a:p>
            <a:r>
              <a:rPr lang="en-US" dirty="0"/>
              <a:t>    &gt;  7.7 %	 Good</a:t>
            </a:r>
          </a:p>
          <a:p>
            <a:r>
              <a:rPr lang="en-US" dirty="0"/>
              <a:t>    3.4 –  7.7%	 Average</a:t>
            </a:r>
          </a:p>
          <a:p>
            <a:r>
              <a:rPr lang="en-US" dirty="0"/>
              <a:t>    2.5 – 3.4%	 Fair</a:t>
            </a:r>
          </a:p>
          <a:p>
            <a:r>
              <a:rPr lang="en-US" dirty="0"/>
              <a:t>    &lt; 2.5%  	 Low</a:t>
            </a:r>
          </a:p>
          <a:p>
            <a:pPr marL="457200" indent="-457200">
              <a:spcAft>
                <a:spcPts val="1200"/>
              </a:spcAft>
            </a:pPr>
            <a:endParaRPr lang="en-US" dirty="0"/>
          </a:p>
        </p:txBody>
      </p:sp>
      <p:pic>
        <p:nvPicPr>
          <p:cNvPr id="6" name="Picture 5" descr="Image result for clipart excellence">
            <a:extLst>
              <a:ext uri="{FF2B5EF4-FFF2-40B4-BE49-F238E27FC236}">
                <a16:creationId xmlns:a16="http://schemas.microsoft.com/office/drawing/2014/main" id="{67998551-DA4D-4849-89BA-2AF7B019A6EC}"/>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8250864" y="1524000"/>
            <a:ext cx="1888187" cy="3209615"/>
          </a:xfrm>
          <a:prstGeom prst="rect">
            <a:avLst/>
          </a:prstGeom>
          <a:noFill/>
          <a:ln>
            <a:noFill/>
          </a:ln>
        </p:spPr>
      </p:pic>
    </p:spTree>
    <p:extLst>
      <p:ext uri="{BB962C8B-B14F-4D97-AF65-F5344CB8AC3E}">
        <p14:creationId xmlns:p14="http://schemas.microsoft.com/office/powerpoint/2010/main" val="1601823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Wisconsin Statewide numbers</a:t>
            </a:r>
            <a:endParaRPr lang="en-US" dirty="0"/>
          </a:p>
        </p:txBody>
      </p:sp>
      <p:sp>
        <p:nvSpPr>
          <p:cNvPr id="3" name="Content Placeholder 2"/>
          <p:cNvSpPr>
            <a:spLocks noGrp="1"/>
          </p:cNvSpPr>
          <p:nvPr>
            <p:ph idx="1"/>
          </p:nvPr>
        </p:nvSpPr>
        <p:spPr>
          <a:xfrm>
            <a:off x="1295400" y="1996751"/>
            <a:ext cx="5935824" cy="4114800"/>
          </a:xfrm>
        </p:spPr>
        <p:txBody>
          <a:bodyPr>
            <a:normAutofit/>
          </a:bodyPr>
          <a:lstStyle/>
          <a:p>
            <a:r>
              <a:rPr lang="en-US" dirty="0"/>
              <a:t>Total Number Medicare Beneficiaries:  1,087,383</a:t>
            </a:r>
          </a:p>
          <a:p>
            <a:r>
              <a:rPr lang="en-US" dirty="0"/>
              <a:t>Number beneficiaries reached via face-to-face activities:  65,574 which is 3.88%</a:t>
            </a:r>
          </a:p>
          <a:p>
            <a:r>
              <a:rPr lang="en-US" dirty="0"/>
              <a:t>Rating:  Average</a:t>
            </a:r>
          </a:p>
          <a:p>
            <a:r>
              <a:rPr lang="en-US" dirty="0"/>
              <a:t>Need &gt; 7.7% for a Good rating which would be:  84,449</a:t>
            </a:r>
          </a:p>
          <a:p>
            <a:r>
              <a:rPr lang="en-US" dirty="0"/>
              <a:t>So we need to reach almost 20,000 more beneficiaries for a Good rating.</a:t>
            </a:r>
          </a:p>
          <a:p>
            <a:pPr marL="457200" lvl="0" indent="-457200">
              <a:spcAft>
                <a:spcPts val="1200"/>
              </a:spcAft>
            </a:pPr>
            <a:endParaRPr lang="en-US" dirty="0"/>
          </a:p>
        </p:txBody>
      </p:sp>
      <p:pic>
        <p:nvPicPr>
          <p:cNvPr id="4" name="Picture 3" descr="Image result for State of Wisconsin">
            <a:extLst>
              <a:ext uri="{FF2B5EF4-FFF2-40B4-BE49-F238E27FC236}">
                <a16:creationId xmlns:a16="http://schemas.microsoft.com/office/drawing/2014/main" id="{6A7A51E0-6253-493C-B43F-AF51D1318991}"/>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520940" y="1698378"/>
            <a:ext cx="3375660" cy="3616960"/>
          </a:xfrm>
          <a:prstGeom prst="rect">
            <a:avLst/>
          </a:prstGeom>
          <a:noFill/>
          <a:ln>
            <a:noFill/>
          </a:ln>
        </p:spPr>
      </p:pic>
      <p:sp>
        <p:nvSpPr>
          <p:cNvPr id="5" name="TextBox 4">
            <a:extLst>
              <a:ext uri="{FF2B5EF4-FFF2-40B4-BE49-F238E27FC236}">
                <a16:creationId xmlns:a16="http://schemas.microsoft.com/office/drawing/2014/main" id="{4CF6326D-39B6-4A77-BC73-3216F3B8FCA6}"/>
              </a:ext>
            </a:extLst>
          </p:cNvPr>
          <p:cNvSpPr txBox="1"/>
          <p:nvPr/>
        </p:nvSpPr>
        <p:spPr>
          <a:xfrm>
            <a:off x="1010093" y="5634200"/>
            <a:ext cx="10377377" cy="307777"/>
          </a:xfrm>
          <a:prstGeom prst="rect">
            <a:avLst/>
          </a:prstGeom>
          <a:noFill/>
        </p:spPr>
        <p:txBody>
          <a:bodyPr wrap="square" rtlCol="0">
            <a:spAutoFit/>
          </a:bodyPr>
          <a:lstStyle/>
          <a:p>
            <a:r>
              <a:rPr lang="en-US" sz="1400" dirty="0"/>
              <a:t>*These numbers are based on the PAM data reported statewide during the one-year period between April 1, 2017 and March 31, 2018.</a:t>
            </a:r>
          </a:p>
        </p:txBody>
      </p:sp>
    </p:spTree>
    <p:extLst>
      <p:ext uri="{BB962C8B-B14F-4D97-AF65-F5344CB8AC3E}">
        <p14:creationId xmlns:p14="http://schemas.microsoft.com/office/powerpoint/2010/main" val="567707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Numbers By County</a:t>
            </a:r>
          </a:p>
        </p:txBody>
      </p:sp>
      <p:sp>
        <p:nvSpPr>
          <p:cNvPr id="3" name="Content Placeholder 2"/>
          <p:cNvSpPr>
            <a:spLocks noGrp="1"/>
          </p:cNvSpPr>
          <p:nvPr>
            <p:ph idx="1"/>
          </p:nvPr>
        </p:nvSpPr>
        <p:spPr>
          <a:xfrm>
            <a:off x="1295400" y="1828800"/>
            <a:ext cx="6103776" cy="4114800"/>
          </a:xfrm>
        </p:spPr>
        <p:txBody>
          <a:bodyPr>
            <a:normAutofit/>
          </a:bodyPr>
          <a:lstStyle/>
          <a:p>
            <a:r>
              <a:rPr lang="en-US" dirty="0"/>
              <a:t>Your county’s PM2 data will be shared with you via email this month.</a:t>
            </a:r>
          </a:p>
          <a:p>
            <a:r>
              <a:rPr lang="en-US" dirty="0"/>
              <a:t>You are encouraged to explore ways to increase the number of people reached through group outreach.</a:t>
            </a:r>
          </a:p>
          <a:p>
            <a:r>
              <a:rPr lang="en-US" dirty="0"/>
              <a:t>For those already reaching the target for “good” rating—why not strive for “excellent”!</a:t>
            </a:r>
          </a:p>
          <a:p>
            <a:pPr marL="457200" lvl="0" indent="-457200">
              <a:spcAft>
                <a:spcPts val="1200"/>
              </a:spcAft>
            </a:pPr>
            <a:endParaRPr lang="en-US" dirty="0"/>
          </a:p>
        </p:txBody>
      </p:sp>
      <p:pic>
        <p:nvPicPr>
          <p:cNvPr id="4" name="Picture 3" descr="Image result for clipart excellence">
            <a:extLst>
              <a:ext uri="{FF2B5EF4-FFF2-40B4-BE49-F238E27FC236}">
                <a16:creationId xmlns:a16="http://schemas.microsoft.com/office/drawing/2014/main" id="{BDFAD817-1589-4E80-AEF9-1987F1D27AA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399176" y="2379306"/>
            <a:ext cx="3601616" cy="3116424"/>
          </a:xfrm>
          <a:prstGeom prst="rect">
            <a:avLst/>
          </a:prstGeom>
          <a:noFill/>
          <a:ln>
            <a:noFill/>
          </a:ln>
        </p:spPr>
      </p:pic>
    </p:spTree>
    <p:extLst>
      <p:ext uri="{BB962C8B-B14F-4D97-AF65-F5344CB8AC3E}">
        <p14:creationId xmlns:p14="http://schemas.microsoft.com/office/powerpoint/2010/main" val="1002971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MIPPA grant activities</a:t>
            </a:r>
          </a:p>
        </p:txBody>
      </p:sp>
      <p:sp>
        <p:nvSpPr>
          <p:cNvPr id="3" name="Content Placeholder 2"/>
          <p:cNvSpPr>
            <a:spLocks noGrp="1"/>
          </p:cNvSpPr>
          <p:nvPr>
            <p:ph idx="1"/>
          </p:nvPr>
        </p:nvSpPr>
        <p:spPr>
          <a:xfrm>
            <a:off x="1295400" y="1828800"/>
            <a:ext cx="9823704" cy="4114800"/>
          </a:xfrm>
        </p:spPr>
        <p:txBody>
          <a:bodyPr>
            <a:normAutofit lnSpcReduction="10000"/>
          </a:bodyPr>
          <a:lstStyle/>
          <a:p>
            <a:pPr marL="457200" lvl="0" indent="-457200">
              <a:spcAft>
                <a:spcPts val="1200"/>
              </a:spcAft>
            </a:pPr>
            <a:r>
              <a:rPr lang="en-US" dirty="0"/>
              <a:t>64 of Wisconsin’s 72 counties opted to participate in the MIPPA grant this fall. </a:t>
            </a:r>
          </a:p>
          <a:p>
            <a:pPr marL="457200" lvl="0" indent="-457200">
              <a:spcAft>
                <a:spcPts val="1200"/>
              </a:spcAft>
            </a:pPr>
            <a:r>
              <a:rPr lang="en-US" dirty="0"/>
              <a:t>The MIPPA grant focuses on outreach activities that target </a:t>
            </a:r>
            <a:r>
              <a:rPr lang="en-US" b="1" dirty="0"/>
              <a:t>low-income</a:t>
            </a:r>
            <a:r>
              <a:rPr lang="en-US" dirty="0"/>
              <a:t> or </a:t>
            </a:r>
            <a:r>
              <a:rPr lang="en-US" b="1" dirty="0"/>
              <a:t>rural</a:t>
            </a:r>
            <a:r>
              <a:rPr lang="en-US" dirty="0"/>
              <a:t> beneficiaries; and address the topics of </a:t>
            </a:r>
            <a:r>
              <a:rPr lang="en-US" b="1" dirty="0"/>
              <a:t>Medicaid</a:t>
            </a:r>
            <a:r>
              <a:rPr lang="en-US" dirty="0"/>
              <a:t>, </a:t>
            </a:r>
            <a:r>
              <a:rPr lang="en-US" b="1" dirty="0"/>
              <a:t>Medicare Savings Programs (MSP)</a:t>
            </a:r>
            <a:r>
              <a:rPr lang="en-US" dirty="0"/>
              <a:t>, </a:t>
            </a:r>
            <a:r>
              <a:rPr lang="en-US" b="1" dirty="0"/>
              <a:t>Extra Help (LIS), </a:t>
            </a:r>
            <a:r>
              <a:rPr lang="en-US" dirty="0"/>
              <a:t>and/or</a:t>
            </a:r>
            <a:r>
              <a:rPr lang="en-US" b="1" dirty="0"/>
              <a:t> preventive services</a:t>
            </a:r>
            <a:r>
              <a:rPr lang="en-US" dirty="0"/>
              <a:t>.</a:t>
            </a:r>
          </a:p>
          <a:p>
            <a:pPr marL="457200" lvl="0" indent="-457200">
              <a:spcAft>
                <a:spcPts val="1200"/>
              </a:spcAft>
            </a:pPr>
            <a:r>
              <a:rPr lang="en-US" dirty="0"/>
              <a:t>Be sure to answer “yes” to the MIPPA question at the top of the Group / Media Outreach and Education forms if your county receives MIPPA grant funds.</a:t>
            </a:r>
          </a:p>
          <a:p>
            <a:pPr marL="457200" lvl="0" indent="-457200">
              <a:spcAft>
                <a:spcPts val="1200"/>
              </a:spcAft>
            </a:pPr>
            <a:r>
              <a:rPr lang="en-US" dirty="0"/>
              <a:t>From October 1, 2017 – September 30, 2018 Wisconsin conducted 902 outreach events about MSP / LIS and 964 events about Medicare preventive  benefits. County-level MIPPA outreach data are not currently available. Stay tuned for new report options in SAMS and STARS over the coming months.</a:t>
            </a:r>
          </a:p>
          <a:p>
            <a:pPr marL="457200" lvl="0" indent="-457200">
              <a:spcAft>
                <a:spcPts val="1200"/>
              </a:spcAft>
            </a:pPr>
            <a:endParaRPr lang="en-US" dirty="0"/>
          </a:p>
        </p:txBody>
      </p:sp>
    </p:spTree>
    <p:extLst>
      <p:ext uri="{BB962C8B-B14F-4D97-AF65-F5344CB8AC3E}">
        <p14:creationId xmlns:p14="http://schemas.microsoft.com/office/powerpoint/2010/main" val="1068076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Steps to Increasing Face-t0-Face Outreach</a:t>
            </a:r>
          </a:p>
        </p:txBody>
      </p:sp>
      <p:sp>
        <p:nvSpPr>
          <p:cNvPr id="3" name="Content Placeholder 2"/>
          <p:cNvSpPr>
            <a:spLocks noGrp="1"/>
          </p:cNvSpPr>
          <p:nvPr>
            <p:ph idx="1"/>
          </p:nvPr>
        </p:nvSpPr>
        <p:spPr/>
        <p:txBody>
          <a:bodyPr>
            <a:normAutofit/>
          </a:bodyPr>
          <a:lstStyle/>
          <a:p>
            <a:pPr marL="502920" indent="-457200">
              <a:buFont typeface="+mj-lt"/>
              <a:buAutoNum type="arabicPeriod"/>
            </a:pPr>
            <a:r>
              <a:rPr lang="en-US" dirty="0"/>
              <a:t>Review your existing plan.</a:t>
            </a:r>
          </a:p>
          <a:p>
            <a:pPr marL="502920" indent="-457200">
              <a:buFont typeface="+mj-lt"/>
              <a:buAutoNum type="arabicPeriod"/>
            </a:pPr>
            <a:r>
              <a:rPr lang="en-US" dirty="0"/>
              <a:t>Review WI’s best practices for Medicare outreach and assistance.</a:t>
            </a:r>
          </a:p>
          <a:p>
            <a:pPr marL="502920" indent="-457200">
              <a:buFont typeface="+mj-lt"/>
              <a:buAutoNum type="arabicPeriod"/>
            </a:pPr>
            <a:r>
              <a:rPr lang="en-US" dirty="0"/>
              <a:t>Develop a month by month outreach plan.</a:t>
            </a:r>
          </a:p>
          <a:p>
            <a:pPr marL="502920" indent="-457200">
              <a:buFont typeface="+mj-lt"/>
              <a:buAutoNum type="arabicPeriod"/>
            </a:pPr>
            <a:r>
              <a:rPr lang="en-US" dirty="0"/>
              <a:t>Implement the plan.</a:t>
            </a:r>
          </a:p>
          <a:p>
            <a:pPr marL="502920" indent="-457200">
              <a:buFont typeface="+mj-lt"/>
              <a:buAutoNum type="arabicPeriod"/>
            </a:pPr>
            <a:r>
              <a:rPr lang="en-US" dirty="0"/>
              <a:t>Review plan annually—update/revise as appropriate.</a:t>
            </a:r>
          </a:p>
          <a:p>
            <a:pPr marL="457200" lvl="0" indent="-457200">
              <a:spcAft>
                <a:spcPts val="1200"/>
              </a:spcAft>
            </a:pPr>
            <a:endParaRPr lang="en-US" dirty="0"/>
          </a:p>
        </p:txBody>
      </p:sp>
    </p:spTree>
    <p:extLst>
      <p:ext uri="{BB962C8B-B14F-4D97-AF65-F5344CB8AC3E}">
        <p14:creationId xmlns:p14="http://schemas.microsoft.com/office/powerpoint/2010/main" val="2603830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Red Line Business 16x9">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usiness red line presentation (widescreen).potx" id="{8018D45A-0B59-4186-B046-1FF8092889B6}" vid="{86C2525B-C90B-4FD6-8D61-5E85FA833A06}"/>
    </a:ext>
  </a:extLst>
</a:theme>
</file>

<file path=ppt/theme/theme2.xml><?xml version="1.0" encoding="utf-8"?>
<a:theme xmlns:a="http://schemas.openxmlformats.org/drawingml/2006/main" name="Office Theme">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Business red line presentation (widescreen)</Template>
  <TotalTime>3763</TotalTime>
  <Words>2280</Words>
  <Application>Microsoft Office PowerPoint</Application>
  <PresentationFormat>Widescreen</PresentationFormat>
  <Paragraphs>245</Paragraphs>
  <Slides>22</Slides>
  <Notes>22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Cambria</vt:lpstr>
      <vt:lpstr>Times New Roman</vt:lpstr>
      <vt:lpstr>Red Line Business 16x9</vt:lpstr>
      <vt:lpstr>Sharing your message Face-to-FAce</vt:lpstr>
      <vt:lpstr>Outreach Goal</vt:lpstr>
      <vt:lpstr>Face-to-face activities may be the most effective way to motivate people to take action.  </vt:lpstr>
      <vt:lpstr>How do we know how we are doing? “SHIP PM2 Rating”</vt:lpstr>
      <vt:lpstr>Rating Scale:</vt:lpstr>
      <vt:lpstr>Wisconsin Statewide numbers</vt:lpstr>
      <vt:lpstr>Numbers By County</vt:lpstr>
      <vt:lpstr>MIPPA grant activities</vt:lpstr>
      <vt:lpstr>Steps to Increasing Face-t0-Face Outreach</vt:lpstr>
      <vt:lpstr>1.  Review Your Existing Plan</vt:lpstr>
      <vt:lpstr>2.  Review WI’s Best Practices         for Medicare Outreach and Assistance</vt:lpstr>
      <vt:lpstr>Examples from around the state</vt:lpstr>
      <vt:lpstr>Medicare Minutes</vt:lpstr>
      <vt:lpstr>PowerPoint Presentation</vt:lpstr>
      <vt:lpstr>   2019  Medicare Minutes Topics</vt:lpstr>
      <vt:lpstr> Past years  Medicare Minutes Topics</vt:lpstr>
      <vt:lpstr>3.  Develop Month by Month Outreach Plan</vt:lpstr>
      <vt:lpstr>4.  Implement the plan</vt:lpstr>
      <vt:lpstr>5.  Review plan annually</vt:lpstr>
      <vt:lpstr>Resources to assist you:</vt:lpstr>
      <vt:lpstr>Questions?</vt:lpstr>
      <vt:lpstr>Contacts: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Connecting Face-to-FAce</dc:title>
  <dc:creator>Debbie Bisswurm</dc:creator>
  <cp:lastModifiedBy>Debbie Bisswurm</cp:lastModifiedBy>
  <cp:revision>75</cp:revision>
  <cp:lastPrinted>2018-12-12T15:44:57Z</cp:lastPrinted>
  <dcterms:created xsi:type="dcterms:W3CDTF">2018-10-29T16:18:46Z</dcterms:created>
  <dcterms:modified xsi:type="dcterms:W3CDTF">2018-12-12T21:22:32Z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