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4" r:id="rId6"/>
    <p:sldId id="261" r:id="rId7"/>
    <p:sldId id="262" r:id="rId8"/>
    <p:sldId id="263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4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B236D-8B50-4EB3-BA6C-1C0EE3783204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DED9-4E3F-49C2-B86F-57E3E8318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B236D-8B50-4EB3-BA6C-1C0EE3783204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DED9-4E3F-49C2-B86F-57E3E8318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B236D-8B50-4EB3-BA6C-1C0EE3783204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DED9-4E3F-49C2-B86F-57E3E8318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B236D-8B50-4EB3-BA6C-1C0EE3783204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DED9-4E3F-49C2-B86F-57E3E8318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B236D-8B50-4EB3-BA6C-1C0EE3783204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DED9-4E3F-49C2-B86F-57E3E8318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B236D-8B50-4EB3-BA6C-1C0EE3783204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DED9-4E3F-49C2-B86F-57E3E8318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B236D-8B50-4EB3-BA6C-1C0EE3783204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DED9-4E3F-49C2-B86F-57E3E8318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B236D-8B50-4EB3-BA6C-1C0EE3783204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DED9-4E3F-49C2-B86F-57E3E8318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B236D-8B50-4EB3-BA6C-1C0EE3783204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DED9-4E3F-49C2-B86F-57E3E8318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B236D-8B50-4EB3-BA6C-1C0EE3783204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DED9-4E3F-49C2-B86F-57E3E8318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B236D-8B50-4EB3-BA6C-1C0EE3783204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DED9-4E3F-49C2-B86F-57E3E8318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B236D-8B50-4EB3-BA6C-1C0EE3783204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1DED9-4E3F-49C2-B86F-57E3E8318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September </a:t>
            </a:r>
            <a:r>
              <a:rPr lang="en-US" dirty="0" smtClean="0"/>
              <a:t>2015</a:t>
            </a:r>
            <a:br>
              <a:rPr lang="en-US" dirty="0" smtClean="0"/>
            </a:br>
            <a:r>
              <a:rPr lang="en-US" dirty="0" smtClean="0"/>
              <a:t>Mushrooms</a:t>
            </a:r>
            <a:endParaRPr lang="en-US" dirty="0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371600" y="685800"/>
            <a:ext cx="6248398" cy="914400"/>
            <a:chOff x="1694" y="5644"/>
            <a:chExt cx="4283" cy="1019"/>
          </a:xfrm>
        </p:grpSpPr>
        <p:pic>
          <p:nvPicPr>
            <p:cNvPr id="6" name="Picture 5" descr="apple bite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20446785" flipH="1">
              <a:off x="5119" y="5644"/>
              <a:ext cx="858" cy="1019"/>
            </a:xfrm>
            <a:prstGeom prst="rect">
              <a:avLst/>
            </a:prstGeom>
            <a:noFill/>
          </p:spPr>
        </p:pic>
        <p:sp>
          <p:nvSpPr>
            <p:cNvPr id="7" name="WordArt 9"/>
            <p:cNvSpPr>
              <a:spLocks noChangeArrowheads="1" noChangeShapeType="1" noTextEdit="1"/>
            </p:cNvSpPr>
            <p:nvPr/>
          </p:nvSpPr>
          <p:spPr bwMode="auto">
            <a:xfrm>
              <a:off x="1694" y="5982"/>
              <a:ext cx="3645" cy="435"/>
            </a:xfrm>
            <a:prstGeom prst="rect">
              <a:avLst/>
            </a:prstGeom>
          </p:spPr>
          <p:txBody>
            <a:bodyPr wrap="none" numCol="1" fromWordArt="1">
              <a:prstTxWarp prst="textPlain">
                <a:avLst>
                  <a:gd name="adj" fmla="val 50000"/>
                </a:avLst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0"/>
              <a:r>
                <a:rPr lang="en-US" sz="2000" kern="10" spc="0" dirty="0" smtClean="0">
                  <a:ln w="19050">
                    <a:noFill/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Wide Latin"/>
                </a:rPr>
                <a:t>Beneficial Bites</a:t>
              </a:r>
              <a:endParaRPr lang="en-US" sz="2000" kern="10" spc="0" dirty="0">
                <a:ln w="19050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Wide Latin"/>
              </a:endParaRPr>
            </a:p>
          </p:txBody>
        </p:sp>
      </p:grpSp>
      <p:pic>
        <p:nvPicPr>
          <p:cNvPr id="8" name="Picture 7" descr="Mushroom 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0400" y="3657600"/>
            <a:ext cx="2999348" cy="27507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</a:t>
            </a:r>
            <a:r>
              <a:rPr lang="en-US" dirty="0"/>
              <a:t>T</a:t>
            </a:r>
            <a:r>
              <a:rPr lang="en-US" dirty="0" smtClean="0"/>
              <a:t>hey and How </a:t>
            </a:r>
            <a:r>
              <a:rPr lang="en-US" dirty="0"/>
              <a:t>D</a:t>
            </a:r>
            <a:r>
              <a:rPr lang="en-US" dirty="0" smtClean="0"/>
              <a:t>o </a:t>
            </a:r>
            <a:r>
              <a:rPr lang="en-US" dirty="0"/>
              <a:t>T</a:t>
            </a:r>
            <a:r>
              <a:rPr lang="en-US" dirty="0" smtClean="0"/>
              <a:t>hey </a:t>
            </a:r>
            <a:r>
              <a:rPr lang="en-US" dirty="0"/>
              <a:t>G</a:t>
            </a:r>
            <a:r>
              <a:rPr lang="en-US" dirty="0" smtClean="0"/>
              <a:t>row?</a:t>
            </a:r>
          </a:p>
          <a:p>
            <a:r>
              <a:rPr lang="en-US" dirty="0" smtClean="0"/>
              <a:t>History of Mushrooms</a:t>
            </a:r>
          </a:p>
          <a:p>
            <a:r>
              <a:rPr lang="en-US" dirty="0" smtClean="0"/>
              <a:t>Health Benefits</a:t>
            </a:r>
          </a:p>
          <a:p>
            <a:r>
              <a:rPr lang="en-US" dirty="0" smtClean="0"/>
              <a:t>Selection, Storage, and Cooking</a:t>
            </a:r>
          </a:p>
          <a:p>
            <a:r>
              <a:rPr lang="en-US" dirty="0" smtClean="0"/>
              <a:t>Fun Facts</a:t>
            </a:r>
            <a:endParaRPr lang="en-US" dirty="0"/>
          </a:p>
        </p:txBody>
      </p:sp>
      <p:pic>
        <p:nvPicPr>
          <p:cNvPr id="4" name="Picture 3" descr="mushroom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2388" y="4419600"/>
            <a:ext cx="2880360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800" dirty="0" smtClean="0"/>
              <a:t>What Are They and How Do They Grow?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>
            <a:normAutofit/>
          </a:bodyPr>
          <a:lstStyle/>
          <a:p>
            <a:r>
              <a:rPr lang="en-US" sz="3000" dirty="0" smtClean="0"/>
              <a:t>Mushrooms are a fungi found in soil, wood, or other decomposing material</a:t>
            </a:r>
          </a:p>
          <a:p>
            <a:r>
              <a:rPr lang="en-US" sz="3000" dirty="0" smtClean="0"/>
              <a:t>Not a plant; mushrooms do not need soil or sunlight to grow</a:t>
            </a:r>
          </a:p>
          <a:p>
            <a:r>
              <a:rPr lang="en-US" sz="3000" dirty="0" smtClean="0"/>
              <a:t>Many different varieties</a:t>
            </a:r>
          </a:p>
          <a:p>
            <a:r>
              <a:rPr lang="en-US" sz="3000" dirty="0" smtClean="0"/>
              <a:t>Grown in 3 stages: composting, spawning, and fruiting</a:t>
            </a:r>
            <a:endParaRPr lang="en-US" sz="3000" dirty="0"/>
          </a:p>
        </p:txBody>
      </p:sp>
      <p:pic>
        <p:nvPicPr>
          <p:cNvPr id="4" name="Picture 3" descr="mushroom 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52800" y="4419600"/>
            <a:ext cx="2590800" cy="2159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History of Mushrooms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Mushrooms have been eaten since prehistoric times</a:t>
            </a:r>
          </a:p>
          <a:p>
            <a:r>
              <a:rPr lang="en-US" dirty="0" smtClean="0"/>
              <a:t>In ancient Egypt, only pharaohs were allowed to eat mushrooms because they were believed to give immortality</a:t>
            </a:r>
          </a:p>
          <a:p>
            <a:r>
              <a:rPr lang="en-US" dirty="0" smtClean="0"/>
              <a:t>In Ancient Rome, the word used for mushrooms meant “food of the gods”</a:t>
            </a:r>
          </a:p>
          <a:p>
            <a:r>
              <a:rPr lang="en-US" dirty="0" smtClean="0"/>
              <a:t>Many cultures believed mushrooms could give superhuman strength</a:t>
            </a:r>
          </a:p>
          <a:p>
            <a:r>
              <a:rPr lang="en-US" dirty="0" smtClean="0"/>
              <a:t>China is believed to be the first to commercially grow mushrooms and is the leader  in mushroom cultivation today</a:t>
            </a:r>
          </a:p>
          <a:p>
            <a:r>
              <a:rPr lang="en-US" dirty="0" smtClean="0"/>
              <a:t>70% of American mushrooms are grown on the East Coast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0"/>
            <a:ext cx="4648200" cy="67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Health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smtClean="0"/>
              <a:t>Rich in </a:t>
            </a:r>
            <a:r>
              <a:rPr lang="en-US" dirty="0" err="1" smtClean="0"/>
              <a:t>phytonutrients</a:t>
            </a:r>
            <a:r>
              <a:rPr lang="en-US" dirty="0" smtClean="0"/>
              <a:t> that enhance immune system, are anti-cancer, and anti-inflammatory</a:t>
            </a:r>
          </a:p>
          <a:p>
            <a:r>
              <a:rPr lang="en-US" dirty="0" smtClean="0"/>
              <a:t>Protects against cardiovascular disease</a:t>
            </a:r>
          </a:p>
          <a:p>
            <a:r>
              <a:rPr lang="en-US" dirty="0" smtClean="0"/>
              <a:t>May be a good source of vitamin B12 and vitamin D</a:t>
            </a:r>
          </a:p>
          <a:p>
            <a:r>
              <a:rPr lang="en-US" dirty="0" smtClean="0"/>
              <a:t>Good source of copper and potassium</a:t>
            </a:r>
            <a:endParaRPr lang="en-US" dirty="0"/>
          </a:p>
        </p:txBody>
      </p:sp>
      <p:pic>
        <p:nvPicPr>
          <p:cNvPr id="4" name="Picture 3" descr="mushroom 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3200" y="4419600"/>
            <a:ext cx="3621640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4200" dirty="0" smtClean="0"/>
              <a:t>Selection, Storage, and Cooking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sz="2600" dirty="0" smtClean="0"/>
              <a:t>Choose fresh, bright colored mushrooms</a:t>
            </a:r>
          </a:p>
          <a:p>
            <a:r>
              <a:rPr lang="en-US" sz="2600" dirty="0" smtClean="0"/>
              <a:t>Avoid mushrooms with slimy spots or wrinkles</a:t>
            </a:r>
          </a:p>
          <a:p>
            <a:r>
              <a:rPr lang="en-US" sz="2600" dirty="0" smtClean="0"/>
              <a:t>Store properly in the refrigerator</a:t>
            </a:r>
          </a:p>
          <a:p>
            <a:r>
              <a:rPr lang="en-US" sz="2600" dirty="0" smtClean="0"/>
              <a:t>The best way to clean mushrooms is with as little water as possible! </a:t>
            </a:r>
          </a:p>
          <a:p>
            <a:pPr lvl="1"/>
            <a:r>
              <a:rPr lang="en-US" sz="2600" dirty="0" smtClean="0"/>
              <a:t>Wipe with a damp cloth; too much water will cause mushrooms to get soggy</a:t>
            </a:r>
          </a:p>
          <a:p>
            <a:r>
              <a:rPr lang="en-US" sz="2600" dirty="0" smtClean="0"/>
              <a:t>To use in cooking simply clean and cut off spongy bottom of </a:t>
            </a:r>
            <a:r>
              <a:rPr lang="en-US" sz="2600" dirty="0" smtClean="0"/>
              <a:t>stem</a:t>
            </a:r>
          </a:p>
          <a:p>
            <a:r>
              <a:rPr lang="en-US" sz="2600" dirty="0" smtClean="0"/>
              <a:t>Don’t eat wild mushrooms unless you know</a:t>
            </a:r>
          </a:p>
          <a:p>
            <a:pPr>
              <a:buNone/>
            </a:pPr>
            <a:r>
              <a:rPr lang="en-US" sz="2600" dirty="0" smtClean="0"/>
              <a:t>	w</a:t>
            </a:r>
            <a:r>
              <a:rPr lang="en-US" sz="2600" dirty="0" smtClean="0"/>
              <a:t>hat you are looking for</a:t>
            </a:r>
            <a:endParaRPr lang="en-US" sz="2600" dirty="0" smtClean="0"/>
          </a:p>
        </p:txBody>
      </p:sp>
      <p:pic>
        <p:nvPicPr>
          <p:cNvPr id="4" name="Picture 3" descr="mushroom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34200" y="4724400"/>
            <a:ext cx="1943100" cy="19431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3124200"/>
          </a:xfrm>
        </p:spPr>
        <p:txBody>
          <a:bodyPr>
            <a:noAutofit/>
          </a:bodyPr>
          <a:lstStyle/>
          <a:p>
            <a:r>
              <a:rPr lang="en-US" sz="2100" dirty="0" smtClean="0"/>
              <a:t>Regular consumption of oyster mushrooms has been shown to reduce LDL cholesterol</a:t>
            </a:r>
          </a:p>
          <a:p>
            <a:r>
              <a:rPr lang="en-US" sz="2100" dirty="0" smtClean="0"/>
              <a:t>Pennsylvania is the largest producer of mushrooms in the United States</a:t>
            </a:r>
          </a:p>
          <a:p>
            <a:r>
              <a:rPr lang="en-US" sz="2100" dirty="0" smtClean="0"/>
              <a:t>Discoloration of mushrooms is a reflection of the reduction of nutrients</a:t>
            </a:r>
          </a:p>
          <a:p>
            <a:r>
              <a:rPr lang="en-US" sz="2100" dirty="0" smtClean="0"/>
              <a:t>One Portobello mushroom contains more potassium than a banana</a:t>
            </a:r>
          </a:p>
          <a:p>
            <a:r>
              <a:rPr lang="en-US" sz="2100" dirty="0" smtClean="0"/>
              <a:t>Mushrooms are more closely related to human DNA than plant DNA</a:t>
            </a:r>
          </a:p>
          <a:p>
            <a:r>
              <a:rPr lang="en-US" sz="2100" dirty="0" smtClean="0"/>
              <a:t>The antibiotic, penicillin, was developed from a mushroom-like fungus</a:t>
            </a:r>
            <a:endParaRPr lang="en-US" sz="2100" dirty="0"/>
          </a:p>
        </p:txBody>
      </p:sp>
      <p:pic>
        <p:nvPicPr>
          <p:cNvPr id="4" name="Picture 3" descr="http://cdn.sheknows.com/articles/2012/03/variety-of-edible-mushrooms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4114800"/>
            <a:ext cx="4724398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371600" y="685800"/>
            <a:ext cx="6248398" cy="914400"/>
            <a:chOff x="1694" y="5644"/>
            <a:chExt cx="4283" cy="1019"/>
          </a:xfrm>
        </p:grpSpPr>
        <p:pic>
          <p:nvPicPr>
            <p:cNvPr id="7" name="Picture 6" descr="apple bite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20446785" flipH="1">
              <a:off x="5119" y="5644"/>
              <a:ext cx="858" cy="1019"/>
            </a:xfrm>
            <a:prstGeom prst="rect">
              <a:avLst/>
            </a:prstGeom>
            <a:noFill/>
          </p:spPr>
        </p:pic>
        <p:sp>
          <p:nvSpPr>
            <p:cNvPr id="8" name="WordArt 9"/>
            <p:cNvSpPr>
              <a:spLocks noChangeArrowheads="1" noChangeShapeType="1" noTextEdit="1"/>
            </p:cNvSpPr>
            <p:nvPr/>
          </p:nvSpPr>
          <p:spPr bwMode="auto">
            <a:xfrm>
              <a:off x="1694" y="5982"/>
              <a:ext cx="3645" cy="435"/>
            </a:xfrm>
            <a:prstGeom prst="rect">
              <a:avLst/>
            </a:prstGeom>
          </p:spPr>
          <p:txBody>
            <a:bodyPr wrap="none" numCol="1" fromWordArt="1">
              <a:prstTxWarp prst="textPlain">
                <a:avLst>
                  <a:gd name="adj" fmla="val 50000"/>
                </a:avLst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0"/>
              <a:r>
                <a:rPr lang="en-US" sz="2000" kern="10" spc="0" dirty="0" smtClean="0">
                  <a:ln w="19050">
                    <a:noFill/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Wide Latin"/>
                </a:rPr>
                <a:t>Beneficial Bites</a:t>
              </a:r>
              <a:endParaRPr lang="en-US" sz="2000" kern="10" spc="0" dirty="0">
                <a:ln w="19050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Wide Latin"/>
              </a:endParaRPr>
            </a:p>
          </p:txBody>
        </p:sp>
      </p:grpSp>
      <p:pic>
        <p:nvPicPr>
          <p:cNvPr id="9" name="Picture 8" descr="mushroom 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43200" y="3524354"/>
            <a:ext cx="3740463" cy="280024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340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September 2015 Mushrooms</vt:lpstr>
      <vt:lpstr>Outline</vt:lpstr>
      <vt:lpstr>What Are They and How Do They Grow?</vt:lpstr>
      <vt:lpstr>History of Mushrooms</vt:lpstr>
      <vt:lpstr>Slide 5</vt:lpstr>
      <vt:lpstr>Health Benefits</vt:lpstr>
      <vt:lpstr>Selection, Storage, and Cooking</vt:lpstr>
      <vt:lpstr>Fun Facts</vt:lpstr>
      <vt:lpstr>Thank you!</vt:lpstr>
    </vt:vector>
  </TitlesOfParts>
  <Company>Barron County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September, 2015 Mushrooms</dc:title>
  <dc:creator>bcadmin</dc:creator>
  <cp:lastModifiedBy>jennifer.jako</cp:lastModifiedBy>
  <cp:revision>18</cp:revision>
  <dcterms:created xsi:type="dcterms:W3CDTF">2015-04-13T19:05:39Z</dcterms:created>
  <dcterms:modified xsi:type="dcterms:W3CDTF">2015-07-27T16:10:48Z</dcterms:modified>
</cp:coreProperties>
</file>