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F4D44-717C-4033-85EB-5CF02EB87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B0E71-ACE4-4109-8BB8-72A4155D4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502C3-18F4-415E-99B9-EDAA1DA2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2C11-2BEB-43F0-B8A4-F5C68509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5B1B3-7B6A-4475-BCD5-03CDA956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0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B11A5-A848-4D31-8BBC-BB19373B5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08C8E-C479-499B-A412-D901D7EFE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852DD-9035-49D3-8A43-F649737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28004-4F39-4B03-8A99-EFB744E82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DAA8-FE2E-4AE1-ACA3-0F01E0F11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1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2CBC9B-4E7E-4966-93FC-595B715C84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CA513-AEEE-4369-A4E8-F55EA45C1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3DDD-CB3C-46ED-AF81-0C12889F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F1AA9-CE24-48AC-98C3-4203B214D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2F1F-76B1-46A7-8745-45F57B3F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7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A6B36-464D-490B-9311-128F69EA3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81535-7A1C-40B4-B5D7-FCA7FFDC6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F6D6B-8BA2-41F7-A679-40048796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E9C3D-7039-4132-B886-BEADC20F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8B9C3-ECF0-4D1C-8977-E5123E6F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1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58BF-3F1D-4C4E-87FE-BE2F6146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01475-AF14-472F-8D34-4F41BE777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E76EA-A540-4624-9A77-AB5720A95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0BDFB-BDD8-4284-87BE-699DAA07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C5D9E-A551-4A46-8043-8BD7FD42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7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C27D8-3C25-45ED-8305-026849D90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0CEB6-354B-49E8-BD0B-1B78F5C8D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09AA3-B1A2-4987-A277-0EE629049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002C5-61FF-4823-96EF-812F49E6D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E2921-50E7-44F1-B0E8-1D7D00541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D388C-ED13-4F3E-824E-762AE5B7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13263-2A0E-4143-924D-70F565755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F1E28-A33F-4B79-8673-835A89A39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DDDC1-9632-47EB-B403-6E14325B3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6433F9-87B7-470C-93C1-8A81BBE51D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02A05-B307-4CBD-BBD1-E9F54A7BF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B117A4-5478-4614-BFAB-F5A74A9CA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722EF9-3E47-4D2D-A99E-9C2BE707E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8C4AF8-8DF2-42ED-A40C-227B5C5F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8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FB1C1-6DEE-4E81-A29F-2F98B7ED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259E86-CB23-45ED-B8EB-DF84775D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E1CDD-9CFE-4FEA-A947-EEB925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4BC80-16CA-4398-B77A-255DB8026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7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B81520-6F19-4545-A1F4-C44F5B52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CB595-27C8-4E34-BA65-336A6B45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90F1B-754A-4C87-A246-C688A5C9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9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006BB-B0A1-42E4-99EB-5E5284E4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D7853-319D-48ED-AB6A-292F9491D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B1F9C-8CDE-4668-BF83-8AC685E40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EF08A-0625-4C22-8773-B3D098E3C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04A4A-1DFA-43AC-914D-4CADB586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55997-47A3-4D87-ACB8-39596C00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1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23FAC-B948-4916-B585-9D5436FA0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BB4DDB-BB3B-4DBF-B38E-9D94CF609C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36750-46D0-4910-B95C-138EB77B8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70A2A-B732-4D28-BF33-116FF2BAA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4FC4D-3292-49B5-BBB9-2D1B3B4C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0C2E5-3466-4F3C-BF8F-353BA615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1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205A66-6C44-47DF-9CB6-EDBDC036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0F614-F943-43C5-AFE9-A0C112231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5ED83-C80A-45BA-94DC-0688B278F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47E9F-0C76-4681-8434-6488C959C802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D6BC1-0694-4F2F-ADE5-E1DAE95B1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02FB3-527D-49C4-AF8A-876B1C602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ACE62-D320-4BDC-A9DE-4FC845AE6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6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url?sa=i&amp;rct=j&amp;q=&amp;esrc=s&amp;source=images&amp;cd=&amp;cad=rja&amp;uact=8&amp;ved=0ahUKEwi41N2G5fLKAhXF7iYKHTc8BnkQjRwIBw&amp;url=https://www.pinterest.com/pin/278519558182101666/&amp;psig=AFQjCNGWlTr4fEJcb75u9Cnkh3w84UIxsw&amp;ust=145538583180779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91465-DEA3-4F6C-97B8-19F766CE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March 2018            Welcome to Medicare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84AAD-3166-402F-847D-135E7876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7B69-93E2-4D34-896D-EFDD7F03AB74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C0F30-8172-4079-AB73-1F3CA88D71E7}"/>
              </a:ext>
            </a:extLst>
          </p:cNvPr>
          <p:cNvSpPr txBox="1"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Part B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B82E25-E180-49B5-AE4A-4CB39A605049}"/>
              </a:ext>
            </a:extLst>
          </p:cNvPr>
          <p:cNvSpPr/>
          <p:nvPr/>
        </p:nvSpPr>
        <p:spPr>
          <a:xfrm>
            <a:off x="4173256" y="1428453"/>
            <a:ext cx="40575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Preventive Services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22FA7A-3439-4227-9936-45D3A7FC43B8}"/>
              </a:ext>
            </a:extLst>
          </p:cNvPr>
          <p:cNvSpPr/>
          <p:nvPr/>
        </p:nvSpPr>
        <p:spPr>
          <a:xfrm>
            <a:off x="2942163" y="2482791"/>
            <a:ext cx="6798365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cs typeface="Arial" panose="020B0604020202020204" pitchFamily="34" charset="0"/>
              </a:rPr>
              <a:t>Welcome to Medicare Visit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cs typeface="Arial" panose="020B0604020202020204" pitchFamily="34" charset="0"/>
              </a:rPr>
              <a:t>Yearly Wellness Visit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cs typeface="Arial" panose="020B0604020202020204" pitchFamily="34" charset="0"/>
              </a:rPr>
              <a:t>Additional screenings/tests/services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Most covered with no deductible or co-pay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137A8-B2B1-45CC-8295-4A619EBD56B5}"/>
              </a:ext>
            </a:extLst>
          </p:cNvPr>
          <p:cNvSpPr/>
          <p:nvPr/>
        </p:nvSpPr>
        <p:spPr>
          <a:xfrm>
            <a:off x="9232424" y="4143627"/>
            <a:ext cx="2360066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Review the preventive services chart &amp;</a:t>
            </a:r>
          </a:p>
          <a:p>
            <a:pPr>
              <a:defRPr/>
            </a:pP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discuss your prevention plan with your doctor.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C50407-1431-4482-A4EB-1E65C00FA040}"/>
              </a:ext>
            </a:extLst>
          </p:cNvPr>
          <p:cNvSpPr/>
          <p:nvPr/>
        </p:nvSpPr>
        <p:spPr>
          <a:xfrm>
            <a:off x="2756452" y="508898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b="1" i="1" dirty="0">
                <a:latin typeface="Times New Roman" pitchFamily="18" charset="0"/>
                <a:cs typeface="Times New Roman" pitchFamily="18" charset="0"/>
              </a:rPr>
              <a:t>“An ounce of prevention is worth a pound of cure”</a:t>
            </a:r>
          </a:p>
          <a:p>
            <a:pPr algn="ctr"/>
            <a:r>
              <a:rPr lang="en-US" altLang="en-US" sz="1600" b="1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altLang="en-US" b="1" i="1" dirty="0">
                <a:latin typeface="Times New Roman" pitchFamily="18" charset="0"/>
                <a:cs typeface="Times New Roman" pitchFamily="18" charset="0"/>
              </a:rPr>
              <a:t>-Benjamin Franklin</a:t>
            </a:r>
          </a:p>
        </p:txBody>
      </p:sp>
      <p:pic>
        <p:nvPicPr>
          <p:cNvPr id="9" name="irc_mi" descr="https://s-media-cache-ak0.pinimg.com/564x/84/9a/a5/849aa54e0104a41171a5464f803e4a5d.jpg">
            <a:hlinkClick r:id="rId2"/>
            <a:extLst>
              <a:ext uri="{FF2B5EF4-FFF2-40B4-BE49-F238E27FC236}">
                <a16:creationId xmlns:a16="http://schemas.microsoft.com/office/drawing/2014/main" id="{2E1F1916-C8AE-47E7-BC50-0DEF3A5E8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613" y="2166602"/>
            <a:ext cx="1139687" cy="16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 title="Part B icon">
            <a:extLst>
              <a:ext uri="{FF2B5EF4-FFF2-40B4-BE49-F238E27FC236}">
                <a16:creationId xmlns:a16="http://schemas.microsoft.com/office/drawing/2014/main" id="{9F98069A-571B-4A41-A2E0-052765C82F8C}"/>
              </a:ext>
            </a:extLst>
          </p:cNvPr>
          <p:cNvGrpSpPr/>
          <p:nvPr/>
        </p:nvGrpSpPr>
        <p:grpSpPr>
          <a:xfrm>
            <a:off x="272295" y="2197383"/>
            <a:ext cx="1781791" cy="1534789"/>
            <a:chOff x="153025" y="1963783"/>
            <a:chExt cx="1568748" cy="1144086"/>
          </a:xfrm>
        </p:grpSpPr>
        <p:pic>
          <p:nvPicPr>
            <p:cNvPr id="11" name="Picture 10" title="Part B icon">
              <a:extLst>
                <a:ext uri="{FF2B5EF4-FFF2-40B4-BE49-F238E27FC236}">
                  <a16:creationId xmlns:a16="http://schemas.microsoft.com/office/drawing/2014/main" id="{C8AE87FD-EAF8-487B-BBE1-CEE16E1E9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3532" y="1963783"/>
              <a:ext cx="707734" cy="624371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371CC66-4E7D-48C9-8DF5-6E575CC2D86B}"/>
                </a:ext>
              </a:extLst>
            </p:cNvPr>
            <p:cNvSpPr txBox="1"/>
            <p:nvPr/>
          </p:nvSpPr>
          <p:spPr>
            <a:xfrm>
              <a:off x="153025" y="2599781"/>
              <a:ext cx="1568748" cy="508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1" b="1" dirty="0">
                  <a:solidFill>
                    <a:schemeClr val="tx2"/>
                  </a:solidFill>
                </a:rPr>
                <a:t>Part B</a:t>
              </a:r>
            </a:p>
            <a:p>
              <a:pPr algn="ctr"/>
              <a:r>
                <a:rPr lang="en-US" sz="1351" dirty="0">
                  <a:solidFill>
                    <a:schemeClr val="tx2"/>
                  </a:solidFill>
                </a:rPr>
                <a:t>Medical Insurance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887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91465-DEA3-4F6C-97B8-19F766CE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March 2018            Welcome to Medicare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84AAD-3166-402F-847D-135E7876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7B69-93E2-4D34-896D-EFDD7F03AB74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C0F30-8172-4079-AB73-1F3CA88D71E7}"/>
              </a:ext>
            </a:extLst>
          </p:cNvPr>
          <p:cNvSpPr txBox="1"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Part B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58331E-FBF6-438A-A19E-CFD8182C2D04}"/>
              </a:ext>
            </a:extLst>
          </p:cNvPr>
          <p:cNvSpPr/>
          <p:nvPr/>
        </p:nvSpPr>
        <p:spPr>
          <a:xfrm>
            <a:off x="2054087" y="1502671"/>
            <a:ext cx="84416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Welcome to Medicare Visit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B3F0F1-4F6B-4C8E-B93A-38D797A0BA65}"/>
              </a:ext>
            </a:extLst>
          </p:cNvPr>
          <p:cNvSpPr/>
          <p:nvPr/>
        </p:nvSpPr>
        <p:spPr>
          <a:xfrm>
            <a:off x="3226903" y="2505969"/>
            <a:ext cx="69706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b="1" dirty="0">
                <a:cs typeface="Arial" charset="0"/>
              </a:rPr>
              <a:t>Includes: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Height, weight, and blood pressure 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Body mass index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Vision test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Review of potential risk for depression and level of safety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Discussion about advance directives if you choose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A written plan regarding screenings, shots, and other preventive services needed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67F526-064F-411E-934E-73A6957AA605}"/>
              </a:ext>
            </a:extLst>
          </p:cNvPr>
          <p:cNvSpPr txBox="1"/>
          <p:nvPr/>
        </p:nvSpPr>
        <p:spPr>
          <a:xfrm>
            <a:off x="577094" y="1943512"/>
            <a:ext cx="1934818" cy="95410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800" b="1" dirty="0"/>
              <a:t>Preventive Service</a:t>
            </a:r>
          </a:p>
        </p:txBody>
      </p:sp>
      <p:grpSp>
        <p:nvGrpSpPr>
          <p:cNvPr id="8" name="Group 7" title="Part B icon">
            <a:extLst>
              <a:ext uri="{FF2B5EF4-FFF2-40B4-BE49-F238E27FC236}">
                <a16:creationId xmlns:a16="http://schemas.microsoft.com/office/drawing/2014/main" id="{F3C0E139-3FE7-42A9-B14F-EDB598037408}"/>
              </a:ext>
            </a:extLst>
          </p:cNvPr>
          <p:cNvGrpSpPr/>
          <p:nvPr/>
        </p:nvGrpSpPr>
        <p:grpSpPr>
          <a:xfrm>
            <a:off x="610849" y="3749167"/>
            <a:ext cx="1781791" cy="1534789"/>
            <a:chOff x="153025" y="1963783"/>
            <a:chExt cx="1568748" cy="1144086"/>
          </a:xfrm>
        </p:grpSpPr>
        <p:pic>
          <p:nvPicPr>
            <p:cNvPr id="9" name="Picture 8" title="Part B icon">
              <a:extLst>
                <a:ext uri="{FF2B5EF4-FFF2-40B4-BE49-F238E27FC236}">
                  <a16:creationId xmlns:a16="http://schemas.microsoft.com/office/drawing/2014/main" id="{58CADAA1-D64B-4208-B7D4-26013D3741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3532" y="1963783"/>
              <a:ext cx="707734" cy="62437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F7753F8-81C3-4CA4-A019-6E5C7A76E18E}"/>
                </a:ext>
              </a:extLst>
            </p:cNvPr>
            <p:cNvSpPr txBox="1"/>
            <p:nvPr/>
          </p:nvSpPr>
          <p:spPr>
            <a:xfrm>
              <a:off x="153025" y="2599781"/>
              <a:ext cx="1568748" cy="508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1" b="1" dirty="0">
                  <a:solidFill>
                    <a:schemeClr val="tx2"/>
                  </a:solidFill>
                </a:rPr>
                <a:t>Part B</a:t>
              </a:r>
            </a:p>
            <a:p>
              <a:pPr algn="ctr"/>
              <a:r>
                <a:rPr lang="en-US" sz="1351" dirty="0">
                  <a:solidFill>
                    <a:schemeClr val="tx2"/>
                  </a:solidFill>
                </a:rPr>
                <a:t>Medical Insurance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023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91465-DEA3-4F6C-97B8-19F766CE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March 2018            Welcome to Medicare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84AAD-3166-402F-847D-135E7876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7B69-93E2-4D34-896D-EFDD7F03AB74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C0F30-8172-4079-AB73-1F3CA88D71E7}"/>
              </a:ext>
            </a:extLst>
          </p:cNvPr>
          <p:cNvSpPr txBox="1"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Part B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20F9DC-BCC9-4567-A449-597AA1B19B22}"/>
              </a:ext>
            </a:extLst>
          </p:cNvPr>
          <p:cNvSpPr/>
          <p:nvPr/>
        </p:nvSpPr>
        <p:spPr>
          <a:xfrm>
            <a:off x="4363739" y="1399081"/>
            <a:ext cx="36701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/>
              <a:t>Yearly Wellness Visit</a:t>
            </a:r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041669-ADC2-46D5-8F61-E1C775B90A95}"/>
              </a:ext>
            </a:extLst>
          </p:cNvPr>
          <p:cNvSpPr/>
          <p:nvPr/>
        </p:nvSpPr>
        <p:spPr>
          <a:xfrm>
            <a:off x="3326296" y="2200333"/>
            <a:ext cx="735495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cs typeface="Arial" charset="0"/>
              </a:rPr>
              <a:t>Includes</a:t>
            </a:r>
            <a:r>
              <a:rPr lang="en-US" altLang="en-US" sz="2200" dirty="0">
                <a:cs typeface="Arial" charset="0"/>
              </a:rPr>
              <a:t>:</a:t>
            </a:r>
            <a:r>
              <a:rPr lang="en-US" altLang="en-US" sz="2200" b="1" dirty="0">
                <a:cs typeface="Arial" charset="0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Review of medical and family history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Develop list of current providers and prescriptions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Record height, weight, blood pressure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Create list of risk factors and treatment options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Detection of cognitive impairment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Establish schedule of screenings for appropriate preventive services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cs typeface="Arial" charset="0"/>
              </a:rPr>
              <a:t>Offer personalized health advice</a:t>
            </a:r>
          </a:p>
          <a:p>
            <a:pPr lvl="1">
              <a:spcAft>
                <a:spcPts val="600"/>
              </a:spcAft>
            </a:pPr>
            <a:r>
              <a:rPr lang="en-US" altLang="en-US" sz="2200" b="1" i="1" dirty="0">
                <a:latin typeface="Arial" charset="0"/>
                <a:cs typeface="Arial" charset="0"/>
              </a:rPr>
              <a:t>Note:  Not a physical!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BE29EA-BB5B-49FF-8FCD-069C6261FE97}"/>
              </a:ext>
            </a:extLst>
          </p:cNvPr>
          <p:cNvSpPr txBox="1"/>
          <p:nvPr/>
        </p:nvSpPr>
        <p:spPr>
          <a:xfrm>
            <a:off x="577094" y="1943512"/>
            <a:ext cx="1934818" cy="95410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800" b="1" dirty="0"/>
              <a:t>Preventive Service</a:t>
            </a:r>
          </a:p>
        </p:txBody>
      </p:sp>
      <p:grpSp>
        <p:nvGrpSpPr>
          <p:cNvPr id="9" name="Group 8" title="Part B icon">
            <a:extLst>
              <a:ext uri="{FF2B5EF4-FFF2-40B4-BE49-F238E27FC236}">
                <a16:creationId xmlns:a16="http://schemas.microsoft.com/office/drawing/2014/main" id="{8EBA8A37-02BA-44A9-82EB-B8FA4BE249D0}"/>
              </a:ext>
            </a:extLst>
          </p:cNvPr>
          <p:cNvGrpSpPr/>
          <p:nvPr/>
        </p:nvGrpSpPr>
        <p:grpSpPr>
          <a:xfrm>
            <a:off x="610849" y="3749167"/>
            <a:ext cx="1781791" cy="1534789"/>
            <a:chOff x="153025" y="1963783"/>
            <a:chExt cx="1568748" cy="1144086"/>
          </a:xfrm>
        </p:grpSpPr>
        <p:pic>
          <p:nvPicPr>
            <p:cNvPr id="10" name="Picture 9" title="Part B icon">
              <a:extLst>
                <a:ext uri="{FF2B5EF4-FFF2-40B4-BE49-F238E27FC236}">
                  <a16:creationId xmlns:a16="http://schemas.microsoft.com/office/drawing/2014/main" id="{6496B4E1-2DCC-4FC5-834A-2F78449576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3532" y="1963783"/>
              <a:ext cx="707734" cy="624371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3B59DB-D84F-458A-AC6E-7458FE84DB24}"/>
                </a:ext>
              </a:extLst>
            </p:cNvPr>
            <p:cNvSpPr txBox="1"/>
            <p:nvPr/>
          </p:nvSpPr>
          <p:spPr>
            <a:xfrm>
              <a:off x="153025" y="2599781"/>
              <a:ext cx="1568748" cy="508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1" b="1" dirty="0">
                  <a:solidFill>
                    <a:schemeClr val="tx2"/>
                  </a:solidFill>
                </a:rPr>
                <a:t>Part B</a:t>
              </a:r>
            </a:p>
            <a:p>
              <a:pPr algn="ctr"/>
              <a:r>
                <a:rPr lang="en-US" sz="1351" dirty="0">
                  <a:solidFill>
                    <a:schemeClr val="tx2"/>
                  </a:solidFill>
                </a:rPr>
                <a:t>Medical Insurance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0168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Widescreen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Bisswurm</dc:creator>
  <cp:lastModifiedBy>Debbie Bisswurm</cp:lastModifiedBy>
  <cp:revision>1</cp:revision>
  <dcterms:created xsi:type="dcterms:W3CDTF">2018-03-23T20:57:28Z</dcterms:created>
  <dcterms:modified xsi:type="dcterms:W3CDTF">2018-03-23T20:58:41Z</dcterms:modified>
</cp:coreProperties>
</file>