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32"/>
  </p:notesMasterIdLst>
  <p:handoutMasterIdLst>
    <p:handoutMasterId r:id="rId33"/>
  </p:handoutMasterIdLst>
  <p:sldIdLst>
    <p:sldId id="267" r:id="rId5"/>
    <p:sldId id="315" r:id="rId6"/>
    <p:sldId id="279" r:id="rId7"/>
    <p:sldId id="314" r:id="rId8"/>
    <p:sldId id="316" r:id="rId9"/>
    <p:sldId id="317" r:id="rId10"/>
    <p:sldId id="318" r:id="rId11"/>
    <p:sldId id="319" r:id="rId12"/>
    <p:sldId id="298" r:id="rId13"/>
    <p:sldId id="299" r:id="rId14"/>
    <p:sldId id="300" r:id="rId15"/>
    <p:sldId id="301" r:id="rId16"/>
    <p:sldId id="302" r:id="rId17"/>
    <p:sldId id="303" r:id="rId18"/>
    <p:sldId id="307" r:id="rId19"/>
    <p:sldId id="308" r:id="rId20"/>
    <p:sldId id="320" r:id="rId21"/>
    <p:sldId id="310" r:id="rId22"/>
    <p:sldId id="311" r:id="rId23"/>
    <p:sldId id="312" r:id="rId24"/>
    <p:sldId id="313" r:id="rId25"/>
    <p:sldId id="305" r:id="rId26"/>
    <p:sldId id="306" r:id="rId27"/>
    <p:sldId id="284" r:id="rId28"/>
    <p:sldId id="321" r:id="rId29"/>
    <p:sldId id="283" r:id="rId30"/>
    <p:sldId id="272" r:id="rId31"/>
  </p:sldIdLst>
  <p:sldSz cx="12188825" cy="6858000"/>
  <p:notesSz cx="7010400" cy="92964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7269" autoAdjust="0"/>
  </p:normalViewPr>
  <p:slideViewPr>
    <p:cSldViewPr>
      <p:cViewPr varScale="1">
        <p:scale>
          <a:sx n="63" d="100"/>
          <a:sy n="63" d="100"/>
        </p:scale>
        <p:origin x="1020" y="72"/>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Number of People Reached between 10/1/16 and 9/30/17</c:v>
                </c:pt>
              </c:strCache>
            </c:strRef>
          </c:tx>
          <c:dLbls>
            <c:spPr>
              <a:noFill/>
              <a:ln>
                <a:noFill/>
              </a:ln>
              <a:effectLst/>
            </c:spPr>
            <c:txPr>
              <a:bodyPr/>
              <a:lstStyle/>
              <a:p>
                <a:pPr>
                  <a:defRPr sz="2400">
                    <a:solidFill>
                      <a:schemeClr val="tx2"/>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Interactive Presentations</c:v>
                </c:pt>
                <c:pt idx="1">
                  <c:v>Booths and Exhibits</c:v>
                </c:pt>
                <c:pt idx="2">
                  <c:v>Dedicated Enrollment Events</c:v>
                </c:pt>
              </c:strCache>
            </c:strRef>
          </c:cat>
          <c:val>
            <c:numRef>
              <c:f>Sheet1!$B$2:$B$4</c:f>
              <c:numCache>
                <c:formatCode>#,##0</c:formatCode>
                <c:ptCount val="3"/>
                <c:pt idx="0">
                  <c:v>31755</c:v>
                </c:pt>
                <c:pt idx="1">
                  <c:v>39626</c:v>
                </c:pt>
                <c:pt idx="2" formatCode="General">
                  <c:v>659</c:v>
                </c:pt>
              </c:numCache>
            </c:numRef>
          </c:val>
          <c:extLst>
            <c:ext xmlns:c16="http://schemas.microsoft.com/office/drawing/2014/chart" uri="{C3380CC4-5D6E-409C-BE32-E72D297353CC}">
              <c16:uniqueId val="{00000000-C81E-4DFE-905E-E2910212B07B}"/>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5420108200760618"/>
          <c:y val="0.1508505881209293"/>
          <c:w val="0.30328191118967274"/>
          <c:h val="0.77545907456012442"/>
        </c:manualLayout>
      </c:layout>
      <c:overlay val="0"/>
      <c:txPr>
        <a:bodyPr/>
        <a:lstStyle/>
        <a:p>
          <a:pPr>
            <a:defRPr sz="2000" baseline="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Number of People Reached through Mass Media Outreach, 2016-17</c:v>
                </c:pt>
              </c:strCache>
            </c:strRef>
          </c:tx>
          <c:dLbls>
            <c:dLbl>
              <c:idx val="0"/>
              <c:layout>
                <c:manualLayout>
                  <c:x val="4.5021956390066623E-3"/>
                  <c:y val="-1.9320348114380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78D-49FF-BC7E-F9E2297AF722}"/>
                </c:ext>
              </c:extLst>
            </c:dLbl>
            <c:dLbl>
              <c:idx val="1"/>
              <c:layout>
                <c:manualLayout>
                  <c:x val="-2.2458610942862911E-3"/>
                  <c:y val="-8.9365243818206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78D-49FF-BC7E-F9E2297AF722}"/>
                </c:ext>
              </c:extLst>
            </c:dLbl>
            <c:dLbl>
              <c:idx val="3"/>
              <c:layout>
                <c:manualLayout>
                  <c:x val="1.9438976377952756E-2"/>
                  <c:y val="-0.543379149974674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78D-49FF-BC7E-F9E2297AF722}"/>
                </c:ext>
              </c:extLst>
            </c:dLbl>
            <c:spPr>
              <a:noFill/>
              <a:ln>
                <a:noFill/>
              </a:ln>
              <a:effectLst/>
            </c:spPr>
            <c:txPr>
              <a:bodyPr/>
              <a:lstStyle/>
              <a:p>
                <a:pPr>
                  <a:defRPr sz="2400">
                    <a:solidFill>
                      <a:schemeClr val="tx2"/>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Radio Show</c:v>
                </c:pt>
                <c:pt idx="1">
                  <c:v>TV or Cable Show</c:v>
                </c:pt>
                <c:pt idx="2">
                  <c:v>Electronic Other Activity</c:v>
                </c:pt>
                <c:pt idx="3">
                  <c:v>Print Other Activity</c:v>
                </c:pt>
              </c:strCache>
            </c:strRef>
          </c:cat>
          <c:val>
            <c:numRef>
              <c:f>Sheet1!$B$2:$B$5</c:f>
              <c:numCache>
                <c:formatCode>#,##0</c:formatCode>
                <c:ptCount val="4"/>
                <c:pt idx="0">
                  <c:v>928328</c:v>
                </c:pt>
                <c:pt idx="1">
                  <c:v>569946</c:v>
                </c:pt>
                <c:pt idx="2">
                  <c:v>478913</c:v>
                </c:pt>
                <c:pt idx="3">
                  <c:v>2945207</c:v>
                </c:pt>
              </c:numCache>
            </c:numRef>
          </c:val>
          <c:extLst>
            <c:ext xmlns:c16="http://schemas.microsoft.com/office/drawing/2014/chart" uri="{C3380CC4-5D6E-409C-BE32-E72D297353CC}">
              <c16:uniqueId val="{00000003-E78D-49FF-BC7E-F9E2297AF722}"/>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1874444780940849"/>
          <c:y val="0.13776879863701247"/>
          <c:w val="0.26807888597258678"/>
          <c:h val="0.7431707878620436"/>
        </c:manualLayout>
      </c:layout>
      <c:overlay val="0"/>
      <c:txPr>
        <a:bodyPr/>
        <a:lstStyle/>
        <a:p>
          <a:pPr>
            <a:defRPr sz="200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0E6E22E-288A-414B-A8DE-E4DBD03D5FC0}" type="datetimeFigureOut">
              <a:rPr lang="en-US"/>
              <a:t>12/12/2017</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9A9AE7E-E0F9-4C51-AD9A-F4C3A6E23BBF}" type="datetimeFigureOut">
              <a:rPr lang="en-US"/>
              <a:t>12/12/2017</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074690-7256-4BB9-AC0F-97AEAE8CDEC2}" type="slidenum">
              <a:rPr lang="en-US" smtClean="0"/>
              <a:t>1</a:t>
            </a:fld>
            <a:endParaRPr lang="en-US"/>
          </a:p>
        </p:txBody>
      </p:sp>
    </p:spTree>
    <p:extLst>
      <p:ext uri="{BB962C8B-B14F-4D97-AF65-F5344CB8AC3E}">
        <p14:creationId xmlns:p14="http://schemas.microsoft.com/office/powerpoint/2010/main" val="1469119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06E30334-C897-4E81-9997-B204A4BE9E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97EFF2CB-0AC0-44E3-A667-35A758FC96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And here are a few more community partners you may want to consider in your outreach</a:t>
            </a:r>
          </a:p>
        </p:txBody>
      </p:sp>
      <p:sp>
        <p:nvSpPr>
          <p:cNvPr id="43012" name="Slide Number Placeholder 3">
            <a:extLst>
              <a:ext uri="{FF2B5EF4-FFF2-40B4-BE49-F238E27FC236}">
                <a16:creationId xmlns:a16="http://schemas.microsoft.com/office/drawing/2014/main" id="{9EBA86AC-F160-4F28-9D3C-3321D74CF0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D1F2504E-B454-4597-8728-35BF32315882}" type="slidenum">
              <a:rPr lang="en-US" altLang="en-US" smtClean="0"/>
              <a:pPr/>
              <a:t>10</a:t>
            </a:fld>
            <a:endParaRPr lang="en-US" altLang="en-US"/>
          </a:p>
        </p:txBody>
      </p:sp>
    </p:spTree>
    <p:extLst>
      <p:ext uri="{BB962C8B-B14F-4D97-AF65-F5344CB8AC3E}">
        <p14:creationId xmlns:p14="http://schemas.microsoft.com/office/powerpoint/2010/main" val="2852788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E519DE45-AF28-47B2-9F99-2577D1760E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E4D85960-52B3-4424-A22C-90E7FCEBFF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You are the experts in your county.  So each of you may have your own ideas about locations you may find seniors or disabled adults.  </a:t>
            </a:r>
          </a:p>
          <a:p>
            <a:endParaRPr lang="en-US" altLang="en-US" dirty="0"/>
          </a:p>
          <a:p>
            <a:r>
              <a:rPr lang="en-US" altLang="en-US" dirty="0"/>
              <a:t>What about all the homeless shelters?  Church fish fry?  Local government officials—aldermen &amp; others?  Do they know about you and how you can help people?</a:t>
            </a:r>
          </a:p>
          <a:p>
            <a:endParaRPr lang="en-US" altLang="en-US" dirty="0"/>
          </a:p>
          <a:p>
            <a:r>
              <a:rPr lang="en-US" altLang="en-US" dirty="0"/>
              <a:t>In a rural community—consider places like a local coffee shop where seniors meet.</a:t>
            </a:r>
          </a:p>
        </p:txBody>
      </p:sp>
      <p:sp>
        <p:nvSpPr>
          <p:cNvPr id="45060" name="Slide Number Placeholder 3">
            <a:extLst>
              <a:ext uri="{FF2B5EF4-FFF2-40B4-BE49-F238E27FC236}">
                <a16:creationId xmlns:a16="http://schemas.microsoft.com/office/drawing/2014/main" id="{A19F78F7-531E-4E64-AE21-CA58666B73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44239379-9B4D-4A99-B013-3EF969103DAF}" type="slidenum">
              <a:rPr lang="en-US" altLang="en-US" smtClean="0"/>
              <a:pPr/>
              <a:t>11</a:t>
            </a:fld>
            <a:endParaRPr lang="en-US" altLang="en-US"/>
          </a:p>
        </p:txBody>
      </p:sp>
    </p:spTree>
    <p:extLst>
      <p:ext uri="{BB962C8B-B14F-4D97-AF65-F5344CB8AC3E}">
        <p14:creationId xmlns:p14="http://schemas.microsoft.com/office/powerpoint/2010/main" val="2745889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6DB1DF5A-9811-44F9-AA68-14F47F8E6E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A6637233-36CF-429E-880B-A50A46267D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What locations and topics are covered?</a:t>
            </a:r>
          </a:p>
          <a:p>
            <a:endParaRPr lang="en-US" altLang="en-US" b="1" dirty="0"/>
          </a:p>
          <a:p>
            <a:r>
              <a:rPr lang="en-US" altLang="en-US" b="1" dirty="0"/>
              <a:t>Is staff time an issue? Consider whether volunteer could do a presentation?  </a:t>
            </a:r>
          </a:p>
          <a:p>
            <a:endParaRPr lang="en-US" altLang="en-US" dirty="0"/>
          </a:p>
          <a:p>
            <a:r>
              <a:rPr lang="en-US" altLang="en-US" dirty="0"/>
              <a:t>Community newspapers.</a:t>
            </a:r>
          </a:p>
          <a:p>
            <a:endParaRPr lang="en-US" altLang="en-US" dirty="0"/>
          </a:p>
          <a:p>
            <a:r>
              <a:rPr lang="en-US" altLang="en-US" dirty="0"/>
              <a:t>Be sure to </a:t>
            </a:r>
            <a:r>
              <a:rPr lang="en-US" altLang="en-US" b="1" i="1" dirty="0"/>
              <a:t>encourage people you help to spread the word to their friends and neighbors.</a:t>
            </a:r>
          </a:p>
        </p:txBody>
      </p:sp>
      <p:sp>
        <p:nvSpPr>
          <p:cNvPr id="47108" name="Slide Number Placeholder 3">
            <a:extLst>
              <a:ext uri="{FF2B5EF4-FFF2-40B4-BE49-F238E27FC236}">
                <a16:creationId xmlns:a16="http://schemas.microsoft.com/office/drawing/2014/main" id="{1A40752D-327E-45B6-8C77-F545592A25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F0CAE512-9016-407A-982C-2E25BD7BB5B8}" type="slidenum">
              <a:rPr lang="en-US" altLang="en-US" smtClean="0"/>
              <a:pPr/>
              <a:t>12</a:t>
            </a:fld>
            <a:endParaRPr lang="en-US" altLang="en-US"/>
          </a:p>
        </p:txBody>
      </p:sp>
    </p:spTree>
    <p:extLst>
      <p:ext uri="{BB962C8B-B14F-4D97-AF65-F5344CB8AC3E}">
        <p14:creationId xmlns:p14="http://schemas.microsoft.com/office/powerpoint/2010/main" val="1881681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E302B1F0-0F15-42AF-B41F-B87A848177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28D5AE99-0FB4-416A-A53E-A1FDF272F0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Regular training of colleagues—especially due to staff turnover—will help ensure that they are aware of the programs, that they keep them in mind, that they know of any special events you are having.  And make sure they know when to make a referral.  </a:t>
            </a:r>
          </a:p>
        </p:txBody>
      </p:sp>
      <p:sp>
        <p:nvSpPr>
          <p:cNvPr id="49156" name="Slide Number Placeholder 3">
            <a:extLst>
              <a:ext uri="{FF2B5EF4-FFF2-40B4-BE49-F238E27FC236}">
                <a16:creationId xmlns:a16="http://schemas.microsoft.com/office/drawing/2014/main" id="{F4EB3706-FB8B-4AA7-A691-7919B62372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3E099226-6017-4D75-AC82-D63758EA4769}" type="slidenum">
              <a:rPr lang="en-US" altLang="en-US" smtClean="0"/>
              <a:pPr/>
              <a:t>13</a:t>
            </a:fld>
            <a:endParaRPr lang="en-US" altLang="en-US"/>
          </a:p>
        </p:txBody>
      </p:sp>
    </p:spTree>
    <p:extLst>
      <p:ext uri="{BB962C8B-B14F-4D97-AF65-F5344CB8AC3E}">
        <p14:creationId xmlns:p14="http://schemas.microsoft.com/office/powerpoint/2010/main" val="1099646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5DE80FBE-80A3-4AA0-83CC-FEB7EF9844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1C32A4EC-3086-4BC6-A0FA-CACA6DAD07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 doing your outreach, whether to beneficiaries or community partners, you need materials to share.  We have a variety of resources that you can customize and use in your outreach.  These can be found on our webpage and I’ll show you how to access that shortly.  Right now I’d just like to highlight a few…</a:t>
            </a:r>
          </a:p>
        </p:txBody>
      </p:sp>
      <p:sp>
        <p:nvSpPr>
          <p:cNvPr id="55300" name="Slide Number Placeholder 3">
            <a:extLst>
              <a:ext uri="{FF2B5EF4-FFF2-40B4-BE49-F238E27FC236}">
                <a16:creationId xmlns:a16="http://schemas.microsoft.com/office/drawing/2014/main" id="{97560D27-BFCC-4DD2-A318-150E0E58CF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D06B3856-FDF5-4602-835E-372799AF679E}" type="slidenum">
              <a:rPr lang="en-US" altLang="en-US" smtClean="0"/>
              <a:pPr/>
              <a:t>14</a:t>
            </a:fld>
            <a:endParaRPr lang="en-US" altLang="en-US"/>
          </a:p>
        </p:txBody>
      </p:sp>
    </p:spTree>
    <p:extLst>
      <p:ext uri="{BB962C8B-B14F-4D97-AF65-F5344CB8AC3E}">
        <p14:creationId xmlns:p14="http://schemas.microsoft.com/office/powerpoint/2010/main" val="1806221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is a customizable brochure that promotes Medicare Savings Programs, Extra Help, and </a:t>
            </a:r>
            <a:r>
              <a:rPr lang="en-US" altLang="en-US" dirty="0" err="1"/>
              <a:t>SeniorCare</a:t>
            </a:r>
            <a:r>
              <a:rPr lang="en-US" altLang="en-US" dirty="0"/>
              <a:t>.  </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1450" indent="-296711">
              <a:defRPr>
                <a:solidFill>
                  <a:schemeClr val="tx1"/>
                </a:solidFill>
                <a:latin typeface="Arial" panose="020B0604020202020204" pitchFamily="34" charset="0"/>
              </a:defRPr>
            </a:lvl2pPr>
            <a:lvl3pPr marL="1186847" indent="-237369">
              <a:defRPr>
                <a:solidFill>
                  <a:schemeClr val="tx1"/>
                </a:solidFill>
                <a:latin typeface="Arial" panose="020B0604020202020204" pitchFamily="34" charset="0"/>
              </a:defRPr>
            </a:lvl3pPr>
            <a:lvl4pPr marL="1661585" indent="-237369">
              <a:defRPr>
                <a:solidFill>
                  <a:schemeClr val="tx1"/>
                </a:solidFill>
                <a:latin typeface="Arial" panose="020B0604020202020204" pitchFamily="34" charset="0"/>
              </a:defRPr>
            </a:lvl4pPr>
            <a:lvl5pPr marL="2136324" indent="-237369">
              <a:defRPr>
                <a:solidFill>
                  <a:schemeClr val="tx1"/>
                </a:solidFill>
                <a:latin typeface="Arial" panose="020B0604020202020204" pitchFamily="34" charset="0"/>
              </a:defRPr>
            </a:lvl5pPr>
            <a:lvl6pPr marL="2611062" indent="-237369" eaLnBrk="0" fontAlgn="base" hangingPunct="0">
              <a:spcBef>
                <a:spcPct val="0"/>
              </a:spcBef>
              <a:spcAft>
                <a:spcPct val="0"/>
              </a:spcAft>
              <a:defRPr>
                <a:solidFill>
                  <a:schemeClr val="tx1"/>
                </a:solidFill>
                <a:latin typeface="Arial" panose="020B0604020202020204" pitchFamily="34" charset="0"/>
              </a:defRPr>
            </a:lvl6pPr>
            <a:lvl7pPr marL="3085801" indent="-237369" eaLnBrk="0" fontAlgn="base" hangingPunct="0">
              <a:spcBef>
                <a:spcPct val="0"/>
              </a:spcBef>
              <a:spcAft>
                <a:spcPct val="0"/>
              </a:spcAft>
              <a:defRPr>
                <a:solidFill>
                  <a:schemeClr val="tx1"/>
                </a:solidFill>
                <a:latin typeface="Arial" panose="020B0604020202020204" pitchFamily="34" charset="0"/>
              </a:defRPr>
            </a:lvl7pPr>
            <a:lvl8pPr marL="3560540" indent="-237369" eaLnBrk="0" fontAlgn="base" hangingPunct="0">
              <a:spcBef>
                <a:spcPct val="0"/>
              </a:spcBef>
              <a:spcAft>
                <a:spcPct val="0"/>
              </a:spcAft>
              <a:defRPr>
                <a:solidFill>
                  <a:schemeClr val="tx1"/>
                </a:solidFill>
                <a:latin typeface="Arial" panose="020B0604020202020204" pitchFamily="34" charset="0"/>
              </a:defRPr>
            </a:lvl8pPr>
            <a:lvl9pPr marL="4035279" indent="-237369" eaLnBrk="0" fontAlgn="base" hangingPunct="0">
              <a:spcBef>
                <a:spcPct val="0"/>
              </a:spcBef>
              <a:spcAft>
                <a:spcPct val="0"/>
              </a:spcAft>
              <a:defRPr>
                <a:solidFill>
                  <a:schemeClr val="tx1"/>
                </a:solidFill>
                <a:latin typeface="Arial" panose="020B0604020202020204" pitchFamily="34" charset="0"/>
              </a:defRPr>
            </a:lvl9pPr>
          </a:lstStyle>
          <a:p>
            <a:fld id="{3B02AB46-A401-4227-A2CB-9070D9DCA3EC}" type="slidenum">
              <a:rPr lang="en-US" altLang="en-US" smtClean="0"/>
              <a:pPr/>
              <a:t>15</a:t>
            </a:fld>
            <a:endParaRPr lang="en-US" altLang="en-US"/>
          </a:p>
        </p:txBody>
      </p:sp>
    </p:spTree>
    <p:extLst>
      <p:ext uri="{BB962C8B-B14F-4D97-AF65-F5344CB8AC3E}">
        <p14:creationId xmlns:p14="http://schemas.microsoft.com/office/powerpoint/2010/main" val="3443293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1450" indent="-296711">
              <a:defRPr>
                <a:solidFill>
                  <a:schemeClr val="tx1"/>
                </a:solidFill>
                <a:latin typeface="Arial" panose="020B0604020202020204" pitchFamily="34" charset="0"/>
              </a:defRPr>
            </a:lvl2pPr>
            <a:lvl3pPr marL="1186847" indent="-237369">
              <a:defRPr>
                <a:solidFill>
                  <a:schemeClr val="tx1"/>
                </a:solidFill>
                <a:latin typeface="Arial" panose="020B0604020202020204" pitchFamily="34" charset="0"/>
              </a:defRPr>
            </a:lvl3pPr>
            <a:lvl4pPr marL="1661585" indent="-237369">
              <a:defRPr>
                <a:solidFill>
                  <a:schemeClr val="tx1"/>
                </a:solidFill>
                <a:latin typeface="Arial" panose="020B0604020202020204" pitchFamily="34" charset="0"/>
              </a:defRPr>
            </a:lvl4pPr>
            <a:lvl5pPr marL="2136324" indent="-237369">
              <a:defRPr>
                <a:solidFill>
                  <a:schemeClr val="tx1"/>
                </a:solidFill>
                <a:latin typeface="Arial" panose="020B0604020202020204" pitchFamily="34" charset="0"/>
              </a:defRPr>
            </a:lvl5pPr>
            <a:lvl6pPr marL="2611062" indent="-237369" eaLnBrk="0" fontAlgn="base" hangingPunct="0">
              <a:spcBef>
                <a:spcPct val="0"/>
              </a:spcBef>
              <a:spcAft>
                <a:spcPct val="0"/>
              </a:spcAft>
              <a:defRPr>
                <a:solidFill>
                  <a:schemeClr val="tx1"/>
                </a:solidFill>
                <a:latin typeface="Arial" panose="020B0604020202020204" pitchFamily="34" charset="0"/>
              </a:defRPr>
            </a:lvl6pPr>
            <a:lvl7pPr marL="3085801" indent="-237369" eaLnBrk="0" fontAlgn="base" hangingPunct="0">
              <a:spcBef>
                <a:spcPct val="0"/>
              </a:spcBef>
              <a:spcAft>
                <a:spcPct val="0"/>
              </a:spcAft>
              <a:defRPr>
                <a:solidFill>
                  <a:schemeClr val="tx1"/>
                </a:solidFill>
                <a:latin typeface="Arial" panose="020B0604020202020204" pitchFamily="34" charset="0"/>
              </a:defRPr>
            </a:lvl7pPr>
            <a:lvl8pPr marL="3560540" indent="-237369" eaLnBrk="0" fontAlgn="base" hangingPunct="0">
              <a:spcBef>
                <a:spcPct val="0"/>
              </a:spcBef>
              <a:spcAft>
                <a:spcPct val="0"/>
              </a:spcAft>
              <a:defRPr>
                <a:solidFill>
                  <a:schemeClr val="tx1"/>
                </a:solidFill>
                <a:latin typeface="Arial" panose="020B0604020202020204" pitchFamily="34" charset="0"/>
              </a:defRPr>
            </a:lvl8pPr>
            <a:lvl9pPr marL="4035279" indent="-237369" eaLnBrk="0" fontAlgn="base" hangingPunct="0">
              <a:spcBef>
                <a:spcPct val="0"/>
              </a:spcBef>
              <a:spcAft>
                <a:spcPct val="0"/>
              </a:spcAft>
              <a:defRPr>
                <a:solidFill>
                  <a:schemeClr val="tx1"/>
                </a:solidFill>
                <a:latin typeface="Arial" panose="020B0604020202020204" pitchFamily="34" charset="0"/>
              </a:defRPr>
            </a:lvl9pPr>
          </a:lstStyle>
          <a:p>
            <a:fld id="{3B02AB46-A401-4227-A2CB-9070D9DCA3EC}" type="slidenum">
              <a:rPr lang="en-US" altLang="en-US" smtClean="0"/>
              <a:pPr/>
              <a:t>16</a:t>
            </a:fld>
            <a:endParaRPr lang="en-US" altLang="en-US"/>
          </a:p>
        </p:txBody>
      </p:sp>
    </p:spTree>
    <p:extLst>
      <p:ext uri="{BB962C8B-B14F-4D97-AF65-F5344CB8AC3E}">
        <p14:creationId xmlns:p14="http://schemas.microsoft.com/office/powerpoint/2010/main" val="3232671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1450" indent="-296711">
              <a:defRPr>
                <a:solidFill>
                  <a:schemeClr val="tx1"/>
                </a:solidFill>
                <a:latin typeface="Arial" panose="020B0604020202020204" pitchFamily="34" charset="0"/>
              </a:defRPr>
            </a:lvl2pPr>
            <a:lvl3pPr marL="1186847" indent="-237369">
              <a:defRPr>
                <a:solidFill>
                  <a:schemeClr val="tx1"/>
                </a:solidFill>
                <a:latin typeface="Arial" panose="020B0604020202020204" pitchFamily="34" charset="0"/>
              </a:defRPr>
            </a:lvl3pPr>
            <a:lvl4pPr marL="1661585" indent="-237369">
              <a:defRPr>
                <a:solidFill>
                  <a:schemeClr val="tx1"/>
                </a:solidFill>
                <a:latin typeface="Arial" panose="020B0604020202020204" pitchFamily="34" charset="0"/>
              </a:defRPr>
            </a:lvl4pPr>
            <a:lvl5pPr marL="2136324" indent="-237369">
              <a:defRPr>
                <a:solidFill>
                  <a:schemeClr val="tx1"/>
                </a:solidFill>
                <a:latin typeface="Arial" panose="020B0604020202020204" pitchFamily="34" charset="0"/>
              </a:defRPr>
            </a:lvl5pPr>
            <a:lvl6pPr marL="2611062" indent="-237369" eaLnBrk="0" fontAlgn="base" hangingPunct="0">
              <a:spcBef>
                <a:spcPct val="0"/>
              </a:spcBef>
              <a:spcAft>
                <a:spcPct val="0"/>
              </a:spcAft>
              <a:defRPr>
                <a:solidFill>
                  <a:schemeClr val="tx1"/>
                </a:solidFill>
                <a:latin typeface="Arial" panose="020B0604020202020204" pitchFamily="34" charset="0"/>
              </a:defRPr>
            </a:lvl6pPr>
            <a:lvl7pPr marL="3085801" indent="-237369" eaLnBrk="0" fontAlgn="base" hangingPunct="0">
              <a:spcBef>
                <a:spcPct val="0"/>
              </a:spcBef>
              <a:spcAft>
                <a:spcPct val="0"/>
              </a:spcAft>
              <a:defRPr>
                <a:solidFill>
                  <a:schemeClr val="tx1"/>
                </a:solidFill>
                <a:latin typeface="Arial" panose="020B0604020202020204" pitchFamily="34" charset="0"/>
              </a:defRPr>
            </a:lvl7pPr>
            <a:lvl8pPr marL="3560540" indent="-237369" eaLnBrk="0" fontAlgn="base" hangingPunct="0">
              <a:spcBef>
                <a:spcPct val="0"/>
              </a:spcBef>
              <a:spcAft>
                <a:spcPct val="0"/>
              </a:spcAft>
              <a:defRPr>
                <a:solidFill>
                  <a:schemeClr val="tx1"/>
                </a:solidFill>
                <a:latin typeface="Arial" panose="020B0604020202020204" pitchFamily="34" charset="0"/>
              </a:defRPr>
            </a:lvl8pPr>
            <a:lvl9pPr marL="4035279" indent="-237369" eaLnBrk="0" fontAlgn="base" hangingPunct="0">
              <a:spcBef>
                <a:spcPct val="0"/>
              </a:spcBef>
              <a:spcAft>
                <a:spcPct val="0"/>
              </a:spcAft>
              <a:defRPr>
                <a:solidFill>
                  <a:schemeClr val="tx1"/>
                </a:solidFill>
                <a:latin typeface="Arial" panose="020B0604020202020204" pitchFamily="34" charset="0"/>
              </a:defRPr>
            </a:lvl9pPr>
          </a:lstStyle>
          <a:p>
            <a:fld id="{3B02AB46-A401-4227-A2CB-9070D9DCA3EC}" type="slidenum">
              <a:rPr lang="en-US" altLang="en-US" smtClean="0"/>
              <a:pPr/>
              <a:t>17</a:t>
            </a:fld>
            <a:endParaRPr lang="en-US" altLang="en-US"/>
          </a:p>
        </p:txBody>
      </p:sp>
    </p:spTree>
    <p:extLst>
      <p:ext uri="{BB962C8B-B14F-4D97-AF65-F5344CB8AC3E}">
        <p14:creationId xmlns:p14="http://schemas.microsoft.com/office/powerpoint/2010/main" val="3741562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buFont typeface="Arial" panose="020B0604020202020204" pitchFamily="34" charset="0"/>
              <a:buNone/>
              <a:defRPr/>
            </a:pPr>
            <a:endParaRPr 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1450" indent="-296711">
              <a:defRPr>
                <a:solidFill>
                  <a:schemeClr val="tx1"/>
                </a:solidFill>
                <a:latin typeface="Arial" panose="020B0604020202020204" pitchFamily="34" charset="0"/>
              </a:defRPr>
            </a:lvl2pPr>
            <a:lvl3pPr marL="1186847" indent="-237369">
              <a:defRPr>
                <a:solidFill>
                  <a:schemeClr val="tx1"/>
                </a:solidFill>
                <a:latin typeface="Arial" panose="020B0604020202020204" pitchFamily="34" charset="0"/>
              </a:defRPr>
            </a:lvl3pPr>
            <a:lvl4pPr marL="1661585" indent="-237369">
              <a:defRPr>
                <a:solidFill>
                  <a:schemeClr val="tx1"/>
                </a:solidFill>
                <a:latin typeface="Arial" panose="020B0604020202020204" pitchFamily="34" charset="0"/>
              </a:defRPr>
            </a:lvl4pPr>
            <a:lvl5pPr marL="2136324" indent="-237369">
              <a:defRPr>
                <a:solidFill>
                  <a:schemeClr val="tx1"/>
                </a:solidFill>
                <a:latin typeface="Arial" panose="020B0604020202020204" pitchFamily="34" charset="0"/>
              </a:defRPr>
            </a:lvl5pPr>
            <a:lvl6pPr marL="2611062" indent="-237369" eaLnBrk="0" fontAlgn="base" hangingPunct="0">
              <a:spcBef>
                <a:spcPct val="0"/>
              </a:spcBef>
              <a:spcAft>
                <a:spcPct val="0"/>
              </a:spcAft>
              <a:defRPr>
                <a:solidFill>
                  <a:schemeClr val="tx1"/>
                </a:solidFill>
                <a:latin typeface="Arial" panose="020B0604020202020204" pitchFamily="34" charset="0"/>
              </a:defRPr>
            </a:lvl6pPr>
            <a:lvl7pPr marL="3085801" indent="-237369" eaLnBrk="0" fontAlgn="base" hangingPunct="0">
              <a:spcBef>
                <a:spcPct val="0"/>
              </a:spcBef>
              <a:spcAft>
                <a:spcPct val="0"/>
              </a:spcAft>
              <a:defRPr>
                <a:solidFill>
                  <a:schemeClr val="tx1"/>
                </a:solidFill>
                <a:latin typeface="Arial" panose="020B0604020202020204" pitchFamily="34" charset="0"/>
              </a:defRPr>
            </a:lvl7pPr>
            <a:lvl8pPr marL="3560540" indent="-237369" eaLnBrk="0" fontAlgn="base" hangingPunct="0">
              <a:spcBef>
                <a:spcPct val="0"/>
              </a:spcBef>
              <a:spcAft>
                <a:spcPct val="0"/>
              </a:spcAft>
              <a:defRPr>
                <a:solidFill>
                  <a:schemeClr val="tx1"/>
                </a:solidFill>
                <a:latin typeface="Arial" panose="020B0604020202020204" pitchFamily="34" charset="0"/>
              </a:defRPr>
            </a:lvl8pPr>
            <a:lvl9pPr marL="4035279" indent="-237369" eaLnBrk="0" fontAlgn="base" hangingPunct="0">
              <a:spcBef>
                <a:spcPct val="0"/>
              </a:spcBef>
              <a:spcAft>
                <a:spcPct val="0"/>
              </a:spcAft>
              <a:defRPr>
                <a:solidFill>
                  <a:schemeClr val="tx1"/>
                </a:solidFill>
                <a:latin typeface="Arial" panose="020B0604020202020204" pitchFamily="34" charset="0"/>
              </a:defRPr>
            </a:lvl9pPr>
          </a:lstStyle>
          <a:p>
            <a:fld id="{3E274897-1E48-4AE1-B939-45D63DB7BD0F}" type="slidenum">
              <a:rPr lang="en-US" altLang="en-US" smtClean="0"/>
              <a:pPr/>
              <a:t>18</a:t>
            </a:fld>
            <a:endParaRPr lang="en-US" altLang="en-US"/>
          </a:p>
        </p:txBody>
      </p:sp>
    </p:spTree>
    <p:extLst>
      <p:ext uri="{BB962C8B-B14F-4D97-AF65-F5344CB8AC3E}">
        <p14:creationId xmlns:p14="http://schemas.microsoft.com/office/powerpoint/2010/main" val="843022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1450" indent="-296711">
              <a:defRPr>
                <a:solidFill>
                  <a:schemeClr val="tx1"/>
                </a:solidFill>
                <a:latin typeface="Arial" panose="020B0604020202020204" pitchFamily="34" charset="0"/>
              </a:defRPr>
            </a:lvl2pPr>
            <a:lvl3pPr marL="1186847" indent="-237369">
              <a:defRPr>
                <a:solidFill>
                  <a:schemeClr val="tx1"/>
                </a:solidFill>
                <a:latin typeface="Arial" panose="020B0604020202020204" pitchFamily="34" charset="0"/>
              </a:defRPr>
            </a:lvl3pPr>
            <a:lvl4pPr marL="1661585" indent="-237369">
              <a:defRPr>
                <a:solidFill>
                  <a:schemeClr val="tx1"/>
                </a:solidFill>
                <a:latin typeface="Arial" panose="020B0604020202020204" pitchFamily="34" charset="0"/>
              </a:defRPr>
            </a:lvl4pPr>
            <a:lvl5pPr marL="2136324" indent="-237369">
              <a:defRPr>
                <a:solidFill>
                  <a:schemeClr val="tx1"/>
                </a:solidFill>
                <a:latin typeface="Arial" panose="020B0604020202020204" pitchFamily="34" charset="0"/>
              </a:defRPr>
            </a:lvl5pPr>
            <a:lvl6pPr marL="2611062" indent="-237369" eaLnBrk="0" fontAlgn="base" hangingPunct="0">
              <a:spcBef>
                <a:spcPct val="0"/>
              </a:spcBef>
              <a:spcAft>
                <a:spcPct val="0"/>
              </a:spcAft>
              <a:defRPr>
                <a:solidFill>
                  <a:schemeClr val="tx1"/>
                </a:solidFill>
                <a:latin typeface="Arial" panose="020B0604020202020204" pitchFamily="34" charset="0"/>
              </a:defRPr>
            </a:lvl6pPr>
            <a:lvl7pPr marL="3085801" indent="-237369" eaLnBrk="0" fontAlgn="base" hangingPunct="0">
              <a:spcBef>
                <a:spcPct val="0"/>
              </a:spcBef>
              <a:spcAft>
                <a:spcPct val="0"/>
              </a:spcAft>
              <a:defRPr>
                <a:solidFill>
                  <a:schemeClr val="tx1"/>
                </a:solidFill>
                <a:latin typeface="Arial" panose="020B0604020202020204" pitchFamily="34" charset="0"/>
              </a:defRPr>
            </a:lvl7pPr>
            <a:lvl8pPr marL="3560540" indent="-237369" eaLnBrk="0" fontAlgn="base" hangingPunct="0">
              <a:spcBef>
                <a:spcPct val="0"/>
              </a:spcBef>
              <a:spcAft>
                <a:spcPct val="0"/>
              </a:spcAft>
              <a:defRPr>
                <a:solidFill>
                  <a:schemeClr val="tx1"/>
                </a:solidFill>
                <a:latin typeface="Arial" panose="020B0604020202020204" pitchFamily="34" charset="0"/>
              </a:defRPr>
            </a:lvl8pPr>
            <a:lvl9pPr marL="4035279" indent="-237369" eaLnBrk="0" fontAlgn="base" hangingPunct="0">
              <a:spcBef>
                <a:spcPct val="0"/>
              </a:spcBef>
              <a:spcAft>
                <a:spcPct val="0"/>
              </a:spcAft>
              <a:defRPr>
                <a:solidFill>
                  <a:schemeClr val="tx1"/>
                </a:solidFill>
                <a:latin typeface="Arial" panose="020B0604020202020204" pitchFamily="34" charset="0"/>
              </a:defRPr>
            </a:lvl9pPr>
          </a:lstStyle>
          <a:p>
            <a:fld id="{3B02AB46-A401-4227-A2CB-9070D9DCA3EC}" type="slidenum">
              <a:rPr lang="en-US" altLang="en-US" smtClean="0"/>
              <a:pPr/>
              <a:t>19</a:t>
            </a:fld>
            <a:endParaRPr lang="en-US" altLang="en-US"/>
          </a:p>
        </p:txBody>
      </p:sp>
    </p:spTree>
    <p:extLst>
      <p:ext uri="{BB962C8B-B14F-4D97-AF65-F5344CB8AC3E}">
        <p14:creationId xmlns:p14="http://schemas.microsoft.com/office/powerpoint/2010/main" val="2031089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know, you all have an impact on Wisconsin’s Medicare beneficiaries through the outreach and assistance you provide.  What I want to do this morning is </a:t>
            </a:r>
            <a:r>
              <a:rPr lang="en-US" b="1" dirty="0"/>
              <a:t>first</a:t>
            </a:r>
            <a:r>
              <a:rPr lang="en-US" dirty="0"/>
              <a:t>, provide a quick snapshot of where we are at with those activities here in WI (and this is based on the information that is entered into the SHIP NPR system) …and </a:t>
            </a:r>
            <a:r>
              <a:rPr lang="en-US" b="1" dirty="0"/>
              <a:t>then</a:t>
            </a:r>
            <a:r>
              <a:rPr lang="en-US" dirty="0"/>
              <a:t> spend some time looking at </a:t>
            </a:r>
            <a:r>
              <a:rPr lang="en-US" b="1" i="1" dirty="0"/>
              <a:t>Best Practices.** </a:t>
            </a:r>
            <a:r>
              <a:rPr lang="en-US" b="0" i="1" dirty="0"/>
              <a:t>I also</a:t>
            </a:r>
            <a:r>
              <a:rPr lang="en-US" b="0" dirty="0"/>
              <a:t> </a:t>
            </a:r>
            <a:r>
              <a:rPr lang="en-US" dirty="0"/>
              <a:t>want to highlight some materials and show you how to access additional materials that may be of help to you in your work.</a:t>
            </a:r>
          </a:p>
          <a:p>
            <a:r>
              <a:rPr lang="en-US" dirty="0"/>
              <a:t>In your role as an Elder Benefit Specialist, you juggle many responsibilities.  In addition to your 1:1 work with clients, some of you are able to find time to do a fair amount of outreach.  Others may struggle to find the time for outreach—because of the focus on the current clients.  My hope is to make it a little easier for you by sharing some ideas and resources on a regular basis, as well as through the materials that you can find on our website.  </a:t>
            </a:r>
          </a:p>
        </p:txBody>
      </p:sp>
      <p:sp>
        <p:nvSpPr>
          <p:cNvPr id="4" name="Slide Number Placeholder 3"/>
          <p:cNvSpPr>
            <a:spLocks noGrp="1"/>
          </p:cNvSpPr>
          <p:nvPr>
            <p:ph type="sldNum" sz="quarter" idx="10"/>
          </p:nvPr>
        </p:nvSpPr>
        <p:spPr/>
        <p:txBody>
          <a:bodyPr/>
          <a:lstStyle/>
          <a:p>
            <a:fld id="{C6074690-7256-4BB9-AC0F-97AEAE8CDEC2}" type="slidenum">
              <a:rPr lang="en-US" smtClean="0"/>
              <a:t>2</a:t>
            </a:fld>
            <a:endParaRPr lang="en-US"/>
          </a:p>
        </p:txBody>
      </p:sp>
    </p:spTree>
    <p:extLst>
      <p:ext uri="{BB962C8B-B14F-4D97-AF65-F5344CB8AC3E}">
        <p14:creationId xmlns:p14="http://schemas.microsoft.com/office/powerpoint/2010/main" val="6479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aseline="0" dirty="0"/>
          </a:p>
          <a:p>
            <a:r>
              <a:rPr lang="en-US" altLang="en-US" dirty="0"/>
              <a:t>Poster 2 has</a:t>
            </a:r>
            <a:r>
              <a:rPr lang="en-US" altLang="en-US" baseline="0" dirty="0"/>
              <a:t> also been translated to Spanish and is also available on the webpage.</a:t>
            </a:r>
            <a:endParaRPr lang="en-US" alt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1450" indent="-296711">
              <a:defRPr>
                <a:solidFill>
                  <a:schemeClr val="tx1"/>
                </a:solidFill>
                <a:latin typeface="Arial" panose="020B0604020202020204" pitchFamily="34" charset="0"/>
              </a:defRPr>
            </a:lvl2pPr>
            <a:lvl3pPr marL="1186847" indent="-237369">
              <a:defRPr>
                <a:solidFill>
                  <a:schemeClr val="tx1"/>
                </a:solidFill>
                <a:latin typeface="Arial" panose="020B0604020202020204" pitchFamily="34" charset="0"/>
              </a:defRPr>
            </a:lvl3pPr>
            <a:lvl4pPr marL="1661585" indent="-237369">
              <a:defRPr>
                <a:solidFill>
                  <a:schemeClr val="tx1"/>
                </a:solidFill>
                <a:latin typeface="Arial" panose="020B0604020202020204" pitchFamily="34" charset="0"/>
              </a:defRPr>
            </a:lvl4pPr>
            <a:lvl5pPr marL="2136324" indent="-237369">
              <a:defRPr>
                <a:solidFill>
                  <a:schemeClr val="tx1"/>
                </a:solidFill>
                <a:latin typeface="Arial" panose="020B0604020202020204" pitchFamily="34" charset="0"/>
              </a:defRPr>
            </a:lvl5pPr>
            <a:lvl6pPr marL="2611062" indent="-237369" eaLnBrk="0" fontAlgn="base" hangingPunct="0">
              <a:spcBef>
                <a:spcPct val="0"/>
              </a:spcBef>
              <a:spcAft>
                <a:spcPct val="0"/>
              </a:spcAft>
              <a:defRPr>
                <a:solidFill>
                  <a:schemeClr val="tx1"/>
                </a:solidFill>
                <a:latin typeface="Arial" panose="020B0604020202020204" pitchFamily="34" charset="0"/>
              </a:defRPr>
            </a:lvl6pPr>
            <a:lvl7pPr marL="3085801" indent="-237369" eaLnBrk="0" fontAlgn="base" hangingPunct="0">
              <a:spcBef>
                <a:spcPct val="0"/>
              </a:spcBef>
              <a:spcAft>
                <a:spcPct val="0"/>
              </a:spcAft>
              <a:defRPr>
                <a:solidFill>
                  <a:schemeClr val="tx1"/>
                </a:solidFill>
                <a:latin typeface="Arial" panose="020B0604020202020204" pitchFamily="34" charset="0"/>
              </a:defRPr>
            </a:lvl7pPr>
            <a:lvl8pPr marL="3560540" indent="-237369" eaLnBrk="0" fontAlgn="base" hangingPunct="0">
              <a:spcBef>
                <a:spcPct val="0"/>
              </a:spcBef>
              <a:spcAft>
                <a:spcPct val="0"/>
              </a:spcAft>
              <a:defRPr>
                <a:solidFill>
                  <a:schemeClr val="tx1"/>
                </a:solidFill>
                <a:latin typeface="Arial" panose="020B0604020202020204" pitchFamily="34" charset="0"/>
              </a:defRPr>
            </a:lvl8pPr>
            <a:lvl9pPr marL="4035279" indent="-237369" eaLnBrk="0" fontAlgn="base" hangingPunct="0">
              <a:spcBef>
                <a:spcPct val="0"/>
              </a:spcBef>
              <a:spcAft>
                <a:spcPct val="0"/>
              </a:spcAft>
              <a:defRPr>
                <a:solidFill>
                  <a:schemeClr val="tx1"/>
                </a:solidFill>
                <a:latin typeface="Arial" panose="020B0604020202020204" pitchFamily="34" charset="0"/>
              </a:defRPr>
            </a:lvl9pPr>
          </a:lstStyle>
          <a:p>
            <a:fld id="{02CEDECE-C356-4C57-86B2-14FA6328A5AC}" type="slidenum">
              <a:rPr lang="en-US" altLang="en-US" smtClean="0"/>
              <a:pPr/>
              <a:t>20</a:t>
            </a:fld>
            <a:endParaRPr lang="en-US" altLang="en-US"/>
          </a:p>
        </p:txBody>
      </p:sp>
    </p:spTree>
    <p:extLst>
      <p:ext uri="{BB962C8B-B14F-4D97-AF65-F5344CB8AC3E}">
        <p14:creationId xmlns:p14="http://schemas.microsoft.com/office/powerpoint/2010/main" val="3855837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1450" indent="-296711">
              <a:defRPr>
                <a:solidFill>
                  <a:schemeClr val="tx1"/>
                </a:solidFill>
                <a:latin typeface="Arial" panose="020B0604020202020204" pitchFamily="34" charset="0"/>
              </a:defRPr>
            </a:lvl2pPr>
            <a:lvl3pPr marL="1186847" indent="-237369">
              <a:defRPr>
                <a:solidFill>
                  <a:schemeClr val="tx1"/>
                </a:solidFill>
                <a:latin typeface="Arial" panose="020B0604020202020204" pitchFamily="34" charset="0"/>
              </a:defRPr>
            </a:lvl3pPr>
            <a:lvl4pPr marL="1661585" indent="-237369">
              <a:defRPr>
                <a:solidFill>
                  <a:schemeClr val="tx1"/>
                </a:solidFill>
                <a:latin typeface="Arial" panose="020B0604020202020204" pitchFamily="34" charset="0"/>
              </a:defRPr>
            </a:lvl4pPr>
            <a:lvl5pPr marL="2136324" indent="-237369">
              <a:defRPr>
                <a:solidFill>
                  <a:schemeClr val="tx1"/>
                </a:solidFill>
                <a:latin typeface="Arial" panose="020B0604020202020204" pitchFamily="34" charset="0"/>
              </a:defRPr>
            </a:lvl5pPr>
            <a:lvl6pPr marL="2611062" indent="-237369" eaLnBrk="0" fontAlgn="base" hangingPunct="0">
              <a:spcBef>
                <a:spcPct val="0"/>
              </a:spcBef>
              <a:spcAft>
                <a:spcPct val="0"/>
              </a:spcAft>
              <a:defRPr>
                <a:solidFill>
                  <a:schemeClr val="tx1"/>
                </a:solidFill>
                <a:latin typeface="Arial" panose="020B0604020202020204" pitchFamily="34" charset="0"/>
              </a:defRPr>
            </a:lvl6pPr>
            <a:lvl7pPr marL="3085801" indent="-237369" eaLnBrk="0" fontAlgn="base" hangingPunct="0">
              <a:spcBef>
                <a:spcPct val="0"/>
              </a:spcBef>
              <a:spcAft>
                <a:spcPct val="0"/>
              </a:spcAft>
              <a:defRPr>
                <a:solidFill>
                  <a:schemeClr val="tx1"/>
                </a:solidFill>
                <a:latin typeface="Arial" panose="020B0604020202020204" pitchFamily="34" charset="0"/>
              </a:defRPr>
            </a:lvl7pPr>
            <a:lvl8pPr marL="3560540" indent="-237369" eaLnBrk="0" fontAlgn="base" hangingPunct="0">
              <a:spcBef>
                <a:spcPct val="0"/>
              </a:spcBef>
              <a:spcAft>
                <a:spcPct val="0"/>
              </a:spcAft>
              <a:defRPr>
                <a:solidFill>
                  <a:schemeClr val="tx1"/>
                </a:solidFill>
                <a:latin typeface="Arial" panose="020B0604020202020204" pitchFamily="34" charset="0"/>
              </a:defRPr>
            </a:lvl8pPr>
            <a:lvl9pPr marL="4035279" indent="-237369" eaLnBrk="0" fontAlgn="base" hangingPunct="0">
              <a:spcBef>
                <a:spcPct val="0"/>
              </a:spcBef>
              <a:spcAft>
                <a:spcPct val="0"/>
              </a:spcAft>
              <a:defRPr>
                <a:solidFill>
                  <a:schemeClr val="tx1"/>
                </a:solidFill>
                <a:latin typeface="Arial" panose="020B0604020202020204" pitchFamily="34" charset="0"/>
              </a:defRPr>
            </a:lvl9pPr>
          </a:lstStyle>
          <a:p>
            <a:fld id="{3CBF3ED4-828E-4040-AC8D-C3B6A141F509}" type="slidenum">
              <a:rPr lang="en-US" altLang="en-US" smtClean="0"/>
              <a:pPr/>
              <a:t>21</a:t>
            </a:fld>
            <a:endParaRPr lang="en-US" altLang="en-US"/>
          </a:p>
        </p:txBody>
      </p:sp>
    </p:spTree>
    <p:extLst>
      <p:ext uri="{BB962C8B-B14F-4D97-AF65-F5344CB8AC3E}">
        <p14:creationId xmlns:p14="http://schemas.microsoft.com/office/powerpoint/2010/main" val="2499040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14F0C584-8A3A-45C6-BF0B-37F9F509C0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739B631D-55E1-448A-A1AC-C0A48A9CEB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Remember—it may help to have others prepared with an “elevator speech” –or a quick way to describe these programs to others.  </a:t>
            </a:r>
          </a:p>
          <a:p>
            <a:endParaRPr lang="en-US" altLang="en-US" dirty="0"/>
          </a:p>
          <a:p>
            <a:r>
              <a:rPr lang="en-US" altLang="en-US" dirty="0"/>
              <a:t>Use these descriptions to explain the programs to your community partners.  By presenting the information in a brief description, they can more easily explain the programs to others.</a:t>
            </a:r>
          </a:p>
        </p:txBody>
      </p:sp>
      <p:sp>
        <p:nvSpPr>
          <p:cNvPr id="57348" name="Slide Number Placeholder 3">
            <a:extLst>
              <a:ext uri="{FF2B5EF4-FFF2-40B4-BE49-F238E27FC236}">
                <a16:creationId xmlns:a16="http://schemas.microsoft.com/office/drawing/2014/main" id="{227FB14C-D9EA-49DC-B88D-7A8457CD55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0595" indent="-287944">
              <a:defRPr>
                <a:solidFill>
                  <a:schemeClr val="tx1"/>
                </a:solidFill>
                <a:latin typeface="Arial" panose="020B0604020202020204" pitchFamily="34" charset="0"/>
              </a:defRPr>
            </a:lvl2pPr>
            <a:lvl3pPr marL="1155011" indent="-229708">
              <a:defRPr>
                <a:solidFill>
                  <a:schemeClr val="tx1"/>
                </a:solidFill>
                <a:latin typeface="Arial" panose="020B0604020202020204" pitchFamily="34" charset="0"/>
              </a:defRPr>
            </a:lvl3pPr>
            <a:lvl4pPr marL="1616045" indent="-229708">
              <a:defRPr>
                <a:solidFill>
                  <a:schemeClr val="tx1"/>
                </a:solidFill>
                <a:latin typeface="Arial" panose="020B0604020202020204" pitchFamily="34" charset="0"/>
              </a:defRPr>
            </a:lvl4pPr>
            <a:lvl5pPr marL="2078697" indent="-229708">
              <a:defRPr>
                <a:solidFill>
                  <a:schemeClr val="tx1"/>
                </a:solidFill>
                <a:latin typeface="Arial" panose="020B0604020202020204" pitchFamily="34" charset="0"/>
              </a:defRPr>
            </a:lvl5pPr>
            <a:lvl6pPr marL="2544584" indent="-229708" eaLnBrk="0" fontAlgn="base" hangingPunct="0">
              <a:spcBef>
                <a:spcPct val="0"/>
              </a:spcBef>
              <a:spcAft>
                <a:spcPct val="0"/>
              </a:spcAft>
              <a:defRPr>
                <a:solidFill>
                  <a:schemeClr val="tx1"/>
                </a:solidFill>
                <a:latin typeface="Arial" panose="020B0604020202020204" pitchFamily="34" charset="0"/>
              </a:defRPr>
            </a:lvl6pPr>
            <a:lvl7pPr marL="3010470" indent="-229708" eaLnBrk="0" fontAlgn="base" hangingPunct="0">
              <a:spcBef>
                <a:spcPct val="0"/>
              </a:spcBef>
              <a:spcAft>
                <a:spcPct val="0"/>
              </a:spcAft>
              <a:defRPr>
                <a:solidFill>
                  <a:schemeClr val="tx1"/>
                </a:solidFill>
                <a:latin typeface="Arial" panose="020B0604020202020204" pitchFamily="34" charset="0"/>
              </a:defRPr>
            </a:lvl7pPr>
            <a:lvl8pPr marL="3476357" indent="-229708" eaLnBrk="0" fontAlgn="base" hangingPunct="0">
              <a:spcBef>
                <a:spcPct val="0"/>
              </a:spcBef>
              <a:spcAft>
                <a:spcPct val="0"/>
              </a:spcAft>
              <a:defRPr>
                <a:solidFill>
                  <a:schemeClr val="tx1"/>
                </a:solidFill>
                <a:latin typeface="Arial" panose="020B0604020202020204" pitchFamily="34" charset="0"/>
              </a:defRPr>
            </a:lvl8pPr>
            <a:lvl9pPr marL="3942244" indent="-229708" eaLnBrk="0" fontAlgn="base" hangingPunct="0">
              <a:spcBef>
                <a:spcPct val="0"/>
              </a:spcBef>
              <a:spcAft>
                <a:spcPct val="0"/>
              </a:spcAft>
              <a:defRPr>
                <a:solidFill>
                  <a:schemeClr val="tx1"/>
                </a:solidFill>
                <a:latin typeface="Arial" panose="020B0604020202020204" pitchFamily="34" charset="0"/>
              </a:defRPr>
            </a:lvl9pPr>
          </a:lstStyle>
          <a:p>
            <a:fld id="{0182CE33-6430-43B9-8AC2-C971F180C208}" type="slidenum">
              <a:rPr lang="en-US" altLang="en-US" smtClean="0"/>
              <a:pPr/>
              <a:t>22</a:t>
            </a:fld>
            <a:endParaRPr lang="en-US" altLang="en-US"/>
          </a:p>
        </p:txBody>
      </p:sp>
    </p:spTree>
    <p:extLst>
      <p:ext uri="{BB962C8B-B14F-4D97-AF65-F5344CB8AC3E}">
        <p14:creationId xmlns:p14="http://schemas.microsoft.com/office/powerpoint/2010/main" val="4164817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834A7E8F-965B-4872-ACF2-89342453BC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557A8A5F-6A59-4A2E-93F1-968A16BFCC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9396" name="Slide Number Placeholder 3">
            <a:extLst>
              <a:ext uri="{FF2B5EF4-FFF2-40B4-BE49-F238E27FC236}">
                <a16:creationId xmlns:a16="http://schemas.microsoft.com/office/drawing/2014/main" id="{2132EA07-7A91-4CC2-8F08-70FFC8A356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0595" indent="-287944">
              <a:defRPr>
                <a:solidFill>
                  <a:schemeClr val="tx1"/>
                </a:solidFill>
                <a:latin typeface="Arial" panose="020B0604020202020204" pitchFamily="34" charset="0"/>
              </a:defRPr>
            </a:lvl2pPr>
            <a:lvl3pPr marL="1155011" indent="-229708">
              <a:defRPr>
                <a:solidFill>
                  <a:schemeClr val="tx1"/>
                </a:solidFill>
                <a:latin typeface="Arial" panose="020B0604020202020204" pitchFamily="34" charset="0"/>
              </a:defRPr>
            </a:lvl3pPr>
            <a:lvl4pPr marL="1616045" indent="-229708">
              <a:defRPr>
                <a:solidFill>
                  <a:schemeClr val="tx1"/>
                </a:solidFill>
                <a:latin typeface="Arial" panose="020B0604020202020204" pitchFamily="34" charset="0"/>
              </a:defRPr>
            </a:lvl4pPr>
            <a:lvl5pPr marL="2078697" indent="-229708">
              <a:defRPr>
                <a:solidFill>
                  <a:schemeClr val="tx1"/>
                </a:solidFill>
                <a:latin typeface="Arial" panose="020B0604020202020204" pitchFamily="34" charset="0"/>
              </a:defRPr>
            </a:lvl5pPr>
            <a:lvl6pPr marL="2544584" indent="-229708" eaLnBrk="0" fontAlgn="base" hangingPunct="0">
              <a:spcBef>
                <a:spcPct val="0"/>
              </a:spcBef>
              <a:spcAft>
                <a:spcPct val="0"/>
              </a:spcAft>
              <a:defRPr>
                <a:solidFill>
                  <a:schemeClr val="tx1"/>
                </a:solidFill>
                <a:latin typeface="Arial" panose="020B0604020202020204" pitchFamily="34" charset="0"/>
              </a:defRPr>
            </a:lvl6pPr>
            <a:lvl7pPr marL="3010470" indent="-229708" eaLnBrk="0" fontAlgn="base" hangingPunct="0">
              <a:spcBef>
                <a:spcPct val="0"/>
              </a:spcBef>
              <a:spcAft>
                <a:spcPct val="0"/>
              </a:spcAft>
              <a:defRPr>
                <a:solidFill>
                  <a:schemeClr val="tx1"/>
                </a:solidFill>
                <a:latin typeface="Arial" panose="020B0604020202020204" pitchFamily="34" charset="0"/>
              </a:defRPr>
            </a:lvl7pPr>
            <a:lvl8pPr marL="3476357" indent="-229708" eaLnBrk="0" fontAlgn="base" hangingPunct="0">
              <a:spcBef>
                <a:spcPct val="0"/>
              </a:spcBef>
              <a:spcAft>
                <a:spcPct val="0"/>
              </a:spcAft>
              <a:defRPr>
                <a:solidFill>
                  <a:schemeClr val="tx1"/>
                </a:solidFill>
                <a:latin typeface="Arial" panose="020B0604020202020204" pitchFamily="34" charset="0"/>
              </a:defRPr>
            </a:lvl8pPr>
            <a:lvl9pPr marL="3942244" indent="-229708" eaLnBrk="0" fontAlgn="base" hangingPunct="0">
              <a:spcBef>
                <a:spcPct val="0"/>
              </a:spcBef>
              <a:spcAft>
                <a:spcPct val="0"/>
              </a:spcAft>
              <a:defRPr>
                <a:solidFill>
                  <a:schemeClr val="tx1"/>
                </a:solidFill>
                <a:latin typeface="Arial" panose="020B0604020202020204" pitchFamily="34" charset="0"/>
              </a:defRPr>
            </a:lvl9pPr>
          </a:lstStyle>
          <a:p>
            <a:fld id="{302DC363-56B5-4DDC-A193-4670C296CEE3}" type="slidenum">
              <a:rPr lang="en-US" altLang="en-US" smtClean="0"/>
              <a:pPr/>
              <a:t>23</a:t>
            </a:fld>
            <a:endParaRPr lang="en-US" altLang="en-US"/>
          </a:p>
        </p:txBody>
      </p:sp>
    </p:spTree>
    <p:extLst>
      <p:ext uri="{BB962C8B-B14F-4D97-AF65-F5344CB8AC3E}">
        <p14:creationId xmlns:p14="http://schemas.microsoft.com/office/powerpoint/2010/main" val="2179549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If website has gone live…demonstrate how to access the resources by going to the GWAAR website, accessing our webpage and pointing</a:t>
            </a:r>
            <a:r>
              <a:rPr lang="en-US" altLang="en-US" baseline="0" dirty="0"/>
              <a:t> out some of these resources.  Again, remind them that the materials can be customized to include their agency’s contact information.</a:t>
            </a:r>
          </a:p>
          <a:p>
            <a:endParaRPr lang="en-US" altLang="en-US" baseline="0" dirty="0"/>
          </a:p>
          <a:p>
            <a:r>
              <a:rPr lang="en-US" altLang="en-US" baseline="0" dirty="0"/>
              <a:t>Please keep in mind we will be “tweaking” the website over the next few weeks to make it more user friendly—easier to find things.  During that time, if you are looking for a resource and are unable to locate it, please send me an email or give me a call and I can help you with that.  </a:t>
            </a:r>
            <a:endParaRPr lang="en-US" altLang="en-US"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1450" indent="-296711">
              <a:defRPr>
                <a:solidFill>
                  <a:schemeClr val="tx1"/>
                </a:solidFill>
                <a:latin typeface="Arial" panose="020B0604020202020204" pitchFamily="34" charset="0"/>
              </a:defRPr>
            </a:lvl2pPr>
            <a:lvl3pPr marL="1186847" indent="-237369">
              <a:defRPr>
                <a:solidFill>
                  <a:schemeClr val="tx1"/>
                </a:solidFill>
                <a:latin typeface="Arial" panose="020B0604020202020204" pitchFamily="34" charset="0"/>
              </a:defRPr>
            </a:lvl3pPr>
            <a:lvl4pPr marL="1661585" indent="-237369">
              <a:defRPr>
                <a:solidFill>
                  <a:schemeClr val="tx1"/>
                </a:solidFill>
                <a:latin typeface="Arial" panose="020B0604020202020204" pitchFamily="34" charset="0"/>
              </a:defRPr>
            </a:lvl4pPr>
            <a:lvl5pPr marL="2136324" indent="-237369">
              <a:defRPr>
                <a:solidFill>
                  <a:schemeClr val="tx1"/>
                </a:solidFill>
                <a:latin typeface="Arial" panose="020B0604020202020204" pitchFamily="34" charset="0"/>
              </a:defRPr>
            </a:lvl5pPr>
            <a:lvl6pPr marL="2611062" indent="-237369" eaLnBrk="0" fontAlgn="base" hangingPunct="0">
              <a:spcBef>
                <a:spcPct val="0"/>
              </a:spcBef>
              <a:spcAft>
                <a:spcPct val="0"/>
              </a:spcAft>
              <a:defRPr>
                <a:solidFill>
                  <a:schemeClr val="tx1"/>
                </a:solidFill>
                <a:latin typeface="Arial" panose="020B0604020202020204" pitchFamily="34" charset="0"/>
              </a:defRPr>
            </a:lvl6pPr>
            <a:lvl7pPr marL="3085801" indent="-237369" eaLnBrk="0" fontAlgn="base" hangingPunct="0">
              <a:spcBef>
                <a:spcPct val="0"/>
              </a:spcBef>
              <a:spcAft>
                <a:spcPct val="0"/>
              </a:spcAft>
              <a:defRPr>
                <a:solidFill>
                  <a:schemeClr val="tx1"/>
                </a:solidFill>
                <a:latin typeface="Arial" panose="020B0604020202020204" pitchFamily="34" charset="0"/>
              </a:defRPr>
            </a:lvl7pPr>
            <a:lvl8pPr marL="3560540" indent="-237369" eaLnBrk="0" fontAlgn="base" hangingPunct="0">
              <a:spcBef>
                <a:spcPct val="0"/>
              </a:spcBef>
              <a:spcAft>
                <a:spcPct val="0"/>
              </a:spcAft>
              <a:defRPr>
                <a:solidFill>
                  <a:schemeClr val="tx1"/>
                </a:solidFill>
                <a:latin typeface="Arial" panose="020B0604020202020204" pitchFamily="34" charset="0"/>
              </a:defRPr>
            </a:lvl8pPr>
            <a:lvl9pPr marL="4035279" indent="-237369" eaLnBrk="0" fontAlgn="base" hangingPunct="0">
              <a:spcBef>
                <a:spcPct val="0"/>
              </a:spcBef>
              <a:spcAft>
                <a:spcPct val="0"/>
              </a:spcAft>
              <a:defRPr>
                <a:solidFill>
                  <a:schemeClr val="tx1"/>
                </a:solidFill>
                <a:latin typeface="Arial" panose="020B0604020202020204" pitchFamily="34" charset="0"/>
              </a:defRPr>
            </a:lvl9pPr>
          </a:lstStyle>
          <a:p>
            <a:fld id="{3CBF3ED4-828E-4040-AC8D-C3B6A141F509}" type="slidenum">
              <a:rPr lang="en-US" altLang="en-US" smtClean="0"/>
              <a:pPr/>
              <a:t>24</a:t>
            </a:fld>
            <a:endParaRPr lang="en-US" altLang="en-US"/>
          </a:p>
        </p:txBody>
      </p:sp>
    </p:spTree>
    <p:extLst>
      <p:ext uri="{BB962C8B-B14F-4D97-AF65-F5344CB8AC3E}">
        <p14:creationId xmlns:p14="http://schemas.microsoft.com/office/powerpoint/2010/main" val="33132312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600"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1450" indent="-296711">
              <a:defRPr>
                <a:solidFill>
                  <a:schemeClr val="tx1"/>
                </a:solidFill>
                <a:latin typeface="Arial" panose="020B0604020202020204" pitchFamily="34" charset="0"/>
              </a:defRPr>
            </a:lvl2pPr>
            <a:lvl3pPr marL="1186847" indent="-237369">
              <a:defRPr>
                <a:solidFill>
                  <a:schemeClr val="tx1"/>
                </a:solidFill>
                <a:latin typeface="Arial" panose="020B0604020202020204" pitchFamily="34" charset="0"/>
              </a:defRPr>
            </a:lvl3pPr>
            <a:lvl4pPr marL="1661585" indent="-237369">
              <a:defRPr>
                <a:solidFill>
                  <a:schemeClr val="tx1"/>
                </a:solidFill>
                <a:latin typeface="Arial" panose="020B0604020202020204" pitchFamily="34" charset="0"/>
              </a:defRPr>
            </a:lvl4pPr>
            <a:lvl5pPr marL="2136324" indent="-237369">
              <a:defRPr>
                <a:solidFill>
                  <a:schemeClr val="tx1"/>
                </a:solidFill>
                <a:latin typeface="Arial" panose="020B0604020202020204" pitchFamily="34" charset="0"/>
              </a:defRPr>
            </a:lvl5pPr>
            <a:lvl6pPr marL="2611062" indent="-237369" eaLnBrk="0" fontAlgn="base" hangingPunct="0">
              <a:spcBef>
                <a:spcPct val="0"/>
              </a:spcBef>
              <a:spcAft>
                <a:spcPct val="0"/>
              </a:spcAft>
              <a:defRPr>
                <a:solidFill>
                  <a:schemeClr val="tx1"/>
                </a:solidFill>
                <a:latin typeface="Arial" panose="020B0604020202020204" pitchFamily="34" charset="0"/>
              </a:defRPr>
            </a:lvl6pPr>
            <a:lvl7pPr marL="3085801" indent="-237369" eaLnBrk="0" fontAlgn="base" hangingPunct="0">
              <a:spcBef>
                <a:spcPct val="0"/>
              </a:spcBef>
              <a:spcAft>
                <a:spcPct val="0"/>
              </a:spcAft>
              <a:defRPr>
                <a:solidFill>
                  <a:schemeClr val="tx1"/>
                </a:solidFill>
                <a:latin typeface="Arial" panose="020B0604020202020204" pitchFamily="34" charset="0"/>
              </a:defRPr>
            </a:lvl7pPr>
            <a:lvl8pPr marL="3560540" indent="-237369" eaLnBrk="0" fontAlgn="base" hangingPunct="0">
              <a:spcBef>
                <a:spcPct val="0"/>
              </a:spcBef>
              <a:spcAft>
                <a:spcPct val="0"/>
              </a:spcAft>
              <a:defRPr>
                <a:solidFill>
                  <a:schemeClr val="tx1"/>
                </a:solidFill>
                <a:latin typeface="Arial" panose="020B0604020202020204" pitchFamily="34" charset="0"/>
              </a:defRPr>
            </a:lvl8pPr>
            <a:lvl9pPr marL="4035279" indent="-237369" eaLnBrk="0" fontAlgn="base" hangingPunct="0">
              <a:spcBef>
                <a:spcPct val="0"/>
              </a:spcBef>
              <a:spcAft>
                <a:spcPct val="0"/>
              </a:spcAft>
              <a:defRPr>
                <a:solidFill>
                  <a:schemeClr val="tx1"/>
                </a:solidFill>
                <a:latin typeface="Arial" panose="020B0604020202020204" pitchFamily="34" charset="0"/>
              </a:defRPr>
            </a:lvl9pPr>
          </a:lstStyle>
          <a:p>
            <a:fld id="{632EBAFB-5D86-42BA-9D35-0C0A9074F637}" type="slidenum">
              <a:rPr lang="en-US" altLang="en-US" smtClean="0"/>
              <a:pPr/>
              <a:t>26</a:t>
            </a:fld>
            <a:endParaRPr lang="en-US" altLang="en-US"/>
          </a:p>
        </p:txBody>
      </p:sp>
    </p:spTree>
    <p:extLst>
      <p:ext uri="{BB962C8B-B14F-4D97-AF65-F5344CB8AC3E}">
        <p14:creationId xmlns:p14="http://schemas.microsoft.com/office/powerpoint/2010/main" val="498513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let’s take a look at where we are at with our work in Wisconsin. This chart breaks down the outreach activities completed by SHIP over the past year by category.  These numbers again are based on what is entered into the SHIP NPR database.  A few agencies have had some success with Dedicated Enrollment events, but by far, the primary ways that people are reached face-to-face is through Booths and Exhibits or Presentations.  I think it is helpful for us to keep this picture in mind as we look at best practices and consider whether there may be a way for us to expand any of those numbers going forward.  </a:t>
            </a:r>
          </a:p>
          <a:p>
            <a:endParaRPr lang="en-US" dirty="0"/>
          </a:p>
          <a:p>
            <a:endParaRPr lang="en-US" dirty="0"/>
          </a:p>
        </p:txBody>
      </p:sp>
      <p:sp>
        <p:nvSpPr>
          <p:cNvPr id="4" name="Slide Number Placeholder 3"/>
          <p:cNvSpPr>
            <a:spLocks noGrp="1"/>
          </p:cNvSpPr>
          <p:nvPr>
            <p:ph type="sldNum" sz="quarter" idx="10"/>
          </p:nvPr>
        </p:nvSpPr>
        <p:spPr/>
        <p:txBody>
          <a:bodyPr/>
          <a:lstStyle/>
          <a:p>
            <a:fld id="{C6074690-7256-4BB9-AC0F-97AEAE8CDEC2}" type="slidenum">
              <a:rPr lang="en-US" smtClean="0"/>
              <a:t>3</a:t>
            </a:fld>
            <a:endParaRPr lang="en-US"/>
          </a:p>
        </p:txBody>
      </p:sp>
    </p:spTree>
    <p:extLst>
      <p:ext uri="{BB962C8B-B14F-4D97-AF65-F5344CB8AC3E}">
        <p14:creationId xmlns:p14="http://schemas.microsoft.com/office/powerpoint/2010/main" val="3341720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Obviously mass media allows us to reach greater numbers of people.  As you can see from the chart, the majority of our mass media outreach happens through Print Type activity.  (That may include Newsletters, articles, mailings).  But some folks, especially in rural areas have had success reaching people through radio.  And you can see that TV and other electronic media are also being done by some.  Its good to take the time to think about those people you don’t see through your face-to-face outreach, and consider what might be the best way to reach out to them.</a:t>
            </a:r>
          </a:p>
        </p:txBody>
      </p:sp>
      <p:sp>
        <p:nvSpPr>
          <p:cNvPr id="4" name="Slide Number Placeholder 3"/>
          <p:cNvSpPr>
            <a:spLocks noGrp="1"/>
          </p:cNvSpPr>
          <p:nvPr>
            <p:ph type="sldNum" sz="quarter" idx="10"/>
          </p:nvPr>
        </p:nvSpPr>
        <p:spPr/>
        <p:txBody>
          <a:bodyPr/>
          <a:lstStyle/>
          <a:p>
            <a:fld id="{C6074690-7256-4BB9-AC0F-97AEAE8CDEC2}" type="slidenum">
              <a:rPr lang="en-US" smtClean="0"/>
              <a:t>4</a:t>
            </a:fld>
            <a:endParaRPr lang="en-US"/>
          </a:p>
        </p:txBody>
      </p:sp>
    </p:spTree>
    <p:extLst>
      <p:ext uri="{BB962C8B-B14F-4D97-AF65-F5344CB8AC3E}">
        <p14:creationId xmlns:p14="http://schemas.microsoft.com/office/powerpoint/2010/main" val="3341720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I am sure you all have a plan for your outreach, it may be helpful to review the best practices—which have been developed through the work of partners around the state over the years.  *The Complete Best Practices list is available on the webpage.  Some of you have seen these before, and for some of you this may be new.  Even if this is something you have seen before, I encourage all of you to set aside some time at least once a year to review it.  Some of you may do everything on the list, some of you may do other activities that are not on the list.  If there is something that you do that has worked well—please share it.  (You can always call me or send me an email)  We can all learn from each other’s experiences.</a:t>
            </a:r>
          </a:p>
          <a:p>
            <a:pPr marL="171450" indent="-171450">
              <a:buFont typeface="Arial" panose="020B0604020202020204" pitchFamily="34" charset="0"/>
              <a:buChar char="•"/>
            </a:pPr>
            <a:r>
              <a:rPr lang="en-US" dirty="0"/>
              <a:t>Another thing that is really important to keep in mind is timing.  You know there are times of the year that are busier than others.  By looking at the complete list of Best Practices each year, you may be able to make a plan for the best way to fit them in throughout the year.  </a:t>
            </a:r>
          </a:p>
        </p:txBody>
      </p:sp>
      <p:sp>
        <p:nvSpPr>
          <p:cNvPr id="4" name="Slide Number Placeholder 3"/>
          <p:cNvSpPr>
            <a:spLocks noGrp="1"/>
          </p:cNvSpPr>
          <p:nvPr>
            <p:ph type="sldNum" sz="quarter" idx="10"/>
          </p:nvPr>
        </p:nvSpPr>
        <p:spPr/>
        <p:txBody>
          <a:bodyPr/>
          <a:lstStyle/>
          <a:p>
            <a:fld id="{C6074690-7256-4BB9-AC0F-97AEAE8CDEC2}" type="slidenum">
              <a:rPr lang="en-US" smtClean="0"/>
              <a:t>5</a:t>
            </a:fld>
            <a:endParaRPr lang="en-US"/>
          </a:p>
        </p:txBody>
      </p:sp>
    </p:spTree>
    <p:extLst>
      <p:ext uri="{BB962C8B-B14F-4D97-AF65-F5344CB8AC3E}">
        <p14:creationId xmlns:p14="http://schemas.microsoft.com/office/powerpoint/2010/main" val="2534655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C575D0C0-76FF-47C9-8535-E842362726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885B0620-3D27-4EF0-B1BC-52D1ED9C1B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a:defRPr/>
            </a:pPr>
            <a:r>
              <a:rPr lang="en-US" altLang="en-US" b="1" dirty="0"/>
              <a:t>It is not always easy for people to come to your office, so being available in outlying rural areas or underserved neighborhoods in a city can help to reach more people</a:t>
            </a:r>
            <a:r>
              <a:rPr lang="en-US" altLang="en-US" dirty="0"/>
              <a:t>.  Some EBSs will hold office hours at a senior center in another area of the county.  </a:t>
            </a:r>
            <a:endParaRPr lang="en-US" altLang="en-US" u="sng" dirty="0"/>
          </a:p>
          <a:p>
            <a:endParaRPr lang="en-US" altLang="en-US" dirty="0"/>
          </a:p>
        </p:txBody>
      </p:sp>
      <p:sp>
        <p:nvSpPr>
          <p:cNvPr id="34820" name="Slide Number Placeholder 3">
            <a:extLst>
              <a:ext uri="{FF2B5EF4-FFF2-40B4-BE49-F238E27FC236}">
                <a16:creationId xmlns:a16="http://schemas.microsoft.com/office/drawing/2014/main" id="{869EC67D-4F67-4D14-9CED-3A037BF609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603C31F2-D503-4C2E-910B-EFC08FDB0698}" type="slidenum">
              <a:rPr lang="en-US" altLang="en-US" smtClean="0"/>
              <a:pPr/>
              <a:t>6</a:t>
            </a:fld>
            <a:endParaRPr lang="en-US" altLang="en-US"/>
          </a:p>
        </p:txBody>
      </p:sp>
    </p:spTree>
    <p:extLst>
      <p:ext uri="{BB962C8B-B14F-4D97-AF65-F5344CB8AC3E}">
        <p14:creationId xmlns:p14="http://schemas.microsoft.com/office/powerpoint/2010/main" val="183657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9A8AD08-46D1-404D-AF14-A8003FD183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BAF5B76-0B41-4DFF-9D16-79911B5F7D94}"/>
              </a:ext>
            </a:extLst>
          </p:cNvPr>
          <p:cNvSpPr>
            <a:spLocks noGrp="1"/>
          </p:cNvSpPr>
          <p:nvPr>
            <p:ph type="body" idx="1"/>
          </p:nvPr>
        </p:nvSpPr>
        <p:spPr/>
        <p:txBody>
          <a:bodyPr/>
          <a:lstStyle/>
          <a:p>
            <a:pPr>
              <a:defRPr/>
            </a:pPr>
            <a:r>
              <a:rPr lang="en-US" dirty="0"/>
              <a:t>Building partnerships with other professionals and agencies will enable you to “reach” people you might otherwise not come into contact with.  These partners then help to extend your outreach. For each community partner—as you begin to develop a relationship, there are several things you’ll want to do:</a:t>
            </a:r>
          </a:p>
          <a:p>
            <a:pPr>
              <a:defRPr/>
            </a:pPr>
            <a:endParaRPr lang="en-US" dirty="0"/>
          </a:p>
          <a:p>
            <a:pPr marL="174708" indent="-174708">
              <a:buFont typeface="Arial" panose="020B0604020202020204" pitchFamily="34" charset="0"/>
              <a:buChar char="•"/>
              <a:defRPr/>
            </a:pPr>
            <a:r>
              <a:rPr lang="en-US" altLang="en-US" dirty="0"/>
              <a:t>Meet with them…Visit your outreach target</a:t>
            </a:r>
          </a:p>
          <a:p>
            <a:pPr marL="174708" indent="-174708">
              <a:buFont typeface="Arial" panose="020B0604020202020204" pitchFamily="34" charset="0"/>
              <a:buChar char="•"/>
              <a:defRPr/>
            </a:pPr>
            <a:r>
              <a:rPr lang="en-US" altLang="en-US" b="1" dirty="0"/>
              <a:t>Explain the importance of this outreach and the value of their partnership in helping older adults (A story to tell—someone you have helped…)</a:t>
            </a:r>
          </a:p>
          <a:p>
            <a:pPr marL="174708" indent="-174708">
              <a:buFont typeface="Arial" panose="020B0604020202020204" pitchFamily="34" charset="0"/>
              <a:buChar char="•"/>
              <a:defRPr/>
            </a:pPr>
            <a:r>
              <a:rPr lang="en-US" altLang="en-US" dirty="0"/>
              <a:t>Use Programs Descriptions to explain  the programs in simple terms</a:t>
            </a:r>
          </a:p>
          <a:p>
            <a:pPr marL="174708" indent="-174708">
              <a:buFont typeface="Arial" panose="020B0604020202020204" pitchFamily="34" charset="0"/>
              <a:buChar char="•"/>
              <a:defRPr/>
            </a:pPr>
            <a:r>
              <a:rPr lang="en-US" altLang="en-US" dirty="0"/>
              <a:t>Provide Resources they can share with older adults</a:t>
            </a:r>
          </a:p>
          <a:p>
            <a:pPr>
              <a:defRPr/>
            </a:pPr>
            <a:endParaRPr lang="en-US" dirty="0"/>
          </a:p>
        </p:txBody>
      </p:sp>
      <p:sp>
        <p:nvSpPr>
          <p:cNvPr id="36868" name="Slide Number Placeholder 3">
            <a:extLst>
              <a:ext uri="{FF2B5EF4-FFF2-40B4-BE49-F238E27FC236}">
                <a16:creationId xmlns:a16="http://schemas.microsoft.com/office/drawing/2014/main" id="{E44EEC95-5953-4A18-826D-9FAADB5E35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F62028B2-9D9E-4083-94EE-F08DC2D3FC74}" type="slidenum">
              <a:rPr lang="en-US" altLang="en-US" smtClean="0"/>
              <a:pPr/>
              <a:t>7</a:t>
            </a:fld>
            <a:endParaRPr lang="en-US" altLang="en-US"/>
          </a:p>
        </p:txBody>
      </p:sp>
    </p:spTree>
    <p:extLst>
      <p:ext uri="{BB962C8B-B14F-4D97-AF65-F5344CB8AC3E}">
        <p14:creationId xmlns:p14="http://schemas.microsoft.com/office/powerpoint/2010/main" val="2191232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E311D28C-5EA9-4C17-A541-349E814A27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7C799B35-6D20-4F88-AE01-6F73004EAB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SSA—do they have your resources? Understand your role? Know when to make a referral?   </a:t>
            </a:r>
            <a:r>
              <a:rPr lang="en-US" altLang="en-US" b="0" i="1" dirty="0"/>
              <a:t>I know several counties that have found SS to be their greatest referral source!</a:t>
            </a:r>
          </a:p>
          <a:p>
            <a:r>
              <a:rPr lang="en-US" altLang="en-US" dirty="0"/>
              <a:t>Pharmacies—especially during the annual enrollment period—do they know the importance of making a referral—give them examples of why it is important!  </a:t>
            </a:r>
          </a:p>
          <a:p>
            <a:r>
              <a:rPr lang="en-US" altLang="en-US" dirty="0"/>
              <a:t>Libraries—don’t just drop off the materials, but make sure the reference librarian knows about them and their importance.</a:t>
            </a:r>
          </a:p>
        </p:txBody>
      </p:sp>
      <p:sp>
        <p:nvSpPr>
          <p:cNvPr id="38916" name="Slide Number Placeholder 3">
            <a:extLst>
              <a:ext uri="{FF2B5EF4-FFF2-40B4-BE49-F238E27FC236}">
                <a16:creationId xmlns:a16="http://schemas.microsoft.com/office/drawing/2014/main" id="{218A0CE4-2210-41D8-84FD-582A6197C9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F6658D53-B613-4FC8-9B6F-D8B56C744A12}" type="slidenum">
              <a:rPr lang="en-US" altLang="en-US" smtClean="0"/>
              <a:pPr/>
              <a:t>8</a:t>
            </a:fld>
            <a:endParaRPr lang="en-US" altLang="en-US"/>
          </a:p>
        </p:txBody>
      </p:sp>
    </p:spTree>
    <p:extLst>
      <p:ext uri="{BB962C8B-B14F-4D97-AF65-F5344CB8AC3E}">
        <p14:creationId xmlns:p14="http://schemas.microsoft.com/office/powerpoint/2010/main" val="2370673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049DDA57-3A9C-456F-9784-3B7406073C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80E329A2-D508-46E7-8AB5-98122A015A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Are there opportunities to share your resources with these programs?  Join them at one of their already scheduled events?</a:t>
            </a:r>
          </a:p>
          <a:p>
            <a:endParaRPr lang="en-US" altLang="en-US" dirty="0"/>
          </a:p>
        </p:txBody>
      </p:sp>
      <p:sp>
        <p:nvSpPr>
          <p:cNvPr id="40964" name="Slide Number Placeholder 3">
            <a:extLst>
              <a:ext uri="{FF2B5EF4-FFF2-40B4-BE49-F238E27FC236}">
                <a16:creationId xmlns:a16="http://schemas.microsoft.com/office/drawing/2014/main" id="{DCDB704A-626C-4ABB-9825-12B6CEF861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13EDF9DF-47F1-4EB1-9419-70F6E5E5F152}" type="slidenum">
              <a:rPr lang="en-US" altLang="en-US" smtClean="0"/>
              <a:pPr/>
              <a:t>9</a:t>
            </a:fld>
            <a:endParaRPr lang="en-US" altLang="en-US"/>
          </a:p>
        </p:txBody>
      </p:sp>
    </p:spTree>
    <p:extLst>
      <p:ext uri="{BB962C8B-B14F-4D97-AF65-F5344CB8AC3E}">
        <p14:creationId xmlns:p14="http://schemas.microsoft.com/office/powerpoint/2010/main" val="2858061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12/12/2017</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12/12/2017</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12/12/2017</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477757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12/12/2017</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12/12/2017</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12/12/2017</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8E36636D-D922-432D-A958-524484B5923D}" type="datetimeFigureOut">
              <a:rPr lang="en-US"/>
              <a:pPr/>
              <a:t>12/12/2017</a:t>
            </a:fld>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8E36636D-D922-432D-A958-524484B5923D}" type="datetimeFigureOut">
              <a:rPr lang="en-US"/>
              <a:pPr/>
              <a:t>12/12/2017</a:t>
            </a:fld>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8E36636D-D922-432D-A958-524484B5923D}" type="datetimeFigureOut">
              <a:rPr lang="en-US"/>
              <a:pPr/>
              <a:t>12/12/2017</a:t>
            </a:fld>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12/12/2017</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12/12/2017</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b="0" i="0" u="none"/>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a:pPr/>
              <a:t>12/12/2017</a:t>
            </a:fld>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b="0" i="0" u="none"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gwaar.org/" TargetMode="External"/><Relationship Id="rId5" Type="http://schemas.openxmlformats.org/officeDocument/2006/relationships/hyperlink" Target="http://gwaar.org/" TargetMode="Externa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debbie.bisswurm@gwaar.org"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7.jpeg"/><Relationship Id="rId4" Type="http://schemas.openxmlformats.org/officeDocument/2006/relationships/hyperlink" Target="mailto:Phoebe.Hefko@dhs.wisconsin.gov"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482" y="2005693"/>
            <a:ext cx="9435241" cy="1625599"/>
          </a:xfrm>
        </p:spPr>
        <p:txBody>
          <a:bodyPr/>
          <a:lstStyle/>
          <a:p>
            <a:r>
              <a:rPr lang="en-US" dirty="0"/>
              <a:t>Reaching Wisconsin’s Medicare Beneficiaries</a:t>
            </a:r>
          </a:p>
        </p:txBody>
      </p:sp>
      <p:sp>
        <p:nvSpPr>
          <p:cNvPr id="3" name="Subtitle 2"/>
          <p:cNvSpPr>
            <a:spLocks noGrp="1"/>
          </p:cNvSpPr>
          <p:nvPr>
            <p:ph type="subTitle" idx="1"/>
          </p:nvPr>
        </p:nvSpPr>
        <p:spPr>
          <a:xfrm>
            <a:off x="1376792" y="4131061"/>
            <a:ext cx="9429931" cy="991077"/>
          </a:xfrm>
        </p:spPr>
        <p:txBody>
          <a:bodyPr>
            <a:normAutofit/>
          </a:bodyPr>
          <a:lstStyle/>
          <a:p>
            <a:r>
              <a:rPr lang="en-US" sz="2400" dirty="0" err="1"/>
              <a:t>Ebs</a:t>
            </a:r>
            <a:r>
              <a:rPr lang="en-US" sz="2400" dirty="0"/>
              <a:t> Statewide training</a:t>
            </a:r>
          </a:p>
          <a:p>
            <a:r>
              <a:rPr lang="en-US" sz="2400" dirty="0"/>
              <a:t>December 2017</a:t>
            </a:r>
          </a:p>
        </p:txBody>
      </p:sp>
      <p:sp>
        <p:nvSpPr>
          <p:cNvPr id="6" name="TextBox 5">
            <a:extLst>
              <a:ext uri="{FF2B5EF4-FFF2-40B4-BE49-F238E27FC236}">
                <a16:creationId xmlns:a16="http://schemas.microsoft.com/office/drawing/2014/main" id="{3CB4A9F8-BD67-4304-8926-4CB7DAC1BD4F}"/>
              </a:ext>
            </a:extLst>
          </p:cNvPr>
          <p:cNvSpPr txBox="1"/>
          <p:nvPr/>
        </p:nvSpPr>
        <p:spPr>
          <a:xfrm>
            <a:off x="2850602" y="5141234"/>
            <a:ext cx="6477000" cy="923330"/>
          </a:xfrm>
          <a:prstGeom prst="rect">
            <a:avLst/>
          </a:prstGeom>
          <a:noFill/>
        </p:spPr>
        <p:txBody>
          <a:bodyPr wrap="square" rtlCol="0">
            <a:spAutoFit/>
          </a:bodyPr>
          <a:lstStyle/>
          <a:p>
            <a:pPr algn="ctr"/>
            <a:r>
              <a:rPr lang="en-US" dirty="0"/>
              <a:t>Debbie Bisswurm, </a:t>
            </a:r>
          </a:p>
          <a:p>
            <a:pPr algn="ctr"/>
            <a:r>
              <a:rPr lang="en-US" dirty="0"/>
              <a:t>Medicare Outreach Coordinator</a:t>
            </a:r>
          </a:p>
          <a:p>
            <a:pPr algn="ctr"/>
            <a:r>
              <a:rPr lang="en-US" dirty="0"/>
              <a:t>Greater Wisconsin Agency on Aging Resources, Inc.</a:t>
            </a:r>
          </a:p>
        </p:txBody>
      </p:sp>
      <p:pic>
        <p:nvPicPr>
          <p:cNvPr id="38" name="Picture 37">
            <a:extLst>
              <a:ext uri="{FF2B5EF4-FFF2-40B4-BE49-F238E27FC236}">
                <a16:creationId xmlns:a16="http://schemas.microsoft.com/office/drawing/2014/main" id="{953A4E6D-88DA-47DB-8538-E3BA2B2FB4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5704" y="177281"/>
            <a:ext cx="1695607" cy="1695607"/>
          </a:xfrm>
          <a:prstGeom prst="rect">
            <a:avLst/>
          </a:prstGeom>
        </p:spPr>
      </p:pic>
      <p:pic>
        <p:nvPicPr>
          <p:cNvPr id="39" name="Picture 38">
            <a:extLst>
              <a:ext uri="{FF2B5EF4-FFF2-40B4-BE49-F238E27FC236}">
                <a16:creationId xmlns:a16="http://schemas.microsoft.com/office/drawing/2014/main" id="{2CAECFC2-9817-45A9-9E41-B7D72201D2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3508" y="2281307"/>
            <a:ext cx="1186429" cy="1186429"/>
          </a:xfrm>
          <a:prstGeom prst="rect">
            <a:avLst/>
          </a:prstGeom>
        </p:spPr>
      </p:pic>
      <p:pic>
        <p:nvPicPr>
          <p:cNvPr id="40" name="Picture 39">
            <a:extLst>
              <a:ext uri="{FF2B5EF4-FFF2-40B4-BE49-F238E27FC236}">
                <a16:creationId xmlns:a16="http://schemas.microsoft.com/office/drawing/2014/main" id="{E734788D-A620-47EC-B246-637403DB72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65926" y="1413286"/>
            <a:ext cx="868021" cy="868021"/>
          </a:xfrm>
          <a:prstGeom prst="rect">
            <a:avLst/>
          </a:prstGeom>
        </p:spPr>
      </p:pic>
      <p:pic>
        <p:nvPicPr>
          <p:cNvPr id="41" name="Picture 40">
            <a:extLst>
              <a:ext uri="{FF2B5EF4-FFF2-40B4-BE49-F238E27FC236}">
                <a16:creationId xmlns:a16="http://schemas.microsoft.com/office/drawing/2014/main" id="{847687EE-FE6D-4344-BB11-324C1BEA73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90315" y="3517312"/>
            <a:ext cx="613749" cy="613749"/>
          </a:xfrm>
          <a:prstGeom prst="rect">
            <a:avLst/>
          </a:prstGeom>
        </p:spPr>
      </p:pic>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09F2C3DF-489D-4DB8-A15B-8DDB77301920}"/>
              </a:ext>
            </a:extLst>
          </p:cNvPr>
          <p:cNvSpPr>
            <a:spLocks noGrp="1" noChangeArrowheads="1"/>
          </p:cNvSpPr>
          <p:nvPr>
            <p:ph type="title"/>
          </p:nvPr>
        </p:nvSpPr>
        <p:spPr>
          <a:xfrm>
            <a:off x="1751012" y="1076325"/>
            <a:ext cx="8229600" cy="838200"/>
          </a:xfrm>
        </p:spPr>
        <p:txBody>
          <a:bodyPr/>
          <a:lstStyle/>
          <a:p>
            <a:pPr algn="l"/>
            <a:r>
              <a:rPr lang="en-US" altLang="en-US" dirty="0"/>
              <a:t>Important Partners (cont.)</a:t>
            </a:r>
          </a:p>
        </p:txBody>
      </p:sp>
      <p:sp>
        <p:nvSpPr>
          <p:cNvPr id="46083" name="Content Placeholder 2">
            <a:extLst>
              <a:ext uri="{FF2B5EF4-FFF2-40B4-BE49-F238E27FC236}">
                <a16:creationId xmlns:a16="http://schemas.microsoft.com/office/drawing/2014/main" id="{2203E44B-1775-427D-8788-1D6271B8CECC}"/>
              </a:ext>
            </a:extLst>
          </p:cNvPr>
          <p:cNvSpPr>
            <a:spLocks noGrp="1"/>
          </p:cNvSpPr>
          <p:nvPr>
            <p:ph idx="1"/>
          </p:nvPr>
        </p:nvSpPr>
        <p:spPr>
          <a:xfrm>
            <a:off x="2360612" y="1676400"/>
            <a:ext cx="8229600" cy="3886200"/>
          </a:xfrm>
        </p:spPr>
        <p:txBody>
          <a:bodyPr/>
          <a:lstStyle/>
          <a:p>
            <a:pPr marL="0" indent="0">
              <a:buNone/>
              <a:defRPr/>
            </a:pPr>
            <a:r>
              <a:rPr lang="en-US" altLang="en-US" i="1" dirty="0">
                <a:solidFill>
                  <a:srgbClr val="FF0000"/>
                </a:solidFill>
              </a:rPr>
              <a:t> </a:t>
            </a:r>
          </a:p>
          <a:p>
            <a:pPr>
              <a:defRPr/>
            </a:pPr>
            <a:r>
              <a:rPr lang="en-US" altLang="en-US" sz="2800" dirty="0"/>
              <a:t>Veterans Admin office</a:t>
            </a:r>
          </a:p>
          <a:p>
            <a:pPr>
              <a:defRPr/>
            </a:pPr>
            <a:r>
              <a:rPr lang="en-US" altLang="en-US" sz="2800" dirty="0"/>
              <a:t>Employers and union groups</a:t>
            </a:r>
          </a:p>
          <a:p>
            <a:pPr>
              <a:defRPr/>
            </a:pPr>
            <a:r>
              <a:rPr lang="en-US" altLang="en-US" sz="2800" dirty="0"/>
              <a:t>Senior Medicare Patrol</a:t>
            </a:r>
          </a:p>
          <a:p>
            <a:pPr>
              <a:defRPr/>
            </a:pPr>
            <a:r>
              <a:rPr lang="en-US" altLang="en-US" sz="2800" dirty="0"/>
              <a:t>Service Clubs/Community Organizations (Kiwanis, Rotary)</a:t>
            </a:r>
          </a:p>
        </p:txBody>
      </p:sp>
      <p:pic>
        <p:nvPicPr>
          <p:cNvPr id="5" name="Picture 4">
            <a:extLst>
              <a:ext uri="{FF2B5EF4-FFF2-40B4-BE49-F238E27FC236}">
                <a16:creationId xmlns:a16="http://schemas.microsoft.com/office/drawing/2014/main" id="{A8546C6D-5D4C-4399-B4B0-1779CAA5DB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0012" y="457200"/>
            <a:ext cx="2743199" cy="3593590"/>
          </a:xfrm>
          <a:prstGeom prst="rect">
            <a:avLst/>
          </a:prstGeom>
        </p:spPr>
      </p:pic>
      <p:pic>
        <p:nvPicPr>
          <p:cNvPr id="6" name="Picture 5" descr="GWAARlogo">
            <a:extLst>
              <a:ext uri="{FF2B5EF4-FFF2-40B4-BE49-F238E27FC236}">
                <a16:creationId xmlns:a16="http://schemas.microsoft.com/office/drawing/2014/main" id="{0F030039-8CD5-49E3-A12E-5C0C09B7AC52}"/>
              </a:ext>
            </a:extLst>
          </p:cNvPr>
          <p:cNvPicPr/>
          <p:nvPr/>
        </p:nvPicPr>
        <p:blipFill>
          <a:blip r:embed="rId4" cstate="print"/>
          <a:srcRect/>
          <a:stretch>
            <a:fillRect/>
          </a:stretch>
        </p:blipFill>
        <p:spPr bwMode="auto">
          <a:xfrm>
            <a:off x="514216" y="5274147"/>
            <a:ext cx="2628215" cy="1032876"/>
          </a:xfrm>
          <a:prstGeom prst="rect">
            <a:avLst/>
          </a:prstGeom>
          <a:noFill/>
          <a:ln w="9525">
            <a:noFill/>
            <a:miter lim="800000"/>
            <a:headEnd/>
            <a:tailEnd/>
          </a:ln>
        </p:spPr>
      </p:pic>
    </p:spTree>
    <p:extLst>
      <p:ext uri="{BB962C8B-B14F-4D97-AF65-F5344CB8AC3E}">
        <p14:creationId xmlns:p14="http://schemas.microsoft.com/office/powerpoint/2010/main" val="38286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48D994D-7F19-4539-A049-C4BD89B91A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1212" y="457199"/>
            <a:ext cx="4571999" cy="5989319"/>
          </a:xfrm>
          <a:prstGeom prst="rect">
            <a:avLst/>
          </a:prstGeom>
        </p:spPr>
      </p:pic>
      <p:sp>
        <p:nvSpPr>
          <p:cNvPr id="44034" name="Title 1">
            <a:extLst>
              <a:ext uri="{FF2B5EF4-FFF2-40B4-BE49-F238E27FC236}">
                <a16:creationId xmlns:a16="http://schemas.microsoft.com/office/drawing/2014/main" id="{FBBE70EC-9FAC-4071-896F-2DC3A0341107}"/>
              </a:ext>
            </a:extLst>
          </p:cNvPr>
          <p:cNvSpPr>
            <a:spLocks noGrp="1" noChangeArrowheads="1"/>
          </p:cNvSpPr>
          <p:nvPr>
            <p:ph type="title"/>
          </p:nvPr>
        </p:nvSpPr>
        <p:spPr>
          <a:xfrm>
            <a:off x="1979612" y="1447800"/>
            <a:ext cx="8229600" cy="838200"/>
          </a:xfrm>
        </p:spPr>
        <p:txBody>
          <a:bodyPr/>
          <a:lstStyle/>
          <a:p>
            <a:r>
              <a:rPr lang="en-US" altLang="en-US" dirty="0"/>
              <a:t>Other Partners?</a:t>
            </a:r>
          </a:p>
        </p:txBody>
      </p:sp>
      <p:sp>
        <p:nvSpPr>
          <p:cNvPr id="44035" name="Content Placeholder 2">
            <a:extLst>
              <a:ext uri="{FF2B5EF4-FFF2-40B4-BE49-F238E27FC236}">
                <a16:creationId xmlns:a16="http://schemas.microsoft.com/office/drawing/2014/main" id="{A6739B15-DC41-472B-AC1A-501CE2750924}"/>
              </a:ext>
            </a:extLst>
          </p:cNvPr>
          <p:cNvSpPr>
            <a:spLocks noGrp="1" noChangeArrowheads="1"/>
          </p:cNvSpPr>
          <p:nvPr>
            <p:ph idx="1"/>
          </p:nvPr>
        </p:nvSpPr>
        <p:spPr>
          <a:xfrm>
            <a:off x="2589212" y="2590800"/>
            <a:ext cx="8229600" cy="3886200"/>
          </a:xfrm>
        </p:spPr>
        <p:txBody>
          <a:bodyPr/>
          <a:lstStyle/>
          <a:p>
            <a:r>
              <a:rPr lang="en-US" altLang="en-US" dirty="0"/>
              <a:t>Homeless shelters?</a:t>
            </a:r>
          </a:p>
          <a:p>
            <a:r>
              <a:rPr lang="en-US" altLang="en-US" dirty="0"/>
              <a:t>What is unique to your service area?</a:t>
            </a:r>
          </a:p>
          <a:p>
            <a:endParaRPr lang="en-US" altLang="en-US" dirty="0"/>
          </a:p>
        </p:txBody>
      </p:sp>
      <p:pic>
        <p:nvPicPr>
          <p:cNvPr id="5" name="Picture 4">
            <a:extLst>
              <a:ext uri="{FF2B5EF4-FFF2-40B4-BE49-F238E27FC236}">
                <a16:creationId xmlns:a16="http://schemas.microsoft.com/office/drawing/2014/main" id="{803955B1-18CC-4DE9-BC0B-4CF373B58D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5212" y="3810000"/>
            <a:ext cx="1676400" cy="2049150"/>
          </a:xfrm>
          <a:prstGeom prst="rect">
            <a:avLst/>
          </a:prstGeom>
        </p:spPr>
      </p:pic>
      <p:pic>
        <p:nvPicPr>
          <p:cNvPr id="6" name="Picture 5" descr="GWAARlogo">
            <a:extLst>
              <a:ext uri="{FF2B5EF4-FFF2-40B4-BE49-F238E27FC236}">
                <a16:creationId xmlns:a16="http://schemas.microsoft.com/office/drawing/2014/main" id="{17E3656B-13FF-4CA9-8EE4-A99B76C18BDE}"/>
              </a:ext>
            </a:extLst>
          </p:cNvPr>
          <p:cNvPicPr/>
          <p:nvPr/>
        </p:nvPicPr>
        <p:blipFill>
          <a:blip r:embed="rId5" cstate="print"/>
          <a:srcRect/>
          <a:stretch>
            <a:fillRect/>
          </a:stretch>
        </p:blipFill>
        <p:spPr bwMode="auto">
          <a:xfrm>
            <a:off x="514216" y="5274147"/>
            <a:ext cx="2628215" cy="1032876"/>
          </a:xfrm>
          <a:prstGeom prst="rect">
            <a:avLst/>
          </a:prstGeom>
          <a:noFill/>
          <a:ln w="9525">
            <a:noFill/>
            <a:miter lim="800000"/>
            <a:headEnd/>
            <a:tailEnd/>
          </a:ln>
        </p:spPr>
      </p:pic>
    </p:spTree>
    <p:extLst>
      <p:ext uri="{BB962C8B-B14F-4D97-AF65-F5344CB8AC3E}">
        <p14:creationId xmlns:p14="http://schemas.microsoft.com/office/powerpoint/2010/main" val="70848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WAARlogo">
            <a:extLst>
              <a:ext uri="{FF2B5EF4-FFF2-40B4-BE49-F238E27FC236}">
                <a16:creationId xmlns:a16="http://schemas.microsoft.com/office/drawing/2014/main" id="{1D10C1A2-41CE-4C20-A4FB-0B1AD189D9DD}"/>
              </a:ext>
            </a:extLst>
          </p:cNvPr>
          <p:cNvPicPr/>
          <p:nvPr/>
        </p:nvPicPr>
        <p:blipFill>
          <a:blip r:embed="rId3" cstate="print"/>
          <a:srcRect/>
          <a:stretch>
            <a:fillRect/>
          </a:stretch>
        </p:blipFill>
        <p:spPr bwMode="auto">
          <a:xfrm>
            <a:off x="514216" y="5274147"/>
            <a:ext cx="2628215" cy="1032876"/>
          </a:xfrm>
          <a:prstGeom prst="rect">
            <a:avLst/>
          </a:prstGeom>
          <a:noFill/>
          <a:ln w="9525">
            <a:noFill/>
            <a:miter lim="800000"/>
            <a:headEnd/>
            <a:tailEnd/>
          </a:ln>
        </p:spPr>
      </p:pic>
      <p:pic>
        <p:nvPicPr>
          <p:cNvPr id="5" name="Picture 4">
            <a:extLst>
              <a:ext uri="{FF2B5EF4-FFF2-40B4-BE49-F238E27FC236}">
                <a16:creationId xmlns:a16="http://schemas.microsoft.com/office/drawing/2014/main" id="{FB675746-5DB8-4E45-919C-63AEA7BF43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7612" y="457199"/>
            <a:ext cx="2895599" cy="3118339"/>
          </a:xfrm>
          <a:prstGeom prst="rect">
            <a:avLst/>
          </a:prstGeom>
        </p:spPr>
      </p:pic>
      <p:sp>
        <p:nvSpPr>
          <p:cNvPr id="46082" name="Title 1">
            <a:extLst>
              <a:ext uri="{FF2B5EF4-FFF2-40B4-BE49-F238E27FC236}">
                <a16:creationId xmlns:a16="http://schemas.microsoft.com/office/drawing/2014/main" id="{120DB1F7-9829-4CC1-B65E-4DCE5C20839B}"/>
              </a:ext>
            </a:extLst>
          </p:cNvPr>
          <p:cNvSpPr>
            <a:spLocks noGrp="1" noChangeArrowheads="1"/>
          </p:cNvSpPr>
          <p:nvPr>
            <p:ph type="title"/>
          </p:nvPr>
        </p:nvSpPr>
        <p:spPr>
          <a:xfrm>
            <a:off x="1751012" y="1219200"/>
            <a:ext cx="8534400" cy="838200"/>
          </a:xfrm>
        </p:spPr>
        <p:txBody>
          <a:bodyPr>
            <a:normAutofit fontScale="90000"/>
          </a:bodyPr>
          <a:lstStyle/>
          <a:p>
            <a:pPr algn="l"/>
            <a:r>
              <a:rPr lang="en-US" altLang="en-US" sz="3900" b="1"/>
              <a:t>Outreach </a:t>
            </a:r>
            <a:r>
              <a:rPr lang="en-US" altLang="en-US" sz="3900" b="1" i="1"/>
              <a:t>Directly</a:t>
            </a:r>
            <a:r>
              <a:rPr lang="en-US" altLang="en-US" sz="3900" b="1"/>
              <a:t> to Medicare Beneficiaries</a:t>
            </a:r>
          </a:p>
        </p:txBody>
      </p:sp>
      <p:sp>
        <p:nvSpPr>
          <p:cNvPr id="46083" name="Content Placeholder 2">
            <a:extLst>
              <a:ext uri="{FF2B5EF4-FFF2-40B4-BE49-F238E27FC236}">
                <a16:creationId xmlns:a16="http://schemas.microsoft.com/office/drawing/2014/main" id="{134A89EB-C5F9-4D5F-B75F-63D38CE46672}"/>
              </a:ext>
            </a:extLst>
          </p:cNvPr>
          <p:cNvSpPr>
            <a:spLocks noGrp="1" noChangeArrowheads="1"/>
          </p:cNvSpPr>
          <p:nvPr>
            <p:ph idx="1"/>
          </p:nvPr>
        </p:nvSpPr>
        <p:spPr>
          <a:xfrm>
            <a:off x="2284412" y="2438400"/>
            <a:ext cx="8229600" cy="3886200"/>
          </a:xfrm>
        </p:spPr>
        <p:txBody>
          <a:bodyPr/>
          <a:lstStyle/>
          <a:p>
            <a:r>
              <a:rPr lang="en-US" altLang="en-US" sz="2800" dirty="0"/>
              <a:t>“Welcome to Medicare” Presentations</a:t>
            </a:r>
          </a:p>
          <a:p>
            <a:pPr lvl="1"/>
            <a:r>
              <a:rPr lang="en-US" altLang="en-US" dirty="0"/>
              <a:t>Various times/locations around county</a:t>
            </a:r>
          </a:p>
          <a:p>
            <a:r>
              <a:rPr lang="en-US" altLang="en-US" sz="2800" dirty="0"/>
              <a:t>Other presentations on Medicare related programs at various locations throughout county</a:t>
            </a:r>
          </a:p>
          <a:p>
            <a:r>
              <a:rPr lang="en-US" altLang="en-US" sz="2800" dirty="0"/>
              <a:t>Marketing plan/advertise:  radio, tv, newspaper</a:t>
            </a:r>
          </a:p>
          <a:p>
            <a:r>
              <a:rPr lang="en-US" altLang="en-US" sz="2800" dirty="0"/>
              <a:t>Promote “word of mouth” outreach</a:t>
            </a:r>
          </a:p>
          <a:p>
            <a:endParaRPr lang="en-US" altLang="en-US" dirty="0"/>
          </a:p>
        </p:txBody>
      </p:sp>
    </p:spTree>
    <p:extLst>
      <p:ext uri="{BB962C8B-B14F-4D97-AF65-F5344CB8AC3E}">
        <p14:creationId xmlns:p14="http://schemas.microsoft.com/office/powerpoint/2010/main" val="47725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WAARlogo">
            <a:extLst>
              <a:ext uri="{FF2B5EF4-FFF2-40B4-BE49-F238E27FC236}">
                <a16:creationId xmlns:a16="http://schemas.microsoft.com/office/drawing/2014/main" id="{B4AE7630-8365-485F-B4AE-63DE4E32EDD5}"/>
              </a:ext>
            </a:extLst>
          </p:cNvPr>
          <p:cNvPicPr/>
          <p:nvPr/>
        </p:nvPicPr>
        <p:blipFill>
          <a:blip r:embed="rId3" cstate="print"/>
          <a:srcRect/>
          <a:stretch>
            <a:fillRect/>
          </a:stretch>
        </p:blipFill>
        <p:spPr bwMode="auto">
          <a:xfrm>
            <a:off x="514216" y="5274147"/>
            <a:ext cx="2628215" cy="1032876"/>
          </a:xfrm>
          <a:prstGeom prst="rect">
            <a:avLst/>
          </a:prstGeom>
          <a:noFill/>
          <a:ln w="9525">
            <a:noFill/>
            <a:miter lim="800000"/>
            <a:headEnd/>
            <a:tailEnd/>
          </a:ln>
        </p:spPr>
      </p:pic>
      <p:pic>
        <p:nvPicPr>
          <p:cNvPr id="5" name="Picture 4">
            <a:extLst>
              <a:ext uri="{FF2B5EF4-FFF2-40B4-BE49-F238E27FC236}">
                <a16:creationId xmlns:a16="http://schemas.microsoft.com/office/drawing/2014/main" id="{A7EFD3FF-2B9D-493A-AAB1-236BC700D5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5653" y="457200"/>
            <a:ext cx="2617558" cy="3429000"/>
          </a:xfrm>
          <a:prstGeom prst="rect">
            <a:avLst/>
          </a:prstGeom>
        </p:spPr>
      </p:pic>
      <p:sp>
        <p:nvSpPr>
          <p:cNvPr id="48130" name="Title 1">
            <a:extLst>
              <a:ext uri="{FF2B5EF4-FFF2-40B4-BE49-F238E27FC236}">
                <a16:creationId xmlns:a16="http://schemas.microsoft.com/office/drawing/2014/main" id="{27B1C2F0-D934-41A4-B43E-2750BF041D70}"/>
              </a:ext>
            </a:extLst>
          </p:cNvPr>
          <p:cNvSpPr>
            <a:spLocks noGrp="1" noChangeArrowheads="1"/>
          </p:cNvSpPr>
          <p:nvPr>
            <p:ph type="title"/>
          </p:nvPr>
        </p:nvSpPr>
        <p:spPr/>
        <p:txBody>
          <a:bodyPr/>
          <a:lstStyle/>
          <a:p>
            <a:r>
              <a:rPr lang="en-US" altLang="en-US" sz="4000" b="1" dirty="0"/>
              <a:t>Training Colleagues</a:t>
            </a:r>
          </a:p>
        </p:txBody>
      </p:sp>
      <p:sp>
        <p:nvSpPr>
          <p:cNvPr id="48131" name="Content Placeholder 2">
            <a:extLst>
              <a:ext uri="{FF2B5EF4-FFF2-40B4-BE49-F238E27FC236}">
                <a16:creationId xmlns:a16="http://schemas.microsoft.com/office/drawing/2014/main" id="{9CA1BC6F-2738-4AA9-A09A-5F7BA36E65F4}"/>
              </a:ext>
            </a:extLst>
          </p:cNvPr>
          <p:cNvSpPr>
            <a:spLocks noGrp="1" noChangeArrowheads="1"/>
          </p:cNvSpPr>
          <p:nvPr>
            <p:ph idx="1"/>
          </p:nvPr>
        </p:nvSpPr>
        <p:spPr>
          <a:xfrm>
            <a:off x="2132012" y="1828800"/>
            <a:ext cx="8229600" cy="3886200"/>
          </a:xfrm>
        </p:spPr>
        <p:txBody>
          <a:bodyPr/>
          <a:lstStyle/>
          <a:p>
            <a:r>
              <a:rPr lang="en-US" altLang="en-US" sz="2800" dirty="0"/>
              <a:t>All ADRC and Aging Unit staff who work w/ target audience</a:t>
            </a:r>
          </a:p>
          <a:p>
            <a:pPr lvl="1"/>
            <a:r>
              <a:rPr lang="en-US" altLang="en-US" sz="2200" dirty="0"/>
              <a:t>I &amp; A specialists</a:t>
            </a:r>
          </a:p>
          <a:p>
            <a:pPr lvl="1"/>
            <a:r>
              <a:rPr lang="en-US" altLang="en-US" sz="2200" dirty="0"/>
              <a:t>Nutrition site managers</a:t>
            </a:r>
          </a:p>
          <a:p>
            <a:pPr lvl="1"/>
            <a:r>
              <a:rPr lang="en-US" altLang="en-US" sz="2200" dirty="0"/>
              <a:t>Health promotion coordinators--collaboration</a:t>
            </a:r>
          </a:p>
          <a:p>
            <a:r>
              <a:rPr lang="en-US" altLang="en-US" sz="2800" dirty="0"/>
              <a:t>Attend Income Maintenance staff meetings</a:t>
            </a:r>
          </a:p>
          <a:p>
            <a:r>
              <a:rPr lang="en-US" altLang="en-US" sz="2800" dirty="0"/>
              <a:t>Attend coalition meetings (I-team, Caregiver coalitions, others)</a:t>
            </a:r>
          </a:p>
        </p:txBody>
      </p:sp>
    </p:spTree>
    <p:extLst>
      <p:ext uri="{BB962C8B-B14F-4D97-AF65-F5344CB8AC3E}">
        <p14:creationId xmlns:p14="http://schemas.microsoft.com/office/powerpoint/2010/main" val="284838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042D9F-10E4-49DA-ADA7-E4AD14DAC9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8441" y="457200"/>
            <a:ext cx="2690387" cy="3524407"/>
          </a:xfrm>
          <a:prstGeom prst="rect">
            <a:avLst/>
          </a:prstGeom>
        </p:spPr>
      </p:pic>
      <p:sp>
        <p:nvSpPr>
          <p:cNvPr id="54274" name="Title 1">
            <a:extLst>
              <a:ext uri="{FF2B5EF4-FFF2-40B4-BE49-F238E27FC236}">
                <a16:creationId xmlns:a16="http://schemas.microsoft.com/office/drawing/2014/main" id="{285A9567-C89F-406E-BE4B-9313541750A1}"/>
              </a:ext>
            </a:extLst>
          </p:cNvPr>
          <p:cNvSpPr>
            <a:spLocks noGrp="1" noChangeArrowheads="1"/>
          </p:cNvSpPr>
          <p:nvPr>
            <p:ph type="title"/>
          </p:nvPr>
        </p:nvSpPr>
        <p:spPr>
          <a:xfrm>
            <a:off x="1522412" y="762000"/>
            <a:ext cx="8591550" cy="838200"/>
          </a:xfrm>
        </p:spPr>
        <p:txBody>
          <a:bodyPr>
            <a:normAutofit fontScale="90000"/>
          </a:bodyPr>
          <a:lstStyle/>
          <a:p>
            <a:r>
              <a:rPr lang="en-US" altLang="en-US" b="1" dirty="0"/>
              <a:t>Medicare Outreach and Assistance Resources</a:t>
            </a:r>
          </a:p>
        </p:txBody>
      </p:sp>
      <p:sp>
        <p:nvSpPr>
          <p:cNvPr id="3" name="Content Placeholder 2">
            <a:extLst>
              <a:ext uri="{FF2B5EF4-FFF2-40B4-BE49-F238E27FC236}">
                <a16:creationId xmlns:a16="http://schemas.microsoft.com/office/drawing/2014/main" id="{AC257218-FB07-4A7B-B9B7-64B54EE7D7FD}"/>
              </a:ext>
            </a:extLst>
          </p:cNvPr>
          <p:cNvSpPr>
            <a:spLocks noGrp="1"/>
          </p:cNvSpPr>
          <p:nvPr>
            <p:ph idx="1"/>
          </p:nvPr>
        </p:nvSpPr>
        <p:spPr>
          <a:xfrm>
            <a:off x="1979612" y="1935480"/>
            <a:ext cx="8686800" cy="3429000"/>
          </a:xfrm>
        </p:spPr>
        <p:txBody>
          <a:bodyPr>
            <a:normAutofit/>
          </a:bodyPr>
          <a:lstStyle/>
          <a:p>
            <a:pPr>
              <a:defRPr/>
            </a:pPr>
            <a:r>
              <a:rPr lang="en-US" altLang="en-US" sz="2800" dirty="0"/>
              <a:t>Resources for your Outreach</a:t>
            </a:r>
          </a:p>
          <a:p>
            <a:pPr lvl="1">
              <a:defRPr/>
            </a:pPr>
            <a:r>
              <a:rPr lang="en-US" altLang="en-US" dirty="0"/>
              <a:t>MIPPA brochure (inserts)</a:t>
            </a:r>
          </a:p>
          <a:p>
            <a:pPr lvl="1">
              <a:defRPr/>
            </a:pPr>
            <a:r>
              <a:rPr lang="en-US" altLang="en-US" dirty="0"/>
              <a:t>Preventive Services Chart</a:t>
            </a:r>
          </a:p>
          <a:p>
            <a:pPr lvl="1">
              <a:defRPr/>
            </a:pPr>
            <a:r>
              <a:rPr lang="en-US" altLang="en-US" dirty="0"/>
              <a:t>Posters</a:t>
            </a:r>
          </a:p>
          <a:p>
            <a:pPr lvl="1">
              <a:defRPr/>
            </a:pPr>
            <a:r>
              <a:rPr lang="en-US" altLang="en-US" dirty="0"/>
              <a:t>Medicare Placemat Prevention and Wellness</a:t>
            </a:r>
          </a:p>
          <a:p>
            <a:pPr lvl="1">
              <a:defRPr/>
            </a:pPr>
            <a:r>
              <a:rPr lang="en-US" altLang="en-US" dirty="0"/>
              <a:t>Articles for newsletters/church bulletins </a:t>
            </a:r>
          </a:p>
          <a:p>
            <a:pPr lvl="1">
              <a:defRPr/>
            </a:pPr>
            <a:r>
              <a:rPr lang="en-US" altLang="en-US" dirty="0"/>
              <a:t>Brief Program Descriptions (Help educate community partners about Medicare related programs)</a:t>
            </a:r>
            <a:endParaRPr lang="en-US" altLang="en-US" sz="2400" dirty="0"/>
          </a:p>
          <a:p>
            <a:pPr>
              <a:defRPr/>
            </a:pPr>
            <a:endParaRPr lang="en-US" dirty="0"/>
          </a:p>
        </p:txBody>
      </p:sp>
      <p:pic>
        <p:nvPicPr>
          <p:cNvPr id="6" name="Picture 5" descr="GWAARlogo">
            <a:extLst>
              <a:ext uri="{FF2B5EF4-FFF2-40B4-BE49-F238E27FC236}">
                <a16:creationId xmlns:a16="http://schemas.microsoft.com/office/drawing/2014/main" id="{BDE595AE-3994-44D8-94B7-25C0A2F82F99}"/>
              </a:ext>
            </a:extLst>
          </p:cNvPr>
          <p:cNvPicPr/>
          <p:nvPr/>
        </p:nvPicPr>
        <p:blipFill>
          <a:blip r:embed="rId4" cstate="print"/>
          <a:srcRect/>
          <a:stretch>
            <a:fillRect/>
          </a:stretch>
        </p:blipFill>
        <p:spPr bwMode="auto">
          <a:xfrm>
            <a:off x="514216" y="5274147"/>
            <a:ext cx="2628215" cy="1032876"/>
          </a:xfrm>
          <a:prstGeom prst="rect">
            <a:avLst/>
          </a:prstGeom>
          <a:noFill/>
          <a:ln w="9525">
            <a:noFill/>
            <a:miter lim="800000"/>
            <a:headEnd/>
            <a:tailEnd/>
          </a:ln>
        </p:spPr>
      </p:pic>
    </p:spTree>
    <p:extLst>
      <p:ext uri="{BB962C8B-B14F-4D97-AF65-F5344CB8AC3E}">
        <p14:creationId xmlns:p14="http://schemas.microsoft.com/office/powerpoint/2010/main" val="100808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1" y="2254557"/>
            <a:ext cx="8227457" cy="3672518"/>
          </a:xfrm>
        </p:spPr>
        <p:txBody>
          <a:bodyPr>
            <a:normAutofit/>
          </a:bodyPr>
          <a:lstStyle/>
          <a:p>
            <a:pPr marL="0" indent="0">
              <a:buNone/>
              <a:defRPr/>
            </a:pPr>
            <a:endParaRPr lang="en-US" altLang="en-US" sz="800" dirty="0"/>
          </a:p>
          <a:p>
            <a:pPr lvl="2">
              <a:defRPr/>
            </a:pPr>
            <a:endParaRPr lang="en-US" sz="3199" dirty="0"/>
          </a:p>
        </p:txBody>
      </p:sp>
      <p:pic>
        <p:nvPicPr>
          <p:cNvPr id="5" name="Picture 4" descr="GWAARlogo"/>
          <p:cNvPicPr/>
          <p:nvPr/>
        </p:nvPicPr>
        <p:blipFill>
          <a:blip r:embed="rId3" cstate="print"/>
          <a:srcRect/>
          <a:stretch>
            <a:fillRect/>
          </a:stretch>
        </p:blipFill>
        <p:spPr bwMode="auto">
          <a:xfrm>
            <a:off x="514216" y="5274147"/>
            <a:ext cx="2628215" cy="1032876"/>
          </a:xfrm>
          <a:prstGeom prst="rect">
            <a:avLst/>
          </a:prstGeom>
          <a:noFill/>
          <a:ln w="9525">
            <a:noFill/>
            <a:miter lim="800000"/>
            <a:headEnd/>
            <a:tailEnd/>
          </a:ln>
        </p:spPr>
      </p:pic>
      <p:pic>
        <p:nvPicPr>
          <p:cNvPr id="6" name="Picture 5"/>
          <p:cNvPicPr/>
          <p:nvPr/>
        </p:nvPicPr>
        <p:blipFill rotWithShape="1">
          <a:blip r:embed="rId4"/>
          <a:srcRect l="13541" r="13658"/>
          <a:stretch/>
        </p:blipFill>
        <p:spPr bwMode="auto">
          <a:xfrm>
            <a:off x="2436812" y="915056"/>
            <a:ext cx="7922736" cy="5012019"/>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435028" y="1625415"/>
            <a:ext cx="1392184" cy="1199944"/>
          </a:xfrm>
          <a:prstGeom prst="rect">
            <a:avLst/>
          </a:prstGeom>
          <a:noFill/>
        </p:spPr>
        <p:txBody>
          <a:bodyPr wrap="square" rtlCol="0">
            <a:spAutoFit/>
          </a:bodyPr>
          <a:lstStyle/>
          <a:p>
            <a:r>
              <a:rPr lang="en-US" sz="2399" dirty="0"/>
              <a:t>Three-fold brochure</a:t>
            </a:r>
          </a:p>
        </p:txBody>
      </p:sp>
      <p:sp>
        <p:nvSpPr>
          <p:cNvPr id="7" name="TextBox 6"/>
          <p:cNvSpPr txBox="1"/>
          <p:nvPr/>
        </p:nvSpPr>
        <p:spPr>
          <a:xfrm>
            <a:off x="5164211" y="2825432"/>
            <a:ext cx="1924553" cy="1200016"/>
          </a:xfrm>
          <a:prstGeom prst="rect">
            <a:avLst/>
          </a:prstGeom>
          <a:noFill/>
        </p:spPr>
        <p:txBody>
          <a:bodyPr wrap="square" rtlCol="0">
            <a:spAutoFit/>
          </a:bodyPr>
          <a:lstStyle/>
          <a:p>
            <a:r>
              <a:rPr lang="en-US" sz="2399" dirty="0">
                <a:solidFill>
                  <a:srgbClr val="FF0000"/>
                </a:solidFill>
              </a:rPr>
              <a:t>Your Agency Contact Info Here</a:t>
            </a:r>
          </a:p>
        </p:txBody>
      </p:sp>
    </p:spTree>
    <p:extLst>
      <p:ext uri="{BB962C8B-B14F-4D97-AF65-F5344CB8AC3E}">
        <p14:creationId xmlns:p14="http://schemas.microsoft.com/office/powerpoint/2010/main" val="386846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1" y="2254557"/>
            <a:ext cx="8227457" cy="3672518"/>
          </a:xfrm>
        </p:spPr>
        <p:txBody>
          <a:bodyPr>
            <a:normAutofit/>
          </a:bodyPr>
          <a:lstStyle/>
          <a:p>
            <a:pPr marL="0" indent="0">
              <a:buNone/>
              <a:defRPr/>
            </a:pPr>
            <a:endParaRPr lang="en-US" altLang="en-US" sz="800" dirty="0"/>
          </a:p>
          <a:p>
            <a:pPr lvl="2">
              <a:defRPr/>
            </a:pPr>
            <a:endParaRPr lang="en-US" sz="3199" dirty="0"/>
          </a:p>
        </p:txBody>
      </p:sp>
      <p:pic>
        <p:nvPicPr>
          <p:cNvPr id="5" name="Picture 4" descr="GWAARlogo"/>
          <p:cNvPicPr/>
          <p:nvPr/>
        </p:nvPicPr>
        <p:blipFill>
          <a:blip r:embed="rId3" cstate="print"/>
          <a:srcRect/>
          <a:stretch>
            <a:fillRect/>
          </a:stretch>
        </p:blipFill>
        <p:spPr bwMode="auto">
          <a:xfrm>
            <a:off x="514216" y="5274147"/>
            <a:ext cx="2628215" cy="1032876"/>
          </a:xfrm>
          <a:prstGeom prst="rect">
            <a:avLst/>
          </a:prstGeom>
          <a:noFill/>
          <a:ln w="9525">
            <a:noFill/>
            <a:miter lim="800000"/>
            <a:headEnd/>
            <a:tailEnd/>
          </a:ln>
        </p:spPr>
      </p:pic>
      <p:pic>
        <p:nvPicPr>
          <p:cNvPr id="6" name="Picture 5"/>
          <p:cNvPicPr/>
          <p:nvPr/>
        </p:nvPicPr>
        <p:blipFill rotWithShape="1">
          <a:blip r:embed="rId4"/>
          <a:srcRect l="13408" r="13631"/>
          <a:stretch/>
        </p:blipFill>
        <p:spPr bwMode="auto">
          <a:xfrm>
            <a:off x="2943461" y="610969"/>
            <a:ext cx="7826508" cy="51796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8474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1" y="2254557"/>
            <a:ext cx="8227457" cy="3672518"/>
          </a:xfrm>
        </p:spPr>
        <p:txBody>
          <a:bodyPr>
            <a:normAutofit/>
          </a:bodyPr>
          <a:lstStyle/>
          <a:p>
            <a:pPr marL="0" indent="0">
              <a:buNone/>
              <a:defRPr/>
            </a:pPr>
            <a:endParaRPr lang="en-US" altLang="en-US" sz="800" dirty="0"/>
          </a:p>
          <a:p>
            <a:pPr lvl="2">
              <a:defRPr/>
            </a:pPr>
            <a:endParaRPr lang="en-US" sz="3199" dirty="0"/>
          </a:p>
        </p:txBody>
      </p:sp>
      <p:pic>
        <p:nvPicPr>
          <p:cNvPr id="5" name="Picture 4" descr="GWAARlogo"/>
          <p:cNvPicPr/>
          <p:nvPr/>
        </p:nvPicPr>
        <p:blipFill>
          <a:blip r:embed="rId3" cstate="print"/>
          <a:srcRect/>
          <a:stretch>
            <a:fillRect/>
          </a:stretch>
        </p:blipFill>
        <p:spPr bwMode="auto">
          <a:xfrm>
            <a:off x="514216" y="5274147"/>
            <a:ext cx="2628215" cy="1032876"/>
          </a:xfrm>
          <a:prstGeom prst="rect">
            <a:avLst/>
          </a:prstGeom>
          <a:noFill/>
          <a:ln w="9525">
            <a:noFill/>
            <a:miter lim="800000"/>
            <a:headEnd/>
            <a:tailEnd/>
          </a:ln>
        </p:spPr>
      </p:pic>
      <p:sp>
        <p:nvSpPr>
          <p:cNvPr id="2" name="TextBox 1"/>
          <p:cNvSpPr txBox="1"/>
          <p:nvPr/>
        </p:nvSpPr>
        <p:spPr>
          <a:xfrm>
            <a:off x="805782" y="2070922"/>
            <a:ext cx="2045083" cy="953859"/>
          </a:xfrm>
          <a:prstGeom prst="rect">
            <a:avLst/>
          </a:prstGeom>
          <a:noFill/>
        </p:spPr>
        <p:txBody>
          <a:bodyPr wrap="square" rtlCol="0">
            <a:spAutoFit/>
          </a:bodyPr>
          <a:lstStyle/>
          <a:p>
            <a:r>
              <a:rPr lang="en-US" sz="2799" dirty="0"/>
              <a:t>Eligibility Insert</a:t>
            </a:r>
          </a:p>
        </p:txBody>
      </p:sp>
      <p:pic>
        <p:nvPicPr>
          <p:cNvPr id="8" name="Picture 7">
            <a:extLst>
              <a:ext uri="{FF2B5EF4-FFF2-40B4-BE49-F238E27FC236}">
                <a16:creationId xmlns:a16="http://schemas.microsoft.com/office/drawing/2014/main" id="{8A54D5F5-E31D-4A33-8994-61C537AC3E30}"/>
              </a:ext>
            </a:extLst>
          </p:cNvPr>
          <p:cNvPicPr/>
          <p:nvPr/>
        </p:nvPicPr>
        <p:blipFill rotWithShape="1">
          <a:blip r:embed="rId4"/>
          <a:srcRect l="49769" t="23141" r="34143" b="11062"/>
          <a:stretch/>
        </p:blipFill>
        <p:spPr bwMode="auto">
          <a:xfrm>
            <a:off x="8058122" y="533400"/>
            <a:ext cx="2989649" cy="5914405"/>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7BF2AB45-BEF7-4527-98C4-97B2C23227CD}"/>
              </a:ext>
            </a:extLst>
          </p:cNvPr>
          <p:cNvPicPr/>
          <p:nvPr/>
        </p:nvPicPr>
        <p:blipFill rotWithShape="1">
          <a:blip r:embed="rId4"/>
          <a:srcRect l="2894" t="23112" r="82552" b="11470"/>
          <a:stretch/>
        </p:blipFill>
        <p:spPr bwMode="auto">
          <a:xfrm>
            <a:off x="3948214" y="533400"/>
            <a:ext cx="2831998" cy="594150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6425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WAARlogo"/>
          <p:cNvPicPr/>
          <p:nvPr/>
        </p:nvPicPr>
        <p:blipFill>
          <a:blip r:embed="rId3" cstate="print"/>
          <a:srcRect/>
          <a:stretch>
            <a:fillRect/>
          </a:stretch>
        </p:blipFill>
        <p:spPr bwMode="auto">
          <a:xfrm>
            <a:off x="514216" y="5274147"/>
            <a:ext cx="2628215" cy="1032876"/>
          </a:xfrm>
          <a:prstGeom prst="rect">
            <a:avLst/>
          </a:prstGeom>
          <a:noFill/>
          <a:ln w="9525">
            <a:noFill/>
            <a:miter lim="800000"/>
            <a:headEnd/>
            <a:tailEnd/>
          </a:ln>
        </p:spPr>
      </p:pic>
      <p:pic>
        <p:nvPicPr>
          <p:cNvPr id="6" name="Picture 5"/>
          <p:cNvPicPr/>
          <p:nvPr/>
        </p:nvPicPr>
        <p:blipFill rotWithShape="1">
          <a:blip r:embed="rId4"/>
          <a:srcRect l="36574" r="37847" b="6121"/>
          <a:stretch/>
        </p:blipFill>
        <p:spPr bwMode="auto">
          <a:xfrm>
            <a:off x="7095028" y="1152115"/>
            <a:ext cx="2206970" cy="4622432"/>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5"/>
          <a:srcRect l="36112" r="37615" b="5710"/>
          <a:stretch/>
        </p:blipFill>
        <p:spPr bwMode="auto">
          <a:xfrm>
            <a:off x="4008979" y="1152115"/>
            <a:ext cx="2219500" cy="4622432"/>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514216" y="2085823"/>
            <a:ext cx="2628215" cy="1937846"/>
          </a:xfrm>
          <a:prstGeom prst="rect">
            <a:avLst/>
          </a:prstGeom>
          <a:noFill/>
        </p:spPr>
        <p:txBody>
          <a:bodyPr wrap="square" rtlCol="0">
            <a:spAutoFit/>
          </a:bodyPr>
          <a:lstStyle/>
          <a:p>
            <a:r>
              <a:rPr lang="en-US" sz="2399" dirty="0"/>
              <a:t>Health Promotion and Medicare Preventive Benefits</a:t>
            </a:r>
          </a:p>
          <a:p>
            <a:r>
              <a:rPr lang="en-US" sz="2399" dirty="0"/>
              <a:t>Insert</a:t>
            </a:r>
          </a:p>
        </p:txBody>
      </p:sp>
    </p:spTree>
    <p:extLst>
      <p:ext uri="{BB962C8B-B14F-4D97-AF65-F5344CB8AC3E}">
        <p14:creationId xmlns:p14="http://schemas.microsoft.com/office/powerpoint/2010/main" val="288723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90632" y="939396"/>
            <a:ext cx="10512862" cy="1325218"/>
          </a:xfrm>
        </p:spPr>
        <p:txBody>
          <a:bodyPr>
            <a:normAutofit/>
          </a:bodyPr>
          <a:lstStyle/>
          <a:p>
            <a:pPr algn="ctr"/>
            <a:r>
              <a:rPr lang="en-US" altLang="en-US" sz="3999" dirty="0">
                <a:latin typeface="+mn-lt"/>
                <a:cs typeface="Arial" panose="020B0604020202020204" pitchFamily="34" charset="0"/>
              </a:rPr>
              <a:t>Medicare Outreach Posters</a:t>
            </a:r>
            <a:endParaRPr lang="en-US" altLang="en-US" sz="2399" dirty="0">
              <a:solidFill>
                <a:srgbClr val="FF0000"/>
              </a:solidFill>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0"/>
          </p:nvPr>
        </p:nvSpPr>
        <p:spPr>
          <a:xfrm>
            <a:off x="2165120" y="2456551"/>
            <a:ext cx="8449582" cy="3672140"/>
          </a:xfrm>
        </p:spPr>
        <p:txBody>
          <a:bodyPr>
            <a:normAutofit/>
          </a:bodyPr>
          <a:lstStyle/>
          <a:p>
            <a:pPr>
              <a:defRPr/>
            </a:pPr>
            <a:r>
              <a:rPr lang="en-US" altLang="en-US" sz="2599" dirty="0"/>
              <a:t>Highlight the MSP/LIS/</a:t>
            </a:r>
            <a:r>
              <a:rPr lang="en-US" altLang="en-US" sz="2599" dirty="0" err="1"/>
              <a:t>SeniorCare</a:t>
            </a:r>
            <a:r>
              <a:rPr lang="en-US" altLang="en-US" sz="2599" dirty="0"/>
              <a:t> benefits</a:t>
            </a:r>
          </a:p>
          <a:p>
            <a:pPr>
              <a:defRPr/>
            </a:pPr>
            <a:r>
              <a:rPr lang="en-US" altLang="en-US" sz="2599" dirty="0"/>
              <a:t>Several versions with photos of people of various backgrounds</a:t>
            </a:r>
          </a:p>
          <a:p>
            <a:pPr>
              <a:defRPr/>
            </a:pPr>
            <a:r>
              <a:rPr lang="en-US" altLang="en-US" sz="2599" dirty="0"/>
              <a:t>Customizable </a:t>
            </a:r>
          </a:p>
        </p:txBody>
      </p:sp>
      <p:pic>
        <p:nvPicPr>
          <p:cNvPr id="5" name="Picture 4" descr="GWAARlogo"/>
          <p:cNvPicPr/>
          <p:nvPr/>
        </p:nvPicPr>
        <p:blipFill>
          <a:blip r:embed="rId3" cstate="print"/>
          <a:srcRect/>
          <a:stretch>
            <a:fillRect/>
          </a:stretch>
        </p:blipFill>
        <p:spPr bwMode="auto">
          <a:xfrm>
            <a:off x="514216" y="5274147"/>
            <a:ext cx="2628215" cy="1032876"/>
          </a:xfrm>
          <a:prstGeom prst="rect">
            <a:avLst/>
          </a:prstGeom>
          <a:noFill/>
          <a:ln w="9525">
            <a:noFill/>
            <a:miter lim="800000"/>
            <a:headEnd/>
            <a:tailEnd/>
          </a:ln>
        </p:spPr>
      </p:pic>
    </p:spTree>
    <p:extLst>
      <p:ext uri="{BB962C8B-B14F-4D97-AF65-F5344CB8AC3E}">
        <p14:creationId xmlns:p14="http://schemas.microsoft.com/office/powerpoint/2010/main" val="239707475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80852" y="706202"/>
            <a:ext cx="9751060" cy="1168400"/>
          </a:xfrm>
        </p:spPr>
        <p:txBody>
          <a:bodyPr/>
          <a:lstStyle/>
          <a:p>
            <a:r>
              <a:rPr lang="en-US" dirty="0"/>
              <a:t>Providing Outreach and Assistance</a:t>
            </a:r>
          </a:p>
        </p:txBody>
      </p:sp>
      <p:sp>
        <p:nvSpPr>
          <p:cNvPr id="14" name="Content Placeholder 13"/>
          <p:cNvSpPr>
            <a:spLocks noGrp="1"/>
          </p:cNvSpPr>
          <p:nvPr>
            <p:ph idx="1"/>
          </p:nvPr>
        </p:nvSpPr>
        <p:spPr>
          <a:xfrm>
            <a:off x="836612" y="2628900"/>
            <a:ext cx="5791200" cy="2819400"/>
          </a:xfrm>
        </p:spPr>
        <p:txBody>
          <a:bodyPr/>
          <a:lstStyle/>
          <a:p>
            <a:r>
              <a:rPr lang="en-US" dirty="0"/>
              <a:t>Current Medicare outreach and assistance activities in WI</a:t>
            </a:r>
          </a:p>
          <a:p>
            <a:r>
              <a:rPr lang="en-US" dirty="0"/>
              <a:t>Share Best Practices statewide</a:t>
            </a:r>
          </a:p>
          <a:p>
            <a:r>
              <a:rPr lang="en-US" dirty="0"/>
              <a:t>Provide information and materials for use at local level</a:t>
            </a:r>
          </a:p>
        </p:txBody>
      </p:sp>
      <p:pic>
        <p:nvPicPr>
          <p:cNvPr id="4" name="Picture 3">
            <a:extLst>
              <a:ext uri="{FF2B5EF4-FFF2-40B4-BE49-F238E27FC236}">
                <a16:creationId xmlns:a16="http://schemas.microsoft.com/office/drawing/2014/main" id="{B9217A56-D063-46CB-8DA8-EBA7ACF6F929}"/>
              </a:ext>
            </a:extLst>
          </p:cNvPr>
          <p:cNvPicPr/>
          <p:nvPr/>
        </p:nvPicPr>
        <p:blipFill rotWithShape="1">
          <a:blip r:embed="rId3"/>
          <a:srcRect l="21795" t="25086" r="22596" b="10205"/>
          <a:stretch/>
        </p:blipFill>
        <p:spPr bwMode="auto">
          <a:xfrm>
            <a:off x="6704012" y="2819400"/>
            <a:ext cx="4038600" cy="2438400"/>
          </a:xfrm>
          <a:prstGeom prst="rect">
            <a:avLst/>
          </a:prstGeom>
          <a:ln>
            <a:noFill/>
          </a:ln>
          <a:extLst>
            <a:ext uri="{53640926-AAD7-44D8-BBD7-CCE9431645EC}">
              <a14:shadowObscured xmlns:a14="http://schemas.microsoft.com/office/drawing/2010/main"/>
            </a:ext>
          </a:extLst>
        </p:spPr>
      </p:pic>
      <p:pic>
        <p:nvPicPr>
          <p:cNvPr id="5" name="Picture 4" descr="GWAARlogo">
            <a:extLst>
              <a:ext uri="{FF2B5EF4-FFF2-40B4-BE49-F238E27FC236}">
                <a16:creationId xmlns:a16="http://schemas.microsoft.com/office/drawing/2014/main" id="{A28823B7-80BE-4F14-9CD8-F6B5B1C3130B}"/>
              </a:ext>
            </a:extLst>
          </p:cNvPr>
          <p:cNvPicPr/>
          <p:nvPr/>
        </p:nvPicPr>
        <p:blipFill>
          <a:blip r:embed="rId4" cstate="print"/>
          <a:srcRect/>
          <a:stretch>
            <a:fillRect/>
          </a:stretch>
        </p:blipFill>
        <p:spPr bwMode="auto">
          <a:xfrm>
            <a:off x="514216" y="5274147"/>
            <a:ext cx="2628215" cy="1032876"/>
          </a:xfrm>
          <a:prstGeom prst="rect">
            <a:avLst/>
          </a:prstGeom>
          <a:noFill/>
          <a:ln w="9525">
            <a:noFill/>
            <a:miter lim="800000"/>
            <a:headEnd/>
            <a:tailEnd/>
          </a:ln>
        </p:spPr>
      </p:pic>
    </p:spTree>
    <p:extLst>
      <p:ext uri="{BB962C8B-B14F-4D97-AF65-F5344CB8AC3E}">
        <p14:creationId xmlns:p14="http://schemas.microsoft.com/office/powerpoint/2010/main" val="197859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WAARlogo"/>
          <p:cNvPicPr/>
          <p:nvPr/>
        </p:nvPicPr>
        <p:blipFill>
          <a:blip r:embed="rId3" cstate="print"/>
          <a:srcRect/>
          <a:stretch>
            <a:fillRect/>
          </a:stretch>
        </p:blipFill>
        <p:spPr bwMode="auto">
          <a:xfrm>
            <a:off x="514216" y="5274147"/>
            <a:ext cx="2628215" cy="1032876"/>
          </a:xfrm>
          <a:prstGeom prst="rect">
            <a:avLst/>
          </a:prstGeom>
          <a:noFill/>
          <a:ln w="9525">
            <a:noFill/>
            <a:miter lim="800000"/>
            <a:headEnd/>
            <a:tailEnd/>
          </a:ln>
        </p:spPr>
      </p:pic>
      <p:pic>
        <p:nvPicPr>
          <p:cNvPr id="6" name="Picture 5"/>
          <p:cNvPicPr/>
          <p:nvPr/>
        </p:nvPicPr>
        <p:blipFill rotWithShape="1">
          <a:blip r:embed="rId4"/>
          <a:srcRect l="28587" r="29630" b="5092"/>
          <a:stretch/>
        </p:blipFill>
        <p:spPr bwMode="auto">
          <a:xfrm>
            <a:off x="2187597" y="1197971"/>
            <a:ext cx="3437630" cy="4389882"/>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5"/>
          <a:srcRect l="28125" t="1853" r="29977" b="4886"/>
          <a:stretch/>
        </p:blipFill>
        <p:spPr bwMode="auto">
          <a:xfrm>
            <a:off x="7359003" y="1274152"/>
            <a:ext cx="3447152" cy="4313701"/>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a:off x="575482" y="1909406"/>
            <a:ext cx="1333032" cy="461545"/>
          </a:xfrm>
          <a:prstGeom prst="rect">
            <a:avLst/>
          </a:prstGeom>
          <a:noFill/>
        </p:spPr>
        <p:txBody>
          <a:bodyPr wrap="square" rtlCol="0">
            <a:spAutoFit/>
          </a:bodyPr>
          <a:lstStyle/>
          <a:p>
            <a:r>
              <a:rPr lang="en-US" sz="2399" dirty="0"/>
              <a:t>Poster 1</a:t>
            </a:r>
          </a:p>
        </p:txBody>
      </p:sp>
      <p:sp>
        <p:nvSpPr>
          <p:cNvPr id="9" name="TextBox 8"/>
          <p:cNvSpPr txBox="1"/>
          <p:nvPr/>
        </p:nvSpPr>
        <p:spPr>
          <a:xfrm>
            <a:off x="6096230" y="2140178"/>
            <a:ext cx="1202378" cy="830524"/>
          </a:xfrm>
          <a:prstGeom prst="rect">
            <a:avLst/>
          </a:prstGeom>
          <a:noFill/>
        </p:spPr>
        <p:txBody>
          <a:bodyPr wrap="square" rtlCol="0">
            <a:spAutoFit/>
          </a:bodyPr>
          <a:lstStyle/>
          <a:p>
            <a:r>
              <a:rPr lang="en-US" sz="2399" dirty="0"/>
              <a:t>Poster 2</a:t>
            </a:r>
          </a:p>
        </p:txBody>
      </p:sp>
    </p:spTree>
    <p:extLst>
      <p:ext uri="{BB962C8B-B14F-4D97-AF65-F5344CB8AC3E}">
        <p14:creationId xmlns:p14="http://schemas.microsoft.com/office/powerpoint/2010/main" val="130757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WAARlogo"/>
          <p:cNvPicPr/>
          <p:nvPr/>
        </p:nvPicPr>
        <p:blipFill>
          <a:blip r:embed="rId3" cstate="print"/>
          <a:srcRect/>
          <a:stretch>
            <a:fillRect/>
          </a:stretch>
        </p:blipFill>
        <p:spPr bwMode="auto">
          <a:xfrm>
            <a:off x="385787" y="5479832"/>
            <a:ext cx="2628215" cy="1032876"/>
          </a:xfrm>
          <a:prstGeom prst="rect">
            <a:avLst/>
          </a:prstGeom>
          <a:noFill/>
          <a:ln w="9525">
            <a:noFill/>
            <a:miter lim="800000"/>
            <a:headEnd/>
            <a:tailEnd/>
          </a:ln>
        </p:spPr>
      </p:pic>
      <p:pic>
        <p:nvPicPr>
          <p:cNvPr id="6" name="Picture 5"/>
          <p:cNvPicPr/>
          <p:nvPr/>
        </p:nvPicPr>
        <p:blipFill rotWithShape="1">
          <a:blip r:embed="rId4"/>
          <a:srcRect l="28704" t="3087" r="29746" b="6122"/>
          <a:stretch/>
        </p:blipFill>
        <p:spPr bwMode="auto">
          <a:xfrm>
            <a:off x="462848" y="1297506"/>
            <a:ext cx="3418585" cy="4199431"/>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5"/>
          <a:srcRect l="30903" t="6176" r="32176" b="5298"/>
          <a:stretch/>
        </p:blipFill>
        <p:spPr bwMode="auto">
          <a:xfrm>
            <a:off x="4575570" y="1381659"/>
            <a:ext cx="3037684" cy="4094683"/>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6"/>
          <a:srcRect l="30787" t="5971" r="32523" b="7974"/>
          <a:stretch/>
        </p:blipFill>
        <p:spPr bwMode="auto">
          <a:xfrm>
            <a:off x="8256023" y="1381658"/>
            <a:ext cx="3018639" cy="3980413"/>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1715493" y="774327"/>
            <a:ext cx="1709669" cy="369236"/>
          </a:xfrm>
          <a:prstGeom prst="rect">
            <a:avLst/>
          </a:prstGeom>
          <a:noFill/>
        </p:spPr>
        <p:txBody>
          <a:bodyPr wrap="square" rtlCol="0">
            <a:spAutoFit/>
          </a:bodyPr>
          <a:lstStyle/>
          <a:p>
            <a:r>
              <a:rPr lang="en-US" sz="1799" dirty="0"/>
              <a:t>Poster 3</a:t>
            </a:r>
          </a:p>
        </p:txBody>
      </p:sp>
      <p:sp>
        <p:nvSpPr>
          <p:cNvPr id="10" name="TextBox 9"/>
          <p:cNvSpPr txBox="1"/>
          <p:nvPr/>
        </p:nvSpPr>
        <p:spPr>
          <a:xfrm>
            <a:off x="5260441" y="774327"/>
            <a:ext cx="1475489" cy="369236"/>
          </a:xfrm>
          <a:prstGeom prst="rect">
            <a:avLst/>
          </a:prstGeom>
          <a:noFill/>
        </p:spPr>
        <p:txBody>
          <a:bodyPr wrap="square" rtlCol="0">
            <a:spAutoFit/>
          </a:bodyPr>
          <a:lstStyle/>
          <a:p>
            <a:r>
              <a:rPr lang="en-US" sz="1799" dirty="0"/>
              <a:t>Poster 4</a:t>
            </a:r>
          </a:p>
        </p:txBody>
      </p:sp>
      <p:sp>
        <p:nvSpPr>
          <p:cNvPr id="11" name="TextBox 10"/>
          <p:cNvSpPr txBox="1"/>
          <p:nvPr/>
        </p:nvSpPr>
        <p:spPr>
          <a:xfrm>
            <a:off x="8811085" y="774327"/>
            <a:ext cx="1908514" cy="369236"/>
          </a:xfrm>
          <a:prstGeom prst="rect">
            <a:avLst/>
          </a:prstGeom>
          <a:noFill/>
        </p:spPr>
        <p:txBody>
          <a:bodyPr wrap="square" rtlCol="0">
            <a:spAutoFit/>
          </a:bodyPr>
          <a:lstStyle/>
          <a:p>
            <a:r>
              <a:rPr lang="en-US" sz="1799" dirty="0"/>
              <a:t>Poster 5</a:t>
            </a:r>
          </a:p>
        </p:txBody>
      </p:sp>
    </p:spTree>
    <p:extLst>
      <p:ext uri="{BB962C8B-B14F-4D97-AF65-F5344CB8AC3E}">
        <p14:creationId xmlns:p14="http://schemas.microsoft.com/office/powerpoint/2010/main" val="352686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a:extLst>
              <a:ext uri="{FF2B5EF4-FFF2-40B4-BE49-F238E27FC236}">
                <a16:creationId xmlns:a16="http://schemas.microsoft.com/office/drawing/2014/main" id="{74E3D044-A152-4B22-9446-1B71FE68CC8B}"/>
              </a:ext>
            </a:extLst>
          </p:cNvPr>
          <p:cNvSpPr>
            <a:spLocks noChangeArrowheads="1"/>
          </p:cNvSpPr>
          <p:nvPr/>
        </p:nvSpPr>
        <p:spPr bwMode="auto">
          <a:xfrm>
            <a:off x="1293812" y="914400"/>
            <a:ext cx="9677400" cy="542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7000"/>
              </a:lnSpc>
              <a:spcBef>
                <a:spcPct val="0"/>
              </a:spcBef>
              <a:spcAft>
                <a:spcPts val="800"/>
              </a:spcAft>
              <a:buNone/>
            </a:pPr>
            <a:r>
              <a:rPr lang="en-US" altLang="en-US" sz="3600" b="1" dirty="0">
                <a:latin typeface="Constantia" panose="02030602050306030303" pitchFamily="18" charset="0"/>
                <a:ea typeface="Calibri" panose="020F0502020204030204" pitchFamily="34" charset="0"/>
                <a:cs typeface="Times New Roman" panose="02020603050405020304" pitchFamily="18" charset="0"/>
              </a:rPr>
              <a:t>Program Descriptions</a:t>
            </a:r>
          </a:p>
          <a:p>
            <a:pPr algn="ctr">
              <a:lnSpc>
                <a:spcPct val="107000"/>
              </a:lnSpc>
              <a:spcBef>
                <a:spcPct val="0"/>
              </a:spcBef>
              <a:spcAft>
                <a:spcPts val="800"/>
              </a:spcAft>
              <a:buNone/>
            </a:pPr>
            <a:r>
              <a:rPr lang="en-US" altLang="en-US" sz="2400" dirty="0">
                <a:latin typeface="Constantia" panose="02030602050306030303" pitchFamily="18" charset="0"/>
                <a:ea typeface="Calibri" panose="020F0502020204030204" pitchFamily="34" charset="0"/>
                <a:cs typeface="Times New Roman" panose="02020603050405020304" pitchFamily="18" charset="0"/>
              </a:rPr>
              <a:t>aka “Elevator Speeches”</a:t>
            </a:r>
          </a:p>
          <a:p>
            <a:pPr algn="ctr">
              <a:lnSpc>
                <a:spcPct val="107000"/>
              </a:lnSpc>
              <a:spcBef>
                <a:spcPct val="0"/>
              </a:spcBef>
              <a:spcAft>
                <a:spcPts val="800"/>
              </a:spcAft>
              <a:buNone/>
            </a:pPr>
            <a:endParaRPr lang="en-US" alt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ct val="0"/>
              </a:spcBef>
              <a:spcAft>
                <a:spcPts val="1200"/>
              </a:spcAft>
              <a:buNone/>
            </a:pPr>
            <a:r>
              <a:rPr lang="en-US" altLang="en-US" sz="2000" b="1" dirty="0">
                <a:latin typeface="Calibri" panose="020F0502020204030204" pitchFamily="34" charset="0"/>
                <a:ea typeface="Calibri" panose="020F0502020204030204" pitchFamily="34" charset="0"/>
                <a:cs typeface="Times New Roman" panose="02020603050405020304" pitchFamily="18" charset="0"/>
              </a:rPr>
              <a:t>Medicare Savings Programs:  </a:t>
            </a:r>
            <a:r>
              <a:rPr lang="en-US" altLang="en-US" sz="2000" dirty="0">
                <a:latin typeface="Calibri" panose="020F0502020204030204" pitchFamily="34" charset="0"/>
                <a:ea typeface="Calibri" panose="020F0502020204030204" pitchFamily="34" charset="0"/>
                <a:cs typeface="Times New Roman" panose="02020603050405020304" pitchFamily="18" charset="0"/>
              </a:rPr>
              <a:t>Help seniors with limited incomes and assets pay for some or all of Medicare’s premiums, deductibles, and co-payments.  At a minimum, qualified individuals have the Part B premium paid for them, saving over $100 per month!</a:t>
            </a:r>
          </a:p>
          <a:p>
            <a:pPr>
              <a:lnSpc>
                <a:spcPct val="107000"/>
              </a:lnSpc>
              <a:spcBef>
                <a:spcPct val="0"/>
              </a:spcBef>
              <a:spcAft>
                <a:spcPts val="1200"/>
              </a:spcAft>
              <a:buNone/>
            </a:pPr>
            <a:endParaRPr lang="en-US" alt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ct val="0"/>
              </a:spcBef>
              <a:spcAft>
                <a:spcPts val="1200"/>
              </a:spcAft>
              <a:buNone/>
            </a:pPr>
            <a:r>
              <a:rPr lang="en-US" altLang="en-US" sz="2000" b="1" dirty="0">
                <a:latin typeface="Calibri" panose="020F0502020204030204" pitchFamily="34" charset="0"/>
                <a:ea typeface="Calibri" panose="020F0502020204030204" pitchFamily="34" charset="0"/>
                <a:cs typeface="Times New Roman" panose="02020603050405020304" pitchFamily="18" charset="0"/>
              </a:rPr>
              <a:t>Extra Help/Low Income Subsidy:  </a:t>
            </a:r>
            <a:r>
              <a:rPr lang="en-US" altLang="en-US" sz="2000" dirty="0">
                <a:latin typeface="Calibri" panose="020F0502020204030204" pitchFamily="34" charset="0"/>
                <a:ea typeface="Calibri" panose="020F0502020204030204" pitchFamily="34" charset="0"/>
                <a:cs typeface="Times New Roman" panose="02020603050405020304" pitchFamily="18" charset="0"/>
              </a:rPr>
              <a:t>Assist people with limited incomes and assets pay their Medicare Part D premiums, deductibles, and co-payments</a:t>
            </a:r>
          </a:p>
          <a:p>
            <a:pPr>
              <a:lnSpc>
                <a:spcPct val="107000"/>
              </a:lnSpc>
              <a:spcBef>
                <a:spcPct val="0"/>
              </a:spcBef>
              <a:spcAft>
                <a:spcPts val="1200"/>
              </a:spcAft>
              <a:buNone/>
            </a:pPr>
            <a:endParaRPr lang="en-US" alt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ct val="0"/>
              </a:spcBef>
              <a:spcAft>
                <a:spcPts val="800"/>
              </a:spcAft>
              <a:buNone/>
            </a:pPr>
            <a:r>
              <a:rPr lang="en-US" altLang="en-US" sz="2000" b="1" dirty="0">
                <a:latin typeface="Calibri" panose="020F0502020204030204" pitchFamily="34" charset="0"/>
                <a:ea typeface="Calibri" panose="020F0502020204030204" pitchFamily="34" charset="0"/>
                <a:cs typeface="Times New Roman" panose="02020603050405020304" pitchFamily="18" charset="0"/>
              </a:rPr>
              <a:t>Senior Care:</a:t>
            </a:r>
            <a:r>
              <a:rPr lang="en-US" altLang="en-US" sz="2000" dirty="0">
                <a:latin typeface="Calibri" panose="020F0502020204030204" pitchFamily="34" charset="0"/>
                <a:ea typeface="Calibri" panose="020F0502020204030204" pitchFamily="34" charset="0"/>
                <a:cs typeface="Times New Roman" panose="02020603050405020304" pitchFamily="18" charset="0"/>
              </a:rPr>
              <a:t>  Wisconsin’s prescription drug program for people age 65 and older.  There is no monthly premium and the deductible amount is based on the person’s income.  Assets are not counted.  People with lower incomes often find Senior Care to be more affordable than other Medicare drug plans.</a:t>
            </a:r>
          </a:p>
        </p:txBody>
      </p:sp>
    </p:spTree>
    <p:extLst>
      <p:ext uri="{BB962C8B-B14F-4D97-AF65-F5344CB8AC3E}">
        <p14:creationId xmlns:p14="http://schemas.microsoft.com/office/powerpoint/2010/main" val="759745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D1B68988-28DE-4738-8605-1579C6EB5747}"/>
              </a:ext>
            </a:extLst>
          </p:cNvPr>
          <p:cNvSpPr>
            <a:spLocks noGrp="1" noChangeArrowheads="1"/>
          </p:cNvSpPr>
          <p:nvPr>
            <p:ph type="title"/>
          </p:nvPr>
        </p:nvSpPr>
        <p:spPr>
          <a:xfrm>
            <a:off x="1141412" y="609600"/>
            <a:ext cx="9751060" cy="1168400"/>
          </a:xfrm>
        </p:spPr>
        <p:txBody>
          <a:bodyPr/>
          <a:lstStyle/>
          <a:p>
            <a:pPr algn="ctr"/>
            <a:r>
              <a:rPr lang="en-US" altLang="en-US" sz="3600" b="1" dirty="0"/>
              <a:t>Program Descriptions</a:t>
            </a:r>
            <a:br>
              <a:rPr lang="en-US" altLang="en-US" sz="4000" dirty="0"/>
            </a:br>
            <a:r>
              <a:rPr lang="en-US" altLang="en-US" sz="2400" dirty="0"/>
              <a:t>(continued)</a:t>
            </a:r>
            <a:endParaRPr lang="en-US" altLang="en-US" sz="4000" dirty="0"/>
          </a:p>
        </p:txBody>
      </p:sp>
      <p:sp>
        <p:nvSpPr>
          <p:cNvPr id="58371" name="Content Placeholder 2">
            <a:extLst>
              <a:ext uri="{FF2B5EF4-FFF2-40B4-BE49-F238E27FC236}">
                <a16:creationId xmlns:a16="http://schemas.microsoft.com/office/drawing/2014/main" id="{7C6E8C9E-F9B8-4B6B-855D-1AB39A7D427B}"/>
              </a:ext>
            </a:extLst>
          </p:cNvPr>
          <p:cNvSpPr>
            <a:spLocks noGrp="1" noChangeArrowheads="1"/>
          </p:cNvSpPr>
          <p:nvPr>
            <p:ph idx="1"/>
          </p:nvPr>
        </p:nvSpPr>
        <p:spPr>
          <a:xfrm>
            <a:off x="1598612" y="2286000"/>
            <a:ext cx="9143999" cy="3886200"/>
          </a:xfrm>
        </p:spPr>
        <p:txBody>
          <a:bodyPr/>
          <a:lstStyle/>
          <a:p>
            <a:r>
              <a:rPr lang="en-US" altLang="en-US" sz="2000" b="1" dirty="0">
                <a:latin typeface="Calibri" panose="020F0502020204030204" pitchFamily="34" charset="0"/>
                <a:ea typeface="Calibri" panose="020F0502020204030204" pitchFamily="34" charset="0"/>
                <a:cs typeface="Times New Roman" panose="02020603050405020304" pitchFamily="18" charset="0"/>
              </a:rPr>
              <a:t>Medicare Preventive Services:</a:t>
            </a:r>
            <a:r>
              <a:rPr lang="en-US" altLang="en-US" sz="2000" dirty="0">
                <a:latin typeface="Calibri" panose="020F0502020204030204" pitchFamily="34" charset="0"/>
                <a:ea typeface="Calibri" panose="020F0502020204030204" pitchFamily="34" charset="0"/>
                <a:cs typeface="Times New Roman" panose="02020603050405020304" pitchFamily="18" charset="0"/>
              </a:rPr>
              <a:t>  Starting in 2011 Medicare began covering more preventive services and screenings including an annual wellness visit, vaccinations and more than 15 other tests/screenings – all at low or no cost.  Preventive health care focuses on preventing disease and maintaining proper health which will help you to live a longer, healthier life.  </a:t>
            </a:r>
            <a:endParaRPr lang="en-US" altLang="en-US" sz="2000" b="1" dirty="0">
              <a:latin typeface="Calibri" panose="020F0502020204030204" pitchFamily="34" charset="0"/>
              <a:ea typeface="Calibri" panose="020F0502020204030204" pitchFamily="34" charset="0"/>
              <a:cs typeface="Times New Roman" panose="02020603050405020304" pitchFamily="18" charset="0"/>
            </a:endParaRPr>
          </a:p>
          <a:p>
            <a:r>
              <a:rPr lang="en-US" altLang="en-US" sz="2000" b="1" dirty="0">
                <a:latin typeface="Calibri" panose="020F0502020204030204" pitchFamily="34" charset="0"/>
                <a:ea typeface="Calibri" panose="020F0502020204030204" pitchFamily="34" charset="0"/>
                <a:cs typeface="Times New Roman" panose="02020603050405020304" pitchFamily="18" charset="0"/>
              </a:rPr>
              <a:t>Health Promotion Classes:  </a:t>
            </a:r>
            <a:r>
              <a:rPr lang="en-US" altLang="en-US" sz="2000" dirty="0">
                <a:latin typeface="Calibri" panose="020F0502020204030204" pitchFamily="34" charset="0"/>
                <a:ea typeface="Calibri" panose="020F0502020204030204" pitchFamily="34" charset="0"/>
                <a:cs typeface="Times New Roman" panose="02020603050405020304" pitchFamily="18" charset="0"/>
              </a:rPr>
              <a:t>Educational programs designed for older people which have been researched and proven effective to help individuals manage their own health and improve their quality of life.  Topics include fall prevention, managing chronic health conditions, living with diabetes and other wellness topics.  </a:t>
            </a:r>
          </a:p>
        </p:txBody>
      </p:sp>
    </p:spTree>
    <p:extLst>
      <p:ext uri="{BB962C8B-B14F-4D97-AF65-F5344CB8AC3E}">
        <p14:creationId xmlns:p14="http://schemas.microsoft.com/office/powerpoint/2010/main" val="3312917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WAARlogo"/>
          <p:cNvPicPr/>
          <p:nvPr/>
        </p:nvPicPr>
        <p:blipFill>
          <a:blip r:embed="rId3" cstate="print"/>
          <a:srcRect/>
          <a:stretch>
            <a:fillRect/>
          </a:stretch>
        </p:blipFill>
        <p:spPr bwMode="auto">
          <a:xfrm>
            <a:off x="530254" y="5127976"/>
            <a:ext cx="2628215" cy="1032876"/>
          </a:xfrm>
          <a:prstGeom prst="rect">
            <a:avLst/>
          </a:prstGeom>
          <a:noFill/>
          <a:ln w="9525">
            <a:noFill/>
            <a:miter lim="800000"/>
            <a:headEnd/>
            <a:tailEnd/>
          </a:ln>
        </p:spPr>
      </p:pic>
      <p:sp>
        <p:nvSpPr>
          <p:cNvPr id="2" name="Title 1"/>
          <p:cNvSpPr>
            <a:spLocks noGrp="1"/>
          </p:cNvSpPr>
          <p:nvPr>
            <p:ph type="title"/>
          </p:nvPr>
        </p:nvSpPr>
        <p:spPr>
          <a:xfrm>
            <a:off x="442603" y="457200"/>
            <a:ext cx="10512862" cy="1325218"/>
          </a:xfrm>
        </p:spPr>
        <p:txBody>
          <a:bodyPr>
            <a:normAutofit/>
          </a:bodyPr>
          <a:lstStyle/>
          <a:p>
            <a:pPr algn="ctr"/>
            <a:r>
              <a:rPr lang="en-US" sz="4800" dirty="0">
                <a:cs typeface="Arial" panose="020B0604020202020204" pitchFamily="34" charset="0"/>
              </a:rPr>
              <a:t>Finding the Resources</a:t>
            </a:r>
          </a:p>
        </p:txBody>
      </p:sp>
      <p:pic>
        <p:nvPicPr>
          <p:cNvPr id="6" name="Picture 5">
            <a:extLst>
              <a:ext uri="{FF2B5EF4-FFF2-40B4-BE49-F238E27FC236}">
                <a16:creationId xmlns:a16="http://schemas.microsoft.com/office/drawing/2014/main" id="{FFD09E27-2323-4A62-83F6-784398DF48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5212" y="457200"/>
            <a:ext cx="3048000" cy="3992880"/>
          </a:xfrm>
          <a:prstGeom prst="rect">
            <a:avLst/>
          </a:prstGeom>
        </p:spPr>
      </p:pic>
      <p:sp>
        <p:nvSpPr>
          <p:cNvPr id="5" name="Content Placeholder 4"/>
          <p:cNvSpPr>
            <a:spLocks noGrp="1"/>
          </p:cNvSpPr>
          <p:nvPr>
            <p:ph idx="1"/>
          </p:nvPr>
        </p:nvSpPr>
        <p:spPr>
          <a:xfrm>
            <a:off x="2513012" y="2438400"/>
            <a:ext cx="8654706" cy="3310105"/>
          </a:xfrm>
        </p:spPr>
        <p:txBody>
          <a:bodyPr>
            <a:normAutofit/>
          </a:bodyPr>
          <a:lstStyle/>
          <a:p>
            <a:pPr marL="0" indent="0">
              <a:buNone/>
            </a:pPr>
            <a:r>
              <a:rPr lang="en-US" altLang="en-US" dirty="0"/>
              <a:t>GWAAR website:</a:t>
            </a:r>
          </a:p>
          <a:p>
            <a:pPr lvl="1"/>
            <a:r>
              <a:rPr lang="en-US" altLang="en-US" dirty="0"/>
              <a:t>Go to </a:t>
            </a:r>
            <a:r>
              <a:rPr lang="en-US" altLang="en-US" dirty="0">
                <a:hlinkClick r:id="rId5"/>
              </a:rPr>
              <a:t>http://gwaar.org</a:t>
            </a:r>
            <a:endParaRPr lang="en-US" altLang="en-US" dirty="0"/>
          </a:p>
          <a:p>
            <a:pPr lvl="1"/>
            <a:r>
              <a:rPr lang="en-US" altLang="en-US" dirty="0"/>
              <a:t>On top menu bar: Technical Assistance drop down menu</a:t>
            </a:r>
          </a:p>
          <a:p>
            <a:pPr lvl="1"/>
            <a:r>
              <a:rPr lang="en-US" altLang="en-US" dirty="0"/>
              <a:t>Click on “Medicare Outreach and Assistance”</a:t>
            </a:r>
          </a:p>
          <a:p>
            <a:pPr marL="457063" lvl="1" indent="0">
              <a:buNone/>
            </a:pPr>
            <a:endParaRPr lang="en-US" dirty="0"/>
          </a:p>
          <a:p>
            <a:pPr marL="457063" lvl="1" indent="0">
              <a:buNone/>
            </a:pPr>
            <a:endParaRPr lang="en-US" dirty="0">
              <a:hlinkClick r:id="rId6"/>
            </a:endParaRPr>
          </a:p>
          <a:p>
            <a:pPr marL="457063" lvl="1" indent="0">
              <a:buNone/>
            </a:pPr>
            <a:endParaRPr lang="en-US" dirty="0"/>
          </a:p>
        </p:txBody>
      </p:sp>
    </p:spTree>
    <p:extLst>
      <p:ext uri="{BB962C8B-B14F-4D97-AF65-F5344CB8AC3E}">
        <p14:creationId xmlns:p14="http://schemas.microsoft.com/office/powerpoint/2010/main" val="1538361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79CDC-C024-465B-A405-69539A533689}"/>
              </a:ext>
            </a:extLst>
          </p:cNvPr>
          <p:cNvSpPr>
            <a:spLocks noGrp="1"/>
          </p:cNvSpPr>
          <p:nvPr>
            <p:ph type="title"/>
          </p:nvPr>
        </p:nvSpPr>
        <p:spPr>
          <a:xfrm>
            <a:off x="1218883" y="431800"/>
            <a:ext cx="9751060" cy="254000"/>
          </a:xfrm>
        </p:spPr>
        <p:txBody>
          <a:bodyPr>
            <a:normAutofit fontScale="90000"/>
          </a:bodyPr>
          <a:lstStyle/>
          <a:p>
            <a:endParaRPr lang="en-US" dirty="0"/>
          </a:p>
        </p:txBody>
      </p:sp>
      <p:pic>
        <p:nvPicPr>
          <p:cNvPr id="7" name="Content Placeholder 6">
            <a:extLst>
              <a:ext uri="{FF2B5EF4-FFF2-40B4-BE49-F238E27FC236}">
                <a16:creationId xmlns:a16="http://schemas.microsoft.com/office/drawing/2014/main" id="{A1F75F42-7E21-4F62-BBCE-58ECC853AFFC}"/>
              </a:ext>
            </a:extLst>
          </p:cNvPr>
          <p:cNvPicPr>
            <a:picLocks noGrp="1"/>
          </p:cNvPicPr>
          <p:nvPr>
            <p:ph idx="1"/>
          </p:nvPr>
        </p:nvPicPr>
        <p:blipFill>
          <a:blip r:embed="rId2"/>
          <a:stretch>
            <a:fillRect/>
          </a:stretch>
        </p:blipFill>
        <p:spPr>
          <a:xfrm>
            <a:off x="1293812" y="1143000"/>
            <a:ext cx="9220200" cy="5257800"/>
          </a:xfrm>
          <a:prstGeom prst="rect">
            <a:avLst/>
          </a:prstGeom>
        </p:spPr>
      </p:pic>
      <p:sp>
        <p:nvSpPr>
          <p:cNvPr id="8" name="Arrow: Left 7">
            <a:extLst>
              <a:ext uri="{FF2B5EF4-FFF2-40B4-BE49-F238E27FC236}">
                <a16:creationId xmlns:a16="http://schemas.microsoft.com/office/drawing/2014/main" id="{DB33DEEC-CE11-44AC-966B-23C307CBDE66}"/>
              </a:ext>
            </a:extLst>
          </p:cNvPr>
          <p:cNvSpPr/>
          <p:nvPr/>
        </p:nvSpPr>
        <p:spPr>
          <a:xfrm>
            <a:off x="10512424" y="4191000"/>
            <a:ext cx="978408"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240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14215" y="1159718"/>
            <a:ext cx="10512862" cy="4999739"/>
          </a:xfrm>
        </p:spPr>
        <p:txBody>
          <a:bodyPr>
            <a:normAutofit/>
          </a:bodyPr>
          <a:lstStyle/>
          <a:p>
            <a:pPr marL="0" indent="0" algn="ctr">
              <a:spcAft>
                <a:spcPts val="1500"/>
              </a:spcAft>
              <a:buNone/>
            </a:pPr>
            <a:r>
              <a:rPr lang="en-US" sz="4799" dirty="0"/>
              <a:t>Contacts</a:t>
            </a:r>
          </a:p>
          <a:p>
            <a:pPr marL="0" indent="0" algn="ctr">
              <a:lnSpc>
                <a:spcPct val="100000"/>
              </a:lnSpc>
              <a:spcBef>
                <a:spcPts val="2400"/>
              </a:spcBef>
              <a:spcAft>
                <a:spcPts val="600"/>
              </a:spcAft>
              <a:buNone/>
            </a:pPr>
            <a:r>
              <a:rPr lang="en-US" sz="2399" dirty="0"/>
              <a:t>Debbie Bisswurm, GWAAR</a:t>
            </a:r>
          </a:p>
          <a:p>
            <a:pPr marL="0" indent="0" algn="ctr">
              <a:lnSpc>
                <a:spcPct val="100000"/>
              </a:lnSpc>
              <a:spcBef>
                <a:spcPts val="0"/>
              </a:spcBef>
              <a:buNone/>
            </a:pPr>
            <a:r>
              <a:rPr lang="en-US" sz="1999" dirty="0">
                <a:hlinkClick r:id="rId3"/>
              </a:rPr>
              <a:t>debbie.bisswurm@gwaar.org</a:t>
            </a:r>
            <a:endParaRPr lang="en-US" sz="1999" dirty="0"/>
          </a:p>
          <a:p>
            <a:pPr marL="0" indent="0" algn="ctr">
              <a:lnSpc>
                <a:spcPct val="100000"/>
              </a:lnSpc>
              <a:spcBef>
                <a:spcPts val="600"/>
              </a:spcBef>
              <a:buNone/>
            </a:pPr>
            <a:r>
              <a:rPr lang="en-US" sz="1999" dirty="0"/>
              <a:t>608-228-0898</a:t>
            </a:r>
          </a:p>
          <a:p>
            <a:pPr marL="0" indent="0" algn="ctr">
              <a:lnSpc>
                <a:spcPct val="100000"/>
              </a:lnSpc>
              <a:spcBef>
                <a:spcPts val="0"/>
              </a:spcBef>
              <a:buNone/>
            </a:pPr>
            <a:endParaRPr lang="en-US" sz="1999" dirty="0"/>
          </a:p>
          <a:p>
            <a:pPr marL="0" indent="0" algn="ctr">
              <a:lnSpc>
                <a:spcPct val="100000"/>
              </a:lnSpc>
              <a:spcBef>
                <a:spcPts val="0"/>
              </a:spcBef>
              <a:buNone/>
            </a:pPr>
            <a:endParaRPr lang="en-US" sz="1999" dirty="0"/>
          </a:p>
          <a:p>
            <a:pPr marL="0" indent="0" algn="ctr">
              <a:lnSpc>
                <a:spcPct val="100000"/>
              </a:lnSpc>
              <a:spcBef>
                <a:spcPts val="600"/>
              </a:spcBef>
              <a:buNone/>
            </a:pPr>
            <a:r>
              <a:rPr lang="en-US" sz="2399" dirty="0"/>
              <a:t>Phoebe Hefko, DHS</a:t>
            </a:r>
          </a:p>
          <a:p>
            <a:pPr marL="0" indent="0" algn="ctr">
              <a:lnSpc>
                <a:spcPct val="100000"/>
              </a:lnSpc>
              <a:spcBef>
                <a:spcPts val="600"/>
              </a:spcBef>
              <a:buNone/>
            </a:pPr>
            <a:r>
              <a:rPr lang="pt-BR" sz="1999" u="sng" dirty="0">
                <a:solidFill>
                  <a:srgbClr val="0070C0"/>
                </a:solidFill>
                <a:hlinkClick r:id="rId4"/>
              </a:rPr>
              <a:t>Phoebe.Hefko@dhs.wisconsin.gov</a:t>
            </a:r>
            <a:endParaRPr lang="pt-BR" sz="1999" u="sng" dirty="0">
              <a:solidFill>
                <a:srgbClr val="0070C0"/>
              </a:solidFill>
            </a:endParaRPr>
          </a:p>
          <a:p>
            <a:pPr marL="0" indent="0" algn="ctr">
              <a:lnSpc>
                <a:spcPct val="100000"/>
              </a:lnSpc>
              <a:spcBef>
                <a:spcPts val="1200"/>
              </a:spcBef>
              <a:spcAft>
                <a:spcPts val="600"/>
              </a:spcAft>
              <a:buNone/>
            </a:pPr>
            <a:r>
              <a:rPr lang="pt-BR" sz="1999" dirty="0"/>
              <a:t>(608) 267-3201</a:t>
            </a:r>
          </a:p>
          <a:p>
            <a:pPr marL="0" indent="0" algn="ctr">
              <a:spcBef>
                <a:spcPts val="0"/>
              </a:spcBef>
              <a:buNone/>
            </a:pPr>
            <a:endParaRPr lang="en-US" sz="1999" dirty="0"/>
          </a:p>
        </p:txBody>
      </p:sp>
      <p:pic>
        <p:nvPicPr>
          <p:cNvPr id="5" name="Picture 4" descr="GWAARlogo"/>
          <p:cNvPicPr/>
          <p:nvPr/>
        </p:nvPicPr>
        <p:blipFill>
          <a:blip r:embed="rId5" cstate="print"/>
          <a:srcRect/>
          <a:stretch>
            <a:fillRect/>
          </a:stretch>
        </p:blipFill>
        <p:spPr bwMode="auto">
          <a:xfrm>
            <a:off x="514216" y="5274147"/>
            <a:ext cx="2628215" cy="1032876"/>
          </a:xfrm>
          <a:prstGeom prst="rect">
            <a:avLst/>
          </a:prstGeom>
          <a:noFill/>
          <a:ln w="9525">
            <a:noFill/>
            <a:miter lim="800000"/>
            <a:headEnd/>
            <a:tailEnd/>
          </a:ln>
        </p:spPr>
      </p:pic>
      <p:pic>
        <p:nvPicPr>
          <p:cNvPr id="4" name="Picture 3">
            <a:extLst>
              <a:ext uri="{FF2B5EF4-FFF2-40B4-BE49-F238E27FC236}">
                <a16:creationId xmlns:a16="http://schemas.microsoft.com/office/drawing/2014/main" id="{1EAAB592-F4AC-4722-9166-2AF65E2769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85212" y="457200"/>
            <a:ext cx="3048000" cy="3992880"/>
          </a:xfrm>
          <a:prstGeom prst="rect">
            <a:avLst/>
          </a:prstGeom>
        </p:spPr>
      </p:pic>
    </p:spTree>
    <p:extLst>
      <p:ext uri="{BB962C8B-B14F-4D97-AF65-F5344CB8AC3E}">
        <p14:creationId xmlns:p14="http://schemas.microsoft.com/office/powerpoint/2010/main" val="17232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3637" y="990600"/>
            <a:ext cx="9751060" cy="1168400"/>
          </a:xfrm>
        </p:spPr>
        <p:txBody>
          <a:bodyPr>
            <a:normAutofit/>
          </a:bodyPr>
          <a:lstStyle/>
          <a:p>
            <a:r>
              <a:rPr lang="en-US" sz="4800" dirty="0"/>
              <a:t>Questions?</a:t>
            </a:r>
          </a:p>
        </p:txBody>
      </p:sp>
      <p:pic>
        <p:nvPicPr>
          <p:cNvPr id="4" name="Picture 3">
            <a:extLst>
              <a:ext uri="{FF2B5EF4-FFF2-40B4-BE49-F238E27FC236}">
                <a16:creationId xmlns:a16="http://schemas.microsoft.com/office/drawing/2014/main" id="{5654162F-778F-45B4-81DF-EEFF18CE91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0012" y="2438400"/>
            <a:ext cx="4078310" cy="2895600"/>
          </a:xfrm>
          <a:prstGeom prst="rect">
            <a:avLst/>
          </a:prstGeom>
        </p:spPr>
      </p:pic>
    </p:spTree>
    <p:extLst>
      <p:ext uri="{BB962C8B-B14F-4D97-AF65-F5344CB8AC3E}">
        <p14:creationId xmlns:p14="http://schemas.microsoft.com/office/powerpoint/2010/main" val="381987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defRPr sz="1200" b="1" i="0" u="none" strike="noStrike" kern="1200" baseline="0">
                <a:solidFill>
                  <a:srgbClr val="6A3A20"/>
                </a:solidFill>
                <a:latin typeface="+mn-lt"/>
                <a:ea typeface="+mn-ea"/>
                <a:cs typeface="+mn-cs"/>
              </a:defRPr>
            </a:pPr>
            <a:r>
              <a:rPr lang="en-US" sz="2400" b="1" dirty="0">
                <a:solidFill>
                  <a:srgbClr val="6A3A20"/>
                </a:solidFill>
              </a:rPr>
              <a:t>Numbers of People Reached by Wisconsin SHIP through Face-to-Face Outreach Methods</a:t>
            </a:r>
          </a:p>
        </p:txBody>
      </p:sp>
      <p:sp>
        <p:nvSpPr>
          <p:cNvPr id="3" name="Content Placeholder 2">
            <a:extLst>
              <a:ext uri="{FF2B5EF4-FFF2-40B4-BE49-F238E27FC236}">
                <a16:creationId xmlns:a16="http://schemas.microsoft.com/office/drawing/2014/main" id="{A1B8DEB6-A32F-48C8-A83E-A7CEB13FBBAB}"/>
              </a:ext>
            </a:extLst>
          </p:cNvPr>
          <p:cNvSpPr>
            <a:spLocks noGrp="1"/>
          </p:cNvSpPr>
          <p:nvPr>
            <p:ph idx="1"/>
          </p:nvPr>
        </p:nvSpPr>
        <p:spPr>
          <a:xfrm>
            <a:off x="8685212" y="2057400"/>
            <a:ext cx="2971800" cy="4028440"/>
          </a:xfrm>
        </p:spPr>
        <p:txBody>
          <a:bodyPr>
            <a:normAutofit/>
          </a:bodyPr>
          <a:lstStyle/>
          <a:p>
            <a:pPr marL="0" indent="0">
              <a:buNone/>
            </a:pPr>
            <a:r>
              <a:rPr lang="en-US" b="1" dirty="0"/>
              <a:t>Over 72,000 Wisconsin residents were reached by the Wisconsin SHIP through face-to-face outreach methods between October 2016 and September 2017.</a:t>
            </a:r>
          </a:p>
        </p:txBody>
      </p:sp>
      <p:graphicFrame>
        <p:nvGraphicFramePr>
          <p:cNvPr id="6" name="Chart 5"/>
          <p:cNvGraphicFramePr/>
          <p:nvPr>
            <p:extLst>
              <p:ext uri="{D42A27DB-BD31-4B8C-83A1-F6EECF244321}">
                <p14:modId xmlns:p14="http://schemas.microsoft.com/office/powerpoint/2010/main" val="1695356673"/>
              </p:ext>
            </p:extLst>
          </p:nvPr>
        </p:nvGraphicFramePr>
        <p:xfrm>
          <a:off x="1370012" y="1828800"/>
          <a:ext cx="7467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184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33400"/>
            <a:ext cx="10894060" cy="914400"/>
          </a:xfrm>
        </p:spPr>
        <p:txBody>
          <a:bodyPr>
            <a:noAutofit/>
          </a:bodyPr>
          <a:lstStyle/>
          <a:p>
            <a:pPr algn="ctr">
              <a:defRPr sz="1100" b="1" i="0" u="none" strike="noStrike" kern="1200" baseline="0">
                <a:solidFill>
                  <a:srgbClr val="6A3A20"/>
                </a:solidFill>
                <a:latin typeface="+mn-lt"/>
                <a:ea typeface="+mn-ea"/>
                <a:cs typeface="+mn-cs"/>
              </a:defRPr>
            </a:pPr>
            <a:r>
              <a:rPr lang="en-US" sz="2400" b="1" dirty="0">
                <a:solidFill>
                  <a:srgbClr val="6A3A20"/>
                </a:solidFill>
              </a:rPr>
              <a:t>People Reached by Wisconsin SHIP through Mass Media Methods</a:t>
            </a:r>
          </a:p>
        </p:txBody>
      </p:sp>
      <p:sp>
        <p:nvSpPr>
          <p:cNvPr id="3" name="Content Placeholder 2">
            <a:extLst>
              <a:ext uri="{FF2B5EF4-FFF2-40B4-BE49-F238E27FC236}">
                <a16:creationId xmlns:a16="http://schemas.microsoft.com/office/drawing/2014/main" id="{A1B8DEB6-A32F-48C8-A83E-A7CEB13FBBAB}"/>
              </a:ext>
            </a:extLst>
          </p:cNvPr>
          <p:cNvSpPr>
            <a:spLocks noGrp="1"/>
          </p:cNvSpPr>
          <p:nvPr>
            <p:ph idx="1"/>
          </p:nvPr>
        </p:nvSpPr>
        <p:spPr>
          <a:xfrm>
            <a:off x="8761412" y="1981200"/>
            <a:ext cx="2895600" cy="4104640"/>
          </a:xfrm>
        </p:spPr>
        <p:txBody>
          <a:bodyPr>
            <a:normAutofit/>
          </a:bodyPr>
          <a:lstStyle/>
          <a:p>
            <a:pPr marL="0" indent="0">
              <a:buNone/>
            </a:pPr>
            <a:r>
              <a:rPr lang="en-US" b="1" dirty="0"/>
              <a:t>An estimated five million people were reached by the Wisconsin SHIP through mass media efforts between October 2016 and September 2017.</a:t>
            </a:r>
          </a:p>
        </p:txBody>
      </p:sp>
      <p:graphicFrame>
        <p:nvGraphicFramePr>
          <p:cNvPr id="5" name="Chart 4"/>
          <p:cNvGraphicFramePr/>
          <p:nvPr>
            <p:extLst>
              <p:ext uri="{D42A27DB-BD31-4B8C-83A1-F6EECF244321}">
                <p14:modId xmlns:p14="http://schemas.microsoft.com/office/powerpoint/2010/main" val="2282209552"/>
              </p:ext>
            </p:extLst>
          </p:nvPr>
        </p:nvGraphicFramePr>
        <p:xfrm>
          <a:off x="760412" y="1905000"/>
          <a:ext cx="79248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959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1B7D8-64AA-451B-B8CE-6CD70FF49CF8}"/>
              </a:ext>
            </a:extLst>
          </p:cNvPr>
          <p:cNvSpPr>
            <a:spLocks noGrp="1"/>
          </p:cNvSpPr>
          <p:nvPr>
            <p:ph type="title"/>
          </p:nvPr>
        </p:nvSpPr>
        <p:spPr>
          <a:xfrm>
            <a:off x="1370012" y="1371600"/>
            <a:ext cx="9751060" cy="1168400"/>
          </a:xfrm>
        </p:spPr>
        <p:txBody>
          <a:bodyPr>
            <a:normAutofit fontScale="90000"/>
          </a:bodyPr>
          <a:lstStyle/>
          <a:p>
            <a:r>
              <a:rPr lang="en-US" sz="3800" b="1" dirty="0"/>
              <a:t>Wisconsin’s Best Practices</a:t>
            </a:r>
            <a:br>
              <a:rPr lang="en-US" dirty="0"/>
            </a:br>
            <a:br>
              <a:rPr lang="en-US" dirty="0"/>
            </a:br>
            <a:r>
              <a:rPr lang="en-US" dirty="0"/>
              <a:t>Four Focus Areas:</a:t>
            </a:r>
          </a:p>
        </p:txBody>
      </p:sp>
      <p:sp>
        <p:nvSpPr>
          <p:cNvPr id="3" name="Content Placeholder 2">
            <a:extLst>
              <a:ext uri="{FF2B5EF4-FFF2-40B4-BE49-F238E27FC236}">
                <a16:creationId xmlns:a16="http://schemas.microsoft.com/office/drawing/2014/main" id="{DB9B73EB-F01B-4F2D-B487-1B8DA04070ED}"/>
              </a:ext>
            </a:extLst>
          </p:cNvPr>
          <p:cNvSpPr>
            <a:spLocks noGrp="1"/>
          </p:cNvSpPr>
          <p:nvPr>
            <p:ph idx="1"/>
          </p:nvPr>
        </p:nvSpPr>
        <p:spPr>
          <a:xfrm>
            <a:off x="3046412" y="2819400"/>
            <a:ext cx="6628129" cy="4267200"/>
          </a:xfrm>
        </p:spPr>
        <p:txBody>
          <a:bodyPr/>
          <a:lstStyle/>
          <a:p>
            <a:r>
              <a:rPr lang="en-US" dirty="0"/>
              <a:t>Staffing</a:t>
            </a:r>
          </a:p>
          <a:p>
            <a:r>
              <a:rPr lang="en-US" dirty="0"/>
              <a:t>Community Partnerships</a:t>
            </a:r>
          </a:p>
          <a:p>
            <a:r>
              <a:rPr lang="en-US" dirty="0"/>
              <a:t>Outreach to Beneficiaries</a:t>
            </a:r>
          </a:p>
          <a:p>
            <a:r>
              <a:rPr lang="en-US" dirty="0"/>
              <a:t>Training</a:t>
            </a:r>
          </a:p>
        </p:txBody>
      </p:sp>
      <p:pic>
        <p:nvPicPr>
          <p:cNvPr id="5" name="Picture 4">
            <a:extLst>
              <a:ext uri="{FF2B5EF4-FFF2-40B4-BE49-F238E27FC236}">
                <a16:creationId xmlns:a16="http://schemas.microsoft.com/office/drawing/2014/main" id="{8AA4E624-89D6-4CD2-B210-8B198A7EE0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3212" y="762000"/>
            <a:ext cx="3048000" cy="3048000"/>
          </a:xfrm>
          <a:prstGeom prst="rect">
            <a:avLst/>
          </a:prstGeom>
        </p:spPr>
      </p:pic>
      <p:pic>
        <p:nvPicPr>
          <p:cNvPr id="6" name="Picture 5" descr="GWAARlogo">
            <a:extLst>
              <a:ext uri="{FF2B5EF4-FFF2-40B4-BE49-F238E27FC236}">
                <a16:creationId xmlns:a16="http://schemas.microsoft.com/office/drawing/2014/main" id="{8D1A3B9B-DC67-42AB-BA76-30DF08CD429A}"/>
              </a:ext>
            </a:extLst>
          </p:cNvPr>
          <p:cNvPicPr/>
          <p:nvPr/>
        </p:nvPicPr>
        <p:blipFill>
          <a:blip r:embed="rId4" cstate="print"/>
          <a:srcRect/>
          <a:stretch>
            <a:fillRect/>
          </a:stretch>
        </p:blipFill>
        <p:spPr bwMode="auto">
          <a:xfrm>
            <a:off x="514216" y="5274147"/>
            <a:ext cx="2628215" cy="1032876"/>
          </a:xfrm>
          <a:prstGeom prst="rect">
            <a:avLst/>
          </a:prstGeom>
          <a:noFill/>
          <a:ln w="9525">
            <a:noFill/>
            <a:miter lim="800000"/>
            <a:headEnd/>
            <a:tailEnd/>
          </a:ln>
        </p:spPr>
      </p:pic>
    </p:spTree>
    <p:extLst>
      <p:ext uri="{BB962C8B-B14F-4D97-AF65-F5344CB8AC3E}">
        <p14:creationId xmlns:p14="http://schemas.microsoft.com/office/powerpoint/2010/main" val="140395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8D153B-CAD1-43D1-B6D5-D002562E82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7812" y="647700"/>
            <a:ext cx="5013324" cy="2819400"/>
          </a:xfrm>
          <a:prstGeom prst="rect">
            <a:avLst/>
          </a:prstGeom>
        </p:spPr>
      </p:pic>
      <p:sp>
        <p:nvSpPr>
          <p:cNvPr id="33794" name="Title 1">
            <a:extLst>
              <a:ext uri="{FF2B5EF4-FFF2-40B4-BE49-F238E27FC236}">
                <a16:creationId xmlns:a16="http://schemas.microsoft.com/office/drawing/2014/main" id="{26DEDC40-AABC-4DC0-B8BF-7C0CC3D729D5}"/>
              </a:ext>
            </a:extLst>
          </p:cNvPr>
          <p:cNvSpPr>
            <a:spLocks noGrp="1" noChangeArrowheads="1"/>
          </p:cNvSpPr>
          <p:nvPr>
            <p:ph type="title"/>
          </p:nvPr>
        </p:nvSpPr>
        <p:spPr>
          <a:xfrm>
            <a:off x="1624328" y="990600"/>
            <a:ext cx="8229600" cy="838200"/>
          </a:xfrm>
        </p:spPr>
        <p:txBody>
          <a:bodyPr/>
          <a:lstStyle/>
          <a:p>
            <a:r>
              <a:rPr lang="en-US" altLang="en-US" b="1" dirty="0"/>
              <a:t>Staffing</a:t>
            </a:r>
          </a:p>
        </p:txBody>
      </p:sp>
      <p:sp>
        <p:nvSpPr>
          <p:cNvPr id="33795" name="Content Placeholder 2">
            <a:extLst>
              <a:ext uri="{FF2B5EF4-FFF2-40B4-BE49-F238E27FC236}">
                <a16:creationId xmlns:a16="http://schemas.microsoft.com/office/drawing/2014/main" id="{296FF539-F945-4F11-8CDE-1D93C9673B6B}"/>
              </a:ext>
            </a:extLst>
          </p:cNvPr>
          <p:cNvSpPr>
            <a:spLocks noGrp="1" noChangeArrowheads="1"/>
          </p:cNvSpPr>
          <p:nvPr>
            <p:ph idx="1"/>
          </p:nvPr>
        </p:nvSpPr>
        <p:spPr>
          <a:xfrm>
            <a:off x="1610676" y="2286000"/>
            <a:ext cx="8229600" cy="3886200"/>
          </a:xfrm>
        </p:spPr>
        <p:txBody>
          <a:bodyPr>
            <a:normAutofit/>
          </a:bodyPr>
          <a:lstStyle/>
          <a:p>
            <a:pPr>
              <a:spcAft>
                <a:spcPts val="800"/>
              </a:spcAft>
            </a:pPr>
            <a:r>
              <a:rPr lang="en-US" altLang="en-US" sz="2800" dirty="0"/>
              <a:t>Provide regular EBS office hour</a:t>
            </a:r>
            <a:r>
              <a:rPr lang="en-US" altLang="en-US" sz="2800" dirty="0">
                <a:solidFill>
                  <a:schemeClr val="bg1"/>
                </a:solidFill>
              </a:rPr>
              <a:t>s in outlying and </a:t>
            </a:r>
            <a:r>
              <a:rPr lang="en-US" altLang="en-US" sz="2800" dirty="0"/>
              <a:t>rural areas </a:t>
            </a:r>
            <a:r>
              <a:rPr lang="en-US" altLang="en-US" sz="2800" i="1" dirty="0"/>
              <a:t>(Underserved neigh</a:t>
            </a:r>
            <a:r>
              <a:rPr lang="en-US" altLang="en-US" sz="2800" i="1" dirty="0">
                <a:solidFill>
                  <a:schemeClr val="bg1"/>
                </a:solidFill>
              </a:rPr>
              <a:t>borhoods)</a:t>
            </a:r>
          </a:p>
          <a:p>
            <a:pPr>
              <a:spcAft>
                <a:spcPts val="800"/>
              </a:spcAft>
            </a:pPr>
            <a:r>
              <a:rPr lang="en-US" altLang="en-US" sz="2800" dirty="0"/>
              <a:t>Dedicate adequate staff hours to ensure availability  throughout your service area</a:t>
            </a:r>
          </a:p>
          <a:p>
            <a:r>
              <a:rPr lang="en-US" altLang="en-US" sz="2800" dirty="0"/>
              <a:t>Consider use of volunteers to expand outreach</a:t>
            </a:r>
            <a:br>
              <a:rPr lang="en-US" altLang="en-US" sz="2800" dirty="0"/>
            </a:br>
            <a:endParaRPr lang="en-US" altLang="en-US" sz="2800" dirty="0"/>
          </a:p>
        </p:txBody>
      </p:sp>
      <p:pic>
        <p:nvPicPr>
          <p:cNvPr id="5" name="Picture 4" descr="GWAARlogo">
            <a:extLst>
              <a:ext uri="{FF2B5EF4-FFF2-40B4-BE49-F238E27FC236}">
                <a16:creationId xmlns:a16="http://schemas.microsoft.com/office/drawing/2014/main" id="{C034F9B6-5EFC-430F-A88A-6EF00FCBE92B}"/>
              </a:ext>
            </a:extLst>
          </p:cNvPr>
          <p:cNvPicPr/>
          <p:nvPr/>
        </p:nvPicPr>
        <p:blipFill>
          <a:blip r:embed="rId4" cstate="print"/>
          <a:srcRect/>
          <a:stretch>
            <a:fillRect/>
          </a:stretch>
        </p:blipFill>
        <p:spPr bwMode="auto">
          <a:xfrm>
            <a:off x="514216" y="5274147"/>
            <a:ext cx="2628215" cy="1032876"/>
          </a:xfrm>
          <a:prstGeom prst="rect">
            <a:avLst/>
          </a:prstGeom>
          <a:noFill/>
          <a:ln w="9525">
            <a:noFill/>
            <a:miter lim="800000"/>
            <a:headEnd/>
            <a:tailEnd/>
          </a:ln>
        </p:spPr>
      </p:pic>
    </p:spTree>
    <p:extLst>
      <p:ext uri="{BB962C8B-B14F-4D97-AF65-F5344CB8AC3E}">
        <p14:creationId xmlns:p14="http://schemas.microsoft.com/office/powerpoint/2010/main" val="335046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WAARlogo">
            <a:extLst>
              <a:ext uri="{FF2B5EF4-FFF2-40B4-BE49-F238E27FC236}">
                <a16:creationId xmlns:a16="http://schemas.microsoft.com/office/drawing/2014/main" id="{E53E4E81-6452-4E91-A68C-D0D14CBD62AE}"/>
              </a:ext>
            </a:extLst>
          </p:cNvPr>
          <p:cNvPicPr/>
          <p:nvPr/>
        </p:nvPicPr>
        <p:blipFill>
          <a:blip r:embed="rId3" cstate="print"/>
          <a:srcRect/>
          <a:stretch>
            <a:fillRect/>
          </a:stretch>
        </p:blipFill>
        <p:spPr bwMode="auto">
          <a:xfrm>
            <a:off x="514216" y="5274147"/>
            <a:ext cx="2628215" cy="1032876"/>
          </a:xfrm>
          <a:prstGeom prst="rect">
            <a:avLst/>
          </a:prstGeom>
          <a:noFill/>
          <a:ln w="9525">
            <a:noFill/>
            <a:miter lim="800000"/>
            <a:headEnd/>
            <a:tailEnd/>
          </a:ln>
        </p:spPr>
      </p:pic>
      <p:pic>
        <p:nvPicPr>
          <p:cNvPr id="5" name="Picture 4">
            <a:extLst>
              <a:ext uri="{FF2B5EF4-FFF2-40B4-BE49-F238E27FC236}">
                <a16:creationId xmlns:a16="http://schemas.microsoft.com/office/drawing/2014/main" id="{0D009D73-82C4-4704-A1D7-DE340320C6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4661" y="457200"/>
            <a:ext cx="2268550" cy="3276600"/>
          </a:xfrm>
          <a:prstGeom prst="rect">
            <a:avLst/>
          </a:prstGeom>
        </p:spPr>
      </p:pic>
      <p:sp>
        <p:nvSpPr>
          <p:cNvPr id="35842" name="Title 1">
            <a:extLst>
              <a:ext uri="{FF2B5EF4-FFF2-40B4-BE49-F238E27FC236}">
                <a16:creationId xmlns:a16="http://schemas.microsoft.com/office/drawing/2014/main" id="{1FDE632C-63CA-4688-A09A-AB1CA534C8BF}"/>
              </a:ext>
            </a:extLst>
          </p:cNvPr>
          <p:cNvSpPr>
            <a:spLocks noGrp="1" noChangeArrowheads="1"/>
          </p:cNvSpPr>
          <p:nvPr>
            <p:ph type="title"/>
          </p:nvPr>
        </p:nvSpPr>
        <p:spPr/>
        <p:txBody>
          <a:bodyPr/>
          <a:lstStyle/>
          <a:p>
            <a:r>
              <a:rPr lang="en-US" altLang="en-US" sz="3400" b="1" dirty="0"/>
              <a:t>Community</a:t>
            </a:r>
            <a:r>
              <a:rPr lang="en-US" altLang="en-US" b="1" dirty="0"/>
              <a:t> Partnerships </a:t>
            </a:r>
            <a:endParaRPr lang="en-US" altLang="en-US" dirty="0"/>
          </a:p>
        </p:txBody>
      </p:sp>
      <p:sp>
        <p:nvSpPr>
          <p:cNvPr id="34819" name="Content Placeholder 2">
            <a:extLst>
              <a:ext uri="{FF2B5EF4-FFF2-40B4-BE49-F238E27FC236}">
                <a16:creationId xmlns:a16="http://schemas.microsoft.com/office/drawing/2014/main" id="{08DF65B9-E27B-49AD-9E18-E3F72BC2B672}"/>
              </a:ext>
            </a:extLst>
          </p:cNvPr>
          <p:cNvSpPr>
            <a:spLocks noGrp="1"/>
          </p:cNvSpPr>
          <p:nvPr>
            <p:ph idx="1"/>
          </p:nvPr>
        </p:nvSpPr>
        <p:spPr>
          <a:xfrm>
            <a:off x="1979612" y="1904385"/>
            <a:ext cx="8458200" cy="3886200"/>
          </a:xfrm>
        </p:spPr>
        <p:txBody>
          <a:bodyPr>
            <a:normAutofit fontScale="92500"/>
          </a:bodyPr>
          <a:lstStyle/>
          <a:p>
            <a:pPr marL="0" indent="0">
              <a:buNone/>
              <a:defRPr/>
            </a:pPr>
            <a:r>
              <a:rPr lang="en-US" altLang="en-US" sz="2800" b="1" u="sng" dirty="0"/>
              <a:t>Potential Partners</a:t>
            </a:r>
            <a:r>
              <a:rPr lang="en-US" altLang="en-US" sz="2800" b="1" dirty="0"/>
              <a:t>:  Any professionals and agencies that come into contact with Medicare beneficiaries</a:t>
            </a:r>
          </a:p>
          <a:p>
            <a:pPr>
              <a:defRPr/>
            </a:pPr>
            <a:r>
              <a:rPr lang="en-US" altLang="en-US" sz="2800" dirty="0"/>
              <a:t>Educate about Medicare and Medicare related  programs</a:t>
            </a:r>
          </a:p>
          <a:p>
            <a:pPr>
              <a:defRPr/>
            </a:pPr>
            <a:r>
              <a:rPr lang="en-US" altLang="en-US" sz="2800" dirty="0"/>
              <a:t>Provide resources</a:t>
            </a:r>
          </a:p>
          <a:p>
            <a:pPr>
              <a:defRPr/>
            </a:pPr>
            <a:r>
              <a:rPr lang="en-US" altLang="en-US" sz="2800" dirty="0"/>
              <a:t>Explain when/where to make referrals</a:t>
            </a:r>
          </a:p>
          <a:p>
            <a:pPr>
              <a:defRPr/>
            </a:pPr>
            <a:r>
              <a:rPr lang="en-US" altLang="en-US" sz="2800" dirty="0"/>
              <a:t>Seek opportunities to set up outreach  activities/presentations</a:t>
            </a:r>
          </a:p>
        </p:txBody>
      </p:sp>
    </p:spTree>
    <p:extLst>
      <p:ext uri="{BB962C8B-B14F-4D97-AF65-F5344CB8AC3E}">
        <p14:creationId xmlns:p14="http://schemas.microsoft.com/office/powerpoint/2010/main" val="2524065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33956B37-6EB7-413A-B8D5-C6C4F5A31D16}"/>
              </a:ext>
            </a:extLst>
          </p:cNvPr>
          <p:cNvSpPr>
            <a:spLocks noGrp="1" noChangeArrowheads="1"/>
          </p:cNvSpPr>
          <p:nvPr>
            <p:ph type="title"/>
          </p:nvPr>
        </p:nvSpPr>
        <p:spPr>
          <a:xfrm>
            <a:off x="2132012" y="914400"/>
            <a:ext cx="8229600" cy="838200"/>
          </a:xfrm>
        </p:spPr>
        <p:txBody>
          <a:bodyPr/>
          <a:lstStyle/>
          <a:p>
            <a:pPr algn="l"/>
            <a:r>
              <a:rPr lang="en-US" altLang="en-US" dirty="0"/>
              <a:t>Important Partners Include:</a:t>
            </a:r>
          </a:p>
        </p:txBody>
      </p:sp>
      <p:sp>
        <p:nvSpPr>
          <p:cNvPr id="35843" name="Content Placeholder 2">
            <a:extLst>
              <a:ext uri="{FF2B5EF4-FFF2-40B4-BE49-F238E27FC236}">
                <a16:creationId xmlns:a16="http://schemas.microsoft.com/office/drawing/2014/main" id="{6AC7956F-3253-4F3F-92FC-DF93BB39529E}"/>
              </a:ext>
            </a:extLst>
          </p:cNvPr>
          <p:cNvSpPr>
            <a:spLocks noGrp="1"/>
          </p:cNvSpPr>
          <p:nvPr>
            <p:ph idx="1"/>
          </p:nvPr>
        </p:nvSpPr>
        <p:spPr>
          <a:xfrm>
            <a:off x="3046412" y="2057400"/>
            <a:ext cx="7010400" cy="3886200"/>
          </a:xfrm>
        </p:spPr>
        <p:txBody>
          <a:bodyPr>
            <a:normAutofit fontScale="70000" lnSpcReduction="20000"/>
          </a:bodyPr>
          <a:lstStyle/>
          <a:p>
            <a:pPr>
              <a:defRPr/>
            </a:pPr>
            <a:r>
              <a:rPr lang="en-US" altLang="en-US" sz="3000" dirty="0"/>
              <a:t>Social Security Admin office</a:t>
            </a:r>
          </a:p>
          <a:p>
            <a:pPr>
              <a:defRPr/>
            </a:pPr>
            <a:r>
              <a:rPr lang="en-US" altLang="en-US" sz="3000" dirty="0"/>
              <a:t>Pharmacies</a:t>
            </a:r>
          </a:p>
          <a:p>
            <a:pPr>
              <a:defRPr/>
            </a:pPr>
            <a:r>
              <a:rPr lang="en-US" altLang="en-US" sz="3000" dirty="0"/>
              <a:t>Libraries</a:t>
            </a:r>
          </a:p>
          <a:p>
            <a:pPr>
              <a:defRPr/>
            </a:pPr>
            <a:r>
              <a:rPr lang="en-US" altLang="en-US" sz="3000" dirty="0"/>
              <a:t>Churches &amp; Interfaith Programs</a:t>
            </a:r>
          </a:p>
          <a:p>
            <a:pPr>
              <a:defRPr/>
            </a:pPr>
            <a:r>
              <a:rPr lang="en-US" altLang="en-US" sz="3000" dirty="0"/>
              <a:t>Food Pantries</a:t>
            </a:r>
          </a:p>
          <a:p>
            <a:pPr>
              <a:defRPr/>
            </a:pPr>
            <a:r>
              <a:rPr lang="en-US" altLang="en-US" sz="3000" dirty="0"/>
              <a:t>Hospitals &amp; Clinics</a:t>
            </a:r>
          </a:p>
          <a:p>
            <a:pPr>
              <a:defRPr/>
            </a:pPr>
            <a:r>
              <a:rPr lang="en-US" altLang="en-US" sz="3000" dirty="0"/>
              <a:t>Senior Centers/Dining Sites</a:t>
            </a:r>
          </a:p>
          <a:p>
            <a:pPr>
              <a:defRPr/>
            </a:pPr>
            <a:r>
              <a:rPr lang="en-US" altLang="en-US" sz="2800" dirty="0"/>
              <a:t>Senior &amp; Low-income Housing</a:t>
            </a:r>
            <a:endParaRPr lang="en-US" altLang="en-US" sz="3000" dirty="0"/>
          </a:p>
          <a:p>
            <a:pPr marL="0" indent="0">
              <a:buNone/>
              <a:defRPr/>
            </a:pPr>
            <a:r>
              <a:rPr lang="en-US" altLang="en-US" dirty="0"/>
              <a:t>         </a:t>
            </a:r>
          </a:p>
        </p:txBody>
      </p:sp>
      <p:sp>
        <p:nvSpPr>
          <p:cNvPr id="2" name="AutoShape 2" descr="Image result for free images clipart community library">
            <a:extLst>
              <a:ext uri="{FF2B5EF4-FFF2-40B4-BE49-F238E27FC236}">
                <a16:creationId xmlns:a16="http://schemas.microsoft.com/office/drawing/2014/main" id="{06EB566E-EC99-4165-B0D6-C3DC47D789E1}"/>
              </a:ext>
            </a:extLst>
          </p:cNvPr>
          <p:cNvSpPr>
            <a:spLocks noChangeAspect="1" noChangeArrowheads="1"/>
          </p:cNvSpPr>
          <p:nvPr/>
        </p:nvSpPr>
        <p:spPr bwMode="auto">
          <a:xfrm>
            <a:off x="5942012" y="3276599"/>
            <a:ext cx="2819399" cy="28193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8C088EAA-707D-4651-9ABF-C3B17FCC7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0012" y="3550919"/>
            <a:ext cx="2074333" cy="2362200"/>
          </a:xfrm>
          <a:prstGeom prst="rect">
            <a:avLst/>
          </a:prstGeom>
        </p:spPr>
      </p:pic>
      <p:pic>
        <p:nvPicPr>
          <p:cNvPr id="6" name="Picture 5">
            <a:extLst>
              <a:ext uri="{FF2B5EF4-FFF2-40B4-BE49-F238E27FC236}">
                <a16:creationId xmlns:a16="http://schemas.microsoft.com/office/drawing/2014/main" id="{C7AC6867-F486-4139-B9E7-D5BE884BC6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834" y="2026920"/>
            <a:ext cx="2015611" cy="1249679"/>
          </a:xfrm>
          <a:prstGeom prst="rect">
            <a:avLst/>
          </a:prstGeom>
        </p:spPr>
      </p:pic>
      <p:pic>
        <p:nvPicPr>
          <p:cNvPr id="8" name="Picture 7">
            <a:extLst>
              <a:ext uri="{FF2B5EF4-FFF2-40B4-BE49-F238E27FC236}">
                <a16:creationId xmlns:a16="http://schemas.microsoft.com/office/drawing/2014/main" id="{57C054F4-C4CD-4542-B6B1-E741CD9AB7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2876" y="3550919"/>
            <a:ext cx="1381887" cy="2362200"/>
          </a:xfrm>
          <a:prstGeom prst="rect">
            <a:avLst/>
          </a:prstGeom>
        </p:spPr>
      </p:pic>
      <p:pic>
        <p:nvPicPr>
          <p:cNvPr id="13" name="Picture 12">
            <a:extLst>
              <a:ext uri="{FF2B5EF4-FFF2-40B4-BE49-F238E27FC236}">
                <a16:creationId xmlns:a16="http://schemas.microsoft.com/office/drawing/2014/main" id="{04AD2CC0-569D-4280-AF4C-646976C674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08987" y="676274"/>
            <a:ext cx="1762125" cy="2600325"/>
          </a:xfrm>
          <a:prstGeom prst="rect">
            <a:avLst/>
          </a:prstGeom>
        </p:spPr>
      </p:pic>
    </p:spTree>
    <p:extLst>
      <p:ext uri="{BB962C8B-B14F-4D97-AF65-F5344CB8AC3E}">
        <p14:creationId xmlns:p14="http://schemas.microsoft.com/office/powerpoint/2010/main" val="228428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WAARlogo">
            <a:extLst>
              <a:ext uri="{FF2B5EF4-FFF2-40B4-BE49-F238E27FC236}">
                <a16:creationId xmlns:a16="http://schemas.microsoft.com/office/drawing/2014/main" id="{3E0D2586-DA40-4264-A0E4-A615B1100502}"/>
              </a:ext>
            </a:extLst>
          </p:cNvPr>
          <p:cNvPicPr/>
          <p:nvPr/>
        </p:nvPicPr>
        <p:blipFill>
          <a:blip r:embed="rId3" cstate="print"/>
          <a:srcRect/>
          <a:stretch>
            <a:fillRect/>
          </a:stretch>
        </p:blipFill>
        <p:spPr bwMode="auto">
          <a:xfrm>
            <a:off x="514216" y="5274147"/>
            <a:ext cx="2628215" cy="1032876"/>
          </a:xfrm>
          <a:prstGeom prst="rect">
            <a:avLst/>
          </a:prstGeom>
          <a:noFill/>
          <a:ln w="9525">
            <a:noFill/>
            <a:miter lim="800000"/>
            <a:headEnd/>
            <a:tailEnd/>
          </a:ln>
        </p:spPr>
      </p:pic>
      <p:pic>
        <p:nvPicPr>
          <p:cNvPr id="5" name="Picture 4">
            <a:extLst>
              <a:ext uri="{FF2B5EF4-FFF2-40B4-BE49-F238E27FC236}">
                <a16:creationId xmlns:a16="http://schemas.microsoft.com/office/drawing/2014/main" id="{2136C9BD-7871-4780-9FD9-F28C30424C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4661" y="457200"/>
            <a:ext cx="2268550" cy="3276600"/>
          </a:xfrm>
          <a:prstGeom prst="rect">
            <a:avLst/>
          </a:prstGeom>
        </p:spPr>
      </p:pic>
      <p:sp>
        <p:nvSpPr>
          <p:cNvPr id="39938" name="Title 1">
            <a:extLst>
              <a:ext uri="{FF2B5EF4-FFF2-40B4-BE49-F238E27FC236}">
                <a16:creationId xmlns:a16="http://schemas.microsoft.com/office/drawing/2014/main" id="{E20C2E77-EA3A-4B23-902E-8102FF25F7DA}"/>
              </a:ext>
            </a:extLst>
          </p:cNvPr>
          <p:cNvSpPr>
            <a:spLocks noGrp="1" noChangeArrowheads="1"/>
          </p:cNvSpPr>
          <p:nvPr>
            <p:ph type="title"/>
          </p:nvPr>
        </p:nvSpPr>
        <p:spPr>
          <a:xfrm>
            <a:off x="1827212" y="990600"/>
            <a:ext cx="8229600" cy="838200"/>
          </a:xfrm>
        </p:spPr>
        <p:txBody>
          <a:bodyPr/>
          <a:lstStyle/>
          <a:p>
            <a:pPr algn="l"/>
            <a:r>
              <a:rPr lang="en-US" altLang="en-US" dirty="0"/>
              <a:t>Important Partners (cont.)</a:t>
            </a:r>
          </a:p>
        </p:txBody>
      </p:sp>
      <p:sp>
        <p:nvSpPr>
          <p:cNvPr id="36867" name="Content Placeholder 2">
            <a:extLst>
              <a:ext uri="{FF2B5EF4-FFF2-40B4-BE49-F238E27FC236}">
                <a16:creationId xmlns:a16="http://schemas.microsoft.com/office/drawing/2014/main" id="{672F890F-CC2D-4ABD-BFBA-D20404336DA9}"/>
              </a:ext>
            </a:extLst>
          </p:cNvPr>
          <p:cNvSpPr>
            <a:spLocks noGrp="1"/>
          </p:cNvSpPr>
          <p:nvPr>
            <p:ph idx="1"/>
          </p:nvPr>
        </p:nvSpPr>
        <p:spPr>
          <a:xfrm>
            <a:off x="2665412" y="2133600"/>
            <a:ext cx="8229600" cy="3886200"/>
          </a:xfrm>
        </p:spPr>
        <p:txBody>
          <a:bodyPr/>
          <a:lstStyle/>
          <a:p>
            <a:pPr>
              <a:defRPr/>
            </a:pPr>
            <a:r>
              <a:rPr lang="en-US" altLang="en-US" dirty="0"/>
              <a:t>Other benefit programs</a:t>
            </a:r>
          </a:p>
          <a:p>
            <a:pPr lvl="1">
              <a:defRPr/>
            </a:pPr>
            <a:r>
              <a:rPr lang="en-US" altLang="en-US" sz="2400" dirty="0"/>
              <a:t>Homestead Tax Credit/AARP/VITA Tax sessions</a:t>
            </a:r>
          </a:p>
          <a:p>
            <a:pPr lvl="1">
              <a:defRPr/>
            </a:pPr>
            <a:r>
              <a:rPr lang="en-US" altLang="en-US" sz="2400" dirty="0" err="1"/>
              <a:t>FoodShare</a:t>
            </a:r>
            <a:r>
              <a:rPr lang="en-US" altLang="en-US" sz="2400" dirty="0"/>
              <a:t> (SNAP)</a:t>
            </a:r>
          </a:p>
          <a:p>
            <a:pPr lvl="1">
              <a:defRPr/>
            </a:pPr>
            <a:r>
              <a:rPr lang="en-US" altLang="en-US" sz="2400" dirty="0"/>
              <a:t>Low Income Heating Assistance</a:t>
            </a:r>
          </a:p>
          <a:p>
            <a:pPr lvl="1">
              <a:defRPr/>
            </a:pPr>
            <a:r>
              <a:rPr lang="en-US" altLang="en-US" sz="2400" dirty="0" err="1"/>
              <a:t>Stockbox</a:t>
            </a:r>
            <a:r>
              <a:rPr lang="en-US" altLang="en-US" sz="2400" dirty="0"/>
              <a:t>, Hunger Task Force</a:t>
            </a:r>
          </a:p>
          <a:p>
            <a:pPr lvl="1">
              <a:defRPr/>
            </a:pPr>
            <a:r>
              <a:rPr lang="en-US" altLang="en-US" sz="2400" dirty="0"/>
              <a:t>Hispanic/Hmong/Native American/other local community centers</a:t>
            </a:r>
            <a:endParaRPr lang="en-US" altLang="en-US" dirty="0"/>
          </a:p>
          <a:p>
            <a:pPr>
              <a:defRPr/>
            </a:pPr>
            <a:r>
              <a:rPr lang="en-US" altLang="en-US" dirty="0"/>
              <a:t>Public Health</a:t>
            </a:r>
          </a:p>
          <a:p>
            <a:pPr marL="0" indent="0">
              <a:buNone/>
              <a:defRPr/>
            </a:pPr>
            <a:endParaRPr lang="en-US" altLang="en-US" dirty="0"/>
          </a:p>
          <a:p>
            <a:pPr lvl="1">
              <a:defRPr/>
            </a:pPr>
            <a:endParaRPr lang="en-US" altLang="en-US" dirty="0"/>
          </a:p>
          <a:p>
            <a:pPr lvl="1">
              <a:defRPr/>
            </a:pPr>
            <a:endParaRPr lang="en-US" altLang="en-US" dirty="0"/>
          </a:p>
        </p:txBody>
      </p:sp>
    </p:spTree>
    <p:extLst>
      <p:ext uri="{BB962C8B-B14F-4D97-AF65-F5344CB8AC3E}">
        <p14:creationId xmlns:p14="http://schemas.microsoft.com/office/powerpoint/2010/main" val="2454023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Reaching Wisconsin’s Medicare Beneficiaries&amp;quot;&quot;/&gt;&lt;property id=&quot;20307&quot; value=&quot;267&quot;/&gt;&lt;/object&gt;&lt;object type=&quot;3&quot; unique_id=&quot;10004&quot;&gt;&lt;property id=&quot;20148&quot; value=&quot;5&quot;/&gt;&lt;property id=&quot;20300&quot; value=&quot;Slide 2 - &amp;quot;Providing Outreach and Assistance&amp;quot;&quot;/&gt;&lt;property id=&quot;20307&quot; value=&quot;278&quot;/&gt;&lt;/object&gt;&lt;object type=&quot;3&quot; unique_id=&quot;10005&quot;&gt;&lt;property id=&quot;20148&quot; value=&quot;5&quot;/&gt;&lt;property id=&quot;20300&quot; value=&quot;Slide 3 - &amp;quot;Numbers of People Reached by Wisconsin SHIP through Face-to-Face Outreach Methods&amp;quot;&quot;/&gt;&lt;property id=&quot;20307&quot; value=&quot;279&quot;/&gt;&lt;/object&gt;&lt;object type=&quot;3&quot; unique_id=&quot;10006&quot;&gt;&lt;property id=&quot;20148&quot; value=&quot;5&quot;/&gt;&lt;property id=&quot;20300&quot; value=&quot;Slide 5 - &amp;quot;Wisconsin’s Best Practices  Four Focus Areas:&amp;quot;&quot;/&gt;&lt;property id=&quot;20307&quot; value=&quot;286&quot;/&gt;&lt;/object&gt;&lt;object type=&quot;3&quot; unique_id=&quot;10007&quot;&gt;&lt;property id=&quot;20148&quot; value=&quot;5&quot;/&gt;&lt;property id=&quot;20300&quot; value=&quot;Slide 6 - &amp;quot;Staffing&amp;quot;&quot;/&gt;&lt;property id=&quot;20307&quot; value=&quot;295&quot;/&gt;&lt;/object&gt;&lt;object type=&quot;3&quot; unique_id=&quot;10008&quot;&gt;&lt;property id=&quot;20148&quot; value=&quot;5&quot;/&gt;&lt;property id=&quot;20300&quot; value=&quot;Slide 7 - &amp;quot;Community Partnerships &amp;quot;&quot;/&gt;&lt;property id=&quot;20307&quot; value=&quot;296&quot;/&gt;&lt;/object&gt;&lt;object type=&quot;3&quot; unique_id=&quot;10009&quot;&gt;&lt;property id=&quot;20148&quot; value=&quot;5&quot;/&gt;&lt;property id=&quot;20300&quot; value=&quot;Slide 8 - &amp;quot;Important Partners Include:&amp;quot;&quot;/&gt;&lt;property id=&quot;20307&quot; value=&quot;297&quot;/&gt;&lt;/object&gt;&lt;object type=&quot;3&quot; unique_id=&quot;10010&quot;&gt;&lt;property id=&quot;20148&quot; value=&quot;5&quot;/&gt;&lt;property id=&quot;20300&quot; value=&quot;Slide 9 - &amp;quot;Important Partners (cont)&amp;quot;&quot;/&gt;&lt;property id=&quot;20307&quot; value=&quot;298&quot;/&gt;&lt;/object&gt;&lt;object type=&quot;3&quot; unique_id=&quot;10011&quot;&gt;&lt;property id=&quot;20148&quot; value=&quot;5&quot;/&gt;&lt;property id=&quot;20300&quot; value=&quot;Slide 10 - &amp;quot;Important Partners (cont)&amp;quot;&quot;/&gt;&lt;property id=&quot;20307&quot; value=&quot;299&quot;/&gt;&lt;/object&gt;&lt;object type=&quot;3&quot; unique_id=&quot;10012&quot;&gt;&lt;property id=&quot;20148&quot; value=&quot;5&quot;/&gt;&lt;property id=&quot;20300&quot; value=&quot;Slide 11 - &amp;quot;Other Partners?&amp;quot;&quot;/&gt;&lt;property id=&quot;20307&quot; value=&quot;300&quot;/&gt;&lt;/object&gt;&lt;object type=&quot;3&quot; unique_id=&quot;10013&quot;&gt;&lt;property id=&quot;20148&quot; value=&quot;5&quot;/&gt;&lt;property id=&quot;20300&quot; value=&quot;Slide 12 - &amp;quot;Outreach Directly to Medicare Beneficiaries&amp;quot;&quot;/&gt;&lt;property id=&quot;20307&quot; value=&quot;301&quot;/&gt;&lt;/object&gt;&lt;object type=&quot;3&quot; unique_id=&quot;10014&quot;&gt;&lt;property id=&quot;20148&quot; value=&quot;5&quot;/&gt;&lt;property id=&quot;20300&quot; value=&quot;Slide 13 - &amp;quot;Training Colleagues&amp;quot;&quot;/&gt;&lt;property id=&quot;20307&quot; value=&quot;302&quot;/&gt;&lt;/object&gt;&lt;object type=&quot;3&quot; unique_id=&quot;10015&quot;&gt;&lt;property id=&quot;20148&quot; value=&quot;5&quot;/&gt;&lt;property id=&quot;20300&quot; value=&quot;Slide 14 - &amp;quot;Medicare Outreach and Assistance Resources&amp;quot;&quot;/&gt;&lt;property id=&quot;20307&quot; value=&quot;303&quot;/&gt;&lt;/object&gt;&lt;object type=&quot;3&quot; unique_id=&quot;10016&quot;&gt;&lt;property id=&quot;20148&quot; value=&quot;5&quot;/&gt;&lt;property id=&quot;20300&quot; value=&quot;Slide 15&quot;/&gt;&lt;property id=&quot;20307&quot; value=&quot;307&quot;/&gt;&lt;/object&gt;&lt;object type=&quot;3&quot; unique_id=&quot;10017&quot;&gt;&lt;property id=&quot;20148&quot; value=&quot;5&quot;/&gt;&lt;property id=&quot;20300&quot; value=&quot;Slide 16&quot;/&gt;&lt;property id=&quot;20307&quot; value=&quot;308&quot;/&gt;&lt;/object&gt;&lt;object type=&quot;3&quot; unique_id=&quot;10018&quot;&gt;&lt;property id=&quot;20148&quot; value=&quot;5&quot;/&gt;&lt;property id=&quot;20300&quot; value=&quot;Slide 17&quot;/&gt;&lt;property id=&quot;20307&quot; value=&quot;309&quot;/&gt;&lt;/object&gt;&lt;object type=&quot;3&quot; unique_id=&quot;10019&quot;&gt;&lt;property id=&quot;20148&quot; value=&quot;5&quot;/&gt;&lt;property id=&quot;20300&quot; value=&quot;Slide 18&quot;/&gt;&lt;property id=&quot;20307&quot; value=&quot;310&quot;/&gt;&lt;/object&gt;&lt;object type=&quot;3&quot; unique_id=&quot;10020&quot;&gt;&lt;property id=&quot;20148&quot; value=&quot;5&quot;/&gt;&lt;property id=&quot;20300&quot; value=&quot;Slide 19 - &amp;quot;Medicare Outreach Posters&amp;quot;&quot;/&gt;&lt;property id=&quot;20307&quot; value=&quot;311&quot;/&gt;&lt;/object&gt;&lt;object type=&quot;3&quot; unique_id=&quot;10021&quot;&gt;&lt;property id=&quot;20148&quot; value=&quot;5&quot;/&gt;&lt;property id=&quot;20300&quot; value=&quot;Slide 20&quot;/&gt;&lt;property id=&quot;20307&quot; value=&quot;312&quot;/&gt;&lt;/object&gt;&lt;object type=&quot;3&quot; unique_id=&quot;10022&quot;&gt;&lt;property id=&quot;20148&quot; value=&quot;5&quot;/&gt;&lt;property id=&quot;20300&quot; value=&quot;Slide 21&quot;/&gt;&lt;property id=&quot;20307&quot; value=&quot;313&quot;/&gt;&lt;/object&gt;&lt;object type=&quot;3&quot; unique_id=&quot;10023&quot;&gt;&lt;property id=&quot;20148&quot; value=&quot;5&quot;/&gt;&lt;property id=&quot;20300&quot; value=&quot;Slide 22&quot;/&gt;&lt;property id=&quot;20307&quot; value=&quot;305&quot;/&gt;&lt;/object&gt;&lt;object type=&quot;3&quot; unique_id=&quot;10024&quot;&gt;&lt;property id=&quot;20148&quot; value=&quot;5&quot;/&gt;&lt;property id=&quot;20300&quot; value=&quot;Slide 23 - &amp;quot;Program Descriptions (continued)&amp;quot;&quot;/&gt;&lt;property id=&quot;20307&quot; value=&quot;306&quot;/&gt;&lt;/object&gt;&lt;object type=&quot;3&quot; unique_id=&quot;10025&quot;&gt;&lt;property id=&quot;20148&quot; value=&quot;5&quot;/&gt;&lt;property id=&quot;20300&quot; value=&quot;Slide 24 - &amp;quot;Finding the Resources&amp;quot;&quot;/&gt;&lt;property id=&quot;20307&quot; value=&quot;284&quot;/&gt;&lt;/object&gt;&lt;object type=&quot;3&quot; unique_id=&quot;10026&quot;&gt;&lt;property id=&quot;20148&quot; value=&quot;5&quot;/&gt;&lt;property id=&quot;20300&quot; value=&quot;Slide 25&quot;/&gt;&lt;property id=&quot;20307&quot; value=&quot;283&quot;/&gt;&lt;/object&gt;&lt;object type=&quot;3&quot; unique_id=&quot;10027&quot;&gt;&lt;property id=&quot;20148&quot; value=&quot;5&quot;/&gt;&lt;property id=&quot;20300&quot; value=&quot;Slide 26 - &amp;quot;Questions?&amp;quot;&quot;/&gt;&lt;property id=&quot;20307&quot; value=&quot;272&quot;/&gt;&lt;/object&gt;&lt;object type=&quot;3&quot; unique_id=&quot;10109&quot;&gt;&lt;property id=&quot;20148&quot; value=&quot;5&quot;/&gt;&lt;property id=&quot;20300&quot; value=&quot;Slide 4 - &amp;quot;People Reached by Wisconsin SHIP through Mass Media Methods&amp;quot;&quot;/&gt;&lt;property id=&quot;20307&quot; value=&quot;314&quot;/&gt;&lt;/object&gt;&lt;/object&gt;&lt;object type=&quot;8&quot; unique_id=&quot;10054&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TF02801059.potx" id="{C5FD5170-17AC-4815-968A-FDC1AAB6E99D}" vid="{74C691A5-1550-4555-B870-169F3443F41D}"/>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ED80E12-3BE9-4746-820E-FFB249F467F2}">
  <ds:schemaRefs>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www.w3.org/XML/1998/namespace"/>
    <ds:schemaRef ds:uri="http://purl.org/dc/terms/"/>
    <ds:schemaRef ds:uri="http://purl.org/dc/dcmitype/"/>
    <ds:schemaRef ds:uri="4873beb7-5857-4685-be1f-d57550cc96cc"/>
    <ds:schemaRef ds:uri="http://schemas.microsoft.com/office/2006/metadata/properties"/>
  </ds:schemaRefs>
</ds:datastoreItem>
</file>

<file path=customXml/itemProps2.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003AC8-209A-4321-A17C-1B7A206433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960</TotalTime>
  <Words>2123</Words>
  <Application>Microsoft Office PowerPoint</Application>
  <PresentationFormat>Custom</PresentationFormat>
  <Paragraphs>188</Paragraphs>
  <Slides>27</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Constantia</vt:lpstr>
      <vt:lpstr>Times New Roman</vt:lpstr>
      <vt:lpstr>Books Classic 16x9</vt:lpstr>
      <vt:lpstr>Reaching Wisconsin’s Medicare Beneficiaries</vt:lpstr>
      <vt:lpstr>Providing Outreach and Assistance</vt:lpstr>
      <vt:lpstr>Numbers of People Reached by Wisconsin SHIP through Face-to-Face Outreach Methods</vt:lpstr>
      <vt:lpstr>People Reached by Wisconsin SHIP through Mass Media Methods</vt:lpstr>
      <vt:lpstr>Wisconsin’s Best Practices  Four Focus Areas:</vt:lpstr>
      <vt:lpstr>Staffing</vt:lpstr>
      <vt:lpstr>Community Partnerships </vt:lpstr>
      <vt:lpstr>Important Partners Include:</vt:lpstr>
      <vt:lpstr>Important Partners (cont.)</vt:lpstr>
      <vt:lpstr>Important Partners (cont.)</vt:lpstr>
      <vt:lpstr>Other Partners?</vt:lpstr>
      <vt:lpstr>Outreach Directly to Medicare Beneficiaries</vt:lpstr>
      <vt:lpstr>Training Colleagues</vt:lpstr>
      <vt:lpstr>Medicare Outreach and Assistance Resources</vt:lpstr>
      <vt:lpstr>PowerPoint Presentation</vt:lpstr>
      <vt:lpstr>PowerPoint Presentation</vt:lpstr>
      <vt:lpstr>PowerPoint Presentation</vt:lpstr>
      <vt:lpstr>PowerPoint Presentation</vt:lpstr>
      <vt:lpstr>Medicare Outreach Posters</vt:lpstr>
      <vt:lpstr>PowerPoint Presentation</vt:lpstr>
      <vt:lpstr>PowerPoint Presentation</vt:lpstr>
      <vt:lpstr>PowerPoint Presentation</vt:lpstr>
      <vt:lpstr>Program Descriptions (continued)</vt:lpstr>
      <vt:lpstr>Finding the Resources</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Reaching Wisconsin’s Medicare Beneficiaries</dc:title>
  <dc:creator>Debbie Bisswurm</dc:creator>
  <cp:lastModifiedBy>Debbie Bisswurm</cp:lastModifiedBy>
  <cp:revision>52</cp:revision>
  <cp:lastPrinted>2017-10-30T16:07:47Z</cp:lastPrinted>
  <dcterms:created xsi:type="dcterms:W3CDTF">2017-10-18T20:13:32Z</dcterms:created>
  <dcterms:modified xsi:type="dcterms:W3CDTF">2017-12-12T17:35:16Z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