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C3FCC-0C88-48FA-B7CC-41B3EF8663F2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6DFF1-F1C3-42FF-85FA-1F0F93BDD9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next slide for pancake</a:t>
            </a:r>
            <a:r>
              <a:rPr lang="en-US" baseline="0" dirty="0" smtClean="0"/>
              <a:t> syrup vs. pure maple syrup food labels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6DFF1-F1C3-42FF-85FA-1F0F93BDD9E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3F9EC-F325-497D-8217-6087BBA224BF}" type="datetimeFigureOut">
              <a:rPr lang="en-US" smtClean="0"/>
              <a:pPr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C91D6-13EB-4C44-B325-A1DCD9DBA1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April </a:t>
            </a:r>
            <a:r>
              <a:rPr lang="en-US" dirty="0" smtClean="0"/>
              <a:t>2015</a:t>
            </a:r>
            <a:br>
              <a:rPr lang="en-US" dirty="0" smtClean="0"/>
            </a:br>
            <a:r>
              <a:rPr lang="en-US" dirty="0" smtClean="0"/>
              <a:t>Pure Maple </a:t>
            </a:r>
            <a:r>
              <a:rPr lang="en-US" dirty="0" smtClean="0"/>
              <a:t>Syrup</a:t>
            </a:r>
            <a:endParaRPr lang="en-US" dirty="0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066800" y="533400"/>
            <a:ext cx="6781800" cy="1219200"/>
            <a:chOff x="1694" y="5644"/>
            <a:chExt cx="4283" cy="1019"/>
          </a:xfrm>
        </p:grpSpPr>
        <p:pic>
          <p:nvPicPr>
            <p:cNvPr id="1032" name="Picture 8" descr="apple bit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0446785" flipH="1">
              <a:off x="5119" y="5644"/>
              <a:ext cx="858" cy="1019"/>
            </a:xfrm>
            <a:prstGeom prst="rect">
              <a:avLst/>
            </a:prstGeom>
            <a:noFill/>
          </p:spPr>
        </p:pic>
        <p:sp>
          <p:nvSpPr>
            <p:cNvPr id="1033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694" y="5982"/>
              <a:ext cx="3645" cy="4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2000" kern="10" spc="0" dirty="0" smtClean="0">
                  <a:ln w="19050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Wide Latin"/>
                </a:rPr>
                <a:t>Beneficial Bites</a:t>
              </a:r>
              <a:endParaRPr lang="en-US" sz="2000" kern="10" spc="0" dirty="0">
                <a:ln w="19050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Wide Latin"/>
              </a:endParaRPr>
            </a:p>
          </p:txBody>
        </p:sp>
      </p:grpSp>
      <p:pic>
        <p:nvPicPr>
          <p:cNvPr id="17" name="Picture 16" descr="imagesMW6CUPUJ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3733799"/>
            <a:ext cx="3124200" cy="28485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105400"/>
          </a:xfrm>
        </p:spPr>
        <p:txBody>
          <a:bodyPr>
            <a:noAutofit/>
          </a:bodyPr>
          <a:lstStyle/>
          <a:p>
            <a:r>
              <a:rPr lang="en-US" sz="2600" dirty="0" smtClean="0"/>
              <a:t>Wisconsin has a Maple Syrup Producers Association</a:t>
            </a:r>
          </a:p>
          <a:p>
            <a:endParaRPr lang="en-US" sz="2600" dirty="0" smtClean="0"/>
          </a:p>
          <a:p>
            <a:r>
              <a:rPr lang="en-US" sz="2600" dirty="0" smtClean="0"/>
              <a:t>The Sugar Maple is the Wisconsin state tree</a:t>
            </a:r>
          </a:p>
          <a:p>
            <a:endParaRPr lang="en-US" sz="2600" dirty="0" smtClean="0"/>
          </a:p>
          <a:p>
            <a:r>
              <a:rPr lang="en-US" sz="2600" dirty="0" smtClean="0"/>
              <a:t>Maple sugaring has important cultural significance in Wisconsin</a:t>
            </a:r>
          </a:p>
          <a:p>
            <a:endParaRPr lang="en-US" sz="26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600" dirty="0"/>
              <a:t>In the United States, syrup must be made almost entirely from maple sap to be labeled as "maple</a:t>
            </a:r>
            <a:r>
              <a:rPr lang="en-US" sz="2600" dirty="0" smtClean="0"/>
              <a:t>".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2600" dirty="0"/>
          </a:p>
          <a:p>
            <a:r>
              <a:rPr lang="en-US" sz="2600" dirty="0" smtClean="0"/>
              <a:t>Quebec, Canada produces ¾ of the world’s maple syrup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229600" cy="1143000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600200" y="838200"/>
            <a:ext cx="6248400" cy="914400"/>
            <a:chOff x="1694" y="5644"/>
            <a:chExt cx="4283" cy="1019"/>
          </a:xfrm>
        </p:grpSpPr>
        <p:pic>
          <p:nvPicPr>
            <p:cNvPr id="7" name="Picture 8" descr="apple bit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0446785" flipH="1">
              <a:off x="5119" y="5644"/>
              <a:ext cx="858" cy="1019"/>
            </a:xfrm>
            <a:prstGeom prst="rect">
              <a:avLst/>
            </a:prstGeom>
            <a:noFill/>
          </p:spPr>
        </p:pic>
        <p:sp>
          <p:nvSpPr>
            <p:cNvPr id="8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694" y="5982"/>
              <a:ext cx="3645" cy="4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2000" kern="10" spc="0" dirty="0" smtClean="0">
                  <a:ln w="19050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Wide Latin"/>
                </a:rPr>
                <a:t>Beneficial Bites</a:t>
              </a:r>
              <a:endParaRPr lang="en-US" sz="2000" kern="10" spc="0" dirty="0">
                <a:ln w="19050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Wide Latin"/>
              </a:endParaRPr>
            </a:p>
          </p:txBody>
        </p:sp>
      </p:grpSp>
      <p:pic>
        <p:nvPicPr>
          <p:cNvPr id="9" name="Picture 8" descr="Maple Tre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3429000"/>
            <a:ext cx="2895600" cy="289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Maple Syrup?</a:t>
            </a:r>
          </a:p>
          <a:p>
            <a:r>
              <a:rPr lang="en-US" dirty="0" smtClean="0"/>
              <a:t>History and Production of Maple Syrup</a:t>
            </a:r>
          </a:p>
          <a:p>
            <a:r>
              <a:rPr lang="en-US" dirty="0" smtClean="0"/>
              <a:t>Health Benefits</a:t>
            </a:r>
          </a:p>
          <a:p>
            <a:r>
              <a:rPr lang="en-US" dirty="0" smtClean="0"/>
              <a:t>Use and Storage</a:t>
            </a:r>
          </a:p>
          <a:p>
            <a:r>
              <a:rPr lang="en-US" dirty="0" smtClean="0"/>
              <a:t>Fun Facts</a:t>
            </a:r>
            <a:endParaRPr lang="en-US" dirty="0"/>
          </a:p>
        </p:txBody>
      </p:sp>
      <p:pic>
        <p:nvPicPr>
          <p:cNvPr id="4" name="Picture 3" descr="images[5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3429000"/>
            <a:ext cx="2352018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Maple Syrup?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Made from the sap of the Sugar Maple</a:t>
            </a:r>
          </a:p>
          <a:p>
            <a:r>
              <a:rPr lang="en-US" dirty="0" smtClean="0"/>
              <a:t>Sap is collected through the tapping of trees</a:t>
            </a:r>
          </a:p>
          <a:p>
            <a:r>
              <a:rPr lang="en-US" dirty="0" smtClean="0"/>
              <a:t>It takes 40 gallons of sap to make one gallon of maple syrup!</a:t>
            </a:r>
          </a:p>
          <a:p>
            <a:r>
              <a:rPr lang="en-US" dirty="0" smtClean="0"/>
              <a:t>Blended pancake syrup only contains 1% actual maple syrup </a:t>
            </a:r>
            <a:endParaRPr lang="en-US" dirty="0"/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676400" y="5257800"/>
            <a:ext cx="6248400" cy="914400"/>
            <a:chOff x="1694" y="5644"/>
            <a:chExt cx="4283" cy="1019"/>
          </a:xfrm>
        </p:grpSpPr>
        <p:pic>
          <p:nvPicPr>
            <p:cNvPr id="5" name="Picture 8" descr="apple bit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20446785" flipH="1">
              <a:off x="5119" y="5644"/>
              <a:ext cx="858" cy="1019"/>
            </a:xfrm>
            <a:prstGeom prst="rect">
              <a:avLst/>
            </a:prstGeom>
            <a:noFill/>
          </p:spPr>
        </p:pic>
        <p:sp>
          <p:nvSpPr>
            <p:cNvPr id="6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694" y="5982"/>
              <a:ext cx="3645" cy="4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2000" kern="10" spc="0" dirty="0" smtClean="0">
                  <a:ln w="19050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Wide Latin"/>
                </a:rPr>
                <a:t>Beneficial Bites</a:t>
              </a:r>
              <a:endParaRPr lang="en-US" sz="2000" kern="10" spc="0" dirty="0">
                <a:ln w="19050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Wide Lati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yrup Labe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609600"/>
            <a:ext cx="7802880" cy="5852160"/>
          </a:xfrm>
          <a:prstGeom prst="rect">
            <a:avLst/>
          </a:prstGeom>
          <a:ln w="0">
            <a:solidFill>
              <a:schemeClr val="tx1"/>
            </a:solidFill>
          </a:ln>
        </p:spPr>
      </p:pic>
      <p:sp>
        <p:nvSpPr>
          <p:cNvPr id="5" name="Oval 4"/>
          <p:cNvSpPr/>
          <p:nvPr/>
        </p:nvSpPr>
        <p:spPr>
          <a:xfrm>
            <a:off x="685800" y="3352800"/>
            <a:ext cx="3581400" cy="9906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24000" y="1676400"/>
            <a:ext cx="1676400" cy="6858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91200" y="3505200"/>
            <a:ext cx="2667000" cy="762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Maple Syrup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Maple sugaring has been around since the 1500’s</a:t>
            </a:r>
          </a:p>
          <a:p>
            <a:endParaRPr lang="en-US" dirty="0" smtClean="0"/>
          </a:p>
          <a:p>
            <a:r>
              <a:rPr lang="en-US" dirty="0" smtClean="0"/>
              <a:t>Tribes in North America had a tradition of sugaring following the spring thaw</a:t>
            </a:r>
          </a:p>
          <a:p>
            <a:endParaRPr lang="en-US" dirty="0" smtClean="0"/>
          </a:p>
          <a:p>
            <a:r>
              <a:rPr lang="en-US" dirty="0" smtClean="0"/>
              <a:t>Native Americans and European settlers began boiling maple sap in the 1700’s</a:t>
            </a:r>
          </a:p>
          <a:p>
            <a:endParaRPr lang="en-US" dirty="0" smtClean="0"/>
          </a:p>
          <a:p>
            <a:r>
              <a:rPr lang="en-US" dirty="0" smtClean="0"/>
              <a:t>Maple syrup industry began in the United States during the Civil War</a:t>
            </a:r>
          </a:p>
          <a:p>
            <a:endParaRPr lang="en-US" dirty="0" smtClean="0"/>
          </a:p>
          <a:p>
            <a:r>
              <a:rPr lang="en-US" dirty="0" smtClean="0"/>
              <a:t>Technological advances were finally made in the 1970’s with updated tapping and tubing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Tapping trees:</a:t>
            </a:r>
          </a:p>
          <a:p>
            <a:pPr lvl="1"/>
            <a:r>
              <a:rPr lang="en-US" dirty="0" smtClean="0"/>
              <a:t>Sap flow does not begin until after a hard freeze followed by multiple warm days (in the 40’s)</a:t>
            </a:r>
          </a:p>
          <a:p>
            <a:pPr lvl="1"/>
            <a:r>
              <a:rPr lang="en-US" dirty="0" smtClean="0"/>
              <a:t>Sap flows for 3-4 weeks</a:t>
            </a:r>
          </a:p>
          <a:p>
            <a:pPr>
              <a:buNone/>
            </a:pPr>
            <a:r>
              <a:rPr lang="en-US" dirty="0" smtClean="0"/>
              <a:t>Making syrup:</a:t>
            </a:r>
          </a:p>
          <a:p>
            <a:pPr lvl="1"/>
            <a:r>
              <a:rPr lang="en-US" dirty="0" smtClean="0"/>
              <a:t>Syrup is made by removing water from sap</a:t>
            </a:r>
          </a:p>
          <a:p>
            <a:pPr lvl="1"/>
            <a:r>
              <a:rPr lang="en-US" dirty="0" smtClean="0"/>
              <a:t>Sap contains 98% water and 2% sugar</a:t>
            </a:r>
          </a:p>
          <a:p>
            <a:pPr lvl="1"/>
            <a:r>
              <a:rPr lang="en-US" dirty="0" smtClean="0"/>
              <a:t>An evaporator is used to boil the sap and produce maple syrup</a:t>
            </a:r>
          </a:p>
          <a:p>
            <a:pPr lvl="1"/>
            <a:r>
              <a:rPr lang="en-US" dirty="0" smtClean="0"/>
              <a:t>The boiling process is time consuming!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Provides small amounts of iron, calcium, zinc, manganese and potassium</a:t>
            </a:r>
          </a:p>
          <a:p>
            <a:r>
              <a:rPr lang="en-US" sz="2800" dirty="0" smtClean="0"/>
              <a:t>A natural sweetener! Use as an alternative to sugar in recipes.</a:t>
            </a:r>
          </a:p>
          <a:p>
            <a:r>
              <a:rPr lang="en-US" sz="2800" dirty="0" smtClean="0"/>
              <a:t>Contains small amounts of </a:t>
            </a:r>
            <a:r>
              <a:rPr lang="en-US" sz="2800" dirty="0" err="1" smtClean="0"/>
              <a:t>polyphenols</a:t>
            </a:r>
            <a:r>
              <a:rPr lang="en-US" sz="2800" dirty="0" smtClean="0"/>
              <a:t>– great for reducing inflammation!</a:t>
            </a:r>
          </a:p>
          <a:p>
            <a:r>
              <a:rPr lang="en-US" sz="2800" dirty="0" smtClean="0"/>
              <a:t>Provides concentrated energy with 50 calories in 1 tablespoon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images4OTCDB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91400" y="5181600"/>
            <a:ext cx="1447799" cy="1415910"/>
          </a:xfrm>
          <a:prstGeom prst="rect">
            <a:avLst/>
          </a:prstGeom>
        </p:spPr>
      </p:pic>
      <p:pic>
        <p:nvPicPr>
          <p:cNvPr id="5" name="Picture 4" descr="images4OTCDB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228600"/>
            <a:ext cx="1447799" cy="1415910"/>
          </a:xfrm>
          <a:prstGeom prst="rect">
            <a:avLst/>
          </a:prstGeom>
        </p:spPr>
      </p:pic>
      <p:pic>
        <p:nvPicPr>
          <p:cNvPr id="6" name="Picture 5" descr="images4OTCDB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181600"/>
            <a:ext cx="1447799" cy="1415910"/>
          </a:xfrm>
          <a:prstGeom prst="rect">
            <a:avLst/>
          </a:prstGeom>
        </p:spPr>
      </p:pic>
      <p:pic>
        <p:nvPicPr>
          <p:cNvPr id="7" name="Picture 6" descr="images4OTCDB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0"/>
            <a:ext cx="1447799" cy="14159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Maple Syrup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Use as a substitution for sugar in recipes. Just follow these conversion tips: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1. Substitute sugar for equal amounts syrup.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2.Decrease the quantity of liquid ingredients                 by half.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**Maple syrup is not just for sweets. Try in </a:t>
            </a:r>
          </a:p>
          <a:p>
            <a:pPr>
              <a:buNone/>
            </a:pPr>
            <a:r>
              <a:rPr lang="en-US" dirty="0" smtClean="0"/>
              <a:t>marinades, dressings, and other unconventional</a:t>
            </a:r>
          </a:p>
          <a:p>
            <a:pPr>
              <a:buNone/>
            </a:pPr>
            <a:r>
              <a:rPr lang="en-US" dirty="0" smtClean="0"/>
              <a:t>ways!</a:t>
            </a:r>
            <a:endParaRPr lang="en-US" dirty="0"/>
          </a:p>
        </p:txBody>
      </p:sp>
      <p:pic>
        <p:nvPicPr>
          <p:cNvPr id="4" name="Picture 3" descr="Pancak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3528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if s</a:t>
            </a:r>
            <a:r>
              <a:rPr lang="en-US" dirty="0" smtClean="0"/>
              <a:t>tored </a:t>
            </a:r>
            <a:r>
              <a:rPr lang="en-US" dirty="0" smtClean="0"/>
              <a:t>in refrigeration</a:t>
            </a:r>
          </a:p>
          <a:p>
            <a:endParaRPr lang="en-US" dirty="0" smtClean="0"/>
          </a:p>
          <a:p>
            <a:r>
              <a:rPr lang="en-US" dirty="0" smtClean="0"/>
              <a:t>Will </a:t>
            </a:r>
            <a:r>
              <a:rPr lang="en-US" dirty="0" smtClean="0"/>
              <a:t>keep up to one year if stored in the freezer</a:t>
            </a:r>
            <a:endParaRPr lang="en-US" dirty="0"/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447800" y="5029200"/>
            <a:ext cx="6248400" cy="914400"/>
            <a:chOff x="1694" y="5644"/>
            <a:chExt cx="4283" cy="1019"/>
          </a:xfrm>
        </p:grpSpPr>
        <p:pic>
          <p:nvPicPr>
            <p:cNvPr id="5" name="Picture 8" descr="apple bite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0446785" flipH="1">
              <a:off x="5119" y="5644"/>
              <a:ext cx="858" cy="1019"/>
            </a:xfrm>
            <a:prstGeom prst="rect">
              <a:avLst/>
            </a:prstGeom>
            <a:noFill/>
          </p:spPr>
        </p:pic>
        <p:sp>
          <p:nvSpPr>
            <p:cNvPr id="6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694" y="5982"/>
              <a:ext cx="3645" cy="4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US" sz="2000" kern="10" spc="0" dirty="0" smtClean="0">
                  <a:ln w="19050">
                    <a:noFill/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Wide Latin"/>
                </a:rPr>
                <a:t>Beneficial Bites</a:t>
              </a:r>
              <a:endParaRPr lang="en-US" sz="2000" kern="10" spc="0" dirty="0">
                <a:ln w="19050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Wide Latin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362</Words>
  <Application>Microsoft Office PowerPoint</Application>
  <PresentationFormat>On-screen Show (4:3)</PresentationFormat>
  <Paragraphs>68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April 2015 Pure Maple Syrup</vt:lpstr>
      <vt:lpstr>Outline</vt:lpstr>
      <vt:lpstr>What is Maple Syrup?</vt:lpstr>
      <vt:lpstr>Slide 4</vt:lpstr>
      <vt:lpstr>History of Maple Syrup</vt:lpstr>
      <vt:lpstr>Processing</vt:lpstr>
      <vt:lpstr>Health benefits</vt:lpstr>
      <vt:lpstr>Uses of Maple Syrup</vt:lpstr>
      <vt:lpstr>Storage</vt:lpstr>
      <vt:lpstr>Fun Facts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April, 2015 Maple Syrup</dc:title>
  <dc:creator>bcadmin</dc:creator>
  <cp:lastModifiedBy>jennifer.jako</cp:lastModifiedBy>
  <cp:revision>26</cp:revision>
  <dcterms:created xsi:type="dcterms:W3CDTF">2015-04-09T15:41:03Z</dcterms:created>
  <dcterms:modified xsi:type="dcterms:W3CDTF">2015-04-16T20:15:03Z</dcterms:modified>
</cp:coreProperties>
</file>