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65" r:id="rId6"/>
    <p:sldId id="266" r:id="rId7"/>
    <p:sldId id="267" r:id="rId8"/>
    <p:sldId id="258" r:id="rId9"/>
    <p:sldId id="268" r:id="rId10"/>
    <p:sldId id="269" r:id="rId11"/>
    <p:sldId id="262" r:id="rId12"/>
    <p:sldId id="260" r:id="rId13"/>
    <p:sldId id="270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96" d="100"/>
          <a:sy n="96" d="100"/>
        </p:scale>
        <p:origin x="-3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D3B4FC-FA27-4140-947F-7A9FDBE63A6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B88CAB5-8960-4EEC-8505-12E4A8EE0CC6}">
      <dgm:prSet/>
      <dgm:spPr/>
      <dgm:t>
        <a:bodyPr/>
        <a:lstStyle/>
        <a:p>
          <a:pPr algn="ctr" rtl="0"/>
          <a:r>
            <a:rPr lang="en-US" b="1" dirty="0" smtClean="0"/>
            <a:t>WHAT IS VITAMIN D?</a:t>
          </a:r>
          <a:endParaRPr lang="en-US" dirty="0"/>
        </a:p>
      </dgm:t>
    </dgm:pt>
    <dgm:pt modelId="{C91FED47-C143-4628-B42D-11DEE49FDD6F}" type="parTrans" cxnId="{C001CC8D-5E5F-48D4-A623-8150BC274D74}">
      <dgm:prSet/>
      <dgm:spPr/>
      <dgm:t>
        <a:bodyPr/>
        <a:lstStyle/>
        <a:p>
          <a:endParaRPr lang="en-US"/>
        </a:p>
      </dgm:t>
    </dgm:pt>
    <dgm:pt modelId="{FAB3DD63-A169-409A-9E03-29B4CF14B514}" type="sibTrans" cxnId="{C001CC8D-5E5F-48D4-A623-8150BC274D74}">
      <dgm:prSet/>
      <dgm:spPr/>
      <dgm:t>
        <a:bodyPr/>
        <a:lstStyle/>
        <a:p>
          <a:endParaRPr lang="en-US"/>
        </a:p>
      </dgm:t>
    </dgm:pt>
    <dgm:pt modelId="{B03336B9-4A43-4C22-882B-08DC860DB741}" type="pres">
      <dgm:prSet presAssocID="{26D3B4FC-FA27-4140-947F-7A9FDBE63A62}" presName="linear" presStyleCnt="0">
        <dgm:presLayoutVars>
          <dgm:animLvl val="lvl"/>
          <dgm:resizeHandles val="exact"/>
        </dgm:presLayoutVars>
      </dgm:prSet>
      <dgm:spPr/>
    </dgm:pt>
    <dgm:pt modelId="{D3E39482-C394-44E8-88E3-B864219AD42A}" type="pres">
      <dgm:prSet presAssocID="{1B88CAB5-8960-4EEC-8505-12E4A8EE0CC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7917A81-BFDA-42A7-88EB-A28CB5105175}" type="presOf" srcId="{1B88CAB5-8960-4EEC-8505-12E4A8EE0CC6}" destId="{D3E39482-C394-44E8-88E3-B864219AD42A}" srcOrd="0" destOrd="0" presId="urn:microsoft.com/office/officeart/2005/8/layout/vList2"/>
    <dgm:cxn modelId="{C001CC8D-5E5F-48D4-A623-8150BC274D74}" srcId="{26D3B4FC-FA27-4140-947F-7A9FDBE63A62}" destId="{1B88CAB5-8960-4EEC-8505-12E4A8EE0CC6}" srcOrd="0" destOrd="0" parTransId="{C91FED47-C143-4628-B42D-11DEE49FDD6F}" sibTransId="{FAB3DD63-A169-409A-9E03-29B4CF14B514}"/>
    <dgm:cxn modelId="{BD7E91CB-9DFD-4ED9-941F-474A3D2DD74A}" type="presOf" srcId="{26D3B4FC-FA27-4140-947F-7A9FDBE63A62}" destId="{B03336B9-4A43-4C22-882B-08DC860DB741}" srcOrd="0" destOrd="0" presId="urn:microsoft.com/office/officeart/2005/8/layout/vList2"/>
    <dgm:cxn modelId="{31DC7AA6-CBB2-4EA6-AAC2-381B86517AED}" type="presParOf" srcId="{B03336B9-4A43-4C22-882B-08DC860DB741}" destId="{D3E39482-C394-44E8-88E3-B864219AD42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4250C0-D56C-4A98-9623-B3FD4220D2C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7D325E4-8168-4B26-8F08-3513AF28F904}">
      <dgm:prSet/>
      <dgm:spPr/>
      <dgm:t>
        <a:bodyPr/>
        <a:lstStyle/>
        <a:p>
          <a:pPr rtl="0"/>
          <a:r>
            <a:rPr lang="en-US" b="1" smtClean="0"/>
            <a:t>WHAT MAKES VITAMIN D SO GREAT? </a:t>
          </a:r>
          <a:endParaRPr lang="en-US"/>
        </a:p>
      </dgm:t>
    </dgm:pt>
    <dgm:pt modelId="{7CB838FE-0804-44C3-8589-AE3A68342574}" type="parTrans" cxnId="{647FE551-34FD-4476-BF43-9E72CEEF3023}">
      <dgm:prSet/>
      <dgm:spPr/>
      <dgm:t>
        <a:bodyPr/>
        <a:lstStyle/>
        <a:p>
          <a:endParaRPr lang="en-US"/>
        </a:p>
      </dgm:t>
    </dgm:pt>
    <dgm:pt modelId="{F7868A22-7CA0-41CF-B5C5-346D089C2FCE}" type="sibTrans" cxnId="{647FE551-34FD-4476-BF43-9E72CEEF3023}">
      <dgm:prSet/>
      <dgm:spPr/>
      <dgm:t>
        <a:bodyPr/>
        <a:lstStyle/>
        <a:p>
          <a:endParaRPr lang="en-US"/>
        </a:p>
      </dgm:t>
    </dgm:pt>
    <dgm:pt modelId="{AC710BF6-1617-4230-80E7-EC3EA5973E8F}" type="pres">
      <dgm:prSet presAssocID="{884250C0-D56C-4A98-9623-B3FD4220D2CB}" presName="linear" presStyleCnt="0">
        <dgm:presLayoutVars>
          <dgm:animLvl val="lvl"/>
          <dgm:resizeHandles val="exact"/>
        </dgm:presLayoutVars>
      </dgm:prSet>
      <dgm:spPr/>
    </dgm:pt>
    <dgm:pt modelId="{7DBCB46E-831C-4284-B568-B11DA871972C}" type="pres">
      <dgm:prSet presAssocID="{47D325E4-8168-4B26-8F08-3513AF28F90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47FE551-34FD-4476-BF43-9E72CEEF3023}" srcId="{884250C0-D56C-4A98-9623-B3FD4220D2CB}" destId="{47D325E4-8168-4B26-8F08-3513AF28F904}" srcOrd="0" destOrd="0" parTransId="{7CB838FE-0804-44C3-8589-AE3A68342574}" sibTransId="{F7868A22-7CA0-41CF-B5C5-346D089C2FCE}"/>
    <dgm:cxn modelId="{696D6118-83F1-4156-A619-70F5CEAA069A}" type="presOf" srcId="{884250C0-D56C-4A98-9623-B3FD4220D2CB}" destId="{AC710BF6-1617-4230-80E7-EC3EA5973E8F}" srcOrd="0" destOrd="0" presId="urn:microsoft.com/office/officeart/2005/8/layout/vList2"/>
    <dgm:cxn modelId="{ADC9E117-8DCE-4ABB-B2F0-C0065BB9886D}" type="presOf" srcId="{47D325E4-8168-4B26-8F08-3513AF28F904}" destId="{7DBCB46E-831C-4284-B568-B11DA871972C}" srcOrd="0" destOrd="0" presId="urn:microsoft.com/office/officeart/2005/8/layout/vList2"/>
    <dgm:cxn modelId="{1439F5E0-43D8-4DF0-BF78-4C488E6511D0}" type="presParOf" srcId="{AC710BF6-1617-4230-80E7-EC3EA5973E8F}" destId="{7DBCB46E-831C-4284-B568-B11DA871972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BBF77E-E7D0-46D6-8316-1F989C96462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9ED4C1-CB6B-4839-ADF0-0CAA4AC38C24}">
      <dgm:prSet/>
      <dgm:spPr/>
      <dgm:t>
        <a:bodyPr/>
        <a:lstStyle/>
        <a:p>
          <a:pPr algn="ctr" rtl="0"/>
          <a:r>
            <a:rPr lang="en-US" b="1" dirty="0" smtClean="0"/>
            <a:t>WHERE DOES VITAMIN D </a:t>
          </a:r>
        </a:p>
        <a:p>
          <a:pPr algn="ctr" rtl="0"/>
          <a:r>
            <a:rPr lang="en-US" b="1" dirty="0" smtClean="0"/>
            <a:t>COME FROM?</a:t>
          </a:r>
          <a:endParaRPr lang="en-US" dirty="0"/>
        </a:p>
      </dgm:t>
    </dgm:pt>
    <dgm:pt modelId="{177EF172-49D6-41C2-A8D0-38D916926439}" type="parTrans" cxnId="{5233588C-AC1C-4625-95FB-632F46055511}">
      <dgm:prSet/>
      <dgm:spPr/>
      <dgm:t>
        <a:bodyPr/>
        <a:lstStyle/>
        <a:p>
          <a:endParaRPr lang="en-US"/>
        </a:p>
      </dgm:t>
    </dgm:pt>
    <dgm:pt modelId="{C85FCC11-DAA6-4936-8111-05E74F0C30A3}" type="sibTrans" cxnId="{5233588C-AC1C-4625-95FB-632F46055511}">
      <dgm:prSet/>
      <dgm:spPr/>
      <dgm:t>
        <a:bodyPr/>
        <a:lstStyle/>
        <a:p>
          <a:endParaRPr lang="en-US"/>
        </a:p>
      </dgm:t>
    </dgm:pt>
    <dgm:pt modelId="{F66EFB2E-EC28-469C-AD6A-E80A90E11E1A}" type="pres">
      <dgm:prSet presAssocID="{BABBF77E-E7D0-46D6-8316-1F989C964621}" presName="linear" presStyleCnt="0">
        <dgm:presLayoutVars>
          <dgm:animLvl val="lvl"/>
          <dgm:resizeHandles val="exact"/>
        </dgm:presLayoutVars>
      </dgm:prSet>
      <dgm:spPr/>
    </dgm:pt>
    <dgm:pt modelId="{B0B8FBAC-C12C-4F8E-A9C7-AC4F27083FBC}" type="pres">
      <dgm:prSet presAssocID="{229ED4C1-CB6B-4839-ADF0-0CAA4AC38C2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D5044FA-21FF-47B6-8A08-1ADE41F1919A}" type="presOf" srcId="{BABBF77E-E7D0-46D6-8316-1F989C964621}" destId="{F66EFB2E-EC28-469C-AD6A-E80A90E11E1A}" srcOrd="0" destOrd="0" presId="urn:microsoft.com/office/officeart/2005/8/layout/vList2"/>
    <dgm:cxn modelId="{5233588C-AC1C-4625-95FB-632F46055511}" srcId="{BABBF77E-E7D0-46D6-8316-1F989C964621}" destId="{229ED4C1-CB6B-4839-ADF0-0CAA4AC38C24}" srcOrd="0" destOrd="0" parTransId="{177EF172-49D6-41C2-A8D0-38D916926439}" sibTransId="{C85FCC11-DAA6-4936-8111-05E74F0C30A3}"/>
    <dgm:cxn modelId="{7B6784B8-9D57-4506-980C-9F910C179EDF}" type="presOf" srcId="{229ED4C1-CB6B-4839-ADF0-0CAA4AC38C24}" destId="{B0B8FBAC-C12C-4F8E-A9C7-AC4F27083FBC}" srcOrd="0" destOrd="0" presId="urn:microsoft.com/office/officeart/2005/8/layout/vList2"/>
    <dgm:cxn modelId="{B2E4DFBD-8FAD-4BAD-AB78-73B6196C35C6}" type="presParOf" srcId="{F66EFB2E-EC28-469C-AD6A-E80A90E11E1A}" destId="{B0B8FBAC-C12C-4F8E-A9C7-AC4F27083FB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5C6B9-9110-4596-8EC6-6F100E932A9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CF8BC75-FA33-4181-A36F-658C6681ABE5}">
      <dgm:prSet/>
      <dgm:spPr/>
      <dgm:t>
        <a:bodyPr/>
        <a:lstStyle/>
        <a:p>
          <a:pPr rtl="0"/>
          <a:r>
            <a:rPr lang="en-US" b="1" smtClean="0"/>
            <a:t>HOW MUCH VITAMIN D IS RECOMMENDED?</a:t>
          </a:r>
          <a:endParaRPr lang="en-US"/>
        </a:p>
      </dgm:t>
    </dgm:pt>
    <dgm:pt modelId="{27077BFE-3846-4C0B-9CFA-AF81B1F6BDEF}" type="parTrans" cxnId="{494BA88A-5B5D-40A5-83F1-582075103BEE}">
      <dgm:prSet/>
      <dgm:spPr/>
      <dgm:t>
        <a:bodyPr/>
        <a:lstStyle/>
        <a:p>
          <a:endParaRPr lang="en-US"/>
        </a:p>
      </dgm:t>
    </dgm:pt>
    <dgm:pt modelId="{FDF40126-B191-44A1-A93C-ABF4F30105D7}" type="sibTrans" cxnId="{494BA88A-5B5D-40A5-83F1-582075103BEE}">
      <dgm:prSet/>
      <dgm:spPr/>
      <dgm:t>
        <a:bodyPr/>
        <a:lstStyle/>
        <a:p>
          <a:endParaRPr lang="en-US"/>
        </a:p>
      </dgm:t>
    </dgm:pt>
    <dgm:pt modelId="{8D762BEA-A085-4042-AB7F-8ADA92F67B7C}" type="pres">
      <dgm:prSet presAssocID="{5975C6B9-9110-4596-8EC6-6F100E932A96}" presName="linear" presStyleCnt="0">
        <dgm:presLayoutVars>
          <dgm:animLvl val="lvl"/>
          <dgm:resizeHandles val="exact"/>
        </dgm:presLayoutVars>
      </dgm:prSet>
      <dgm:spPr/>
    </dgm:pt>
    <dgm:pt modelId="{CA9C28BF-4ED9-4AA9-98E8-D526BE0A227A}" type="pres">
      <dgm:prSet presAssocID="{ECF8BC75-FA33-4181-A36F-658C6681ABE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70D859C-98CE-410B-AB0B-A229715B8779}" type="presOf" srcId="{5975C6B9-9110-4596-8EC6-6F100E932A96}" destId="{8D762BEA-A085-4042-AB7F-8ADA92F67B7C}" srcOrd="0" destOrd="0" presId="urn:microsoft.com/office/officeart/2005/8/layout/vList2"/>
    <dgm:cxn modelId="{494BA88A-5B5D-40A5-83F1-582075103BEE}" srcId="{5975C6B9-9110-4596-8EC6-6F100E932A96}" destId="{ECF8BC75-FA33-4181-A36F-658C6681ABE5}" srcOrd="0" destOrd="0" parTransId="{27077BFE-3846-4C0B-9CFA-AF81B1F6BDEF}" sibTransId="{FDF40126-B191-44A1-A93C-ABF4F30105D7}"/>
    <dgm:cxn modelId="{373DB997-FF8D-497C-A1A7-5B384BAC1E50}" type="presOf" srcId="{ECF8BC75-FA33-4181-A36F-658C6681ABE5}" destId="{CA9C28BF-4ED9-4AA9-98E8-D526BE0A227A}" srcOrd="0" destOrd="0" presId="urn:microsoft.com/office/officeart/2005/8/layout/vList2"/>
    <dgm:cxn modelId="{AD05B5DF-C8CF-4B79-B260-1A19954704C2}" type="presParOf" srcId="{8D762BEA-A085-4042-AB7F-8ADA92F67B7C}" destId="{CA9C28BF-4ED9-4AA9-98E8-D526BE0A227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654D67-DFC0-4132-98A1-612900F923BA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CB739830-C55D-45C1-BF0A-0039E78CAE94}">
      <dgm:prSet/>
      <dgm:spPr/>
      <dgm:t>
        <a:bodyPr/>
        <a:lstStyle/>
        <a:p>
          <a:pPr rtl="0"/>
          <a:r>
            <a:rPr lang="en-US" b="1" smtClean="0"/>
            <a:t>WHAT HAPPENS IF YOU DO NOT GET ENOUGH VITAMIN D?</a:t>
          </a:r>
          <a:endParaRPr lang="en-US"/>
        </a:p>
      </dgm:t>
    </dgm:pt>
    <dgm:pt modelId="{4EC1F52B-06B0-4099-B53A-1DBB49D412C6}" type="parTrans" cxnId="{DB90BE91-FB4D-434A-9BA1-00656C2C8C84}">
      <dgm:prSet/>
      <dgm:spPr/>
      <dgm:t>
        <a:bodyPr/>
        <a:lstStyle/>
        <a:p>
          <a:endParaRPr lang="en-US"/>
        </a:p>
      </dgm:t>
    </dgm:pt>
    <dgm:pt modelId="{89610B48-232F-4BB6-A539-C16F695E405E}" type="sibTrans" cxnId="{DB90BE91-FB4D-434A-9BA1-00656C2C8C84}">
      <dgm:prSet/>
      <dgm:spPr/>
      <dgm:t>
        <a:bodyPr/>
        <a:lstStyle/>
        <a:p>
          <a:endParaRPr lang="en-US"/>
        </a:p>
      </dgm:t>
    </dgm:pt>
    <dgm:pt modelId="{B1A304BD-B9FB-4EA2-9FB7-D901451F19D7}" type="pres">
      <dgm:prSet presAssocID="{4E654D67-DFC0-4132-98A1-612900F923BA}" presName="linear" presStyleCnt="0">
        <dgm:presLayoutVars>
          <dgm:animLvl val="lvl"/>
          <dgm:resizeHandles val="exact"/>
        </dgm:presLayoutVars>
      </dgm:prSet>
      <dgm:spPr/>
    </dgm:pt>
    <dgm:pt modelId="{E8314684-45B6-4407-97F8-E166ADB7EE42}" type="pres">
      <dgm:prSet presAssocID="{CB739830-C55D-45C1-BF0A-0039E78CAE9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6F90830-A485-4C79-92E6-20183D14D3A6}" type="presOf" srcId="{CB739830-C55D-45C1-BF0A-0039E78CAE94}" destId="{E8314684-45B6-4407-97F8-E166ADB7EE42}" srcOrd="0" destOrd="0" presId="urn:microsoft.com/office/officeart/2005/8/layout/vList2"/>
    <dgm:cxn modelId="{179DE328-7DA5-4633-8B72-4213A880C588}" type="presOf" srcId="{4E654D67-DFC0-4132-98A1-612900F923BA}" destId="{B1A304BD-B9FB-4EA2-9FB7-D901451F19D7}" srcOrd="0" destOrd="0" presId="urn:microsoft.com/office/officeart/2005/8/layout/vList2"/>
    <dgm:cxn modelId="{DB90BE91-FB4D-434A-9BA1-00656C2C8C84}" srcId="{4E654D67-DFC0-4132-98A1-612900F923BA}" destId="{CB739830-C55D-45C1-BF0A-0039E78CAE94}" srcOrd="0" destOrd="0" parTransId="{4EC1F52B-06B0-4099-B53A-1DBB49D412C6}" sibTransId="{89610B48-232F-4BB6-A539-C16F695E405E}"/>
    <dgm:cxn modelId="{81273C67-CFD4-47D0-B203-A26D119861CC}" type="presParOf" srcId="{B1A304BD-B9FB-4EA2-9FB7-D901451F19D7}" destId="{E8314684-45B6-4407-97F8-E166ADB7EE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E39482-C394-44E8-88E3-B864219AD42A}">
      <dsp:nvSpPr>
        <dsp:cNvPr id="0" name=""/>
        <dsp:cNvSpPr/>
      </dsp:nvSpPr>
      <dsp:spPr>
        <a:xfrm>
          <a:off x="0" y="3193"/>
          <a:ext cx="10515600" cy="13191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b="1" kern="1200" dirty="0" smtClean="0"/>
            <a:t>WHAT IS VITAMIN D?</a:t>
          </a:r>
          <a:endParaRPr lang="en-US" sz="5500" kern="1200" dirty="0"/>
        </a:p>
      </dsp:txBody>
      <dsp:txXfrm>
        <a:off x="64397" y="67590"/>
        <a:ext cx="10386806" cy="1190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CB46E-831C-4284-B568-B11DA871972C}">
      <dsp:nvSpPr>
        <dsp:cNvPr id="0" name=""/>
        <dsp:cNvSpPr/>
      </dsp:nvSpPr>
      <dsp:spPr>
        <a:xfrm>
          <a:off x="0" y="51164"/>
          <a:ext cx="10515600" cy="12232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l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smtClean="0"/>
            <a:t>WHAT MAKES VITAMIN D SO GREAT? </a:t>
          </a:r>
          <a:endParaRPr lang="en-US" sz="5100" kern="1200"/>
        </a:p>
      </dsp:txBody>
      <dsp:txXfrm>
        <a:off x="59713" y="110877"/>
        <a:ext cx="10396174" cy="11038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8FBAC-C12C-4F8E-A9C7-AC4F27083FBC}">
      <dsp:nvSpPr>
        <dsp:cNvPr id="0" name=""/>
        <dsp:cNvSpPr/>
      </dsp:nvSpPr>
      <dsp:spPr>
        <a:xfrm>
          <a:off x="0" y="1121"/>
          <a:ext cx="10515600" cy="21902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/>
            <a:t>WHERE DOES VITAMIN D </a:t>
          </a:r>
        </a:p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/>
            <a:t>COME FROM?</a:t>
          </a:r>
          <a:endParaRPr lang="en-US" sz="4800" kern="1200" dirty="0"/>
        </a:p>
      </dsp:txBody>
      <dsp:txXfrm>
        <a:off x="106919" y="108040"/>
        <a:ext cx="10301762" cy="1976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C28BF-4ED9-4AA9-98E8-D526BE0A227A}">
      <dsp:nvSpPr>
        <dsp:cNvPr id="0" name=""/>
        <dsp:cNvSpPr/>
      </dsp:nvSpPr>
      <dsp:spPr>
        <a:xfrm>
          <a:off x="0" y="159096"/>
          <a:ext cx="10515600" cy="10073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b="1" kern="1200" smtClean="0"/>
            <a:t>HOW MUCH VITAMIN D IS RECOMMENDED?</a:t>
          </a:r>
          <a:endParaRPr lang="en-US" sz="4200" kern="1200"/>
        </a:p>
      </dsp:txBody>
      <dsp:txXfrm>
        <a:off x="49176" y="208272"/>
        <a:ext cx="10417248" cy="9090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14684-45B6-4407-97F8-E166ADB7EE42}">
      <dsp:nvSpPr>
        <dsp:cNvPr id="0" name=""/>
        <dsp:cNvSpPr/>
      </dsp:nvSpPr>
      <dsp:spPr>
        <a:xfrm>
          <a:off x="0" y="302154"/>
          <a:ext cx="11741727" cy="2585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smtClean="0"/>
            <a:t>WHAT HAPPENS IF YOU DO NOT GET ENOUGH VITAMIN D?</a:t>
          </a:r>
          <a:endParaRPr lang="en-US" sz="6500" kern="1200"/>
        </a:p>
      </dsp:txBody>
      <dsp:txXfrm>
        <a:off x="126223" y="428377"/>
        <a:ext cx="11489281" cy="2333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8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1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9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4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14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3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5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741E7-30F5-44BF-B567-9F7710BCBC3F}" type="datetimeFigureOut">
              <a:rPr lang="en-US" smtClean="0"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F1047-3326-45D2-B7AC-F36B93C40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5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24892" y="390390"/>
            <a:ext cx="8936182" cy="5995554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561609" y="394855"/>
            <a:ext cx="10391" cy="6005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949045" y="394855"/>
            <a:ext cx="20782" cy="6005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92983" y="609932"/>
            <a:ext cx="16521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/>
              <a:t>Vitamin D</a:t>
            </a:r>
          </a:p>
          <a:p>
            <a:pPr algn="ctr"/>
            <a:r>
              <a:rPr lang="en-US" dirty="0" smtClean="0"/>
              <a:t>The Sunshine Vitamin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61309" y="754071"/>
            <a:ext cx="221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is Vitamin D?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281555" y="852055"/>
            <a:ext cx="2171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How Much Vitamin D is Recommended?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88573" y="35433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What Makes Vitamin D </a:t>
            </a:r>
            <a:r>
              <a:rPr lang="en-US" dirty="0"/>
              <a:t>S</a:t>
            </a:r>
            <a:r>
              <a:rPr lang="en-US" dirty="0" smtClean="0"/>
              <a:t>o Great?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151668" y="3626427"/>
            <a:ext cx="2431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What Happens if You Do Not Get Enough?</a:t>
            </a:r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888" y="4036597"/>
            <a:ext cx="832000" cy="101463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432" y="4130389"/>
            <a:ext cx="1140158" cy="77987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36284" y="1843432"/>
            <a:ext cx="2801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Where Does Vitamin D Come From?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7158"/>
            <a:ext cx="1298864" cy="12988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888" y="5006716"/>
            <a:ext cx="2112406" cy="144247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213" y="2978963"/>
            <a:ext cx="1742510" cy="970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016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89755795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547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 Black" panose="020B0A04020102020204" pitchFamily="34" charset="0"/>
              </a:rPr>
              <a:t>Vitamin D allows the body to absorb calcium and phosphorus which helps maintain bones and teeth.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Helps to maintain a good immune system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Aids in the function of the blood vessels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Helps with heart muscle health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Works to reduce inflammation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Helps to reduce insulin resistance </a:t>
            </a:r>
          </a:p>
        </p:txBody>
      </p:sp>
    </p:spTree>
    <p:extLst>
      <p:ext uri="{BB962C8B-B14F-4D97-AF65-F5344CB8AC3E}">
        <p14:creationId xmlns:p14="http://schemas.microsoft.com/office/powerpoint/2010/main" val="210040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50710747"/>
              </p:ext>
            </p:extLst>
          </p:nvPr>
        </p:nvGraphicFramePr>
        <p:xfrm>
          <a:off x="838200" y="207818"/>
          <a:ext cx="10515600" cy="2192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66555"/>
            <a:ext cx="10515600" cy="3610407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Sunshine: 5-10 minutes for 2-3 times a week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Foods: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Fish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Fortified cereal and milk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Egg yolks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Liver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Mushrooms </a:t>
            </a:r>
            <a:endParaRPr lang="en-US" sz="2800" dirty="0" smtClean="0"/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Cheese</a:t>
            </a:r>
          </a:p>
        </p:txBody>
      </p:sp>
    </p:spTree>
    <p:extLst>
      <p:ext uri="{BB962C8B-B14F-4D97-AF65-F5344CB8AC3E}">
        <p14:creationId xmlns:p14="http://schemas.microsoft.com/office/powerpoint/2010/main" val="388446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37" y="228600"/>
            <a:ext cx="11835246" cy="64319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4691"/>
            <a:ext cx="10515600" cy="2275609"/>
          </a:xfrm>
        </p:spPr>
        <p:txBody>
          <a:bodyPr>
            <a:noAutofit/>
          </a:bodyPr>
          <a:lstStyle/>
          <a:p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08117"/>
            <a:ext cx="10515600" cy="3568845"/>
          </a:xfrm>
        </p:spPr>
        <p:txBody>
          <a:bodyPr>
            <a:normAutofit/>
          </a:bodyPr>
          <a:lstStyle/>
          <a:p>
            <a:endParaRPr lang="en-US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567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7753093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5905"/>
          </a:xfrm>
        </p:spPr>
        <p:txBody>
          <a:bodyPr/>
          <a:lstStyle/>
          <a:p>
            <a:r>
              <a:rPr lang="en-US" sz="3200" dirty="0">
                <a:latin typeface="Arial Black" panose="020B0A04020102020204" pitchFamily="34" charset="0"/>
              </a:rPr>
              <a:t>For men and women 51-70 years old: </a:t>
            </a:r>
          </a:p>
          <a:p>
            <a:pPr lvl="1"/>
            <a:r>
              <a:rPr lang="en-US" sz="3200" dirty="0">
                <a:latin typeface="Arial Black" panose="020B0A04020102020204" pitchFamily="34" charset="0"/>
              </a:rPr>
              <a:t>The recommended daily amount is 600 IU per day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For men and women 71 years old or older:</a:t>
            </a:r>
          </a:p>
          <a:p>
            <a:pPr lvl="1"/>
            <a:r>
              <a:rPr lang="en-US" sz="3200" dirty="0">
                <a:latin typeface="Arial Black" panose="020B0A04020102020204" pitchFamily="34" charset="0"/>
              </a:rPr>
              <a:t>The recommended daily amount is 800 IU per day</a:t>
            </a:r>
          </a:p>
          <a:p>
            <a:r>
              <a:rPr lang="en-US" sz="3200" dirty="0">
                <a:latin typeface="Arial Black" panose="020B0A04020102020204" pitchFamily="34" charset="0"/>
              </a:rPr>
              <a:t>Amounts may vary based on what is recommended by your </a:t>
            </a:r>
            <a:r>
              <a:rPr lang="en-US" sz="3200" dirty="0" smtClean="0">
                <a:latin typeface="Arial Black" panose="020B0A04020102020204" pitchFamily="34" charset="0"/>
              </a:rPr>
              <a:t>doctor.</a:t>
            </a:r>
            <a:endParaRPr lang="en-US" sz="3200" dirty="0"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374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207818"/>
            <a:ext cx="11741727" cy="6400799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83762796"/>
              </p:ext>
            </p:extLst>
          </p:nvPr>
        </p:nvGraphicFramePr>
        <p:xfrm>
          <a:off x="228599" y="83127"/>
          <a:ext cx="11741727" cy="3190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16035"/>
            <a:ext cx="10515600" cy="2836719"/>
          </a:xfrm>
        </p:spPr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Not consuming enough Vitamin D makes your bones get soft which causes them to feel painful and break easily.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Other symptoms are weak muscles which can cause a high risk of falling.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34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284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9600" b="1" u="sng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accent2"/>
                </a:solidFill>
                <a:latin typeface="Arial Rounded MT Bold" panose="020F0704030504030204" pitchFamily="34" charset="0"/>
              </a:rPr>
              <a:t>Vitamin D</a:t>
            </a:r>
            <a:r>
              <a:rPr lang="en-US" sz="9600" b="1" dirty="0" smtClean="0">
                <a:ln/>
                <a:solidFill>
                  <a:schemeClr val="accent2"/>
                </a:solidFill>
                <a:latin typeface="Arial Rounded MT Bold" panose="020F0704030504030204" pitchFamily="34" charset="0"/>
              </a:rPr>
              <a:t/>
            </a:r>
            <a:br>
              <a:rPr lang="en-US" sz="9600" b="1" dirty="0" smtClean="0">
                <a:ln/>
                <a:solidFill>
                  <a:schemeClr val="accent2"/>
                </a:solidFill>
                <a:latin typeface="Arial Rounded MT Bold" panose="020F0704030504030204" pitchFamily="34" charset="0"/>
              </a:rPr>
            </a:br>
            <a:r>
              <a:rPr lang="en-US" sz="9600" b="1" dirty="0" smtClean="0">
                <a:ln/>
                <a:solidFill>
                  <a:schemeClr val="accent4"/>
                </a:solidFill>
                <a:latin typeface="Arial Rounded MT Bold" panose="020F0704030504030204" pitchFamily="34" charset="0"/>
              </a:rPr>
              <a:t>The Sunshine Vitamin</a:t>
            </a:r>
            <a:endParaRPr lang="en-US" sz="9600" b="1" dirty="0">
              <a:ln/>
              <a:solidFill>
                <a:schemeClr val="accent4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24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37" y="93519"/>
            <a:ext cx="8946572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05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8" y="144341"/>
            <a:ext cx="11752118" cy="6546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1337"/>
            <a:ext cx="10515600" cy="1995054"/>
          </a:xfrm>
        </p:spPr>
        <p:txBody>
          <a:bodyPr>
            <a:noAutofit/>
          </a:bodyPr>
          <a:lstStyle/>
          <a:p>
            <a:pPr algn="ctr"/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1863"/>
            <a:ext cx="10515600" cy="37351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52425" y="2966038"/>
            <a:ext cx="407335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/>
              <a:t>3 oz. = </a:t>
            </a:r>
            <a:endParaRPr lang="en-US" sz="4000" b="1" dirty="0" smtClean="0"/>
          </a:p>
          <a:p>
            <a:pPr algn="ctr"/>
            <a:r>
              <a:rPr lang="en-US" sz="4000" b="1" dirty="0" smtClean="0"/>
              <a:t>27 </a:t>
            </a:r>
            <a:r>
              <a:rPr lang="en-US" sz="4000" b="1" dirty="0"/>
              <a:t>IU of Vitamin D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2254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482" y="0"/>
            <a:ext cx="504018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76170" y="637911"/>
            <a:ext cx="38030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 </a:t>
            </a:r>
            <a:r>
              <a:rPr lang="en-US" sz="3600" b="1" dirty="0" smtClean="0"/>
              <a:t>cup (8 oz.) </a:t>
            </a:r>
            <a:r>
              <a:rPr lang="en-US" sz="3600" b="1" dirty="0" smtClean="0"/>
              <a:t>= </a:t>
            </a:r>
            <a:endParaRPr lang="en-US" sz="3600" b="1" dirty="0" smtClean="0"/>
          </a:p>
          <a:p>
            <a:pPr algn="ctr"/>
            <a:r>
              <a:rPr lang="en-US" sz="3600" b="1" dirty="0" smtClean="0"/>
              <a:t>120 IU of </a:t>
            </a:r>
          </a:p>
          <a:p>
            <a:pPr algn="ctr"/>
            <a:r>
              <a:rPr lang="en-US" sz="3600" b="1" dirty="0" smtClean="0"/>
              <a:t>Vitamin 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05650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329" y="807390"/>
            <a:ext cx="7086600" cy="512271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6287" y="1251427"/>
            <a:ext cx="31692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 egg = 44 </a:t>
            </a:r>
            <a:r>
              <a:rPr lang="en-US" sz="3600" b="1" dirty="0" smtClean="0"/>
              <a:t>IU</a:t>
            </a:r>
          </a:p>
          <a:p>
            <a:pPr algn="ctr"/>
            <a:r>
              <a:rPr lang="en-US" sz="3600" b="1" dirty="0" smtClean="0"/>
              <a:t>Vitamin 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7084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838500"/>
            <a:ext cx="11942618" cy="43330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41983" y="5077395"/>
            <a:ext cx="60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1 serving = 920 </a:t>
            </a:r>
            <a:r>
              <a:rPr lang="en-US" sz="3600" b="1" dirty="0" smtClean="0"/>
              <a:t>IU of Vitamin 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71391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7" y="207818"/>
            <a:ext cx="11762510" cy="64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18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8570607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latin typeface="Arial Black" panose="020B0A04020102020204" pitchFamily="34" charset="0"/>
              </a:rPr>
              <a:t>Vitamin D is a prohormone vitamin that dissolves in fat and is absorbed in the gut.</a:t>
            </a:r>
          </a:p>
          <a:p>
            <a:r>
              <a:rPr lang="en-US" sz="3200" b="1" dirty="0">
                <a:latin typeface="Arial Black" panose="020B0A04020102020204" pitchFamily="34" charset="0"/>
              </a:rPr>
              <a:t>There are 2 forms: vitamin D and vitamin D3</a:t>
            </a:r>
          </a:p>
          <a:p>
            <a:pPr lvl="1"/>
            <a:r>
              <a:rPr lang="en-US" sz="3200" b="1" dirty="0">
                <a:latin typeface="Arial Black" panose="020B0A04020102020204" pitchFamily="34" charset="0"/>
              </a:rPr>
              <a:t>Vitamin D: Found in plants and must be converted to an active form for use in the body</a:t>
            </a:r>
          </a:p>
          <a:p>
            <a:pPr lvl="1"/>
            <a:r>
              <a:rPr lang="en-US" sz="3200" b="1" dirty="0">
                <a:latin typeface="Arial Black" panose="020B0A04020102020204" pitchFamily="34" charset="0"/>
              </a:rPr>
              <a:t>Vitamin D3: Found in animal products and is an active form that is easy for the body to use</a:t>
            </a:r>
          </a:p>
          <a:p>
            <a:pPr marL="457200" lvl="1" indent="0">
              <a:buNone/>
            </a:pP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6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1653</TotalTime>
  <Words>330</Words>
  <Application>Microsoft Office PowerPoint</Application>
  <PresentationFormat>Custom</PresentationFormat>
  <Paragraphs>49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Vitamin D The Sunshine Vitamin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UW-Stout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Cain</dc:creator>
  <cp:lastModifiedBy>Pam VanKampen</cp:lastModifiedBy>
  <cp:revision>29</cp:revision>
  <dcterms:created xsi:type="dcterms:W3CDTF">2015-03-26T02:45:22Z</dcterms:created>
  <dcterms:modified xsi:type="dcterms:W3CDTF">2015-05-08T04:23:52Z</dcterms:modified>
</cp:coreProperties>
</file>