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54"/>
  </p:handoutMasterIdLst>
  <p:sldIdLst>
    <p:sldId id="256" r:id="rId2"/>
    <p:sldId id="257" r:id="rId3"/>
    <p:sldId id="307" r:id="rId4"/>
    <p:sldId id="258" r:id="rId5"/>
    <p:sldId id="261" r:id="rId6"/>
    <p:sldId id="308" r:id="rId7"/>
    <p:sldId id="259" r:id="rId8"/>
    <p:sldId id="309" r:id="rId9"/>
    <p:sldId id="300" r:id="rId10"/>
    <p:sldId id="301" r:id="rId11"/>
    <p:sldId id="265" r:id="rId12"/>
    <p:sldId id="266" r:id="rId13"/>
    <p:sldId id="305" r:id="rId14"/>
    <p:sldId id="302" r:id="rId15"/>
    <p:sldId id="267" r:id="rId16"/>
    <p:sldId id="268" r:id="rId17"/>
    <p:sldId id="270" r:id="rId18"/>
    <p:sldId id="269" r:id="rId19"/>
    <p:sldId id="271" r:id="rId20"/>
    <p:sldId id="272" r:id="rId21"/>
    <p:sldId id="273" r:id="rId22"/>
    <p:sldId id="274" r:id="rId23"/>
    <p:sldId id="311" r:id="rId24"/>
    <p:sldId id="306" r:id="rId25"/>
    <p:sldId id="303" r:id="rId26"/>
    <p:sldId id="318" r:id="rId27"/>
    <p:sldId id="320" r:id="rId28"/>
    <p:sldId id="319" r:id="rId29"/>
    <p:sldId id="312" r:id="rId30"/>
    <p:sldId id="278" r:id="rId31"/>
    <p:sldId id="287" r:id="rId32"/>
    <p:sldId id="279" r:id="rId33"/>
    <p:sldId id="288" r:id="rId34"/>
    <p:sldId id="290" r:id="rId35"/>
    <p:sldId id="317" r:id="rId36"/>
    <p:sldId id="289" r:id="rId37"/>
    <p:sldId id="291" r:id="rId38"/>
    <p:sldId id="310" r:id="rId39"/>
    <p:sldId id="275" r:id="rId40"/>
    <p:sldId id="276" r:id="rId41"/>
    <p:sldId id="293" r:id="rId42"/>
    <p:sldId id="315" r:id="rId43"/>
    <p:sldId id="294" r:id="rId44"/>
    <p:sldId id="295" r:id="rId45"/>
    <p:sldId id="316" r:id="rId46"/>
    <p:sldId id="314" r:id="rId47"/>
    <p:sldId id="281" r:id="rId48"/>
    <p:sldId id="282" r:id="rId49"/>
    <p:sldId id="304" r:id="rId50"/>
    <p:sldId id="283" r:id="rId51"/>
    <p:sldId id="284" r:id="rId52"/>
    <p:sldId id="296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2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>
      <p:cViewPr varScale="1">
        <p:scale>
          <a:sx n="81" d="100"/>
          <a:sy n="81" d="100"/>
        </p:scale>
        <p:origin x="31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4E8F6E-B4EB-4894-A793-78725329EF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FA8E8-E31A-4656-8617-9B4C1EF306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D6F58-1260-46B1-AFAD-97AD029C1F58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EC313-2A4E-473B-B600-5C45CF0A73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A7693-F21C-4639-8531-A13CA73F5C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A29D7-BF82-4E40-A170-01D6DE4F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5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6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1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2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7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2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3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4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5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8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9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solidFill>
            <a:schemeClr val="bg2"/>
          </a:solidFill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80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waar.org/alzheimers-family-caregiver-support-progra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6.xml"/><Relationship Id="rId7" Type="http://schemas.openxmlformats.org/officeDocument/2006/relationships/slide" Target="slide3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8.xml"/><Relationship Id="rId9" Type="http://schemas.openxmlformats.org/officeDocument/2006/relationships/slide" Target="slide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waar.org/api/cms/viewFile/id/200621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Lynn.Gall@dhs.wisconsin.go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gwaar.org/alzheimers-family-caregiver-support-program" TargetMode="External"/><Relationship Id="rId2" Type="http://schemas.openxmlformats.org/officeDocument/2006/relationships/hyperlink" Target="https://gwaar.adobeconnect.com/r34eqs44xrx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waar.org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%20lynn.gall@wisconsin.gov" TargetMode="External"/><Relationship Id="rId2" Type="http://schemas.openxmlformats.org/officeDocument/2006/relationships/hyperlink" Target="mailto:Bryn.ceman@gwaar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/>
              <a:t>AFCSP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How to coordinate your </a:t>
            </a:r>
          </a:p>
          <a:p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Wisconsin Alzheimer’s Family Caregiver Support Program</a:t>
            </a:r>
          </a:p>
        </p:txBody>
      </p:sp>
      <p:pic>
        <p:nvPicPr>
          <p:cNvPr id="5" name="Picture 4" descr="A picture containing person, man, outdoor, older&#10;&#10;Description generated with very high confidence">
            <a:extLst>
              <a:ext uri="{FF2B5EF4-FFF2-40B4-BE49-F238E27FC236}">
                <a16:creationId xmlns:a16="http://schemas.microsoft.com/office/drawing/2014/main" id="{485D4990-2D3F-456E-B41B-DC64BEC06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833749"/>
            <a:ext cx="4001315" cy="26608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514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32028"/>
          </a:xfrm>
        </p:spPr>
        <p:txBody>
          <a:bodyPr/>
          <a:lstStyle/>
          <a:p>
            <a:r>
              <a:rPr lang="en-US" dirty="0"/>
              <a:t>What can AFCSP pay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6751"/>
            <a:ext cx="10570845" cy="40233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Respite</a:t>
            </a:r>
            <a:r>
              <a:rPr lang="en-US" dirty="0"/>
              <a:t> </a:t>
            </a:r>
          </a:p>
          <a:p>
            <a:pPr marL="657225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 home respite</a:t>
            </a:r>
          </a:p>
          <a:p>
            <a:pPr marL="657225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Adult day programming</a:t>
            </a:r>
          </a:p>
          <a:p>
            <a:pPr marL="657225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Short term at an Adult Family Home, CBRF or other facility</a:t>
            </a:r>
          </a:p>
          <a:p>
            <a:pPr marL="657225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Housecleaning, mowing and shoveling</a:t>
            </a:r>
          </a:p>
          <a:p>
            <a:pPr marL="657225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Shopping, meal preparation, money management</a:t>
            </a:r>
          </a:p>
          <a:p>
            <a:pPr marL="657225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Personal care (bathing, grooming, dressing, eating)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2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AFCSP pay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486080"/>
            <a:ext cx="10440599" cy="3383014"/>
          </a:xfrm>
        </p:spPr>
        <p:txBody>
          <a:bodyPr numCol="2">
            <a:normAutofit/>
          </a:bodyPr>
          <a:lstStyle/>
          <a:p>
            <a:pPr marL="517525" lvl="1" indent="-317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Mobility aids</a:t>
            </a:r>
          </a:p>
          <a:p>
            <a:pPr marL="517525" lvl="1" indent="-317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Bathroom aids: grab bars, raised toilet seat</a:t>
            </a:r>
          </a:p>
          <a:p>
            <a:pPr marL="517525" lvl="1" indent="-317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Adaptive aids for eating</a:t>
            </a:r>
          </a:p>
          <a:p>
            <a:pPr marL="517525" lvl="1" indent="-317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Safety devices: door and bed alarms, fridge/cabinet locks</a:t>
            </a:r>
          </a:p>
          <a:p>
            <a:pPr marL="517525" lvl="1" indent="-317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Lift chair, audio monitor</a:t>
            </a:r>
          </a:p>
          <a:p>
            <a:pPr marL="517525" lvl="1" indent="-317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Safe transfer equipment: gait belt, lifting aids, transfer pole</a:t>
            </a:r>
          </a:p>
          <a:p>
            <a:pPr marL="517525" lvl="1" indent="-317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Home modifications: ramps, railings, widen doorways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EED0F-193D-4274-BD4F-D28DDD228EBA}"/>
              </a:ext>
            </a:extLst>
          </p:cNvPr>
          <p:cNvSpPr txBox="1"/>
          <p:nvPr/>
        </p:nvSpPr>
        <p:spPr>
          <a:xfrm>
            <a:off x="1097279" y="1850110"/>
            <a:ext cx="938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Adaptive Equipment and Assistive Technology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5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AFCSP pay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868" y="1737360"/>
            <a:ext cx="11091132" cy="43880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Recreation and Social Activities </a:t>
            </a:r>
            <a:endParaRPr lang="en-US" dirty="0"/>
          </a:p>
          <a:p>
            <a:pPr marL="461963" lvl="1" indent="-2619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Books, games, puzzles, crafts</a:t>
            </a:r>
          </a:p>
          <a:p>
            <a:pPr marL="461963" lvl="1" indent="-2619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Costs associated with activities in the community for the PWD or their caregiver such as: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classes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group activities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entertainment (movies, concerts)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59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FC49-C617-4B0B-A39F-6BFBF793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AFCSP pay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143F-FD89-4765-A546-F43278290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Transportation</a:t>
            </a:r>
          </a:p>
          <a:p>
            <a:pPr marL="461963" lvl="1" indent="-2619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 medical appointments</a:t>
            </a:r>
          </a:p>
          <a:p>
            <a:pPr marL="461963" lvl="1" indent="-2619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 participate in recreational or social activities</a:t>
            </a:r>
          </a:p>
          <a:p>
            <a:pPr marL="461963" lvl="1" indent="-2619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Includes specialized transportation</a:t>
            </a:r>
          </a:p>
          <a:p>
            <a:pPr marL="461963" lvl="1" indent="-2619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Includes assisted transportation</a:t>
            </a:r>
          </a:p>
          <a:p>
            <a:pPr marL="461963" lvl="1" indent="-26193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9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AFCSP pay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5786"/>
            <a:ext cx="10544149" cy="440179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Prepared or Congregate/Home Delivered Meals </a:t>
            </a:r>
          </a:p>
          <a:p>
            <a:pPr marL="542925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If age 60+ must </a:t>
            </a:r>
            <a:r>
              <a:rPr lang="en-US" sz="2800" u="sng" dirty="0">
                <a:ea typeface="Calibri" panose="020F0502020204030204" pitchFamily="34" charset="0"/>
                <a:cs typeface="Calibri" panose="020F0502020204030204" pitchFamily="34" charset="0"/>
              </a:rPr>
              <a:t>sign form 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acknowledging understanding that donations are </a:t>
            </a:r>
            <a:r>
              <a:rPr lang="en-US" sz="2800" i="1" dirty="0">
                <a:ea typeface="Calibri" panose="020F0502020204030204" pitchFamily="34" charset="0"/>
                <a:cs typeface="Calibri" panose="020F0502020204030204" pitchFamily="34" charset="0"/>
              </a:rPr>
              <a:t>voluntary </a:t>
            </a:r>
          </a:p>
          <a:p>
            <a:pPr marL="542925" lvl="1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If under age 60, must pay full cost of the meal</a:t>
            </a:r>
          </a:p>
          <a:p>
            <a:pPr marL="542925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Refer to policy memo dated 1-7-19 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(found on                                    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GWAAR website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B9DF3-5B23-4997-B716-39FA544FA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082" y="3170771"/>
            <a:ext cx="3379331" cy="29390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380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AFCSP pay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5786"/>
            <a:ext cx="10544149" cy="440179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Caregiver Counseling 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(not covered by health insurance) 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cs typeface="Times New Roman" panose="02020603050405020304" pitchFamily="18" charset="0"/>
              </a:rPr>
              <a:t>Professional individual counseling</a:t>
            </a:r>
            <a:endParaRPr lang="en-US" sz="2800" dirty="0"/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cs typeface="Times New Roman" panose="02020603050405020304" pitchFamily="18" charset="0"/>
              </a:rPr>
              <a:t>Group therapy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Therapeutic Services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ea typeface="Calibri" panose="020F0502020204030204" pitchFamily="34" charset="0"/>
                <a:cs typeface="Calibri" panose="020F0502020204030204" pitchFamily="34" charset="0"/>
              </a:rPr>
              <a:t>(not covered by health insurance)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cs typeface="Times New Roman" panose="02020603050405020304" pitchFamily="18" charset="0"/>
              </a:rPr>
              <a:t>Speech, occupational, physical</a:t>
            </a:r>
            <a:endParaRPr lang="en-US" sz="2800" dirty="0"/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cs typeface="Times New Roman" panose="02020603050405020304" pitchFamily="18" charset="0"/>
              </a:rPr>
              <a:t>Recreation, music, art</a:t>
            </a:r>
            <a:endParaRPr lang="en-US" sz="2800" dirty="0"/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cs typeface="Times New Roman" panose="02020603050405020304" pitchFamily="18" charset="0"/>
              </a:rPr>
              <a:t>Massage, aromatherapy, pet, 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41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AFCSP pay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1114"/>
            <a:ext cx="10917512" cy="417954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Education and Training</a:t>
            </a:r>
            <a:r>
              <a:rPr lang="en-US" dirty="0"/>
              <a:t> </a:t>
            </a:r>
            <a:r>
              <a:rPr lang="en-US" i="1" dirty="0"/>
              <a:t>(For the PWD and/or their caregiver)</a:t>
            </a:r>
            <a:endParaRPr lang="en-US" dirty="0"/>
          </a:p>
          <a:p>
            <a:pPr marL="517525" lvl="1" indent="-317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Individual instruction on daily care (bathing, eating, mobility, etc.)</a:t>
            </a:r>
          </a:p>
          <a:p>
            <a:pPr marL="517525" lvl="1" indent="-317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Fees and expenses related to attending classes such as Powerful Tools for Caregivers or other events related to dementia and/or caregiving</a:t>
            </a:r>
          </a:p>
          <a:p>
            <a:pPr marL="517525" lvl="1" indent="-317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Books or DVDs</a:t>
            </a:r>
          </a:p>
          <a:p>
            <a:pPr marL="517525" lvl="1" indent="-317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Online Classes (such as Teepa Snow or Oshkosh Dementia classes)</a:t>
            </a:r>
          </a:p>
          <a:p>
            <a:pPr marL="517525" lvl="1" indent="-317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Registration and travel expenses associated with attending an Alzheimer’s or Caregiver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AFCSP pay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30097"/>
            <a:ext cx="9613861" cy="432833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Other goods and services necessary to maintain the individual as a member of the household </a:t>
            </a:r>
            <a:endParaRPr lang="en-US" dirty="0"/>
          </a:p>
          <a:p>
            <a:pPr marL="573088" lvl="1" indent="-3730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Personal supplies (incontinence pads, briefs, OTC medications) </a:t>
            </a:r>
          </a:p>
          <a:p>
            <a:pPr marL="573088" lvl="1" indent="-3730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Emergency response system, Safe Return, GPS monitor</a:t>
            </a:r>
          </a:p>
          <a:p>
            <a:pPr marL="573088" lvl="1" indent="-3730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Yard fencing to protect against wandering</a:t>
            </a:r>
          </a:p>
          <a:p>
            <a:pPr marL="573088" lvl="1" indent="-3730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Most reasonable requests made by the caregiver to address a need identified using the </a:t>
            </a:r>
            <a:r>
              <a:rPr lang="en-US" sz="2800" i="1" dirty="0"/>
              <a:t>Caregiver Needs Assessment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29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Developing New Programs or Expanding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1851"/>
            <a:ext cx="10440599" cy="4117710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Starting or expanding Dementia Friendly Communities activities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Starting or expanding a </a:t>
            </a:r>
            <a:r>
              <a:rPr lang="en-US" sz="2800" i="1" dirty="0"/>
              <a:t>Project Lifesaver</a:t>
            </a:r>
            <a:r>
              <a:rPr lang="en-US" sz="2800" dirty="0"/>
              <a:t> or </a:t>
            </a:r>
            <a:r>
              <a:rPr lang="en-US" sz="2800" i="1" dirty="0"/>
              <a:t>Music and Memory</a:t>
            </a:r>
            <a:r>
              <a:rPr lang="en-US" sz="2800" dirty="0"/>
              <a:t> program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Contracting with organizations that serve people with dementia to expand hours of operation, improve services and activities, and market to new audiences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Establish a new caregiver coalition or collaborate with other agencies to hold caregiver events or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to Families in Need of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17783"/>
            <a:ext cx="11164934" cy="4367260"/>
          </a:xfrm>
        </p:spPr>
        <p:txBody>
          <a:bodyPr>
            <a:normAutofit/>
          </a:bodyPr>
          <a:lstStyle/>
          <a:p>
            <a:pPr marL="461963" indent="-3524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Outreach to community, non-profits and faith-based service agencies</a:t>
            </a:r>
          </a:p>
          <a:p>
            <a:pPr marL="461963" indent="-3524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Promote AFCSP to home care organizations, hospitals and clinics </a:t>
            </a:r>
          </a:p>
          <a:p>
            <a:pPr marL="461963" indent="-3524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Seek referrals from partner organizations, i.e. caregiver coalition</a:t>
            </a:r>
          </a:p>
          <a:p>
            <a:pPr marL="461963" indent="-3524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Advertise AFCSP program and promote upcoming events</a:t>
            </a:r>
          </a:p>
          <a:p>
            <a:pPr marL="461963" indent="-3524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Purchase radio, television, newspaper or internet advertising </a:t>
            </a:r>
          </a:p>
        </p:txBody>
      </p:sp>
    </p:spTree>
    <p:extLst>
      <p:ext uri="{BB962C8B-B14F-4D97-AF65-F5344CB8AC3E}">
        <p14:creationId xmlns:p14="http://schemas.microsoft.com/office/powerpoint/2010/main" val="17567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74320">
              <a:buFont typeface="Wingdings" panose="05000000000000000000" pitchFamily="2" charset="2"/>
              <a:buChar char="§"/>
            </a:pPr>
            <a:r>
              <a:rPr lang="en-US" sz="2400" dirty="0">
                <a:hlinkClick r:id="rId2" action="ppaction://hlinksldjump"/>
              </a:rPr>
              <a:t>Program purpose and intent</a:t>
            </a:r>
            <a:r>
              <a:rPr lang="en-US" sz="2400" dirty="0"/>
              <a:t> </a:t>
            </a:r>
          </a:p>
          <a:p>
            <a:pPr indent="-274320">
              <a:buFont typeface="Wingdings" panose="05000000000000000000" pitchFamily="2" charset="2"/>
              <a:buChar char="§"/>
            </a:pPr>
            <a:r>
              <a:rPr lang="en-US" sz="2400" dirty="0">
                <a:hlinkClick r:id="rId3" action="ppaction://hlinksldjump"/>
              </a:rPr>
              <a:t>Eligibility requirements</a:t>
            </a:r>
            <a:endParaRPr lang="en-US" sz="2400" dirty="0"/>
          </a:p>
          <a:p>
            <a:pPr indent="-274320">
              <a:buFont typeface="Wingdings" panose="05000000000000000000" pitchFamily="2" charset="2"/>
              <a:buChar char="§"/>
            </a:pPr>
            <a:r>
              <a:rPr lang="en-US" sz="2400" dirty="0">
                <a:hlinkClick r:id="rId4" action="ppaction://hlinksldjump"/>
              </a:rPr>
              <a:t>Allowable use of funds</a:t>
            </a:r>
            <a:endParaRPr lang="en-US" sz="2400" dirty="0"/>
          </a:p>
          <a:p>
            <a:pPr indent="-274320">
              <a:buFont typeface="Wingdings" panose="05000000000000000000" pitchFamily="2" charset="2"/>
              <a:buChar char="§"/>
            </a:pPr>
            <a:r>
              <a:rPr lang="en-US" sz="2400" dirty="0">
                <a:hlinkClick r:id="rId5" action="ppaction://hlinksldjump"/>
              </a:rPr>
              <a:t>Assessing client needs</a:t>
            </a:r>
            <a:endParaRPr lang="en-US" sz="2400" dirty="0"/>
          </a:p>
          <a:p>
            <a:pPr indent="-274320">
              <a:buFont typeface="Wingdings" panose="05000000000000000000" pitchFamily="2" charset="2"/>
              <a:buChar char="§"/>
            </a:pPr>
            <a:r>
              <a:rPr lang="en-US" sz="2400" dirty="0">
                <a:hlinkClick r:id="rId6" action="ppaction://hlinksldjump"/>
              </a:rPr>
              <a:t>Enrolling participants</a:t>
            </a:r>
            <a:endParaRPr lang="en-US" sz="2400" dirty="0"/>
          </a:p>
          <a:p>
            <a:pPr indent="-274320">
              <a:buFont typeface="Wingdings" panose="05000000000000000000" pitchFamily="2" charset="2"/>
              <a:buChar char="§"/>
            </a:pPr>
            <a:r>
              <a:rPr lang="en-US" sz="2400" dirty="0">
                <a:hlinkClick r:id="rId7" action="ppaction://hlinksldjump"/>
              </a:rPr>
              <a:t>Method of payment</a:t>
            </a:r>
            <a:endParaRPr lang="en-US" sz="2400" dirty="0"/>
          </a:p>
          <a:p>
            <a:pPr indent="-274320">
              <a:buFont typeface="Wingdings" panose="05000000000000000000" pitchFamily="2" charset="2"/>
              <a:buChar char="§"/>
            </a:pPr>
            <a:r>
              <a:rPr lang="en-US" sz="2400" dirty="0">
                <a:hlinkClick r:id="rId8" action="ppaction://hlinksldjump"/>
              </a:rPr>
              <a:t>Paperwork and reporting</a:t>
            </a:r>
            <a:endParaRPr lang="en-US" sz="2400" dirty="0"/>
          </a:p>
          <a:p>
            <a:pPr indent="-274320">
              <a:buFont typeface="Wingdings" panose="05000000000000000000" pitchFamily="2" charset="2"/>
              <a:buChar char="§"/>
            </a:pPr>
            <a:r>
              <a:rPr lang="en-US" sz="2400" dirty="0">
                <a:hlinkClick r:id="rId9" action="ppaction://hlinksldjump"/>
              </a:rPr>
              <a:t>Best Practices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905A7B02-5B4D-4BAF-B52C-18F083E8424D}"/>
              </a:ext>
            </a:extLst>
          </p:cNvPr>
          <p:cNvSpPr/>
          <p:nvPr/>
        </p:nvSpPr>
        <p:spPr>
          <a:xfrm>
            <a:off x="8377547" y="3356052"/>
            <a:ext cx="2009625" cy="119539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2"/>
                </a:solidFill>
              </a:rPr>
              <a:t>DHS 68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E81C7A-8729-497E-95A7-D1E3A3A37E07}"/>
              </a:ext>
            </a:extLst>
          </p:cNvPr>
          <p:cNvCxnSpPr>
            <a:cxnSpLocks/>
          </p:cNvCxnSpPr>
          <p:nvPr/>
        </p:nvCxnSpPr>
        <p:spPr>
          <a:xfrm>
            <a:off x="6637106" y="1962364"/>
            <a:ext cx="92467" cy="39067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C5E3DC-001E-47EC-A89E-0D6B7DA3901A}"/>
              </a:ext>
            </a:extLst>
          </p:cNvPr>
          <p:cNvSpPr txBox="1"/>
          <p:nvPr/>
        </p:nvSpPr>
        <p:spPr>
          <a:xfrm>
            <a:off x="7561780" y="2250040"/>
            <a:ext cx="2825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Reference to location in Administrative Rule – Chapter DHS 68</a:t>
            </a:r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717B610E-E6D9-492F-ACC3-51A2365629E6}"/>
              </a:ext>
            </a:extLst>
          </p:cNvPr>
          <p:cNvSpPr/>
          <p:nvPr/>
        </p:nvSpPr>
        <p:spPr>
          <a:xfrm rot="5400000">
            <a:off x="7627751" y="3655942"/>
            <a:ext cx="698954" cy="38488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Raise public awareness of dementia and services available through AFCSP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/>
              <a:t>AFCSP funds may be used to purchase items needed to provide the following types of outreach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Presentations in the community about dementia or caregiving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Educational series, such as Lunch-n-Learn presentations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Donate Alzheimer’s Disease or caregiving books to local libraries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Participate in caregiving and Alzheimer’s Disease/dementia trainings and conferences</a:t>
            </a:r>
          </a:p>
        </p:txBody>
      </p:sp>
    </p:spTree>
    <p:extLst>
      <p:ext uri="{BB962C8B-B14F-4D97-AF65-F5344CB8AC3E}">
        <p14:creationId xmlns:p14="http://schemas.microsoft.com/office/powerpoint/2010/main" val="389871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59131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groups for people with Alzheimer’s disease and/or their caregivers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Costs associated with facilitating support groups</a:t>
            </a:r>
          </a:p>
          <a:p>
            <a:pPr marL="932688" lvl="2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Staff time to plan and facilitate</a:t>
            </a:r>
          </a:p>
          <a:p>
            <a:pPr marL="932688" lvl="2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Snacks and supplies</a:t>
            </a:r>
          </a:p>
          <a:p>
            <a:pPr marL="932688" lvl="2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Respite care or transportation that enables caregivers to attend</a:t>
            </a:r>
          </a:p>
          <a:p>
            <a:pPr marL="932688" lvl="2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Materials used or shared during support groups, such as books and DVDs about caregiving or Alzheimer’s disease </a:t>
            </a:r>
          </a:p>
          <a:p>
            <a:pPr marL="932688" lvl="2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Marketing materials, speaker fees and 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Administration Costs*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17782"/>
            <a:ext cx="9613861" cy="447284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Cost to attend caregiver coordinator trainings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Fees associated with becoming a Powerful Tools for Caregivers leader or other caregiver support class leader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Fees associated with staff attending Educational Conferences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Fees associated with any dementia or caregiver-related training for staff approved by the administering agency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Staff time not working directly with clients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Data entry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Fiscal reports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5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E433-C670-4AD9-8CDC-70240F1C6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Caregiver Needs Assessment </a:t>
            </a:r>
          </a:p>
        </p:txBody>
      </p:sp>
    </p:spTree>
    <p:extLst>
      <p:ext uri="{BB962C8B-B14F-4D97-AF65-F5344CB8AC3E}">
        <p14:creationId xmlns:p14="http://schemas.microsoft.com/office/powerpoint/2010/main" val="205946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1342-696D-458A-8F96-386D45DA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Caregiver 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F7C04-01EB-4F8C-BDDE-9AAE3A986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7123084" cy="4139430"/>
          </a:xfrm>
        </p:spPr>
        <p:txBody>
          <a:bodyPr>
            <a:noAutofit/>
          </a:bodyPr>
          <a:lstStyle/>
          <a:p>
            <a:pPr marL="341313" indent="-3413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Complete for all caregivers who are being enrolled </a:t>
            </a:r>
          </a:p>
          <a:p>
            <a:pPr marL="341313" indent="-3413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is a TOOL to help determine the most urgent needs of the caregiver </a:t>
            </a:r>
          </a:p>
          <a:p>
            <a:pPr marL="341313" indent="-3413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Ensures full scope of services are being offered</a:t>
            </a:r>
          </a:p>
          <a:p>
            <a:pPr marL="341313" indent="-3413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See </a:t>
            </a:r>
            <a:r>
              <a:rPr lang="en-US" dirty="0">
                <a:hlinkClick r:id="rId2"/>
              </a:rPr>
              <a:t>Building Interviewing Skills for a Successful Needs Assessment </a:t>
            </a:r>
            <a:r>
              <a:rPr lang="en-US" dirty="0"/>
              <a:t>for help with interviewing techniques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E54D0-B94D-453C-94EF-2EBBE03C2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197" y="1845734"/>
            <a:ext cx="3228791" cy="40232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3977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Caregiver Needs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1113"/>
            <a:ext cx="10986542" cy="4306995"/>
          </a:xfrm>
        </p:spPr>
        <p:txBody>
          <a:bodyPr>
            <a:noAutofit/>
          </a:bodyPr>
          <a:lstStyle/>
          <a:p>
            <a:pPr marL="341313" indent="-3413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 all areas in your discussion with the family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Unmet needs of Care Recipient		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Unmet Caregiver Respite Needs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Unmet Caregiver Physical Health Needs 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Unmet Caregiver Emotional Health Needs</a:t>
            </a:r>
          </a:p>
          <a:p>
            <a:pPr marL="818388" lvl="2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Education and Resource Needs</a:t>
            </a:r>
          </a:p>
          <a:p>
            <a:pPr marL="341313" indent="-3413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 not have to ask each question, but do address each section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7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Caregiver Needs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1113"/>
            <a:ext cx="10445363" cy="4306995"/>
          </a:xfrm>
        </p:spPr>
        <p:txBody>
          <a:bodyPr>
            <a:noAutofit/>
          </a:bodyPr>
          <a:lstStyle/>
          <a:p>
            <a:pPr marL="396875" indent="-39687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Find the Needs Assessment under Enrollment Forms</a:t>
            </a:r>
          </a:p>
          <a:p>
            <a:pPr marL="396875" indent="-39687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Refer to Supplement and Best Practices documents for help (under Program Management Resources)</a:t>
            </a:r>
          </a:p>
          <a:p>
            <a:pPr marL="396875" indent="-3968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Enter information into REDCap system</a:t>
            </a:r>
          </a:p>
          <a:p>
            <a:pPr marL="689483" lvl="1" indent="-396875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See Webinar and User Guide for help (under Data Collection – SAMS &amp; REDCap)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03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Caregiver Program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1114"/>
            <a:ext cx="7503380" cy="2991168"/>
          </a:xfrm>
        </p:spPr>
        <p:txBody>
          <a:bodyPr>
            <a:noAutofit/>
          </a:bodyPr>
          <a:lstStyle/>
          <a:p>
            <a:pPr marL="396875" indent="-39687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Rates how the caregiver feels about their caregiving role – before and after services are in place</a:t>
            </a:r>
          </a:p>
          <a:p>
            <a:pPr marL="396875" indent="-39687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Complete before services begin</a:t>
            </a:r>
          </a:p>
          <a:p>
            <a:pPr marL="396875" indent="-396875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Re-evaluate after one year or when they are no longer utilizing services, whichever comes first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CDB579-1E59-44D3-9B1A-D82FF726A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775" y="1831048"/>
            <a:ext cx="2689860" cy="35506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B9A5C8-4CC6-4EE2-98EC-E81C12F14188}"/>
              </a:ext>
            </a:extLst>
          </p:cNvPr>
          <p:cNvSpPr txBox="1"/>
          <p:nvPr/>
        </p:nvSpPr>
        <p:spPr>
          <a:xfrm>
            <a:off x="964923" y="4832282"/>
            <a:ext cx="9607826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 data into REDCap</a:t>
            </a:r>
          </a:p>
          <a:p>
            <a:pPr marL="457200" indent="-457200" defTabSz="914400"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 the Program Evaluation form under Enrollment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Satisfaction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40835"/>
            <a:ext cx="10445363" cy="4107273"/>
          </a:xfrm>
        </p:spPr>
        <p:txBody>
          <a:bodyPr>
            <a:noAutofit/>
          </a:bodyPr>
          <a:lstStyle/>
          <a:p>
            <a:pPr marL="463550" indent="-463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Rates how well agency staff handled their situation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Give survey to participant after resources/services are set up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 a self-addressed, stamped envelope (request envelopes from </a:t>
            </a:r>
            <a:r>
              <a:rPr lang="en-US" dirty="0">
                <a:hlinkClick r:id="rId2"/>
              </a:rPr>
              <a:t>Lynn Gall </a:t>
            </a:r>
            <a:r>
              <a:rPr lang="en-US" dirty="0"/>
              <a:t>at DHS)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They will complete and mail survey to DHS in Madison </a:t>
            </a:r>
          </a:p>
        </p:txBody>
      </p:sp>
    </p:spTree>
    <p:extLst>
      <p:ext uri="{BB962C8B-B14F-4D97-AF65-F5344CB8AC3E}">
        <p14:creationId xmlns:p14="http://schemas.microsoft.com/office/powerpoint/2010/main" val="22270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668E-A6DD-4C95-84AD-AD2392BC9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Enrolling Participants</a:t>
            </a:r>
          </a:p>
        </p:txBody>
      </p:sp>
    </p:spTree>
    <p:extLst>
      <p:ext uri="{BB962C8B-B14F-4D97-AF65-F5344CB8AC3E}">
        <p14:creationId xmlns:p14="http://schemas.microsoft.com/office/powerpoint/2010/main" val="151553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15CAE-999B-4E9B-9927-7173D67ED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 Purpose and Intent</a:t>
            </a:r>
          </a:p>
        </p:txBody>
      </p:sp>
    </p:spTree>
    <p:extLst>
      <p:ext uri="{BB962C8B-B14F-4D97-AF65-F5344CB8AC3E}">
        <p14:creationId xmlns:p14="http://schemas.microsoft.com/office/powerpoint/2010/main" val="479548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enroll a new participant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1113"/>
            <a:ext cx="10986542" cy="43069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 AFCSP Worksheets to Determine Eligibility</a:t>
            </a:r>
          </a:p>
          <a:p>
            <a:pPr marL="573088" lvl="1" indent="-3730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Diagnosis – must be signed by a qualified health professional	</a:t>
            </a:r>
          </a:p>
          <a:p>
            <a:pPr marL="908050" lvl="4" indent="-342900">
              <a:spcBef>
                <a:spcPts val="0"/>
              </a:spcBef>
              <a:spcAft>
                <a:spcPts val="1200"/>
              </a:spcAft>
              <a:buSzPct val="64000"/>
              <a:buFont typeface="Wingdings" panose="05000000000000000000" pitchFamily="2" charset="2"/>
              <a:buChar char="Ø"/>
            </a:pPr>
            <a:r>
              <a:rPr lang="en-US" sz="2600" dirty="0"/>
              <a:t>Alzheimer’s or other condition resulting in “irreversible dementia”</a:t>
            </a:r>
          </a:p>
          <a:p>
            <a:pPr marL="573088" lvl="1" indent="-3730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Lives in the community – </a:t>
            </a:r>
            <a:r>
              <a:rPr lang="en-US" sz="2000" i="1" dirty="0"/>
              <a:t>includes Adult Family Home, RCAC, CBRF and Assisted Living</a:t>
            </a:r>
          </a:p>
          <a:p>
            <a:pPr marL="573088" lvl="1" indent="-3730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Not enrolled in Family Care - </a:t>
            </a:r>
            <a:r>
              <a:rPr lang="en-US" sz="2600" i="1" dirty="0"/>
              <a:t>non-nursing home level of care is an exception</a:t>
            </a:r>
          </a:p>
          <a:p>
            <a:pPr marL="573088" lvl="1" indent="-3730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Verify household income </a:t>
            </a:r>
            <a:r>
              <a:rPr lang="en-US" sz="2600" i="1" dirty="0"/>
              <a:t>(individual and spouse) </a:t>
            </a:r>
          </a:p>
          <a:p>
            <a:pPr marL="1022985" lvl="3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Deduct Alzheimer’s-related expenses if needed</a:t>
            </a:r>
          </a:p>
          <a:p>
            <a:pPr marL="1022985" lvl="3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If clearly exceeds the $48,000 limit, refer to NFCSP</a:t>
            </a:r>
          </a:p>
        </p:txBody>
      </p:sp>
    </p:spTree>
    <p:extLst>
      <p:ext uri="{BB962C8B-B14F-4D97-AF65-F5344CB8AC3E}">
        <p14:creationId xmlns:p14="http://schemas.microsoft.com/office/powerpoint/2010/main" val="7729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995" y="650277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995" y="1797033"/>
            <a:ext cx="6102443" cy="4335139"/>
          </a:xfrm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Name of person with dementia</a:t>
            </a:r>
          </a:p>
          <a:p>
            <a:pPr marL="50749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Birthdate</a:t>
            </a:r>
          </a:p>
          <a:p>
            <a:pPr marL="50749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Address</a:t>
            </a:r>
          </a:p>
          <a:p>
            <a:pPr marL="50749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Phone number</a:t>
            </a:r>
          </a:p>
          <a:p>
            <a:pPr marL="50749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Caregiver name and information</a:t>
            </a:r>
          </a:p>
          <a:p>
            <a:pPr marL="50749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Powers of Attorney</a:t>
            </a:r>
          </a:p>
          <a:p>
            <a:pPr marL="50749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Guardianship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6773D-4DB7-49CA-816B-A181656E7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523" y="1889798"/>
            <a:ext cx="3258060" cy="41399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04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63" y="643060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Worksheet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891" y="1823149"/>
            <a:ext cx="7087551" cy="425437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3000" dirty="0"/>
              <a:t>Check for other program enrollment:</a:t>
            </a:r>
          </a:p>
          <a:p>
            <a:pPr marL="573088" lvl="1" indent="-3730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SSI/SSI-E</a:t>
            </a:r>
          </a:p>
          <a:p>
            <a:pPr marL="573088" lvl="1" indent="-3730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Food Stamps</a:t>
            </a:r>
          </a:p>
          <a:p>
            <a:pPr marL="573088" lvl="1" indent="-3730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Homestead Credit Claim</a:t>
            </a:r>
          </a:p>
          <a:p>
            <a:pPr marL="573088" lvl="1" indent="-3730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Medicaid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/>
              <a:t>If the participant is eligible for any of these programs, they are financially eligible for AFCSP and do not have to complete worksheet #2.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600" i="1" dirty="0"/>
              <a:t>** A service plan still needs to be completed**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3544C-CF61-4CB2-B1CD-6DDCE1B75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711" y="1942418"/>
            <a:ext cx="3244345" cy="42543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25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87" y="753228"/>
            <a:ext cx="6666186" cy="1080938"/>
          </a:xfrm>
        </p:spPr>
        <p:txBody>
          <a:bodyPr>
            <a:normAutofit/>
          </a:bodyPr>
          <a:lstStyle/>
          <a:p>
            <a:r>
              <a:rPr lang="en-US" dirty="0"/>
              <a:t>Worksheet #2 –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687" y="1834165"/>
            <a:ext cx="10283772" cy="44234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Declare </a:t>
            </a:r>
            <a:r>
              <a:rPr lang="en-US" i="1" dirty="0"/>
              <a:t>Gross Annual Income </a:t>
            </a:r>
            <a:r>
              <a:rPr lang="en-US" dirty="0"/>
              <a:t>for household</a:t>
            </a:r>
          </a:p>
          <a:p>
            <a:pPr marL="573088" lvl="1" indent="-3730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Social Security</a:t>
            </a:r>
          </a:p>
          <a:p>
            <a:pPr marL="573088" lvl="1" indent="-3730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Wages</a:t>
            </a:r>
          </a:p>
          <a:p>
            <a:pPr marL="573088" lvl="1" indent="-3730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Interest/Dividends</a:t>
            </a:r>
          </a:p>
          <a:p>
            <a:pPr marL="573088" lvl="1" indent="-3730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Unemployment</a:t>
            </a:r>
          </a:p>
          <a:p>
            <a:pPr marL="573088" lvl="1" indent="-3730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Pensions</a:t>
            </a:r>
          </a:p>
          <a:p>
            <a:pPr marL="573088" lvl="1" indent="-3730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Annuities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*Choose current year or previous year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i="1" dirty="0"/>
              <a:t>*Household income = PWD and spouse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DACC5-3DA9-4A0A-B429-C331251B8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89"/>
          <a:stretch/>
        </p:blipFill>
        <p:spPr>
          <a:xfrm>
            <a:off x="7138289" y="2570922"/>
            <a:ext cx="4528216" cy="30307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841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87" y="753228"/>
            <a:ext cx="6666186" cy="1080938"/>
          </a:xfrm>
        </p:spPr>
        <p:txBody>
          <a:bodyPr>
            <a:normAutofit/>
          </a:bodyPr>
          <a:lstStyle/>
          <a:p>
            <a:r>
              <a:rPr lang="en-US" dirty="0"/>
              <a:t>Worksheet #2 –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687" y="1834166"/>
            <a:ext cx="6897004" cy="44227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Deduct Alzheimer’s related expenses to reduce income if necessary**</a:t>
            </a:r>
          </a:p>
          <a:p>
            <a:pPr marL="573088" lvl="1" indent="-3730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Medical visits and medications</a:t>
            </a:r>
          </a:p>
          <a:p>
            <a:pPr marL="573088" lvl="1" indent="-3730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Health and long term care insurance</a:t>
            </a:r>
          </a:p>
          <a:p>
            <a:pPr marL="573088" lvl="1" indent="-3730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Medical equipment expenses</a:t>
            </a:r>
          </a:p>
          <a:p>
            <a:pPr marL="573088" lvl="1" indent="-3730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Transportation to medical appointments</a:t>
            </a:r>
          </a:p>
          <a:p>
            <a:pPr marL="573088" lvl="1" indent="-3730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Other expenses related to care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/>
              <a:t>**ONLY for the person with dementia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/>
              <a:t>**ONLY non-reimbursed expenses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41447-841E-4D33-9E4F-A465AA59C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03"/>
          <a:stretch/>
        </p:blipFill>
        <p:spPr>
          <a:xfrm>
            <a:off x="7625272" y="2464905"/>
            <a:ext cx="4447045" cy="28015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29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3" y="753228"/>
            <a:ext cx="6622119" cy="1080938"/>
          </a:xfrm>
        </p:spPr>
        <p:txBody>
          <a:bodyPr>
            <a:normAutofit/>
          </a:bodyPr>
          <a:lstStyle/>
          <a:p>
            <a:r>
              <a:rPr lang="en-US" dirty="0"/>
              <a:t>Worksheet #2 –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753" y="1834166"/>
            <a:ext cx="6474247" cy="437934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Develop Service Plan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Based on </a:t>
            </a:r>
            <a:r>
              <a:rPr lang="en-US" sz="2400" i="1" dirty="0"/>
              <a:t>Needs Assessment </a:t>
            </a:r>
            <a:r>
              <a:rPr lang="en-US" sz="2400" dirty="0"/>
              <a:t>results, create a plan                                                               that addresses all needs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services and resources listed would be considered “approved” for them to purchase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they determine later that they would like something different, they should get approval from you first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Dream big – include all available services/resources even if there isn’t enough money to cover it all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1BCCB-E5C2-4212-9801-007F6C85D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872" y="2040836"/>
            <a:ext cx="3924418" cy="36681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272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53" y="753228"/>
            <a:ext cx="6622119" cy="1080938"/>
          </a:xfrm>
        </p:spPr>
        <p:txBody>
          <a:bodyPr>
            <a:normAutofit/>
          </a:bodyPr>
          <a:lstStyle/>
          <a:p>
            <a:r>
              <a:rPr lang="en-US" dirty="0"/>
              <a:t>Worksheet #2 –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753" y="1834166"/>
            <a:ext cx="6271047" cy="4379347"/>
          </a:xfrm>
          <a:ln>
            <a:noFill/>
          </a:ln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Calculate cost of each service for the year, for example:</a:t>
            </a:r>
          </a:p>
          <a:p>
            <a:pPr marL="982980" lvl="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Comic Sans MS" panose="030F0702030302020204" pitchFamily="66" charset="0"/>
              </a:rPr>
              <a:t>4 hr home care/wk x 52 weeks = 208 hours </a:t>
            </a:r>
          </a:p>
          <a:p>
            <a:pPr marL="982980" lvl="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Comic Sans MS" panose="030F0702030302020204" pitchFamily="66" charset="0"/>
              </a:rPr>
              <a:t>208 hours x $22/hr = </a:t>
            </a:r>
            <a:r>
              <a:rPr lang="en-US" sz="2000" b="1" i="1" dirty="0">
                <a:latin typeface="Comic Sans MS" panose="030F0702030302020204" pitchFamily="66" charset="0"/>
              </a:rPr>
              <a:t>$4,576</a:t>
            </a:r>
          </a:p>
          <a:p>
            <a:pPr marL="982980" lvl="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Comic Sans MS" panose="030F0702030302020204" pitchFamily="66" charset="0"/>
              </a:rPr>
              <a:t>Door locks = </a:t>
            </a:r>
            <a:r>
              <a:rPr lang="en-US" sz="2000" b="1" i="1" dirty="0">
                <a:latin typeface="Comic Sans MS" panose="030F0702030302020204" pitchFamily="66" charset="0"/>
              </a:rPr>
              <a:t>$50</a:t>
            </a:r>
          </a:p>
          <a:p>
            <a:pPr marL="982980" lvl="2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Comic Sans MS" panose="030F0702030302020204" pitchFamily="66" charset="0"/>
              </a:rPr>
              <a:t>Fence for yard = </a:t>
            </a:r>
            <a:r>
              <a:rPr lang="en-US" sz="2000" b="1" i="1" dirty="0">
                <a:latin typeface="Comic Sans MS" panose="030F0702030302020204" pitchFamily="66" charset="0"/>
              </a:rPr>
              <a:t>$1,850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Record total cost for the year = </a:t>
            </a:r>
            <a:r>
              <a:rPr lang="en-US" sz="2400" b="1" dirty="0"/>
              <a:t>$6,476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911FC-F754-4CD5-820F-33614315E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872" y="2040836"/>
            <a:ext cx="3924418" cy="36681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417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737" y="753228"/>
            <a:ext cx="6633136" cy="1080938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 #2 – Part 3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738" y="1834166"/>
            <a:ext cx="6559154" cy="41333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Determine the annual service payment</a:t>
            </a:r>
          </a:p>
          <a:p>
            <a:pPr lvl="3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Enter total cost </a:t>
            </a:r>
            <a:r>
              <a:rPr lang="en-US" sz="2600" i="1" dirty="0"/>
              <a:t>(in our example, $6,476)</a:t>
            </a:r>
          </a:p>
          <a:p>
            <a:pPr lvl="3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Enter your agency’s maximum annual service payment </a:t>
            </a:r>
            <a:r>
              <a:rPr lang="en-US" sz="2600" i="1" dirty="0"/>
              <a:t>(for example, $2,500)</a:t>
            </a:r>
          </a:p>
          <a:p>
            <a:pPr marL="761238" lvl="2" indent="-28575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The lesser amount will be the amount of funding the family qualifies for.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22CCF-ECC3-416E-94E9-28684564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872" y="2040836"/>
            <a:ext cx="3924418" cy="36681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2738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4AD37-C5ED-409B-872A-344E6BADE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 of Payment</a:t>
            </a:r>
          </a:p>
        </p:txBody>
      </p:sp>
    </p:spTree>
    <p:extLst>
      <p:ext uri="{BB962C8B-B14F-4D97-AF65-F5344CB8AC3E}">
        <p14:creationId xmlns:p14="http://schemas.microsoft.com/office/powerpoint/2010/main" val="185451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for Goods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1847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Payment Options</a:t>
            </a:r>
          </a:p>
          <a:p>
            <a:pPr marL="341313" lvl="0" indent="-341313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Directly to the service provider </a:t>
            </a:r>
          </a:p>
          <a:p>
            <a:pPr marL="341313" lvl="0" indent="-341313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Directly to the household to reimburse for expenses incurred</a:t>
            </a:r>
          </a:p>
          <a:p>
            <a:pPr marL="341313" lvl="0" indent="-341313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primary caregiver </a:t>
            </a:r>
            <a:r>
              <a:rPr lang="en-US" u="sng" dirty="0"/>
              <a:t>cannot</a:t>
            </a:r>
            <a:r>
              <a:rPr lang="en-US" dirty="0"/>
              <a:t> be paid for providing care</a:t>
            </a:r>
          </a:p>
          <a:p>
            <a:pPr marL="341313" lvl="0" indent="-341313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Extended family members and friends </a:t>
            </a:r>
            <a:r>
              <a:rPr lang="en-US" u="sng" dirty="0"/>
              <a:t>may</a:t>
            </a:r>
            <a:r>
              <a:rPr lang="en-US" dirty="0"/>
              <a:t> receive a stipend to help cover costs associated with providing occasional respite</a:t>
            </a:r>
          </a:p>
          <a:p>
            <a:pPr marL="341313" indent="-341313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Set a uniform reimbursement rate/stipend for non-professional respite providers</a:t>
            </a:r>
          </a:p>
        </p:txBody>
      </p:sp>
    </p:spTree>
    <p:extLst>
      <p:ext uri="{BB962C8B-B14F-4D97-AF65-F5344CB8AC3E}">
        <p14:creationId xmlns:p14="http://schemas.microsoft.com/office/powerpoint/2010/main" val="382697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8881" y="2044171"/>
            <a:ext cx="5089132" cy="39134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1985</a:t>
            </a:r>
            <a:r>
              <a:rPr lang="en-US" sz="2400" dirty="0"/>
              <a:t> – Created by the State of Wisconsin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2016</a:t>
            </a:r>
            <a:r>
              <a:rPr lang="en-US" sz="2400" dirty="0"/>
              <a:t> – income limits were increased, additional </a:t>
            </a:r>
            <a:r>
              <a:rPr lang="en-US" sz="2400" u="sng" dirty="0"/>
              <a:t>respite funding </a:t>
            </a:r>
            <a:r>
              <a:rPr lang="en-US" sz="2400" dirty="0"/>
              <a:t>was appropriated, and Tribes began to receive AFCSP funding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2BA44-052C-429D-B1F4-10DFEF18E241}"/>
              </a:ext>
            </a:extLst>
          </p:cNvPr>
          <p:cNvSpPr txBox="1"/>
          <p:nvPr/>
        </p:nvSpPr>
        <p:spPr>
          <a:xfrm>
            <a:off x="1147281" y="2268644"/>
            <a:ext cx="4466861" cy="30310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1440" algn="ctr">
              <a:lnSpc>
                <a:spcPct val="150000"/>
              </a:lnSpc>
            </a:pPr>
            <a:r>
              <a:rPr lang="en-US" sz="2600" dirty="0">
                <a:latin typeface="Candara" panose="020E0502030303020204" pitchFamily="34" charset="0"/>
              </a:rPr>
              <a:t>The AFCSP provides support services to people living with dementia and their unpaid family members and friends who provide care for them.</a:t>
            </a:r>
          </a:p>
        </p:txBody>
      </p:sp>
    </p:spTree>
    <p:extLst>
      <p:ext uri="{BB962C8B-B14F-4D97-AF65-F5344CB8AC3E}">
        <p14:creationId xmlns:p14="http://schemas.microsoft.com/office/powerpoint/2010/main" val="33421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informal respite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097" y="1841113"/>
            <a:ext cx="10058400" cy="4364478"/>
          </a:xfrm>
        </p:spPr>
        <p:txBody>
          <a:bodyPr>
            <a:noAutofit/>
          </a:bodyPr>
          <a:lstStyle/>
          <a:p>
            <a:pPr marL="341313" indent="-34131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All financial arrangements should be between the primary caregiver and the informal respite provider </a:t>
            </a:r>
          </a:p>
          <a:p>
            <a:pPr marL="341313" indent="-34131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Agency should make payment to the primary caregiver to reimburse them for what they paid the informal respite provider</a:t>
            </a:r>
          </a:p>
          <a:p>
            <a:pPr marL="341313" indent="-34131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 using a fiscal intermediary</a:t>
            </a:r>
          </a:p>
          <a:p>
            <a:pPr marL="341313" indent="-34131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Refer all questions regarding taxes to their accountant</a:t>
            </a:r>
          </a:p>
          <a:p>
            <a:pPr marL="341313" indent="-34131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Sample policy available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2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and Assistance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Financial eligibility and the Service Plan (Part 3) must be reviewed and updated at least once every 12 months</a:t>
            </a:r>
          </a:p>
          <a:p>
            <a:pPr marL="341313" indent="-3413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Offer assistance setting up respite services or ordering equipment, especially for new participants</a:t>
            </a:r>
          </a:p>
          <a:p>
            <a:pPr marL="341313" indent="-3413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Follow up to make sure caregivers are benefiting from services being provided</a:t>
            </a:r>
          </a:p>
          <a:p>
            <a:pPr marL="341313" indent="-3413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No limitations on number of respite hours – Only limited by maximum payment allowed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3AB8-620E-440A-A60D-E8BA38F57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Paperwork and Reporting</a:t>
            </a:r>
          </a:p>
        </p:txBody>
      </p:sp>
    </p:spTree>
    <p:extLst>
      <p:ext uri="{BB962C8B-B14F-4D97-AF65-F5344CB8AC3E}">
        <p14:creationId xmlns:p14="http://schemas.microsoft.com/office/powerpoint/2010/main" val="1433300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Paperwork and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96197"/>
            <a:ext cx="9613861" cy="4098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Submit Annual Budget to the State by November 30</a:t>
            </a:r>
          </a:p>
          <a:p>
            <a:pPr marL="517525" lvl="1" indent="-317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Number of households to be served</a:t>
            </a:r>
          </a:p>
          <a:p>
            <a:pPr marL="517525" lvl="1" indent="-317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Amount to be spent in the various categories</a:t>
            </a:r>
          </a:p>
          <a:p>
            <a:pPr marL="517525" lvl="1" indent="-317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you plan to distribute funds – households, agencies, etc.</a:t>
            </a:r>
          </a:p>
          <a:p>
            <a:pPr marL="517525" lvl="1" indent="-317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Your agency maximum for each family ($4,000 or less)</a:t>
            </a:r>
          </a:p>
          <a:p>
            <a:pPr marL="517525" lvl="1" indent="-317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Any limitations your agency has</a:t>
            </a:r>
          </a:p>
          <a:p>
            <a:pPr marL="517525" lvl="1" indent="-317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New programs or expanded services </a:t>
            </a:r>
          </a:p>
          <a:p>
            <a:pPr marL="517525" lvl="1" indent="-317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Wait list policy</a:t>
            </a:r>
          </a:p>
          <a:p>
            <a:pPr marL="517525" lvl="1" indent="-317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Community outreach planned for the year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Paperwork and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Submit Fiscal Report to the State in mid-March</a:t>
            </a:r>
          </a:p>
          <a:p>
            <a:pPr marL="461963" lvl="1" indent="-261938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Number of households served</a:t>
            </a:r>
          </a:p>
          <a:p>
            <a:pPr marL="461963" lvl="1" indent="-261938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Number not enrolled but benefitted indirectly (support groups, etc.)</a:t>
            </a:r>
          </a:p>
          <a:p>
            <a:pPr marL="461963" lvl="1" indent="-261938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Number on waiting list</a:t>
            </a:r>
          </a:p>
          <a:p>
            <a:pPr marL="461963" lvl="1" indent="-261938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Amount spent on various services – must equal total allocation</a:t>
            </a:r>
          </a:p>
          <a:p>
            <a:pPr marL="461963" lvl="1" indent="-261938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Explanation for any unspent funds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4403-328C-472C-B30C-952F516F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AFCSP and SAMS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2549-A5FB-4CCE-B9F3-0971019DC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There is not a requirement to enter data into SAMS at this time but your agency may choose to do so</a:t>
            </a:r>
          </a:p>
          <a:p>
            <a:pPr marL="341313" indent="-34131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You may view a webinar on how to make AFCSP entries in SAMS here:  </a:t>
            </a:r>
            <a:r>
              <a:rPr lang="en-US" u="sng" dirty="0">
                <a:hlinkClick r:id="rId2"/>
              </a:rPr>
              <a:t>Online Webinars</a:t>
            </a:r>
            <a:endParaRPr lang="en-US" u="sng" dirty="0"/>
          </a:p>
          <a:p>
            <a:pPr marL="341313" indent="-34131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Refer to </a:t>
            </a:r>
            <a:r>
              <a:rPr lang="en-US" u="sng" dirty="0"/>
              <a:t>SAMS AFCSP Services Reference Sheet </a:t>
            </a:r>
            <a:r>
              <a:rPr lang="en-US" dirty="0"/>
              <a:t>for more assistance found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– look under Documentation and Forms</a:t>
            </a:r>
          </a:p>
          <a:p>
            <a:pPr marL="341313" indent="-34131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633921" lvl="1" indent="-341313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39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5E1E-27EF-4439-8468-45987064F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Best Practices </a:t>
            </a:r>
          </a:p>
        </p:txBody>
      </p:sp>
    </p:spTree>
    <p:extLst>
      <p:ext uri="{BB962C8B-B14F-4D97-AF65-F5344CB8AC3E}">
        <p14:creationId xmlns:p14="http://schemas.microsoft.com/office/powerpoint/2010/main" val="427643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– Managing the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98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Have one person (or agency) administer both NFCSP and AFCSP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Review AFCSP budget and workplan with fiscal staff and director every quarter to ensure funds are spent fully each year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Offer the full range of services – families must be able to self-determine what supports they need most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Regularly educate all of your agency staff about AFCSP</a:t>
            </a:r>
          </a:p>
        </p:txBody>
      </p:sp>
    </p:spTree>
    <p:extLst>
      <p:ext uri="{BB962C8B-B14F-4D97-AF65-F5344CB8AC3E}">
        <p14:creationId xmlns:p14="http://schemas.microsoft.com/office/powerpoint/2010/main" val="128264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– Marketing and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570464" cy="42686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Submit articles about caregiving and dementia to newsletters – yours and coalition partners</a:t>
            </a:r>
          </a:p>
          <a:p>
            <a:pPr marL="384048" lvl="2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000" dirty="0">
                <a:solidFill>
                  <a:srgbClr val="0070C0"/>
                </a:solidFill>
                <a:hlinkClick r:id="rId2"/>
              </a:rPr>
              <a:t>www.gwaar.org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&gt;</a:t>
            </a:r>
            <a:r>
              <a:rPr lang="en-US" sz="2000" i="1" dirty="0"/>
              <a:t> Technical Assistance &gt; Family Caregiver Support &gt; Marketing Toolkit &gt; Articles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Create a marketing plan utilizing statewide marketing materials</a:t>
            </a:r>
          </a:p>
          <a:p>
            <a:pPr marL="292608" lvl="1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000" dirty="0">
                <a:solidFill>
                  <a:srgbClr val="0070C0"/>
                </a:solidFill>
                <a:hlinkClick r:id="rId2"/>
              </a:rPr>
              <a:t>www.gwaar.org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&gt;</a:t>
            </a:r>
            <a:r>
              <a:rPr lang="en-US" sz="2000" i="1" dirty="0"/>
              <a:t> Technical Assistance &gt; Family Caregiver Support &gt; Marketing Toolkit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Contact radio and TV stations to be included on morning “talk shows” to speak about caregiving-related issues, dementia and services available through AFCSP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A8A2F-132A-4DB8-930F-BB396B44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42" y="418771"/>
            <a:ext cx="6646759" cy="5556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D6DAB4-665A-4A18-8AFA-DB4D4D1DA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508">
            <a:off x="8273002" y="712330"/>
            <a:ext cx="3094461" cy="40049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6BA863-92BE-40DF-AE3C-F089CB3E1EB3}"/>
              </a:ext>
            </a:extLst>
          </p:cNvPr>
          <p:cNvSpPr txBox="1"/>
          <p:nvPr/>
        </p:nvSpPr>
        <p:spPr>
          <a:xfrm>
            <a:off x="8377194" y="5118004"/>
            <a:ext cx="288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Customizable – insert your contact information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CA6830E5-7E86-42F2-A442-AFA16270C055}"/>
              </a:ext>
            </a:extLst>
          </p:cNvPr>
          <p:cNvSpPr/>
          <p:nvPr/>
        </p:nvSpPr>
        <p:spPr>
          <a:xfrm rot="21061804">
            <a:off x="10685784" y="3904497"/>
            <a:ext cx="252437" cy="14374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9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Intent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2867"/>
            <a:ext cx="9613861" cy="43787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Provide a diverse array of community services to persons with dementia (PWD) and their caregiver(s) in order to:</a:t>
            </a:r>
          </a:p>
          <a:p>
            <a:pPr marL="865505" lvl="3" indent="-420688" defTabSz="8048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i="1" dirty="0"/>
              <a:t>Prevent or delay institutionalization</a:t>
            </a:r>
          </a:p>
          <a:p>
            <a:pPr marL="865505" lvl="3" indent="-420688" defTabSz="804863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i="1" dirty="0"/>
              <a:t>Enhance quality of life</a:t>
            </a:r>
          </a:p>
          <a:p>
            <a:pPr marL="865505" lvl="3" indent="-420688" defTabSz="804863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i="1" dirty="0"/>
              <a:t>Provide assistance to family and unpaid caregivers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Priority is given to people living in private homes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Educate the public about dementia and importance of early diagnosis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800" dirty="0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8FEE20E-16FF-4D58-A5B7-5377C1D07A5C}"/>
              </a:ext>
            </a:extLst>
          </p:cNvPr>
          <p:cNvSpPr/>
          <p:nvPr/>
        </p:nvSpPr>
        <p:spPr>
          <a:xfrm>
            <a:off x="9727573" y="750013"/>
            <a:ext cx="1428107" cy="85378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2"/>
                </a:solidFill>
              </a:rPr>
              <a:t>DHS 68.01(1)</a:t>
            </a:r>
          </a:p>
        </p:txBody>
      </p:sp>
    </p:spTree>
    <p:extLst>
      <p:ext uri="{BB962C8B-B14F-4D97-AF65-F5344CB8AC3E}">
        <p14:creationId xmlns:p14="http://schemas.microsoft.com/office/powerpoint/2010/main" val="9313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– Working with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dirty="0"/>
              <a:t>Meet with as many family members as possible, not just the primary caregiver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dirty="0"/>
              <a:t>Conduct a home visit if possible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dirty="0"/>
              <a:t>Encourage caregivers to invest in things that can be used for the duration of providing care (classes, home modifications,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– Partnering with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474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dirty="0"/>
              <a:t>Educate caregiver coalition members about AFCSP and where to refer potential participants – Provide brochures for their clients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dirty="0"/>
              <a:t>Work closely with Alzheimer’s Association/Dementia Alliance, Memory clinics, and other dementia programs in the community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400" dirty="0"/>
              <a:t>Meet with community organizations that serve families living with dementia to ensure referrals are being made</a:t>
            </a:r>
          </a:p>
        </p:txBody>
      </p:sp>
    </p:spTree>
    <p:extLst>
      <p:ext uri="{BB962C8B-B14F-4D97-AF65-F5344CB8AC3E}">
        <p14:creationId xmlns:p14="http://schemas.microsoft.com/office/powerpoint/2010/main" val="237979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Please contact for questions:</a:t>
            </a:r>
          </a:p>
          <a:p>
            <a:pPr marL="914400" lvl="2" indent="0">
              <a:buNone/>
            </a:pPr>
            <a:r>
              <a:rPr lang="en-US"/>
              <a:t>Bryn Ceman</a:t>
            </a:r>
            <a:r>
              <a:rPr lang="en-US" sz="2400"/>
              <a:t>: </a:t>
            </a:r>
            <a:endParaRPr lang="en-US" sz="2400" dirty="0"/>
          </a:p>
          <a:p>
            <a:pPr marL="1371600" lvl="3" indent="0">
              <a:buNone/>
            </a:pPr>
            <a:r>
              <a:rPr lang="en-US" sz="2800" dirty="0">
                <a:hlinkClick r:id="rId2"/>
              </a:rPr>
              <a:t>Bryn.ceman@gwaar.org</a:t>
            </a:r>
            <a:endParaRPr lang="en-US" sz="2800" dirty="0"/>
          </a:p>
          <a:p>
            <a:pPr marL="1371600" lvl="3" indent="0">
              <a:spcAft>
                <a:spcPts val="1200"/>
              </a:spcAft>
              <a:buNone/>
            </a:pPr>
            <a:r>
              <a:rPr lang="en-US" sz="2800" dirty="0"/>
              <a:t>608-228-8096</a:t>
            </a:r>
          </a:p>
          <a:p>
            <a:pPr marL="914400" lvl="2" indent="0">
              <a:buNone/>
            </a:pPr>
            <a:r>
              <a:rPr lang="en-US" sz="2400" dirty="0"/>
              <a:t>Lynn Gall:  </a:t>
            </a:r>
          </a:p>
          <a:p>
            <a:pPr marL="1371600" lvl="3" indent="0">
              <a:buNone/>
            </a:pPr>
            <a:r>
              <a:rPr lang="en-US" sz="2800" dirty="0">
                <a:hlinkClick r:id="rId3"/>
              </a:rPr>
              <a:t>lynn.gall@wisconsin.gov </a:t>
            </a:r>
            <a:endParaRPr lang="en-US" sz="2800" dirty="0"/>
          </a:p>
          <a:p>
            <a:pPr marL="1371600" lvl="3" indent="0">
              <a:buNone/>
            </a:pPr>
            <a:r>
              <a:rPr lang="en-US" sz="2800" dirty="0"/>
              <a:t>608-266-5743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30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96D58-9D9C-4701-ADA8-6187C5C2B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Eligibility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5020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87960"/>
          </a:xfrm>
        </p:spPr>
        <p:txBody>
          <a:bodyPr/>
          <a:lstStyle/>
          <a:p>
            <a:r>
              <a:rPr lang="en-US" dirty="0"/>
              <a:t>Who Qualifies?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61851"/>
            <a:ext cx="9613861" cy="41618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Eligibility Requirements * </a:t>
            </a:r>
            <a:endParaRPr lang="en-US" sz="2400" i="1" dirty="0"/>
          </a:p>
          <a:p>
            <a:pPr marL="847725" lvl="1" indent="-4572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/>
              <a:t>Written diagnosis of Alzheimer’s disease or related dementia </a:t>
            </a:r>
            <a:r>
              <a:rPr lang="en-US" sz="1800" dirty="0"/>
              <a:t>- </a:t>
            </a:r>
            <a:r>
              <a:rPr lang="en-US" sz="1800" i="1" dirty="0"/>
              <a:t>see list DHS 68.02(6m)</a:t>
            </a:r>
          </a:p>
          <a:p>
            <a:pPr marL="847725" lvl="1" indent="-4572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/>
              <a:t>Annual income $48,000 or less </a:t>
            </a:r>
            <a:r>
              <a:rPr lang="en-US" sz="2000" i="1" dirty="0"/>
              <a:t>– Alzheimer’s related expenses can be deducted</a:t>
            </a:r>
          </a:p>
          <a:p>
            <a:pPr marL="847725" lvl="1" indent="-4572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 dirty="0"/>
              <a:t>Lives in the community or “residential facility”</a:t>
            </a:r>
          </a:p>
          <a:p>
            <a:pPr marL="1030605" lvl="2" indent="-27432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DHS 68.02 defines this to include a CBRF or Adult Family Home</a:t>
            </a:r>
          </a:p>
          <a:p>
            <a:pPr marL="1030605" lvl="2" indent="-27432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Preference given to persons living in a home setting</a:t>
            </a:r>
          </a:p>
          <a:p>
            <a:pPr marL="390525" lvl="1" indent="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000" dirty="0"/>
              <a:t>* Cannot be enrolled in Family Care</a:t>
            </a:r>
          </a:p>
          <a:p>
            <a:pPr marL="1030605" lvl="2" indent="-27432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Exception – if the person is receiving the </a:t>
            </a:r>
            <a:r>
              <a:rPr lang="en-US" sz="2000" b="1" i="1" dirty="0"/>
              <a:t>non-nursing home level-of-care </a:t>
            </a:r>
            <a:r>
              <a:rPr lang="en-US" sz="2000" i="1" dirty="0"/>
              <a:t>they can still access AFCSP (policy memo dated 4-12-18)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3AFDE15C-3107-4FAB-8033-F56C6E41F1A6}"/>
              </a:ext>
            </a:extLst>
          </p:cNvPr>
          <p:cNvSpPr/>
          <p:nvPr/>
        </p:nvSpPr>
        <p:spPr>
          <a:xfrm>
            <a:off x="9723120" y="834291"/>
            <a:ext cx="1371600" cy="82296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2"/>
                </a:solidFill>
              </a:rPr>
              <a:t>DHS 68.07</a:t>
            </a:r>
          </a:p>
        </p:txBody>
      </p:sp>
    </p:spTree>
    <p:extLst>
      <p:ext uri="{BB962C8B-B14F-4D97-AF65-F5344CB8AC3E}">
        <p14:creationId xmlns:p14="http://schemas.microsoft.com/office/powerpoint/2010/main" val="5208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2032-5F16-4D3F-BE2A-144246D285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Allowable Use of Funds</a:t>
            </a:r>
          </a:p>
        </p:txBody>
      </p:sp>
    </p:spTree>
    <p:extLst>
      <p:ext uri="{BB962C8B-B14F-4D97-AF65-F5344CB8AC3E}">
        <p14:creationId xmlns:p14="http://schemas.microsoft.com/office/powerpoint/2010/main" val="343615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21011"/>
          </a:xfrm>
        </p:spPr>
        <p:txBody>
          <a:bodyPr/>
          <a:lstStyle/>
          <a:p>
            <a:r>
              <a:rPr lang="en-US" dirty="0"/>
              <a:t>What can AFCSP pay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70845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New limitation on spending as of June 2016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40% of allocation must be spent on “respite” or direct services.  In addition to the usual types of respite, the 40% can also include:</a:t>
            </a:r>
          </a:p>
          <a:p>
            <a:pPr marL="749808" lvl="1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transportation costs</a:t>
            </a:r>
          </a:p>
          <a:p>
            <a:pPr marL="749808" lvl="1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adaptive equipment and technology</a:t>
            </a:r>
          </a:p>
          <a:p>
            <a:pPr marL="749808" lvl="1" indent="-4572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expenses related to keeping caregivers socially engaged with others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836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2381</Words>
  <Application>Microsoft Office PowerPoint</Application>
  <PresentationFormat>Widescreen</PresentationFormat>
  <Paragraphs>297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Calibri Light</vt:lpstr>
      <vt:lpstr>Candara</vt:lpstr>
      <vt:lpstr>Comic Sans MS</vt:lpstr>
      <vt:lpstr>Symbol</vt:lpstr>
      <vt:lpstr>Wingdings</vt:lpstr>
      <vt:lpstr>Retrospect</vt:lpstr>
      <vt:lpstr>AFCSP 101</vt:lpstr>
      <vt:lpstr>Learning Objectives</vt:lpstr>
      <vt:lpstr>Program Purpose and Intent</vt:lpstr>
      <vt:lpstr>Program Purpose</vt:lpstr>
      <vt:lpstr>Program Intent </vt:lpstr>
      <vt:lpstr>Eligibility Requirements</vt:lpstr>
      <vt:lpstr>Who Qualifies?</vt:lpstr>
      <vt:lpstr>Allowable Use of Funds</vt:lpstr>
      <vt:lpstr>What can AFCSP pay for?</vt:lpstr>
      <vt:lpstr>What can AFCSP pay for?</vt:lpstr>
      <vt:lpstr>What can AFCSP pay for?</vt:lpstr>
      <vt:lpstr>What can AFCSP pay for?</vt:lpstr>
      <vt:lpstr>What can AFCSP pay for?</vt:lpstr>
      <vt:lpstr>What can AFCSP pay for?</vt:lpstr>
      <vt:lpstr>What can AFCSP pay for?</vt:lpstr>
      <vt:lpstr>What can AFCSP pay for?</vt:lpstr>
      <vt:lpstr>What can AFCSP pay for?</vt:lpstr>
      <vt:lpstr>Developing New Programs or Expanding Services</vt:lpstr>
      <vt:lpstr>Outreach to Families in Need of Support</vt:lpstr>
      <vt:lpstr>Raise public awareness of dementia and services available through AFCSP</vt:lpstr>
      <vt:lpstr>Support groups for people with Alzheimer’s disease and/or their caregivers</vt:lpstr>
      <vt:lpstr>Administration Costs*</vt:lpstr>
      <vt:lpstr>Caregiver Needs Assessment </vt:lpstr>
      <vt:lpstr>Caregiver Needs Assessment</vt:lpstr>
      <vt:lpstr>Caregiver Needs Assessment</vt:lpstr>
      <vt:lpstr>Caregiver Needs Assessment</vt:lpstr>
      <vt:lpstr>Caregiver Program Evaluation</vt:lpstr>
      <vt:lpstr>Customer Satisfaction Survey</vt:lpstr>
      <vt:lpstr>Enrolling Participants</vt:lpstr>
      <vt:lpstr>How to enroll a new participant</vt:lpstr>
      <vt:lpstr>General Information</vt:lpstr>
      <vt:lpstr>Worksheet #1</vt:lpstr>
      <vt:lpstr>Worksheet #2 – Part 1</vt:lpstr>
      <vt:lpstr>Worksheet #2 – Part 2</vt:lpstr>
      <vt:lpstr>Worksheet #2 – Part 3</vt:lpstr>
      <vt:lpstr>Worksheet #2 – Part 3</vt:lpstr>
      <vt:lpstr>Worksheet #2 – Part 3 cont.</vt:lpstr>
      <vt:lpstr>Method of Payment</vt:lpstr>
      <vt:lpstr>Paying for Goods and Services</vt:lpstr>
      <vt:lpstr>Paying informal respite providers</vt:lpstr>
      <vt:lpstr>Follow Up and Assistance </vt:lpstr>
      <vt:lpstr>Paperwork and Reporting</vt:lpstr>
      <vt:lpstr>Paperwork and Reporting</vt:lpstr>
      <vt:lpstr>Paperwork and Reporting</vt:lpstr>
      <vt:lpstr>AFCSP and SAMS</vt:lpstr>
      <vt:lpstr>Best Practices </vt:lpstr>
      <vt:lpstr>Best Practices – Managing the Program</vt:lpstr>
      <vt:lpstr>Best Practices – Marketing and Outreach</vt:lpstr>
      <vt:lpstr>PowerPoint Presentation</vt:lpstr>
      <vt:lpstr>Best Practices – Working with Clients</vt:lpstr>
      <vt:lpstr>Best Practices – Partnering with Others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AFCSP 101</dc:title>
  <dc:creator>Jane Mahoney</dc:creator>
  <cp:lastModifiedBy>Bryn Ceman</cp:lastModifiedBy>
  <cp:revision>39</cp:revision>
  <dcterms:created xsi:type="dcterms:W3CDTF">2019-05-23T19:13:02Z</dcterms:created>
  <dcterms:modified xsi:type="dcterms:W3CDTF">2022-03-15T17:39:44Z</dcterms:modified>
</cp:coreProperties>
</file>