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85" r:id="rId3"/>
    <p:sldId id="286" r:id="rId4"/>
    <p:sldId id="268" r:id="rId5"/>
    <p:sldId id="259" r:id="rId6"/>
    <p:sldId id="258" r:id="rId7"/>
    <p:sldId id="257" r:id="rId8"/>
    <p:sldId id="262" r:id="rId9"/>
    <p:sldId id="263" r:id="rId10"/>
    <p:sldId id="264" r:id="rId11"/>
    <p:sldId id="265" r:id="rId12"/>
    <p:sldId id="266" r:id="rId13"/>
    <p:sldId id="267" r:id="rId14"/>
    <p:sldId id="274" r:id="rId15"/>
    <p:sldId id="275" r:id="rId16"/>
    <p:sldId id="276" r:id="rId17"/>
    <p:sldId id="277" r:id="rId18"/>
    <p:sldId id="278" r:id="rId19"/>
    <p:sldId id="279" r:id="rId20"/>
    <p:sldId id="280" r:id="rId21"/>
    <p:sldId id="281" r:id="rId22"/>
    <p:sldId id="282" r:id="rId23"/>
    <p:sldId id="283" r:id="rId24"/>
    <p:sldId id="271" r:id="rId25"/>
    <p:sldId id="284" r:id="rId26"/>
    <p:sldId id="272" r:id="rId27"/>
    <p:sldId id="269" r:id="rId28"/>
    <p:sldId id="270" r:id="rId29"/>
    <p:sldId id="28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94660"/>
  </p:normalViewPr>
  <p:slideViewPr>
    <p:cSldViewPr snapToGrid="0">
      <p:cViewPr varScale="1">
        <p:scale>
          <a:sx n="100" d="100"/>
          <a:sy n="100" d="100"/>
        </p:scale>
        <p:origin x="84" y="31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7C8B2-5FF3-455B-B421-44CB4EC1AE00}" type="datetimeFigureOut">
              <a:rPr lang="en-US" smtClean="0"/>
              <a:t>1/29/2016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063C6-7ECD-4963-B2DD-39E0CBDCC68D}" type="slidenum">
              <a:rPr lang="en-US" smtClean="0"/>
              <a:t>‹#›</a:t>
            </a:fld>
            <a:endParaRPr lang="en-US"/>
          </a:p>
        </p:txBody>
      </p:sp>
    </p:spTree>
    <p:extLst>
      <p:ext uri="{BB962C8B-B14F-4D97-AF65-F5344CB8AC3E}">
        <p14:creationId xmlns:p14="http://schemas.microsoft.com/office/powerpoint/2010/main" val="57189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r>
              <a:rPr lang="en-US" baseline="0" dirty="0" smtClean="0"/>
              <a:t> – slides 1-2</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a:t>
            </a:fld>
            <a:endParaRPr lang="en-US"/>
          </a:p>
        </p:txBody>
      </p:sp>
    </p:spTree>
    <p:extLst>
      <p:ext uri="{BB962C8B-B14F-4D97-AF65-F5344CB8AC3E}">
        <p14:creationId xmlns:p14="http://schemas.microsoft.com/office/powerpoint/2010/main" val="170853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10</a:t>
            </a:fld>
            <a:endParaRPr lang="en-US"/>
          </a:p>
        </p:txBody>
      </p:sp>
    </p:spTree>
    <p:extLst>
      <p:ext uri="{BB962C8B-B14F-4D97-AF65-F5344CB8AC3E}">
        <p14:creationId xmlns:p14="http://schemas.microsoft.com/office/powerpoint/2010/main" val="179953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11</a:t>
            </a:fld>
            <a:endParaRPr lang="en-US"/>
          </a:p>
        </p:txBody>
      </p:sp>
    </p:spTree>
    <p:extLst>
      <p:ext uri="{BB962C8B-B14F-4D97-AF65-F5344CB8AC3E}">
        <p14:creationId xmlns:p14="http://schemas.microsoft.com/office/powerpoint/2010/main" val="107148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12</a:t>
            </a:fld>
            <a:endParaRPr lang="en-US"/>
          </a:p>
        </p:txBody>
      </p:sp>
    </p:spTree>
    <p:extLst>
      <p:ext uri="{BB962C8B-B14F-4D97-AF65-F5344CB8AC3E}">
        <p14:creationId xmlns:p14="http://schemas.microsoft.com/office/powerpoint/2010/main" val="2763734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 – slides 13-17</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13</a:t>
            </a:fld>
            <a:endParaRPr lang="en-US"/>
          </a:p>
        </p:txBody>
      </p:sp>
    </p:spTree>
    <p:extLst>
      <p:ext uri="{BB962C8B-B14F-4D97-AF65-F5344CB8AC3E}">
        <p14:creationId xmlns:p14="http://schemas.microsoft.com/office/powerpoint/2010/main" val="3937587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14</a:t>
            </a:fld>
            <a:endParaRPr lang="en-US"/>
          </a:p>
        </p:txBody>
      </p:sp>
    </p:spTree>
    <p:extLst>
      <p:ext uri="{BB962C8B-B14F-4D97-AF65-F5344CB8AC3E}">
        <p14:creationId xmlns:p14="http://schemas.microsoft.com/office/powerpoint/2010/main" val="2695111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15</a:t>
            </a:fld>
            <a:endParaRPr lang="en-US"/>
          </a:p>
        </p:txBody>
      </p:sp>
    </p:spTree>
    <p:extLst>
      <p:ext uri="{BB962C8B-B14F-4D97-AF65-F5344CB8AC3E}">
        <p14:creationId xmlns:p14="http://schemas.microsoft.com/office/powerpoint/2010/main" val="334675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16</a:t>
            </a:fld>
            <a:endParaRPr lang="en-US"/>
          </a:p>
        </p:txBody>
      </p:sp>
    </p:spTree>
    <p:extLst>
      <p:ext uri="{BB962C8B-B14F-4D97-AF65-F5344CB8AC3E}">
        <p14:creationId xmlns:p14="http://schemas.microsoft.com/office/powerpoint/2010/main" val="3385880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17</a:t>
            </a:fld>
            <a:endParaRPr lang="en-US"/>
          </a:p>
        </p:txBody>
      </p:sp>
    </p:spTree>
    <p:extLst>
      <p:ext uri="{BB962C8B-B14F-4D97-AF65-F5344CB8AC3E}">
        <p14:creationId xmlns:p14="http://schemas.microsoft.com/office/powerpoint/2010/main" val="3010429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 – slides 18-21</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18</a:t>
            </a:fld>
            <a:endParaRPr lang="en-US"/>
          </a:p>
        </p:txBody>
      </p:sp>
    </p:spTree>
    <p:extLst>
      <p:ext uri="{BB962C8B-B14F-4D97-AF65-F5344CB8AC3E}">
        <p14:creationId xmlns:p14="http://schemas.microsoft.com/office/powerpoint/2010/main" val="1971122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19</a:t>
            </a:fld>
            <a:endParaRPr lang="en-US"/>
          </a:p>
        </p:txBody>
      </p:sp>
    </p:spTree>
    <p:extLst>
      <p:ext uri="{BB962C8B-B14F-4D97-AF65-F5344CB8AC3E}">
        <p14:creationId xmlns:p14="http://schemas.microsoft.com/office/powerpoint/2010/main" val="377726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2</a:t>
            </a:fld>
            <a:endParaRPr lang="en-US"/>
          </a:p>
        </p:txBody>
      </p:sp>
    </p:spTree>
    <p:extLst>
      <p:ext uri="{BB962C8B-B14F-4D97-AF65-F5344CB8AC3E}">
        <p14:creationId xmlns:p14="http://schemas.microsoft.com/office/powerpoint/2010/main" val="1332433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20</a:t>
            </a:fld>
            <a:endParaRPr lang="en-US"/>
          </a:p>
        </p:txBody>
      </p:sp>
    </p:spTree>
    <p:extLst>
      <p:ext uri="{BB962C8B-B14F-4D97-AF65-F5344CB8AC3E}">
        <p14:creationId xmlns:p14="http://schemas.microsoft.com/office/powerpoint/2010/main" val="1917805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21</a:t>
            </a:fld>
            <a:endParaRPr lang="en-US"/>
          </a:p>
        </p:txBody>
      </p:sp>
    </p:spTree>
    <p:extLst>
      <p:ext uri="{BB962C8B-B14F-4D97-AF65-F5344CB8AC3E}">
        <p14:creationId xmlns:p14="http://schemas.microsoft.com/office/powerpoint/2010/main" val="3842139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 – slides 22-23</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22</a:t>
            </a:fld>
            <a:endParaRPr lang="en-US"/>
          </a:p>
        </p:txBody>
      </p:sp>
    </p:spTree>
    <p:extLst>
      <p:ext uri="{BB962C8B-B14F-4D97-AF65-F5344CB8AC3E}">
        <p14:creationId xmlns:p14="http://schemas.microsoft.com/office/powerpoint/2010/main" val="2584736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23</a:t>
            </a:fld>
            <a:endParaRPr lang="en-US"/>
          </a:p>
        </p:txBody>
      </p:sp>
    </p:spTree>
    <p:extLst>
      <p:ext uri="{BB962C8B-B14F-4D97-AF65-F5344CB8AC3E}">
        <p14:creationId xmlns:p14="http://schemas.microsoft.com/office/powerpoint/2010/main" val="2506093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 – slides 24-25</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24</a:t>
            </a:fld>
            <a:endParaRPr lang="en-US"/>
          </a:p>
        </p:txBody>
      </p:sp>
    </p:spTree>
    <p:extLst>
      <p:ext uri="{BB962C8B-B14F-4D97-AF65-F5344CB8AC3E}">
        <p14:creationId xmlns:p14="http://schemas.microsoft.com/office/powerpoint/2010/main" val="214729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25</a:t>
            </a:fld>
            <a:endParaRPr lang="en-US"/>
          </a:p>
        </p:txBody>
      </p:sp>
    </p:spTree>
    <p:extLst>
      <p:ext uri="{BB962C8B-B14F-4D97-AF65-F5344CB8AC3E}">
        <p14:creationId xmlns:p14="http://schemas.microsoft.com/office/powerpoint/2010/main" val="308070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 – slides 26-end</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26</a:t>
            </a:fld>
            <a:endParaRPr lang="en-US"/>
          </a:p>
        </p:txBody>
      </p:sp>
    </p:spTree>
    <p:extLst>
      <p:ext uri="{BB962C8B-B14F-4D97-AF65-F5344CB8AC3E}">
        <p14:creationId xmlns:p14="http://schemas.microsoft.com/office/powerpoint/2010/main" val="303215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 – slides 3-7</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3</a:t>
            </a:fld>
            <a:endParaRPr lang="en-US"/>
          </a:p>
        </p:txBody>
      </p:sp>
    </p:spTree>
    <p:extLst>
      <p:ext uri="{BB962C8B-B14F-4D97-AF65-F5344CB8AC3E}">
        <p14:creationId xmlns:p14="http://schemas.microsoft.com/office/powerpoint/2010/main" val="141929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4</a:t>
            </a:fld>
            <a:endParaRPr lang="en-US"/>
          </a:p>
        </p:txBody>
      </p:sp>
    </p:spTree>
    <p:extLst>
      <p:ext uri="{BB962C8B-B14F-4D97-AF65-F5344CB8AC3E}">
        <p14:creationId xmlns:p14="http://schemas.microsoft.com/office/powerpoint/2010/main" val="2877753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5</a:t>
            </a:fld>
            <a:endParaRPr lang="en-US"/>
          </a:p>
        </p:txBody>
      </p:sp>
    </p:spTree>
    <p:extLst>
      <p:ext uri="{BB962C8B-B14F-4D97-AF65-F5344CB8AC3E}">
        <p14:creationId xmlns:p14="http://schemas.microsoft.com/office/powerpoint/2010/main" val="1894504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6</a:t>
            </a:fld>
            <a:endParaRPr lang="en-US"/>
          </a:p>
        </p:txBody>
      </p:sp>
    </p:spTree>
    <p:extLst>
      <p:ext uri="{BB962C8B-B14F-4D97-AF65-F5344CB8AC3E}">
        <p14:creationId xmlns:p14="http://schemas.microsoft.com/office/powerpoint/2010/main" val="60415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7</a:t>
            </a:fld>
            <a:endParaRPr lang="en-US"/>
          </a:p>
        </p:txBody>
      </p:sp>
    </p:spTree>
    <p:extLst>
      <p:ext uri="{BB962C8B-B14F-4D97-AF65-F5344CB8AC3E}">
        <p14:creationId xmlns:p14="http://schemas.microsoft.com/office/powerpoint/2010/main" val="198030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 – slides 8-12</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8</a:t>
            </a:fld>
            <a:endParaRPr lang="en-US"/>
          </a:p>
        </p:txBody>
      </p:sp>
    </p:spTree>
    <p:extLst>
      <p:ext uri="{BB962C8B-B14F-4D97-AF65-F5344CB8AC3E}">
        <p14:creationId xmlns:p14="http://schemas.microsoft.com/office/powerpoint/2010/main" val="274606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a:t>
            </a:r>
            <a:endParaRPr lang="en-US" dirty="0"/>
          </a:p>
        </p:txBody>
      </p:sp>
      <p:sp>
        <p:nvSpPr>
          <p:cNvPr id="4" name="Slide Number Placeholder 3"/>
          <p:cNvSpPr>
            <a:spLocks noGrp="1"/>
          </p:cNvSpPr>
          <p:nvPr>
            <p:ph type="sldNum" sz="quarter" idx="10"/>
          </p:nvPr>
        </p:nvSpPr>
        <p:spPr/>
        <p:txBody>
          <a:bodyPr/>
          <a:lstStyle/>
          <a:p>
            <a:fld id="{A82063C6-7ECD-4963-B2DD-39E0CBDCC68D}" type="slidenum">
              <a:rPr lang="en-US" smtClean="0"/>
              <a:t>9</a:t>
            </a:fld>
            <a:endParaRPr lang="en-US"/>
          </a:p>
        </p:txBody>
      </p:sp>
    </p:spTree>
    <p:extLst>
      <p:ext uri="{BB962C8B-B14F-4D97-AF65-F5344CB8AC3E}">
        <p14:creationId xmlns:p14="http://schemas.microsoft.com/office/powerpoint/2010/main" val="1459537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1/29/2016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Marketing MIPPA in Rural Wisconsin</a:t>
            </a:r>
            <a:endParaRPr lang="en-US" dirty="0"/>
          </a:p>
        </p:txBody>
      </p:sp>
      <p:sp>
        <p:nvSpPr>
          <p:cNvPr id="3" name="Subtitle 2"/>
          <p:cNvSpPr>
            <a:spLocks noGrp="1"/>
          </p:cNvSpPr>
          <p:nvPr>
            <p:ph type="subTitle" idx="1"/>
          </p:nvPr>
        </p:nvSpPr>
        <p:spPr>
          <a:xfrm>
            <a:off x="2589213" y="4777378"/>
            <a:ext cx="8915399" cy="1413871"/>
          </a:xfrm>
        </p:spPr>
        <p:txBody>
          <a:bodyPr>
            <a:noAutofit/>
          </a:bodyPr>
          <a:lstStyle/>
          <a:p>
            <a:r>
              <a:rPr lang="en-US" sz="2000" dirty="0" smtClean="0"/>
              <a:t>MIPPA Training Call</a:t>
            </a:r>
          </a:p>
          <a:p>
            <a:r>
              <a:rPr lang="en-US" sz="2000" dirty="0" smtClean="0"/>
              <a:t>February 4, 2016</a:t>
            </a:r>
          </a:p>
          <a:p>
            <a:r>
              <a:rPr lang="en-US" sz="2000" dirty="0" smtClean="0"/>
              <a:t>Presented by Jane Mahoney and Debbie Bisswurm</a:t>
            </a:r>
            <a:endParaRPr lang="en-US" sz="2000" dirty="0"/>
          </a:p>
        </p:txBody>
      </p:sp>
    </p:spTree>
    <p:extLst>
      <p:ext uri="{BB962C8B-B14F-4D97-AF65-F5344CB8AC3E}">
        <p14:creationId xmlns:p14="http://schemas.microsoft.com/office/powerpoint/2010/main" val="2177944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Connect with </a:t>
            </a:r>
            <a:r>
              <a:rPr lang="en-US" dirty="0" smtClean="0"/>
              <a:t>other professionals </a:t>
            </a:r>
            <a:r>
              <a:rPr lang="en-US" dirty="0"/>
              <a:t>who have contact with </a:t>
            </a:r>
            <a:r>
              <a:rPr lang="en-US" dirty="0" smtClean="0"/>
              <a:t>isolated individuals</a:t>
            </a:r>
            <a:endParaRPr lang="en-US" dirty="0"/>
          </a:p>
        </p:txBody>
      </p:sp>
      <p:sp>
        <p:nvSpPr>
          <p:cNvPr id="3" name="Content Placeholder 2"/>
          <p:cNvSpPr>
            <a:spLocks noGrp="1"/>
          </p:cNvSpPr>
          <p:nvPr>
            <p:ph idx="1"/>
          </p:nvPr>
        </p:nvSpPr>
        <p:spPr>
          <a:xfrm>
            <a:off x="2589212" y="2133600"/>
            <a:ext cx="4036032" cy="3777622"/>
          </a:xfrm>
        </p:spPr>
        <p:txBody>
          <a:bodyPr/>
          <a:lstStyle/>
          <a:p>
            <a:pPr>
              <a:lnSpc>
                <a:spcPct val="150000"/>
              </a:lnSpc>
            </a:pPr>
            <a:r>
              <a:rPr lang="en-US" sz="2000" dirty="0"/>
              <a:t>Clergy</a:t>
            </a:r>
            <a:endParaRPr lang="en-US" sz="1600" dirty="0"/>
          </a:p>
          <a:p>
            <a:pPr>
              <a:lnSpc>
                <a:spcPct val="150000"/>
              </a:lnSpc>
            </a:pPr>
            <a:r>
              <a:rPr lang="en-US" sz="2000" dirty="0" smtClean="0"/>
              <a:t>Pharmacy</a:t>
            </a:r>
          </a:p>
          <a:p>
            <a:r>
              <a:rPr lang="en-US" sz="2000" dirty="0"/>
              <a:t>Transportation</a:t>
            </a:r>
            <a:endParaRPr lang="en-US" sz="1600" dirty="0"/>
          </a:p>
          <a:p>
            <a:pPr lvl="1"/>
            <a:r>
              <a:rPr lang="en-US" sz="1800" i="1" dirty="0"/>
              <a:t>volunteer drivers</a:t>
            </a:r>
            <a:endParaRPr lang="en-US" sz="1400" dirty="0"/>
          </a:p>
          <a:p>
            <a:pPr>
              <a:lnSpc>
                <a:spcPct val="150000"/>
              </a:lnSpc>
            </a:pPr>
            <a:r>
              <a:rPr lang="en-US" sz="2000" dirty="0"/>
              <a:t>Family caregivers</a:t>
            </a:r>
            <a:endParaRPr lang="en-US" sz="1600" dirty="0"/>
          </a:p>
          <a:p>
            <a:pPr>
              <a:lnSpc>
                <a:spcPct val="150000"/>
              </a:lnSpc>
            </a:pPr>
            <a:r>
              <a:rPr lang="en-US" sz="2000" dirty="0" smtClean="0"/>
              <a:t>Clinic</a:t>
            </a:r>
            <a:endParaRPr lang="en-US" sz="1600" dirty="0"/>
          </a:p>
          <a:p>
            <a:pPr>
              <a:lnSpc>
                <a:spcPct val="150000"/>
              </a:lnSpc>
            </a:pPr>
            <a:r>
              <a:rPr lang="en-US" sz="2000" dirty="0"/>
              <a:t>Eye doctor/dentist</a:t>
            </a:r>
            <a:endParaRPr lang="en-US" sz="1600" dirty="0"/>
          </a:p>
          <a:p>
            <a:pPr lvl="1"/>
            <a:endParaRPr lang="en-US" sz="1200" dirty="0"/>
          </a:p>
        </p:txBody>
      </p:sp>
      <p:pic>
        <p:nvPicPr>
          <p:cNvPr id="4" name="Picture 3"/>
          <p:cNvPicPr>
            <a:picLocks noChangeAspect="1"/>
          </p:cNvPicPr>
          <p:nvPr/>
        </p:nvPicPr>
        <p:blipFill>
          <a:blip r:embed="rId3"/>
          <a:stretch>
            <a:fillRect/>
          </a:stretch>
        </p:blipFill>
        <p:spPr>
          <a:xfrm>
            <a:off x="6325984" y="2284637"/>
            <a:ext cx="1863523" cy="1834060"/>
          </a:xfrm>
          <a:prstGeom prst="rect">
            <a:avLst/>
          </a:prstGeom>
          <a:ln>
            <a:solidFill>
              <a:srgbClr val="002060"/>
            </a:solidFill>
          </a:ln>
        </p:spPr>
      </p:pic>
      <p:pic>
        <p:nvPicPr>
          <p:cNvPr id="5" name="Picture 4"/>
          <p:cNvPicPr>
            <a:picLocks noChangeAspect="1"/>
          </p:cNvPicPr>
          <p:nvPr/>
        </p:nvPicPr>
        <p:blipFill>
          <a:blip r:embed="rId4"/>
          <a:stretch>
            <a:fillRect/>
          </a:stretch>
        </p:blipFill>
        <p:spPr>
          <a:xfrm>
            <a:off x="8990091" y="3765666"/>
            <a:ext cx="1690031" cy="1889327"/>
          </a:xfrm>
          <a:prstGeom prst="rect">
            <a:avLst/>
          </a:prstGeom>
          <a:ln>
            <a:solidFill>
              <a:srgbClr val="002060"/>
            </a:solidFill>
          </a:ln>
        </p:spPr>
      </p:pic>
    </p:spTree>
    <p:extLst>
      <p:ext uri="{BB962C8B-B14F-4D97-AF65-F5344CB8AC3E}">
        <p14:creationId xmlns:p14="http://schemas.microsoft.com/office/powerpoint/2010/main" val="1692331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pPr lvl="0"/>
            <a:r>
              <a:rPr lang="en-US" dirty="0"/>
              <a:t>Call </a:t>
            </a:r>
            <a:r>
              <a:rPr lang="en-US" dirty="0" smtClean="0"/>
              <a:t>or visit people </a:t>
            </a:r>
            <a:r>
              <a:rPr lang="en-US" dirty="0"/>
              <a:t>who are </a:t>
            </a:r>
            <a:r>
              <a:rPr lang="en-US" dirty="0" smtClean="0"/>
              <a:t>isolated</a:t>
            </a:r>
            <a:endParaRPr lang="en-US" dirty="0"/>
          </a:p>
        </p:txBody>
      </p:sp>
      <p:sp>
        <p:nvSpPr>
          <p:cNvPr id="3" name="Content Placeholder 2"/>
          <p:cNvSpPr>
            <a:spLocks noGrp="1"/>
          </p:cNvSpPr>
          <p:nvPr>
            <p:ph idx="1"/>
          </p:nvPr>
        </p:nvSpPr>
        <p:spPr/>
        <p:txBody>
          <a:bodyPr>
            <a:normAutofit/>
          </a:bodyPr>
          <a:lstStyle/>
          <a:p>
            <a:pPr>
              <a:lnSpc>
                <a:spcPct val="150000"/>
              </a:lnSpc>
            </a:pPr>
            <a:r>
              <a:rPr lang="en-US" sz="2000" dirty="0"/>
              <a:t>Time consuming yet </a:t>
            </a:r>
            <a:r>
              <a:rPr lang="en-US" sz="2000" dirty="0" smtClean="0"/>
              <a:t>effective</a:t>
            </a:r>
          </a:p>
          <a:p>
            <a:pPr>
              <a:lnSpc>
                <a:spcPct val="150000"/>
              </a:lnSpc>
            </a:pPr>
            <a:r>
              <a:rPr lang="en-US" sz="2000" dirty="0" smtClean="0"/>
              <a:t>Check with others in your agency who might also be making home visits with isolated people and share information (people receiving home delivered meals need an annual visit)</a:t>
            </a:r>
            <a:endParaRPr lang="en-US" sz="2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748"/>
          <a:stretch/>
        </p:blipFill>
        <p:spPr>
          <a:xfrm>
            <a:off x="7525442" y="4484758"/>
            <a:ext cx="2612044" cy="1650513"/>
          </a:xfrm>
          <a:prstGeom prst="rect">
            <a:avLst/>
          </a:prstGeom>
          <a:ln>
            <a:solidFill>
              <a:srgbClr val="002060"/>
            </a:solidFill>
          </a:ln>
        </p:spPr>
      </p:pic>
      <p:pic>
        <p:nvPicPr>
          <p:cNvPr id="7" name="Picture 6"/>
          <p:cNvPicPr>
            <a:picLocks noChangeAspect="1"/>
          </p:cNvPicPr>
          <p:nvPr/>
        </p:nvPicPr>
        <p:blipFill>
          <a:blip r:embed="rId4"/>
          <a:stretch>
            <a:fillRect/>
          </a:stretch>
        </p:blipFill>
        <p:spPr>
          <a:xfrm>
            <a:off x="3658378" y="4484758"/>
            <a:ext cx="2338106" cy="1655064"/>
          </a:xfrm>
          <a:prstGeom prst="rect">
            <a:avLst/>
          </a:prstGeom>
          <a:ln>
            <a:solidFill>
              <a:srgbClr val="002060"/>
            </a:solidFill>
          </a:ln>
        </p:spPr>
      </p:pic>
    </p:spTree>
    <p:extLst>
      <p:ext uri="{BB962C8B-B14F-4D97-AF65-F5344CB8AC3E}">
        <p14:creationId xmlns:p14="http://schemas.microsoft.com/office/powerpoint/2010/main" val="708505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Promising practices from MIPPA grantees for message delivery</a:t>
            </a:r>
            <a:endParaRPr lang="en-US" dirty="0"/>
          </a:p>
        </p:txBody>
      </p:sp>
      <p:sp>
        <p:nvSpPr>
          <p:cNvPr id="3" name="Content Placeholder 2"/>
          <p:cNvSpPr>
            <a:spLocks noGrp="1"/>
          </p:cNvSpPr>
          <p:nvPr>
            <p:ph idx="1"/>
          </p:nvPr>
        </p:nvSpPr>
        <p:spPr>
          <a:xfrm>
            <a:off x="2589212" y="2019300"/>
            <a:ext cx="8915400" cy="4229100"/>
          </a:xfrm>
        </p:spPr>
        <p:txBody>
          <a:bodyPr>
            <a:normAutofit lnSpcReduction="10000"/>
          </a:bodyPr>
          <a:lstStyle/>
          <a:p>
            <a:r>
              <a:rPr lang="en-US" sz="2000" dirty="0"/>
              <a:t>Connect with local churches – </a:t>
            </a:r>
            <a:endParaRPr lang="en-US" sz="1600" dirty="0"/>
          </a:p>
          <a:p>
            <a:pPr lvl="1"/>
            <a:r>
              <a:rPr lang="en-US" sz="1800" dirty="0"/>
              <a:t>leave fliers there or put in bulletins</a:t>
            </a:r>
            <a:endParaRPr lang="en-US" sz="1400" dirty="0"/>
          </a:p>
          <a:p>
            <a:pPr lvl="1"/>
            <a:r>
              <a:rPr lang="en-US" sz="1800" dirty="0"/>
              <a:t>ask for whoever visits “homebound” members to take brochures along</a:t>
            </a:r>
            <a:endParaRPr lang="en-US" sz="1400" dirty="0"/>
          </a:p>
          <a:p>
            <a:r>
              <a:rPr lang="en-US" sz="2000" dirty="0"/>
              <a:t>Advertise at movie theater – in the ads that run before the movie starts</a:t>
            </a:r>
            <a:endParaRPr lang="en-US" sz="1600" dirty="0"/>
          </a:p>
          <a:p>
            <a:r>
              <a:rPr lang="en-US" sz="2000" dirty="0"/>
              <a:t>Capitalize on “senior citizen discount day” at the </a:t>
            </a:r>
            <a:r>
              <a:rPr lang="en-US" sz="2000" dirty="0" smtClean="0"/>
              <a:t>theater, McDonalds or </a:t>
            </a:r>
            <a:r>
              <a:rPr lang="en-US" sz="2000" dirty="0"/>
              <a:t>other </a:t>
            </a:r>
            <a:r>
              <a:rPr lang="en-US" sz="2000" dirty="0" smtClean="0"/>
              <a:t>places</a:t>
            </a:r>
            <a:endParaRPr lang="en-US" sz="1600" dirty="0"/>
          </a:p>
          <a:p>
            <a:r>
              <a:rPr lang="en-US" sz="2000" dirty="0"/>
              <a:t>Live radio </a:t>
            </a:r>
            <a:r>
              <a:rPr lang="en-US" sz="2000" dirty="0" smtClean="0"/>
              <a:t>show.  </a:t>
            </a:r>
            <a:r>
              <a:rPr lang="en-US" sz="2000" dirty="0"/>
              <a:t>Check with radio station to see if they do local live talk radio.</a:t>
            </a:r>
            <a:endParaRPr lang="en-US" sz="1600" dirty="0"/>
          </a:p>
          <a:p>
            <a:r>
              <a:rPr lang="en-US" sz="2000" dirty="0"/>
              <a:t>Make MIPPA the theme of the month for local support groups – emphasis on the caregiver - “someone you know is probably on Medicare”</a:t>
            </a:r>
            <a:endParaRPr lang="en-US" sz="1600" dirty="0"/>
          </a:p>
          <a:p>
            <a:endParaRPr lang="en-US" dirty="0"/>
          </a:p>
        </p:txBody>
      </p:sp>
    </p:spTree>
    <p:extLst>
      <p:ext uri="{BB962C8B-B14F-4D97-AF65-F5344CB8AC3E}">
        <p14:creationId xmlns:p14="http://schemas.microsoft.com/office/powerpoint/2010/main" val="1971180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t>Three truths about rural outreach</a:t>
            </a:r>
            <a:endParaRPr lang="en-US" dirty="0"/>
          </a:p>
        </p:txBody>
      </p:sp>
      <p:sp>
        <p:nvSpPr>
          <p:cNvPr id="3" name="Content Placeholder 2"/>
          <p:cNvSpPr>
            <a:spLocks noGrp="1"/>
          </p:cNvSpPr>
          <p:nvPr>
            <p:ph idx="1"/>
          </p:nvPr>
        </p:nvSpPr>
        <p:spPr>
          <a:xfrm>
            <a:off x="2589212" y="2133600"/>
            <a:ext cx="8915400" cy="2590800"/>
          </a:xfrm>
        </p:spPr>
        <p:txBody>
          <a:bodyPr>
            <a:normAutofit/>
          </a:bodyPr>
          <a:lstStyle/>
          <a:p>
            <a:pPr>
              <a:lnSpc>
                <a:spcPct val="150000"/>
              </a:lnSpc>
              <a:buFont typeface="+mj-lt"/>
              <a:buAutoNum type="arabicPeriod"/>
            </a:pPr>
            <a:r>
              <a:rPr lang="en-US" sz="2400" dirty="0" smtClean="0"/>
              <a:t>People respond best to personal communication</a:t>
            </a:r>
          </a:p>
          <a:p>
            <a:pPr>
              <a:lnSpc>
                <a:spcPct val="150000"/>
              </a:lnSpc>
              <a:buFont typeface="+mj-lt"/>
              <a:buAutoNum type="arabicPeriod"/>
            </a:pPr>
            <a:r>
              <a:rPr lang="en-US" sz="2400" dirty="0" smtClean="0"/>
              <a:t>Presenters need to earn trust in order to be heard</a:t>
            </a:r>
          </a:p>
          <a:p>
            <a:pPr>
              <a:lnSpc>
                <a:spcPct val="150000"/>
              </a:lnSpc>
              <a:buFont typeface="+mj-lt"/>
              <a:buAutoNum type="arabicPeriod"/>
            </a:pPr>
            <a:r>
              <a:rPr lang="en-US" sz="2400" dirty="0" smtClean="0"/>
              <a:t>People connect with tradition, values and community support</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49" y="4476750"/>
            <a:ext cx="3619500" cy="1809750"/>
          </a:xfrm>
          <a:prstGeom prst="rect">
            <a:avLst/>
          </a:prstGeom>
        </p:spPr>
      </p:pic>
    </p:spTree>
    <p:extLst>
      <p:ext uri="{BB962C8B-B14F-4D97-AF65-F5344CB8AC3E}">
        <p14:creationId xmlns:p14="http://schemas.microsoft.com/office/powerpoint/2010/main" val="3028186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875" y="624110"/>
            <a:ext cx="9456737" cy="1280890"/>
          </a:xfrm>
        </p:spPr>
        <p:txBody>
          <a:bodyPr anchor="b">
            <a:normAutofit/>
          </a:bodyPr>
          <a:lstStyle/>
          <a:p>
            <a:r>
              <a:rPr lang="en-US" dirty="0" smtClean="0"/>
              <a:t>1.) Personal communication works best</a:t>
            </a:r>
            <a:endParaRPr lang="en-US" dirty="0"/>
          </a:p>
        </p:txBody>
      </p:sp>
      <p:sp>
        <p:nvSpPr>
          <p:cNvPr id="3" name="Content Placeholder 2"/>
          <p:cNvSpPr>
            <a:spLocks noGrp="1"/>
          </p:cNvSpPr>
          <p:nvPr>
            <p:ph idx="1"/>
          </p:nvPr>
        </p:nvSpPr>
        <p:spPr/>
        <p:txBody>
          <a:bodyPr/>
          <a:lstStyle/>
          <a:p>
            <a:pPr>
              <a:lnSpc>
                <a:spcPct val="150000"/>
              </a:lnSpc>
            </a:pPr>
            <a:r>
              <a:rPr lang="en-US" sz="2000" dirty="0"/>
              <a:t>Get out of the office and meet with the people </a:t>
            </a:r>
            <a:endParaRPr lang="en-US" sz="2000" dirty="0" smtClean="0"/>
          </a:p>
          <a:p>
            <a:pPr>
              <a:lnSpc>
                <a:spcPct val="150000"/>
              </a:lnSpc>
            </a:pPr>
            <a:r>
              <a:rPr lang="en-US" sz="2000" dirty="0" smtClean="0"/>
              <a:t>Make </a:t>
            </a:r>
            <a:r>
              <a:rPr lang="en-US" sz="2000" dirty="0"/>
              <a:t>yourself well-known and visible</a:t>
            </a:r>
          </a:p>
          <a:p>
            <a:pPr lvl="0">
              <a:lnSpc>
                <a:spcPct val="150000"/>
              </a:lnSpc>
            </a:pPr>
            <a:r>
              <a:rPr lang="en-US" sz="2000" dirty="0"/>
              <a:t>Have regular office hours in </a:t>
            </a:r>
            <a:r>
              <a:rPr lang="en-US" sz="2000" dirty="0" smtClean="0"/>
              <a:t>rural </a:t>
            </a:r>
            <a:r>
              <a:rPr lang="en-US" sz="2000" dirty="0"/>
              <a:t>communities </a:t>
            </a:r>
          </a:p>
          <a:p>
            <a:pPr>
              <a:lnSpc>
                <a:spcPct val="150000"/>
              </a:lnSpc>
            </a:pPr>
            <a:r>
              <a:rPr lang="en-US" sz="2000" dirty="0"/>
              <a:t>Visit senior apartment complexes</a:t>
            </a:r>
          </a:p>
          <a:p>
            <a:pPr>
              <a:lnSpc>
                <a:spcPct val="150000"/>
              </a:lnSpc>
            </a:pPr>
            <a:r>
              <a:rPr lang="en-US" sz="2000" dirty="0"/>
              <a:t>Go where the people are – coffee clutch, senior groups</a:t>
            </a:r>
          </a:p>
          <a:p>
            <a:pPr>
              <a:lnSpc>
                <a:spcPct val="150000"/>
              </a:lnSpc>
            </a:pPr>
            <a:r>
              <a:rPr lang="en-US" sz="2000" dirty="0" smtClean="0"/>
              <a:t>Offer </a:t>
            </a:r>
            <a:r>
              <a:rPr lang="en-US" sz="2000" dirty="0"/>
              <a:t>home visits for those who have difficulty traveling</a:t>
            </a:r>
            <a:endParaRPr lang="en-US" sz="1600" dirty="0"/>
          </a:p>
          <a:p>
            <a:endParaRPr lang="en-US" dirty="0"/>
          </a:p>
        </p:txBody>
      </p:sp>
      <p:pic>
        <p:nvPicPr>
          <p:cNvPr id="4" name="Picture 3"/>
          <p:cNvPicPr>
            <a:picLocks noChangeAspect="1"/>
          </p:cNvPicPr>
          <p:nvPr/>
        </p:nvPicPr>
        <p:blipFill>
          <a:blip r:embed="rId3"/>
          <a:stretch>
            <a:fillRect/>
          </a:stretch>
        </p:blipFill>
        <p:spPr>
          <a:xfrm>
            <a:off x="9215697" y="2861592"/>
            <a:ext cx="2209107" cy="1293906"/>
          </a:xfrm>
          <a:prstGeom prst="rect">
            <a:avLst/>
          </a:prstGeom>
        </p:spPr>
      </p:pic>
    </p:spTree>
    <p:extLst>
      <p:ext uri="{BB962C8B-B14F-4D97-AF65-F5344CB8AC3E}">
        <p14:creationId xmlns:p14="http://schemas.microsoft.com/office/powerpoint/2010/main" val="3849791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t>Find a personal connection</a:t>
            </a:r>
            <a:endParaRPr lang="en-US" dirty="0"/>
          </a:p>
        </p:txBody>
      </p:sp>
      <p:sp>
        <p:nvSpPr>
          <p:cNvPr id="3" name="Content Placeholder 2"/>
          <p:cNvSpPr>
            <a:spLocks noGrp="1"/>
          </p:cNvSpPr>
          <p:nvPr>
            <p:ph idx="1"/>
          </p:nvPr>
        </p:nvSpPr>
        <p:spPr/>
        <p:txBody>
          <a:bodyPr/>
          <a:lstStyle/>
          <a:p>
            <a:pPr>
              <a:lnSpc>
                <a:spcPct val="150000"/>
              </a:lnSpc>
            </a:pPr>
            <a:r>
              <a:rPr lang="en-US" sz="2000" dirty="0" smtClean="0"/>
              <a:t>Tell them about yourself - use a shared experience/idea to connect with your audience</a:t>
            </a:r>
          </a:p>
          <a:p>
            <a:pPr>
              <a:lnSpc>
                <a:spcPct val="150000"/>
              </a:lnSpc>
            </a:pPr>
            <a:r>
              <a:rPr lang="en-US" sz="2000" dirty="0" smtClean="0"/>
              <a:t>Share examples of other people’s experiences with what you are “selling” (no names, of course)</a:t>
            </a:r>
          </a:p>
          <a:p>
            <a:r>
              <a:rPr lang="en-US" sz="2000" dirty="0" smtClean="0"/>
              <a:t>Give a live “demonstration” or spell things out clearly</a:t>
            </a:r>
          </a:p>
          <a:p>
            <a:pPr lvl="1"/>
            <a:r>
              <a:rPr lang="en-US" sz="1800" dirty="0" smtClean="0"/>
              <a:t>Walk through </a:t>
            </a:r>
            <a:r>
              <a:rPr lang="en-US" sz="1800" dirty="0" err="1"/>
              <a:t>P</a:t>
            </a:r>
            <a:r>
              <a:rPr lang="en-US" sz="1800" dirty="0" err="1" smtClean="0"/>
              <a:t>lanfinder</a:t>
            </a:r>
            <a:r>
              <a:rPr lang="en-US" sz="1800" dirty="0" smtClean="0"/>
              <a:t> together</a:t>
            </a:r>
          </a:p>
          <a:p>
            <a:pPr lvl="1"/>
            <a:r>
              <a:rPr lang="en-US" sz="1800" dirty="0" smtClean="0"/>
              <a:t>Include real dollar amounts – “what would you do with an extra $104.90 each month?”</a:t>
            </a:r>
          </a:p>
          <a:p>
            <a:pPr lvl="1">
              <a:lnSpc>
                <a:spcPct val="150000"/>
              </a:lnSpc>
            </a:pPr>
            <a:endParaRPr lang="en-US" dirty="0"/>
          </a:p>
        </p:txBody>
      </p:sp>
    </p:spTree>
    <p:extLst>
      <p:ext uri="{BB962C8B-B14F-4D97-AF65-F5344CB8AC3E}">
        <p14:creationId xmlns:p14="http://schemas.microsoft.com/office/powerpoint/2010/main" val="2267481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personable by offering something for free</a:t>
            </a:r>
            <a:endParaRPr lang="en-US" dirty="0"/>
          </a:p>
        </p:txBody>
      </p:sp>
      <p:sp>
        <p:nvSpPr>
          <p:cNvPr id="3" name="Content Placeholder 2"/>
          <p:cNvSpPr>
            <a:spLocks noGrp="1"/>
          </p:cNvSpPr>
          <p:nvPr>
            <p:ph idx="1"/>
          </p:nvPr>
        </p:nvSpPr>
        <p:spPr/>
        <p:txBody>
          <a:bodyPr/>
          <a:lstStyle/>
          <a:p>
            <a:pPr>
              <a:lnSpc>
                <a:spcPct val="150000"/>
              </a:lnSpc>
            </a:pPr>
            <a:r>
              <a:rPr lang="en-US" sz="2000" dirty="0" smtClean="0"/>
              <a:t>Offer a meal or snack</a:t>
            </a:r>
          </a:p>
          <a:p>
            <a:pPr>
              <a:lnSpc>
                <a:spcPct val="150000"/>
              </a:lnSpc>
            </a:pPr>
            <a:r>
              <a:rPr lang="en-US" sz="2000" dirty="0" smtClean="0"/>
              <a:t>Hand out usable “</a:t>
            </a:r>
            <a:r>
              <a:rPr lang="en-US" sz="2000" dirty="0" err="1" smtClean="0"/>
              <a:t>give-aways</a:t>
            </a:r>
            <a:r>
              <a:rPr lang="en-US" sz="2000" dirty="0" smtClean="0"/>
              <a:t>”</a:t>
            </a:r>
          </a:p>
          <a:p>
            <a:pPr>
              <a:lnSpc>
                <a:spcPct val="150000"/>
              </a:lnSpc>
            </a:pPr>
            <a:r>
              <a:rPr lang="en-US" sz="2000" dirty="0" smtClean="0"/>
              <a:t>Appeal to their need for social activity/entertainment</a:t>
            </a:r>
          </a:p>
          <a:p>
            <a:pPr marL="457200" lvl="1" indent="0">
              <a:lnSpc>
                <a:spcPct val="150000"/>
              </a:lnSpc>
              <a:buNone/>
            </a:pPr>
            <a:endParaRPr lang="en-US" dirty="0"/>
          </a:p>
        </p:txBody>
      </p:sp>
      <p:pic>
        <p:nvPicPr>
          <p:cNvPr id="4" name="Picture 3"/>
          <p:cNvPicPr>
            <a:picLocks noChangeAspect="1"/>
          </p:cNvPicPr>
          <p:nvPr/>
        </p:nvPicPr>
        <p:blipFill>
          <a:blip r:embed="rId3"/>
          <a:stretch>
            <a:fillRect/>
          </a:stretch>
        </p:blipFill>
        <p:spPr>
          <a:xfrm>
            <a:off x="4858702" y="4196556"/>
            <a:ext cx="2657475" cy="1714500"/>
          </a:xfrm>
          <a:prstGeom prst="rect">
            <a:avLst/>
          </a:prstGeom>
        </p:spPr>
      </p:pic>
    </p:spTree>
    <p:extLst>
      <p:ext uri="{BB962C8B-B14F-4D97-AF65-F5344CB8AC3E}">
        <p14:creationId xmlns:p14="http://schemas.microsoft.com/office/powerpoint/2010/main" val="2187620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MIPPA grantees have used personal communication</a:t>
            </a:r>
            <a:endParaRPr lang="en-US" dirty="0"/>
          </a:p>
        </p:txBody>
      </p:sp>
      <p:sp>
        <p:nvSpPr>
          <p:cNvPr id="3" name="Content Placeholder 2"/>
          <p:cNvSpPr>
            <a:spLocks noGrp="1"/>
          </p:cNvSpPr>
          <p:nvPr>
            <p:ph idx="1"/>
          </p:nvPr>
        </p:nvSpPr>
        <p:spPr>
          <a:xfrm>
            <a:off x="2589212" y="1905000"/>
            <a:ext cx="8915400" cy="4800600"/>
          </a:xfrm>
        </p:spPr>
        <p:txBody>
          <a:bodyPr>
            <a:normAutofit lnSpcReduction="10000"/>
          </a:bodyPr>
          <a:lstStyle/>
          <a:p>
            <a:r>
              <a:rPr lang="en-US" sz="2000" dirty="0"/>
              <a:t>Become a member of the Chamber of Commerce to take advantage of their networking opportunities</a:t>
            </a:r>
            <a:endParaRPr lang="en-US" sz="1600" dirty="0"/>
          </a:p>
          <a:p>
            <a:r>
              <a:rPr lang="en-US" sz="2000" dirty="0"/>
              <a:t>Give-away ideas:</a:t>
            </a:r>
            <a:endParaRPr lang="en-US" sz="1600" dirty="0"/>
          </a:p>
          <a:p>
            <a:pPr lvl="1"/>
            <a:r>
              <a:rPr lang="en-US" sz="1800" dirty="0"/>
              <a:t>Hot/cold packs</a:t>
            </a:r>
            <a:endParaRPr lang="en-US" sz="1400" dirty="0"/>
          </a:p>
          <a:p>
            <a:pPr lvl="1"/>
            <a:r>
              <a:rPr lang="en-US" sz="1800" dirty="0"/>
              <a:t>Flashlight key chains</a:t>
            </a:r>
            <a:endParaRPr lang="en-US" sz="1400" dirty="0"/>
          </a:p>
          <a:p>
            <a:pPr lvl="1"/>
            <a:r>
              <a:rPr lang="en-US" sz="1800" dirty="0"/>
              <a:t>Pens</a:t>
            </a:r>
            <a:endParaRPr lang="en-US" sz="1400" dirty="0"/>
          </a:p>
          <a:p>
            <a:pPr lvl="1"/>
            <a:r>
              <a:rPr lang="en-US" sz="1800" dirty="0"/>
              <a:t>Coasters</a:t>
            </a:r>
            <a:endParaRPr lang="en-US" sz="1400" dirty="0"/>
          </a:p>
          <a:p>
            <a:pPr lvl="0"/>
            <a:r>
              <a:rPr lang="en-US" sz="2000" dirty="0"/>
              <a:t>Put MIPPA information in gift bags for community events –attach candy to bring attention to it</a:t>
            </a:r>
            <a:endParaRPr lang="en-US" sz="1600" dirty="0"/>
          </a:p>
          <a:p>
            <a:pPr lvl="0"/>
            <a:r>
              <a:rPr lang="en-US" sz="2000" dirty="0"/>
              <a:t>Bring flyer’s to Car Winterization for Seniors event or “55 Alive” program</a:t>
            </a:r>
            <a:endParaRPr lang="en-US" sz="1600" dirty="0"/>
          </a:p>
          <a:p>
            <a:pPr lvl="0"/>
            <a:r>
              <a:rPr lang="en-US" sz="2000" dirty="0"/>
              <a:t>Use “visuals” to call attention to your message, i.e. wear pink for breast cancer awareness</a:t>
            </a:r>
            <a:endParaRPr lang="en-US" sz="1600" dirty="0"/>
          </a:p>
          <a:p>
            <a:pPr marL="0" indent="0">
              <a:buNone/>
            </a:pPr>
            <a:endParaRPr lang="en-US" dirty="0"/>
          </a:p>
        </p:txBody>
      </p:sp>
      <p:pic>
        <p:nvPicPr>
          <p:cNvPr id="4" name="Picture 3"/>
          <p:cNvPicPr>
            <a:picLocks noChangeAspect="1"/>
          </p:cNvPicPr>
          <p:nvPr/>
        </p:nvPicPr>
        <p:blipFill>
          <a:blip r:embed="rId3"/>
          <a:stretch>
            <a:fillRect/>
          </a:stretch>
        </p:blipFill>
        <p:spPr>
          <a:xfrm>
            <a:off x="5935287" y="2738741"/>
            <a:ext cx="1140834" cy="1140834"/>
          </a:xfrm>
          <a:prstGeom prst="rect">
            <a:avLst/>
          </a:prstGeom>
        </p:spPr>
      </p:pic>
      <p:pic>
        <p:nvPicPr>
          <p:cNvPr id="5" name="Picture 4"/>
          <p:cNvPicPr>
            <a:picLocks noChangeAspect="1"/>
          </p:cNvPicPr>
          <p:nvPr/>
        </p:nvPicPr>
        <p:blipFill>
          <a:blip r:embed="rId4"/>
          <a:stretch>
            <a:fillRect/>
          </a:stretch>
        </p:blipFill>
        <p:spPr>
          <a:xfrm rot="18319694">
            <a:off x="8655678" y="3194013"/>
            <a:ext cx="1121660" cy="424080"/>
          </a:xfrm>
          <a:prstGeom prst="rect">
            <a:avLst/>
          </a:prstGeom>
        </p:spPr>
      </p:pic>
      <p:pic>
        <p:nvPicPr>
          <p:cNvPr id="6" name="Picture 5"/>
          <p:cNvPicPr>
            <a:picLocks noChangeAspect="1"/>
          </p:cNvPicPr>
          <p:nvPr/>
        </p:nvPicPr>
        <p:blipFill>
          <a:blip r:embed="rId5"/>
          <a:stretch>
            <a:fillRect/>
          </a:stretch>
        </p:blipFill>
        <p:spPr>
          <a:xfrm>
            <a:off x="7450272" y="3291839"/>
            <a:ext cx="822375" cy="822375"/>
          </a:xfrm>
          <a:prstGeom prst="rect">
            <a:avLst/>
          </a:prstGeom>
        </p:spPr>
      </p:pic>
    </p:spTree>
    <p:extLst>
      <p:ext uri="{BB962C8B-B14F-4D97-AF65-F5344CB8AC3E}">
        <p14:creationId xmlns:p14="http://schemas.microsoft.com/office/powerpoint/2010/main" val="435154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624110"/>
            <a:ext cx="9447212" cy="1280890"/>
          </a:xfrm>
        </p:spPr>
        <p:txBody>
          <a:bodyPr anchor="b"/>
          <a:lstStyle/>
          <a:p>
            <a:r>
              <a:rPr lang="en-US" dirty="0" smtClean="0"/>
              <a:t>2.)  Earn </a:t>
            </a:r>
            <a:r>
              <a:rPr lang="en-US" dirty="0"/>
              <a:t>trust in order to be </a:t>
            </a:r>
            <a:r>
              <a:rPr lang="en-US" dirty="0" smtClean="0"/>
              <a:t>heard</a:t>
            </a:r>
            <a:endParaRPr lang="en-US" dirty="0"/>
          </a:p>
        </p:txBody>
      </p:sp>
      <p:sp>
        <p:nvSpPr>
          <p:cNvPr id="3" name="Content Placeholder 2"/>
          <p:cNvSpPr>
            <a:spLocks noGrp="1"/>
          </p:cNvSpPr>
          <p:nvPr>
            <p:ph idx="1"/>
          </p:nvPr>
        </p:nvSpPr>
        <p:spPr>
          <a:xfrm>
            <a:off x="2589212" y="2133600"/>
            <a:ext cx="8915400" cy="3209925"/>
          </a:xfrm>
        </p:spPr>
        <p:txBody>
          <a:bodyPr>
            <a:normAutofit/>
          </a:bodyPr>
          <a:lstStyle/>
          <a:p>
            <a:pPr>
              <a:spcAft>
                <a:spcPts val="600"/>
              </a:spcAft>
            </a:pPr>
            <a:r>
              <a:rPr lang="en-US" sz="2000" dirty="0" smtClean="0"/>
              <a:t>People will listen better to someone they know and trust rather than an “expert” from out of town</a:t>
            </a:r>
          </a:p>
          <a:p>
            <a:pPr>
              <a:spcAft>
                <a:spcPts val="600"/>
              </a:spcAft>
            </a:pPr>
            <a:r>
              <a:rPr lang="en-US" sz="2000" dirty="0" smtClean="0"/>
              <a:t>Appeal to their values and beliefs</a:t>
            </a:r>
          </a:p>
          <a:p>
            <a:pPr>
              <a:spcAft>
                <a:spcPts val="600"/>
              </a:spcAft>
            </a:pPr>
            <a:r>
              <a:rPr lang="en-US" sz="2000" dirty="0" smtClean="0"/>
              <a:t>Call on people you know from community groups and ask to present at their meeting – you’ll have an “in”</a:t>
            </a:r>
          </a:p>
          <a:p>
            <a:pPr>
              <a:spcAft>
                <a:spcPts val="600"/>
              </a:spcAft>
            </a:pPr>
            <a:r>
              <a:rPr lang="en-US" sz="2000" dirty="0" smtClean="0"/>
              <a:t>Use volunteers from the community – especially the peers of your audience – give them a “script” so they know what to say</a:t>
            </a:r>
          </a:p>
        </p:txBody>
      </p:sp>
    </p:spTree>
    <p:extLst>
      <p:ext uri="{BB962C8B-B14F-4D97-AF65-F5344CB8AC3E}">
        <p14:creationId xmlns:p14="http://schemas.microsoft.com/office/powerpoint/2010/main" val="1750137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t>Gain trust from community leaders</a:t>
            </a:r>
            <a:endParaRPr lang="en-US" dirty="0"/>
          </a:p>
        </p:txBody>
      </p:sp>
      <p:sp>
        <p:nvSpPr>
          <p:cNvPr id="3" name="Content Placeholder 2"/>
          <p:cNvSpPr>
            <a:spLocks noGrp="1"/>
          </p:cNvSpPr>
          <p:nvPr>
            <p:ph idx="1"/>
          </p:nvPr>
        </p:nvSpPr>
        <p:spPr>
          <a:xfrm>
            <a:off x="2589212" y="2133600"/>
            <a:ext cx="8915400" cy="2676525"/>
          </a:xfrm>
        </p:spPr>
        <p:txBody>
          <a:bodyPr/>
          <a:lstStyle/>
          <a:p>
            <a:pPr lvl="0">
              <a:lnSpc>
                <a:spcPct val="150000"/>
              </a:lnSpc>
            </a:pPr>
            <a:r>
              <a:rPr lang="en-US" sz="2000" dirty="0"/>
              <a:t>Winning over key opinion leaders is key to reaching rural communities</a:t>
            </a:r>
            <a:endParaRPr lang="en-US" sz="1600" dirty="0"/>
          </a:p>
          <a:p>
            <a:pPr lvl="1">
              <a:lnSpc>
                <a:spcPct val="150000"/>
              </a:lnSpc>
            </a:pPr>
            <a:r>
              <a:rPr lang="en-US" sz="1800" dirty="0"/>
              <a:t>Educate them and ask them to </a:t>
            </a:r>
            <a:r>
              <a:rPr lang="en-US" sz="1800" dirty="0" smtClean="0"/>
              <a:t>pass on the information</a:t>
            </a:r>
            <a:endParaRPr lang="en-US" sz="1400" dirty="0"/>
          </a:p>
          <a:p>
            <a:pPr lvl="1">
              <a:lnSpc>
                <a:spcPct val="150000"/>
              </a:lnSpc>
            </a:pPr>
            <a:r>
              <a:rPr lang="en-US" sz="1800" dirty="0"/>
              <a:t>Generate positive word of mouth, starting from local sources of authority</a:t>
            </a:r>
          </a:p>
          <a:p>
            <a:endParaRPr lang="en-US" dirty="0"/>
          </a:p>
        </p:txBody>
      </p:sp>
      <p:pic>
        <p:nvPicPr>
          <p:cNvPr id="4" name="Picture 3"/>
          <p:cNvPicPr>
            <a:picLocks noChangeAspect="1"/>
          </p:cNvPicPr>
          <p:nvPr/>
        </p:nvPicPr>
        <p:blipFill rotWithShape="1">
          <a:blip r:embed="rId3"/>
          <a:srcRect l="-862" t="28647" r="559" b="30634"/>
          <a:stretch/>
        </p:blipFill>
        <p:spPr>
          <a:xfrm>
            <a:off x="4340110" y="4810125"/>
            <a:ext cx="4727690" cy="1535428"/>
          </a:xfrm>
          <a:prstGeom prst="rect">
            <a:avLst/>
          </a:prstGeom>
        </p:spPr>
      </p:pic>
    </p:spTree>
    <p:extLst>
      <p:ext uri="{BB962C8B-B14F-4D97-AF65-F5344CB8AC3E}">
        <p14:creationId xmlns:p14="http://schemas.microsoft.com/office/powerpoint/2010/main" val="1948721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in Rural Areas can be challenging	</a:t>
            </a:r>
            <a:endParaRPr lang="en-US" dirty="0"/>
          </a:p>
        </p:txBody>
      </p:sp>
      <p:sp>
        <p:nvSpPr>
          <p:cNvPr id="3" name="Content Placeholder 2"/>
          <p:cNvSpPr>
            <a:spLocks noGrp="1"/>
          </p:cNvSpPr>
          <p:nvPr>
            <p:ph idx="1"/>
          </p:nvPr>
        </p:nvSpPr>
        <p:spPr/>
        <p:txBody>
          <a:bodyPr>
            <a:normAutofit/>
          </a:bodyPr>
          <a:lstStyle/>
          <a:p>
            <a:pPr>
              <a:lnSpc>
                <a:spcPct val="150000"/>
              </a:lnSpc>
            </a:pPr>
            <a:r>
              <a:rPr lang="en-US" sz="2000" dirty="0" smtClean="0"/>
              <a:t>Increased number of isolated people</a:t>
            </a:r>
          </a:p>
          <a:p>
            <a:pPr>
              <a:lnSpc>
                <a:spcPct val="150000"/>
              </a:lnSpc>
            </a:pPr>
            <a:r>
              <a:rPr lang="en-US" sz="2000" dirty="0" smtClean="0"/>
              <a:t>Limited transportation</a:t>
            </a:r>
          </a:p>
          <a:p>
            <a:pPr>
              <a:lnSpc>
                <a:spcPct val="150000"/>
              </a:lnSpc>
            </a:pPr>
            <a:r>
              <a:rPr lang="en-US" sz="2000" dirty="0" smtClean="0"/>
              <a:t>Large land area to cover</a:t>
            </a:r>
          </a:p>
          <a:p>
            <a:pPr>
              <a:lnSpc>
                <a:spcPct val="150000"/>
              </a:lnSpc>
            </a:pPr>
            <a:r>
              <a:rPr lang="en-US" sz="2000" dirty="0" smtClean="0"/>
              <a:t>Ratio of “Time Spent: People Reached” is low</a:t>
            </a:r>
          </a:p>
          <a:p>
            <a:pPr>
              <a:lnSpc>
                <a:spcPct val="150000"/>
              </a:lnSpc>
            </a:pPr>
            <a:r>
              <a:rPr lang="en-US" sz="2000" dirty="0" smtClean="0"/>
              <a:t>Message needs to be adjusted </a:t>
            </a:r>
            <a:endParaRPr lang="en-US" sz="2000" dirty="0"/>
          </a:p>
        </p:txBody>
      </p:sp>
      <p:pic>
        <p:nvPicPr>
          <p:cNvPr id="4" name="Picture 3"/>
          <p:cNvPicPr>
            <a:picLocks noChangeAspect="1"/>
          </p:cNvPicPr>
          <p:nvPr/>
        </p:nvPicPr>
        <p:blipFill rotWithShape="1">
          <a:blip r:embed="rId3"/>
          <a:srcRect t="6" r="36500"/>
          <a:stretch/>
        </p:blipFill>
        <p:spPr>
          <a:xfrm>
            <a:off x="8728190" y="2133600"/>
            <a:ext cx="2020167" cy="1438188"/>
          </a:xfrm>
          <a:prstGeom prst="rect">
            <a:avLst/>
          </a:prstGeom>
          <a:ln>
            <a:solidFill>
              <a:srgbClr val="002060"/>
            </a:solidFill>
          </a:ln>
        </p:spPr>
      </p:pic>
    </p:spTree>
    <p:extLst>
      <p:ext uri="{BB962C8B-B14F-4D97-AF65-F5344CB8AC3E}">
        <p14:creationId xmlns:p14="http://schemas.microsoft.com/office/powerpoint/2010/main" val="3644411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Earn trust by understanding their community</a:t>
            </a:r>
            <a:endParaRPr lang="en-US" dirty="0"/>
          </a:p>
        </p:txBody>
      </p:sp>
      <p:sp>
        <p:nvSpPr>
          <p:cNvPr id="3" name="Content Placeholder 2"/>
          <p:cNvSpPr>
            <a:spLocks noGrp="1"/>
          </p:cNvSpPr>
          <p:nvPr>
            <p:ph idx="1"/>
          </p:nvPr>
        </p:nvSpPr>
        <p:spPr/>
        <p:txBody>
          <a:bodyPr/>
          <a:lstStyle/>
          <a:p>
            <a:pPr>
              <a:lnSpc>
                <a:spcPct val="150000"/>
              </a:lnSpc>
            </a:pPr>
            <a:r>
              <a:rPr lang="en-US" sz="2000" dirty="0"/>
              <a:t>Learn about </a:t>
            </a:r>
            <a:r>
              <a:rPr lang="en-US" sz="2000" dirty="0" smtClean="0"/>
              <a:t>the history of the community</a:t>
            </a:r>
          </a:p>
          <a:p>
            <a:pPr>
              <a:lnSpc>
                <a:spcPct val="150000"/>
              </a:lnSpc>
            </a:pPr>
            <a:r>
              <a:rPr lang="en-US" sz="2000" dirty="0" smtClean="0"/>
              <a:t>Understand their values </a:t>
            </a:r>
          </a:p>
          <a:p>
            <a:pPr>
              <a:lnSpc>
                <a:spcPct val="150000"/>
              </a:lnSpc>
            </a:pPr>
            <a:r>
              <a:rPr lang="en-US" sz="2000" dirty="0" smtClean="0"/>
              <a:t>Get to know how they learn and respond</a:t>
            </a:r>
          </a:p>
          <a:p>
            <a:pPr>
              <a:lnSpc>
                <a:spcPct val="150000"/>
              </a:lnSpc>
            </a:pPr>
            <a:r>
              <a:rPr lang="en-US" sz="2000" dirty="0"/>
              <a:t>Ask for their </a:t>
            </a:r>
            <a:r>
              <a:rPr lang="en-US" sz="2000" dirty="0" smtClean="0"/>
              <a:t>perspective</a:t>
            </a:r>
          </a:p>
          <a:p>
            <a:pPr>
              <a:lnSpc>
                <a:spcPct val="150000"/>
              </a:lnSpc>
            </a:pPr>
            <a:r>
              <a:rPr lang="en-US" sz="2000" dirty="0"/>
              <a:t>Be modest/humble</a:t>
            </a:r>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8071657" y="2515986"/>
            <a:ext cx="3191885" cy="2279006"/>
          </a:xfrm>
          <a:prstGeom prst="rect">
            <a:avLst/>
          </a:prstGeom>
        </p:spPr>
      </p:pic>
    </p:spTree>
    <p:extLst>
      <p:ext uri="{BB962C8B-B14F-4D97-AF65-F5344CB8AC3E}">
        <p14:creationId xmlns:p14="http://schemas.microsoft.com/office/powerpoint/2010/main" val="1607042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318990"/>
          </a:xfrm>
        </p:spPr>
        <p:txBody>
          <a:bodyPr>
            <a:normAutofit/>
          </a:bodyPr>
          <a:lstStyle/>
          <a:p>
            <a:pPr lvl="0"/>
            <a:r>
              <a:rPr lang="en-US" dirty="0" smtClean="0"/>
              <a:t>Talk to people who are already </a:t>
            </a:r>
            <a:r>
              <a:rPr lang="en-US" dirty="0"/>
              <a:t>respected in the </a:t>
            </a:r>
            <a:r>
              <a:rPr lang="en-US" dirty="0" smtClean="0"/>
              <a:t>community</a:t>
            </a:r>
            <a:endParaRPr lang="en-US" dirty="0"/>
          </a:p>
        </p:txBody>
      </p:sp>
      <p:sp>
        <p:nvSpPr>
          <p:cNvPr id="3" name="Content Placeholder 2"/>
          <p:cNvSpPr>
            <a:spLocks noGrp="1"/>
          </p:cNvSpPr>
          <p:nvPr>
            <p:ph idx="1"/>
          </p:nvPr>
        </p:nvSpPr>
        <p:spPr>
          <a:xfrm>
            <a:off x="2589212" y="2028825"/>
            <a:ext cx="8915400" cy="3882397"/>
          </a:xfrm>
        </p:spPr>
        <p:txBody>
          <a:bodyPr>
            <a:normAutofit/>
          </a:bodyPr>
          <a:lstStyle/>
          <a:p>
            <a:r>
              <a:rPr lang="en-US" sz="2000" dirty="0" smtClean="0"/>
              <a:t>Hardware </a:t>
            </a:r>
            <a:r>
              <a:rPr lang="en-US" sz="2000" dirty="0"/>
              <a:t>Stores</a:t>
            </a:r>
          </a:p>
          <a:p>
            <a:r>
              <a:rPr lang="en-US" sz="2000" dirty="0"/>
              <a:t>Feed Store</a:t>
            </a:r>
          </a:p>
          <a:p>
            <a:r>
              <a:rPr lang="en-US" sz="2000" dirty="0"/>
              <a:t>Famer’s Co-op</a:t>
            </a:r>
          </a:p>
          <a:p>
            <a:r>
              <a:rPr lang="en-US" sz="2000" dirty="0"/>
              <a:t>Bait Shop</a:t>
            </a:r>
          </a:p>
          <a:p>
            <a:r>
              <a:rPr lang="en-US" sz="2000" dirty="0"/>
              <a:t>Mechanic Shop</a:t>
            </a:r>
          </a:p>
          <a:p>
            <a:r>
              <a:rPr lang="en-US" sz="2000" dirty="0" smtClean="0"/>
              <a:t>Beauty </a:t>
            </a:r>
            <a:r>
              <a:rPr lang="en-US" sz="2000" dirty="0"/>
              <a:t>Shops</a:t>
            </a:r>
          </a:p>
          <a:p>
            <a:r>
              <a:rPr lang="en-US" sz="2000" dirty="0" smtClean="0"/>
              <a:t>Bars/Supper </a:t>
            </a:r>
            <a:r>
              <a:rPr lang="en-US" sz="2000" dirty="0"/>
              <a:t>Clubs</a:t>
            </a:r>
          </a:p>
          <a:p>
            <a:r>
              <a:rPr lang="en-US" sz="2000" dirty="0"/>
              <a:t>Coffee Shop (or wherever retirees gathers for coffee each morning) </a:t>
            </a:r>
            <a:r>
              <a:rPr lang="en-US" sz="2000" dirty="0" smtClean="0"/>
              <a:t>Organizations </a:t>
            </a:r>
            <a:r>
              <a:rPr lang="en-US" sz="2000" dirty="0"/>
              <a:t>for a “cause</a:t>
            </a:r>
            <a:r>
              <a:rPr lang="en-US" sz="2000" dirty="0" smtClean="0"/>
              <a:t>”</a:t>
            </a:r>
            <a:endParaRPr lang="en-US" sz="1600" dirty="0"/>
          </a:p>
        </p:txBody>
      </p:sp>
      <p:pic>
        <p:nvPicPr>
          <p:cNvPr id="5" name="Picture 4"/>
          <p:cNvPicPr>
            <a:picLocks noChangeAspect="1"/>
          </p:cNvPicPr>
          <p:nvPr/>
        </p:nvPicPr>
        <p:blipFill>
          <a:blip r:embed="rId3"/>
          <a:stretch>
            <a:fillRect/>
          </a:stretch>
        </p:blipFill>
        <p:spPr>
          <a:xfrm>
            <a:off x="6817749" y="2818015"/>
            <a:ext cx="2808388" cy="1633450"/>
          </a:xfrm>
          <a:prstGeom prst="rect">
            <a:avLst/>
          </a:prstGeom>
          <a:ln>
            <a:solidFill>
              <a:schemeClr val="tx1"/>
            </a:solidFill>
          </a:ln>
        </p:spPr>
      </p:pic>
    </p:spTree>
    <p:extLst>
      <p:ext uri="{BB962C8B-B14F-4D97-AF65-F5344CB8AC3E}">
        <p14:creationId xmlns:p14="http://schemas.microsoft.com/office/powerpoint/2010/main" val="33726573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1" y="624110"/>
            <a:ext cx="9313862" cy="1280890"/>
          </a:xfrm>
        </p:spPr>
        <p:txBody>
          <a:bodyPr>
            <a:normAutofit/>
          </a:bodyPr>
          <a:lstStyle/>
          <a:p>
            <a:r>
              <a:rPr lang="en-US" dirty="0" smtClean="0"/>
              <a:t>3.) People </a:t>
            </a:r>
            <a:r>
              <a:rPr lang="en-US" dirty="0"/>
              <a:t>connect with tradition, values and community support</a:t>
            </a:r>
          </a:p>
        </p:txBody>
      </p:sp>
      <p:sp>
        <p:nvSpPr>
          <p:cNvPr id="3" name="Content Placeholder 2"/>
          <p:cNvSpPr>
            <a:spLocks noGrp="1"/>
          </p:cNvSpPr>
          <p:nvPr>
            <p:ph idx="1"/>
          </p:nvPr>
        </p:nvSpPr>
        <p:spPr/>
        <p:txBody>
          <a:bodyPr/>
          <a:lstStyle/>
          <a:p>
            <a:r>
              <a:rPr lang="en-US" sz="2000" dirty="0" smtClean="0"/>
              <a:t>Align the message with broader meaning and values</a:t>
            </a:r>
          </a:p>
          <a:p>
            <a:pPr lvl="1"/>
            <a:r>
              <a:rPr lang="en-US" sz="1800" dirty="0" smtClean="0"/>
              <a:t>“There </a:t>
            </a:r>
            <a:r>
              <a:rPr lang="en-US" sz="1800" dirty="0"/>
              <a:t>are strong advocates in your community who spoke out to save Senior Care.  Be sure to share the value of this program with your friends and neighbors</a:t>
            </a:r>
            <a:r>
              <a:rPr lang="en-US" sz="1800" dirty="0" smtClean="0"/>
              <a:t>!”</a:t>
            </a:r>
          </a:p>
          <a:p>
            <a:r>
              <a:rPr lang="en-US" sz="2000" dirty="0" smtClean="0"/>
              <a:t>Pride runs strong in rural communities.  Acknowledge this value.</a:t>
            </a:r>
          </a:p>
          <a:p>
            <a:pPr lvl="1"/>
            <a:r>
              <a:rPr lang="en-US" sz="1800" dirty="0"/>
              <a:t>“I know self sufficiency is important to you.  You paid your taxes all those years - you have earned this benefit!”</a:t>
            </a:r>
          </a:p>
          <a:p>
            <a:pPr lvl="1"/>
            <a:r>
              <a:rPr lang="en-US" sz="1800" dirty="0"/>
              <a:t>Reassure them that your work with them is confidential</a:t>
            </a:r>
          </a:p>
          <a:p>
            <a:pPr lvl="1"/>
            <a:endParaRPr lang="en-US" dirty="0"/>
          </a:p>
          <a:p>
            <a:endParaRPr lang="en-US" dirty="0"/>
          </a:p>
        </p:txBody>
      </p:sp>
    </p:spTree>
    <p:extLst>
      <p:ext uri="{BB962C8B-B14F-4D97-AF65-F5344CB8AC3E}">
        <p14:creationId xmlns:p14="http://schemas.microsoft.com/office/powerpoint/2010/main" val="3281651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have a strong sense of community support</a:t>
            </a:r>
            <a:endParaRPr lang="en-US" dirty="0"/>
          </a:p>
        </p:txBody>
      </p:sp>
      <p:sp>
        <p:nvSpPr>
          <p:cNvPr id="3" name="Content Placeholder 2"/>
          <p:cNvSpPr>
            <a:spLocks noGrp="1"/>
          </p:cNvSpPr>
          <p:nvPr>
            <p:ph idx="1"/>
          </p:nvPr>
        </p:nvSpPr>
        <p:spPr>
          <a:xfrm>
            <a:off x="2589212" y="1971675"/>
            <a:ext cx="8915400" cy="2357920"/>
          </a:xfrm>
        </p:spPr>
        <p:txBody>
          <a:bodyPr>
            <a:normAutofit/>
          </a:bodyPr>
          <a:lstStyle/>
          <a:p>
            <a:pPr lvl="0"/>
            <a:r>
              <a:rPr lang="en-US" sz="2000" dirty="0"/>
              <a:t>Show how their “buying into” your service is good for the whole community</a:t>
            </a:r>
            <a:endParaRPr lang="en-US" sz="1600" dirty="0"/>
          </a:p>
          <a:p>
            <a:pPr lvl="1"/>
            <a:r>
              <a:rPr lang="en-US" sz="1800" dirty="0"/>
              <a:t>“I know your community values healthy living.  Preventive health care </a:t>
            </a:r>
            <a:r>
              <a:rPr lang="en-US" sz="1800" dirty="0" smtClean="0"/>
              <a:t>benefits not </a:t>
            </a:r>
            <a:r>
              <a:rPr lang="en-US" sz="1800" dirty="0"/>
              <a:t>only </a:t>
            </a:r>
            <a:r>
              <a:rPr lang="en-US" sz="1800" dirty="0" smtClean="0"/>
              <a:t>you</a:t>
            </a:r>
            <a:r>
              <a:rPr lang="en-US" sz="1800" dirty="0"/>
              <a:t>, but it is also a good step towards a healthier community”</a:t>
            </a:r>
          </a:p>
          <a:p>
            <a:pPr lvl="1"/>
            <a:r>
              <a:rPr lang="en-US" sz="1800" dirty="0" smtClean="0"/>
              <a:t>“The </a:t>
            </a:r>
            <a:r>
              <a:rPr lang="en-US" sz="1800" dirty="0"/>
              <a:t>money </a:t>
            </a:r>
            <a:r>
              <a:rPr lang="en-US" sz="1800" dirty="0" smtClean="0"/>
              <a:t>you save </a:t>
            </a:r>
            <a:r>
              <a:rPr lang="en-US" sz="1800" dirty="0"/>
              <a:t>with a Medicare Savings Program can be spent in your </a:t>
            </a:r>
            <a:r>
              <a:rPr lang="en-US" sz="1800" dirty="0" smtClean="0"/>
              <a:t>community.”</a:t>
            </a:r>
            <a:endParaRPr lang="en-US" sz="1800" dirty="0"/>
          </a:p>
          <a:p>
            <a:endParaRPr lang="en-US" dirty="0"/>
          </a:p>
        </p:txBody>
      </p:sp>
      <p:pic>
        <p:nvPicPr>
          <p:cNvPr id="4" name="Picture 3"/>
          <p:cNvPicPr>
            <a:picLocks noChangeAspect="1"/>
          </p:cNvPicPr>
          <p:nvPr/>
        </p:nvPicPr>
        <p:blipFill>
          <a:blip r:embed="rId3"/>
          <a:stretch>
            <a:fillRect/>
          </a:stretch>
        </p:blipFill>
        <p:spPr>
          <a:xfrm>
            <a:off x="4436745" y="4396270"/>
            <a:ext cx="3383280" cy="2145234"/>
          </a:xfrm>
          <a:prstGeom prst="rect">
            <a:avLst/>
          </a:prstGeom>
        </p:spPr>
      </p:pic>
    </p:spTree>
    <p:extLst>
      <p:ext uri="{BB962C8B-B14F-4D97-AF65-F5344CB8AC3E}">
        <p14:creationId xmlns:p14="http://schemas.microsoft.com/office/powerpoint/2010/main" val="1674041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Promising Practices from MIPPA Partners</a:t>
            </a:r>
            <a:endParaRPr lang="en-US" dirty="0"/>
          </a:p>
        </p:txBody>
      </p:sp>
      <p:sp>
        <p:nvSpPr>
          <p:cNvPr id="3" name="Content Placeholder 2"/>
          <p:cNvSpPr>
            <a:spLocks noGrp="1"/>
          </p:cNvSpPr>
          <p:nvPr>
            <p:ph idx="1"/>
          </p:nvPr>
        </p:nvSpPr>
        <p:spPr>
          <a:xfrm>
            <a:off x="2589212" y="2133600"/>
            <a:ext cx="8915400" cy="3975100"/>
          </a:xfrm>
        </p:spPr>
        <p:txBody>
          <a:bodyPr>
            <a:normAutofit/>
          </a:bodyPr>
          <a:lstStyle/>
          <a:p>
            <a:r>
              <a:rPr lang="en-US" sz="2000" dirty="0" smtClean="0"/>
              <a:t>Partner with Farmers Market Nutrition Program events</a:t>
            </a:r>
          </a:p>
          <a:p>
            <a:r>
              <a:rPr lang="en-US" sz="2000" dirty="0" smtClean="0"/>
              <a:t>Connect with Hunger Coalition and rural food pantries</a:t>
            </a:r>
          </a:p>
          <a:p>
            <a:r>
              <a:rPr lang="en-US" sz="2000" dirty="0" smtClean="0"/>
              <a:t>Send information with home delivered meals</a:t>
            </a:r>
          </a:p>
          <a:p>
            <a:r>
              <a:rPr lang="en-US" sz="2000" dirty="0" smtClean="0"/>
              <a:t>Brochures or posters in grocery stores, gas stations, post office, laundromat, library and any business in small communities</a:t>
            </a:r>
          </a:p>
          <a:p>
            <a:r>
              <a:rPr lang="en-US" sz="2000" dirty="0" smtClean="0"/>
              <a:t>Connect with Public Health – flu shot clinics, foot clinics, blood pressure checks</a:t>
            </a:r>
          </a:p>
          <a:p>
            <a:r>
              <a:rPr lang="en-US" sz="2000" dirty="0" smtClean="0"/>
              <a:t>Local </a:t>
            </a:r>
            <a:r>
              <a:rPr lang="en-US" sz="2000" dirty="0"/>
              <a:t>health </a:t>
            </a:r>
            <a:r>
              <a:rPr lang="en-US" sz="2000" dirty="0" smtClean="0"/>
              <a:t>fair or other fairs, celebrations </a:t>
            </a:r>
            <a:r>
              <a:rPr lang="en-US" sz="2000" dirty="0"/>
              <a:t>and small-town events – go where the people </a:t>
            </a:r>
            <a:r>
              <a:rPr lang="en-US" sz="2000" dirty="0" smtClean="0"/>
              <a:t>are</a:t>
            </a:r>
          </a:p>
          <a:p>
            <a:pPr lvl="0"/>
            <a:r>
              <a:rPr lang="en-US" sz="2000" dirty="0" smtClean="0"/>
              <a:t>Mailings</a:t>
            </a:r>
            <a:endParaRPr lang="en-US" sz="2000" dirty="0"/>
          </a:p>
          <a:p>
            <a:endParaRPr lang="en-US" dirty="0" smtClean="0"/>
          </a:p>
          <a:p>
            <a:endParaRPr lang="en-US" dirty="0" smtClean="0"/>
          </a:p>
        </p:txBody>
      </p:sp>
    </p:spTree>
    <p:extLst>
      <p:ext uri="{BB962C8B-B14F-4D97-AF65-F5344CB8AC3E}">
        <p14:creationId xmlns:p14="http://schemas.microsoft.com/office/powerpoint/2010/main" val="1485938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Promising Practices from MIPPA Partners</a:t>
            </a:r>
          </a:p>
        </p:txBody>
      </p:sp>
      <p:sp>
        <p:nvSpPr>
          <p:cNvPr id="3" name="Content Placeholder 2"/>
          <p:cNvSpPr>
            <a:spLocks noGrp="1"/>
          </p:cNvSpPr>
          <p:nvPr>
            <p:ph idx="1"/>
          </p:nvPr>
        </p:nvSpPr>
        <p:spPr>
          <a:xfrm>
            <a:off x="2589212" y="2038350"/>
            <a:ext cx="8915400" cy="3132166"/>
          </a:xfrm>
        </p:spPr>
        <p:txBody>
          <a:bodyPr>
            <a:normAutofit/>
          </a:bodyPr>
          <a:lstStyle/>
          <a:p>
            <a:r>
              <a:rPr lang="en-US" sz="2000" dirty="0"/>
              <a:t>Send info in monthly statements for senior dining</a:t>
            </a:r>
          </a:p>
          <a:p>
            <a:pPr lvl="0"/>
            <a:r>
              <a:rPr lang="en-US" sz="2000" dirty="0" smtClean="0"/>
              <a:t>Grocery </a:t>
            </a:r>
            <a:r>
              <a:rPr lang="en-US" sz="2000" dirty="0"/>
              <a:t>Store and Pharmacy bag stuffers </a:t>
            </a:r>
            <a:endParaRPr lang="en-US" sz="2000" dirty="0" smtClean="0"/>
          </a:p>
          <a:p>
            <a:pPr lvl="0"/>
            <a:r>
              <a:rPr lang="en-US" sz="2000" dirty="0" smtClean="0"/>
              <a:t>Place articles in newsletter </a:t>
            </a:r>
            <a:r>
              <a:rPr lang="en-US" sz="2000" dirty="0"/>
              <a:t>and </a:t>
            </a:r>
            <a:r>
              <a:rPr lang="en-US" sz="2000" dirty="0" smtClean="0"/>
              <a:t>newspapers - especially </a:t>
            </a:r>
            <a:r>
              <a:rPr lang="en-US" sz="2000" dirty="0"/>
              <a:t>free papers</a:t>
            </a:r>
          </a:p>
          <a:p>
            <a:pPr lvl="0"/>
            <a:r>
              <a:rPr lang="en-US" sz="2000" dirty="0" smtClean="0"/>
              <a:t>Placemats </a:t>
            </a:r>
            <a:r>
              <a:rPr lang="en-US" sz="2000" dirty="0"/>
              <a:t>at church or local fish fry</a:t>
            </a:r>
          </a:p>
          <a:p>
            <a:pPr lvl="0"/>
            <a:r>
              <a:rPr lang="en-US" sz="2000" dirty="0" smtClean="0"/>
              <a:t>Presentation to ADRC </a:t>
            </a:r>
            <a:r>
              <a:rPr lang="en-US" sz="2000" dirty="0"/>
              <a:t>Advisory Council – they know rural folks</a:t>
            </a:r>
          </a:p>
          <a:p>
            <a:pPr lvl="0"/>
            <a:r>
              <a:rPr lang="en-US" sz="2000" dirty="0" smtClean="0"/>
              <a:t>Presentation to Service Clubs (Rotary</a:t>
            </a:r>
            <a:r>
              <a:rPr lang="en-US" sz="2000" dirty="0"/>
              <a:t>, Lion’s Club, </a:t>
            </a:r>
            <a:r>
              <a:rPr lang="en-US" sz="2000" dirty="0" smtClean="0"/>
              <a:t>Kiwanis, Optimists)</a:t>
            </a:r>
            <a:endParaRPr lang="en-US" sz="2000" dirty="0" smtClean="0"/>
          </a:p>
          <a:p>
            <a:pPr lvl="0"/>
            <a:r>
              <a:rPr lang="en-US" sz="2000" dirty="0" smtClean="0"/>
              <a:t>Encourage Word of Mouth</a:t>
            </a:r>
            <a:endParaRPr lang="en-US" sz="2000" dirty="0"/>
          </a:p>
        </p:txBody>
      </p:sp>
      <p:pic>
        <p:nvPicPr>
          <p:cNvPr id="4" name="Picture 3"/>
          <p:cNvPicPr>
            <a:picLocks noChangeAspect="1"/>
          </p:cNvPicPr>
          <p:nvPr/>
        </p:nvPicPr>
        <p:blipFill>
          <a:blip r:embed="rId3"/>
          <a:stretch>
            <a:fillRect/>
          </a:stretch>
        </p:blipFill>
        <p:spPr>
          <a:xfrm rot="21219823">
            <a:off x="9365400" y="1367302"/>
            <a:ext cx="1931408" cy="1254346"/>
          </a:xfrm>
          <a:prstGeom prst="rect">
            <a:avLst/>
          </a:prstGeom>
          <a:ln>
            <a:solidFill>
              <a:schemeClr val="tx2"/>
            </a:solidFill>
          </a:ln>
        </p:spPr>
      </p:pic>
      <p:pic>
        <p:nvPicPr>
          <p:cNvPr id="5" name="Picture 4"/>
          <p:cNvPicPr>
            <a:picLocks noChangeAspect="1"/>
          </p:cNvPicPr>
          <p:nvPr/>
        </p:nvPicPr>
        <p:blipFill>
          <a:blip r:embed="rId4"/>
          <a:stretch>
            <a:fillRect/>
          </a:stretch>
        </p:blipFill>
        <p:spPr>
          <a:xfrm>
            <a:off x="5661034" y="5399116"/>
            <a:ext cx="685800" cy="685800"/>
          </a:xfrm>
          <a:prstGeom prst="rect">
            <a:avLst/>
          </a:prstGeom>
          <a:ln>
            <a:solidFill>
              <a:srgbClr val="002060"/>
            </a:solidFill>
          </a:ln>
        </p:spPr>
      </p:pic>
      <p:pic>
        <p:nvPicPr>
          <p:cNvPr id="6" name="Picture 5"/>
          <p:cNvPicPr>
            <a:picLocks noChangeAspect="1"/>
          </p:cNvPicPr>
          <p:nvPr/>
        </p:nvPicPr>
        <p:blipFill>
          <a:blip r:embed="rId5"/>
          <a:stretch>
            <a:fillRect/>
          </a:stretch>
        </p:blipFill>
        <p:spPr>
          <a:xfrm>
            <a:off x="3503744" y="5399116"/>
            <a:ext cx="733205" cy="685800"/>
          </a:xfrm>
          <a:prstGeom prst="rect">
            <a:avLst/>
          </a:prstGeom>
          <a:ln>
            <a:solidFill>
              <a:srgbClr val="002060"/>
            </a:solidFill>
          </a:ln>
        </p:spPr>
      </p:pic>
      <p:pic>
        <p:nvPicPr>
          <p:cNvPr id="7" name="Picture 6"/>
          <p:cNvPicPr>
            <a:picLocks noChangeAspect="1"/>
          </p:cNvPicPr>
          <p:nvPr/>
        </p:nvPicPr>
        <p:blipFill>
          <a:blip r:embed="rId6"/>
          <a:stretch>
            <a:fillRect/>
          </a:stretch>
        </p:blipFill>
        <p:spPr>
          <a:xfrm>
            <a:off x="7775105" y="5399116"/>
            <a:ext cx="683228" cy="685800"/>
          </a:xfrm>
          <a:prstGeom prst="rect">
            <a:avLst/>
          </a:prstGeom>
          <a:ln>
            <a:solidFill>
              <a:srgbClr val="002060"/>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6604" y="5399116"/>
            <a:ext cx="868902" cy="685800"/>
          </a:xfrm>
          <a:prstGeom prst="rect">
            <a:avLst/>
          </a:prstGeom>
        </p:spPr>
      </p:pic>
    </p:spTree>
    <p:extLst>
      <p:ext uri="{BB962C8B-B14F-4D97-AF65-F5344CB8AC3E}">
        <p14:creationId xmlns:p14="http://schemas.microsoft.com/office/powerpoint/2010/main" val="37990800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519335"/>
            <a:ext cx="8911687" cy="1280890"/>
          </a:xfrm>
        </p:spPr>
        <p:txBody>
          <a:bodyPr/>
          <a:lstStyle/>
          <a:p>
            <a:r>
              <a:rPr lang="en-US" dirty="0" smtClean="0"/>
              <a:t>Examples of good rural partnerships from MIPPA grantees	</a:t>
            </a:r>
            <a:endParaRPr lang="en-US" dirty="0"/>
          </a:p>
        </p:txBody>
      </p:sp>
      <p:sp>
        <p:nvSpPr>
          <p:cNvPr id="3" name="Content Placeholder 2"/>
          <p:cNvSpPr>
            <a:spLocks noGrp="1"/>
          </p:cNvSpPr>
          <p:nvPr>
            <p:ph idx="1"/>
          </p:nvPr>
        </p:nvSpPr>
        <p:spPr>
          <a:xfrm>
            <a:off x="2589212" y="1904999"/>
            <a:ext cx="8915400" cy="4695825"/>
          </a:xfrm>
        </p:spPr>
        <p:txBody>
          <a:bodyPr>
            <a:normAutofit fontScale="92500" lnSpcReduction="10000"/>
          </a:bodyPr>
          <a:lstStyle/>
          <a:p>
            <a:r>
              <a:rPr lang="en-US" sz="2100" dirty="0" smtClean="0"/>
              <a:t>Senior Apartment Complex managers</a:t>
            </a:r>
          </a:p>
          <a:p>
            <a:r>
              <a:rPr lang="en-US" sz="2100" dirty="0" smtClean="0"/>
              <a:t>Social security office</a:t>
            </a:r>
          </a:p>
          <a:p>
            <a:pPr lvl="0"/>
            <a:r>
              <a:rPr lang="en-US" sz="2100" dirty="0" smtClean="0"/>
              <a:t>Hospital and clinic patient services (whoever </a:t>
            </a:r>
            <a:r>
              <a:rPr lang="en-US" sz="2100" dirty="0"/>
              <a:t>helps patients pay </a:t>
            </a:r>
            <a:r>
              <a:rPr lang="en-US" sz="2100" dirty="0" smtClean="0"/>
              <a:t>bills)</a:t>
            </a:r>
          </a:p>
          <a:p>
            <a:r>
              <a:rPr lang="en-US" sz="2100" dirty="0" smtClean="0"/>
              <a:t>AARP Volunteer Tax Aides</a:t>
            </a:r>
          </a:p>
          <a:p>
            <a:r>
              <a:rPr lang="en-US" sz="2100" dirty="0" smtClean="0"/>
              <a:t>Senior Medicare Patrol</a:t>
            </a:r>
          </a:p>
          <a:p>
            <a:r>
              <a:rPr lang="en-US" sz="2100" dirty="0" smtClean="0"/>
              <a:t>Churches/Faith Community leaders</a:t>
            </a:r>
          </a:p>
          <a:p>
            <a:r>
              <a:rPr lang="en-US" sz="2100" dirty="0" smtClean="0"/>
              <a:t>Senior social groups</a:t>
            </a:r>
          </a:p>
          <a:p>
            <a:r>
              <a:rPr lang="en-US" sz="2100" dirty="0" smtClean="0"/>
              <a:t>Businesses in small towns – hang fliers in windows and talk to store owners</a:t>
            </a:r>
          </a:p>
          <a:p>
            <a:r>
              <a:rPr lang="en-US" sz="2100" dirty="0" smtClean="0"/>
              <a:t>Large businesses – employees may have </a:t>
            </a:r>
            <a:r>
              <a:rPr lang="en-US" sz="2100" dirty="0"/>
              <a:t>relatives living in rural areas </a:t>
            </a:r>
            <a:endParaRPr lang="en-US" sz="2100" dirty="0" smtClean="0"/>
          </a:p>
          <a:p>
            <a:pPr lvl="0"/>
            <a:r>
              <a:rPr lang="en-US" sz="2100" dirty="0"/>
              <a:t>Partnership with other agencies who work with rural </a:t>
            </a:r>
            <a:r>
              <a:rPr lang="en-US" sz="2100" dirty="0" smtClean="0"/>
              <a:t>folks</a:t>
            </a:r>
          </a:p>
          <a:p>
            <a:pPr lvl="0"/>
            <a:r>
              <a:rPr lang="en-US" sz="2100" dirty="0" smtClean="0"/>
              <a:t>Veterans Administration</a:t>
            </a:r>
            <a:endParaRPr lang="en-US" sz="2100" dirty="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611220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99890"/>
          </a:xfrm>
        </p:spPr>
        <p:txBody>
          <a:bodyPr anchor="b"/>
          <a:lstStyle/>
          <a:p>
            <a:r>
              <a:rPr lang="en-US" dirty="0" smtClean="0"/>
              <a:t>Prepare for work in rural areas</a:t>
            </a:r>
            <a:endParaRPr lang="en-US" dirty="0"/>
          </a:p>
        </p:txBody>
      </p:sp>
      <p:sp>
        <p:nvSpPr>
          <p:cNvPr id="3" name="Content Placeholder 2"/>
          <p:cNvSpPr>
            <a:spLocks noGrp="1"/>
          </p:cNvSpPr>
          <p:nvPr>
            <p:ph idx="1"/>
          </p:nvPr>
        </p:nvSpPr>
        <p:spPr>
          <a:xfrm>
            <a:off x="2589212" y="1777999"/>
            <a:ext cx="8915400" cy="4575175"/>
          </a:xfrm>
        </p:spPr>
        <p:txBody>
          <a:bodyPr>
            <a:noAutofit/>
          </a:bodyPr>
          <a:lstStyle/>
          <a:p>
            <a:r>
              <a:rPr lang="en-US" sz="2000" dirty="0" smtClean="0"/>
              <a:t>Learn about the community’s history</a:t>
            </a:r>
          </a:p>
          <a:p>
            <a:r>
              <a:rPr lang="en-US" sz="2000" dirty="0" smtClean="0"/>
              <a:t>Be modest/humble</a:t>
            </a:r>
          </a:p>
          <a:p>
            <a:r>
              <a:rPr lang="en-US" sz="2000" dirty="0" smtClean="0"/>
              <a:t>Help people feel comfortable</a:t>
            </a:r>
          </a:p>
          <a:p>
            <a:r>
              <a:rPr lang="en-US" sz="2000" dirty="0" smtClean="0"/>
              <a:t>Dress in simple clothes</a:t>
            </a:r>
          </a:p>
          <a:p>
            <a:r>
              <a:rPr lang="en-US" sz="2000" dirty="0" smtClean="0"/>
              <a:t>Learn local terminology</a:t>
            </a:r>
          </a:p>
          <a:p>
            <a:r>
              <a:rPr lang="en-US" sz="2000" dirty="0" smtClean="0"/>
              <a:t>Have respect and understanding</a:t>
            </a:r>
          </a:p>
          <a:p>
            <a:r>
              <a:rPr lang="en-US" sz="2000" dirty="0" smtClean="0"/>
              <a:t>Share who you are</a:t>
            </a:r>
          </a:p>
          <a:p>
            <a:r>
              <a:rPr lang="en-US" sz="2000" dirty="0" smtClean="0"/>
              <a:t>Make connections</a:t>
            </a:r>
          </a:p>
          <a:p>
            <a:r>
              <a:rPr lang="en-US" sz="2000" dirty="0" smtClean="0"/>
              <a:t>Ask for their perspective</a:t>
            </a:r>
          </a:p>
          <a:p>
            <a:r>
              <a:rPr lang="en-US" sz="2000" dirty="0" smtClean="0"/>
              <a:t>Allow plenty of time – don’t rush</a:t>
            </a:r>
            <a:endParaRPr lang="en-US" sz="2000" dirty="0"/>
          </a:p>
        </p:txBody>
      </p:sp>
      <p:pic>
        <p:nvPicPr>
          <p:cNvPr id="4" name="Picture 3"/>
          <p:cNvPicPr>
            <a:picLocks noChangeAspect="1"/>
          </p:cNvPicPr>
          <p:nvPr/>
        </p:nvPicPr>
        <p:blipFill>
          <a:blip r:embed="rId2"/>
          <a:stretch>
            <a:fillRect/>
          </a:stretch>
        </p:blipFill>
        <p:spPr>
          <a:xfrm>
            <a:off x="7507078" y="2785930"/>
            <a:ext cx="3178029" cy="2117361"/>
          </a:xfrm>
          <a:prstGeom prst="rect">
            <a:avLst/>
          </a:prstGeom>
          <a:ln>
            <a:solidFill>
              <a:srgbClr val="002060"/>
            </a:solidFill>
          </a:ln>
        </p:spPr>
      </p:pic>
    </p:spTree>
    <p:extLst>
      <p:ext uri="{BB962C8B-B14F-4D97-AF65-F5344CB8AC3E}">
        <p14:creationId xmlns:p14="http://schemas.microsoft.com/office/powerpoint/2010/main" val="3660321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556299"/>
            <a:ext cx="8911687" cy="1280890"/>
          </a:xfrm>
        </p:spPr>
        <p:txBody>
          <a:bodyPr/>
          <a:lstStyle/>
          <a:p>
            <a:r>
              <a:rPr lang="en-US" dirty="0" smtClean="0"/>
              <a:t>You know you are in rural Wisconsin when…</a:t>
            </a:r>
            <a:endParaRPr lang="en-US" dirty="0"/>
          </a:p>
        </p:txBody>
      </p:sp>
      <p:sp>
        <p:nvSpPr>
          <p:cNvPr id="3" name="Content Placeholder 2"/>
          <p:cNvSpPr>
            <a:spLocks noGrp="1"/>
          </p:cNvSpPr>
          <p:nvPr>
            <p:ph idx="1"/>
          </p:nvPr>
        </p:nvSpPr>
        <p:spPr>
          <a:xfrm>
            <a:off x="2589212" y="1837189"/>
            <a:ext cx="8915400" cy="4706486"/>
          </a:xfrm>
        </p:spPr>
        <p:txBody>
          <a:bodyPr>
            <a:noAutofit/>
          </a:bodyPr>
          <a:lstStyle/>
          <a:p>
            <a:r>
              <a:rPr lang="en-US" sz="2000" dirty="0"/>
              <a:t>Someone in the </a:t>
            </a:r>
            <a:r>
              <a:rPr lang="en-US" sz="2000" dirty="0" smtClean="0"/>
              <a:t>grocery </a:t>
            </a:r>
            <a:r>
              <a:rPr lang="en-US" sz="2000" dirty="0"/>
              <a:t>store </a:t>
            </a:r>
            <a:r>
              <a:rPr lang="en-US" sz="2000" dirty="0" smtClean="0"/>
              <a:t>offers you </a:t>
            </a:r>
            <a:r>
              <a:rPr lang="en-US" sz="2000" dirty="0"/>
              <a:t>assistance and they </a:t>
            </a:r>
            <a:r>
              <a:rPr lang="en-US" sz="2000" dirty="0" smtClean="0"/>
              <a:t>don’t work </a:t>
            </a:r>
            <a:r>
              <a:rPr lang="en-US" sz="2000" dirty="0"/>
              <a:t>there.</a:t>
            </a:r>
          </a:p>
          <a:p>
            <a:r>
              <a:rPr lang="en-US" sz="2000" dirty="0" smtClean="0"/>
              <a:t>You </a:t>
            </a:r>
            <a:r>
              <a:rPr lang="en-US" sz="2000" dirty="0"/>
              <a:t>have a lengthy </a:t>
            </a:r>
            <a:r>
              <a:rPr lang="en-US" sz="2000" dirty="0" smtClean="0"/>
              <a:t>telephone conversation </a:t>
            </a:r>
            <a:r>
              <a:rPr lang="en-US" sz="2000" dirty="0"/>
              <a:t>with </a:t>
            </a:r>
            <a:r>
              <a:rPr lang="en-US" sz="2000" dirty="0" smtClean="0"/>
              <a:t>someone who dialed </a:t>
            </a:r>
            <a:r>
              <a:rPr lang="en-US" sz="2000" dirty="0"/>
              <a:t>a wrong number.</a:t>
            </a:r>
          </a:p>
          <a:p>
            <a:r>
              <a:rPr lang="en-US" sz="2000" dirty="0" smtClean="0"/>
              <a:t>You </a:t>
            </a:r>
            <a:r>
              <a:rPr lang="en-US" sz="2000" dirty="0"/>
              <a:t>measure distance in hours.</a:t>
            </a:r>
          </a:p>
          <a:p>
            <a:r>
              <a:rPr lang="en-US" sz="2000" dirty="0" smtClean="0"/>
              <a:t>You </a:t>
            </a:r>
            <a:r>
              <a:rPr lang="en-US" sz="2000" dirty="0"/>
              <a:t>know several people </a:t>
            </a:r>
            <a:r>
              <a:rPr lang="en-US" sz="2000" dirty="0" smtClean="0"/>
              <a:t>who have </a:t>
            </a:r>
            <a:r>
              <a:rPr lang="en-US" sz="2000" dirty="0"/>
              <a:t>hit a deer more than once.</a:t>
            </a:r>
          </a:p>
          <a:p>
            <a:r>
              <a:rPr lang="en-US" sz="2000" dirty="0" smtClean="0"/>
              <a:t>You </a:t>
            </a:r>
            <a:r>
              <a:rPr lang="en-US" sz="2000" dirty="0"/>
              <a:t>install security lights on your house and garage, but leave both unlocked.</a:t>
            </a:r>
          </a:p>
          <a:p>
            <a:r>
              <a:rPr lang="en-US" sz="2000" dirty="0" smtClean="0"/>
              <a:t>You </a:t>
            </a:r>
            <a:r>
              <a:rPr lang="en-US" sz="2000" dirty="0"/>
              <a:t>design your kid’s Halloween costume to </a:t>
            </a:r>
            <a:endParaRPr lang="en-US" sz="2000" dirty="0" smtClean="0"/>
          </a:p>
          <a:p>
            <a:pPr marL="0" indent="0">
              <a:spcBef>
                <a:spcPts val="0"/>
              </a:spcBef>
              <a:buNone/>
            </a:pPr>
            <a:r>
              <a:rPr lang="en-US" sz="2000" dirty="0"/>
              <a:t> </a:t>
            </a:r>
            <a:r>
              <a:rPr lang="en-US" sz="2000" dirty="0" smtClean="0"/>
              <a:t>    </a:t>
            </a:r>
            <a:r>
              <a:rPr lang="en-US" sz="2000" dirty="0" smtClean="0"/>
              <a:t>fit over </a:t>
            </a:r>
            <a:r>
              <a:rPr lang="en-US" sz="2000" dirty="0" smtClean="0"/>
              <a:t>a </a:t>
            </a:r>
            <a:r>
              <a:rPr lang="en-US" sz="2000" dirty="0"/>
              <a:t>snowsuit.</a:t>
            </a:r>
          </a:p>
          <a:p>
            <a:r>
              <a:rPr lang="en-US" sz="2000" dirty="0" smtClean="0"/>
              <a:t>Driving </a:t>
            </a:r>
            <a:r>
              <a:rPr lang="en-US" sz="2000" dirty="0"/>
              <a:t>is better in the winter because the </a:t>
            </a:r>
            <a:endParaRPr lang="en-US" sz="2000" dirty="0" smtClean="0"/>
          </a:p>
          <a:p>
            <a:pPr marL="0" indent="0">
              <a:spcBef>
                <a:spcPts val="0"/>
              </a:spcBef>
              <a:buNone/>
            </a:pPr>
            <a:r>
              <a:rPr lang="en-US" sz="2000" dirty="0" smtClean="0"/>
              <a:t>     potholes are </a:t>
            </a:r>
            <a:r>
              <a:rPr lang="en-US" sz="2000" dirty="0"/>
              <a:t>filled with snow.</a:t>
            </a:r>
          </a:p>
        </p:txBody>
      </p:sp>
      <p:pic>
        <p:nvPicPr>
          <p:cNvPr id="5" name="Picture 4"/>
          <p:cNvPicPr>
            <a:picLocks noChangeAspect="1"/>
          </p:cNvPicPr>
          <p:nvPr/>
        </p:nvPicPr>
        <p:blipFill>
          <a:blip r:embed="rId2"/>
          <a:stretch>
            <a:fillRect/>
          </a:stretch>
        </p:blipFill>
        <p:spPr>
          <a:xfrm>
            <a:off x="8877663" y="4714875"/>
            <a:ext cx="2750075" cy="1828800"/>
          </a:xfrm>
          <a:prstGeom prst="rect">
            <a:avLst/>
          </a:prstGeom>
          <a:ln>
            <a:solidFill>
              <a:schemeClr val="accent1"/>
            </a:solidFill>
          </a:ln>
        </p:spPr>
      </p:pic>
    </p:spTree>
    <p:extLst>
      <p:ext uri="{BB962C8B-B14F-4D97-AF65-F5344CB8AC3E}">
        <p14:creationId xmlns:p14="http://schemas.microsoft.com/office/powerpoint/2010/main" val="3846013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362" y="624110"/>
            <a:ext cx="8911687" cy="1280890"/>
          </a:xfrm>
        </p:spPr>
        <p:txBody>
          <a:bodyPr anchor="b"/>
          <a:lstStyle/>
          <a:p>
            <a:pPr algn="ctr"/>
            <a:r>
              <a:rPr lang="en-US" dirty="0" smtClean="0"/>
              <a:t>Discussion</a:t>
            </a:r>
            <a:endParaRPr lang="en-US" dirty="0"/>
          </a:p>
        </p:txBody>
      </p:sp>
      <p:sp>
        <p:nvSpPr>
          <p:cNvPr id="3" name="Content Placeholder 2"/>
          <p:cNvSpPr>
            <a:spLocks noGrp="1"/>
          </p:cNvSpPr>
          <p:nvPr>
            <p:ph idx="1"/>
          </p:nvPr>
        </p:nvSpPr>
        <p:spPr>
          <a:xfrm>
            <a:off x="1930649" y="2130827"/>
            <a:ext cx="8915400" cy="1526773"/>
          </a:xfrm>
        </p:spPr>
        <p:txBody>
          <a:bodyPr>
            <a:noAutofit/>
          </a:bodyPr>
          <a:lstStyle/>
          <a:p>
            <a:pPr marL="0" indent="0" algn="ctr">
              <a:lnSpc>
                <a:spcPct val="150000"/>
              </a:lnSpc>
              <a:buNone/>
            </a:pPr>
            <a:r>
              <a:rPr lang="en-US" sz="2400" dirty="0" smtClean="0"/>
              <a:t>Sharing ideas</a:t>
            </a:r>
          </a:p>
          <a:p>
            <a:pPr marL="0" indent="0" algn="ctr">
              <a:lnSpc>
                <a:spcPct val="150000"/>
              </a:lnSpc>
              <a:buNone/>
            </a:pPr>
            <a:r>
              <a:rPr lang="en-US" sz="2400" dirty="0" smtClean="0"/>
              <a:t>Questions</a:t>
            </a:r>
            <a:endParaRPr lang="en-US" sz="2400" dirty="0"/>
          </a:p>
        </p:txBody>
      </p:sp>
      <p:pic>
        <p:nvPicPr>
          <p:cNvPr id="5" name="Picture 4"/>
          <p:cNvPicPr>
            <a:picLocks noChangeAspect="1"/>
          </p:cNvPicPr>
          <p:nvPr/>
        </p:nvPicPr>
        <p:blipFill>
          <a:blip r:embed="rId2"/>
          <a:stretch>
            <a:fillRect/>
          </a:stretch>
        </p:blipFill>
        <p:spPr>
          <a:xfrm>
            <a:off x="4497636" y="4154975"/>
            <a:ext cx="3781425" cy="1209675"/>
          </a:xfrm>
          <a:prstGeom prst="rect">
            <a:avLst/>
          </a:prstGeom>
          <a:ln>
            <a:noFill/>
          </a:ln>
        </p:spPr>
      </p:pic>
    </p:spTree>
    <p:extLst>
      <p:ext uri="{BB962C8B-B14F-4D97-AF65-F5344CB8AC3E}">
        <p14:creationId xmlns:p14="http://schemas.microsoft.com/office/powerpoint/2010/main" val="119918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what you know to reach your rural audience</a:t>
            </a:r>
            <a:endParaRPr lang="en-US" dirty="0"/>
          </a:p>
        </p:txBody>
      </p:sp>
      <p:sp>
        <p:nvSpPr>
          <p:cNvPr id="3" name="Content Placeholder 2"/>
          <p:cNvSpPr>
            <a:spLocks noGrp="1"/>
          </p:cNvSpPr>
          <p:nvPr>
            <p:ph idx="1"/>
          </p:nvPr>
        </p:nvSpPr>
        <p:spPr/>
        <p:txBody>
          <a:bodyPr>
            <a:normAutofit/>
          </a:bodyPr>
          <a:lstStyle/>
          <a:p>
            <a:pPr>
              <a:spcAft>
                <a:spcPts val="600"/>
              </a:spcAft>
            </a:pPr>
            <a:r>
              <a:rPr lang="en-US" sz="2000" dirty="0" smtClean="0"/>
              <a:t>Learn what will appeal to people in rural areas and develop your marketing plan around that</a:t>
            </a:r>
          </a:p>
          <a:p>
            <a:pPr>
              <a:spcAft>
                <a:spcPts val="600"/>
              </a:spcAft>
            </a:pPr>
            <a:r>
              <a:rPr lang="en-US" sz="2000" dirty="0" smtClean="0"/>
              <a:t>Time invested in the beginning will be worth it in the end</a:t>
            </a:r>
            <a:endParaRPr lang="en-US" sz="2000" dirty="0"/>
          </a:p>
        </p:txBody>
      </p:sp>
      <p:pic>
        <p:nvPicPr>
          <p:cNvPr id="5" name="Picture 4"/>
          <p:cNvPicPr>
            <a:picLocks noChangeAspect="1"/>
          </p:cNvPicPr>
          <p:nvPr/>
        </p:nvPicPr>
        <p:blipFill>
          <a:blip r:embed="rId3"/>
          <a:stretch>
            <a:fillRect/>
          </a:stretch>
        </p:blipFill>
        <p:spPr>
          <a:xfrm>
            <a:off x="4713315" y="3931101"/>
            <a:ext cx="3200401" cy="2409568"/>
          </a:xfrm>
          <a:prstGeom prst="rect">
            <a:avLst/>
          </a:prstGeom>
          <a:ln>
            <a:solidFill>
              <a:srgbClr val="002060"/>
            </a:solidFill>
          </a:ln>
        </p:spPr>
      </p:pic>
    </p:spTree>
    <p:extLst>
      <p:ext uri="{BB962C8B-B14F-4D97-AF65-F5344CB8AC3E}">
        <p14:creationId xmlns:p14="http://schemas.microsoft.com/office/powerpoint/2010/main" val="18068901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t>Rural people tend to:</a:t>
            </a:r>
            <a:endParaRPr lang="en-US" dirty="0"/>
          </a:p>
        </p:txBody>
      </p:sp>
      <p:sp>
        <p:nvSpPr>
          <p:cNvPr id="3" name="Content Placeholder 2"/>
          <p:cNvSpPr>
            <a:spLocks noGrp="1"/>
          </p:cNvSpPr>
          <p:nvPr>
            <p:ph idx="1"/>
          </p:nvPr>
        </p:nvSpPr>
        <p:spPr>
          <a:xfrm>
            <a:off x="2589212" y="2133600"/>
            <a:ext cx="8915400" cy="1574800"/>
          </a:xfrm>
        </p:spPr>
        <p:txBody>
          <a:bodyPr>
            <a:normAutofit/>
          </a:bodyPr>
          <a:lstStyle/>
          <a:p>
            <a:r>
              <a:rPr lang="en-US" sz="2000" dirty="0" smtClean="0"/>
              <a:t>Know their neighbors</a:t>
            </a:r>
          </a:p>
          <a:p>
            <a:r>
              <a:rPr lang="en-US" sz="2000" dirty="0" smtClean="0"/>
              <a:t>Trust their neighbors</a:t>
            </a:r>
          </a:p>
          <a:p>
            <a:r>
              <a:rPr lang="en-US" sz="2000" dirty="0" smtClean="0"/>
              <a:t>Have a strong sense of belonging to their community</a:t>
            </a:r>
            <a:endParaRPr lang="en-US" sz="2000" dirty="0"/>
          </a:p>
        </p:txBody>
      </p:sp>
      <p:sp>
        <p:nvSpPr>
          <p:cNvPr id="5" name="TextBox 4"/>
          <p:cNvSpPr txBox="1"/>
          <p:nvPr/>
        </p:nvSpPr>
        <p:spPr>
          <a:xfrm>
            <a:off x="2940859" y="4021781"/>
            <a:ext cx="2628900" cy="1569660"/>
          </a:xfrm>
          <a:prstGeom prst="rect">
            <a:avLst/>
          </a:prstGeom>
          <a:noFill/>
        </p:spPr>
        <p:txBody>
          <a:bodyPr wrap="square" rtlCol="0">
            <a:spAutoFit/>
          </a:bodyPr>
          <a:lstStyle/>
          <a:p>
            <a:pPr algn="ctr"/>
            <a:r>
              <a:rPr lang="en-US" sz="2400" dirty="0" smtClean="0"/>
              <a:t>Word of mouth is very effective in rural communities</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956" y="3708400"/>
            <a:ext cx="2343150" cy="2343150"/>
          </a:xfrm>
          <a:prstGeom prst="rect">
            <a:avLst/>
          </a:prstGeom>
        </p:spPr>
      </p:pic>
    </p:spTree>
    <p:extLst>
      <p:ext uri="{BB962C8B-B14F-4D97-AF65-F5344CB8AC3E}">
        <p14:creationId xmlns:p14="http://schemas.microsoft.com/office/powerpoint/2010/main" val="2436227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t>Personal Communication Works</a:t>
            </a:r>
            <a:endParaRPr lang="en-US" dirty="0"/>
          </a:p>
        </p:txBody>
      </p:sp>
      <p:sp>
        <p:nvSpPr>
          <p:cNvPr id="3" name="Content Placeholder 2"/>
          <p:cNvSpPr>
            <a:spLocks noGrp="1"/>
          </p:cNvSpPr>
          <p:nvPr>
            <p:ph idx="1"/>
          </p:nvPr>
        </p:nvSpPr>
        <p:spPr>
          <a:xfrm>
            <a:off x="2419350" y="2133600"/>
            <a:ext cx="4533900" cy="3777622"/>
          </a:xfrm>
        </p:spPr>
        <p:txBody>
          <a:bodyPr>
            <a:noAutofit/>
          </a:bodyPr>
          <a:lstStyle/>
          <a:p>
            <a:pPr marL="0" indent="0">
              <a:lnSpc>
                <a:spcPct val="150000"/>
              </a:lnSpc>
              <a:buNone/>
            </a:pPr>
            <a:r>
              <a:rPr lang="en-US" sz="2000" dirty="0" smtClean="0"/>
              <a:t>People living in rural areas respond best to a personal message.  They want to know who the message is from, if that person is trustworthy, has the same values and understands their needs.  They are less likely to listen to a message from an unknown source.</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487" y="2133600"/>
            <a:ext cx="3657600" cy="3657600"/>
          </a:xfrm>
          <a:prstGeom prst="rect">
            <a:avLst/>
          </a:prstGeom>
        </p:spPr>
      </p:pic>
    </p:spTree>
    <p:extLst>
      <p:ext uri="{BB962C8B-B14F-4D97-AF65-F5344CB8AC3E}">
        <p14:creationId xmlns:p14="http://schemas.microsoft.com/office/powerpoint/2010/main" val="1592505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t>Content of Message	</a:t>
            </a:r>
            <a:endParaRPr lang="en-US" dirty="0"/>
          </a:p>
        </p:txBody>
      </p:sp>
      <p:sp>
        <p:nvSpPr>
          <p:cNvPr id="3" name="Content Placeholder 2"/>
          <p:cNvSpPr>
            <a:spLocks noGrp="1"/>
          </p:cNvSpPr>
          <p:nvPr>
            <p:ph idx="1"/>
          </p:nvPr>
        </p:nvSpPr>
        <p:spPr/>
        <p:txBody>
          <a:bodyPr/>
          <a:lstStyle/>
          <a:p>
            <a:r>
              <a:rPr lang="en-US" sz="2000" dirty="0" smtClean="0"/>
              <a:t>Use words that resonate to rural people:</a:t>
            </a:r>
          </a:p>
          <a:p>
            <a:pPr lvl="1"/>
            <a:r>
              <a:rPr lang="en-US" sz="1800" dirty="0" smtClean="0"/>
              <a:t>Affordability</a:t>
            </a:r>
          </a:p>
          <a:p>
            <a:pPr lvl="1"/>
            <a:r>
              <a:rPr lang="en-US" sz="1800" dirty="0" smtClean="0"/>
              <a:t>Reliability</a:t>
            </a:r>
          </a:p>
          <a:p>
            <a:pPr lvl="1"/>
            <a:endParaRPr lang="en-US" sz="1800" dirty="0"/>
          </a:p>
          <a:p>
            <a:r>
              <a:rPr lang="en-US" sz="2000" dirty="0" smtClean="0"/>
              <a:t>Capture meaning that is valuable to rural people:</a:t>
            </a:r>
          </a:p>
          <a:p>
            <a:pPr lvl="1"/>
            <a:r>
              <a:rPr lang="en-US" sz="1800" dirty="0" smtClean="0"/>
              <a:t>Dependability</a:t>
            </a:r>
          </a:p>
          <a:p>
            <a:pPr lvl="1"/>
            <a:r>
              <a:rPr lang="en-US" sz="1800" dirty="0" smtClean="0"/>
              <a:t>Traditional</a:t>
            </a:r>
          </a:p>
          <a:p>
            <a:pPr lvl="1"/>
            <a:r>
              <a:rPr lang="en-US" sz="1800" dirty="0" smtClean="0"/>
              <a:t>Value-based</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8586613" y="1530563"/>
            <a:ext cx="2466975" cy="1847850"/>
          </a:xfrm>
          <a:prstGeom prst="rect">
            <a:avLst/>
          </a:prstGeom>
          <a:ln>
            <a:solidFill>
              <a:srgbClr val="002060"/>
            </a:solidFill>
          </a:ln>
        </p:spPr>
      </p:pic>
    </p:spTree>
    <p:extLst>
      <p:ext uri="{BB962C8B-B14F-4D97-AF65-F5344CB8AC3E}">
        <p14:creationId xmlns:p14="http://schemas.microsoft.com/office/powerpoint/2010/main" val="2189813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t>Biggest Challenge in Rural Marketing</a:t>
            </a:r>
            <a:endParaRPr lang="en-US" dirty="0"/>
          </a:p>
        </p:txBody>
      </p:sp>
      <p:sp>
        <p:nvSpPr>
          <p:cNvPr id="3" name="Content Placeholder 2"/>
          <p:cNvSpPr>
            <a:spLocks noGrp="1"/>
          </p:cNvSpPr>
          <p:nvPr>
            <p:ph idx="1"/>
          </p:nvPr>
        </p:nvSpPr>
        <p:spPr>
          <a:xfrm>
            <a:off x="2589212" y="2133600"/>
            <a:ext cx="8915400" cy="1168400"/>
          </a:xfrm>
        </p:spPr>
        <p:txBody>
          <a:bodyPr/>
          <a:lstStyle/>
          <a:p>
            <a:pPr marL="0" indent="0">
              <a:buNone/>
            </a:pPr>
            <a:r>
              <a:rPr lang="en-US" sz="2000" b="1" dirty="0" smtClean="0"/>
              <a:t>Delivery of Message</a:t>
            </a:r>
          </a:p>
          <a:p>
            <a:pPr marL="0" indent="0">
              <a:buNone/>
            </a:pPr>
            <a:r>
              <a:rPr lang="en-US" sz="2000" dirty="0" smtClean="0"/>
              <a:t>How do you get your MIPPA message to people who are isolated?</a:t>
            </a:r>
          </a:p>
          <a:p>
            <a:endParaRPr lang="en-US" dirty="0" smtClean="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429" y="4678331"/>
            <a:ext cx="1555520" cy="12249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2666" y="3530600"/>
            <a:ext cx="1201769" cy="1318070"/>
          </a:xfrm>
          <a:prstGeom prst="rect">
            <a:avLst/>
          </a:prstGeom>
        </p:spPr>
      </p:pic>
      <p:sp>
        <p:nvSpPr>
          <p:cNvPr id="13" name="AutoShape 2" descr="Image result for newspap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5"/>
          <a:stretch>
            <a:fillRect/>
          </a:stretch>
        </p:blipFill>
        <p:spPr>
          <a:xfrm rot="21041969">
            <a:off x="4502981" y="4726365"/>
            <a:ext cx="1507145" cy="112890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5270" y="3593160"/>
            <a:ext cx="1218331" cy="1192949"/>
          </a:xfrm>
          <a:prstGeom prst="rect">
            <a:avLst/>
          </a:prstGeom>
        </p:spPr>
      </p:pic>
    </p:spTree>
    <p:extLst>
      <p:ext uri="{BB962C8B-B14F-4D97-AF65-F5344CB8AC3E}">
        <p14:creationId xmlns:p14="http://schemas.microsoft.com/office/powerpoint/2010/main" val="1009217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Traditional media </a:t>
            </a:r>
            <a:r>
              <a:rPr lang="en-US" dirty="0" smtClean="0"/>
              <a:t>sources </a:t>
            </a:r>
            <a:r>
              <a:rPr lang="en-US" dirty="0"/>
              <a:t>tend to work </a:t>
            </a:r>
            <a:r>
              <a:rPr lang="en-US" dirty="0" smtClean="0"/>
              <a:t>well for </a:t>
            </a:r>
            <a:r>
              <a:rPr lang="en-US" dirty="0"/>
              <a:t>people in rural </a:t>
            </a:r>
            <a:r>
              <a:rPr lang="en-US" dirty="0" smtClean="0"/>
              <a:t>areas</a:t>
            </a:r>
            <a:endParaRPr lang="en-US" dirty="0"/>
          </a:p>
        </p:txBody>
      </p:sp>
      <p:sp>
        <p:nvSpPr>
          <p:cNvPr id="3" name="Content Placeholder 2"/>
          <p:cNvSpPr>
            <a:spLocks noGrp="1"/>
          </p:cNvSpPr>
          <p:nvPr>
            <p:ph idx="1"/>
          </p:nvPr>
        </p:nvSpPr>
        <p:spPr/>
        <p:txBody>
          <a:bodyPr>
            <a:normAutofit/>
          </a:bodyPr>
          <a:lstStyle/>
          <a:p>
            <a:pPr>
              <a:lnSpc>
                <a:spcPct val="150000"/>
              </a:lnSpc>
            </a:pPr>
            <a:r>
              <a:rPr lang="en-US" sz="2000" dirty="0"/>
              <a:t>Newspaper – free local papers that are delivered to the door</a:t>
            </a:r>
          </a:p>
          <a:p>
            <a:pPr>
              <a:lnSpc>
                <a:spcPct val="150000"/>
              </a:lnSpc>
            </a:pPr>
            <a:r>
              <a:rPr lang="en-US" sz="2000" dirty="0"/>
              <a:t>Radio – find the stations older people listen </a:t>
            </a:r>
          </a:p>
          <a:p>
            <a:pPr lvl="1">
              <a:lnSpc>
                <a:spcPct val="150000"/>
              </a:lnSpc>
            </a:pPr>
            <a:r>
              <a:rPr lang="en-US" sz="1800" dirty="0" smtClean="0"/>
              <a:t>Ads</a:t>
            </a:r>
          </a:p>
          <a:p>
            <a:pPr lvl="1">
              <a:lnSpc>
                <a:spcPct val="150000"/>
              </a:lnSpc>
            </a:pPr>
            <a:r>
              <a:rPr lang="en-US" sz="1800" dirty="0" smtClean="0"/>
              <a:t>Talk shows </a:t>
            </a:r>
            <a:endParaRPr lang="en-US" sz="1400" dirty="0"/>
          </a:p>
          <a:p>
            <a:pPr>
              <a:lnSpc>
                <a:spcPct val="150000"/>
              </a:lnSpc>
            </a:pPr>
            <a:r>
              <a:rPr lang="en-US" sz="2000" dirty="0"/>
              <a:t>TV – local cable station</a:t>
            </a:r>
          </a:p>
          <a:p>
            <a:pPr>
              <a:lnSpc>
                <a:spcPct val="150000"/>
              </a:lnSpc>
            </a:pPr>
            <a:r>
              <a:rPr lang="en-US" sz="2000" dirty="0"/>
              <a:t>Community Calendar – newspapers, radio, </a:t>
            </a:r>
            <a:r>
              <a:rPr lang="en-US" sz="2000" dirty="0" smtClean="0"/>
              <a:t>TV</a:t>
            </a:r>
            <a:endParaRPr lang="en-US" sz="2000" dirty="0"/>
          </a:p>
        </p:txBody>
      </p:sp>
      <p:pic>
        <p:nvPicPr>
          <p:cNvPr id="4" name="Picture 3"/>
          <p:cNvPicPr>
            <a:picLocks noChangeAspect="1"/>
          </p:cNvPicPr>
          <p:nvPr/>
        </p:nvPicPr>
        <p:blipFill>
          <a:blip r:embed="rId3"/>
          <a:stretch>
            <a:fillRect/>
          </a:stretch>
        </p:blipFill>
        <p:spPr>
          <a:xfrm>
            <a:off x="9203234" y="4395704"/>
            <a:ext cx="2215653" cy="1659601"/>
          </a:xfrm>
          <a:prstGeom prst="rect">
            <a:avLst/>
          </a:prstGeom>
          <a:ln>
            <a:solidFill>
              <a:schemeClr val="accent3">
                <a:lumMod val="75000"/>
              </a:schemeClr>
            </a:solidFill>
          </a:ln>
        </p:spPr>
      </p:pic>
    </p:spTree>
    <p:extLst>
      <p:ext uri="{BB962C8B-B14F-4D97-AF65-F5344CB8AC3E}">
        <p14:creationId xmlns:p14="http://schemas.microsoft.com/office/powerpoint/2010/main" val="3503223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Stuff flyers/brochures in anything that is delivered or picked </a:t>
            </a:r>
            <a:r>
              <a:rPr lang="en-US" dirty="0" smtClean="0"/>
              <a:t>up</a:t>
            </a:r>
            <a:endParaRPr lang="en-US" dirty="0"/>
          </a:p>
        </p:txBody>
      </p:sp>
      <p:sp>
        <p:nvSpPr>
          <p:cNvPr id="3" name="Content Placeholder 2"/>
          <p:cNvSpPr>
            <a:spLocks noGrp="1"/>
          </p:cNvSpPr>
          <p:nvPr>
            <p:ph idx="1"/>
          </p:nvPr>
        </p:nvSpPr>
        <p:spPr/>
        <p:txBody>
          <a:bodyPr/>
          <a:lstStyle/>
          <a:p>
            <a:pPr>
              <a:lnSpc>
                <a:spcPct val="150000"/>
              </a:lnSpc>
            </a:pPr>
            <a:r>
              <a:rPr lang="en-US" sz="2000" dirty="0"/>
              <a:t>Home delivered meals</a:t>
            </a:r>
            <a:endParaRPr lang="en-US" sz="1600" dirty="0"/>
          </a:p>
          <a:p>
            <a:pPr>
              <a:lnSpc>
                <a:spcPct val="150000"/>
              </a:lnSpc>
            </a:pPr>
            <a:r>
              <a:rPr lang="en-US" sz="2000" dirty="0"/>
              <a:t>Prescription drug bags</a:t>
            </a:r>
            <a:endParaRPr lang="en-US" sz="1600" dirty="0"/>
          </a:p>
          <a:p>
            <a:pPr>
              <a:lnSpc>
                <a:spcPct val="150000"/>
              </a:lnSpc>
            </a:pPr>
            <a:r>
              <a:rPr lang="en-US" sz="2000" dirty="0"/>
              <a:t>Grocery bags</a:t>
            </a:r>
            <a:endParaRPr lang="en-US" sz="1600" dirty="0"/>
          </a:p>
          <a:p>
            <a:pPr>
              <a:lnSpc>
                <a:spcPct val="150000"/>
              </a:lnSpc>
            </a:pPr>
            <a:r>
              <a:rPr lang="en-US" sz="2000" dirty="0"/>
              <a:t>Church bulletins</a:t>
            </a:r>
            <a:endParaRPr lang="en-US" sz="1600" dirty="0"/>
          </a:p>
          <a:p>
            <a:pPr>
              <a:lnSpc>
                <a:spcPct val="150000"/>
              </a:lnSpc>
            </a:pPr>
            <a:r>
              <a:rPr lang="en-US" sz="2000" dirty="0" smtClean="0"/>
              <a:t>Other </a:t>
            </a:r>
            <a:r>
              <a:rPr lang="en-US" sz="2000" dirty="0"/>
              <a:t>things that are delivered or </a:t>
            </a:r>
            <a:r>
              <a:rPr lang="en-US" sz="2000" dirty="0" smtClean="0"/>
              <a:t>picked up</a:t>
            </a:r>
            <a:endParaRPr lang="en-US" sz="1600" dirty="0"/>
          </a:p>
          <a:p>
            <a:endParaRPr lang="en-US" dirty="0"/>
          </a:p>
        </p:txBody>
      </p:sp>
      <p:pic>
        <p:nvPicPr>
          <p:cNvPr id="5" name="Picture 4"/>
          <p:cNvPicPr>
            <a:picLocks noChangeAspect="1"/>
          </p:cNvPicPr>
          <p:nvPr/>
        </p:nvPicPr>
        <p:blipFill>
          <a:blip r:embed="rId3"/>
          <a:stretch>
            <a:fillRect/>
          </a:stretch>
        </p:blipFill>
        <p:spPr>
          <a:xfrm>
            <a:off x="8316714" y="2302626"/>
            <a:ext cx="1684913" cy="1662546"/>
          </a:xfrm>
          <a:prstGeom prst="rect">
            <a:avLst/>
          </a:prstGeom>
          <a:ln>
            <a:solidFill>
              <a:srgbClr val="002060"/>
            </a:solidFill>
          </a:ln>
        </p:spPr>
      </p:pic>
    </p:spTree>
    <p:extLst>
      <p:ext uri="{BB962C8B-B14F-4D97-AF65-F5344CB8AC3E}">
        <p14:creationId xmlns:p14="http://schemas.microsoft.com/office/powerpoint/2010/main" val="2639180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3015</TotalTime>
  <Words>1522</Words>
  <Application>Microsoft Office PowerPoint</Application>
  <PresentationFormat>Widescreen</PresentationFormat>
  <Paragraphs>236</Paragraphs>
  <Slides>29</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Wingdings 3</vt:lpstr>
      <vt:lpstr>Wisp</vt:lpstr>
      <vt:lpstr>Marketing MIPPA in Rural Wisconsin</vt:lpstr>
      <vt:lpstr>Marketing in Rural Areas can be challenging </vt:lpstr>
      <vt:lpstr>Use what you know to reach your rural audience</vt:lpstr>
      <vt:lpstr>Rural people tend to:</vt:lpstr>
      <vt:lpstr>Personal Communication Works</vt:lpstr>
      <vt:lpstr>Content of Message </vt:lpstr>
      <vt:lpstr>Biggest Challenge in Rural Marketing</vt:lpstr>
      <vt:lpstr>Traditional media sources tend to work well for people in rural areas</vt:lpstr>
      <vt:lpstr>Stuff flyers/brochures in anything that is delivered or picked up</vt:lpstr>
      <vt:lpstr>Connect with other professionals who have contact with isolated individuals</vt:lpstr>
      <vt:lpstr>Call or visit people who are isolated</vt:lpstr>
      <vt:lpstr>Promising practices from MIPPA grantees for message delivery</vt:lpstr>
      <vt:lpstr>Three truths about rural outreach</vt:lpstr>
      <vt:lpstr>1.) Personal communication works best</vt:lpstr>
      <vt:lpstr>Find a personal connection</vt:lpstr>
      <vt:lpstr>Be personable by offering something for free</vt:lpstr>
      <vt:lpstr>How MIPPA grantees have used personal communication</vt:lpstr>
      <vt:lpstr>2.)  Earn trust in order to be heard</vt:lpstr>
      <vt:lpstr>Gain trust from community leaders</vt:lpstr>
      <vt:lpstr>Earn trust by understanding their community</vt:lpstr>
      <vt:lpstr>Talk to people who are already respected in the community</vt:lpstr>
      <vt:lpstr>3.) People connect with tradition, values and community support</vt:lpstr>
      <vt:lpstr>People have a strong sense of community support</vt:lpstr>
      <vt:lpstr>Promising Practices from MIPPA Partners</vt:lpstr>
      <vt:lpstr>Promising Practices from MIPPA Partners</vt:lpstr>
      <vt:lpstr>Examples of good rural partnerships from MIPPA grantees </vt:lpstr>
      <vt:lpstr>Prepare for work in rural areas</vt:lpstr>
      <vt:lpstr>You know you are in rural Wisconsin when…</vt:lpstr>
      <vt:lpstr>Discussion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MIPPA in Rural Wisconsin</dc:title>
  <dc:creator>Jane Mahoney</dc:creator>
  <cp:lastModifiedBy>Jane Mahoney</cp:lastModifiedBy>
  <cp:revision>43</cp:revision>
  <dcterms:created xsi:type="dcterms:W3CDTF">2016-01-26T19:28:56Z</dcterms:created>
  <dcterms:modified xsi:type="dcterms:W3CDTF">2016-01-29T21:15:06Z</dcterms:modified>
</cp:coreProperties>
</file>