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notesMasterIdLst>
    <p:notesMasterId r:id="rId21"/>
  </p:notesMasterIdLst>
  <p:sldIdLst>
    <p:sldId id="256" r:id="rId2"/>
    <p:sldId id="272" r:id="rId3"/>
    <p:sldId id="259" r:id="rId4"/>
    <p:sldId id="263" r:id="rId5"/>
    <p:sldId id="262" r:id="rId6"/>
    <p:sldId id="269" r:id="rId7"/>
    <p:sldId id="257" r:id="rId8"/>
    <p:sldId id="258" r:id="rId9"/>
    <p:sldId id="271" r:id="rId10"/>
    <p:sldId id="268" r:id="rId11"/>
    <p:sldId id="265" r:id="rId12"/>
    <p:sldId id="260" r:id="rId13"/>
    <p:sldId id="276" r:id="rId14"/>
    <p:sldId id="274" r:id="rId15"/>
    <p:sldId id="267" r:id="rId16"/>
    <p:sldId id="270" r:id="rId17"/>
    <p:sldId id="277" r:id="rId18"/>
    <p:sldId id="273"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e Mahoney" initials="JM" lastIdx="2" clrIdx="0">
    <p:extLst>
      <p:ext uri="{19B8F6BF-5375-455C-9EA6-DF929625EA0E}">
        <p15:presenceInfo xmlns:p15="http://schemas.microsoft.com/office/powerpoint/2012/main" userId="S-1-5-21-3426073461-705474782-3274860576-12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91" autoAdjust="0"/>
    <p:restoredTop sz="78285" autoAdjust="0"/>
  </p:normalViewPr>
  <p:slideViewPr>
    <p:cSldViewPr snapToGrid="0">
      <p:cViewPr varScale="1">
        <p:scale>
          <a:sx n="57" d="100"/>
          <a:sy n="57" d="100"/>
        </p:scale>
        <p:origin x="139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2D0878-C525-44F1-A60F-4933DA4077E9}" type="datetimeFigureOut">
              <a:rPr lang="en-US" smtClean="0"/>
              <a:t>6/16/2016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4FBB14-B3D7-4D1E-8C92-BA4194CA31EE}" type="slidenum">
              <a:rPr lang="en-US" smtClean="0"/>
              <a:t>‹#›</a:t>
            </a:fld>
            <a:endParaRPr lang="en-US"/>
          </a:p>
        </p:txBody>
      </p:sp>
    </p:spTree>
    <p:extLst>
      <p:ext uri="{BB962C8B-B14F-4D97-AF65-F5344CB8AC3E}">
        <p14:creationId xmlns:p14="http://schemas.microsoft.com/office/powerpoint/2010/main" val="3671436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tats.oecd.org/glossary/detail.asp?ID=1163"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Debbie</a:t>
            </a:r>
            <a:endParaRPr lang="en-US" dirty="0"/>
          </a:p>
        </p:txBody>
      </p:sp>
      <p:sp>
        <p:nvSpPr>
          <p:cNvPr id="4" name="Slide Number Placeholder 3"/>
          <p:cNvSpPr>
            <a:spLocks noGrp="1"/>
          </p:cNvSpPr>
          <p:nvPr>
            <p:ph type="sldNum" sz="quarter" idx="10"/>
          </p:nvPr>
        </p:nvSpPr>
        <p:spPr/>
        <p:txBody>
          <a:bodyPr/>
          <a:lstStyle/>
          <a:p>
            <a:fld id="{484FBB14-B3D7-4D1E-8C92-BA4194CA31EE}" type="slidenum">
              <a:rPr lang="en-US" smtClean="0"/>
              <a:t>1</a:t>
            </a:fld>
            <a:endParaRPr lang="en-US"/>
          </a:p>
        </p:txBody>
      </p:sp>
    </p:spTree>
    <p:extLst>
      <p:ext uri="{BB962C8B-B14F-4D97-AF65-F5344CB8AC3E}">
        <p14:creationId xmlns:p14="http://schemas.microsoft.com/office/powerpoint/2010/main" val="2518423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Jane</a:t>
            </a:r>
          </a:p>
          <a:p>
            <a:endParaRPr lang="en-US" dirty="0" smtClean="0"/>
          </a:p>
          <a:p>
            <a:r>
              <a:rPr lang="en-US" dirty="0" smtClean="0"/>
              <a:t>Stigma also</a:t>
            </a:r>
            <a:r>
              <a:rPr lang="en-US" baseline="0" dirty="0" smtClean="0"/>
              <a:t> comes from experiences that happened to them or someone they know.  Oftentimes these are false perceptions or made-up stories – like “fish tales.”  Here are some examples.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84FBB14-B3D7-4D1E-8C92-BA4194CA31EE}" type="slidenum">
              <a:rPr lang="en-US" smtClean="0"/>
              <a:t>10</a:t>
            </a:fld>
            <a:endParaRPr lang="en-US"/>
          </a:p>
        </p:txBody>
      </p:sp>
    </p:spTree>
    <p:extLst>
      <p:ext uri="{BB962C8B-B14F-4D97-AF65-F5344CB8AC3E}">
        <p14:creationId xmlns:p14="http://schemas.microsoft.com/office/powerpoint/2010/main" val="2370948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Jane</a:t>
            </a:r>
          </a:p>
          <a:p>
            <a:r>
              <a:rPr lang="en-US" dirty="0" smtClean="0"/>
              <a:t>I found this to be an interesting survey that is a good example of how stigma affects people.</a:t>
            </a:r>
          </a:p>
          <a:p>
            <a:r>
              <a:rPr lang="en-US" dirty="0" smtClean="0"/>
              <a:t>When referred to as “welfare” over half of respondents felt too much</a:t>
            </a:r>
            <a:r>
              <a:rPr lang="en-US" baseline="0" dirty="0" smtClean="0"/>
              <a:t> governmental money is being spent.  When referred to as “assistance to the poor” over half felt too little was being spent.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accent3"/>
                </a:solidFill>
              </a:rPr>
              <a:t>In 2014 a Texas</a:t>
            </a:r>
            <a:r>
              <a:rPr lang="en-US" sz="1200" baseline="0" dirty="0" smtClean="0">
                <a:solidFill>
                  <a:schemeClr val="accent3"/>
                </a:solidFill>
              </a:rPr>
              <a:t> congresswoman suggested “welfare” be replaced with “transitional living fund”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solidFill>
                <a:schemeClr val="accent3"/>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chemeClr val="accent3"/>
                </a:solidFill>
              </a:rPr>
              <a:t>Debbie will </a:t>
            </a:r>
            <a:r>
              <a:rPr lang="en-US" sz="1200" baseline="0" smtClean="0">
                <a:solidFill>
                  <a:schemeClr val="accent3"/>
                </a:solidFill>
              </a:rPr>
              <a:t>take it now.</a:t>
            </a:r>
            <a:endParaRPr lang="en-US" sz="120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84FBB14-B3D7-4D1E-8C92-BA4194CA31EE}" type="slidenum">
              <a:rPr lang="en-US" smtClean="0"/>
              <a:t>11</a:t>
            </a:fld>
            <a:endParaRPr lang="en-US"/>
          </a:p>
        </p:txBody>
      </p:sp>
    </p:spTree>
    <p:extLst>
      <p:ext uri="{BB962C8B-B14F-4D97-AF65-F5344CB8AC3E}">
        <p14:creationId xmlns:p14="http://schemas.microsoft.com/office/powerpoint/2010/main" val="683830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Debbie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accent3"/>
                </a:solidFill>
              </a:rPr>
              <a:t>SNAP=supplemental nutrition assistance program</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words we choose have a great impact on how people</a:t>
            </a:r>
            <a:r>
              <a:rPr lang="en-US" baseline="0" dirty="0" smtClean="0"/>
              <a:t> feel about these programs.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Be very conscientious of how you describe the programs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484FBB14-B3D7-4D1E-8C92-BA4194CA31EE}" type="slidenum">
              <a:rPr lang="en-US" smtClean="0"/>
              <a:t>12</a:t>
            </a:fld>
            <a:endParaRPr lang="en-US"/>
          </a:p>
        </p:txBody>
      </p:sp>
    </p:spTree>
    <p:extLst>
      <p:ext uri="{BB962C8B-B14F-4D97-AF65-F5344CB8AC3E}">
        <p14:creationId xmlns:p14="http://schemas.microsoft.com/office/powerpoint/2010/main" val="652281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Debbie</a:t>
            </a:r>
          </a:p>
          <a:p>
            <a:endParaRPr lang="en-US" dirty="0" smtClean="0"/>
          </a:p>
          <a:p>
            <a:r>
              <a:rPr lang="en-US" dirty="0" smtClean="0"/>
              <a:t>Again, how we describe the programs can affect how</a:t>
            </a:r>
            <a:r>
              <a:rPr lang="en-US" baseline="0" dirty="0" smtClean="0"/>
              <a:t> people feel about them.</a:t>
            </a:r>
            <a:endParaRPr lang="en-US" dirty="0" smtClean="0"/>
          </a:p>
          <a:p>
            <a:endParaRPr lang="en-US" dirty="0" smtClean="0"/>
          </a:p>
          <a:p>
            <a:r>
              <a:rPr lang="en-US" dirty="0" smtClean="0"/>
              <a:t>Use stories/examples</a:t>
            </a:r>
            <a:r>
              <a:rPr lang="en-US" baseline="0" dirty="0" smtClean="0"/>
              <a:t> to show how the program has helped other people out </a:t>
            </a:r>
          </a:p>
          <a:p>
            <a:pPr marL="171450" indent="-171450">
              <a:buFont typeface="Arial" panose="020B0604020202020204" pitchFamily="34" charset="0"/>
              <a:buChar char="•"/>
            </a:pPr>
            <a:r>
              <a:rPr lang="en-US" baseline="0" dirty="0" smtClean="0"/>
              <a:t>Debbie – medication needed to stay independent and healthy</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84FBB14-B3D7-4D1E-8C92-BA4194CA31EE}" type="slidenum">
              <a:rPr lang="en-US" smtClean="0"/>
              <a:t>14</a:t>
            </a:fld>
            <a:endParaRPr lang="en-US"/>
          </a:p>
        </p:txBody>
      </p:sp>
    </p:spTree>
    <p:extLst>
      <p:ext uri="{BB962C8B-B14F-4D97-AF65-F5344CB8AC3E}">
        <p14:creationId xmlns:p14="http://schemas.microsoft.com/office/powerpoint/2010/main" val="14941547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Jane</a:t>
            </a:r>
          </a:p>
          <a:p>
            <a:endParaRPr lang="en-US" dirty="0" smtClean="0"/>
          </a:p>
          <a:p>
            <a:pPr marL="171450" indent="-171450">
              <a:buFont typeface="Arial" panose="020B0604020202020204" pitchFamily="34" charset="0"/>
              <a:buChar char="•"/>
            </a:pPr>
            <a:r>
              <a:rPr lang="en-US" baseline="0" dirty="0" smtClean="0"/>
              <a:t>It is important to recognize that a person’s hesitancy to apply is based on some hard core, long term ideas about “receiving help.” </a:t>
            </a:r>
          </a:p>
          <a:p>
            <a:pPr marL="0" indent="0">
              <a:buFont typeface="Arial" panose="020B0604020202020204" pitchFamily="34" charset="0"/>
              <a:buNone/>
            </a:pPr>
            <a:r>
              <a:rPr lang="en-US" b="1" dirty="0" smtClean="0"/>
              <a:t>Undeserving Nature:  </a:t>
            </a:r>
            <a:r>
              <a:rPr lang="en-US" dirty="0" smtClean="0"/>
              <a:t>There is often an aversion to anything that looks like some form of unlimited public assistance that is not tied to work. You might remind them that by paying Medicare taxes while they were working, money</a:t>
            </a:r>
            <a:r>
              <a:rPr lang="en-US" baseline="0" dirty="0" smtClean="0"/>
              <a:t> for these programs was set aside, so they did in fact work to gain these benefits.</a:t>
            </a:r>
            <a:endParaRPr lang="en-US" dirty="0" smtClean="0"/>
          </a:p>
          <a:p>
            <a:pPr marL="0" indent="0">
              <a:buFont typeface="Arial" panose="020B0604020202020204" pitchFamily="34" charset="0"/>
              <a:buNone/>
            </a:pPr>
            <a:r>
              <a:rPr lang="en-US" b="1" baseline="0" dirty="0" smtClean="0"/>
              <a:t>Economic Landscape:  </a:t>
            </a:r>
            <a:r>
              <a:rPr lang="en-US" b="0" baseline="0" dirty="0" smtClean="0"/>
              <a:t>It might be easier for them to think of this as short term to help them after a hard economic recession.  </a:t>
            </a:r>
          </a:p>
          <a:p>
            <a:pPr marL="0" indent="0">
              <a:buFont typeface="Arial" panose="020B0604020202020204" pitchFamily="34" charset="0"/>
              <a:buNone/>
            </a:pPr>
            <a:r>
              <a:rPr lang="en-US" b="0" baseline="0" dirty="0" smtClean="0"/>
              <a:t>	Have you ever put money aside for a hard time?  The Government has set aside these programs knowing that hard times come to people.</a:t>
            </a:r>
            <a:endParaRPr lang="en-US" b="1" baseline="0" dirty="0" smtClean="0"/>
          </a:p>
          <a:p>
            <a:pPr lvl="0">
              <a:spcBef>
                <a:spcPts val="0"/>
              </a:spcBef>
              <a:spcAft>
                <a:spcPts val="600"/>
              </a:spcAft>
            </a:pPr>
            <a:r>
              <a:rPr lang="en-US" b="1" baseline="0" dirty="0" smtClean="0"/>
              <a:t>Correct Misconceptions</a:t>
            </a:r>
            <a:r>
              <a:rPr lang="en-US" b="0" baseline="0" dirty="0" smtClean="0"/>
              <a:t>: </a:t>
            </a:r>
          </a:p>
          <a:p>
            <a:pPr lvl="1">
              <a:spcBef>
                <a:spcPts val="0"/>
              </a:spcBef>
              <a:spcAft>
                <a:spcPts val="600"/>
              </a:spcAft>
            </a:pPr>
            <a:r>
              <a:rPr lang="en-US" sz="2600" dirty="0" smtClean="0">
                <a:solidFill>
                  <a:schemeClr val="accent3"/>
                </a:solidFill>
                <a:latin typeface="Candara" panose="020E0502030303020204" pitchFamily="34" charset="0"/>
              </a:rPr>
              <a:t>“I don’t want to be one of those people with the card.” – no one but</a:t>
            </a:r>
            <a:r>
              <a:rPr lang="en-US" sz="2600" baseline="0" dirty="0" smtClean="0">
                <a:solidFill>
                  <a:schemeClr val="accent3"/>
                </a:solidFill>
                <a:latin typeface="Candara" panose="020E0502030303020204" pitchFamily="34" charset="0"/>
              </a:rPr>
              <a:t> you will know what kind of card it is</a:t>
            </a:r>
            <a:endParaRPr lang="en-US" sz="2600" dirty="0" smtClean="0">
              <a:solidFill>
                <a:schemeClr val="accent3"/>
              </a:solidFill>
              <a:latin typeface="Candara" panose="020E0502030303020204" pitchFamily="34" charset="0"/>
            </a:endParaRPr>
          </a:p>
          <a:p>
            <a:pPr lvl="1">
              <a:spcBef>
                <a:spcPts val="0"/>
              </a:spcBef>
              <a:spcAft>
                <a:spcPts val="600"/>
              </a:spcAft>
            </a:pPr>
            <a:r>
              <a:rPr lang="en-US" sz="2600" dirty="0" smtClean="0">
                <a:solidFill>
                  <a:schemeClr val="accent3"/>
                </a:solidFill>
                <a:latin typeface="Candara" panose="020E0502030303020204" pitchFamily="34" charset="0"/>
              </a:rPr>
              <a:t>“Other people need these benefits more than me.” - </a:t>
            </a:r>
          </a:p>
          <a:p>
            <a:pPr lvl="1">
              <a:spcBef>
                <a:spcPts val="0"/>
              </a:spcBef>
              <a:spcAft>
                <a:spcPts val="600"/>
              </a:spcAft>
            </a:pPr>
            <a:r>
              <a:rPr lang="en-US" sz="2600" dirty="0" smtClean="0">
                <a:solidFill>
                  <a:schemeClr val="accent3"/>
                </a:solidFill>
                <a:latin typeface="Candara" panose="020E0502030303020204" pitchFamily="34" charset="0"/>
              </a:rPr>
              <a:t>“I was always taught you live with what you’ve got.” - </a:t>
            </a:r>
            <a:r>
              <a:rPr lang="en-US" sz="2600" baseline="0" dirty="0" smtClean="0">
                <a:solidFill>
                  <a:schemeClr val="accent3"/>
                </a:solidFill>
                <a:latin typeface="Candara" panose="020E0502030303020204" pitchFamily="34" charset="0"/>
              </a:rPr>
              <a:t> Again, remind them of the “rainy day” account.</a:t>
            </a:r>
            <a:endParaRPr lang="en-US" sz="2600" dirty="0" smtClean="0">
              <a:solidFill>
                <a:schemeClr val="accent3"/>
              </a:solidFill>
              <a:latin typeface="Candara" panose="020E0502030303020204" pitchFamily="34" charset="0"/>
            </a:endParaRPr>
          </a:p>
          <a:p>
            <a:pPr lvl="1">
              <a:spcBef>
                <a:spcPts val="0"/>
              </a:spcBef>
              <a:spcAft>
                <a:spcPts val="600"/>
              </a:spcAft>
            </a:pPr>
            <a:r>
              <a:rPr lang="en-US" sz="2600" dirty="0" smtClean="0">
                <a:solidFill>
                  <a:schemeClr val="accent3"/>
                </a:solidFill>
                <a:latin typeface="Candara" panose="020E0502030303020204" pitchFamily="34" charset="0"/>
              </a:rPr>
              <a:t>“My neighbor could find out I’m getting help with food or fuel”  -  your neighbor may also be getting help.  Last year over 230,000 households get help with energy</a:t>
            </a:r>
            <a:r>
              <a:rPr lang="en-US" sz="2600" baseline="0" dirty="0" smtClean="0">
                <a:solidFill>
                  <a:schemeClr val="accent3"/>
                </a:solidFill>
                <a:latin typeface="Candara" panose="020E0502030303020204" pitchFamily="34" charset="0"/>
              </a:rPr>
              <a:t> and in April, almost 260,000 people got food share.</a:t>
            </a:r>
            <a:endParaRPr lang="en-US" sz="2600" dirty="0" smtClean="0">
              <a:solidFill>
                <a:schemeClr val="accent3"/>
              </a:solidFill>
              <a:latin typeface="Candara" panose="020E0502030303020204" pitchFamily="34" charset="0"/>
            </a:endParaRPr>
          </a:p>
          <a:p>
            <a:pPr lvl="1">
              <a:spcBef>
                <a:spcPts val="0"/>
              </a:spcBef>
              <a:spcAft>
                <a:spcPts val="600"/>
              </a:spcAft>
            </a:pPr>
            <a:r>
              <a:rPr lang="en-US" sz="2600" dirty="0" smtClean="0">
                <a:solidFill>
                  <a:schemeClr val="accent3"/>
                </a:solidFill>
                <a:latin typeface="Candara" panose="020E0502030303020204" pitchFamily="34" charset="0"/>
              </a:rPr>
              <a:t>“Welfare isn’t for me, it’s for young moms who pop out kids.” – there</a:t>
            </a:r>
            <a:r>
              <a:rPr lang="en-US" sz="2600" baseline="0" dirty="0" smtClean="0">
                <a:solidFill>
                  <a:schemeClr val="accent3"/>
                </a:solidFill>
                <a:latin typeface="Candara" panose="020E0502030303020204" pitchFamily="34" charset="0"/>
              </a:rPr>
              <a:t> are many other programs that young moms wouldn’t even qualify for.  And what do you mean by “welfare?”</a:t>
            </a:r>
            <a:endParaRPr lang="en-US" sz="2600" dirty="0" smtClean="0">
              <a:solidFill>
                <a:schemeClr val="accent3"/>
              </a:solidFill>
              <a:latin typeface="Candara" panose="020E0502030303020204" pitchFamily="34" charset="0"/>
            </a:endParaRPr>
          </a:p>
          <a:p>
            <a:pPr marL="457200" marR="0" lvl="1" indent="0" algn="l" defTabSz="914400" rtl="0" eaLnBrk="1" fontAlgn="auto" latinLnBrk="0" hangingPunct="1">
              <a:lnSpc>
                <a:spcPct val="100000"/>
              </a:lnSpc>
              <a:spcBef>
                <a:spcPts val="0"/>
              </a:spcBef>
              <a:spcAft>
                <a:spcPts val="600"/>
              </a:spcAft>
              <a:buClrTx/>
              <a:buSzTx/>
              <a:buFontTx/>
              <a:buNone/>
              <a:tabLst/>
              <a:defRPr/>
            </a:pPr>
            <a:r>
              <a:rPr lang="en-US" sz="2600" dirty="0" smtClean="0">
                <a:solidFill>
                  <a:schemeClr val="accent3"/>
                </a:solidFill>
                <a:latin typeface="Candara" panose="020E0502030303020204" pitchFamily="34" charset="0"/>
              </a:rPr>
              <a:t>“I don’t need any handouts.”  You can live without them, but how well?  If you are unable to get medication and medical treatment, how will that affect your life and the life of those who love you? </a:t>
            </a:r>
            <a:r>
              <a:rPr lang="en-US" sz="2800" baseline="0" dirty="0" smtClean="0"/>
              <a:t>LIS to help afford medication that keeps them out of the ER</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You may not be able to talk them into applying very easily.  The best you can do is empathize with how they are feeling, then begin painting new pictures of what it means to get help.</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But in the end, always be respectful</a:t>
            </a:r>
            <a:r>
              <a:rPr lang="en-US" baseline="0" dirty="0" smtClean="0"/>
              <a:t> of where people are at.  They don’t HAVE to accept the benefit.  Maybe they will think about it and apply later on.</a:t>
            </a:r>
            <a:endParaRPr lang="en-US" dirty="0" smtClean="0"/>
          </a:p>
          <a:p>
            <a:endParaRPr lang="en-US" dirty="0"/>
          </a:p>
        </p:txBody>
      </p:sp>
      <p:sp>
        <p:nvSpPr>
          <p:cNvPr id="4" name="Slide Number Placeholder 3"/>
          <p:cNvSpPr>
            <a:spLocks noGrp="1"/>
          </p:cNvSpPr>
          <p:nvPr>
            <p:ph type="sldNum" sz="quarter" idx="10"/>
          </p:nvPr>
        </p:nvSpPr>
        <p:spPr/>
        <p:txBody>
          <a:bodyPr/>
          <a:lstStyle/>
          <a:p>
            <a:fld id="{484FBB14-B3D7-4D1E-8C92-BA4194CA31EE}" type="slidenum">
              <a:rPr lang="en-US" smtClean="0"/>
              <a:t>15</a:t>
            </a:fld>
            <a:endParaRPr lang="en-US"/>
          </a:p>
        </p:txBody>
      </p:sp>
    </p:spTree>
    <p:extLst>
      <p:ext uri="{BB962C8B-B14F-4D97-AF65-F5344CB8AC3E}">
        <p14:creationId xmlns:p14="http://schemas.microsoft.com/office/powerpoint/2010/main" val="19199799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Bef>
                <a:spcPts val="0"/>
              </a:spcBef>
              <a:spcAft>
                <a:spcPts val="600"/>
              </a:spcAft>
            </a:pPr>
            <a:r>
              <a:rPr lang="en-US" sz="2400" i="0" dirty="0" smtClean="0">
                <a:latin typeface="Candara" panose="020E0502030303020204" pitchFamily="34" charset="0"/>
              </a:rPr>
              <a:t>Jane</a:t>
            </a:r>
          </a:p>
          <a:p>
            <a:pPr>
              <a:buFont typeface="Wingdings" panose="05000000000000000000" pitchFamily="2" charset="2"/>
              <a:buChar char="§"/>
            </a:pPr>
            <a:r>
              <a:rPr lang="en-US" sz="2800" b="1" dirty="0" smtClean="0">
                <a:solidFill>
                  <a:schemeClr val="accent3"/>
                </a:solidFill>
              </a:rPr>
              <a:t>Provide person-centered assistance</a:t>
            </a:r>
          </a:p>
          <a:p>
            <a:pPr lvl="1">
              <a:spcBef>
                <a:spcPts val="0"/>
              </a:spcBef>
              <a:buFont typeface="Candara" panose="020E0502030303020204" pitchFamily="34" charset="0"/>
              <a:buChar char="‐"/>
            </a:pPr>
            <a:r>
              <a:rPr lang="en-US" sz="2400" dirty="0" smtClean="0">
                <a:solidFill>
                  <a:schemeClr val="accent3"/>
                </a:solidFill>
              </a:rPr>
              <a:t>How could </a:t>
            </a:r>
            <a:r>
              <a:rPr lang="en-US" sz="2400" b="1" u="sng" dirty="0" smtClean="0">
                <a:solidFill>
                  <a:schemeClr val="accent3"/>
                </a:solidFill>
              </a:rPr>
              <a:t>you</a:t>
            </a:r>
            <a:r>
              <a:rPr lang="en-US" sz="2400" dirty="0" smtClean="0">
                <a:solidFill>
                  <a:schemeClr val="accent3"/>
                </a:solidFill>
              </a:rPr>
              <a:t> use an extra $100/month? – do something for grandson/wife</a:t>
            </a:r>
          </a:p>
          <a:p>
            <a:pPr marL="800100" lvl="1" indent="-342900">
              <a:spcBef>
                <a:spcPts val="0"/>
              </a:spcBef>
              <a:buFont typeface="Arial" panose="020B0604020202020204" pitchFamily="34" charset="0"/>
              <a:buChar char="•"/>
            </a:pPr>
            <a:r>
              <a:rPr lang="en-US" sz="2400" dirty="0" smtClean="0">
                <a:solidFill>
                  <a:schemeClr val="accent3"/>
                </a:solidFill>
              </a:rPr>
              <a:t>Buy</a:t>
            </a:r>
            <a:r>
              <a:rPr lang="en-US" sz="2400" baseline="0" dirty="0" smtClean="0">
                <a:solidFill>
                  <a:schemeClr val="accent3"/>
                </a:solidFill>
              </a:rPr>
              <a:t> something they have been wanting</a:t>
            </a:r>
          </a:p>
          <a:p>
            <a:pPr marL="800100" lvl="1" indent="-342900">
              <a:spcBef>
                <a:spcPts val="0"/>
              </a:spcBef>
              <a:buFont typeface="Arial" panose="020B0604020202020204" pitchFamily="34" charset="0"/>
              <a:buChar char="•"/>
            </a:pPr>
            <a:r>
              <a:rPr lang="en-US" sz="2400" baseline="0" dirty="0" smtClean="0">
                <a:solidFill>
                  <a:schemeClr val="accent3"/>
                </a:solidFill>
              </a:rPr>
              <a:t>Fix house or equipment that has been “let go”</a:t>
            </a:r>
            <a:endParaRPr lang="en-US" sz="2400" dirty="0" smtClean="0">
              <a:solidFill>
                <a:schemeClr val="accent3"/>
              </a:solidFill>
            </a:endParaRPr>
          </a:p>
          <a:p>
            <a:pPr>
              <a:buFont typeface="Wingdings" panose="05000000000000000000" pitchFamily="2" charset="2"/>
              <a:buChar char="§"/>
            </a:pPr>
            <a:r>
              <a:rPr lang="en-US" sz="2800" b="1" dirty="0" smtClean="0">
                <a:solidFill>
                  <a:schemeClr val="accent3"/>
                </a:solidFill>
              </a:rPr>
              <a:t>Demonstrate the value of a benefit</a:t>
            </a:r>
          </a:p>
          <a:p>
            <a:pPr lvl="1">
              <a:spcBef>
                <a:spcPts val="0"/>
              </a:spcBef>
              <a:buFont typeface="Candara" panose="020E0502030303020204" pitchFamily="34" charset="0"/>
              <a:buChar char="‐"/>
            </a:pPr>
            <a:r>
              <a:rPr lang="en-US" sz="2400" dirty="0" smtClean="0">
                <a:solidFill>
                  <a:schemeClr val="accent3"/>
                </a:solidFill>
              </a:rPr>
              <a:t>This is what $18 worth of groceries looks like</a:t>
            </a:r>
          </a:p>
          <a:p>
            <a:pPr lvl="1">
              <a:spcBef>
                <a:spcPts val="0"/>
              </a:spcBef>
              <a:buFont typeface="Candara" panose="020E0502030303020204" pitchFamily="34" charset="0"/>
              <a:buChar char="‐"/>
            </a:pPr>
            <a:endParaRPr lang="en-US" sz="2400" dirty="0" smtClean="0">
              <a:solidFill>
                <a:schemeClr val="accent3"/>
              </a:solidFill>
            </a:endParaRPr>
          </a:p>
          <a:p>
            <a:pPr>
              <a:buFont typeface="Wingdings" panose="05000000000000000000" pitchFamily="2" charset="2"/>
              <a:buChar char="§"/>
            </a:pPr>
            <a:r>
              <a:rPr lang="en-US" sz="2800" b="1" dirty="0" smtClean="0">
                <a:solidFill>
                  <a:schemeClr val="accent3"/>
                </a:solidFill>
              </a:rPr>
              <a:t>Provide excellent service </a:t>
            </a:r>
            <a:r>
              <a:rPr lang="en-US" sz="2800" dirty="0" smtClean="0">
                <a:solidFill>
                  <a:schemeClr val="accent3"/>
                </a:solidFill>
              </a:rPr>
              <a:t>– remove stigma of “social services” staff</a:t>
            </a:r>
          </a:p>
          <a:p>
            <a:pPr lvl="1">
              <a:buFont typeface="Wingdings" panose="05000000000000000000" pitchFamily="2" charset="2"/>
              <a:buChar char="§"/>
            </a:pPr>
            <a:r>
              <a:rPr lang="en-US" sz="2800" dirty="0" smtClean="0">
                <a:solidFill>
                  <a:schemeClr val="accent3"/>
                </a:solidFill>
              </a:rPr>
              <a:t>Introduce</a:t>
            </a:r>
            <a:r>
              <a:rPr lang="en-US" sz="2800" baseline="0" dirty="0" smtClean="0">
                <a:solidFill>
                  <a:schemeClr val="accent3"/>
                </a:solidFill>
              </a:rPr>
              <a:t> them to your staff</a:t>
            </a:r>
          </a:p>
          <a:p>
            <a:pPr lvl="1">
              <a:buFont typeface="Wingdings" panose="05000000000000000000" pitchFamily="2" charset="2"/>
              <a:buChar char="§"/>
            </a:pPr>
            <a:r>
              <a:rPr lang="en-US" sz="2800" baseline="0" dirty="0" smtClean="0">
                <a:solidFill>
                  <a:schemeClr val="accent3"/>
                </a:solidFill>
              </a:rPr>
              <a:t>Create a beautiful space to meet clients in</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800" b="1" dirty="0" smtClean="0">
                <a:solidFill>
                  <a:schemeClr val="accent3"/>
                </a:solidFill>
              </a:rPr>
              <a:t>Give facts</a:t>
            </a:r>
          </a:p>
          <a:p>
            <a:pPr lvl="1">
              <a:buFont typeface="Wingdings" panose="05000000000000000000" pitchFamily="2" charset="2"/>
              <a:buChar char="§"/>
            </a:pPr>
            <a:r>
              <a:rPr lang="en-US" sz="2800" dirty="0" smtClean="0">
                <a:solidFill>
                  <a:schemeClr val="accent3"/>
                </a:solidFill>
              </a:rPr>
              <a:t>Doctors don’t know what insurance you have</a:t>
            </a:r>
          </a:p>
          <a:p>
            <a:pPr lvl="1">
              <a:buFont typeface="Wingdings" panose="05000000000000000000" pitchFamily="2" charset="2"/>
              <a:buChar char="§"/>
            </a:pPr>
            <a:r>
              <a:rPr lang="en-US" sz="2800" dirty="0" smtClean="0">
                <a:solidFill>
                  <a:schemeClr val="accent3"/>
                </a:solidFill>
              </a:rPr>
              <a:t>Respond honestly and non-judgmentally</a:t>
            </a:r>
            <a:r>
              <a:rPr lang="en-US" sz="2800" baseline="0" dirty="0" smtClean="0">
                <a:solidFill>
                  <a:schemeClr val="accent3"/>
                </a:solidFill>
              </a:rPr>
              <a:t> to stories they say they have heard</a:t>
            </a:r>
            <a:endParaRPr lang="en-US" sz="2800" dirty="0" smtClean="0">
              <a:solidFill>
                <a:schemeClr val="accent3"/>
              </a:solidFill>
            </a:endParaRPr>
          </a:p>
          <a:p>
            <a:pPr marL="4572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800" i="0" dirty="0" smtClean="0">
                <a:latin typeface="Candara" panose="020E0502030303020204" pitchFamily="34" charset="0"/>
              </a:rPr>
              <a:t>Educate!!  Have</a:t>
            </a:r>
            <a:r>
              <a:rPr lang="en-US" sz="2800" i="0" baseline="0" dirty="0" smtClean="0">
                <a:latin typeface="Candara" panose="020E0502030303020204" pitchFamily="34" charset="0"/>
              </a:rPr>
              <a:t> facts about LIS, MSP – normalize their use</a:t>
            </a:r>
          </a:p>
          <a:p>
            <a:pPr lvl="1">
              <a:buFont typeface="Wingdings" panose="05000000000000000000" pitchFamily="2" charset="2"/>
              <a:buNone/>
            </a:pPr>
            <a:endParaRPr lang="en-US" sz="2800" dirty="0" smtClean="0">
              <a:solidFill>
                <a:schemeClr val="accent3"/>
              </a:solidFill>
            </a:endParaRPr>
          </a:p>
          <a:p>
            <a:pPr>
              <a:buFont typeface="Wingdings" panose="05000000000000000000" pitchFamily="2" charset="2"/>
              <a:buChar char="§"/>
            </a:pPr>
            <a:r>
              <a:rPr lang="en-US" sz="2400" b="1" i="0" dirty="0" smtClean="0">
                <a:latin typeface="Candara" panose="020E0502030303020204" pitchFamily="34" charset="0"/>
              </a:rPr>
              <a:t>Possible</a:t>
            </a:r>
            <a:r>
              <a:rPr lang="en-US" sz="2400" b="1" i="0" baseline="0" dirty="0" smtClean="0">
                <a:latin typeface="Candara" panose="020E0502030303020204" pitchFamily="34" charset="0"/>
              </a:rPr>
              <a:t> responses to negative comments that reflect stigma:</a:t>
            </a:r>
          </a:p>
          <a:p>
            <a:pPr marL="342900" lvl="0" indent="-342900">
              <a:spcBef>
                <a:spcPts val="0"/>
              </a:spcBef>
              <a:spcAft>
                <a:spcPts val="600"/>
              </a:spcAft>
              <a:buFont typeface="Arial" panose="020B0604020202020204" pitchFamily="34" charset="0"/>
              <a:buChar char="•"/>
            </a:pPr>
            <a:r>
              <a:rPr lang="en-US" sz="2400" i="0" baseline="0" dirty="0" smtClean="0">
                <a:latin typeface="Candara" panose="020E0502030303020204" pitchFamily="34" charset="0"/>
              </a:rPr>
              <a:t>Are you sure that is the truth?</a:t>
            </a:r>
          </a:p>
          <a:p>
            <a:pPr marL="342900" lvl="0" indent="-342900">
              <a:spcBef>
                <a:spcPts val="0"/>
              </a:spcBef>
              <a:spcAft>
                <a:spcPts val="600"/>
              </a:spcAft>
              <a:buFont typeface="Arial" panose="020B0604020202020204" pitchFamily="34" charset="0"/>
              <a:buChar char="•"/>
            </a:pPr>
            <a:r>
              <a:rPr lang="en-US" sz="2400" i="0" baseline="0" dirty="0" smtClean="0">
                <a:latin typeface="Candara" panose="020E0502030303020204" pitchFamily="34" charset="0"/>
              </a:rPr>
              <a:t>Point out that the comment may be based on faulty perceptions</a:t>
            </a:r>
          </a:p>
          <a:p>
            <a:pPr marL="342900" lvl="0" indent="-342900">
              <a:spcBef>
                <a:spcPts val="0"/>
              </a:spcBef>
              <a:spcAft>
                <a:spcPts val="600"/>
              </a:spcAft>
              <a:buFont typeface="Arial" panose="020B0604020202020204" pitchFamily="34" charset="0"/>
              <a:buChar char="•"/>
            </a:pPr>
            <a:r>
              <a:rPr lang="en-US" sz="2400" i="0" baseline="0" dirty="0" smtClean="0">
                <a:latin typeface="Candara" panose="020E0502030303020204" pitchFamily="34" charset="0"/>
              </a:rPr>
              <a:t>Reflect on positives, ignore negatives</a:t>
            </a:r>
          </a:p>
          <a:p>
            <a:pPr marL="800100" lvl="1" indent="-342900">
              <a:spcBef>
                <a:spcPts val="0"/>
              </a:spcBef>
              <a:spcAft>
                <a:spcPts val="600"/>
              </a:spcAft>
              <a:buFont typeface="Arial" panose="020B0604020202020204" pitchFamily="34" charset="0"/>
              <a:buChar char="•"/>
            </a:pPr>
            <a:r>
              <a:rPr lang="en-US" sz="2400" i="0" dirty="0" smtClean="0">
                <a:latin typeface="Candara" panose="020E0502030303020204" pitchFamily="34" charset="0"/>
              </a:rPr>
              <a:t>The extra money allowed for the person to</a:t>
            </a:r>
            <a:r>
              <a:rPr lang="en-US" sz="2400" i="0" baseline="0" dirty="0" smtClean="0">
                <a:latin typeface="Candara" panose="020E0502030303020204" pitchFamily="34" charset="0"/>
              </a:rPr>
              <a:t> make home repairs or have a surgery that prevented a worse condition</a:t>
            </a:r>
          </a:p>
          <a:p>
            <a:pPr marL="800100" lvl="1" indent="-342900">
              <a:spcBef>
                <a:spcPts val="0"/>
              </a:spcBef>
              <a:spcAft>
                <a:spcPts val="600"/>
              </a:spcAft>
              <a:buFont typeface="Arial" panose="020B0604020202020204" pitchFamily="34" charset="0"/>
              <a:buChar char="•"/>
            </a:pPr>
            <a:r>
              <a:rPr lang="en-US" sz="2400" i="0" dirty="0" smtClean="0">
                <a:latin typeface="Candara" panose="020E0502030303020204" pitchFamily="34" charset="0"/>
              </a:rPr>
              <a:t>Have you met ____________ (in</a:t>
            </a:r>
            <a:r>
              <a:rPr lang="en-US" sz="2400" i="0" baseline="0" dirty="0" smtClean="0">
                <a:latin typeface="Candara" panose="020E0502030303020204" pitchFamily="34" charset="0"/>
              </a:rPr>
              <a:t> Social Services)?  Give fact about how that person has done something good in the community</a:t>
            </a:r>
          </a:p>
          <a:p>
            <a:pPr marL="342900" lvl="0" indent="-342900">
              <a:spcBef>
                <a:spcPts val="0"/>
              </a:spcBef>
              <a:spcAft>
                <a:spcPts val="600"/>
              </a:spcAft>
              <a:buFont typeface="Arial" panose="020B0604020202020204" pitchFamily="34" charset="0"/>
              <a:buChar char="•"/>
            </a:pPr>
            <a:r>
              <a:rPr lang="en-US" sz="2400" i="0" baseline="0" dirty="0" smtClean="0">
                <a:latin typeface="Candara" panose="020E0502030303020204" pitchFamily="34" charset="0"/>
              </a:rPr>
              <a:t>Share a story – “My grandma found out about LIS and was able to save that extra money to buy a (lift chair, new winter coat, new stove, </a:t>
            </a:r>
            <a:r>
              <a:rPr lang="en-US" sz="2400" i="0" baseline="0" dirty="0" err="1" smtClean="0">
                <a:latin typeface="Candara" panose="020E0502030303020204" pitchFamily="34" charset="0"/>
              </a:rPr>
              <a:t>etc</a:t>
            </a:r>
            <a:r>
              <a:rPr lang="en-US" sz="2400" i="0" baseline="0" dirty="0" smtClean="0">
                <a:latin typeface="Candara" panose="020E0502030303020204" pitchFamily="34" charset="0"/>
              </a:rPr>
              <a:t>).  She is so much happier now and her hip doesn’t hurt so much/she can cook more and eat healthier/ go out in winter</a:t>
            </a:r>
          </a:p>
          <a:p>
            <a:pPr marL="342900" lvl="0" indent="-342900">
              <a:spcBef>
                <a:spcPts val="0"/>
              </a:spcBef>
              <a:spcAft>
                <a:spcPts val="600"/>
              </a:spcAft>
              <a:buFont typeface="Arial" panose="020B0604020202020204" pitchFamily="34" charset="0"/>
              <a:buChar char="•"/>
            </a:pPr>
            <a:endParaRPr lang="en-US" sz="2400" i="0" baseline="0" dirty="0" smtClean="0">
              <a:latin typeface="Candara" panose="020E0502030303020204" pitchFamily="34" charset="0"/>
            </a:endParaRP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2400" baseline="0" dirty="0" smtClean="0"/>
              <a:t>Again, align yourself with them – you’ve heard those stories, too – and start giving real facts/data about </a:t>
            </a:r>
            <a:endParaRPr lang="en-US" sz="2400" dirty="0" smtClean="0"/>
          </a:p>
          <a:p>
            <a:pPr marL="0" lvl="0" indent="0">
              <a:spcBef>
                <a:spcPts val="0"/>
              </a:spcBef>
              <a:spcAft>
                <a:spcPts val="600"/>
              </a:spcAft>
              <a:buFont typeface="Arial" panose="020B0604020202020204" pitchFamily="34" charset="0"/>
              <a:buNone/>
            </a:pPr>
            <a:endParaRPr lang="en-US" sz="2400" i="0" baseline="0" dirty="0" smtClean="0">
              <a:latin typeface="Candara" panose="020E0502030303020204" pitchFamily="34" charset="0"/>
            </a:endParaRPr>
          </a:p>
        </p:txBody>
      </p:sp>
      <p:sp>
        <p:nvSpPr>
          <p:cNvPr id="4" name="Slide Number Placeholder 3"/>
          <p:cNvSpPr>
            <a:spLocks noGrp="1"/>
          </p:cNvSpPr>
          <p:nvPr>
            <p:ph type="sldNum" sz="quarter" idx="10"/>
          </p:nvPr>
        </p:nvSpPr>
        <p:spPr/>
        <p:txBody>
          <a:bodyPr/>
          <a:lstStyle/>
          <a:p>
            <a:fld id="{484FBB14-B3D7-4D1E-8C92-BA4194CA31EE}" type="slidenum">
              <a:rPr lang="en-US" smtClean="0"/>
              <a:t>16</a:t>
            </a:fld>
            <a:endParaRPr lang="en-US"/>
          </a:p>
        </p:txBody>
      </p:sp>
    </p:spTree>
    <p:extLst>
      <p:ext uri="{BB962C8B-B14F-4D97-AF65-F5344CB8AC3E}">
        <p14:creationId xmlns:p14="http://schemas.microsoft.com/office/powerpoint/2010/main" val="12158133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Jane</a:t>
            </a:r>
          </a:p>
          <a:p>
            <a:r>
              <a:rPr lang="en-US" sz="1200" kern="1200" dirty="0" smtClean="0">
                <a:solidFill>
                  <a:schemeClr val="tx1"/>
                </a:solidFill>
                <a:latin typeface="+mn-lt"/>
                <a:ea typeface="+mn-ea"/>
                <a:cs typeface="+mn-cs"/>
              </a:rPr>
              <a:t>Fighting stigma can start at home – on the</a:t>
            </a:r>
            <a:r>
              <a:rPr lang="en-US" sz="1200" kern="1200" baseline="0" dirty="0" smtClean="0">
                <a:solidFill>
                  <a:schemeClr val="tx1"/>
                </a:solidFill>
                <a:latin typeface="+mn-lt"/>
                <a:ea typeface="+mn-ea"/>
                <a:cs typeface="+mn-cs"/>
              </a:rPr>
              <a:t> ground with the people you work with every day, but it needs to also happen on a larger platform.  Improving the enrollment process is one thing that has been</a:t>
            </a:r>
            <a:r>
              <a:rPr lang="en-US" sz="1200" kern="1200" dirty="0" smtClean="0">
                <a:solidFill>
                  <a:schemeClr val="tx1"/>
                </a:solidFill>
                <a:latin typeface="+mn-lt"/>
                <a:ea typeface="+mn-ea"/>
                <a:cs typeface="+mn-cs"/>
              </a:rPr>
              <a:t> discussed in our Medicare Task Force meetings.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Wisconsin they are looking at automating the SLMB+ eligibility renewal in CARES. Currently this must be done manually and it means people are not always screened and/or fall off the rolls unnecessarily.</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endParaRPr lang="en"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84FBB14-B3D7-4D1E-8C92-BA4194CA31EE}" type="slidenum">
              <a:rPr lang="en-US" smtClean="0"/>
              <a:t>18</a:t>
            </a:fld>
            <a:endParaRPr lang="en-US"/>
          </a:p>
        </p:txBody>
      </p:sp>
    </p:spTree>
    <p:extLst>
      <p:ext uri="{BB962C8B-B14F-4D97-AF65-F5344CB8AC3E}">
        <p14:creationId xmlns:p14="http://schemas.microsoft.com/office/powerpoint/2010/main" val="22095004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Deb</a:t>
            </a:r>
          </a:p>
          <a:p>
            <a:r>
              <a:rPr lang="en-US" sz="1200" kern="1200" dirty="0" smtClean="0">
                <a:solidFill>
                  <a:schemeClr val="tx1"/>
                </a:solidFill>
                <a:effectLst/>
                <a:latin typeface="+mn-lt"/>
                <a:ea typeface="+mn-ea"/>
                <a:cs typeface="+mn-cs"/>
              </a:rPr>
              <a:t>Again, it is important</a:t>
            </a:r>
            <a:r>
              <a:rPr lang="en-US" sz="1200" kern="1200" baseline="0" dirty="0" smtClean="0">
                <a:solidFill>
                  <a:schemeClr val="tx1"/>
                </a:solidFill>
                <a:effectLst/>
                <a:latin typeface="+mn-lt"/>
                <a:ea typeface="+mn-ea"/>
                <a:cs typeface="+mn-cs"/>
              </a:rPr>
              <a:t> to meet people where they are at.  </a:t>
            </a:r>
            <a:r>
              <a:rPr lang="en-US" sz="1200" kern="1200" dirty="0" smtClean="0">
                <a:solidFill>
                  <a:schemeClr val="tx1"/>
                </a:solidFill>
                <a:effectLst/>
                <a:latin typeface="+mn-lt"/>
                <a:ea typeface="+mn-ea"/>
                <a:cs typeface="+mn-cs"/>
              </a:rPr>
              <a:t>Some people really value "self-sufficiency".  I am sure you have encountered the individual who is likely qualified, but feels they are doing fine and wants to remain self-sufficient.  They do not want to depend on anyone, especially the government.  Going on a government program may effect that person's self-esteem.  You may be able to "talk them into it" in the office, but when they leave they may become depressed about it.  So whenever someone like that is encountered, I think we need to encourage grantees to honor and respect the individual's values and wishes.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Help them to make an educated decision about getting</a:t>
            </a:r>
            <a:r>
              <a:rPr lang="en-US" sz="1200" kern="1200" baseline="0" dirty="0" smtClean="0">
                <a:solidFill>
                  <a:schemeClr val="tx1"/>
                </a:solidFill>
                <a:effectLst/>
                <a:latin typeface="+mn-lt"/>
                <a:ea typeface="+mn-ea"/>
                <a:cs typeface="+mn-cs"/>
              </a:rPr>
              <a:t> help.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Tell them about the woman who tried to do it "on her own" and got to the point that she couldn't afford one of her medications so she simply stopped taking it.  She ended up in the ER and will be MORE dependent now.  So in those situations the feeling that should be conveyed is, "I understand and respect how you feel, but keep these programs in mind and contact us if you ever get to that point".  </a:t>
            </a:r>
          </a:p>
          <a:p>
            <a:endParaRPr lang="en-US" dirty="0"/>
          </a:p>
        </p:txBody>
      </p:sp>
      <p:sp>
        <p:nvSpPr>
          <p:cNvPr id="4" name="Slide Number Placeholder 3"/>
          <p:cNvSpPr>
            <a:spLocks noGrp="1"/>
          </p:cNvSpPr>
          <p:nvPr>
            <p:ph type="sldNum" sz="quarter" idx="10"/>
          </p:nvPr>
        </p:nvSpPr>
        <p:spPr/>
        <p:txBody>
          <a:bodyPr/>
          <a:lstStyle/>
          <a:p>
            <a:fld id="{484FBB14-B3D7-4D1E-8C92-BA4194CA31EE}" type="slidenum">
              <a:rPr lang="en-US" smtClean="0"/>
              <a:t>19</a:t>
            </a:fld>
            <a:endParaRPr lang="en-US"/>
          </a:p>
        </p:txBody>
      </p:sp>
    </p:spTree>
    <p:extLst>
      <p:ext uri="{BB962C8B-B14F-4D97-AF65-F5344CB8AC3E}">
        <p14:creationId xmlns:p14="http://schemas.microsoft.com/office/powerpoint/2010/main" val="2610908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Debbie</a:t>
            </a:r>
            <a:endParaRPr lang="en-US" dirty="0"/>
          </a:p>
        </p:txBody>
      </p:sp>
      <p:sp>
        <p:nvSpPr>
          <p:cNvPr id="4" name="Slide Number Placeholder 3"/>
          <p:cNvSpPr>
            <a:spLocks noGrp="1"/>
          </p:cNvSpPr>
          <p:nvPr>
            <p:ph type="sldNum" sz="quarter" idx="10"/>
          </p:nvPr>
        </p:nvSpPr>
        <p:spPr/>
        <p:txBody>
          <a:bodyPr/>
          <a:lstStyle/>
          <a:p>
            <a:fld id="{484FBB14-B3D7-4D1E-8C92-BA4194CA31EE}" type="slidenum">
              <a:rPr lang="en-US" smtClean="0"/>
              <a:t>2</a:t>
            </a:fld>
            <a:endParaRPr lang="en-US"/>
          </a:p>
        </p:txBody>
      </p:sp>
    </p:spTree>
    <p:extLst>
      <p:ext uri="{BB962C8B-B14F-4D97-AF65-F5344CB8AC3E}">
        <p14:creationId xmlns:p14="http://schemas.microsoft.com/office/powerpoint/2010/main" val="2581142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Debbie</a:t>
            </a:r>
          </a:p>
          <a:p>
            <a:endParaRPr lang="en-US" dirty="0" smtClean="0"/>
          </a:p>
          <a:p>
            <a:r>
              <a:rPr lang="en-US" dirty="0" smtClean="0"/>
              <a:t>NCOA recently did a national training</a:t>
            </a:r>
            <a:r>
              <a:rPr lang="en-US" baseline="0" dirty="0" smtClean="0"/>
              <a:t> on barriers to MIPPA enrollments and included this data about the SNAP program.  **</a:t>
            </a:r>
          </a:p>
          <a:p>
            <a:endParaRPr lang="en-US" baseline="0" dirty="0" smtClean="0"/>
          </a:p>
          <a:p>
            <a:r>
              <a:rPr lang="en-US" dirty="0" smtClean="0"/>
              <a:t>So once</a:t>
            </a:r>
            <a:r>
              <a:rPr lang="en-US" baseline="0" dirty="0" smtClean="0"/>
              <a:t> people are aware of the programs that can help them, what is stopping them from enrolling in these programs?</a:t>
            </a:r>
            <a:endParaRPr lang="en-US" dirty="0"/>
          </a:p>
        </p:txBody>
      </p:sp>
      <p:sp>
        <p:nvSpPr>
          <p:cNvPr id="4" name="Slide Number Placeholder 3"/>
          <p:cNvSpPr>
            <a:spLocks noGrp="1"/>
          </p:cNvSpPr>
          <p:nvPr>
            <p:ph type="sldNum" sz="quarter" idx="10"/>
          </p:nvPr>
        </p:nvSpPr>
        <p:spPr/>
        <p:txBody>
          <a:bodyPr/>
          <a:lstStyle/>
          <a:p>
            <a:fld id="{484FBB14-B3D7-4D1E-8C92-BA4194CA31EE}" type="slidenum">
              <a:rPr lang="en-US" smtClean="0"/>
              <a:t>3</a:t>
            </a:fld>
            <a:endParaRPr lang="en-US"/>
          </a:p>
        </p:txBody>
      </p:sp>
    </p:spTree>
    <p:extLst>
      <p:ext uri="{BB962C8B-B14F-4D97-AF65-F5344CB8AC3E}">
        <p14:creationId xmlns:p14="http://schemas.microsoft.com/office/powerpoint/2010/main" val="332846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Debbie</a:t>
            </a:r>
          </a:p>
          <a:p>
            <a:r>
              <a:rPr lang="en-US" dirty="0" smtClean="0"/>
              <a:t>Two main reasons identified</a:t>
            </a:r>
            <a:r>
              <a:rPr lang="en-US" baseline="0" dirty="0" smtClean="0"/>
              <a:t> for why people are not signing up for MSP and LIS</a:t>
            </a:r>
            <a:endParaRPr lang="en-US" dirty="0"/>
          </a:p>
        </p:txBody>
      </p:sp>
      <p:sp>
        <p:nvSpPr>
          <p:cNvPr id="4" name="Slide Number Placeholder 3"/>
          <p:cNvSpPr>
            <a:spLocks noGrp="1"/>
          </p:cNvSpPr>
          <p:nvPr>
            <p:ph type="sldNum" sz="quarter" idx="10"/>
          </p:nvPr>
        </p:nvSpPr>
        <p:spPr/>
        <p:txBody>
          <a:bodyPr/>
          <a:lstStyle/>
          <a:p>
            <a:fld id="{484FBB14-B3D7-4D1E-8C92-BA4194CA31EE}" type="slidenum">
              <a:rPr lang="en-US" smtClean="0"/>
              <a:t>4</a:t>
            </a:fld>
            <a:endParaRPr lang="en-US"/>
          </a:p>
        </p:txBody>
      </p:sp>
    </p:spTree>
    <p:extLst>
      <p:ext uri="{BB962C8B-B14F-4D97-AF65-F5344CB8AC3E}">
        <p14:creationId xmlns:p14="http://schemas.microsoft.com/office/powerpoint/2010/main" val="1114528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Debbie</a:t>
            </a:r>
          </a:p>
          <a:p>
            <a:endParaRPr lang="en-US" dirty="0" smtClean="0"/>
          </a:p>
          <a:p>
            <a:r>
              <a:rPr lang="en-US" dirty="0" smtClean="0"/>
              <a:t>Stigma can be powerful – difficult to overcome</a:t>
            </a:r>
          </a:p>
          <a:p>
            <a:r>
              <a:rPr lang="en-US" dirty="0" smtClean="0"/>
              <a:t>Stigma</a:t>
            </a:r>
            <a:r>
              <a:rPr lang="en-US" baseline="0" dirty="0" smtClean="0"/>
              <a:t> can be invisible and unidentified – makes it harder to overcome if you aren’t aware of it</a:t>
            </a:r>
          </a:p>
          <a:p>
            <a:r>
              <a:rPr lang="en-US" baseline="0" dirty="0" smtClean="0"/>
              <a:t>Stigma is often passed from generation to generation</a:t>
            </a:r>
            <a:endParaRPr lang="en-US" dirty="0"/>
          </a:p>
        </p:txBody>
      </p:sp>
      <p:sp>
        <p:nvSpPr>
          <p:cNvPr id="4" name="Slide Number Placeholder 3"/>
          <p:cNvSpPr>
            <a:spLocks noGrp="1"/>
          </p:cNvSpPr>
          <p:nvPr>
            <p:ph type="sldNum" sz="quarter" idx="10"/>
          </p:nvPr>
        </p:nvSpPr>
        <p:spPr/>
        <p:txBody>
          <a:bodyPr/>
          <a:lstStyle/>
          <a:p>
            <a:fld id="{484FBB14-B3D7-4D1E-8C92-BA4194CA31EE}" type="slidenum">
              <a:rPr lang="en-US" smtClean="0"/>
              <a:t>5</a:t>
            </a:fld>
            <a:endParaRPr lang="en-US"/>
          </a:p>
        </p:txBody>
      </p:sp>
    </p:spTree>
    <p:extLst>
      <p:ext uri="{BB962C8B-B14F-4D97-AF65-F5344CB8AC3E}">
        <p14:creationId xmlns:p14="http://schemas.microsoft.com/office/powerpoint/2010/main" val="1217545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Jane</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 What sort of stigma do people who sign up for benefits</a:t>
            </a:r>
            <a:r>
              <a:rPr lang="en-US" baseline="0" dirty="0" smtClean="0"/>
              <a:t> have?  Lazy…unkempt…  “Benefits was </a:t>
            </a:r>
            <a:r>
              <a:rPr lang="en-US" baseline="0" dirty="0" err="1" smtClean="0"/>
              <a:t>refered</a:t>
            </a:r>
            <a:r>
              <a:rPr lang="en-US" baseline="0" dirty="0" smtClean="0"/>
              <a:t> to as “welfare, especially by those in the older generation.</a:t>
            </a:r>
            <a:endParaRPr lang="en-US" dirty="0" smtClean="0"/>
          </a:p>
          <a:p>
            <a:endParaRPr lang="en-US" dirty="0" smtClean="0"/>
          </a:p>
          <a:p>
            <a:r>
              <a:rPr lang="en-US" baseline="0" dirty="0" smtClean="0"/>
              <a:t>I was reading about stigma and found that during the dirty 30’s, poor people were seen more as down on their luck – a farmer who, through no fault of his own, lost his crop and his income.  Now, poor people – those who are on “welfare” are more likely to be thought of as lazy.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“poor people” have a lot of stigma,</a:t>
            </a:r>
            <a:r>
              <a:rPr lang="en-US" baseline="0" dirty="0" smtClean="0"/>
              <a:t> and poor people are the ones that get help from the government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It is no surprise that a person who thinks (or once thought) that people on “welfare” are lazy would not want to apply for MSP or LIS.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But who are the people who</a:t>
            </a:r>
            <a:r>
              <a:rPr lang="en-US" baseline="0" dirty="0" smtClean="0"/>
              <a:t> enroll in “benefit programs?”</a:t>
            </a:r>
            <a:endParaRPr lang="en-US" dirty="0"/>
          </a:p>
        </p:txBody>
      </p:sp>
      <p:sp>
        <p:nvSpPr>
          <p:cNvPr id="4" name="Slide Number Placeholder 3"/>
          <p:cNvSpPr>
            <a:spLocks noGrp="1"/>
          </p:cNvSpPr>
          <p:nvPr>
            <p:ph type="sldNum" sz="quarter" idx="10"/>
          </p:nvPr>
        </p:nvSpPr>
        <p:spPr/>
        <p:txBody>
          <a:bodyPr/>
          <a:lstStyle/>
          <a:p>
            <a:fld id="{484FBB14-B3D7-4D1E-8C92-BA4194CA31EE}" type="slidenum">
              <a:rPr lang="en-US" smtClean="0"/>
              <a:t>6</a:t>
            </a:fld>
            <a:endParaRPr lang="en-US"/>
          </a:p>
        </p:txBody>
      </p:sp>
    </p:spTree>
    <p:extLst>
      <p:ext uri="{BB962C8B-B14F-4D97-AF65-F5344CB8AC3E}">
        <p14:creationId xmlns:p14="http://schemas.microsoft.com/office/powerpoint/2010/main" val="2964393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Jane</a:t>
            </a:r>
          </a:p>
          <a:p>
            <a:endParaRPr lang="en-US" dirty="0" smtClean="0"/>
          </a:p>
          <a:p>
            <a:r>
              <a:rPr lang="en-US" dirty="0" smtClean="0"/>
              <a:t>So while the general population links people on</a:t>
            </a:r>
            <a:r>
              <a:rPr lang="en-US" baseline="0" dirty="0" smtClean="0"/>
              <a:t> welfare with lazy people who refuse to work, in actuality, the largest group of people receiving benefits </a:t>
            </a:r>
            <a:r>
              <a:rPr lang="en-US" dirty="0" smtClean="0"/>
              <a:t>is</a:t>
            </a:r>
            <a:r>
              <a:rPr lang="en-US" baseline="0" dirty="0" smtClean="0"/>
              <a:t> children followed by </a:t>
            </a:r>
            <a:r>
              <a:rPr lang="en-US" b="1" baseline="0" dirty="0" smtClean="0"/>
              <a:t>working </a:t>
            </a:r>
            <a:r>
              <a:rPr lang="en-US" baseline="0" dirty="0" smtClean="0"/>
              <a:t>adults.  Unemployed adults makes up a very small percentage of the poor.  Perceptions are often wrong.</a:t>
            </a:r>
            <a:endParaRPr lang="en-US" dirty="0"/>
          </a:p>
        </p:txBody>
      </p:sp>
      <p:sp>
        <p:nvSpPr>
          <p:cNvPr id="4" name="Slide Number Placeholder 3"/>
          <p:cNvSpPr>
            <a:spLocks noGrp="1"/>
          </p:cNvSpPr>
          <p:nvPr>
            <p:ph type="sldNum" sz="quarter" idx="10"/>
          </p:nvPr>
        </p:nvSpPr>
        <p:spPr/>
        <p:txBody>
          <a:bodyPr/>
          <a:lstStyle/>
          <a:p>
            <a:fld id="{484FBB14-B3D7-4D1E-8C92-BA4194CA31EE}" type="slidenum">
              <a:rPr lang="en-US" smtClean="0"/>
              <a:t>7</a:t>
            </a:fld>
            <a:endParaRPr lang="en-US"/>
          </a:p>
        </p:txBody>
      </p:sp>
    </p:spTree>
    <p:extLst>
      <p:ext uri="{BB962C8B-B14F-4D97-AF65-F5344CB8AC3E}">
        <p14:creationId xmlns:p14="http://schemas.microsoft.com/office/powerpoint/2010/main" val="3643664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Jane</a:t>
            </a:r>
          </a:p>
          <a:p>
            <a:endParaRPr lang="en-US" dirty="0" smtClean="0"/>
          </a:p>
          <a:p>
            <a:r>
              <a:rPr lang="en-US" dirty="0" smtClean="0"/>
              <a:t>And for those who may think the US spends too much on public benefits, this chart shows that the Percentage</a:t>
            </a:r>
            <a:r>
              <a:rPr lang="en-US" baseline="0" dirty="0" smtClean="0"/>
              <a:t> of Gross Domestic Product spent on public family benefits in the US is one of the lowest of developed countries.  (</a:t>
            </a:r>
            <a:r>
              <a:rPr lang="en-US" dirty="0" smtClean="0"/>
              <a:t>Put simply, GDP is a </a:t>
            </a:r>
            <a:r>
              <a:rPr lang="en-US" u="none" dirty="0" smtClean="0"/>
              <a:t>broad </a:t>
            </a:r>
            <a:r>
              <a:rPr lang="en-US" u="none" dirty="0" smtClean="0">
                <a:effectLst/>
                <a:hlinkClick r:id="rId3"/>
              </a:rPr>
              <a:t>measurement of a nation’s overall economic activity</a:t>
            </a:r>
            <a:r>
              <a:rPr lang="en-US" u="none" dirty="0" smtClean="0"/>
              <a:t>.)</a:t>
            </a:r>
            <a:endParaRPr lang="en-US" u="none" dirty="0"/>
          </a:p>
        </p:txBody>
      </p:sp>
      <p:sp>
        <p:nvSpPr>
          <p:cNvPr id="4" name="Slide Number Placeholder 3"/>
          <p:cNvSpPr>
            <a:spLocks noGrp="1"/>
          </p:cNvSpPr>
          <p:nvPr>
            <p:ph type="sldNum" sz="quarter" idx="10"/>
          </p:nvPr>
        </p:nvSpPr>
        <p:spPr/>
        <p:txBody>
          <a:bodyPr/>
          <a:lstStyle/>
          <a:p>
            <a:fld id="{484FBB14-B3D7-4D1E-8C92-BA4194CA31EE}" type="slidenum">
              <a:rPr lang="en-US" smtClean="0"/>
              <a:t>8</a:t>
            </a:fld>
            <a:endParaRPr lang="en-US"/>
          </a:p>
        </p:txBody>
      </p:sp>
    </p:spTree>
    <p:extLst>
      <p:ext uri="{BB962C8B-B14F-4D97-AF65-F5344CB8AC3E}">
        <p14:creationId xmlns:p14="http://schemas.microsoft.com/office/powerpoint/2010/main" val="1844081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Jane</a:t>
            </a:r>
          </a:p>
          <a:p>
            <a:endParaRPr lang="en-US" dirty="0" smtClean="0"/>
          </a:p>
          <a:p>
            <a:r>
              <a:rPr lang="en-US" dirty="0" smtClean="0"/>
              <a:t>Where does Stigma</a:t>
            </a:r>
            <a:r>
              <a:rPr lang="en-US" baseline="0" dirty="0" smtClean="0"/>
              <a:t> come from??  Two types of stigma have been identified.  The first type is internal stigma -  comes from the inside – This is what people believe based on how they were raised, what they have been told.  </a:t>
            </a:r>
            <a:r>
              <a:rPr lang="en-US" dirty="0" smtClean="0"/>
              <a:t>Internal Stigma includes</a:t>
            </a:r>
            <a:r>
              <a:rPr lang="en-US" baseline="0" dirty="0" smtClean="0"/>
              <a:t> thoughts within a person that are hard to change. It is the voices inside your head talking negatively.  Often the stigma the person feels is not even real – but is just as damaging.  </a:t>
            </a:r>
          </a:p>
          <a:p>
            <a:endParaRPr lang="en-US" baseline="0" dirty="0" smtClean="0"/>
          </a:p>
        </p:txBody>
      </p:sp>
      <p:sp>
        <p:nvSpPr>
          <p:cNvPr id="4" name="Slide Number Placeholder 3"/>
          <p:cNvSpPr>
            <a:spLocks noGrp="1"/>
          </p:cNvSpPr>
          <p:nvPr>
            <p:ph type="sldNum" sz="quarter" idx="10"/>
          </p:nvPr>
        </p:nvSpPr>
        <p:spPr/>
        <p:txBody>
          <a:bodyPr/>
          <a:lstStyle/>
          <a:p>
            <a:fld id="{484FBB14-B3D7-4D1E-8C92-BA4194CA31EE}" type="slidenum">
              <a:rPr lang="en-US" smtClean="0"/>
              <a:t>9</a:t>
            </a:fld>
            <a:endParaRPr lang="en-US"/>
          </a:p>
        </p:txBody>
      </p:sp>
    </p:spTree>
    <p:extLst>
      <p:ext uri="{BB962C8B-B14F-4D97-AF65-F5344CB8AC3E}">
        <p14:creationId xmlns:p14="http://schemas.microsoft.com/office/powerpoint/2010/main" val="3165011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37340755-6010-43C1-B840-211B45CCC89C}" type="datetimeFigureOut">
              <a:rPr lang="en-US" smtClean="0"/>
              <a:t>6/16/2016</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FB809C74-DD9B-493D-BBAC-EA64EB49E58B}"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686739211"/>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340755-6010-43C1-B840-211B45CCC89C}"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09C74-DD9B-493D-BBAC-EA64EB49E58B}" type="slidenum">
              <a:rPr lang="en-US" smtClean="0"/>
              <a:t>‹#›</a:t>
            </a:fld>
            <a:endParaRPr lang="en-US"/>
          </a:p>
        </p:txBody>
      </p:sp>
    </p:spTree>
    <p:extLst>
      <p:ext uri="{BB962C8B-B14F-4D97-AF65-F5344CB8AC3E}">
        <p14:creationId xmlns:p14="http://schemas.microsoft.com/office/powerpoint/2010/main" val="1700345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37340755-6010-43C1-B840-211B45CCC89C}" type="datetimeFigureOut">
              <a:rPr lang="en-US" smtClean="0"/>
              <a:t>6/16/2016</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B809C74-DD9B-493D-BBAC-EA64EB49E58B}"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3453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340755-6010-43C1-B840-211B45CCC89C}"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09C74-DD9B-493D-BBAC-EA64EB49E58B}" type="slidenum">
              <a:rPr lang="en-US" smtClean="0"/>
              <a:t>‹#›</a:t>
            </a:fld>
            <a:endParaRPr lang="en-US"/>
          </a:p>
        </p:txBody>
      </p:sp>
    </p:spTree>
    <p:extLst>
      <p:ext uri="{BB962C8B-B14F-4D97-AF65-F5344CB8AC3E}">
        <p14:creationId xmlns:p14="http://schemas.microsoft.com/office/powerpoint/2010/main" val="44790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37340755-6010-43C1-B840-211B45CCC89C}" type="datetimeFigureOut">
              <a:rPr lang="en-US" smtClean="0"/>
              <a:t>6/16/2016</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FB809C74-DD9B-493D-BBAC-EA64EB49E58B}"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239205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340755-6010-43C1-B840-211B45CCC89C}" type="datetimeFigureOut">
              <a:rPr lang="en-US" smtClean="0"/>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09C74-DD9B-493D-BBAC-EA64EB49E58B}" type="slidenum">
              <a:rPr lang="en-US" smtClean="0"/>
              <a:t>‹#›</a:t>
            </a:fld>
            <a:endParaRPr lang="en-US"/>
          </a:p>
        </p:txBody>
      </p:sp>
    </p:spTree>
    <p:extLst>
      <p:ext uri="{BB962C8B-B14F-4D97-AF65-F5344CB8AC3E}">
        <p14:creationId xmlns:p14="http://schemas.microsoft.com/office/powerpoint/2010/main" val="213981419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7340755-6010-43C1-B840-211B45CCC89C}" type="datetimeFigureOut">
              <a:rPr lang="en-US" smtClean="0"/>
              <a:t>6/16/2016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809C74-DD9B-493D-BBAC-EA64EB49E58B}" type="slidenum">
              <a:rPr lang="en-US" smtClean="0"/>
              <a:t>‹#›</a:t>
            </a:fld>
            <a:endParaRPr lang="en-US"/>
          </a:p>
        </p:txBody>
      </p:sp>
    </p:spTree>
    <p:extLst>
      <p:ext uri="{BB962C8B-B14F-4D97-AF65-F5344CB8AC3E}">
        <p14:creationId xmlns:p14="http://schemas.microsoft.com/office/powerpoint/2010/main" val="196927247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7340755-6010-43C1-B840-211B45CCC89C}" type="datetimeFigureOut">
              <a:rPr lang="en-US" smtClean="0"/>
              <a:t>6/16/2016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809C74-DD9B-493D-BBAC-EA64EB49E58B}" type="slidenum">
              <a:rPr lang="en-US" smtClean="0"/>
              <a:t>‹#›</a:t>
            </a:fld>
            <a:endParaRPr lang="en-US"/>
          </a:p>
        </p:txBody>
      </p:sp>
    </p:spTree>
    <p:extLst>
      <p:ext uri="{BB962C8B-B14F-4D97-AF65-F5344CB8AC3E}">
        <p14:creationId xmlns:p14="http://schemas.microsoft.com/office/powerpoint/2010/main" val="1868080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37340755-6010-43C1-B840-211B45CCC89C}" type="datetimeFigureOut">
              <a:rPr lang="en-US" smtClean="0"/>
              <a:t>6/16/2016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809C74-DD9B-493D-BBAC-EA64EB49E58B}" type="slidenum">
              <a:rPr lang="en-US" smtClean="0"/>
              <a:t>‹#›</a:t>
            </a:fld>
            <a:endParaRPr lang="en-US"/>
          </a:p>
        </p:txBody>
      </p:sp>
    </p:spTree>
    <p:extLst>
      <p:ext uri="{BB962C8B-B14F-4D97-AF65-F5344CB8AC3E}">
        <p14:creationId xmlns:p14="http://schemas.microsoft.com/office/powerpoint/2010/main" val="220041581"/>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37340755-6010-43C1-B840-211B45CCC89C}" type="datetimeFigureOut">
              <a:rPr lang="en-US" smtClean="0"/>
              <a:t>6/16/2016</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FB809C74-DD9B-493D-BBAC-EA64EB49E58B}" type="slidenum">
              <a:rPr lang="en-US" smtClean="0"/>
              <a:t>‹#›</a:t>
            </a:fld>
            <a:endParaRPr lang="en-US"/>
          </a:p>
        </p:txBody>
      </p:sp>
    </p:spTree>
    <p:extLst>
      <p:ext uri="{BB962C8B-B14F-4D97-AF65-F5344CB8AC3E}">
        <p14:creationId xmlns:p14="http://schemas.microsoft.com/office/powerpoint/2010/main" val="1217369574"/>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37340755-6010-43C1-B840-211B45CCC89C}" type="datetimeFigureOut">
              <a:rPr lang="en-US" smtClean="0"/>
              <a:t>6/16/2016</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FB809C74-DD9B-493D-BBAC-EA64EB49E58B}" type="slidenum">
              <a:rPr lang="en-US" smtClean="0"/>
              <a:t>‹#›</a:t>
            </a:fld>
            <a:endParaRPr lang="en-US"/>
          </a:p>
        </p:txBody>
      </p:sp>
    </p:spTree>
    <p:extLst>
      <p:ext uri="{BB962C8B-B14F-4D97-AF65-F5344CB8AC3E}">
        <p14:creationId xmlns:p14="http://schemas.microsoft.com/office/powerpoint/2010/main" val="3791436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37340755-6010-43C1-B840-211B45CCC89C}" type="datetimeFigureOut">
              <a:rPr lang="en-US" smtClean="0"/>
              <a:t>6/16/2016</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FB809C74-DD9B-493D-BBAC-EA64EB49E58B}"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025062"/>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r>
              <a:rPr lang="en-US" dirty="0" smtClean="0"/>
              <a:t>How Stigma Affects </a:t>
            </a:r>
            <a:br>
              <a:rPr lang="en-US" dirty="0" smtClean="0"/>
            </a:br>
            <a:r>
              <a:rPr lang="en-US" dirty="0" smtClean="0"/>
              <a:t>Benefit Program Enrollments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0346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4269" y="614149"/>
            <a:ext cx="8419531" cy="1487797"/>
          </a:xfrm>
        </p:spPr>
        <p:txBody>
          <a:bodyPr anchor="ctr"/>
          <a:lstStyle/>
          <a:p>
            <a:r>
              <a:rPr lang="en-US" dirty="0">
                <a:latin typeface="Candara" panose="020E0502030303020204" pitchFamily="34" charset="0"/>
              </a:rPr>
              <a:t>External Stigma</a:t>
            </a:r>
          </a:p>
        </p:txBody>
      </p:sp>
      <p:sp>
        <p:nvSpPr>
          <p:cNvPr id="3" name="Content Placeholder 2"/>
          <p:cNvSpPr>
            <a:spLocks noGrp="1"/>
          </p:cNvSpPr>
          <p:nvPr>
            <p:ph idx="1"/>
          </p:nvPr>
        </p:nvSpPr>
        <p:spPr>
          <a:xfrm>
            <a:off x="2934268" y="2224585"/>
            <a:ext cx="9257732" cy="4214315"/>
          </a:xfrm>
        </p:spPr>
        <p:txBody>
          <a:bodyPr>
            <a:noAutofit/>
          </a:bodyPr>
          <a:lstStyle/>
          <a:p>
            <a:pPr marL="0" indent="0">
              <a:spcBef>
                <a:spcPts val="0"/>
              </a:spcBef>
              <a:spcAft>
                <a:spcPts val="600"/>
              </a:spcAft>
              <a:buNone/>
            </a:pPr>
            <a:r>
              <a:rPr lang="en-US" sz="2800" dirty="0" smtClean="0">
                <a:solidFill>
                  <a:schemeClr val="accent3"/>
                </a:solidFill>
                <a:latin typeface="Candara" panose="020E0502030303020204" pitchFamily="34" charset="0"/>
              </a:rPr>
              <a:t>Comes from previous </a:t>
            </a:r>
            <a:r>
              <a:rPr lang="en-US" sz="2800" dirty="0">
                <a:solidFill>
                  <a:schemeClr val="accent3"/>
                </a:solidFill>
                <a:latin typeface="Candara" panose="020E0502030303020204" pitchFamily="34" charset="0"/>
              </a:rPr>
              <a:t>experiences or </a:t>
            </a:r>
            <a:r>
              <a:rPr lang="en-US" sz="2800" b="1" dirty="0">
                <a:solidFill>
                  <a:schemeClr val="accent3"/>
                </a:solidFill>
                <a:latin typeface="Candara" panose="020E0502030303020204" pitchFamily="34" charset="0"/>
              </a:rPr>
              <a:t>perceptions</a:t>
            </a:r>
          </a:p>
          <a:p>
            <a:pPr lvl="1">
              <a:spcBef>
                <a:spcPts val="0"/>
              </a:spcBef>
              <a:spcAft>
                <a:spcPts val="600"/>
              </a:spcAft>
            </a:pPr>
            <a:r>
              <a:rPr lang="en-US" sz="2400" dirty="0" smtClean="0">
                <a:solidFill>
                  <a:schemeClr val="accent3"/>
                </a:solidFill>
                <a:latin typeface="Candara" panose="020E0502030303020204" pitchFamily="34" charset="0"/>
              </a:rPr>
              <a:t>“They’re going to take my house away!” </a:t>
            </a:r>
          </a:p>
          <a:p>
            <a:pPr lvl="1">
              <a:spcBef>
                <a:spcPts val="0"/>
              </a:spcBef>
              <a:spcAft>
                <a:spcPts val="600"/>
              </a:spcAft>
            </a:pPr>
            <a:r>
              <a:rPr lang="en-US" sz="2400" dirty="0" smtClean="0">
                <a:solidFill>
                  <a:schemeClr val="accent3"/>
                </a:solidFill>
                <a:latin typeface="Candara" panose="020E0502030303020204" pitchFamily="34" charset="0"/>
              </a:rPr>
              <a:t>“It’s not worth the time to only get $18.”</a:t>
            </a:r>
          </a:p>
          <a:p>
            <a:pPr lvl="1">
              <a:spcBef>
                <a:spcPts val="0"/>
              </a:spcBef>
              <a:spcAft>
                <a:spcPts val="600"/>
              </a:spcAft>
            </a:pPr>
            <a:r>
              <a:rPr lang="en-US" sz="2400" dirty="0" smtClean="0">
                <a:solidFill>
                  <a:schemeClr val="accent3"/>
                </a:solidFill>
                <a:latin typeface="Candara" panose="020E0502030303020204" pitchFamily="34" charset="0"/>
              </a:rPr>
              <a:t>“I don’t trust the Medicaid’s quality of care because it’s on a budget.”</a:t>
            </a:r>
            <a:endParaRPr lang="en-US" sz="2400" i="1" dirty="0" smtClean="0">
              <a:solidFill>
                <a:schemeClr val="accent3"/>
              </a:solidFill>
              <a:latin typeface="Candara" panose="020E0502030303020204" pitchFamily="34" charset="0"/>
            </a:endParaRPr>
          </a:p>
          <a:p>
            <a:pPr lvl="1">
              <a:spcBef>
                <a:spcPts val="0"/>
              </a:spcBef>
              <a:spcAft>
                <a:spcPts val="600"/>
              </a:spcAft>
            </a:pPr>
            <a:r>
              <a:rPr lang="en-US" sz="2400" dirty="0" smtClean="0">
                <a:solidFill>
                  <a:schemeClr val="accent3"/>
                </a:solidFill>
                <a:latin typeface="Candara" panose="020E0502030303020204" pitchFamily="34" charset="0"/>
              </a:rPr>
              <a:t>“I don’t want to deal with the social services department.”</a:t>
            </a:r>
            <a:endParaRPr lang="en-US" sz="2400" i="1" dirty="0" smtClean="0">
              <a:solidFill>
                <a:schemeClr val="accent3"/>
              </a:solidFill>
              <a:latin typeface="Candara" panose="020E0502030303020204" pitchFamily="34" charset="0"/>
            </a:endParaRPr>
          </a:p>
        </p:txBody>
      </p:sp>
    </p:spTree>
    <p:extLst>
      <p:ext uri="{BB962C8B-B14F-4D97-AF65-F5344CB8AC3E}">
        <p14:creationId xmlns:p14="http://schemas.microsoft.com/office/powerpoint/2010/main" val="1585192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Welfare versus “Welfare”</a:t>
            </a:r>
            <a:endParaRPr lang="en-US" dirty="0"/>
          </a:p>
        </p:txBody>
      </p:sp>
      <p:pic>
        <p:nvPicPr>
          <p:cNvPr id="4" name="Content Placeholder 3"/>
          <p:cNvPicPr>
            <a:picLocks noGrp="1" noChangeAspect="1"/>
          </p:cNvPicPr>
          <p:nvPr>
            <p:ph idx="1"/>
          </p:nvPr>
        </p:nvPicPr>
        <p:blipFill>
          <a:blip r:embed="rId3"/>
          <a:stretch>
            <a:fillRect/>
          </a:stretch>
        </p:blipFill>
        <p:spPr>
          <a:xfrm>
            <a:off x="3967047" y="2811439"/>
            <a:ext cx="6495372" cy="2814661"/>
          </a:xfrm>
          <a:prstGeom prst="rect">
            <a:avLst/>
          </a:prstGeom>
        </p:spPr>
      </p:pic>
    </p:spTree>
    <p:extLst>
      <p:ext uri="{BB962C8B-B14F-4D97-AF65-F5344CB8AC3E}">
        <p14:creationId xmlns:p14="http://schemas.microsoft.com/office/powerpoint/2010/main" val="1347420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6972" y="665376"/>
            <a:ext cx="8446828" cy="1460500"/>
          </a:xfrm>
        </p:spPr>
        <p:txBody>
          <a:bodyPr anchor="ctr">
            <a:normAutofit/>
          </a:bodyPr>
          <a:lstStyle/>
          <a:p>
            <a:r>
              <a:rPr lang="en-US" dirty="0" smtClean="0"/>
              <a:t>Choose words carefully</a:t>
            </a:r>
            <a:endParaRPr lang="en-US" dirty="0"/>
          </a:p>
        </p:txBody>
      </p:sp>
      <p:sp>
        <p:nvSpPr>
          <p:cNvPr id="3" name="Content Placeholder 2"/>
          <p:cNvSpPr>
            <a:spLocks noGrp="1"/>
          </p:cNvSpPr>
          <p:nvPr>
            <p:ph idx="1"/>
          </p:nvPr>
        </p:nvSpPr>
        <p:spPr>
          <a:xfrm>
            <a:off x="2770910" y="2238233"/>
            <a:ext cx="9240982" cy="4353636"/>
          </a:xfrm>
        </p:spPr>
        <p:txBody>
          <a:bodyPr>
            <a:normAutofit/>
          </a:bodyPr>
          <a:lstStyle/>
          <a:p>
            <a:pPr lvl="1">
              <a:buFont typeface="Wingdings" panose="05000000000000000000" pitchFamily="2" charset="2"/>
              <a:buChar char="§"/>
            </a:pPr>
            <a:r>
              <a:rPr lang="en-US" sz="2800" dirty="0">
                <a:solidFill>
                  <a:schemeClr val="accent3"/>
                </a:solidFill>
              </a:rPr>
              <a:t>SNAP vs. Food </a:t>
            </a:r>
            <a:r>
              <a:rPr lang="en-US" sz="2800" dirty="0" smtClean="0">
                <a:solidFill>
                  <a:schemeClr val="accent3"/>
                </a:solidFill>
              </a:rPr>
              <a:t>Stamps</a:t>
            </a:r>
          </a:p>
          <a:p>
            <a:pPr lvl="1">
              <a:buFont typeface="Wingdings" panose="05000000000000000000" pitchFamily="2" charset="2"/>
              <a:buChar char="§"/>
            </a:pPr>
            <a:r>
              <a:rPr lang="en-US" sz="2800" dirty="0" smtClean="0">
                <a:solidFill>
                  <a:schemeClr val="accent3"/>
                </a:solidFill>
              </a:rPr>
              <a:t>Entitlement Program vs. Welfare</a:t>
            </a:r>
            <a:endParaRPr lang="en-US" sz="2800" dirty="0">
              <a:solidFill>
                <a:schemeClr val="accent3"/>
              </a:solidFill>
            </a:endParaRPr>
          </a:p>
          <a:p>
            <a:pPr lvl="1">
              <a:buFont typeface="Wingdings" panose="05000000000000000000" pitchFamily="2" charset="2"/>
              <a:buChar char="§"/>
            </a:pPr>
            <a:r>
              <a:rPr lang="en-US" sz="2800" dirty="0" smtClean="0">
                <a:solidFill>
                  <a:schemeClr val="accent3"/>
                </a:solidFill>
              </a:rPr>
              <a:t>Extra Help vs. Low Income Subsidy</a:t>
            </a:r>
          </a:p>
          <a:p>
            <a:pPr lvl="1">
              <a:buFont typeface="Wingdings" panose="05000000000000000000" pitchFamily="2" charset="2"/>
              <a:buChar char="§"/>
            </a:pPr>
            <a:r>
              <a:rPr lang="en-US" sz="2800" dirty="0" smtClean="0">
                <a:solidFill>
                  <a:schemeClr val="accent3"/>
                </a:solidFill>
              </a:rPr>
              <a:t>Benefit vs. Welfare</a:t>
            </a:r>
          </a:p>
          <a:p>
            <a:pPr lvl="1">
              <a:buFont typeface="Wingdings" panose="05000000000000000000" pitchFamily="2" charset="2"/>
              <a:buChar char="§"/>
            </a:pPr>
            <a:r>
              <a:rPr lang="en-US" sz="2800" dirty="0" smtClean="0">
                <a:solidFill>
                  <a:schemeClr val="accent3"/>
                </a:solidFill>
              </a:rPr>
              <a:t>Limited Income vs. Low Income </a:t>
            </a:r>
          </a:p>
          <a:p>
            <a:pPr lvl="1">
              <a:buFont typeface="Wingdings" panose="05000000000000000000" pitchFamily="2" charset="2"/>
              <a:buChar char="§"/>
            </a:pPr>
            <a:r>
              <a:rPr lang="en-US" sz="2800" dirty="0" smtClean="0">
                <a:solidFill>
                  <a:schemeClr val="accent3"/>
                </a:solidFill>
              </a:rPr>
              <a:t>Financial Assistance vs. Government Aid</a:t>
            </a:r>
          </a:p>
          <a:p>
            <a:pPr lvl="1">
              <a:buFont typeface="Wingdings" panose="05000000000000000000" pitchFamily="2" charset="2"/>
              <a:buChar char="§"/>
            </a:pPr>
            <a:r>
              <a:rPr lang="en-US" sz="2800" dirty="0" smtClean="0">
                <a:solidFill>
                  <a:schemeClr val="accent3"/>
                </a:solidFill>
              </a:rPr>
              <a:t>DISCUSSION</a:t>
            </a:r>
            <a:endParaRPr lang="en-US" sz="2800" dirty="0">
              <a:solidFill>
                <a:schemeClr val="accent3"/>
              </a:solidFill>
            </a:endParaRPr>
          </a:p>
        </p:txBody>
      </p:sp>
    </p:spTree>
    <p:extLst>
      <p:ext uri="{BB962C8B-B14F-4D97-AF65-F5344CB8AC3E}">
        <p14:creationId xmlns:p14="http://schemas.microsoft.com/office/powerpoint/2010/main" val="4226236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dirty="0" smtClean="0"/>
              <a:t>Discussion on other ways to describe programs </a:t>
            </a:r>
            <a:r>
              <a:rPr lang="en-US" sz="2400" dirty="0" smtClean="0"/>
              <a:t>(added after webinar)</a:t>
            </a:r>
            <a:endParaRPr lang="en-US" dirty="0"/>
          </a:p>
        </p:txBody>
      </p:sp>
      <p:sp>
        <p:nvSpPr>
          <p:cNvPr id="3" name="Content Placeholder 2"/>
          <p:cNvSpPr>
            <a:spLocks noGrp="1"/>
          </p:cNvSpPr>
          <p:nvPr>
            <p:ph idx="1"/>
          </p:nvPr>
        </p:nvSpPr>
        <p:spPr>
          <a:xfrm>
            <a:off x="2933700" y="2129061"/>
            <a:ext cx="8953500" cy="4728939"/>
          </a:xfrm>
        </p:spPr>
        <p:txBody>
          <a:bodyPr>
            <a:noAutofit/>
          </a:bodyPr>
          <a:lstStyle/>
          <a:p>
            <a:pPr marL="0" indent="0">
              <a:buNone/>
            </a:pPr>
            <a:r>
              <a:rPr lang="en-US" sz="2400" dirty="0" smtClean="0"/>
              <a:t>In regards to Food Share - </a:t>
            </a:r>
            <a:r>
              <a:rPr lang="en-US" sz="2400" i="1" dirty="0" smtClean="0"/>
              <a:t>You </a:t>
            </a:r>
            <a:r>
              <a:rPr lang="en-US" sz="2400" i="1" dirty="0"/>
              <a:t>get this much on your card every month but you don't have to spend it each month.  </a:t>
            </a:r>
            <a:r>
              <a:rPr lang="en-US" sz="2400" i="1" dirty="0" smtClean="0"/>
              <a:t>You can </a:t>
            </a:r>
            <a:r>
              <a:rPr lang="en-US" sz="2400" i="1" dirty="0"/>
              <a:t>let it grow </a:t>
            </a:r>
            <a:r>
              <a:rPr lang="en-US" sz="2400" i="1" dirty="0" smtClean="0"/>
              <a:t>and use it to buy food for a family gathering. </a:t>
            </a:r>
            <a:endParaRPr lang="en-US" sz="2400" i="1" dirty="0"/>
          </a:p>
          <a:p>
            <a:pPr marL="0" indent="0">
              <a:buNone/>
            </a:pPr>
            <a:r>
              <a:rPr lang="en-US" sz="2400" i="1" dirty="0" smtClean="0"/>
              <a:t>Just give it a  try.  You </a:t>
            </a:r>
            <a:r>
              <a:rPr lang="en-US" sz="2400" i="1" dirty="0"/>
              <a:t>don't have to </a:t>
            </a:r>
            <a:r>
              <a:rPr lang="en-US" sz="2400" i="1" dirty="0" smtClean="0"/>
              <a:t>stay on it if you don’t want to.</a:t>
            </a:r>
            <a:endParaRPr lang="en-US" sz="2400" i="1" dirty="0"/>
          </a:p>
          <a:p>
            <a:pPr marL="0" indent="0">
              <a:buNone/>
            </a:pPr>
            <a:r>
              <a:rPr lang="en-US" sz="2400" i="1" dirty="0" smtClean="0"/>
              <a:t>Tell the person what $16 of groceries can buy - milk</a:t>
            </a:r>
            <a:r>
              <a:rPr lang="en-US" sz="2400" i="1" dirty="0"/>
              <a:t>, bread, </a:t>
            </a:r>
            <a:r>
              <a:rPr lang="en-US" sz="2400" i="1" dirty="0" smtClean="0"/>
              <a:t>eggs, coffee, etc.</a:t>
            </a:r>
            <a:endParaRPr lang="en-US" sz="2400" i="1" dirty="0"/>
          </a:p>
          <a:p>
            <a:pPr marL="0" indent="0">
              <a:buNone/>
            </a:pPr>
            <a:r>
              <a:rPr lang="en-US" sz="2400" dirty="0" smtClean="0"/>
              <a:t>In regards to MSP -  </a:t>
            </a:r>
            <a:r>
              <a:rPr lang="en-US" sz="2400" i="1" dirty="0" smtClean="0"/>
              <a:t>When presenting at Medicare ABCD’s tell them that when their premium starts to be deducted from their Social Security check, they may find that receiving MSP would be very helpful!  </a:t>
            </a:r>
            <a:endParaRPr lang="en-US" sz="2400" i="1" dirty="0"/>
          </a:p>
        </p:txBody>
      </p:sp>
    </p:spTree>
    <p:extLst>
      <p:ext uri="{BB962C8B-B14F-4D97-AF65-F5344CB8AC3E}">
        <p14:creationId xmlns:p14="http://schemas.microsoft.com/office/powerpoint/2010/main" val="3898727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Use </a:t>
            </a:r>
            <a:r>
              <a:rPr lang="en-US" dirty="0" smtClean="0"/>
              <a:t>phrases that are affirming</a:t>
            </a:r>
            <a:endParaRPr lang="en-US" dirty="0"/>
          </a:p>
        </p:txBody>
      </p:sp>
      <p:sp>
        <p:nvSpPr>
          <p:cNvPr id="3" name="Content Placeholder 2"/>
          <p:cNvSpPr>
            <a:spLocks noGrp="1"/>
          </p:cNvSpPr>
          <p:nvPr>
            <p:ph idx="1"/>
          </p:nvPr>
        </p:nvSpPr>
        <p:spPr>
          <a:xfrm>
            <a:off x="2933700" y="2231136"/>
            <a:ext cx="8770571" cy="4462272"/>
          </a:xfrm>
        </p:spPr>
        <p:txBody>
          <a:bodyPr>
            <a:normAutofit/>
          </a:bodyPr>
          <a:lstStyle/>
          <a:p>
            <a:pPr lvl="1">
              <a:buFont typeface="Wingdings" panose="05000000000000000000" pitchFamily="2" charset="2"/>
              <a:buChar char="§"/>
            </a:pPr>
            <a:r>
              <a:rPr lang="en-US" sz="2800" dirty="0" smtClean="0">
                <a:solidFill>
                  <a:schemeClr val="accent3"/>
                </a:solidFill>
              </a:rPr>
              <a:t>You </a:t>
            </a:r>
            <a:r>
              <a:rPr lang="en-US" sz="2800" dirty="0">
                <a:solidFill>
                  <a:schemeClr val="accent3"/>
                </a:solidFill>
              </a:rPr>
              <a:t>have earned </a:t>
            </a:r>
            <a:r>
              <a:rPr lang="en-US" sz="2800" dirty="0" smtClean="0">
                <a:solidFill>
                  <a:schemeClr val="accent3"/>
                </a:solidFill>
              </a:rPr>
              <a:t>this benefit</a:t>
            </a:r>
            <a:endParaRPr lang="en-US" sz="2800" dirty="0">
              <a:solidFill>
                <a:schemeClr val="accent3"/>
              </a:solidFill>
            </a:endParaRPr>
          </a:p>
          <a:p>
            <a:pPr lvl="1">
              <a:buFont typeface="Wingdings" panose="05000000000000000000" pitchFamily="2" charset="2"/>
              <a:buChar char="§"/>
            </a:pPr>
            <a:r>
              <a:rPr lang="en-US" sz="2800" dirty="0" smtClean="0">
                <a:solidFill>
                  <a:schemeClr val="accent3"/>
                </a:solidFill>
              </a:rPr>
              <a:t>This program was created </a:t>
            </a:r>
            <a:r>
              <a:rPr lang="en-US" sz="2800" dirty="0">
                <a:solidFill>
                  <a:schemeClr val="accent3"/>
                </a:solidFill>
              </a:rPr>
              <a:t>for </a:t>
            </a:r>
            <a:r>
              <a:rPr lang="en-US" sz="2800" dirty="0" smtClean="0">
                <a:solidFill>
                  <a:schemeClr val="accent3"/>
                </a:solidFill>
              </a:rPr>
              <a:t>your situation</a:t>
            </a:r>
            <a:endParaRPr lang="en-US" sz="2800" dirty="0">
              <a:solidFill>
                <a:schemeClr val="accent3"/>
              </a:solidFill>
            </a:endParaRPr>
          </a:p>
          <a:p>
            <a:pPr lvl="1">
              <a:buFont typeface="Wingdings" panose="05000000000000000000" pitchFamily="2" charset="2"/>
              <a:buChar char="§"/>
            </a:pPr>
            <a:r>
              <a:rPr lang="en-US" sz="2800" dirty="0">
                <a:solidFill>
                  <a:schemeClr val="accent3"/>
                </a:solidFill>
              </a:rPr>
              <a:t>You have paid taxes all your </a:t>
            </a:r>
            <a:r>
              <a:rPr lang="en-US" sz="2800" dirty="0" smtClean="0">
                <a:solidFill>
                  <a:schemeClr val="accent3"/>
                </a:solidFill>
              </a:rPr>
              <a:t>life</a:t>
            </a:r>
          </a:p>
          <a:p>
            <a:pPr lvl="1">
              <a:buFont typeface="Wingdings" panose="05000000000000000000" pitchFamily="2" charset="2"/>
              <a:buChar char="§"/>
            </a:pPr>
            <a:r>
              <a:rPr lang="en-US" sz="2800" dirty="0" smtClean="0">
                <a:solidFill>
                  <a:schemeClr val="accent3"/>
                </a:solidFill>
              </a:rPr>
              <a:t>This program may help you maintain your independence</a:t>
            </a:r>
          </a:p>
          <a:p>
            <a:pPr lvl="1">
              <a:buFont typeface="Wingdings" panose="05000000000000000000" pitchFamily="2" charset="2"/>
              <a:buChar char="§"/>
            </a:pPr>
            <a:r>
              <a:rPr lang="en-US" sz="2800" dirty="0">
                <a:solidFill>
                  <a:schemeClr val="accent3"/>
                </a:solidFill>
              </a:rPr>
              <a:t>Programs give you more flexibility in spending</a:t>
            </a:r>
          </a:p>
          <a:p>
            <a:pPr lvl="1">
              <a:buFont typeface="Wingdings" panose="05000000000000000000" pitchFamily="2" charset="2"/>
              <a:buChar char="§"/>
            </a:pPr>
            <a:r>
              <a:rPr lang="en-US" sz="2800" dirty="0" smtClean="0">
                <a:solidFill>
                  <a:schemeClr val="accent3"/>
                </a:solidFill>
              </a:rPr>
              <a:t>DISCUSSION</a:t>
            </a:r>
            <a:endParaRPr lang="en-US" sz="2800" dirty="0">
              <a:solidFill>
                <a:schemeClr val="accent3"/>
              </a:solidFill>
            </a:endParaRPr>
          </a:p>
        </p:txBody>
      </p:sp>
    </p:spTree>
    <p:extLst>
      <p:ext uri="{BB962C8B-B14F-4D97-AF65-F5344CB8AC3E}">
        <p14:creationId xmlns:p14="http://schemas.microsoft.com/office/powerpoint/2010/main" val="1505389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Ways to </a:t>
            </a:r>
            <a:r>
              <a:rPr lang="en-US" dirty="0" smtClean="0"/>
              <a:t>Fight Internal Stigma</a:t>
            </a:r>
            <a:endParaRPr lang="en-US" dirty="0"/>
          </a:p>
        </p:txBody>
      </p:sp>
      <p:sp>
        <p:nvSpPr>
          <p:cNvPr id="6" name="Content Placeholder 5"/>
          <p:cNvSpPr>
            <a:spLocks noGrp="1"/>
          </p:cNvSpPr>
          <p:nvPr>
            <p:ph idx="1"/>
          </p:nvPr>
        </p:nvSpPr>
        <p:spPr/>
        <p:txBody>
          <a:bodyPr>
            <a:normAutofit/>
          </a:bodyPr>
          <a:lstStyle/>
          <a:p>
            <a:pPr>
              <a:buFont typeface="Wingdings" panose="05000000000000000000" pitchFamily="2" charset="2"/>
              <a:buChar char="§"/>
            </a:pPr>
            <a:r>
              <a:rPr lang="en-US" sz="2800" dirty="0" smtClean="0">
                <a:solidFill>
                  <a:schemeClr val="accent3"/>
                </a:solidFill>
              </a:rPr>
              <a:t>Offset the undeserving narrative </a:t>
            </a:r>
          </a:p>
          <a:p>
            <a:pPr>
              <a:buFont typeface="Wingdings" panose="05000000000000000000" pitchFamily="2" charset="2"/>
              <a:buChar char="§"/>
            </a:pPr>
            <a:r>
              <a:rPr lang="en-US" sz="2800" dirty="0" smtClean="0">
                <a:solidFill>
                  <a:schemeClr val="accent3"/>
                </a:solidFill>
              </a:rPr>
              <a:t>Focus on economic landscape instead of individual problems</a:t>
            </a:r>
          </a:p>
          <a:p>
            <a:pPr>
              <a:buFont typeface="Wingdings" panose="05000000000000000000" pitchFamily="2" charset="2"/>
              <a:buChar char="§"/>
            </a:pPr>
            <a:r>
              <a:rPr lang="en-US" sz="2800" dirty="0" smtClean="0">
                <a:solidFill>
                  <a:schemeClr val="accent3"/>
                </a:solidFill>
              </a:rPr>
              <a:t>Correct misconceptions</a:t>
            </a:r>
            <a:endParaRPr lang="en-US" sz="2800" dirty="0">
              <a:solidFill>
                <a:schemeClr val="accent3"/>
              </a:solidFill>
            </a:endParaRPr>
          </a:p>
        </p:txBody>
      </p:sp>
    </p:spTree>
    <p:extLst>
      <p:ext uri="{BB962C8B-B14F-4D97-AF65-F5344CB8AC3E}">
        <p14:creationId xmlns:p14="http://schemas.microsoft.com/office/powerpoint/2010/main" val="1622630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33700" y="2129060"/>
            <a:ext cx="8770571" cy="4728939"/>
          </a:xfrm>
        </p:spPr>
        <p:txBody>
          <a:bodyPr>
            <a:noAutofit/>
          </a:bodyPr>
          <a:lstStyle/>
          <a:p>
            <a:pPr>
              <a:buFont typeface="Wingdings" panose="05000000000000000000" pitchFamily="2" charset="2"/>
              <a:buChar char="§"/>
            </a:pPr>
            <a:r>
              <a:rPr lang="en-US" sz="2800" dirty="0" smtClean="0">
                <a:solidFill>
                  <a:schemeClr val="accent3"/>
                </a:solidFill>
              </a:rPr>
              <a:t>Provide person-centered assistance</a:t>
            </a:r>
          </a:p>
          <a:p>
            <a:pPr lvl="1">
              <a:spcBef>
                <a:spcPts val="0"/>
              </a:spcBef>
              <a:buFont typeface="Candara" panose="020E0502030303020204" pitchFamily="34" charset="0"/>
              <a:buChar char="‐"/>
            </a:pPr>
            <a:r>
              <a:rPr lang="en-US" sz="2400" dirty="0" smtClean="0">
                <a:solidFill>
                  <a:schemeClr val="accent3"/>
                </a:solidFill>
              </a:rPr>
              <a:t>How could </a:t>
            </a:r>
            <a:r>
              <a:rPr lang="en-US" sz="2400" b="1" u="sng" dirty="0" smtClean="0">
                <a:solidFill>
                  <a:schemeClr val="accent3"/>
                </a:solidFill>
              </a:rPr>
              <a:t>you</a:t>
            </a:r>
            <a:r>
              <a:rPr lang="en-US" sz="2400" dirty="0" smtClean="0">
                <a:solidFill>
                  <a:schemeClr val="accent3"/>
                </a:solidFill>
              </a:rPr>
              <a:t> use an extra $100/month?</a:t>
            </a:r>
          </a:p>
          <a:p>
            <a:pPr>
              <a:buFont typeface="Wingdings" panose="05000000000000000000" pitchFamily="2" charset="2"/>
              <a:buChar char="§"/>
            </a:pPr>
            <a:r>
              <a:rPr lang="en-US" sz="2800" dirty="0" smtClean="0">
                <a:solidFill>
                  <a:schemeClr val="accent3"/>
                </a:solidFill>
              </a:rPr>
              <a:t>Demonstrate the value of a benefit</a:t>
            </a:r>
          </a:p>
          <a:p>
            <a:pPr lvl="1">
              <a:spcBef>
                <a:spcPts val="0"/>
              </a:spcBef>
              <a:buFont typeface="Candara" panose="020E0502030303020204" pitchFamily="34" charset="0"/>
              <a:buChar char="‐"/>
            </a:pPr>
            <a:r>
              <a:rPr lang="en-US" sz="2400" dirty="0" smtClean="0">
                <a:solidFill>
                  <a:schemeClr val="accent3"/>
                </a:solidFill>
              </a:rPr>
              <a:t>This is what $18 </a:t>
            </a:r>
            <a:r>
              <a:rPr lang="en-US" sz="2400" dirty="0">
                <a:solidFill>
                  <a:schemeClr val="accent3"/>
                </a:solidFill>
              </a:rPr>
              <a:t>worth of </a:t>
            </a:r>
            <a:r>
              <a:rPr lang="en-US" sz="2400" dirty="0" smtClean="0">
                <a:solidFill>
                  <a:schemeClr val="accent3"/>
                </a:solidFill>
              </a:rPr>
              <a:t>groceries looks like</a:t>
            </a:r>
          </a:p>
          <a:p>
            <a:pPr>
              <a:buFont typeface="Wingdings" panose="05000000000000000000" pitchFamily="2" charset="2"/>
              <a:buChar char="§"/>
            </a:pPr>
            <a:r>
              <a:rPr lang="en-US" sz="2800" dirty="0" smtClean="0">
                <a:solidFill>
                  <a:schemeClr val="accent3"/>
                </a:solidFill>
              </a:rPr>
              <a:t>Provide excellent service </a:t>
            </a:r>
          </a:p>
          <a:p>
            <a:pPr marL="320040" lvl="1" indent="0">
              <a:spcBef>
                <a:spcPts val="0"/>
              </a:spcBef>
              <a:buNone/>
            </a:pPr>
            <a:r>
              <a:rPr lang="en-US" sz="2200" dirty="0">
                <a:solidFill>
                  <a:schemeClr val="accent3"/>
                </a:solidFill>
              </a:rPr>
              <a:t>– </a:t>
            </a:r>
            <a:r>
              <a:rPr lang="en-US" sz="2200" dirty="0" smtClean="0">
                <a:solidFill>
                  <a:schemeClr val="accent3"/>
                </a:solidFill>
              </a:rPr>
              <a:t>Remove </a:t>
            </a:r>
            <a:r>
              <a:rPr lang="en-US" sz="2200" dirty="0">
                <a:solidFill>
                  <a:schemeClr val="accent3"/>
                </a:solidFill>
              </a:rPr>
              <a:t>stigma of “social services” </a:t>
            </a:r>
            <a:endParaRPr lang="en-US" sz="2200" dirty="0" smtClean="0">
              <a:solidFill>
                <a:schemeClr val="accent3"/>
              </a:solidFill>
            </a:endParaRPr>
          </a:p>
          <a:p>
            <a:pPr>
              <a:spcBef>
                <a:spcPts val="0"/>
              </a:spcBef>
              <a:buFont typeface="Wingdings" panose="05000000000000000000" pitchFamily="2" charset="2"/>
              <a:buChar char="§"/>
            </a:pPr>
            <a:r>
              <a:rPr lang="en-US" sz="3000" dirty="0" smtClean="0">
                <a:solidFill>
                  <a:schemeClr val="accent3"/>
                </a:solidFill>
              </a:rPr>
              <a:t>Give facts</a:t>
            </a:r>
          </a:p>
          <a:p>
            <a:pPr lvl="1">
              <a:spcBef>
                <a:spcPts val="0"/>
              </a:spcBef>
              <a:buFont typeface="Candara" panose="020E0502030303020204" pitchFamily="34" charset="0"/>
              <a:buChar char="‐"/>
            </a:pPr>
            <a:r>
              <a:rPr lang="en-US" sz="2400" dirty="0" smtClean="0">
                <a:solidFill>
                  <a:schemeClr val="accent3"/>
                </a:solidFill>
              </a:rPr>
              <a:t>Doctors don’t know what insurance you have</a:t>
            </a:r>
            <a:endParaRPr lang="en-US" sz="2400" dirty="0">
              <a:solidFill>
                <a:schemeClr val="accent3"/>
              </a:solidFill>
            </a:endParaRPr>
          </a:p>
          <a:p>
            <a:pPr>
              <a:buFont typeface="Wingdings" panose="05000000000000000000" pitchFamily="2" charset="2"/>
              <a:buChar char="§"/>
            </a:pPr>
            <a:r>
              <a:rPr lang="en-US" sz="2800" dirty="0" smtClean="0">
                <a:solidFill>
                  <a:schemeClr val="accent3"/>
                </a:solidFill>
              </a:rPr>
              <a:t>DISCUSSION</a:t>
            </a:r>
            <a:endParaRPr lang="en-US" sz="2800" dirty="0">
              <a:solidFill>
                <a:schemeClr val="accent3"/>
              </a:solidFill>
            </a:endParaRPr>
          </a:p>
        </p:txBody>
      </p:sp>
      <p:sp>
        <p:nvSpPr>
          <p:cNvPr id="5" name="Title 1"/>
          <p:cNvSpPr>
            <a:spLocks noGrp="1"/>
          </p:cNvSpPr>
          <p:nvPr>
            <p:ph type="title"/>
          </p:nvPr>
        </p:nvSpPr>
        <p:spPr/>
        <p:txBody>
          <a:bodyPr anchor="ctr"/>
          <a:lstStyle/>
          <a:p>
            <a:r>
              <a:rPr lang="en-US" dirty="0"/>
              <a:t>Ways to </a:t>
            </a:r>
            <a:r>
              <a:rPr lang="en-US" dirty="0" smtClean="0"/>
              <a:t>Fight External Stigma</a:t>
            </a:r>
            <a:endParaRPr lang="en-US" dirty="0"/>
          </a:p>
        </p:txBody>
      </p:sp>
    </p:spTree>
    <p:extLst>
      <p:ext uri="{BB962C8B-B14F-4D97-AF65-F5344CB8AC3E}">
        <p14:creationId xmlns:p14="http://schemas.microsoft.com/office/powerpoint/2010/main" val="2595408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dirty="0"/>
              <a:t>Discussion on </a:t>
            </a:r>
            <a:r>
              <a:rPr lang="en-US"/>
              <a:t>other </a:t>
            </a:r>
            <a:r>
              <a:rPr lang="en-US" smtClean="0"/>
              <a:t>positive ways </a:t>
            </a:r>
            <a:r>
              <a:rPr lang="en-US" dirty="0"/>
              <a:t>to </a:t>
            </a:r>
            <a:r>
              <a:rPr lang="en-US" dirty="0" smtClean="0"/>
              <a:t>talk about benefits</a:t>
            </a:r>
            <a:r>
              <a:rPr lang="en-US" sz="2400" dirty="0" smtClean="0"/>
              <a:t>(added </a:t>
            </a:r>
            <a:r>
              <a:rPr lang="en-US" sz="2400" dirty="0"/>
              <a:t>after webinar)</a:t>
            </a:r>
            <a:endParaRPr lang="en-US" dirty="0"/>
          </a:p>
        </p:txBody>
      </p:sp>
      <p:sp>
        <p:nvSpPr>
          <p:cNvPr id="3" name="Content Placeholder 2"/>
          <p:cNvSpPr>
            <a:spLocks noGrp="1"/>
          </p:cNvSpPr>
          <p:nvPr>
            <p:ph idx="1"/>
          </p:nvPr>
        </p:nvSpPr>
        <p:spPr>
          <a:xfrm>
            <a:off x="2933700" y="2129061"/>
            <a:ext cx="8770571" cy="4576539"/>
          </a:xfrm>
        </p:spPr>
        <p:txBody>
          <a:bodyPr>
            <a:normAutofit/>
          </a:bodyPr>
          <a:lstStyle/>
          <a:p>
            <a:pPr marL="0" indent="0">
              <a:buNone/>
            </a:pPr>
            <a:r>
              <a:rPr lang="en-US" dirty="0" smtClean="0"/>
              <a:t> </a:t>
            </a:r>
            <a:r>
              <a:rPr lang="en-US" sz="2400" dirty="0" smtClean="0"/>
              <a:t>Approach from an empowerment </a:t>
            </a:r>
            <a:r>
              <a:rPr lang="en-US" sz="2400" dirty="0"/>
              <a:t>side of things </a:t>
            </a:r>
            <a:r>
              <a:rPr lang="en-US" sz="2400" dirty="0" smtClean="0"/>
              <a:t>– help them look at the bigger picture.  </a:t>
            </a:r>
            <a:r>
              <a:rPr lang="en-US" sz="2400" dirty="0"/>
              <a:t>How could </a:t>
            </a:r>
            <a:r>
              <a:rPr lang="en-US" sz="2400" dirty="0" smtClean="0"/>
              <a:t>this extra money </a:t>
            </a:r>
            <a:r>
              <a:rPr lang="en-US" sz="2400" dirty="0"/>
              <a:t>help you with a situation in your household.  Get them thinking about what they could save money </a:t>
            </a:r>
            <a:r>
              <a:rPr lang="en-US" sz="2400" dirty="0" smtClean="0"/>
              <a:t>on.  Ask </a:t>
            </a:r>
            <a:r>
              <a:rPr lang="en-US" sz="2400" i="1" dirty="0" smtClean="0"/>
              <a:t>them</a:t>
            </a:r>
            <a:r>
              <a:rPr lang="en-US" sz="2400" dirty="0" smtClean="0"/>
              <a:t> what they would use the money for.</a:t>
            </a:r>
            <a:endParaRPr lang="en-US" sz="2400" dirty="0"/>
          </a:p>
          <a:p>
            <a:pPr marL="0" indent="0">
              <a:buNone/>
            </a:pPr>
            <a:r>
              <a:rPr lang="en-US" sz="2400" dirty="0" smtClean="0"/>
              <a:t>When </a:t>
            </a:r>
            <a:r>
              <a:rPr lang="en-US" sz="2400" dirty="0"/>
              <a:t>screening for </a:t>
            </a:r>
            <a:r>
              <a:rPr lang="en-US" sz="2400" dirty="0" smtClean="0"/>
              <a:t>MSP explain that it is </a:t>
            </a:r>
            <a:r>
              <a:rPr lang="en-US" sz="2400" dirty="0"/>
              <a:t>a 2 for 1 program.  </a:t>
            </a:r>
            <a:r>
              <a:rPr lang="en-US" sz="2400" dirty="0" smtClean="0"/>
              <a:t>First you save money on the Medicare part B premium and also on the Medicare part D costs.  The $120 saved on the part B premium can be used to pay the electric bill, etc.  Money </a:t>
            </a:r>
            <a:r>
              <a:rPr lang="en-US" sz="2400" dirty="0"/>
              <a:t>saved can pay for gas, cable bill</a:t>
            </a:r>
            <a:r>
              <a:rPr lang="en-US" sz="2400" dirty="0" smtClean="0"/>
              <a:t>, taxes, </a:t>
            </a:r>
            <a:r>
              <a:rPr lang="en-US" sz="2400" dirty="0"/>
              <a:t>etc.</a:t>
            </a:r>
            <a:endParaRPr lang="en-US" sz="2400" dirty="0"/>
          </a:p>
        </p:txBody>
      </p:sp>
    </p:spTree>
    <p:extLst>
      <p:ext uri="{BB962C8B-B14F-4D97-AF65-F5344CB8AC3E}">
        <p14:creationId xmlns:p14="http://schemas.microsoft.com/office/powerpoint/2010/main" val="3828567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
            </a:pPr>
            <a:r>
              <a:rPr lang="en-US" sz="2800" dirty="0" smtClean="0">
                <a:solidFill>
                  <a:schemeClr val="accent3"/>
                </a:solidFill>
              </a:rPr>
              <a:t>Improve enrollment process </a:t>
            </a:r>
            <a:endParaRPr lang="en-US" sz="2800" dirty="0">
              <a:solidFill>
                <a:schemeClr val="accent3"/>
              </a:solidFill>
            </a:endParaRPr>
          </a:p>
          <a:p>
            <a:pPr lvl="1">
              <a:buFont typeface="Candara" panose="020E0502030303020204" pitchFamily="34" charset="0"/>
              <a:buChar char="‐"/>
            </a:pPr>
            <a:r>
              <a:rPr lang="en-US" sz="2400" dirty="0" smtClean="0">
                <a:solidFill>
                  <a:schemeClr val="accent3"/>
                </a:solidFill>
              </a:rPr>
              <a:t>Automate the SLMB+ eligibility renewal in CARES?</a:t>
            </a:r>
          </a:p>
          <a:p>
            <a:pPr>
              <a:buFont typeface="Wingdings" panose="05000000000000000000" pitchFamily="2" charset="2"/>
              <a:buChar char="§"/>
            </a:pPr>
            <a:endParaRPr lang="en-US" dirty="0" smtClean="0"/>
          </a:p>
        </p:txBody>
      </p:sp>
      <p:sp>
        <p:nvSpPr>
          <p:cNvPr id="6" name="Title 1"/>
          <p:cNvSpPr>
            <a:spLocks noGrp="1"/>
          </p:cNvSpPr>
          <p:nvPr>
            <p:ph type="title"/>
          </p:nvPr>
        </p:nvSpPr>
        <p:spPr/>
        <p:txBody>
          <a:bodyPr anchor="ctr"/>
          <a:lstStyle/>
          <a:p>
            <a:r>
              <a:rPr lang="en-US" dirty="0"/>
              <a:t>Ways to </a:t>
            </a:r>
            <a:r>
              <a:rPr lang="en-US" dirty="0" smtClean="0"/>
              <a:t>Fight Stigma through Policy Change</a:t>
            </a:r>
            <a:endParaRPr lang="en-US" dirty="0"/>
          </a:p>
        </p:txBody>
      </p:sp>
    </p:spTree>
    <p:extLst>
      <p:ext uri="{BB962C8B-B14F-4D97-AF65-F5344CB8AC3E}">
        <p14:creationId xmlns:p14="http://schemas.microsoft.com/office/powerpoint/2010/main" val="4010837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Closing</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smtClean="0">
                <a:solidFill>
                  <a:schemeClr val="accent3"/>
                </a:solidFill>
              </a:rPr>
              <a:t>Do what you can to fight stigma!</a:t>
            </a:r>
          </a:p>
          <a:p>
            <a:pPr>
              <a:buFont typeface="Wingdings" panose="05000000000000000000" pitchFamily="2" charset="2"/>
              <a:buChar char="§"/>
            </a:pPr>
            <a:r>
              <a:rPr lang="en-US" sz="2800" dirty="0" smtClean="0">
                <a:solidFill>
                  <a:schemeClr val="accent3"/>
                </a:solidFill>
              </a:rPr>
              <a:t>Share things that work with others</a:t>
            </a:r>
          </a:p>
          <a:p>
            <a:pPr>
              <a:buFont typeface="Wingdings" panose="05000000000000000000" pitchFamily="2" charset="2"/>
              <a:buChar char="§"/>
            </a:pPr>
            <a:r>
              <a:rPr lang="en-US" sz="2800" dirty="0" smtClean="0">
                <a:solidFill>
                  <a:schemeClr val="accent3"/>
                </a:solidFill>
              </a:rPr>
              <a:t>Most importantly, educate people about available programs but respect individual’s choice</a:t>
            </a:r>
          </a:p>
          <a:p>
            <a:pPr lvl="1">
              <a:buFont typeface="Candara" panose="020E0502030303020204" pitchFamily="34" charset="0"/>
              <a:buChar char="‐"/>
            </a:pPr>
            <a:r>
              <a:rPr lang="en-US" sz="2400" dirty="0" smtClean="0">
                <a:solidFill>
                  <a:schemeClr val="accent3"/>
                </a:solidFill>
              </a:rPr>
              <a:t>May choose to enroll at a later date</a:t>
            </a:r>
          </a:p>
        </p:txBody>
      </p:sp>
    </p:spTree>
    <p:extLst>
      <p:ext uri="{BB962C8B-B14F-4D97-AF65-F5344CB8AC3E}">
        <p14:creationId xmlns:p14="http://schemas.microsoft.com/office/powerpoint/2010/main" val="1182695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Learning Objectives</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smtClean="0"/>
              <a:t>Understand why people choose not to apply for benefits</a:t>
            </a:r>
          </a:p>
          <a:p>
            <a:pPr>
              <a:buFont typeface="Wingdings" panose="05000000000000000000" pitchFamily="2" charset="2"/>
              <a:buChar char="§"/>
            </a:pPr>
            <a:r>
              <a:rPr lang="en-US" sz="2800" dirty="0" smtClean="0"/>
              <a:t>Define stigma</a:t>
            </a:r>
          </a:p>
          <a:p>
            <a:pPr>
              <a:buFont typeface="Wingdings" panose="05000000000000000000" pitchFamily="2" charset="2"/>
              <a:buChar char="§"/>
            </a:pPr>
            <a:r>
              <a:rPr lang="en-US" sz="2800" dirty="0" smtClean="0"/>
              <a:t>Learn </a:t>
            </a:r>
            <a:r>
              <a:rPr lang="en-US" sz="2800" dirty="0"/>
              <a:t>common</a:t>
            </a:r>
            <a:r>
              <a:rPr lang="en-US" sz="2800" dirty="0" smtClean="0"/>
              <a:t> false perceptions about financial assistance programs</a:t>
            </a:r>
          </a:p>
          <a:p>
            <a:pPr>
              <a:buFont typeface="Wingdings" panose="05000000000000000000" pitchFamily="2" charset="2"/>
              <a:buChar char="§"/>
            </a:pPr>
            <a:r>
              <a:rPr lang="en-US" sz="2800" dirty="0" smtClean="0"/>
              <a:t>Brainstorm ways to overcome stigma</a:t>
            </a:r>
            <a:endParaRPr lang="en-US" sz="2800" dirty="0"/>
          </a:p>
        </p:txBody>
      </p:sp>
    </p:spTree>
    <p:extLst>
      <p:ext uri="{BB962C8B-B14F-4D97-AF65-F5344CB8AC3E}">
        <p14:creationId xmlns:p14="http://schemas.microsoft.com/office/powerpoint/2010/main" val="1867816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7916" y="556193"/>
            <a:ext cx="8405884" cy="1559368"/>
          </a:xfrm>
        </p:spPr>
        <p:txBody>
          <a:bodyPr anchor="ctr"/>
          <a:lstStyle/>
          <a:p>
            <a:r>
              <a:rPr lang="en-US" dirty="0"/>
              <a:t>Data from </a:t>
            </a:r>
            <a:r>
              <a:rPr lang="en-US" dirty="0" smtClean="0"/>
              <a:t>2013 about SNAP</a:t>
            </a:r>
            <a:endParaRPr lang="en-US" dirty="0"/>
          </a:p>
        </p:txBody>
      </p:sp>
      <p:sp>
        <p:nvSpPr>
          <p:cNvPr id="3" name="Content Placeholder 2"/>
          <p:cNvSpPr>
            <a:spLocks noGrp="1"/>
          </p:cNvSpPr>
          <p:nvPr>
            <p:ph idx="1"/>
          </p:nvPr>
        </p:nvSpPr>
        <p:spPr>
          <a:xfrm>
            <a:off x="2947916" y="2254101"/>
            <a:ext cx="8405884" cy="4119403"/>
          </a:xfrm>
        </p:spPr>
        <p:txBody>
          <a:bodyPr>
            <a:normAutofit/>
          </a:bodyPr>
          <a:lstStyle/>
          <a:p>
            <a:pPr lvl="1" eaLnBrk="0" hangingPunct="0">
              <a:spcBef>
                <a:spcPct val="20000"/>
              </a:spcBef>
              <a:spcAft>
                <a:spcPts val="1200"/>
              </a:spcAft>
              <a:buClr>
                <a:srgbClr val="003767"/>
              </a:buClr>
              <a:buSzPct val="80000"/>
              <a:buFont typeface="Wingdings" panose="05000000000000000000" pitchFamily="2" charset="2"/>
              <a:buChar char="§"/>
            </a:pPr>
            <a:r>
              <a:rPr lang="en-US" sz="2600" dirty="0" smtClean="0">
                <a:solidFill>
                  <a:schemeClr val="accent3"/>
                </a:solidFill>
                <a:ea typeface="ヒラギノ角ゴ Pro W3" charset="-128"/>
                <a:cs typeface="Arial" panose="020B0604020202020204" pitchFamily="34" charset="0"/>
              </a:rPr>
              <a:t>Only </a:t>
            </a:r>
            <a:r>
              <a:rPr lang="en-US" sz="2600" b="1" dirty="0" smtClean="0">
                <a:solidFill>
                  <a:schemeClr val="accent3"/>
                </a:solidFill>
                <a:ea typeface="ヒラギノ角ゴ Pro W3" charset="-128"/>
                <a:cs typeface="Arial" panose="020B0604020202020204" pitchFamily="34" charset="0"/>
              </a:rPr>
              <a:t>about 2-in-5</a:t>
            </a:r>
            <a:r>
              <a:rPr lang="en-US" sz="2600" dirty="0" smtClean="0">
                <a:solidFill>
                  <a:schemeClr val="accent3"/>
                </a:solidFill>
                <a:ea typeface="ヒラギノ角ゴ Pro W3" charset="-128"/>
                <a:cs typeface="Arial" panose="020B0604020202020204" pitchFamily="34" charset="0"/>
              </a:rPr>
              <a:t> older adults likely eligible for SNAP were enrolled in the benefit. </a:t>
            </a:r>
          </a:p>
          <a:p>
            <a:pPr lvl="1" eaLnBrk="0" hangingPunct="0">
              <a:spcBef>
                <a:spcPct val="20000"/>
              </a:spcBef>
              <a:spcAft>
                <a:spcPts val="1200"/>
              </a:spcAft>
              <a:buClr>
                <a:srgbClr val="003767"/>
              </a:buClr>
              <a:buSzPct val="80000"/>
              <a:buFont typeface="Wingdings" panose="05000000000000000000" pitchFamily="2" charset="2"/>
              <a:buChar char="§"/>
            </a:pPr>
            <a:r>
              <a:rPr lang="en-US" sz="2600" b="1" dirty="0" smtClean="0">
                <a:solidFill>
                  <a:schemeClr val="accent3"/>
                </a:solidFill>
                <a:ea typeface="ヒラギノ角ゴ Pro W3" charset="-128"/>
                <a:cs typeface="Arial" panose="020B0604020202020204" pitchFamily="34" charset="0"/>
              </a:rPr>
              <a:t>5,179,179</a:t>
            </a:r>
            <a:r>
              <a:rPr lang="en-US" sz="2600" dirty="0" smtClean="0">
                <a:solidFill>
                  <a:schemeClr val="accent3"/>
                </a:solidFill>
                <a:ea typeface="ヒラギノ角ゴ Pro W3" charset="-128"/>
                <a:cs typeface="Arial" panose="020B0604020202020204" pitchFamily="34" charset="0"/>
              </a:rPr>
              <a:t> older adults were missing out on the benefit. </a:t>
            </a:r>
          </a:p>
          <a:p>
            <a:pPr lvl="1" eaLnBrk="0" hangingPunct="0">
              <a:spcBef>
                <a:spcPct val="20000"/>
              </a:spcBef>
              <a:spcAft>
                <a:spcPts val="1200"/>
              </a:spcAft>
              <a:buClr>
                <a:srgbClr val="003767"/>
              </a:buClr>
              <a:buSzPct val="80000"/>
              <a:buFont typeface="Wingdings" panose="05000000000000000000" pitchFamily="2" charset="2"/>
              <a:buChar char="§"/>
            </a:pPr>
            <a:r>
              <a:rPr lang="en-US" sz="2600" dirty="0" smtClean="0">
                <a:solidFill>
                  <a:schemeClr val="accent3"/>
                </a:solidFill>
                <a:ea typeface="ヒラギノ角ゴ Pro W3" charset="-128"/>
                <a:cs typeface="Arial" panose="020B0604020202020204" pitchFamily="34" charset="0"/>
              </a:rPr>
              <a:t>In 2013 alone, older adults missed out on $403 million to help them pay for groceries.</a:t>
            </a:r>
          </a:p>
        </p:txBody>
      </p:sp>
    </p:spTree>
    <p:extLst>
      <p:ext uri="{BB962C8B-B14F-4D97-AF65-F5344CB8AC3E}">
        <p14:creationId xmlns:p14="http://schemas.microsoft.com/office/powerpoint/2010/main" val="3984128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Big Question:  “Why don’t people sign up for benefit programs?</a:t>
            </a:r>
          </a:p>
        </p:txBody>
      </p:sp>
      <p:sp>
        <p:nvSpPr>
          <p:cNvPr id="3" name="Content Placeholder 2"/>
          <p:cNvSpPr>
            <a:spLocks noGrp="1"/>
          </p:cNvSpPr>
          <p:nvPr>
            <p:ph idx="1"/>
          </p:nvPr>
        </p:nvSpPr>
        <p:spPr>
          <a:xfrm>
            <a:off x="2933700" y="2438399"/>
            <a:ext cx="8770571" cy="3921457"/>
          </a:xfrm>
        </p:spPr>
        <p:txBody>
          <a:bodyPr>
            <a:normAutofit/>
          </a:bodyPr>
          <a:lstStyle/>
          <a:p>
            <a:pPr>
              <a:buFont typeface="Wingdings" panose="05000000000000000000" pitchFamily="2" charset="2"/>
              <a:buChar char="§"/>
            </a:pPr>
            <a:r>
              <a:rPr lang="en-US" sz="2800" dirty="0" smtClean="0">
                <a:solidFill>
                  <a:schemeClr val="accent3"/>
                </a:solidFill>
              </a:rPr>
              <a:t>Work associated with </a:t>
            </a:r>
            <a:r>
              <a:rPr lang="en-US" sz="2800" dirty="0">
                <a:solidFill>
                  <a:schemeClr val="accent3"/>
                </a:solidFill>
              </a:rPr>
              <a:t>gathering </a:t>
            </a:r>
            <a:r>
              <a:rPr lang="en-US" sz="2800" dirty="0" smtClean="0">
                <a:solidFill>
                  <a:schemeClr val="accent3"/>
                </a:solidFill>
              </a:rPr>
              <a:t>information </a:t>
            </a:r>
          </a:p>
          <a:p>
            <a:pPr lvl="1">
              <a:buFont typeface="Wingdings" panose="05000000000000000000" pitchFamily="2" charset="2"/>
              <a:buChar char="§"/>
            </a:pPr>
            <a:r>
              <a:rPr lang="en-US" sz="2400" dirty="0" smtClean="0">
                <a:solidFill>
                  <a:schemeClr val="accent3"/>
                </a:solidFill>
              </a:rPr>
              <a:t>filling </a:t>
            </a:r>
            <a:r>
              <a:rPr lang="en-US" sz="2400" dirty="0">
                <a:solidFill>
                  <a:schemeClr val="accent3"/>
                </a:solidFill>
              </a:rPr>
              <a:t>out </a:t>
            </a:r>
            <a:r>
              <a:rPr lang="en-US" sz="2400" dirty="0" smtClean="0">
                <a:solidFill>
                  <a:schemeClr val="accent3"/>
                </a:solidFill>
              </a:rPr>
              <a:t>paperwork</a:t>
            </a:r>
          </a:p>
          <a:p>
            <a:pPr lvl="1">
              <a:buFont typeface="Wingdings" panose="05000000000000000000" pitchFamily="2" charset="2"/>
              <a:buChar char="§"/>
            </a:pPr>
            <a:r>
              <a:rPr lang="en-US" sz="2400" dirty="0" smtClean="0">
                <a:solidFill>
                  <a:schemeClr val="accent3"/>
                </a:solidFill>
              </a:rPr>
              <a:t>finding transportation</a:t>
            </a:r>
            <a:endParaRPr lang="en-US" sz="2400" dirty="0">
              <a:solidFill>
                <a:schemeClr val="accent3"/>
              </a:solidFill>
            </a:endParaRPr>
          </a:p>
          <a:p>
            <a:pPr>
              <a:buFont typeface="Wingdings" panose="05000000000000000000" pitchFamily="2" charset="2"/>
              <a:buChar char="§"/>
            </a:pPr>
            <a:r>
              <a:rPr lang="en-US" sz="2800" dirty="0">
                <a:solidFill>
                  <a:schemeClr val="accent3"/>
                </a:solidFill>
              </a:rPr>
              <a:t>Stigma</a:t>
            </a:r>
          </a:p>
          <a:p>
            <a:pPr lvl="1">
              <a:buFont typeface="Wingdings" panose="05000000000000000000" pitchFamily="2" charset="2"/>
              <a:buChar char="§"/>
            </a:pPr>
            <a:r>
              <a:rPr lang="en-US" sz="2400" dirty="0">
                <a:solidFill>
                  <a:schemeClr val="accent3"/>
                </a:solidFill>
              </a:rPr>
              <a:t>External</a:t>
            </a:r>
          </a:p>
          <a:p>
            <a:pPr lvl="1">
              <a:buFont typeface="Wingdings" panose="05000000000000000000" pitchFamily="2" charset="2"/>
              <a:buChar char="§"/>
            </a:pPr>
            <a:r>
              <a:rPr lang="en-US" sz="2400" dirty="0">
                <a:solidFill>
                  <a:schemeClr val="accent3"/>
                </a:solidFill>
              </a:rPr>
              <a:t>Internal</a:t>
            </a:r>
          </a:p>
          <a:p>
            <a:pPr>
              <a:buFont typeface="Wingdings" panose="05000000000000000000" pitchFamily="2" charset="2"/>
              <a:buChar char="§"/>
            </a:pPr>
            <a:r>
              <a:rPr lang="en-US" sz="2800" dirty="0">
                <a:solidFill>
                  <a:schemeClr val="accent3"/>
                </a:solidFill>
              </a:rPr>
              <a:t>Other?</a:t>
            </a:r>
          </a:p>
        </p:txBody>
      </p:sp>
    </p:spTree>
    <p:extLst>
      <p:ext uri="{BB962C8B-B14F-4D97-AF65-F5344CB8AC3E}">
        <p14:creationId xmlns:p14="http://schemas.microsoft.com/office/powerpoint/2010/main" val="482839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568345"/>
            <a:ext cx="8770571" cy="1560716"/>
          </a:xfrm>
        </p:spPr>
        <p:txBody>
          <a:bodyPr anchor="ctr"/>
          <a:lstStyle/>
          <a:p>
            <a:r>
              <a:rPr lang="en-US" dirty="0" smtClean="0"/>
              <a:t>What is Stigma?</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smtClean="0">
                <a:solidFill>
                  <a:schemeClr val="accent3"/>
                </a:solidFill>
              </a:rPr>
              <a:t>A set of negative and often unfair beliefs that a society or group of people have about something</a:t>
            </a:r>
          </a:p>
          <a:p>
            <a:pPr>
              <a:buFont typeface="Wingdings" panose="05000000000000000000" pitchFamily="2" charset="2"/>
              <a:buChar char="§"/>
            </a:pPr>
            <a:r>
              <a:rPr lang="en-US" sz="2800" dirty="0">
                <a:solidFill>
                  <a:schemeClr val="accent3"/>
                </a:solidFill>
              </a:rPr>
              <a:t>A</a:t>
            </a:r>
            <a:r>
              <a:rPr lang="en-US" sz="2800" dirty="0" smtClean="0">
                <a:solidFill>
                  <a:schemeClr val="accent3"/>
                </a:solidFill>
              </a:rPr>
              <a:t> mark of disgrace or infamy; a stain or reproach, as on one's reputation</a:t>
            </a:r>
          </a:p>
          <a:p>
            <a:pPr>
              <a:buFont typeface="Wingdings" panose="05000000000000000000" pitchFamily="2" charset="2"/>
              <a:buChar char="§"/>
            </a:pPr>
            <a:r>
              <a:rPr lang="en-US" sz="2800" dirty="0" smtClean="0">
                <a:solidFill>
                  <a:schemeClr val="accent3"/>
                </a:solidFill>
              </a:rPr>
              <a:t>Stigma prevents people from seeking help</a:t>
            </a:r>
            <a:endParaRPr lang="en-US" sz="2800" dirty="0">
              <a:solidFill>
                <a:schemeClr val="accent3"/>
              </a:solidFill>
            </a:endParaRPr>
          </a:p>
        </p:txBody>
      </p:sp>
    </p:spTree>
    <p:extLst>
      <p:ext uri="{BB962C8B-B14F-4D97-AF65-F5344CB8AC3E}">
        <p14:creationId xmlns:p14="http://schemas.microsoft.com/office/powerpoint/2010/main" val="3436714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568345"/>
            <a:ext cx="8770571" cy="1560716"/>
          </a:xfrm>
        </p:spPr>
        <p:txBody>
          <a:bodyPr anchor="ctr"/>
          <a:lstStyle/>
          <a:p>
            <a:r>
              <a:rPr lang="en-US" dirty="0" smtClean="0"/>
              <a:t>How are poor people perceived?</a:t>
            </a:r>
            <a:endParaRPr lang="en-US" dirty="0"/>
          </a:p>
        </p:txBody>
      </p:sp>
      <p:sp>
        <p:nvSpPr>
          <p:cNvPr id="3" name="Content Placeholder 2"/>
          <p:cNvSpPr>
            <a:spLocks noGrp="1"/>
          </p:cNvSpPr>
          <p:nvPr>
            <p:ph idx="1"/>
          </p:nvPr>
        </p:nvSpPr>
        <p:spPr>
          <a:xfrm>
            <a:off x="2933701" y="2438400"/>
            <a:ext cx="4163136" cy="4419600"/>
          </a:xfrm>
        </p:spPr>
        <p:txBody>
          <a:bodyPr>
            <a:normAutofit/>
          </a:bodyPr>
          <a:lstStyle/>
          <a:p>
            <a:pPr lvl="1">
              <a:buFont typeface="Wingdings" panose="05000000000000000000" pitchFamily="2" charset="2"/>
              <a:buChar char="§"/>
            </a:pPr>
            <a:r>
              <a:rPr lang="en-US" sz="2800" dirty="0" smtClean="0">
                <a:solidFill>
                  <a:schemeClr val="accent3"/>
                </a:solidFill>
              </a:rPr>
              <a:t>Lazy?</a:t>
            </a:r>
          </a:p>
          <a:p>
            <a:pPr lvl="1">
              <a:buFont typeface="Wingdings" panose="05000000000000000000" pitchFamily="2" charset="2"/>
              <a:buChar char="§"/>
            </a:pPr>
            <a:r>
              <a:rPr lang="en-US" sz="2800" dirty="0" smtClean="0">
                <a:solidFill>
                  <a:schemeClr val="accent3"/>
                </a:solidFill>
              </a:rPr>
              <a:t>Unkempt?</a:t>
            </a:r>
          </a:p>
          <a:p>
            <a:pPr lvl="1">
              <a:buFont typeface="Wingdings" panose="05000000000000000000" pitchFamily="2" charset="2"/>
              <a:buChar char="§"/>
            </a:pPr>
            <a:r>
              <a:rPr lang="en-US" sz="2800" dirty="0" smtClean="0">
                <a:solidFill>
                  <a:schemeClr val="accent3"/>
                </a:solidFill>
              </a:rPr>
              <a:t>Mentally ill?</a:t>
            </a:r>
          </a:p>
          <a:p>
            <a:pPr lvl="1">
              <a:buFont typeface="Wingdings" panose="05000000000000000000" pitchFamily="2" charset="2"/>
              <a:buChar char="§"/>
            </a:pPr>
            <a:r>
              <a:rPr lang="en-US" sz="2800" dirty="0" smtClean="0">
                <a:solidFill>
                  <a:schemeClr val="accent3"/>
                </a:solidFill>
              </a:rPr>
              <a:t>Old people?</a:t>
            </a:r>
          </a:p>
          <a:p>
            <a:pPr lvl="1">
              <a:buFont typeface="Wingdings" panose="05000000000000000000" pitchFamily="2" charset="2"/>
              <a:buChar char="§"/>
            </a:pPr>
            <a:r>
              <a:rPr lang="en-US" sz="2800" dirty="0" smtClean="0">
                <a:solidFill>
                  <a:schemeClr val="accent3"/>
                </a:solidFill>
              </a:rPr>
              <a:t>Unemployed?</a:t>
            </a:r>
          </a:p>
          <a:p>
            <a:pPr lvl="1">
              <a:buFont typeface="Wingdings" panose="05000000000000000000" pitchFamily="2" charset="2"/>
              <a:buChar char="§"/>
            </a:pPr>
            <a:r>
              <a:rPr lang="en-US" sz="2800" dirty="0" smtClean="0">
                <a:solidFill>
                  <a:schemeClr val="accent3"/>
                </a:solidFill>
              </a:rPr>
              <a:t>“less than”</a:t>
            </a:r>
          </a:p>
          <a:p>
            <a:pPr lvl="1">
              <a:buFont typeface="Wingdings" panose="05000000000000000000" pitchFamily="2" charset="2"/>
              <a:buChar char="§"/>
            </a:pPr>
            <a:r>
              <a:rPr lang="en-US" sz="2800" dirty="0" smtClean="0">
                <a:solidFill>
                  <a:schemeClr val="accent3"/>
                </a:solidFill>
              </a:rPr>
              <a:t>Other?</a:t>
            </a:r>
          </a:p>
          <a:p>
            <a:endParaRPr lang="en-US" dirty="0"/>
          </a:p>
        </p:txBody>
      </p:sp>
      <p:pic>
        <p:nvPicPr>
          <p:cNvPr id="4" name="Picture 3" descr="external image rich-man-poor-ma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0997" y="2417479"/>
            <a:ext cx="3626519" cy="3672425"/>
          </a:xfrm>
          <a:prstGeom prst="rect">
            <a:avLst/>
          </a:prstGeom>
        </p:spPr>
      </p:pic>
    </p:spTree>
    <p:extLst>
      <p:ext uri="{BB962C8B-B14F-4D97-AF65-F5344CB8AC3E}">
        <p14:creationId xmlns:p14="http://schemas.microsoft.com/office/powerpoint/2010/main" val="3240878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0620" y="596900"/>
            <a:ext cx="8433179" cy="1549400"/>
          </a:xfrm>
        </p:spPr>
        <p:txBody>
          <a:bodyPr anchor="ctr"/>
          <a:lstStyle/>
          <a:p>
            <a:r>
              <a:rPr lang="en-US" dirty="0" smtClean="0"/>
              <a:t>Who Are the Poor?</a:t>
            </a:r>
            <a:endParaRPr lang="en-US" dirty="0"/>
          </a:p>
        </p:txBody>
      </p:sp>
      <p:pic>
        <p:nvPicPr>
          <p:cNvPr id="4" name="Content Placeholder 3"/>
          <p:cNvPicPr>
            <a:picLocks noGrp="1" noChangeAspect="1"/>
          </p:cNvPicPr>
          <p:nvPr>
            <p:ph idx="1"/>
          </p:nvPr>
        </p:nvPicPr>
        <p:blipFill rotWithShape="1">
          <a:blip r:embed="rId3"/>
          <a:srcRect t="17425" r="44899" b="22165"/>
          <a:stretch/>
        </p:blipFill>
        <p:spPr>
          <a:xfrm>
            <a:off x="4695874" y="2643582"/>
            <a:ext cx="5703719" cy="3569975"/>
          </a:xfrm>
          <a:prstGeom prst="rect">
            <a:avLst/>
          </a:prstGeom>
        </p:spPr>
      </p:pic>
    </p:spTree>
    <p:extLst>
      <p:ext uri="{BB962C8B-B14F-4D97-AF65-F5344CB8AC3E}">
        <p14:creationId xmlns:p14="http://schemas.microsoft.com/office/powerpoint/2010/main" val="1059706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7916" y="520700"/>
            <a:ext cx="8685284" cy="1612900"/>
          </a:xfrm>
        </p:spPr>
        <p:txBody>
          <a:bodyPr anchor="ctr">
            <a:normAutofit/>
          </a:bodyPr>
          <a:lstStyle/>
          <a:p>
            <a:r>
              <a:rPr lang="en-US" dirty="0" smtClean="0"/>
              <a:t>Public money spent on benefits in the US</a:t>
            </a:r>
            <a:endParaRPr lang="en-US" dirty="0"/>
          </a:p>
        </p:txBody>
      </p:sp>
      <p:pic>
        <p:nvPicPr>
          <p:cNvPr id="4" name="Content Placeholder 3"/>
          <p:cNvPicPr>
            <a:picLocks noGrp="1" noChangeAspect="1"/>
          </p:cNvPicPr>
          <p:nvPr>
            <p:ph idx="1"/>
          </p:nvPr>
        </p:nvPicPr>
        <p:blipFill rotWithShape="1">
          <a:blip r:embed="rId3"/>
          <a:srcRect l="54111" t="3826"/>
          <a:stretch/>
        </p:blipFill>
        <p:spPr>
          <a:xfrm>
            <a:off x="4986172" y="2349500"/>
            <a:ext cx="3568699" cy="4273044"/>
          </a:xfrm>
          <a:prstGeom prst="rect">
            <a:avLst/>
          </a:prstGeom>
        </p:spPr>
      </p:pic>
    </p:spTree>
    <p:extLst>
      <p:ext uri="{BB962C8B-B14F-4D97-AF65-F5344CB8AC3E}">
        <p14:creationId xmlns:p14="http://schemas.microsoft.com/office/powerpoint/2010/main" val="2524920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3324" y="764274"/>
            <a:ext cx="8460475" cy="1405719"/>
          </a:xfrm>
        </p:spPr>
        <p:txBody>
          <a:bodyPr anchor="ctr"/>
          <a:lstStyle/>
          <a:p>
            <a:r>
              <a:rPr lang="en-US" dirty="0" smtClean="0">
                <a:latin typeface="Candara" panose="020E0502030303020204" pitchFamily="34" charset="0"/>
              </a:rPr>
              <a:t>Internal Stigma</a:t>
            </a:r>
            <a:endParaRPr lang="en-US" dirty="0">
              <a:latin typeface="Candara" panose="020E0502030303020204" pitchFamily="34" charset="0"/>
            </a:endParaRPr>
          </a:p>
        </p:txBody>
      </p:sp>
      <p:sp>
        <p:nvSpPr>
          <p:cNvPr id="3" name="Content Placeholder 2"/>
          <p:cNvSpPr>
            <a:spLocks noGrp="1"/>
          </p:cNvSpPr>
          <p:nvPr>
            <p:ph idx="1"/>
          </p:nvPr>
        </p:nvSpPr>
        <p:spPr>
          <a:xfrm>
            <a:off x="2893325" y="2169993"/>
            <a:ext cx="9062114" cy="4544705"/>
          </a:xfrm>
        </p:spPr>
        <p:txBody>
          <a:bodyPr>
            <a:normAutofit fontScale="92500"/>
          </a:bodyPr>
          <a:lstStyle/>
          <a:p>
            <a:pPr marL="0" indent="0">
              <a:spcBef>
                <a:spcPts val="0"/>
              </a:spcBef>
              <a:spcAft>
                <a:spcPts val="600"/>
              </a:spcAft>
              <a:buNone/>
            </a:pPr>
            <a:r>
              <a:rPr lang="en-US" sz="3000" dirty="0" smtClean="0">
                <a:solidFill>
                  <a:schemeClr val="accent3"/>
                </a:solidFill>
                <a:latin typeface="Candara" panose="020E0502030303020204" pitchFamily="34" charset="0"/>
              </a:rPr>
              <a:t>Comes from feelings of personal shame or embarrassment.</a:t>
            </a:r>
            <a:endParaRPr lang="en-US" sz="3000" b="1" dirty="0">
              <a:solidFill>
                <a:schemeClr val="accent3"/>
              </a:solidFill>
              <a:latin typeface="Candara" panose="020E0502030303020204" pitchFamily="34" charset="0"/>
            </a:endParaRPr>
          </a:p>
          <a:p>
            <a:pPr lvl="1">
              <a:spcBef>
                <a:spcPts val="0"/>
              </a:spcBef>
              <a:spcAft>
                <a:spcPts val="600"/>
              </a:spcAft>
            </a:pPr>
            <a:r>
              <a:rPr lang="en-US" sz="2600" dirty="0" smtClean="0">
                <a:solidFill>
                  <a:schemeClr val="accent3"/>
                </a:solidFill>
                <a:latin typeface="Candara" panose="020E0502030303020204" pitchFamily="34" charset="0"/>
              </a:rPr>
              <a:t>“I don’t want to be one of those people with the card.”</a:t>
            </a:r>
          </a:p>
          <a:p>
            <a:pPr lvl="1">
              <a:spcBef>
                <a:spcPts val="0"/>
              </a:spcBef>
              <a:spcAft>
                <a:spcPts val="600"/>
              </a:spcAft>
            </a:pPr>
            <a:r>
              <a:rPr lang="en-US" sz="2600" dirty="0" smtClean="0">
                <a:solidFill>
                  <a:schemeClr val="accent3"/>
                </a:solidFill>
                <a:latin typeface="Candara" panose="020E0502030303020204" pitchFamily="34" charset="0"/>
              </a:rPr>
              <a:t>“Other people need these benefits more than me.”</a:t>
            </a:r>
          </a:p>
          <a:p>
            <a:pPr lvl="1">
              <a:spcBef>
                <a:spcPts val="0"/>
              </a:spcBef>
              <a:spcAft>
                <a:spcPts val="600"/>
              </a:spcAft>
            </a:pPr>
            <a:r>
              <a:rPr lang="en-US" sz="2600" dirty="0" smtClean="0">
                <a:solidFill>
                  <a:schemeClr val="accent3"/>
                </a:solidFill>
                <a:latin typeface="Candara" panose="020E0502030303020204" pitchFamily="34" charset="0"/>
              </a:rPr>
              <a:t>“I was always taught you live with what you’ve got.”</a:t>
            </a:r>
          </a:p>
          <a:p>
            <a:pPr lvl="1">
              <a:spcBef>
                <a:spcPts val="0"/>
              </a:spcBef>
              <a:spcAft>
                <a:spcPts val="600"/>
              </a:spcAft>
            </a:pPr>
            <a:r>
              <a:rPr lang="en-US" sz="2600" dirty="0" smtClean="0">
                <a:solidFill>
                  <a:schemeClr val="accent3"/>
                </a:solidFill>
                <a:latin typeface="Candara" panose="020E0502030303020204" pitchFamily="34" charset="0"/>
              </a:rPr>
              <a:t>“My neighbor could find out I’m getting help with food or fuel”</a:t>
            </a:r>
          </a:p>
          <a:p>
            <a:pPr lvl="1">
              <a:spcBef>
                <a:spcPts val="0"/>
              </a:spcBef>
              <a:spcAft>
                <a:spcPts val="600"/>
              </a:spcAft>
            </a:pPr>
            <a:r>
              <a:rPr lang="en-US" sz="2600" dirty="0" smtClean="0">
                <a:solidFill>
                  <a:schemeClr val="accent3"/>
                </a:solidFill>
                <a:latin typeface="Candara" panose="020E0502030303020204" pitchFamily="34" charset="0"/>
              </a:rPr>
              <a:t>“Welfare isn’t for me, it’s for young moms who pop out kids.”</a:t>
            </a:r>
          </a:p>
          <a:p>
            <a:pPr lvl="1">
              <a:spcBef>
                <a:spcPts val="0"/>
              </a:spcBef>
              <a:spcAft>
                <a:spcPts val="600"/>
              </a:spcAft>
            </a:pPr>
            <a:r>
              <a:rPr lang="en-US" sz="2600" dirty="0" smtClean="0">
                <a:solidFill>
                  <a:schemeClr val="accent3"/>
                </a:solidFill>
                <a:latin typeface="Candara" panose="020E0502030303020204" pitchFamily="34" charset="0"/>
              </a:rPr>
              <a:t>“I don’t need any handouts.”</a:t>
            </a:r>
          </a:p>
          <a:p>
            <a:endParaRPr lang="en-US" dirty="0"/>
          </a:p>
        </p:txBody>
      </p:sp>
    </p:spTree>
    <p:extLst>
      <p:ext uri="{BB962C8B-B14F-4D97-AF65-F5344CB8AC3E}">
        <p14:creationId xmlns:p14="http://schemas.microsoft.com/office/powerpoint/2010/main" val="3689862030"/>
      </p:ext>
    </p:extLst>
  </p:cSld>
  <p:clrMapOvr>
    <a:masterClrMapping/>
  </p:clrMapOvr>
</p:sld>
</file>

<file path=ppt/theme/theme1.xml><?xml version="1.0" encoding="utf-8"?>
<a:theme xmlns:a="http://schemas.openxmlformats.org/drawingml/2006/main" name="Feathered">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3525</TotalTime>
  <Words>2036</Words>
  <Application>Microsoft Office PowerPoint</Application>
  <PresentationFormat>Widescreen</PresentationFormat>
  <Paragraphs>219</Paragraphs>
  <Slides>19</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Candara</vt:lpstr>
      <vt:lpstr>Corbel</vt:lpstr>
      <vt:lpstr>Wingdings</vt:lpstr>
      <vt:lpstr>ヒラギノ角ゴ Pro W3</vt:lpstr>
      <vt:lpstr>Feathered</vt:lpstr>
      <vt:lpstr>How Stigma Affects  Benefit Program Enrollments</vt:lpstr>
      <vt:lpstr>Learning Objectives</vt:lpstr>
      <vt:lpstr>Data from 2013 about SNAP</vt:lpstr>
      <vt:lpstr>Big Question:  “Why don’t people sign up for benefit programs?</vt:lpstr>
      <vt:lpstr>What is Stigma?</vt:lpstr>
      <vt:lpstr>How are poor people perceived?</vt:lpstr>
      <vt:lpstr>Who Are the Poor?</vt:lpstr>
      <vt:lpstr>Public money spent on benefits in the US</vt:lpstr>
      <vt:lpstr>Internal Stigma</vt:lpstr>
      <vt:lpstr>External Stigma</vt:lpstr>
      <vt:lpstr>Welfare versus “Welfare”</vt:lpstr>
      <vt:lpstr>Choose words carefully</vt:lpstr>
      <vt:lpstr>Discussion on other ways to describe programs (added after webinar)</vt:lpstr>
      <vt:lpstr>Use phrases that are affirming</vt:lpstr>
      <vt:lpstr>Ways to Fight Internal Stigma</vt:lpstr>
      <vt:lpstr>Ways to Fight External Stigma</vt:lpstr>
      <vt:lpstr>Discussion on other positive ways to talk about benefits(added after webinar)</vt:lpstr>
      <vt:lpstr>Ways to Fight Stigma through Policy Change</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Stigma Affects  Benefits Programs</dc:title>
  <dc:creator>Jane Mahoney</dc:creator>
  <cp:lastModifiedBy>Jane Mahoney</cp:lastModifiedBy>
  <cp:revision>52</cp:revision>
  <dcterms:created xsi:type="dcterms:W3CDTF">2016-05-10T20:04:32Z</dcterms:created>
  <dcterms:modified xsi:type="dcterms:W3CDTF">2016-06-16T16:12:00Z</dcterms:modified>
</cp:coreProperties>
</file>