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66" r:id="rId6"/>
    <p:sldId id="259" r:id="rId7"/>
    <p:sldId id="265" r:id="rId8"/>
    <p:sldId id="263" r:id="rId9"/>
    <p:sldId id="267" r:id="rId10"/>
    <p:sldId id="261" r:id="rId11"/>
    <p:sldId id="260" r:id="rId12"/>
    <p:sldId id="264" r:id="rId13"/>
    <p:sldId id="262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19E54-E242-4844-9555-740913DADFED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A0DF-D32C-423D-8667-E8D9F498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6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136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108"/>
            <a:ext cx="5142455" cy="418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0"/>
            <a:ext cx="3037413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36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413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1365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2216"/>
            <a:ext cx="3037413" cy="46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365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1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</a:t>
            </a:r>
            <a:r>
              <a:rPr lang="en-US" baseline="0" dirty="0"/>
              <a:t> are some resources specifically targeting employers that you can find at the CMS link as well as many other resources listed at the other links on this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0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</a:t>
            </a:r>
            <a:r>
              <a:rPr lang="en-US" baseline="0" dirty="0"/>
              <a:t> we have emphasized in our discussions about MIPPA Best Practices… Partner outreach provides a way….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15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7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</a:t>
            </a:r>
            <a:r>
              <a:rPr lang="en-US" baseline="0" dirty="0"/>
              <a:t> or does someone from your agency already have connections or relationship with someone at the company?</a:t>
            </a:r>
          </a:p>
          <a:p>
            <a:r>
              <a:rPr lang="en-US" baseline="0" dirty="0"/>
              <a:t>Are there specific issues?  Changing retirement plans?  Older workforce?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*This information was previously</a:t>
            </a:r>
            <a:r>
              <a:rPr lang="en-US" baseline="0" dirty="0"/>
              <a:t> provided by Randy Kohl during this grant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4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you, or does anyone in your agency or your Board</a:t>
            </a:r>
            <a:r>
              <a:rPr lang="en-US" baseline="0" dirty="0"/>
              <a:t> members</a:t>
            </a:r>
            <a:r>
              <a:rPr lang="en-US" dirty="0"/>
              <a:t> know the</a:t>
            </a:r>
            <a:r>
              <a:rPr lang="en-US" baseline="0" dirty="0"/>
              <a:t> HR Director or others in management at the company?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8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HR Director should have the</a:t>
            </a:r>
            <a:r>
              <a:rPr lang="en-US" baseline="0" dirty="0"/>
              <a:t> stats on the number of people 65+ or soon to be.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7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some ideas of things you might offer</a:t>
            </a:r>
            <a:r>
              <a:rPr lang="en-US" baseline="0" dirty="0"/>
              <a:t> in terms of providing information and assistance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</a:t>
            </a:r>
            <a:r>
              <a:rPr lang="en-US" baseline="0" dirty="0"/>
              <a:t> aware that s</a:t>
            </a:r>
            <a:r>
              <a:rPr lang="en-US" dirty="0"/>
              <a:t>ome HR Directors will have knowledge</a:t>
            </a:r>
            <a:r>
              <a:rPr lang="en-US" baseline="0" dirty="0"/>
              <a:t> of Medicare, but not all the details, especially about some of the enrollment issues, late enrollment penalties,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0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Outreach-and-Education/Find-Your-Provider-Type/Employers-and-Unions/Employer-community.html" TargetMode="External"/><Relationship Id="rId7" Type="http://schemas.openxmlformats.org/officeDocument/2006/relationships/hyperlink" Target="http://www.gwaar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hiptacenter.org/login" TargetMode="External"/><Relationship Id="rId5" Type="http://schemas.openxmlformats.org/officeDocument/2006/relationships/hyperlink" Target="http://www.disabilityrightswi.org/" TargetMode="External"/><Relationship Id="rId4" Type="http://schemas.openxmlformats.org/officeDocument/2006/relationships/hyperlink" Target="http://www.medicare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MIPPA Outreach to Employers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dirty="0"/>
              <a:t>August 10,  2017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Debbie Bisswurm &amp; Jane Mahoney</a:t>
            </a:r>
          </a:p>
          <a:p>
            <a:r>
              <a:rPr lang="en-US" sz="2400" dirty="0"/>
              <a:t>Greater WI Agency on Aging Resources, Inc.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501726" y="685800"/>
            <a:ext cx="7086600" cy="1371600"/>
          </a:xfrm>
        </p:spPr>
        <p:txBody>
          <a:bodyPr/>
          <a:lstStyle/>
          <a:p>
            <a:r>
              <a:rPr lang="en-US" i="1" dirty="0"/>
              <a:t>Educate HR Staff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1655" y="2514600"/>
            <a:ext cx="7086600" cy="3505200"/>
          </a:xfrm>
        </p:spPr>
        <p:txBody>
          <a:bodyPr/>
          <a:lstStyle/>
          <a:p>
            <a:r>
              <a:rPr lang="en-US" dirty="0"/>
              <a:t>Provide Information about Medicare and MIPPA Programs</a:t>
            </a:r>
          </a:p>
          <a:p>
            <a:r>
              <a:rPr lang="en-US" dirty="0"/>
              <a:t>Provide resources </a:t>
            </a:r>
          </a:p>
          <a:p>
            <a:r>
              <a:rPr lang="en-US" dirty="0"/>
              <a:t>Explain when/where to make referrals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7086600" cy="3505200"/>
          </a:xfrm>
        </p:spPr>
        <p:txBody>
          <a:bodyPr/>
          <a:lstStyle/>
          <a:p>
            <a:r>
              <a:rPr lang="en-US" dirty="0"/>
              <a:t>Thank the HR Director for their time!</a:t>
            </a:r>
          </a:p>
          <a:p>
            <a:r>
              <a:rPr lang="en-US" dirty="0"/>
              <a:t>Once the relationship is established be sure to maintain it:</a:t>
            </a:r>
          </a:p>
          <a:p>
            <a:pPr lvl="1"/>
            <a:r>
              <a:rPr lang="en-US" dirty="0"/>
              <a:t>Call HR Director periodically</a:t>
            </a:r>
          </a:p>
          <a:p>
            <a:pPr lvl="1"/>
            <a:r>
              <a:rPr lang="en-US" dirty="0"/>
              <a:t>Request feedback</a:t>
            </a:r>
          </a:p>
          <a:p>
            <a:pPr lvl="1"/>
            <a:r>
              <a:rPr lang="en-US" dirty="0"/>
              <a:t>Continue to provide updated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496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506415" y="304800"/>
            <a:ext cx="7086600" cy="13716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086600" cy="3505200"/>
          </a:xfrm>
        </p:spPr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Employer &amp; Union Resources:  </a:t>
            </a: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https://www.cms.gov/Outreach-and-Education/Find-Your-Provider-Type/Employers-and-Unions/Employer-community.html</a:t>
            </a:r>
            <a:endParaRPr lang="en-US" sz="2400" dirty="0"/>
          </a:p>
          <a:p>
            <a:r>
              <a:rPr lang="en-US" sz="2400" dirty="0"/>
              <a:t>Medicare website: </a:t>
            </a:r>
            <a:r>
              <a:rPr lang="en-US" sz="2400" dirty="0">
                <a:hlinkClick r:id="rId4"/>
              </a:rPr>
              <a:t>www.medicare.gov</a:t>
            </a:r>
            <a:endParaRPr lang="en-US" sz="2400" dirty="0"/>
          </a:p>
          <a:p>
            <a:r>
              <a:rPr lang="en-US" sz="2400" dirty="0" err="1"/>
              <a:t>Medigap</a:t>
            </a:r>
            <a:r>
              <a:rPr lang="en-US" sz="2400" dirty="0"/>
              <a:t> Helpline:  (800) 242-1060</a:t>
            </a:r>
          </a:p>
          <a:p>
            <a:r>
              <a:rPr lang="en-US" altLang="en-US" sz="2400" dirty="0">
                <a:ea typeface="Calibri" panose="020F0502020204030204" pitchFamily="34" charset="0"/>
                <a:cs typeface="Arial" panose="020B0604020202020204" pitchFamily="34" charset="0"/>
              </a:rPr>
              <a:t>Disability Rights Wisconsin:  </a:t>
            </a:r>
            <a:r>
              <a:rPr lang="en-US" altLang="en-US" sz="2400" dirty="0"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www.disabilityrightswi.org</a:t>
            </a:r>
            <a:endParaRPr lang="en-US" alt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ea typeface="Calibri" panose="020F0502020204030204" pitchFamily="34" charset="0"/>
                <a:cs typeface="Arial" panose="020B0604020202020204" pitchFamily="34" charset="0"/>
              </a:rPr>
              <a:t>SHIP TA Center at:  </a:t>
            </a:r>
            <a:r>
              <a:rPr lang="en-US" altLang="en-US" sz="2400" dirty="0"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www.shiptacenter.org/login</a:t>
            </a:r>
            <a:endParaRPr lang="en-US" alt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/>
              <a:t>MIPPA page “Medicare Outreach and Assistance” at GWAAR website:  </a:t>
            </a:r>
            <a:r>
              <a:rPr lang="en-US" sz="2400" dirty="0">
                <a:hlinkClick r:id="rId7"/>
              </a:rPr>
              <a:t>www.gwaar.org</a:t>
            </a:r>
            <a:endParaRPr lang="en-US" sz="2400" dirty="0"/>
          </a:p>
          <a:p>
            <a:endParaRPr lang="en-US" alt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1981200"/>
            <a:ext cx="7086600" cy="1371600"/>
          </a:xfrm>
        </p:spPr>
        <p:txBody>
          <a:bodyPr/>
          <a:lstStyle/>
          <a:p>
            <a:r>
              <a:rPr lang="en-US" i="1" dirty="0"/>
              <a:t>Partner Outreach provides a way to connect with people you may not reach through other activities.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52600" y="3361006"/>
            <a:ext cx="6858000" cy="3505200"/>
          </a:xfrm>
        </p:spPr>
        <p:txBody>
          <a:bodyPr/>
          <a:lstStyle/>
          <a:p>
            <a:r>
              <a:rPr lang="en-US" dirty="0"/>
              <a:t>Consider Employers and Unions as potential </a:t>
            </a:r>
            <a:r>
              <a:rPr lang="en-US" b="1" dirty="0"/>
              <a:t>partners</a:t>
            </a:r>
            <a:r>
              <a:rPr lang="en-US" dirty="0"/>
              <a:t> in reaching:</a:t>
            </a:r>
          </a:p>
          <a:p>
            <a:pPr lvl="1"/>
            <a:r>
              <a:rPr lang="en-US" dirty="0"/>
              <a:t>Employees at or nearing retirement</a:t>
            </a:r>
          </a:p>
          <a:p>
            <a:pPr lvl="1"/>
            <a:r>
              <a:rPr lang="en-US" dirty="0"/>
              <a:t>Employees caring for older or disabled family members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1295400"/>
            <a:ext cx="7086600" cy="1371600"/>
          </a:xfrm>
        </p:spPr>
        <p:txBody>
          <a:bodyPr/>
          <a:lstStyle/>
          <a:p>
            <a:r>
              <a:rPr lang="en-US" i="1" dirty="0"/>
              <a:t>Employer outreach is a process that begins with establishing a relationship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371600" y="2971800"/>
            <a:ext cx="7086600" cy="3505200"/>
          </a:xfrm>
        </p:spPr>
        <p:txBody>
          <a:bodyPr/>
          <a:lstStyle/>
          <a:p>
            <a:r>
              <a:rPr lang="en-US" dirty="0"/>
              <a:t>Which companies to approach?</a:t>
            </a:r>
          </a:p>
          <a:p>
            <a:pPr lvl="1"/>
            <a:r>
              <a:rPr lang="en-US" dirty="0"/>
              <a:t>Start with larger employers in your county</a:t>
            </a:r>
          </a:p>
          <a:p>
            <a:pPr lvl="1"/>
            <a:r>
              <a:rPr lang="en-US" dirty="0"/>
              <a:t>Businesses with history of community involvement</a:t>
            </a:r>
          </a:p>
          <a:p>
            <a:pPr lvl="1"/>
            <a:r>
              <a:rPr lang="en-US" dirty="0"/>
              <a:t>Businesses that tend to employ older workers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7086600" cy="1371600"/>
          </a:xfrm>
        </p:spPr>
        <p:txBody>
          <a:bodyPr/>
          <a:lstStyle/>
          <a:p>
            <a:r>
              <a:rPr lang="en-US" i="1" dirty="0"/>
              <a:t>How to approach: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7086600" cy="3505200"/>
          </a:xfrm>
        </p:spPr>
        <p:txBody>
          <a:bodyPr/>
          <a:lstStyle/>
          <a:p>
            <a:pPr lvl="1"/>
            <a:r>
              <a:rPr lang="en-US" dirty="0"/>
              <a:t>HR Staff or a Manager:</a:t>
            </a:r>
          </a:p>
          <a:p>
            <a:pPr lvl="2"/>
            <a:r>
              <a:rPr lang="en-US" dirty="0"/>
              <a:t>Is there an existing relationship?</a:t>
            </a:r>
          </a:p>
          <a:p>
            <a:pPr lvl="1"/>
            <a:r>
              <a:rPr lang="en-US" dirty="0"/>
              <a:t>Are there issues specific to their company or workforce that your agency can help address?</a:t>
            </a:r>
          </a:p>
          <a:p>
            <a:pPr lvl="2"/>
            <a:r>
              <a:rPr lang="en-US" dirty="0"/>
              <a:t>Do some research</a:t>
            </a:r>
          </a:p>
          <a:p>
            <a:pPr lvl="2"/>
            <a:r>
              <a:rPr lang="en-US" dirty="0"/>
              <a:t>Are there ways their mission may match what we are proposing?</a:t>
            </a:r>
          </a:p>
          <a:p>
            <a:pPr lvl="1"/>
            <a:r>
              <a:rPr lang="en-US" dirty="0"/>
              <a:t>Set up a brief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925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1524000"/>
            <a:ext cx="7086600" cy="1295400"/>
          </a:xfrm>
        </p:spPr>
        <p:txBody>
          <a:bodyPr/>
          <a:lstStyle/>
          <a:p>
            <a:r>
              <a:rPr lang="en-US" i="1" dirty="0"/>
              <a:t>Begin a Conversation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Consider the following example:  </a:t>
            </a:r>
            <a:br>
              <a:rPr lang="en-US" sz="2800" dirty="0"/>
            </a:br>
            <a:r>
              <a:rPr lang="en-US" sz="2800" dirty="0"/>
              <a:t>Milwaukee Co Department on Aging*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600200" y="3048000"/>
            <a:ext cx="7086600" cy="3505200"/>
          </a:xfrm>
        </p:spPr>
        <p:txBody>
          <a:bodyPr/>
          <a:lstStyle/>
          <a:p>
            <a:r>
              <a:rPr lang="en-US" sz="2600" dirty="0"/>
              <a:t>MCDA first connected with employers through Wellness and Caregiving issues</a:t>
            </a:r>
          </a:p>
          <a:p>
            <a:r>
              <a:rPr lang="en-US" sz="2600" dirty="0"/>
              <a:t>What’s in it for the employer?</a:t>
            </a:r>
          </a:p>
          <a:p>
            <a:r>
              <a:rPr lang="en-US" sz="2600" dirty="0"/>
              <a:t>Workers often miss work due to caregiving issues</a:t>
            </a:r>
          </a:p>
          <a:p>
            <a:r>
              <a:rPr lang="en-US" sz="2600" dirty="0"/>
              <a:t>MCDA provided information/resources</a:t>
            </a:r>
          </a:p>
          <a:p>
            <a:r>
              <a:rPr lang="en-US" sz="2600" dirty="0"/>
              <a:t>This provided a “foot in the door”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1676400"/>
            <a:ext cx="7086600" cy="1371600"/>
          </a:xfrm>
        </p:spPr>
        <p:txBody>
          <a:bodyPr/>
          <a:lstStyle/>
          <a:p>
            <a:r>
              <a:rPr lang="en-US" i="1" dirty="0"/>
              <a:t>Are there ways you can get a </a:t>
            </a:r>
            <a:br>
              <a:rPr lang="en-US" i="1" dirty="0"/>
            </a:br>
            <a:r>
              <a:rPr lang="en-US" i="1" dirty="0"/>
              <a:t>“foot in the door” with employers in your area?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371557"/>
            <a:ext cx="457200" cy="3622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mage result for free clipart images foot in the doo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32004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826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838200"/>
            <a:ext cx="7086600" cy="1371600"/>
          </a:xfrm>
        </p:spPr>
        <p:txBody>
          <a:bodyPr/>
          <a:lstStyle/>
          <a:p>
            <a:r>
              <a:rPr lang="en-US" i="1" dirty="0"/>
              <a:t>If unable to personally connect with HR or Manager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14599"/>
            <a:ext cx="7086600" cy="3124201"/>
          </a:xfrm>
        </p:spPr>
        <p:txBody>
          <a:bodyPr/>
          <a:lstStyle/>
          <a:p>
            <a:r>
              <a:rPr lang="en-US" dirty="0"/>
              <a:t>Send outreach letter to introduce your agency</a:t>
            </a:r>
          </a:p>
          <a:p>
            <a:pPr lvl="1"/>
            <a:r>
              <a:rPr lang="en-US" sz="2200" dirty="0"/>
              <a:t>Agency letterhead</a:t>
            </a:r>
          </a:p>
          <a:p>
            <a:pPr lvl="1"/>
            <a:r>
              <a:rPr lang="en-US" sz="2200" dirty="0"/>
              <a:t>Be clear and concise</a:t>
            </a:r>
          </a:p>
          <a:p>
            <a:pPr lvl="1"/>
            <a:r>
              <a:rPr lang="en-US" sz="2200" dirty="0"/>
              <a:t>Emphasize how you can help them provide this important info and assistance for their employees</a:t>
            </a:r>
          </a:p>
          <a:p>
            <a:r>
              <a:rPr lang="en-US" dirty="0"/>
              <a:t>Be sure to follow-up with call to HR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5638801"/>
            <a:ext cx="594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*</a:t>
            </a:r>
            <a:r>
              <a:rPr lang="en-US" sz="1800" i="1" dirty="0">
                <a:solidFill>
                  <a:schemeClr val="bg2"/>
                </a:solidFill>
              </a:rPr>
              <a:t>Sample outreach letter from Waukesha County was          included in meeting announcement.</a:t>
            </a:r>
          </a:p>
        </p:txBody>
      </p:sp>
    </p:spTree>
    <p:extLst>
      <p:ext uri="{BB962C8B-B14F-4D97-AF65-F5344CB8AC3E}">
        <p14:creationId xmlns:p14="http://schemas.microsoft.com/office/powerpoint/2010/main" val="222885512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086600" cy="1371600"/>
          </a:xfrm>
        </p:spPr>
        <p:txBody>
          <a:bodyPr/>
          <a:lstStyle/>
          <a:p>
            <a:r>
              <a:rPr lang="en-US" i="1" dirty="0"/>
              <a:t>What’s in it for me? </a:t>
            </a:r>
            <a:br>
              <a:rPr lang="en-US" i="1" dirty="0"/>
            </a:br>
            <a:r>
              <a:rPr lang="en-US" sz="3200" i="1" dirty="0"/>
              <a:t>Explain how this partnership can benefit their business: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86000"/>
            <a:ext cx="7086600" cy="3505200"/>
          </a:xfrm>
        </p:spPr>
        <p:txBody>
          <a:bodyPr/>
          <a:lstStyle/>
          <a:p>
            <a:pPr lvl="0"/>
            <a:r>
              <a:rPr lang="en-US" sz="2400" dirty="0"/>
              <a:t>Having your info/resources will mean less time off work for employees seeking information and assistance</a:t>
            </a:r>
          </a:p>
          <a:p>
            <a:pPr lvl="0"/>
            <a:r>
              <a:rPr lang="en-US" sz="2400" dirty="0"/>
              <a:t>When retirement concerns are addressed, employees will feel less stressed = more productive!</a:t>
            </a:r>
          </a:p>
          <a:p>
            <a:pPr lvl="0"/>
            <a:r>
              <a:rPr lang="en-US" sz="2400" dirty="0"/>
              <a:t>ADRC/EBS can be an excellent resource for the HR Department—partner in retirement planning for the employees—ensuring accurate and complete information</a:t>
            </a:r>
          </a:p>
          <a:p>
            <a:r>
              <a:rPr lang="en-US" sz="2400" dirty="0"/>
              <a:t> Discuss stats on # of employees 65+ or soon to turn 65</a:t>
            </a:r>
          </a:p>
          <a:p>
            <a:r>
              <a:rPr lang="en-US" sz="2400" dirty="0"/>
              <a:t>If younger company, # of employees caring for someone 65+ (18% of WI population is 65+)</a:t>
            </a:r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295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086600" cy="1371600"/>
          </a:xfrm>
        </p:spPr>
        <p:txBody>
          <a:bodyPr/>
          <a:lstStyle/>
          <a:p>
            <a:r>
              <a:rPr lang="en-US" i="1" dirty="0"/>
              <a:t>Give clear ideas about what you are asking/offering</a:t>
            </a: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438400"/>
            <a:ext cx="7086600" cy="3505200"/>
          </a:xfrm>
        </p:spPr>
        <p:txBody>
          <a:bodyPr/>
          <a:lstStyle/>
          <a:p>
            <a:r>
              <a:rPr lang="en-US" dirty="0"/>
              <a:t>Meeting with HR Staff </a:t>
            </a:r>
          </a:p>
          <a:p>
            <a:r>
              <a:rPr lang="en-US" i="1" dirty="0"/>
              <a:t>Lunch and Learn </a:t>
            </a:r>
            <a:r>
              <a:rPr lang="en-US" dirty="0"/>
              <a:t>with employees</a:t>
            </a:r>
          </a:p>
          <a:p>
            <a:r>
              <a:rPr lang="en-US" dirty="0"/>
              <a:t>Presentation to employees nearing retirement</a:t>
            </a:r>
          </a:p>
          <a:p>
            <a:r>
              <a:rPr lang="en-US" dirty="0"/>
              <a:t>Article for company newsletter</a:t>
            </a:r>
          </a:p>
          <a:p>
            <a:r>
              <a:rPr lang="en-US" dirty="0"/>
              <a:t>Provide resources that they can share with employees</a:t>
            </a:r>
          </a:p>
          <a:p>
            <a:pPr lvl="1"/>
            <a:r>
              <a:rPr lang="en-US" dirty="0"/>
              <a:t>Before their 65</a:t>
            </a:r>
            <a:r>
              <a:rPr lang="en-US" baseline="30000" dirty="0"/>
              <a:t>th</a:t>
            </a:r>
            <a:r>
              <a:rPr lang="en-US" dirty="0"/>
              <a:t> birthday or anytime</a:t>
            </a:r>
          </a:p>
          <a:p>
            <a:pPr lvl="1"/>
            <a:r>
              <a:rPr lang="en-US" dirty="0"/>
              <a:t>Information could be included with paychecks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328</TotalTime>
  <Words>688</Words>
  <Application>Microsoft Office PowerPoint</Application>
  <PresentationFormat>On-screen Show (4:3)</PresentationFormat>
  <Paragraphs>85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</vt:lpstr>
      <vt:lpstr>01018438</vt:lpstr>
      <vt:lpstr>MIPPA Outreach to Employers   August 10,  2017</vt:lpstr>
      <vt:lpstr>Partner Outreach provides a way to connect with people you may not reach through other activities. </vt:lpstr>
      <vt:lpstr>Employer outreach is a process that begins with establishing a relationship</vt:lpstr>
      <vt:lpstr>How to approach:</vt:lpstr>
      <vt:lpstr>Begin a Conversation  Consider the following example:   Milwaukee Co Department on Aging*</vt:lpstr>
      <vt:lpstr>Are there ways you can get a  “foot in the door” with employers in your area?</vt:lpstr>
      <vt:lpstr>If unable to personally connect with HR or Manager :</vt:lpstr>
      <vt:lpstr>What’s in it for me?  Explain how this partnership can benefit their business:</vt:lpstr>
      <vt:lpstr>Give clear ideas about what you are asking/offering</vt:lpstr>
      <vt:lpstr>Educate HR Staff</vt:lpstr>
      <vt:lpstr>Next Steps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MIPPA Outreach to Employers   August 10,  2017</dc:title>
  <dc:creator>Debbie Bisswurm</dc:creator>
  <cp:keywords/>
  <cp:lastModifiedBy>Debbie Bisswurm</cp:lastModifiedBy>
  <cp:revision>25</cp:revision>
  <cp:lastPrinted>2017-08-03T18:01:58Z</cp:lastPrinted>
  <dcterms:created xsi:type="dcterms:W3CDTF">2017-08-03T16:40:50Z</dcterms:created>
  <dcterms:modified xsi:type="dcterms:W3CDTF">2017-08-10T14:01:45Z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