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media/image20.jpg" ContentType="image/png"/>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comment1.xml" ContentType="application/vnd.openxmlformats-officedocument.presentationml.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2.xml" ContentType="application/vnd.openxmlformats-officedocument.presentationml.comment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0"/>
  </p:notesMasterIdLst>
  <p:handoutMasterIdLst>
    <p:handoutMasterId r:id="rId81"/>
  </p:handoutMasterIdLst>
  <p:sldIdLst>
    <p:sldId id="256" r:id="rId2"/>
    <p:sldId id="336" r:id="rId3"/>
    <p:sldId id="400" r:id="rId4"/>
    <p:sldId id="407" r:id="rId5"/>
    <p:sldId id="337" r:id="rId6"/>
    <p:sldId id="338" r:id="rId7"/>
    <p:sldId id="312" r:id="rId8"/>
    <p:sldId id="314" r:id="rId9"/>
    <p:sldId id="398" r:id="rId10"/>
    <p:sldId id="354" r:id="rId11"/>
    <p:sldId id="404" r:id="rId12"/>
    <p:sldId id="408" r:id="rId13"/>
    <p:sldId id="267" r:id="rId14"/>
    <p:sldId id="328" r:id="rId15"/>
    <p:sldId id="319" r:id="rId16"/>
    <p:sldId id="356" r:id="rId17"/>
    <p:sldId id="357" r:id="rId18"/>
    <p:sldId id="358" r:id="rId19"/>
    <p:sldId id="272" r:id="rId20"/>
    <p:sldId id="329" r:id="rId21"/>
    <p:sldId id="273" r:id="rId22"/>
    <p:sldId id="359" r:id="rId23"/>
    <p:sldId id="360" r:id="rId24"/>
    <p:sldId id="283" r:id="rId25"/>
    <p:sldId id="285" r:id="rId26"/>
    <p:sldId id="286" r:id="rId27"/>
    <p:sldId id="405" r:id="rId28"/>
    <p:sldId id="411" r:id="rId29"/>
    <p:sldId id="344" r:id="rId30"/>
    <p:sldId id="313" r:id="rId31"/>
    <p:sldId id="287" r:id="rId32"/>
    <p:sldId id="277" r:id="rId33"/>
    <p:sldId id="326" r:id="rId34"/>
    <p:sldId id="288" r:id="rId35"/>
    <p:sldId id="412" r:id="rId36"/>
    <p:sldId id="345" r:id="rId37"/>
    <p:sldId id="291" r:id="rId38"/>
    <p:sldId id="294" r:id="rId39"/>
    <p:sldId id="276" r:id="rId40"/>
    <p:sldId id="292" r:id="rId41"/>
    <p:sldId id="361" r:id="rId42"/>
    <p:sldId id="401" r:id="rId43"/>
    <p:sldId id="413" r:id="rId44"/>
    <p:sldId id="349" r:id="rId45"/>
    <p:sldId id="332" r:id="rId46"/>
    <p:sldId id="386" r:id="rId47"/>
    <p:sldId id="387" r:id="rId48"/>
    <p:sldId id="388" r:id="rId49"/>
    <p:sldId id="303" r:id="rId50"/>
    <p:sldId id="389" r:id="rId51"/>
    <p:sldId id="402" r:id="rId52"/>
    <p:sldId id="414" r:id="rId53"/>
    <p:sldId id="390" r:id="rId54"/>
    <p:sldId id="327" r:id="rId55"/>
    <p:sldId id="415" r:id="rId56"/>
    <p:sldId id="362" r:id="rId57"/>
    <p:sldId id="323" r:id="rId58"/>
    <p:sldId id="363" r:id="rId59"/>
    <p:sldId id="416" r:id="rId60"/>
    <p:sldId id="417" r:id="rId61"/>
    <p:sldId id="391" r:id="rId62"/>
    <p:sldId id="392" r:id="rId63"/>
    <p:sldId id="393" r:id="rId64"/>
    <p:sldId id="352" r:id="rId65"/>
    <p:sldId id="403" r:id="rId66"/>
    <p:sldId id="418" r:id="rId67"/>
    <p:sldId id="275" r:id="rId68"/>
    <p:sldId id="279" r:id="rId69"/>
    <p:sldId id="419" r:id="rId70"/>
    <p:sldId id="394" r:id="rId71"/>
    <p:sldId id="353" r:id="rId72"/>
    <p:sldId id="269" r:id="rId73"/>
    <p:sldId id="395" r:id="rId74"/>
    <p:sldId id="396" r:id="rId75"/>
    <p:sldId id="364" r:id="rId76"/>
    <p:sldId id="397" r:id="rId77"/>
    <p:sldId id="316" r:id="rId78"/>
    <p:sldId id="380" r:id="rId79"/>
  </p:sldIdLst>
  <p:sldSz cx="12192000" cy="6858000"/>
  <p:notesSz cx="7010400" cy="9296400"/>
  <p:custDataLst>
    <p:tags r:id="rId8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1: Enrollment" id="{35F54DB5-13B9-4E03-BC60-2B258133516E}">
          <p14:sldIdLst>
            <p14:sldId id="256"/>
            <p14:sldId id="336"/>
            <p14:sldId id="400"/>
            <p14:sldId id="407"/>
            <p14:sldId id="337"/>
            <p14:sldId id="338"/>
            <p14:sldId id="312"/>
            <p14:sldId id="314"/>
            <p14:sldId id="398"/>
            <p14:sldId id="354"/>
          </p14:sldIdLst>
        </p14:section>
        <p14:section name="Section 2: Basics of Medicare - Parts A &amp; B" id="{19285716-88CA-44CC-A1B7-598E05F7BDB2}">
          <p14:sldIdLst>
            <p14:sldId id="404"/>
            <p14:sldId id="408"/>
            <p14:sldId id="267"/>
            <p14:sldId id="328"/>
            <p14:sldId id="319"/>
            <p14:sldId id="356"/>
            <p14:sldId id="357"/>
            <p14:sldId id="358"/>
            <p14:sldId id="272"/>
            <p14:sldId id="329"/>
            <p14:sldId id="273"/>
            <p14:sldId id="359"/>
            <p14:sldId id="360"/>
            <p14:sldId id="283"/>
            <p14:sldId id="285"/>
            <p14:sldId id="286"/>
          </p14:sldIdLst>
        </p14:section>
        <p14:section name="Part 3: Original Medicare with Medigap Insurance" id="{5D24AF63-927D-410D-8675-BE3317AEA329}">
          <p14:sldIdLst>
            <p14:sldId id="405"/>
            <p14:sldId id="411"/>
            <p14:sldId id="344"/>
            <p14:sldId id="313"/>
            <p14:sldId id="287"/>
            <p14:sldId id="277"/>
            <p14:sldId id="326"/>
            <p14:sldId id="288"/>
            <p14:sldId id="412"/>
            <p14:sldId id="345"/>
            <p14:sldId id="291"/>
            <p14:sldId id="294"/>
            <p14:sldId id="276"/>
            <p14:sldId id="292"/>
            <p14:sldId id="361"/>
          </p14:sldIdLst>
        </p14:section>
        <p14:section name="Part 4: Medicare Advantage (Part C)" id="{FD4D3323-E6AF-484B-90F9-E108B57055E8}">
          <p14:sldIdLst>
            <p14:sldId id="401"/>
            <p14:sldId id="413"/>
            <p14:sldId id="349"/>
            <p14:sldId id="332"/>
            <p14:sldId id="386"/>
            <p14:sldId id="387"/>
            <p14:sldId id="388"/>
            <p14:sldId id="303"/>
            <p14:sldId id="389"/>
          </p14:sldIdLst>
        </p14:section>
        <p14:section name="Part 5: Part D, SeniorCare, AEP" id="{2CA597A4-3129-493D-85C7-DCBE0F32A9C4}">
          <p14:sldIdLst>
            <p14:sldId id="402"/>
            <p14:sldId id="414"/>
            <p14:sldId id="390"/>
            <p14:sldId id="327"/>
            <p14:sldId id="415"/>
            <p14:sldId id="362"/>
            <p14:sldId id="323"/>
            <p14:sldId id="363"/>
            <p14:sldId id="416"/>
            <p14:sldId id="417"/>
            <p14:sldId id="391"/>
            <p14:sldId id="392"/>
            <p14:sldId id="393"/>
            <p14:sldId id="352"/>
          </p14:sldIdLst>
        </p14:section>
        <p14:section name="Part 6: Help for Limited Income, SMP, &amp; Review" id="{3FAD0D52-0339-4493-8B21-1A311A884E1C}">
          <p14:sldIdLst>
            <p14:sldId id="403"/>
            <p14:sldId id="418"/>
            <p14:sldId id="275"/>
            <p14:sldId id="279"/>
            <p14:sldId id="419"/>
            <p14:sldId id="394"/>
            <p14:sldId id="353"/>
            <p14:sldId id="269"/>
            <p14:sldId id="395"/>
            <p14:sldId id="396"/>
            <p14:sldId id="364"/>
            <p14:sldId id="397"/>
            <p14:sldId id="316"/>
            <p14:sldId id="38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chocinski, Michelle L - DHS" initials="GMLD" lastIdx="5" clrIdx="0">
    <p:extLst>
      <p:ext uri="{19B8F6BF-5375-455C-9EA6-DF929625EA0E}">
        <p15:presenceInfo xmlns:p15="http://schemas.microsoft.com/office/powerpoint/2012/main" userId="S::michelle.grochocinski@dhs.wisconsin.gov::881354fe-f6fe-458d-8825-e59c6a4a0b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9999"/>
    <a:srgbClr val="00817E"/>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63601" autoAdjust="0"/>
  </p:normalViewPr>
  <p:slideViewPr>
    <p:cSldViewPr snapToGrid="0">
      <p:cViewPr varScale="1">
        <p:scale>
          <a:sx n="41" d="100"/>
          <a:sy n="41" d="100"/>
        </p:scale>
        <p:origin x="288"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1-23T10:08:40.521" idx="1">
    <p:pos x="10" y="10"/>
    <p:text>Slide:
- Reformatted
- Added OCI hyperlink</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11-23T11:55:09.688" idx="4">
    <p:pos x="10" y="10"/>
    <p:text>Slide: updated formatting; added icons</p:text>
    <p:extLst>
      <p:ext uri="{C676402C-5697-4E1C-873F-D02D1690AC5C}">
        <p15:threadingInfo xmlns:p15="http://schemas.microsoft.com/office/powerpoint/2012/main" timeZoneBias="360"/>
      </p:ext>
    </p:extLst>
  </p:cm>
</p:cmLst>
</file>

<file path=ppt/diagrams/_rels/data2.xml.rels><?xml version="1.0" encoding="UTF-8" standalone="yes"?>
<Relationships xmlns="http://schemas.openxmlformats.org/package/2006/relationships"><Relationship Id="rId3" Type="http://schemas.openxmlformats.org/officeDocument/2006/relationships/hyperlink" Target="https://www.dhs.wisconsin.gov/seniorcare/index.htm" TargetMode="External"/><Relationship Id="rId2" Type="http://schemas.openxmlformats.org/officeDocument/2006/relationships/hyperlink" Target="https://www.ssa.gov/benefits/medicare/prescriptionhelp.html" TargetMode="External"/><Relationship Id="rId1" Type="http://schemas.openxmlformats.org/officeDocument/2006/relationships/hyperlink" Target="https://www.dhs.wisconsin.gov/library/p-10062.htm"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dhs.wisconsin.gov/seniorcare/index.htm" TargetMode="External"/><Relationship Id="rId2" Type="http://schemas.openxmlformats.org/officeDocument/2006/relationships/hyperlink" Target="https://www.ssa.gov/benefits/medicare/prescriptionhelp.html" TargetMode="External"/><Relationship Id="rId1" Type="http://schemas.openxmlformats.org/officeDocument/2006/relationships/hyperlink" Target="https://www.dhs.wisconsin.gov/library/p-10062.htm" TargetMode="Externa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90115-75E3-4316-8CB2-7159DD3F5CC6}"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en-US"/>
        </a:p>
      </dgm:t>
    </dgm:pt>
    <dgm:pt modelId="{3C05936E-06EC-4064-8E0F-EA9041E40789}">
      <dgm:prSet custT="1"/>
      <dgm:spPr>
        <a:solidFill>
          <a:schemeClr val="accent2">
            <a:lumMod val="20000"/>
            <a:lumOff val="80000"/>
          </a:schemeClr>
        </a:solidFill>
      </dgm:spPr>
      <dgm:t>
        <a:bodyPr/>
        <a:lstStyle/>
        <a:p>
          <a:r>
            <a:rPr lang="en-US" sz="2800" b="1" dirty="0"/>
            <a:t>Initial Enrollment Period</a:t>
          </a:r>
          <a:endParaRPr lang="en-US" sz="2800" dirty="0"/>
        </a:p>
      </dgm:t>
    </dgm:pt>
    <dgm:pt modelId="{DBB88DB4-8A9E-42B0-A208-D26C6D1E1083}" type="parTrans" cxnId="{CE542691-28CA-49F4-ADFC-C575F923DD5C}">
      <dgm:prSet/>
      <dgm:spPr/>
      <dgm:t>
        <a:bodyPr/>
        <a:lstStyle/>
        <a:p>
          <a:endParaRPr lang="en-US"/>
        </a:p>
      </dgm:t>
    </dgm:pt>
    <dgm:pt modelId="{4FF5B65F-9EBF-491D-B3BE-4F52238B9E80}" type="sibTrans" cxnId="{CE542691-28CA-49F4-ADFC-C575F923DD5C}">
      <dgm:prSet/>
      <dgm:spPr/>
      <dgm:t>
        <a:bodyPr/>
        <a:lstStyle/>
        <a:p>
          <a:endParaRPr lang="en-US"/>
        </a:p>
      </dgm:t>
    </dgm:pt>
    <dgm:pt modelId="{1512A580-4D6A-47ED-AFD5-16B20458AB30}">
      <dgm:prSet custT="1"/>
      <dgm:spPr/>
      <dgm:t>
        <a:bodyPr/>
        <a:lstStyle/>
        <a:p>
          <a:pPr marL="236538" indent="0">
            <a:buNone/>
          </a:pPr>
          <a:r>
            <a:rPr lang="en-US" sz="2400" dirty="0"/>
            <a:t>3 months prior, month of, and 3 months after starting Medicare</a:t>
          </a:r>
        </a:p>
      </dgm:t>
    </dgm:pt>
    <dgm:pt modelId="{01E556D0-F784-4C15-87D2-0ED4C60FA288}" type="parTrans" cxnId="{CD7D8697-A5B3-4FCA-8849-AAF874761C73}">
      <dgm:prSet/>
      <dgm:spPr/>
      <dgm:t>
        <a:bodyPr/>
        <a:lstStyle/>
        <a:p>
          <a:endParaRPr lang="en-US"/>
        </a:p>
      </dgm:t>
    </dgm:pt>
    <dgm:pt modelId="{97146155-0938-4A1D-93EE-AB88829851E0}" type="sibTrans" cxnId="{CD7D8697-A5B3-4FCA-8849-AAF874761C73}">
      <dgm:prSet/>
      <dgm:spPr/>
      <dgm:t>
        <a:bodyPr/>
        <a:lstStyle/>
        <a:p>
          <a:endParaRPr lang="en-US"/>
        </a:p>
      </dgm:t>
    </dgm:pt>
    <dgm:pt modelId="{B64E8331-8BF5-44BA-BC5B-89D68314CEE5}">
      <dgm:prSet custT="1"/>
      <dgm:spPr>
        <a:solidFill>
          <a:schemeClr val="accent2">
            <a:lumMod val="20000"/>
            <a:lumOff val="80000"/>
          </a:schemeClr>
        </a:solidFill>
      </dgm:spPr>
      <dgm:t>
        <a:bodyPr/>
        <a:lstStyle/>
        <a:p>
          <a:r>
            <a:rPr lang="en-US" sz="2800" b="1" dirty="0"/>
            <a:t>Annual Open Enrollment Period</a:t>
          </a:r>
          <a:endParaRPr lang="en-US" sz="2800" dirty="0"/>
        </a:p>
      </dgm:t>
    </dgm:pt>
    <dgm:pt modelId="{5F59A81F-31ED-460A-9874-7381A9F8225F}" type="parTrans" cxnId="{B50EC2B8-AF90-414E-A7D6-D35E70975527}">
      <dgm:prSet/>
      <dgm:spPr/>
      <dgm:t>
        <a:bodyPr/>
        <a:lstStyle/>
        <a:p>
          <a:endParaRPr lang="en-US"/>
        </a:p>
      </dgm:t>
    </dgm:pt>
    <dgm:pt modelId="{7E349C4F-C98B-49CF-99A6-74A69DF39923}" type="sibTrans" cxnId="{B50EC2B8-AF90-414E-A7D6-D35E70975527}">
      <dgm:prSet/>
      <dgm:spPr/>
      <dgm:t>
        <a:bodyPr/>
        <a:lstStyle/>
        <a:p>
          <a:endParaRPr lang="en-US"/>
        </a:p>
      </dgm:t>
    </dgm:pt>
    <dgm:pt modelId="{CFEA18F7-3BB0-4702-9E87-AE0380821B94}">
      <dgm:prSet custT="1"/>
      <dgm:spPr/>
      <dgm:t>
        <a:bodyPr/>
        <a:lstStyle/>
        <a:p>
          <a:pPr marL="176213" indent="0">
            <a:buNone/>
          </a:pPr>
          <a:r>
            <a:rPr lang="en-US" sz="2400" b="1" kern="1200" dirty="0"/>
            <a:t>October 15 - December 7 each year </a:t>
          </a:r>
          <a:br>
            <a:rPr lang="en-US" sz="2400" b="1" kern="1200" dirty="0"/>
          </a:br>
          <a:r>
            <a:rPr lang="en-US" sz="2400" b="0" kern="1200" dirty="0"/>
            <a:t>Change your coverage. Changes become effective </a:t>
          </a:r>
          <a:r>
            <a:rPr lang="en-US" sz="2400" kern="1200" dirty="0"/>
            <a:t>January 1 of the following year</a:t>
          </a:r>
        </a:p>
      </dgm:t>
    </dgm:pt>
    <dgm:pt modelId="{F900965F-64DE-4D28-8BD7-B7EF7209EBA7}" type="parTrans" cxnId="{E689357E-84A3-4AD2-8E8E-3AB495B015C5}">
      <dgm:prSet/>
      <dgm:spPr/>
      <dgm:t>
        <a:bodyPr/>
        <a:lstStyle/>
        <a:p>
          <a:endParaRPr lang="en-US"/>
        </a:p>
      </dgm:t>
    </dgm:pt>
    <dgm:pt modelId="{60DF9E09-16CC-49F1-B12B-5507A7B77428}" type="sibTrans" cxnId="{E689357E-84A3-4AD2-8E8E-3AB495B015C5}">
      <dgm:prSet/>
      <dgm:spPr/>
      <dgm:t>
        <a:bodyPr/>
        <a:lstStyle/>
        <a:p>
          <a:endParaRPr lang="en-US"/>
        </a:p>
      </dgm:t>
    </dgm:pt>
    <dgm:pt modelId="{DDE9DCBA-9CF0-47E9-82A9-950AFE9F6CD3}">
      <dgm:prSet custT="1"/>
      <dgm:spPr>
        <a:solidFill>
          <a:schemeClr val="accent2">
            <a:lumMod val="20000"/>
            <a:lumOff val="80000"/>
          </a:schemeClr>
        </a:solidFill>
      </dgm:spPr>
      <dgm:t>
        <a:bodyPr/>
        <a:lstStyle/>
        <a:p>
          <a:r>
            <a:rPr lang="en-US" sz="2800" b="1" dirty="0"/>
            <a:t>Medicare Advantage Open Enrollment Period</a:t>
          </a:r>
          <a:endParaRPr lang="en-US" sz="2800" dirty="0"/>
        </a:p>
      </dgm:t>
    </dgm:pt>
    <dgm:pt modelId="{25FD3C1F-C239-4865-B3C2-BD94BA26F614}" type="parTrans" cxnId="{9A1C4872-6886-4F26-85F5-3C8656FCDB4E}">
      <dgm:prSet/>
      <dgm:spPr/>
      <dgm:t>
        <a:bodyPr/>
        <a:lstStyle/>
        <a:p>
          <a:endParaRPr lang="en-US"/>
        </a:p>
      </dgm:t>
    </dgm:pt>
    <dgm:pt modelId="{B8DC8E96-F85F-47E1-9DD4-CE346E0D70E2}" type="sibTrans" cxnId="{9A1C4872-6886-4F26-85F5-3C8656FCDB4E}">
      <dgm:prSet/>
      <dgm:spPr/>
      <dgm:t>
        <a:bodyPr/>
        <a:lstStyle/>
        <a:p>
          <a:endParaRPr lang="en-US"/>
        </a:p>
      </dgm:t>
    </dgm:pt>
    <dgm:pt modelId="{C2329D91-185A-48EA-AC4C-6FA4CA7A69E1}">
      <dgm:prSet custT="1"/>
      <dgm:spPr/>
      <dgm:t>
        <a:bodyPr/>
        <a:lstStyle/>
        <a:p>
          <a:pPr marL="176213" indent="0">
            <a:buNone/>
          </a:pPr>
          <a:r>
            <a:rPr lang="en-US" sz="2400" b="0" dirty="0"/>
            <a:t>People who already have a Medicare Advantage plan can make one change </a:t>
          </a:r>
          <a:r>
            <a:rPr lang="en-US" sz="2400" b="1" dirty="0"/>
            <a:t>January 1 – March 31 </a:t>
          </a:r>
          <a:r>
            <a:rPr lang="en-US" sz="2400" b="0" dirty="0"/>
            <a:t>every year</a:t>
          </a:r>
          <a:endParaRPr lang="en-US" sz="2400" dirty="0"/>
        </a:p>
      </dgm:t>
    </dgm:pt>
    <dgm:pt modelId="{E8EBB1DB-100E-4471-AE48-EFE63F30D41C}" type="parTrans" cxnId="{63084431-151E-435F-B759-99F38CDA3950}">
      <dgm:prSet/>
      <dgm:spPr/>
      <dgm:t>
        <a:bodyPr/>
        <a:lstStyle/>
        <a:p>
          <a:endParaRPr lang="en-US"/>
        </a:p>
      </dgm:t>
    </dgm:pt>
    <dgm:pt modelId="{06442AEA-3BC0-447F-A035-F9B300FCF6F2}" type="sibTrans" cxnId="{63084431-151E-435F-B759-99F38CDA3950}">
      <dgm:prSet/>
      <dgm:spPr/>
      <dgm:t>
        <a:bodyPr/>
        <a:lstStyle/>
        <a:p>
          <a:endParaRPr lang="en-US"/>
        </a:p>
      </dgm:t>
    </dgm:pt>
    <dgm:pt modelId="{F80B611A-2EE4-4DDA-B95D-3AC5A71E37F2}">
      <dgm:prSet custT="1"/>
      <dgm:spPr>
        <a:solidFill>
          <a:schemeClr val="accent2">
            <a:lumMod val="20000"/>
            <a:lumOff val="80000"/>
          </a:schemeClr>
        </a:solidFill>
      </dgm:spPr>
      <dgm:t>
        <a:bodyPr/>
        <a:lstStyle/>
        <a:p>
          <a:r>
            <a:rPr lang="en-US" sz="2800" b="1"/>
            <a:t>Special Enrollment Periods</a:t>
          </a:r>
          <a:endParaRPr lang="en-US" sz="2800"/>
        </a:p>
      </dgm:t>
    </dgm:pt>
    <dgm:pt modelId="{2C1AE404-5559-40E6-AE23-076D6DBA09DB}" type="parTrans" cxnId="{5FAFA045-E0B1-4B34-B102-903B33E8CDD7}">
      <dgm:prSet/>
      <dgm:spPr/>
      <dgm:t>
        <a:bodyPr/>
        <a:lstStyle/>
        <a:p>
          <a:endParaRPr lang="en-US"/>
        </a:p>
      </dgm:t>
    </dgm:pt>
    <dgm:pt modelId="{F0159A73-A2CB-47BB-AEBF-EA188A811270}" type="sibTrans" cxnId="{5FAFA045-E0B1-4B34-B102-903B33E8CDD7}">
      <dgm:prSet/>
      <dgm:spPr/>
      <dgm:t>
        <a:bodyPr/>
        <a:lstStyle/>
        <a:p>
          <a:endParaRPr lang="en-US"/>
        </a:p>
      </dgm:t>
    </dgm:pt>
    <dgm:pt modelId="{560CC4FE-E3ED-4F8B-992D-B1288276E790}">
      <dgm:prSet custT="1"/>
      <dgm:spPr/>
      <dgm:t>
        <a:bodyPr/>
        <a:lstStyle/>
        <a:p>
          <a:pPr marL="176213" indent="0">
            <a:buNone/>
          </a:pPr>
          <a:r>
            <a:rPr lang="en-US" sz="2400" dirty="0"/>
            <a:t>Qualifying events may trigger an opportunity to change your Medicare coverage</a:t>
          </a:r>
        </a:p>
      </dgm:t>
    </dgm:pt>
    <dgm:pt modelId="{AC4F3D1D-96E9-4086-8815-72D80FCCA5C2}" type="parTrans" cxnId="{69483CA1-8B7D-44E6-B412-BD4AD8EF9B85}">
      <dgm:prSet/>
      <dgm:spPr/>
      <dgm:t>
        <a:bodyPr/>
        <a:lstStyle/>
        <a:p>
          <a:endParaRPr lang="en-US"/>
        </a:p>
      </dgm:t>
    </dgm:pt>
    <dgm:pt modelId="{A20A4C0D-83DA-4EEE-80A2-C50010A3F29F}" type="sibTrans" cxnId="{69483CA1-8B7D-44E6-B412-BD4AD8EF9B85}">
      <dgm:prSet/>
      <dgm:spPr/>
      <dgm:t>
        <a:bodyPr/>
        <a:lstStyle/>
        <a:p>
          <a:endParaRPr lang="en-US"/>
        </a:p>
      </dgm:t>
    </dgm:pt>
    <dgm:pt modelId="{8DA52157-F151-4246-A183-A59ED5ACBB2D}" type="pres">
      <dgm:prSet presAssocID="{47090115-75E3-4316-8CB2-7159DD3F5CC6}" presName="Name0" presStyleCnt="0">
        <dgm:presLayoutVars>
          <dgm:dir/>
          <dgm:animLvl val="lvl"/>
          <dgm:resizeHandles val="exact"/>
        </dgm:presLayoutVars>
      </dgm:prSet>
      <dgm:spPr/>
    </dgm:pt>
    <dgm:pt modelId="{A7EAC09F-1B60-4663-BDA8-6CD551A83F9E}" type="pres">
      <dgm:prSet presAssocID="{3C05936E-06EC-4064-8E0F-EA9041E40789}" presName="linNode" presStyleCnt="0"/>
      <dgm:spPr/>
    </dgm:pt>
    <dgm:pt modelId="{CF3EE2EC-67D0-4139-A5DA-BCB0423E1211}" type="pres">
      <dgm:prSet presAssocID="{3C05936E-06EC-4064-8E0F-EA9041E40789}" presName="parentText" presStyleLbl="node1" presStyleIdx="0" presStyleCnt="4">
        <dgm:presLayoutVars>
          <dgm:chMax val="1"/>
          <dgm:bulletEnabled val="1"/>
        </dgm:presLayoutVars>
      </dgm:prSet>
      <dgm:spPr/>
    </dgm:pt>
    <dgm:pt modelId="{16EBEDAC-35FD-4995-BE8D-E4AEF76A5299}" type="pres">
      <dgm:prSet presAssocID="{3C05936E-06EC-4064-8E0F-EA9041E40789}" presName="descendantText" presStyleLbl="alignAccFollowNode1" presStyleIdx="0" presStyleCnt="4" custScaleY="119093">
        <dgm:presLayoutVars>
          <dgm:bulletEnabled val="1"/>
        </dgm:presLayoutVars>
      </dgm:prSet>
      <dgm:spPr/>
    </dgm:pt>
    <dgm:pt modelId="{6D1B2657-F6CF-45A7-A140-D8145C1F0C28}" type="pres">
      <dgm:prSet presAssocID="{4FF5B65F-9EBF-491D-B3BE-4F52238B9E80}" presName="sp" presStyleCnt="0"/>
      <dgm:spPr/>
    </dgm:pt>
    <dgm:pt modelId="{FA3C1CB8-BAC7-4981-80CE-51DE53BDBC7D}" type="pres">
      <dgm:prSet presAssocID="{B64E8331-8BF5-44BA-BC5B-89D68314CEE5}" presName="linNode" presStyleCnt="0"/>
      <dgm:spPr/>
    </dgm:pt>
    <dgm:pt modelId="{D514C1B3-6B98-4004-A000-064C8A7C2212}" type="pres">
      <dgm:prSet presAssocID="{B64E8331-8BF5-44BA-BC5B-89D68314CEE5}" presName="parentText" presStyleLbl="node1" presStyleIdx="1" presStyleCnt="4">
        <dgm:presLayoutVars>
          <dgm:chMax val="1"/>
          <dgm:bulletEnabled val="1"/>
        </dgm:presLayoutVars>
      </dgm:prSet>
      <dgm:spPr/>
    </dgm:pt>
    <dgm:pt modelId="{CFF62F21-8F30-45E9-BB29-AEABFFD43C6A}" type="pres">
      <dgm:prSet presAssocID="{B64E8331-8BF5-44BA-BC5B-89D68314CEE5}" presName="descendantText" presStyleLbl="alignAccFollowNode1" presStyleIdx="1" presStyleCnt="4" custScaleY="119093">
        <dgm:presLayoutVars>
          <dgm:bulletEnabled val="1"/>
        </dgm:presLayoutVars>
      </dgm:prSet>
      <dgm:spPr/>
    </dgm:pt>
    <dgm:pt modelId="{F0693D4D-BF94-408E-8699-B28CE738BD07}" type="pres">
      <dgm:prSet presAssocID="{7E349C4F-C98B-49CF-99A6-74A69DF39923}" presName="sp" presStyleCnt="0"/>
      <dgm:spPr/>
    </dgm:pt>
    <dgm:pt modelId="{E851FB77-8212-4F57-AA29-AF484922999C}" type="pres">
      <dgm:prSet presAssocID="{DDE9DCBA-9CF0-47E9-82A9-950AFE9F6CD3}" presName="linNode" presStyleCnt="0"/>
      <dgm:spPr/>
    </dgm:pt>
    <dgm:pt modelId="{516281F7-5637-4314-A4FC-4E4A8131CACE}" type="pres">
      <dgm:prSet presAssocID="{DDE9DCBA-9CF0-47E9-82A9-950AFE9F6CD3}" presName="parentText" presStyleLbl="node1" presStyleIdx="2" presStyleCnt="4">
        <dgm:presLayoutVars>
          <dgm:chMax val="1"/>
          <dgm:bulletEnabled val="1"/>
        </dgm:presLayoutVars>
      </dgm:prSet>
      <dgm:spPr/>
    </dgm:pt>
    <dgm:pt modelId="{435441D0-6D36-410A-A6CA-5EB36F557E45}" type="pres">
      <dgm:prSet presAssocID="{DDE9DCBA-9CF0-47E9-82A9-950AFE9F6CD3}" presName="descendantText" presStyleLbl="alignAccFollowNode1" presStyleIdx="2" presStyleCnt="4" custScaleY="119093">
        <dgm:presLayoutVars>
          <dgm:bulletEnabled val="1"/>
        </dgm:presLayoutVars>
      </dgm:prSet>
      <dgm:spPr/>
    </dgm:pt>
    <dgm:pt modelId="{60DF66F7-625A-4172-A22D-DA6F5B8611D6}" type="pres">
      <dgm:prSet presAssocID="{B8DC8E96-F85F-47E1-9DD4-CE346E0D70E2}" presName="sp" presStyleCnt="0"/>
      <dgm:spPr/>
    </dgm:pt>
    <dgm:pt modelId="{F5DA56BC-48A4-4300-A111-EC8A62A27390}" type="pres">
      <dgm:prSet presAssocID="{F80B611A-2EE4-4DDA-B95D-3AC5A71E37F2}" presName="linNode" presStyleCnt="0"/>
      <dgm:spPr/>
    </dgm:pt>
    <dgm:pt modelId="{3723CD6B-A69C-4F10-A21F-85660CBFA7BD}" type="pres">
      <dgm:prSet presAssocID="{F80B611A-2EE4-4DDA-B95D-3AC5A71E37F2}" presName="parentText" presStyleLbl="node1" presStyleIdx="3" presStyleCnt="4">
        <dgm:presLayoutVars>
          <dgm:chMax val="1"/>
          <dgm:bulletEnabled val="1"/>
        </dgm:presLayoutVars>
      </dgm:prSet>
      <dgm:spPr/>
    </dgm:pt>
    <dgm:pt modelId="{37F1C8C0-D261-4943-BCB4-27BC5B30E72A}" type="pres">
      <dgm:prSet presAssocID="{F80B611A-2EE4-4DDA-B95D-3AC5A71E37F2}" presName="descendantText" presStyleLbl="alignAccFollowNode1" presStyleIdx="3" presStyleCnt="4" custScaleY="119093">
        <dgm:presLayoutVars>
          <dgm:bulletEnabled val="1"/>
        </dgm:presLayoutVars>
      </dgm:prSet>
      <dgm:spPr/>
    </dgm:pt>
  </dgm:ptLst>
  <dgm:cxnLst>
    <dgm:cxn modelId="{D49B3D00-075C-4FD8-8646-79B9AE746E59}" type="presOf" srcId="{560CC4FE-E3ED-4F8B-992D-B1288276E790}" destId="{37F1C8C0-D261-4943-BCB4-27BC5B30E72A}" srcOrd="0" destOrd="0" presId="urn:microsoft.com/office/officeart/2005/8/layout/vList5"/>
    <dgm:cxn modelId="{63084431-151E-435F-B759-99F38CDA3950}" srcId="{DDE9DCBA-9CF0-47E9-82A9-950AFE9F6CD3}" destId="{C2329D91-185A-48EA-AC4C-6FA4CA7A69E1}" srcOrd="0" destOrd="0" parTransId="{E8EBB1DB-100E-4471-AE48-EFE63F30D41C}" sibTransId="{06442AEA-3BC0-447F-A035-F9B300FCF6F2}"/>
    <dgm:cxn modelId="{A4D77742-6DC9-4385-9313-81736D12BF42}" type="presOf" srcId="{CFEA18F7-3BB0-4702-9E87-AE0380821B94}" destId="{CFF62F21-8F30-45E9-BB29-AEABFFD43C6A}" srcOrd="0" destOrd="0" presId="urn:microsoft.com/office/officeart/2005/8/layout/vList5"/>
    <dgm:cxn modelId="{5FAFA045-E0B1-4B34-B102-903B33E8CDD7}" srcId="{47090115-75E3-4316-8CB2-7159DD3F5CC6}" destId="{F80B611A-2EE4-4DDA-B95D-3AC5A71E37F2}" srcOrd="3" destOrd="0" parTransId="{2C1AE404-5559-40E6-AE23-076D6DBA09DB}" sibTransId="{F0159A73-A2CB-47BB-AEBF-EA188A811270}"/>
    <dgm:cxn modelId="{E2F6F946-8F95-4273-9730-5D0DD071514D}" type="presOf" srcId="{C2329D91-185A-48EA-AC4C-6FA4CA7A69E1}" destId="{435441D0-6D36-410A-A6CA-5EB36F557E45}" srcOrd="0" destOrd="0" presId="urn:microsoft.com/office/officeart/2005/8/layout/vList5"/>
    <dgm:cxn modelId="{F1875849-AA6E-4682-A324-63E08F9BFDF5}" type="presOf" srcId="{F80B611A-2EE4-4DDA-B95D-3AC5A71E37F2}" destId="{3723CD6B-A69C-4F10-A21F-85660CBFA7BD}" srcOrd="0" destOrd="0" presId="urn:microsoft.com/office/officeart/2005/8/layout/vList5"/>
    <dgm:cxn modelId="{1083F24F-990A-43BE-9DF8-9E64B8671184}" type="presOf" srcId="{1512A580-4D6A-47ED-AFD5-16B20458AB30}" destId="{16EBEDAC-35FD-4995-BE8D-E4AEF76A5299}" srcOrd="0" destOrd="0" presId="urn:microsoft.com/office/officeart/2005/8/layout/vList5"/>
    <dgm:cxn modelId="{9A1C4872-6886-4F26-85F5-3C8656FCDB4E}" srcId="{47090115-75E3-4316-8CB2-7159DD3F5CC6}" destId="{DDE9DCBA-9CF0-47E9-82A9-950AFE9F6CD3}" srcOrd="2" destOrd="0" parTransId="{25FD3C1F-C239-4865-B3C2-BD94BA26F614}" sibTransId="{B8DC8E96-F85F-47E1-9DD4-CE346E0D70E2}"/>
    <dgm:cxn modelId="{E689357E-84A3-4AD2-8E8E-3AB495B015C5}" srcId="{B64E8331-8BF5-44BA-BC5B-89D68314CEE5}" destId="{CFEA18F7-3BB0-4702-9E87-AE0380821B94}" srcOrd="0" destOrd="0" parTransId="{F900965F-64DE-4D28-8BD7-B7EF7209EBA7}" sibTransId="{60DF9E09-16CC-49F1-B12B-5507A7B77428}"/>
    <dgm:cxn modelId="{CE542691-28CA-49F4-ADFC-C575F923DD5C}" srcId="{47090115-75E3-4316-8CB2-7159DD3F5CC6}" destId="{3C05936E-06EC-4064-8E0F-EA9041E40789}" srcOrd="0" destOrd="0" parTransId="{DBB88DB4-8A9E-42B0-A208-D26C6D1E1083}" sibTransId="{4FF5B65F-9EBF-491D-B3BE-4F52238B9E80}"/>
    <dgm:cxn modelId="{CD7D8697-A5B3-4FCA-8849-AAF874761C73}" srcId="{3C05936E-06EC-4064-8E0F-EA9041E40789}" destId="{1512A580-4D6A-47ED-AFD5-16B20458AB30}" srcOrd="0" destOrd="0" parTransId="{01E556D0-F784-4C15-87D2-0ED4C60FA288}" sibTransId="{97146155-0938-4A1D-93EE-AB88829851E0}"/>
    <dgm:cxn modelId="{69483CA1-8B7D-44E6-B412-BD4AD8EF9B85}" srcId="{F80B611A-2EE4-4DDA-B95D-3AC5A71E37F2}" destId="{560CC4FE-E3ED-4F8B-992D-B1288276E790}" srcOrd="0" destOrd="0" parTransId="{AC4F3D1D-96E9-4086-8815-72D80FCCA5C2}" sibTransId="{A20A4C0D-83DA-4EEE-80A2-C50010A3F29F}"/>
    <dgm:cxn modelId="{B50EC2B8-AF90-414E-A7D6-D35E70975527}" srcId="{47090115-75E3-4316-8CB2-7159DD3F5CC6}" destId="{B64E8331-8BF5-44BA-BC5B-89D68314CEE5}" srcOrd="1" destOrd="0" parTransId="{5F59A81F-31ED-460A-9874-7381A9F8225F}" sibTransId="{7E349C4F-C98B-49CF-99A6-74A69DF39923}"/>
    <dgm:cxn modelId="{414995D2-1CFB-430F-A727-08EA8750A28E}" type="presOf" srcId="{B64E8331-8BF5-44BA-BC5B-89D68314CEE5}" destId="{D514C1B3-6B98-4004-A000-064C8A7C2212}" srcOrd="0" destOrd="0" presId="urn:microsoft.com/office/officeart/2005/8/layout/vList5"/>
    <dgm:cxn modelId="{CFE504D4-CDEA-408E-9646-8F423F081F93}" type="presOf" srcId="{3C05936E-06EC-4064-8E0F-EA9041E40789}" destId="{CF3EE2EC-67D0-4139-A5DA-BCB0423E1211}" srcOrd="0" destOrd="0" presId="urn:microsoft.com/office/officeart/2005/8/layout/vList5"/>
    <dgm:cxn modelId="{09C3E2D8-4DCD-49FB-84F1-EF58146A841D}" type="presOf" srcId="{47090115-75E3-4316-8CB2-7159DD3F5CC6}" destId="{8DA52157-F151-4246-A183-A59ED5ACBB2D}" srcOrd="0" destOrd="0" presId="urn:microsoft.com/office/officeart/2005/8/layout/vList5"/>
    <dgm:cxn modelId="{F301C9EF-9E9B-4853-A496-B0FDE04C6FDE}" type="presOf" srcId="{DDE9DCBA-9CF0-47E9-82A9-950AFE9F6CD3}" destId="{516281F7-5637-4314-A4FC-4E4A8131CACE}" srcOrd="0" destOrd="0" presId="urn:microsoft.com/office/officeart/2005/8/layout/vList5"/>
    <dgm:cxn modelId="{54109701-74F6-467D-9E3C-475F27C6B961}" type="presParOf" srcId="{8DA52157-F151-4246-A183-A59ED5ACBB2D}" destId="{A7EAC09F-1B60-4663-BDA8-6CD551A83F9E}" srcOrd="0" destOrd="0" presId="urn:microsoft.com/office/officeart/2005/8/layout/vList5"/>
    <dgm:cxn modelId="{28DFAF45-A8D0-4323-8981-4583E0E483FB}" type="presParOf" srcId="{A7EAC09F-1B60-4663-BDA8-6CD551A83F9E}" destId="{CF3EE2EC-67D0-4139-A5DA-BCB0423E1211}" srcOrd="0" destOrd="0" presId="urn:microsoft.com/office/officeart/2005/8/layout/vList5"/>
    <dgm:cxn modelId="{CDA8780E-A29E-45C3-B395-69B794A405D4}" type="presParOf" srcId="{A7EAC09F-1B60-4663-BDA8-6CD551A83F9E}" destId="{16EBEDAC-35FD-4995-BE8D-E4AEF76A5299}" srcOrd="1" destOrd="0" presId="urn:microsoft.com/office/officeart/2005/8/layout/vList5"/>
    <dgm:cxn modelId="{449E9EE2-B173-4C68-A09F-5B28D6C81EF5}" type="presParOf" srcId="{8DA52157-F151-4246-A183-A59ED5ACBB2D}" destId="{6D1B2657-F6CF-45A7-A140-D8145C1F0C28}" srcOrd="1" destOrd="0" presId="urn:microsoft.com/office/officeart/2005/8/layout/vList5"/>
    <dgm:cxn modelId="{7064840D-E60C-4E0A-92ED-D2FDD9366923}" type="presParOf" srcId="{8DA52157-F151-4246-A183-A59ED5ACBB2D}" destId="{FA3C1CB8-BAC7-4981-80CE-51DE53BDBC7D}" srcOrd="2" destOrd="0" presId="urn:microsoft.com/office/officeart/2005/8/layout/vList5"/>
    <dgm:cxn modelId="{F416206E-EC0C-465C-AC7A-5D41E0950A9C}" type="presParOf" srcId="{FA3C1CB8-BAC7-4981-80CE-51DE53BDBC7D}" destId="{D514C1B3-6B98-4004-A000-064C8A7C2212}" srcOrd="0" destOrd="0" presId="urn:microsoft.com/office/officeart/2005/8/layout/vList5"/>
    <dgm:cxn modelId="{E75A2216-0143-4432-999E-8C96EF7855F6}" type="presParOf" srcId="{FA3C1CB8-BAC7-4981-80CE-51DE53BDBC7D}" destId="{CFF62F21-8F30-45E9-BB29-AEABFFD43C6A}" srcOrd="1" destOrd="0" presId="urn:microsoft.com/office/officeart/2005/8/layout/vList5"/>
    <dgm:cxn modelId="{080EEA89-958D-4361-AB17-2D1DE6399C9A}" type="presParOf" srcId="{8DA52157-F151-4246-A183-A59ED5ACBB2D}" destId="{F0693D4D-BF94-408E-8699-B28CE738BD07}" srcOrd="3" destOrd="0" presId="urn:microsoft.com/office/officeart/2005/8/layout/vList5"/>
    <dgm:cxn modelId="{37679486-5ED7-4FCE-A026-AEDAB466C6A6}" type="presParOf" srcId="{8DA52157-F151-4246-A183-A59ED5ACBB2D}" destId="{E851FB77-8212-4F57-AA29-AF484922999C}" srcOrd="4" destOrd="0" presId="urn:microsoft.com/office/officeart/2005/8/layout/vList5"/>
    <dgm:cxn modelId="{0C211CE4-21D0-4FF9-8CD3-50F0432B1156}" type="presParOf" srcId="{E851FB77-8212-4F57-AA29-AF484922999C}" destId="{516281F7-5637-4314-A4FC-4E4A8131CACE}" srcOrd="0" destOrd="0" presId="urn:microsoft.com/office/officeart/2005/8/layout/vList5"/>
    <dgm:cxn modelId="{CEA769CE-5F3F-4265-BA6A-98295ED6BB04}" type="presParOf" srcId="{E851FB77-8212-4F57-AA29-AF484922999C}" destId="{435441D0-6D36-410A-A6CA-5EB36F557E45}" srcOrd="1" destOrd="0" presId="urn:microsoft.com/office/officeart/2005/8/layout/vList5"/>
    <dgm:cxn modelId="{5CC227D8-A23E-4397-84B9-140BE6C5EFAA}" type="presParOf" srcId="{8DA52157-F151-4246-A183-A59ED5ACBB2D}" destId="{60DF66F7-625A-4172-A22D-DA6F5B8611D6}" srcOrd="5" destOrd="0" presId="urn:microsoft.com/office/officeart/2005/8/layout/vList5"/>
    <dgm:cxn modelId="{02C8DF07-9D5E-4B5E-8A1A-E797951174A5}" type="presParOf" srcId="{8DA52157-F151-4246-A183-A59ED5ACBB2D}" destId="{F5DA56BC-48A4-4300-A111-EC8A62A27390}" srcOrd="6" destOrd="0" presId="urn:microsoft.com/office/officeart/2005/8/layout/vList5"/>
    <dgm:cxn modelId="{12A7BB30-4024-4093-A9EB-F911E01D5967}" type="presParOf" srcId="{F5DA56BC-48A4-4300-A111-EC8A62A27390}" destId="{3723CD6B-A69C-4F10-A21F-85660CBFA7BD}" srcOrd="0" destOrd="0" presId="urn:microsoft.com/office/officeart/2005/8/layout/vList5"/>
    <dgm:cxn modelId="{06EDA94F-A480-4BB9-8FEE-9E12ECCCB2C1}" type="presParOf" srcId="{F5DA56BC-48A4-4300-A111-EC8A62A27390}" destId="{37F1C8C0-D261-4943-BCB4-27BC5B30E72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0B2C99-72A4-454C-A689-D20E55F2C27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DB80B0F-D7C3-4EEA-9114-3C52F84AD620}">
      <dgm:prSet custT="1"/>
      <dgm:spPr>
        <a:solidFill>
          <a:schemeClr val="accent1">
            <a:lumMod val="75000"/>
          </a:schemeClr>
        </a:solidFill>
      </dgm:spPr>
      <dgm:t>
        <a:bodyPr/>
        <a:lstStyle/>
        <a:p>
          <a:r>
            <a:rPr lang="en-US" sz="2800" b="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Medicare Savings Programs </a:t>
          </a:r>
          <a:endParaRPr lang="en-US" sz="2800">
            <a:solidFill>
              <a:schemeClr val="bg1"/>
            </a:solidFill>
          </a:endParaRPr>
        </a:p>
      </dgm:t>
    </dgm:pt>
    <dgm:pt modelId="{6522BF90-02A3-46AE-851D-E067EF69C3AC}" type="parTrans" cxnId="{5F719858-B015-4BC8-ABCA-85DB05B4B618}">
      <dgm:prSet/>
      <dgm:spPr/>
      <dgm:t>
        <a:bodyPr/>
        <a:lstStyle/>
        <a:p>
          <a:endParaRPr lang="en-US" sz="2400"/>
        </a:p>
      </dgm:t>
    </dgm:pt>
    <dgm:pt modelId="{A4BE7D0F-0484-4C0C-9DA6-A6E6831EA82B}" type="sibTrans" cxnId="{5F719858-B015-4BC8-ABCA-85DB05B4B618}">
      <dgm:prSet/>
      <dgm:spPr/>
      <dgm:t>
        <a:bodyPr/>
        <a:lstStyle/>
        <a:p>
          <a:endParaRPr lang="en-US" sz="2400"/>
        </a:p>
      </dgm:t>
    </dgm:pt>
    <dgm:pt modelId="{9BDEBEDE-A3E1-427F-917D-34170DFDD472}">
      <dgm:prSet custT="1"/>
      <dgm:spPr/>
      <dgm:t>
        <a:bodyPr/>
        <a:lstStyle/>
        <a:p>
          <a:r>
            <a:rPr lang="en-US" sz="2400" dirty="0"/>
            <a:t>Helps pay for Medicare Part B premium</a:t>
          </a:r>
        </a:p>
      </dgm:t>
    </dgm:pt>
    <dgm:pt modelId="{4BEB1D7D-8AD5-45AB-B060-94E4FF680551}" type="parTrans" cxnId="{962AE1F9-C007-4951-B921-525AB42A02BC}">
      <dgm:prSet/>
      <dgm:spPr/>
      <dgm:t>
        <a:bodyPr/>
        <a:lstStyle/>
        <a:p>
          <a:endParaRPr lang="en-US" sz="2400"/>
        </a:p>
      </dgm:t>
    </dgm:pt>
    <dgm:pt modelId="{F0702C81-AE1B-4A26-BD5F-24B1E158BD42}" type="sibTrans" cxnId="{962AE1F9-C007-4951-B921-525AB42A02BC}">
      <dgm:prSet/>
      <dgm:spPr/>
      <dgm:t>
        <a:bodyPr/>
        <a:lstStyle/>
        <a:p>
          <a:endParaRPr lang="en-US" sz="2400"/>
        </a:p>
      </dgm:t>
    </dgm:pt>
    <dgm:pt modelId="{F30D215E-C956-4ECA-AFB7-DF638A28D668}">
      <dgm:prSet custT="1"/>
      <dgm:spPr/>
      <dgm:t>
        <a:bodyPr/>
        <a:lstStyle/>
        <a:p>
          <a:r>
            <a:rPr lang="en-US" sz="2400" dirty="0"/>
            <a:t>May also help pay Medicare copays and deductibles</a:t>
          </a:r>
        </a:p>
      </dgm:t>
    </dgm:pt>
    <dgm:pt modelId="{B5F9993E-7933-4BE1-B1A4-491ED6206AE3}" type="parTrans" cxnId="{B7E3D6DB-C32B-4973-8568-6930B7746629}">
      <dgm:prSet/>
      <dgm:spPr/>
      <dgm:t>
        <a:bodyPr/>
        <a:lstStyle/>
        <a:p>
          <a:endParaRPr lang="en-US" sz="2400"/>
        </a:p>
      </dgm:t>
    </dgm:pt>
    <dgm:pt modelId="{E061283E-33D5-474C-8F61-670E1AFD4EA8}" type="sibTrans" cxnId="{B7E3D6DB-C32B-4973-8568-6930B7746629}">
      <dgm:prSet/>
      <dgm:spPr/>
      <dgm:t>
        <a:bodyPr/>
        <a:lstStyle/>
        <a:p>
          <a:endParaRPr lang="en-US" sz="2400"/>
        </a:p>
      </dgm:t>
    </dgm:pt>
    <dgm:pt modelId="{2A180F52-06C3-4DAD-B2AC-6AD4884470CC}">
      <dgm:prSet custT="1"/>
      <dgm:spPr>
        <a:solidFill>
          <a:schemeClr val="accent1">
            <a:lumMod val="75000"/>
          </a:schemeClr>
        </a:solidFill>
      </dgm:spPr>
      <dgm:t>
        <a:bodyPr/>
        <a:lstStyle/>
        <a:p>
          <a:r>
            <a:rPr lang="en-US" sz="2800" b="1">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Extra Help (Low Income Subsidy)</a:t>
          </a:r>
          <a:endParaRPr lang="en-US" sz="2800">
            <a:solidFill>
              <a:schemeClr val="bg1"/>
            </a:solidFill>
          </a:endParaRPr>
        </a:p>
      </dgm:t>
    </dgm:pt>
    <dgm:pt modelId="{A5F4B362-A18D-4A95-906B-A861D997376B}" type="parTrans" cxnId="{34A44430-D060-43A9-96FC-E123E28D23A4}">
      <dgm:prSet/>
      <dgm:spPr/>
      <dgm:t>
        <a:bodyPr/>
        <a:lstStyle/>
        <a:p>
          <a:endParaRPr lang="en-US" sz="2400"/>
        </a:p>
      </dgm:t>
    </dgm:pt>
    <dgm:pt modelId="{8DEAC737-F62E-48A3-A55B-F930A1565E67}" type="sibTrans" cxnId="{34A44430-D060-43A9-96FC-E123E28D23A4}">
      <dgm:prSet/>
      <dgm:spPr/>
      <dgm:t>
        <a:bodyPr/>
        <a:lstStyle/>
        <a:p>
          <a:endParaRPr lang="en-US" sz="2400"/>
        </a:p>
      </dgm:t>
    </dgm:pt>
    <dgm:pt modelId="{7485E82A-AA04-4FB4-B54D-DB08A0640604}">
      <dgm:prSet custT="1"/>
      <dgm:spPr/>
      <dgm:t>
        <a:bodyPr/>
        <a:lstStyle/>
        <a:p>
          <a:r>
            <a:rPr lang="en-US" sz="2400"/>
            <a:t>Assistance with Medicare prescription drug coverage.</a:t>
          </a:r>
        </a:p>
      </dgm:t>
    </dgm:pt>
    <dgm:pt modelId="{73DFD61D-62E4-4E72-8543-CDC9A9278F76}" type="parTrans" cxnId="{14EFAD92-FAB9-44D3-98F8-F949D4CFB806}">
      <dgm:prSet/>
      <dgm:spPr/>
      <dgm:t>
        <a:bodyPr/>
        <a:lstStyle/>
        <a:p>
          <a:endParaRPr lang="en-US" sz="2400"/>
        </a:p>
      </dgm:t>
    </dgm:pt>
    <dgm:pt modelId="{F8016F23-9064-422F-B9C0-D1082066405F}" type="sibTrans" cxnId="{14EFAD92-FAB9-44D3-98F8-F949D4CFB806}">
      <dgm:prSet/>
      <dgm:spPr/>
      <dgm:t>
        <a:bodyPr/>
        <a:lstStyle/>
        <a:p>
          <a:endParaRPr lang="en-US" sz="2400"/>
        </a:p>
      </dgm:t>
    </dgm:pt>
    <dgm:pt modelId="{E8EF9752-9CCE-4EDF-864E-13DA2770CEAB}">
      <dgm:prSet custT="1"/>
      <dgm:spPr/>
      <dgm:t>
        <a:bodyPr/>
        <a:lstStyle/>
        <a:p>
          <a:r>
            <a:rPr lang="en-US" sz="2400"/>
            <a:t>Reduces Part D premiums, deductibles, and copays based on income and assets.</a:t>
          </a:r>
        </a:p>
      </dgm:t>
    </dgm:pt>
    <dgm:pt modelId="{D07294B0-4126-4B5D-B002-138C701AACB7}" type="parTrans" cxnId="{2D711454-92D6-4E33-82FD-9C3C184E20D7}">
      <dgm:prSet/>
      <dgm:spPr/>
      <dgm:t>
        <a:bodyPr/>
        <a:lstStyle/>
        <a:p>
          <a:endParaRPr lang="en-US" sz="2400"/>
        </a:p>
      </dgm:t>
    </dgm:pt>
    <dgm:pt modelId="{6EBEBB38-2797-46BC-B8D8-576F37AB1F22}" type="sibTrans" cxnId="{2D711454-92D6-4E33-82FD-9C3C184E20D7}">
      <dgm:prSet/>
      <dgm:spPr/>
      <dgm:t>
        <a:bodyPr/>
        <a:lstStyle/>
        <a:p>
          <a:endParaRPr lang="en-US" sz="2400"/>
        </a:p>
      </dgm:t>
    </dgm:pt>
    <dgm:pt modelId="{A1933EF4-9DFD-4E38-967B-7A8E33880BBE}">
      <dgm:prSet custT="1"/>
      <dgm:spPr>
        <a:solidFill>
          <a:schemeClr val="accent1">
            <a:lumMod val="75000"/>
          </a:schemeClr>
        </a:solidFill>
      </dgm:spPr>
      <dgm:t>
        <a:bodyPr/>
        <a:lstStyle/>
        <a:p>
          <a:r>
            <a:rPr lang="en-US" sz="2800" b="1">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SeniorCare Prescription Drug Assistance Program</a:t>
          </a:r>
          <a:endParaRPr lang="en-US" sz="2800">
            <a:solidFill>
              <a:schemeClr val="bg1"/>
            </a:solidFill>
          </a:endParaRPr>
        </a:p>
      </dgm:t>
    </dgm:pt>
    <dgm:pt modelId="{85D057C3-0F6D-423C-AC12-6D2D3389715D}" type="parTrans" cxnId="{3E4E83F3-C856-43AE-8636-241019E7FDB7}">
      <dgm:prSet/>
      <dgm:spPr/>
      <dgm:t>
        <a:bodyPr/>
        <a:lstStyle/>
        <a:p>
          <a:endParaRPr lang="en-US" sz="2400"/>
        </a:p>
      </dgm:t>
    </dgm:pt>
    <dgm:pt modelId="{B26D67BA-002B-47E1-9DEE-A4D822F5616B}" type="sibTrans" cxnId="{3E4E83F3-C856-43AE-8636-241019E7FDB7}">
      <dgm:prSet/>
      <dgm:spPr/>
      <dgm:t>
        <a:bodyPr/>
        <a:lstStyle/>
        <a:p>
          <a:endParaRPr lang="en-US" sz="2400"/>
        </a:p>
      </dgm:t>
    </dgm:pt>
    <dgm:pt modelId="{28A9C787-DE97-49C1-B85E-D26FBBAC4030}">
      <dgm:prSet custT="1"/>
      <dgm:spPr/>
      <dgm:t>
        <a:bodyPr/>
        <a:lstStyle/>
        <a:p>
          <a:pPr>
            <a:buNone/>
          </a:pPr>
          <a:r>
            <a:rPr lang="en-US" sz="2400" dirty="0"/>
            <a:t>Level of assistance depends on annual income.</a:t>
          </a:r>
        </a:p>
      </dgm:t>
    </dgm:pt>
    <dgm:pt modelId="{39E96E9D-DE57-408D-9BD0-48E8413F75AB}" type="parTrans" cxnId="{0AE0370E-6EDD-45E5-BE69-6D9340E46312}">
      <dgm:prSet/>
      <dgm:spPr/>
      <dgm:t>
        <a:bodyPr/>
        <a:lstStyle/>
        <a:p>
          <a:endParaRPr lang="en-US" sz="2400"/>
        </a:p>
      </dgm:t>
    </dgm:pt>
    <dgm:pt modelId="{6A7B8ABB-593D-40B9-9073-7BD33D521A8B}" type="sibTrans" cxnId="{0AE0370E-6EDD-45E5-BE69-6D9340E46312}">
      <dgm:prSet/>
      <dgm:spPr/>
      <dgm:t>
        <a:bodyPr/>
        <a:lstStyle/>
        <a:p>
          <a:endParaRPr lang="en-US" sz="2400"/>
        </a:p>
      </dgm:t>
    </dgm:pt>
    <dgm:pt modelId="{6A3BDE04-AC25-4231-9F12-279A33D34A8F}" type="pres">
      <dgm:prSet presAssocID="{330B2C99-72A4-454C-A689-D20E55F2C279}" presName="linear" presStyleCnt="0">
        <dgm:presLayoutVars>
          <dgm:dir/>
          <dgm:animLvl val="lvl"/>
          <dgm:resizeHandles val="exact"/>
        </dgm:presLayoutVars>
      </dgm:prSet>
      <dgm:spPr/>
    </dgm:pt>
    <dgm:pt modelId="{68A71600-10CC-4F55-9CEB-B684BE94EC78}" type="pres">
      <dgm:prSet presAssocID="{7DB80B0F-D7C3-4EEA-9114-3C52F84AD620}" presName="parentLin" presStyleCnt="0"/>
      <dgm:spPr/>
    </dgm:pt>
    <dgm:pt modelId="{5A2C508A-91B1-4B69-A8BB-4071BBDB3073}" type="pres">
      <dgm:prSet presAssocID="{7DB80B0F-D7C3-4EEA-9114-3C52F84AD620}" presName="parentLeftMargin" presStyleLbl="node1" presStyleIdx="0" presStyleCnt="3"/>
      <dgm:spPr/>
    </dgm:pt>
    <dgm:pt modelId="{2DA11BB7-A651-4E79-9794-A5A3B7C17E48}" type="pres">
      <dgm:prSet presAssocID="{7DB80B0F-D7C3-4EEA-9114-3C52F84AD620}" presName="parentText" presStyleLbl="node1" presStyleIdx="0" presStyleCnt="3" custScaleX="117835">
        <dgm:presLayoutVars>
          <dgm:chMax val="0"/>
          <dgm:bulletEnabled val="1"/>
        </dgm:presLayoutVars>
      </dgm:prSet>
      <dgm:spPr/>
    </dgm:pt>
    <dgm:pt modelId="{1979B9AF-A082-4A9C-8A18-688F09400486}" type="pres">
      <dgm:prSet presAssocID="{7DB80B0F-D7C3-4EEA-9114-3C52F84AD620}" presName="negativeSpace" presStyleCnt="0"/>
      <dgm:spPr/>
    </dgm:pt>
    <dgm:pt modelId="{7A7D5ADF-57F8-45EB-9552-D925D1D8D8C2}" type="pres">
      <dgm:prSet presAssocID="{7DB80B0F-D7C3-4EEA-9114-3C52F84AD620}" presName="childText" presStyleLbl="conFgAcc1" presStyleIdx="0" presStyleCnt="3">
        <dgm:presLayoutVars>
          <dgm:bulletEnabled val="1"/>
        </dgm:presLayoutVars>
      </dgm:prSet>
      <dgm:spPr/>
    </dgm:pt>
    <dgm:pt modelId="{4C6887F1-B061-42E1-AEAD-08407D7C256B}" type="pres">
      <dgm:prSet presAssocID="{A4BE7D0F-0484-4C0C-9DA6-A6E6831EA82B}" presName="spaceBetweenRectangles" presStyleCnt="0"/>
      <dgm:spPr/>
    </dgm:pt>
    <dgm:pt modelId="{F5EEE6B1-E584-42CE-96DE-ED973E2D98A2}" type="pres">
      <dgm:prSet presAssocID="{2A180F52-06C3-4DAD-B2AC-6AD4884470CC}" presName="parentLin" presStyleCnt="0"/>
      <dgm:spPr/>
    </dgm:pt>
    <dgm:pt modelId="{A522A4BF-63AC-4CCD-8A33-38B41CA5033B}" type="pres">
      <dgm:prSet presAssocID="{2A180F52-06C3-4DAD-B2AC-6AD4884470CC}" presName="parentLeftMargin" presStyleLbl="node1" presStyleIdx="0" presStyleCnt="3"/>
      <dgm:spPr/>
    </dgm:pt>
    <dgm:pt modelId="{5C328C96-D91F-4CCB-9D95-C0651D0CF141}" type="pres">
      <dgm:prSet presAssocID="{2A180F52-06C3-4DAD-B2AC-6AD4884470CC}" presName="parentText" presStyleLbl="node1" presStyleIdx="1" presStyleCnt="3" custScaleX="118281">
        <dgm:presLayoutVars>
          <dgm:chMax val="0"/>
          <dgm:bulletEnabled val="1"/>
        </dgm:presLayoutVars>
      </dgm:prSet>
      <dgm:spPr/>
    </dgm:pt>
    <dgm:pt modelId="{C3D0F19B-9020-46E7-A1E6-45A3E1B38460}" type="pres">
      <dgm:prSet presAssocID="{2A180F52-06C3-4DAD-B2AC-6AD4884470CC}" presName="negativeSpace" presStyleCnt="0"/>
      <dgm:spPr/>
    </dgm:pt>
    <dgm:pt modelId="{E128DCBD-F30F-44C5-90CA-4777D044AE2F}" type="pres">
      <dgm:prSet presAssocID="{2A180F52-06C3-4DAD-B2AC-6AD4884470CC}" presName="childText" presStyleLbl="conFgAcc1" presStyleIdx="1" presStyleCnt="3">
        <dgm:presLayoutVars>
          <dgm:bulletEnabled val="1"/>
        </dgm:presLayoutVars>
      </dgm:prSet>
      <dgm:spPr/>
    </dgm:pt>
    <dgm:pt modelId="{089581B4-D1FA-43D4-99C3-EC9F87A5DE46}" type="pres">
      <dgm:prSet presAssocID="{8DEAC737-F62E-48A3-A55B-F930A1565E67}" presName="spaceBetweenRectangles" presStyleCnt="0"/>
      <dgm:spPr/>
    </dgm:pt>
    <dgm:pt modelId="{6452A90C-B7CD-4F5E-B741-4AB339FD73F3}" type="pres">
      <dgm:prSet presAssocID="{A1933EF4-9DFD-4E38-967B-7A8E33880BBE}" presName="parentLin" presStyleCnt="0"/>
      <dgm:spPr/>
    </dgm:pt>
    <dgm:pt modelId="{9D0A4847-6583-40F7-A635-32C9F7D859F1}" type="pres">
      <dgm:prSet presAssocID="{A1933EF4-9DFD-4E38-967B-7A8E33880BBE}" presName="parentLeftMargin" presStyleLbl="node1" presStyleIdx="1" presStyleCnt="3"/>
      <dgm:spPr/>
    </dgm:pt>
    <dgm:pt modelId="{CDEAA6E9-2779-4085-BF73-AFDFA0ECACA1}" type="pres">
      <dgm:prSet presAssocID="{A1933EF4-9DFD-4E38-967B-7A8E33880BBE}" presName="parentText" presStyleLbl="node1" presStyleIdx="2" presStyleCnt="3" custScaleX="120510">
        <dgm:presLayoutVars>
          <dgm:chMax val="0"/>
          <dgm:bulletEnabled val="1"/>
        </dgm:presLayoutVars>
      </dgm:prSet>
      <dgm:spPr/>
    </dgm:pt>
    <dgm:pt modelId="{0D93E131-F9E0-41D3-8583-0B9DF895552D}" type="pres">
      <dgm:prSet presAssocID="{A1933EF4-9DFD-4E38-967B-7A8E33880BBE}" presName="negativeSpace" presStyleCnt="0"/>
      <dgm:spPr/>
    </dgm:pt>
    <dgm:pt modelId="{DBEE6CB2-8397-4670-B430-48325A9FF035}" type="pres">
      <dgm:prSet presAssocID="{A1933EF4-9DFD-4E38-967B-7A8E33880BBE}" presName="childText" presStyleLbl="conFgAcc1" presStyleIdx="2" presStyleCnt="3">
        <dgm:presLayoutVars>
          <dgm:bulletEnabled val="1"/>
        </dgm:presLayoutVars>
      </dgm:prSet>
      <dgm:spPr/>
    </dgm:pt>
  </dgm:ptLst>
  <dgm:cxnLst>
    <dgm:cxn modelId="{640FCC05-F059-47DD-AAA3-A5704F5789E1}" type="presOf" srcId="{A1933EF4-9DFD-4E38-967B-7A8E33880BBE}" destId="{9D0A4847-6583-40F7-A635-32C9F7D859F1}" srcOrd="0" destOrd="0" presId="urn:microsoft.com/office/officeart/2005/8/layout/list1"/>
    <dgm:cxn modelId="{0AE0370E-6EDD-45E5-BE69-6D9340E46312}" srcId="{A1933EF4-9DFD-4E38-967B-7A8E33880BBE}" destId="{28A9C787-DE97-49C1-B85E-D26FBBAC4030}" srcOrd="0" destOrd="0" parTransId="{39E96E9D-DE57-408D-9BD0-48E8413F75AB}" sibTransId="{6A7B8ABB-593D-40B9-9073-7BD33D521A8B}"/>
    <dgm:cxn modelId="{34A44430-D060-43A9-96FC-E123E28D23A4}" srcId="{330B2C99-72A4-454C-A689-D20E55F2C279}" destId="{2A180F52-06C3-4DAD-B2AC-6AD4884470CC}" srcOrd="1" destOrd="0" parTransId="{A5F4B362-A18D-4A95-906B-A861D997376B}" sibTransId="{8DEAC737-F62E-48A3-A55B-F930A1565E67}"/>
    <dgm:cxn modelId="{0297D171-EA99-45D6-9B57-5383FAC6C55C}" type="presOf" srcId="{28A9C787-DE97-49C1-B85E-D26FBBAC4030}" destId="{DBEE6CB2-8397-4670-B430-48325A9FF035}" srcOrd="0" destOrd="0" presId="urn:microsoft.com/office/officeart/2005/8/layout/list1"/>
    <dgm:cxn modelId="{2D711454-92D6-4E33-82FD-9C3C184E20D7}" srcId="{2A180F52-06C3-4DAD-B2AC-6AD4884470CC}" destId="{E8EF9752-9CCE-4EDF-864E-13DA2770CEAB}" srcOrd="1" destOrd="0" parTransId="{D07294B0-4126-4B5D-B002-138C701AACB7}" sibTransId="{6EBEBB38-2797-46BC-B8D8-576F37AB1F22}"/>
    <dgm:cxn modelId="{5F719858-B015-4BC8-ABCA-85DB05B4B618}" srcId="{330B2C99-72A4-454C-A689-D20E55F2C279}" destId="{7DB80B0F-D7C3-4EEA-9114-3C52F84AD620}" srcOrd="0" destOrd="0" parTransId="{6522BF90-02A3-46AE-851D-E067EF69C3AC}" sibTransId="{A4BE7D0F-0484-4C0C-9DA6-A6E6831EA82B}"/>
    <dgm:cxn modelId="{5FEC295A-5D66-460D-A084-1002E6BABE85}" type="presOf" srcId="{7DB80B0F-D7C3-4EEA-9114-3C52F84AD620}" destId="{2DA11BB7-A651-4E79-9794-A5A3B7C17E48}" srcOrd="1" destOrd="0" presId="urn:microsoft.com/office/officeart/2005/8/layout/list1"/>
    <dgm:cxn modelId="{C977785A-73AF-4004-9DED-8B342F67E0EE}" type="presOf" srcId="{330B2C99-72A4-454C-A689-D20E55F2C279}" destId="{6A3BDE04-AC25-4231-9F12-279A33D34A8F}" srcOrd="0" destOrd="0" presId="urn:microsoft.com/office/officeart/2005/8/layout/list1"/>
    <dgm:cxn modelId="{D511F27B-8CB0-47E6-AAF4-02F145A1920C}" type="presOf" srcId="{7DB80B0F-D7C3-4EEA-9114-3C52F84AD620}" destId="{5A2C508A-91B1-4B69-A8BB-4071BBDB3073}" srcOrd="0" destOrd="0" presId="urn:microsoft.com/office/officeart/2005/8/layout/list1"/>
    <dgm:cxn modelId="{75B8228C-1AC0-498C-9DA2-1EAF3275711D}" type="presOf" srcId="{9BDEBEDE-A3E1-427F-917D-34170DFDD472}" destId="{7A7D5ADF-57F8-45EB-9552-D925D1D8D8C2}" srcOrd="0" destOrd="0" presId="urn:microsoft.com/office/officeart/2005/8/layout/list1"/>
    <dgm:cxn modelId="{B269758D-DF56-44F7-A4D3-DB5ACA84B953}" type="presOf" srcId="{7485E82A-AA04-4FB4-B54D-DB08A0640604}" destId="{E128DCBD-F30F-44C5-90CA-4777D044AE2F}" srcOrd="0" destOrd="0" presId="urn:microsoft.com/office/officeart/2005/8/layout/list1"/>
    <dgm:cxn modelId="{14EFAD92-FAB9-44D3-98F8-F949D4CFB806}" srcId="{2A180F52-06C3-4DAD-B2AC-6AD4884470CC}" destId="{7485E82A-AA04-4FB4-B54D-DB08A0640604}" srcOrd="0" destOrd="0" parTransId="{73DFD61D-62E4-4E72-8543-CDC9A9278F76}" sibTransId="{F8016F23-9064-422F-B9C0-D1082066405F}"/>
    <dgm:cxn modelId="{07C52D96-7757-45F9-B374-6C7258F580A0}" type="presOf" srcId="{2A180F52-06C3-4DAD-B2AC-6AD4884470CC}" destId="{A522A4BF-63AC-4CCD-8A33-38B41CA5033B}" srcOrd="0" destOrd="0" presId="urn:microsoft.com/office/officeart/2005/8/layout/list1"/>
    <dgm:cxn modelId="{8FA012BC-5CA6-4A69-A4D9-543657690A3F}" type="presOf" srcId="{F30D215E-C956-4ECA-AFB7-DF638A28D668}" destId="{7A7D5ADF-57F8-45EB-9552-D925D1D8D8C2}" srcOrd="0" destOrd="1" presId="urn:microsoft.com/office/officeart/2005/8/layout/list1"/>
    <dgm:cxn modelId="{D15071BD-B8D8-4F98-B7F2-EECAD07DDFF1}" type="presOf" srcId="{E8EF9752-9CCE-4EDF-864E-13DA2770CEAB}" destId="{E128DCBD-F30F-44C5-90CA-4777D044AE2F}" srcOrd="0" destOrd="1" presId="urn:microsoft.com/office/officeart/2005/8/layout/list1"/>
    <dgm:cxn modelId="{27452DCE-1723-448C-9D89-9D28444C3EE0}" type="presOf" srcId="{2A180F52-06C3-4DAD-B2AC-6AD4884470CC}" destId="{5C328C96-D91F-4CCB-9D95-C0651D0CF141}" srcOrd="1" destOrd="0" presId="urn:microsoft.com/office/officeart/2005/8/layout/list1"/>
    <dgm:cxn modelId="{1F03F8D1-0510-40D4-84E3-A99D19FAA689}" type="presOf" srcId="{A1933EF4-9DFD-4E38-967B-7A8E33880BBE}" destId="{CDEAA6E9-2779-4085-BF73-AFDFA0ECACA1}" srcOrd="1" destOrd="0" presId="urn:microsoft.com/office/officeart/2005/8/layout/list1"/>
    <dgm:cxn modelId="{B7E3D6DB-C32B-4973-8568-6930B7746629}" srcId="{7DB80B0F-D7C3-4EEA-9114-3C52F84AD620}" destId="{F30D215E-C956-4ECA-AFB7-DF638A28D668}" srcOrd="1" destOrd="0" parTransId="{B5F9993E-7933-4BE1-B1A4-491ED6206AE3}" sibTransId="{E061283E-33D5-474C-8F61-670E1AFD4EA8}"/>
    <dgm:cxn modelId="{3E4E83F3-C856-43AE-8636-241019E7FDB7}" srcId="{330B2C99-72A4-454C-A689-D20E55F2C279}" destId="{A1933EF4-9DFD-4E38-967B-7A8E33880BBE}" srcOrd="2" destOrd="0" parTransId="{85D057C3-0F6D-423C-AC12-6D2D3389715D}" sibTransId="{B26D67BA-002B-47E1-9DEE-A4D822F5616B}"/>
    <dgm:cxn modelId="{962AE1F9-C007-4951-B921-525AB42A02BC}" srcId="{7DB80B0F-D7C3-4EEA-9114-3C52F84AD620}" destId="{9BDEBEDE-A3E1-427F-917D-34170DFDD472}" srcOrd="0" destOrd="0" parTransId="{4BEB1D7D-8AD5-45AB-B060-94E4FF680551}" sibTransId="{F0702C81-AE1B-4A26-BD5F-24B1E158BD42}"/>
    <dgm:cxn modelId="{1FAB19FF-47D7-4099-BFF5-2DBEB272E15F}" type="presParOf" srcId="{6A3BDE04-AC25-4231-9F12-279A33D34A8F}" destId="{68A71600-10CC-4F55-9CEB-B684BE94EC78}" srcOrd="0" destOrd="0" presId="urn:microsoft.com/office/officeart/2005/8/layout/list1"/>
    <dgm:cxn modelId="{CF283700-CB24-42A1-86D6-5299C77F2F82}" type="presParOf" srcId="{68A71600-10CC-4F55-9CEB-B684BE94EC78}" destId="{5A2C508A-91B1-4B69-A8BB-4071BBDB3073}" srcOrd="0" destOrd="0" presId="urn:microsoft.com/office/officeart/2005/8/layout/list1"/>
    <dgm:cxn modelId="{5D15894A-EFF5-43A0-8EFF-FF4DD1343DDE}" type="presParOf" srcId="{68A71600-10CC-4F55-9CEB-B684BE94EC78}" destId="{2DA11BB7-A651-4E79-9794-A5A3B7C17E48}" srcOrd="1" destOrd="0" presId="urn:microsoft.com/office/officeart/2005/8/layout/list1"/>
    <dgm:cxn modelId="{1E19FEB5-28A5-4472-9BB2-B945F6E01915}" type="presParOf" srcId="{6A3BDE04-AC25-4231-9F12-279A33D34A8F}" destId="{1979B9AF-A082-4A9C-8A18-688F09400486}" srcOrd="1" destOrd="0" presId="urn:microsoft.com/office/officeart/2005/8/layout/list1"/>
    <dgm:cxn modelId="{43E3FF0B-986C-47BF-97F6-6B29F6ECD755}" type="presParOf" srcId="{6A3BDE04-AC25-4231-9F12-279A33D34A8F}" destId="{7A7D5ADF-57F8-45EB-9552-D925D1D8D8C2}" srcOrd="2" destOrd="0" presId="urn:microsoft.com/office/officeart/2005/8/layout/list1"/>
    <dgm:cxn modelId="{2BBFD2AF-28EF-4210-B777-D2F7355FE792}" type="presParOf" srcId="{6A3BDE04-AC25-4231-9F12-279A33D34A8F}" destId="{4C6887F1-B061-42E1-AEAD-08407D7C256B}" srcOrd="3" destOrd="0" presId="urn:microsoft.com/office/officeart/2005/8/layout/list1"/>
    <dgm:cxn modelId="{88C783CC-B54D-4580-80A3-00E6A0A121CA}" type="presParOf" srcId="{6A3BDE04-AC25-4231-9F12-279A33D34A8F}" destId="{F5EEE6B1-E584-42CE-96DE-ED973E2D98A2}" srcOrd="4" destOrd="0" presId="urn:microsoft.com/office/officeart/2005/8/layout/list1"/>
    <dgm:cxn modelId="{DBF94984-3C6A-4B99-BF60-016A2B2F7444}" type="presParOf" srcId="{F5EEE6B1-E584-42CE-96DE-ED973E2D98A2}" destId="{A522A4BF-63AC-4CCD-8A33-38B41CA5033B}" srcOrd="0" destOrd="0" presId="urn:microsoft.com/office/officeart/2005/8/layout/list1"/>
    <dgm:cxn modelId="{FD9D9B02-952C-4DB4-8C11-97E51FD13F00}" type="presParOf" srcId="{F5EEE6B1-E584-42CE-96DE-ED973E2D98A2}" destId="{5C328C96-D91F-4CCB-9D95-C0651D0CF141}" srcOrd="1" destOrd="0" presId="urn:microsoft.com/office/officeart/2005/8/layout/list1"/>
    <dgm:cxn modelId="{339FE95E-48A6-41EA-94A0-DBACB01CB17B}" type="presParOf" srcId="{6A3BDE04-AC25-4231-9F12-279A33D34A8F}" destId="{C3D0F19B-9020-46E7-A1E6-45A3E1B38460}" srcOrd="5" destOrd="0" presId="urn:microsoft.com/office/officeart/2005/8/layout/list1"/>
    <dgm:cxn modelId="{FD1A81C3-7C61-4EA7-8E09-F99141A0C197}" type="presParOf" srcId="{6A3BDE04-AC25-4231-9F12-279A33D34A8F}" destId="{E128DCBD-F30F-44C5-90CA-4777D044AE2F}" srcOrd="6" destOrd="0" presId="urn:microsoft.com/office/officeart/2005/8/layout/list1"/>
    <dgm:cxn modelId="{4B1094B7-9CE8-47DD-8ADD-28C65294FBDB}" type="presParOf" srcId="{6A3BDE04-AC25-4231-9F12-279A33D34A8F}" destId="{089581B4-D1FA-43D4-99C3-EC9F87A5DE46}" srcOrd="7" destOrd="0" presId="urn:microsoft.com/office/officeart/2005/8/layout/list1"/>
    <dgm:cxn modelId="{EE922A8A-5D8C-4C37-9AE5-E91F37038F01}" type="presParOf" srcId="{6A3BDE04-AC25-4231-9F12-279A33D34A8F}" destId="{6452A90C-B7CD-4F5E-B741-4AB339FD73F3}" srcOrd="8" destOrd="0" presId="urn:microsoft.com/office/officeart/2005/8/layout/list1"/>
    <dgm:cxn modelId="{2E1E1B71-FB0E-42EF-96F9-DF24A11597EF}" type="presParOf" srcId="{6452A90C-B7CD-4F5E-B741-4AB339FD73F3}" destId="{9D0A4847-6583-40F7-A635-32C9F7D859F1}" srcOrd="0" destOrd="0" presId="urn:microsoft.com/office/officeart/2005/8/layout/list1"/>
    <dgm:cxn modelId="{FF77AF6D-4633-484B-A6E2-227AB9B6021C}" type="presParOf" srcId="{6452A90C-B7CD-4F5E-B741-4AB339FD73F3}" destId="{CDEAA6E9-2779-4085-BF73-AFDFA0ECACA1}" srcOrd="1" destOrd="0" presId="urn:microsoft.com/office/officeart/2005/8/layout/list1"/>
    <dgm:cxn modelId="{EA9D9A58-C65A-48A2-B8A2-54D0C1B64246}" type="presParOf" srcId="{6A3BDE04-AC25-4231-9F12-279A33D34A8F}" destId="{0D93E131-F9E0-41D3-8583-0B9DF895552D}" srcOrd="9" destOrd="0" presId="urn:microsoft.com/office/officeart/2005/8/layout/list1"/>
    <dgm:cxn modelId="{CB33051C-1C20-475E-A9CA-35380CC519CC}" type="presParOf" srcId="{6A3BDE04-AC25-4231-9F12-279A33D34A8F}" destId="{DBEE6CB2-8397-4670-B430-48325A9FF03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BEDAC-35FD-4995-BE8D-E4AEF76A5299}">
      <dsp:nvSpPr>
        <dsp:cNvPr id="0" name=""/>
        <dsp:cNvSpPr/>
      </dsp:nvSpPr>
      <dsp:spPr>
        <a:xfrm rot="5400000">
          <a:off x="6040289" y="-2524036"/>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36538" lvl="1" indent="0" algn="l" defTabSz="1066800">
            <a:lnSpc>
              <a:spcPct val="90000"/>
            </a:lnSpc>
            <a:spcBef>
              <a:spcPct val="0"/>
            </a:spcBef>
            <a:spcAft>
              <a:spcPct val="15000"/>
            </a:spcAft>
            <a:buNone/>
          </a:pPr>
          <a:r>
            <a:rPr lang="en-US" sz="2400" kern="1200" dirty="0"/>
            <a:t>3 months prior, month of, and 3 months after starting Medicare</a:t>
          </a:r>
        </a:p>
      </dsp:txBody>
      <dsp:txXfrm rot="-5400000">
        <a:off x="3486795" y="82753"/>
        <a:ext cx="6145450" cy="985165"/>
      </dsp:txXfrm>
    </dsp:sp>
    <dsp:sp modelId="{CF3EE2EC-67D0-4139-A5DA-BCB0423E1211}">
      <dsp:nvSpPr>
        <dsp:cNvPr id="0" name=""/>
        <dsp:cNvSpPr/>
      </dsp:nvSpPr>
      <dsp:spPr>
        <a:xfrm>
          <a:off x="0" y="2382"/>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Initial Enrollment Period</a:t>
          </a:r>
          <a:endParaRPr lang="en-US" sz="2800" kern="1200" dirty="0"/>
        </a:p>
      </dsp:txBody>
      <dsp:txXfrm>
        <a:off x="55939" y="58321"/>
        <a:ext cx="3374916" cy="1034028"/>
      </dsp:txXfrm>
    </dsp:sp>
    <dsp:sp modelId="{CFF62F21-8F30-45E9-BB29-AEABFFD43C6A}">
      <dsp:nvSpPr>
        <dsp:cNvPr id="0" name=""/>
        <dsp:cNvSpPr/>
      </dsp:nvSpPr>
      <dsp:spPr>
        <a:xfrm rot="5400000">
          <a:off x="6040289" y="-1320834"/>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6213" lvl="1" indent="0" algn="l" defTabSz="1066800">
            <a:lnSpc>
              <a:spcPct val="90000"/>
            </a:lnSpc>
            <a:spcBef>
              <a:spcPct val="0"/>
            </a:spcBef>
            <a:spcAft>
              <a:spcPct val="15000"/>
            </a:spcAft>
            <a:buNone/>
          </a:pPr>
          <a:r>
            <a:rPr lang="en-US" sz="2400" b="1" kern="1200" dirty="0"/>
            <a:t>October 15 - December 7 each year </a:t>
          </a:r>
          <a:br>
            <a:rPr lang="en-US" sz="2400" b="1" kern="1200" dirty="0"/>
          </a:br>
          <a:r>
            <a:rPr lang="en-US" sz="2400" b="0" kern="1200" dirty="0"/>
            <a:t>Change your coverage. Changes become effective </a:t>
          </a:r>
          <a:r>
            <a:rPr lang="en-US" sz="2400" kern="1200" dirty="0"/>
            <a:t>January 1 of the following year</a:t>
          </a:r>
        </a:p>
      </dsp:txBody>
      <dsp:txXfrm rot="-5400000">
        <a:off x="3486795" y="1285955"/>
        <a:ext cx="6145450" cy="985165"/>
      </dsp:txXfrm>
    </dsp:sp>
    <dsp:sp modelId="{D514C1B3-6B98-4004-A000-064C8A7C2212}">
      <dsp:nvSpPr>
        <dsp:cNvPr id="0" name=""/>
        <dsp:cNvSpPr/>
      </dsp:nvSpPr>
      <dsp:spPr>
        <a:xfrm>
          <a:off x="0" y="1205584"/>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Annual Open Enrollment Period</a:t>
          </a:r>
          <a:endParaRPr lang="en-US" sz="2800" kern="1200" dirty="0"/>
        </a:p>
      </dsp:txBody>
      <dsp:txXfrm>
        <a:off x="55939" y="1261523"/>
        <a:ext cx="3374916" cy="1034028"/>
      </dsp:txXfrm>
    </dsp:sp>
    <dsp:sp modelId="{435441D0-6D36-410A-A6CA-5EB36F557E45}">
      <dsp:nvSpPr>
        <dsp:cNvPr id="0" name=""/>
        <dsp:cNvSpPr/>
      </dsp:nvSpPr>
      <dsp:spPr>
        <a:xfrm rot="5400000">
          <a:off x="6040289" y="-117632"/>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6213" lvl="1" indent="0" algn="l" defTabSz="1066800">
            <a:lnSpc>
              <a:spcPct val="90000"/>
            </a:lnSpc>
            <a:spcBef>
              <a:spcPct val="0"/>
            </a:spcBef>
            <a:spcAft>
              <a:spcPct val="15000"/>
            </a:spcAft>
            <a:buNone/>
          </a:pPr>
          <a:r>
            <a:rPr lang="en-US" sz="2400" b="0" kern="1200" dirty="0"/>
            <a:t>People who already have a Medicare Advantage plan can make one change </a:t>
          </a:r>
          <a:r>
            <a:rPr lang="en-US" sz="2400" b="1" kern="1200" dirty="0"/>
            <a:t>January 1 – March 31 </a:t>
          </a:r>
          <a:r>
            <a:rPr lang="en-US" sz="2400" b="0" kern="1200" dirty="0"/>
            <a:t>every year</a:t>
          </a:r>
          <a:endParaRPr lang="en-US" sz="2400" kern="1200" dirty="0"/>
        </a:p>
      </dsp:txBody>
      <dsp:txXfrm rot="-5400000">
        <a:off x="3486795" y="2489157"/>
        <a:ext cx="6145450" cy="985165"/>
      </dsp:txXfrm>
    </dsp:sp>
    <dsp:sp modelId="{516281F7-5637-4314-A4FC-4E4A8131CACE}">
      <dsp:nvSpPr>
        <dsp:cNvPr id="0" name=""/>
        <dsp:cNvSpPr/>
      </dsp:nvSpPr>
      <dsp:spPr>
        <a:xfrm>
          <a:off x="0" y="2408786"/>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Medicare Advantage Open Enrollment Period</a:t>
          </a:r>
          <a:endParaRPr lang="en-US" sz="2800" kern="1200" dirty="0"/>
        </a:p>
      </dsp:txBody>
      <dsp:txXfrm>
        <a:off x="55939" y="2464725"/>
        <a:ext cx="3374916" cy="1034028"/>
      </dsp:txXfrm>
    </dsp:sp>
    <dsp:sp modelId="{37F1C8C0-D261-4943-BCB4-27BC5B30E72A}">
      <dsp:nvSpPr>
        <dsp:cNvPr id="0" name=""/>
        <dsp:cNvSpPr/>
      </dsp:nvSpPr>
      <dsp:spPr>
        <a:xfrm rot="5400000">
          <a:off x="6040289" y="1085569"/>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6213" lvl="1" indent="0" algn="l" defTabSz="1066800">
            <a:lnSpc>
              <a:spcPct val="90000"/>
            </a:lnSpc>
            <a:spcBef>
              <a:spcPct val="0"/>
            </a:spcBef>
            <a:spcAft>
              <a:spcPct val="15000"/>
            </a:spcAft>
            <a:buNone/>
          </a:pPr>
          <a:r>
            <a:rPr lang="en-US" sz="2400" kern="1200" dirty="0"/>
            <a:t>Qualifying events may trigger an opportunity to change your Medicare coverage</a:t>
          </a:r>
        </a:p>
      </dsp:txBody>
      <dsp:txXfrm rot="-5400000">
        <a:off x="3486795" y="3692359"/>
        <a:ext cx="6145450" cy="985165"/>
      </dsp:txXfrm>
    </dsp:sp>
    <dsp:sp modelId="{3723CD6B-A69C-4F10-A21F-85660CBFA7BD}">
      <dsp:nvSpPr>
        <dsp:cNvPr id="0" name=""/>
        <dsp:cNvSpPr/>
      </dsp:nvSpPr>
      <dsp:spPr>
        <a:xfrm>
          <a:off x="0" y="3611988"/>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t>Special Enrollment Periods</a:t>
          </a:r>
          <a:endParaRPr lang="en-US" sz="2800" kern="1200"/>
        </a:p>
      </dsp:txBody>
      <dsp:txXfrm>
        <a:off x="55939" y="3667927"/>
        <a:ext cx="3374916" cy="1034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D5ADF-57F8-45EB-9552-D925D1D8D8C2}">
      <dsp:nvSpPr>
        <dsp:cNvPr id="0" name=""/>
        <dsp:cNvSpPr/>
      </dsp:nvSpPr>
      <dsp:spPr>
        <a:xfrm>
          <a:off x="0" y="305693"/>
          <a:ext cx="9300684" cy="1275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374904" rIns="72183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Helps pay for Medicare Part B premium</a:t>
          </a:r>
        </a:p>
        <a:p>
          <a:pPr marL="228600" lvl="1" indent="-228600" algn="l" defTabSz="1066800">
            <a:lnSpc>
              <a:spcPct val="90000"/>
            </a:lnSpc>
            <a:spcBef>
              <a:spcPct val="0"/>
            </a:spcBef>
            <a:spcAft>
              <a:spcPct val="15000"/>
            </a:spcAft>
            <a:buChar char="•"/>
          </a:pPr>
          <a:r>
            <a:rPr lang="en-US" sz="2400" kern="1200" dirty="0"/>
            <a:t>May also help pay Medicare copays and deductibles</a:t>
          </a:r>
        </a:p>
      </dsp:txBody>
      <dsp:txXfrm>
        <a:off x="0" y="305693"/>
        <a:ext cx="9300684" cy="1275750"/>
      </dsp:txXfrm>
    </dsp:sp>
    <dsp:sp modelId="{2DA11BB7-A651-4E79-9794-A5A3B7C17E48}">
      <dsp:nvSpPr>
        <dsp:cNvPr id="0" name=""/>
        <dsp:cNvSpPr/>
      </dsp:nvSpPr>
      <dsp:spPr>
        <a:xfrm>
          <a:off x="465034" y="40013"/>
          <a:ext cx="7671622" cy="53136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anchor="ctr" anchorCtr="0">
          <a:noAutofit/>
        </a:bodyPr>
        <a:lstStyle/>
        <a:p>
          <a:pPr marL="0" lvl="0" indent="0" algn="l" defTabSz="1244600">
            <a:lnSpc>
              <a:spcPct val="90000"/>
            </a:lnSpc>
            <a:spcBef>
              <a:spcPct val="0"/>
            </a:spcBef>
            <a:spcAft>
              <a:spcPct val="35000"/>
            </a:spcAft>
            <a:buNone/>
          </a:pPr>
          <a:r>
            <a:rPr lang="en-US" sz="2800" b="1" kern="120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Medicare Savings Programs </a:t>
          </a:r>
          <a:endParaRPr lang="en-US" sz="2800" kern="1200">
            <a:solidFill>
              <a:schemeClr val="bg1"/>
            </a:solidFill>
          </a:endParaRPr>
        </a:p>
      </dsp:txBody>
      <dsp:txXfrm>
        <a:off x="490973" y="65952"/>
        <a:ext cx="7619744" cy="479482"/>
      </dsp:txXfrm>
    </dsp:sp>
    <dsp:sp modelId="{E128DCBD-F30F-44C5-90CA-4777D044AE2F}">
      <dsp:nvSpPr>
        <dsp:cNvPr id="0" name=""/>
        <dsp:cNvSpPr/>
      </dsp:nvSpPr>
      <dsp:spPr>
        <a:xfrm>
          <a:off x="0" y="1944323"/>
          <a:ext cx="9300684" cy="1615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374904" rIns="72183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Assistance with Medicare prescription drug coverage.</a:t>
          </a:r>
        </a:p>
        <a:p>
          <a:pPr marL="228600" lvl="1" indent="-228600" algn="l" defTabSz="1066800">
            <a:lnSpc>
              <a:spcPct val="90000"/>
            </a:lnSpc>
            <a:spcBef>
              <a:spcPct val="0"/>
            </a:spcBef>
            <a:spcAft>
              <a:spcPct val="15000"/>
            </a:spcAft>
            <a:buChar char="•"/>
          </a:pPr>
          <a:r>
            <a:rPr lang="en-US" sz="2400" kern="1200"/>
            <a:t>Reduces Part D premiums, deductibles, and copays based on income and assets.</a:t>
          </a:r>
        </a:p>
      </dsp:txBody>
      <dsp:txXfrm>
        <a:off x="0" y="1944323"/>
        <a:ext cx="9300684" cy="1615950"/>
      </dsp:txXfrm>
    </dsp:sp>
    <dsp:sp modelId="{5C328C96-D91F-4CCB-9D95-C0651D0CF141}">
      <dsp:nvSpPr>
        <dsp:cNvPr id="0" name=""/>
        <dsp:cNvSpPr/>
      </dsp:nvSpPr>
      <dsp:spPr>
        <a:xfrm>
          <a:off x="465034" y="1678643"/>
          <a:ext cx="7700659" cy="53136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anchor="ctr" anchorCtr="0">
          <a:noAutofit/>
        </a:bodyPr>
        <a:lstStyle/>
        <a:p>
          <a:pPr marL="0" lvl="0" indent="0" algn="l" defTabSz="1244600">
            <a:lnSpc>
              <a:spcPct val="90000"/>
            </a:lnSpc>
            <a:spcBef>
              <a:spcPct val="0"/>
            </a:spcBef>
            <a:spcAft>
              <a:spcPct val="35000"/>
            </a:spcAft>
            <a:buNone/>
          </a:pPr>
          <a:r>
            <a:rPr lang="en-US" sz="2800" b="1" kern="120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Extra Help (Low Income Subsidy)</a:t>
          </a:r>
          <a:endParaRPr lang="en-US" sz="2800" kern="1200">
            <a:solidFill>
              <a:schemeClr val="bg1"/>
            </a:solidFill>
          </a:endParaRPr>
        </a:p>
      </dsp:txBody>
      <dsp:txXfrm>
        <a:off x="490973" y="1704582"/>
        <a:ext cx="7648781" cy="479482"/>
      </dsp:txXfrm>
    </dsp:sp>
    <dsp:sp modelId="{DBEE6CB2-8397-4670-B430-48325A9FF035}">
      <dsp:nvSpPr>
        <dsp:cNvPr id="0" name=""/>
        <dsp:cNvSpPr/>
      </dsp:nvSpPr>
      <dsp:spPr>
        <a:xfrm>
          <a:off x="0" y="3923153"/>
          <a:ext cx="9300684" cy="8930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374904" rIns="721836" bIns="170688" numCol="1" spcCol="1270" anchor="t" anchorCtr="0">
          <a:noAutofit/>
        </a:bodyPr>
        <a:lstStyle/>
        <a:p>
          <a:pPr marL="228600" lvl="1" indent="-228600" algn="l" defTabSz="1066800">
            <a:lnSpc>
              <a:spcPct val="90000"/>
            </a:lnSpc>
            <a:spcBef>
              <a:spcPct val="0"/>
            </a:spcBef>
            <a:spcAft>
              <a:spcPct val="15000"/>
            </a:spcAft>
            <a:buNone/>
          </a:pPr>
          <a:r>
            <a:rPr lang="en-US" sz="2400" kern="1200" dirty="0"/>
            <a:t>Level of assistance depends on annual income.</a:t>
          </a:r>
        </a:p>
      </dsp:txBody>
      <dsp:txXfrm>
        <a:off x="0" y="3923153"/>
        <a:ext cx="9300684" cy="893025"/>
      </dsp:txXfrm>
    </dsp:sp>
    <dsp:sp modelId="{CDEAA6E9-2779-4085-BF73-AFDFA0ECACA1}">
      <dsp:nvSpPr>
        <dsp:cNvPr id="0" name=""/>
        <dsp:cNvSpPr/>
      </dsp:nvSpPr>
      <dsp:spPr>
        <a:xfrm>
          <a:off x="465034" y="3657473"/>
          <a:ext cx="7845778" cy="53136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anchor="ctr" anchorCtr="0">
          <a:noAutofit/>
        </a:bodyPr>
        <a:lstStyle/>
        <a:p>
          <a:pPr marL="0" lvl="0" indent="0" algn="l" defTabSz="1244600">
            <a:lnSpc>
              <a:spcPct val="90000"/>
            </a:lnSpc>
            <a:spcBef>
              <a:spcPct val="0"/>
            </a:spcBef>
            <a:spcAft>
              <a:spcPct val="35000"/>
            </a:spcAft>
            <a:buNone/>
          </a:pPr>
          <a:r>
            <a:rPr lang="en-US" sz="2800" b="1" kern="120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SeniorCare Prescription Drug Assistance Program</a:t>
          </a:r>
          <a:endParaRPr lang="en-US" sz="2800" kern="1200">
            <a:solidFill>
              <a:schemeClr val="bg1"/>
            </a:solidFill>
          </a:endParaRPr>
        </a:p>
      </dsp:txBody>
      <dsp:txXfrm>
        <a:off x="490973" y="3683412"/>
        <a:ext cx="7793900"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F69681-F9E5-40CF-A4A4-B7C7B277D07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23315F-9283-45AA-9460-E28CAF00DF25}"/>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4AEF1D8-FE66-40DE-BEA9-F264C3085218}" type="datetimeFigureOut">
              <a:rPr lang="en-US" smtClean="0"/>
              <a:t>3/22/2023</a:t>
            </a:fld>
            <a:endParaRPr lang="en-US"/>
          </a:p>
        </p:txBody>
      </p:sp>
      <p:sp>
        <p:nvSpPr>
          <p:cNvPr id="4" name="Footer Placeholder 3">
            <a:extLst>
              <a:ext uri="{FF2B5EF4-FFF2-40B4-BE49-F238E27FC236}">
                <a16:creationId xmlns:a16="http://schemas.microsoft.com/office/drawing/2014/main" id="{EB9B4B5B-18D2-4E69-9CF2-05B876616DEC}"/>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CD04A1-6621-4342-B69F-5565B8786F7D}"/>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449BC52-0936-42A9-932D-B81989AEBC12}" type="slidenum">
              <a:rPr lang="en-US" smtClean="0"/>
              <a:t>‹#›</a:t>
            </a:fld>
            <a:endParaRPr lang="en-US"/>
          </a:p>
        </p:txBody>
      </p:sp>
    </p:spTree>
    <p:extLst>
      <p:ext uri="{BB962C8B-B14F-4D97-AF65-F5344CB8AC3E}">
        <p14:creationId xmlns:p14="http://schemas.microsoft.com/office/powerpoint/2010/main" val="2265131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FF3E348-6D6C-44E4-93D9-F56BB53943EC}" type="datetimeFigureOut">
              <a:rPr lang="en-US" smtClean="0"/>
              <a:t>3/22/2023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C9C807D-BE9E-427D-9F45-69604B66C095}" type="slidenum">
              <a:rPr lang="en-US" smtClean="0"/>
              <a:t>‹#›</a:t>
            </a:fld>
            <a:endParaRPr lang="en-US"/>
          </a:p>
        </p:txBody>
      </p:sp>
    </p:spTree>
    <p:extLst>
      <p:ext uri="{BB962C8B-B14F-4D97-AF65-F5344CB8AC3E}">
        <p14:creationId xmlns:p14="http://schemas.microsoft.com/office/powerpoint/2010/main" val="180499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this educational series called Welcome to Medicare.  </a:t>
            </a:r>
          </a:p>
          <a:p>
            <a:endParaRPr lang="en-US" dirty="0"/>
          </a:p>
          <a:p>
            <a:r>
              <a:rPr lang="en-US" dirty="0"/>
              <a:t>This program is presented by the WI Department of Health Services, which operates the Wisconsin State Health Insurance assistance Program or SHIP</a:t>
            </a:r>
            <a:r>
              <a:rPr lang="en-US" baseline="0" dirty="0"/>
              <a:t>, a local public service for people with Medicare</a:t>
            </a:r>
            <a:r>
              <a:rPr lang="en-US" dirty="0"/>
              <a:t>.  Every state has a SHIP program.  Here in Wisconsin, in addition to the SHIP Helpline, there are SHIP Counselors available in every county to provide assistance with Medicare questions</a:t>
            </a:r>
            <a:r>
              <a:rPr lang="en-US" b="1" dirty="0"/>
              <a:t>.  </a:t>
            </a:r>
            <a:r>
              <a:rPr lang="en-US" dirty="0"/>
              <a:t>You can find a SHIP Counselor in your county through your local Aging and Disability Resource Center ADRC, or by calling the SHIP Helpline and asking for a counselor near you</a:t>
            </a:r>
            <a:r>
              <a:rPr lang="en-US" b="1" dirty="0"/>
              <a:t>.  The toll-free SHIP Helpline is 1-800-242-1060.</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a:t>
            </a:fld>
            <a:endParaRPr lang="en-US"/>
          </a:p>
        </p:txBody>
      </p:sp>
    </p:spTree>
    <p:extLst>
      <p:ext uri="{BB962C8B-B14F-4D97-AF65-F5344CB8AC3E}">
        <p14:creationId xmlns:p14="http://schemas.microsoft.com/office/powerpoint/2010/main" val="2890827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This is a sample of the Medicare Card.</a:t>
            </a:r>
          </a:p>
          <a:p>
            <a:r>
              <a:rPr lang="en-US" altLang="en-US" b="1" dirty="0"/>
              <a:t>Always guard your card!</a:t>
            </a:r>
          </a:p>
          <a:p>
            <a:endParaRPr lang="en-US" altLang="en-US" b="1" dirty="0"/>
          </a:p>
          <a:p>
            <a:pPr eaLnBrk="1" hangingPunct="1">
              <a:spcBef>
                <a:spcPct val="0"/>
              </a:spcBef>
            </a:pPr>
            <a:r>
              <a:rPr lang="en-US" altLang="en-US" dirty="0"/>
              <a:t>Your use of the Medicare Card will differ depending on the type of Medicare health plan option you choose.  If you choose Original Medicare, you will use the red, white, and blue Medicare card when obtaining health care.</a:t>
            </a:r>
          </a:p>
          <a:p>
            <a:pPr eaLnBrk="1" hangingPunct="1">
              <a:spcBef>
                <a:spcPct val="0"/>
              </a:spcBef>
            </a:pPr>
            <a:endParaRPr lang="en-US" altLang="en-US" dirty="0"/>
          </a:p>
          <a:p>
            <a:pPr eaLnBrk="1" hangingPunct="1">
              <a:spcBef>
                <a:spcPct val="0"/>
              </a:spcBef>
            </a:pPr>
            <a:r>
              <a:rPr lang="en-US" altLang="en-US" dirty="0"/>
              <a:t>Your card also lists the parts of Medicare you are enrolled in and the dates they became effective. </a:t>
            </a:r>
          </a:p>
          <a:p>
            <a:pPr eaLnBrk="1" hangingPunct="1">
              <a:spcBef>
                <a:spcPct val="0"/>
              </a:spcBef>
            </a:pPr>
            <a:endParaRPr lang="en-US" altLang="en-US" dirty="0"/>
          </a:p>
          <a:p>
            <a:pPr eaLnBrk="1" hangingPunct="1">
              <a:spcBef>
                <a:spcPct val="0"/>
              </a:spcBef>
            </a:pPr>
            <a:r>
              <a:rPr lang="en-US" altLang="en-US" i="1" dirty="0"/>
              <a:t>(Medicare Part A &amp; B are the </a:t>
            </a:r>
            <a:r>
              <a:rPr lang="en-US" altLang="en-US" i="1" u="sng" dirty="0"/>
              <a:t>only</a:t>
            </a:r>
            <a:r>
              <a:rPr lang="en-US" altLang="en-US" i="1" dirty="0"/>
              <a:t> parts that will be reflected in this card.  Medicare Part C or D are offered through private companies and would provide their own cards.)</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10</a:t>
            </a:fld>
            <a:endParaRPr lang="en-US"/>
          </a:p>
        </p:txBody>
      </p:sp>
    </p:spTree>
    <p:extLst>
      <p:ext uri="{BB962C8B-B14F-4D97-AF65-F5344CB8AC3E}">
        <p14:creationId xmlns:p14="http://schemas.microsoft.com/office/powerpoint/2010/main" val="3306561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 will provide an overview of Medicare and is divided into 6 sections.</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 find this information in greater detail in your Medicare &amp; You Handbook, which is mailed to people with Medicare and can also be found on the Medicare.gov website.  For easier understanding, you are encouraged to view the parts of this series in order. </a:t>
            </a: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11</a:t>
            </a:fld>
            <a:endParaRPr lang="en-US"/>
          </a:p>
        </p:txBody>
      </p:sp>
    </p:spTree>
    <p:extLst>
      <p:ext uri="{BB962C8B-B14F-4D97-AF65-F5344CB8AC3E}">
        <p14:creationId xmlns:p14="http://schemas.microsoft.com/office/powerpoint/2010/main" val="4215163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r>
              <a:rPr lang="en-US" dirty="0"/>
              <a:t>Welcome to Part 2 of this series.  In the last section we talked about how and when to enroll, Now let’s go over some Medicare basics.</a:t>
            </a:r>
          </a:p>
        </p:txBody>
      </p:sp>
      <p:sp>
        <p:nvSpPr>
          <p:cNvPr id="4" name="Slide Number Placeholder 3"/>
          <p:cNvSpPr>
            <a:spLocks noGrp="1"/>
          </p:cNvSpPr>
          <p:nvPr>
            <p:ph type="sldNum" sz="quarter" idx="10"/>
          </p:nvPr>
        </p:nvSpPr>
        <p:spPr/>
        <p:txBody>
          <a:bodyPr/>
          <a:lstStyle/>
          <a:p>
            <a:fld id="{7C9C807D-BE9E-427D-9F45-69604B66C095}" type="slidenum">
              <a:rPr lang="en-US" smtClean="0"/>
              <a:t>12</a:t>
            </a:fld>
            <a:endParaRPr lang="en-US"/>
          </a:p>
        </p:txBody>
      </p:sp>
    </p:spTree>
    <p:extLst>
      <p:ext uri="{BB962C8B-B14F-4D97-AF65-F5344CB8AC3E}">
        <p14:creationId xmlns:p14="http://schemas.microsoft.com/office/powerpoint/2010/main" val="877046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provides a brief summary of what each part of Medicare covers. </a:t>
            </a:r>
          </a:p>
          <a:p>
            <a:r>
              <a:rPr lang="en-US" dirty="0"/>
              <a:t>	Part A :  Helps cover inpatient care in hospitals and skilled nursing facilities as well as hospice, home health care, and blood that you may receive as an inpatient.</a:t>
            </a:r>
          </a:p>
          <a:p>
            <a:r>
              <a:rPr lang="en-US" dirty="0"/>
              <a:t>	Part B :  Helps cover doctors’ services, outpatient care, home health care, and many preventive services.</a:t>
            </a:r>
          </a:p>
          <a:p>
            <a:r>
              <a:rPr lang="en-US" dirty="0"/>
              <a:t>	(</a:t>
            </a:r>
            <a:r>
              <a:rPr lang="en-US" b="1" i="1" dirty="0"/>
              <a:t>Part A and Part B are considered Original Medicare. )</a:t>
            </a:r>
          </a:p>
          <a:p>
            <a:r>
              <a:rPr lang="en-US" dirty="0"/>
              <a:t>	Medicare Advantage Plans (also known as Part C) :  Are an alternative to Original Medicare.  They are managed by private insurance companies that are under contract with Medicare.  These  plans include Part A and B and usually Part D.</a:t>
            </a:r>
          </a:p>
          <a:p>
            <a:r>
              <a:rPr lang="en-US" dirty="0"/>
              <a:t>	Part D :  Helps cover the cost of prescription drugs. These plans are run by private insurance companies that follow the rules set by Medicare. </a:t>
            </a:r>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13</a:t>
            </a:fld>
            <a:endParaRPr lang="en-US"/>
          </a:p>
        </p:txBody>
      </p:sp>
    </p:spTree>
    <p:extLst>
      <p:ext uri="{BB962C8B-B14F-4D97-AF65-F5344CB8AC3E}">
        <p14:creationId xmlns:p14="http://schemas.microsoft.com/office/powerpoint/2010/main" val="267860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 Part A benefits.</a:t>
            </a:r>
          </a:p>
        </p:txBody>
      </p:sp>
      <p:sp>
        <p:nvSpPr>
          <p:cNvPr id="4" name="Slide Number Placeholder 3"/>
          <p:cNvSpPr>
            <a:spLocks noGrp="1"/>
          </p:cNvSpPr>
          <p:nvPr>
            <p:ph type="sldNum" sz="quarter" idx="10"/>
          </p:nvPr>
        </p:nvSpPr>
        <p:spPr/>
        <p:txBody>
          <a:bodyPr/>
          <a:lstStyle/>
          <a:p>
            <a:fld id="{7C9C807D-BE9E-427D-9F45-69604B66C095}" type="slidenum">
              <a:rPr lang="en-US" smtClean="0"/>
              <a:t>14</a:t>
            </a:fld>
            <a:endParaRPr lang="en-US"/>
          </a:p>
        </p:txBody>
      </p:sp>
    </p:spTree>
    <p:extLst>
      <p:ext uri="{BB962C8B-B14F-4D97-AF65-F5344CB8AC3E}">
        <p14:creationId xmlns:p14="http://schemas.microsoft.com/office/powerpoint/2010/main" val="1664820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Part A helps cover the cost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Inpatient care in a hospital or skilled nursing facility.  It also covers blood you may receive as an inpatient, home health care, and hospice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IT does not cover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Private-duty nursing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Private room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Television or phone if the hospital charges separately for that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Personal care items like razors or slipper socks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Or custodial care (which is non-skilled care) in a nursing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15</a:t>
            </a:fld>
            <a:endParaRPr lang="en-US"/>
          </a:p>
        </p:txBody>
      </p:sp>
    </p:spTree>
    <p:extLst>
      <p:ext uri="{BB962C8B-B14F-4D97-AF65-F5344CB8AC3E}">
        <p14:creationId xmlns:p14="http://schemas.microsoft.com/office/powerpoint/2010/main" val="3307729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Most people do not pay a premium for Part A.</a:t>
            </a:r>
          </a:p>
          <a:p>
            <a:r>
              <a:rPr lang="en-US" altLang="en-US" dirty="0"/>
              <a:t>There is a deductible for Part A, and in 2023 it is $1,600. </a:t>
            </a:r>
            <a:r>
              <a:rPr lang="en-US" altLang="en-US" i="1" dirty="0"/>
              <a:t>The deductible is based on benefit periods (which last 60 days). </a:t>
            </a:r>
            <a:r>
              <a:rPr lang="en-US" dirty="0"/>
              <a:t>A benefit period begins the day you’re admitted to a hospital or SNF as an inpatient. The benefit period ends when you haven’t received any inpatient hospital or SNF care for 60 days in a row. If you go into a hospital or a SNF after one benefit period has ended, a new benefit period begins. </a:t>
            </a:r>
          </a:p>
          <a:p>
            <a:r>
              <a:rPr lang="en-US" dirty="0"/>
              <a:t>You must pay the Part A inpatient hospital deductible for each benefit period. Benefit periods can span across calendar years.</a:t>
            </a:r>
          </a:p>
          <a:p>
            <a:endParaRPr lang="en-US" dirty="0"/>
          </a:p>
          <a:p>
            <a:r>
              <a:rPr lang="en-US" dirty="0"/>
              <a:t>There are copays when you are an inpatient in a Hospital or Skilled Nursing Facility. We’ll look at those on the next slides.</a:t>
            </a:r>
          </a:p>
          <a:p>
            <a:endParaRPr lang="en-US" dirty="0"/>
          </a:p>
          <a:p>
            <a:r>
              <a:rPr lang="en-US" dirty="0"/>
              <a:t>NO Copayment is required for Home Health care or Hospice care.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There is no out-of-pocket maximum with Original Medicare. (We’ll talk about Medicare Supplement (or Medigap) Insurance and how it can help with these costs in the next section.)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16</a:t>
            </a:fld>
            <a:endParaRPr lang="en-US"/>
          </a:p>
        </p:txBody>
      </p:sp>
    </p:spTree>
    <p:extLst>
      <p:ext uri="{BB962C8B-B14F-4D97-AF65-F5344CB8AC3E}">
        <p14:creationId xmlns:p14="http://schemas.microsoft.com/office/powerpoint/2010/main" val="3215625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chart shows the 2023 Part A costs related to an inpatient hospital stay.</a:t>
            </a:r>
          </a:p>
          <a:p>
            <a:pPr marL="171450" indent="-171450">
              <a:buFont typeface="Arial" panose="020B0604020202020204" pitchFamily="34" charset="0"/>
              <a:buChar char="•"/>
            </a:pPr>
            <a:r>
              <a:rPr lang="en-US" altLang="en-US" dirty="0"/>
              <a:t>For the first 60 days in a hospital, the patient is responsible for the deductible and Medicare pays the remainder of the covered costs.</a:t>
            </a:r>
          </a:p>
          <a:p>
            <a:pPr marL="171450" indent="-171450">
              <a:buFont typeface="Arial" panose="020B0604020202020204" pitchFamily="34" charset="0"/>
              <a:buChar char="•"/>
            </a:pPr>
            <a:r>
              <a:rPr lang="en-US" altLang="en-US" dirty="0"/>
              <a:t>For days 61-90 the patient is responsible for $400/day and Medicare pays the remainder.</a:t>
            </a:r>
          </a:p>
          <a:p>
            <a:pPr marL="171450" indent="-171450">
              <a:buFont typeface="Arial" panose="020B0604020202020204" pitchFamily="34" charset="0"/>
              <a:buChar char="•"/>
            </a:pPr>
            <a:r>
              <a:rPr lang="en-US" altLang="en-US" dirty="0"/>
              <a:t>For days 91 – 150, the patient pays $800/day and Medicare pays the remainder.</a:t>
            </a:r>
          </a:p>
          <a:p>
            <a:endParaRPr lang="en-US" alt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17</a:t>
            </a:fld>
            <a:endParaRPr lang="en-US"/>
          </a:p>
        </p:txBody>
      </p:sp>
    </p:spTree>
    <p:extLst>
      <p:ext uri="{BB962C8B-B14F-4D97-AF65-F5344CB8AC3E}">
        <p14:creationId xmlns:p14="http://schemas.microsoft.com/office/powerpoint/2010/main" val="3971176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These are the 2023 costs for Part A related to a stay in a Skilled Nursing Facility.</a:t>
            </a:r>
          </a:p>
          <a:p>
            <a:pPr marL="171450" indent="-171450">
              <a:buFont typeface="Arial" panose="020B0604020202020204" pitchFamily="34" charset="0"/>
              <a:buChar char="•"/>
            </a:pPr>
            <a:r>
              <a:rPr lang="en-US" altLang="en-US" dirty="0"/>
              <a:t>For the first 20 days, after the deductible is met, Medicare pays all the covered costs.</a:t>
            </a:r>
          </a:p>
          <a:p>
            <a:pPr marL="171450" indent="-171450">
              <a:buFont typeface="Arial" panose="020B0604020202020204" pitchFamily="34" charset="0"/>
              <a:buChar char="•"/>
            </a:pPr>
            <a:r>
              <a:rPr lang="en-US" altLang="en-US" dirty="0"/>
              <a:t>For day 21 – 100 the patient is responsible for $200 / day and Medicare pays the remainder.</a:t>
            </a:r>
          </a:p>
          <a:p>
            <a:pPr marL="171450" indent="-171450">
              <a:buFont typeface="Arial" panose="020B0604020202020204" pitchFamily="34" charset="0"/>
              <a:buChar char="•"/>
            </a:pPr>
            <a:r>
              <a:rPr lang="en-US" altLang="en-US" dirty="0"/>
              <a:t>Medicare does not cover any SNF costs after day 100.</a:t>
            </a:r>
          </a:p>
          <a:p>
            <a:endParaRPr lang="en-US" alt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18</a:t>
            </a:fld>
            <a:endParaRPr lang="en-US"/>
          </a:p>
        </p:txBody>
      </p:sp>
    </p:spTree>
    <p:extLst>
      <p:ext uri="{BB962C8B-B14F-4D97-AF65-F5344CB8AC3E}">
        <p14:creationId xmlns:p14="http://schemas.microsoft.com/office/powerpoint/2010/main" val="425258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Your hospital status is a complex medical decision based on your doctor’s judgment and your need for medically necessary hospital care.  </a:t>
            </a:r>
          </a:p>
          <a:p>
            <a:pPr marL="171450" indent="-171450">
              <a:buFont typeface="Arial" panose="020B0604020202020204" pitchFamily="34" charset="0"/>
              <a:buChar char="•"/>
            </a:pPr>
            <a:r>
              <a:rPr lang="en-US" altLang="en-US" dirty="0"/>
              <a:t>You are an Inpatient if you are formally admitted to the hospital with a doctor’s order.  </a:t>
            </a:r>
          </a:p>
          <a:p>
            <a:pPr marL="171450" indent="-171450">
              <a:buFont typeface="Arial" panose="020B0604020202020204" pitchFamily="34" charset="0"/>
              <a:buChar char="•"/>
            </a:pPr>
            <a:r>
              <a:rPr lang="en-US" altLang="en-US" dirty="0"/>
              <a:t>IF the doctor has not written an order to admit you, you are an outpatient.  An Emergency Room visit is considered Outpatient.</a:t>
            </a:r>
          </a:p>
          <a:p>
            <a:pPr marL="171450" indent="-171450">
              <a:buFont typeface="Arial" panose="020B0604020202020204" pitchFamily="34" charset="0"/>
              <a:buChar char="•"/>
            </a:pPr>
            <a:r>
              <a:rPr lang="en-US" altLang="en-US" dirty="0"/>
              <a:t>If you are in the hospital for an “observation status”, you are an outpatient—even if you spend the night. Medicare Part A pays nothing. Part B pays for doctors services and hospital outpatient services after you pay your deductibles, coinsurance and copays.</a:t>
            </a:r>
          </a:p>
          <a:p>
            <a:pPr marL="171450" indent="-171450">
              <a:buFont typeface="Arial" panose="020B0604020202020204" pitchFamily="34" charset="0"/>
              <a:buChar char="•"/>
            </a:pPr>
            <a:r>
              <a:rPr lang="en-US" altLang="en-US" dirty="0"/>
              <a:t>For drugs received during an observation stay, you’ll likely need to pay out-of-pocket and submit a claim form to your drug plan for reimbursement.  You can request an out-of-network pharmacy claim form from your Part D plan.</a:t>
            </a:r>
          </a:p>
          <a:p>
            <a:endParaRPr lang="en-US" altLang="en-US" dirty="0"/>
          </a:p>
          <a:p>
            <a:pPr marL="171450" marR="0" lvl="0" indent="-171450" algn="l" defTabSz="914400" rtl="0" eaLnBrk="1" fontAlgn="auto" latinLnBrk="0" hangingPunct="1">
              <a:lnSpc>
                <a:spcPct val="110000"/>
              </a:lnSpc>
              <a:spcBef>
                <a:spcPts val="578"/>
              </a:spcBef>
              <a:spcAft>
                <a:spcPts val="0"/>
              </a:spcAft>
              <a:buClrTx/>
              <a:buSzTx/>
              <a:buFont typeface="Arial" panose="020B0604020202020204" pitchFamily="34" charset="0"/>
              <a:buChar char="•"/>
              <a:tabLst/>
              <a:defRPr/>
            </a:pPr>
            <a:r>
              <a:rPr lang="en-US" dirty="0"/>
              <a:t>If you are in the hospital more that a few hours, ask your doctor or hospital staff about your status.  Hospitals are required to provide you a notice about your status if your observation stay is longer than 24 hours.</a:t>
            </a:r>
          </a:p>
          <a:p>
            <a:pPr marL="0" lvl="1">
              <a:lnSpc>
                <a:spcPct val="110000"/>
              </a:lnSpc>
              <a:spcBef>
                <a:spcPts val="578"/>
              </a:spcBef>
            </a:pPr>
            <a:endParaRPr lang="en-US" dirty="0"/>
          </a:p>
          <a:p>
            <a:pPr marL="220347" indent="0" fontAlgn="base">
              <a:spcBef>
                <a:spcPts val="611"/>
              </a:spcBef>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19</a:t>
            </a:fld>
            <a:endParaRPr lang="en-US"/>
          </a:p>
        </p:txBody>
      </p:sp>
    </p:spTree>
    <p:extLst>
      <p:ext uri="{BB962C8B-B14F-4D97-AF65-F5344CB8AC3E}">
        <p14:creationId xmlns:p14="http://schemas.microsoft.com/office/powerpoint/2010/main" val="936100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project is supported by a grant from the federal Administration for Community Living.</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a:t>
            </a:fld>
            <a:endParaRPr lang="en-US"/>
          </a:p>
        </p:txBody>
      </p:sp>
    </p:spTree>
    <p:extLst>
      <p:ext uri="{BB962C8B-B14F-4D97-AF65-F5344CB8AC3E}">
        <p14:creationId xmlns:p14="http://schemas.microsoft.com/office/powerpoint/2010/main" val="2740746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Let's take a look at the Part B benefits.</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20</a:t>
            </a:fld>
            <a:endParaRPr lang="en-US"/>
          </a:p>
        </p:txBody>
      </p:sp>
    </p:spTree>
    <p:extLst>
      <p:ext uri="{BB962C8B-B14F-4D97-AF65-F5344CB8AC3E}">
        <p14:creationId xmlns:p14="http://schemas.microsoft.com/office/powerpoint/2010/main" val="4256007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B helps cover medically necessary outpatient services and supplies including:</a:t>
            </a:r>
          </a:p>
          <a:p>
            <a:endParaRPr lang="en-US" dirty="0"/>
          </a:p>
          <a:p>
            <a:pPr marL="342891" indent="-342891">
              <a:spcBef>
                <a:spcPts val="451"/>
              </a:spcBef>
              <a:buFont typeface="Wingdings" panose="05000000000000000000" pitchFamily="2" charset="2"/>
              <a:buChar char="§"/>
            </a:pPr>
            <a:r>
              <a:rPr lang="en-US" sz="1200" dirty="0">
                <a:solidFill>
                  <a:prstClr val="black"/>
                </a:solidFill>
              </a:rPr>
              <a:t>Doctors’ services</a:t>
            </a:r>
          </a:p>
          <a:p>
            <a:pPr marL="342891" indent="-342891">
              <a:spcBef>
                <a:spcPts val="451"/>
              </a:spcBef>
              <a:buFont typeface="Wingdings" panose="05000000000000000000" pitchFamily="2" charset="2"/>
              <a:buChar char="§"/>
            </a:pPr>
            <a:r>
              <a:rPr lang="en-US" sz="1200" dirty="0">
                <a:solidFill>
                  <a:prstClr val="black"/>
                </a:solidFill>
              </a:rPr>
              <a:t>Outpatient medical and surgical services and supplies</a:t>
            </a:r>
          </a:p>
          <a:p>
            <a:pPr marL="342891" indent="-342891">
              <a:spcBef>
                <a:spcPts val="451"/>
              </a:spcBef>
              <a:buFont typeface="Wingdings" panose="05000000000000000000" pitchFamily="2" charset="2"/>
              <a:buChar char="§"/>
            </a:pPr>
            <a:r>
              <a:rPr lang="en-US" sz="1200" dirty="0">
                <a:solidFill>
                  <a:prstClr val="black"/>
                </a:solidFill>
              </a:rPr>
              <a:t>Clinical lab tests</a:t>
            </a:r>
          </a:p>
          <a:p>
            <a:pPr marL="342891" indent="-342891">
              <a:spcBef>
                <a:spcPts val="451"/>
              </a:spcBef>
              <a:buFont typeface="Wingdings" panose="05000000000000000000" pitchFamily="2" charset="2"/>
              <a:buChar char="§"/>
            </a:pPr>
            <a:r>
              <a:rPr lang="en-US" sz="1200" dirty="0">
                <a:solidFill>
                  <a:prstClr val="black"/>
                </a:solidFill>
              </a:rPr>
              <a:t>Durable medical equipment (may need to use certain suppliers)</a:t>
            </a:r>
          </a:p>
          <a:p>
            <a:pPr marL="342891" indent="-342891">
              <a:spcBef>
                <a:spcPts val="451"/>
              </a:spcBef>
              <a:buFont typeface="Wingdings" panose="05000000000000000000" pitchFamily="2" charset="2"/>
              <a:buChar char="§"/>
            </a:pPr>
            <a:r>
              <a:rPr lang="en-US" sz="1200" dirty="0">
                <a:solidFill>
                  <a:prstClr val="black"/>
                </a:solidFill>
              </a:rPr>
              <a:t>Diabetic testing supplies</a:t>
            </a:r>
          </a:p>
          <a:p>
            <a:pPr marL="342891" indent="-342891">
              <a:spcBef>
                <a:spcPts val="451"/>
              </a:spcBef>
              <a:buFont typeface="Wingdings" panose="05000000000000000000" pitchFamily="2" charset="2"/>
              <a:buChar char="§"/>
            </a:pPr>
            <a:r>
              <a:rPr lang="en-US" sz="1200" dirty="0">
                <a:solidFill>
                  <a:prstClr val="black"/>
                </a:solidFill>
              </a:rPr>
              <a:t>Preventive services (like flu shots and a yearly wellness visit)</a:t>
            </a:r>
          </a:p>
          <a:p>
            <a:pPr marL="342891" indent="-342891">
              <a:spcBef>
                <a:spcPts val="451"/>
              </a:spcBef>
              <a:buFont typeface="Wingdings" panose="05000000000000000000" pitchFamily="2" charset="2"/>
              <a:buChar char="§"/>
            </a:pPr>
            <a:r>
              <a:rPr lang="en-US" sz="1200" dirty="0">
                <a:solidFill>
                  <a:prstClr val="black"/>
                </a:solidFill>
              </a:rPr>
              <a:t>Home health care</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21</a:t>
            </a:fld>
            <a:endParaRPr lang="en-US"/>
          </a:p>
        </p:txBody>
      </p:sp>
    </p:spTree>
    <p:extLst>
      <p:ext uri="{BB962C8B-B14F-4D97-AF65-F5344CB8AC3E}">
        <p14:creationId xmlns:p14="http://schemas.microsoft.com/office/powerpoint/2010/main" val="3891770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the Part B standard monthly premium is $164.90.  (It may be higher for people with higher income.)  </a:t>
            </a:r>
          </a:p>
          <a:p>
            <a:endParaRPr lang="en-US" dirty="0"/>
          </a:p>
          <a:p>
            <a:r>
              <a:rPr lang="en-US" dirty="0"/>
              <a:t>The Part B premium may be deducted from your monthly Social Security check.  If your Part B premium is not deducted from your check, Medicare may bill you. Medicare Easy Pay allows people to have their Medicare premium payments automatically deducted from a savings or checking account each month.</a:t>
            </a:r>
          </a:p>
          <a:p>
            <a:endParaRPr lang="en-US" dirty="0"/>
          </a:p>
          <a:p>
            <a:r>
              <a:rPr lang="en-US" dirty="0"/>
              <a:t>There is an </a:t>
            </a:r>
            <a:r>
              <a:rPr lang="en-US" b="1" dirty="0"/>
              <a:t>annual </a:t>
            </a:r>
            <a:r>
              <a:rPr lang="en-US" dirty="0"/>
              <a:t>deductible for Part B.  In 2023, the deductible is $226.</a:t>
            </a:r>
          </a:p>
          <a:p>
            <a:endParaRPr lang="en-US" dirty="0"/>
          </a:p>
          <a:p>
            <a:r>
              <a:rPr lang="en-US" dirty="0"/>
              <a:t>For most covered services, (like doctor’s services and some preventive services) Medicare will pay 80% of the costs, and you pay the coinsurance, which is the remaining 20%, as long as the provider accepts Medicare assignment.  </a:t>
            </a:r>
          </a:p>
          <a:p>
            <a:r>
              <a:rPr lang="en-US" dirty="0"/>
              <a:t>*Many of the preventive services are covered in full and do not require coinsurance.</a:t>
            </a:r>
          </a:p>
        </p:txBody>
      </p:sp>
      <p:sp>
        <p:nvSpPr>
          <p:cNvPr id="4" name="Slide Number Placeholder 3"/>
          <p:cNvSpPr>
            <a:spLocks noGrp="1"/>
          </p:cNvSpPr>
          <p:nvPr>
            <p:ph type="sldNum" sz="quarter" idx="10"/>
          </p:nvPr>
        </p:nvSpPr>
        <p:spPr/>
        <p:txBody>
          <a:bodyPr/>
          <a:lstStyle/>
          <a:p>
            <a:fld id="{7C9C807D-BE9E-427D-9F45-69604B66C095}" type="slidenum">
              <a:rPr lang="en-US" smtClean="0"/>
              <a:t>22</a:t>
            </a:fld>
            <a:endParaRPr lang="en-US"/>
          </a:p>
        </p:txBody>
      </p:sp>
    </p:spTree>
    <p:extLst>
      <p:ext uri="{BB962C8B-B14F-4D97-AF65-F5344CB8AC3E}">
        <p14:creationId xmlns:p14="http://schemas.microsoft.com/office/powerpoint/2010/main" val="3626691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2007, people with Medicare who have higher incomes have paid higher Medicare Part B monthly premiums. These income‐related monthly premium rates affect roughly 5% of people with Medicare. </a:t>
            </a:r>
          </a:p>
          <a:p>
            <a:endParaRPr lang="en-US" dirty="0"/>
          </a:p>
          <a:p>
            <a:r>
              <a:rPr lang="en-US" dirty="0"/>
              <a:t>This chart shows the 2023 Part B premiums for people with</a:t>
            </a:r>
            <a:r>
              <a:rPr lang="en-US" baseline="0" dirty="0"/>
              <a:t> </a:t>
            </a:r>
            <a:r>
              <a:rPr lang="en-US" dirty="0"/>
              <a:t>higher income and the amount is based on your tax return from two years earlier, or 2021.</a:t>
            </a:r>
          </a:p>
        </p:txBody>
      </p:sp>
      <p:sp>
        <p:nvSpPr>
          <p:cNvPr id="4" name="Slide Number Placeholder 3"/>
          <p:cNvSpPr>
            <a:spLocks noGrp="1"/>
          </p:cNvSpPr>
          <p:nvPr>
            <p:ph type="sldNum" sz="quarter" idx="10"/>
          </p:nvPr>
        </p:nvSpPr>
        <p:spPr/>
        <p:txBody>
          <a:bodyPr/>
          <a:lstStyle/>
          <a:p>
            <a:fld id="{7C9C807D-BE9E-427D-9F45-69604B66C095}" type="slidenum">
              <a:rPr lang="en-US" smtClean="0"/>
              <a:t>23</a:t>
            </a:fld>
            <a:endParaRPr lang="en-US"/>
          </a:p>
        </p:txBody>
      </p:sp>
    </p:spTree>
    <p:extLst>
      <p:ext uri="{BB962C8B-B14F-4D97-AF65-F5344CB8AC3E}">
        <p14:creationId xmlns:p14="http://schemas.microsoft.com/office/powerpoint/2010/main" val="3518790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 Part B covers 2 preventive visits (a Welcome to Medicare visit and a Yearly wellness visit), as well as a range of additional screenings and services intended to help prevent illness and detect medical problems early when treatment works best. </a:t>
            </a:r>
          </a:p>
          <a:p>
            <a:r>
              <a:rPr lang="en-US" dirty="0"/>
              <a:t>A description of these preventive services can be found in your Medicare &amp; You handbook.  </a:t>
            </a:r>
          </a:p>
          <a:p>
            <a:endParaRPr lang="en-US" dirty="0"/>
          </a:p>
          <a:p>
            <a:r>
              <a:rPr lang="en-US" dirty="0"/>
              <a:t>You are encouraged to review these services and talk with your doctor about your individual prevention plan.</a:t>
            </a:r>
          </a:p>
          <a:p>
            <a:endParaRPr lang="en-US" i="1" dirty="0"/>
          </a:p>
        </p:txBody>
      </p:sp>
      <p:sp>
        <p:nvSpPr>
          <p:cNvPr id="4" name="Slide Number Placeholder 3"/>
          <p:cNvSpPr>
            <a:spLocks noGrp="1"/>
          </p:cNvSpPr>
          <p:nvPr>
            <p:ph type="sldNum" sz="quarter" idx="10"/>
          </p:nvPr>
        </p:nvSpPr>
        <p:spPr/>
        <p:txBody>
          <a:bodyPr/>
          <a:lstStyle/>
          <a:p>
            <a:fld id="{7C9C807D-BE9E-427D-9F45-69604B66C095}" type="slidenum">
              <a:rPr lang="en-US" smtClean="0"/>
              <a:t>24</a:t>
            </a:fld>
            <a:endParaRPr lang="en-US"/>
          </a:p>
        </p:txBody>
      </p:sp>
    </p:spTree>
    <p:extLst>
      <p:ext uri="{BB962C8B-B14F-4D97-AF65-F5344CB8AC3E}">
        <p14:creationId xmlns:p14="http://schemas.microsoft.com/office/powerpoint/2010/main" val="707446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ct val="0"/>
              </a:spcBef>
              <a:spcAft>
                <a:spcPts val="600"/>
              </a:spcAft>
              <a:buClrTx/>
              <a:buSzTx/>
              <a:buFontTx/>
              <a:buNone/>
              <a:tabLst/>
              <a:defRPr/>
            </a:pPr>
            <a:r>
              <a:rPr lang="en-US" altLang="en-US" b="1" dirty="0">
                <a:latin typeface="Times New Roman" pitchFamily="18" charset="0"/>
                <a:cs typeface="Times New Roman" pitchFamily="18" charset="0"/>
              </a:rPr>
              <a:t>Your “Welcome to Medicare” Visit</a:t>
            </a:r>
            <a:r>
              <a:rPr lang="en-US" altLang="en-US" dirty="0">
                <a:latin typeface="Times New Roman" pitchFamily="18" charset="0"/>
                <a:cs typeface="Times New Roman" pitchFamily="18" charset="0"/>
              </a:rPr>
              <a:t> is covered during the first 12 months that you have Part B.  </a:t>
            </a:r>
            <a:r>
              <a:rPr lang="en-US" altLang="en-US" b="1" dirty="0">
                <a:latin typeface="Times New Roman" pitchFamily="18" charset="0"/>
                <a:cs typeface="Times New Roman" pitchFamily="18" charset="0"/>
              </a:rPr>
              <a:t>Its important to note that it is NOT a physical.  </a:t>
            </a:r>
            <a:r>
              <a:rPr lang="en-US" altLang="en-US" dirty="0">
                <a:latin typeface="Times New Roman" pitchFamily="18" charset="0"/>
                <a:cs typeface="Times New Roman" pitchFamily="18" charset="0"/>
              </a:rPr>
              <a:t>This visit includes the items listed here as well as a review of your medical and social history related to your health.  </a:t>
            </a:r>
            <a:r>
              <a:rPr lang="en-US" altLang="en-US" dirty="0"/>
              <a:t>When you make your appointment, let the doctor’s office know that you’d like to schedule your “Welcome to Medicare” preventive visit.  The visit is covered by Medicare, including the deductible and co-payment.  However, if you receive additional tests or services, you may have to pay coinsurance and the Part B deductible may apply.  </a:t>
            </a:r>
            <a:endParaRPr lang="en-US" dirty="0"/>
          </a:p>
          <a:p>
            <a:pPr>
              <a:lnSpc>
                <a:spcPct val="115000"/>
              </a:lnSpc>
              <a:spcBef>
                <a:spcPct val="0"/>
              </a:spcBef>
              <a:spcAft>
                <a:spcPts val="600"/>
              </a:spcAft>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25</a:t>
            </a:fld>
            <a:endParaRPr lang="en-US"/>
          </a:p>
        </p:txBody>
      </p:sp>
    </p:spTree>
    <p:extLst>
      <p:ext uri="{BB962C8B-B14F-4D97-AF65-F5344CB8AC3E}">
        <p14:creationId xmlns:p14="http://schemas.microsoft.com/office/powerpoint/2010/main" val="196205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spcBef>
                <a:spcPct val="0"/>
              </a:spcBef>
              <a:spcAft>
                <a:spcPts val="600"/>
              </a:spcAft>
              <a:buFont typeface="Arial" panose="020B0604020202020204" pitchFamily="34" charset="0"/>
              <a:buNone/>
            </a:pPr>
            <a:r>
              <a:rPr lang="en-US" altLang="en-US" dirty="0">
                <a:latin typeface="Times New Roman" pitchFamily="18" charset="0"/>
                <a:ea typeface="Calibri" pitchFamily="34" charset="0"/>
                <a:cs typeface="Times New Roman" pitchFamily="18" charset="0"/>
              </a:rPr>
              <a:t>Once you’ve had Part B for longer than 12 months, Medicare will cover a </a:t>
            </a:r>
            <a:r>
              <a:rPr lang="en-US" altLang="en-US" b="1" dirty="0">
                <a:latin typeface="Times New Roman" pitchFamily="18" charset="0"/>
                <a:ea typeface="Calibri" pitchFamily="34" charset="0"/>
                <a:cs typeface="Times New Roman" pitchFamily="18" charset="0"/>
              </a:rPr>
              <a:t>yearly “Wellness” visit</a:t>
            </a:r>
            <a:r>
              <a:rPr lang="en-US" altLang="en-US" dirty="0">
                <a:latin typeface="Times New Roman" pitchFamily="18" charset="0"/>
                <a:ea typeface="Calibri" pitchFamily="34" charset="0"/>
                <a:cs typeface="Times New Roman" pitchFamily="18" charset="0"/>
              </a:rPr>
              <a:t>. </a:t>
            </a:r>
          </a:p>
          <a:p>
            <a:pPr marL="171450" indent="-171450">
              <a:lnSpc>
                <a:spcPct val="115000"/>
              </a:lnSpc>
              <a:spcBef>
                <a:spcPct val="0"/>
              </a:spcBef>
              <a:spcAft>
                <a:spcPts val="600"/>
              </a:spcAft>
              <a:buFont typeface="Arial" panose="020B0604020202020204" pitchFamily="34" charset="0"/>
              <a:buChar char="•"/>
            </a:pPr>
            <a:r>
              <a:rPr lang="en-US" altLang="en-US" dirty="0">
                <a:latin typeface="Times New Roman" pitchFamily="18" charset="0"/>
                <a:ea typeface="Calibri" pitchFamily="34" charset="0"/>
                <a:cs typeface="Times New Roman" pitchFamily="18" charset="0"/>
              </a:rPr>
              <a:t>The main focus of this visit is to create and update a prevention plan based on your current health and risk factors.  You will be asked to complete a “Health Risk Assessment” to help your provider create a personalized prevention plan. </a:t>
            </a:r>
          </a:p>
          <a:p>
            <a:pPr>
              <a:lnSpc>
                <a:spcPct val="115000"/>
              </a:lnSpc>
              <a:spcBef>
                <a:spcPct val="0"/>
              </a:spcBef>
              <a:spcAft>
                <a:spcPts val="600"/>
              </a:spcAft>
            </a:pPr>
            <a:endParaRPr lang="en-US" altLang="en-US" dirty="0">
              <a:latin typeface="Times New Roman" pitchFamily="18" charset="0"/>
              <a:cs typeface="Times New Roman" pitchFamily="18" charset="0"/>
            </a:endParaRPr>
          </a:p>
          <a:p>
            <a:pPr marL="171450" indent="-171450">
              <a:lnSpc>
                <a:spcPct val="115000"/>
              </a:lnSpc>
              <a:spcBef>
                <a:spcPct val="0"/>
              </a:spcBef>
              <a:spcAft>
                <a:spcPts val="600"/>
              </a:spcAft>
              <a:buFont typeface="Arial" panose="020B0604020202020204" pitchFamily="34" charset="0"/>
              <a:buChar char="•"/>
            </a:pPr>
            <a:r>
              <a:rPr lang="en-US" altLang="en-US" dirty="0"/>
              <a:t>The visit is covered by Medicare once every 12 months at no charge, including the deductible and co-payment.  However, if you receive additional tests or services you may have to pay coinsurance and the Part B deductible may apply.  </a:t>
            </a:r>
          </a:p>
          <a:p>
            <a:pPr marL="171450" indent="-171450">
              <a:lnSpc>
                <a:spcPct val="115000"/>
              </a:lnSpc>
              <a:spcBef>
                <a:spcPct val="0"/>
              </a:spcBef>
              <a:spcAft>
                <a:spcPts val="600"/>
              </a:spcAft>
              <a:buFont typeface="Arial" panose="020B0604020202020204" pitchFamily="34" charset="0"/>
              <a:buChar char="•"/>
            </a:pPr>
            <a:endParaRPr lang="en-US" altLang="en-US" dirty="0"/>
          </a:p>
          <a:p>
            <a:pPr marL="171450" marR="0" lvl="0" indent="-171450" algn="l" defTabSz="914400" rtl="0" eaLnBrk="0" fontAlgn="base" latinLnBrk="0" hangingPunct="0">
              <a:lnSpc>
                <a:spcPct val="115000"/>
              </a:lnSpc>
              <a:spcBef>
                <a:spcPct val="0"/>
              </a:spcBef>
              <a:spcAft>
                <a:spcPts val="600"/>
              </a:spcAft>
              <a:buClrTx/>
              <a:buSzTx/>
              <a:buFont typeface="Arial" panose="020B0604020202020204" pitchFamily="34" charset="0"/>
              <a:buChar char="•"/>
              <a:tabLst/>
              <a:defRPr/>
            </a:pPr>
            <a:r>
              <a:rPr lang="en-US" altLang="en-US" dirty="0">
                <a:latin typeface="Times New Roman" pitchFamily="18" charset="0"/>
                <a:ea typeface="Calibri" pitchFamily="34" charset="0"/>
                <a:cs typeface="Times New Roman" pitchFamily="18" charset="0"/>
              </a:rPr>
              <a:t>You should ask for the </a:t>
            </a:r>
            <a:r>
              <a:rPr lang="en-US" altLang="en-US" i="1" dirty="0">
                <a:latin typeface="Times New Roman" pitchFamily="18" charset="0"/>
                <a:ea typeface="Calibri" pitchFamily="34" charset="0"/>
                <a:cs typeface="Times New Roman" pitchFamily="18" charset="0"/>
              </a:rPr>
              <a:t>yearly wellness visit</a:t>
            </a:r>
            <a:r>
              <a:rPr lang="en-US" altLang="en-US" dirty="0">
                <a:latin typeface="Times New Roman" pitchFamily="18" charset="0"/>
                <a:ea typeface="Calibri" pitchFamily="34" charset="0"/>
                <a:cs typeface="Times New Roman" pitchFamily="18" charset="0"/>
              </a:rPr>
              <a:t> by name.  </a:t>
            </a:r>
            <a:r>
              <a:rPr lang="en-US" altLang="en-US" b="1" dirty="0">
                <a:latin typeface="Times New Roman" pitchFamily="18" charset="0"/>
                <a:ea typeface="Calibri" pitchFamily="34" charset="0"/>
                <a:cs typeface="Times New Roman" pitchFamily="18" charset="0"/>
              </a:rPr>
              <a:t>Also,  the Yearly Wellness</a:t>
            </a:r>
            <a:r>
              <a:rPr lang="en-US" altLang="en-US" dirty="0">
                <a:latin typeface="Times New Roman" pitchFamily="18" charset="0"/>
                <a:ea typeface="Calibri" pitchFamily="34" charset="0"/>
                <a:cs typeface="Times New Roman" pitchFamily="18" charset="0"/>
              </a:rPr>
              <a:t> </a:t>
            </a:r>
            <a:r>
              <a:rPr lang="en-US" altLang="en-US" b="1" dirty="0">
                <a:latin typeface="Times New Roman" pitchFamily="18" charset="0"/>
                <a:ea typeface="Calibri" pitchFamily="34" charset="0"/>
                <a:cs typeface="Times New Roman" pitchFamily="18" charset="0"/>
              </a:rPr>
              <a:t>Visit</a:t>
            </a:r>
            <a:r>
              <a:rPr lang="en-US" altLang="en-US" dirty="0">
                <a:latin typeface="Times New Roman" pitchFamily="18" charset="0"/>
                <a:ea typeface="Calibri" pitchFamily="34" charset="0"/>
                <a:cs typeface="Times New Roman" pitchFamily="18" charset="0"/>
              </a:rPr>
              <a:t> is NOT a physical. </a:t>
            </a:r>
            <a:r>
              <a:rPr lang="en-US" altLang="en-US" b="1" dirty="0">
                <a:latin typeface="Times New Roman" pitchFamily="18" charset="0"/>
                <a:ea typeface="Calibri" pitchFamily="34" charset="0"/>
                <a:cs typeface="Times New Roman" pitchFamily="18" charset="0"/>
              </a:rPr>
              <a:t>Medicare does not cover a physical.</a:t>
            </a:r>
            <a:r>
              <a:rPr lang="en-US" altLang="en-US" dirty="0">
                <a:latin typeface="Times New Roman" pitchFamily="18" charset="0"/>
                <a:ea typeface="Calibri" pitchFamily="34" charset="0"/>
                <a:cs typeface="Times New Roman" pitchFamily="18" charset="0"/>
              </a:rPr>
              <a:t>  If you schedule a physical, you may need to pay the full cost for the physical.</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26</a:t>
            </a:fld>
            <a:endParaRPr lang="en-US"/>
          </a:p>
        </p:txBody>
      </p:sp>
    </p:spTree>
    <p:extLst>
      <p:ext uri="{BB962C8B-B14F-4D97-AF65-F5344CB8AC3E}">
        <p14:creationId xmlns:p14="http://schemas.microsoft.com/office/powerpoint/2010/main" val="627854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 will provide an overview of Medicare and is divided into 6 sections:  </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 find this information in greater detail in your Medicare &amp; You Handbook, which is mailed to people with Medicare and can also be found on the Medicare.gov website.  For easier understanding, you are encouraged to view the parts of this series in order. </a:t>
            </a: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27</a:t>
            </a:fld>
            <a:endParaRPr lang="en-US"/>
          </a:p>
        </p:txBody>
      </p:sp>
    </p:spTree>
    <p:extLst>
      <p:ext uri="{BB962C8B-B14F-4D97-AF65-F5344CB8AC3E}">
        <p14:creationId xmlns:p14="http://schemas.microsoft.com/office/powerpoint/2010/main" val="2643993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3 of this educational series.</a:t>
            </a:r>
          </a:p>
          <a:p>
            <a:endParaRPr lang="en-US" dirty="0"/>
          </a:p>
          <a:p>
            <a:r>
              <a:rPr lang="en-US" dirty="0"/>
              <a:t>In this section, you’ll learn about your Medicare Coverage Choices, Original Medicare, and Medicare Supplement (or Medigap) Insurance.</a:t>
            </a:r>
          </a:p>
        </p:txBody>
      </p:sp>
      <p:sp>
        <p:nvSpPr>
          <p:cNvPr id="4" name="Slide Number Placeholder 3"/>
          <p:cNvSpPr>
            <a:spLocks noGrp="1"/>
          </p:cNvSpPr>
          <p:nvPr>
            <p:ph type="sldNum" sz="quarter" idx="10"/>
          </p:nvPr>
        </p:nvSpPr>
        <p:spPr/>
        <p:txBody>
          <a:bodyPr/>
          <a:lstStyle/>
          <a:p>
            <a:fld id="{7C9C807D-BE9E-427D-9F45-69604B66C095}" type="slidenum">
              <a:rPr lang="en-US" smtClean="0"/>
              <a:t>28</a:t>
            </a:fld>
            <a:endParaRPr lang="en-US"/>
          </a:p>
        </p:txBody>
      </p:sp>
    </p:spTree>
    <p:extLst>
      <p:ext uri="{BB962C8B-B14F-4D97-AF65-F5344CB8AC3E}">
        <p14:creationId xmlns:p14="http://schemas.microsoft.com/office/powerpoint/2010/main" val="700007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3"/>
              </a:spcBef>
              <a:defRPr/>
            </a:pPr>
            <a:r>
              <a:rPr lang="en-US" dirty="0"/>
              <a:t>There are 2 main ways to get your Medicare coverage</a:t>
            </a:r>
            <a:r>
              <a:rPr lang="en-US" dirty="0">
                <a:latin typeface="Calibri" panose="020F0502020204030204" pitchFamily="34" charset="0"/>
              </a:rPr>
              <a:t>—</a:t>
            </a:r>
            <a:r>
              <a:rPr lang="en-US" dirty="0"/>
              <a:t>Original Medicare, or Medicare Advantage Plans. You can choose which way you want to get your coverage.</a:t>
            </a:r>
          </a:p>
          <a:p>
            <a:pPr>
              <a:spcBef>
                <a:spcPts val="623"/>
              </a:spcBef>
              <a:defRPr/>
            </a:pPr>
            <a:endParaRPr lang="en-US" dirty="0"/>
          </a:p>
          <a:p>
            <a:pPr marL="239276" indent="-239276">
              <a:spcBef>
                <a:spcPts val="623"/>
              </a:spcBef>
              <a:buFont typeface="Wingdings" panose="05000000000000000000" pitchFamily="2" charset="2"/>
              <a:buChar char="§"/>
              <a:defRPr/>
            </a:pPr>
            <a:r>
              <a:rPr lang="en-US" b="1" dirty="0"/>
              <a:t>Option 1 is Original Medicare which </a:t>
            </a:r>
            <a:r>
              <a:rPr lang="en-US" dirty="0"/>
              <a:t>includes Part A  and/or Part B.  We talked about some Gaps in original Medicare, like the deductibles and coinsurance—and you can add additional coverage to help cover those gaps:  </a:t>
            </a:r>
          </a:p>
          <a:p>
            <a:pPr marL="696476" lvl="1" indent="-239276">
              <a:spcBef>
                <a:spcPts val="623"/>
              </a:spcBef>
              <a:buFont typeface="Wingdings" panose="05000000000000000000" pitchFamily="2" charset="2"/>
              <a:buChar char="§"/>
              <a:defRPr/>
            </a:pPr>
            <a:r>
              <a:rPr lang="en-US" dirty="0"/>
              <a:t>You can buy a Medicare Supplement (Medigap) policy to help cover the gaps in Original Medicare.</a:t>
            </a:r>
          </a:p>
          <a:p>
            <a:pPr marL="696476" lvl="1" indent="-239276">
              <a:spcBef>
                <a:spcPts val="623"/>
              </a:spcBef>
              <a:buFont typeface="Wingdings" panose="05000000000000000000" pitchFamily="2" charset="2"/>
              <a:buChar char="§"/>
              <a:defRPr/>
            </a:pPr>
            <a:r>
              <a:rPr lang="en-US" dirty="0"/>
              <a:t>You can also choose to buy Medicare prescription drug coverage (Part D) from a Medicare Prescription Drug Plan (PDP). </a:t>
            </a:r>
          </a:p>
          <a:p>
            <a:pPr marL="696476" lvl="1" indent="-239276">
              <a:spcBef>
                <a:spcPts val="623"/>
              </a:spcBef>
              <a:buFont typeface="Wingdings" panose="05000000000000000000" pitchFamily="2" charset="2"/>
              <a:buChar char="§"/>
              <a:defRPr/>
            </a:pPr>
            <a:r>
              <a:rPr lang="en-US" dirty="0"/>
              <a:t>And Wisconsin’s SeniorCare program is another option, either alone or in addition to Part D.</a:t>
            </a:r>
          </a:p>
          <a:p>
            <a:pPr marL="239276" indent="-239276">
              <a:spcBef>
                <a:spcPts val="623"/>
              </a:spcBef>
              <a:buFont typeface="Wingdings" panose="05000000000000000000" pitchFamily="2" charset="2"/>
              <a:buChar char="§"/>
              <a:defRPr/>
            </a:pPr>
            <a:endParaRPr lang="en-US" dirty="0"/>
          </a:p>
          <a:p>
            <a:pPr marL="239276" indent="-239276">
              <a:spcBef>
                <a:spcPts val="623"/>
              </a:spcBef>
              <a:buFont typeface="Wingdings" panose="05000000000000000000" pitchFamily="2" charset="2"/>
              <a:buChar char="§"/>
            </a:pPr>
            <a:r>
              <a:rPr lang="en-US" b="1" dirty="0"/>
              <a:t>Option 2 are the Medicare</a:t>
            </a:r>
            <a:r>
              <a:rPr lang="en-US" b="1" baseline="0" dirty="0"/>
              <a:t> Advantage</a:t>
            </a:r>
            <a:r>
              <a:rPr lang="en-US" b="1" dirty="0"/>
              <a:t> Plans </a:t>
            </a:r>
            <a:r>
              <a:rPr lang="en-US" dirty="0"/>
              <a:t>(also known as Part C) They are an alternative way to get your Medicare benefits.  They are offered through private insurance companies that are approved by Medicare. There are different types of Advantage Plans, like a Health Maintenance Organization (HMO) or a Preferred Provider Organization (PPO), and they cover Part A and Part B services and supplies. Most Medicare Advantage plans include Medicare prescription drug coverage. You may be able to add drug coverage to some plans types if it is not already included. </a:t>
            </a:r>
          </a:p>
          <a:p>
            <a:pPr marL="239276" indent="-239276">
              <a:spcBef>
                <a:spcPts val="623"/>
              </a:spcBef>
              <a:buFont typeface="Wingdings" panose="05000000000000000000" pitchFamily="2" charset="2"/>
              <a:buChar char="§"/>
            </a:pPr>
            <a:r>
              <a:rPr lang="en-US" dirty="0"/>
              <a:t>And SeniorCare can work with Medicare Advantage plans as well.  We’ll talk more about that later.  (Medigap policies don’t work with Medicare Advantage plans, so if you join a Medicare Advantage Plan, you can’t use a Medigap Policy to pay for out-of-pocket costs.)</a:t>
            </a:r>
          </a:p>
          <a:p>
            <a:pPr marL="249457">
              <a:spcBef>
                <a:spcPts val="623"/>
              </a:spcBef>
            </a:pPr>
            <a:endParaRPr lang="en-US" dirty="0"/>
          </a:p>
          <a:p>
            <a:pPr marL="249457">
              <a:spcBef>
                <a:spcPts val="623"/>
              </a:spcBef>
            </a:pPr>
            <a:r>
              <a:rPr lang="en-US" dirty="0"/>
              <a:t>Let's start by looking at the option on the left side of this chart—Original Medicare, and then we’ll see how Supplement policies, also known as “Medigap” works with it.</a:t>
            </a:r>
          </a:p>
          <a:p>
            <a:pPr>
              <a:spcBef>
                <a:spcPts val="623"/>
              </a:spcBef>
              <a:defRPr/>
            </a:pPr>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29</a:t>
            </a:fld>
            <a:endParaRPr lang="en-US"/>
          </a:p>
        </p:txBody>
      </p:sp>
    </p:spTree>
    <p:extLst>
      <p:ext uri="{BB962C8B-B14F-4D97-AF65-F5344CB8AC3E}">
        <p14:creationId xmlns:p14="http://schemas.microsoft.com/office/powerpoint/2010/main" val="3675011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 will provide an overview of Medicare and is divided into 6 sections:  </a:t>
            </a: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1 :  Enrollment in Medicare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2:   Medicare Basics; Part A, Part 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3:  Your coverage choices, Original Medicare, Medicare Supplement Insurance (Medigap)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4:  Medicare advantage Plans (Part C) ; Other Types of Coverage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5:  Medicare Part D (Prescription Drug Coverage), WI SeniorCare, and the Annual Open Enrollment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6:  Help for People with Limited Income, Protect Yourself and Prevent Fraud, Review, and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 find this information in greater detail in your Medicare &amp; You Handbook, which is mailed to people with Medicare and can also be found on the Medicare.gov website.  For easier understanding, you are encouraged to view the parts of this series in order.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a:t>
            </a:fld>
            <a:endParaRPr lang="en-US"/>
          </a:p>
        </p:txBody>
      </p:sp>
    </p:spTree>
    <p:extLst>
      <p:ext uri="{BB962C8B-B14F-4D97-AF65-F5344CB8AC3E}">
        <p14:creationId xmlns:p14="http://schemas.microsoft.com/office/powerpoint/2010/main" val="2608930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Original Medicare includes Part A (Hospital Insurance) and/or Part B (Medical Insurance).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original Medicare: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can go to any doctor, other health care provider, hospital, or other facility that's enrolled in Medicare and is accepting new Medicare patients.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rPr>
              <a:t>Costs are affected by whether or not they accept </a:t>
            </a:r>
            <a:r>
              <a:rPr lang="en-US" b="1" dirty="0">
                <a:solidFill>
                  <a:prstClr val="black"/>
                </a:solidFill>
              </a:rPr>
              <a:t>assignment</a:t>
            </a:r>
            <a:r>
              <a:rPr lang="en-US" dirty="0">
                <a:solidFill>
                  <a:prstClr val="black"/>
                </a:solidFill>
              </a:rPr>
              <a:t>, which is an </a:t>
            </a:r>
            <a:r>
              <a:rPr lang="en-US" dirty="0"/>
              <a:t>agreement by your doctor, provider, or supplier to be paid directly by Medicare, to accept the payment amount Medicare approves for the service, and not to bill you for any more than the Medicare deductible and coinsurance.</a:t>
            </a:r>
          </a:p>
          <a:p>
            <a:endParaRPr lang="en-US" dirty="0"/>
          </a:p>
          <a:p>
            <a:r>
              <a:rPr lang="en-US" dirty="0"/>
              <a:t>With Original Medicare Parts A &amp; B:</a:t>
            </a:r>
          </a:p>
          <a:p>
            <a:pPr marL="171450" indent="-171450">
              <a:buFont typeface="Arial" panose="020B0604020202020204" pitchFamily="34" charset="0"/>
              <a:buChar char="•"/>
            </a:pPr>
            <a:r>
              <a:rPr lang="en-US" dirty="0"/>
              <a:t>You can choose to buy a Supplement, also known as “Medigap” policy, to help cover some costs not covered by Original Medicare. You must have both Part A and Part B to enroll in a Supplement policy. </a:t>
            </a:r>
          </a:p>
          <a:p>
            <a:pPr marL="171450" indent="-171450">
              <a:buFont typeface="Arial" panose="020B0604020202020204" pitchFamily="34" charset="0"/>
              <a:buChar char="•"/>
            </a:pPr>
            <a:r>
              <a:rPr lang="en-US" dirty="0"/>
              <a:t>You can also choose to buy Medicare prescription drug coverage (Part D) from a Medicare Prescription Drug Plan. To buy a Part D plan you can have Part A only, Part B only, or both.</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30</a:t>
            </a:fld>
            <a:endParaRPr lang="en-US"/>
          </a:p>
        </p:txBody>
      </p:sp>
    </p:spTree>
    <p:extLst>
      <p:ext uri="{BB962C8B-B14F-4D97-AF65-F5344CB8AC3E}">
        <p14:creationId xmlns:p14="http://schemas.microsoft.com/office/powerpoint/2010/main" val="2033934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Medicare does not cover these services.  If you need these services, you will have to pay for them yourself unless </a:t>
            </a:r>
          </a:p>
          <a:p>
            <a:pPr marL="171450" indent="-171450">
              <a:buFont typeface="Arial" panose="020B0604020202020204" pitchFamily="34" charset="0"/>
              <a:buChar char="•"/>
            </a:pPr>
            <a:r>
              <a:rPr lang="en-US" dirty="0"/>
              <a:t>You have other coverage (including Medicaid) to cover the costs.</a:t>
            </a:r>
          </a:p>
          <a:p>
            <a:pPr marL="171450" indent="-171450">
              <a:buFont typeface="Arial" panose="020B0604020202020204" pitchFamily="34" charset="0"/>
              <a:buChar char="•"/>
            </a:pPr>
            <a:r>
              <a:rPr lang="en-US" dirty="0"/>
              <a:t>You’re in a Medicare Advantage Plan (Part C) that covers these services.</a:t>
            </a:r>
          </a:p>
          <a:p>
            <a:pPr marL="171450" indent="-171450">
              <a:buFont typeface="Arial" panose="020B0604020202020204" pitchFamily="34" charset="0"/>
              <a:buChar char="•"/>
            </a:pPr>
            <a:r>
              <a:rPr lang="en-US" b="1" dirty="0"/>
              <a:t>NOTE: as of 2021, Part B provides coverage of acupuncture for chronic low back pain.</a:t>
            </a:r>
          </a:p>
        </p:txBody>
      </p:sp>
      <p:sp>
        <p:nvSpPr>
          <p:cNvPr id="4" name="Slide Number Placeholder 3"/>
          <p:cNvSpPr>
            <a:spLocks noGrp="1"/>
          </p:cNvSpPr>
          <p:nvPr>
            <p:ph type="sldNum" sz="quarter" idx="10"/>
          </p:nvPr>
        </p:nvSpPr>
        <p:spPr/>
        <p:txBody>
          <a:bodyPr/>
          <a:lstStyle/>
          <a:p>
            <a:fld id="{7C9C807D-BE9E-427D-9F45-69604B66C095}" type="slidenum">
              <a:rPr lang="en-US" smtClean="0"/>
              <a:t>31</a:t>
            </a:fld>
            <a:endParaRPr lang="en-US"/>
          </a:p>
        </p:txBody>
      </p:sp>
    </p:spTree>
    <p:extLst>
      <p:ext uri="{BB962C8B-B14F-4D97-AF65-F5344CB8AC3E}">
        <p14:creationId xmlns:p14="http://schemas.microsoft.com/office/powerpoint/2010/main" val="1863005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Supplement, or Medigap Insurance.</a:t>
            </a:r>
          </a:p>
        </p:txBody>
      </p:sp>
      <p:sp>
        <p:nvSpPr>
          <p:cNvPr id="4" name="Slide Number Placeholder 3"/>
          <p:cNvSpPr>
            <a:spLocks noGrp="1"/>
          </p:cNvSpPr>
          <p:nvPr>
            <p:ph type="sldNum" sz="quarter" idx="10"/>
          </p:nvPr>
        </p:nvSpPr>
        <p:spPr/>
        <p:txBody>
          <a:bodyPr/>
          <a:lstStyle/>
          <a:p>
            <a:fld id="{7C9C807D-BE9E-427D-9F45-69604B66C095}" type="slidenum">
              <a:rPr lang="en-US" smtClean="0"/>
              <a:t>32</a:t>
            </a:fld>
            <a:endParaRPr lang="en-US"/>
          </a:p>
        </p:txBody>
      </p:sp>
    </p:spTree>
    <p:extLst>
      <p:ext uri="{BB962C8B-B14F-4D97-AF65-F5344CB8AC3E}">
        <p14:creationId xmlns:p14="http://schemas.microsoft.com/office/powerpoint/2010/main" val="4271950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Medicare Supplement Insurance policy (or Medigap) is private insurance approved and regulated by the Commissioner of Insurance and helps fill in the gaps of Original Medicare (like copayments, coinsurance, and deductibles). </a:t>
            </a:r>
          </a:p>
          <a:p>
            <a:pPr marL="171450" indent="-171450">
              <a:buFont typeface="Arial" panose="020B0604020202020204" pitchFamily="34" charset="0"/>
              <a:buChar char="•"/>
            </a:pPr>
            <a:r>
              <a:rPr lang="en-US" dirty="0"/>
              <a:t>You must have Part A and Part B to buy a Medigap policy.</a:t>
            </a:r>
          </a:p>
          <a:p>
            <a:pPr marL="171450" indent="-171450">
              <a:buFont typeface="Arial" panose="020B0604020202020204" pitchFamily="34" charset="0"/>
              <a:buChar char="•"/>
            </a:pPr>
            <a:r>
              <a:rPr lang="en-US" dirty="0"/>
              <a:t>You pay a monthly premium for a Medigap policy, And the costs depend on the insurance company, optional benefits selected, your age and where you live.</a:t>
            </a:r>
          </a:p>
          <a:p>
            <a:pPr marL="171450" indent="-171450">
              <a:buFont typeface="Arial" panose="020B0604020202020204" pitchFamily="34" charset="0"/>
              <a:buChar char="•"/>
            </a:pPr>
            <a:r>
              <a:rPr lang="en-US" dirty="0"/>
              <a:t>Once Medicare pays its share of the Medicare-approved amounts for covered health care costs, Then your Medigap policy pays its share. </a:t>
            </a:r>
          </a:p>
          <a:p>
            <a:pPr marL="171450" indent="-171450">
              <a:buFont typeface="Arial" panose="020B0604020202020204" pitchFamily="34" charset="0"/>
              <a:buChar char="•"/>
            </a:pPr>
            <a:r>
              <a:rPr lang="en-US" dirty="0"/>
              <a:t>A Medigap policy does not include prescription drug coverage.</a:t>
            </a:r>
          </a:p>
          <a:p>
            <a:pPr marL="171450" indent="-171450">
              <a:buFont typeface="Arial" panose="020B0604020202020204" pitchFamily="34" charset="0"/>
              <a:buChar char="•"/>
            </a:pPr>
            <a:r>
              <a:rPr lang="en-US" dirty="0"/>
              <a:t>There is no need to review your coverage each year.</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Medigap policies cover only one person. If you and your spouse both want </a:t>
            </a:r>
            <a:r>
              <a:rPr lang="en-US" dirty="0" err="1"/>
              <a:t>Medigap</a:t>
            </a:r>
            <a:r>
              <a:rPr lang="en-US" dirty="0"/>
              <a:t> coverage, you’ll need to have separate </a:t>
            </a:r>
            <a:r>
              <a:rPr lang="en-US" dirty="0" err="1"/>
              <a:t>Medigap</a:t>
            </a:r>
            <a:r>
              <a:rPr lang="en-US" dirty="0"/>
              <a:t> policies.</a:t>
            </a:r>
          </a:p>
          <a:p>
            <a:pPr marL="171450" indent="-171450">
              <a:buFont typeface="Arial" panose="020B0604020202020204" pitchFamily="34" charset="0"/>
              <a:buChar char="•"/>
            </a:pPr>
            <a:r>
              <a:rPr lang="en-US" dirty="0"/>
              <a:t>You still pay the monthly Part B premium.</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33</a:t>
            </a:fld>
            <a:endParaRPr lang="en-US"/>
          </a:p>
        </p:txBody>
      </p:sp>
    </p:spTree>
    <p:extLst>
      <p:ext uri="{BB962C8B-B14F-4D97-AF65-F5344CB8AC3E}">
        <p14:creationId xmlns:p14="http://schemas.microsoft.com/office/powerpoint/2010/main" val="2738985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types of Medigap Policies.  </a:t>
            </a:r>
          </a:p>
          <a:p>
            <a:pPr marL="171450" indent="-171450">
              <a:buFont typeface="Arial" panose="020B0604020202020204" pitchFamily="34" charset="0"/>
              <a:buChar char="•"/>
            </a:pPr>
            <a:r>
              <a:rPr lang="en-US" dirty="0"/>
              <a:t>With Traditional Medigap Policies, costs may be based on:</a:t>
            </a:r>
          </a:p>
          <a:p>
            <a:pPr marL="628650" lvl="1" indent="-171450">
              <a:buFont typeface="Arial" panose="020B0604020202020204" pitchFamily="34" charset="0"/>
              <a:buChar char="•"/>
            </a:pPr>
            <a:r>
              <a:rPr lang="en-US" dirty="0"/>
              <a:t>Attained age—where your premiums become higher as you reach higher age ranges. OR--</a:t>
            </a:r>
          </a:p>
          <a:p>
            <a:pPr marL="628650" lvl="1" indent="-171450">
              <a:buFont typeface="Arial" panose="020B0604020202020204" pitchFamily="34" charset="0"/>
              <a:buChar char="•"/>
            </a:pPr>
            <a:r>
              <a:rPr lang="en-US" dirty="0"/>
              <a:t>Issue Age—where premiums are set at the age you are when you buy the policy and will not increase because you get older. Premiums may increase for other reasons and may increase each year due to cost-of-living adjustments. </a:t>
            </a:r>
          </a:p>
          <a:p>
            <a:pPr marL="171450" indent="-171450">
              <a:buFont typeface="Arial" panose="020B0604020202020204" pitchFamily="34" charset="0"/>
              <a:buChar char="•"/>
            </a:pPr>
            <a:r>
              <a:rPr lang="en-US" dirty="0"/>
              <a:t>There are also Cost-Sharing Policies,</a:t>
            </a:r>
          </a:p>
          <a:p>
            <a:pPr marL="171450" indent="-171450">
              <a:buFont typeface="Arial" panose="020B0604020202020204" pitchFamily="34" charset="0"/>
              <a:buChar char="•"/>
            </a:pPr>
            <a:r>
              <a:rPr lang="en-US" dirty="0"/>
              <a:t>High-Deductible policies, and </a:t>
            </a:r>
          </a:p>
          <a:p>
            <a:pPr marL="171450" indent="-171450">
              <a:buFont typeface="Arial" panose="020B0604020202020204" pitchFamily="34" charset="0"/>
              <a:buChar char="•"/>
            </a:pPr>
            <a:r>
              <a:rPr lang="en-US" dirty="0"/>
              <a:t>Medicare Select policies</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34</a:t>
            </a:fld>
            <a:endParaRPr lang="en-US"/>
          </a:p>
        </p:txBody>
      </p:sp>
    </p:spTree>
    <p:extLst>
      <p:ext uri="{BB962C8B-B14F-4D97-AF65-F5344CB8AC3E}">
        <p14:creationId xmlns:p14="http://schemas.microsoft.com/office/powerpoint/2010/main" val="432075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15000"/>
              </a:spcBef>
            </a:pPr>
            <a:r>
              <a:rPr lang="en-US" altLang="en-US" b="1" dirty="0"/>
              <a:t>The Basic Benefits for a Medigap policy</a:t>
            </a:r>
            <a:r>
              <a:rPr lang="en-US" altLang="en-US" dirty="0"/>
              <a:t>: includes coverage of the 20% coinsurance after Medicare Part B for most services, covers the Part A co-payments for Hospitalization and skilled nursing care, additional Psychiatric care, the First 3 pints blood (if needed), and 40 additional Home Health care visits.</a:t>
            </a:r>
          </a:p>
          <a:p>
            <a:pPr eaLnBrk="1" hangingPunct="1">
              <a:spcBef>
                <a:spcPct val="15000"/>
              </a:spcBef>
            </a:pPr>
            <a:endParaRPr lang="en-US" altLang="en-US" sz="800" dirty="0"/>
          </a:p>
          <a:p>
            <a:pPr eaLnBrk="1" hangingPunct="1">
              <a:spcBef>
                <a:spcPct val="15000"/>
              </a:spcBef>
            </a:pPr>
            <a:r>
              <a:rPr lang="en-US" altLang="en-US" b="1" dirty="0"/>
              <a:t>All Medigap policies sold in WI must include a few additional benefits:</a:t>
            </a:r>
            <a:r>
              <a:rPr lang="en-US" altLang="en-US" dirty="0"/>
              <a:t> This includes the Usual/Customary cost of non-Medicare covered Chiropractic care,  as well as coverage of 30 days of non-Medicare skilled nursing facility care w/ no prior hospitalization required.</a:t>
            </a:r>
            <a:endParaRPr lang="en-US" altLang="en-US" i="1" dirty="0"/>
          </a:p>
          <a:p>
            <a:pPr eaLnBrk="1" hangingPunct="1">
              <a:spcBef>
                <a:spcPct val="15000"/>
              </a:spcBef>
            </a:pPr>
            <a:endParaRPr lang="en-US" altLang="en-US" sz="800" b="1" dirty="0"/>
          </a:p>
          <a:p>
            <a:r>
              <a:rPr lang="en-US" dirty="0"/>
              <a:t>Again, the Wisconsin mandated benefits only apply to policies that were </a:t>
            </a:r>
            <a:r>
              <a:rPr lang="en-US" i="1" dirty="0"/>
              <a:t>issued </a:t>
            </a:r>
            <a:r>
              <a:rPr lang="en-US" dirty="0"/>
              <a:t>in the state of Wisconsin.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details, you can request a Publication from the WI Office of the Commissioner of Insurance called:  “WI Guide to Health Insurance for People with Medicare” or you can view it from their website. </a:t>
            </a:r>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35</a:t>
            </a:fld>
            <a:endParaRPr lang="en-US"/>
          </a:p>
        </p:txBody>
      </p:sp>
    </p:spTree>
    <p:extLst>
      <p:ext uri="{BB962C8B-B14F-4D97-AF65-F5344CB8AC3E}">
        <p14:creationId xmlns:p14="http://schemas.microsoft.com/office/powerpoint/2010/main" val="1789125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decide which “Optional Riders”, or Extra Benefits, you may be interested in purchasing with your Medigap policy.</a:t>
            </a:r>
          </a:p>
          <a:p>
            <a:endParaRPr lang="en-US" dirty="0"/>
          </a:p>
          <a:p>
            <a:r>
              <a:rPr lang="en-US" dirty="0"/>
              <a:t>If you take the Part A deductible rider, that deductible is paid for you by your Medigap policy.</a:t>
            </a:r>
          </a:p>
          <a:p>
            <a:r>
              <a:rPr lang="en-US" dirty="0"/>
              <a:t>You can also decide whether you want the Part B riders for the deductible, copays or excess charges, additional home health, or emergency foreign travel.  Please note, as of January 1, 2020 the Part B deductible rider is no longer an option for people newly eligible for Medicare. It is still available for those who were eligible prior to January 1, 2020.)</a:t>
            </a:r>
          </a:p>
          <a:p>
            <a:endParaRPr lang="en-US" dirty="0"/>
          </a:p>
          <a:p>
            <a:r>
              <a:rPr lang="en-US" dirty="0"/>
              <a:t>Before comparing the cost of different policies, be sure to decide which riders you want.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36</a:t>
            </a:fld>
            <a:endParaRPr lang="en-US"/>
          </a:p>
        </p:txBody>
      </p:sp>
    </p:spTree>
    <p:extLst>
      <p:ext uri="{BB962C8B-B14F-4D97-AF65-F5344CB8AC3E}">
        <p14:creationId xmlns:p14="http://schemas.microsoft.com/office/powerpoint/2010/main" val="282702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steps to take if you are interested in buying a </a:t>
            </a:r>
            <a:r>
              <a:rPr lang="en-US" dirty="0" err="1"/>
              <a:t>Medigap</a:t>
            </a:r>
            <a:r>
              <a:rPr lang="en-US" dirty="0"/>
              <a:t> policy:</a:t>
            </a:r>
          </a:p>
          <a:p>
            <a:endParaRPr lang="en-US" dirty="0"/>
          </a:p>
          <a:p>
            <a:pPr marL="342900" indent="-342900">
              <a:spcAft>
                <a:spcPts val="1200"/>
              </a:spcAft>
              <a:buFont typeface="Wingdings" panose="05000000000000000000" pitchFamily="2" charset="2"/>
              <a:buChar char="§"/>
              <a:defRPr/>
            </a:pPr>
            <a:r>
              <a:rPr lang="en-US" sz="1200" dirty="0"/>
              <a:t>STEP 1:	Decide which benefits (Riders) you want, then decide which of the </a:t>
            </a:r>
            <a:r>
              <a:rPr lang="en-US" sz="1200" dirty="0" err="1"/>
              <a:t>Medigap</a:t>
            </a:r>
            <a:r>
              <a:rPr lang="en-US" sz="1200" dirty="0"/>
              <a:t> policies meets your needs.</a:t>
            </a:r>
          </a:p>
          <a:p>
            <a:pPr marL="342900" indent="-342900">
              <a:spcAft>
                <a:spcPts val="1200"/>
              </a:spcAft>
              <a:buFont typeface="Wingdings" panose="05000000000000000000" pitchFamily="2" charset="2"/>
              <a:buChar char="§"/>
              <a:defRPr/>
            </a:pPr>
            <a:r>
              <a:rPr lang="en-US" sz="1200" dirty="0"/>
              <a:t>STEP 2: 	Find out which insurance companies sell </a:t>
            </a:r>
            <a:r>
              <a:rPr lang="en-US" sz="1200" dirty="0" err="1"/>
              <a:t>Medigap</a:t>
            </a:r>
            <a:r>
              <a:rPr lang="en-US" sz="1200" dirty="0"/>
              <a:t> policies in your state. </a:t>
            </a:r>
          </a:p>
          <a:p>
            <a:pPr marL="342900" indent="-342900">
              <a:spcAft>
                <a:spcPts val="1200"/>
              </a:spcAft>
              <a:buFont typeface="Wingdings" panose="05000000000000000000" pitchFamily="2" charset="2"/>
              <a:buChar char="§"/>
              <a:defRPr/>
            </a:pPr>
            <a:r>
              <a:rPr lang="en-US" sz="1200" dirty="0"/>
              <a:t>STEP 3: 	Call the insurance companies that sell the </a:t>
            </a:r>
            <a:r>
              <a:rPr lang="en-US" sz="1200" dirty="0" err="1"/>
              <a:t>Medigap</a:t>
            </a:r>
            <a:r>
              <a:rPr lang="en-US" sz="1200" dirty="0"/>
              <a:t> policies you’re interested in and compare costs.</a:t>
            </a:r>
          </a:p>
          <a:p>
            <a:pPr marL="342900" indent="-342900">
              <a:buFont typeface="Wingdings" panose="05000000000000000000" pitchFamily="2" charset="2"/>
              <a:buChar char="§"/>
              <a:defRPr/>
            </a:pPr>
            <a:r>
              <a:rPr lang="en-US" sz="1200" dirty="0"/>
              <a:t>STEP 4:	Buy the </a:t>
            </a:r>
            <a:r>
              <a:rPr lang="en-US" sz="1200" dirty="0" err="1"/>
              <a:t>Medigap</a:t>
            </a:r>
            <a:r>
              <a:rPr lang="en-US" sz="1200" dirty="0"/>
              <a:t> policy.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37</a:t>
            </a:fld>
            <a:endParaRPr lang="en-US"/>
          </a:p>
        </p:txBody>
      </p:sp>
    </p:spTree>
    <p:extLst>
      <p:ext uri="{BB962C8B-B14F-4D97-AF65-F5344CB8AC3E}">
        <p14:creationId xmlns:p14="http://schemas.microsoft.com/office/powerpoint/2010/main" val="36953814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41"/>
              </a:spcBef>
              <a:tabLst>
                <a:tab pos="659308" algn="r"/>
              </a:tabLst>
            </a:pPr>
            <a:r>
              <a:rPr lang="en-US" dirty="0">
                <a:ea typeface="Times New Roman"/>
              </a:rPr>
              <a:t>The best time to buy a Medigap policy is during your Medigap Open Enrollment Period. This period lasts for 6 months and begins on the first day of the month that you’re enrolled in Medicare Part B. If you apply during your Medigap OEP, It is considered your “Guaranteed Issue Period” and you can buy any Medigap policy the company sells, even if you have health problems, for the same price as people with good health. </a:t>
            </a:r>
            <a:r>
              <a:rPr lang="en-US" dirty="0"/>
              <a:t>If you don’t purchase a plan within your 6-month OEP, insurance companies can deny coverage based on your health condition.</a:t>
            </a:r>
          </a:p>
          <a:p>
            <a:pPr>
              <a:spcBef>
                <a:spcPts val="641"/>
              </a:spcBef>
              <a:tabLst>
                <a:tab pos="659308" algn="r"/>
              </a:tabLst>
            </a:pPr>
            <a:endParaRPr lang="en-US" dirty="0">
              <a:ea typeface="Times New Roman"/>
            </a:endParaRPr>
          </a:p>
          <a:p>
            <a:pPr>
              <a:spcBef>
                <a:spcPts val="641"/>
              </a:spcBef>
              <a:tabLst>
                <a:tab pos="659308" algn="r"/>
              </a:tabLst>
            </a:pPr>
            <a:r>
              <a:rPr lang="en-US" dirty="0">
                <a:ea typeface="Times New Roman"/>
              </a:rPr>
              <a:t>While the insurance company can’t make you wait for your </a:t>
            </a:r>
            <a:r>
              <a:rPr lang="en-US" b="1" dirty="0">
                <a:ea typeface="Times New Roman"/>
              </a:rPr>
              <a:t>coverage </a:t>
            </a:r>
            <a:r>
              <a:rPr lang="en-US" dirty="0">
                <a:ea typeface="Times New Roman"/>
              </a:rPr>
              <a:t>to start, it may be able to make you wait for coverage related to a pre-existing condition. Remember, for Medicare‑covered services, Original Medicare will still cover the condition, even if the Medigap policy won’t cover your out‑of‑pocket expenses. You may buy a Medigap policy any time an insurance company will sell you one.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38</a:t>
            </a:fld>
            <a:endParaRPr lang="en-US"/>
          </a:p>
        </p:txBody>
      </p:sp>
    </p:spTree>
    <p:extLst>
      <p:ext uri="{BB962C8B-B14F-4D97-AF65-F5344CB8AC3E}">
        <p14:creationId xmlns:p14="http://schemas.microsoft.com/office/powerpoint/2010/main" val="187847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rules about delaying enrollment into Part B? If</a:t>
            </a:r>
            <a:r>
              <a:rPr lang="en-US" baseline="0" dirty="0"/>
              <a:t> </a:t>
            </a:r>
            <a:r>
              <a:rPr lang="en-US" dirty="0"/>
              <a:t>you delay enrolling in Part B because you or your spouse are still working and you have group health coverage based on that employment, your Medigap OEP is also delayed until you enroll in Part B.  </a:t>
            </a:r>
          </a:p>
          <a:p>
            <a:endParaRPr lang="en-US" dirty="0"/>
          </a:p>
          <a:p>
            <a:r>
              <a:rPr lang="en-US" dirty="0"/>
              <a:t>Once your coverage ends or employment ends, and you enroll in Part B, your medigap OEP begins.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those who may have Medicare due to a disability, you will get a second OEP when you turn 65.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39</a:t>
            </a:fld>
            <a:endParaRPr lang="en-US"/>
          </a:p>
        </p:txBody>
      </p:sp>
    </p:spTree>
    <p:extLst>
      <p:ext uri="{BB962C8B-B14F-4D97-AF65-F5344CB8AC3E}">
        <p14:creationId xmlns:p14="http://schemas.microsoft.com/office/powerpoint/2010/main" val="1554590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1: Enrollment in Medicare</a:t>
            </a:r>
          </a:p>
        </p:txBody>
      </p:sp>
      <p:sp>
        <p:nvSpPr>
          <p:cNvPr id="4" name="Slide Number Placeholder 3"/>
          <p:cNvSpPr>
            <a:spLocks noGrp="1"/>
          </p:cNvSpPr>
          <p:nvPr>
            <p:ph type="sldNum" sz="quarter" idx="10"/>
          </p:nvPr>
        </p:nvSpPr>
        <p:spPr/>
        <p:txBody>
          <a:bodyPr/>
          <a:lstStyle/>
          <a:p>
            <a:fld id="{7C9C807D-BE9E-427D-9F45-69604B66C095}" type="slidenum">
              <a:rPr lang="en-US" smtClean="0"/>
              <a:t>4</a:t>
            </a:fld>
            <a:endParaRPr lang="en-US"/>
          </a:p>
        </p:txBody>
      </p:sp>
    </p:spTree>
    <p:extLst>
      <p:ext uri="{BB962C8B-B14F-4D97-AF65-F5344CB8AC3E}">
        <p14:creationId xmlns:p14="http://schemas.microsoft.com/office/powerpoint/2010/main" val="3462808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other times that you can receive Guarantee Issue (and not be denied) a Medigap policy:</a:t>
            </a:r>
          </a:p>
          <a:p>
            <a:endParaRPr lang="en-US" dirty="0"/>
          </a:p>
          <a:p>
            <a:pPr marL="800100" lvl="1" indent="-342900">
              <a:buFont typeface="Wingdings" panose="05000000000000000000" pitchFamily="2" charset="2"/>
              <a:buChar char="§"/>
              <a:defRPr/>
            </a:pPr>
            <a:r>
              <a:rPr lang="en-US" sz="2000" dirty="0">
                <a:cs typeface="Arial" panose="020B0604020202020204" pitchFamily="34" charset="0"/>
              </a:rPr>
              <a:t>If Your Medicare Advantage plan terminates or stops providing care in your service area.</a:t>
            </a:r>
          </a:p>
          <a:p>
            <a:pPr marL="800100" lvl="1" indent="-342900">
              <a:buFont typeface="Wingdings" panose="05000000000000000000" pitchFamily="2" charset="2"/>
              <a:buChar char="§"/>
              <a:defRPr/>
            </a:pPr>
            <a:r>
              <a:rPr lang="en-US" sz="2000" dirty="0">
                <a:cs typeface="Arial" panose="020B0604020202020204" pitchFamily="34" charset="0"/>
              </a:rPr>
              <a:t>If You move outside the plan’s service area.</a:t>
            </a:r>
          </a:p>
          <a:p>
            <a:pPr marL="800100" lvl="1" indent="-342900">
              <a:buFont typeface="Wingdings" panose="05000000000000000000" pitchFamily="2" charset="2"/>
              <a:buChar char="§"/>
              <a:defRPr/>
            </a:pPr>
            <a:r>
              <a:rPr lang="en-US" sz="2000" dirty="0">
                <a:cs typeface="Arial" panose="020B0604020202020204" pitchFamily="34" charset="0"/>
              </a:rPr>
              <a:t>If Your employer group health plan ends some or all of your coverage.  </a:t>
            </a:r>
            <a:r>
              <a:rPr lang="en-US" sz="2000" b="1" i="1" dirty="0">
                <a:cs typeface="Arial" panose="020B0604020202020204" pitchFamily="34" charset="0"/>
              </a:rPr>
              <a:t>(But if employee voluntarily leaves the plan or ends his/her own coverage, you will NOT have guarantee issue.)</a:t>
            </a:r>
          </a:p>
          <a:p>
            <a:pPr marL="800100" lvl="1" indent="-342900">
              <a:buFont typeface="Wingdings" panose="05000000000000000000" pitchFamily="2" charset="2"/>
              <a:buChar char="§"/>
              <a:defRPr/>
            </a:pPr>
            <a:r>
              <a:rPr lang="en-US" sz="2000" dirty="0">
                <a:cs typeface="Arial" panose="020B0604020202020204" pitchFamily="34" charset="0"/>
              </a:rPr>
              <a:t>If Your employer group plan increases cost by more that 25% in one 12 month period.</a:t>
            </a:r>
          </a:p>
          <a:p>
            <a:pPr marL="800100" lvl="1" indent="-342900">
              <a:buFont typeface="Wingdings" panose="05000000000000000000" pitchFamily="2" charset="2"/>
              <a:buChar char="§"/>
              <a:defRPr/>
            </a:pPr>
            <a:r>
              <a:rPr lang="en-US" sz="2000" dirty="0">
                <a:cs typeface="Arial" panose="020B0604020202020204" pitchFamily="34" charset="0"/>
              </a:rPr>
              <a:t>If You are in Trial Period of Medicare Advantage plan.  (This is a 12 month period the first time you join a MA plan.  You get only 1 trial period in a lifetime.)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For Guarantee Issue of a Medigap policy, you must apply within 63 days of your other coverage ending.</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40</a:t>
            </a:fld>
            <a:endParaRPr lang="en-US"/>
          </a:p>
        </p:txBody>
      </p:sp>
    </p:spTree>
    <p:extLst>
      <p:ext uri="{BB962C8B-B14F-4D97-AF65-F5344CB8AC3E}">
        <p14:creationId xmlns:p14="http://schemas.microsoft.com/office/powerpoint/2010/main" val="91476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or would like more information about Medigap policies you can contact the WI Medigap Helpline at 1-800-242-1060.</a:t>
            </a:r>
          </a:p>
          <a:p>
            <a:endParaRPr lang="en-US" dirty="0"/>
          </a:p>
          <a:p>
            <a:r>
              <a:rPr lang="en-US" dirty="0"/>
              <a:t>For information or to receive publications about WI approved policies, contact the WI Commissioner of Insurance at 1-800-236-8517 or find them online at: oci.wi.gov. OCI has a WI Approved Supplement List, follow the link in the slides or call to receive by mail. </a:t>
            </a:r>
          </a:p>
          <a:p>
            <a:endParaRPr lang="en-US" dirty="0"/>
          </a:p>
          <a:p>
            <a:r>
              <a:rPr lang="en-US" dirty="0"/>
              <a:t>You may also call Medicare at 1-800-633-4227 or visit the Medicare website at www.medicare.gov.</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41</a:t>
            </a:fld>
            <a:endParaRPr lang="en-US"/>
          </a:p>
        </p:txBody>
      </p:sp>
    </p:spTree>
    <p:extLst>
      <p:ext uri="{BB962C8B-B14F-4D97-AF65-F5344CB8AC3E}">
        <p14:creationId xmlns:p14="http://schemas.microsoft.com/office/powerpoint/2010/main" val="24498082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 will provide an overview of Medicare and is divided into 6 sections.</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 find this information in greater detail in your Medicare &amp; You Handbook, which is mailed to people with Medicare and can also be found on the Medicare.gov website.  For easier understanding, you are encouraged to view the parts of this series in order. </a:t>
            </a: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42</a:t>
            </a:fld>
            <a:endParaRPr lang="en-US"/>
          </a:p>
        </p:txBody>
      </p:sp>
    </p:spTree>
    <p:extLst>
      <p:ext uri="{BB962C8B-B14F-4D97-AF65-F5344CB8AC3E}">
        <p14:creationId xmlns:p14="http://schemas.microsoft.com/office/powerpoint/2010/main" val="9586276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4 of this series.  In this section you will learn about Medicare Advantage Plans (also known as Medicare Part C ) as well as some brief information about other types of health coverage.  </a:t>
            </a:r>
          </a:p>
        </p:txBody>
      </p:sp>
      <p:sp>
        <p:nvSpPr>
          <p:cNvPr id="4" name="Slide Number Placeholder 3"/>
          <p:cNvSpPr>
            <a:spLocks noGrp="1"/>
          </p:cNvSpPr>
          <p:nvPr>
            <p:ph type="sldNum" sz="quarter" idx="10"/>
          </p:nvPr>
        </p:nvSpPr>
        <p:spPr/>
        <p:txBody>
          <a:bodyPr/>
          <a:lstStyle/>
          <a:p>
            <a:fld id="{7C9C807D-BE9E-427D-9F45-69604B66C095}" type="slidenum">
              <a:rPr lang="en-US" smtClean="0"/>
              <a:t>43</a:t>
            </a:fld>
            <a:endParaRPr lang="en-US"/>
          </a:p>
        </p:txBody>
      </p:sp>
    </p:spTree>
    <p:extLst>
      <p:ext uri="{BB962C8B-B14F-4D97-AF65-F5344CB8AC3E}">
        <p14:creationId xmlns:p14="http://schemas.microsoft.com/office/powerpoint/2010/main" val="42073795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look back at our chart that shows our Coverage Choices.  Option 2 is the Medicare Advantage Plans,(aka Part C) They are an alternative way to receive your Medicare coverage.</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44</a:t>
            </a:fld>
            <a:endParaRPr lang="en-US"/>
          </a:p>
        </p:txBody>
      </p:sp>
    </p:spTree>
    <p:extLst>
      <p:ext uri="{BB962C8B-B14F-4D97-AF65-F5344CB8AC3E}">
        <p14:creationId xmlns:p14="http://schemas.microsoft.com/office/powerpoint/2010/main" val="9988599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a:t>
            </a:r>
            <a:r>
              <a:rPr lang="en-US" baseline="0" dirty="0"/>
              <a:t> Advantage </a:t>
            </a:r>
            <a:r>
              <a:rPr lang="en-US" dirty="0"/>
              <a:t>Plans cover all the Part A and Part B services and supplies, and usually include Part D.  They are run by private insurance companies that are approved by Medicare.  You must have both Part A and B to join a Medicare Advantage plan.  In most plans, you need to use doctors, hospitals, and other providers that are in the plan’s network, or you will pay more or all the costs.  Providers can join or leave a plan’s network anytime during the year.  If this happens you may need to choose a new provider. You generally cannot change plans during the year if this happens.</a:t>
            </a:r>
          </a:p>
          <a:p>
            <a:endParaRPr lang="en-US" b="1" i="1" dirty="0"/>
          </a:p>
        </p:txBody>
      </p:sp>
      <p:sp>
        <p:nvSpPr>
          <p:cNvPr id="4" name="Slide Number Placeholder 3"/>
          <p:cNvSpPr>
            <a:spLocks noGrp="1"/>
          </p:cNvSpPr>
          <p:nvPr>
            <p:ph type="sldNum" sz="quarter" idx="10"/>
          </p:nvPr>
        </p:nvSpPr>
        <p:spPr/>
        <p:txBody>
          <a:bodyPr/>
          <a:lstStyle/>
          <a:p>
            <a:fld id="{7C9C807D-BE9E-427D-9F45-69604B66C095}" type="slidenum">
              <a:rPr lang="en-US" smtClean="0"/>
              <a:t>45</a:t>
            </a:fld>
            <a:endParaRPr lang="en-US"/>
          </a:p>
        </p:txBody>
      </p:sp>
    </p:spTree>
    <p:extLst>
      <p:ext uri="{BB962C8B-B14F-4D97-AF65-F5344CB8AC3E}">
        <p14:creationId xmlns:p14="http://schemas.microsoft.com/office/powerpoint/2010/main" val="7630565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There are several types of Medicare Advantage plans.  </a:t>
            </a:r>
          </a:p>
          <a:p>
            <a:r>
              <a:rPr lang="en-US" b="1" i="0" dirty="0"/>
              <a:t>Medicare Health Maintenance Organization (HMO) </a:t>
            </a:r>
            <a:r>
              <a:rPr lang="en-US" b="0" i="0" dirty="0"/>
              <a:t>plans have provider networks, and you get your care and services from doctors or hospitals in the plan’s network. If you get care outside the network, you may have to pay the full cost. </a:t>
            </a:r>
          </a:p>
          <a:p>
            <a:r>
              <a:rPr lang="en-US" b="1" i="0" dirty="0"/>
              <a:t>Medicare Preferred Provider Organization (PPO) </a:t>
            </a:r>
            <a:r>
              <a:rPr lang="en-US" b="0" i="0" dirty="0"/>
              <a:t>plans also have a network of doctors and hospitals, but with a PPO plan, you can also use out-of-network providers for covered services, usually for a higher cost.</a:t>
            </a:r>
          </a:p>
          <a:p>
            <a:r>
              <a:rPr lang="en-US" b="1" i="0" dirty="0"/>
              <a:t>Medicare Private Fee-for-Service (PFFS) </a:t>
            </a:r>
            <a:r>
              <a:rPr lang="en-US" b="0" i="0" dirty="0"/>
              <a:t>plans allow you to go to any Medicare-approved doctor or hospital that accepts the plan’s payment terms and agrees to treat you. You can also see any of the network providers who have agreed to always treat plan members. You can also choose an out-of-network provider who accepts the plan’s terms—but you may pay more.</a:t>
            </a:r>
          </a:p>
          <a:p>
            <a:r>
              <a:rPr lang="en-US" b="1" i="0" dirty="0"/>
              <a:t>Medicare Special Needs Plans (SNP) </a:t>
            </a:r>
            <a:r>
              <a:rPr lang="en-US" b="0" i="0" dirty="0"/>
              <a:t>are designed to provide focused care management, special expertise of the plan’s providers, and benefits tailored to specific groups, including: people who live in certain institutions (like a nursing home), people eligible for both Medicare and Medicaid, and people with specific chronic or disabling conditions.</a:t>
            </a:r>
          </a:p>
          <a:p>
            <a:r>
              <a:rPr lang="en-US" b="1" i="0" dirty="0"/>
              <a:t>Medicare Medical Savings Accounts (MSA) Plans </a:t>
            </a:r>
            <a:r>
              <a:rPr lang="en-US" b="0" i="0" dirty="0"/>
              <a:t>combine a high-deductible health plan with a bank account.  Medicare deposits money into the account and you use the money to pay for your health care services. </a:t>
            </a:r>
            <a:r>
              <a:rPr lang="en-US" b="0" i="1" dirty="0"/>
              <a:t>**</a:t>
            </a:r>
            <a:r>
              <a:rPr lang="en-US" i="1" dirty="0"/>
              <a:t>You can add a Part D plan to a Medicare Private Fee-for-Service, or Medicare Medical Savings Account (MSA) Plan that doesn’t have prescription drug coverage included. You can NOT add Part D coverage to an HMO or PPO plan that doesn’t already have drug coverage. </a:t>
            </a:r>
            <a:endParaRPr lang="en-US" b="0" i="1" dirty="0"/>
          </a:p>
        </p:txBody>
      </p:sp>
      <p:sp>
        <p:nvSpPr>
          <p:cNvPr id="4" name="Slide Number Placeholder 3"/>
          <p:cNvSpPr>
            <a:spLocks noGrp="1"/>
          </p:cNvSpPr>
          <p:nvPr>
            <p:ph type="sldNum" sz="quarter" idx="10"/>
          </p:nvPr>
        </p:nvSpPr>
        <p:spPr/>
        <p:txBody>
          <a:bodyPr/>
          <a:lstStyle/>
          <a:p>
            <a:fld id="{7C9C807D-BE9E-427D-9F45-69604B66C095}" type="slidenum">
              <a:rPr lang="en-US" smtClean="0"/>
              <a:t>46</a:t>
            </a:fld>
            <a:endParaRPr lang="en-US"/>
          </a:p>
        </p:txBody>
      </p:sp>
    </p:spTree>
    <p:extLst>
      <p:ext uri="{BB962C8B-B14F-4D97-AF65-F5344CB8AC3E}">
        <p14:creationId xmlns:p14="http://schemas.microsoft.com/office/powerpoint/2010/main" val="34867807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4" indent="-174694">
              <a:buFont typeface="Wingdings" panose="05000000000000000000" pitchFamily="2" charset="2"/>
              <a:buChar char="§"/>
            </a:pPr>
            <a:r>
              <a:rPr lang="en-US" dirty="0"/>
              <a:t>If you join a Medicare Advantage Plan, you </a:t>
            </a:r>
          </a:p>
          <a:p>
            <a:pPr marL="354241" lvl="1" indent="-176312">
              <a:buFont typeface="Arial" panose="020B0604020202020204" pitchFamily="34" charset="0"/>
              <a:buChar char="•"/>
            </a:pPr>
            <a:r>
              <a:rPr lang="en-US" dirty="0"/>
              <a:t>Are still in Medicare with the same rights and protections.</a:t>
            </a:r>
          </a:p>
          <a:p>
            <a:pPr marL="354241" lvl="1" indent="-176312">
              <a:buFont typeface="Arial" panose="020B0604020202020204" pitchFamily="34" charset="0"/>
              <a:buChar char="•"/>
            </a:pPr>
            <a:r>
              <a:rPr lang="en-US" dirty="0"/>
              <a:t>You must follow the plan’s rules for how you get services (such as whether you need a referral to see a specialist or if you have to go to providers in a network.  These rules can change each year.)</a:t>
            </a:r>
          </a:p>
          <a:p>
            <a:pPr marL="354241" lvl="1" indent="-176312">
              <a:buFont typeface="Arial" panose="020B0604020202020204" pitchFamily="34" charset="0"/>
              <a:buChar char="•"/>
            </a:pPr>
            <a:r>
              <a:rPr lang="en-US" dirty="0"/>
              <a:t>You May choose a plan that includes prescription drug coverage. </a:t>
            </a:r>
          </a:p>
          <a:p>
            <a:pPr marL="354241" marR="0" lvl="1" indent="-17631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Medicare Advantage Plans can't charge more than Original Medicare for certain services like chemotherapy, dialysis, and skilled nursing facility care</a:t>
            </a:r>
          </a:p>
          <a:p>
            <a:pPr marL="354241" marR="0" lvl="1" indent="-17631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Each Medicare Advantage plan may have different benefits and cost-sharing.</a:t>
            </a:r>
          </a:p>
          <a:p>
            <a:pPr marL="354241" lvl="1" indent="-176312">
              <a:buFont typeface="Arial" panose="020B0604020202020204" pitchFamily="34" charset="0"/>
              <a:buChar char="•"/>
            </a:pPr>
            <a:r>
              <a:rPr lang="en-US" dirty="0"/>
              <a:t>You May choose a plan that includes extra benefits such as vision or dental  benefits (which are not covered by original Medicare)</a:t>
            </a:r>
          </a:p>
          <a:p>
            <a:pPr marL="174697" indent="-174697" fontAlgn="base">
              <a:buFont typeface="Wingdings" panose="05000000000000000000" pitchFamily="2" charset="2"/>
              <a:buChar char="§"/>
            </a:pPr>
            <a:endParaRPr lang="en-US" b="1" dirty="0"/>
          </a:p>
          <a:p>
            <a:pPr marL="174697" indent="-174697" fontAlgn="base">
              <a:buFont typeface="Wingdings" panose="05000000000000000000" pitchFamily="2" charset="2"/>
              <a:buChar char="§"/>
            </a:pPr>
            <a:r>
              <a:rPr lang="en-US" b="1" dirty="0"/>
              <a:t>You cannot use a Medigap policy with a</a:t>
            </a:r>
            <a:r>
              <a:rPr lang="en-US" b="1" baseline="0" dirty="0"/>
              <a:t> Medicare Advantage </a:t>
            </a:r>
            <a:r>
              <a:rPr lang="en-US" b="1" dirty="0"/>
              <a:t>Plan.</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47</a:t>
            </a:fld>
            <a:endParaRPr lang="en-US"/>
          </a:p>
        </p:txBody>
      </p:sp>
    </p:spTree>
    <p:extLst>
      <p:ext uri="{BB962C8B-B14F-4D97-AF65-F5344CB8AC3E}">
        <p14:creationId xmlns:p14="http://schemas.microsoft.com/office/powerpoint/2010/main" val="3512564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89"/>
              </a:spcBef>
            </a:pPr>
            <a:r>
              <a:rPr lang="en-US" dirty="0">
                <a:ea typeface="Arial" pitchFamily="84" charset="0"/>
                <a:cs typeface="Arial" pitchFamily="84" charset="0"/>
              </a:rPr>
              <a:t>If you join a Medicare Advantage Plan, you continue to pay your monthly Medicare Part B premium.  (People who have limited income and resources may be eligible for assistance with Medicare costs through benefit programs designed for that situation. This will be discussed in Part 5 of this series.)</a:t>
            </a:r>
          </a:p>
          <a:p>
            <a:pPr>
              <a:spcBef>
                <a:spcPts val="589"/>
              </a:spcBef>
            </a:pPr>
            <a:endParaRPr lang="en-US" dirty="0">
              <a:ea typeface="Arial" pitchFamily="84" charset="0"/>
              <a:cs typeface="Arial" pitchFamily="84" charset="0"/>
            </a:endParaRPr>
          </a:p>
          <a:p>
            <a:pPr>
              <a:spcBef>
                <a:spcPts val="0"/>
              </a:spcBef>
            </a:pPr>
            <a:r>
              <a:rPr lang="en-US" dirty="0">
                <a:ea typeface="Arial" pitchFamily="84" charset="0"/>
                <a:cs typeface="Arial" pitchFamily="84" charset="0"/>
              </a:rPr>
              <a:t>There are also other costs you may have to pay, such as</a:t>
            </a:r>
          </a:p>
          <a:p>
            <a:pPr marL="167422" indent="-167422">
              <a:spcBef>
                <a:spcPts val="0"/>
              </a:spcBef>
              <a:buFont typeface="Wingdings" panose="05000000000000000000" pitchFamily="2" charset="2"/>
              <a:buChar char="§"/>
            </a:pPr>
            <a:r>
              <a:rPr lang="en-US" dirty="0">
                <a:ea typeface="Arial" pitchFamily="84" charset="0"/>
                <a:cs typeface="Arial" pitchFamily="84" charset="0"/>
              </a:rPr>
              <a:t>An additional monthly premium to the plan</a:t>
            </a:r>
          </a:p>
          <a:p>
            <a:pPr marL="167422" indent="-167422">
              <a:spcBef>
                <a:spcPts val="0"/>
              </a:spcBef>
              <a:buFont typeface="Wingdings" panose="05000000000000000000" pitchFamily="2" charset="2"/>
              <a:buChar char="§"/>
            </a:pPr>
            <a:r>
              <a:rPr lang="en-US" dirty="0">
                <a:ea typeface="Arial" pitchFamily="84" charset="0"/>
                <a:cs typeface="Arial" pitchFamily="84" charset="0"/>
              </a:rPr>
              <a:t>Deductibles, coinsurance, and copayments</a:t>
            </a:r>
          </a:p>
          <a:p>
            <a:pPr marL="384096" lvl="1" indent="-165930">
              <a:spcBef>
                <a:spcPts val="0"/>
              </a:spcBef>
              <a:buFont typeface="Arial" panose="020B0604020202020204" pitchFamily="34" charset="0"/>
              <a:buChar char="•"/>
            </a:pPr>
            <a:r>
              <a:rPr lang="en-US" dirty="0">
                <a:ea typeface="Arial" pitchFamily="84" charset="0"/>
                <a:cs typeface="Arial" pitchFamily="84" charset="0"/>
              </a:rPr>
              <a:t>These costs may</a:t>
            </a:r>
          </a:p>
          <a:p>
            <a:pPr marL="552400" lvl="1" indent="-165261">
              <a:spcBef>
                <a:spcPts val="0"/>
              </a:spcBef>
              <a:buSzPct val="50000"/>
              <a:buFont typeface="Wingdings" panose="05000000000000000000" pitchFamily="2" charset="2"/>
              <a:buChar char="q"/>
            </a:pPr>
            <a:r>
              <a:rPr lang="en-US" dirty="0">
                <a:ea typeface="Arial" pitchFamily="84" charset="0"/>
                <a:cs typeface="Arial" pitchFamily="84" charset="0"/>
              </a:rPr>
              <a:t>Be different from Original Medicare </a:t>
            </a:r>
          </a:p>
          <a:p>
            <a:pPr marL="552400" lvl="1" indent="-165261">
              <a:spcBef>
                <a:spcPts val="0"/>
              </a:spcBef>
              <a:buSzPct val="50000"/>
              <a:buFont typeface="Wingdings" panose="05000000000000000000" pitchFamily="2" charset="2"/>
              <a:buChar char="q"/>
            </a:pPr>
            <a:r>
              <a:rPr lang="en-US" dirty="0">
                <a:ea typeface="Arial" pitchFamily="84" charset="0"/>
                <a:cs typeface="Arial" pitchFamily="84" charset="0"/>
              </a:rPr>
              <a:t>They vary from plan to plan</a:t>
            </a:r>
          </a:p>
          <a:p>
            <a:pPr marL="552400" lvl="1" indent="-165261">
              <a:spcBef>
                <a:spcPts val="0"/>
              </a:spcBef>
              <a:buSzPct val="50000"/>
              <a:buFont typeface="Wingdings" panose="05000000000000000000" pitchFamily="2" charset="2"/>
              <a:buChar char="q"/>
            </a:pPr>
            <a:r>
              <a:rPr lang="en-US" dirty="0">
                <a:ea typeface="Arial" pitchFamily="84" charset="0"/>
                <a:cs typeface="Arial" pitchFamily="84" charset="0"/>
              </a:rPr>
              <a:t>And they may be higher if you go out of network</a:t>
            </a:r>
          </a:p>
          <a:p>
            <a:pPr marL="385608" indent="-165261">
              <a:spcBef>
                <a:spcPts val="0"/>
              </a:spcBef>
              <a:buSzPct val="100000"/>
              <a:buFont typeface="Arial" panose="020B0604020202020204" pitchFamily="34" charset="0"/>
              <a:buChar char="•"/>
            </a:pPr>
            <a:r>
              <a:rPr lang="en-US" dirty="0">
                <a:ea typeface="Arial" pitchFamily="84" charset="0"/>
                <a:cs typeface="Arial" pitchFamily="84" charset="0"/>
              </a:rPr>
              <a:t>All Medicare Advantage plans have an out-of-pocket maximum. </a:t>
            </a:r>
            <a:r>
              <a:rPr lang="en-US" dirty="0"/>
              <a:t>Once you reach this limit, you’ll pay nothing for covered services.</a:t>
            </a:r>
            <a:r>
              <a:rPr lang="en-US" dirty="0">
                <a:ea typeface="Arial" pitchFamily="84" charset="0"/>
                <a:cs typeface="Arial" pitchFamily="84" charset="0"/>
              </a:rPr>
              <a:t> </a:t>
            </a:r>
            <a:r>
              <a:rPr lang="en-US" b="1" dirty="0">
                <a:ea typeface="Arial" pitchFamily="84" charset="0"/>
                <a:cs typeface="Arial" pitchFamily="84" charset="0"/>
              </a:rPr>
              <a:t>The out-of-pocket maximum in 2023 is $8,300, </a:t>
            </a:r>
            <a:r>
              <a:rPr lang="en-US" b="0" dirty="0">
                <a:ea typeface="Arial" pitchFamily="84" charset="0"/>
                <a:cs typeface="Arial" pitchFamily="84" charset="0"/>
              </a:rPr>
              <a:t>but plans may set lower limits</a:t>
            </a:r>
            <a:r>
              <a:rPr lang="en-US" dirty="0">
                <a:ea typeface="Arial" pitchFamily="84" charset="0"/>
                <a:cs typeface="Arial" pitchFamily="84" charset="0"/>
              </a:rPr>
              <a:t>. </a:t>
            </a:r>
            <a:r>
              <a:rPr lang="en-US" dirty="0"/>
              <a:t> This limit may be different between Medicare Advantage Plans and can change each year. This is something you should consider when choosing a plan.</a:t>
            </a:r>
          </a:p>
          <a:p>
            <a:pPr marL="385608" indent="-165261">
              <a:spcBef>
                <a:spcPts val="589"/>
              </a:spcBef>
              <a:buSzPct val="1000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48</a:t>
            </a:fld>
            <a:endParaRPr lang="en-US"/>
          </a:p>
        </p:txBody>
      </p:sp>
    </p:spTree>
    <p:extLst>
      <p:ext uri="{BB962C8B-B14F-4D97-AF65-F5344CB8AC3E}">
        <p14:creationId xmlns:p14="http://schemas.microsoft.com/office/powerpoint/2010/main" val="9027582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making your decisions about your Medicare coverage, it is important to consider the Advantages and Disadvantages of Medicare Advantage Plans.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PLEASE KEEP IN MIND—Medicare Advantage Plans can make changes to their coverage, costs, service area, and more each year.  These changes are noted in an “Annual Notice of Change” that is sent out by the plan every year by the end of September. You should review this notice and consider whether the plan will continue to be the best plan for you in the next year. You can compare your plan to other available plans and make any changes during the Medicare Annual open Enrollment Period.  This will be discussed further in Part 4 of this series.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49</a:t>
            </a:fld>
            <a:endParaRPr lang="en-US"/>
          </a:p>
        </p:txBody>
      </p:sp>
    </p:spTree>
    <p:extLst>
      <p:ext uri="{BB962C8B-B14F-4D97-AF65-F5344CB8AC3E}">
        <p14:creationId xmlns:p14="http://schemas.microsoft.com/office/powerpoint/2010/main" val="2259884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you’ll want to know about, is how and when to enroll in Medicare.</a:t>
            </a:r>
          </a:p>
          <a:p>
            <a:pPr marL="342900" indent="-342900" algn="l">
              <a:spcAft>
                <a:spcPts val="1200"/>
              </a:spcAft>
              <a:buFont typeface="Wingdings" panose="05000000000000000000" pitchFamily="2" charset="2"/>
              <a:buChar char="§"/>
            </a:pPr>
            <a:r>
              <a:rPr lang="en-US" altLang="en-US" sz="2200" dirty="0">
                <a:cs typeface="Arial" charset="0"/>
              </a:rPr>
              <a:t>If you already get benefits from Social Security or Railroad Retirement, you are automatically enrolled in Part A &amp; B the first day of the month you turn 65.</a:t>
            </a:r>
          </a:p>
          <a:p>
            <a:pPr marL="342900" indent="-342900" algn="l">
              <a:spcAft>
                <a:spcPts val="1200"/>
              </a:spcAft>
              <a:buFont typeface="Wingdings" panose="05000000000000000000" pitchFamily="2" charset="2"/>
              <a:buChar char="§"/>
            </a:pPr>
            <a:r>
              <a:rPr lang="en-US" altLang="en-US" sz="2200" dirty="0">
                <a:cs typeface="Arial" charset="0"/>
              </a:rPr>
              <a:t>If you are close to 65 and currently don’t receive Social Security benefits, you need to enroll in Part A &amp; B with </a:t>
            </a:r>
            <a:r>
              <a:rPr lang="en-US" altLang="en-US" sz="2200" b="1" dirty="0">
                <a:cs typeface="Arial" charset="0"/>
              </a:rPr>
              <a:t>Social Security </a:t>
            </a:r>
            <a:r>
              <a:rPr lang="en-US" altLang="en-US" sz="2200" dirty="0">
                <a:cs typeface="Arial" charset="0"/>
              </a:rPr>
              <a:t>during your </a:t>
            </a:r>
            <a:r>
              <a:rPr lang="en-US" altLang="en-US" sz="2200" i="1" dirty="0">
                <a:cs typeface="Arial" charset="0"/>
              </a:rPr>
              <a:t>Initial Enrollment Period</a:t>
            </a:r>
            <a:r>
              <a:rPr lang="en-US" altLang="en-US" sz="2200" dirty="0">
                <a:cs typeface="Arial" charset="0"/>
              </a:rPr>
              <a:t>.  (More about that on the Next Slide.)</a:t>
            </a:r>
          </a:p>
          <a:p>
            <a:pPr marL="342900" indent="-342900" algn="l">
              <a:spcAft>
                <a:spcPts val="1200"/>
              </a:spcAft>
              <a:buFont typeface="Wingdings" panose="05000000000000000000" pitchFamily="2" charset="2"/>
              <a:buChar char="§"/>
            </a:pPr>
            <a:endParaRPr lang="en-US" altLang="en-US" sz="2200" dirty="0">
              <a:cs typeface="Arial" charset="0"/>
            </a:endParaRPr>
          </a:p>
          <a:p>
            <a:pPr marL="342900" indent="-342900" algn="l">
              <a:spcAft>
                <a:spcPts val="1200"/>
              </a:spcAft>
              <a:buFont typeface="Wingdings" panose="05000000000000000000" pitchFamily="2" charset="2"/>
              <a:buChar char="§"/>
            </a:pPr>
            <a:r>
              <a:rPr lang="en-US" altLang="en-US" sz="2200" dirty="0">
                <a:cs typeface="Arial" charset="0"/>
              </a:rPr>
              <a:t>There are many way to enroll in Medicare including:</a:t>
            </a:r>
          </a:p>
          <a:p>
            <a:pPr marL="800100" lvl="1" indent="-342900" algn="l">
              <a:lnSpc>
                <a:spcPct val="110000"/>
              </a:lnSpc>
              <a:spcBef>
                <a:spcPts val="0"/>
              </a:spcBef>
              <a:spcAft>
                <a:spcPts val="600"/>
              </a:spcAft>
              <a:buFont typeface="Wingdings" panose="05000000000000000000" pitchFamily="2" charset="2"/>
              <a:buChar char="§"/>
            </a:pPr>
            <a:r>
              <a:rPr lang="en-US" altLang="en-US" sz="2200" dirty="0">
                <a:cs typeface="Arial" charset="0"/>
              </a:rPr>
              <a:t>Enrolling online at </a:t>
            </a:r>
            <a:r>
              <a:rPr lang="en-US" altLang="en-US" sz="2200" b="1" dirty="0">
                <a:cs typeface="Arial" charset="0"/>
              </a:rPr>
              <a:t>socialsecurity.gov</a:t>
            </a:r>
            <a:endParaRPr lang="en-US" altLang="en-US" sz="2200" dirty="0">
              <a:cs typeface="Arial" charset="0"/>
            </a:endParaRPr>
          </a:p>
          <a:p>
            <a:pPr marL="800100" lvl="1" indent="-342900" algn="l">
              <a:lnSpc>
                <a:spcPct val="110000"/>
              </a:lnSpc>
              <a:spcBef>
                <a:spcPts val="0"/>
              </a:spcBef>
              <a:spcAft>
                <a:spcPts val="600"/>
              </a:spcAft>
              <a:buFont typeface="Wingdings" panose="05000000000000000000" pitchFamily="2" charset="2"/>
              <a:buChar char="§"/>
            </a:pPr>
            <a:r>
              <a:rPr lang="en-US" sz="2200" dirty="0"/>
              <a:t>Calling Social Security at </a:t>
            </a:r>
            <a:r>
              <a:rPr lang="en-US" sz="2200" b="1" dirty="0"/>
              <a:t>1-800-772-1213</a:t>
            </a:r>
            <a:endParaRPr lang="en-US" altLang="en-US" sz="2200" b="1" dirty="0">
              <a:cs typeface="Arial" charset="0"/>
            </a:endParaRPr>
          </a:p>
          <a:p>
            <a:pPr marL="800100" lvl="1" indent="-342900" algn="l">
              <a:lnSpc>
                <a:spcPct val="110000"/>
              </a:lnSpc>
              <a:spcBef>
                <a:spcPts val="0"/>
              </a:spcBef>
              <a:spcAft>
                <a:spcPts val="600"/>
              </a:spcAft>
              <a:buFont typeface="Wingdings" panose="05000000000000000000" pitchFamily="2" charset="2"/>
              <a:buChar char="§"/>
            </a:pPr>
            <a:r>
              <a:rPr lang="en-US" altLang="en-US" sz="2200" i="1" dirty="0">
                <a:cs typeface="Arial" charset="0"/>
              </a:rPr>
              <a:t>Or visiting your local Social Security Office</a:t>
            </a:r>
            <a:endParaRPr lang="en-US" altLang="en-US" sz="2200" dirty="0">
              <a:solidFill>
                <a:srgbClr val="FF0000"/>
              </a:solidFill>
              <a:cs typeface="Arial" charset="0"/>
            </a:endParaRPr>
          </a:p>
          <a:p>
            <a:pPr marL="342900" indent="-342900" algn="l">
              <a:spcAft>
                <a:spcPts val="1200"/>
              </a:spcAft>
              <a:buFont typeface="Wingdings" panose="05000000000000000000" pitchFamily="2" charset="2"/>
              <a:buChar char="§"/>
            </a:pPr>
            <a:r>
              <a:rPr lang="en-US" altLang="en-US" sz="2200" dirty="0">
                <a:cs typeface="Arial" charset="0"/>
              </a:rPr>
              <a:t>If you are under 65 and disabled, you are automatically enrolled in Medicare after receiving 24 consecutive months of SSDI disability payments. </a:t>
            </a:r>
          </a:p>
          <a:p>
            <a:endParaRPr lang="en-US" dirty="0"/>
          </a:p>
          <a:p>
            <a:r>
              <a:rPr lang="en-US" dirty="0"/>
              <a:t>And here’s a tip:  if you sign up for </a:t>
            </a:r>
            <a:r>
              <a:rPr lang="en-US" b="1" dirty="0"/>
              <a:t>MyMedicare.gov</a:t>
            </a:r>
            <a:r>
              <a:rPr lang="en-US" dirty="0"/>
              <a:t>, you can</a:t>
            </a:r>
            <a:r>
              <a:rPr lang="en-US" sz="1200" b="0" kern="1200" dirty="0">
                <a:solidFill>
                  <a:schemeClr val="tx1"/>
                </a:solidFill>
                <a:effectLst/>
                <a:latin typeface="+mn-lt"/>
                <a:ea typeface="+mn-ea"/>
                <a:cs typeface="+mn-cs"/>
              </a:rPr>
              <a:t> use it to manage your personal information about Original Medicare benefits.  It is a free, secure site that allows you to easily check information online about your coverage, enrollment status, and Medicare claims. </a:t>
            </a:r>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a:t>
            </a:fld>
            <a:endParaRPr lang="en-US"/>
          </a:p>
        </p:txBody>
      </p:sp>
    </p:spTree>
    <p:extLst>
      <p:ext uri="{BB962C8B-B14F-4D97-AF65-F5344CB8AC3E}">
        <p14:creationId xmlns:p14="http://schemas.microsoft.com/office/powerpoint/2010/main" val="7919733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what we have already discussed, many people receive their health care coverage through other types of health insurance.</a:t>
            </a:r>
          </a:p>
          <a:p>
            <a:endParaRPr lang="en-US" dirty="0"/>
          </a:p>
          <a:p>
            <a:pPr marL="171450" indent="-171450">
              <a:buFont typeface="Arial" panose="020B0604020202020204" pitchFamily="34" charset="0"/>
              <a:buChar char="•"/>
            </a:pPr>
            <a:r>
              <a:rPr lang="en-US" dirty="0"/>
              <a:t>Some Employers provide </a:t>
            </a:r>
            <a:r>
              <a:rPr lang="en-US" b="1" dirty="0"/>
              <a:t>retiree group health plans.</a:t>
            </a:r>
          </a:p>
          <a:p>
            <a:pPr marL="628650" lvl="1" indent="-171450">
              <a:buFont typeface="Arial" panose="020B0604020202020204" pitchFamily="34" charset="0"/>
              <a:buChar char="•"/>
            </a:pPr>
            <a:r>
              <a:rPr lang="en-US" dirty="0"/>
              <a:t>If your employer provides this type of plan, It is important to check with the plan for coverage details.</a:t>
            </a:r>
          </a:p>
          <a:p>
            <a:pPr marL="628650" lvl="1" indent="-171450">
              <a:buFont typeface="Arial" panose="020B0604020202020204" pitchFamily="34" charset="0"/>
              <a:buChar char="•"/>
            </a:pPr>
            <a:r>
              <a:rPr lang="en-US" dirty="0"/>
              <a:t>Some of these plans offer creditable prescription drug coverage.  </a:t>
            </a:r>
          </a:p>
          <a:p>
            <a:pPr marL="628650" lvl="1" indent="-171450">
              <a:buFont typeface="Arial" panose="020B0604020202020204" pitchFamily="34" charset="0"/>
              <a:buChar char="•"/>
            </a:pPr>
            <a:r>
              <a:rPr lang="en-US" dirty="0"/>
              <a:t>The best thing to do is to contact your employer or union benefits administrator to find out how your insurance works with Medicare.</a:t>
            </a:r>
          </a:p>
          <a:p>
            <a:pPr marL="171450" indent="-171450">
              <a:buFont typeface="Arial" panose="020B0604020202020204" pitchFamily="34" charset="0"/>
              <a:buChar char="•"/>
            </a:pPr>
            <a:r>
              <a:rPr lang="en-US" dirty="0"/>
              <a:t>Another type of health care coverage is military coverage. This is provided through the Veterans Administration (VA) or </a:t>
            </a:r>
            <a:r>
              <a:rPr lang="en-US" dirty="0" err="1"/>
              <a:t>TriCare</a:t>
            </a:r>
            <a:r>
              <a:rPr lang="en-US" dirty="0"/>
              <a:t>.</a:t>
            </a:r>
          </a:p>
          <a:p>
            <a:pPr marL="171450" indent="-171450">
              <a:buFont typeface="Arial" panose="020B0604020202020204" pitchFamily="34" charset="0"/>
              <a:buChar char="•"/>
            </a:pPr>
            <a:r>
              <a:rPr lang="en-US" dirty="0"/>
              <a:t>And for those who have limited income, health care coverage is available through Medical Assistance or low income programs. </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50</a:t>
            </a:fld>
            <a:endParaRPr lang="en-US"/>
          </a:p>
        </p:txBody>
      </p:sp>
    </p:spTree>
    <p:extLst>
      <p:ext uri="{BB962C8B-B14F-4D97-AF65-F5344CB8AC3E}">
        <p14:creationId xmlns:p14="http://schemas.microsoft.com/office/powerpoint/2010/main" val="36806395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5: Medicare Part D; SeniorCare; Annual Open Enrollment Period</a:t>
            </a:r>
          </a:p>
        </p:txBody>
      </p:sp>
      <p:sp>
        <p:nvSpPr>
          <p:cNvPr id="4" name="Slide Number Placeholder 3"/>
          <p:cNvSpPr>
            <a:spLocks noGrp="1"/>
          </p:cNvSpPr>
          <p:nvPr>
            <p:ph type="sldNum" sz="quarter" idx="10"/>
          </p:nvPr>
        </p:nvSpPr>
        <p:spPr/>
        <p:txBody>
          <a:bodyPr/>
          <a:lstStyle/>
          <a:p>
            <a:fld id="{7C9C807D-BE9E-427D-9F45-69604B66C095}" type="slidenum">
              <a:rPr lang="en-US" smtClean="0"/>
              <a:t>51</a:t>
            </a:fld>
            <a:endParaRPr lang="en-US"/>
          </a:p>
        </p:txBody>
      </p:sp>
    </p:spTree>
    <p:extLst>
      <p:ext uri="{BB962C8B-B14F-4D97-AF65-F5344CB8AC3E}">
        <p14:creationId xmlns:p14="http://schemas.microsoft.com/office/powerpoint/2010/main" val="1347251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5 of this educational series.  In this section you’ll learn about prescription drug coverage including Medicare Part D, and Wisconsin </a:t>
            </a:r>
            <a:r>
              <a:rPr lang="en-US" dirty="0" err="1"/>
              <a:t>SeniorCare</a:t>
            </a:r>
            <a:r>
              <a:rPr lang="en-US" dirty="0"/>
              <a:t>, as well as  Medicare’s Annual Open Enrollment Period.</a:t>
            </a:r>
          </a:p>
        </p:txBody>
      </p:sp>
      <p:sp>
        <p:nvSpPr>
          <p:cNvPr id="4" name="Slide Number Placeholder 3"/>
          <p:cNvSpPr>
            <a:spLocks noGrp="1"/>
          </p:cNvSpPr>
          <p:nvPr>
            <p:ph type="sldNum" sz="quarter" idx="10"/>
          </p:nvPr>
        </p:nvSpPr>
        <p:spPr/>
        <p:txBody>
          <a:bodyPr/>
          <a:lstStyle/>
          <a:p>
            <a:fld id="{7C9C807D-BE9E-427D-9F45-69604B66C095}" type="slidenum">
              <a:rPr lang="en-US" smtClean="0"/>
              <a:t>52</a:t>
            </a:fld>
            <a:endParaRPr lang="en-US"/>
          </a:p>
        </p:txBody>
      </p:sp>
    </p:spTree>
    <p:extLst>
      <p:ext uri="{BB962C8B-B14F-4D97-AF65-F5344CB8AC3E}">
        <p14:creationId xmlns:p14="http://schemas.microsoft.com/office/powerpoint/2010/main" val="14378246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there are two ways to receive Medicare Part D prescription drug coverage:  Either through a stand alone Part D Plan, or through a Medicare Advantage plan that includes drug coverage.  And don’t forget about Wisconsin’s prescription drug assistance program called </a:t>
            </a:r>
            <a:r>
              <a:rPr lang="en-US" dirty="0" err="1"/>
              <a:t>SeniorCare</a:t>
            </a:r>
            <a:r>
              <a:rPr lang="en-US" dirty="0"/>
              <a:t>—we’ll get to that in a few minutes.</a:t>
            </a:r>
          </a:p>
        </p:txBody>
      </p:sp>
      <p:sp>
        <p:nvSpPr>
          <p:cNvPr id="4" name="Slide Number Placeholder 3"/>
          <p:cNvSpPr>
            <a:spLocks noGrp="1"/>
          </p:cNvSpPr>
          <p:nvPr>
            <p:ph type="sldNum" sz="quarter" idx="10"/>
          </p:nvPr>
        </p:nvSpPr>
        <p:spPr/>
        <p:txBody>
          <a:bodyPr/>
          <a:lstStyle/>
          <a:p>
            <a:fld id="{7C9C807D-BE9E-427D-9F45-69604B66C095}" type="slidenum">
              <a:rPr lang="en-US" smtClean="0"/>
              <a:t>53</a:t>
            </a:fld>
            <a:endParaRPr lang="en-US"/>
          </a:p>
        </p:txBody>
      </p:sp>
    </p:spTree>
    <p:extLst>
      <p:ext uri="{BB962C8B-B14F-4D97-AF65-F5344CB8AC3E}">
        <p14:creationId xmlns:p14="http://schemas.microsoft.com/office/powerpoint/2010/main" val="19888167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spcBef>
                <a:spcPts val="611"/>
              </a:spcBef>
              <a:buFont typeface="Wingdings" panose="05000000000000000000" pitchFamily="2" charset="2"/>
              <a:buChar char="§"/>
            </a:pPr>
            <a:r>
              <a:rPr lang="en-US" dirty="0"/>
              <a:t>Medicare Part D is Medicare prescription drug coverage.</a:t>
            </a:r>
          </a:p>
          <a:p>
            <a:pPr marL="171450" indent="-171450" fontAlgn="base">
              <a:spcBef>
                <a:spcPts val="611"/>
              </a:spcBef>
              <a:buFont typeface="Wingdings" panose="05000000000000000000" pitchFamily="2" charset="2"/>
              <a:buChar char="§"/>
            </a:pPr>
            <a:r>
              <a:rPr lang="en-US" dirty="0"/>
              <a:t>If you chose Original Medicare and you want prescription drug coverage, you must choose and join a Medicare Prescription Drug Plan. You usually pay a monthly premium.</a:t>
            </a:r>
          </a:p>
          <a:p>
            <a:pPr marL="171450" indent="-171450" fontAlgn="base">
              <a:spcBef>
                <a:spcPts val="611"/>
              </a:spcBef>
              <a:buFont typeface="Wingdings" panose="05000000000000000000" pitchFamily="2" charset="2"/>
              <a:buChar char="§"/>
            </a:pPr>
            <a:r>
              <a:rPr lang="en-US" dirty="0"/>
              <a:t>These plans are run by private companies that contract with Medicare.</a:t>
            </a:r>
          </a:p>
          <a:p>
            <a:pPr marL="171450" indent="-171450">
              <a:buFont typeface="Wingdings" panose="05000000000000000000" pitchFamily="2" charset="2"/>
              <a:buChar char="§"/>
            </a:pPr>
            <a:r>
              <a:rPr lang="en-US" dirty="0"/>
              <a:t>Part D coverage is provided through Medicare Prescription Drug Plans (PDPs) and Medicare Advantage (Part C) Plans with Medicare prescription drug coverage. </a:t>
            </a:r>
          </a:p>
          <a:p>
            <a:pPr marL="628650" lvl="1" indent="-171450" algn="l" defTabSz="514324">
              <a:spcBef>
                <a:spcPts val="451"/>
              </a:spcBef>
              <a:buFont typeface="Wingdings" panose="05000000000000000000" pitchFamily="2" charset="2"/>
              <a:buChar char="§"/>
            </a:pPr>
            <a:endParaRPr lang="en-US" dirty="0"/>
          </a:p>
          <a:p>
            <a:pPr marL="628650" lvl="1" indent="-171450" algn="l" defTabSz="514324">
              <a:spcBef>
                <a:spcPts val="451"/>
              </a:spcBef>
              <a:buFont typeface="Wingdings" panose="05000000000000000000" pitchFamily="2" charset="2"/>
              <a:buChar char="§"/>
            </a:pPr>
            <a:r>
              <a:rPr lang="en-US" b="0" dirty="0"/>
              <a:t>You can enroll online at www.medicare.gov, (we’ll talk more about that shortly), or you may call Medicare to enroll at 1-800-633-4227 or contact the plan directly.  You can find the plan contact information on the Plan Finder.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54</a:t>
            </a:fld>
            <a:endParaRPr lang="en-US"/>
          </a:p>
        </p:txBody>
      </p:sp>
    </p:spTree>
    <p:extLst>
      <p:ext uri="{BB962C8B-B14F-4D97-AF65-F5344CB8AC3E}">
        <p14:creationId xmlns:p14="http://schemas.microsoft.com/office/powerpoint/2010/main" val="33341794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ts val="611"/>
              </a:spcBef>
            </a:pPr>
            <a:r>
              <a:rPr lang="en-US" dirty="0"/>
              <a:t>There are certain times that you can enroll in a Part D plan:</a:t>
            </a:r>
          </a:p>
          <a:p>
            <a:pPr fontAlgn="base">
              <a:spcBef>
                <a:spcPts val="611"/>
              </a:spcBef>
            </a:pPr>
            <a:endParaRPr lang="en-US" dirty="0"/>
          </a:p>
          <a:p>
            <a:pPr marL="219065" indent="-219065" defTabSz="514324">
              <a:spcBef>
                <a:spcPts val="451"/>
              </a:spcBef>
              <a:buFont typeface="Wingdings" panose="05000000000000000000" pitchFamily="2" charset="2"/>
              <a:buChar char="§"/>
            </a:pPr>
            <a:r>
              <a:rPr lang="en-US" sz="2200" dirty="0">
                <a:solidFill>
                  <a:prstClr val="black"/>
                </a:solidFill>
              </a:rPr>
              <a:t>Your first opportunity to enroll is your Initial Enrollment Period.</a:t>
            </a:r>
          </a:p>
          <a:p>
            <a:pPr marL="676265" lvl="1" indent="-219065" defTabSz="514324">
              <a:spcBef>
                <a:spcPts val="451"/>
              </a:spcBef>
              <a:buFont typeface="Wingdings" panose="05000000000000000000" pitchFamily="2" charset="2"/>
              <a:buChar char="§"/>
            </a:pPr>
            <a:r>
              <a:rPr lang="en-US" sz="2000" dirty="0">
                <a:solidFill>
                  <a:prstClr val="black"/>
                </a:solidFill>
              </a:rPr>
              <a:t>This period starts 3 </a:t>
            </a:r>
            <a:r>
              <a:rPr lang="en-US" sz="2000" dirty="0">
                <a:cs typeface="Arial" panose="020B0604020202020204" pitchFamily="34" charset="0"/>
              </a:rPr>
              <a:t>months before you start Medicare, and includes the month you start Medicare, and 3 months after starting Medicare.</a:t>
            </a:r>
            <a:endParaRPr lang="en-US" sz="2000" dirty="0">
              <a:solidFill>
                <a:prstClr val="black"/>
              </a:solidFill>
            </a:endParaRPr>
          </a:p>
          <a:p>
            <a:pPr marL="219065" indent="-219065" defTabSz="514324">
              <a:spcBef>
                <a:spcPts val="451"/>
              </a:spcBef>
              <a:buFont typeface="Wingdings" panose="05000000000000000000" pitchFamily="2" charset="2"/>
              <a:buChar char="§"/>
            </a:pPr>
            <a:r>
              <a:rPr lang="en-US" sz="2200" dirty="0">
                <a:solidFill>
                  <a:prstClr val="black"/>
                </a:solidFill>
              </a:rPr>
              <a:t>There is also an Annual Open Enrollment Period</a:t>
            </a:r>
          </a:p>
          <a:p>
            <a:pPr marL="676265" lvl="1" indent="-219065" defTabSz="514324">
              <a:spcBef>
                <a:spcPts val="451"/>
              </a:spcBef>
              <a:buFont typeface="Wingdings" panose="05000000000000000000" pitchFamily="2" charset="2"/>
              <a:buChar char="§"/>
            </a:pPr>
            <a:r>
              <a:rPr lang="en-US" sz="2000" dirty="0">
                <a:cs typeface="Arial" panose="020B0604020202020204" pitchFamily="34" charset="0"/>
              </a:rPr>
              <a:t>Which is from October 15 thru December 7</a:t>
            </a:r>
            <a:r>
              <a:rPr lang="en-US" sz="2000" baseline="30000" dirty="0">
                <a:cs typeface="Arial" panose="020B0604020202020204" pitchFamily="34" charset="0"/>
              </a:rPr>
              <a:t>th</a:t>
            </a:r>
            <a:r>
              <a:rPr lang="en-US" sz="2000" dirty="0">
                <a:cs typeface="Arial" panose="020B0604020202020204" pitchFamily="34" charset="0"/>
              </a:rPr>
              <a:t> each year for coverage starting January 1</a:t>
            </a:r>
            <a:r>
              <a:rPr lang="en-US" sz="2000" baseline="30000" dirty="0">
                <a:cs typeface="Arial" panose="020B0604020202020204" pitchFamily="34" charset="0"/>
              </a:rPr>
              <a:t>st</a:t>
            </a:r>
            <a:r>
              <a:rPr lang="en-US" sz="2000" dirty="0">
                <a:cs typeface="Arial" panose="020B0604020202020204" pitchFamily="34" charset="0"/>
              </a:rPr>
              <a:t>  of the following year. </a:t>
            </a:r>
            <a:endParaRPr lang="en-US" sz="2000" dirty="0">
              <a:solidFill>
                <a:prstClr val="black"/>
              </a:solidFill>
            </a:endParaRPr>
          </a:p>
          <a:p>
            <a:pPr marL="219065" indent="-219065" defTabSz="514324">
              <a:spcBef>
                <a:spcPts val="451"/>
              </a:spcBef>
              <a:buFont typeface="Wingdings" panose="05000000000000000000" pitchFamily="2" charset="2"/>
              <a:buChar char="§"/>
            </a:pPr>
            <a:r>
              <a:rPr lang="en-US" sz="2200" dirty="0">
                <a:solidFill>
                  <a:prstClr val="black"/>
                </a:solidFill>
              </a:rPr>
              <a:t>And for people who are already enrolled in a Medicare Advantage plan:  there is a Medicare Advantage Open Enrollment Period :  from January 1 – March 31—Again, this is only for people already enrolled in MA plan.</a:t>
            </a:r>
          </a:p>
          <a:p>
            <a:pPr marL="219065" indent="-219065" defTabSz="514324">
              <a:spcBef>
                <a:spcPts val="451"/>
              </a:spcBef>
              <a:buFont typeface="Wingdings" panose="05000000000000000000" pitchFamily="2" charset="2"/>
              <a:buChar char="§"/>
            </a:pPr>
            <a:r>
              <a:rPr lang="en-US" sz="2200" dirty="0">
                <a:solidFill>
                  <a:prstClr val="black"/>
                </a:solidFill>
              </a:rPr>
              <a:t>There are also Special Enrollment Periods.</a:t>
            </a:r>
          </a:p>
          <a:p>
            <a:pPr marL="628650" lvl="1" indent="-171450">
              <a:lnSpc>
                <a:spcPct val="110000"/>
              </a:lnSpc>
              <a:buFont typeface="Arial" panose="020B0604020202020204" pitchFamily="34" charset="0"/>
              <a:buChar char="•"/>
            </a:pPr>
            <a:r>
              <a:rPr lang="en-US" b="1" dirty="0"/>
              <a:t>In certain circumstances, such as moving out of your plan’s service area, you may be eligible for a special enrollment period that would allow you to change your Medicare prescription drug coverage outside of the other enrollment periods. </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55</a:t>
            </a:fld>
            <a:endParaRPr lang="en-US"/>
          </a:p>
        </p:txBody>
      </p:sp>
    </p:spTree>
    <p:extLst>
      <p:ext uri="{BB962C8B-B14F-4D97-AF65-F5344CB8AC3E}">
        <p14:creationId xmlns:p14="http://schemas.microsoft.com/office/powerpoint/2010/main" val="15883641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costs for Medicare Part D plans include Premiums, Deductibles, and Copays or Coinsurance.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costs vary by plan and change every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2023, the Part D monthly premiums range from $6.60 to $113 per month.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2023 national average monthly premium is $32.74.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deductible limit for 2023 is $505, which means the deductible cannot be higher than that.  Some plans may not have a deductible or may have a lower deductible.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Copays and coinsurance vary per drug, per plan, per pharmacy.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your costs for prescription drug coverage will depend on the plan you choose, which prescription drugs you take, whether you go to a pharmacy in your plan’s network, and whether you get Extra Help paying for your drug costs. (In a few minutes we’ll discuss how to find and compare plans.)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*Please note: </a:t>
            </a:r>
            <a:r>
              <a:rPr lang="en-US" dirty="0"/>
              <a:t>people who have higher incomes may pay an additional amount on top of their monthly premiums based on their level of income reported in their tax filing. This applies to only about 5% of people with Medicare.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56</a:t>
            </a:fld>
            <a:endParaRPr lang="en-US"/>
          </a:p>
        </p:txBody>
      </p:sp>
    </p:spTree>
    <p:extLst>
      <p:ext uri="{BB962C8B-B14F-4D97-AF65-F5344CB8AC3E}">
        <p14:creationId xmlns:p14="http://schemas.microsoft.com/office/powerpoint/2010/main" val="28062633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 D Late Enrollment Penalty is something you will want to avoid!</a:t>
            </a:r>
          </a:p>
          <a:p>
            <a:endParaRPr lang="en-US" dirty="0"/>
          </a:p>
          <a:p>
            <a:r>
              <a:rPr lang="en-US" dirty="0"/>
              <a:t>IF you do not enroll in Part D during your Initial Enrollment Period and you do not have other creditable drug coverage, you may incur a Late Enrollment Penalty. The penalty is 1% of the average national monthly premium for every month you delayed enrollment, and it will be added to your monthly premium IF and When you enroll in a Part D plan, and it will continue as long as you are enrolled.</a:t>
            </a:r>
          </a:p>
          <a:p>
            <a:endParaRPr lang="en-US" dirty="0"/>
          </a:p>
          <a:p>
            <a:r>
              <a:rPr lang="en-US" dirty="0"/>
              <a:t>*Creditable Coverage is other prescription drug coverage that is expected to pay on average at least as much as Medicare’s standard Part D coverage.  Veterans Drug Coverage and  WI SeniorCare are considered creditable coverage.  Some types of Employer Coverage are also considered creditable coverage, but it is important to ask.</a:t>
            </a:r>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57</a:t>
            </a:fld>
            <a:endParaRPr lang="en-US"/>
          </a:p>
        </p:txBody>
      </p:sp>
    </p:spTree>
    <p:extLst>
      <p:ext uri="{BB962C8B-B14F-4D97-AF65-F5344CB8AC3E}">
        <p14:creationId xmlns:p14="http://schemas.microsoft.com/office/powerpoint/2010/main" val="40405502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ts val="623"/>
              </a:spcBef>
              <a:defRPr/>
            </a:pPr>
            <a:r>
              <a:rPr lang="en-US" b="0" dirty="0">
                <a:solidFill>
                  <a:prstClr val="black"/>
                </a:solidFill>
              </a:rPr>
              <a:t>This graphic sums up the Medicare Part D costs for 2023 during each coverage phase.  These amounts generally change each year.</a:t>
            </a:r>
          </a:p>
          <a:p>
            <a:pPr marL="0" lvl="1">
              <a:spcBef>
                <a:spcPts val="623"/>
              </a:spcBef>
              <a:defRPr/>
            </a:pPr>
            <a:endParaRPr lang="en-US" b="0" dirty="0">
              <a:solidFill>
                <a:prstClr val="black"/>
              </a:solidFill>
            </a:endParaRPr>
          </a:p>
          <a:p>
            <a:pPr marL="0" lvl="1">
              <a:spcBef>
                <a:spcPts val="623"/>
              </a:spcBef>
              <a:defRPr/>
            </a:pPr>
            <a:r>
              <a:rPr lang="en-US" b="0" dirty="0">
                <a:solidFill>
                  <a:prstClr val="black"/>
                </a:solidFill>
              </a:rPr>
              <a:t>In 2023, If your plan has a deductible, it cannot be more than $505.  You will pay the full cost for your medications until you reach your deductible.</a:t>
            </a:r>
          </a:p>
          <a:p>
            <a:pPr marL="0" lvl="1">
              <a:spcBef>
                <a:spcPts val="623"/>
              </a:spcBef>
              <a:defRPr/>
            </a:pPr>
            <a:endParaRPr lang="en-US" b="0" dirty="0">
              <a:solidFill>
                <a:prstClr val="black"/>
              </a:solidFill>
            </a:endParaRPr>
          </a:p>
          <a:p>
            <a:pPr marL="171450" lvl="1" indent="-171450">
              <a:spcBef>
                <a:spcPts val="623"/>
              </a:spcBef>
              <a:buFont typeface="Arial" panose="020B0604020202020204" pitchFamily="34" charset="0"/>
              <a:buChar char="•"/>
              <a:defRPr/>
            </a:pPr>
            <a:r>
              <a:rPr lang="en-US" b="0" dirty="0">
                <a:solidFill>
                  <a:prstClr val="black"/>
                </a:solidFill>
              </a:rPr>
              <a:t>During your initial coverage period, you will pay either a copay or a coinsurance amount for your medications, which will be no more than 25% of the cost of the drug (or an actuarially equivalent tier structure).  Some plans may have low-cost generic drugs with very low copays during this initial coverage period.</a:t>
            </a:r>
          </a:p>
          <a:p>
            <a:pPr marL="171450" lvl="1" indent="-171450">
              <a:spcBef>
                <a:spcPts val="623"/>
              </a:spcBef>
              <a:buFont typeface="Arial" panose="020B0604020202020204" pitchFamily="34" charset="0"/>
              <a:buChar char="•"/>
              <a:defRPr/>
            </a:pPr>
            <a:r>
              <a:rPr lang="en-US" b="0" dirty="0">
                <a:solidFill>
                  <a:prstClr val="black"/>
                </a:solidFill>
              </a:rPr>
              <a:t>If your total drug costs reach $4,660 you reach the Coverage Gap.  (Total drug costs include both what you pay, and what your plan pays for your drugs.) </a:t>
            </a:r>
          </a:p>
          <a:p>
            <a:pPr marL="171450" lvl="1" indent="-171450">
              <a:spcBef>
                <a:spcPts val="623"/>
              </a:spcBef>
              <a:buFont typeface="Arial" panose="020B0604020202020204" pitchFamily="34" charset="0"/>
              <a:buChar char="•"/>
              <a:defRPr/>
            </a:pPr>
            <a:r>
              <a:rPr lang="en-US" b="0" dirty="0">
                <a:solidFill>
                  <a:prstClr val="black"/>
                </a:solidFill>
              </a:rPr>
              <a:t>During the Coverage Gap, you pay 25% for brand name drugs and 25% of the cost of generic drugs. </a:t>
            </a:r>
          </a:p>
          <a:p>
            <a:pPr marL="171450" lvl="1" indent="-171450">
              <a:spcBef>
                <a:spcPts val="623"/>
              </a:spcBef>
              <a:buFont typeface="Arial" panose="020B0604020202020204" pitchFamily="34" charset="0"/>
              <a:buChar char="•"/>
              <a:defRPr/>
            </a:pPr>
            <a:r>
              <a:rPr lang="en-US" b="0" dirty="0">
                <a:solidFill>
                  <a:prstClr val="black"/>
                </a:solidFill>
              </a:rPr>
              <a:t>If your total out of pocket drug costs reach $7,400, you reach the Catastrophic period, and your prescription drug copays are significantly reduced for the remainder of the year. Specifically, you’ll pay the higher of 5% or in 2023 $4.15 for generics and $10.35 for brand name prescriptions. </a:t>
            </a:r>
          </a:p>
          <a:p>
            <a:pPr marL="171450" lvl="1" indent="-171450">
              <a:spcBef>
                <a:spcPts val="623"/>
              </a:spcBef>
              <a:buFont typeface="Arial" panose="020B0604020202020204" pitchFamily="34" charset="0"/>
              <a:buChar char="•"/>
              <a:defRPr/>
            </a:pPr>
            <a:endParaRPr lang="en-US" b="0" dirty="0">
              <a:solidFill>
                <a:prstClr val="black"/>
              </a:solidFill>
            </a:endParaRPr>
          </a:p>
          <a:p>
            <a:pPr marL="171450" lvl="1" indent="-171450">
              <a:spcBef>
                <a:spcPts val="623"/>
              </a:spcBef>
              <a:buFont typeface="Arial" panose="020B0604020202020204" pitchFamily="34" charset="0"/>
              <a:buChar char="•"/>
              <a:defRPr/>
            </a:pPr>
            <a:r>
              <a:rPr lang="en-US" b="0" dirty="0">
                <a:solidFill>
                  <a:prstClr val="black"/>
                </a:solidFill>
              </a:rPr>
              <a:t>Copays for covered insulin are capped at $35 for a one-month supply.</a:t>
            </a:r>
          </a:p>
          <a:p>
            <a:pPr marL="0" lvl="1">
              <a:spcBef>
                <a:spcPts val="623"/>
              </a:spcBef>
              <a:defRPr/>
            </a:pPr>
            <a:endParaRPr lang="en-US" b="0" dirty="0">
              <a:solidFill>
                <a:prstClr val="black"/>
              </a:solidFill>
            </a:endParaRPr>
          </a:p>
          <a:p>
            <a:pPr>
              <a:spcBef>
                <a:spcPts val="590"/>
              </a:spcBef>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58</a:t>
            </a:fld>
            <a:endParaRPr lang="en-US"/>
          </a:p>
        </p:txBody>
      </p:sp>
    </p:spTree>
    <p:extLst>
      <p:ext uri="{BB962C8B-B14F-4D97-AF65-F5344CB8AC3E}">
        <p14:creationId xmlns:p14="http://schemas.microsoft.com/office/powerpoint/2010/main" val="31771015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Part D plans cover:</a:t>
            </a:r>
          </a:p>
          <a:p>
            <a:endParaRPr lang="en-US" dirty="0"/>
          </a:p>
          <a:p>
            <a:pPr marL="342900" indent="-342900">
              <a:spcAft>
                <a:spcPts val="600"/>
              </a:spcAft>
              <a:buFont typeface="Wingdings" panose="05000000000000000000" pitchFamily="2" charset="2"/>
              <a:buChar char="§"/>
            </a:pPr>
            <a:r>
              <a:rPr lang="en-US" altLang="en-US" sz="1200" dirty="0">
                <a:cs typeface="Arial" charset="0"/>
              </a:rPr>
              <a:t>Prescribed medications.</a:t>
            </a:r>
          </a:p>
          <a:p>
            <a:pPr marL="342900" indent="-342900">
              <a:spcAft>
                <a:spcPts val="600"/>
              </a:spcAft>
              <a:buFont typeface="Wingdings" panose="05000000000000000000" pitchFamily="2" charset="2"/>
              <a:buChar char="§"/>
            </a:pPr>
            <a:r>
              <a:rPr lang="en-US" altLang="en-US" sz="1200" dirty="0">
                <a:cs typeface="Arial" charset="0"/>
              </a:rPr>
              <a:t>But not all medications are covered by all plans.  The Part D plans cover medications that are included in their plan’s formulary—or list of covered drugs.</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altLang="en-US" sz="1200" dirty="0">
                <a:cs typeface="Arial" charset="0"/>
              </a:rPr>
              <a:t>Part D plans cover Insulin and needles and syringes for the administration of insulin.</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altLang="en-US" sz="1200" dirty="0">
                <a:cs typeface="Arial" charset="0"/>
              </a:rPr>
              <a:t>The Medications must be for medically prescribed use in order to be covered.</a:t>
            </a:r>
          </a:p>
          <a:p>
            <a:pPr marL="342900" indent="-342900">
              <a:spcAft>
                <a:spcPts val="600"/>
              </a:spcAft>
              <a:buFont typeface="Wingdings" panose="05000000000000000000" pitchFamily="2" charset="2"/>
              <a:buChar char="§"/>
            </a:pPr>
            <a:r>
              <a:rPr lang="en-US" altLang="en-US" sz="1200" dirty="0">
                <a:cs typeface="Arial" charset="0"/>
              </a:rPr>
              <a:t>The law excludes certain medications from coverage under Part D.</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59</a:t>
            </a:fld>
            <a:endParaRPr lang="en-US"/>
          </a:p>
        </p:txBody>
      </p:sp>
    </p:spTree>
    <p:extLst>
      <p:ext uri="{BB962C8B-B14F-4D97-AF65-F5344CB8AC3E}">
        <p14:creationId xmlns:p14="http://schemas.microsoft.com/office/powerpoint/2010/main" val="317669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00"/>
              </a:spcBef>
            </a:pPr>
            <a:r>
              <a:rPr lang="en-US" dirty="0"/>
              <a:t>If you are not automatically enrolled, Your first opportunity to enroll in Medicare is during your </a:t>
            </a:r>
            <a:r>
              <a:rPr lang="en-US" b="1" dirty="0"/>
              <a:t>Initial Enrollment Period (IEP)</a:t>
            </a:r>
            <a:r>
              <a:rPr lang="en-US" dirty="0"/>
              <a:t>, which lasts 7 months. Your coverage starts based on when you enroll. If you enroll during the first 3 months of your IEP (the 3 months before the month you turn 65), your coverage will begin the first day of the month you turn 65. </a:t>
            </a:r>
          </a:p>
          <a:p>
            <a:pPr>
              <a:lnSpc>
                <a:spcPct val="110000"/>
              </a:lnSpc>
              <a:spcBef>
                <a:spcPts val="600"/>
              </a:spcBef>
            </a:pPr>
            <a:endParaRPr lang="en-US" dirty="0"/>
          </a:p>
          <a:p>
            <a:pPr>
              <a:lnSpc>
                <a:spcPct val="110000"/>
              </a:lnSpc>
              <a:spcBef>
                <a:spcPts val="600"/>
              </a:spcBef>
            </a:pPr>
            <a:r>
              <a:rPr lang="en-US" dirty="0"/>
              <a:t>If you enroll in the month you turn 65, or in the later 3 months of your Initial enrollment period, your coverage starts one month after you sign up.</a:t>
            </a:r>
          </a:p>
          <a:p>
            <a:pPr marL="0" indent="0">
              <a:lnSpc>
                <a:spcPct val="110000"/>
              </a:lnSpc>
              <a:spcBef>
                <a:spcPts val="600"/>
              </a:spcBef>
              <a:buFont typeface="Wingdings" panose="05000000000000000000" pitchFamily="2" charset="2"/>
              <a:buNone/>
            </a:pPr>
            <a:endParaRPr lang="en-US" dirty="0"/>
          </a:p>
          <a:p>
            <a:pPr marL="171450" indent="-171450">
              <a:lnSpc>
                <a:spcPct val="110000"/>
              </a:lnSpc>
              <a:spcBef>
                <a:spcPts val="600"/>
              </a:spcBef>
              <a:buFont typeface="Wingdings" panose="05000000000000000000" pitchFamily="2" charset="2"/>
              <a:buChar char="§"/>
            </a:pPr>
            <a:endParaRPr lang="en-US" dirty="0"/>
          </a:p>
          <a:p>
            <a:pPr marL="0" indent="0">
              <a:lnSpc>
                <a:spcPct val="110000"/>
              </a:lnSpc>
              <a:spcBef>
                <a:spcPts val="600"/>
              </a:spcBef>
              <a:buFontTx/>
              <a:buNone/>
            </a:pPr>
            <a:r>
              <a:rPr lang="en-US" dirty="0"/>
              <a:t>There are also </a:t>
            </a:r>
            <a:r>
              <a:rPr lang="en-US" b="1" dirty="0"/>
              <a:t>Special Enrollment Periods</a:t>
            </a:r>
            <a:r>
              <a:rPr lang="en-US" dirty="0"/>
              <a:t>:</a:t>
            </a:r>
          </a:p>
          <a:p>
            <a:pPr marL="457200" lvl="1" indent="0">
              <a:lnSpc>
                <a:spcPct val="90000"/>
              </a:lnSpc>
              <a:buFont typeface="Arial" panose="020B0604020202020204" pitchFamily="34" charset="0"/>
              <a:buNone/>
            </a:pPr>
            <a:r>
              <a:rPr lang="en-US" sz="3600" b="0" i="0" dirty="0">
                <a:solidFill>
                  <a:srgbClr val="D1D5DB"/>
                </a:solidFill>
                <a:effectLst/>
                <a:latin typeface="Söhne"/>
              </a:rPr>
              <a:t>In the upcoming slides, we will discuss the most utilized special enrollment period, which is used due to loss of active employer group health insurance coverage. Additionally, effective January 1, 2023, there are new special enrollment periods that we will also cover.</a:t>
            </a:r>
          </a:p>
          <a:p>
            <a:pPr marL="457200" lvl="1" indent="0">
              <a:lnSpc>
                <a:spcPct val="90000"/>
              </a:lnSpc>
              <a:buFont typeface="Arial" panose="020B0604020202020204" pitchFamily="34" charset="0"/>
              <a:buNone/>
            </a:pPr>
            <a:endParaRPr lang="en-US" altLang="en-US" sz="2400" b="1" dirty="0">
              <a:cs typeface="Arial" charset="0"/>
            </a:endParaRPr>
          </a:p>
          <a:p>
            <a:pPr marL="0" indent="0">
              <a:lnSpc>
                <a:spcPct val="90000"/>
              </a:lnSpc>
              <a:buFont typeface="Wingdings" panose="05000000000000000000" pitchFamily="2" charset="2"/>
              <a:buNone/>
            </a:pPr>
            <a:r>
              <a:rPr lang="en-US" altLang="en-US" sz="2400" b="0" dirty="0">
                <a:cs typeface="Arial" charset="0"/>
              </a:rPr>
              <a:t>Lastly there is the </a:t>
            </a:r>
            <a:r>
              <a:rPr lang="en-US" altLang="en-US" sz="2400" b="1" dirty="0">
                <a:cs typeface="Arial" charset="0"/>
              </a:rPr>
              <a:t>General Enrollment Period:</a:t>
            </a:r>
          </a:p>
          <a:p>
            <a:pPr marL="457200" marR="0" lvl="1" indent="0" algn="l" defTabSz="914400" rtl="0" eaLnBrk="1" fontAlgn="auto" latinLnBrk="0" hangingPunct="1">
              <a:lnSpc>
                <a:spcPct val="90000"/>
              </a:lnSpc>
              <a:spcBef>
                <a:spcPts val="0"/>
              </a:spcBef>
              <a:spcAft>
                <a:spcPts val="0"/>
              </a:spcAft>
              <a:buClrTx/>
              <a:buSzTx/>
              <a:buFontTx/>
              <a:buNone/>
              <a:tabLst/>
              <a:defRPr/>
            </a:pPr>
            <a:r>
              <a:rPr lang="en-US" altLang="en-US" sz="2000" dirty="0">
                <a:cs typeface="Arial" charset="0"/>
              </a:rPr>
              <a:t>January 1</a:t>
            </a:r>
            <a:r>
              <a:rPr lang="en-US" altLang="en-US" sz="2000" baseline="30000" dirty="0">
                <a:cs typeface="Arial" charset="0"/>
              </a:rPr>
              <a:t>st</a:t>
            </a:r>
            <a:r>
              <a:rPr lang="en-US" altLang="en-US" sz="2000" dirty="0">
                <a:cs typeface="Arial" charset="0"/>
              </a:rPr>
              <a:t>  through March 31</a:t>
            </a:r>
            <a:r>
              <a:rPr lang="en-US" altLang="en-US" sz="2000" baseline="30000" dirty="0">
                <a:cs typeface="Arial" charset="0"/>
              </a:rPr>
              <a:t>st</a:t>
            </a:r>
            <a:r>
              <a:rPr lang="en-US" altLang="en-US" sz="2000" dirty="0">
                <a:cs typeface="Arial" charset="0"/>
              </a:rPr>
              <a:t> every year. (This would be for those who did not sign up during initial enrollment or during a special enrollment period) </a:t>
            </a:r>
            <a:r>
              <a:rPr lang="en-US" altLang="en-US" sz="2000" b="1" dirty="0">
                <a:cs typeface="Arial" charset="0"/>
              </a:rPr>
              <a:t>There is a Penalty: </a:t>
            </a:r>
            <a:r>
              <a:rPr lang="en-US" altLang="en-US" sz="2000" b="0" dirty="0">
                <a:cs typeface="Arial" charset="0"/>
              </a:rPr>
              <a:t>The</a:t>
            </a:r>
            <a:r>
              <a:rPr lang="en-US" altLang="en-US" sz="2000" b="1" dirty="0">
                <a:cs typeface="Arial" charset="0"/>
              </a:rPr>
              <a:t> </a:t>
            </a:r>
            <a:r>
              <a:rPr lang="en-US" altLang="en-US" sz="2000" dirty="0">
                <a:cs typeface="Arial" charset="0"/>
              </a:rPr>
              <a:t>Cost of Part B premium will go up 10% for each full 12-month period you delay enrolling. Coverage begins the 1</a:t>
            </a:r>
            <a:r>
              <a:rPr lang="en-US" altLang="en-US" sz="2000" baseline="30000" dirty="0">
                <a:cs typeface="Arial" charset="0"/>
              </a:rPr>
              <a:t>st</a:t>
            </a:r>
            <a:r>
              <a:rPr lang="en-US" altLang="en-US" sz="2000" dirty="0">
                <a:cs typeface="Arial" charset="0"/>
              </a:rPr>
              <a:t> of the next month from sign up. </a:t>
            </a:r>
            <a:r>
              <a:rPr lang="en-US" sz="2000" dirty="0">
                <a:cs typeface="Arial" charset="0"/>
              </a:rPr>
              <a:t>To avoid the penalty, be sure to enroll during your initial enrollment period or special enrollment period.</a:t>
            </a:r>
            <a:endParaRPr lang="en-US" sz="2000" dirty="0"/>
          </a:p>
          <a:p>
            <a:pPr lvl="1">
              <a:lnSpc>
                <a:spcPct val="90000"/>
              </a:lnSpc>
            </a:pPr>
            <a:endParaRPr lang="en-US" altLang="en-US" sz="2000" dirty="0">
              <a:cs typeface="Arial" charset="0"/>
            </a:endParaRPr>
          </a:p>
          <a:p>
            <a:endParaRPr lang="en-US" dirty="0"/>
          </a:p>
          <a:p>
            <a:r>
              <a:rPr lang="en-US" dirty="0"/>
              <a:t>The main point to remember is that if you are not receiving early retirement benefits, you should plan to enroll with Social Security about 3 months before you turn 65.  </a:t>
            </a:r>
          </a:p>
        </p:txBody>
      </p:sp>
      <p:sp>
        <p:nvSpPr>
          <p:cNvPr id="4" name="Slide Number Placeholder 3"/>
          <p:cNvSpPr>
            <a:spLocks noGrp="1"/>
          </p:cNvSpPr>
          <p:nvPr>
            <p:ph type="sldNum" sz="quarter" idx="10"/>
          </p:nvPr>
        </p:nvSpPr>
        <p:spPr/>
        <p:txBody>
          <a:bodyPr/>
          <a:lstStyle/>
          <a:p>
            <a:fld id="{7C9C807D-BE9E-427D-9F45-69604B66C095}" type="slidenum">
              <a:rPr lang="en-US" smtClean="0"/>
              <a:t>6</a:t>
            </a:fld>
            <a:endParaRPr lang="en-US"/>
          </a:p>
        </p:txBody>
      </p:sp>
    </p:spTree>
    <p:extLst>
      <p:ext uri="{BB962C8B-B14F-4D97-AF65-F5344CB8AC3E}">
        <p14:creationId xmlns:p14="http://schemas.microsoft.com/office/powerpoint/2010/main" val="12812853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items are not covered by Medicare Part D.  </a:t>
            </a:r>
          </a:p>
          <a:p>
            <a:endParaRPr lang="en-US" dirty="0"/>
          </a:p>
          <a:p>
            <a:pPr marL="342900" indent="-342900">
              <a:spcAft>
                <a:spcPts val="600"/>
              </a:spcAft>
              <a:buFont typeface="Wingdings" panose="05000000000000000000" pitchFamily="2" charset="2"/>
              <a:buChar char="§"/>
            </a:pPr>
            <a:r>
              <a:rPr lang="en-US" altLang="en-US" sz="2200" dirty="0">
                <a:cs typeface="Arial" charset="0"/>
              </a:rPr>
              <a:t>Medications that are not on a plan’s formulary</a:t>
            </a:r>
          </a:p>
          <a:p>
            <a:pPr marL="342900" indent="-342900">
              <a:spcAft>
                <a:spcPts val="600"/>
              </a:spcAft>
              <a:buFont typeface="Wingdings" panose="05000000000000000000" pitchFamily="2" charset="2"/>
              <a:buChar char="§"/>
            </a:pPr>
            <a:r>
              <a:rPr lang="en-US" altLang="en-US" sz="2200" dirty="0">
                <a:cs typeface="Arial" charset="0"/>
              </a:rPr>
              <a:t>Non-prescription, over-the-counter drugs</a:t>
            </a:r>
          </a:p>
          <a:p>
            <a:pPr marL="342900" indent="-342900">
              <a:spcAft>
                <a:spcPts val="600"/>
              </a:spcAft>
              <a:buFont typeface="Wingdings" panose="05000000000000000000" pitchFamily="2" charset="2"/>
              <a:buChar char="§"/>
            </a:pPr>
            <a:r>
              <a:rPr lang="en-US" altLang="en-US" sz="2200" dirty="0">
                <a:cs typeface="Arial" charset="0"/>
              </a:rPr>
              <a:t>Drugs that are not approved by the Federal Drug Administration (FDA)</a:t>
            </a:r>
          </a:p>
          <a:p>
            <a:pPr marL="342900" indent="-342900">
              <a:spcAft>
                <a:spcPts val="600"/>
              </a:spcAft>
              <a:buFont typeface="Wingdings" panose="05000000000000000000" pitchFamily="2" charset="2"/>
              <a:buChar char="§"/>
            </a:pPr>
            <a:r>
              <a:rPr lang="en-US" altLang="en-US" sz="2200" dirty="0">
                <a:cs typeface="Arial" charset="0"/>
              </a:rPr>
              <a:t>Vitamins and minerals</a:t>
            </a:r>
          </a:p>
          <a:p>
            <a:pPr marL="342900" indent="-342900">
              <a:spcAft>
                <a:spcPts val="600"/>
              </a:spcAft>
              <a:buFont typeface="Wingdings" panose="05000000000000000000" pitchFamily="2" charset="2"/>
              <a:buChar char="§"/>
            </a:pPr>
            <a:r>
              <a:rPr lang="en-US" altLang="en-US" sz="2200" dirty="0">
                <a:cs typeface="Arial" charset="0"/>
              </a:rPr>
              <a:t>Cough medicine</a:t>
            </a:r>
          </a:p>
          <a:p>
            <a:pPr marL="342900" indent="-342900">
              <a:spcAft>
                <a:spcPts val="600"/>
              </a:spcAft>
              <a:buFont typeface="Wingdings" panose="05000000000000000000" pitchFamily="2" charset="2"/>
              <a:buChar char="§"/>
            </a:pPr>
            <a:r>
              <a:rPr lang="en-US" altLang="en-US" sz="2200" dirty="0">
                <a:cs typeface="Arial" charset="0"/>
              </a:rPr>
              <a:t>Medications for Erectile Dysfunction</a:t>
            </a:r>
          </a:p>
          <a:p>
            <a:pPr marL="342900" indent="-342900">
              <a:buFont typeface="Wingdings" panose="05000000000000000000" pitchFamily="2" charset="2"/>
              <a:buChar char="§"/>
            </a:pPr>
            <a:r>
              <a:rPr lang="en-US" altLang="en-US" sz="2200" dirty="0">
                <a:cs typeface="Arial" charset="0"/>
              </a:rPr>
              <a:t>And Drugs for cosmetic purposes including</a:t>
            </a:r>
          </a:p>
          <a:p>
            <a:pPr marL="800100" lvl="1" indent="-342900">
              <a:buFont typeface="Wingdings" panose="05000000000000000000" pitchFamily="2" charset="2"/>
              <a:buChar char="§"/>
            </a:pPr>
            <a:r>
              <a:rPr lang="en-US" altLang="en-US" sz="2000" dirty="0">
                <a:cs typeface="Arial" charset="0"/>
              </a:rPr>
              <a:t>Weight loss or weight gain, or</a:t>
            </a:r>
          </a:p>
          <a:p>
            <a:pPr marL="800100" lvl="1" indent="-342900">
              <a:buFont typeface="Wingdings" panose="05000000000000000000" pitchFamily="2" charset="2"/>
              <a:buChar char="§"/>
            </a:pPr>
            <a:r>
              <a:rPr lang="en-US" altLang="en-US" sz="2000" dirty="0">
                <a:cs typeface="Arial" charset="0"/>
              </a:rPr>
              <a:t>Hair loss</a:t>
            </a:r>
          </a:p>
          <a:p>
            <a:endParaRPr lang="en-US" dirty="0"/>
          </a:p>
          <a:p>
            <a:r>
              <a:rPr lang="en-US" b="1" i="1" dirty="0">
                <a:highlight>
                  <a:srgbClr val="FFFF00"/>
                </a:highlight>
              </a:rPr>
              <a:t>Also, please note that “off-label” use of prescription medications is not covered by Part D.  For example, if a doctor prescribes a medication for a condition, but the FDA does not approve the use of that medication for that condition—then the drug will not be covered—even if it is in the plan’s formulary for use with other conditions!</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60</a:t>
            </a:fld>
            <a:endParaRPr lang="en-US"/>
          </a:p>
        </p:txBody>
      </p:sp>
    </p:spTree>
    <p:extLst>
      <p:ext uri="{BB962C8B-B14F-4D97-AF65-F5344CB8AC3E}">
        <p14:creationId xmlns:p14="http://schemas.microsoft.com/office/powerpoint/2010/main" val="16145752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option for prescription drug coverage is Wisconsin’s prescription drug assistance program, called SeniorCare.</a:t>
            </a:r>
          </a:p>
          <a:p>
            <a:endParaRPr lang="en-US" dirty="0"/>
          </a:p>
          <a:p>
            <a:r>
              <a:rPr lang="en-US" dirty="0"/>
              <a:t>This program is available to Wisconsin residents age 65 and older who are US citizens or have qualifying immigrant status.  There is NO MONTHLY PREMIUM—only a $30 annual application fee. </a:t>
            </a:r>
            <a:r>
              <a:rPr lang="en-US" dirty="0" err="1"/>
              <a:t>SeniorCare</a:t>
            </a:r>
            <a:r>
              <a:rPr lang="en-US" dirty="0"/>
              <a:t> is considered Creditable prescription drug coverage.</a:t>
            </a:r>
          </a:p>
          <a:p>
            <a:endParaRPr lang="en-US" dirty="0"/>
          </a:p>
          <a:p>
            <a:r>
              <a:rPr lang="en-US" dirty="0"/>
              <a:t>Your annual income determines your </a:t>
            </a:r>
            <a:r>
              <a:rPr lang="en-US" dirty="0" err="1"/>
              <a:t>SeniorCare</a:t>
            </a:r>
            <a:r>
              <a:rPr lang="en-US" dirty="0"/>
              <a:t> level of coverage.  People with lower incomes, at </a:t>
            </a:r>
            <a:r>
              <a:rPr lang="en-US" dirty="0" err="1"/>
              <a:t>SeniorCare</a:t>
            </a:r>
            <a:r>
              <a:rPr lang="en-US" dirty="0"/>
              <a:t> Level 1 have NO Deductible for their prescriptions and they pay copays of $5 for generic drugs and $15 for brand name drugs.  For additional information or for an application, contact </a:t>
            </a:r>
            <a:r>
              <a:rPr lang="en-US" dirty="0" err="1"/>
              <a:t>SeniorCare</a:t>
            </a:r>
            <a:r>
              <a:rPr lang="en-US" dirty="0"/>
              <a:t> online or call 1-800-657-2038.</a:t>
            </a:r>
          </a:p>
        </p:txBody>
      </p:sp>
      <p:sp>
        <p:nvSpPr>
          <p:cNvPr id="4" name="Slide Number Placeholder 3"/>
          <p:cNvSpPr>
            <a:spLocks noGrp="1"/>
          </p:cNvSpPr>
          <p:nvPr>
            <p:ph type="sldNum" sz="quarter" idx="10"/>
          </p:nvPr>
        </p:nvSpPr>
        <p:spPr/>
        <p:txBody>
          <a:bodyPr/>
          <a:lstStyle/>
          <a:p>
            <a:fld id="{7C9C807D-BE9E-427D-9F45-69604B66C095}" type="slidenum">
              <a:rPr lang="en-US" smtClean="0"/>
              <a:t>61</a:t>
            </a:fld>
            <a:endParaRPr lang="en-US"/>
          </a:p>
        </p:txBody>
      </p:sp>
    </p:spTree>
    <p:extLst>
      <p:ext uri="{BB962C8B-B14F-4D97-AF65-F5344CB8AC3E}">
        <p14:creationId xmlns:p14="http://schemas.microsoft.com/office/powerpoint/2010/main" val="32318796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rPr>
              <a:t>The Annual Open Enrollment Period for Part D and Medicare Advantage plans runs from Oct 15 – December 7 each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rPr>
              <a:t>These plans are 1-year contracts that are effective from January 1 – December 31</a:t>
            </a:r>
            <a:r>
              <a:rPr lang="en-US" baseline="30000" dirty="0">
                <a:solidFill>
                  <a:prstClr val="black"/>
                </a:solidFill>
              </a:rPr>
              <a:t>st</a:t>
            </a:r>
            <a:r>
              <a:rPr lang="en-US" dirty="0">
                <a:solidFill>
                  <a:prstClr val="black"/>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rPr>
              <a:t>The plans can change their plan details each year.  They</a:t>
            </a:r>
            <a:r>
              <a:rPr lang="en-US" b="1" dirty="0">
                <a:solidFill>
                  <a:prstClr val="black"/>
                </a:solidFill>
              </a:rPr>
              <a:t> are required to send you a Notice of Change each year by the end of September.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rPr>
              <a:t>Use the Annual open enrollment period to review you plan and compare it to other available plans and make sure you will have appropriate coverage in the new year.  If you enroll in a new plan your new coverage will begin on January 1. </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62</a:t>
            </a:fld>
            <a:endParaRPr lang="en-US"/>
          </a:p>
        </p:txBody>
      </p:sp>
    </p:spTree>
    <p:extLst>
      <p:ext uri="{BB962C8B-B14F-4D97-AF65-F5344CB8AC3E}">
        <p14:creationId xmlns:p14="http://schemas.microsoft.com/office/powerpoint/2010/main" val="1748088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best way to find and compare plans is to use the plan comparison tool, known as the Plan Finder, on the Medicare website at:  www.Medicare.gov.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For assistance with Medicare questions or with plan comparisons you can call Medicare directly at 1-800-633-4227.</a:t>
            </a:r>
          </a:p>
          <a:p>
            <a:pPr marL="0" indent="0">
              <a:buFont typeface="Arial" panose="020B0604020202020204" pitchFamily="34" charset="0"/>
              <a:buNone/>
            </a:pPr>
            <a:r>
              <a:rPr lang="en-US" dirty="0"/>
              <a:t>You can also get assistance from: the WI SHIP / Medigap Helpline at 1-800-242-1060,</a:t>
            </a:r>
          </a:p>
          <a:p>
            <a:pPr marL="0" indent="0">
              <a:buFont typeface="Arial" panose="020B0604020202020204" pitchFamily="34" charset="0"/>
              <a:buNone/>
            </a:pPr>
            <a:r>
              <a:rPr lang="en-US" dirty="0"/>
              <a:t>From the Disability Drug Benefit Helpline:  1-800-926-4862</a:t>
            </a:r>
          </a:p>
          <a:p>
            <a:pPr marL="0" indent="0">
              <a:buFont typeface="Arial" panose="020B0604020202020204" pitchFamily="34" charset="0"/>
              <a:buNone/>
            </a:pPr>
            <a:r>
              <a:rPr lang="en-US" dirty="0"/>
              <a:t>Or from your local SHIP Counselors. You can find your local SHIP Counselor by contacting your county Aging and Disability Resource Center, calling the SHIP number or visiting the DHS website.</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63</a:t>
            </a:fld>
            <a:endParaRPr lang="en-US"/>
          </a:p>
        </p:txBody>
      </p:sp>
    </p:spTree>
    <p:extLst>
      <p:ext uri="{BB962C8B-B14F-4D97-AF65-F5344CB8AC3E}">
        <p14:creationId xmlns:p14="http://schemas.microsoft.com/office/powerpoint/2010/main" val="21748944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t>IF you’re comfortable using the computer, v</a:t>
            </a:r>
            <a:r>
              <a:rPr lang="en-US" dirty="0"/>
              <a:t>isit </a:t>
            </a:r>
            <a:r>
              <a:rPr lang="en-US" b="1" u="sng" dirty="0"/>
              <a:t>Medicare.gov </a:t>
            </a:r>
            <a:r>
              <a:rPr lang="en-US" b="0" u="none" dirty="0"/>
              <a:t>and click “Find Health &amp; Drug Plans”.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This will bring you to Medicare’s plan comparison tool known as the Plan Finder. The Plan Finder will walk you through the steps to find and compare plans.  By entering your specific medication information, your pharmacy preference, and your zip code, you’ll be able to get an estimate of your annual costs with each of the plans available in your area.  </a:t>
            </a:r>
            <a:r>
              <a:rPr lang="en-US" dirty="0"/>
              <a:t>You can enroll in a plan online through the Medicare Plan Finder, or by calling Medicare, Or, you can contact the plan directly.  You can find the plan’s contact information on the Medicare Plan Finder. </a:t>
            </a: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Again, if you don’t have access to a computer or if you would like assistance with finding and comparing plans, be sure to call one of the resources provided on the last slide.  </a:t>
            </a:r>
          </a:p>
          <a:p>
            <a:endParaRPr lang="en-US" b="0" u="none"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64</a:t>
            </a:fld>
            <a:endParaRPr lang="en-US"/>
          </a:p>
        </p:txBody>
      </p:sp>
    </p:spTree>
    <p:extLst>
      <p:ext uri="{BB962C8B-B14F-4D97-AF65-F5344CB8AC3E}">
        <p14:creationId xmlns:p14="http://schemas.microsoft.com/office/powerpoint/2010/main" val="20917621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program will provide an overview of Medicare and is divided into 6 sections.</a:t>
            </a:r>
            <a:endPar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You can find this information in greater detail in your Medicare &amp; You Handbook, which is mailed to people with Medicare and can also be found on the Medicare.gov website.  For easier understanding, you are encouraged to view the parts of this series in order. </a:t>
            </a:r>
            <a:endPar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65</a:t>
            </a:fld>
            <a:endParaRPr lang="en-US"/>
          </a:p>
        </p:txBody>
      </p:sp>
    </p:spTree>
    <p:extLst>
      <p:ext uri="{BB962C8B-B14F-4D97-AF65-F5344CB8AC3E}">
        <p14:creationId xmlns:p14="http://schemas.microsoft.com/office/powerpoint/2010/main" val="1919222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6 in this series.  This section will include information about Medicare programs for people with limited income, tips to help you protect yourself and prevent fraud, and will conclude with a review and a list of available resources.  </a:t>
            </a:r>
          </a:p>
        </p:txBody>
      </p:sp>
      <p:sp>
        <p:nvSpPr>
          <p:cNvPr id="4" name="Slide Number Placeholder 3"/>
          <p:cNvSpPr>
            <a:spLocks noGrp="1"/>
          </p:cNvSpPr>
          <p:nvPr>
            <p:ph type="sldNum" sz="quarter" idx="10"/>
          </p:nvPr>
        </p:nvSpPr>
        <p:spPr/>
        <p:txBody>
          <a:bodyPr/>
          <a:lstStyle/>
          <a:p>
            <a:fld id="{7C9C807D-BE9E-427D-9F45-69604B66C095}" type="slidenum">
              <a:rPr lang="en-US" smtClean="0"/>
              <a:t>66</a:t>
            </a:fld>
            <a:endParaRPr lang="en-US"/>
          </a:p>
        </p:txBody>
      </p:sp>
    </p:spTree>
    <p:extLst>
      <p:ext uri="{BB962C8B-B14F-4D97-AF65-F5344CB8AC3E}">
        <p14:creationId xmlns:p14="http://schemas.microsoft.com/office/powerpoint/2010/main" val="33355845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with Medicare face challenges when it comes to paying for health care and prescription medications.  In fact, we often hear of people who must choose between paying for groceries or paying for healthcare or medicine.  </a:t>
            </a:r>
          </a:p>
          <a:p>
            <a:endParaRPr lang="en-US" dirty="0"/>
          </a:p>
          <a:p>
            <a:r>
              <a:rPr lang="en-US" dirty="0"/>
              <a:t>If you know of anyone in this situation, you’ll want to know about some important Medicare programs that can help.</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67</a:t>
            </a:fld>
            <a:endParaRPr lang="en-US"/>
          </a:p>
        </p:txBody>
      </p:sp>
    </p:spTree>
    <p:extLst>
      <p:ext uri="{BB962C8B-B14F-4D97-AF65-F5344CB8AC3E}">
        <p14:creationId xmlns:p14="http://schemas.microsoft.com/office/powerpoint/2010/main" val="11013660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following three programs may be of assistance to people who have limited income.</a:t>
            </a:r>
          </a:p>
          <a:p>
            <a:endParaRPr lang="en-US" dirty="0"/>
          </a:p>
          <a:p>
            <a:pPr>
              <a:spcAft>
                <a:spcPts val="600"/>
              </a:spcAft>
              <a:buFont typeface="Wingdings" panose="05000000000000000000" pitchFamily="2" charset="2"/>
              <a:buChar char="§"/>
              <a:defRPr/>
            </a:pPr>
            <a:r>
              <a:rPr lang="en-US" sz="3000" b="1" dirty="0">
                <a:cs typeface="Arial" panose="020B0604020202020204" pitchFamily="34" charset="0"/>
              </a:rPr>
              <a:t>Medicare Savings Plans </a:t>
            </a:r>
          </a:p>
          <a:p>
            <a:pPr lvl="1">
              <a:buFont typeface="Wingdings" panose="05000000000000000000" pitchFamily="2" charset="2"/>
              <a:buChar char="§"/>
              <a:defRPr/>
            </a:pPr>
            <a:r>
              <a:rPr lang="en-US" sz="1800" dirty="0">
                <a:cs typeface="Arial" panose="020B0604020202020204" pitchFamily="34" charset="0"/>
              </a:rPr>
              <a:t>If eligible, your Medicare Part B premium will be paid for you.</a:t>
            </a:r>
          </a:p>
          <a:p>
            <a:pPr lvl="1">
              <a:buFont typeface="Wingdings" panose="05000000000000000000" pitchFamily="2" charset="2"/>
              <a:buChar char="§"/>
              <a:defRPr/>
            </a:pPr>
            <a:r>
              <a:rPr lang="en-US" sz="1800" dirty="0">
                <a:cs typeface="Arial" panose="020B0604020202020204" pitchFamily="34" charset="0"/>
              </a:rPr>
              <a:t>Some also have Medicare copays and deductibles paid as well based on income &amp; assets.</a:t>
            </a:r>
          </a:p>
          <a:p>
            <a:pPr marL="457200" lvl="1" indent="0">
              <a:buNone/>
              <a:defRPr/>
            </a:pPr>
            <a:endParaRPr lang="en-US" sz="1800" dirty="0">
              <a:cs typeface="Arial" panose="020B0604020202020204" pitchFamily="34" charset="0"/>
            </a:endParaRPr>
          </a:p>
          <a:p>
            <a:pPr>
              <a:spcAft>
                <a:spcPts val="600"/>
              </a:spcAft>
              <a:buFont typeface="Wingdings" panose="05000000000000000000" pitchFamily="2" charset="2"/>
              <a:buChar char="§"/>
              <a:defRPr/>
            </a:pPr>
            <a:r>
              <a:rPr lang="en-US" sz="3000" b="1" dirty="0">
                <a:cs typeface="Arial" panose="020B0604020202020204" pitchFamily="34" charset="0"/>
              </a:rPr>
              <a:t>Extra Help (Low Income Subsidy)</a:t>
            </a:r>
          </a:p>
          <a:p>
            <a:pPr lvl="1">
              <a:buFont typeface="Wingdings" panose="05000000000000000000" pitchFamily="2" charset="2"/>
              <a:buChar char="§"/>
              <a:defRPr/>
            </a:pPr>
            <a:r>
              <a:rPr lang="en-US" sz="1800" dirty="0">
                <a:cs typeface="Arial" panose="020B0604020202020204" pitchFamily="34" charset="0"/>
              </a:rPr>
              <a:t>Assistance with Medicare prescription drug coverage.</a:t>
            </a:r>
          </a:p>
          <a:p>
            <a:pPr lvl="1">
              <a:buFont typeface="Wingdings" panose="05000000000000000000" pitchFamily="2" charset="2"/>
              <a:buChar char="§"/>
              <a:defRPr/>
            </a:pPr>
            <a:r>
              <a:rPr lang="en-US" sz="1800" dirty="0">
                <a:cs typeface="Arial" panose="020B0604020202020204" pitchFamily="34" charset="0"/>
              </a:rPr>
              <a:t>Reduces Part D premiums, deductibles and copays based on income &amp; assets.</a:t>
            </a:r>
          </a:p>
          <a:p>
            <a:pPr marL="457200" lvl="1" indent="0">
              <a:spcBef>
                <a:spcPts val="0"/>
              </a:spcBef>
              <a:buNone/>
              <a:defRPr/>
            </a:pPr>
            <a:endParaRPr lang="en-US" b="1" dirty="0">
              <a:cs typeface="Arial" panose="020B0604020202020204" pitchFamily="34" charset="0"/>
            </a:endParaRPr>
          </a:p>
          <a:p>
            <a:pPr>
              <a:buFont typeface="Wingdings" panose="05000000000000000000" pitchFamily="2" charset="2"/>
              <a:buChar char="§"/>
              <a:defRPr/>
            </a:pPr>
            <a:r>
              <a:rPr lang="en-US" sz="3000" b="1" dirty="0">
                <a:cs typeface="Arial" panose="020B0604020202020204" pitchFamily="34" charset="0"/>
              </a:rPr>
              <a:t>Senior Care</a:t>
            </a:r>
          </a:p>
          <a:p>
            <a:pPr lvl="1">
              <a:buFont typeface="Wingdings" panose="05000000000000000000" pitchFamily="2" charset="2"/>
              <a:buChar char="§"/>
              <a:defRPr/>
            </a:pPr>
            <a:r>
              <a:rPr lang="en-US" sz="1800" dirty="0">
                <a:cs typeface="Arial" panose="020B0604020202020204" pitchFamily="34" charset="0"/>
              </a:rPr>
              <a:t>Level of assistance depends on annual income.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68</a:t>
            </a:fld>
            <a:endParaRPr lang="en-US"/>
          </a:p>
        </p:txBody>
      </p:sp>
    </p:spTree>
    <p:extLst>
      <p:ext uri="{BB962C8B-B14F-4D97-AF65-F5344CB8AC3E}">
        <p14:creationId xmlns:p14="http://schemas.microsoft.com/office/powerpoint/2010/main" val="36939586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three programs may be of assistance to people who have limited income.</a:t>
            </a:r>
          </a:p>
          <a:p>
            <a:endParaRPr lang="en-US" dirty="0"/>
          </a:p>
          <a:p>
            <a:pPr>
              <a:spcAft>
                <a:spcPts val="600"/>
              </a:spcAft>
              <a:buFont typeface="Wingdings" panose="05000000000000000000" pitchFamily="2" charset="2"/>
              <a:buChar char="§"/>
              <a:defRPr/>
            </a:pPr>
            <a:r>
              <a:rPr lang="en-US" sz="3000" b="1" dirty="0">
                <a:cs typeface="Arial" panose="020B0604020202020204" pitchFamily="34" charset="0"/>
              </a:rPr>
              <a:t>Medicare Savings Programs provide help from the state for people with limited income and resources.</a:t>
            </a:r>
          </a:p>
          <a:p>
            <a:pPr lvl="1">
              <a:buFont typeface="Wingdings" panose="05000000000000000000" pitchFamily="2" charset="2"/>
              <a:buChar char="§"/>
              <a:defRPr/>
            </a:pPr>
            <a:r>
              <a:rPr lang="en-US" sz="1800" dirty="0">
                <a:cs typeface="Arial" panose="020B0604020202020204" pitchFamily="34" charset="0"/>
              </a:rPr>
              <a:t>If eligible, your Medicare Part B premium will be paid for you.</a:t>
            </a:r>
          </a:p>
          <a:p>
            <a:pPr lvl="1">
              <a:buFont typeface="Wingdings" panose="05000000000000000000" pitchFamily="2" charset="2"/>
              <a:buChar char="§"/>
              <a:defRPr/>
            </a:pPr>
            <a:r>
              <a:rPr lang="en-US" sz="1800" dirty="0">
                <a:cs typeface="Arial" panose="020B0604020202020204" pitchFamily="34" charset="0"/>
              </a:rPr>
              <a:t>Some people also have their Medicare copays and deductibles paid as well, based on their income &amp; assets.</a:t>
            </a:r>
          </a:p>
          <a:p>
            <a:pPr marL="457200" lvl="1" indent="0">
              <a:buNone/>
              <a:defRPr/>
            </a:pPr>
            <a:endParaRPr lang="en-US" sz="1800" dirty="0">
              <a:cs typeface="Arial" panose="020B0604020202020204" pitchFamily="34" charset="0"/>
            </a:endParaRPr>
          </a:p>
          <a:p>
            <a:pPr>
              <a:spcAft>
                <a:spcPts val="600"/>
              </a:spcAft>
              <a:buFont typeface="Wingdings" panose="05000000000000000000" pitchFamily="2" charset="2"/>
              <a:buChar char="§"/>
              <a:defRPr/>
            </a:pPr>
            <a:r>
              <a:rPr lang="en-US" sz="3000" b="1" dirty="0">
                <a:cs typeface="Arial" panose="020B0604020202020204" pitchFamily="34" charset="0"/>
              </a:rPr>
              <a:t>Extra Help is a Medicare program designed to help people with limited income and resources pay their Medicare prescription drug costs. </a:t>
            </a:r>
          </a:p>
          <a:p>
            <a:pPr lvl="1">
              <a:buFont typeface="Wingdings" panose="05000000000000000000" pitchFamily="2" charset="2"/>
              <a:buChar char="§"/>
              <a:defRPr/>
            </a:pPr>
            <a:r>
              <a:rPr lang="en-US" sz="1800" dirty="0">
                <a:cs typeface="Arial" panose="020B0604020202020204" pitchFamily="34" charset="0"/>
              </a:rPr>
              <a:t> People who qualify will get help paying their Part D plan’s premiums, deductibles and copays based on their income and assets.  They will also have NO coverage gap and NO late enrollment penalty.</a:t>
            </a:r>
          </a:p>
          <a:p>
            <a:pPr marL="457200" lvl="1" indent="0">
              <a:spcBef>
                <a:spcPts val="0"/>
              </a:spcBef>
              <a:buNone/>
              <a:defRPr/>
            </a:pPr>
            <a:endParaRPr lang="en-US" b="1" dirty="0">
              <a:cs typeface="Arial" panose="020B0604020202020204" pitchFamily="34" charset="0"/>
            </a:endParaRPr>
          </a:p>
          <a:p>
            <a:pPr>
              <a:buFont typeface="Wingdings" panose="05000000000000000000" pitchFamily="2" charset="2"/>
              <a:buChar char="§"/>
              <a:defRPr/>
            </a:pPr>
            <a:r>
              <a:rPr lang="en-US" sz="3000" b="1" dirty="0">
                <a:cs typeface="Arial" panose="020B0604020202020204" pitchFamily="34" charset="0"/>
              </a:rPr>
              <a:t>  In the last section of the series, we discussed WI </a:t>
            </a:r>
            <a:r>
              <a:rPr lang="en-US" sz="3000" b="1" dirty="0" err="1">
                <a:cs typeface="Arial" panose="020B0604020202020204" pitchFamily="34" charset="0"/>
              </a:rPr>
              <a:t>SeniorCare</a:t>
            </a:r>
            <a:r>
              <a:rPr lang="en-US" sz="3000" b="1" dirty="0">
                <a:cs typeface="Arial" panose="020B0604020202020204" pitchFamily="34" charset="0"/>
              </a:rPr>
              <a:t>.  This is another program that can help people with limited income.   </a:t>
            </a:r>
          </a:p>
          <a:p>
            <a:pPr lvl="1">
              <a:buFont typeface="Wingdings" panose="05000000000000000000" pitchFamily="2" charset="2"/>
              <a:buChar char="§"/>
              <a:defRPr/>
            </a:pPr>
            <a:r>
              <a:rPr lang="en-US" sz="1800" dirty="0">
                <a:cs typeface="Arial" panose="020B0604020202020204" pitchFamily="34" charset="0"/>
              </a:rPr>
              <a:t> Again, the Level of assistance with this program will depend on a person’s annual income.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69</a:t>
            </a:fld>
            <a:endParaRPr lang="en-US"/>
          </a:p>
        </p:txBody>
      </p:sp>
    </p:spTree>
    <p:extLst>
      <p:ext uri="{BB962C8B-B14F-4D97-AF65-F5344CB8AC3E}">
        <p14:creationId xmlns:p14="http://schemas.microsoft.com/office/powerpoint/2010/main" val="916659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00"/>
              </a:spcBef>
            </a:pPr>
            <a:r>
              <a:rPr lang="en-US" dirty="0"/>
              <a:t>Now let’s consider Medicare and Employer Coverage. Many people continue to work after they turn 65, so it is important to be clear about these points.  </a:t>
            </a:r>
            <a:r>
              <a:rPr lang="en-US" b="1" i="1" dirty="0"/>
              <a:t>Most people get Part A for free, so if still working, they enroll in Part A but delay Part B until they retire.</a:t>
            </a:r>
          </a:p>
          <a:p>
            <a:pPr>
              <a:lnSpc>
                <a:spcPct val="110000"/>
              </a:lnSpc>
              <a:spcBef>
                <a:spcPts val="600"/>
              </a:spcBef>
            </a:pPr>
            <a:endParaRPr lang="en-US" dirty="0"/>
          </a:p>
          <a:p>
            <a:pPr marL="342900" indent="-342900">
              <a:buFont typeface="Arial" panose="020B0604020202020204" pitchFamily="34" charset="0"/>
              <a:buChar char="•"/>
            </a:pPr>
            <a:r>
              <a:rPr lang="en-US" sz="2400" b="1" dirty="0"/>
              <a:t>You can delay enrollment in Medicare if</a:t>
            </a:r>
          </a:p>
          <a:p>
            <a:pPr marL="742950" lvl="1" indent="-285750">
              <a:buFont typeface="Arial" panose="020B0604020202020204" pitchFamily="34" charset="0"/>
              <a:buChar char="•"/>
            </a:pPr>
            <a:r>
              <a:rPr lang="en-US" dirty="0"/>
              <a:t>You/your spouse are currently working </a:t>
            </a:r>
            <a:r>
              <a:rPr lang="en-US" b="1" i="1" dirty="0"/>
              <a:t>and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You are covered under a group health plan based on that employment</a:t>
            </a:r>
            <a:r>
              <a:rPr lang="en-US" b="1" i="0" dirty="0"/>
              <a:t>, </a:t>
            </a:r>
            <a:r>
              <a:rPr lang="en-US" b="1" i="1" dirty="0"/>
              <a:t>and</a:t>
            </a:r>
          </a:p>
          <a:p>
            <a:pPr marL="742950" lvl="1" indent="-285750">
              <a:buFont typeface="Arial" panose="020B0604020202020204" pitchFamily="34" charset="0"/>
              <a:buChar char="•"/>
            </a:pPr>
            <a:r>
              <a:rPr lang="en-US" dirty="0"/>
              <a:t>Employer has more than 20 employees (if less than 20 employees you should take Medicare at age 65, even if you are still working.)</a:t>
            </a:r>
          </a:p>
          <a:p>
            <a:pPr marL="285750" indent="-285750">
              <a:buFont typeface="Arial" panose="020B0604020202020204" pitchFamily="34" charset="0"/>
              <a:buChar char="•"/>
            </a:pPr>
            <a:endParaRPr lang="en-US" dirty="0"/>
          </a:p>
          <a:p>
            <a:pPr marL="342900" indent="-342900">
              <a:buFont typeface="Arial" panose="020B0604020202020204" pitchFamily="34" charset="0"/>
              <a:buChar char="•"/>
            </a:pPr>
            <a:r>
              <a:rPr lang="en-US" sz="2400" b="1" dirty="0"/>
              <a:t>You can enroll in Medicare anytime while actively working</a:t>
            </a:r>
          </a:p>
          <a:p>
            <a:pPr marL="342900" indent="-342900">
              <a:buFont typeface="Arial" panose="020B0604020202020204" pitchFamily="34" charset="0"/>
              <a:buChar char="•"/>
            </a:pPr>
            <a:r>
              <a:rPr lang="en-US" sz="2400" b="1" i="1" dirty="0"/>
              <a:t>Keep in mind, if you have delayed Part B due to current employment, You must </a:t>
            </a:r>
            <a:r>
              <a:rPr lang="en-US" sz="2400" b="1" dirty="0"/>
              <a:t>enroll within 8 months of the date you:</a:t>
            </a:r>
          </a:p>
          <a:p>
            <a:pPr marL="742950" lvl="1" indent="-285750">
              <a:buFont typeface="Arial" panose="020B0604020202020204" pitchFamily="34" charset="0"/>
              <a:buChar char="•"/>
            </a:pPr>
            <a:r>
              <a:rPr lang="en-US" dirty="0"/>
              <a:t>Stop working (quit or retire), or</a:t>
            </a:r>
          </a:p>
          <a:p>
            <a:pPr marL="742950" lvl="1" indent="-285750">
              <a:buFont typeface="Arial" panose="020B0604020202020204" pitchFamily="34" charset="0"/>
              <a:buChar char="•"/>
            </a:pPr>
            <a:r>
              <a:rPr lang="en-US" dirty="0"/>
              <a:t>Lose health insurance through work</a:t>
            </a:r>
          </a:p>
          <a:p>
            <a:pPr marL="285750" indent="-285750">
              <a:buFont typeface="Arial" panose="020B0604020202020204" pitchFamily="34" charset="0"/>
              <a:buChar char="•"/>
            </a:pPr>
            <a:endParaRPr lang="en-US" dirty="0"/>
          </a:p>
          <a:p>
            <a:r>
              <a:rPr lang="en-US" dirty="0"/>
              <a:t>After 8 months a late enrollment penalty will apply, and you will need to wait until the General Enrollment Period.</a:t>
            </a:r>
          </a:p>
          <a:p>
            <a:pPr>
              <a:lnSpc>
                <a:spcPct val="110000"/>
              </a:lnSpc>
              <a:spcBef>
                <a:spcPts val="600"/>
              </a:spcBef>
            </a:pPr>
            <a:endParaRPr lang="en-US" dirty="0"/>
          </a:p>
          <a:p>
            <a:pPr marL="171450" indent="-171450">
              <a:lnSpc>
                <a:spcPct val="110000"/>
              </a:lnSpc>
              <a:spcBef>
                <a:spcPts val="600"/>
              </a:spcBef>
              <a:buFont typeface="Arial" panose="020B0604020202020204" pitchFamily="34" charset="0"/>
              <a:buChar char="•"/>
            </a:pPr>
            <a:r>
              <a:rPr lang="en-US" dirty="0"/>
              <a:t>Please note that COBRA and Retiree Coverage are not active employer coverage.  If you have COBRA or Retiree Coverage and you do not enroll in Medicare during your initial enrollment period, the late enrollment penalty will apply and you will need to wait until the General Enrollment Period to enroll.</a:t>
            </a:r>
          </a:p>
        </p:txBody>
      </p:sp>
      <p:sp>
        <p:nvSpPr>
          <p:cNvPr id="4" name="Slide Number Placeholder 3"/>
          <p:cNvSpPr>
            <a:spLocks noGrp="1"/>
          </p:cNvSpPr>
          <p:nvPr>
            <p:ph type="sldNum" sz="quarter" idx="10"/>
          </p:nvPr>
        </p:nvSpPr>
        <p:spPr/>
        <p:txBody>
          <a:bodyPr/>
          <a:lstStyle/>
          <a:p>
            <a:fld id="{7C9C807D-BE9E-427D-9F45-69604B66C095}" type="slidenum">
              <a:rPr lang="en-US" smtClean="0"/>
              <a:t>7</a:t>
            </a:fld>
            <a:endParaRPr lang="en-US"/>
          </a:p>
        </p:txBody>
      </p:sp>
    </p:spTree>
    <p:extLst>
      <p:ext uri="{BB962C8B-B14F-4D97-AF65-F5344CB8AC3E}">
        <p14:creationId xmlns:p14="http://schemas.microsoft.com/office/powerpoint/2010/main" val="6805553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eligibility guidelines for the benefit programs listed on the last slide.  Although there are different levels for each of these programs, the chart shows the highest income and asset limits to be eligible for the programs.  The limits shown here are current as of January 2023.  IF a person does not meet these limits but  still struggles with healthcare or prescription costs, they are encouraged to contact a SHIP Counselor for assistance.  These income and asset limits change every year and there may be other savings programs available for them.</a:t>
            </a:r>
          </a:p>
        </p:txBody>
      </p:sp>
      <p:sp>
        <p:nvSpPr>
          <p:cNvPr id="4" name="Slide Number Placeholder 3"/>
          <p:cNvSpPr>
            <a:spLocks noGrp="1"/>
          </p:cNvSpPr>
          <p:nvPr>
            <p:ph type="sldNum" sz="quarter" idx="10"/>
          </p:nvPr>
        </p:nvSpPr>
        <p:spPr/>
        <p:txBody>
          <a:bodyPr/>
          <a:lstStyle/>
          <a:p>
            <a:fld id="{7C9C807D-BE9E-427D-9F45-69604B66C095}" type="slidenum">
              <a:rPr lang="en-US" smtClean="0"/>
              <a:t>70</a:t>
            </a:fld>
            <a:endParaRPr lang="en-US"/>
          </a:p>
        </p:txBody>
      </p:sp>
    </p:spTree>
    <p:extLst>
      <p:ext uri="{BB962C8B-B14F-4D97-AF65-F5344CB8AC3E}">
        <p14:creationId xmlns:p14="http://schemas.microsoft.com/office/powerpoint/2010/main" val="18956311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financial assistance program has different eligibility requirements. Click the links or call the numbers provided to learn if you can get help from these programs. If you need help, you can contact a local benefit specialist for one-on-one assistance. </a:t>
            </a:r>
          </a:p>
        </p:txBody>
      </p:sp>
      <p:sp>
        <p:nvSpPr>
          <p:cNvPr id="4" name="Slide Number Placeholder 3"/>
          <p:cNvSpPr>
            <a:spLocks noGrp="1"/>
          </p:cNvSpPr>
          <p:nvPr>
            <p:ph type="sldNum" sz="quarter" idx="10"/>
          </p:nvPr>
        </p:nvSpPr>
        <p:spPr/>
        <p:txBody>
          <a:bodyPr/>
          <a:lstStyle/>
          <a:p>
            <a:fld id="{7C9C807D-BE9E-427D-9F45-69604B66C095}" type="slidenum">
              <a:rPr lang="en-US" smtClean="0"/>
              <a:t>71</a:t>
            </a:fld>
            <a:endParaRPr lang="en-US"/>
          </a:p>
        </p:txBody>
      </p:sp>
    </p:spTree>
    <p:extLst>
      <p:ext uri="{BB962C8B-B14F-4D97-AF65-F5344CB8AC3E}">
        <p14:creationId xmlns:p14="http://schemas.microsoft.com/office/powerpoint/2010/main" val="18956311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Protect Yourself and Prevent Fraud.  Medicare fraud and abuse happens, but there are a few important things that you  can do to prevent it and to protect yourself.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Protect yourself and prevent fraud with help from the Senior Medicare Patrol.</a:t>
            </a:r>
          </a:p>
        </p:txBody>
      </p:sp>
      <p:sp>
        <p:nvSpPr>
          <p:cNvPr id="4" name="Slide Number Placeholder 3"/>
          <p:cNvSpPr>
            <a:spLocks noGrp="1"/>
          </p:cNvSpPr>
          <p:nvPr>
            <p:ph type="sldNum" sz="quarter" idx="10"/>
          </p:nvPr>
        </p:nvSpPr>
        <p:spPr/>
        <p:txBody>
          <a:bodyPr/>
          <a:lstStyle/>
          <a:p>
            <a:fld id="{7C9C807D-BE9E-427D-9F45-69604B66C095}" type="slidenum">
              <a:rPr lang="en-US" smtClean="0"/>
              <a:t>72</a:t>
            </a:fld>
            <a:endParaRPr lang="en-US"/>
          </a:p>
        </p:txBody>
      </p:sp>
    </p:spTree>
    <p:extLst>
      <p:ext uri="{BB962C8B-B14F-4D97-AF65-F5344CB8AC3E}">
        <p14:creationId xmlns:p14="http://schemas.microsoft.com/office/powerpoint/2010/main" val="8770461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Wisconsin Senior Medicare Patrol suggests several steps to take:</a:t>
            </a:r>
          </a:p>
          <a:p>
            <a:endParaRPr lang="en-US" dirty="0"/>
          </a:p>
          <a:p>
            <a:r>
              <a:rPr lang="en-US" dirty="0"/>
              <a:t>Step 1:  Protect Yourself and others from Medicare Fraud.</a:t>
            </a:r>
          </a:p>
          <a:p>
            <a:r>
              <a:rPr lang="en-US" dirty="0"/>
              <a:t>Don’t’ give out your Medicare number except to your doctor or other Medicare provider.</a:t>
            </a:r>
          </a:p>
          <a:p>
            <a:r>
              <a:rPr lang="en-US" dirty="0"/>
              <a:t>Do:  treat your Medicare card like a credit card.  Watch out for identity theft. BE aware that Medicare doesn’t call or visit to sell you anything.  Be cautious of any offers for “free” medical services.  (Remember—if something sounds too good to be true, it probably is!)  And do pass it on—share these Do’s and Don’ts with friends and family.</a:t>
            </a:r>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73</a:t>
            </a:fld>
            <a:endParaRPr lang="en-US"/>
          </a:p>
        </p:txBody>
      </p:sp>
    </p:spTree>
    <p:extLst>
      <p:ext uri="{BB962C8B-B14F-4D97-AF65-F5344CB8AC3E}">
        <p14:creationId xmlns:p14="http://schemas.microsoft.com/office/powerpoint/2010/main" val="10562750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2:  Detect Medicare Fraud by reviewing your Medicare Summary Notices.</a:t>
            </a:r>
          </a:p>
          <a:p>
            <a:r>
              <a:rPr lang="en-US" dirty="0"/>
              <a:t>IF you sign up for MyMedicare.gov account, you will be able to access your personal Medicare information online.  </a:t>
            </a:r>
          </a:p>
          <a:p>
            <a:r>
              <a:rPr lang="en-US" dirty="0"/>
              <a:t>You are also encouraged to keep a personal health care journal where you can keep track of your doctor visits and services.  Take it with you to your appointments.  Then you can compare your Medicare summary notice to your journal.</a:t>
            </a:r>
          </a:p>
        </p:txBody>
      </p:sp>
      <p:sp>
        <p:nvSpPr>
          <p:cNvPr id="4" name="Slide Number Placeholder 3"/>
          <p:cNvSpPr>
            <a:spLocks noGrp="1"/>
          </p:cNvSpPr>
          <p:nvPr>
            <p:ph type="sldNum" sz="quarter" idx="10"/>
          </p:nvPr>
        </p:nvSpPr>
        <p:spPr/>
        <p:txBody>
          <a:bodyPr/>
          <a:lstStyle/>
          <a:p>
            <a:fld id="{7C9C807D-BE9E-427D-9F45-69604B66C095}" type="slidenum">
              <a:rPr lang="en-US" smtClean="0"/>
              <a:t>74</a:t>
            </a:fld>
            <a:endParaRPr lang="en-US"/>
          </a:p>
        </p:txBody>
      </p:sp>
    </p:spTree>
    <p:extLst>
      <p:ext uri="{BB962C8B-B14F-4D97-AF65-F5344CB8AC3E}">
        <p14:creationId xmlns:p14="http://schemas.microsoft.com/office/powerpoint/2010/main" val="25531078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Medicare Summary Notice (MSN) is sent quarterly to people with Medicare.  </a:t>
            </a:r>
            <a:r>
              <a:rPr lang="en-US" i="1" dirty="0"/>
              <a:t> </a:t>
            </a:r>
          </a:p>
          <a:p>
            <a:endParaRPr lang="en-US" dirty="0"/>
          </a:p>
          <a:p>
            <a:r>
              <a:rPr lang="en-US" dirty="0"/>
              <a:t>Be sure to review it when you receive it.  </a:t>
            </a:r>
          </a:p>
          <a:p>
            <a:pPr marL="342900" indent="-342900">
              <a:spcAft>
                <a:spcPts val="600"/>
              </a:spcAft>
              <a:buFont typeface="Wingdings" panose="05000000000000000000" pitchFamily="2" charset="2"/>
              <a:buChar char="§"/>
            </a:pPr>
            <a:r>
              <a:rPr lang="en-US" altLang="en-US" sz="1200" dirty="0">
                <a:cs typeface="Arial" charset="0"/>
              </a:rPr>
              <a:t>It is not a bill. </a:t>
            </a:r>
          </a:p>
          <a:p>
            <a:pPr marL="342900" indent="-342900">
              <a:spcAft>
                <a:spcPts val="600"/>
              </a:spcAft>
              <a:buFont typeface="Wingdings" panose="05000000000000000000" pitchFamily="2" charset="2"/>
              <a:buChar char="§"/>
            </a:pPr>
            <a:r>
              <a:rPr lang="en-US" altLang="en-US" sz="1200" dirty="0">
                <a:cs typeface="Arial" charset="0"/>
              </a:rPr>
              <a:t>Check the name, address, and Medicare number for accuracy.</a:t>
            </a:r>
          </a:p>
          <a:p>
            <a:pPr marL="342900" indent="-342900">
              <a:spcAft>
                <a:spcPts val="600"/>
              </a:spcAft>
              <a:buFont typeface="Wingdings" panose="05000000000000000000" pitchFamily="2" charset="2"/>
              <a:buChar char="§"/>
            </a:pPr>
            <a:r>
              <a:rPr lang="en-US" altLang="en-US" sz="1200" dirty="0">
                <a:cs typeface="Arial" charset="0"/>
              </a:rPr>
              <a:t>Did you receive the service?—</a:t>
            </a:r>
            <a:r>
              <a:rPr lang="en-US" altLang="en-US" sz="1200" i="1" dirty="0">
                <a:cs typeface="Arial" charset="0"/>
              </a:rPr>
              <a:t>again, compare it to your healthcare journal.</a:t>
            </a:r>
            <a:r>
              <a:rPr lang="en-US" altLang="en-US" sz="1200" dirty="0">
                <a:cs typeface="Arial" charset="0"/>
              </a:rPr>
              <a:t>	</a:t>
            </a:r>
          </a:p>
          <a:p>
            <a:pPr marL="342900" indent="-342900">
              <a:spcAft>
                <a:spcPts val="600"/>
              </a:spcAft>
              <a:buFont typeface="Wingdings" panose="05000000000000000000" pitchFamily="2" charset="2"/>
              <a:buChar char="§"/>
            </a:pPr>
            <a:r>
              <a:rPr lang="en-US" altLang="en-US" sz="1200" dirty="0">
                <a:cs typeface="Arial" charset="0"/>
              </a:rPr>
              <a:t>Be sure your claim is processed and paid. If an item is denied, call your doctor’s office to make sure the claim was coded properly. If not, the doctor’s office can re-submit the claim.</a:t>
            </a:r>
          </a:p>
          <a:p>
            <a:pPr marL="342900" indent="-342900">
              <a:spcAft>
                <a:spcPts val="600"/>
              </a:spcAft>
              <a:buFont typeface="Wingdings" panose="05000000000000000000" pitchFamily="2" charset="2"/>
              <a:buChar char="§"/>
            </a:pPr>
            <a:r>
              <a:rPr lang="en-US" altLang="en-US" sz="1200" dirty="0">
                <a:cs typeface="Arial" charset="0"/>
              </a:rPr>
              <a:t>If the claim is denied, you have appeal rights.  The deadline to Appeal is 120 days.</a:t>
            </a:r>
          </a:p>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75</a:t>
            </a:fld>
            <a:endParaRPr lang="en-US"/>
          </a:p>
        </p:txBody>
      </p:sp>
    </p:spTree>
    <p:extLst>
      <p:ext uri="{BB962C8B-B14F-4D97-AF65-F5344CB8AC3E}">
        <p14:creationId xmlns:p14="http://schemas.microsoft.com/office/powerpoint/2010/main" val="381378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Step 3:  Report any suspected Medicare fraud or abuse.</a:t>
            </a:r>
          </a:p>
          <a:p>
            <a:pPr marL="171450" indent="-171450">
              <a:buFont typeface="Arial" panose="020B0604020202020204" pitchFamily="34" charset="0"/>
              <a:buChar char="•"/>
            </a:pPr>
            <a:r>
              <a:rPr lang="en-US" dirty="0"/>
              <a:t>IF you notice something that doesn’t seem right on your bill, the first thing to do is to Call the provider to discuss your concerns.</a:t>
            </a:r>
          </a:p>
          <a:p>
            <a:pPr marL="171450" indent="-171450">
              <a:buFont typeface="Arial" panose="020B0604020202020204" pitchFamily="34" charset="0"/>
              <a:buChar char="•"/>
            </a:pPr>
            <a:r>
              <a:rPr lang="en-US" dirty="0"/>
              <a:t>Be sure to gather your documentation—such as your personal healthcare journal, billing statements, and your Medicare summary notice. </a:t>
            </a:r>
          </a:p>
          <a:p>
            <a:pPr marL="171450" indent="-171450">
              <a:buFont typeface="Arial" panose="020B0604020202020204" pitchFamily="34" charset="0"/>
              <a:buChar char="•"/>
            </a:pPr>
            <a:r>
              <a:rPr lang="en-US" dirty="0"/>
              <a:t>And if the issue isn’t resolved, Contact the WI Senior Medicare Patrol for free and confidential help!</a:t>
            </a:r>
          </a:p>
          <a:p>
            <a:pPr marL="628650" lvl="1" indent="-171450">
              <a:buFont typeface="Arial" panose="020B0604020202020204" pitchFamily="34" charset="0"/>
              <a:buChar char="•"/>
            </a:pPr>
            <a:r>
              <a:rPr lang="en-US" dirty="0"/>
              <a:t>Call toll free at 1-888-818-2611</a:t>
            </a:r>
          </a:p>
        </p:txBody>
      </p:sp>
      <p:sp>
        <p:nvSpPr>
          <p:cNvPr id="4" name="Slide Number Placeholder 3"/>
          <p:cNvSpPr>
            <a:spLocks noGrp="1"/>
          </p:cNvSpPr>
          <p:nvPr>
            <p:ph type="sldNum" sz="quarter" idx="10"/>
          </p:nvPr>
        </p:nvSpPr>
        <p:spPr/>
        <p:txBody>
          <a:bodyPr/>
          <a:lstStyle/>
          <a:p>
            <a:fld id="{7C9C807D-BE9E-427D-9F45-69604B66C095}" type="slidenum">
              <a:rPr lang="en-US" smtClean="0"/>
              <a:t>76</a:t>
            </a:fld>
            <a:endParaRPr lang="en-US"/>
          </a:p>
        </p:txBody>
      </p:sp>
    </p:spTree>
    <p:extLst>
      <p:ext uri="{BB962C8B-B14F-4D97-AF65-F5344CB8AC3E}">
        <p14:creationId xmlns:p14="http://schemas.microsoft.com/office/powerpoint/2010/main" val="4009327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3"/>
              </a:spcBef>
              <a:defRPr/>
            </a:pPr>
            <a:r>
              <a:rPr lang="en-US" dirty="0"/>
              <a:t>We’ve covered a lot of information during this 6-part series, so before we end, lets do a quick review of the coverage options you’ve learned about.  Remember, there are two ways to get your Medicare coverage: Option 1 Original Medicare or Option 2 a Medicare Advantage Plan.</a:t>
            </a:r>
          </a:p>
          <a:p>
            <a:pPr>
              <a:spcBef>
                <a:spcPts val="623"/>
              </a:spcBef>
              <a:defRPr/>
            </a:pPr>
            <a:endParaRPr lang="en-US" dirty="0"/>
          </a:p>
          <a:p>
            <a:pPr marL="239276" indent="-239276">
              <a:spcBef>
                <a:spcPts val="623"/>
              </a:spcBef>
              <a:buFont typeface="Wingdings" panose="05000000000000000000" pitchFamily="2" charset="2"/>
              <a:buChar char="§"/>
              <a:defRPr/>
            </a:pPr>
            <a:r>
              <a:rPr lang="en-US" b="1" dirty="0"/>
              <a:t>On the left, Option 1, is Original Medicare </a:t>
            </a:r>
            <a:r>
              <a:rPr lang="en-US" dirty="0"/>
              <a:t>including Part A  and/or Part B.  And you can add additional coverage such as :  </a:t>
            </a:r>
          </a:p>
          <a:p>
            <a:pPr marL="696476" lvl="1" indent="-239276">
              <a:spcBef>
                <a:spcPts val="623"/>
              </a:spcBef>
              <a:buFont typeface="Wingdings" panose="05000000000000000000" pitchFamily="2" charset="2"/>
              <a:buChar char="§"/>
              <a:defRPr/>
            </a:pPr>
            <a:r>
              <a:rPr lang="en-US" dirty="0"/>
              <a:t>A Medigap policy to fill in the gaps of Original Medicare.</a:t>
            </a:r>
          </a:p>
          <a:p>
            <a:pPr marL="696476" lvl="1" indent="-239276">
              <a:spcBef>
                <a:spcPts val="623"/>
              </a:spcBef>
              <a:buFont typeface="Wingdings" panose="05000000000000000000" pitchFamily="2" charset="2"/>
              <a:buChar char="§"/>
              <a:defRPr/>
            </a:pPr>
            <a:r>
              <a:rPr lang="en-US" dirty="0"/>
              <a:t>You can also choose to buy Medicare prescription drug coverage (Part D). (And or SeniorCare.)</a:t>
            </a:r>
          </a:p>
          <a:p>
            <a:pPr marL="239276" indent="-239276">
              <a:spcBef>
                <a:spcPts val="623"/>
              </a:spcBef>
              <a:buFont typeface="Wingdings" panose="05000000000000000000" pitchFamily="2" charset="2"/>
              <a:buChar char="§"/>
              <a:defRPr/>
            </a:pPr>
            <a:endParaRPr lang="en-US" dirty="0"/>
          </a:p>
          <a:p>
            <a:pPr marL="239276" indent="-239276">
              <a:spcBef>
                <a:spcPts val="623"/>
              </a:spcBef>
              <a:buFont typeface="Wingdings" panose="05000000000000000000" pitchFamily="2" charset="2"/>
              <a:buChar char="§"/>
            </a:pPr>
            <a:r>
              <a:rPr lang="en-US" b="1" dirty="0"/>
              <a:t>Or you can choose on the right, Option 2, to get your coverage through a Medicare</a:t>
            </a:r>
            <a:r>
              <a:rPr lang="en-US" b="1" baseline="0" dirty="0"/>
              <a:t> Advantage</a:t>
            </a:r>
            <a:r>
              <a:rPr lang="en-US" b="1" dirty="0"/>
              <a:t> Plan, which will</a:t>
            </a:r>
            <a:r>
              <a:rPr lang="en-US" dirty="0"/>
              <a:t> cover Part A and Part B services and supplies and usually includes Part D coverage.  You may be able to add drug coverage to some types of Advantage plans if it is not already included. (And again, remember that option for SeniorCare.)</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77</a:t>
            </a:fld>
            <a:endParaRPr lang="en-US"/>
          </a:p>
        </p:txBody>
      </p:sp>
    </p:spTree>
    <p:extLst>
      <p:ext uri="{BB962C8B-B14F-4D97-AF65-F5344CB8AC3E}">
        <p14:creationId xmlns:p14="http://schemas.microsoft.com/office/powerpoint/2010/main" val="17552963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the Welcome to Medicare series.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a:t>
            </a:r>
            <a:r>
              <a:rPr lang="en-US" baseline="0" dirty="0"/>
              <a:t> was brought to you by the Wisconsin State Health Insurance Assistance Program or SHIP, a local public service that provides free and unbiased help for people with Medicare</a:t>
            </a:r>
            <a:r>
              <a:rPr lang="en-US" dirty="0"/>
              <a:t>. If you have questions about Medicare,</a:t>
            </a:r>
            <a:r>
              <a:rPr lang="en-US" baseline="0" dirty="0"/>
              <a:t> c</a:t>
            </a:r>
            <a:r>
              <a:rPr lang="en-US" dirty="0"/>
              <a:t>all one of our toll-free</a:t>
            </a:r>
            <a:r>
              <a:rPr lang="en-US" baseline="0" dirty="0"/>
              <a:t> helplines, contact your local Aging and Disability Resource Center, ADRC, or follow the link to the Wisconsin Department of Health Services website to find local, unbiased Medicare help near you. </a:t>
            </a:r>
            <a:r>
              <a:rPr lang="en-US" dirty="0"/>
              <a:t>You don’t have to go at it alone!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78</a:t>
            </a:fld>
            <a:endParaRPr lang="en-US"/>
          </a:p>
        </p:txBody>
      </p:sp>
    </p:spTree>
    <p:extLst>
      <p:ext uri="{BB962C8B-B14F-4D97-AF65-F5344CB8AC3E}">
        <p14:creationId xmlns:p14="http://schemas.microsoft.com/office/powerpoint/2010/main" val="3086862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Be sure to gather some information before making your enrollment decision:</a:t>
            </a:r>
          </a:p>
          <a:p>
            <a:pPr marL="171450" indent="-171450">
              <a:buFont typeface="Arial" panose="020B0604020202020204" pitchFamily="34" charset="0"/>
              <a:buChar char="•"/>
              <a:defRPr/>
            </a:pPr>
            <a:r>
              <a:rPr lang="en-US" altLang="en-US" dirty="0"/>
              <a:t>If you are working and turn 65, check with the health insurance and your human resources department to find out what you need to do or what you need to report when you become Medicare eligible. </a:t>
            </a:r>
          </a:p>
          <a:p>
            <a:pPr marL="171450" indent="-171450">
              <a:buFont typeface="Arial" panose="020B0604020202020204" pitchFamily="34" charset="0"/>
              <a:buChar char="•"/>
              <a:defRPr/>
            </a:pPr>
            <a:r>
              <a:rPr lang="en-US" altLang="en-US" dirty="0"/>
              <a:t>Ask if you need to take both Part A and B or just Part A. –Remember the rules for delaying Part 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If you choose to delay Part B, you need to do that through Social Security.  You will then have a special enrollment period—when your group coverage ends or your employment ends, during which time you can sign up for Part B without a Penalty.</a:t>
            </a:r>
          </a:p>
          <a:p>
            <a:pPr marL="171450" indent="-171450">
              <a:buFont typeface="Arial" panose="020B0604020202020204" pitchFamily="34" charset="0"/>
              <a:buChar char="•"/>
              <a:defRPr/>
            </a:pPr>
            <a:endParaRPr lang="en-US" dirty="0"/>
          </a:p>
          <a:p>
            <a:r>
              <a:rPr lang="en-US" dirty="0"/>
              <a:t>And here’s an important Note for anyone who has a Health Savings Account.</a:t>
            </a:r>
          </a:p>
          <a:p>
            <a:pPr marL="628650" lvl="1" indent="-171450">
              <a:buFont typeface="Arial" panose="020B0604020202020204" pitchFamily="34" charset="0"/>
              <a:buChar char="•"/>
            </a:pPr>
            <a:r>
              <a:rPr lang="en-US" dirty="0"/>
              <a:t>Contributions can no longer be made to your HSA once you have Medicare. Even if you only have Part A.</a:t>
            </a:r>
          </a:p>
          <a:p>
            <a:pPr marL="628650" lvl="1" indent="-171450">
              <a:buFont typeface="Arial" panose="020B0604020202020204" pitchFamily="34" charset="0"/>
              <a:buChar char="•"/>
            </a:pPr>
            <a:r>
              <a:rPr lang="en-US" dirty="0"/>
              <a:t>If your employer offers an HSA, contact your Human Resources before enrolling into Medicare Part A or B.</a:t>
            </a:r>
          </a:p>
          <a:p>
            <a:pPr marL="171450" indent="-171450">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8</a:t>
            </a:fld>
            <a:endParaRPr lang="en-US"/>
          </a:p>
        </p:txBody>
      </p:sp>
    </p:spTree>
    <p:extLst>
      <p:ext uri="{BB962C8B-B14F-4D97-AF65-F5344CB8AC3E}">
        <p14:creationId xmlns:p14="http://schemas.microsoft.com/office/powerpoint/2010/main" val="1617635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00"/>
              </a:spcBef>
            </a:pPr>
            <a:r>
              <a:rPr lang="en-US" dirty="0"/>
              <a:t>There are also additional Special Enrollments periods as of January 1</a:t>
            </a:r>
            <a:r>
              <a:rPr lang="en-US" baseline="30000" dirty="0"/>
              <a:t>st</a:t>
            </a:r>
            <a:r>
              <a:rPr lang="en-US" dirty="0"/>
              <a:t>, 2023. </a:t>
            </a:r>
          </a:p>
          <a:p>
            <a:pPr>
              <a:lnSpc>
                <a:spcPct val="110000"/>
              </a:lnSpc>
              <a:spcBef>
                <a:spcPts val="600"/>
              </a:spcBef>
            </a:pPr>
            <a:endParaRPr lang="en-US" dirty="0"/>
          </a:p>
          <a:p>
            <a:pPr marL="342900" indent="-342900">
              <a:buFont typeface="Arial" panose="020B0604020202020204" pitchFamily="34" charset="0"/>
              <a:buChar char="•"/>
            </a:pPr>
            <a:r>
              <a:rPr lang="en-US" sz="1200" dirty="0"/>
              <a:t>You had a Loss of Medicaid coverage</a:t>
            </a:r>
          </a:p>
          <a:p>
            <a:pPr marL="342900" indent="-342900">
              <a:buFont typeface="Arial" panose="020B0604020202020204" pitchFamily="34" charset="0"/>
              <a:buChar char="•"/>
            </a:pPr>
            <a:r>
              <a:rPr lang="en-US" sz="1200" i="0" dirty="0">
                <a:effectLst/>
              </a:rPr>
              <a:t>You missed a chance to sign up because you (or if your authorized representative, legal guardian, or caregiver) were impacted by a natural disaster or an emergency </a:t>
            </a:r>
            <a:endParaRPr lang="en-US" sz="1200" dirty="0"/>
          </a:p>
          <a:p>
            <a:pPr marL="342900" indent="-342900">
              <a:buFont typeface="Arial" panose="020B0604020202020204" pitchFamily="34" charset="0"/>
              <a:buChar char="•"/>
            </a:pPr>
            <a:r>
              <a:rPr lang="en-US" sz="1200" i="0" dirty="0">
                <a:effectLst/>
              </a:rPr>
              <a:t>You missed a chance to sign up because you got inaccurate or misleading information from your health plan or employer</a:t>
            </a:r>
          </a:p>
          <a:p>
            <a:pPr marL="342900" indent="-342900">
              <a:buFont typeface="Arial" panose="020B0604020202020204" pitchFamily="34" charset="0"/>
              <a:buChar char="•"/>
            </a:pPr>
            <a:r>
              <a:rPr lang="en-US" sz="1200" i="0" dirty="0">
                <a:effectLst/>
              </a:rPr>
              <a:t>You were released from incarceration</a:t>
            </a:r>
          </a:p>
          <a:p>
            <a:pPr marL="342900" indent="-342900">
              <a:buFont typeface="Arial" panose="020B0604020202020204" pitchFamily="34" charset="0"/>
              <a:buChar char="•"/>
            </a:pPr>
            <a:r>
              <a:rPr lang="en-US" sz="1200" b="0" i="0" dirty="0">
                <a:effectLst/>
              </a:rPr>
              <a:t>You missed a chance to sign up because you experienced other exceptional conditions</a:t>
            </a:r>
          </a:p>
          <a:p>
            <a:pPr marL="342900" indent="-342900">
              <a:buFont typeface="Arial" panose="020B0604020202020204" pitchFamily="34" charset="0"/>
              <a:buChar char="•"/>
            </a:pPr>
            <a:r>
              <a:rPr lang="en-US" sz="1200" b="0" i="0" dirty="0">
                <a:effectLst/>
              </a:rPr>
              <a:t>You volunteer and serve in a foreign country</a:t>
            </a:r>
          </a:p>
          <a:p>
            <a:pPr marL="342900" indent="-342900">
              <a:buFont typeface="Arial" panose="020B0604020202020204" pitchFamily="34" charset="0"/>
              <a:buChar char="•"/>
            </a:pPr>
            <a:r>
              <a:rPr lang="en-US" sz="1200" b="0" i="0" dirty="0">
                <a:effectLst/>
              </a:rPr>
              <a:t>You have TRICARE</a:t>
            </a:r>
          </a:p>
          <a:p>
            <a:pPr marL="342900" indent="-342900">
              <a:buFont typeface="Arial" panose="020B0604020202020204" pitchFamily="34" charset="0"/>
              <a:buChar char="•"/>
            </a:pPr>
            <a:endParaRPr lang="en-US" sz="1200" dirty="0">
              <a:solidFill>
                <a:srgbClr val="404040"/>
              </a:solidFill>
            </a:endParaRPr>
          </a:p>
          <a:p>
            <a:r>
              <a:rPr lang="en-US" sz="1200" dirty="0">
                <a:solidFill>
                  <a:srgbClr val="404040"/>
                </a:solidFill>
              </a:rPr>
              <a:t>*See Medicare page for more details</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9</a:t>
            </a:fld>
            <a:endParaRPr lang="en-US"/>
          </a:p>
        </p:txBody>
      </p:sp>
    </p:spTree>
    <p:extLst>
      <p:ext uri="{BB962C8B-B14F-4D97-AF65-F5344CB8AC3E}">
        <p14:creationId xmlns:p14="http://schemas.microsoft.com/office/powerpoint/2010/main" val="1227676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4EAB-B6C7-4D22-B954-7DD3E1583B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A8D132-B30C-4C52-9F5D-2632FB167B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F7130E-5A94-4422-93DC-BB403B998F89}"/>
              </a:ext>
            </a:extLst>
          </p:cNvPr>
          <p:cNvSpPr>
            <a:spLocks noGrp="1"/>
          </p:cNvSpPr>
          <p:nvPr>
            <p:ph type="dt" sz="half" idx="10"/>
          </p:nvPr>
        </p:nvSpPr>
        <p:spPr/>
        <p:txBody>
          <a:bodyPr/>
          <a:lstStyle/>
          <a:p>
            <a:fld id="{0F2AF570-E057-4DCA-A4FC-CC16DBADF856}" type="datetime1">
              <a:rPr lang="en-US" smtClean="0"/>
              <a:t>3/22/2023</a:t>
            </a:fld>
            <a:endParaRPr lang="en-US"/>
          </a:p>
        </p:txBody>
      </p:sp>
      <p:sp>
        <p:nvSpPr>
          <p:cNvPr id="5" name="Footer Placeholder 4">
            <a:extLst>
              <a:ext uri="{FF2B5EF4-FFF2-40B4-BE49-F238E27FC236}">
                <a16:creationId xmlns:a16="http://schemas.microsoft.com/office/drawing/2014/main" id="{A80461F6-9CCA-4CA1-9342-03FB4B18D989}"/>
              </a:ext>
            </a:extLst>
          </p:cNvPr>
          <p:cNvSpPr>
            <a:spLocks noGrp="1"/>
          </p:cNvSpPr>
          <p:nvPr>
            <p:ph type="ftr" sz="quarter" idx="11"/>
          </p:nvPr>
        </p:nvSpPr>
        <p:spPr/>
        <p:txBody>
          <a:bodyPr/>
          <a:lstStyle/>
          <a:p>
            <a:r>
              <a:rPr lang="en-US"/>
              <a:t>January 2022            Welcome to Medicare Presentation</a:t>
            </a:r>
          </a:p>
        </p:txBody>
      </p:sp>
      <p:sp>
        <p:nvSpPr>
          <p:cNvPr id="6" name="Slide Number Placeholder 5">
            <a:extLst>
              <a:ext uri="{FF2B5EF4-FFF2-40B4-BE49-F238E27FC236}">
                <a16:creationId xmlns:a16="http://schemas.microsoft.com/office/drawing/2014/main" id="{17AB2106-253D-4180-AFEC-3DFD7AEF8E44}"/>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970138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C880-B226-4398-BCA4-43622506CE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5E85CD-D23D-4EF6-8D2B-DC6BCBA331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73135-83AA-430C-802A-C3CB73DCBA2C}"/>
              </a:ext>
            </a:extLst>
          </p:cNvPr>
          <p:cNvSpPr>
            <a:spLocks noGrp="1"/>
          </p:cNvSpPr>
          <p:nvPr>
            <p:ph type="dt" sz="half" idx="10"/>
          </p:nvPr>
        </p:nvSpPr>
        <p:spPr/>
        <p:txBody>
          <a:bodyPr/>
          <a:lstStyle/>
          <a:p>
            <a:fld id="{5D52EACC-7E0A-4359-9F65-C6AA66B3B71A}" type="datetime1">
              <a:rPr lang="en-US" smtClean="0"/>
              <a:t>3/22/2023</a:t>
            </a:fld>
            <a:endParaRPr lang="en-US"/>
          </a:p>
        </p:txBody>
      </p:sp>
      <p:sp>
        <p:nvSpPr>
          <p:cNvPr id="5" name="Footer Placeholder 4">
            <a:extLst>
              <a:ext uri="{FF2B5EF4-FFF2-40B4-BE49-F238E27FC236}">
                <a16:creationId xmlns:a16="http://schemas.microsoft.com/office/drawing/2014/main" id="{A04B1A2B-8532-465D-8B1A-6DA8600154F8}"/>
              </a:ext>
            </a:extLst>
          </p:cNvPr>
          <p:cNvSpPr>
            <a:spLocks noGrp="1"/>
          </p:cNvSpPr>
          <p:nvPr>
            <p:ph type="ftr" sz="quarter" idx="11"/>
          </p:nvPr>
        </p:nvSpPr>
        <p:spPr/>
        <p:txBody>
          <a:bodyPr/>
          <a:lstStyle/>
          <a:p>
            <a:r>
              <a:rPr lang="en-US"/>
              <a:t>January 2022            Welcome to Medicare Presentation</a:t>
            </a:r>
          </a:p>
        </p:txBody>
      </p:sp>
      <p:sp>
        <p:nvSpPr>
          <p:cNvPr id="6" name="Slide Number Placeholder 5">
            <a:extLst>
              <a:ext uri="{FF2B5EF4-FFF2-40B4-BE49-F238E27FC236}">
                <a16:creationId xmlns:a16="http://schemas.microsoft.com/office/drawing/2014/main" id="{C78DE536-E3C5-47A8-89E9-0C79EBBF5D21}"/>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82278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85BC0C-7C29-41DD-BE09-6F0F0AE2CF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279281-2059-4211-A100-C1471644A2A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ABF43A-8C71-466A-9C48-954246555149}"/>
              </a:ext>
            </a:extLst>
          </p:cNvPr>
          <p:cNvSpPr>
            <a:spLocks noGrp="1"/>
          </p:cNvSpPr>
          <p:nvPr>
            <p:ph type="dt" sz="half" idx="10"/>
          </p:nvPr>
        </p:nvSpPr>
        <p:spPr/>
        <p:txBody>
          <a:bodyPr/>
          <a:lstStyle/>
          <a:p>
            <a:fld id="{5A5F260A-D2B5-4973-8B42-5821A09CEC7F}" type="datetime1">
              <a:rPr lang="en-US" smtClean="0"/>
              <a:t>3/22/2023</a:t>
            </a:fld>
            <a:endParaRPr lang="en-US"/>
          </a:p>
        </p:txBody>
      </p:sp>
      <p:sp>
        <p:nvSpPr>
          <p:cNvPr id="5" name="Footer Placeholder 4">
            <a:extLst>
              <a:ext uri="{FF2B5EF4-FFF2-40B4-BE49-F238E27FC236}">
                <a16:creationId xmlns:a16="http://schemas.microsoft.com/office/drawing/2014/main" id="{BED58433-0810-47AE-A50E-CEB645943652}"/>
              </a:ext>
            </a:extLst>
          </p:cNvPr>
          <p:cNvSpPr>
            <a:spLocks noGrp="1"/>
          </p:cNvSpPr>
          <p:nvPr>
            <p:ph type="ftr" sz="quarter" idx="11"/>
          </p:nvPr>
        </p:nvSpPr>
        <p:spPr/>
        <p:txBody>
          <a:bodyPr/>
          <a:lstStyle/>
          <a:p>
            <a:r>
              <a:rPr lang="en-US"/>
              <a:t>January 2022            Welcome to Medicare Presentation</a:t>
            </a:r>
          </a:p>
        </p:txBody>
      </p:sp>
      <p:sp>
        <p:nvSpPr>
          <p:cNvPr id="6" name="Slide Number Placeholder 5">
            <a:extLst>
              <a:ext uri="{FF2B5EF4-FFF2-40B4-BE49-F238E27FC236}">
                <a16:creationId xmlns:a16="http://schemas.microsoft.com/office/drawing/2014/main" id="{34EF24DF-E31E-4BD2-B7C7-16FEBB79E4E7}"/>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88084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88C2-1FEA-49A3-8C9B-24D41E71D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E0AD2-D2E4-4669-A327-CF2F103212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434916-D232-475A-9DC9-50BD957C7EB0}"/>
              </a:ext>
            </a:extLst>
          </p:cNvPr>
          <p:cNvSpPr>
            <a:spLocks noGrp="1"/>
          </p:cNvSpPr>
          <p:nvPr>
            <p:ph type="dt" sz="half" idx="10"/>
          </p:nvPr>
        </p:nvSpPr>
        <p:spPr/>
        <p:txBody>
          <a:bodyPr/>
          <a:lstStyle/>
          <a:p>
            <a:fld id="{63601134-8B74-4221-B188-738B52C08560}" type="datetime1">
              <a:rPr lang="en-US" smtClean="0"/>
              <a:t>3/22/2023</a:t>
            </a:fld>
            <a:endParaRPr lang="en-US"/>
          </a:p>
        </p:txBody>
      </p:sp>
      <p:sp>
        <p:nvSpPr>
          <p:cNvPr id="5" name="Footer Placeholder 4">
            <a:extLst>
              <a:ext uri="{FF2B5EF4-FFF2-40B4-BE49-F238E27FC236}">
                <a16:creationId xmlns:a16="http://schemas.microsoft.com/office/drawing/2014/main" id="{4F86B384-47AA-4DBF-A570-DCE90C7AC250}"/>
              </a:ext>
            </a:extLst>
          </p:cNvPr>
          <p:cNvSpPr>
            <a:spLocks noGrp="1"/>
          </p:cNvSpPr>
          <p:nvPr>
            <p:ph type="ftr" sz="quarter" idx="11"/>
          </p:nvPr>
        </p:nvSpPr>
        <p:spPr/>
        <p:txBody>
          <a:bodyPr/>
          <a:lstStyle/>
          <a:p>
            <a:r>
              <a:rPr lang="en-US"/>
              <a:t>January 2022            Welcome to Medicare Presentation</a:t>
            </a:r>
          </a:p>
        </p:txBody>
      </p:sp>
      <p:sp>
        <p:nvSpPr>
          <p:cNvPr id="6" name="Slide Number Placeholder 5">
            <a:extLst>
              <a:ext uri="{FF2B5EF4-FFF2-40B4-BE49-F238E27FC236}">
                <a16:creationId xmlns:a16="http://schemas.microsoft.com/office/drawing/2014/main" id="{FFA412E4-A7C7-4B76-83EB-D51687C30D2C}"/>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234018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4C7B-3FB8-4FB6-AB43-C70855CCA6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0CF1B0-8E3E-40DE-BDD4-679108DBAC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354A65-4792-4B18-B5BB-7EB095415DB4}"/>
              </a:ext>
            </a:extLst>
          </p:cNvPr>
          <p:cNvSpPr>
            <a:spLocks noGrp="1"/>
          </p:cNvSpPr>
          <p:nvPr>
            <p:ph type="dt" sz="half" idx="10"/>
          </p:nvPr>
        </p:nvSpPr>
        <p:spPr/>
        <p:txBody>
          <a:bodyPr/>
          <a:lstStyle/>
          <a:p>
            <a:fld id="{78E27BAB-7904-4FAD-96E0-D3D7A65B5095}" type="datetime1">
              <a:rPr lang="en-US" smtClean="0"/>
              <a:t>3/22/2023</a:t>
            </a:fld>
            <a:endParaRPr lang="en-US"/>
          </a:p>
        </p:txBody>
      </p:sp>
      <p:sp>
        <p:nvSpPr>
          <p:cNvPr id="5" name="Footer Placeholder 4">
            <a:extLst>
              <a:ext uri="{FF2B5EF4-FFF2-40B4-BE49-F238E27FC236}">
                <a16:creationId xmlns:a16="http://schemas.microsoft.com/office/drawing/2014/main" id="{3E96D2B0-81D9-4B8E-B52D-44E8FAB87445}"/>
              </a:ext>
            </a:extLst>
          </p:cNvPr>
          <p:cNvSpPr>
            <a:spLocks noGrp="1"/>
          </p:cNvSpPr>
          <p:nvPr>
            <p:ph type="ftr" sz="quarter" idx="11"/>
          </p:nvPr>
        </p:nvSpPr>
        <p:spPr/>
        <p:txBody>
          <a:bodyPr/>
          <a:lstStyle/>
          <a:p>
            <a:r>
              <a:rPr lang="en-US"/>
              <a:t>January 2022            Welcome to Medicare Presentation</a:t>
            </a:r>
          </a:p>
        </p:txBody>
      </p:sp>
      <p:sp>
        <p:nvSpPr>
          <p:cNvPr id="6" name="Slide Number Placeholder 5">
            <a:extLst>
              <a:ext uri="{FF2B5EF4-FFF2-40B4-BE49-F238E27FC236}">
                <a16:creationId xmlns:a16="http://schemas.microsoft.com/office/drawing/2014/main" id="{D1A75D42-6C63-490D-80AD-DBA9BB33DDC5}"/>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54062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1462-2006-4ED5-BDCC-6D9A5809EB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E73D7-E61E-450E-9733-7A7F2F9A6B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1922C8-6AD4-463D-BAF9-56423D1C351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751F0E-AA9C-4F37-99A9-A75CF66B4D41}"/>
              </a:ext>
            </a:extLst>
          </p:cNvPr>
          <p:cNvSpPr>
            <a:spLocks noGrp="1"/>
          </p:cNvSpPr>
          <p:nvPr>
            <p:ph type="dt" sz="half" idx="10"/>
          </p:nvPr>
        </p:nvSpPr>
        <p:spPr/>
        <p:txBody>
          <a:bodyPr/>
          <a:lstStyle/>
          <a:p>
            <a:fld id="{6CC5FD4A-FEBD-4451-A65D-4D7DB94A3C42}" type="datetime1">
              <a:rPr lang="en-US" smtClean="0"/>
              <a:t>3/22/2023</a:t>
            </a:fld>
            <a:endParaRPr lang="en-US"/>
          </a:p>
        </p:txBody>
      </p:sp>
      <p:sp>
        <p:nvSpPr>
          <p:cNvPr id="6" name="Footer Placeholder 5">
            <a:extLst>
              <a:ext uri="{FF2B5EF4-FFF2-40B4-BE49-F238E27FC236}">
                <a16:creationId xmlns:a16="http://schemas.microsoft.com/office/drawing/2014/main" id="{F70BBA42-5B58-4DF0-8925-28B952D62342}"/>
              </a:ext>
            </a:extLst>
          </p:cNvPr>
          <p:cNvSpPr>
            <a:spLocks noGrp="1"/>
          </p:cNvSpPr>
          <p:nvPr>
            <p:ph type="ftr" sz="quarter" idx="11"/>
          </p:nvPr>
        </p:nvSpPr>
        <p:spPr/>
        <p:txBody>
          <a:bodyPr/>
          <a:lstStyle/>
          <a:p>
            <a:r>
              <a:rPr lang="en-US"/>
              <a:t>January 2022            Welcome to Medicare Presentation</a:t>
            </a:r>
          </a:p>
        </p:txBody>
      </p:sp>
      <p:sp>
        <p:nvSpPr>
          <p:cNvPr id="7" name="Slide Number Placeholder 6">
            <a:extLst>
              <a:ext uri="{FF2B5EF4-FFF2-40B4-BE49-F238E27FC236}">
                <a16:creationId xmlns:a16="http://schemas.microsoft.com/office/drawing/2014/main" id="{11BE2168-C511-44DB-9B05-6E53F0ECEA56}"/>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1670901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9D86-8A55-488A-AA2F-4C5A805496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020FAD-D74C-49C7-A756-D1E5D3096B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CADBAA-90D5-493E-A801-3AAEDECEC8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B81075-3BCD-48A1-89F0-4B96BBD048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93397D-3C00-4B0C-A381-4AF933FEBE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AF1BFB-D59F-4EA2-AA66-BEBBDA7B1D0B}"/>
              </a:ext>
            </a:extLst>
          </p:cNvPr>
          <p:cNvSpPr>
            <a:spLocks noGrp="1"/>
          </p:cNvSpPr>
          <p:nvPr>
            <p:ph type="dt" sz="half" idx="10"/>
          </p:nvPr>
        </p:nvSpPr>
        <p:spPr/>
        <p:txBody>
          <a:bodyPr/>
          <a:lstStyle/>
          <a:p>
            <a:fld id="{AA3F24C6-D1E5-4913-9559-E99144899A8F}" type="datetime1">
              <a:rPr lang="en-US" smtClean="0"/>
              <a:t>3/22/2023</a:t>
            </a:fld>
            <a:endParaRPr lang="en-US"/>
          </a:p>
        </p:txBody>
      </p:sp>
      <p:sp>
        <p:nvSpPr>
          <p:cNvPr id="8" name="Footer Placeholder 7">
            <a:extLst>
              <a:ext uri="{FF2B5EF4-FFF2-40B4-BE49-F238E27FC236}">
                <a16:creationId xmlns:a16="http://schemas.microsoft.com/office/drawing/2014/main" id="{A580BF20-0EB0-4B60-AF90-F7EBF00E3593}"/>
              </a:ext>
            </a:extLst>
          </p:cNvPr>
          <p:cNvSpPr>
            <a:spLocks noGrp="1"/>
          </p:cNvSpPr>
          <p:nvPr>
            <p:ph type="ftr" sz="quarter" idx="11"/>
          </p:nvPr>
        </p:nvSpPr>
        <p:spPr/>
        <p:txBody>
          <a:bodyPr/>
          <a:lstStyle/>
          <a:p>
            <a:r>
              <a:rPr lang="en-US"/>
              <a:t>January 2022            Welcome to Medicare Presentation</a:t>
            </a:r>
          </a:p>
        </p:txBody>
      </p:sp>
      <p:sp>
        <p:nvSpPr>
          <p:cNvPr id="9" name="Slide Number Placeholder 8">
            <a:extLst>
              <a:ext uri="{FF2B5EF4-FFF2-40B4-BE49-F238E27FC236}">
                <a16:creationId xmlns:a16="http://schemas.microsoft.com/office/drawing/2014/main" id="{3947694B-7540-4560-AAA1-BB7137AC1512}"/>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112548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B8AB-ED4A-4838-8099-2B19B7B604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40E884-BCDC-45DB-8066-2C54182DD484}"/>
              </a:ext>
            </a:extLst>
          </p:cNvPr>
          <p:cNvSpPr>
            <a:spLocks noGrp="1"/>
          </p:cNvSpPr>
          <p:nvPr>
            <p:ph type="dt" sz="half" idx="10"/>
          </p:nvPr>
        </p:nvSpPr>
        <p:spPr/>
        <p:txBody>
          <a:bodyPr/>
          <a:lstStyle/>
          <a:p>
            <a:fld id="{3E84FE00-BD61-4DCB-B32B-CDA79C52B5C3}" type="datetime1">
              <a:rPr lang="en-US" smtClean="0"/>
              <a:t>3/22/2023</a:t>
            </a:fld>
            <a:endParaRPr lang="en-US"/>
          </a:p>
        </p:txBody>
      </p:sp>
      <p:sp>
        <p:nvSpPr>
          <p:cNvPr id="4" name="Footer Placeholder 3">
            <a:extLst>
              <a:ext uri="{FF2B5EF4-FFF2-40B4-BE49-F238E27FC236}">
                <a16:creationId xmlns:a16="http://schemas.microsoft.com/office/drawing/2014/main" id="{581A4611-CBBF-4900-B61A-21A49E1D358E}"/>
              </a:ext>
            </a:extLst>
          </p:cNvPr>
          <p:cNvSpPr>
            <a:spLocks noGrp="1"/>
          </p:cNvSpPr>
          <p:nvPr>
            <p:ph type="ftr" sz="quarter" idx="11"/>
          </p:nvPr>
        </p:nvSpPr>
        <p:spPr/>
        <p:txBody>
          <a:bodyPr/>
          <a:lstStyle/>
          <a:p>
            <a:r>
              <a:rPr lang="en-US"/>
              <a:t>January 2022            Welcome to Medicare Presentation</a:t>
            </a:r>
          </a:p>
        </p:txBody>
      </p:sp>
      <p:sp>
        <p:nvSpPr>
          <p:cNvPr id="5" name="Slide Number Placeholder 4">
            <a:extLst>
              <a:ext uri="{FF2B5EF4-FFF2-40B4-BE49-F238E27FC236}">
                <a16:creationId xmlns:a16="http://schemas.microsoft.com/office/drawing/2014/main" id="{2D1A0E02-7062-4FF2-9A13-0BC63338E995}"/>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67848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44D34-46FB-4991-A50F-779579D3A1C7}"/>
              </a:ext>
            </a:extLst>
          </p:cNvPr>
          <p:cNvSpPr>
            <a:spLocks noGrp="1"/>
          </p:cNvSpPr>
          <p:nvPr>
            <p:ph type="dt" sz="half" idx="10"/>
          </p:nvPr>
        </p:nvSpPr>
        <p:spPr/>
        <p:txBody>
          <a:bodyPr/>
          <a:lstStyle/>
          <a:p>
            <a:fld id="{6513C6CC-0849-4228-88E6-35D058112791}" type="datetime1">
              <a:rPr lang="en-US" smtClean="0"/>
              <a:t>3/22/2023</a:t>
            </a:fld>
            <a:endParaRPr lang="en-US"/>
          </a:p>
        </p:txBody>
      </p:sp>
      <p:sp>
        <p:nvSpPr>
          <p:cNvPr id="3" name="Footer Placeholder 2">
            <a:extLst>
              <a:ext uri="{FF2B5EF4-FFF2-40B4-BE49-F238E27FC236}">
                <a16:creationId xmlns:a16="http://schemas.microsoft.com/office/drawing/2014/main" id="{C9F00193-3353-4D29-8E1E-307817964BF6}"/>
              </a:ext>
            </a:extLst>
          </p:cNvPr>
          <p:cNvSpPr>
            <a:spLocks noGrp="1"/>
          </p:cNvSpPr>
          <p:nvPr>
            <p:ph type="ftr" sz="quarter" idx="11"/>
          </p:nvPr>
        </p:nvSpPr>
        <p:spPr/>
        <p:txBody>
          <a:bodyPr/>
          <a:lstStyle/>
          <a:p>
            <a:r>
              <a:rPr lang="en-US"/>
              <a:t>January 2022            Welcome to Medicare Presentation</a:t>
            </a:r>
          </a:p>
        </p:txBody>
      </p:sp>
      <p:sp>
        <p:nvSpPr>
          <p:cNvPr id="4" name="Slide Number Placeholder 3">
            <a:extLst>
              <a:ext uri="{FF2B5EF4-FFF2-40B4-BE49-F238E27FC236}">
                <a16:creationId xmlns:a16="http://schemas.microsoft.com/office/drawing/2014/main" id="{AAFAEFF6-57FD-407B-B5C9-8872BBB4AF9A}"/>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272161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4BCA-96F9-4711-948A-8E005F362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F9FB24-6A3F-4E3B-A230-AA41EA93E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05D71-216A-4480-98FD-72517F970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327057-8A61-4DD2-BE49-31647D2CF3A7}"/>
              </a:ext>
            </a:extLst>
          </p:cNvPr>
          <p:cNvSpPr>
            <a:spLocks noGrp="1"/>
          </p:cNvSpPr>
          <p:nvPr>
            <p:ph type="dt" sz="half" idx="10"/>
          </p:nvPr>
        </p:nvSpPr>
        <p:spPr/>
        <p:txBody>
          <a:bodyPr/>
          <a:lstStyle/>
          <a:p>
            <a:fld id="{B6DF9F31-F663-459F-9AFD-27017C87F72A}" type="datetime1">
              <a:rPr lang="en-US" smtClean="0"/>
              <a:t>3/22/2023</a:t>
            </a:fld>
            <a:endParaRPr lang="en-US"/>
          </a:p>
        </p:txBody>
      </p:sp>
      <p:sp>
        <p:nvSpPr>
          <p:cNvPr id="6" name="Footer Placeholder 5">
            <a:extLst>
              <a:ext uri="{FF2B5EF4-FFF2-40B4-BE49-F238E27FC236}">
                <a16:creationId xmlns:a16="http://schemas.microsoft.com/office/drawing/2014/main" id="{F7987FC3-A055-4F80-8714-54388B850341}"/>
              </a:ext>
            </a:extLst>
          </p:cNvPr>
          <p:cNvSpPr>
            <a:spLocks noGrp="1"/>
          </p:cNvSpPr>
          <p:nvPr>
            <p:ph type="ftr" sz="quarter" idx="11"/>
          </p:nvPr>
        </p:nvSpPr>
        <p:spPr/>
        <p:txBody>
          <a:bodyPr/>
          <a:lstStyle/>
          <a:p>
            <a:r>
              <a:rPr lang="en-US"/>
              <a:t>January 2022            Welcome to Medicare Presentation</a:t>
            </a:r>
          </a:p>
        </p:txBody>
      </p:sp>
      <p:sp>
        <p:nvSpPr>
          <p:cNvPr id="7" name="Slide Number Placeholder 6">
            <a:extLst>
              <a:ext uri="{FF2B5EF4-FFF2-40B4-BE49-F238E27FC236}">
                <a16:creationId xmlns:a16="http://schemas.microsoft.com/office/drawing/2014/main" id="{5A5341BD-9EC9-472B-B1DA-AEB2C803C884}"/>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275291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21CC-E0F0-48FC-8C79-914445C57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349FDD-52EA-4AC5-B58A-BEEBBBAA03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33205C-CA78-41E8-B3FB-11D215C13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F6D38D-C2F8-4010-BF71-4F3216405DDF}"/>
              </a:ext>
            </a:extLst>
          </p:cNvPr>
          <p:cNvSpPr>
            <a:spLocks noGrp="1"/>
          </p:cNvSpPr>
          <p:nvPr>
            <p:ph type="dt" sz="half" idx="10"/>
          </p:nvPr>
        </p:nvSpPr>
        <p:spPr/>
        <p:txBody>
          <a:bodyPr/>
          <a:lstStyle/>
          <a:p>
            <a:fld id="{106F93CC-E877-4555-AE16-52A1795CEE95}" type="datetime1">
              <a:rPr lang="en-US" smtClean="0"/>
              <a:t>3/22/2023</a:t>
            </a:fld>
            <a:endParaRPr lang="en-US"/>
          </a:p>
        </p:txBody>
      </p:sp>
      <p:sp>
        <p:nvSpPr>
          <p:cNvPr id="6" name="Footer Placeholder 5">
            <a:extLst>
              <a:ext uri="{FF2B5EF4-FFF2-40B4-BE49-F238E27FC236}">
                <a16:creationId xmlns:a16="http://schemas.microsoft.com/office/drawing/2014/main" id="{B3014F70-B60E-4BC8-863B-9BBFF8F4593E}"/>
              </a:ext>
            </a:extLst>
          </p:cNvPr>
          <p:cNvSpPr>
            <a:spLocks noGrp="1"/>
          </p:cNvSpPr>
          <p:nvPr>
            <p:ph type="ftr" sz="quarter" idx="11"/>
          </p:nvPr>
        </p:nvSpPr>
        <p:spPr/>
        <p:txBody>
          <a:bodyPr/>
          <a:lstStyle/>
          <a:p>
            <a:r>
              <a:rPr lang="en-US"/>
              <a:t>January 2022            Welcome to Medicare Presentation</a:t>
            </a:r>
          </a:p>
        </p:txBody>
      </p:sp>
      <p:sp>
        <p:nvSpPr>
          <p:cNvPr id="7" name="Slide Number Placeholder 6">
            <a:extLst>
              <a:ext uri="{FF2B5EF4-FFF2-40B4-BE49-F238E27FC236}">
                <a16:creationId xmlns:a16="http://schemas.microsoft.com/office/drawing/2014/main" id="{1E64C316-BFFF-47B9-BF70-6236B3E7C60C}"/>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62519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5A8B38-1AC9-49B5-B4D0-281043048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6C7591-32EC-48A8-AFE7-044F88887C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D7E66-DA99-41AE-8AE0-D82517239D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21A0C-AC4D-4C51-A43F-737A6EF0171B}" type="datetime1">
              <a:rPr lang="en-US" smtClean="0"/>
              <a:t>3/22/2023</a:t>
            </a:fld>
            <a:endParaRPr lang="en-US"/>
          </a:p>
        </p:txBody>
      </p:sp>
      <p:sp>
        <p:nvSpPr>
          <p:cNvPr id="5" name="Footer Placeholder 4">
            <a:extLst>
              <a:ext uri="{FF2B5EF4-FFF2-40B4-BE49-F238E27FC236}">
                <a16:creationId xmlns:a16="http://schemas.microsoft.com/office/drawing/2014/main" id="{977D345C-83EE-462B-BE7B-6DE9AFBFBE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January 2022            Welcome to Medicare Presentation</a:t>
            </a:r>
          </a:p>
        </p:txBody>
      </p:sp>
      <p:sp>
        <p:nvSpPr>
          <p:cNvPr id="6" name="Slide Number Placeholder 5">
            <a:extLst>
              <a:ext uri="{FF2B5EF4-FFF2-40B4-BE49-F238E27FC236}">
                <a16:creationId xmlns:a16="http://schemas.microsoft.com/office/drawing/2014/main" id="{C13DB3E8-17D6-4581-8FF7-17893DBE0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A7B69-93E2-4D34-896D-EFDD7F03AB74}" type="slidenum">
              <a:rPr lang="en-US" smtClean="0"/>
              <a:t>‹#›</a:t>
            </a:fld>
            <a:endParaRPr lang="en-US"/>
          </a:p>
        </p:txBody>
      </p:sp>
    </p:spTree>
    <p:extLst>
      <p:ext uri="{BB962C8B-B14F-4D97-AF65-F5344CB8AC3E}">
        <p14:creationId xmlns:p14="http://schemas.microsoft.com/office/powerpoint/2010/main" val="1158914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41N2G5fLKAhXF7iYKHTc8BnkQjRwIBw&amp;url=https://www.pinterest.com/pin/278519558182101666/&amp;psig=AFQjCNGWlTr4fEJcb75u9Cnkh3w84UIxsw&amp;ust=1455385831807792"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hyperlink" Target="https://oci.wi.gov/Pages/Consumers/PI-002.aspx"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oci.wi.gov/Pages/Consumers/PI-010.aspx"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www.medicare.gov/"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png"/><Relationship Id="rId7" Type="http://schemas.openxmlformats.org/officeDocument/2006/relationships/diagramColors" Target="../diagrams/colors1.xml"/><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www.dhs.wisconsin.gov/seniorcare"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6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hyperlink" Target="https://dhs.wi.gov/medicare-help"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hyperlink" Target="http://theconversation.com/why-are-some-generic-drugs-getting-so-expensive-35603" TargetMode="External"/><Relationship Id="rId4" Type="http://schemas.openxmlformats.org/officeDocument/2006/relationships/image" Target="../media/image31.jpg"/></Relationships>
</file>

<file path=ppt/slides/_rels/slide6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hyperlink" Target="http://theconversation.com/why-are-some-generic-drugs-getting-so-expensive-35603" TargetMode="External"/><Relationship Id="rId4" Type="http://schemas.openxmlformats.org/officeDocument/2006/relationships/image" Target="../media/image31.jpg"/></Relationships>
</file>

<file path=ppt/slides/_rels/slide6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comments" Target="../comments/comment2.xml"/><Relationship Id="rId4" Type="http://schemas.openxmlformats.org/officeDocument/2006/relationships/diagramLayout" Target="../diagrams/layout2.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8" Type="http://schemas.openxmlformats.org/officeDocument/2006/relationships/hyperlink" Target="https://www.ssa.gov/benefits/medicare/prescriptionhelp.html" TargetMode="External"/><Relationship Id="rId3" Type="http://schemas.openxmlformats.org/officeDocument/2006/relationships/hyperlink" Target="http://www.dhs.wisconsin.gov/medicaid" TargetMode="External"/><Relationship Id="rId7" Type="http://schemas.openxmlformats.org/officeDocument/2006/relationships/hyperlink" Target="https://www.dhs.wisconsin.gov/benefit-specialists/index.htm" TargetMode="External"/><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hyperlink" Target="https://www.dhs.wisconsin.gov/forwardhealth/imagency/index.htm" TargetMode="External"/><Relationship Id="rId5" Type="http://schemas.openxmlformats.org/officeDocument/2006/relationships/hyperlink" Target="https://access.wisconsin.gov/access/" TargetMode="External"/><Relationship Id="rId4" Type="http://schemas.openxmlformats.org/officeDocument/2006/relationships/hyperlink" Target="https://www.dhs.wisconsin.gov/library/p-10062.htm" TargetMode="External"/><Relationship Id="rId9" Type="http://schemas.openxmlformats.org/officeDocument/2006/relationships/hyperlink" Target="http://www.dhs.wisconsin.gov/seniorcare"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hyperlink" Target="http://www.mymedicare.gov/"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https://www.dhs.wisconsin.gov/benefit-specialists/medicare-counseling.htm" TargetMode="Externa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2ahUKEwjampK51LzZAhWByoMKHbIcAyUQjRx6BAgAEAY&amp;url=http://clipart-library.com/check-mark-symbol.html&amp;psig=AOvVaw0pqkyRWRr5sC-RGH6gIM_a&amp;ust=1519496691244745"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ssa.gov/agency/contact/" TargetMode="Externa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s://www.medicare.gov/basics/get-started-with-medicare/sign-up/when-does-medicare-coverage-start"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4000" y="1259006"/>
            <a:ext cx="9144000" cy="1058988"/>
          </a:xfrm>
        </p:spPr>
        <p:txBody>
          <a:bodyPr/>
          <a:lstStyle/>
          <a:p>
            <a:r>
              <a:rPr lang="en-US" dirty="0">
                <a:solidFill>
                  <a:schemeClr val="accent1">
                    <a:lumMod val="50000"/>
                  </a:schemeClr>
                </a:solidFill>
                <a:latin typeface="Arial" panose="020B0604020202020204" pitchFamily="34" charset="0"/>
                <a:cs typeface="Arial" panose="020B0604020202020204" pitchFamily="34" charset="0"/>
              </a:rPr>
              <a:t>Welcome to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189635" y="2346931"/>
            <a:ext cx="7569200" cy="1827930"/>
          </a:xfrm>
        </p:spPr>
        <p:txBody>
          <a:bodyPr>
            <a:norm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FF0000"/>
                </a:solidFill>
                <a:effectLst/>
                <a:uLnTx/>
                <a:uFillTx/>
                <a:latin typeface="Arial" charset="0"/>
                <a:ea typeface="+mn-ea"/>
                <a:cs typeface="Arial" charset="0"/>
              </a:rPr>
              <a:t> </a:t>
            </a:r>
            <a:r>
              <a:rPr kumimoji="0" lang="en-US" altLang="en-US" sz="2800" b="0" i="0" u="none" strike="noStrike" kern="1200" cap="none" spc="0" normalizeH="0" baseline="0" noProof="0" dirty="0">
                <a:ln>
                  <a:noFill/>
                </a:ln>
                <a:solidFill>
                  <a:prstClr val="black"/>
                </a:solidFill>
                <a:effectLst/>
                <a:uLnTx/>
                <a:uFillTx/>
                <a:latin typeface="Arial" charset="0"/>
                <a:ea typeface="+mn-ea"/>
                <a:cs typeface="Arial" charset="0"/>
              </a:rPr>
              <a:t>An Educational Series for People with Medicare in Wisconsin</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Wisconsin SHIP:  1-800-242-1060</a:t>
            </a:r>
          </a:p>
          <a:p>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endParaRPr lang="en-US" dirty="0"/>
          </a:p>
        </p:txBody>
      </p:sp>
      <p:pic>
        <p:nvPicPr>
          <p:cNvPr id="10" name="Picture 9" descr="A picture containing text&#10;&#10;Description automatically generated">
            <a:extLst>
              <a:ext uri="{FF2B5EF4-FFF2-40B4-BE49-F238E27FC236}">
                <a16:creationId xmlns:a16="http://schemas.microsoft.com/office/drawing/2014/main" id="{F4B50692-09A7-CA44-4C9A-F51FB5CE7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524" y="4247748"/>
            <a:ext cx="2961423" cy="1465195"/>
          </a:xfrm>
          <a:prstGeom prst="rect">
            <a:avLst/>
          </a:prstGeom>
        </p:spPr>
      </p:pic>
    </p:spTree>
    <p:extLst>
      <p:ext uri="{BB962C8B-B14F-4D97-AF65-F5344CB8AC3E}">
        <p14:creationId xmlns:p14="http://schemas.microsoft.com/office/powerpoint/2010/main" val="2049938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404499" y="1435433"/>
            <a:ext cx="9144000" cy="650915"/>
          </a:xfrm>
        </p:spPr>
        <p:txBody>
          <a:bodyPr>
            <a:normAutofit/>
          </a:bodyPr>
          <a:lstStyle/>
          <a:p>
            <a:r>
              <a:rPr lang="en-US" sz="3600" b="1" dirty="0">
                <a:latin typeface="Arial" panose="020B0604020202020204" pitchFamily="34" charset="0"/>
                <a:cs typeface="Arial" panose="020B0604020202020204" pitchFamily="34" charset="0"/>
              </a:rPr>
              <a:t>Medicare Card </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3353026" y="4538346"/>
            <a:ext cx="5574489" cy="1230944"/>
          </a:xfrm>
        </p:spPr>
        <p:txBody>
          <a:bodyPr/>
          <a:lstStyle/>
          <a:p>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Enrollment in Medicare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1026" name="Picture 2" descr="Image result for medicare card images">
            <a:extLst>
              <a:ext uri="{FF2B5EF4-FFF2-40B4-BE49-F238E27FC236}">
                <a16:creationId xmlns:a16="http://schemas.microsoft.com/office/drawing/2014/main" id="{6D3792E4-B8DC-4FB7-8168-09DFDF526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906" y="2308235"/>
            <a:ext cx="6075185" cy="3826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243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08A1AE-223C-E5EB-C81E-727C664ED33B}"/>
              </a:ext>
            </a:extLst>
          </p:cNvPr>
          <p:cNvSpPr/>
          <p:nvPr/>
        </p:nvSpPr>
        <p:spPr>
          <a:xfrm>
            <a:off x="994410" y="2207912"/>
            <a:ext cx="6545137" cy="489568"/>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Presentation Outline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994410" y="1739705"/>
            <a:ext cx="7438605" cy="428390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2400" dirty="0">
                <a:cs typeface="Arial" panose="020B0604020202020204" pitchFamily="34" charset="0"/>
              </a:rPr>
              <a:t>Part 1: Enrollment in Medicare</a:t>
            </a:r>
          </a:p>
          <a:p>
            <a:pPr marL="0" indent="0">
              <a:spcAft>
                <a:spcPts val="1000"/>
              </a:spcAft>
              <a:buNone/>
            </a:pPr>
            <a:r>
              <a:rPr lang="en-US" sz="2400" dirty="0">
                <a:cs typeface="Arial" panose="020B0604020202020204" pitchFamily="34" charset="0"/>
              </a:rPr>
              <a:t>Part 2: Medicare Basics; Part A; Part B</a:t>
            </a:r>
          </a:p>
          <a:p>
            <a:pPr marL="0" indent="0">
              <a:spcAft>
                <a:spcPts val="1000"/>
              </a:spcAft>
              <a:buNone/>
            </a:pPr>
            <a:r>
              <a:rPr lang="en-US" sz="2400" dirty="0">
                <a:cs typeface="Arial" panose="020B0604020202020204" pitchFamily="34" charset="0"/>
              </a:rPr>
              <a:t>Part 3: Your Coverage Choices; Original Medicare; 	Medigap Insurance</a:t>
            </a:r>
          </a:p>
          <a:p>
            <a:pPr marL="0" indent="0">
              <a:spcAft>
                <a:spcPts val="1000"/>
              </a:spcAft>
              <a:buNone/>
            </a:pPr>
            <a:r>
              <a:rPr lang="en-US" sz="2400" dirty="0">
                <a:cs typeface="Arial" panose="020B0604020202020204" pitchFamily="34" charset="0"/>
              </a:rPr>
              <a:t>Part 4: Medicare Advantage; Other Types of Coverage</a:t>
            </a:r>
          </a:p>
          <a:p>
            <a:pPr marL="0" indent="0">
              <a:spcAft>
                <a:spcPts val="1000"/>
              </a:spcAft>
              <a:buNone/>
            </a:pPr>
            <a:r>
              <a:rPr lang="en-US" sz="2400" dirty="0">
                <a:cs typeface="Arial" panose="020B0604020202020204" pitchFamily="34" charset="0"/>
              </a:rPr>
              <a:t>Part 5: Medicare Part D; SeniorCare; Annual Open 	Enrollment Period</a:t>
            </a:r>
          </a:p>
          <a:p>
            <a:pPr marL="0" indent="0">
              <a:spcAft>
                <a:spcPts val="1000"/>
              </a:spcAft>
              <a:buNone/>
            </a:pPr>
            <a:r>
              <a:rPr lang="en-US" sz="2400" dirty="0">
                <a:cs typeface="Arial" panose="020B0604020202020204" pitchFamily="34" charset="0"/>
              </a:rPr>
              <a:t>Part 6: Help for People with Limited Income; Protect 	Yourself &amp; Prevent Fraud; Review and Resources</a:t>
            </a:r>
          </a:p>
          <a:p>
            <a:pPr marL="0" indent="0">
              <a:buNone/>
            </a:pPr>
            <a:endParaRPr lang="en-US" sz="2400" dirty="0">
              <a:cs typeface="Arial" panose="020B0604020202020204" pitchFamily="34" charset="0"/>
            </a:endParaRPr>
          </a:p>
        </p:txBody>
      </p:sp>
      <p:sp>
        <p:nvSpPr>
          <p:cNvPr id="9" name="TextBox 8">
            <a:extLst>
              <a:ext uri="{FF2B5EF4-FFF2-40B4-BE49-F238E27FC236}">
                <a16:creationId xmlns:a16="http://schemas.microsoft.com/office/drawing/2014/main" id="{9EA4FD0B-5A9E-4C38-97BE-E98AF066CACD}"/>
              </a:ext>
            </a:extLst>
          </p:cNvPr>
          <p:cNvSpPr txBox="1"/>
          <p:nvPr/>
        </p:nvSpPr>
        <p:spPr>
          <a:xfrm>
            <a:off x="8911326" y="5246107"/>
            <a:ext cx="2848741"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sz="1700" dirty="0"/>
              <a:t>Find more detailed information in your Medicare &amp; You 2023 Handbook</a:t>
            </a:r>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p:txBody>
          <a:bodyPr/>
          <a:lstStyle/>
          <a:p>
            <a:fld id="{844A7B69-93E2-4D34-896D-EFDD7F03AB74}" type="slidenum">
              <a:rPr lang="en-US" smtClean="0"/>
              <a:t>11</a:t>
            </a:fld>
            <a:endParaRPr lang="en-US"/>
          </a:p>
        </p:txBody>
      </p:sp>
      <p:pic>
        <p:nvPicPr>
          <p:cNvPr id="2" name="Picture 1">
            <a:extLst>
              <a:ext uri="{FF2B5EF4-FFF2-40B4-BE49-F238E27FC236}">
                <a16:creationId xmlns:a16="http://schemas.microsoft.com/office/drawing/2014/main" id="{BA197ABE-BD49-4AED-BABB-E4D4DD383817}"/>
              </a:ext>
            </a:extLst>
          </p:cNvPr>
          <p:cNvPicPr>
            <a:picLocks noChangeAspect="1"/>
          </p:cNvPicPr>
          <p:nvPr/>
        </p:nvPicPr>
        <p:blipFill>
          <a:blip r:embed="rId3"/>
          <a:stretch>
            <a:fillRect/>
          </a:stretch>
        </p:blipFill>
        <p:spPr>
          <a:xfrm>
            <a:off x="8869416" y="1320597"/>
            <a:ext cx="2848740" cy="3712908"/>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787738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12</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endParaRPr lang="en-US" sz="4000" dirty="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C781D51A-2063-4A6D-A1F2-3BBFBD1EB26A}"/>
              </a:ext>
            </a:extLst>
          </p:cNvPr>
          <p:cNvSpPr txBox="1">
            <a:spLocks/>
          </p:cNvSpPr>
          <p:nvPr/>
        </p:nvSpPr>
        <p:spPr>
          <a:xfrm>
            <a:off x="838200" y="1688070"/>
            <a:ext cx="8809383" cy="5244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5400" b="1" dirty="0"/>
              <a:t>Part 2</a:t>
            </a:r>
          </a:p>
          <a:p>
            <a:pPr marL="0" indent="0">
              <a:spcAft>
                <a:spcPts val="1200"/>
              </a:spcAft>
              <a:buNone/>
            </a:pPr>
            <a:r>
              <a:rPr lang="en-US" sz="3600" dirty="0">
                <a:cs typeface="Arial" panose="020B0604020202020204" pitchFamily="34" charset="0"/>
              </a:rPr>
              <a:t>Medicare Basics</a:t>
            </a:r>
            <a:endParaRPr lang="en-US" sz="3600" dirty="0"/>
          </a:p>
          <a:p>
            <a:pPr lvl="1">
              <a:buFont typeface="Wingdings" panose="05000000000000000000" pitchFamily="2" charset="2"/>
              <a:buChar char="§"/>
            </a:pPr>
            <a:endParaRPr lang="en-US" dirty="0"/>
          </a:p>
        </p:txBody>
      </p:sp>
      <p:pic>
        <p:nvPicPr>
          <p:cNvPr id="3" name="Picture 2">
            <a:extLst>
              <a:ext uri="{FF2B5EF4-FFF2-40B4-BE49-F238E27FC236}">
                <a16:creationId xmlns:a16="http://schemas.microsoft.com/office/drawing/2014/main" id="{8ECFD6F4-55AE-4D74-81DE-6FB915B0112D}"/>
              </a:ext>
            </a:extLst>
          </p:cNvPr>
          <p:cNvPicPr>
            <a:picLocks noChangeAspect="1"/>
          </p:cNvPicPr>
          <p:nvPr/>
        </p:nvPicPr>
        <p:blipFill rotWithShape="1">
          <a:blip r:embed="rId3">
            <a:extLst>
              <a:ext uri="{28A0092B-C50C-407E-A947-70E740481C1C}">
                <a14:useLocalDpi xmlns:a14="http://schemas.microsoft.com/office/drawing/2010/main" val="0"/>
              </a:ext>
            </a:extLst>
          </a:blip>
          <a:srcRect l="5174" t="22669"/>
          <a:stretch/>
        </p:blipFill>
        <p:spPr>
          <a:xfrm>
            <a:off x="4532244" y="1490457"/>
            <a:ext cx="7659756" cy="4160701"/>
          </a:xfrm>
          <a:prstGeom prst="rect">
            <a:avLst/>
          </a:prstGeom>
        </p:spPr>
      </p:pic>
      <p:pic>
        <p:nvPicPr>
          <p:cNvPr id="9" name="Picture 8">
            <a:extLst>
              <a:ext uri="{FF2B5EF4-FFF2-40B4-BE49-F238E27FC236}">
                <a16:creationId xmlns:a16="http://schemas.microsoft.com/office/drawing/2014/main" id="{B2A81A2E-C4E2-4142-9D7F-A810CDE8156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070" y="5522772"/>
            <a:ext cx="2855189" cy="896741"/>
          </a:xfrm>
          <a:prstGeom prst="rect">
            <a:avLst/>
          </a:prstGeom>
          <a:noFill/>
          <a:ln>
            <a:noFill/>
          </a:ln>
        </p:spPr>
      </p:pic>
    </p:spTree>
    <p:extLst>
      <p:ext uri="{BB962C8B-B14F-4D97-AF65-F5344CB8AC3E}">
        <p14:creationId xmlns:p14="http://schemas.microsoft.com/office/powerpoint/2010/main" val="1658021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Basics</a:t>
            </a:r>
          </a:p>
          <a:p>
            <a:pPr algn="ctr"/>
            <a:endParaRPr lang="en-US" sz="1200" dirty="0">
              <a:solidFill>
                <a:schemeClr val="bg1"/>
              </a:solidFill>
              <a:latin typeface="Arial" panose="020B0604020202020204" pitchFamily="34" charset="0"/>
              <a:cs typeface="Arial" panose="020B0604020202020204" pitchFamily="34" charset="0"/>
            </a:endParaRPr>
          </a:p>
        </p:txBody>
      </p:sp>
      <p:graphicFrame>
        <p:nvGraphicFramePr>
          <p:cNvPr id="5" name="Content Placeholder 3">
            <a:extLst>
              <a:ext uri="{FF2B5EF4-FFF2-40B4-BE49-F238E27FC236}">
                <a16:creationId xmlns:a16="http://schemas.microsoft.com/office/drawing/2014/main" id="{4AD5AB41-F4F9-4801-8458-7FF81BDB6F0C}"/>
              </a:ext>
            </a:extLst>
          </p:cNvPr>
          <p:cNvGraphicFramePr>
            <a:graphicFrameLocks/>
          </p:cNvGraphicFramePr>
          <p:nvPr>
            <p:extLst>
              <p:ext uri="{D42A27DB-BD31-4B8C-83A1-F6EECF244321}">
                <p14:modId xmlns:p14="http://schemas.microsoft.com/office/powerpoint/2010/main" val="4031649164"/>
              </p:ext>
            </p:extLst>
          </p:nvPr>
        </p:nvGraphicFramePr>
        <p:xfrm>
          <a:off x="1616764" y="1214507"/>
          <a:ext cx="8746436" cy="5141843"/>
        </p:xfrm>
        <a:graphic>
          <a:graphicData uri="http://schemas.openxmlformats.org/drawingml/2006/table">
            <a:tbl>
              <a:tblPr firstRow="1" bandRow="1">
                <a:tableStyleId>{5C22544A-7EE6-4342-B048-85BDC9FD1C3A}</a:tableStyleId>
              </a:tblPr>
              <a:tblGrid>
                <a:gridCol w="4373218">
                  <a:extLst>
                    <a:ext uri="{9D8B030D-6E8A-4147-A177-3AD203B41FA5}">
                      <a16:colId xmlns:a16="http://schemas.microsoft.com/office/drawing/2014/main" val="20001"/>
                    </a:ext>
                  </a:extLst>
                </a:gridCol>
                <a:gridCol w="4373218">
                  <a:extLst>
                    <a:ext uri="{9D8B030D-6E8A-4147-A177-3AD203B41FA5}">
                      <a16:colId xmlns:a16="http://schemas.microsoft.com/office/drawing/2014/main" val="20002"/>
                    </a:ext>
                  </a:extLst>
                </a:gridCol>
              </a:tblGrid>
              <a:tr h="388064">
                <a:tc>
                  <a:txBody>
                    <a:bodyPr/>
                    <a:lstStyle/>
                    <a:p>
                      <a:pPr algn="ctr"/>
                      <a:r>
                        <a:rPr lang="en-US" b="1" dirty="0">
                          <a:latin typeface="Arial" pitchFamily="34" charset="0"/>
                          <a:cs typeface="Arial" pitchFamily="34" charset="0"/>
                        </a:rPr>
                        <a:t>Part of Medicare</a:t>
                      </a:r>
                    </a:p>
                  </a:txBody>
                  <a:tcPr>
                    <a:solidFill>
                      <a:srgbClr val="00817E"/>
                    </a:solidFill>
                  </a:tcPr>
                </a:tc>
                <a:tc>
                  <a:txBody>
                    <a:bodyPr/>
                    <a:lstStyle/>
                    <a:p>
                      <a:r>
                        <a:rPr lang="en-US" dirty="0">
                          <a:latin typeface="Arial" pitchFamily="34" charset="0"/>
                          <a:cs typeface="Arial" pitchFamily="34" charset="0"/>
                        </a:rPr>
                        <a:t>What</a:t>
                      </a:r>
                      <a:r>
                        <a:rPr lang="en-US" baseline="0" dirty="0">
                          <a:latin typeface="Arial" pitchFamily="34" charset="0"/>
                          <a:cs typeface="Arial" pitchFamily="34" charset="0"/>
                        </a:rPr>
                        <a:t> It Covers</a:t>
                      </a:r>
                      <a:endParaRPr lang="en-US" dirty="0">
                        <a:latin typeface="Arial" pitchFamily="34" charset="0"/>
                        <a:cs typeface="Arial" pitchFamily="34" charset="0"/>
                      </a:endParaRPr>
                    </a:p>
                  </a:txBody>
                  <a:tcPr>
                    <a:solidFill>
                      <a:srgbClr val="00817E"/>
                    </a:solidFill>
                  </a:tcPr>
                </a:tc>
                <a:extLst>
                  <a:ext uri="{0D108BD9-81ED-4DB2-BD59-A6C34878D82A}">
                    <a16:rowId xmlns:a16="http://schemas.microsoft.com/office/drawing/2014/main" val="10000"/>
                  </a:ext>
                </a:extLst>
              </a:tr>
              <a:tr h="12612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latin typeface="Arial" pitchFamily="34" charset="0"/>
                          <a:cs typeface="Arial" pitchFamily="34" charset="0"/>
                        </a:rPr>
                        <a:t>Part A </a:t>
                      </a:r>
                      <a:br>
                        <a:rPr lang="en-US" b="1" dirty="0">
                          <a:latin typeface="Arial" pitchFamily="34" charset="0"/>
                          <a:cs typeface="Arial" pitchFamily="34" charset="0"/>
                        </a:rPr>
                      </a:br>
                      <a:r>
                        <a:rPr lang="en-US" b="1" dirty="0">
                          <a:latin typeface="Arial" pitchFamily="34" charset="0"/>
                          <a:cs typeface="Arial" pitchFamily="34" charset="0"/>
                        </a:rPr>
                        <a:t>(Hospital</a:t>
                      </a:r>
                      <a:r>
                        <a:rPr lang="en-US" b="1" baseline="0" dirty="0">
                          <a:latin typeface="Arial" pitchFamily="34" charset="0"/>
                          <a:cs typeface="Arial" pitchFamily="34" charset="0"/>
                        </a:rPr>
                        <a:t> Insurance)</a:t>
                      </a:r>
                      <a:endParaRPr lang="en-US"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Helps cover inpatient care in hospitals and skilled nursing facilities,</a:t>
                      </a:r>
                      <a:r>
                        <a:rPr lang="en-US" baseline="0" dirty="0">
                          <a:latin typeface="Arial" pitchFamily="34" charset="0"/>
                          <a:cs typeface="Arial" pitchFamily="34" charset="0"/>
                        </a:rPr>
                        <a:t> as well as </a:t>
                      </a:r>
                      <a:r>
                        <a:rPr lang="en-US" dirty="0">
                          <a:latin typeface="Arial" pitchFamily="34" charset="0"/>
                          <a:cs typeface="Arial" pitchFamily="34" charset="0"/>
                        </a:rPr>
                        <a:t>hospice, some home health care, and blood.</a:t>
                      </a:r>
                    </a:p>
                  </a:txBody>
                  <a:tcPr/>
                </a:tc>
                <a:extLst>
                  <a:ext uri="{0D108BD9-81ED-4DB2-BD59-A6C34878D82A}">
                    <a16:rowId xmlns:a16="http://schemas.microsoft.com/office/drawing/2014/main" val="10004"/>
                  </a:ext>
                </a:extLst>
              </a:tr>
              <a:tr h="970159">
                <a:tc>
                  <a:txBody>
                    <a:bodyPr/>
                    <a:lstStyle/>
                    <a:p>
                      <a:pPr algn="ctr"/>
                      <a:r>
                        <a:rPr lang="en-US" b="1" dirty="0">
                          <a:latin typeface="Arial" pitchFamily="34" charset="0"/>
                          <a:cs typeface="Arial" pitchFamily="34" charset="0"/>
                        </a:rPr>
                        <a:t>Part B </a:t>
                      </a:r>
                      <a:br>
                        <a:rPr lang="en-US" b="1" dirty="0">
                          <a:latin typeface="Arial" pitchFamily="34" charset="0"/>
                          <a:cs typeface="Arial" pitchFamily="34" charset="0"/>
                        </a:rPr>
                      </a:br>
                      <a:r>
                        <a:rPr lang="en-US" b="1" dirty="0">
                          <a:latin typeface="Arial" pitchFamily="34" charset="0"/>
                          <a:cs typeface="Arial" pitchFamily="34" charset="0"/>
                        </a:rPr>
                        <a:t>(Medical Insurance)</a:t>
                      </a:r>
                    </a:p>
                  </a:txBody>
                  <a:tcPr/>
                </a:tc>
                <a:tc>
                  <a:txBody>
                    <a:bodyPr/>
                    <a:lstStyle/>
                    <a:p>
                      <a:r>
                        <a:rPr lang="en-US" dirty="0">
                          <a:latin typeface="Arial" pitchFamily="34" charset="0"/>
                          <a:cs typeface="Arial" pitchFamily="34" charset="0"/>
                        </a:rPr>
                        <a:t>Helps</a:t>
                      </a:r>
                      <a:r>
                        <a:rPr lang="en-US" baseline="0" dirty="0">
                          <a:latin typeface="Arial" pitchFamily="34" charset="0"/>
                          <a:cs typeface="Arial" pitchFamily="34" charset="0"/>
                        </a:rPr>
                        <a:t> cover d</a:t>
                      </a:r>
                      <a:r>
                        <a:rPr lang="en-US" dirty="0">
                          <a:latin typeface="Arial" pitchFamily="34" charset="0"/>
                          <a:cs typeface="Arial" pitchFamily="34" charset="0"/>
                        </a:rPr>
                        <a:t>octors’ services, outpatient care, home health care, and some</a:t>
                      </a:r>
                      <a:r>
                        <a:rPr lang="en-US" baseline="0" dirty="0">
                          <a:latin typeface="Arial" pitchFamily="34" charset="0"/>
                          <a:cs typeface="Arial" pitchFamily="34" charset="0"/>
                        </a:rPr>
                        <a:t> preventive services.</a:t>
                      </a:r>
                      <a:endParaRPr lang="en-US" dirty="0">
                        <a:latin typeface="Arial" pitchFamily="34" charset="0"/>
                        <a:cs typeface="Arial" pitchFamily="34" charset="0"/>
                      </a:endParaRPr>
                    </a:p>
                  </a:txBody>
                  <a:tcPr/>
                </a:tc>
                <a:extLst>
                  <a:ext uri="{0D108BD9-81ED-4DB2-BD59-A6C34878D82A}">
                    <a16:rowId xmlns:a16="http://schemas.microsoft.com/office/drawing/2014/main" val="10001"/>
                  </a:ext>
                </a:extLst>
              </a:tr>
              <a:tr h="1552254">
                <a:tc>
                  <a:txBody>
                    <a:bodyPr/>
                    <a:lstStyle/>
                    <a:p>
                      <a:pPr algn="ctr"/>
                      <a:r>
                        <a:rPr lang="en-US" b="1" dirty="0">
                          <a:latin typeface="Arial" pitchFamily="34" charset="0"/>
                          <a:cs typeface="Arial" pitchFamily="34" charset="0"/>
                        </a:rPr>
                        <a:t>Medicare Advantage (Part C)</a:t>
                      </a:r>
                      <a:br>
                        <a:rPr lang="en-US" b="1" dirty="0">
                          <a:latin typeface="Arial" pitchFamily="34" charset="0"/>
                          <a:cs typeface="Arial" pitchFamily="34" charset="0"/>
                        </a:rPr>
                      </a:br>
                      <a:endParaRPr lang="en-US" b="1" dirty="0">
                        <a:latin typeface="Arial" pitchFamily="34" charset="0"/>
                        <a:cs typeface="Arial" pitchFamily="34" charset="0"/>
                      </a:endParaRPr>
                    </a:p>
                  </a:txBody>
                  <a:tcPr/>
                </a:tc>
                <a:tc>
                  <a:txBody>
                    <a:bodyPr/>
                    <a:lstStyle/>
                    <a:p>
                      <a:r>
                        <a:rPr lang="en-US" dirty="0">
                          <a:latin typeface="Arial" pitchFamily="34" charset="0"/>
                          <a:cs typeface="Arial" pitchFamily="34" charset="0"/>
                        </a:rPr>
                        <a:t>An alternative to original Medicare, </a:t>
                      </a:r>
                      <a:r>
                        <a:rPr lang="en-US" baseline="0" dirty="0">
                          <a:latin typeface="Arial" pitchFamily="34" charset="0"/>
                          <a:cs typeface="Arial" pitchFamily="34" charset="0"/>
                        </a:rPr>
                        <a:t>managed by a private insurance company under contract with Medicare. Combines Part A and B and usually   Part D.</a:t>
                      </a:r>
                      <a:endParaRPr lang="en-US" dirty="0">
                        <a:latin typeface="Arial" pitchFamily="34" charset="0"/>
                        <a:cs typeface="Arial" pitchFamily="34" charset="0"/>
                      </a:endParaRPr>
                    </a:p>
                  </a:txBody>
                  <a:tcPr/>
                </a:tc>
                <a:extLst>
                  <a:ext uri="{0D108BD9-81ED-4DB2-BD59-A6C34878D82A}">
                    <a16:rowId xmlns:a16="http://schemas.microsoft.com/office/drawing/2014/main" val="10002"/>
                  </a:ext>
                </a:extLst>
              </a:tr>
              <a:tr h="970159">
                <a:tc>
                  <a:txBody>
                    <a:bodyPr/>
                    <a:lstStyle/>
                    <a:p>
                      <a:pPr algn="ctr"/>
                      <a:r>
                        <a:rPr lang="en-US" b="1" dirty="0">
                          <a:latin typeface="Arial" pitchFamily="34" charset="0"/>
                          <a:cs typeface="Arial" pitchFamily="34" charset="0"/>
                        </a:rPr>
                        <a:t>Part D</a:t>
                      </a:r>
                      <a:br>
                        <a:rPr lang="en-US" b="1" dirty="0">
                          <a:latin typeface="Arial" pitchFamily="34" charset="0"/>
                          <a:cs typeface="Arial" pitchFamily="34" charset="0"/>
                        </a:rPr>
                      </a:br>
                      <a:r>
                        <a:rPr lang="en-US" b="1" dirty="0">
                          <a:latin typeface="Arial" pitchFamily="34" charset="0"/>
                          <a:cs typeface="Arial" pitchFamily="34" charset="0"/>
                        </a:rPr>
                        <a:t>(Prescription Drug Coverage)</a:t>
                      </a:r>
                    </a:p>
                  </a:txBody>
                  <a:tcPr/>
                </a:tc>
                <a:tc>
                  <a:txBody>
                    <a:bodyPr/>
                    <a:lstStyle/>
                    <a:p>
                      <a:r>
                        <a:rPr lang="en-US" dirty="0">
                          <a:latin typeface="Arial" pitchFamily="34" charset="0"/>
                          <a:cs typeface="Arial" pitchFamily="34" charset="0"/>
                        </a:rPr>
                        <a:t>Helps</a:t>
                      </a:r>
                      <a:r>
                        <a:rPr lang="en-US" baseline="0" dirty="0">
                          <a:latin typeface="Arial" pitchFamily="34" charset="0"/>
                          <a:cs typeface="Arial" pitchFamily="34" charset="0"/>
                        </a:rPr>
                        <a:t> cover prescription drugs. Run by private insurance companies under contract with Medicare.</a:t>
                      </a:r>
                      <a:endParaRPr lang="en-US" dirty="0">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
        <p:nvSpPr>
          <p:cNvPr id="3" name="Slide Number Placeholder 2">
            <a:extLst>
              <a:ext uri="{FF2B5EF4-FFF2-40B4-BE49-F238E27FC236}">
                <a16:creationId xmlns:a16="http://schemas.microsoft.com/office/drawing/2014/main" id="{03D22589-086E-4079-B43A-385FD0FCF8CF}"/>
              </a:ext>
            </a:extLst>
          </p:cNvPr>
          <p:cNvSpPr>
            <a:spLocks noGrp="1"/>
          </p:cNvSpPr>
          <p:nvPr>
            <p:ph type="sldNum" sz="quarter" idx="12"/>
          </p:nvPr>
        </p:nvSpPr>
        <p:spPr/>
        <p:txBody>
          <a:bodyPr/>
          <a:lstStyle/>
          <a:p>
            <a:fld id="{844A7B69-93E2-4D34-896D-EFDD7F03AB74}" type="slidenum">
              <a:rPr lang="en-US" smtClean="0"/>
              <a:t>13</a:t>
            </a:fld>
            <a:endParaRPr lang="en-US"/>
          </a:p>
        </p:txBody>
      </p:sp>
    </p:spTree>
    <p:extLst>
      <p:ext uri="{BB962C8B-B14F-4D97-AF65-F5344CB8AC3E}">
        <p14:creationId xmlns:p14="http://schemas.microsoft.com/office/powerpoint/2010/main" val="4210669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Basics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8"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3BA603B6-24F3-43C7-9C7B-E30D7D0CCA08}"/>
              </a:ext>
            </a:extLst>
          </p:cNvPr>
          <p:cNvSpPr txBox="1">
            <a:spLocks/>
          </p:cNvSpPr>
          <p:nvPr/>
        </p:nvSpPr>
        <p:spPr>
          <a:xfrm>
            <a:off x="1917609" y="1396963"/>
            <a:ext cx="8107800" cy="28207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US" sz="5400" dirty="0">
                <a:cs typeface="Arial" panose="020B0604020202020204" pitchFamily="34" charset="0"/>
              </a:rPr>
              <a:t>Medicare Part A </a:t>
            </a:r>
            <a:endParaRPr lang="en-US" sz="5400" dirty="0"/>
          </a:p>
          <a:p>
            <a:pPr lvl="1">
              <a:buFont typeface="Wingdings" panose="05000000000000000000" pitchFamily="2" charset="2"/>
              <a:buChar char="§"/>
            </a:pPr>
            <a:endParaRPr lang="en-US" dirty="0"/>
          </a:p>
        </p:txBody>
      </p:sp>
      <p:pic>
        <p:nvPicPr>
          <p:cNvPr id="9" name="Picture 8" title="Part A icon">
            <a:extLst>
              <a:ext uri="{FF2B5EF4-FFF2-40B4-BE49-F238E27FC236}">
                <a16:creationId xmlns:a16="http://schemas.microsoft.com/office/drawing/2014/main" id="{CE7C3AD2-DB48-4B1D-BC6B-46D129DEBA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7794" y="3425729"/>
            <a:ext cx="1272288" cy="703614"/>
          </a:xfrm>
          <a:prstGeom prst="rect">
            <a:avLst/>
          </a:prstGeom>
          <a:ln>
            <a:solidFill>
              <a:schemeClr val="bg1"/>
            </a:solidFill>
          </a:ln>
        </p:spPr>
      </p:pic>
      <p:sp>
        <p:nvSpPr>
          <p:cNvPr id="10" name="TextBox 9">
            <a:extLst>
              <a:ext uri="{FF2B5EF4-FFF2-40B4-BE49-F238E27FC236}">
                <a16:creationId xmlns:a16="http://schemas.microsoft.com/office/drawing/2014/main" id="{5671EC42-C132-487B-853A-918796685421}"/>
              </a:ext>
            </a:extLst>
          </p:cNvPr>
          <p:cNvSpPr txBox="1"/>
          <p:nvPr/>
        </p:nvSpPr>
        <p:spPr>
          <a:xfrm>
            <a:off x="1793305" y="4247083"/>
            <a:ext cx="1521267" cy="1131207"/>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sz="1351" dirty="0">
              <a:solidFill>
                <a:schemeClr val="tx2"/>
              </a:solidFill>
            </a:endParaRPr>
          </a:p>
        </p:txBody>
      </p:sp>
      <p:sp>
        <p:nvSpPr>
          <p:cNvPr id="11" name="Slide Number Placeholder 10">
            <a:extLst>
              <a:ext uri="{FF2B5EF4-FFF2-40B4-BE49-F238E27FC236}">
                <a16:creationId xmlns:a16="http://schemas.microsoft.com/office/drawing/2014/main" id="{53D4D8C8-DF24-4DF5-A6DA-C32EE9D47B8A}"/>
              </a:ext>
            </a:extLst>
          </p:cNvPr>
          <p:cNvSpPr>
            <a:spLocks noGrp="1"/>
          </p:cNvSpPr>
          <p:nvPr>
            <p:ph type="sldNum" sz="quarter" idx="12"/>
          </p:nvPr>
        </p:nvSpPr>
        <p:spPr/>
        <p:txBody>
          <a:bodyPr/>
          <a:lstStyle/>
          <a:p>
            <a:fld id="{844A7B69-93E2-4D34-896D-EFDD7F03AB74}" type="slidenum">
              <a:rPr lang="en-US" smtClean="0"/>
              <a:t>14</a:t>
            </a:fld>
            <a:endParaRPr lang="en-US"/>
          </a:p>
        </p:txBody>
      </p:sp>
      <p:pic>
        <p:nvPicPr>
          <p:cNvPr id="6" name="Picture 5" descr="Image result for hospital">
            <a:extLst>
              <a:ext uri="{FF2B5EF4-FFF2-40B4-BE49-F238E27FC236}">
                <a16:creationId xmlns:a16="http://schemas.microsoft.com/office/drawing/2014/main" id="{65FEE9A8-8821-460A-B3CC-5F8BE32D7E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1125" y="2215799"/>
            <a:ext cx="6492675" cy="432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621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A</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C781D51A-2063-4A6D-A1F2-3BBFBD1EB26A}"/>
              </a:ext>
            </a:extLst>
          </p:cNvPr>
          <p:cNvSpPr txBox="1">
            <a:spLocks/>
          </p:cNvSpPr>
          <p:nvPr/>
        </p:nvSpPr>
        <p:spPr>
          <a:xfrm>
            <a:off x="2544417" y="1294410"/>
            <a:ext cx="8809383" cy="524450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3100" b="1" dirty="0">
                <a:latin typeface="Arial" panose="020B0604020202020204" pitchFamily="34" charset="0"/>
                <a:cs typeface="Arial" panose="020B0604020202020204" pitchFamily="34" charset="0"/>
              </a:rPr>
              <a:t>Part A – Hospital Insurance </a:t>
            </a:r>
            <a:r>
              <a:rPr lang="en-US" sz="3100" dirty="0">
                <a:latin typeface="Arial" panose="020B0604020202020204" pitchFamily="34" charset="0"/>
                <a:cs typeface="Arial" panose="020B0604020202020204" pitchFamily="34" charset="0"/>
              </a:rPr>
              <a:t>helps cover:</a:t>
            </a:r>
          </a:p>
          <a:p>
            <a:pPr lvl="1">
              <a:spcAft>
                <a:spcPts val="500"/>
              </a:spcAft>
              <a:buFont typeface="Wingdings" panose="05000000000000000000" pitchFamily="2" charset="2"/>
              <a:buChar char="§"/>
            </a:pPr>
            <a:r>
              <a:rPr lang="en-US" sz="2200" dirty="0"/>
              <a:t>Inpatient hospital care</a:t>
            </a:r>
          </a:p>
          <a:p>
            <a:pPr lvl="2">
              <a:spcAft>
                <a:spcPts val="500"/>
              </a:spcAft>
              <a:buFont typeface="Wingdings" panose="05000000000000000000" pitchFamily="2" charset="2"/>
              <a:buChar char="§"/>
            </a:pPr>
            <a:r>
              <a:rPr lang="en-US" sz="1900" dirty="0"/>
              <a:t>Semi-private room, meals, general nursing, other hospital services and supplies. Includes inpatient rehabilitation facilities and inpatient mental health care in a psychiatric hospital (lifetime 190-day limit).</a:t>
            </a:r>
          </a:p>
          <a:p>
            <a:pPr lvl="1">
              <a:buFont typeface="Wingdings" panose="05000000000000000000" pitchFamily="2" charset="2"/>
              <a:buChar char="§"/>
            </a:pPr>
            <a:r>
              <a:rPr lang="en-US" sz="2200" dirty="0"/>
              <a:t>Inpatient skilled nursing facility (SNF) care</a:t>
            </a:r>
          </a:p>
          <a:p>
            <a:pPr lvl="2">
              <a:buFont typeface="Wingdings" panose="05000000000000000000" pitchFamily="2" charset="2"/>
              <a:buChar char="§"/>
            </a:pPr>
            <a:r>
              <a:rPr lang="en-US" sz="1900" dirty="0"/>
              <a:t>After a related 3-day inpatient hospital stay</a:t>
            </a:r>
          </a:p>
          <a:p>
            <a:pPr lvl="1">
              <a:buFont typeface="Wingdings" panose="05000000000000000000" pitchFamily="2" charset="2"/>
              <a:buChar char="§"/>
            </a:pPr>
            <a:r>
              <a:rPr lang="en-US" sz="2200" dirty="0"/>
              <a:t>Blood (inpatient)</a:t>
            </a:r>
          </a:p>
          <a:p>
            <a:pPr lvl="1">
              <a:buFont typeface="Wingdings" panose="05000000000000000000" pitchFamily="2" charset="2"/>
              <a:buChar char="§"/>
            </a:pPr>
            <a:r>
              <a:rPr lang="en-US" sz="2200" dirty="0"/>
              <a:t>Home health care</a:t>
            </a:r>
          </a:p>
          <a:p>
            <a:pPr lvl="1">
              <a:buFont typeface="Wingdings" panose="05000000000000000000" pitchFamily="2" charset="2"/>
              <a:buChar char="§"/>
            </a:pPr>
            <a:r>
              <a:rPr lang="en-US" sz="2200" dirty="0"/>
              <a:t>Hospice care</a:t>
            </a:r>
          </a:p>
          <a:p>
            <a:pPr marL="0" indent="0">
              <a:buNone/>
            </a:pPr>
            <a:r>
              <a:rPr lang="en-US" sz="3000" b="1" dirty="0">
                <a:latin typeface="Arial" panose="020B0604020202020204" pitchFamily="34" charset="0"/>
                <a:cs typeface="Arial" panose="020B0604020202020204" pitchFamily="34" charset="0"/>
              </a:rPr>
              <a:t>What’s not covered?</a:t>
            </a:r>
          </a:p>
          <a:p>
            <a:pPr lvl="1">
              <a:buFont typeface="Wingdings" panose="05000000000000000000" pitchFamily="2" charset="2"/>
              <a:buChar char="§"/>
            </a:pPr>
            <a:r>
              <a:rPr lang="en-US" sz="2100" dirty="0"/>
              <a:t>Private-duty nursing</a:t>
            </a:r>
          </a:p>
          <a:p>
            <a:pPr lvl="1">
              <a:buFont typeface="Wingdings" panose="05000000000000000000" pitchFamily="2" charset="2"/>
              <a:buChar char="§"/>
            </a:pPr>
            <a:r>
              <a:rPr lang="en-US" sz="2100" dirty="0"/>
              <a:t>Private room (unless medically necessary)</a:t>
            </a:r>
          </a:p>
          <a:p>
            <a:pPr lvl="1">
              <a:buFont typeface="Wingdings" panose="05000000000000000000" pitchFamily="2" charset="2"/>
              <a:buChar char="§"/>
            </a:pPr>
            <a:r>
              <a:rPr lang="en-US" sz="2100" dirty="0"/>
              <a:t>Television and phone in your room (if there’s a separate charge for these items)</a:t>
            </a:r>
          </a:p>
          <a:p>
            <a:pPr lvl="1">
              <a:buFont typeface="Wingdings" panose="05000000000000000000" pitchFamily="2" charset="2"/>
              <a:buChar char="§"/>
            </a:pPr>
            <a:r>
              <a:rPr lang="en-US" sz="2100" dirty="0"/>
              <a:t>Personal care items, like razors or slipper socks</a:t>
            </a:r>
          </a:p>
          <a:p>
            <a:pPr lvl="1">
              <a:buFont typeface="Wingdings" panose="05000000000000000000" pitchFamily="2" charset="2"/>
              <a:buChar char="§"/>
            </a:pPr>
            <a:r>
              <a:rPr lang="en-US" sz="2100" dirty="0"/>
              <a:t>Custodial (non-skilled) care in SNF </a:t>
            </a:r>
          </a:p>
          <a:p>
            <a:pPr>
              <a:buFont typeface="Wingdings" panose="05000000000000000000" pitchFamily="2" charset="2"/>
              <a:buChar char="§"/>
            </a:pPr>
            <a:endParaRPr lang="en-US" sz="2100" dirty="0"/>
          </a:p>
          <a:p>
            <a:pPr lvl="1">
              <a:buFont typeface="Wingdings" panose="05000000000000000000" pitchFamily="2" charset="2"/>
              <a:buChar char="§"/>
            </a:pPr>
            <a:endParaRPr lang="en-US" sz="1800" dirty="0"/>
          </a:p>
          <a:p>
            <a:pPr lvl="1">
              <a:buFont typeface="Wingdings" panose="05000000000000000000" pitchFamily="2" charset="2"/>
              <a:buChar char="§"/>
            </a:pPr>
            <a:endParaRPr lang="en-US" dirty="0"/>
          </a:p>
        </p:txBody>
      </p:sp>
      <p:pic>
        <p:nvPicPr>
          <p:cNvPr id="8" name="Picture 7" title="Part A icon">
            <a:extLst>
              <a:ext uri="{FF2B5EF4-FFF2-40B4-BE49-F238E27FC236}">
                <a16:creationId xmlns:a16="http://schemas.microsoft.com/office/drawing/2014/main" id="{AD15B428-DD45-43A4-AB23-C13EA3FAAB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203" y="1853705"/>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1D58623C-54A5-4163-94F9-C09E81096B41}"/>
              </a:ext>
            </a:extLst>
          </p:cNvPr>
          <p:cNvSpPr txBox="1"/>
          <p:nvPr/>
        </p:nvSpPr>
        <p:spPr>
          <a:xfrm>
            <a:off x="550713" y="2557319"/>
            <a:ext cx="1521267" cy="1131207"/>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sz="1351" dirty="0">
              <a:solidFill>
                <a:schemeClr val="tx2"/>
              </a:solidFill>
            </a:endParaRPr>
          </a:p>
        </p:txBody>
      </p:sp>
      <p:sp>
        <p:nvSpPr>
          <p:cNvPr id="3" name="Slide Number Placeholder 2">
            <a:extLst>
              <a:ext uri="{FF2B5EF4-FFF2-40B4-BE49-F238E27FC236}">
                <a16:creationId xmlns:a16="http://schemas.microsoft.com/office/drawing/2014/main" id="{C04AC84D-CED4-4759-A670-22F6508B417D}"/>
              </a:ext>
            </a:extLst>
          </p:cNvPr>
          <p:cNvSpPr>
            <a:spLocks noGrp="1"/>
          </p:cNvSpPr>
          <p:nvPr>
            <p:ph type="sldNum" sz="quarter" idx="12"/>
          </p:nvPr>
        </p:nvSpPr>
        <p:spPr/>
        <p:txBody>
          <a:bodyPr/>
          <a:lstStyle/>
          <a:p>
            <a:fld id="{844A7B69-93E2-4D34-896D-EFDD7F03AB74}" type="slidenum">
              <a:rPr lang="en-US" smtClean="0"/>
              <a:t>15</a:t>
            </a:fld>
            <a:endParaRPr lang="en-US"/>
          </a:p>
        </p:txBody>
      </p:sp>
    </p:spTree>
    <p:extLst>
      <p:ext uri="{BB962C8B-B14F-4D97-AF65-F5344CB8AC3E}">
        <p14:creationId xmlns:p14="http://schemas.microsoft.com/office/powerpoint/2010/main" val="2986824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A – 2023 Costs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2EDC6FC9-3451-4578-BC75-A97248E427C6}"/>
              </a:ext>
            </a:extLst>
          </p:cNvPr>
          <p:cNvSpPr txBox="1">
            <a:spLocks/>
          </p:cNvSpPr>
          <p:nvPr/>
        </p:nvSpPr>
        <p:spPr>
          <a:xfrm>
            <a:off x="2560654" y="1690069"/>
            <a:ext cx="7931836" cy="3388117"/>
          </a:xfrm>
          <a:prstGeom prst="rect">
            <a:avLst/>
          </a:prstGeom>
        </p:spPr>
        <p:txBody>
          <a:bodyPr vert="horz" lIns="68580" tIns="34291" rIns="68580" bIns="34291"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7916" indent="-171450"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639366" indent="-169069"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685800" indent="264319"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153716" indent="-202406"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b="1" dirty="0">
                <a:solidFill>
                  <a:prstClr val="black"/>
                </a:solidFill>
              </a:rPr>
              <a:t>Premium </a:t>
            </a:r>
            <a:r>
              <a:rPr lang="en-US" sz="2400" dirty="0">
                <a:solidFill>
                  <a:prstClr val="black"/>
                </a:solidFill>
              </a:rPr>
              <a:t>— No premium for most people</a:t>
            </a:r>
          </a:p>
          <a:p>
            <a:r>
              <a:rPr lang="en-US" sz="2400" b="1" dirty="0">
                <a:solidFill>
                  <a:prstClr val="black"/>
                </a:solidFill>
              </a:rPr>
              <a:t>Deductible </a:t>
            </a:r>
            <a:r>
              <a:rPr lang="en-US" sz="2400" dirty="0">
                <a:solidFill>
                  <a:prstClr val="black"/>
                </a:solidFill>
              </a:rPr>
              <a:t>— $1,600 for inpatient stays (days 1-60)</a:t>
            </a:r>
          </a:p>
          <a:p>
            <a:r>
              <a:rPr lang="en-US" sz="2400" b="1" dirty="0">
                <a:solidFill>
                  <a:prstClr val="black"/>
                </a:solidFill>
              </a:rPr>
              <a:t>Copays</a:t>
            </a:r>
            <a:r>
              <a:rPr lang="en-US" sz="2400" dirty="0">
                <a:solidFill>
                  <a:prstClr val="black"/>
                </a:solidFill>
              </a:rPr>
              <a:t> –</a:t>
            </a:r>
          </a:p>
          <a:p>
            <a:pPr lvl="1"/>
            <a:r>
              <a:rPr lang="en-US" sz="2000" b="1" dirty="0">
                <a:solidFill>
                  <a:prstClr val="black"/>
                </a:solidFill>
              </a:rPr>
              <a:t>Hospital Inpatient</a:t>
            </a:r>
            <a:r>
              <a:rPr lang="en-US" sz="2000" dirty="0">
                <a:solidFill>
                  <a:prstClr val="black"/>
                </a:solidFill>
              </a:rPr>
              <a:t>—See next slide</a:t>
            </a:r>
          </a:p>
          <a:p>
            <a:pPr lvl="1"/>
            <a:r>
              <a:rPr lang="en-US" sz="2000" b="1" dirty="0">
                <a:solidFill>
                  <a:prstClr val="black"/>
                </a:solidFill>
              </a:rPr>
              <a:t>Skilled Nursing Facility</a:t>
            </a:r>
            <a:r>
              <a:rPr lang="en-US" sz="2000" dirty="0">
                <a:solidFill>
                  <a:prstClr val="black"/>
                </a:solidFill>
              </a:rPr>
              <a:t>—See separate slide</a:t>
            </a:r>
          </a:p>
          <a:p>
            <a:pPr lvl="1"/>
            <a:r>
              <a:rPr lang="en-US" sz="2000" b="1" dirty="0">
                <a:solidFill>
                  <a:prstClr val="black"/>
                </a:solidFill>
              </a:rPr>
              <a:t>Home health care </a:t>
            </a:r>
            <a:r>
              <a:rPr lang="en-US" sz="2000" dirty="0">
                <a:solidFill>
                  <a:prstClr val="black"/>
                </a:solidFill>
              </a:rPr>
              <a:t>— $0  copay</a:t>
            </a:r>
          </a:p>
          <a:p>
            <a:pPr lvl="1"/>
            <a:r>
              <a:rPr lang="en-US" sz="2000" b="1" dirty="0">
                <a:solidFill>
                  <a:prstClr val="black"/>
                </a:solidFill>
              </a:rPr>
              <a:t>Hospice care </a:t>
            </a:r>
            <a:r>
              <a:rPr lang="en-US" sz="2000" dirty="0">
                <a:solidFill>
                  <a:prstClr val="black"/>
                </a:solidFill>
              </a:rPr>
              <a:t>— $0 copay</a:t>
            </a:r>
          </a:p>
          <a:p>
            <a:r>
              <a:rPr lang="en-US" sz="2400" b="1" dirty="0">
                <a:solidFill>
                  <a:prstClr val="black"/>
                </a:solidFill>
              </a:rPr>
              <a:t>Out-of-pocket maximum </a:t>
            </a:r>
            <a:r>
              <a:rPr lang="en-US" sz="2400" dirty="0">
                <a:solidFill>
                  <a:prstClr val="black"/>
                </a:solidFill>
              </a:rPr>
              <a:t>— None in Original Medicare</a:t>
            </a:r>
          </a:p>
          <a:p>
            <a:pPr marL="0" indent="0">
              <a:buNone/>
            </a:pPr>
            <a:endParaRPr lang="en-US" sz="1500" dirty="0">
              <a:solidFill>
                <a:prstClr val="black"/>
              </a:solidFill>
            </a:endParaRPr>
          </a:p>
        </p:txBody>
      </p:sp>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676" y="1841636"/>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6BE2D864-D8B7-43D3-B7D0-9DBBA451F3B4}"/>
              </a:ext>
            </a:extLst>
          </p:cNvPr>
          <p:cNvSpPr txBox="1"/>
          <p:nvPr/>
        </p:nvSpPr>
        <p:spPr>
          <a:xfrm>
            <a:off x="582187" y="2545250"/>
            <a:ext cx="1521267" cy="1200329"/>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dirty="0">
              <a:solidFill>
                <a:schemeClr val="tx2"/>
              </a:solidFill>
            </a:endParaRPr>
          </a:p>
        </p:txBody>
      </p:sp>
      <p:sp>
        <p:nvSpPr>
          <p:cNvPr id="10" name="TextBox 9">
            <a:extLst>
              <a:ext uri="{FF2B5EF4-FFF2-40B4-BE49-F238E27FC236}">
                <a16:creationId xmlns:a16="http://schemas.microsoft.com/office/drawing/2014/main" id="{654754F3-7954-4DB5-9FC5-A1959A202990}"/>
              </a:ext>
            </a:extLst>
          </p:cNvPr>
          <p:cNvSpPr txBox="1"/>
          <p:nvPr/>
        </p:nvSpPr>
        <p:spPr>
          <a:xfrm>
            <a:off x="3722914" y="5363325"/>
            <a:ext cx="5212223" cy="707886"/>
          </a:xfrm>
          <a:prstGeom prst="rect">
            <a:avLst/>
          </a:prstGeom>
          <a:solidFill>
            <a:schemeClr val="accent1">
              <a:lumMod val="20000"/>
              <a:lumOff val="80000"/>
            </a:schemeClr>
          </a:solidFill>
          <a:ln w="34925">
            <a:solidFill>
              <a:schemeClr val="tx2">
                <a:lumMod val="75000"/>
              </a:schemeClr>
            </a:solidFill>
          </a:ln>
        </p:spPr>
        <p:txBody>
          <a:bodyPr wrap="square" rtlCol="0">
            <a:spAutoFit/>
          </a:bodyPr>
          <a:lstStyle/>
          <a:p>
            <a:pPr algn="ctr"/>
            <a:r>
              <a:rPr lang="en-US" sz="2000" b="1" dirty="0"/>
              <a:t>NOTE: Part B pays for most of your doctor services when you are an inpatient.</a:t>
            </a:r>
          </a:p>
        </p:txBody>
      </p:sp>
      <p:sp>
        <p:nvSpPr>
          <p:cNvPr id="3" name="Slide Number Placeholder 2">
            <a:extLst>
              <a:ext uri="{FF2B5EF4-FFF2-40B4-BE49-F238E27FC236}">
                <a16:creationId xmlns:a16="http://schemas.microsoft.com/office/drawing/2014/main" id="{C8998D63-74A7-4420-B1A4-367ADE4063B8}"/>
              </a:ext>
            </a:extLst>
          </p:cNvPr>
          <p:cNvSpPr>
            <a:spLocks noGrp="1"/>
          </p:cNvSpPr>
          <p:nvPr>
            <p:ph type="sldNum" sz="quarter" idx="12"/>
          </p:nvPr>
        </p:nvSpPr>
        <p:spPr/>
        <p:txBody>
          <a:bodyPr/>
          <a:lstStyle/>
          <a:p>
            <a:fld id="{844A7B69-93E2-4D34-896D-EFDD7F03AB74}" type="slidenum">
              <a:rPr lang="en-US" smtClean="0"/>
              <a:t>16</a:t>
            </a:fld>
            <a:endParaRPr lang="en-US"/>
          </a:p>
        </p:txBody>
      </p:sp>
    </p:spTree>
    <p:extLst>
      <p:ext uri="{BB962C8B-B14F-4D97-AF65-F5344CB8AC3E}">
        <p14:creationId xmlns:p14="http://schemas.microsoft.com/office/powerpoint/2010/main" val="4147645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A – 2023 Costs</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676" y="1841636"/>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6BE2D864-D8B7-43D3-B7D0-9DBBA451F3B4}"/>
              </a:ext>
            </a:extLst>
          </p:cNvPr>
          <p:cNvSpPr txBox="1"/>
          <p:nvPr/>
        </p:nvSpPr>
        <p:spPr>
          <a:xfrm>
            <a:off x="582187" y="2545250"/>
            <a:ext cx="1521267" cy="1200329"/>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dirty="0">
              <a:solidFill>
                <a:schemeClr val="tx2"/>
              </a:solidFill>
            </a:endParaRPr>
          </a:p>
        </p:txBody>
      </p:sp>
      <p:graphicFrame>
        <p:nvGraphicFramePr>
          <p:cNvPr id="11" name="Content Placeholder 3">
            <a:extLst>
              <a:ext uri="{FF2B5EF4-FFF2-40B4-BE49-F238E27FC236}">
                <a16:creationId xmlns:a16="http://schemas.microsoft.com/office/drawing/2014/main" id="{21455A9C-CE13-47F3-9F10-EC3FE07750E5}"/>
              </a:ext>
            </a:extLst>
          </p:cNvPr>
          <p:cNvGraphicFramePr>
            <a:graphicFrameLocks/>
          </p:cNvGraphicFramePr>
          <p:nvPr>
            <p:extLst>
              <p:ext uri="{D42A27DB-BD31-4B8C-83A1-F6EECF244321}">
                <p14:modId xmlns:p14="http://schemas.microsoft.com/office/powerpoint/2010/main" val="1509050174"/>
              </p:ext>
            </p:extLst>
          </p:nvPr>
        </p:nvGraphicFramePr>
        <p:xfrm>
          <a:off x="2409133" y="2124952"/>
          <a:ext cx="8944667" cy="4030144"/>
        </p:xfrm>
        <a:graphic>
          <a:graphicData uri="http://schemas.openxmlformats.org/drawingml/2006/table">
            <a:tbl>
              <a:tblPr firstRow="1" bandRow="1">
                <a:tableStyleId>{5C22544A-7EE6-4342-B048-85BDC9FD1C3A}</a:tableStyleId>
              </a:tblPr>
              <a:tblGrid>
                <a:gridCol w="2062543">
                  <a:extLst>
                    <a:ext uri="{9D8B030D-6E8A-4147-A177-3AD203B41FA5}">
                      <a16:colId xmlns:a16="http://schemas.microsoft.com/office/drawing/2014/main" val="20000"/>
                    </a:ext>
                  </a:extLst>
                </a:gridCol>
                <a:gridCol w="3964550">
                  <a:extLst>
                    <a:ext uri="{9D8B030D-6E8A-4147-A177-3AD203B41FA5}">
                      <a16:colId xmlns:a16="http://schemas.microsoft.com/office/drawing/2014/main" val="3167613514"/>
                    </a:ext>
                  </a:extLst>
                </a:gridCol>
                <a:gridCol w="2917574">
                  <a:extLst>
                    <a:ext uri="{9D8B030D-6E8A-4147-A177-3AD203B41FA5}">
                      <a16:colId xmlns:a16="http://schemas.microsoft.com/office/drawing/2014/main" val="20001"/>
                    </a:ext>
                  </a:extLst>
                </a:gridCol>
              </a:tblGrid>
              <a:tr h="1007536">
                <a:tc>
                  <a:txBody>
                    <a:bodyPr/>
                    <a:lstStyle/>
                    <a:p>
                      <a:r>
                        <a:rPr lang="en-US" sz="2800" dirty="0"/>
                        <a:t>DAYS</a:t>
                      </a:r>
                    </a:p>
                  </a:txBody>
                  <a:tcPr>
                    <a:solidFill>
                      <a:schemeClr val="tx2">
                        <a:lumMod val="60000"/>
                        <a:lumOff val="40000"/>
                      </a:schemeClr>
                    </a:solidFill>
                  </a:tcPr>
                </a:tc>
                <a:tc>
                  <a:txBody>
                    <a:bodyPr/>
                    <a:lstStyle/>
                    <a:p>
                      <a:r>
                        <a:rPr lang="en-US" sz="2800" dirty="0"/>
                        <a:t>MEDICARE PAYS</a:t>
                      </a:r>
                    </a:p>
                  </a:txBody>
                  <a:tcPr>
                    <a:solidFill>
                      <a:schemeClr val="tx2">
                        <a:lumMod val="60000"/>
                        <a:lumOff val="40000"/>
                      </a:schemeClr>
                    </a:solidFill>
                  </a:tcPr>
                </a:tc>
                <a:tc>
                  <a:txBody>
                    <a:bodyPr/>
                    <a:lstStyle/>
                    <a:p>
                      <a:r>
                        <a:rPr lang="en-US" sz="2800" dirty="0"/>
                        <a:t>PATIENT PAYS</a:t>
                      </a:r>
                    </a:p>
                  </a:txBody>
                  <a:tcPr>
                    <a:solidFill>
                      <a:schemeClr val="tx2">
                        <a:lumMod val="60000"/>
                        <a:lumOff val="40000"/>
                      </a:schemeClr>
                    </a:solidFill>
                  </a:tcPr>
                </a:tc>
                <a:extLst>
                  <a:ext uri="{0D108BD9-81ED-4DB2-BD59-A6C34878D82A}">
                    <a16:rowId xmlns:a16="http://schemas.microsoft.com/office/drawing/2014/main" val="10000"/>
                  </a:ext>
                </a:extLst>
              </a:tr>
              <a:tr h="1007536">
                <a:tc>
                  <a:txBody>
                    <a:bodyPr/>
                    <a:lstStyle/>
                    <a:p>
                      <a:r>
                        <a:rPr lang="en-US" sz="2800" dirty="0"/>
                        <a:t>1-60</a:t>
                      </a:r>
                    </a:p>
                  </a:txBody>
                  <a:tcPr/>
                </a:tc>
                <a:tc>
                  <a:txBody>
                    <a:bodyPr/>
                    <a:lstStyle/>
                    <a:p>
                      <a:r>
                        <a:rPr lang="en-US" sz="2800" dirty="0"/>
                        <a:t>All except $1,600</a:t>
                      </a:r>
                    </a:p>
                  </a:txBody>
                  <a:tcPr/>
                </a:tc>
                <a:tc>
                  <a:txBody>
                    <a:bodyPr/>
                    <a:lstStyle/>
                    <a:p>
                      <a:r>
                        <a:rPr lang="en-US" sz="2800" baseline="0" dirty="0"/>
                        <a:t>$1,600 deductible</a:t>
                      </a:r>
                      <a:endParaRPr lang="en-US" sz="2800" dirty="0"/>
                    </a:p>
                  </a:txBody>
                  <a:tcPr/>
                </a:tc>
                <a:extLst>
                  <a:ext uri="{0D108BD9-81ED-4DB2-BD59-A6C34878D82A}">
                    <a16:rowId xmlns:a16="http://schemas.microsoft.com/office/drawing/2014/main" val="10001"/>
                  </a:ext>
                </a:extLst>
              </a:tr>
              <a:tr h="1007536">
                <a:tc>
                  <a:txBody>
                    <a:bodyPr/>
                    <a:lstStyle/>
                    <a:p>
                      <a:r>
                        <a:rPr lang="en-US" sz="2800" dirty="0"/>
                        <a:t>61-90</a:t>
                      </a:r>
                    </a:p>
                  </a:txBody>
                  <a:tcPr/>
                </a:tc>
                <a:tc>
                  <a:txBody>
                    <a:bodyPr/>
                    <a:lstStyle/>
                    <a:p>
                      <a:r>
                        <a:rPr lang="en-US" sz="2800" dirty="0"/>
                        <a:t>All except $400/day</a:t>
                      </a:r>
                    </a:p>
                  </a:txBody>
                  <a:tcPr/>
                </a:tc>
                <a:tc>
                  <a:txBody>
                    <a:bodyPr/>
                    <a:lstStyle/>
                    <a:p>
                      <a:r>
                        <a:rPr lang="en-US" sz="2800" dirty="0"/>
                        <a:t>$400/day</a:t>
                      </a:r>
                    </a:p>
                  </a:txBody>
                  <a:tcPr/>
                </a:tc>
                <a:extLst>
                  <a:ext uri="{0D108BD9-81ED-4DB2-BD59-A6C34878D82A}">
                    <a16:rowId xmlns:a16="http://schemas.microsoft.com/office/drawing/2014/main" val="10002"/>
                  </a:ext>
                </a:extLst>
              </a:tr>
              <a:tr h="1007536">
                <a:tc>
                  <a:txBody>
                    <a:bodyPr/>
                    <a:lstStyle/>
                    <a:p>
                      <a:r>
                        <a:rPr lang="en-US" sz="2800" dirty="0"/>
                        <a:t>91-150</a:t>
                      </a:r>
                    </a:p>
                  </a:txBody>
                  <a:tcPr/>
                </a:tc>
                <a:tc>
                  <a:txBody>
                    <a:bodyPr/>
                    <a:lstStyle/>
                    <a:p>
                      <a:r>
                        <a:rPr lang="en-US" sz="2800" dirty="0"/>
                        <a:t>All except $800/day</a:t>
                      </a:r>
                    </a:p>
                  </a:txBody>
                  <a:tcPr/>
                </a:tc>
                <a:tc>
                  <a:txBody>
                    <a:bodyPr/>
                    <a:lstStyle/>
                    <a:p>
                      <a:r>
                        <a:rPr lang="en-US" sz="2800" dirty="0"/>
                        <a:t>$800/day</a:t>
                      </a:r>
                    </a:p>
                  </a:txBody>
                  <a:tcPr/>
                </a:tc>
                <a:extLst>
                  <a:ext uri="{0D108BD9-81ED-4DB2-BD59-A6C34878D82A}">
                    <a16:rowId xmlns:a16="http://schemas.microsoft.com/office/drawing/2014/main" val="10003"/>
                  </a:ext>
                </a:extLst>
              </a:tr>
            </a:tbl>
          </a:graphicData>
        </a:graphic>
      </p:graphicFrame>
      <p:sp>
        <p:nvSpPr>
          <p:cNvPr id="12" name="Rectangle 11">
            <a:extLst>
              <a:ext uri="{FF2B5EF4-FFF2-40B4-BE49-F238E27FC236}">
                <a16:creationId xmlns:a16="http://schemas.microsoft.com/office/drawing/2014/main" id="{BC137C11-DA06-4E0F-BB6C-A960FD62266D}"/>
              </a:ext>
            </a:extLst>
          </p:cNvPr>
          <p:cNvSpPr/>
          <p:nvPr/>
        </p:nvSpPr>
        <p:spPr>
          <a:xfrm>
            <a:off x="2650671" y="1277367"/>
            <a:ext cx="6890657" cy="646331"/>
          </a:xfrm>
          <a:prstGeom prst="rect">
            <a:avLst/>
          </a:prstGeom>
        </p:spPr>
        <p:txBody>
          <a:bodyPr wrap="square">
            <a:spAutoFit/>
          </a:bodyPr>
          <a:lstStyle/>
          <a:p>
            <a:pPr algn="ctr"/>
            <a:r>
              <a:rPr lang="en-US" sz="3600" dirty="0"/>
              <a:t>Part A—</a:t>
            </a:r>
            <a:r>
              <a:rPr lang="en-US" sz="3600" b="1" dirty="0"/>
              <a:t>HOSPITAL</a:t>
            </a:r>
            <a:r>
              <a:rPr lang="en-US" sz="3600" dirty="0"/>
              <a:t> Copays</a:t>
            </a:r>
          </a:p>
        </p:txBody>
      </p:sp>
      <p:sp>
        <p:nvSpPr>
          <p:cNvPr id="3" name="Slide Number Placeholder 2">
            <a:extLst>
              <a:ext uri="{FF2B5EF4-FFF2-40B4-BE49-F238E27FC236}">
                <a16:creationId xmlns:a16="http://schemas.microsoft.com/office/drawing/2014/main" id="{A52A2435-24DE-41D6-8643-785B4AA87181}"/>
              </a:ext>
            </a:extLst>
          </p:cNvPr>
          <p:cNvSpPr>
            <a:spLocks noGrp="1"/>
          </p:cNvSpPr>
          <p:nvPr>
            <p:ph type="sldNum" sz="quarter" idx="12"/>
          </p:nvPr>
        </p:nvSpPr>
        <p:spPr/>
        <p:txBody>
          <a:bodyPr/>
          <a:lstStyle/>
          <a:p>
            <a:fld id="{844A7B69-93E2-4D34-896D-EFDD7F03AB74}" type="slidenum">
              <a:rPr lang="en-US" smtClean="0"/>
              <a:t>17</a:t>
            </a:fld>
            <a:endParaRPr lang="en-US"/>
          </a:p>
        </p:txBody>
      </p:sp>
    </p:spTree>
    <p:extLst>
      <p:ext uri="{BB962C8B-B14F-4D97-AF65-F5344CB8AC3E}">
        <p14:creationId xmlns:p14="http://schemas.microsoft.com/office/powerpoint/2010/main" val="3043339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A – 2023 Costs</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676" y="1841636"/>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6BE2D864-D8B7-43D3-B7D0-9DBBA451F3B4}"/>
              </a:ext>
            </a:extLst>
          </p:cNvPr>
          <p:cNvSpPr txBox="1"/>
          <p:nvPr/>
        </p:nvSpPr>
        <p:spPr>
          <a:xfrm>
            <a:off x="582187" y="2545250"/>
            <a:ext cx="1521267" cy="1200329"/>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dirty="0">
              <a:solidFill>
                <a:schemeClr val="tx2"/>
              </a:solidFill>
            </a:endParaRPr>
          </a:p>
        </p:txBody>
      </p:sp>
      <p:sp>
        <p:nvSpPr>
          <p:cNvPr id="2" name="Rectangle 1">
            <a:extLst>
              <a:ext uri="{FF2B5EF4-FFF2-40B4-BE49-F238E27FC236}">
                <a16:creationId xmlns:a16="http://schemas.microsoft.com/office/drawing/2014/main" id="{B9A350BB-BA08-4CF8-926C-1498647FA4F3}"/>
              </a:ext>
            </a:extLst>
          </p:cNvPr>
          <p:cNvSpPr/>
          <p:nvPr/>
        </p:nvSpPr>
        <p:spPr>
          <a:xfrm>
            <a:off x="3248077" y="1404779"/>
            <a:ext cx="7461273" cy="646331"/>
          </a:xfrm>
          <a:prstGeom prst="rect">
            <a:avLst/>
          </a:prstGeom>
        </p:spPr>
        <p:txBody>
          <a:bodyPr wrap="none">
            <a:spAutoFit/>
          </a:bodyPr>
          <a:lstStyle/>
          <a:p>
            <a:r>
              <a:rPr lang="en-US" sz="3600" dirty="0">
                <a:solidFill>
                  <a:prstClr val="black"/>
                </a:solidFill>
              </a:rPr>
              <a:t>Part A—</a:t>
            </a:r>
            <a:r>
              <a:rPr lang="en-US" sz="3600" b="1" dirty="0">
                <a:solidFill>
                  <a:prstClr val="black"/>
                </a:solidFill>
              </a:rPr>
              <a:t>Skilled Nursing Facility </a:t>
            </a:r>
            <a:r>
              <a:rPr lang="en-US" sz="3600" dirty="0">
                <a:solidFill>
                  <a:prstClr val="black"/>
                </a:solidFill>
              </a:rPr>
              <a:t>Copays</a:t>
            </a:r>
            <a:endParaRPr lang="en-US" sz="3600" dirty="0"/>
          </a:p>
        </p:txBody>
      </p:sp>
      <p:graphicFrame>
        <p:nvGraphicFramePr>
          <p:cNvPr id="10" name="Content Placeholder 3">
            <a:extLst>
              <a:ext uri="{FF2B5EF4-FFF2-40B4-BE49-F238E27FC236}">
                <a16:creationId xmlns:a16="http://schemas.microsoft.com/office/drawing/2014/main" id="{7D92C107-110E-4A22-AB5F-8BD0D4116C54}"/>
              </a:ext>
            </a:extLst>
          </p:cNvPr>
          <p:cNvGraphicFramePr>
            <a:graphicFrameLocks/>
          </p:cNvGraphicFramePr>
          <p:nvPr>
            <p:extLst>
              <p:ext uri="{D42A27DB-BD31-4B8C-83A1-F6EECF244321}">
                <p14:modId xmlns:p14="http://schemas.microsoft.com/office/powerpoint/2010/main" val="4028212217"/>
              </p:ext>
            </p:extLst>
          </p:nvPr>
        </p:nvGraphicFramePr>
        <p:xfrm>
          <a:off x="2284478" y="2155418"/>
          <a:ext cx="9069322" cy="3869824"/>
        </p:xfrm>
        <a:graphic>
          <a:graphicData uri="http://schemas.openxmlformats.org/drawingml/2006/table">
            <a:tbl>
              <a:tblPr firstRow="1" bandRow="1">
                <a:tableStyleId>{00A15C55-8517-42AA-B614-E9B94910E393}</a:tableStyleId>
              </a:tblPr>
              <a:tblGrid>
                <a:gridCol w="2055993">
                  <a:extLst>
                    <a:ext uri="{9D8B030D-6E8A-4147-A177-3AD203B41FA5}">
                      <a16:colId xmlns:a16="http://schemas.microsoft.com/office/drawing/2014/main" val="20000"/>
                    </a:ext>
                  </a:extLst>
                </a:gridCol>
                <a:gridCol w="3757141">
                  <a:extLst>
                    <a:ext uri="{9D8B030D-6E8A-4147-A177-3AD203B41FA5}">
                      <a16:colId xmlns:a16="http://schemas.microsoft.com/office/drawing/2014/main" val="3472858412"/>
                    </a:ext>
                  </a:extLst>
                </a:gridCol>
                <a:gridCol w="3256188">
                  <a:extLst>
                    <a:ext uri="{9D8B030D-6E8A-4147-A177-3AD203B41FA5}">
                      <a16:colId xmlns:a16="http://schemas.microsoft.com/office/drawing/2014/main" val="20001"/>
                    </a:ext>
                  </a:extLst>
                </a:gridCol>
              </a:tblGrid>
              <a:tr h="967456">
                <a:tc>
                  <a:txBody>
                    <a:bodyPr/>
                    <a:lstStyle/>
                    <a:p>
                      <a:r>
                        <a:rPr lang="en-US" sz="2800" dirty="0"/>
                        <a:t>DAYS</a:t>
                      </a:r>
                    </a:p>
                  </a:txBody>
                  <a:tcPr>
                    <a:solidFill>
                      <a:srgbClr val="00817E"/>
                    </a:solidFill>
                  </a:tcPr>
                </a:tc>
                <a:tc>
                  <a:txBody>
                    <a:bodyPr/>
                    <a:lstStyle/>
                    <a:p>
                      <a:r>
                        <a:rPr lang="en-US" sz="2800" dirty="0"/>
                        <a:t>MEDICARE</a:t>
                      </a:r>
                      <a:r>
                        <a:rPr lang="en-US" sz="2800" baseline="0" dirty="0"/>
                        <a:t> PAYS</a:t>
                      </a:r>
                      <a:endParaRPr lang="en-US" sz="2800" dirty="0"/>
                    </a:p>
                  </a:txBody>
                  <a:tcPr>
                    <a:solidFill>
                      <a:srgbClr val="00817E"/>
                    </a:solidFill>
                  </a:tcPr>
                </a:tc>
                <a:tc>
                  <a:txBody>
                    <a:bodyPr/>
                    <a:lstStyle/>
                    <a:p>
                      <a:r>
                        <a:rPr lang="en-US" sz="2800" dirty="0"/>
                        <a:t>PATIENT PAYS</a:t>
                      </a:r>
                    </a:p>
                  </a:txBody>
                  <a:tcPr>
                    <a:solidFill>
                      <a:srgbClr val="00817E"/>
                    </a:solidFill>
                  </a:tcPr>
                </a:tc>
                <a:extLst>
                  <a:ext uri="{0D108BD9-81ED-4DB2-BD59-A6C34878D82A}">
                    <a16:rowId xmlns:a16="http://schemas.microsoft.com/office/drawing/2014/main" val="10000"/>
                  </a:ext>
                </a:extLst>
              </a:tr>
              <a:tr h="967456">
                <a:tc>
                  <a:txBody>
                    <a:bodyPr/>
                    <a:lstStyle/>
                    <a:p>
                      <a:r>
                        <a:rPr lang="en-US" sz="2800" dirty="0"/>
                        <a:t>1-20</a:t>
                      </a:r>
                    </a:p>
                  </a:txBody>
                  <a:tcPr>
                    <a:solidFill>
                      <a:schemeClr val="tx2">
                        <a:lumMod val="20000"/>
                        <a:lumOff val="80000"/>
                      </a:schemeClr>
                    </a:solidFill>
                  </a:tcPr>
                </a:tc>
                <a:tc>
                  <a:txBody>
                    <a:bodyPr/>
                    <a:lstStyle/>
                    <a:p>
                      <a:r>
                        <a:rPr lang="en-US" sz="2800" dirty="0"/>
                        <a:t>All</a:t>
                      </a:r>
                      <a:r>
                        <a:rPr lang="en-US" sz="2800" baseline="0" dirty="0"/>
                        <a:t> after deductible</a:t>
                      </a:r>
                      <a:endParaRPr lang="en-US" sz="2800" dirty="0"/>
                    </a:p>
                  </a:txBody>
                  <a:tcPr>
                    <a:solidFill>
                      <a:schemeClr val="tx2">
                        <a:lumMod val="20000"/>
                        <a:lumOff val="80000"/>
                      </a:schemeClr>
                    </a:solidFill>
                  </a:tcPr>
                </a:tc>
                <a:tc>
                  <a:txBody>
                    <a:bodyPr/>
                    <a:lstStyle/>
                    <a:p>
                      <a:r>
                        <a:rPr lang="en-US" sz="2800" baseline="0" dirty="0"/>
                        <a:t>$1,600 deductible</a:t>
                      </a:r>
                      <a:endParaRPr lang="en-US" sz="2800" dirty="0"/>
                    </a:p>
                  </a:txBody>
                  <a:tcPr>
                    <a:solidFill>
                      <a:schemeClr val="tx2">
                        <a:lumMod val="20000"/>
                        <a:lumOff val="80000"/>
                      </a:schemeClr>
                    </a:solidFill>
                  </a:tcPr>
                </a:tc>
                <a:extLst>
                  <a:ext uri="{0D108BD9-81ED-4DB2-BD59-A6C34878D82A}">
                    <a16:rowId xmlns:a16="http://schemas.microsoft.com/office/drawing/2014/main" val="10001"/>
                  </a:ext>
                </a:extLst>
              </a:tr>
              <a:tr h="967456">
                <a:tc>
                  <a:txBody>
                    <a:bodyPr/>
                    <a:lstStyle/>
                    <a:p>
                      <a:r>
                        <a:rPr lang="en-US" sz="2800" dirty="0"/>
                        <a:t>21-100</a:t>
                      </a:r>
                    </a:p>
                  </a:txBody>
                  <a:tcPr>
                    <a:solidFill>
                      <a:schemeClr val="tx2">
                        <a:lumMod val="20000"/>
                        <a:lumOff val="80000"/>
                      </a:schemeClr>
                    </a:solidFill>
                  </a:tcPr>
                </a:tc>
                <a:tc>
                  <a:txBody>
                    <a:bodyPr/>
                    <a:lstStyle/>
                    <a:p>
                      <a:r>
                        <a:rPr lang="en-US" sz="2800" dirty="0"/>
                        <a:t>All except $200/day</a:t>
                      </a:r>
                    </a:p>
                  </a:txBody>
                  <a:tcPr>
                    <a:solidFill>
                      <a:schemeClr val="tx2">
                        <a:lumMod val="20000"/>
                        <a:lumOff val="80000"/>
                      </a:schemeClr>
                    </a:solidFill>
                  </a:tcPr>
                </a:tc>
                <a:tc>
                  <a:txBody>
                    <a:bodyPr/>
                    <a:lstStyle/>
                    <a:p>
                      <a:r>
                        <a:rPr lang="en-US" sz="2800" dirty="0"/>
                        <a:t>$200/day</a:t>
                      </a:r>
                    </a:p>
                  </a:txBody>
                  <a:tcPr>
                    <a:solidFill>
                      <a:schemeClr val="tx2">
                        <a:lumMod val="20000"/>
                        <a:lumOff val="80000"/>
                      </a:schemeClr>
                    </a:solidFill>
                  </a:tcPr>
                </a:tc>
                <a:extLst>
                  <a:ext uri="{0D108BD9-81ED-4DB2-BD59-A6C34878D82A}">
                    <a16:rowId xmlns:a16="http://schemas.microsoft.com/office/drawing/2014/main" val="10002"/>
                  </a:ext>
                </a:extLst>
              </a:tr>
              <a:tr h="967456">
                <a:tc>
                  <a:txBody>
                    <a:bodyPr/>
                    <a:lstStyle/>
                    <a:p>
                      <a:r>
                        <a:rPr lang="en-US" sz="2800" dirty="0"/>
                        <a:t>Days 100+</a:t>
                      </a:r>
                    </a:p>
                  </a:txBody>
                  <a:tcPr>
                    <a:solidFill>
                      <a:schemeClr val="tx2">
                        <a:lumMod val="20000"/>
                        <a:lumOff val="80000"/>
                      </a:schemeClr>
                    </a:solidFill>
                  </a:tcPr>
                </a:tc>
                <a:tc>
                  <a:txBody>
                    <a:bodyPr/>
                    <a:lstStyle/>
                    <a:p>
                      <a:r>
                        <a:rPr lang="en-US" sz="2800" dirty="0"/>
                        <a:t>None</a:t>
                      </a:r>
                    </a:p>
                  </a:txBody>
                  <a:tcPr>
                    <a:solidFill>
                      <a:schemeClr val="tx2">
                        <a:lumMod val="20000"/>
                        <a:lumOff val="80000"/>
                      </a:schemeClr>
                    </a:solidFill>
                  </a:tcPr>
                </a:tc>
                <a:tc>
                  <a:txBody>
                    <a:bodyPr/>
                    <a:lstStyle/>
                    <a:p>
                      <a:r>
                        <a:rPr lang="en-US" sz="2800" dirty="0"/>
                        <a:t>All</a:t>
                      </a:r>
                    </a:p>
                  </a:txBody>
                  <a:tcPr>
                    <a:solidFill>
                      <a:schemeClr val="tx2">
                        <a:lumMod val="20000"/>
                        <a:lumOff val="80000"/>
                      </a:schemeClr>
                    </a:solidFill>
                  </a:tcPr>
                </a:tc>
                <a:extLst>
                  <a:ext uri="{0D108BD9-81ED-4DB2-BD59-A6C34878D82A}">
                    <a16:rowId xmlns:a16="http://schemas.microsoft.com/office/drawing/2014/main" val="10003"/>
                  </a:ext>
                </a:extLst>
              </a:tr>
            </a:tbl>
          </a:graphicData>
        </a:graphic>
      </p:graphicFrame>
      <p:sp>
        <p:nvSpPr>
          <p:cNvPr id="7" name="Slide Number Placeholder 6">
            <a:extLst>
              <a:ext uri="{FF2B5EF4-FFF2-40B4-BE49-F238E27FC236}">
                <a16:creationId xmlns:a16="http://schemas.microsoft.com/office/drawing/2014/main" id="{76F4A935-8F94-4CA4-A441-6C0254E04C89}"/>
              </a:ext>
            </a:extLst>
          </p:cNvPr>
          <p:cNvSpPr>
            <a:spLocks noGrp="1"/>
          </p:cNvSpPr>
          <p:nvPr>
            <p:ph type="sldNum" sz="quarter" idx="12"/>
          </p:nvPr>
        </p:nvSpPr>
        <p:spPr/>
        <p:txBody>
          <a:bodyPr/>
          <a:lstStyle/>
          <a:p>
            <a:fld id="{844A7B69-93E2-4D34-896D-EFDD7F03AB74}" type="slidenum">
              <a:rPr lang="en-US" smtClean="0"/>
              <a:t>18</a:t>
            </a:fld>
            <a:endParaRPr lang="en-US"/>
          </a:p>
        </p:txBody>
      </p:sp>
    </p:spTree>
    <p:extLst>
      <p:ext uri="{BB962C8B-B14F-4D97-AF65-F5344CB8AC3E}">
        <p14:creationId xmlns:p14="http://schemas.microsoft.com/office/powerpoint/2010/main" val="1393254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A</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8D20915-8491-4E59-ACA3-4F0A65C86605}"/>
              </a:ext>
            </a:extLst>
          </p:cNvPr>
          <p:cNvSpPr/>
          <p:nvPr/>
        </p:nvSpPr>
        <p:spPr>
          <a:xfrm>
            <a:off x="1766991" y="3052769"/>
            <a:ext cx="8385539" cy="3000821"/>
          </a:xfrm>
          <a:prstGeom prst="rect">
            <a:avLst/>
          </a:prstGeom>
          <a:solidFill>
            <a:schemeClr val="accent1">
              <a:lumMod val="20000"/>
              <a:lumOff val="80000"/>
            </a:schemeClr>
          </a:solidFill>
          <a:ln>
            <a:solidFill>
              <a:schemeClr val="tx1"/>
            </a:solidFill>
          </a:ln>
        </p:spPr>
        <p:txBody>
          <a:bodyPr wrap="square">
            <a:spAutoFit/>
          </a:bodyPr>
          <a:lstStyle/>
          <a:p>
            <a:pPr algn="ctr"/>
            <a:r>
              <a:rPr lang="en-US" altLang="en-US" sz="2400" b="1" dirty="0"/>
              <a:t>Hospital “Observation Status”</a:t>
            </a:r>
          </a:p>
          <a:p>
            <a:endParaRPr lang="en-US" sz="1000" dirty="0"/>
          </a:p>
          <a:p>
            <a:pPr marL="285750" indent="-285750">
              <a:spcAft>
                <a:spcPts val="600"/>
              </a:spcAft>
              <a:buFont typeface="Arial" panose="020B0604020202020204" pitchFamily="34" charset="0"/>
              <a:buChar char="•"/>
            </a:pPr>
            <a:r>
              <a:rPr lang="en-US" sz="2000" dirty="0"/>
              <a:t>Outpatient, </a:t>
            </a:r>
            <a:r>
              <a:rPr lang="en-US" sz="2000" b="1" dirty="0"/>
              <a:t>not</a:t>
            </a:r>
            <a:r>
              <a:rPr lang="en-US" sz="2000" dirty="0"/>
              <a:t> Inpatient</a:t>
            </a:r>
            <a:r>
              <a:rPr lang="en-US" sz="2000" i="1" dirty="0"/>
              <a:t>, </a:t>
            </a:r>
            <a:r>
              <a:rPr lang="en-US" sz="2000" dirty="0"/>
              <a:t>even if you spend the night.</a:t>
            </a:r>
            <a:r>
              <a:rPr lang="en-US" sz="2000" i="1" dirty="0"/>
              <a:t> </a:t>
            </a:r>
            <a:r>
              <a:rPr lang="en-US" sz="2000" dirty="0"/>
              <a:t>  </a:t>
            </a:r>
          </a:p>
          <a:p>
            <a:pPr marL="285750" indent="-285750">
              <a:spcAft>
                <a:spcPts val="600"/>
              </a:spcAft>
              <a:buFont typeface="Arial" panose="020B0604020202020204" pitchFamily="34" charset="0"/>
              <a:buChar char="•"/>
            </a:pPr>
            <a:r>
              <a:rPr lang="en-US" sz="2000" i="1" dirty="0"/>
              <a:t>Medicare A pays nothing.</a:t>
            </a:r>
          </a:p>
          <a:p>
            <a:pPr marL="285750" indent="-285750">
              <a:spcAft>
                <a:spcPts val="600"/>
              </a:spcAft>
              <a:buFont typeface="Arial" panose="020B0604020202020204" pitchFamily="34" charset="0"/>
              <a:buChar char="•"/>
            </a:pPr>
            <a:r>
              <a:rPr lang="en-US" altLang="en-US" sz="2000" dirty="0">
                <a:cs typeface="Arial" charset="0"/>
              </a:rPr>
              <a:t>Medicare Part B pays for doctors services and hospital outpatient services after you pay your deductibles, coinsurance and copayments</a:t>
            </a:r>
            <a:r>
              <a:rPr lang="en-US" altLang="en-US" sz="2000" dirty="0">
                <a:latin typeface="Arial" charset="0"/>
                <a:cs typeface="Arial" charset="0"/>
              </a:rPr>
              <a:t>.</a:t>
            </a:r>
          </a:p>
          <a:p>
            <a:pPr marL="285750" indent="-285750">
              <a:buFont typeface="Arial" panose="020B0604020202020204" pitchFamily="34" charset="0"/>
              <a:buChar char="•"/>
            </a:pPr>
            <a:r>
              <a:rPr lang="en-US" sz="2000" dirty="0"/>
              <a:t>For drugs received during an observation stay, you’ll likely need to pay out-of-pocket and submit a claim form to your drug plan for reimbursement. Request an </a:t>
            </a:r>
            <a:r>
              <a:rPr lang="en-US" sz="2000" i="1" dirty="0"/>
              <a:t>out-of-network pharmacy claim form </a:t>
            </a:r>
            <a:r>
              <a:rPr lang="en-US" sz="2000" dirty="0"/>
              <a:t>from your Part D plan.</a:t>
            </a:r>
          </a:p>
        </p:txBody>
      </p:sp>
      <p:sp>
        <p:nvSpPr>
          <p:cNvPr id="3" name="Rectangle 2">
            <a:extLst>
              <a:ext uri="{FF2B5EF4-FFF2-40B4-BE49-F238E27FC236}">
                <a16:creationId xmlns:a16="http://schemas.microsoft.com/office/drawing/2014/main" id="{03A96EAA-4DA0-4074-B6DE-C1DD7E9859B2}"/>
              </a:ext>
            </a:extLst>
          </p:cNvPr>
          <p:cNvSpPr/>
          <p:nvPr/>
        </p:nvSpPr>
        <p:spPr>
          <a:xfrm>
            <a:off x="2725269" y="1295679"/>
            <a:ext cx="6741461"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Are You an Inpatient or an Outpatient?</a:t>
            </a:r>
            <a:endParaRPr lang="en-US" sz="2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36BDA51-EE21-4A61-9288-D3BF01A9B4F3}"/>
              </a:ext>
            </a:extLst>
          </p:cNvPr>
          <p:cNvSpPr/>
          <p:nvPr/>
        </p:nvSpPr>
        <p:spPr>
          <a:xfrm>
            <a:off x="1209884" y="2006582"/>
            <a:ext cx="4227532" cy="677108"/>
          </a:xfrm>
          <a:prstGeom prst="rect">
            <a:avLst/>
          </a:prstGeom>
          <a:ln>
            <a:solidFill>
              <a:schemeClr val="tx1"/>
            </a:solidFill>
          </a:ln>
        </p:spPr>
        <p:txBody>
          <a:bodyPr wrap="square">
            <a:spAutoFit/>
          </a:bodyPr>
          <a:lstStyle/>
          <a:p>
            <a:pPr>
              <a:spcBef>
                <a:spcPts val="600"/>
              </a:spcBef>
            </a:pPr>
            <a:r>
              <a:rPr lang="en-US" sz="2000" b="1" dirty="0">
                <a:solidFill>
                  <a:schemeClr val="accent1"/>
                </a:solidFill>
              </a:rPr>
              <a:t>Inpatient</a:t>
            </a:r>
            <a:r>
              <a:rPr lang="en-US" b="1" dirty="0">
                <a:solidFill>
                  <a:schemeClr val="accent1"/>
                </a:solidFill>
              </a:rPr>
              <a:t> </a:t>
            </a:r>
            <a:r>
              <a:rPr lang="en-US" dirty="0"/>
              <a:t>– Formally admitted to the hospital with a doctor’s order. </a:t>
            </a:r>
          </a:p>
        </p:txBody>
      </p:sp>
      <p:sp>
        <p:nvSpPr>
          <p:cNvPr id="10" name="Rectangle 9">
            <a:extLst>
              <a:ext uri="{FF2B5EF4-FFF2-40B4-BE49-F238E27FC236}">
                <a16:creationId xmlns:a16="http://schemas.microsoft.com/office/drawing/2014/main" id="{102E5B40-E89B-451E-B0D6-C61A3DA86B6F}"/>
              </a:ext>
            </a:extLst>
          </p:cNvPr>
          <p:cNvSpPr/>
          <p:nvPr/>
        </p:nvSpPr>
        <p:spPr>
          <a:xfrm>
            <a:off x="6095999" y="2022083"/>
            <a:ext cx="4778830" cy="677108"/>
          </a:xfrm>
          <a:prstGeom prst="rect">
            <a:avLst/>
          </a:prstGeom>
          <a:ln>
            <a:solidFill>
              <a:schemeClr val="tx1"/>
            </a:solidFill>
          </a:ln>
        </p:spPr>
        <p:txBody>
          <a:bodyPr wrap="square">
            <a:spAutoFit/>
          </a:bodyPr>
          <a:lstStyle/>
          <a:p>
            <a:pPr>
              <a:spcBef>
                <a:spcPts val="600"/>
              </a:spcBef>
            </a:pPr>
            <a:r>
              <a:rPr lang="en-US" sz="2000" b="1" dirty="0">
                <a:solidFill>
                  <a:schemeClr val="accent1"/>
                </a:solidFill>
              </a:rPr>
              <a:t>Outpatient </a:t>
            </a:r>
            <a:r>
              <a:rPr lang="en-US" dirty="0"/>
              <a:t>– No doctor’s order to admit you.  ER visit is considered Outpatient. </a:t>
            </a:r>
          </a:p>
        </p:txBody>
      </p:sp>
      <p:sp>
        <p:nvSpPr>
          <p:cNvPr id="8" name="Slide Number Placeholder 7">
            <a:extLst>
              <a:ext uri="{FF2B5EF4-FFF2-40B4-BE49-F238E27FC236}">
                <a16:creationId xmlns:a16="http://schemas.microsoft.com/office/drawing/2014/main" id="{1C6A386D-B3E8-46C1-9BF1-05DC1424D161}"/>
              </a:ext>
            </a:extLst>
          </p:cNvPr>
          <p:cNvSpPr>
            <a:spLocks noGrp="1"/>
          </p:cNvSpPr>
          <p:nvPr>
            <p:ph type="sldNum" sz="quarter" idx="12"/>
          </p:nvPr>
        </p:nvSpPr>
        <p:spPr/>
        <p:txBody>
          <a:bodyPr/>
          <a:lstStyle/>
          <a:p>
            <a:fld id="{844A7B69-93E2-4D34-896D-EFDD7F03AB74}" type="slidenum">
              <a:rPr lang="en-US" smtClean="0"/>
              <a:t>19</a:t>
            </a:fld>
            <a:endParaRPr lang="en-US"/>
          </a:p>
        </p:txBody>
      </p:sp>
    </p:spTree>
    <p:extLst>
      <p:ext uri="{BB962C8B-B14F-4D97-AF65-F5344CB8AC3E}">
        <p14:creationId xmlns:p14="http://schemas.microsoft.com/office/powerpoint/2010/main" val="2478111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Grant Funding Disclaimer</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p:txBody>
          <a:bodyPr/>
          <a:lstStyle/>
          <a:p>
            <a:fld id="{844A7B69-93E2-4D34-896D-EFDD7F03AB74}" type="slidenum">
              <a:rPr lang="en-US" smtClean="0"/>
              <a:t>2</a:t>
            </a:fld>
            <a:endParaRPr lang="en-US"/>
          </a:p>
        </p:txBody>
      </p:sp>
      <p:sp>
        <p:nvSpPr>
          <p:cNvPr id="3" name="Content Placeholder 2">
            <a:extLst>
              <a:ext uri="{FF2B5EF4-FFF2-40B4-BE49-F238E27FC236}">
                <a16:creationId xmlns:a16="http://schemas.microsoft.com/office/drawing/2014/main" id="{61268BEE-2E47-769D-6C52-93555E005389}"/>
              </a:ext>
            </a:extLst>
          </p:cNvPr>
          <p:cNvSpPr txBox="1">
            <a:spLocks/>
          </p:cNvSpPr>
          <p:nvPr/>
        </p:nvSpPr>
        <p:spPr>
          <a:xfrm>
            <a:off x="1952403" y="203682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u="none"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pPr algn="just"/>
            <a:r>
              <a:rPr lang="en-US" dirty="0">
                <a:latin typeface="Arial" panose="020B0604020202020204" pitchFamily="34" charset="0"/>
                <a:cs typeface="Arial" panose="020B0604020202020204" pitchFamily="34" charset="0"/>
              </a:rPr>
              <a:t>This project was supported by the Wisconsin Department of Health Services with financial assistance, in whole or in part, by grant number 90SAPG0091, from the U.S. Administration for Community Living, Department of Health and Human Services, Washington, D.C. 20201. Grantees undertaking projects with government sponsorship are encouraged to express freely their findings and conclusions. Points of view or opinions do not, therefore, necessarily represent official ACL policy.</a:t>
            </a:r>
          </a:p>
        </p:txBody>
      </p:sp>
    </p:spTree>
    <p:extLst>
      <p:ext uri="{BB962C8B-B14F-4D97-AF65-F5344CB8AC3E}">
        <p14:creationId xmlns:p14="http://schemas.microsoft.com/office/powerpoint/2010/main" val="1891856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Basics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8"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3BA603B6-24F3-43C7-9C7B-E30D7D0CCA08}"/>
              </a:ext>
            </a:extLst>
          </p:cNvPr>
          <p:cNvSpPr txBox="1">
            <a:spLocks/>
          </p:cNvSpPr>
          <p:nvPr/>
        </p:nvSpPr>
        <p:spPr>
          <a:xfrm>
            <a:off x="1691308" y="1374319"/>
            <a:ext cx="8809383" cy="11079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US" sz="5400" dirty="0">
                <a:cs typeface="Arial" panose="020B0604020202020204" pitchFamily="34" charset="0"/>
              </a:rPr>
              <a:t>Medicare Part B </a:t>
            </a:r>
            <a:endParaRPr lang="en-US" sz="5400" dirty="0"/>
          </a:p>
          <a:p>
            <a:pPr lvl="1">
              <a:buFont typeface="Wingdings" panose="05000000000000000000" pitchFamily="2" charset="2"/>
              <a:buChar char="§"/>
            </a:pPr>
            <a:endParaRPr lang="en-US" dirty="0"/>
          </a:p>
        </p:txBody>
      </p:sp>
      <p:grpSp>
        <p:nvGrpSpPr>
          <p:cNvPr id="14" name="Group 13" title="Part B icon">
            <a:extLst>
              <a:ext uri="{FF2B5EF4-FFF2-40B4-BE49-F238E27FC236}">
                <a16:creationId xmlns:a16="http://schemas.microsoft.com/office/drawing/2014/main" id="{2278E3CE-2A92-4E66-9140-D8B09D3AB225}"/>
              </a:ext>
            </a:extLst>
          </p:cNvPr>
          <p:cNvGrpSpPr/>
          <p:nvPr/>
        </p:nvGrpSpPr>
        <p:grpSpPr>
          <a:xfrm>
            <a:off x="1934780" y="2986246"/>
            <a:ext cx="1919930" cy="1936863"/>
            <a:chOff x="153025" y="1963783"/>
            <a:chExt cx="1568748" cy="1324281"/>
          </a:xfrm>
        </p:grpSpPr>
        <p:pic>
          <p:nvPicPr>
            <p:cNvPr id="15" name="Picture 14" title="Part B icon">
              <a:extLst>
                <a:ext uri="{FF2B5EF4-FFF2-40B4-BE49-F238E27FC236}">
                  <a16:creationId xmlns:a16="http://schemas.microsoft.com/office/drawing/2014/main" id="{0B85A958-2BDE-4424-BD4D-C2927E6D8C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6" name="TextBox 15">
              <a:extLst>
                <a:ext uri="{FF2B5EF4-FFF2-40B4-BE49-F238E27FC236}">
                  <a16:creationId xmlns:a16="http://schemas.microsoft.com/office/drawing/2014/main" id="{F662C4E9-1FBB-40AC-9796-F7D0221EBC7F}"/>
                </a:ext>
              </a:extLst>
            </p:cNvPr>
            <p:cNvSpPr txBox="1"/>
            <p:nvPr/>
          </p:nvSpPr>
          <p:spPr>
            <a:xfrm>
              <a:off x="153025" y="2599781"/>
              <a:ext cx="1568748" cy="688283"/>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3" name="Slide Number Placeholder 2">
            <a:extLst>
              <a:ext uri="{FF2B5EF4-FFF2-40B4-BE49-F238E27FC236}">
                <a16:creationId xmlns:a16="http://schemas.microsoft.com/office/drawing/2014/main" id="{CCEFE634-073E-4924-84AF-51D1D7D08D1A}"/>
              </a:ext>
            </a:extLst>
          </p:cNvPr>
          <p:cNvSpPr>
            <a:spLocks noGrp="1"/>
          </p:cNvSpPr>
          <p:nvPr>
            <p:ph type="sldNum" sz="quarter" idx="12"/>
          </p:nvPr>
        </p:nvSpPr>
        <p:spPr/>
        <p:txBody>
          <a:bodyPr/>
          <a:lstStyle/>
          <a:p>
            <a:fld id="{844A7B69-93E2-4D34-896D-EFDD7F03AB74}" type="slidenum">
              <a:rPr lang="en-US" smtClean="0"/>
              <a:t>20</a:t>
            </a:fld>
            <a:endParaRPr lang="en-US"/>
          </a:p>
        </p:txBody>
      </p:sp>
      <p:pic>
        <p:nvPicPr>
          <p:cNvPr id="5" name="Picture 4" descr="Image result for doctor and stethoscope">
            <a:extLst>
              <a:ext uri="{FF2B5EF4-FFF2-40B4-BE49-F238E27FC236}">
                <a16:creationId xmlns:a16="http://schemas.microsoft.com/office/drawing/2014/main" id="{251F496E-3B6A-4CD8-89E9-067605D5FCD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027630" y="2231084"/>
            <a:ext cx="5795880" cy="3796492"/>
          </a:xfrm>
          <a:prstGeom prst="rect">
            <a:avLst/>
          </a:prstGeom>
          <a:noFill/>
          <a:ln>
            <a:noFill/>
          </a:ln>
        </p:spPr>
      </p:pic>
    </p:spTree>
    <p:extLst>
      <p:ext uri="{BB962C8B-B14F-4D97-AF65-F5344CB8AC3E}">
        <p14:creationId xmlns:p14="http://schemas.microsoft.com/office/powerpoint/2010/main" val="408681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Part B icon">
            <a:extLst>
              <a:ext uri="{FF2B5EF4-FFF2-40B4-BE49-F238E27FC236}">
                <a16:creationId xmlns:a16="http://schemas.microsoft.com/office/drawing/2014/main" id="{3C8A099D-A316-4D49-8221-0EEBA6955549}"/>
              </a:ext>
            </a:extLst>
          </p:cNvPr>
          <p:cNvGrpSpPr/>
          <p:nvPr/>
        </p:nvGrpSpPr>
        <p:grpSpPr>
          <a:xfrm>
            <a:off x="589513" y="2467846"/>
            <a:ext cx="1781791" cy="1776520"/>
            <a:chOff x="153025" y="1963783"/>
            <a:chExt cx="1568748" cy="1324281"/>
          </a:xfrm>
        </p:grpSpPr>
        <p:pic>
          <p:nvPicPr>
            <p:cNvPr id="8" name="Picture 7" title="Part B icon">
              <a:extLst>
                <a:ext uri="{FF2B5EF4-FFF2-40B4-BE49-F238E27FC236}">
                  <a16:creationId xmlns:a16="http://schemas.microsoft.com/office/drawing/2014/main" id="{925FDECF-2209-40D2-9402-D723D7A780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9" name="TextBox 8">
              <a:extLst>
                <a:ext uri="{FF2B5EF4-FFF2-40B4-BE49-F238E27FC236}">
                  <a16:creationId xmlns:a16="http://schemas.microsoft.com/office/drawing/2014/main" id="{7B47614A-A87D-4453-AFB1-AC969524D973}"/>
                </a:ext>
              </a:extLst>
            </p:cNvPr>
            <p:cNvSpPr txBox="1"/>
            <p:nvPr/>
          </p:nvSpPr>
          <p:spPr>
            <a:xfrm>
              <a:off x="153025" y="2599781"/>
              <a:ext cx="1568748" cy="688283"/>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2" name="Rectangle 1">
            <a:extLst>
              <a:ext uri="{FF2B5EF4-FFF2-40B4-BE49-F238E27FC236}">
                <a16:creationId xmlns:a16="http://schemas.microsoft.com/office/drawing/2014/main" id="{61D760C5-BCFB-4626-A628-2F7DDEAF175D}"/>
              </a:ext>
            </a:extLst>
          </p:cNvPr>
          <p:cNvSpPr/>
          <p:nvPr/>
        </p:nvSpPr>
        <p:spPr>
          <a:xfrm>
            <a:off x="2371304" y="1556064"/>
            <a:ext cx="5017720" cy="523220"/>
          </a:xfrm>
          <a:prstGeom prst="rect">
            <a:avLst/>
          </a:prstGeom>
        </p:spPr>
        <p:txBody>
          <a:bodyPr wrap="none">
            <a:spAutoFit/>
          </a:bodyPr>
          <a:lstStyle/>
          <a:p>
            <a:pPr>
              <a:spcBef>
                <a:spcPts val="451"/>
              </a:spcBef>
            </a:pPr>
            <a:r>
              <a:rPr lang="en-US" sz="2800" b="1" dirty="0">
                <a:solidFill>
                  <a:prstClr val="black"/>
                </a:solidFill>
                <a:latin typeface="Arial" panose="020B0604020202020204" pitchFamily="34" charset="0"/>
                <a:cs typeface="Arial" panose="020B0604020202020204" pitchFamily="34" charset="0"/>
              </a:rPr>
              <a:t>Part B — Medical Insurance </a:t>
            </a:r>
          </a:p>
        </p:txBody>
      </p:sp>
      <p:sp>
        <p:nvSpPr>
          <p:cNvPr id="3" name="Rectangle 2">
            <a:extLst>
              <a:ext uri="{FF2B5EF4-FFF2-40B4-BE49-F238E27FC236}">
                <a16:creationId xmlns:a16="http://schemas.microsoft.com/office/drawing/2014/main" id="{B1EB01A5-976C-42CA-A053-2E937D13F53C}"/>
              </a:ext>
            </a:extLst>
          </p:cNvPr>
          <p:cNvSpPr/>
          <p:nvPr/>
        </p:nvSpPr>
        <p:spPr>
          <a:xfrm>
            <a:off x="3130645" y="2454514"/>
            <a:ext cx="7863349" cy="3526606"/>
          </a:xfrm>
          <a:prstGeom prst="rect">
            <a:avLst/>
          </a:prstGeom>
        </p:spPr>
        <p:txBody>
          <a:bodyPr wrap="square">
            <a:spAutoFit/>
          </a:bodyPr>
          <a:lstStyle/>
          <a:p>
            <a:pPr>
              <a:spcBef>
                <a:spcPts val="451"/>
              </a:spcBef>
              <a:spcAft>
                <a:spcPts val="1200"/>
              </a:spcAft>
            </a:pPr>
            <a:r>
              <a:rPr lang="en-US" sz="3000" dirty="0">
                <a:solidFill>
                  <a:prstClr val="black"/>
                </a:solidFill>
              </a:rPr>
              <a:t>Helps cover medically necessary:</a:t>
            </a:r>
          </a:p>
          <a:p>
            <a:pPr marL="342891" indent="-342891">
              <a:spcBef>
                <a:spcPts val="451"/>
              </a:spcBef>
              <a:buFont typeface="Wingdings" panose="05000000000000000000" pitchFamily="2" charset="2"/>
              <a:buChar char="§"/>
            </a:pPr>
            <a:r>
              <a:rPr lang="en-US" sz="2200" dirty="0">
                <a:solidFill>
                  <a:prstClr val="black"/>
                </a:solidFill>
              </a:rPr>
              <a:t>Doctors’ services</a:t>
            </a:r>
          </a:p>
          <a:p>
            <a:pPr marL="342891" indent="-342891">
              <a:spcBef>
                <a:spcPts val="451"/>
              </a:spcBef>
              <a:buFont typeface="Wingdings" panose="05000000000000000000" pitchFamily="2" charset="2"/>
              <a:buChar char="§"/>
            </a:pPr>
            <a:r>
              <a:rPr lang="en-US" sz="2200" dirty="0">
                <a:solidFill>
                  <a:prstClr val="black"/>
                </a:solidFill>
              </a:rPr>
              <a:t>Outpatient medical and surgical services and supplies</a:t>
            </a:r>
          </a:p>
          <a:p>
            <a:pPr marL="342891" indent="-342891">
              <a:spcBef>
                <a:spcPts val="451"/>
              </a:spcBef>
              <a:buFont typeface="Wingdings" panose="05000000000000000000" pitchFamily="2" charset="2"/>
              <a:buChar char="§"/>
            </a:pPr>
            <a:r>
              <a:rPr lang="en-US" sz="2200" dirty="0">
                <a:solidFill>
                  <a:prstClr val="black"/>
                </a:solidFill>
              </a:rPr>
              <a:t>Clinical lab tests</a:t>
            </a:r>
          </a:p>
          <a:p>
            <a:pPr marL="342891" indent="-342891">
              <a:spcBef>
                <a:spcPts val="451"/>
              </a:spcBef>
              <a:buFont typeface="Wingdings" panose="05000000000000000000" pitchFamily="2" charset="2"/>
              <a:buChar char="§"/>
            </a:pPr>
            <a:r>
              <a:rPr lang="en-US" sz="2200" dirty="0">
                <a:solidFill>
                  <a:prstClr val="black"/>
                </a:solidFill>
              </a:rPr>
              <a:t>Durable medical equipment (may need to use certain suppliers)</a:t>
            </a:r>
          </a:p>
          <a:p>
            <a:pPr marL="342891" indent="-342891">
              <a:spcBef>
                <a:spcPts val="451"/>
              </a:spcBef>
              <a:buFont typeface="Wingdings" panose="05000000000000000000" pitchFamily="2" charset="2"/>
              <a:buChar char="§"/>
            </a:pPr>
            <a:r>
              <a:rPr lang="en-US" sz="2200" dirty="0">
                <a:solidFill>
                  <a:prstClr val="black"/>
                </a:solidFill>
              </a:rPr>
              <a:t>Diabetic testing supplies</a:t>
            </a:r>
          </a:p>
          <a:p>
            <a:pPr marL="342891" indent="-342891">
              <a:spcBef>
                <a:spcPts val="451"/>
              </a:spcBef>
              <a:buFont typeface="Wingdings" panose="05000000000000000000" pitchFamily="2" charset="2"/>
              <a:buChar char="§"/>
            </a:pPr>
            <a:r>
              <a:rPr lang="en-US" sz="2200" dirty="0">
                <a:solidFill>
                  <a:prstClr val="black"/>
                </a:solidFill>
              </a:rPr>
              <a:t>Preventive services (like flu shots and a yearly wellness visit)</a:t>
            </a:r>
          </a:p>
          <a:p>
            <a:pPr marL="342891" indent="-342891">
              <a:spcBef>
                <a:spcPts val="451"/>
              </a:spcBef>
              <a:buFont typeface="Wingdings" panose="05000000000000000000" pitchFamily="2" charset="2"/>
              <a:buChar char="§"/>
            </a:pPr>
            <a:r>
              <a:rPr lang="en-US" sz="2200" dirty="0">
                <a:solidFill>
                  <a:prstClr val="black"/>
                </a:solidFill>
              </a:rPr>
              <a:t>Home health care</a:t>
            </a:r>
          </a:p>
        </p:txBody>
      </p:sp>
      <p:sp>
        <p:nvSpPr>
          <p:cNvPr id="11" name="Slide Number Placeholder 10">
            <a:extLst>
              <a:ext uri="{FF2B5EF4-FFF2-40B4-BE49-F238E27FC236}">
                <a16:creationId xmlns:a16="http://schemas.microsoft.com/office/drawing/2014/main" id="{63E25C60-F948-49E4-8A15-AF3CA2686DDB}"/>
              </a:ext>
            </a:extLst>
          </p:cNvPr>
          <p:cNvSpPr>
            <a:spLocks noGrp="1"/>
          </p:cNvSpPr>
          <p:nvPr>
            <p:ph type="sldNum" sz="quarter" idx="12"/>
          </p:nvPr>
        </p:nvSpPr>
        <p:spPr/>
        <p:txBody>
          <a:bodyPr/>
          <a:lstStyle/>
          <a:p>
            <a:fld id="{844A7B69-93E2-4D34-896D-EFDD7F03AB74}" type="slidenum">
              <a:rPr lang="en-US" smtClean="0"/>
              <a:t>21</a:t>
            </a:fld>
            <a:endParaRPr lang="en-US"/>
          </a:p>
        </p:txBody>
      </p:sp>
    </p:spTree>
    <p:extLst>
      <p:ext uri="{BB962C8B-B14F-4D97-AF65-F5344CB8AC3E}">
        <p14:creationId xmlns:p14="http://schemas.microsoft.com/office/powerpoint/2010/main" val="39782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 – 2023 Costs</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Part B icon">
            <a:extLst>
              <a:ext uri="{FF2B5EF4-FFF2-40B4-BE49-F238E27FC236}">
                <a16:creationId xmlns:a16="http://schemas.microsoft.com/office/drawing/2014/main" id="{1D826FE0-4A47-4F59-9E60-12987A34B5E8}"/>
              </a:ext>
            </a:extLst>
          </p:cNvPr>
          <p:cNvGrpSpPr/>
          <p:nvPr/>
        </p:nvGrpSpPr>
        <p:grpSpPr>
          <a:xfrm>
            <a:off x="514891" y="2540740"/>
            <a:ext cx="1781791" cy="1776520"/>
            <a:chOff x="153025" y="1963783"/>
            <a:chExt cx="1568748" cy="1324281"/>
          </a:xfrm>
        </p:grpSpPr>
        <p:pic>
          <p:nvPicPr>
            <p:cNvPr id="8" name="Picture 7" title="Part B icon">
              <a:extLst>
                <a:ext uri="{FF2B5EF4-FFF2-40B4-BE49-F238E27FC236}">
                  <a16:creationId xmlns:a16="http://schemas.microsoft.com/office/drawing/2014/main" id="{DD5781BF-8AA3-4667-8DFF-305DA34B50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9" name="TextBox 8">
              <a:extLst>
                <a:ext uri="{FF2B5EF4-FFF2-40B4-BE49-F238E27FC236}">
                  <a16:creationId xmlns:a16="http://schemas.microsoft.com/office/drawing/2014/main" id="{36604A49-1AB2-4CB0-8132-C9F599150901}"/>
                </a:ext>
              </a:extLst>
            </p:cNvPr>
            <p:cNvSpPr txBox="1"/>
            <p:nvPr/>
          </p:nvSpPr>
          <p:spPr>
            <a:xfrm>
              <a:off x="153025" y="2599781"/>
              <a:ext cx="1568748" cy="688283"/>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2" name="Rectangle 1">
            <a:extLst>
              <a:ext uri="{FF2B5EF4-FFF2-40B4-BE49-F238E27FC236}">
                <a16:creationId xmlns:a16="http://schemas.microsoft.com/office/drawing/2014/main" id="{BE4F7488-E9AB-4F6A-B349-5D0B0EBC1D65}"/>
              </a:ext>
            </a:extLst>
          </p:cNvPr>
          <p:cNvSpPr/>
          <p:nvPr/>
        </p:nvSpPr>
        <p:spPr>
          <a:xfrm>
            <a:off x="2931621" y="2081077"/>
            <a:ext cx="7513983" cy="2862322"/>
          </a:xfrm>
          <a:prstGeom prst="rect">
            <a:avLst/>
          </a:prstGeom>
        </p:spPr>
        <p:txBody>
          <a:bodyPr wrap="square">
            <a:spAutoFit/>
          </a:bodyPr>
          <a:lstStyle/>
          <a:p>
            <a:pPr marL="369877" lvl="1" indent="-342891">
              <a:spcAft>
                <a:spcPts val="1200"/>
              </a:spcAft>
              <a:buFont typeface="Wingdings" panose="05000000000000000000" pitchFamily="2" charset="2"/>
              <a:buChar char="§"/>
            </a:pPr>
            <a:r>
              <a:rPr lang="en-US" sz="2400" b="1" dirty="0"/>
              <a:t>Monthly Premium </a:t>
            </a:r>
            <a:r>
              <a:rPr lang="en-US" sz="2400" dirty="0"/>
              <a:t>– </a:t>
            </a:r>
            <a:r>
              <a:rPr lang="en-US" sz="2200" dirty="0"/>
              <a:t>Standard premium is $164.90 (or higher depending on your income, see next slide)</a:t>
            </a:r>
          </a:p>
          <a:p>
            <a:pPr marL="355591" lvl="1" indent="-342891">
              <a:spcAft>
                <a:spcPts val="1200"/>
              </a:spcAft>
              <a:buFont typeface="Wingdings" panose="05000000000000000000" pitchFamily="2" charset="2"/>
              <a:buChar char="§"/>
            </a:pPr>
            <a:r>
              <a:rPr lang="en-US" sz="2400" b="1" dirty="0"/>
              <a:t>Yearly deductible </a:t>
            </a:r>
            <a:r>
              <a:rPr lang="en-US" sz="2200" dirty="0"/>
              <a:t>– $226</a:t>
            </a:r>
            <a:endParaRPr lang="en-US" sz="2200" b="1" dirty="0"/>
          </a:p>
          <a:p>
            <a:pPr marL="342891" lvl="1" indent="-342891">
              <a:buSzPct val="100000"/>
              <a:buFont typeface="Wingdings" panose="05000000000000000000" pitchFamily="2" charset="2"/>
              <a:buChar char="§"/>
            </a:pPr>
            <a:r>
              <a:rPr lang="en-US" sz="2400" b="1" dirty="0"/>
              <a:t>Coinsurance </a:t>
            </a:r>
            <a:r>
              <a:rPr lang="en-US" sz="2400" dirty="0"/>
              <a:t>– </a:t>
            </a:r>
            <a:r>
              <a:rPr lang="en-US" sz="2200" dirty="0"/>
              <a:t>20% coinsurance for most covered services, like doctor’s services and some preventive services, if provider accepts assignment. </a:t>
            </a:r>
          </a:p>
          <a:p>
            <a:pPr marL="800091" lvl="2" indent="-342891">
              <a:buSzPct val="100000"/>
              <a:buFont typeface="Wingdings" panose="05000000000000000000" pitchFamily="2" charset="2"/>
              <a:buChar char="§"/>
            </a:pPr>
            <a:r>
              <a:rPr lang="en-US" sz="2200" dirty="0"/>
              <a:t>$0 for some preventive services.</a:t>
            </a:r>
          </a:p>
        </p:txBody>
      </p:sp>
      <p:sp>
        <p:nvSpPr>
          <p:cNvPr id="10" name="Slide Number Placeholder 9">
            <a:extLst>
              <a:ext uri="{FF2B5EF4-FFF2-40B4-BE49-F238E27FC236}">
                <a16:creationId xmlns:a16="http://schemas.microsoft.com/office/drawing/2014/main" id="{0E685D25-2CE7-4A4C-B92D-42DCDA0A1E69}"/>
              </a:ext>
            </a:extLst>
          </p:cNvPr>
          <p:cNvSpPr>
            <a:spLocks noGrp="1"/>
          </p:cNvSpPr>
          <p:nvPr>
            <p:ph type="sldNum" sz="quarter" idx="12"/>
          </p:nvPr>
        </p:nvSpPr>
        <p:spPr/>
        <p:txBody>
          <a:bodyPr/>
          <a:lstStyle/>
          <a:p>
            <a:fld id="{844A7B69-93E2-4D34-896D-EFDD7F03AB74}" type="slidenum">
              <a:rPr lang="en-US" smtClean="0"/>
              <a:t>22</a:t>
            </a:fld>
            <a:endParaRPr lang="en-US"/>
          </a:p>
        </p:txBody>
      </p:sp>
    </p:spTree>
    <p:extLst>
      <p:ext uri="{BB962C8B-B14F-4D97-AF65-F5344CB8AC3E}">
        <p14:creationId xmlns:p14="http://schemas.microsoft.com/office/powerpoint/2010/main" val="3634631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  </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E9F1407-3111-46F5-8BF4-E6A37943CFA6}"/>
              </a:ext>
            </a:extLst>
          </p:cNvPr>
          <p:cNvSpPr/>
          <p:nvPr/>
        </p:nvSpPr>
        <p:spPr>
          <a:xfrm>
            <a:off x="1536410" y="1402128"/>
            <a:ext cx="9308574"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Income-Related Monthly Adjustment Amount for 2023 (IRMAA)</a:t>
            </a:r>
          </a:p>
        </p:txBody>
      </p:sp>
      <p:sp>
        <p:nvSpPr>
          <p:cNvPr id="3" name="TextBox 2">
            <a:extLst>
              <a:ext uri="{FF2B5EF4-FFF2-40B4-BE49-F238E27FC236}">
                <a16:creationId xmlns:a16="http://schemas.microsoft.com/office/drawing/2014/main" id="{2784A1EA-56FC-4665-A407-B611313FB2B6}"/>
              </a:ext>
            </a:extLst>
          </p:cNvPr>
          <p:cNvSpPr txBox="1"/>
          <p:nvPr/>
        </p:nvSpPr>
        <p:spPr>
          <a:xfrm>
            <a:off x="1739899" y="2030004"/>
            <a:ext cx="8901596" cy="369332"/>
          </a:xfrm>
          <a:prstGeom prst="rect">
            <a:avLst/>
          </a:prstGeom>
          <a:noFill/>
        </p:spPr>
        <p:txBody>
          <a:bodyPr wrap="square" rtlCol="0">
            <a:spAutoFit/>
          </a:bodyPr>
          <a:lstStyle/>
          <a:p>
            <a:r>
              <a:rPr lang="en-US" dirty="0"/>
              <a:t>Chart is based on your yearly income in 2021  for what you pay in 2023 for Part B premium.</a:t>
            </a:r>
          </a:p>
        </p:txBody>
      </p:sp>
      <p:sp>
        <p:nvSpPr>
          <p:cNvPr id="8" name="Slide Number Placeholder 7">
            <a:extLst>
              <a:ext uri="{FF2B5EF4-FFF2-40B4-BE49-F238E27FC236}">
                <a16:creationId xmlns:a16="http://schemas.microsoft.com/office/drawing/2014/main" id="{D3EF5A3C-77DF-4798-A9E1-C561C65DEA6B}"/>
              </a:ext>
            </a:extLst>
          </p:cNvPr>
          <p:cNvSpPr>
            <a:spLocks noGrp="1"/>
          </p:cNvSpPr>
          <p:nvPr>
            <p:ph type="sldNum" sz="quarter" idx="12"/>
          </p:nvPr>
        </p:nvSpPr>
        <p:spPr/>
        <p:txBody>
          <a:bodyPr/>
          <a:lstStyle/>
          <a:p>
            <a:fld id="{844A7B69-93E2-4D34-896D-EFDD7F03AB74}" type="slidenum">
              <a:rPr lang="en-US" smtClean="0"/>
              <a:t>23</a:t>
            </a:fld>
            <a:endParaRPr lang="en-US"/>
          </a:p>
        </p:txBody>
      </p:sp>
      <p:graphicFrame>
        <p:nvGraphicFramePr>
          <p:cNvPr id="9" name="Table 8">
            <a:extLst>
              <a:ext uri="{FF2B5EF4-FFF2-40B4-BE49-F238E27FC236}">
                <a16:creationId xmlns:a16="http://schemas.microsoft.com/office/drawing/2014/main" id="{C47F5925-4270-4CEA-B0E3-1B3F7A83C187}"/>
              </a:ext>
            </a:extLst>
          </p:cNvPr>
          <p:cNvGraphicFramePr>
            <a:graphicFrameLocks noGrp="1"/>
          </p:cNvGraphicFramePr>
          <p:nvPr>
            <p:extLst>
              <p:ext uri="{D42A27DB-BD31-4B8C-83A1-F6EECF244321}">
                <p14:modId xmlns:p14="http://schemas.microsoft.com/office/powerpoint/2010/main" val="1262155264"/>
              </p:ext>
            </p:extLst>
          </p:nvPr>
        </p:nvGraphicFramePr>
        <p:xfrm>
          <a:off x="1739899" y="2533422"/>
          <a:ext cx="8464864" cy="3688842"/>
        </p:xfrm>
        <a:graphic>
          <a:graphicData uri="http://schemas.openxmlformats.org/drawingml/2006/table">
            <a:tbl>
              <a:tblPr firstRow="1" bandRow="1">
                <a:tableStyleId>{5C22544A-7EE6-4342-B048-85BDC9FD1C3A}</a:tableStyleId>
              </a:tblPr>
              <a:tblGrid>
                <a:gridCol w="2400889">
                  <a:extLst>
                    <a:ext uri="{9D8B030D-6E8A-4147-A177-3AD203B41FA5}">
                      <a16:colId xmlns:a16="http://schemas.microsoft.com/office/drawing/2014/main" val="903674249"/>
                    </a:ext>
                  </a:extLst>
                </a:gridCol>
                <a:gridCol w="2474259">
                  <a:extLst>
                    <a:ext uri="{9D8B030D-6E8A-4147-A177-3AD203B41FA5}">
                      <a16:colId xmlns:a16="http://schemas.microsoft.com/office/drawing/2014/main" val="760036221"/>
                    </a:ext>
                  </a:extLst>
                </a:gridCol>
                <a:gridCol w="2254781">
                  <a:extLst>
                    <a:ext uri="{9D8B030D-6E8A-4147-A177-3AD203B41FA5}">
                      <a16:colId xmlns:a16="http://schemas.microsoft.com/office/drawing/2014/main" val="4291039843"/>
                    </a:ext>
                  </a:extLst>
                </a:gridCol>
                <a:gridCol w="1334935">
                  <a:extLst>
                    <a:ext uri="{9D8B030D-6E8A-4147-A177-3AD203B41FA5}">
                      <a16:colId xmlns:a16="http://schemas.microsoft.com/office/drawing/2014/main" val="2678907472"/>
                    </a:ext>
                  </a:extLst>
                </a:gridCol>
              </a:tblGrid>
              <a:tr h="389538">
                <a:tc>
                  <a:txBody>
                    <a:bodyPr/>
                    <a:lstStyle/>
                    <a:p>
                      <a:pPr marL="0" marR="0" algn="ctr">
                        <a:lnSpc>
                          <a:spcPct val="115000"/>
                        </a:lnSpc>
                        <a:spcBef>
                          <a:spcPts val="0"/>
                        </a:spcBef>
                        <a:spcAft>
                          <a:spcPts val="0"/>
                        </a:spcAft>
                      </a:pPr>
                      <a:r>
                        <a:rPr lang="en-US" sz="2000" dirty="0"/>
                        <a:t>File Individual Tax Return</a:t>
                      </a:r>
                      <a:endParaRPr lang="en-US" sz="2000" dirty="0">
                        <a:solidFill>
                          <a:schemeClr val="tx1"/>
                        </a:solidFill>
                        <a:latin typeface="+mn-lt"/>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000" dirty="0"/>
                        <a:t>File Joint Tax</a:t>
                      </a:r>
                      <a:r>
                        <a:rPr lang="en-US" sz="2000" baseline="0" dirty="0"/>
                        <a:t> Return</a:t>
                      </a:r>
                      <a:endParaRPr lang="en-US" sz="2000" dirty="0">
                        <a:solidFill>
                          <a:schemeClr val="tx1"/>
                        </a:solidFill>
                        <a:latin typeface="+mn-lt"/>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000" dirty="0">
                          <a:solidFill>
                            <a:schemeClr val="bg1"/>
                          </a:solidFill>
                          <a:latin typeface="+mn-lt"/>
                          <a:ea typeface="Calibri"/>
                          <a:cs typeface="Times New Roman"/>
                        </a:rPr>
                        <a:t>File Married &amp; Separate Tax Return</a:t>
                      </a:r>
                    </a:p>
                  </a:txBody>
                  <a:tcPr marL="51435" marR="51435" marT="0" marB="0"/>
                </a:tc>
                <a:tc>
                  <a:txBody>
                    <a:bodyPr/>
                    <a:lstStyle/>
                    <a:p>
                      <a:pPr marL="0" marR="0" algn="ctr">
                        <a:lnSpc>
                          <a:spcPct val="115000"/>
                        </a:lnSpc>
                        <a:spcBef>
                          <a:spcPts val="0"/>
                        </a:spcBef>
                        <a:spcAft>
                          <a:spcPts val="0"/>
                        </a:spcAft>
                      </a:pPr>
                      <a:r>
                        <a:rPr lang="en-US" sz="2000" dirty="0"/>
                        <a:t>In 2023</a:t>
                      </a:r>
                    </a:p>
                    <a:p>
                      <a:pPr marL="0" marR="0" algn="ctr">
                        <a:lnSpc>
                          <a:spcPct val="115000"/>
                        </a:lnSpc>
                        <a:spcBef>
                          <a:spcPts val="0"/>
                        </a:spcBef>
                        <a:spcAft>
                          <a:spcPts val="0"/>
                        </a:spcAft>
                      </a:pPr>
                      <a:r>
                        <a:rPr lang="en-US" sz="2000" dirty="0"/>
                        <a:t>You Pay</a:t>
                      </a:r>
                      <a:endParaRPr lang="en-US" sz="2000" dirty="0">
                        <a:solidFill>
                          <a:schemeClr val="tx1"/>
                        </a:solidFill>
                        <a:latin typeface="+mn-lt"/>
                        <a:ea typeface="Calibri"/>
                        <a:cs typeface="Times New Roman"/>
                      </a:endParaRPr>
                    </a:p>
                  </a:txBody>
                  <a:tcPr marL="51435" marR="51435" marT="0" marB="0"/>
                </a:tc>
                <a:extLst>
                  <a:ext uri="{0D108BD9-81ED-4DB2-BD59-A6C34878D82A}">
                    <a16:rowId xmlns:a16="http://schemas.microsoft.com/office/drawing/2014/main" val="3734582655"/>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t> $97,000 or less</a:t>
                      </a:r>
                      <a:endParaRPr lang="en-US" sz="2000" dirty="0">
                        <a:latin typeface="+mn-lt"/>
                        <a:ea typeface="Calibri"/>
                        <a:cs typeface="Times New Roman"/>
                      </a:endParaRPr>
                    </a:p>
                  </a:txBody>
                  <a:tcPr/>
                </a:tc>
                <a:tc>
                  <a:txBody>
                    <a:bodyPr/>
                    <a:lstStyle/>
                    <a:p>
                      <a:pPr>
                        <a:lnSpc>
                          <a:spcPct val="150000"/>
                        </a:lnSpc>
                      </a:pPr>
                      <a:r>
                        <a:rPr lang="en-US" sz="2000" dirty="0"/>
                        <a:t>$194,000 or less</a:t>
                      </a:r>
                    </a:p>
                  </a:txBody>
                  <a:tcPr/>
                </a:tc>
                <a:tc>
                  <a:txBody>
                    <a:bodyPr/>
                    <a:lstStyle/>
                    <a:p>
                      <a:pPr>
                        <a:lnSpc>
                          <a:spcPct val="150000"/>
                        </a:lnSpc>
                      </a:pPr>
                      <a:r>
                        <a:rPr lang="en-US" sz="2000" dirty="0"/>
                        <a:t>$97,000 or less</a:t>
                      </a:r>
                    </a:p>
                  </a:txBody>
                  <a:tcPr/>
                </a:tc>
                <a:tc>
                  <a:txBody>
                    <a:bodyPr/>
                    <a:lstStyle/>
                    <a:p>
                      <a:pPr>
                        <a:lnSpc>
                          <a:spcPct val="150000"/>
                        </a:lnSpc>
                      </a:pPr>
                      <a:r>
                        <a:rPr lang="en-US" sz="2000" dirty="0"/>
                        <a:t>$164.90</a:t>
                      </a:r>
                    </a:p>
                  </a:txBody>
                  <a:tcPr/>
                </a:tc>
                <a:extLst>
                  <a:ext uri="{0D108BD9-81ED-4DB2-BD59-A6C34878D82A}">
                    <a16:rowId xmlns:a16="http://schemas.microsoft.com/office/drawing/2014/main" val="3558570088"/>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t> $97,000–$123,000 </a:t>
                      </a:r>
                      <a:endParaRPr lang="en-US" sz="2000" dirty="0">
                        <a:latin typeface="+mn-lt"/>
                        <a:ea typeface="Calibri"/>
                        <a:cs typeface="Times New Roman"/>
                      </a:endParaRPr>
                    </a:p>
                  </a:txBody>
                  <a:tcPr/>
                </a:tc>
                <a:tc>
                  <a:txBody>
                    <a:bodyPr/>
                    <a:lstStyle/>
                    <a:p>
                      <a:pPr>
                        <a:lnSpc>
                          <a:spcPct val="150000"/>
                        </a:lnSpc>
                      </a:pPr>
                      <a:r>
                        <a:rPr lang="en-US" sz="2000" dirty="0"/>
                        <a:t>$194,000 - $246,000</a:t>
                      </a:r>
                    </a:p>
                  </a:txBody>
                  <a:tcPr/>
                </a:tc>
                <a:tc>
                  <a:txBody>
                    <a:bodyPr/>
                    <a:lstStyle/>
                    <a:p>
                      <a:pPr>
                        <a:lnSpc>
                          <a:spcPct val="150000"/>
                        </a:lnSpc>
                      </a:pPr>
                      <a:r>
                        <a:rPr lang="en-US" sz="2000" dirty="0"/>
                        <a:t>Not applicable</a:t>
                      </a:r>
                    </a:p>
                  </a:txBody>
                  <a:tcPr/>
                </a:tc>
                <a:tc>
                  <a:txBody>
                    <a:bodyPr/>
                    <a:lstStyle/>
                    <a:p>
                      <a:pPr>
                        <a:lnSpc>
                          <a:spcPct val="150000"/>
                        </a:lnSpc>
                      </a:pPr>
                      <a:r>
                        <a:rPr lang="en-US" sz="2000" dirty="0"/>
                        <a:t>$230.80</a:t>
                      </a:r>
                    </a:p>
                  </a:txBody>
                  <a:tcPr/>
                </a:tc>
                <a:extLst>
                  <a:ext uri="{0D108BD9-81ED-4DB2-BD59-A6C34878D82A}">
                    <a16:rowId xmlns:a16="http://schemas.microsoft.com/office/drawing/2014/main" val="3497339523"/>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spc="-50" dirty="0"/>
                        <a:t>$123,000–$153,000 </a:t>
                      </a:r>
                      <a:endParaRPr lang="en-US" sz="2000" spc="-50" dirty="0">
                        <a:latin typeface="+mn-lt"/>
                        <a:ea typeface="Calibri"/>
                        <a:cs typeface="Times New Roman"/>
                      </a:endParaRPr>
                    </a:p>
                  </a:txBody>
                  <a:tcPr/>
                </a:tc>
                <a:tc>
                  <a:txBody>
                    <a:bodyPr/>
                    <a:lstStyle/>
                    <a:p>
                      <a:pPr>
                        <a:lnSpc>
                          <a:spcPct val="150000"/>
                        </a:lnSpc>
                      </a:pPr>
                      <a:r>
                        <a:rPr lang="en-US" sz="2000" dirty="0"/>
                        <a:t>$246,000 - $306,000</a:t>
                      </a:r>
                    </a:p>
                  </a:txBody>
                  <a:tcPr/>
                </a:tc>
                <a:tc>
                  <a:txBody>
                    <a:bodyPr/>
                    <a:lstStyle/>
                    <a:p>
                      <a:pPr>
                        <a:lnSpc>
                          <a:spcPct val="150000"/>
                        </a:lnSpc>
                      </a:pPr>
                      <a:r>
                        <a:rPr lang="en-US" sz="2000" dirty="0"/>
                        <a:t>Not applicable</a:t>
                      </a:r>
                    </a:p>
                  </a:txBody>
                  <a:tcPr/>
                </a:tc>
                <a:tc>
                  <a:txBody>
                    <a:bodyPr/>
                    <a:lstStyle/>
                    <a:p>
                      <a:pPr>
                        <a:lnSpc>
                          <a:spcPct val="150000"/>
                        </a:lnSpc>
                      </a:pPr>
                      <a:r>
                        <a:rPr lang="en-US" sz="2000" dirty="0"/>
                        <a:t>$329.70</a:t>
                      </a:r>
                    </a:p>
                  </a:txBody>
                  <a:tcPr/>
                </a:tc>
                <a:extLst>
                  <a:ext uri="{0D108BD9-81ED-4DB2-BD59-A6C34878D82A}">
                    <a16:rowId xmlns:a16="http://schemas.microsoft.com/office/drawing/2014/main" val="2366273953"/>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spc="-50" baseline="0" dirty="0"/>
                        <a:t>$153,000–$183,000 </a:t>
                      </a:r>
                      <a:endParaRPr lang="en-US" sz="2000" spc="-50" baseline="0" dirty="0">
                        <a:latin typeface="+mn-lt"/>
                        <a:ea typeface="Calibri"/>
                        <a:cs typeface="Times New Roman"/>
                      </a:endParaRPr>
                    </a:p>
                  </a:txBody>
                  <a:tcPr/>
                </a:tc>
                <a:tc>
                  <a:txBody>
                    <a:bodyPr/>
                    <a:lstStyle/>
                    <a:p>
                      <a:pPr>
                        <a:lnSpc>
                          <a:spcPct val="150000"/>
                        </a:lnSpc>
                      </a:pPr>
                      <a:r>
                        <a:rPr lang="en-US" sz="2000" dirty="0"/>
                        <a:t>$306,000 - $366,000</a:t>
                      </a:r>
                    </a:p>
                  </a:txBody>
                  <a:tcPr/>
                </a:tc>
                <a:tc>
                  <a:txBody>
                    <a:bodyPr/>
                    <a:lstStyle/>
                    <a:p>
                      <a:pPr>
                        <a:lnSpc>
                          <a:spcPct val="150000"/>
                        </a:lnSpc>
                      </a:pPr>
                      <a:r>
                        <a:rPr lang="en-US" sz="2000" dirty="0"/>
                        <a:t>Not applicable</a:t>
                      </a:r>
                    </a:p>
                  </a:txBody>
                  <a:tcPr/>
                </a:tc>
                <a:tc>
                  <a:txBody>
                    <a:bodyPr/>
                    <a:lstStyle/>
                    <a:p>
                      <a:pPr>
                        <a:lnSpc>
                          <a:spcPct val="150000"/>
                        </a:lnSpc>
                      </a:pPr>
                      <a:r>
                        <a:rPr lang="en-US" sz="2000" dirty="0"/>
                        <a:t>$428.60</a:t>
                      </a:r>
                    </a:p>
                  </a:txBody>
                  <a:tcPr/>
                </a:tc>
                <a:extLst>
                  <a:ext uri="{0D108BD9-81ED-4DB2-BD59-A6C34878D82A}">
                    <a16:rowId xmlns:a16="http://schemas.microsoft.com/office/drawing/2014/main" val="961209266"/>
                  </a:ext>
                </a:extLst>
              </a:tr>
              <a:tr h="370840">
                <a:tc>
                  <a:txBody>
                    <a:bodyPr/>
                    <a:lstStyle/>
                    <a:p>
                      <a:pPr>
                        <a:lnSpc>
                          <a:spcPct val="150000"/>
                        </a:lnSpc>
                      </a:pPr>
                      <a:r>
                        <a:rPr lang="en-US" sz="2000" dirty="0"/>
                        <a:t>$183,000-$500,000</a:t>
                      </a:r>
                    </a:p>
                  </a:txBody>
                  <a:tcPr/>
                </a:tc>
                <a:tc>
                  <a:txBody>
                    <a:bodyPr/>
                    <a:lstStyle/>
                    <a:p>
                      <a:pPr>
                        <a:lnSpc>
                          <a:spcPct val="150000"/>
                        </a:lnSpc>
                      </a:pPr>
                      <a:r>
                        <a:rPr lang="en-US" sz="2000" dirty="0"/>
                        <a:t>$366,000 - $750,000</a:t>
                      </a:r>
                    </a:p>
                  </a:txBody>
                  <a:tcPr/>
                </a:tc>
                <a:tc>
                  <a:txBody>
                    <a:bodyPr/>
                    <a:lstStyle/>
                    <a:p>
                      <a:pPr>
                        <a:lnSpc>
                          <a:spcPct val="150000"/>
                        </a:lnSpc>
                      </a:pPr>
                      <a:r>
                        <a:rPr lang="en-US" sz="2000" dirty="0"/>
                        <a:t>$97,000 - $403,000</a:t>
                      </a:r>
                    </a:p>
                  </a:txBody>
                  <a:tcPr/>
                </a:tc>
                <a:tc>
                  <a:txBody>
                    <a:bodyPr/>
                    <a:lstStyle/>
                    <a:p>
                      <a:pPr>
                        <a:lnSpc>
                          <a:spcPct val="150000"/>
                        </a:lnSpc>
                      </a:pPr>
                      <a:r>
                        <a:rPr lang="en-US" sz="2000" dirty="0"/>
                        <a:t>$527.50</a:t>
                      </a:r>
                    </a:p>
                  </a:txBody>
                  <a:tcPr/>
                </a:tc>
                <a:extLst>
                  <a:ext uri="{0D108BD9-81ED-4DB2-BD59-A6C34878D82A}">
                    <a16:rowId xmlns:a16="http://schemas.microsoft.com/office/drawing/2014/main" val="1830049524"/>
                  </a:ext>
                </a:extLst>
              </a:tr>
              <a:tr h="370840">
                <a:tc>
                  <a:txBody>
                    <a:bodyPr/>
                    <a:lstStyle/>
                    <a:p>
                      <a:pPr>
                        <a:lnSpc>
                          <a:spcPct val="150000"/>
                        </a:lnSpc>
                      </a:pPr>
                      <a:r>
                        <a:rPr lang="en-US" sz="2000" dirty="0"/>
                        <a:t>$500,000 or Above</a:t>
                      </a:r>
                    </a:p>
                  </a:txBody>
                  <a:tcPr/>
                </a:tc>
                <a:tc>
                  <a:txBody>
                    <a:bodyPr/>
                    <a:lstStyle/>
                    <a:p>
                      <a:pPr>
                        <a:lnSpc>
                          <a:spcPct val="150000"/>
                        </a:lnSpc>
                      </a:pPr>
                      <a:r>
                        <a:rPr lang="en-US" sz="2000" dirty="0"/>
                        <a:t>$750,000 or Above</a:t>
                      </a:r>
                    </a:p>
                  </a:txBody>
                  <a:tcPr/>
                </a:tc>
                <a:tc>
                  <a:txBody>
                    <a:bodyPr/>
                    <a:lstStyle/>
                    <a:p>
                      <a:pPr>
                        <a:lnSpc>
                          <a:spcPct val="150000"/>
                        </a:lnSpc>
                      </a:pPr>
                      <a:r>
                        <a:rPr lang="en-US" sz="2000" dirty="0"/>
                        <a:t>$403,000 or Above</a:t>
                      </a:r>
                    </a:p>
                  </a:txBody>
                  <a:tcPr/>
                </a:tc>
                <a:tc>
                  <a:txBody>
                    <a:bodyPr/>
                    <a:lstStyle/>
                    <a:p>
                      <a:pPr>
                        <a:lnSpc>
                          <a:spcPct val="150000"/>
                        </a:lnSpc>
                      </a:pPr>
                      <a:r>
                        <a:rPr lang="en-US" sz="2000" dirty="0"/>
                        <a:t>$560.50</a:t>
                      </a:r>
                    </a:p>
                  </a:txBody>
                  <a:tcPr/>
                </a:tc>
                <a:extLst>
                  <a:ext uri="{0D108BD9-81ED-4DB2-BD59-A6C34878D82A}">
                    <a16:rowId xmlns:a16="http://schemas.microsoft.com/office/drawing/2014/main" val="668644336"/>
                  </a:ext>
                </a:extLst>
              </a:tr>
            </a:tbl>
          </a:graphicData>
        </a:graphic>
      </p:graphicFrame>
    </p:spTree>
    <p:extLst>
      <p:ext uri="{BB962C8B-B14F-4D97-AF65-F5344CB8AC3E}">
        <p14:creationId xmlns:p14="http://schemas.microsoft.com/office/powerpoint/2010/main" val="2857106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CB82E25-E180-49B5-AE4A-4CB39A605049}"/>
              </a:ext>
            </a:extLst>
          </p:cNvPr>
          <p:cNvSpPr/>
          <p:nvPr/>
        </p:nvSpPr>
        <p:spPr>
          <a:xfrm>
            <a:off x="4173256" y="1428453"/>
            <a:ext cx="4057521"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Preventive Services</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522FA7A-3439-4227-9936-45D3A7FC43B8}"/>
              </a:ext>
            </a:extLst>
          </p:cNvPr>
          <p:cNvSpPr/>
          <p:nvPr/>
        </p:nvSpPr>
        <p:spPr>
          <a:xfrm>
            <a:off x="2942163" y="2482791"/>
            <a:ext cx="6798365" cy="1985159"/>
          </a:xfrm>
          <a:prstGeom prst="rect">
            <a:avLst/>
          </a:prstGeom>
        </p:spPr>
        <p:txBody>
          <a:bodyPr wrap="square">
            <a:spAutoFit/>
          </a:bodyPr>
          <a:lstStyle/>
          <a:p>
            <a:pPr marL="342900" indent="-342900">
              <a:spcAft>
                <a:spcPts val="1200"/>
              </a:spcAft>
              <a:buFont typeface="Wingdings" panose="05000000000000000000" pitchFamily="2" charset="2"/>
              <a:buChar char="§"/>
              <a:defRPr/>
            </a:pPr>
            <a:r>
              <a:rPr lang="en-US" altLang="en-US" sz="2600" dirty="0">
                <a:cs typeface="Arial" panose="020B0604020202020204" pitchFamily="34" charset="0"/>
              </a:rPr>
              <a:t>Welcome to Medicare Visit</a:t>
            </a:r>
          </a:p>
          <a:p>
            <a:pPr marL="342900" indent="-342900">
              <a:spcAft>
                <a:spcPts val="1200"/>
              </a:spcAft>
              <a:buFont typeface="Wingdings" panose="05000000000000000000" pitchFamily="2" charset="2"/>
              <a:buChar char="§"/>
              <a:defRPr/>
            </a:pPr>
            <a:r>
              <a:rPr lang="en-US" altLang="en-US" sz="2600" dirty="0">
                <a:cs typeface="Arial" panose="020B0604020202020204" pitchFamily="34" charset="0"/>
              </a:rPr>
              <a:t>Yearly Wellness Visit</a:t>
            </a:r>
          </a:p>
          <a:p>
            <a:pPr marL="342900" indent="-342900">
              <a:spcAft>
                <a:spcPts val="600"/>
              </a:spcAft>
              <a:buFont typeface="Wingdings" panose="05000000000000000000" pitchFamily="2" charset="2"/>
              <a:buChar char="§"/>
              <a:defRPr/>
            </a:pPr>
            <a:r>
              <a:rPr lang="en-US" altLang="en-US" sz="2600" dirty="0">
                <a:cs typeface="Arial" panose="020B0604020202020204" pitchFamily="34" charset="0"/>
              </a:rPr>
              <a:t>Additional screenings/tests/services</a:t>
            </a:r>
          </a:p>
          <a:p>
            <a:pPr marL="800100" lvl="1" indent="-342900">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Most covered with no deductible or co-pay</a:t>
            </a:r>
          </a:p>
        </p:txBody>
      </p:sp>
      <p:sp>
        <p:nvSpPr>
          <p:cNvPr id="7" name="Rectangle 6">
            <a:extLst>
              <a:ext uri="{FF2B5EF4-FFF2-40B4-BE49-F238E27FC236}">
                <a16:creationId xmlns:a16="http://schemas.microsoft.com/office/drawing/2014/main" id="{4E1137A8-B2B1-45CC-8295-4A619EBD56B5}"/>
              </a:ext>
            </a:extLst>
          </p:cNvPr>
          <p:cNvSpPr/>
          <p:nvPr/>
        </p:nvSpPr>
        <p:spPr>
          <a:xfrm>
            <a:off x="9232424" y="4143627"/>
            <a:ext cx="2360066" cy="1754326"/>
          </a:xfrm>
          <a:prstGeom prst="rect">
            <a:avLst/>
          </a:prstGeom>
          <a:solidFill>
            <a:schemeClr val="accent1">
              <a:lumMod val="20000"/>
              <a:lumOff val="80000"/>
            </a:schemeClr>
          </a:solidFill>
          <a:ln>
            <a:solidFill>
              <a:schemeClr val="tx1"/>
            </a:solidFill>
          </a:ln>
        </p:spPr>
        <p:txBody>
          <a:bodyPr wrap="square">
            <a:spAutoFit/>
          </a:bodyPr>
          <a:lstStyle/>
          <a:p>
            <a:pPr algn="ctr">
              <a:defRPr/>
            </a:pPr>
            <a:r>
              <a:rPr lang="en-US" altLang="en-US" i="1" dirty="0">
                <a:latin typeface="Arial" panose="020B0604020202020204" pitchFamily="34" charset="0"/>
                <a:cs typeface="Arial" panose="020B0604020202020204" pitchFamily="34" charset="0"/>
              </a:rPr>
              <a:t>Review the preventive services chart &amp;</a:t>
            </a:r>
          </a:p>
          <a:p>
            <a:pPr algn="ctr">
              <a:defRPr/>
            </a:pPr>
            <a:r>
              <a:rPr lang="en-US" altLang="en-US" i="1" dirty="0">
                <a:latin typeface="Arial" panose="020B0604020202020204" pitchFamily="34" charset="0"/>
                <a:cs typeface="Arial" panose="020B0604020202020204" pitchFamily="34" charset="0"/>
              </a:rPr>
              <a:t>discuss your prevention plan with your doctor.</a:t>
            </a:r>
          </a:p>
        </p:txBody>
      </p:sp>
      <p:sp>
        <p:nvSpPr>
          <p:cNvPr id="8" name="Rectangle 7">
            <a:extLst>
              <a:ext uri="{FF2B5EF4-FFF2-40B4-BE49-F238E27FC236}">
                <a16:creationId xmlns:a16="http://schemas.microsoft.com/office/drawing/2014/main" id="{BAC50407-1431-4482-A4EB-1E65C00FA040}"/>
              </a:ext>
            </a:extLst>
          </p:cNvPr>
          <p:cNvSpPr/>
          <p:nvPr/>
        </p:nvSpPr>
        <p:spPr>
          <a:xfrm>
            <a:off x="2756452" y="5088984"/>
            <a:ext cx="6096000" cy="646331"/>
          </a:xfrm>
          <a:prstGeom prst="rect">
            <a:avLst/>
          </a:prstGeom>
        </p:spPr>
        <p:txBody>
          <a:bodyPr>
            <a:spAutoFit/>
          </a:bodyPr>
          <a:lstStyle/>
          <a:p>
            <a:pPr algn="ctr"/>
            <a:r>
              <a:rPr lang="en-US" altLang="en-US" b="1" i="1" dirty="0">
                <a:latin typeface="Times New Roman" pitchFamily="18" charset="0"/>
                <a:cs typeface="Times New Roman" pitchFamily="18" charset="0"/>
              </a:rPr>
              <a:t>“An ounce of prevention is worth a pound of cure”</a:t>
            </a:r>
          </a:p>
          <a:p>
            <a:pPr algn="ctr"/>
            <a:r>
              <a:rPr lang="en-US" altLang="en-US" sz="1600" b="1" i="1" dirty="0">
                <a:latin typeface="Times New Roman" pitchFamily="18" charset="0"/>
                <a:cs typeface="Times New Roman" pitchFamily="18" charset="0"/>
              </a:rPr>
              <a:t>			</a:t>
            </a:r>
            <a:r>
              <a:rPr lang="en-US" altLang="en-US" b="1" i="1" dirty="0">
                <a:latin typeface="Times New Roman" pitchFamily="18" charset="0"/>
                <a:cs typeface="Times New Roman" pitchFamily="18" charset="0"/>
              </a:rPr>
              <a:t>-Benjamin Franklin</a:t>
            </a:r>
          </a:p>
        </p:txBody>
      </p:sp>
      <p:pic>
        <p:nvPicPr>
          <p:cNvPr id="9" name="irc_mi" descr="https://s-media-cache-ak0.pinimg.com/564x/84/9a/a5/849aa54e0104a41171a5464f803e4a5d.jpg">
            <a:hlinkClick r:id="rId3"/>
            <a:extLst>
              <a:ext uri="{FF2B5EF4-FFF2-40B4-BE49-F238E27FC236}">
                <a16:creationId xmlns:a16="http://schemas.microsoft.com/office/drawing/2014/main" id="{2E1F1916-C8AE-47E7-BC50-0DEF3A5E8F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2613" y="2166602"/>
            <a:ext cx="1139687" cy="16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title="Part B icon">
            <a:extLst>
              <a:ext uri="{FF2B5EF4-FFF2-40B4-BE49-F238E27FC236}">
                <a16:creationId xmlns:a16="http://schemas.microsoft.com/office/drawing/2014/main" id="{9F98069A-571B-4A41-A2E0-052765C82F8C}"/>
              </a:ext>
            </a:extLst>
          </p:cNvPr>
          <p:cNvGrpSpPr/>
          <p:nvPr/>
        </p:nvGrpSpPr>
        <p:grpSpPr>
          <a:xfrm>
            <a:off x="594689" y="3475370"/>
            <a:ext cx="1781791" cy="1776520"/>
            <a:chOff x="153025" y="1963783"/>
            <a:chExt cx="1568748" cy="1324281"/>
          </a:xfrm>
        </p:grpSpPr>
        <p:pic>
          <p:nvPicPr>
            <p:cNvPr id="11" name="Picture 10" title="Part B icon">
              <a:extLst>
                <a:ext uri="{FF2B5EF4-FFF2-40B4-BE49-F238E27FC236}">
                  <a16:creationId xmlns:a16="http://schemas.microsoft.com/office/drawing/2014/main" id="{C8AE87FD-EAF8-487B-BBE1-CEE16E1E95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2" name="TextBox 11">
              <a:extLst>
                <a:ext uri="{FF2B5EF4-FFF2-40B4-BE49-F238E27FC236}">
                  <a16:creationId xmlns:a16="http://schemas.microsoft.com/office/drawing/2014/main" id="{3371CC66-4E7D-48C9-8DF5-6E575CC2D86B}"/>
                </a:ext>
              </a:extLst>
            </p:cNvPr>
            <p:cNvSpPr txBox="1"/>
            <p:nvPr/>
          </p:nvSpPr>
          <p:spPr>
            <a:xfrm>
              <a:off x="153025" y="2599781"/>
              <a:ext cx="1568748" cy="688283"/>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14" name="Slide Number Placeholder 13">
            <a:extLst>
              <a:ext uri="{FF2B5EF4-FFF2-40B4-BE49-F238E27FC236}">
                <a16:creationId xmlns:a16="http://schemas.microsoft.com/office/drawing/2014/main" id="{7D36F61A-273A-464F-ADBC-FAE0ECF3DD89}"/>
              </a:ext>
            </a:extLst>
          </p:cNvPr>
          <p:cNvSpPr>
            <a:spLocks noGrp="1"/>
          </p:cNvSpPr>
          <p:nvPr>
            <p:ph type="sldNum" sz="quarter" idx="12"/>
          </p:nvPr>
        </p:nvSpPr>
        <p:spPr/>
        <p:txBody>
          <a:bodyPr/>
          <a:lstStyle/>
          <a:p>
            <a:fld id="{844A7B69-93E2-4D34-896D-EFDD7F03AB74}" type="slidenum">
              <a:rPr lang="en-US" smtClean="0"/>
              <a:t>24</a:t>
            </a:fld>
            <a:endParaRPr lang="en-US"/>
          </a:p>
        </p:txBody>
      </p:sp>
      <p:sp>
        <p:nvSpPr>
          <p:cNvPr id="5" name="TextBox 4">
            <a:extLst>
              <a:ext uri="{FF2B5EF4-FFF2-40B4-BE49-F238E27FC236}">
                <a16:creationId xmlns:a16="http://schemas.microsoft.com/office/drawing/2014/main" id="{AF1728EB-1D95-A49C-9766-BCEA9D2BB220}"/>
              </a:ext>
            </a:extLst>
          </p:cNvPr>
          <p:cNvSpPr txBox="1"/>
          <p:nvPr/>
        </p:nvSpPr>
        <p:spPr>
          <a:xfrm>
            <a:off x="518175" y="2005737"/>
            <a:ext cx="1934818" cy="954107"/>
          </a:xfrm>
          <a:prstGeom prst="rect">
            <a:avLst/>
          </a:prstGeom>
          <a:noFill/>
          <a:ln>
            <a:solidFill>
              <a:schemeClr val="accent5">
                <a:lumMod val="75000"/>
              </a:schemeClr>
            </a:solidFill>
          </a:ln>
          <a:effectLst>
            <a:glow rad="63500">
              <a:schemeClr val="accent1">
                <a:satMod val="175000"/>
                <a:alpha val="40000"/>
              </a:schemeClr>
            </a:glow>
          </a:effectLst>
        </p:spPr>
        <p:txBody>
          <a:bodyPr wrap="square" rtlCol="0">
            <a:spAutoFit/>
          </a:bodyPr>
          <a:lstStyle/>
          <a:p>
            <a:pPr algn="ctr"/>
            <a:r>
              <a:rPr lang="en-US" sz="2800" b="1" dirty="0"/>
              <a:t>Preventive Services</a:t>
            </a:r>
          </a:p>
        </p:txBody>
      </p:sp>
    </p:spTree>
    <p:extLst>
      <p:ext uri="{BB962C8B-B14F-4D97-AF65-F5344CB8AC3E}">
        <p14:creationId xmlns:p14="http://schemas.microsoft.com/office/powerpoint/2010/main" val="3108874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E58331E-FBF6-438A-A19E-CFD8182C2D04}"/>
              </a:ext>
            </a:extLst>
          </p:cNvPr>
          <p:cNvSpPr/>
          <p:nvPr/>
        </p:nvSpPr>
        <p:spPr>
          <a:xfrm>
            <a:off x="2054087" y="1502671"/>
            <a:ext cx="8441635" cy="584775"/>
          </a:xfrm>
          <a:prstGeom prst="rect">
            <a:avLst/>
          </a:prstGeom>
        </p:spPr>
        <p:txBody>
          <a:bodyPr wrap="square">
            <a:spAutoFit/>
          </a:bodyPr>
          <a:lstStyle/>
          <a:p>
            <a:pPr algn="ctr"/>
            <a:r>
              <a:rPr lang="en-US" altLang="en-US" sz="3200" b="1" dirty="0">
                <a:latin typeface="Arial" panose="020B0604020202020204" pitchFamily="34" charset="0"/>
                <a:cs typeface="Arial" panose="020B0604020202020204" pitchFamily="34" charset="0"/>
              </a:rPr>
              <a:t>“Welcome to Medicare” Visit</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9B3F0F1-4F6B-4C8E-B93A-38D797A0BA65}"/>
              </a:ext>
            </a:extLst>
          </p:cNvPr>
          <p:cNvSpPr/>
          <p:nvPr/>
        </p:nvSpPr>
        <p:spPr>
          <a:xfrm>
            <a:off x="3525078" y="2420565"/>
            <a:ext cx="6970644" cy="3785652"/>
          </a:xfrm>
          <a:prstGeom prst="rect">
            <a:avLst/>
          </a:prstGeom>
        </p:spPr>
        <p:txBody>
          <a:bodyPr wrap="square">
            <a:spAutoFit/>
          </a:bodyPr>
          <a:lstStyle/>
          <a:p>
            <a:r>
              <a:rPr lang="en-US" altLang="en-US" sz="2000" b="1" dirty="0">
                <a:cs typeface="Arial" charset="0"/>
              </a:rPr>
              <a:t>Includes:</a:t>
            </a:r>
          </a:p>
          <a:p>
            <a:pPr marL="800100" lvl="1" indent="-342900">
              <a:spcAft>
                <a:spcPts val="1200"/>
              </a:spcAft>
              <a:buFont typeface="Wingdings" panose="05000000000000000000" pitchFamily="2" charset="2"/>
              <a:buChar char="§"/>
            </a:pPr>
            <a:r>
              <a:rPr lang="en-US" altLang="en-US" sz="2000" dirty="0">
                <a:cs typeface="Arial" charset="0"/>
              </a:rPr>
              <a:t>Height, weight, and blood pressure </a:t>
            </a:r>
          </a:p>
          <a:p>
            <a:pPr marL="800100" lvl="1" indent="-342900">
              <a:spcAft>
                <a:spcPts val="1200"/>
              </a:spcAft>
              <a:buFont typeface="Wingdings" panose="05000000000000000000" pitchFamily="2" charset="2"/>
              <a:buChar char="§"/>
            </a:pPr>
            <a:r>
              <a:rPr lang="en-US" altLang="en-US" sz="2000" dirty="0">
                <a:cs typeface="Arial" charset="0"/>
              </a:rPr>
              <a:t>Body mass index</a:t>
            </a:r>
          </a:p>
          <a:p>
            <a:pPr marL="800100" lvl="1" indent="-342900">
              <a:spcAft>
                <a:spcPts val="1200"/>
              </a:spcAft>
              <a:buFont typeface="Wingdings" panose="05000000000000000000" pitchFamily="2" charset="2"/>
              <a:buChar char="§"/>
            </a:pPr>
            <a:r>
              <a:rPr lang="en-US" altLang="en-US" sz="2000" dirty="0">
                <a:cs typeface="Arial" charset="0"/>
              </a:rPr>
              <a:t>Vision test</a:t>
            </a:r>
          </a:p>
          <a:p>
            <a:pPr marL="800100" lvl="1" indent="-342900">
              <a:spcAft>
                <a:spcPts val="1200"/>
              </a:spcAft>
              <a:buFont typeface="Wingdings" panose="05000000000000000000" pitchFamily="2" charset="2"/>
              <a:buChar char="§"/>
            </a:pPr>
            <a:r>
              <a:rPr lang="en-US" altLang="en-US" sz="2000" dirty="0">
                <a:cs typeface="Arial" charset="0"/>
              </a:rPr>
              <a:t>Review of potential risk for depression and level of safety</a:t>
            </a:r>
          </a:p>
          <a:p>
            <a:pPr marL="800100" lvl="1" indent="-342900">
              <a:spcAft>
                <a:spcPts val="1200"/>
              </a:spcAft>
              <a:buFont typeface="Wingdings" panose="05000000000000000000" pitchFamily="2" charset="2"/>
              <a:buChar char="§"/>
            </a:pPr>
            <a:r>
              <a:rPr lang="en-US" altLang="en-US" sz="2000" dirty="0">
                <a:cs typeface="Arial" charset="0"/>
              </a:rPr>
              <a:t>Discussion about advance directives if you choose</a:t>
            </a:r>
          </a:p>
          <a:p>
            <a:pPr marL="800100" lvl="1" indent="-342900">
              <a:spcAft>
                <a:spcPts val="1200"/>
              </a:spcAft>
              <a:buFont typeface="Wingdings" panose="05000000000000000000" pitchFamily="2" charset="2"/>
              <a:buChar char="§"/>
            </a:pPr>
            <a:r>
              <a:rPr lang="en-US" altLang="en-US" sz="2000" dirty="0">
                <a:cs typeface="Arial" charset="0"/>
              </a:rPr>
              <a:t>A written plan regarding screenings, shots, and other preventive services needed</a:t>
            </a:r>
          </a:p>
          <a:p>
            <a:r>
              <a:rPr lang="en-US" altLang="en-US" sz="2200" b="1" i="1" dirty="0">
                <a:cs typeface="Arial" charset="0"/>
              </a:rPr>
              <a:t>Note:  NOT a physical!</a:t>
            </a:r>
          </a:p>
        </p:txBody>
      </p:sp>
      <p:sp>
        <p:nvSpPr>
          <p:cNvPr id="7" name="TextBox 6">
            <a:extLst>
              <a:ext uri="{FF2B5EF4-FFF2-40B4-BE49-F238E27FC236}">
                <a16:creationId xmlns:a16="http://schemas.microsoft.com/office/drawing/2014/main" id="{A067F526-064F-411E-934E-73A6957AA605}"/>
              </a:ext>
            </a:extLst>
          </p:cNvPr>
          <p:cNvSpPr txBox="1"/>
          <p:nvPr/>
        </p:nvSpPr>
        <p:spPr>
          <a:xfrm>
            <a:off x="577093" y="2103044"/>
            <a:ext cx="1934818" cy="954107"/>
          </a:xfrm>
          <a:prstGeom prst="rect">
            <a:avLst/>
          </a:prstGeom>
          <a:noFill/>
          <a:ln>
            <a:solidFill>
              <a:schemeClr val="accent5">
                <a:lumMod val="75000"/>
              </a:schemeClr>
            </a:solidFill>
          </a:ln>
          <a:effectLst>
            <a:glow rad="63500">
              <a:schemeClr val="accent1">
                <a:satMod val="175000"/>
                <a:alpha val="40000"/>
              </a:schemeClr>
            </a:glow>
          </a:effectLst>
        </p:spPr>
        <p:txBody>
          <a:bodyPr wrap="square" rtlCol="0">
            <a:spAutoFit/>
          </a:bodyPr>
          <a:lstStyle/>
          <a:p>
            <a:pPr algn="ctr"/>
            <a:r>
              <a:rPr lang="en-US" sz="2800" b="1" dirty="0"/>
              <a:t>Preventive Services</a:t>
            </a:r>
          </a:p>
        </p:txBody>
      </p:sp>
      <p:grpSp>
        <p:nvGrpSpPr>
          <p:cNvPr id="8" name="Group 7" title="Part B icon">
            <a:extLst>
              <a:ext uri="{FF2B5EF4-FFF2-40B4-BE49-F238E27FC236}">
                <a16:creationId xmlns:a16="http://schemas.microsoft.com/office/drawing/2014/main" id="{F3C0E139-3FE7-42A9-B14F-EDB598037408}"/>
              </a:ext>
            </a:extLst>
          </p:cNvPr>
          <p:cNvGrpSpPr/>
          <p:nvPr/>
        </p:nvGrpSpPr>
        <p:grpSpPr>
          <a:xfrm>
            <a:off x="653607" y="3486476"/>
            <a:ext cx="1781791" cy="1868853"/>
            <a:chOff x="153025" y="1963783"/>
            <a:chExt cx="1568748" cy="1393109"/>
          </a:xfrm>
        </p:grpSpPr>
        <p:pic>
          <p:nvPicPr>
            <p:cNvPr id="9" name="Picture 8" title="Part B icon">
              <a:extLst>
                <a:ext uri="{FF2B5EF4-FFF2-40B4-BE49-F238E27FC236}">
                  <a16:creationId xmlns:a16="http://schemas.microsoft.com/office/drawing/2014/main" id="{58CADAA1-D64B-4208-B7D4-26013D3741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0" name="TextBox 9">
              <a:extLst>
                <a:ext uri="{FF2B5EF4-FFF2-40B4-BE49-F238E27FC236}">
                  <a16:creationId xmlns:a16="http://schemas.microsoft.com/office/drawing/2014/main" id="{FF7753F8-81C3-4CA4-A019-6E5C7A76E18E}"/>
                </a:ext>
              </a:extLst>
            </p:cNvPr>
            <p:cNvSpPr txBox="1"/>
            <p:nvPr/>
          </p:nvSpPr>
          <p:spPr>
            <a:xfrm>
              <a:off x="153025" y="2599781"/>
              <a:ext cx="1568748" cy="757111"/>
            </a:xfrm>
            <a:prstGeom prst="rect">
              <a:avLst/>
            </a:prstGeom>
            <a:noFill/>
          </p:spPr>
          <p:txBody>
            <a:bodyPr wrap="square" rtlCol="0">
              <a:spAutoFit/>
            </a:bodyPr>
            <a:lstStyle/>
            <a:p>
              <a:pPr algn="ctr"/>
              <a:r>
                <a:rPr lang="en-US" sz="2000" b="1" dirty="0">
                  <a:solidFill>
                    <a:schemeClr val="tx2"/>
                  </a:solidFill>
                </a:rPr>
                <a:t>Part B</a:t>
              </a:r>
            </a:p>
            <a:p>
              <a:pPr algn="ctr"/>
              <a:r>
                <a:rPr lang="en-US" sz="2000" dirty="0">
                  <a:solidFill>
                    <a:schemeClr val="tx2"/>
                  </a:solidFill>
                </a:rPr>
                <a:t>Medical Insurance</a:t>
              </a:r>
            </a:p>
          </p:txBody>
        </p:sp>
      </p:grpSp>
      <p:sp>
        <p:nvSpPr>
          <p:cNvPr id="12" name="Slide Number Placeholder 11">
            <a:extLst>
              <a:ext uri="{FF2B5EF4-FFF2-40B4-BE49-F238E27FC236}">
                <a16:creationId xmlns:a16="http://schemas.microsoft.com/office/drawing/2014/main" id="{2E0E5371-A198-4031-93C7-C3BE5A9CBFA8}"/>
              </a:ext>
            </a:extLst>
          </p:cNvPr>
          <p:cNvSpPr>
            <a:spLocks noGrp="1"/>
          </p:cNvSpPr>
          <p:nvPr>
            <p:ph type="sldNum" sz="quarter" idx="12"/>
          </p:nvPr>
        </p:nvSpPr>
        <p:spPr/>
        <p:txBody>
          <a:bodyPr/>
          <a:lstStyle/>
          <a:p>
            <a:fld id="{844A7B69-93E2-4D34-896D-EFDD7F03AB74}" type="slidenum">
              <a:rPr lang="en-US" smtClean="0"/>
              <a:t>25</a:t>
            </a:fld>
            <a:endParaRPr lang="en-US"/>
          </a:p>
        </p:txBody>
      </p:sp>
    </p:spTree>
    <p:extLst>
      <p:ext uri="{BB962C8B-B14F-4D97-AF65-F5344CB8AC3E}">
        <p14:creationId xmlns:p14="http://schemas.microsoft.com/office/powerpoint/2010/main" val="3960239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120F9DC-BCC9-4567-A449-597AA1B19B22}"/>
              </a:ext>
            </a:extLst>
          </p:cNvPr>
          <p:cNvSpPr/>
          <p:nvPr/>
        </p:nvSpPr>
        <p:spPr>
          <a:xfrm>
            <a:off x="4362962" y="1396725"/>
            <a:ext cx="4247638"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Yearly Wellness Visit</a:t>
            </a:r>
            <a:endParaRPr lang="en-US" sz="32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5041669-ADC2-46D5-8F61-E1C775B90A95}"/>
              </a:ext>
            </a:extLst>
          </p:cNvPr>
          <p:cNvSpPr/>
          <p:nvPr/>
        </p:nvSpPr>
        <p:spPr>
          <a:xfrm>
            <a:off x="3086100" y="2181681"/>
            <a:ext cx="8098972" cy="3908762"/>
          </a:xfrm>
          <a:prstGeom prst="rect">
            <a:avLst/>
          </a:prstGeom>
        </p:spPr>
        <p:txBody>
          <a:bodyPr wrap="square">
            <a:spAutoFit/>
          </a:bodyPr>
          <a:lstStyle/>
          <a:p>
            <a:r>
              <a:rPr lang="en-US" altLang="en-US" sz="2400" b="1" dirty="0">
                <a:cs typeface="Arial" charset="0"/>
              </a:rPr>
              <a:t>Includes</a:t>
            </a:r>
            <a:r>
              <a:rPr lang="en-US" altLang="en-US" sz="2200" dirty="0">
                <a:cs typeface="Arial" charset="0"/>
              </a:rPr>
              <a:t>:</a:t>
            </a:r>
            <a:r>
              <a:rPr lang="en-US" altLang="en-US" sz="2200" b="1" dirty="0">
                <a:cs typeface="Arial" charset="0"/>
              </a:rPr>
              <a:t> </a:t>
            </a:r>
          </a:p>
          <a:p>
            <a:pPr marL="800100" lvl="1" indent="-342900">
              <a:buFont typeface="Wingdings" panose="05000000000000000000" pitchFamily="2" charset="2"/>
              <a:buChar char="§"/>
            </a:pPr>
            <a:r>
              <a:rPr lang="en-US" altLang="en-US" sz="2000" dirty="0">
                <a:cs typeface="Arial" charset="0"/>
              </a:rPr>
              <a:t>Review of medical and family history</a:t>
            </a:r>
          </a:p>
          <a:p>
            <a:pPr marL="800100" lvl="1" indent="-342900">
              <a:spcAft>
                <a:spcPts val="600"/>
              </a:spcAft>
              <a:buFont typeface="Wingdings" panose="05000000000000000000" pitchFamily="2" charset="2"/>
              <a:buChar char="§"/>
            </a:pPr>
            <a:r>
              <a:rPr lang="en-US" altLang="en-US" sz="2000" dirty="0">
                <a:cs typeface="Arial" charset="0"/>
              </a:rPr>
              <a:t>Develop list of current providers and prescriptions</a:t>
            </a:r>
          </a:p>
          <a:p>
            <a:pPr marL="800100" lvl="1" indent="-342900">
              <a:spcAft>
                <a:spcPts val="600"/>
              </a:spcAft>
              <a:buFont typeface="Wingdings" panose="05000000000000000000" pitchFamily="2" charset="2"/>
              <a:buChar char="§"/>
            </a:pPr>
            <a:r>
              <a:rPr lang="en-US" altLang="en-US" sz="2000" dirty="0">
                <a:cs typeface="Arial" charset="0"/>
              </a:rPr>
              <a:t>Record height, weight, blood pressure</a:t>
            </a:r>
          </a:p>
          <a:p>
            <a:pPr marL="800100" lvl="1" indent="-342900">
              <a:spcAft>
                <a:spcPts val="600"/>
              </a:spcAft>
              <a:buFont typeface="Wingdings" panose="05000000000000000000" pitchFamily="2" charset="2"/>
              <a:buChar char="§"/>
            </a:pPr>
            <a:r>
              <a:rPr lang="en-US" altLang="en-US" sz="2000" dirty="0">
                <a:cs typeface="Arial" charset="0"/>
              </a:rPr>
              <a:t>Create list of risk factors and treatment options</a:t>
            </a:r>
          </a:p>
          <a:p>
            <a:pPr marL="800100" lvl="1" indent="-342900">
              <a:spcAft>
                <a:spcPts val="600"/>
              </a:spcAft>
              <a:buFont typeface="Wingdings" panose="05000000000000000000" pitchFamily="2" charset="2"/>
              <a:buChar char="§"/>
            </a:pPr>
            <a:r>
              <a:rPr lang="en-US" altLang="en-US" sz="2000" dirty="0">
                <a:cs typeface="Arial" charset="0"/>
              </a:rPr>
              <a:t>Detection of cognitive impairment</a:t>
            </a:r>
          </a:p>
          <a:p>
            <a:pPr marL="800100" lvl="1" indent="-342900">
              <a:spcAft>
                <a:spcPts val="600"/>
              </a:spcAft>
              <a:buFont typeface="Wingdings" panose="05000000000000000000" pitchFamily="2" charset="2"/>
              <a:buChar char="§"/>
            </a:pPr>
            <a:r>
              <a:rPr lang="en-US" altLang="en-US" sz="2000" dirty="0">
                <a:cs typeface="Arial" charset="0"/>
              </a:rPr>
              <a:t>Establish schedule of screenings for appropriate preventive services</a:t>
            </a:r>
          </a:p>
          <a:p>
            <a:pPr marL="800100" lvl="1" indent="-342900">
              <a:spcAft>
                <a:spcPts val="1800"/>
              </a:spcAft>
              <a:buFont typeface="Wingdings" panose="05000000000000000000" pitchFamily="2" charset="2"/>
              <a:buChar char="§"/>
            </a:pPr>
            <a:r>
              <a:rPr lang="en-US" altLang="en-US" sz="2000" dirty="0">
                <a:cs typeface="Arial" charset="0"/>
              </a:rPr>
              <a:t>Offer personalized health advice</a:t>
            </a:r>
          </a:p>
          <a:p>
            <a:pPr>
              <a:spcAft>
                <a:spcPts val="600"/>
              </a:spcAft>
            </a:pPr>
            <a:r>
              <a:rPr lang="en-US" altLang="en-US" sz="2200" b="1" dirty="0">
                <a:latin typeface="Arial" charset="0"/>
                <a:cs typeface="Arial" charset="0"/>
              </a:rPr>
              <a:t>Note:  </a:t>
            </a:r>
            <a:r>
              <a:rPr lang="en-US" altLang="en-US" sz="2200" dirty="0">
                <a:latin typeface="Arial" charset="0"/>
                <a:cs typeface="Arial" charset="0"/>
              </a:rPr>
              <a:t>Not a physical.  Be sure to ask for </a:t>
            </a:r>
            <a:r>
              <a:rPr lang="en-US" altLang="en-US" sz="2200" b="1" i="1" dirty="0">
                <a:latin typeface="Arial" charset="0"/>
                <a:cs typeface="Arial" charset="0"/>
              </a:rPr>
              <a:t>Yearly Wellness	Visit 	</a:t>
            </a:r>
            <a:r>
              <a:rPr lang="en-US" altLang="en-US" sz="2200" dirty="0">
                <a:latin typeface="Arial" charset="0"/>
                <a:cs typeface="Arial" charset="0"/>
              </a:rPr>
              <a:t>by name.</a:t>
            </a:r>
            <a:endParaRPr lang="en-US" dirty="0"/>
          </a:p>
        </p:txBody>
      </p:sp>
      <p:sp>
        <p:nvSpPr>
          <p:cNvPr id="8" name="TextBox 7">
            <a:extLst>
              <a:ext uri="{FF2B5EF4-FFF2-40B4-BE49-F238E27FC236}">
                <a16:creationId xmlns:a16="http://schemas.microsoft.com/office/drawing/2014/main" id="{E7BE29EA-BB5B-49FF-8FCD-069C6261FE97}"/>
              </a:ext>
            </a:extLst>
          </p:cNvPr>
          <p:cNvSpPr txBox="1"/>
          <p:nvPr/>
        </p:nvSpPr>
        <p:spPr>
          <a:xfrm>
            <a:off x="577093" y="2266809"/>
            <a:ext cx="1934818" cy="954107"/>
          </a:xfrm>
          <a:prstGeom prst="rect">
            <a:avLst/>
          </a:prstGeom>
          <a:noFill/>
          <a:ln>
            <a:solidFill>
              <a:schemeClr val="accent5">
                <a:lumMod val="75000"/>
              </a:schemeClr>
            </a:solidFill>
          </a:ln>
          <a:effectLst>
            <a:glow rad="63500">
              <a:schemeClr val="accent1">
                <a:satMod val="175000"/>
                <a:alpha val="40000"/>
              </a:schemeClr>
            </a:glow>
          </a:effectLst>
        </p:spPr>
        <p:txBody>
          <a:bodyPr wrap="square" rtlCol="0">
            <a:spAutoFit/>
          </a:bodyPr>
          <a:lstStyle/>
          <a:p>
            <a:pPr algn="ctr"/>
            <a:r>
              <a:rPr lang="en-US" sz="2800" b="1" dirty="0"/>
              <a:t>Preventive Service</a:t>
            </a:r>
          </a:p>
        </p:txBody>
      </p:sp>
      <p:grpSp>
        <p:nvGrpSpPr>
          <p:cNvPr id="9" name="Group 8" title="Part B icon">
            <a:extLst>
              <a:ext uri="{FF2B5EF4-FFF2-40B4-BE49-F238E27FC236}">
                <a16:creationId xmlns:a16="http://schemas.microsoft.com/office/drawing/2014/main" id="{8EBA8A37-02BA-44A9-82EB-B8FA4BE249D0}"/>
              </a:ext>
            </a:extLst>
          </p:cNvPr>
          <p:cNvGrpSpPr/>
          <p:nvPr/>
        </p:nvGrpSpPr>
        <p:grpSpPr>
          <a:xfrm>
            <a:off x="653607" y="3733135"/>
            <a:ext cx="1781791" cy="1776520"/>
            <a:chOff x="153025" y="1963783"/>
            <a:chExt cx="1568748" cy="1324281"/>
          </a:xfrm>
        </p:grpSpPr>
        <p:pic>
          <p:nvPicPr>
            <p:cNvPr id="10" name="Picture 9" title="Part B icon">
              <a:extLst>
                <a:ext uri="{FF2B5EF4-FFF2-40B4-BE49-F238E27FC236}">
                  <a16:creationId xmlns:a16="http://schemas.microsoft.com/office/drawing/2014/main" id="{6496B4E1-2DCC-4FC5-834A-2F78449576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1" name="TextBox 10">
              <a:extLst>
                <a:ext uri="{FF2B5EF4-FFF2-40B4-BE49-F238E27FC236}">
                  <a16:creationId xmlns:a16="http://schemas.microsoft.com/office/drawing/2014/main" id="{DA3B59DB-D84F-458A-AC6E-7458FE84DB24}"/>
                </a:ext>
              </a:extLst>
            </p:cNvPr>
            <p:cNvSpPr txBox="1"/>
            <p:nvPr/>
          </p:nvSpPr>
          <p:spPr>
            <a:xfrm>
              <a:off x="153025" y="2599781"/>
              <a:ext cx="1568748" cy="688283"/>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12" name="Slide Number Placeholder 11">
            <a:extLst>
              <a:ext uri="{FF2B5EF4-FFF2-40B4-BE49-F238E27FC236}">
                <a16:creationId xmlns:a16="http://schemas.microsoft.com/office/drawing/2014/main" id="{F98DBA88-4B55-4614-9E43-34CEC6B84DD6}"/>
              </a:ext>
            </a:extLst>
          </p:cNvPr>
          <p:cNvSpPr>
            <a:spLocks noGrp="1"/>
          </p:cNvSpPr>
          <p:nvPr>
            <p:ph type="sldNum" sz="quarter" idx="12"/>
          </p:nvPr>
        </p:nvSpPr>
        <p:spPr/>
        <p:txBody>
          <a:bodyPr/>
          <a:lstStyle/>
          <a:p>
            <a:fld id="{844A7B69-93E2-4D34-896D-EFDD7F03AB74}" type="slidenum">
              <a:rPr lang="en-US" smtClean="0"/>
              <a:t>26</a:t>
            </a:fld>
            <a:endParaRPr lang="en-US"/>
          </a:p>
        </p:txBody>
      </p:sp>
    </p:spTree>
    <p:extLst>
      <p:ext uri="{BB962C8B-B14F-4D97-AF65-F5344CB8AC3E}">
        <p14:creationId xmlns:p14="http://schemas.microsoft.com/office/powerpoint/2010/main" val="2620168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A5FEF2-7B88-0B10-607B-AA2BFE82D972}"/>
              </a:ext>
            </a:extLst>
          </p:cNvPr>
          <p:cNvSpPr/>
          <p:nvPr/>
        </p:nvSpPr>
        <p:spPr>
          <a:xfrm flipV="1">
            <a:off x="994410" y="2788431"/>
            <a:ext cx="6545137" cy="777240"/>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Presentation Outline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994410" y="1739705"/>
            <a:ext cx="7438605" cy="428390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2400" dirty="0">
                <a:cs typeface="Arial" panose="020B0604020202020204" pitchFamily="34" charset="0"/>
              </a:rPr>
              <a:t>Part 1: Enrollment in Medicare</a:t>
            </a:r>
          </a:p>
          <a:p>
            <a:pPr marL="0" indent="0">
              <a:spcAft>
                <a:spcPts val="1000"/>
              </a:spcAft>
              <a:buNone/>
            </a:pPr>
            <a:r>
              <a:rPr lang="en-US" sz="2400" dirty="0">
                <a:cs typeface="Arial" panose="020B0604020202020204" pitchFamily="34" charset="0"/>
              </a:rPr>
              <a:t>Part 2: Medicare Basics; Part A; Part B</a:t>
            </a:r>
          </a:p>
          <a:p>
            <a:pPr marL="0" indent="0">
              <a:spcAft>
                <a:spcPts val="1000"/>
              </a:spcAft>
              <a:buNone/>
            </a:pPr>
            <a:r>
              <a:rPr lang="en-US" sz="2400" dirty="0">
                <a:cs typeface="Arial" panose="020B0604020202020204" pitchFamily="34" charset="0"/>
              </a:rPr>
              <a:t>Part 3: Your Coverage Choices; Original Medicare; 	Medigap Insurance</a:t>
            </a:r>
          </a:p>
          <a:p>
            <a:pPr marL="0" indent="0">
              <a:spcAft>
                <a:spcPts val="1000"/>
              </a:spcAft>
              <a:buNone/>
            </a:pPr>
            <a:r>
              <a:rPr lang="en-US" sz="2400" dirty="0">
                <a:cs typeface="Arial" panose="020B0604020202020204" pitchFamily="34" charset="0"/>
              </a:rPr>
              <a:t>Part 4: Medicare Advantage; Other Types of Coverage</a:t>
            </a:r>
          </a:p>
          <a:p>
            <a:pPr marL="0" indent="0">
              <a:spcAft>
                <a:spcPts val="1000"/>
              </a:spcAft>
              <a:buNone/>
            </a:pPr>
            <a:r>
              <a:rPr lang="en-US" sz="2400" dirty="0">
                <a:cs typeface="Arial" panose="020B0604020202020204" pitchFamily="34" charset="0"/>
              </a:rPr>
              <a:t>Part 5: Medicare Part D; SeniorCare; Annual Open 	Enrollment Period</a:t>
            </a:r>
          </a:p>
          <a:p>
            <a:pPr marL="0" indent="0">
              <a:spcAft>
                <a:spcPts val="1000"/>
              </a:spcAft>
              <a:buNone/>
            </a:pPr>
            <a:r>
              <a:rPr lang="en-US" sz="2400" dirty="0">
                <a:cs typeface="Arial" panose="020B0604020202020204" pitchFamily="34" charset="0"/>
              </a:rPr>
              <a:t>Part 6: Help for People with Limited Income; Protect 	Yourself &amp; Prevent Fraud; Review and Resources</a:t>
            </a:r>
          </a:p>
          <a:p>
            <a:pPr marL="0" indent="0">
              <a:buNone/>
            </a:pPr>
            <a:endParaRPr lang="en-US" sz="2400" dirty="0">
              <a:cs typeface="Arial" panose="020B0604020202020204" pitchFamily="34" charset="0"/>
            </a:endParaRPr>
          </a:p>
        </p:txBody>
      </p:sp>
      <p:sp>
        <p:nvSpPr>
          <p:cNvPr id="9" name="TextBox 8">
            <a:extLst>
              <a:ext uri="{FF2B5EF4-FFF2-40B4-BE49-F238E27FC236}">
                <a16:creationId xmlns:a16="http://schemas.microsoft.com/office/drawing/2014/main" id="{9EA4FD0B-5A9E-4C38-97BE-E98AF066CACD}"/>
              </a:ext>
            </a:extLst>
          </p:cNvPr>
          <p:cNvSpPr txBox="1"/>
          <p:nvPr/>
        </p:nvSpPr>
        <p:spPr>
          <a:xfrm>
            <a:off x="8911326" y="5246107"/>
            <a:ext cx="2848741"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sz="1700" dirty="0"/>
              <a:t>Find more detailed information in your Medicare &amp; You 2023 Handbook</a:t>
            </a:r>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p:txBody>
          <a:bodyPr/>
          <a:lstStyle/>
          <a:p>
            <a:fld id="{844A7B69-93E2-4D34-896D-EFDD7F03AB74}" type="slidenum">
              <a:rPr lang="en-US" smtClean="0"/>
              <a:t>27</a:t>
            </a:fld>
            <a:endParaRPr lang="en-US"/>
          </a:p>
        </p:txBody>
      </p:sp>
      <p:pic>
        <p:nvPicPr>
          <p:cNvPr id="2" name="Picture 1">
            <a:extLst>
              <a:ext uri="{FF2B5EF4-FFF2-40B4-BE49-F238E27FC236}">
                <a16:creationId xmlns:a16="http://schemas.microsoft.com/office/drawing/2014/main" id="{BA197ABE-BD49-4AED-BABB-E4D4DD383817}"/>
              </a:ext>
            </a:extLst>
          </p:cNvPr>
          <p:cNvPicPr>
            <a:picLocks noChangeAspect="1"/>
          </p:cNvPicPr>
          <p:nvPr/>
        </p:nvPicPr>
        <p:blipFill>
          <a:blip r:embed="rId3"/>
          <a:stretch>
            <a:fillRect/>
          </a:stretch>
        </p:blipFill>
        <p:spPr>
          <a:xfrm>
            <a:off x="8869416" y="1320597"/>
            <a:ext cx="2848740" cy="3712908"/>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916997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Welcome to Medicare </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a:lstStyle/>
          <a:p>
            <a:fld id="{844A7B69-93E2-4D34-896D-EFDD7F03AB74}" type="slidenum">
              <a:rPr lang="en-US" smtClean="0"/>
              <a:t>28</a:t>
            </a:fld>
            <a:endParaRPr lang="en-US"/>
          </a:p>
        </p:txBody>
      </p:sp>
      <p:sp>
        <p:nvSpPr>
          <p:cNvPr id="11" name="Subtitle 2">
            <a:extLst>
              <a:ext uri="{FF2B5EF4-FFF2-40B4-BE49-F238E27FC236}">
                <a16:creationId xmlns:a16="http://schemas.microsoft.com/office/drawing/2014/main" id="{8B7A9E30-9C0F-4982-9881-55C979676BB1}"/>
              </a:ext>
            </a:extLst>
          </p:cNvPr>
          <p:cNvSpPr txBox="1">
            <a:spLocks/>
          </p:cNvSpPr>
          <p:nvPr/>
        </p:nvSpPr>
        <p:spPr>
          <a:xfrm>
            <a:off x="4305300" y="2016476"/>
            <a:ext cx="5648706" cy="3339293"/>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n-US" sz="21600" b="1" dirty="0"/>
              <a:t>Part 3</a:t>
            </a:r>
          </a:p>
          <a:p>
            <a:pPr>
              <a:spcAft>
                <a:spcPts val="600"/>
              </a:spcAft>
            </a:pPr>
            <a:r>
              <a:rPr lang="en-US" sz="16000" dirty="0"/>
              <a:t>Your Coverage Choices</a:t>
            </a:r>
          </a:p>
          <a:p>
            <a:pPr>
              <a:spcAft>
                <a:spcPts val="600"/>
              </a:spcAft>
            </a:pPr>
            <a:r>
              <a:rPr lang="en-US" sz="16000" dirty="0"/>
              <a:t>Original Medicare</a:t>
            </a:r>
          </a:p>
          <a:p>
            <a:r>
              <a:rPr lang="en-US" sz="16000" dirty="0"/>
              <a:t>Medicare Supplement Insurance (Medigap)</a:t>
            </a:r>
          </a:p>
        </p:txBody>
      </p:sp>
      <p:pic>
        <p:nvPicPr>
          <p:cNvPr id="8" name="Picture 7">
            <a:extLst>
              <a:ext uri="{FF2B5EF4-FFF2-40B4-BE49-F238E27FC236}">
                <a16:creationId xmlns:a16="http://schemas.microsoft.com/office/drawing/2014/main" id="{4790E3FA-4D57-4E2E-AD07-C7CBF1B187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600" y="5355769"/>
            <a:ext cx="3016160" cy="947298"/>
          </a:xfrm>
          <a:prstGeom prst="rect">
            <a:avLst/>
          </a:prstGeom>
          <a:noFill/>
          <a:ln>
            <a:noFill/>
          </a:ln>
        </p:spPr>
      </p:pic>
      <p:pic>
        <p:nvPicPr>
          <p:cNvPr id="2" name="Picture 2" descr="bridge the gap - Katz Insurance Group">
            <a:extLst>
              <a:ext uri="{FF2B5EF4-FFF2-40B4-BE49-F238E27FC236}">
                <a16:creationId xmlns:a16="http://schemas.microsoft.com/office/drawing/2014/main" id="{EE6CE333-7390-D1E5-EDDF-9E34941E6C7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75" b="1333"/>
          <a:stretch/>
        </p:blipFill>
        <p:spPr bwMode="auto">
          <a:xfrm>
            <a:off x="287492" y="1759350"/>
            <a:ext cx="4017808" cy="3853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061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E6B5BA-D3C2-2FDD-F2E7-85955482E03F}"/>
              </a:ext>
            </a:extLst>
          </p:cNvPr>
          <p:cNvPicPr>
            <a:picLocks noChangeAspect="1"/>
          </p:cNvPicPr>
          <p:nvPr/>
        </p:nvPicPr>
        <p:blipFill>
          <a:blip r:embed="rId3"/>
          <a:stretch>
            <a:fillRect/>
          </a:stretch>
        </p:blipFill>
        <p:spPr>
          <a:xfrm>
            <a:off x="1221867" y="1374483"/>
            <a:ext cx="4139755" cy="923585"/>
          </a:xfrm>
          <a:prstGeom prst="rect">
            <a:avLst/>
          </a:prstGeom>
        </p:spPr>
      </p:pic>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Your Coverage Choices</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4"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a:extLst>
              <a:ext uri="{FF2B5EF4-FFF2-40B4-BE49-F238E27FC236}">
                <a16:creationId xmlns:a16="http://schemas.microsoft.com/office/drawing/2014/main" id="{F9822DAF-C9E4-4654-8F73-0D42D642DF06}"/>
              </a:ext>
            </a:extLst>
          </p:cNvPr>
          <p:cNvGrpSpPr>
            <a:grpSpLocks/>
          </p:cNvGrpSpPr>
          <p:nvPr/>
        </p:nvGrpSpPr>
        <p:grpSpPr bwMode="auto">
          <a:xfrm>
            <a:off x="1375414" y="1395373"/>
            <a:ext cx="9846767" cy="4741459"/>
            <a:chOff x="100243" y="1430740"/>
            <a:chExt cx="9846582" cy="4740569"/>
          </a:xfrm>
        </p:grpSpPr>
        <p:grpSp>
          <p:nvGrpSpPr>
            <p:cNvPr id="8" name="Group 9" descr="Arrow indicating two choices">
              <a:extLst>
                <a:ext uri="{FF2B5EF4-FFF2-40B4-BE49-F238E27FC236}">
                  <a16:creationId xmlns:a16="http://schemas.microsoft.com/office/drawing/2014/main" id="{F7E5665B-600B-4786-B862-0A88C2E6EE76}"/>
                </a:ext>
              </a:extLst>
            </p:cNvPr>
            <p:cNvGrpSpPr>
              <a:grpSpLocks/>
            </p:cNvGrpSpPr>
            <p:nvPr/>
          </p:nvGrpSpPr>
          <p:grpSpPr bwMode="auto">
            <a:xfrm>
              <a:off x="1352550" y="3133988"/>
              <a:ext cx="1686319" cy="894824"/>
              <a:chOff x="3733801" y="1143000"/>
              <a:chExt cx="1686319" cy="894824"/>
            </a:xfrm>
          </p:grpSpPr>
          <p:cxnSp>
            <p:nvCxnSpPr>
              <p:cNvPr id="24" name="Straight Arrow Connector 23">
                <a:extLst>
                  <a:ext uri="{FF2B5EF4-FFF2-40B4-BE49-F238E27FC236}">
                    <a16:creationId xmlns:a16="http://schemas.microsoft.com/office/drawing/2014/main" id="{D910083E-7BD4-42C1-91C7-CAA941C16E1E}"/>
                  </a:ext>
                </a:extLst>
              </p:cNvPr>
              <p:cNvCxnSpPr/>
              <p:nvPr/>
            </p:nvCxnSpPr>
            <p:spPr>
              <a:xfrm flipH="1">
                <a:off x="3733783" y="1580887"/>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FAF42F7-0361-49DB-BBD2-0AC4D0740CF8}"/>
                  </a:ext>
                </a:extLst>
              </p:cNvPr>
              <p:cNvCxnSpPr/>
              <p:nvPr/>
            </p:nvCxnSpPr>
            <p:spPr>
              <a:xfrm>
                <a:off x="4543393" y="1580887"/>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9912EA-0492-4822-A3B5-015D5DF7DCFC}"/>
                  </a:ext>
                </a:extLst>
              </p:cNvPr>
              <p:cNvCxnSpPr/>
              <p:nvPr/>
            </p:nvCxnSpPr>
            <p:spPr>
              <a:xfrm>
                <a:off x="4543393" y="1142819"/>
                <a:ext cx="1588" cy="438068"/>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9" name="TextBox 20">
              <a:extLst>
                <a:ext uri="{FF2B5EF4-FFF2-40B4-BE49-F238E27FC236}">
                  <a16:creationId xmlns:a16="http://schemas.microsoft.com/office/drawing/2014/main" id="{3B2895CF-CD51-4011-BC95-F5C830522103}"/>
                </a:ext>
              </a:extLst>
            </p:cNvPr>
            <p:cNvSpPr txBox="1">
              <a:spLocks noChangeArrowheads="1"/>
            </p:cNvSpPr>
            <p:nvPr/>
          </p:nvSpPr>
          <p:spPr bwMode="auto">
            <a:xfrm>
              <a:off x="427547" y="1574870"/>
              <a:ext cx="3211945"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800" b="1" u="sng" dirty="0">
                  <a:solidFill>
                    <a:srgbClr val="FF0000"/>
                  </a:solidFill>
                </a:rPr>
                <a:t>Original Medicare</a:t>
              </a:r>
            </a:p>
          </p:txBody>
        </p:sp>
        <p:sp>
          <p:nvSpPr>
            <p:cNvPr id="10" name="Rectangle 9" descr="Hospital Insurance" title="Part A">
              <a:extLst>
                <a:ext uri="{FF2B5EF4-FFF2-40B4-BE49-F238E27FC236}">
                  <a16:creationId xmlns:a16="http://schemas.microsoft.com/office/drawing/2014/main" id="{4F0E2D3E-B63D-47AE-8B49-F5B0ACC380D5}"/>
                </a:ext>
              </a:extLst>
            </p:cNvPr>
            <p:cNvSpPr/>
            <p:nvPr/>
          </p:nvSpPr>
          <p:spPr>
            <a:xfrm>
              <a:off x="685794" y="2503689"/>
              <a:ext cx="1333475" cy="1077710"/>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A</a:t>
              </a:r>
            </a:p>
            <a:p>
              <a:pPr algn="ctr">
                <a:defRPr/>
              </a:pPr>
              <a:r>
                <a:rPr lang="en-US" sz="2000" dirty="0">
                  <a:solidFill>
                    <a:prstClr val="black"/>
                  </a:solidFill>
                </a:rPr>
                <a:t>Hospital Insurance</a:t>
              </a:r>
            </a:p>
          </p:txBody>
        </p:sp>
        <p:sp>
          <p:nvSpPr>
            <p:cNvPr id="11" name="Rectangle 10" descr="Medical Insurance" title="Part B">
              <a:extLst>
                <a:ext uri="{FF2B5EF4-FFF2-40B4-BE49-F238E27FC236}">
                  <a16:creationId xmlns:a16="http://schemas.microsoft.com/office/drawing/2014/main" id="{858C742D-F8EF-4173-A5C8-B5677785E120}"/>
                </a:ext>
              </a:extLst>
            </p:cNvPr>
            <p:cNvSpPr/>
            <p:nvPr/>
          </p:nvSpPr>
          <p:spPr>
            <a:xfrm>
              <a:off x="2322476" y="2524322"/>
              <a:ext cx="1296963" cy="10681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B</a:t>
              </a:r>
            </a:p>
            <a:p>
              <a:pPr algn="ctr">
                <a:defRPr/>
              </a:pPr>
              <a:r>
                <a:rPr lang="en-US" sz="2000" dirty="0">
                  <a:solidFill>
                    <a:prstClr val="black"/>
                  </a:solidFill>
                </a:rPr>
                <a:t>Medical Insurance</a:t>
              </a:r>
            </a:p>
          </p:txBody>
        </p:sp>
        <p:sp>
          <p:nvSpPr>
            <p:cNvPr id="12" name="TextBox 3">
              <a:extLst>
                <a:ext uri="{FF2B5EF4-FFF2-40B4-BE49-F238E27FC236}">
                  <a16:creationId xmlns:a16="http://schemas.microsoft.com/office/drawing/2014/main" id="{147528D4-79FA-470D-9E25-20837447F949}"/>
                </a:ext>
              </a:extLst>
            </p:cNvPr>
            <p:cNvSpPr txBox="1">
              <a:spLocks noChangeArrowheads="1"/>
            </p:cNvSpPr>
            <p:nvPr/>
          </p:nvSpPr>
          <p:spPr bwMode="auto">
            <a:xfrm>
              <a:off x="1501272" y="3968287"/>
              <a:ext cx="1331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00"/>
                  </a:solidFill>
                </a:rPr>
                <a:t>You can add</a:t>
              </a:r>
            </a:p>
          </p:txBody>
        </p:sp>
        <p:sp>
          <p:nvSpPr>
            <p:cNvPr id="13" name="Rectangle 12" descr="Precription Drug Coverage" title="Part D">
              <a:extLst>
                <a:ext uri="{FF2B5EF4-FFF2-40B4-BE49-F238E27FC236}">
                  <a16:creationId xmlns:a16="http://schemas.microsoft.com/office/drawing/2014/main" id="{8F0F469B-B771-415B-B2E1-153101CE40DC}"/>
                </a:ext>
              </a:extLst>
            </p:cNvPr>
            <p:cNvSpPr/>
            <p:nvPr/>
          </p:nvSpPr>
          <p:spPr>
            <a:xfrm>
              <a:off x="2250125" y="4369834"/>
              <a:ext cx="1876390" cy="1801475"/>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p:txBody>
        </p:sp>
        <p:sp>
          <p:nvSpPr>
            <p:cNvPr id="14" name="Rectangle 13" descr="Also known as Medigap policy" title="Medicare Supplement Insurance">
              <a:extLst>
                <a:ext uri="{FF2B5EF4-FFF2-40B4-BE49-F238E27FC236}">
                  <a16:creationId xmlns:a16="http://schemas.microsoft.com/office/drawing/2014/main" id="{25DDC681-3813-4D55-97D4-8E347F99E118}"/>
                </a:ext>
              </a:extLst>
            </p:cNvPr>
            <p:cNvSpPr/>
            <p:nvPr/>
          </p:nvSpPr>
          <p:spPr>
            <a:xfrm>
              <a:off x="100243" y="4337618"/>
              <a:ext cx="1811304" cy="1734811"/>
            </a:xfrm>
            <a:prstGeom prst="rect">
              <a:avLst/>
            </a:prstGeom>
            <a:solidFill>
              <a:schemeClr val="accent1">
                <a:lumMod val="75000"/>
              </a:schemeClr>
            </a:solidFill>
            <a:ln w="3810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white"/>
                  </a:solidFill>
                </a:rPr>
                <a:t>Medicare Supplement Insurance (Medigap) Policy</a:t>
              </a:r>
            </a:p>
          </p:txBody>
        </p:sp>
        <p:sp>
          <p:nvSpPr>
            <p:cNvPr id="15" name="TextBox 2">
              <a:extLst>
                <a:ext uri="{FF2B5EF4-FFF2-40B4-BE49-F238E27FC236}">
                  <a16:creationId xmlns:a16="http://schemas.microsoft.com/office/drawing/2014/main" id="{01ECB887-6A5E-4E12-9434-A716C9E7BDBC}"/>
                </a:ext>
              </a:extLst>
            </p:cNvPr>
            <p:cNvSpPr txBox="1">
              <a:spLocks noChangeArrowheads="1"/>
            </p:cNvSpPr>
            <p:nvPr/>
          </p:nvSpPr>
          <p:spPr bwMode="auto">
            <a:xfrm>
              <a:off x="4138937" y="2000343"/>
              <a:ext cx="843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a:solidFill>
                    <a:srgbClr val="000000"/>
                  </a:solidFill>
                </a:rPr>
                <a:t>or</a:t>
              </a:r>
            </a:p>
          </p:txBody>
        </p:sp>
        <p:sp>
          <p:nvSpPr>
            <p:cNvPr id="16" name="TextBox 23">
              <a:extLst>
                <a:ext uri="{FF2B5EF4-FFF2-40B4-BE49-F238E27FC236}">
                  <a16:creationId xmlns:a16="http://schemas.microsoft.com/office/drawing/2014/main" id="{4B0F1D8D-6291-4E3C-94C4-1CAE911F0EFF}"/>
                </a:ext>
              </a:extLst>
            </p:cNvPr>
            <p:cNvSpPr txBox="1">
              <a:spLocks noChangeArrowheads="1"/>
            </p:cNvSpPr>
            <p:nvPr/>
          </p:nvSpPr>
          <p:spPr bwMode="auto">
            <a:xfrm>
              <a:off x="5299097" y="1656818"/>
              <a:ext cx="4647728"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400" b="1" dirty="0">
                  <a:solidFill>
                    <a:srgbClr val="000000"/>
                  </a:solidFill>
                </a:rPr>
                <a:t> </a:t>
              </a:r>
              <a:r>
                <a:rPr lang="en-US" altLang="en-US" sz="2800" b="1" dirty="0">
                  <a:solidFill>
                    <a:srgbClr val="000000"/>
                  </a:solidFill>
                </a:rPr>
                <a:t>Medicare Advantage Plan</a:t>
              </a:r>
            </a:p>
          </p:txBody>
        </p:sp>
        <p:sp>
          <p:nvSpPr>
            <p:cNvPr id="17" name="Rectangle 16" descr="Combines Part A, B and usually D" title="Part C">
              <a:extLst>
                <a:ext uri="{FF2B5EF4-FFF2-40B4-BE49-F238E27FC236}">
                  <a16:creationId xmlns:a16="http://schemas.microsoft.com/office/drawing/2014/main" id="{2A3D0019-BFE7-465F-88C1-F14B0F688AF7}"/>
                </a:ext>
              </a:extLst>
            </p:cNvPr>
            <p:cNvSpPr/>
            <p:nvPr/>
          </p:nvSpPr>
          <p:spPr>
            <a:xfrm>
              <a:off x="5963568" y="2503684"/>
              <a:ext cx="2666950" cy="98882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C</a:t>
              </a:r>
            </a:p>
            <a:p>
              <a:pPr algn="ctr">
                <a:defRPr/>
              </a:pPr>
              <a:r>
                <a:rPr lang="en-US" sz="2000" dirty="0">
                  <a:solidFill>
                    <a:prstClr val="black"/>
                  </a:solidFill>
                </a:rPr>
                <a:t>Combines Part A and Part B</a:t>
              </a:r>
            </a:p>
          </p:txBody>
        </p:sp>
        <p:sp>
          <p:nvSpPr>
            <p:cNvPr id="18" name="TextBox 22">
              <a:extLst>
                <a:ext uri="{FF2B5EF4-FFF2-40B4-BE49-F238E27FC236}">
                  <a16:creationId xmlns:a16="http://schemas.microsoft.com/office/drawing/2014/main" id="{1777D576-70D3-477D-9133-2142E98ED851}"/>
                </a:ext>
              </a:extLst>
            </p:cNvPr>
            <p:cNvSpPr txBox="1">
              <a:spLocks noChangeArrowheads="1"/>
            </p:cNvSpPr>
            <p:nvPr/>
          </p:nvSpPr>
          <p:spPr bwMode="auto">
            <a:xfrm>
              <a:off x="5663065" y="3599024"/>
              <a:ext cx="334445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dirty="0">
                  <a:solidFill>
                    <a:srgbClr val="000000"/>
                  </a:solidFill>
                </a:rPr>
                <a:t>May include or you may add</a:t>
              </a:r>
            </a:p>
          </p:txBody>
        </p:sp>
        <p:sp>
          <p:nvSpPr>
            <p:cNvPr id="19" name="Rectangle 18" descr="Prescription Drug coverage. Most Part C plans cover prescription drugs." title="Prescription Drug coverage">
              <a:extLst>
                <a:ext uri="{FF2B5EF4-FFF2-40B4-BE49-F238E27FC236}">
                  <a16:creationId xmlns:a16="http://schemas.microsoft.com/office/drawing/2014/main" id="{14E6AA0B-23DA-4D5F-8B84-D130403B463E}"/>
                </a:ext>
              </a:extLst>
            </p:cNvPr>
            <p:cNvSpPr/>
            <p:nvPr/>
          </p:nvSpPr>
          <p:spPr>
            <a:xfrm>
              <a:off x="5777946" y="3999151"/>
              <a:ext cx="3505134" cy="213478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a:p>
              <a:pPr algn="ctr">
                <a:defRPr/>
              </a:pPr>
              <a:r>
                <a:rPr lang="en-US" sz="2000" dirty="0">
                  <a:solidFill>
                    <a:prstClr val="black"/>
                  </a:solidFill>
                </a:rPr>
                <a:t>(Most Part C plans cover prescription drugs. You may be able to add drug coverage to </a:t>
              </a:r>
              <a:r>
                <a:rPr lang="en-US" sz="2000" b="1" dirty="0">
                  <a:solidFill>
                    <a:prstClr val="black"/>
                  </a:solidFill>
                </a:rPr>
                <a:t>some</a:t>
              </a:r>
              <a:r>
                <a:rPr lang="en-US" sz="2000" dirty="0">
                  <a:solidFill>
                    <a:prstClr val="black"/>
                  </a:solidFill>
                </a:rPr>
                <a:t> plan types if </a:t>
              </a:r>
              <a:r>
                <a:rPr lang="en-US" sz="2000" i="1" dirty="0">
                  <a:solidFill>
                    <a:prstClr val="black"/>
                  </a:solidFill>
                </a:rPr>
                <a:t>not</a:t>
              </a:r>
              <a:r>
                <a:rPr lang="en-US" sz="2000" dirty="0">
                  <a:solidFill>
                    <a:prstClr val="black"/>
                  </a:solidFill>
                </a:rPr>
                <a:t> already included.)</a:t>
              </a:r>
            </a:p>
          </p:txBody>
        </p:sp>
        <p:grpSp>
          <p:nvGrpSpPr>
            <p:cNvPr id="20" name="Group 47" descr="Arrow indicating two choices">
              <a:extLst>
                <a:ext uri="{FF2B5EF4-FFF2-40B4-BE49-F238E27FC236}">
                  <a16:creationId xmlns:a16="http://schemas.microsoft.com/office/drawing/2014/main" id="{0AFE1F83-CB3A-4CAB-BBD1-B72621E5CEA8}"/>
                </a:ext>
              </a:extLst>
            </p:cNvPr>
            <p:cNvGrpSpPr>
              <a:grpSpLocks/>
            </p:cNvGrpSpPr>
            <p:nvPr/>
          </p:nvGrpSpPr>
          <p:grpSpPr bwMode="auto">
            <a:xfrm>
              <a:off x="3795363" y="1430740"/>
              <a:ext cx="1686319" cy="894824"/>
              <a:chOff x="3733801" y="1143000"/>
              <a:chExt cx="1686319" cy="894824"/>
            </a:xfrm>
          </p:grpSpPr>
          <p:cxnSp>
            <p:nvCxnSpPr>
              <p:cNvPr id="21" name="Straight Arrow Connector 20">
                <a:extLst>
                  <a:ext uri="{FF2B5EF4-FFF2-40B4-BE49-F238E27FC236}">
                    <a16:creationId xmlns:a16="http://schemas.microsoft.com/office/drawing/2014/main" id="{37AD0000-60C0-4142-B612-3C096C7BF310}"/>
                  </a:ext>
                </a:extLst>
              </p:cNvPr>
              <p:cNvCxnSpPr/>
              <p:nvPr/>
            </p:nvCxnSpPr>
            <p:spPr>
              <a:xfrm flipH="1">
                <a:off x="3734087" y="1581068"/>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13F926-20BE-4C59-AD7A-9D842995E1C5}"/>
                  </a:ext>
                </a:extLst>
              </p:cNvPr>
              <p:cNvCxnSpPr/>
              <p:nvPr/>
            </p:nvCxnSpPr>
            <p:spPr>
              <a:xfrm>
                <a:off x="4543697" y="1581068"/>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A0686F4-A675-4D9A-97F7-A90525D1545C}"/>
                  </a:ext>
                </a:extLst>
              </p:cNvPr>
              <p:cNvCxnSpPr/>
              <p:nvPr/>
            </p:nvCxnSpPr>
            <p:spPr>
              <a:xfrm>
                <a:off x="4543697" y="1143000"/>
                <a:ext cx="1587" cy="438068"/>
              </a:xfrm>
              <a:prstGeom prst="line">
                <a:avLst/>
              </a:prstGeom>
              <a:ln w="50800"/>
            </p:spPr>
            <p:style>
              <a:lnRef idx="1">
                <a:schemeClr val="accent1"/>
              </a:lnRef>
              <a:fillRef idx="0">
                <a:schemeClr val="accent1"/>
              </a:fillRef>
              <a:effectRef idx="0">
                <a:schemeClr val="accent1"/>
              </a:effectRef>
              <a:fontRef idx="minor">
                <a:schemeClr val="tx1"/>
              </a:fontRef>
            </p:style>
          </p:cxnSp>
        </p:grpSp>
      </p:grpSp>
      <p:sp>
        <p:nvSpPr>
          <p:cNvPr id="28" name="Oval 27">
            <a:extLst>
              <a:ext uri="{FF2B5EF4-FFF2-40B4-BE49-F238E27FC236}">
                <a16:creationId xmlns:a16="http://schemas.microsoft.com/office/drawing/2014/main" id="{E641F221-E2D4-4BD6-B382-4ADA54A2D079}"/>
              </a:ext>
            </a:extLst>
          </p:cNvPr>
          <p:cNvSpPr/>
          <p:nvPr/>
        </p:nvSpPr>
        <p:spPr>
          <a:xfrm>
            <a:off x="5414184" y="5611773"/>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And/or </a:t>
            </a:r>
          </a:p>
          <a:p>
            <a:pPr algn="ctr"/>
            <a:r>
              <a:rPr lang="en-US" dirty="0" err="1"/>
              <a:t>SeniorCare</a:t>
            </a:r>
            <a:r>
              <a:rPr lang="en-US" dirty="0"/>
              <a:t>!</a:t>
            </a:r>
          </a:p>
        </p:txBody>
      </p:sp>
      <p:cxnSp>
        <p:nvCxnSpPr>
          <p:cNvPr id="29" name="Straight Arrow Connector 28">
            <a:extLst>
              <a:ext uri="{FF2B5EF4-FFF2-40B4-BE49-F238E27FC236}">
                <a16:creationId xmlns:a16="http://schemas.microsoft.com/office/drawing/2014/main" id="{BEFD4B5C-0014-44E6-8C00-8284BA1DAE67}"/>
              </a:ext>
            </a:extLst>
          </p:cNvPr>
          <p:cNvCxnSpPr>
            <a:cxnSpLocks/>
          </p:cNvCxnSpPr>
          <p:nvPr/>
        </p:nvCxnSpPr>
        <p:spPr>
          <a:xfrm flipH="1" flipV="1">
            <a:off x="5615492" y="5251513"/>
            <a:ext cx="511702" cy="2808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4320DC7-7E97-4FA5-A80F-1329BED791AE}"/>
              </a:ext>
            </a:extLst>
          </p:cNvPr>
          <p:cNvCxnSpPr>
            <a:cxnSpLocks/>
          </p:cNvCxnSpPr>
          <p:nvPr/>
        </p:nvCxnSpPr>
        <p:spPr>
          <a:xfrm flipV="1">
            <a:off x="6486861" y="5235925"/>
            <a:ext cx="451480" cy="2964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149F5711-B500-42B4-93D0-B94C2C0C6F8A}"/>
              </a:ext>
            </a:extLst>
          </p:cNvPr>
          <p:cNvSpPr>
            <a:spLocks noGrp="1"/>
          </p:cNvSpPr>
          <p:nvPr>
            <p:ph type="sldNum" sz="quarter" idx="12"/>
          </p:nvPr>
        </p:nvSpPr>
        <p:spPr/>
        <p:txBody>
          <a:bodyPr/>
          <a:lstStyle/>
          <a:p>
            <a:fld id="{844A7B69-93E2-4D34-896D-EFDD7F03AB74}" type="slidenum">
              <a:rPr lang="en-US" smtClean="0"/>
              <a:t>29</a:t>
            </a:fld>
            <a:endParaRPr lang="en-US"/>
          </a:p>
        </p:txBody>
      </p:sp>
      <p:sp>
        <p:nvSpPr>
          <p:cNvPr id="3" name="TextBox 2">
            <a:extLst>
              <a:ext uri="{FF2B5EF4-FFF2-40B4-BE49-F238E27FC236}">
                <a16:creationId xmlns:a16="http://schemas.microsoft.com/office/drawing/2014/main" id="{5808420A-AAB1-37B9-D5A9-ADADD8DBD411}"/>
              </a:ext>
            </a:extLst>
          </p:cNvPr>
          <p:cNvSpPr txBox="1"/>
          <p:nvPr/>
        </p:nvSpPr>
        <p:spPr>
          <a:xfrm>
            <a:off x="1960976" y="934212"/>
            <a:ext cx="2933700" cy="461665"/>
          </a:xfrm>
          <a:prstGeom prst="rect">
            <a:avLst/>
          </a:prstGeom>
          <a:solidFill>
            <a:schemeClr val="bg2"/>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2400" b="1" dirty="0"/>
              <a:t>Option 1:</a:t>
            </a:r>
          </a:p>
        </p:txBody>
      </p:sp>
      <p:sp>
        <p:nvSpPr>
          <p:cNvPr id="6" name="TextBox 5">
            <a:extLst>
              <a:ext uri="{FF2B5EF4-FFF2-40B4-BE49-F238E27FC236}">
                <a16:creationId xmlns:a16="http://schemas.microsoft.com/office/drawing/2014/main" id="{41559F89-66C0-07BC-E398-C8BFCDEC79DE}"/>
              </a:ext>
            </a:extLst>
          </p:cNvPr>
          <p:cNvSpPr txBox="1"/>
          <p:nvPr/>
        </p:nvSpPr>
        <p:spPr>
          <a:xfrm>
            <a:off x="7143750" y="930431"/>
            <a:ext cx="2933700" cy="461665"/>
          </a:xfrm>
          <a:prstGeom prst="rect">
            <a:avLst/>
          </a:prstGeom>
          <a:solidFill>
            <a:schemeClr val="bg2"/>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2400" b="1" dirty="0"/>
              <a:t>Option 2:</a:t>
            </a:r>
          </a:p>
        </p:txBody>
      </p:sp>
    </p:spTree>
    <p:extLst>
      <p:ext uri="{BB962C8B-B14F-4D97-AF65-F5344CB8AC3E}">
        <p14:creationId xmlns:p14="http://schemas.microsoft.com/office/powerpoint/2010/main" val="210989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7FC98-5D7B-B5B2-19E3-7092E750AB9A}"/>
              </a:ext>
            </a:extLst>
          </p:cNvPr>
          <p:cNvSpPr/>
          <p:nvPr/>
        </p:nvSpPr>
        <p:spPr>
          <a:xfrm>
            <a:off x="872932" y="1659272"/>
            <a:ext cx="6545137" cy="489568"/>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Presentation Outline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994410" y="1739705"/>
            <a:ext cx="7438605" cy="428390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2400" dirty="0">
                <a:cs typeface="Arial" panose="020B0604020202020204" pitchFamily="34" charset="0"/>
              </a:rPr>
              <a:t>Part 1: Enrollment in Medicare</a:t>
            </a:r>
          </a:p>
          <a:p>
            <a:pPr marL="0" indent="0">
              <a:spcAft>
                <a:spcPts val="1000"/>
              </a:spcAft>
              <a:buNone/>
            </a:pPr>
            <a:r>
              <a:rPr lang="en-US" sz="2400" dirty="0">
                <a:cs typeface="Arial" panose="020B0604020202020204" pitchFamily="34" charset="0"/>
              </a:rPr>
              <a:t>Part 2: Medicare Basics; Part A; Part B</a:t>
            </a:r>
          </a:p>
          <a:p>
            <a:pPr marL="0" indent="0">
              <a:spcAft>
                <a:spcPts val="1000"/>
              </a:spcAft>
              <a:buNone/>
            </a:pPr>
            <a:r>
              <a:rPr lang="en-US" sz="2400" dirty="0">
                <a:cs typeface="Arial" panose="020B0604020202020204" pitchFamily="34" charset="0"/>
              </a:rPr>
              <a:t>Part 3: Your Coverage Choices; Original Medicare; 	Medigap Insurance</a:t>
            </a:r>
          </a:p>
          <a:p>
            <a:pPr marL="0" indent="0">
              <a:spcAft>
                <a:spcPts val="1000"/>
              </a:spcAft>
              <a:buNone/>
            </a:pPr>
            <a:r>
              <a:rPr lang="en-US" sz="2400" dirty="0">
                <a:cs typeface="Arial" panose="020B0604020202020204" pitchFamily="34" charset="0"/>
              </a:rPr>
              <a:t>Part 4: Medicare Advantage; Other Types of Coverage</a:t>
            </a:r>
          </a:p>
          <a:p>
            <a:pPr marL="0" indent="0">
              <a:spcAft>
                <a:spcPts val="1000"/>
              </a:spcAft>
              <a:buNone/>
            </a:pPr>
            <a:r>
              <a:rPr lang="en-US" sz="2400" dirty="0">
                <a:cs typeface="Arial" panose="020B0604020202020204" pitchFamily="34" charset="0"/>
              </a:rPr>
              <a:t>Part 5: Medicare Part D; SeniorCare; Annual Open 	Enrollment Period</a:t>
            </a:r>
          </a:p>
          <a:p>
            <a:pPr marL="0" indent="0">
              <a:spcAft>
                <a:spcPts val="1000"/>
              </a:spcAft>
              <a:buNone/>
            </a:pPr>
            <a:r>
              <a:rPr lang="en-US" sz="2400" dirty="0">
                <a:cs typeface="Arial" panose="020B0604020202020204" pitchFamily="34" charset="0"/>
              </a:rPr>
              <a:t>Part 6: Help for People with Limited Income; Protect 	Yourself &amp; Prevent Fraud; Review and Resources</a:t>
            </a:r>
          </a:p>
          <a:p>
            <a:pPr marL="0" indent="0">
              <a:buNone/>
            </a:pPr>
            <a:endParaRPr lang="en-US" sz="2400" dirty="0">
              <a:cs typeface="Arial" panose="020B0604020202020204" pitchFamily="34" charset="0"/>
            </a:endParaRPr>
          </a:p>
        </p:txBody>
      </p:sp>
      <p:sp>
        <p:nvSpPr>
          <p:cNvPr id="9" name="TextBox 8">
            <a:extLst>
              <a:ext uri="{FF2B5EF4-FFF2-40B4-BE49-F238E27FC236}">
                <a16:creationId xmlns:a16="http://schemas.microsoft.com/office/drawing/2014/main" id="{9EA4FD0B-5A9E-4C38-97BE-E98AF066CACD}"/>
              </a:ext>
            </a:extLst>
          </p:cNvPr>
          <p:cNvSpPr txBox="1"/>
          <p:nvPr/>
        </p:nvSpPr>
        <p:spPr>
          <a:xfrm>
            <a:off x="8911326" y="5246107"/>
            <a:ext cx="2848741"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sz="1700" dirty="0"/>
              <a:t>Find more detailed information in your Medicare &amp; You 2023 Handbook</a:t>
            </a:r>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p:txBody>
          <a:bodyPr/>
          <a:lstStyle/>
          <a:p>
            <a:fld id="{844A7B69-93E2-4D34-896D-EFDD7F03AB74}" type="slidenum">
              <a:rPr lang="en-US" smtClean="0"/>
              <a:t>3</a:t>
            </a:fld>
            <a:endParaRPr lang="en-US"/>
          </a:p>
        </p:txBody>
      </p:sp>
      <p:pic>
        <p:nvPicPr>
          <p:cNvPr id="2" name="Picture 1">
            <a:extLst>
              <a:ext uri="{FF2B5EF4-FFF2-40B4-BE49-F238E27FC236}">
                <a16:creationId xmlns:a16="http://schemas.microsoft.com/office/drawing/2014/main" id="{BA197ABE-BD49-4AED-BABB-E4D4DD383817}"/>
              </a:ext>
            </a:extLst>
          </p:cNvPr>
          <p:cNvPicPr>
            <a:picLocks noChangeAspect="1"/>
          </p:cNvPicPr>
          <p:nvPr/>
        </p:nvPicPr>
        <p:blipFill>
          <a:blip r:embed="rId3"/>
          <a:stretch>
            <a:fillRect/>
          </a:stretch>
        </p:blipFill>
        <p:spPr>
          <a:xfrm>
            <a:off x="8869416" y="1320597"/>
            <a:ext cx="2848740" cy="3712908"/>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175647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Original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4C2A320-39A5-460A-A883-CE0EE2A9F89C}"/>
              </a:ext>
            </a:extLst>
          </p:cNvPr>
          <p:cNvSpPr/>
          <p:nvPr/>
        </p:nvSpPr>
        <p:spPr>
          <a:xfrm>
            <a:off x="2306107" y="1491896"/>
            <a:ext cx="9047693" cy="2964914"/>
          </a:xfrm>
          <a:prstGeom prst="rect">
            <a:avLst/>
          </a:prstGeom>
        </p:spPr>
        <p:txBody>
          <a:bodyPr wrap="square">
            <a:spAutoFit/>
          </a:bodyPr>
          <a:lstStyle/>
          <a:p>
            <a:pPr marL="214303" indent="-214303">
              <a:spcBef>
                <a:spcPts val="451"/>
              </a:spcBef>
              <a:buFont typeface="Wingdings" panose="05000000000000000000" pitchFamily="2" charset="2"/>
              <a:buChar char="§"/>
            </a:pPr>
            <a:r>
              <a:rPr lang="en-US" sz="2000" dirty="0">
                <a:solidFill>
                  <a:prstClr val="black"/>
                </a:solidFill>
              </a:rPr>
              <a:t>Original Medicare is Part A (Hospital Insurance) and/or Part B (Medical Insurance).</a:t>
            </a:r>
          </a:p>
          <a:p>
            <a:pPr marL="214303" indent="-214303">
              <a:spcBef>
                <a:spcPts val="451"/>
              </a:spcBef>
              <a:buFont typeface="Wingdings" panose="05000000000000000000" pitchFamily="2" charset="2"/>
              <a:buChar char="§"/>
            </a:pPr>
            <a:r>
              <a:rPr lang="en-US" sz="2000" dirty="0">
                <a:solidFill>
                  <a:prstClr val="black"/>
                </a:solidFill>
              </a:rPr>
              <a:t>Medicare provides coverage.</a:t>
            </a:r>
          </a:p>
          <a:p>
            <a:pPr marL="214303" indent="-214303">
              <a:spcBef>
                <a:spcPts val="451"/>
              </a:spcBef>
              <a:buFont typeface="Wingdings" panose="05000000000000000000" pitchFamily="2" charset="2"/>
              <a:buChar char="§"/>
            </a:pPr>
            <a:r>
              <a:rPr lang="en-US" sz="2000" dirty="0">
                <a:solidFill>
                  <a:prstClr val="black"/>
                </a:solidFill>
              </a:rPr>
              <a:t>You have your choice of doctors, hospitals, and other providers that are accepting new Medicare patients.</a:t>
            </a:r>
          </a:p>
          <a:p>
            <a:pPr marL="557185" lvl="1" indent="-342883">
              <a:spcBef>
                <a:spcPts val="451"/>
              </a:spcBef>
              <a:buFont typeface="Wingdings" panose="05000000000000000000" pitchFamily="2" charset="2"/>
              <a:buChar char="§"/>
            </a:pPr>
            <a:r>
              <a:rPr lang="en-US" dirty="0">
                <a:solidFill>
                  <a:prstClr val="black"/>
                </a:solidFill>
              </a:rPr>
              <a:t>Costs are affected by whether they accept </a:t>
            </a:r>
            <a:r>
              <a:rPr lang="en-US" b="1" dirty="0">
                <a:solidFill>
                  <a:prstClr val="black"/>
                </a:solidFill>
              </a:rPr>
              <a:t>assignment</a:t>
            </a:r>
            <a:r>
              <a:rPr lang="en-US" dirty="0">
                <a:solidFill>
                  <a:prstClr val="black"/>
                </a:solidFill>
              </a:rPr>
              <a:t>, which is an </a:t>
            </a:r>
            <a:r>
              <a:rPr lang="en-US" dirty="0"/>
              <a:t>agreement by your doctor/provider, to be paid directly by Medicare, to accept the payment amount Medicare approves for the service, and not to bill you for any more than the Medicare deductible and coinsurance.</a:t>
            </a:r>
          </a:p>
          <a:p>
            <a:pPr marL="214302" lvl="1">
              <a:spcBef>
                <a:spcPts val="451"/>
              </a:spcBef>
            </a:pPr>
            <a:endParaRPr lang="en-US" dirty="0">
              <a:solidFill>
                <a:prstClr val="black"/>
              </a:solidFill>
            </a:endParaRPr>
          </a:p>
        </p:txBody>
      </p:sp>
      <p:pic>
        <p:nvPicPr>
          <p:cNvPr id="8" name="Picture 7" title="Part A icon">
            <a:extLst>
              <a:ext uri="{FF2B5EF4-FFF2-40B4-BE49-F238E27FC236}">
                <a16:creationId xmlns:a16="http://schemas.microsoft.com/office/drawing/2014/main" id="{BA86F40F-3FF2-422D-8FD0-186590E923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672" y="1284269"/>
            <a:ext cx="968067" cy="535371"/>
          </a:xfrm>
          <a:prstGeom prst="rect">
            <a:avLst/>
          </a:prstGeom>
          <a:ln>
            <a:solidFill>
              <a:schemeClr val="bg1"/>
            </a:solidFill>
          </a:ln>
        </p:spPr>
      </p:pic>
      <p:grpSp>
        <p:nvGrpSpPr>
          <p:cNvPr id="9" name="Group 8" title="Part B icon">
            <a:extLst>
              <a:ext uri="{FF2B5EF4-FFF2-40B4-BE49-F238E27FC236}">
                <a16:creationId xmlns:a16="http://schemas.microsoft.com/office/drawing/2014/main" id="{8ED3D7DD-1F52-430B-9F44-FFB867931EA6}"/>
              </a:ext>
            </a:extLst>
          </p:cNvPr>
          <p:cNvGrpSpPr/>
          <p:nvPr/>
        </p:nvGrpSpPr>
        <p:grpSpPr>
          <a:xfrm>
            <a:off x="515714" y="3298540"/>
            <a:ext cx="1226911" cy="1591085"/>
            <a:chOff x="153025" y="2067418"/>
            <a:chExt cx="1568748" cy="1542854"/>
          </a:xfrm>
        </p:grpSpPr>
        <p:pic>
          <p:nvPicPr>
            <p:cNvPr id="10" name="Picture 9" title="Part B icon">
              <a:extLst>
                <a:ext uri="{FF2B5EF4-FFF2-40B4-BE49-F238E27FC236}">
                  <a16:creationId xmlns:a16="http://schemas.microsoft.com/office/drawing/2014/main" id="{3CBB9A9C-A94F-4CA4-AE04-55F2738B28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532" y="2067418"/>
              <a:ext cx="707734" cy="624371"/>
            </a:xfrm>
            <a:prstGeom prst="rect">
              <a:avLst/>
            </a:prstGeom>
          </p:spPr>
        </p:pic>
        <p:sp>
          <p:nvSpPr>
            <p:cNvPr id="11" name="TextBox 10">
              <a:extLst>
                <a:ext uri="{FF2B5EF4-FFF2-40B4-BE49-F238E27FC236}">
                  <a16:creationId xmlns:a16="http://schemas.microsoft.com/office/drawing/2014/main" id="{506C7316-4F1F-47C7-894B-8398D167F065}"/>
                </a:ext>
              </a:extLst>
            </p:cNvPr>
            <p:cNvSpPr txBox="1"/>
            <p:nvPr/>
          </p:nvSpPr>
          <p:spPr>
            <a:xfrm>
              <a:off x="153025" y="2714931"/>
              <a:ext cx="1568748" cy="895341"/>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12" name="TextBox 11">
            <a:extLst>
              <a:ext uri="{FF2B5EF4-FFF2-40B4-BE49-F238E27FC236}">
                <a16:creationId xmlns:a16="http://schemas.microsoft.com/office/drawing/2014/main" id="{91A3349D-63DC-46C4-AEE9-AFB4E6CC47AB}"/>
              </a:ext>
            </a:extLst>
          </p:cNvPr>
          <p:cNvSpPr txBox="1"/>
          <p:nvPr/>
        </p:nvSpPr>
        <p:spPr>
          <a:xfrm>
            <a:off x="346419" y="1843146"/>
            <a:ext cx="1458648" cy="1131207"/>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sz="1351" dirty="0">
              <a:solidFill>
                <a:schemeClr val="tx2"/>
              </a:solidFill>
            </a:endParaRPr>
          </a:p>
        </p:txBody>
      </p:sp>
      <p:pic>
        <p:nvPicPr>
          <p:cNvPr id="13" name="Graphic 12" descr="Add">
            <a:extLst>
              <a:ext uri="{FF2B5EF4-FFF2-40B4-BE49-F238E27FC236}">
                <a16:creationId xmlns:a16="http://schemas.microsoft.com/office/drawing/2014/main" id="{D6F0E07E-7956-40C8-9921-F0B5B6874B4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1258" y="2716999"/>
            <a:ext cx="375825" cy="375825"/>
          </a:xfrm>
          <a:prstGeom prst="rect">
            <a:avLst/>
          </a:prstGeom>
        </p:spPr>
      </p:pic>
      <p:pic>
        <p:nvPicPr>
          <p:cNvPr id="14" name="Picture 13" title="Medigap icon">
            <a:extLst>
              <a:ext uri="{FF2B5EF4-FFF2-40B4-BE49-F238E27FC236}">
                <a16:creationId xmlns:a16="http://schemas.microsoft.com/office/drawing/2014/main" id="{FDC8CE41-7EF5-4D1E-9839-F6063C306C6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06107" y="5053419"/>
            <a:ext cx="629806" cy="543497"/>
          </a:xfrm>
          <a:prstGeom prst="rect">
            <a:avLst/>
          </a:prstGeom>
        </p:spPr>
      </p:pic>
      <p:pic>
        <p:nvPicPr>
          <p:cNvPr id="15" name="Picture 14" title="Grouping of Orginal Medicare">
            <a:extLst>
              <a:ext uri="{FF2B5EF4-FFF2-40B4-BE49-F238E27FC236}">
                <a16:creationId xmlns:a16="http://schemas.microsoft.com/office/drawing/2014/main" id="{E1D2A954-7D6C-4303-AB93-7910FD5EFF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06107" y="5812853"/>
            <a:ext cx="617400" cy="543497"/>
          </a:xfrm>
          <a:prstGeom prst="rect">
            <a:avLst/>
          </a:prstGeom>
        </p:spPr>
      </p:pic>
      <p:sp>
        <p:nvSpPr>
          <p:cNvPr id="3" name="TextBox 2">
            <a:extLst>
              <a:ext uri="{FF2B5EF4-FFF2-40B4-BE49-F238E27FC236}">
                <a16:creationId xmlns:a16="http://schemas.microsoft.com/office/drawing/2014/main" id="{5BD800B6-EBF4-4E5C-9034-765A81200800}"/>
              </a:ext>
            </a:extLst>
          </p:cNvPr>
          <p:cNvSpPr txBox="1"/>
          <p:nvPr/>
        </p:nvSpPr>
        <p:spPr>
          <a:xfrm>
            <a:off x="4741025" y="4366405"/>
            <a:ext cx="2709949" cy="523220"/>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a:r>
              <a:rPr lang="en-US" sz="2800" b="1" dirty="0"/>
              <a:t>You can add</a:t>
            </a:r>
          </a:p>
        </p:txBody>
      </p:sp>
      <p:sp>
        <p:nvSpPr>
          <p:cNvPr id="7" name="TextBox 6">
            <a:extLst>
              <a:ext uri="{FF2B5EF4-FFF2-40B4-BE49-F238E27FC236}">
                <a16:creationId xmlns:a16="http://schemas.microsoft.com/office/drawing/2014/main" id="{F965E3CF-7ACB-4023-A2B8-D1C3F7D39FFD}"/>
              </a:ext>
            </a:extLst>
          </p:cNvPr>
          <p:cNvSpPr txBox="1"/>
          <p:nvPr/>
        </p:nvSpPr>
        <p:spPr>
          <a:xfrm>
            <a:off x="3072600" y="5083258"/>
            <a:ext cx="7514705" cy="1261884"/>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2800" b="1" dirty="0"/>
              <a:t>Medicare Supplement (</a:t>
            </a:r>
            <a:r>
              <a:rPr lang="en-US" sz="2800" b="1" dirty="0" err="1"/>
              <a:t>Medigap</a:t>
            </a:r>
            <a:r>
              <a:rPr lang="en-US" sz="2800" b="1" dirty="0"/>
              <a:t>) Insurance</a:t>
            </a:r>
          </a:p>
          <a:p>
            <a:pPr marL="285750" indent="-285750">
              <a:buFont typeface="Arial" panose="020B0604020202020204" pitchFamily="34" charset="0"/>
              <a:buChar char="•"/>
            </a:pPr>
            <a:r>
              <a:rPr lang="en-US" sz="2800" b="1" dirty="0"/>
              <a:t>Part D</a:t>
            </a:r>
          </a:p>
        </p:txBody>
      </p:sp>
      <p:sp>
        <p:nvSpPr>
          <p:cNvPr id="17" name="Slide Number Placeholder 16">
            <a:extLst>
              <a:ext uri="{FF2B5EF4-FFF2-40B4-BE49-F238E27FC236}">
                <a16:creationId xmlns:a16="http://schemas.microsoft.com/office/drawing/2014/main" id="{3E5D4278-AA0E-4CD3-8139-3FB8D52542D8}"/>
              </a:ext>
            </a:extLst>
          </p:cNvPr>
          <p:cNvSpPr>
            <a:spLocks noGrp="1"/>
          </p:cNvSpPr>
          <p:nvPr>
            <p:ph type="sldNum" sz="quarter" idx="12"/>
          </p:nvPr>
        </p:nvSpPr>
        <p:spPr/>
        <p:txBody>
          <a:bodyPr/>
          <a:lstStyle/>
          <a:p>
            <a:fld id="{844A7B69-93E2-4D34-896D-EFDD7F03AB74}" type="slidenum">
              <a:rPr lang="en-US" smtClean="0"/>
              <a:t>30</a:t>
            </a:fld>
            <a:endParaRPr lang="en-US"/>
          </a:p>
        </p:txBody>
      </p:sp>
    </p:spTree>
    <p:extLst>
      <p:ext uri="{BB962C8B-B14F-4D97-AF65-F5344CB8AC3E}">
        <p14:creationId xmlns:p14="http://schemas.microsoft.com/office/powerpoint/2010/main" val="1624895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Original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D23BE80-382A-42D9-B3D4-EF33A9C92069}"/>
              </a:ext>
            </a:extLst>
          </p:cNvPr>
          <p:cNvSpPr/>
          <p:nvPr/>
        </p:nvSpPr>
        <p:spPr>
          <a:xfrm>
            <a:off x="3305589" y="2026309"/>
            <a:ext cx="7258097" cy="3754874"/>
          </a:xfrm>
          <a:prstGeom prst="rect">
            <a:avLst/>
          </a:prstGeom>
        </p:spPr>
        <p:txBody>
          <a:bodyPr wrap="square">
            <a:spAutoFit/>
          </a:bodyPr>
          <a:lstStyle/>
          <a:p>
            <a:pPr>
              <a:spcAft>
                <a:spcPts val="600"/>
              </a:spcAft>
              <a:defRPr/>
            </a:pPr>
            <a:endParaRPr lang="en-US" altLang="en-US" sz="2200" dirty="0">
              <a:cs typeface="Arial" panose="020B0604020202020204" pitchFamily="34" charset="0"/>
            </a:endParaRP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Most Dental care or Dentures</a:t>
            </a: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Cosmetic surgery </a:t>
            </a: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Health care while traveling outside U.S.</a:t>
            </a: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Hearing aids and/or exams for fitting hearing aids</a:t>
            </a: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Long-term care</a:t>
            </a: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Most routine foot care &amp; most supportive devices for feet</a:t>
            </a: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Routine eye care and most eyeglasses</a:t>
            </a: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Routine physicals</a:t>
            </a:r>
          </a:p>
        </p:txBody>
      </p:sp>
      <p:sp>
        <p:nvSpPr>
          <p:cNvPr id="7" name="TextBox 6">
            <a:extLst>
              <a:ext uri="{FF2B5EF4-FFF2-40B4-BE49-F238E27FC236}">
                <a16:creationId xmlns:a16="http://schemas.microsoft.com/office/drawing/2014/main" id="{55249A90-DC50-493C-BDA0-D1026DEDAE22}"/>
              </a:ext>
            </a:extLst>
          </p:cNvPr>
          <p:cNvSpPr txBox="1"/>
          <p:nvPr/>
        </p:nvSpPr>
        <p:spPr>
          <a:xfrm>
            <a:off x="2590439" y="1540057"/>
            <a:ext cx="992587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Original Medicare does </a:t>
            </a:r>
            <a:r>
              <a:rPr lang="en-US" sz="2400" b="1" i="1" dirty="0">
                <a:latin typeface="Arial" panose="020B0604020202020204" pitchFamily="34" charset="0"/>
                <a:cs typeface="Arial" panose="020B0604020202020204" pitchFamily="34" charset="0"/>
              </a:rPr>
              <a:t>not</a:t>
            </a:r>
            <a:r>
              <a:rPr lang="en-US" sz="2400" b="1" dirty="0">
                <a:latin typeface="Arial" panose="020B0604020202020204" pitchFamily="34" charset="0"/>
                <a:cs typeface="Arial" panose="020B0604020202020204" pitchFamily="34" charset="0"/>
              </a:rPr>
              <a:t> cover these services or supplies:</a:t>
            </a:r>
          </a:p>
        </p:txBody>
      </p:sp>
      <p:pic>
        <p:nvPicPr>
          <p:cNvPr id="19" name="Picture 18">
            <a:extLst>
              <a:ext uri="{FF2B5EF4-FFF2-40B4-BE49-F238E27FC236}">
                <a16:creationId xmlns:a16="http://schemas.microsoft.com/office/drawing/2014/main" id="{7C7CDAF8-DE5A-444C-8FBD-B18DF8FAD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974" y="2289632"/>
            <a:ext cx="1855304" cy="1614114"/>
          </a:xfrm>
          <a:prstGeom prst="rect">
            <a:avLst/>
          </a:prstGeom>
        </p:spPr>
      </p:pic>
      <p:sp>
        <p:nvSpPr>
          <p:cNvPr id="8" name="Slide Number Placeholder 7">
            <a:extLst>
              <a:ext uri="{FF2B5EF4-FFF2-40B4-BE49-F238E27FC236}">
                <a16:creationId xmlns:a16="http://schemas.microsoft.com/office/drawing/2014/main" id="{33AA242B-9AB0-4BE7-A1DF-7703A6EBC03E}"/>
              </a:ext>
            </a:extLst>
          </p:cNvPr>
          <p:cNvSpPr>
            <a:spLocks noGrp="1"/>
          </p:cNvSpPr>
          <p:nvPr>
            <p:ph type="sldNum" sz="quarter" idx="12"/>
          </p:nvPr>
        </p:nvSpPr>
        <p:spPr/>
        <p:txBody>
          <a:bodyPr/>
          <a:lstStyle/>
          <a:p>
            <a:fld id="{844A7B69-93E2-4D34-896D-EFDD7F03AB74}" type="slidenum">
              <a:rPr lang="en-US" smtClean="0"/>
              <a:t>31</a:t>
            </a:fld>
            <a:endParaRPr lang="en-US"/>
          </a:p>
        </p:txBody>
      </p:sp>
    </p:spTree>
    <p:extLst>
      <p:ext uri="{BB962C8B-B14F-4D97-AF65-F5344CB8AC3E}">
        <p14:creationId xmlns:p14="http://schemas.microsoft.com/office/powerpoint/2010/main" val="3525169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32</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Original Medicare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2" name="Picture 2" descr="bridge the gap - Katz Insurance Group">
            <a:extLst>
              <a:ext uri="{FF2B5EF4-FFF2-40B4-BE49-F238E27FC236}">
                <a16:creationId xmlns:a16="http://schemas.microsoft.com/office/drawing/2014/main" id="{9408AE2F-0FEF-8D9B-02EE-62B72DB6CA8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75" b="1333"/>
          <a:stretch/>
        </p:blipFill>
        <p:spPr bwMode="auto">
          <a:xfrm>
            <a:off x="341264" y="1918076"/>
            <a:ext cx="5150498" cy="49399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25661" y="3345173"/>
            <a:ext cx="1208475" cy="1042865"/>
          </a:xfrm>
          <a:prstGeom prst="rect">
            <a:avLst/>
          </a:prstGeom>
        </p:spPr>
      </p:pic>
      <p:sp>
        <p:nvSpPr>
          <p:cNvPr id="3" name="Rectangle 2">
            <a:extLst>
              <a:ext uri="{FF2B5EF4-FFF2-40B4-BE49-F238E27FC236}">
                <a16:creationId xmlns:a16="http://schemas.microsoft.com/office/drawing/2014/main" id="{F98DD7C9-BA3D-4AC3-9258-F0E3A273BE27}"/>
              </a:ext>
            </a:extLst>
          </p:cNvPr>
          <p:cNvSpPr/>
          <p:nvPr/>
        </p:nvSpPr>
        <p:spPr>
          <a:xfrm>
            <a:off x="3521465" y="1931679"/>
            <a:ext cx="5416868" cy="1200329"/>
          </a:xfrm>
          <a:prstGeom prst="rect">
            <a:avLst/>
          </a:prstGeom>
        </p:spPr>
        <p:txBody>
          <a:bodyPr wrap="none">
            <a:spAutoFit/>
          </a:bodyPr>
          <a:lstStyle/>
          <a:p>
            <a:pPr algn="ctr"/>
            <a:r>
              <a:rPr lang="en-US" sz="3600" b="1" dirty="0">
                <a:latin typeface="Arial" panose="020B0604020202020204" pitchFamily="34" charset="0"/>
                <a:cs typeface="Arial" panose="020B0604020202020204" pitchFamily="34" charset="0"/>
              </a:rPr>
              <a:t>Supplement “Medigap” </a:t>
            </a:r>
          </a:p>
          <a:p>
            <a:pPr algn="ctr"/>
            <a:r>
              <a:rPr lang="en-US" sz="3600" b="1" dirty="0">
                <a:latin typeface="Arial" panose="020B0604020202020204" pitchFamily="34" charset="0"/>
                <a:cs typeface="Arial" panose="020B0604020202020204" pitchFamily="34" charset="0"/>
              </a:rPr>
              <a:t>Insurance</a:t>
            </a:r>
          </a:p>
        </p:txBody>
      </p:sp>
    </p:spTree>
    <p:extLst>
      <p:ext uri="{BB962C8B-B14F-4D97-AF65-F5344CB8AC3E}">
        <p14:creationId xmlns:p14="http://schemas.microsoft.com/office/powerpoint/2010/main" val="2967568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Supplement “Medigap” Insurance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289B232-5AFE-4E00-ACB1-61B1F7AA2191}"/>
              </a:ext>
            </a:extLst>
          </p:cNvPr>
          <p:cNvSpPr/>
          <p:nvPr/>
        </p:nvSpPr>
        <p:spPr>
          <a:xfrm>
            <a:off x="2530116" y="1624273"/>
            <a:ext cx="8894441" cy="4528932"/>
          </a:xfrm>
          <a:prstGeom prst="rect">
            <a:avLst/>
          </a:prstGeom>
        </p:spPr>
        <p:txBody>
          <a:bodyPr wrap="square">
            <a:spAutoFit/>
          </a:bodyPr>
          <a:lstStyle/>
          <a:p>
            <a:pPr marL="285750" indent="-285750">
              <a:buFont typeface="Wingdings" panose="05000000000000000000" pitchFamily="2" charset="2"/>
              <a:buChar char="§"/>
              <a:defRPr/>
            </a:pPr>
            <a:r>
              <a:rPr lang="en-US" altLang="en-US" sz="2200" dirty="0">
                <a:cs typeface="Arial" panose="020B0604020202020204" pitchFamily="34" charset="0"/>
              </a:rPr>
              <a:t>Private Insurance to supplement </a:t>
            </a:r>
            <a:r>
              <a:rPr lang="en-US" altLang="en-US" sz="2200" b="1" dirty="0">
                <a:cs typeface="Arial" panose="020B0604020202020204" pitchFamily="34" charset="0"/>
              </a:rPr>
              <a:t>Original Medicare. </a:t>
            </a:r>
            <a:r>
              <a:rPr lang="en-US" altLang="en-US" sz="2200" dirty="0">
                <a:cs typeface="Arial" panose="020B0604020202020204" pitchFamily="34" charset="0"/>
              </a:rPr>
              <a:t>Approved &amp; regulated by WI Commissioner of Insurance.</a:t>
            </a:r>
          </a:p>
          <a:p>
            <a:pPr marL="285750" indent="-285750">
              <a:buFont typeface="Wingdings" panose="05000000000000000000" pitchFamily="2" charset="2"/>
              <a:buChar char="§"/>
              <a:defRPr/>
            </a:pPr>
            <a:r>
              <a:rPr lang="en-US" sz="2200" dirty="0"/>
              <a:t>Helps pay some health care costs that Original Medicare doesn’t cover. </a:t>
            </a:r>
            <a:endParaRPr lang="en-US" altLang="en-US" sz="2200" dirty="0">
              <a:cs typeface="Arial" panose="020B0604020202020204" pitchFamily="34" charset="0"/>
            </a:endParaRPr>
          </a:p>
          <a:p>
            <a:pPr marL="285750" indent="-285750">
              <a:lnSpc>
                <a:spcPct val="150000"/>
              </a:lnSpc>
              <a:buFont typeface="Wingdings" panose="05000000000000000000" pitchFamily="2" charset="2"/>
              <a:buChar char="§"/>
              <a:defRPr/>
            </a:pPr>
            <a:r>
              <a:rPr lang="en-US" altLang="en-US" sz="2200" dirty="0">
                <a:cs typeface="Arial" panose="020B0604020202020204" pitchFamily="34" charset="0"/>
              </a:rPr>
              <a:t>You must have Medicare Parts A and B to buy a Medigap policy.</a:t>
            </a:r>
          </a:p>
          <a:p>
            <a:pPr marL="285750" indent="-285750">
              <a:lnSpc>
                <a:spcPct val="150000"/>
              </a:lnSpc>
              <a:buFont typeface="Wingdings" panose="05000000000000000000" pitchFamily="2" charset="2"/>
              <a:buChar char="§"/>
              <a:defRPr/>
            </a:pPr>
            <a:r>
              <a:rPr lang="en-US" altLang="en-US" sz="2200" dirty="0">
                <a:cs typeface="Arial" panose="020B0604020202020204" pitchFamily="34" charset="0"/>
              </a:rPr>
              <a:t>You pay a monthly premium for this type of plan</a:t>
            </a:r>
            <a:r>
              <a:rPr lang="en-US" altLang="en-US" sz="2200" i="1" dirty="0">
                <a:cs typeface="Arial" panose="020B0604020202020204" pitchFamily="34" charset="0"/>
              </a:rPr>
              <a:t>.</a:t>
            </a:r>
            <a:endParaRPr lang="en-US" altLang="en-US" sz="2200" dirty="0">
              <a:cs typeface="Arial" panose="020B0604020202020204" pitchFamily="34" charset="0"/>
            </a:endParaRPr>
          </a:p>
          <a:p>
            <a:pPr marL="549261" lvl="2" indent="-285744">
              <a:lnSpc>
                <a:spcPct val="110000"/>
              </a:lnSpc>
              <a:buSzPct val="100000"/>
              <a:buFont typeface="Arial" panose="020B0604020202020204" pitchFamily="34" charset="0"/>
              <a:buChar char="•"/>
            </a:pPr>
            <a:r>
              <a:rPr lang="en-US" altLang="en-US" sz="2200" dirty="0">
                <a:cs typeface="Arial" panose="020B0604020202020204" pitchFamily="34" charset="0"/>
              </a:rPr>
              <a:t>Costs vary depending on insurance company, optional benefits selected, age of applicant, where applicant lives.</a:t>
            </a:r>
            <a:endParaRPr lang="en-US" sz="2200" dirty="0"/>
          </a:p>
          <a:p>
            <a:pPr marL="549261" lvl="2" indent="-285744">
              <a:lnSpc>
                <a:spcPct val="110000"/>
              </a:lnSpc>
              <a:buSzPct val="100000"/>
              <a:buFont typeface="Arial" panose="020B0604020202020204" pitchFamily="34" charset="0"/>
              <a:buChar char="•"/>
            </a:pPr>
            <a:r>
              <a:rPr lang="en-US" sz="2200" dirty="0"/>
              <a:t>Once Medicare pays its share of Medicare-approved amounts for covered costs, then your Medigap policy pays its share.</a:t>
            </a:r>
            <a:endParaRPr lang="en-US" altLang="en-US" sz="2200" b="1" dirty="0">
              <a:cs typeface="Arial" panose="020B0604020202020204" pitchFamily="34" charset="0"/>
            </a:endParaRPr>
          </a:p>
          <a:p>
            <a:pPr marL="285750" lvl="3" indent="-285750">
              <a:spcAft>
                <a:spcPts val="600"/>
              </a:spcAft>
              <a:buSzPct val="95000"/>
              <a:buFont typeface="Wingdings" panose="05000000000000000000" pitchFamily="2" charset="2"/>
              <a:buChar char="§"/>
              <a:defRPr/>
            </a:pPr>
            <a:r>
              <a:rPr lang="en-US" altLang="en-US" sz="2200" dirty="0">
                <a:cs typeface="Arial" panose="020B0604020202020204" pitchFamily="34" charset="0"/>
              </a:rPr>
              <a:t>Does not include outpatient prescription drug coverage.</a:t>
            </a:r>
          </a:p>
          <a:p>
            <a:pPr marL="285750" lvl="3" indent="-285750">
              <a:buSzPct val="95000"/>
              <a:buFont typeface="Wingdings" panose="05000000000000000000" pitchFamily="2" charset="2"/>
              <a:buChar char="§"/>
              <a:defRPr/>
            </a:pPr>
            <a:r>
              <a:rPr lang="en-US" altLang="en-US" sz="2200" dirty="0">
                <a:cs typeface="Arial" panose="020B0604020202020204" pitchFamily="34" charset="0"/>
              </a:rPr>
              <a:t>No need to review coverage yearly.</a:t>
            </a:r>
            <a:endParaRPr lang="en-US" altLang="en-US" sz="1050" dirty="0">
              <a:cs typeface="Arial" panose="020B0604020202020204" pitchFamily="34" charset="0"/>
            </a:endParaRPr>
          </a:p>
          <a:p>
            <a:pPr marL="0" lvl="3">
              <a:buSzPct val="95000"/>
              <a:defRPr/>
            </a:pPr>
            <a:endParaRPr lang="en-US" altLang="en-US" sz="1050" dirty="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8" name="Slide Number Placeholder 7">
            <a:extLst>
              <a:ext uri="{FF2B5EF4-FFF2-40B4-BE49-F238E27FC236}">
                <a16:creationId xmlns:a16="http://schemas.microsoft.com/office/drawing/2014/main" id="{6BF7709E-C5C8-4EE3-A9A8-1F06CC11EF15}"/>
              </a:ext>
            </a:extLst>
          </p:cNvPr>
          <p:cNvSpPr>
            <a:spLocks noGrp="1"/>
          </p:cNvSpPr>
          <p:nvPr>
            <p:ph type="sldNum" sz="quarter" idx="12"/>
          </p:nvPr>
        </p:nvSpPr>
        <p:spPr/>
        <p:txBody>
          <a:bodyPr/>
          <a:lstStyle/>
          <a:p>
            <a:fld id="{844A7B69-93E2-4D34-896D-EFDD7F03AB74}" type="slidenum">
              <a:rPr lang="en-US" smtClean="0"/>
              <a:t>33</a:t>
            </a:fld>
            <a:endParaRPr lang="en-US"/>
          </a:p>
        </p:txBody>
      </p:sp>
    </p:spTree>
    <p:extLst>
      <p:ext uri="{BB962C8B-B14F-4D97-AF65-F5344CB8AC3E}">
        <p14:creationId xmlns:p14="http://schemas.microsoft.com/office/powerpoint/2010/main" val="3040637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Supplement “Medigap”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3" name="Rectangle 2">
            <a:extLst>
              <a:ext uri="{FF2B5EF4-FFF2-40B4-BE49-F238E27FC236}">
                <a16:creationId xmlns:a16="http://schemas.microsoft.com/office/drawing/2014/main" id="{02573848-7E0D-4353-8F8A-AF4393DCA081}"/>
              </a:ext>
            </a:extLst>
          </p:cNvPr>
          <p:cNvSpPr/>
          <p:nvPr/>
        </p:nvSpPr>
        <p:spPr>
          <a:xfrm>
            <a:off x="4038600" y="1319177"/>
            <a:ext cx="5062331" cy="584775"/>
          </a:xfrm>
          <a:prstGeom prst="rect">
            <a:avLst/>
          </a:prstGeom>
        </p:spPr>
        <p:txBody>
          <a:bodyPr wrap="square">
            <a:spAutoFit/>
          </a:bodyPr>
          <a:lstStyle/>
          <a:p>
            <a:r>
              <a:rPr lang="en-US" altLang="en-US" sz="3200" b="1" dirty="0">
                <a:latin typeface="Arial" panose="020B0604020202020204" pitchFamily="34" charset="0"/>
                <a:cs typeface="Arial" panose="020B0604020202020204" pitchFamily="34" charset="0"/>
              </a:rPr>
              <a:t>Types of Policies</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2381D4B-C21C-4D40-A5B1-9BD77A71676B}"/>
              </a:ext>
            </a:extLst>
          </p:cNvPr>
          <p:cNvSpPr/>
          <p:nvPr/>
        </p:nvSpPr>
        <p:spPr>
          <a:xfrm>
            <a:off x="2637182" y="2115133"/>
            <a:ext cx="7977809" cy="3600986"/>
          </a:xfrm>
          <a:prstGeom prst="rect">
            <a:avLst/>
          </a:prstGeom>
        </p:spPr>
        <p:txBody>
          <a:bodyPr wrap="square">
            <a:spAutoFit/>
          </a:bodyPr>
          <a:lstStyle/>
          <a:p>
            <a:pPr marL="800100" lvl="1" indent="-342900">
              <a:spcAft>
                <a:spcPts val="600"/>
              </a:spcAft>
              <a:buFont typeface="Wingdings" panose="05000000000000000000" pitchFamily="2" charset="2"/>
              <a:buChar char="§"/>
            </a:pPr>
            <a:r>
              <a:rPr lang="en-US" altLang="en-US" sz="2200" dirty="0">
                <a:cs typeface="Arial" charset="0"/>
              </a:rPr>
              <a:t>Traditional Medicare Supplement Policies</a:t>
            </a:r>
          </a:p>
          <a:p>
            <a:pPr marL="1257300" lvl="2" indent="-342900">
              <a:spcAft>
                <a:spcPts val="600"/>
              </a:spcAft>
              <a:buFont typeface="Wingdings" panose="05000000000000000000" pitchFamily="2" charset="2"/>
              <a:buChar char="§"/>
            </a:pPr>
            <a:r>
              <a:rPr lang="en-US" altLang="en-US" sz="2000" i="1" dirty="0">
                <a:cs typeface="Arial" charset="0"/>
              </a:rPr>
              <a:t>Attained Age </a:t>
            </a:r>
            <a:r>
              <a:rPr lang="en-US" altLang="en-US" sz="2000" dirty="0">
                <a:cs typeface="Arial" charset="0"/>
              </a:rPr>
              <a:t>– As you age your premiums will change to meet your age range and premiums become higher.*</a:t>
            </a:r>
          </a:p>
          <a:p>
            <a:pPr marL="1257300" lvl="2" indent="-342900">
              <a:spcAft>
                <a:spcPts val="1200"/>
              </a:spcAft>
              <a:buFont typeface="Wingdings" panose="05000000000000000000" pitchFamily="2" charset="2"/>
              <a:buChar char="§"/>
            </a:pPr>
            <a:r>
              <a:rPr lang="en-US" altLang="en-US" sz="2000" i="1" dirty="0">
                <a:cs typeface="Arial" charset="0"/>
              </a:rPr>
              <a:t>Issue Age </a:t>
            </a:r>
            <a:r>
              <a:rPr lang="en-US" altLang="en-US" sz="2000" dirty="0">
                <a:cs typeface="Arial" charset="0"/>
              </a:rPr>
              <a:t>– Premiums are set at the age you are when you buy the policy and will not increase because you get older.* Premiums may increase for other reasons. </a:t>
            </a:r>
          </a:p>
          <a:p>
            <a:pPr marL="800100" lvl="1" indent="-342900">
              <a:spcAft>
                <a:spcPts val="1200"/>
              </a:spcAft>
              <a:buFont typeface="Wingdings" panose="05000000000000000000" pitchFamily="2" charset="2"/>
              <a:buChar char="§"/>
            </a:pPr>
            <a:r>
              <a:rPr lang="en-US" altLang="en-US" sz="2200" dirty="0">
                <a:cs typeface="Arial" charset="0"/>
              </a:rPr>
              <a:t>Cost-Sharing Supplemental Policies (50% or 25% cost sharing)</a:t>
            </a:r>
          </a:p>
          <a:p>
            <a:pPr marL="800100" lvl="1" indent="-342900">
              <a:spcAft>
                <a:spcPts val="1200"/>
              </a:spcAft>
              <a:buFont typeface="Wingdings" panose="05000000000000000000" pitchFamily="2" charset="2"/>
              <a:buChar char="§"/>
            </a:pPr>
            <a:r>
              <a:rPr lang="en-US" altLang="en-US" sz="2200" dirty="0">
                <a:cs typeface="Arial" charset="0"/>
              </a:rPr>
              <a:t>High-Deductible Medicare Supplement </a:t>
            </a:r>
          </a:p>
          <a:p>
            <a:pPr marL="800100" lvl="1" indent="-342900">
              <a:buFont typeface="Wingdings" panose="05000000000000000000" pitchFamily="2" charset="2"/>
              <a:buChar char="§"/>
            </a:pPr>
            <a:r>
              <a:rPr lang="en-US" altLang="en-US" sz="2200" dirty="0">
                <a:cs typeface="Arial" charset="0"/>
              </a:rPr>
              <a:t>Medicare Select  </a:t>
            </a:r>
          </a:p>
        </p:txBody>
      </p:sp>
      <p:sp>
        <p:nvSpPr>
          <p:cNvPr id="9" name="TextBox 8">
            <a:extLst>
              <a:ext uri="{FF2B5EF4-FFF2-40B4-BE49-F238E27FC236}">
                <a16:creationId xmlns:a16="http://schemas.microsoft.com/office/drawing/2014/main" id="{356A77A2-ACF7-4C72-82E7-96572EEC77B7}"/>
              </a:ext>
            </a:extLst>
          </p:cNvPr>
          <p:cNvSpPr txBox="1"/>
          <p:nvPr/>
        </p:nvSpPr>
        <p:spPr>
          <a:xfrm>
            <a:off x="1871869" y="5815125"/>
            <a:ext cx="9395791" cy="400110"/>
          </a:xfrm>
          <a:prstGeom prst="rect">
            <a:avLst/>
          </a:prstGeom>
          <a:noFill/>
        </p:spPr>
        <p:txBody>
          <a:bodyPr wrap="square" rtlCol="0">
            <a:spAutoFit/>
          </a:bodyPr>
          <a:lstStyle/>
          <a:p>
            <a:pPr marL="0" lvl="3">
              <a:buSzPct val="95000"/>
              <a:defRPr/>
            </a:pPr>
            <a:r>
              <a:rPr lang="en-US" sz="2000" dirty="0">
                <a:cs typeface="Arial" panose="020B0604020202020204" pitchFamily="34" charset="0"/>
              </a:rPr>
              <a:t>*</a:t>
            </a:r>
            <a:r>
              <a:rPr lang="en-US" sz="2000" i="1" dirty="0">
                <a:cs typeface="Arial" panose="020B0604020202020204" pitchFamily="34" charset="0"/>
              </a:rPr>
              <a:t>Medigap Premiums may also increase each year due to cost-of-living adjustments</a:t>
            </a:r>
            <a:r>
              <a:rPr lang="en-US" sz="1600" i="1" dirty="0"/>
              <a:t>.</a:t>
            </a:r>
          </a:p>
        </p:txBody>
      </p:sp>
      <p:sp>
        <p:nvSpPr>
          <p:cNvPr id="10" name="Slide Number Placeholder 9">
            <a:extLst>
              <a:ext uri="{FF2B5EF4-FFF2-40B4-BE49-F238E27FC236}">
                <a16:creationId xmlns:a16="http://schemas.microsoft.com/office/drawing/2014/main" id="{80D0B325-975B-4DFD-8AE6-BD6CE06D179A}"/>
              </a:ext>
            </a:extLst>
          </p:cNvPr>
          <p:cNvSpPr>
            <a:spLocks noGrp="1"/>
          </p:cNvSpPr>
          <p:nvPr>
            <p:ph type="sldNum" sz="quarter" idx="12"/>
          </p:nvPr>
        </p:nvSpPr>
        <p:spPr/>
        <p:txBody>
          <a:bodyPr/>
          <a:lstStyle/>
          <a:p>
            <a:fld id="{844A7B69-93E2-4D34-896D-EFDD7F03AB74}" type="slidenum">
              <a:rPr lang="en-US" smtClean="0"/>
              <a:t>34</a:t>
            </a:fld>
            <a:endParaRPr lang="en-US"/>
          </a:p>
        </p:txBody>
      </p:sp>
    </p:spTree>
    <p:extLst>
      <p:ext uri="{BB962C8B-B14F-4D97-AF65-F5344CB8AC3E}">
        <p14:creationId xmlns:p14="http://schemas.microsoft.com/office/powerpoint/2010/main" val="2753956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35</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Supplement “Medigap”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3" name="Rectangle 2">
            <a:extLst>
              <a:ext uri="{FF2B5EF4-FFF2-40B4-BE49-F238E27FC236}">
                <a16:creationId xmlns:a16="http://schemas.microsoft.com/office/drawing/2014/main" id="{5DD0DC83-7224-49E2-99BE-1C58638AC856}"/>
              </a:ext>
            </a:extLst>
          </p:cNvPr>
          <p:cNvSpPr/>
          <p:nvPr/>
        </p:nvSpPr>
        <p:spPr>
          <a:xfrm>
            <a:off x="2430379" y="1337488"/>
            <a:ext cx="8542422" cy="5201424"/>
          </a:xfrm>
          <a:prstGeom prst="rect">
            <a:avLst/>
          </a:prstGeom>
        </p:spPr>
        <p:txBody>
          <a:bodyPr wrap="square">
            <a:spAutoFit/>
          </a:bodyPr>
          <a:lstStyle/>
          <a:p>
            <a:pPr marL="571500" indent="-571500">
              <a:buFont typeface="Wingdings" panose="05000000000000000000" pitchFamily="2" charset="2"/>
              <a:buChar char="§"/>
              <a:defRPr/>
            </a:pPr>
            <a:r>
              <a:rPr lang="en-US" sz="2400" b="1" dirty="0">
                <a:cs typeface="Arial" panose="020B0604020202020204" pitchFamily="34" charset="0"/>
              </a:rPr>
              <a:t>Basic Benefits </a:t>
            </a:r>
            <a:r>
              <a:rPr lang="en-US" sz="2400" dirty="0">
                <a:cs typeface="Arial" panose="020B0604020202020204" pitchFamily="34" charset="0"/>
              </a:rPr>
              <a:t>cover:</a:t>
            </a:r>
          </a:p>
          <a:p>
            <a:pPr marL="1028700" lvl="1" indent="-571500">
              <a:buFont typeface="Wingdings" panose="05000000000000000000" pitchFamily="2" charset="2"/>
              <a:buChar char="§"/>
              <a:defRPr/>
            </a:pPr>
            <a:r>
              <a:rPr lang="en-US" sz="2400" dirty="0">
                <a:cs typeface="Arial" panose="020B0604020202020204" pitchFamily="34" charset="0"/>
              </a:rPr>
              <a:t>Part A copays</a:t>
            </a:r>
          </a:p>
          <a:p>
            <a:pPr marL="1028700" lvl="1" indent="-571500">
              <a:buFont typeface="Wingdings" panose="05000000000000000000" pitchFamily="2" charset="2"/>
              <a:buChar char="§"/>
              <a:defRPr/>
            </a:pPr>
            <a:r>
              <a:rPr lang="en-US" sz="2400" dirty="0">
                <a:cs typeface="Arial" panose="020B0604020202020204" pitchFamily="34" charset="0"/>
              </a:rPr>
              <a:t>Part B 20% coinsurance</a:t>
            </a:r>
          </a:p>
          <a:p>
            <a:pPr marL="1028700" lvl="1" indent="-571500">
              <a:buFont typeface="Wingdings" panose="05000000000000000000" pitchFamily="2" charset="2"/>
              <a:buChar char="§"/>
              <a:defRPr/>
            </a:pPr>
            <a:r>
              <a:rPr lang="en-US" sz="2400" dirty="0">
                <a:cs typeface="Arial" panose="020B0604020202020204" pitchFamily="34" charset="0"/>
              </a:rPr>
              <a:t>Additional inpatient psychiatric days</a:t>
            </a:r>
          </a:p>
          <a:p>
            <a:pPr marL="1028700" lvl="1" indent="-571500">
              <a:buFont typeface="Wingdings" panose="05000000000000000000" pitchFamily="2" charset="2"/>
              <a:buChar char="§"/>
              <a:defRPr/>
            </a:pPr>
            <a:r>
              <a:rPr lang="en-US" sz="2400" dirty="0">
                <a:cs typeface="Arial" panose="020B0604020202020204" pitchFamily="34" charset="0"/>
              </a:rPr>
              <a:t>First 3 pints of blood</a:t>
            </a:r>
          </a:p>
          <a:p>
            <a:pPr marL="1028700" lvl="1" indent="-571500">
              <a:spcAft>
                <a:spcPts val="1200"/>
              </a:spcAft>
              <a:buFont typeface="Wingdings" panose="05000000000000000000" pitchFamily="2" charset="2"/>
              <a:buChar char="§"/>
              <a:defRPr/>
            </a:pPr>
            <a:r>
              <a:rPr lang="en-US" sz="2400" dirty="0">
                <a:cs typeface="Arial" panose="020B0604020202020204" pitchFamily="34" charset="0"/>
              </a:rPr>
              <a:t>40 home health care visits.</a:t>
            </a:r>
            <a:endParaRPr lang="en-US" sz="3200" dirty="0">
              <a:cs typeface="Arial" panose="020B0604020202020204" pitchFamily="34" charset="0"/>
            </a:endParaRPr>
          </a:p>
          <a:p>
            <a:pPr marL="457200" indent="-457200">
              <a:spcAft>
                <a:spcPts val="1200"/>
              </a:spcAft>
              <a:buFont typeface="Wingdings" panose="05000000000000000000" pitchFamily="2" charset="2"/>
              <a:buChar char="§"/>
              <a:defRPr/>
            </a:pPr>
            <a:r>
              <a:rPr lang="en-US" sz="2400" b="1" dirty="0">
                <a:cs typeface="Arial" panose="020B0604020202020204" pitchFamily="34" charset="0"/>
              </a:rPr>
              <a:t>Wisconsin Mandated Benefits: </a:t>
            </a:r>
            <a:br>
              <a:rPr lang="en-US" sz="2400" b="1" dirty="0">
                <a:cs typeface="Arial" panose="020B0604020202020204" pitchFamily="34" charset="0"/>
              </a:rPr>
            </a:br>
            <a:r>
              <a:rPr lang="en-US" sz="2400" dirty="0">
                <a:cs typeface="Arial" panose="020B0604020202020204" pitchFamily="34" charset="0"/>
              </a:rPr>
              <a:t>Covers some chiropractic services and 30 days non-Medicare Skilled Nursing Facility.  </a:t>
            </a:r>
            <a:r>
              <a:rPr lang="en-US" sz="2400" i="1" dirty="0">
                <a:cs typeface="Arial" panose="020B0604020202020204" pitchFamily="34" charset="0"/>
              </a:rPr>
              <a:t>(Only applies to policies issued in Wisconsin to Wisconsin residents.)</a:t>
            </a:r>
          </a:p>
          <a:p>
            <a:pPr algn="ctr">
              <a:spcAft>
                <a:spcPts val="1200"/>
              </a:spcAft>
              <a:defRPr/>
            </a:pPr>
            <a:r>
              <a:rPr lang="en-US" sz="2400" dirty="0">
                <a:cs typeface="Arial" panose="020B0604020202020204" pitchFamily="34" charset="0"/>
              </a:rPr>
              <a:t>See the Office of the Commissioner of Insurance’s </a:t>
            </a:r>
            <a:br>
              <a:rPr lang="en-US" sz="2400" dirty="0">
                <a:cs typeface="Arial" panose="020B0604020202020204" pitchFamily="34" charset="0"/>
              </a:rPr>
            </a:br>
            <a:r>
              <a:rPr lang="en-US" sz="2400" dirty="0">
                <a:cs typeface="Arial" panose="020B0604020202020204" pitchFamily="34" charset="0"/>
              </a:rPr>
              <a:t>“</a:t>
            </a:r>
            <a:r>
              <a:rPr lang="en-US" sz="2400" dirty="0">
                <a:cs typeface="Arial" panose="020B0604020202020204" pitchFamily="34" charset="0"/>
                <a:hlinkClick r:id="rId4"/>
              </a:rPr>
              <a:t>WI Guide to Health Insurance for People with Medicare</a:t>
            </a:r>
            <a:r>
              <a:rPr lang="en-US" sz="2400" dirty="0">
                <a:cs typeface="Arial" panose="020B0604020202020204" pitchFamily="34" charset="0"/>
              </a:rPr>
              <a:t>” </a:t>
            </a:r>
            <a:br>
              <a:rPr lang="en-US" sz="2400" dirty="0">
                <a:cs typeface="Arial" panose="020B0604020202020204" pitchFamily="34" charset="0"/>
              </a:rPr>
            </a:br>
            <a:r>
              <a:rPr lang="en-US" sz="2400" dirty="0">
                <a:cs typeface="Arial" panose="020B0604020202020204" pitchFamily="34" charset="0"/>
              </a:rPr>
              <a:t>for more information.</a:t>
            </a:r>
            <a:endParaRPr lang="en-US" sz="2400" dirty="0"/>
          </a:p>
        </p:txBody>
      </p:sp>
    </p:spTree>
    <p:extLst>
      <p:ext uri="{BB962C8B-B14F-4D97-AF65-F5344CB8AC3E}">
        <p14:creationId xmlns:p14="http://schemas.microsoft.com/office/powerpoint/2010/main" val="2552225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Supplement “Medigap”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2D178642-0688-413B-AAFB-7D292AE60FBA}"/>
              </a:ext>
            </a:extLst>
          </p:cNvPr>
          <p:cNvSpPr/>
          <p:nvPr/>
        </p:nvSpPr>
        <p:spPr>
          <a:xfrm>
            <a:off x="3323074" y="1534347"/>
            <a:ext cx="5373587"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Optional Riders (Benefits):</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5AFC34B-92DA-440C-9722-0457E6366C90}"/>
              </a:ext>
            </a:extLst>
          </p:cNvPr>
          <p:cNvSpPr/>
          <p:nvPr/>
        </p:nvSpPr>
        <p:spPr>
          <a:xfrm>
            <a:off x="2678654" y="2390569"/>
            <a:ext cx="8197327" cy="3539430"/>
          </a:xfrm>
          <a:prstGeom prst="rect">
            <a:avLst/>
          </a:prstGeom>
        </p:spPr>
        <p:txBody>
          <a:bodyPr wrap="square">
            <a:spAutoFit/>
          </a:bodyPr>
          <a:lstStyle/>
          <a:p>
            <a:pPr marL="342900" indent="-342900">
              <a:spcAft>
                <a:spcPts val="600"/>
              </a:spcAft>
              <a:buFont typeface="Wingdings" panose="05000000000000000000" pitchFamily="2" charset="2"/>
              <a:buChar char="§"/>
              <a:defRPr/>
            </a:pPr>
            <a:r>
              <a:rPr lang="en-US" sz="2400" dirty="0"/>
              <a:t>Part A Deductible (or Part A 50% Deductible)</a:t>
            </a:r>
          </a:p>
          <a:p>
            <a:pPr marL="342900" indent="-342900">
              <a:spcAft>
                <a:spcPts val="600"/>
              </a:spcAft>
              <a:buFont typeface="Wingdings" panose="05000000000000000000" pitchFamily="2" charset="2"/>
              <a:buChar char="§"/>
              <a:defRPr/>
            </a:pPr>
            <a:r>
              <a:rPr lang="en-US" sz="2400" dirty="0"/>
              <a:t>Part B Deductible*</a:t>
            </a:r>
            <a:endParaRPr lang="en-US" sz="2400" dirty="0">
              <a:solidFill>
                <a:srgbClr val="FF0000"/>
              </a:solidFill>
            </a:endParaRPr>
          </a:p>
          <a:p>
            <a:pPr marL="342900" indent="-342900">
              <a:spcAft>
                <a:spcPts val="600"/>
              </a:spcAft>
              <a:buFont typeface="Wingdings" panose="05000000000000000000" pitchFamily="2" charset="2"/>
              <a:buChar char="§"/>
              <a:defRPr/>
            </a:pPr>
            <a:r>
              <a:rPr lang="en-US" sz="2400" dirty="0"/>
              <a:t>Part B Copay/Coinsurance (reduces premiums)</a:t>
            </a:r>
          </a:p>
          <a:p>
            <a:pPr marL="342900" indent="-342900">
              <a:spcAft>
                <a:spcPts val="600"/>
              </a:spcAft>
              <a:buFont typeface="Wingdings" panose="05000000000000000000" pitchFamily="2" charset="2"/>
              <a:buChar char="§"/>
              <a:defRPr/>
            </a:pPr>
            <a:r>
              <a:rPr lang="en-US" sz="2400" dirty="0"/>
              <a:t>Part B Excess Charges</a:t>
            </a:r>
          </a:p>
          <a:p>
            <a:pPr marL="342900" indent="-342900">
              <a:spcAft>
                <a:spcPts val="600"/>
              </a:spcAft>
              <a:buFont typeface="Wingdings" panose="05000000000000000000" pitchFamily="2" charset="2"/>
              <a:buChar char="§"/>
              <a:defRPr/>
            </a:pPr>
            <a:r>
              <a:rPr lang="en-US" sz="2400" dirty="0"/>
              <a:t>Additional Home Health </a:t>
            </a:r>
          </a:p>
          <a:p>
            <a:pPr marL="342900" indent="-342900">
              <a:spcAft>
                <a:spcPts val="1800"/>
              </a:spcAft>
              <a:buFont typeface="Wingdings" panose="05000000000000000000" pitchFamily="2" charset="2"/>
              <a:buChar char="§"/>
              <a:defRPr/>
            </a:pPr>
            <a:r>
              <a:rPr lang="en-US" sz="2400" dirty="0"/>
              <a:t>Emergency Foreign Travel </a:t>
            </a:r>
          </a:p>
          <a:p>
            <a:pPr>
              <a:spcAft>
                <a:spcPts val="600"/>
              </a:spcAft>
              <a:defRPr/>
            </a:pPr>
            <a:r>
              <a:rPr lang="en-US" sz="2000" dirty="0"/>
              <a:t>*</a:t>
            </a:r>
            <a:r>
              <a:rPr lang="en-US" sz="2000" i="1" dirty="0"/>
              <a:t>As of January 1, 2020 the Part B Deductible rider is no longer an option for people newly eligible for Medicare. </a:t>
            </a:r>
          </a:p>
        </p:txBody>
      </p:sp>
      <p:sp>
        <p:nvSpPr>
          <p:cNvPr id="6" name="Slide Number Placeholder 5">
            <a:extLst>
              <a:ext uri="{FF2B5EF4-FFF2-40B4-BE49-F238E27FC236}">
                <a16:creationId xmlns:a16="http://schemas.microsoft.com/office/drawing/2014/main" id="{533B00A0-58A5-43DD-A263-17157EA943DD}"/>
              </a:ext>
            </a:extLst>
          </p:cNvPr>
          <p:cNvSpPr>
            <a:spLocks noGrp="1"/>
          </p:cNvSpPr>
          <p:nvPr>
            <p:ph type="sldNum" sz="quarter" idx="12"/>
          </p:nvPr>
        </p:nvSpPr>
        <p:spPr/>
        <p:txBody>
          <a:bodyPr/>
          <a:lstStyle/>
          <a:p>
            <a:fld id="{844A7B69-93E2-4D34-896D-EFDD7F03AB74}" type="slidenum">
              <a:rPr lang="en-US" smtClean="0"/>
              <a:t>36</a:t>
            </a:fld>
            <a:endParaRPr lang="en-US"/>
          </a:p>
        </p:txBody>
      </p:sp>
    </p:spTree>
    <p:extLst>
      <p:ext uri="{BB962C8B-B14F-4D97-AF65-F5344CB8AC3E}">
        <p14:creationId xmlns:p14="http://schemas.microsoft.com/office/powerpoint/2010/main" val="2677508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Supplement “Medigap”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FDF57E1A-AB61-43AB-A6D6-D6E76884823B}"/>
              </a:ext>
            </a:extLst>
          </p:cNvPr>
          <p:cNvSpPr/>
          <p:nvPr/>
        </p:nvSpPr>
        <p:spPr>
          <a:xfrm>
            <a:off x="4259729" y="1401352"/>
            <a:ext cx="4350871"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Steps to Buy a Policy</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7E7D924-DA45-4F36-A57D-80BC22B2D037}"/>
              </a:ext>
            </a:extLst>
          </p:cNvPr>
          <p:cNvSpPr/>
          <p:nvPr/>
        </p:nvSpPr>
        <p:spPr>
          <a:xfrm>
            <a:off x="2676938" y="2507559"/>
            <a:ext cx="8441635" cy="3600986"/>
          </a:xfrm>
          <a:prstGeom prst="rect">
            <a:avLst/>
          </a:prstGeom>
        </p:spPr>
        <p:txBody>
          <a:bodyPr wrap="square">
            <a:spAutoFit/>
          </a:bodyPr>
          <a:lstStyle/>
          <a:p>
            <a:pPr marL="342900" indent="-342900">
              <a:spcAft>
                <a:spcPts val="1200"/>
              </a:spcAft>
              <a:buFont typeface="Wingdings" panose="05000000000000000000" pitchFamily="2" charset="2"/>
              <a:buChar char="§"/>
              <a:defRPr/>
            </a:pPr>
            <a:r>
              <a:rPr lang="en-US" sz="2200" dirty="0"/>
              <a:t>STEP 1:	Decide which benefits (riders) you want, then decide 			which of the Medigap policies meets your needs.</a:t>
            </a:r>
          </a:p>
          <a:p>
            <a:pPr marL="342900" indent="-342900">
              <a:spcAft>
                <a:spcPts val="1200"/>
              </a:spcAft>
              <a:buFont typeface="Wingdings" panose="05000000000000000000" pitchFamily="2" charset="2"/>
              <a:buChar char="§"/>
              <a:defRPr/>
            </a:pPr>
            <a:r>
              <a:rPr lang="en-US" sz="2200" dirty="0"/>
              <a:t>STEP 2: 	Find out which insurance companies sell </a:t>
            </a:r>
            <a:r>
              <a:rPr lang="en-US" sz="2200" dirty="0" err="1"/>
              <a:t>Medigap</a:t>
            </a:r>
            <a:r>
              <a:rPr lang="en-US" sz="2200" dirty="0"/>
              <a:t> 			policies in your state. </a:t>
            </a:r>
          </a:p>
          <a:p>
            <a:pPr marL="342900" indent="-342900">
              <a:spcAft>
                <a:spcPts val="1200"/>
              </a:spcAft>
              <a:buFont typeface="Wingdings" panose="05000000000000000000" pitchFamily="2" charset="2"/>
              <a:buChar char="§"/>
              <a:defRPr/>
            </a:pPr>
            <a:r>
              <a:rPr lang="en-US" sz="2200" dirty="0"/>
              <a:t>STEP 3: 	Call the insurance companies (or insurance agent) that 			sell the </a:t>
            </a:r>
            <a:r>
              <a:rPr lang="en-US" sz="2200" dirty="0" err="1"/>
              <a:t>Medigap</a:t>
            </a:r>
            <a:r>
              <a:rPr lang="en-US" sz="2200" dirty="0"/>
              <a:t> policies you’re interested in and 			compare costs.</a:t>
            </a:r>
          </a:p>
          <a:p>
            <a:pPr marL="342900" indent="-342900">
              <a:buFont typeface="Wingdings" panose="05000000000000000000" pitchFamily="2" charset="2"/>
              <a:buChar char="§"/>
              <a:defRPr/>
            </a:pPr>
            <a:r>
              <a:rPr lang="en-US" sz="2200" dirty="0"/>
              <a:t>STEP 4:	Buy the </a:t>
            </a:r>
            <a:r>
              <a:rPr lang="en-US" sz="2200" dirty="0" err="1"/>
              <a:t>Medigap</a:t>
            </a:r>
            <a:r>
              <a:rPr lang="en-US" sz="2200" dirty="0"/>
              <a:t> policy. </a:t>
            </a:r>
          </a:p>
          <a:p>
            <a:pPr marL="342900" indent="-342900">
              <a:buFont typeface="Wingdings" panose="05000000000000000000" pitchFamily="2" charset="2"/>
              <a:buChar char="§"/>
              <a:defRPr/>
            </a:pPr>
            <a:endParaRPr lang="en-US" sz="2200" dirty="0"/>
          </a:p>
        </p:txBody>
      </p:sp>
      <p:sp>
        <p:nvSpPr>
          <p:cNvPr id="9" name="Slide Number Placeholder 8">
            <a:extLst>
              <a:ext uri="{FF2B5EF4-FFF2-40B4-BE49-F238E27FC236}">
                <a16:creationId xmlns:a16="http://schemas.microsoft.com/office/drawing/2014/main" id="{AA430762-9548-4A3B-B690-A8B03CC68280}"/>
              </a:ext>
            </a:extLst>
          </p:cNvPr>
          <p:cNvSpPr>
            <a:spLocks noGrp="1"/>
          </p:cNvSpPr>
          <p:nvPr>
            <p:ph type="sldNum" sz="quarter" idx="12"/>
          </p:nvPr>
        </p:nvSpPr>
        <p:spPr/>
        <p:txBody>
          <a:bodyPr/>
          <a:lstStyle/>
          <a:p>
            <a:fld id="{844A7B69-93E2-4D34-896D-EFDD7F03AB74}" type="slidenum">
              <a:rPr lang="en-US" smtClean="0"/>
              <a:t>37</a:t>
            </a:fld>
            <a:endParaRPr lang="en-US"/>
          </a:p>
        </p:txBody>
      </p:sp>
    </p:spTree>
    <p:extLst>
      <p:ext uri="{BB962C8B-B14F-4D97-AF65-F5344CB8AC3E}">
        <p14:creationId xmlns:p14="http://schemas.microsoft.com/office/powerpoint/2010/main" val="1549151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Supplement “Medigap”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536A8B2A-E543-48DD-8742-9C35993B988C}"/>
              </a:ext>
            </a:extLst>
          </p:cNvPr>
          <p:cNvSpPr/>
          <p:nvPr/>
        </p:nvSpPr>
        <p:spPr>
          <a:xfrm>
            <a:off x="2745884" y="1277757"/>
            <a:ext cx="6700232" cy="538609"/>
          </a:xfrm>
          <a:prstGeom prst="rect">
            <a:avLst/>
          </a:prstGeom>
        </p:spPr>
        <p:txBody>
          <a:bodyPr wrap="none">
            <a:spAutoFit/>
          </a:bodyPr>
          <a:lstStyle/>
          <a:p>
            <a:r>
              <a:rPr lang="en-US" sz="2900" b="1" dirty="0">
                <a:latin typeface="Arial" panose="020B0604020202020204" pitchFamily="34" charset="0"/>
                <a:cs typeface="Arial" panose="020B0604020202020204" pitchFamily="34" charset="0"/>
              </a:rPr>
              <a:t>When You Can Buy a Medigap Policy</a:t>
            </a:r>
          </a:p>
        </p:txBody>
      </p:sp>
      <p:sp>
        <p:nvSpPr>
          <p:cNvPr id="3" name="Rectangle 2">
            <a:extLst>
              <a:ext uri="{FF2B5EF4-FFF2-40B4-BE49-F238E27FC236}">
                <a16:creationId xmlns:a16="http://schemas.microsoft.com/office/drawing/2014/main" id="{172B04E8-40A3-4072-BB2C-C19056BAC799}"/>
              </a:ext>
            </a:extLst>
          </p:cNvPr>
          <p:cNvSpPr/>
          <p:nvPr/>
        </p:nvSpPr>
        <p:spPr>
          <a:xfrm>
            <a:off x="2653119" y="1915895"/>
            <a:ext cx="7620000" cy="1400383"/>
          </a:xfrm>
          <a:prstGeom prst="rect">
            <a:avLst/>
          </a:prstGeom>
        </p:spPr>
        <p:txBody>
          <a:bodyPr wrap="square">
            <a:spAutoFit/>
          </a:bodyPr>
          <a:lstStyle/>
          <a:p>
            <a:pPr marL="285750" indent="-285750">
              <a:spcAft>
                <a:spcPts val="600"/>
              </a:spcAft>
              <a:buFont typeface="Wingdings" panose="05000000000000000000" pitchFamily="2" charset="2"/>
              <a:buChar char="§"/>
              <a:defRPr/>
            </a:pPr>
            <a:r>
              <a:rPr lang="en-US" sz="2000" dirty="0">
                <a:solidFill>
                  <a:srgbClr val="000000"/>
                </a:solidFill>
              </a:rPr>
              <a:t>Open Enrollment Period (OEP): 6-month period starts when you are enrolled in Part B.</a:t>
            </a:r>
          </a:p>
          <a:p>
            <a:pPr marL="285750" indent="-285750">
              <a:buFont typeface="Wingdings" panose="05000000000000000000" pitchFamily="2" charset="2"/>
              <a:buChar char="§"/>
              <a:defRPr/>
            </a:pPr>
            <a:r>
              <a:rPr lang="en-US" sz="2000" dirty="0">
                <a:solidFill>
                  <a:srgbClr val="000000"/>
                </a:solidFill>
              </a:rPr>
              <a:t>May buy a Medigap policy any time an insurance company will sell you one.</a:t>
            </a:r>
          </a:p>
        </p:txBody>
      </p:sp>
      <p:graphicFrame>
        <p:nvGraphicFramePr>
          <p:cNvPr id="8" name="Table 7" title="table showing value in enrolling in Medigap during Medigap OEP">
            <a:extLst>
              <a:ext uri="{FF2B5EF4-FFF2-40B4-BE49-F238E27FC236}">
                <a16:creationId xmlns:a16="http://schemas.microsoft.com/office/drawing/2014/main" id="{8166DF21-5823-44E9-BBFA-77DCC03C299E}"/>
              </a:ext>
            </a:extLst>
          </p:cNvPr>
          <p:cNvGraphicFramePr>
            <a:graphicFrameLocks noGrp="1"/>
          </p:cNvGraphicFramePr>
          <p:nvPr>
            <p:extLst>
              <p:ext uri="{D42A27DB-BD31-4B8C-83A1-F6EECF244321}">
                <p14:modId xmlns:p14="http://schemas.microsoft.com/office/powerpoint/2010/main" val="2858739472"/>
              </p:ext>
            </p:extLst>
          </p:nvPr>
        </p:nvGraphicFramePr>
        <p:xfrm>
          <a:off x="2745884" y="3415807"/>
          <a:ext cx="7162800" cy="269748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96240">
                <a:tc>
                  <a:txBody>
                    <a:bodyPr/>
                    <a:lstStyle/>
                    <a:p>
                      <a:pPr algn="ctr"/>
                      <a:r>
                        <a:rPr lang="en-US" sz="2000" baseline="0" dirty="0"/>
                        <a:t>During Your Medigap OEP</a:t>
                      </a:r>
                      <a:endParaRPr lang="en-US" sz="2000" dirty="0"/>
                    </a:p>
                  </a:txBody>
                  <a:tcPr>
                    <a:solidFill>
                      <a:schemeClr val="tx2"/>
                    </a:solidFill>
                  </a:tcPr>
                </a:tc>
                <a:tc>
                  <a:txBody>
                    <a:bodyPr/>
                    <a:lstStyle/>
                    <a:p>
                      <a:pPr algn="ctr"/>
                      <a:r>
                        <a:rPr lang="en-US" sz="2000" dirty="0"/>
                        <a:t>NOT During Your Medigap OEP</a:t>
                      </a:r>
                    </a:p>
                  </a:txBody>
                  <a:tcPr>
                    <a:solidFill>
                      <a:schemeClr val="tx2"/>
                    </a:solidFill>
                  </a:tcPr>
                </a:tc>
                <a:extLst>
                  <a:ext uri="{0D108BD9-81ED-4DB2-BD59-A6C34878D82A}">
                    <a16:rowId xmlns:a16="http://schemas.microsoft.com/office/drawing/2014/main" val="10000"/>
                  </a:ext>
                </a:extLst>
              </a:tr>
              <a:tr h="660400">
                <a:tc>
                  <a:txBody>
                    <a:bodyPr/>
                    <a:lstStyle/>
                    <a:p>
                      <a:r>
                        <a:rPr lang="en-US" sz="1900" dirty="0"/>
                        <a:t>Best time to buy</a:t>
                      </a:r>
                    </a:p>
                  </a:txBody>
                  <a:tcPr/>
                </a:tc>
                <a:tc>
                  <a:txBody>
                    <a:bodyPr/>
                    <a:lstStyle/>
                    <a:p>
                      <a:r>
                        <a:rPr lang="en-US" sz="1900" dirty="0"/>
                        <a:t>May have waiting</a:t>
                      </a:r>
                      <a:r>
                        <a:rPr lang="en-US" sz="1900" baseline="0" dirty="0"/>
                        <a:t> period for </a:t>
                      </a:r>
                      <a:r>
                        <a:rPr lang="en-US" sz="1900" dirty="0"/>
                        <a:t>preexisting</a:t>
                      </a:r>
                      <a:r>
                        <a:rPr lang="en-US" sz="1900" baseline="0" dirty="0"/>
                        <a:t> conditions</a:t>
                      </a:r>
                      <a:endParaRPr lang="en-US" sz="1900" dirty="0"/>
                    </a:p>
                  </a:txBody>
                  <a:tcPr/>
                </a:tc>
                <a:extLst>
                  <a:ext uri="{0D108BD9-81ED-4DB2-BD59-A6C34878D82A}">
                    <a16:rowId xmlns:a16="http://schemas.microsoft.com/office/drawing/2014/main" val="10001"/>
                  </a:ext>
                </a:extLst>
              </a:tr>
              <a:tr h="372945">
                <a:tc>
                  <a:txBody>
                    <a:bodyPr/>
                    <a:lstStyle/>
                    <a:p>
                      <a:r>
                        <a:rPr lang="en-US" sz="1900" dirty="0"/>
                        <a:t>Guaranteed Issue Period</a:t>
                      </a:r>
                    </a:p>
                  </a:txBody>
                  <a:tcPr/>
                </a:tc>
                <a:tc>
                  <a:txBody>
                    <a:bodyPr/>
                    <a:lstStyle/>
                    <a:p>
                      <a:r>
                        <a:rPr lang="en-US" sz="1900" dirty="0"/>
                        <a:t>May cost more</a:t>
                      </a:r>
                    </a:p>
                  </a:txBody>
                  <a:tcPr/>
                </a:tc>
                <a:extLst>
                  <a:ext uri="{0D108BD9-81ED-4DB2-BD59-A6C34878D82A}">
                    <a16:rowId xmlns:a16="http://schemas.microsoft.com/office/drawing/2014/main" val="10002"/>
                  </a:ext>
                </a:extLst>
              </a:tr>
              <a:tr h="1229360">
                <a:tc>
                  <a:txBody>
                    <a:bodyPr/>
                    <a:lstStyle/>
                    <a:p>
                      <a:r>
                        <a:rPr lang="en-US" sz="1900" dirty="0"/>
                        <a:t>Companies must sell to</a:t>
                      </a:r>
                      <a:r>
                        <a:rPr lang="en-US" sz="1900" baseline="0" dirty="0"/>
                        <a:t> you any policy they sell for the same price even if you have a pre-existing condition</a:t>
                      </a:r>
                      <a:endParaRPr lang="en-US" sz="1900" dirty="0"/>
                    </a:p>
                  </a:txBody>
                  <a:tcPr/>
                </a:tc>
                <a:tc>
                  <a:txBody>
                    <a:bodyPr/>
                    <a:lstStyle/>
                    <a:p>
                      <a:r>
                        <a:rPr lang="en-US" sz="1900" dirty="0"/>
                        <a:t>Companies can deny</a:t>
                      </a:r>
                      <a:r>
                        <a:rPr lang="en-US" sz="1900" baseline="0" dirty="0"/>
                        <a:t> coverage</a:t>
                      </a:r>
                      <a:endParaRPr lang="en-US" sz="1900" dirty="0"/>
                    </a:p>
                  </a:txBody>
                  <a:tcPr/>
                </a:tc>
                <a:extLst>
                  <a:ext uri="{0D108BD9-81ED-4DB2-BD59-A6C34878D82A}">
                    <a16:rowId xmlns:a16="http://schemas.microsoft.com/office/drawing/2014/main" val="10003"/>
                  </a:ext>
                </a:extLst>
              </a:tr>
            </a:tbl>
          </a:graphicData>
        </a:graphic>
      </p:graphicFrame>
      <p:sp>
        <p:nvSpPr>
          <p:cNvPr id="10" name="Slide Number Placeholder 9">
            <a:extLst>
              <a:ext uri="{FF2B5EF4-FFF2-40B4-BE49-F238E27FC236}">
                <a16:creationId xmlns:a16="http://schemas.microsoft.com/office/drawing/2014/main" id="{FB55E74C-B188-4549-B466-DE694BA8D5DC}"/>
              </a:ext>
            </a:extLst>
          </p:cNvPr>
          <p:cNvSpPr>
            <a:spLocks noGrp="1"/>
          </p:cNvSpPr>
          <p:nvPr>
            <p:ph type="sldNum" sz="quarter" idx="12"/>
          </p:nvPr>
        </p:nvSpPr>
        <p:spPr/>
        <p:txBody>
          <a:bodyPr/>
          <a:lstStyle/>
          <a:p>
            <a:fld id="{844A7B69-93E2-4D34-896D-EFDD7F03AB74}" type="slidenum">
              <a:rPr lang="en-US" smtClean="0"/>
              <a:t>38</a:t>
            </a:fld>
            <a:endParaRPr lang="en-US"/>
          </a:p>
        </p:txBody>
      </p:sp>
    </p:spTree>
    <p:extLst>
      <p:ext uri="{BB962C8B-B14F-4D97-AF65-F5344CB8AC3E}">
        <p14:creationId xmlns:p14="http://schemas.microsoft.com/office/powerpoint/2010/main" val="2319328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Supplement “Medigap” Insurance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697422F-4DE4-4A32-8F78-D328DB124967}"/>
              </a:ext>
            </a:extLst>
          </p:cNvPr>
          <p:cNvSpPr/>
          <p:nvPr/>
        </p:nvSpPr>
        <p:spPr>
          <a:xfrm>
            <a:off x="3342102" y="2030712"/>
            <a:ext cx="7749968" cy="4216539"/>
          </a:xfrm>
          <a:prstGeom prst="rect">
            <a:avLst/>
          </a:prstGeom>
        </p:spPr>
        <p:txBody>
          <a:bodyPr wrap="square">
            <a:spAutoFit/>
          </a:bodyPr>
          <a:lstStyle/>
          <a:p>
            <a:pPr marL="365760" indent="-365760">
              <a:spcAft>
                <a:spcPts val="600"/>
              </a:spcAft>
              <a:buFont typeface="Wingdings" panose="05000000000000000000" pitchFamily="2" charset="2"/>
              <a:buChar char="§"/>
              <a:defRPr/>
            </a:pPr>
            <a:r>
              <a:rPr lang="en-US" sz="2800" dirty="0">
                <a:cs typeface="Arial" panose="020B0604020202020204" pitchFamily="34" charset="0"/>
              </a:rPr>
              <a:t>If you delay enrolling in Medicare Part B</a:t>
            </a:r>
          </a:p>
          <a:p>
            <a:pPr marL="708660" lvl="1" indent="-342900">
              <a:buFont typeface="Wingdings" panose="05000000000000000000" pitchFamily="2" charset="2"/>
              <a:buChar char="§"/>
              <a:defRPr/>
            </a:pPr>
            <a:r>
              <a:rPr lang="en-US" sz="2800" dirty="0">
                <a:cs typeface="Arial" panose="020B0604020202020204" pitchFamily="34" charset="0"/>
              </a:rPr>
              <a:t>Because you or your spouse are </a:t>
            </a:r>
            <a:r>
              <a:rPr lang="en-US" sz="2800" b="1" dirty="0">
                <a:cs typeface="Arial" panose="020B0604020202020204" pitchFamily="34" charset="0"/>
              </a:rPr>
              <a:t>still</a:t>
            </a:r>
            <a:r>
              <a:rPr lang="en-US" sz="2800" dirty="0">
                <a:cs typeface="Arial" panose="020B0604020202020204" pitchFamily="34" charset="0"/>
              </a:rPr>
              <a:t> working, </a:t>
            </a:r>
            <a:r>
              <a:rPr lang="en-US" sz="2800" b="1" dirty="0">
                <a:cs typeface="Arial" panose="020B0604020202020204" pitchFamily="34" charset="0"/>
              </a:rPr>
              <a:t>and</a:t>
            </a:r>
          </a:p>
          <a:p>
            <a:pPr marL="708660" lvl="1" indent="-342900">
              <a:spcAft>
                <a:spcPts val="1200"/>
              </a:spcAft>
              <a:buFont typeface="Wingdings" panose="05000000000000000000" pitchFamily="2" charset="2"/>
              <a:buChar char="§"/>
              <a:defRPr/>
            </a:pPr>
            <a:r>
              <a:rPr lang="en-US" sz="2800" dirty="0">
                <a:cs typeface="Arial" panose="020B0604020202020204" pitchFamily="34" charset="0"/>
              </a:rPr>
              <a:t>You have group health coverage (primary)</a:t>
            </a:r>
          </a:p>
          <a:p>
            <a:pPr marL="365760" indent="-365760">
              <a:spcAft>
                <a:spcPts val="600"/>
              </a:spcAft>
              <a:buFont typeface="Wingdings" panose="05000000000000000000" pitchFamily="2" charset="2"/>
              <a:buChar char="§"/>
              <a:defRPr/>
            </a:pPr>
            <a:r>
              <a:rPr lang="en-US" sz="2800" dirty="0">
                <a:cs typeface="Arial" panose="020B0604020202020204" pitchFamily="34" charset="0"/>
              </a:rPr>
              <a:t>Then your Medigap OEP is delayed until you are enrolled in Part B</a:t>
            </a:r>
          </a:p>
          <a:p>
            <a:pPr marL="365760" indent="-365760">
              <a:buFont typeface="Wingdings" panose="05000000000000000000" pitchFamily="2" charset="2"/>
              <a:buChar char="§"/>
              <a:defRPr/>
            </a:pPr>
            <a:r>
              <a:rPr lang="en-US" sz="2800" dirty="0">
                <a:cs typeface="Arial" panose="020B0604020202020204" pitchFamily="34" charset="0"/>
              </a:rPr>
              <a:t>If you have Medicare due to a disability, you get 2</a:t>
            </a:r>
            <a:r>
              <a:rPr lang="en-US" sz="2800" baseline="30000" dirty="0">
                <a:cs typeface="Arial" panose="020B0604020202020204" pitchFamily="34" charset="0"/>
              </a:rPr>
              <a:t>nd</a:t>
            </a:r>
            <a:r>
              <a:rPr lang="en-US" sz="2800" dirty="0">
                <a:cs typeface="Arial" panose="020B0604020202020204" pitchFamily="34" charset="0"/>
              </a:rPr>
              <a:t> OEP at age 65</a:t>
            </a:r>
          </a:p>
          <a:p>
            <a:pPr>
              <a:defRPr/>
            </a:pPr>
            <a:endParaRPr lang="en-US" sz="2400" dirty="0">
              <a:cs typeface="Arial" panose="020B0604020202020204" pitchFamily="34" charset="0"/>
            </a:endParaRPr>
          </a:p>
        </p:txBody>
      </p:sp>
      <p:pic>
        <p:nvPicPr>
          <p:cNvPr id="7" name="Picture 6" title="Medigap icon">
            <a:extLst>
              <a:ext uri="{FF2B5EF4-FFF2-40B4-BE49-F238E27FC236}">
                <a16:creationId xmlns:a16="http://schemas.microsoft.com/office/drawing/2014/main" id="{95968FBD-BA11-4F9E-BD45-01C1BF9CBC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3" name="Rectangle 2">
            <a:extLst>
              <a:ext uri="{FF2B5EF4-FFF2-40B4-BE49-F238E27FC236}">
                <a16:creationId xmlns:a16="http://schemas.microsoft.com/office/drawing/2014/main" id="{3079CC08-F17F-4514-B40B-36BC7C57EE69}"/>
              </a:ext>
            </a:extLst>
          </p:cNvPr>
          <p:cNvSpPr/>
          <p:nvPr/>
        </p:nvSpPr>
        <p:spPr>
          <a:xfrm>
            <a:off x="3491743" y="1398393"/>
            <a:ext cx="6989414" cy="523220"/>
          </a:xfrm>
          <a:prstGeom prst="rect">
            <a:avLst/>
          </a:prstGeom>
        </p:spPr>
        <p:txBody>
          <a:bodyPr wrap="none">
            <a:spAutoFit/>
          </a:bodyPr>
          <a:lstStyle/>
          <a:p>
            <a:r>
              <a:rPr lang="en-US" altLang="en-US" sz="2800" b="1" dirty="0">
                <a:latin typeface="Arial" panose="020B0604020202020204" pitchFamily="34" charset="0"/>
                <a:cs typeface="Arial" panose="020B0604020202020204" pitchFamily="34" charset="0"/>
              </a:rPr>
              <a:t>Delayed Open Enrollment Period (OEP)</a:t>
            </a:r>
            <a:endParaRPr lang="en-US" sz="2800" b="1" dirty="0">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id="{A8DDC2E8-8508-4C76-BF8A-BDAEDDCA61E1}"/>
              </a:ext>
            </a:extLst>
          </p:cNvPr>
          <p:cNvSpPr>
            <a:spLocks noGrp="1"/>
          </p:cNvSpPr>
          <p:nvPr>
            <p:ph type="sldNum" sz="quarter" idx="12"/>
          </p:nvPr>
        </p:nvSpPr>
        <p:spPr/>
        <p:txBody>
          <a:bodyPr/>
          <a:lstStyle/>
          <a:p>
            <a:fld id="{844A7B69-93E2-4D34-896D-EFDD7F03AB74}" type="slidenum">
              <a:rPr lang="en-US" smtClean="0"/>
              <a:t>39</a:t>
            </a:fld>
            <a:endParaRPr lang="en-US"/>
          </a:p>
        </p:txBody>
      </p:sp>
    </p:spTree>
    <p:extLst>
      <p:ext uri="{BB962C8B-B14F-4D97-AF65-F5344CB8AC3E}">
        <p14:creationId xmlns:p14="http://schemas.microsoft.com/office/powerpoint/2010/main" val="55994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Welcome to Medicare </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a:lstStyle/>
          <a:p>
            <a:fld id="{844A7B69-93E2-4D34-896D-EFDD7F03AB74}" type="slidenum">
              <a:rPr lang="en-US" smtClean="0"/>
              <a:t>4</a:t>
            </a:fld>
            <a:endParaRPr lang="en-US"/>
          </a:p>
        </p:txBody>
      </p:sp>
      <p:sp>
        <p:nvSpPr>
          <p:cNvPr id="11" name="Subtitle 2">
            <a:extLst>
              <a:ext uri="{FF2B5EF4-FFF2-40B4-BE49-F238E27FC236}">
                <a16:creationId xmlns:a16="http://schemas.microsoft.com/office/drawing/2014/main" id="{8B7A9E30-9C0F-4982-9881-55C979676BB1}"/>
              </a:ext>
            </a:extLst>
          </p:cNvPr>
          <p:cNvSpPr txBox="1">
            <a:spLocks/>
          </p:cNvSpPr>
          <p:nvPr/>
        </p:nvSpPr>
        <p:spPr>
          <a:xfrm>
            <a:off x="518031" y="1897334"/>
            <a:ext cx="5962282" cy="1412521"/>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n-US" sz="21600" b="1" dirty="0"/>
              <a:t>Part 1</a:t>
            </a:r>
          </a:p>
          <a:p>
            <a:r>
              <a:rPr lang="en-US" sz="14400" dirty="0"/>
              <a:t> Enrollment in Medicare</a:t>
            </a:r>
          </a:p>
          <a:p>
            <a:pPr marL="0" indent="0">
              <a:buNone/>
            </a:pPr>
            <a:endParaRPr lang="en-US" sz="14400" dirty="0"/>
          </a:p>
        </p:txBody>
      </p:sp>
      <p:pic>
        <p:nvPicPr>
          <p:cNvPr id="3" name="Picture 2">
            <a:extLst>
              <a:ext uri="{FF2B5EF4-FFF2-40B4-BE49-F238E27FC236}">
                <a16:creationId xmlns:a16="http://schemas.microsoft.com/office/drawing/2014/main" id="{AA8C5BEF-85F4-4F11-9A9A-9ADA846AB2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0383" y="1112216"/>
            <a:ext cx="6811617" cy="4633567"/>
          </a:xfrm>
          <a:prstGeom prst="rect">
            <a:avLst/>
          </a:prstGeom>
        </p:spPr>
      </p:pic>
      <p:pic>
        <p:nvPicPr>
          <p:cNvPr id="8" name="Picture 7">
            <a:extLst>
              <a:ext uri="{FF2B5EF4-FFF2-40B4-BE49-F238E27FC236}">
                <a16:creationId xmlns:a16="http://schemas.microsoft.com/office/drawing/2014/main" id="{957667BF-2E53-4E8D-8EA0-084DA4E014A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568" y="5611122"/>
            <a:ext cx="2954044" cy="927789"/>
          </a:xfrm>
          <a:prstGeom prst="rect">
            <a:avLst/>
          </a:prstGeom>
          <a:noFill/>
          <a:ln>
            <a:noFill/>
          </a:ln>
        </p:spPr>
      </p:pic>
    </p:spTree>
    <p:extLst>
      <p:ext uri="{BB962C8B-B14F-4D97-AF65-F5344CB8AC3E}">
        <p14:creationId xmlns:p14="http://schemas.microsoft.com/office/powerpoint/2010/main" val="3475023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Supplement “Medigap”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FAAEA45D-0864-4EA5-81F0-B91D7058567E}"/>
              </a:ext>
            </a:extLst>
          </p:cNvPr>
          <p:cNvSpPr/>
          <p:nvPr/>
        </p:nvSpPr>
        <p:spPr>
          <a:xfrm>
            <a:off x="2955234" y="1462907"/>
            <a:ext cx="7536037" cy="523220"/>
          </a:xfrm>
          <a:prstGeom prst="rect">
            <a:avLst/>
          </a:prstGeom>
        </p:spPr>
        <p:txBody>
          <a:bodyPr wrap="none">
            <a:spAutoFit/>
          </a:bodyPr>
          <a:lstStyle/>
          <a:p>
            <a:pPr>
              <a:defRPr/>
            </a:pPr>
            <a:r>
              <a:rPr lang="en-US" sz="2800" b="1" dirty="0">
                <a:latin typeface="Arial" panose="020B0604020202020204" pitchFamily="34" charset="0"/>
                <a:cs typeface="Arial" panose="020B0604020202020204" pitchFamily="34" charset="0"/>
              </a:rPr>
              <a:t>Other times you cannot be denied a policy:</a:t>
            </a:r>
          </a:p>
        </p:txBody>
      </p:sp>
      <p:sp>
        <p:nvSpPr>
          <p:cNvPr id="8" name="Rectangle 7">
            <a:extLst>
              <a:ext uri="{FF2B5EF4-FFF2-40B4-BE49-F238E27FC236}">
                <a16:creationId xmlns:a16="http://schemas.microsoft.com/office/drawing/2014/main" id="{629D814D-E0D4-4EB0-9B1F-4525CAC95FE1}"/>
              </a:ext>
            </a:extLst>
          </p:cNvPr>
          <p:cNvSpPr/>
          <p:nvPr/>
        </p:nvSpPr>
        <p:spPr>
          <a:xfrm>
            <a:off x="2566130" y="2061685"/>
            <a:ext cx="8846061" cy="3785652"/>
          </a:xfrm>
          <a:prstGeom prst="rect">
            <a:avLst/>
          </a:prstGeom>
        </p:spPr>
        <p:txBody>
          <a:bodyPr wrap="square">
            <a:spAutoFit/>
          </a:bodyPr>
          <a:lstStyle/>
          <a:p>
            <a:pPr marL="800100" lvl="1" indent="-342900">
              <a:buFont typeface="Wingdings" panose="05000000000000000000" pitchFamily="2" charset="2"/>
              <a:buChar char="§"/>
              <a:defRPr/>
            </a:pPr>
            <a:r>
              <a:rPr lang="en-US" sz="2400" dirty="0">
                <a:cs typeface="Arial" panose="020B0604020202020204" pitchFamily="34" charset="0"/>
              </a:rPr>
              <a:t>Your Medicare Advantage plan terminates or stops providing care in your service area.</a:t>
            </a:r>
          </a:p>
          <a:p>
            <a:pPr marL="800100" lvl="1" indent="-342900">
              <a:buFont typeface="Wingdings" panose="05000000000000000000" pitchFamily="2" charset="2"/>
              <a:buChar char="§"/>
              <a:defRPr/>
            </a:pPr>
            <a:r>
              <a:rPr lang="en-US" sz="2400" dirty="0">
                <a:cs typeface="Arial" panose="020B0604020202020204" pitchFamily="34" charset="0"/>
              </a:rPr>
              <a:t>You move outside the plan’s service area.</a:t>
            </a:r>
          </a:p>
          <a:p>
            <a:pPr marL="800100" lvl="1" indent="-342900">
              <a:buFont typeface="Wingdings" panose="05000000000000000000" pitchFamily="2" charset="2"/>
              <a:buChar char="§"/>
              <a:defRPr/>
            </a:pPr>
            <a:r>
              <a:rPr lang="en-US" sz="2400" dirty="0">
                <a:cs typeface="Arial" panose="020B0604020202020204" pitchFamily="34" charset="0"/>
              </a:rPr>
              <a:t>Your employer group health plan ends some or all of your coverage.</a:t>
            </a:r>
          </a:p>
          <a:p>
            <a:pPr marL="800100" lvl="1" indent="-342900">
              <a:buFont typeface="Wingdings" panose="05000000000000000000" pitchFamily="2" charset="2"/>
              <a:buChar char="§"/>
              <a:defRPr/>
            </a:pPr>
            <a:r>
              <a:rPr lang="en-US" sz="2400" dirty="0">
                <a:cs typeface="Arial" panose="020B0604020202020204" pitchFamily="34" charset="0"/>
              </a:rPr>
              <a:t>Your employer group plan increases cost by more that 25% in one 12 month period.</a:t>
            </a:r>
          </a:p>
          <a:p>
            <a:pPr marL="800100" lvl="1" indent="-342900">
              <a:buFont typeface="Wingdings" panose="05000000000000000000" pitchFamily="2" charset="2"/>
              <a:buChar char="§"/>
              <a:defRPr/>
            </a:pPr>
            <a:r>
              <a:rPr lang="en-US" sz="2400" dirty="0">
                <a:cs typeface="Arial" panose="020B0604020202020204" pitchFamily="34" charset="0"/>
              </a:rPr>
              <a:t>You are in Trial Period of Medicare Advantage plan.</a:t>
            </a:r>
          </a:p>
          <a:p>
            <a:pPr marL="393700" lvl="1" indent="0">
              <a:buFont typeface="Wingdings 2" pitchFamily="18" charset="2"/>
              <a:buNone/>
              <a:defRPr/>
            </a:pPr>
            <a:endParaRPr lang="en-US" sz="2400" dirty="0">
              <a:cs typeface="Arial" panose="020B0604020202020204" pitchFamily="34" charset="0"/>
            </a:endParaRPr>
          </a:p>
          <a:p>
            <a:pPr>
              <a:defRPr/>
            </a:pPr>
            <a:r>
              <a:rPr lang="en-US" sz="2400" b="1" dirty="0">
                <a:cs typeface="Arial" panose="020B0604020202020204" pitchFamily="34" charset="0"/>
              </a:rPr>
              <a:t>     Must apply within 63 days of the date your other coverage ends.</a:t>
            </a:r>
          </a:p>
        </p:txBody>
      </p:sp>
      <p:sp>
        <p:nvSpPr>
          <p:cNvPr id="9" name="Slide Number Placeholder 8">
            <a:extLst>
              <a:ext uri="{FF2B5EF4-FFF2-40B4-BE49-F238E27FC236}">
                <a16:creationId xmlns:a16="http://schemas.microsoft.com/office/drawing/2014/main" id="{0D95D13F-1D2E-40EF-BCE5-8D7B6671D81A}"/>
              </a:ext>
            </a:extLst>
          </p:cNvPr>
          <p:cNvSpPr>
            <a:spLocks noGrp="1"/>
          </p:cNvSpPr>
          <p:nvPr>
            <p:ph type="sldNum" sz="quarter" idx="12"/>
          </p:nvPr>
        </p:nvSpPr>
        <p:spPr/>
        <p:txBody>
          <a:bodyPr/>
          <a:lstStyle/>
          <a:p>
            <a:fld id="{844A7B69-93E2-4D34-896D-EFDD7F03AB74}" type="slidenum">
              <a:rPr lang="en-US" smtClean="0"/>
              <a:t>40</a:t>
            </a:fld>
            <a:endParaRPr lang="en-US"/>
          </a:p>
        </p:txBody>
      </p:sp>
    </p:spTree>
    <p:extLst>
      <p:ext uri="{BB962C8B-B14F-4D97-AF65-F5344CB8AC3E}">
        <p14:creationId xmlns:p14="http://schemas.microsoft.com/office/powerpoint/2010/main" val="1137986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41</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Supplement “Medigap” Insurance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4876C18-6714-4CF1-B397-813960D4A563}"/>
              </a:ext>
            </a:extLst>
          </p:cNvPr>
          <p:cNvSpPr/>
          <p:nvPr/>
        </p:nvSpPr>
        <p:spPr>
          <a:xfrm>
            <a:off x="197640" y="1245164"/>
            <a:ext cx="4180953" cy="523220"/>
          </a:xfrm>
          <a:prstGeom prst="rect">
            <a:avLst/>
          </a:prstGeom>
        </p:spPr>
        <p:txBody>
          <a:bodyPr wrap="none">
            <a:spAutoFit/>
          </a:bodyPr>
          <a:lstStyle/>
          <a:p>
            <a:r>
              <a:rPr lang="en-US" altLang="en-US" sz="2800" b="1" dirty="0">
                <a:latin typeface="Arial" panose="020B0604020202020204" pitchFamily="34" charset="0"/>
                <a:cs typeface="Arial" panose="020B0604020202020204" pitchFamily="34" charset="0"/>
              </a:rPr>
              <a:t>For Questions Contact:</a:t>
            </a:r>
            <a:endParaRPr lang="en-US" sz="28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30972E0-C8D8-4ACE-8428-D4A39D594D56}"/>
              </a:ext>
            </a:extLst>
          </p:cNvPr>
          <p:cNvSpPr txBox="1"/>
          <p:nvPr/>
        </p:nvSpPr>
        <p:spPr>
          <a:xfrm>
            <a:off x="5105530" y="1400948"/>
            <a:ext cx="6019540" cy="461665"/>
          </a:xfrm>
          <a:prstGeom prst="rect">
            <a:avLst/>
          </a:prstGeom>
          <a:noFill/>
        </p:spPr>
        <p:txBody>
          <a:bodyPr wrap="square" rtlCol="0">
            <a:spAutoFit/>
          </a:bodyPr>
          <a:lstStyle/>
          <a:p>
            <a:r>
              <a:rPr lang="en-US" sz="2400" i="1" dirty="0"/>
              <a:t>Or visit Medicare.gov to find a Medigap policy</a:t>
            </a:r>
          </a:p>
        </p:txBody>
      </p:sp>
      <p:sp>
        <p:nvSpPr>
          <p:cNvPr id="9" name="Rectangle 8">
            <a:extLst>
              <a:ext uri="{FF2B5EF4-FFF2-40B4-BE49-F238E27FC236}">
                <a16:creationId xmlns:a16="http://schemas.microsoft.com/office/drawing/2014/main" id="{0D60D79E-3C26-42A3-82E9-B8B01E507CD4}"/>
              </a:ext>
            </a:extLst>
          </p:cNvPr>
          <p:cNvSpPr/>
          <p:nvPr/>
        </p:nvSpPr>
        <p:spPr>
          <a:xfrm>
            <a:off x="197640" y="1878595"/>
            <a:ext cx="4114800" cy="4924425"/>
          </a:xfrm>
          <a:prstGeom prst="rect">
            <a:avLst/>
          </a:prstGeom>
        </p:spPr>
        <p:txBody>
          <a:bodyPr wrap="square">
            <a:spAutoFit/>
          </a:bodyPr>
          <a:lstStyle/>
          <a:p>
            <a:pPr>
              <a:buFont typeface="Wingdings" panose="05000000000000000000" pitchFamily="2" charset="2"/>
              <a:buChar char="§"/>
              <a:defRPr/>
            </a:pPr>
            <a:r>
              <a:rPr lang="en-US" altLang="en-US" sz="2400" dirty="0"/>
              <a:t> Wisconsin Medigap Helpline</a:t>
            </a:r>
          </a:p>
          <a:p>
            <a:pPr>
              <a:defRPr/>
            </a:pPr>
            <a:r>
              <a:rPr lang="en-US" altLang="en-US" sz="3200" b="1" dirty="0"/>
              <a:t>   </a:t>
            </a:r>
            <a:r>
              <a:rPr lang="en-US" altLang="en-US" sz="2400" b="1" dirty="0"/>
              <a:t>1-800-242-1060</a:t>
            </a:r>
          </a:p>
          <a:p>
            <a:pPr lvl="1">
              <a:defRPr/>
            </a:pPr>
            <a:endParaRPr lang="en-US" altLang="en-US" sz="800" dirty="0"/>
          </a:p>
          <a:p>
            <a:pPr>
              <a:buFont typeface="Wingdings" panose="05000000000000000000" pitchFamily="2" charset="2"/>
              <a:buChar char="§"/>
              <a:defRPr/>
            </a:pPr>
            <a:r>
              <a:rPr lang="en-US" altLang="en-US" sz="2400" dirty="0"/>
              <a:t> Commissioner of Insurance  </a:t>
            </a:r>
          </a:p>
          <a:p>
            <a:pPr>
              <a:defRPr/>
            </a:pPr>
            <a:r>
              <a:rPr lang="en-US" sz="2800" dirty="0"/>
              <a:t>   </a:t>
            </a:r>
            <a:r>
              <a:rPr lang="en-US" sz="2400" b="1" dirty="0"/>
              <a:t>1-800-236-8517</a:t>
            </a:r>
            <a:endParaRPr lang="en-US" altLang="en-US" sz="2400" dirty="0"/>
          </a:p>
          <a:p>
            <a:pPr>
              <a:defRPr/>
            </a:pPr>
            <a:r>
              <a:rPr lang="en-US" altLang="en-US" sz="2400" dirty="0"/>
              <a:t>    </a:t>
            </a:r>
            <a:r>
              <a:rPr lang="en-US" altLang="en-US" sz="2400" u="sng" dirty="0">
                <a:solidFill>
                  <a:schemeClr val="accent1"/>
                </a:solidFill>
              </a:rPr>
              <a:t>https://oci.wi.gov</a:t>
            </a:r>
            <a:r>
              <a:rPr lang="en-US" altLang="en-US" sz="2400" u="sng" dirty="0"/>
              <a:t> </a:t>
            </a:r>
          </a:p>
          <a:p>
            <a:pPr algn="ctr">
              <a:defRPr/>
            </a:pPr>
            <a:r>
              <a:rPr lang="en-US" altLang="en-US" sz="2000" dirty="0"/>
              <a:t>OCI WI Approved Supplement List: </a:t>
            </a:r>
            <a:r>
              <a:rPr lang="en-US" altLang="en-US" sz="2000" dirty="0">
                <a:hlinkClick r:id="rId3"/>
              </a:rPr>
              <a:t>https://oci.wi.gov/Pages/Consumers/PI-010.aspx</a:t>
            </a:r>
            <a:endParaRPr lang="en-US" altLang="en-US" sz="2000" dirty="0"/>
          </a:p>
          <a:p>
            <a:pPr algn="ctr">
              <a:defRPr/>
            </a:pPr>
            <a:endParaRPr lang="en-US" b="1" dirty="0"/>
          </a:p>
          <a:p>
            <a:pPr>
              <a:buFont typeface="Wingdings" panose="05000000000000000000" pitchFamily="2" charset="2"/>
              <a:buChar char="§"/>
              <a:defRPr/>
            </a:pPr>
            <a:r>
              <a:rPr lang="en-US" altLang="en-US" sz="2400" dirty="0"/>
              <a:t>  Medicare </a:t>
            </a:r>
          </a:p>
          <a:p>
            <a:pPr>
              <a:defRPr/>
            </a:pPr>
            <a:r>
              <a:rPr lang="en-US" altLang="en-US" sz="2400" dirty="0"/>
              <a:t>    </a:t>
            </a:r>
            <a:r>
              <a:rPr lang="en-US" altLang="en-US" sz="2400" b="1" dirty="0"/>
              <a:t>1-800-MEDICARE</a:t>
            </a:r>
          </a:p>
          <a:p>
            <a:pPr>
              <a:defRPr/>
            </a:pPr>
            <a:r>
              <a:rPr lang="en-US" altLang="en-US" sz="2400" dirty="0"/>
              <a:t>    </a:t>
            </a:r>
            <a:r>
              <a:rPr lang="en-US" altLang="en-US" sz="2400" u="sng" dirty="0">
                <a:hlinkClick r:id="rId4"/>
              </a:rPr>
              <a:t>www.Medicare.gov</a:t>
            </a:r>
            <a:br>
              <a:rPr lang="en-US" altLang="en-US" sz="2400" u="sng" dirty="0"/>
            </a:br>
            <a:endParaRPr lang="en-US" altLang="en-US" sz="2400" u="sng" dirty="0"/>
          </a:p>
        </p:txBody>
      </p:sp>
      <p:pic>
        <p:nvPicPr>
          <p:cNvPr id="7" name="Picture 6">
            <a:extLst>
              <a:ext uri="{FF2B5EF4-FFF2-40B4-BE49-F238E27FC236}">
                <a16:creationId xmlns:a16="http://schemas.microsoft.com/office/drawing/2014/main" id="{3A22E6EC-E8EC-A45A-34BC-DD668534806E}"/>
              </a:ext>
            </a:extLst>
          </p:cNvPr>
          <p:cNvPicPr>
            <a:picLocks noChangeAspect="1"/>
          </p:cNvPicPr>
          <p:nvPr/>
        </p:nvPicPr>
        <p:blipFill>
          <a:blip r:embed="rId5"/>
          <a:stretch>
            <a:fillRect/>
          </a:stretch>
        </p:blipFill>
        <p:spPr>
          <a:xfrm>
            <a:off x="4378593" y="1905075"/>
            <a:ext cx="7813407" cy="4684768"/>
          </a:xfrm>
          <a:prstGeom prst="rect">
            <a:avLst/>
          </a:prstGeom>
          <a:ln>
            <a:noFill/>
          </a:ln>
          <a:effectLst>
            <a:softEdge rad="112500"/>
          </a:effectLst>
        </p:spPr>
      </p:pic>
      <p:cxnSp>
        <p:nvCxnSpPr>
          <p:cNvPr id="11" name="Straight Arrow Connector 10">
            <a:extLst>
              <a:ext uri="{FF2B5EF4-FFF2-40B4-BE49-F238E27FC236}">
                <a16:creationId xmlns:a16="http://schemas.microsoft.com/office/drawing/2014/main" id="{22B52189-B851-4B91-A396-C4164E0F64CA}"/>
              </a:ext>
            </a:extLst>
          </p:cNvPr>
          <p:cNvCxnSpPr>
            <a:cxnSpLocks/>
          </p:cNvCxnSpPr>
          <p:nvPr/>
        </p:nvCxnSpPr>
        <p:spPr>
          <a:xfrm>
            <a:off x="5497830" y="1905075"/>
            <a:ext cx="1257300" cy="1386765"/>
          </a:xfrm>
          <a:prstGeom prst="straightConnector1">
            <a:avLst/>
          </a:prstGeom>
          <a:ln w="889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516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3D8DDE-6DE7-E4DB-EAF3-B94A6E67741B}"/>
              </a:ext>
            </a:extLst>
          </p:cNvPr>
          <p:cNvSpPr/>
          <p:nvPr/>
        </p:nvSpPr>
        <p:spPr>
          <a:xfrm>
            <a:off x="895792" y="3636873"/>
            <a:ext cx="7082348" cy="489568"/>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Presentation Outline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994410" y="1739705"/>
            <a:ext cx="7438605" cy="428390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2400" dirty="0">
                <a:cs typeface="Arial" panose="020B0604020202020204" pitchFamily="34" charset="0"/>
              </a:rPr>
              <a:t>Part 1: Enrollment in Medicare</a:t>
            </a:r>
          </a:p>
          <a:p>
            <a:pPr marL="0" indent="0">
              <a:spcAft>
                <a:spcPts val="1000"/>
              </a:spcAft>
              <a:buNone/>
            </a:pPr>
            <a:r>
              <a:rPr lang="en-US" sz="2400" dirty="0">
                <a:cs typeface="Arial" panose="020B0604020202020204" pitchFamily="34" charset="0"/>
              </a:rPr>
              <a:t>Part 2: Medicare Basics; Part A; Part B</a:t>
            </a:r>
          </a:p>
          <a:p>
            <a:pPr marL="0" indent="0">
              <a:spcAft>
                <a:spcPts val="1000"/>
              </a:spcAft>
              <a:buNone/>
            </a:pPr>
            <a:r>
              <a:rPr lang="en-US" sz="2400" dirty="0">
                <a:cs typeface="Arial" panose="020B0604020202020204" pitchFamily="34" charset="0"/>
              </a:rPr>
              <a:t>Part 3: Your Coverage Choices; Original Medicare; 	Medigap Insurance</a:t>
            </a:r>
          </a:p>
          <a:p>
            <a:pPr marL="0" indent="0">
              <a:spcAft>
                <a:spcPts val="1000"/>
              </a:spcAft>
              <a:buNone/>
            </a:pPr>
            <a:r>
              <a:rPr lang="en-US" sz="2400" dirty="0">
                <a:cs typeface="Arial" panose="020B0604020202020204" pitchFamily="34" charset="0"/>
              </a:rPr>
              <a:t>Part 4: Medicare Advantage; Other Types of Coverage</a:t>
            </a:r>
          </a:p>
          <a:p>
            <a:pPr marL="0" indent="0">
              <a:spcAft>
                <a:spcPts val="1000"/>
              </a:spcAft>
              <a:buNone/>
            </a:pPr>
            <a:r>
              <a:rPr lang="en-US" sz="2400" dirty="0">
                <a:cs typeface="Arial" panose="020B0604020202020204" pitchFamily="34" charset="0"/>
              </a:rPr>
              <a:t>Part 5: Medicare Part D; SeniorCare; Annual Open 	Enrollment Period</a:t>
            </a:r>
          </a:p>
          <a:p>
            <a:pPr marL="0" indent="0">
              <a:spcAft>
                <a:spcPts val="1000"/>
              </a:spcAft>
              <a:buNone/>
            </a:pPr>
            <a:r>
              <a:rPr lang="en-US" sz="2400" dirty="0">
                <a:cs typeface="Arial" panose="020B0604020202020204" pitchFamily="34" charset="0"/>
              </a:rPr>
              <a:t>Part 6: Help for People with Limited Income; Protect 	Yourself &amp; Prevent Fraud; Review and Resources</a:t>
            </a:r>
          </a:p>
          <a:p>
            <a:pPr marL="0" indent="0">
              <a:buNone/>
            </a:pPr>
            <a:endParaRPr lang="en-US" sz="2400" dirty="0">
              <a:cs typeface="Arial" panose="020B0604020202020204" pitchFamily="34" charset="0"/>
            </a:endParaRPr>
          </a:p>
        </p:txBody>
      </p:sp>
      <p:sp>
        <p:nvSpPr>
          <p:cNvPr id="9" name="TextBox 8">
            <a:extLst>
              <a:ext uri="{FF2B5EF4-FFF2-40B4-BE49-F238E27FC236}">
                <a16:creationId xmlns:a16="http://schemas.microsoft.com/office/drawing/2014/main" id="{9EA4FD0B-5A9E-4C38-97BE-E98AF066CACD}"/>
              </a:ext>
            </a:extLst>
          </p:cNvPr>
          <p:cNvSpPr txBox="1"/>
          <p:nvPr/>
        </p:nvSpPr>
        <p:spPr>
          <a:xfrm>
            <a:off x="8911326" y="5246107"/>
            <a:ext cx="2848741"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sz="1700" dirty="0"/>
              <a:t>Find more detailed information in your Medicare &amp; You 2023 Handbook</a:t>
            </a:r>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p:txBody>
          <a:bodyPr/>
          <a:lstStyle/>
          <a:p>
            <a:fld id="{844A7B69-93E2-4D34-896D-EFDD7F03AB74}" type="slidenum">
              <a:rPr lang="en-US" smtClean="0"/>
              <a:t>42</a:t>
            </a:fld>
            <a:endParaRPr lang="en-US"/>
          </a:p>
        </p:txBody>
      </p:sp>
      <p:pic>
        <p:nvPicPr>
          <p:cNvPr id="2" name="Picture 1">
            <a:extLst>
              <a:ext uri="{FF2B5EF4-FFF2-40B4-BE49-F238E27FC236}">
                <a16:creationId xmlns:a16="http://schemas.microsoft.com/office/drawing/2014/main" id="{BA197ABE-BD49-4AED-BABB-E4D4DD383817}"/>
              </a:ext>
            </a:extLst>
          </p:cNvPr>
          <p:cNvPicPr>
            <a:picLocks noChangeAspect="1"/>
          </p:cNvPicPr>
          <p:nvPr/>
        </p:nvPicPr>
        <p:blipFill>
          <a:blip r:embed="rId3"/>
          <a:stretch>
            <a:fillRect/>
          </a:stretch>
        </p:blipFill>
        <p:spPr>
          <a:xfrm>
            <a:off x="8869416" y="1320597"/>
            <a:ext cx="2848740" cy="3712908"/>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673620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Welcome to Medicare </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a:lstStyle/>
          <a:p>
            <a:fld id="{844A7B69-93E2-4D34-896D-EFDD7F03AB74}" type="slidenum">
              <a:rPr lang="en-US" smtClean="0"/>
              <a:t>43</a:t>
            </a:fld>
            <a:endParaRPr lang="en-US"/>
          </a:p>
        </p:txBody>
      </p:sp>
      <p:sp>
        <p:nvSpPr>
          <p:cNvPr id="11" name="Subtitle 2">
            <a:extLst>
              <a:ext uri="{FF2B5EF4-FFF2-40B4-BE49-F238E27FC236}">
                <a16:creationId xmlns:a16="http://schemas.microsoft.com/office/drawing/2014/main" id="{8B7A9E30-9C0F-4982-9881-55C979676BB1}"/>
              </a:ext>
            </a:extLst>
          </p:cNvPr>
          <p:cNvSpPr txBox="1">
            <a:spLocks/>
          </p:cNvSpPr>
          <p:nvPr/>
        </p:nvSpPr>
        <p:spPr>
          <a:xfrm>
            <a:off x="3892012" y="2368156"/>
            <a:ext cx="7734748" cy="2947205"/>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n-US" sz="21600" b="1" dirty="0"/>
              <a:t>Part 4</a:t>
            </a:r>
          </a:p>
          <a:p>
            <a:pPr>
              <a:spcAft>
                <a:spcPts val="600"/>
              </a:spcAft>
            </a:pPr>
            <a:r>
              <a:rPr lang="en-US" sz="16000" dirty="0"/>
              <a:t>Medicare Advantage Plans (Part C)</a:t>
            </a:r>
          </a:p>
          <a:p>
            <a:pPr>
              <a:spcAft>
                <a:spcPts val="600"/>
              </a:spcAft>
            </a:pPr>
            <a:r>
              <a:rPr lang="en-US" sz="16000" dirty="0"/>
              <a:t>Other Types of Coverage</a:t>
            </a:r>
          </a:p>
        </p:txBody>
      </p:sp>
      <p:pic>
        <p:nvPicPr>
          <p:cNvPr id="8" name="Picture 7">
            <a:extLst>
              <a:ext uri="{FF2B5EF4-FFF2-40B4-BE49-F238E27FC236}">
                <a16:creationId xmlns:a16="http://schemas.microsoft.com/office/drawing/2014/main" id="{B9A9999E-306E-4D33-BFA9-965845B9588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600" y="5315361"/>
            <a:ext cx="3016160" cy="947298"/>
          </a:xfrm>
          <a:prstGeom prst="rect">
            <a:avLst/>
          </a:prstGeom>
          <a:noFill/>
          <a:ln>
            <a:noFill/>
          </a:ln>
        </p:spPr>
      </p:pic>
      <p:grpSp>
        <p:nvGrpSpPr>
          <p:cNvPr id="2" name="Group 1" descr="Info graphic display of what Part C includes." title="Medicare Advantage Plans (Part C) (Like HMOs or PPOs)">
            <a:extLst>
              <a:ext uri="{FF2B5EF4-FFF2-40B4-BE49-F238E27FC236}">
                <a16:creationId xmlns:a16="http://schemas.microsoft.com/office/drawing/2014/main" id="{47D2E3B0-B482-164C-6E6F-6151088A0568}"/>
              </a:ext>
            </a:extLst>
          </p:cNvPr>
          <p:cNvGrpSpPr/>
          <p:nvPr/>
        </p:nvGrpSpPr>
        <p:grpSpPr>
          <a:xfrm>
            <a:off x="565240" y="2019627"/>
            <a:ext cx="3218785" cy="3708539"/>
            <a:chOff x="263668" y="761522"/>
            <a:chExt cx="3218785" cy="3708539"/>
          </a:xfrm>
        </p:grpSpPr>
        <p:grpSp>
          <p:nvGrpSpPr>
            <p:cNvPr id="3" name="Group 2" title="grouping of icons indicating Part C includes Part A, Part B and usually Part D Coverage">
              <a:extLst>
                <a:ext uri="{FF2B5EF4-FFF2-40B4-BE49-F238E27FC236}">
                  <a16:creationId xmlns:a16="http://schemas.microsoft.com/office/drawing/2014/main" id="{1AA4A6BD-5A01-F9C3-4FBF-280189D59D31}"/>
                </a:ext>
              </a:extLst>
            </p:cNvPr>
            <p:cNvGrpSpPr/>
            <p:nvPr/>
          </p:nvGrpSpPr>
          <p:grpSpPr>
            <a:xfrm>
              <a:off x="263668" y="1240504"/>
              <a:ext cx="3218785" cy="3229557"/>
              <a:chOff x="5227436" y="1421111"/>
              <a:chExt cx="3132718" cy="3229556"/>
            </a:xfrm>
          </p:grpSpPr>
          <p:pic>
            <p:nvPicPr>
              <p:cNvPr id="9" name="Picture 8" title="Part A icon">
                <a:extLst>
                  <a:ext uri="{FF2B5EF4-FFF2-40B4-BE49-F238E27FC236}">
                    <a16:creationId xmlns:a16="http://schemas.microsoft.com/office/drawing/2014/main" id="{4A2FF2E9-B68E-FB11-2988-9BE609C05F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10" name="Picture 9" title="Part D icon">
                <a:extLst>
                  <a:ext uri="{FF2B5EF4-FFF2-40B4-BE49-F238E27FC236}">
                    <a16:creationId xmlns:a16="http://schemas.microsoft.com/office/drawing/2014/main" id="{65F515F1-A3F2-A941-4EC1-869D560516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12" name="Picture 11" title="Part B icon">
                <a:extLst>
                  <a:ext uri="{FF2B5EF4-FFF2-40B4-BE49-F238E27FC236}">
                    <a16:creationId xmlns:a16="http://schemas.microsoft.com/office/drawing/2014/main" id="{86676159-4663-669D-7F2B-5EFD988DEE9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13" name="TextBox 12">
                <a:extLst>
                  <a:ext uri="{FF2B5EF4-FFF2-40B4-BE49-F238E27FC236}">
                    <a16:creationId xmlns:a16="http://schemas.microsoft.com/office/drawing/2014/main" id="{73007D79-D6B4-D613-7D52-167ED9BA5087}"/>
                  </a:ext>
                </a:extLst>
              </p:cNvPr>
              <p:cNvSpPr txBox="1"/>
              <p:nvPr/>
            </p:nvSpPr>
            <p:spPr>
              <a:xfrm>
                <a:off x="5227436" y="1951824"/>
                <a:ext cx="1407569" cy="1292662"/>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14" name="TextBox 13">
                <a:extLst>
                  <a:ext uri="{FF2B5EF4-FFF2-40B4-BE49-F238E27FC236}">
                    <a16:creationId xmlns:a16="http://schemas.microsoft.com/office/drawing/2014/main" id="{2EEFADB9-179A-7AD9-6E66-BD181C36095E}"/>
                  </a:ext>
                </a:extLst>
              </p:cNvPr>
              <p:cNvSpPr txBox="1"/>
              <p:nvPr/>
            </p:nvSpPr>
            <p:spPr>
              <a:xfrm>
                <a:off x="7077850" y="2037064"/>
                <a:ext cx="1282304" cy="1015663"/>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F497D"/>
                    </a:solidFill>
                    <a:effectLst/>
                    <a:uLnTx/>
                    <a:uFillTx/>
                  </a:rPr>
                  <a:t>Medical Insurance</a:t>
                </a:r>
              </a:p>
            </p:txBody>
          </p:sp>
          <p:sp>
            <p:nvSpPr>
              <p:cNvPr id="15" name="TextBox 14">
                <a:extLst>
                  <a:ext uri="{FF2B5EF4-FFF2-40B4-BE49-F238E27FC236}">
                    <a16:creationId xmlns:a16="http://schemas.microsoft.com/office/drawing/2014/main" id="{2741DE29-5371-2293-CEC6-AFD2AC3F5C35}"/>
                  </a:ext>
                </a:extLst>
              </p:cNvPr>
              <p:cNvSpPr txBox="1"/>
              <p:nvPr/>
            </p:nvSpPr>
            <p:spPr>
              <a:xfrm>
                <a:off x="5590769" y="3635004"/>
                <a:ext cx="2509645" cy="1015663"/>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F497D"/>
                    </a:solidFill>
                    <a:effectLst/>
                    <a:uLnTx/>
                    <a:uFillTx/>
                  </a:rPr>
                  <a:t>Medicare prescription drug coverage</a:t>
                </a:r>
              </a:p>
            </p:txBody>
          </p:sp>
          <p:sp>
            <p:nvSpPr>
              <p:cNvPr id="16" name="Plus 28">
                <a:extLst>
                  <a:ext uri="{FF2B5EF4-FFF2-40B4-BE49-F238E27FC236}">
                    <a16:creationId xmlns:a16="http://schemas.microsoft.com/office/drawing/2014/main" id="{FD0B7AC2-0C42-D5A4-7E31-BD4347551A1E}"/>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Plus 15" title="and sign">
              <a:extLst>
                <a:ext uri="{FF2B5EF4-FFF2-40B4-BE49-F238E27FC236}">
                  <a16:creationId xmlns:a16="http://schemas.microsoft.com/office/drawing/2014/main" id="{6D87AD12-C735-C992-7598-184766288AD4}"/>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15CE2FBD-E7F0-DC26-32BB-0F47B3976E81}"/>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C 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Tree>
    <p:extLst>
      <p:ext uri="{BB962C8B-B14F-4D97-AF65-F5344CB8AC3E}">
        <p14:creationId xmlns:p14="http://schemas.microsoft.com/office/powerpoint/2010/main" val="1692848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Your Coverage Choices</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4"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a:extLst>
              <a:ext uri="{FF2B5EF4-FFF2-40B4-BE49-F238E27FC236}">
                <a16:creationId xmlns:a16="http://schemas.microsoft.com/office/drawing/2014/main" id="{F9822DAF-C9E4-4654-8F73-0D42D642DF06}"/>
              </a:ext>
            </a:extLst>
          </p:cNvPr>
          <p:cNvGrpSpPr>
            <a:grpSpLocks/>
          </p:cNvGrpSpPr>
          <p:nvPr/>
        </p:nvGrpSpPr>
        <p:grpSpPr bwMode="auto">
          <a:xfrm>
            <a:off x="1541876" y="1395373"/>
            <a:ext cx="9810336" cy="4673600"/>
            <a:chOff x="266702" y="1430740"/>
            <a:chExt cx="9810152" cy="4672723"/>
          </a:xfrm>
        </p:grpSpPr>
        <p:grpSp>
          <p:nvGrpSpPr>
            <p:cNvPr id="8" name="Group 9" descr="Arrow indicating two choices">
              <a:extLst>
                <a:ext uri="{FF2B5EF4-FFF2-40B4-BE49-F238E27FC236}">
                  <a16:creationId xmlns:a16="http://schemas.microsoft.com/office/drawing/2014/main" id="{F7E5665B-600B-4786-B862-0A88C2E6EE76}"/>
                </a:ext>
              </a:extLst>
            </p:cNvPr>
            <p:cNvGrpSpPr>
              <a:grpSpLocks/>
            </p:cNvGrpSpPr>
            <p:nvPr/>
          </p:nvGrpSpPr>
          <p:grpSpPr bwMode="auto">
            <a:xfrm>
              <a:off x="1352550" y="3133988"/>
              <a:ext cx="1686319" cy="894824"/>
              <a:chOff x="3733801" y="1143000"/>
              <a:chExt cx="1686319" cy="894824"/>
            </a:xfrm>
          </p:grpSpPr>
          <p:cxnSp>
            <p:nvCxnSpPr>
              <p:cNvPr id="24" name="Straight Arrow Connector 23">
                <a:extLst>
                  <a:ext uri="{FF2B5EF4-FFF2-40B4-BE49-F238E27FC236}">
                    <a16:creationId xmlns:a16="http://schemas.microsoft.com/office/drawing/2014/main" id="{D910083E-7BD4-42C1-91C7-CAA941C16E1E}"/>
                  </a:ext>
                </a:extLst>
              </p:cNvPr>
              <p:cNvCxnSpPr/>
              <p:nvPr/>
            </p:nvCxnSpPr>
            <p:spPr>
              <a:xfrm flipH="1">
                <a:off x="3733783" y="1580887"/>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FAF42F7-0361-49DB-BBD2-0AC4D0740CF8}"/>
                  </a:ext>
                </a:extLst>
              </p:cNvPr>
              <p:cNvCxnSpPr/>
              <p:nvPr/>
            </p:nvCxnSpPr>
            <p:spPr>
              <a:xfrm>
                <a:off x="4543393" y="1580887"/>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9912EA-0492-4822-A3B5-015D5DF7DCFC}"/>
                  </a:ext>
                </a:extLst>
              </p:cNvPr>
              <p:cNvCxnSpPr/>
              <p:nvPr/>
            </p:nvCxnSpPr>
            <p:spPr>
              <a:xfrm>
                <a:off x="4543393" y="1142819"/>
                <a:ext cx="1588" cy="438068"/>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9" name="TextBox 20">
              <a:extLst>
                <a:ext uri="{FF2B5EF4-FFF2-40B4-BE49-F238E27FC236}">
                  <a16:creationId xmlns:a16="http://schemas.microsoft.com/office/drawing/2014/main" id="{3B2895CF-CD51-4011-BC95-F5C830522103}"/>
                </a:ext>
              </a:extLst>
            </p:cNvPr>
            <p:cNvSpPr txBox="1">
              <a:spLocks noChangeArrowheads="1"/>
            </p:cNvSpPr>
            <p:nvPr/>
          </p:nvSpPr>
          <p:spPr bwMode="auto">
            <a:xfrm>
              <a:off x="427547" y="1574870"/>
              <a:ext cx="3211945"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800" b="1" dirty="0">
                  <a:solidFill>
                    <a:srgbClr val="000000"/>
                  </a:solidFill>
                </a:rPr>
                <a:t>Original Medicare</a:t>
              </a:r>
            </a:p>
          </p:txBody>
        </p:sp>
        <p:sp>
          <p:nvSpPr>
            <p:cNvPr id="10" name="Rectangle 9" descr="Hospital Insurance" title="Part A">
              <a:extLst>
                <a:ext uri="{FF2B5EF4-FFF2-40B4-BE49-F238E27FC236}">
                  <a16:creationId xmlns:a16="http://schemas.microsoft.com/office/drawing/2014/main" id="{4F0E2D3E-B63D-47AE-8B49-F5B0ACC380D5}"/>
                </a:ext>
              </a:extLst>
            </p:cNvPr>
            <p:cNvSpPr/>
            <p:nvPr/>
          </p:nvSpPr>
          <p:spPr>
            <a:xfrm>
              <a:off x="685794" y="2503689"/>
              <a:ext cx="1333475" cy="1077710"/>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A</a:t>
              </a:r>
            </a:p>
            <a:p>
              <a:pPr algn="ctr">
                <a:defRPr/>
              </a:pPr>
              <a:r>
                <a:rPr lang="en-US" sz="2000" dirty="0">
                  <a:solidFill>
                    <a:prstClr val="black"/>
                  </a:solidFill>
                </a:rPr>
                <a:t>Hospital Insurance</a:t>
              </a:r>
            </a:p>
          </p:txBody>
        </p:sp>
        <p:sp>
          <p:nvSpPr>
            <p:cNvPr id="11" name="Rectangle 10" descr="Medical Insurance" title="Part B">
              <a:extLst>
                <a:ext uri="{FF2B5EF4-FFF2-40B4-BE49-F238E27FC236}">
                  <a16:creationId xmlns:a16="http://schemas.microsoft.com/office/drawing/2014/main" id="{858C742D-F8EF-4173-A5C8-B5677785E120}"/>
                </a:ext>
              </a:extLst>
            </p:cNvPr>
            <p:cNvSpPr/>
            <p:nvPr/>
          </p:nvSpPr>
          <p:spPr>
            <a:xfrm>
              <a:off x="2322476" y="2524322"/>
              <a:ext cx="1296963" cy="10681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B</a:t>
              </a:r>
            </a:p>
            <a:p>
              <a:pPr algn="ctr">
                <a:defRPr/>
              </a:pPr>
              <a:r>
                <a:rPr lang="en-US" sz="2000" dirty="0">
                  <a:solidFill>
                    <a:prstClr val="black"/>
                  </a:solidFill>
                </a:rPr>
                <a:t>Medical Insurance</a:t>
              </a:r>
            </a:p>
          </p:txBody>
        </p:sp>
        <p:sp>
          <p:nvSpPr>
            <p:cNvPr id="12" name="TextBox 3">
              <a:extLst>
                <a:ext uri="{FF2B5EF4-FFF2-40B4-BE49-F238E27FC236}">
                  <a16:creationId xmlns:a16="http://schemas.microsoft.com/office/drawing/2014/main" id="{147528D4-79FA-470D-9E25-20837447F949}"/>
                </a:ext>
              </a:extLst>
            </p:cNvPr>
            <p:cNvSpPr txBox="1">
              <a:spLocks noChangeArrowheads="1"/>
            </p:cNvSpPr>
            <p:nvPr/>
          </p:nvSpPr>
          <p:spPr bwMode="auto">
            <a:xfrm>
              <a:off x="1501272" y="3968287"/>
              <a:ext cx="1331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00"/>
                  </a:solidFill>
                </a:rPr>
                <a:t>You can add</a:t>
              </a:r>
            </a:p>
          </p:txBody>
        </p:sp>
        <p:sp>
          <p:nvSpPr>
            <p:cNvPr id="13" name="Rectangle 12" descr="Precription Drug Coverage" title="Part D">
              <a:extLst>
                <a:ext uri="{FF2B5EF4-FFF2-40B4-BE49-F238E27FC236}">
                  <a16:creationId xmlns:a16="http://schemas.microsoft.com/office/drawing/2014/main" id="{8F0F469B-B771-415B-B2E1-153101CE40DC}"/>
                </a:ext>
              </a:extLst>
            </p:cNvPr>
            <p:cNvSpPr/>
            <p:nvPr/>
          </p:nvSpPr>
          <p:spPr>
            <a:xfrm>
              <a:off x="2574884" y="4301988"/>
              <a:ext cx="1876390" cy="1801475"/>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p:txBody>
        </p:sp>
        <p:sp>
          <p:nvSpPr>
            <p:cNvPr id="14" name="Rectangle 13" descr="Also known as Medigap policy" title="Medicare Supplement Insurance">
              <a:extLst>
                <a:ext uri="{FF2B5EF4-FFF2-40B4-BE49-F238E27FC236}">
                  <a16:creationId xmlns:a16="http://schemas.microsoft.com/office/drawing/2014/main" id="{25DDC681-3813-4D55-97D4-8E347F99E118}"/>
                </a:ext>
              </a:extLst>
            </p:cNvPr>
            <p:cNvSpPr/>
            <p:nvPr/>
          </p:nvSpPr>
          <p:spPr>
            <a:xfrm>
              <a:off x="266702" y="4338494"/>
              <a:ext cx="1811304" cy="1734811"/>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white"/>
                  </a:solidFill>
                </a:rPr>
                <a:t>Medicare Supplement Insurance (Medigap) Policy</a:t>
              </a:r>
            </a:p>
          </p:txBody>
        </p:sp>
        <p:sp>
          <p:nvSpPr>
            <p:cNvPr id="15" name="TextBox 2">
              <a:extLst>
                <a:ext uri="{FF2B5EF4-FFF2-40B4-BE49-F238E27FC236}">
                  <a16:creationId xmlns:a16="http://schemas.microsoft.com/office/drawing/2014/main" id="{01ECB887-6A5E-4E12-9434-A716C9E7BDBC}"/>
                </a:ext>
              </a:extLst>
            </p:cNvPr>
            <p:cNvSpPr txBox="1">
              <a:spLocks noChangeArrowheads="1"/>
            </p:cNvSpPr>
            <p:nvPr/>
          </p:nvSpPr>
          <p:spPr bwMode="auto">
            <a:xfrm>
              <a:off x="4138937" y="2000343"/>
              <a:ext cx="843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a:solidFill>
                    <a:srgbClr val="000000"/>
                  </a:solidFill>
                </a:rPr>
                <a:t>or</a:t>
              </a:r>
            </a:p>
          </p:txBody>
        </p:sp>
        <p:sp>
          <p:nvSpPr>
            <p:cNvPr id="16" name="TextBox 23">
              <a:extLst>
                <a:ext uri="{FF2B5EF4-FFF2-40B4-BE49-F238E27FC236}">
                  <a16:creationId xmlns:a16="http://schemas.microsoft.com/office/drawing/2014/main" id="{4B0F1D8D-6291-4E3C-94C4-1CAE911F0EFF}"/>
                </a:ext>
              </a:extLst>
            </p:cNvPr>
            <p:cNvSpPr txBox="1">
              <a:spLocks noChangeArrowheads="1"/>
            </p:cNvSpPr>
            <p:nvPr/>
          </p:nvSpPr>
          <p:spPr bwMode="auto">
            <a:xfrm>
              <a:off x="5141960" y="1589628"/>
              <a:ext cx="4934894" cy="55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400" b="1" dirty="0">
                  <a:solidFill>
                    <a:srgbClr val="000000"/>
                  </a:solidFill>
                </a:rPr>
                <a:t> </a:t>
              </a:r>
              <a:r>
                <a:rPr lang="en-US" altLang="en-US" sz="3000" b="1" u="sng" dirty="0">
                  <a:solidFill>
                    <a:srgbClr val="FF0000"/>
                  </a:solidFill>
                </a:rPr>
                <a:t>Medicare Advantage Plan</a:t>
              </a:r>
            </a:p>
          </p:txBody>
        </p:sp>
        <p:sp>
          <p:nvSpPr>
            <p:cNvPr id="17" name="Rectangle 16" descr="Combines Part A, B and usually D" title="Part C">
              <a:extLst>
                <a:ext uri="{FF2B5EF4-FFF2-40B4-BE49-F238E27FC236}">
                  <a16:creationId xmlns:a16="http://schemas.microsoft.com/office/drawing/2014/main" id="{2A3D0019-BFE7-465F-88C1-F14B0F688AF7}"/>
                </a:ext>
              </a:extLst>
            </p:cNvPr>
            <p:cNvSpPr/>
            <p:nvPr/>
          </p:nvSpPr>
          <p:spPr>
            <a:xfrm>
              <a:off x="5733950" y="2503689"/>
              <a:ext cx="2666950" cy="98882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C</a:t>
              </a:r>
            </a:p>
            <a:p>
              <a:pPr algn="ctr">
                <a:defRPr/>
              </a:pPr>
              <a:r>
                <a:rPr lang="en-US" sz="2000" dirty="0">
                  <a:solidFill>
                    <a:prstClr val="black"/>
                  </a:solidFill>
                </a:rPr>
                <a:t>Combines Part A and Part B</a:t>
              </a:r>
            </a:p>
          </p:txBody>
        </p:sp>
        <p:sp>
          <p:nvSpPr>
            <p:cNvPr id="18" name="TextBox 22">
              <a:extLst>
                <a:ext uri="{FF2B5EF4-FFF2-40B4-BE49-F238E27FC236}">
                  <a16:creationId xmlns:a16="http://schemas.microsoft.com/office/drawing/2014/main" id="{1777D576-70D3-477D-9133-2142E98ED851}"/>
                </a:ext>
              </a:extLst>
            </p:cNvPr>
            <p:cNvSpPr txBox="1">
              <a:spLocks noChangeArrowheads="1"/>
            </p:cNvSpPr>
            <p:nvPr/>
          </p:nvSpPr>
          <p:spPr bwMode="auto">
            <a:xfrm>
              <a:off x="5376128" y="3599024"/>
              <a:ext cx="334445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a:solidFill>
                    <a:srgbClr val="000000"/>
                  </a:solidFill>
                </a:rPr>
                <a:t>May include or you may add</a:t>
              </a:r>
            </a:p>
          </p:txBody>
        </p:sp>
        <p:sp>
          <p:nvSpPr>
            <p:cNvPr id="19" name="Rectangle 18" descr="Prescription Drug coverage. Most Part C plans cover prescription drugs." title="Prescription Drug coverage">
              <a:extLst>
                <a:ext uri="{FF2B5EF4-FFF2-40B4-BE49-F238E27FC236}">
                  <a16:creationId xmlns:a16="http://schemas.microsoft.com/office/drawing/2014/main" id="{14E6AA0B-23DA-4D5F-8B84-D130403B463E}"/>
                </a:ext>
              </a:extLst>
            </p:cNvPr>
            <p:cNvSpPr/>
            <p:nvPr/>
          </p:nvSpPr>
          <p:spPr>
            <a:xfrm>
              <a:off x="5314857" y="3944868"/>
              <a:ext cx="3505134" cy="213478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a:p>
              <a:pPr algn="ctr">
                <a:defRPr/>
              </a:pPr>
              <a:r>
                <a:rPr lang="en-US" sz="2000" dirty="0">
                  <a:solidFill>
                    <a:prstClr val="black"/>
                  </a:solidFill>
                </a:rPr>
                <a:t>(Most Part C plans cover prescription drugs. You may be able to add drug coverage to </a:t>
              </a:r>
              <a:r>
                <a:rPr lang="en-US" sz="2000" b="1" dirty="0">
                  <a:solidFill>
                    <a:prstClr val="black"/>
                  </a:solidFill>
                </a:rPr>
                <a:t>some</a:t>
              </a:r>
              <a:r>
                <a:rPr lang="en-US" sz="2000" dirty="0">
                  <a:solidFill>
                    <a:prstClr val="black"/>
                  </a:solidFill>
                </a:rPr>
                <a:t> plan types if </a:t>
              </a:r>
              <a:r>
                <a:rPr lang="en-US" sz="2000" i="1" dirty="0">
                  <a:solidFill>
                    <a:prstClr val="black"/>
                  </a:solidFill>
                </a:rPr>
                <a:t>not</a:t>
              </a:r>
              <a:r>
                <a:rPr lang="en-US" sz="2000" dirty="0">
                  <a:solidFill>
                    <a:prstClr val="black"/>
                  </a:solidFill>
                </a:rPr>
                <a:t> already included.)</a:t>
              </a:r>
            </a:p>
          </p:txBody>
        </p:sp>
        <p:grpSp>
          <p:nvGrpSpPr>
            <p:cNvPr id="20" name="Group 47" descr="Arrow indicating two choices">
              <a:extLst>
                <a:ext uri="{FF2B5EF4-FFF2-40B4-BE49-F238E27FC236}">
                  <a16:creationId xmlns:a16="http://schemas.microsoft.com/office/drawing/2014/main" id="{0AFE1F83-CB3A-4CAB-BBD1-B72621E5CEA8}"/>
                </a:ext>
              </a:extLst>
            </p:cNvPr>
            <p:cNvGrpSpPr>
              <a:grpSpLocks/>
            </p:cNvGrpSpPr>
            <p:nvPr/>
          </p:nvGrpSpPr>
          <p:grpSpPr bwMode="auto">
            <a:xfrm>
              <a:off x="3795363" y="1430740"/>
              <a:ext cx="1686319" cy="894824"/>
              <a:chOff x="3733801" y="1143000"/>
              <a:chExt cx="1686319" cy="894824"/>
            </a:xfrm>
          </p:grpSpPr>
          <p:cxnSp>
            <p:nvCxnSpPr>
              <p:cNvPr id="21" name="Straight Arrow Connector 20">
                <a:extLst>
                  <a:ext uri="{FF2B5EF4-FFF2-40B4-BE49-F238E27FC236}">
                    <a16:creationId xmlns:a16="http://schemas.microsoft.com/office/drawing/2014/main" id="{37AD0000-60C0-4142-B612-3C096C7BF310}"/>
                  </a:ext>
                </a:extLst>
              </p:cNvPr>
              <p:cNvCxnSpPr/>
              <p:nvPr/>
            </p:nvCxnSpPr>
            <p:spPr>
              <a:xfrm flipH="1">
                <a:off x="3734087" y="1581068"/>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13F926-20BE-4C59-AD7A-9D842995E1C5}"/>
                  </a:ext>
                </a:extLst>
              </p:cNvPr>
              <p:cNvCxnSpPr/>
              <p:nvPr/>
            </p:nvCxnSpPr>
            <p:spPr>
              <a:xfrm>
                <a:off x="4543697" y="1581068"/>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A0686F4-A675-4D9A-97F7-A90525D1545C}"/>
                  </a:ext>
                </a:extLst>
              </p:cNvPr>
              <p:cNvCxnSpPr/>
              <p:nvPr/>
            </p:nvCxnSpPr>
            <p:spPr>
              <a:xfrm>
                <a:off x="4543697" y="1143000"/>
                <a:ext cx="1587" cy="438068"/>
              </a:xfrm>
              <a:prstGeom prst="line">
                <a:avLst/>
              </a:prstGeom>
              <a:ln w="50800"/>
            </p:spPr>
            <p:style>
              <a:lnRef idx="1">
                <a:schemeClr val="accent1"/>
              </a:lnRef>
              <a:fillRef idx="0">
                <a:schemeClr val="accent1"/>
              </a:fillRef>
              <a:effectRef idx="0">
                <a:schemeClr val="accent1"/>
              </a:effectRef>
              <a:fontRef idx="minor">
                <a:schemeClr val="tx1"/>
              </a:fontRef>
            </p:style>
          </p:cxnSp>
        </p:grpSp>
      </p:grpSp>
      <p:sp>
        <p:nvSpPr>
          <p:cNvPr id="2" name="Rectangle: Rounded Corners 1">
            <a:extLst>
              <a:ext uri="{FF2B5EF4-FFF2-40B4-BE49-F238E27FC236}">
                <a16:creationId xmlns:a16="http://schemas.microsoft.com/office/drawing/2014/main" id="{F13E1171-0436-4C70-B55E-FB4CF768E6C1}"/>
              </a:ext>
            </a:extLst>
          </p:cNvPr>
          <p:cNvSpPr/>
          <p:nvPr/>
        </p:nvSpPr>
        <p:spPr>
          <a:xfrm>
            <a:off x="6415638" y="1485060"/>
            <a:ext cx="4934986" cy="695958"/>
          </a:xfrm>
          <a:prstGeom prst="roundRect">
            <a:avLst/>
          </a:prstGeom>
          <a:noFill/>
          <a:ln w="190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93A7746-8620-468B-BD37-AE31789BEE79}"/>
              </a:ext>
            </a:extLst>
          </p:cNvPr>
          <p:cNvSpPr>
            <a:spLocks noGrp="1"/>
          </p:cNvSpPr>
          <p:nvPr>
            <p:ph type="sldNum" sz="quarter" idx="12"/>
          </p:nvPr>
        </p:nvSpPr>
        <p:spPr/>
        <p:txBody>
          <a:bodyPr/>
          <a:lstStyle/>
          <a:p>
            <a:fld id="{844A7B69-93E2-4D34-896D-EFDD7F03AB74}" type="slidenum">
              <a:rPr lang="en-US" smtClean="0"/>
              <a:t>44</a:t>
            </a:fld>
            <a:endParaRPr lang="en-US"/>
          </a:p>
        </p:txBody>
      </p:sp>
      <p:sp>
        <p:nvSpPr>
          <p:cNvPr id="3" name="TextBox 2">
            <a:extLst>
              <a:ext uri="{FF2B5EF4-FFF2-40B4-BE49-F238E27FC236}">
                <a16:creationId xmlns:a16="http://schemas.microsoft.com/office/drawing/2014/main" id="{969E20C8-386C-AFBA-8E8D-62447E826D27}"/>
              </a:ext>
            </a:extLst>
          </p:cNvPr>
          <p:cNvSpPr txBox="1"/>
          <p:nvPr/>
        </p:nvSpPr>
        <p:spPr>
          <a:xfrm>
            <a:off x="1960976" y="934212"/>
            <a:ext cx="2933700" cy="461665"/>
          </a:xfrm>
          <a:prstGeom prst="rect">
            <a:avLst/>
          </a:prstGeom>
          <a:solidFill>
            <a:schemeClr val="bg2"/>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2400" b="1" dirty="0"/>
              <a:t>Option 1:</a:t>
            </a:r>
          </a:p>
        </p:txBody>
      </p:sp>
      <p:sp>
        <p:nvSpPr>
          <p:cNvPr id="5" name="TextBox 4">
            <a:extLst>
              <a:ext uri="{FF2B5EF4-FFF2-40B4-BE49-F238E27FC236}">
                <a16:creationId xmlns:a16="http://schemas.microsoft.com/office/drawing/2014/main" id="{1DBEA608-DBD7-1A1B-5A02-28DC8198D90C}"/>
              </a:ext>
            </a:extLst>
          </p:cNvPr>
          <p:cNvSpPr txBox="1"/>
          <p:nvPr/>
        </p:nvSpPr>
        <p:spPr>
          <a:xfrm>
            <a:off x="7143750" y="930428"/>
            <a:ext cx="2933700" cy="461665"/>
          </a:xfrm>
          <a:prstGeom prst="rect">
            <a:avLst/>
          </a:prstGeom>
          <a:solidFill>
            <a:schemeClr val="bg2"/>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2400" b="1" dirty="0"/>
              <a:t>Option 2:</a:t>
            </a:r>
          </a:p>
        </p:txBody>
      </p:sp>
    </p:spTree>
    <p:extLst>
      <p:ext uri="{BB962C8B-B14F-4D97-AF65-F5344CB8AC3E}">
        <p14:creationId xmlns:p14="http://schemas.microsoft.com/office/powerpoint/2010/main" val="42756085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Plans (Part C)</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568467" y="2028876"/>
            <a:ext cx="3218697" cy="3616206"/>
            <a:chOff x="263667" y="761522"/>
            <a:chExt cx="3218697" cy="3616206"/>
          </a:xfrm>
        </p:grpSpPr>
        <p:grpSp>
          <p:nvGrpSpPr>
            <p:cNvPr id="11" name="Group 10"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7" y="1240504"/>
              <a:ext cx="3218697" cy="3137224"/>
              <a:chOff x="5227436" y="1421111"/>
              <a:chExt cx="3132633" cy="3137223"/>
            </a:xfrm>
          </p:grpSpPr>
          <p:pic>
            <p:nvPicPr>
              <p:cNvPr id="14" name="Picture 13"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15" name="Picture 14"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16" name="Picture 15"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17" name="TextBox 16">
                <a:extLst>
                  <a:ext uri="{FF2B5EF4-FFF2-40B4-BE49-F238E27FC236}">
                    <a16:creationId xmlns:a16="http://schemas.microsoft.com/office/drawing/2014/main" id="{30F98E11-7161-4BB6-A388-7A2DA3C55CE4}"/>
                  </a:ext>
                </a:extLst>
              </p:cNvPr>
              <p:cNvSpPr txBox="1"/>
              <p:nvPr/>
            </p:nvSpPr>
            <p:spPr>
              <a:xfrm>
                <a:off x="5227436" y="1951824"/>
                <a:ext cx="1407569" cy="120032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18" name="TextBox 17">
                <a:extLst>
                  <a:ext uri="{FF2B5EF4-FFF2-40B4-BE49-F238E27FC236}">
                    <a16:creationId xmlns:a16="http://schemas.microsoft.com/office/drawing/2014/main" id="{AEC0A57D-B5D6-444D-9A0C-E299192C2079}"/>
                  </a:ext>
                </a:extLst>
              </p:cNvPr>
              <p:cNvSpPr txBox="1"/>
              <p:nvPr/>
            </p:nvSpPr>
            <p:spPr>
              <a:xfrm>
                <a:off x="7077765" y="1951824"/>
                <a:ext cx="1282304"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Medical Insurance</a:t>
                </a:r>
              </a:p>
            </p:txBody>
          </p:sp>
          <p:sp>
            <p:nvSpPr>
              <p:cNvPr id="19" name="TextBox 18">
                <a:extLst>
                  <a:ext uri="{FF2B5EF4-FFF2-40B4-BE49-F238E27FC236}">
                    <a16:creationId xmlns:a16="http://schemas.microsoft.com/office/drawing/2014/main" id="{D75F1388-AC77-4ED8-961A-B2B06C790D32}"/>
                  </a:ext>
                </a:extLst>
              </p:cNvPr>
              <p:cNvSpPr txBox="1"/>
              <p:nvPr/>
            </p:nvSpPr>
            <p:spPr>
              <a:xfrm>
                <a:off x="5590769" y="3635004"/>
                <a:ext cx="2509645"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Medicare prescription drug coverage</a:t>
                </a:r>
              </a:p>
            </p:txBody>
          </p:sp>
          <p:sp>
            <p:nvSpPr>
              <p:cNvPr id="20"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C 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
        <p:nvSpPr>
          <p:cNvPr id="2" name="Rectangle 1">
            <a:extLst>
              <a:ext uri="{FF2B5EF4-FFF2-40B4-BE49-F238E27FC236}">
                <a16:creationId xmlns:a16="http://schemas.microsoft.com/office/drawing/2014/main" id="{96DD5B8D-5CCB-4BBF-B8E3-6A62BB3A9F3E}"/>
              </a:ext>
            </a:extLst>
          </p:cNvPr>
          <p:cNvSpPr/>
          <p:nvPr/>
        </p:nvSpPr>
        <p:spPr>
          <a:xfrm>
            <a:off x="3988348" y="1620988"/>
            <a:ext cx="6839498" cy="4431983"/>
          </a:xfrm>
          <a:prstGeom prst="rect">
            <a:avLst/>
          </a:prstGeom>
        </p:spPr>
        <p:txBody>
          <a:bodyPr wrap="square">
            <a:spAutoFit/>
          </a:bodyPr>
          <a:lstStyle/>
          <a:p>
            <a:pPr marL="214303" indent="-214303" defTabSz="514324">
              <a:spcBef>
                <a:spcPts val="600"/>
              </a:spcBef>
              <a:spcAft>
                <a:spcPts val="1200"/>
              </a:spcAft>
              <a:buFont typeface="Wingdings" panose="05000000000000000000" pitchFamily="2" charset="2"/>
              <a:buChar char="§"/>
              <a:defRPr/>
            </a:pPr>
            <a:r>
              <a:rPr lang="en-US" sz="2800" dirty="0">
                <a:solidFill>
                  <a:prstClr val="black"/>
                </a:solidFill>
              </a:rPr>
              <a:t>Medicare Advantage, sometimes called Part C, includes both Part A, Part B, and usually Part D.</a:t>
            </a:r>
          </a:p>
          <a:p>
            <a:pPr marL="214303" indent="-214303" defTabSz="514324">
              <a:spcBef>
                <a:spcPts val="600"/>
              </a:spcBef>
              <a:spcAft>
                <a:spcPts val="1200"/>
              </a:spcAft>
              <a:buFont typeface="Wingdings" panose="05000000000000000000" pitchFamily="2" charset="2"/>
              <a:buChar char="§"/>
            </a:pPr>
            <a:r>
              <a:rPr lang="en-US" sz="2800" dirty="0">
                <a:solidFill>
                  <a:prstClr val="black"/>
                </a:solidFill>
              </a:rPr>
              <a:t>Private insurance companies approved by Medicare provide your Medicare coverage.</a:t>
            </a:r>
          </a:p>
          <a:p>
            <a:pPr marL="214303" indent="-214303" defTabSz="514324">
              <a:spcBef>
                <a:spcPts val="600"/>
              </a:spcBef>
              <a:spcAft>
                <a:spcPts val="1200"/>
              </a:spcAft>
              <a:buFont typeface="Wingdings" panose="05000000000000000000" pitchFamily="2" charset="2"/>
              <a:buChar char="§"/>
            </a:pPr>
            <a:r>
              <a:rPr lang="en-US" sz="2800" dirty="0">
                <a:solidFill>
                  <a:prstClr val="black"/>
                </a:solidFill>
              </a:rPr>
              <a:t>In most plans you need to use doctors, hospitals, and other providers that are in the plan’s network, or you will pay more or all the costs.</a:t>
            </a:r>
          </a:p>
        </p:txBody>
      </p:sp>
      <p:sp>
        <p:nvSpPr>
          <p:cNvPr id="7" name="Slide Number Placeholder 6">
            <a:extLst>
              <a:ext uri="{FF2B5EF4-FFF2-40B4-BE49-F238E27FC236}">
                <a16:creationId xmlns:a16="http://schemas.microsoft.com/office/drawing/2014/main" id="{27418C57-A253-470E-84BA-05012F60CD93}"/>
              </a:ext>
            </a:extLst>
          </p:cNvPr>
          <p:cNvSpPr>
            <a:spLocks noGrp="1"/>
          </p:cNvSpPr>
          <p:nvPr>
            <p:ph type="sldNum" sz="quarter" idx="12"/>
          </p:nvPr>
        </p:nvSpPr>
        <p:spPr/>
        <p:txBody>
          <a:bodyPr/>
          <a:lstStyle/>
          <a:p>
            <a:fld id="{844A7B69-93E2-4D34-896D-EFDD7F03AB74}" type="slidenum">
              <a:rPr lang="en-US" smtClean="0"/>
              <a:t>45</a:t>
            </a:fld>
            <a:endParaRPr lang="en-US"/>
          </a:p>
        </p:txBody>
      </p:sp>
    </p:spTree>
    <p:extLst>
      <p:ext uri="{BB962C8B-B14F-4D97-AF65-F5344CB8AC3E}">
        <p14:creationId xmlns:p14="http://schemas.microsoft.com/office/powerpoint/2010/main" val="15872246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46</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Plans (Part C)</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131145" y="1608284"/>
            <a:ext cx="3218697" cy="3616206"/>
            <a:chOff x="263667" y="761522"/>
            <a:chExt cx="3218697" cy="3616206"/>
          </a:xfrm>
        </p:grpSpPr>
        <p:grpSp>
          <p:nvGrpSpPr>
            <p:cNvPr id="11" name="Group 10"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7" y="1240504"/>
              <a:ext cx="3218697" cy="3137224"/>
              <a:chOff x="5227436" y="1421111"/>
              <a:chExt cx="3132633" cy="3137223"/>
            </a:xfrm>
          </p:grpSpPr>
          <p:pic>
            <p:nvPicPr>
              <p:cNvPr id="14" name="Picture 13"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15" name="Picture 14"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16" name="Picture 15"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17" name="TextBox 16">
                <a:extLst>
                  <a:ext uri="{FF2B5EF4-FFF2-40B4-BE49-F238E27FC236}">
                    <a16:creationId xmlns:a16="http://schemas.microsoft.com/office/drawing/2014/main" id="{30F98E11-7161-4BB6-A388-7A2DA3C55CE4}"/>
                  </a:ext>
                </a:extLst>
              </p:cNvPr>
              <p:cNvSpPr txBox="1"/>
              <p:nvPr/>
            </p:nvSpPr>
            <p:spPr>
              <a:xfrm>
                <a:off x="5227436" y="1951824"/>
                <a:ext cx="1407569" cy="120032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18" name="TextBox 17">
                <a:extLst>
                  <a:ext uri="{FF2B5EF4-FFF2-40B4-BE49-F238E27FC236}">
                    <a16:creationId xmlns:a16="http://schemas.microsoft.com/office/drawing/2014/main" id="{AEC0A57D-B5D6-444D-9A0C-E299192C2079}"/>
                  </a:ext>
                </a:extLst>
              </p:cNvPr>
              <p:cNvSpPr txBox="1"/>
              <p:nvPr/>
            </p:nvSpPr>
            <p:spPr>
              <a:xfrm>
                <a:off x="7077765" y="1951824"/>
                <a:ext cx="1282304"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Medical Insurance</a:t>
                </a:r>
              </a:p>
            </p:txBody>
          </p:sp>
          <p:sp>
            <p:nvSpPr>
              <p:cNvPr id="19" name="TextBox 18">
                <a:extLst>
                  <a:ext uri="{FF2B5EF4-FFF2-40B4-BE49-F238E27FC236}">
                    <a16:creationId xmlns:a16="http://schemas.microsoft.com/office/drawing/2014/main" id="{D75F1388-AC77-4ED8-961A-B2B06C790D32}"/>
                  </a:ext>
                </a:extLst>
              </p:cNvPr>
              <p:cNvSpPr txBox="1"/>
              <p:nvPr/>
            </p:nvSpPr>
            <p:spPr>
              <a:xfrm>
                <a:off x="5590769" y="3635004"/>
                <a:ext cx="2509645"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Medicare prescription drug coverage</a:t>
                </a:r>
              </a:p>
            </p:txBody>
          </p:sp>
          <p:sp>
            <p:nvSpPr>
              <p:cNvPr id="20"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C 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
        <p:nvSpPr>
          <p:cNvPr id="2" name="Rectangle 1">
            <a:extLst>
              <a:ext uri="{FF2B5EF4-FFF2-40B4-BE49-F238E27FC236}">
                <a16:creationId xmlns:a16="http://schemas.microsoft.com/office/drawing/2014/main" id="{96DD5B8D-5CCB-4BBF-B8E3-6A62BB3A9F3E}"/>
              </a:ext>
            </a:extLst>
          </p:cNvPr>
          <p:cNvSpPr/>
          <p:nvPr/>
        </p:nvSpPr>
        <p:spPr>
          <a:xfrm>
            <a:off x="3988348" y="1939217"/>
            <a:ext cx="7504355" cy="3524042"/>
          </a:xfrm>
          <a:prstGeom prst="rect">
            <a:avLst/>
          </a:prstGeom>
        </p:spPr>
        <p:txBody>
          <a:bodyPr wrap="square">
            <a:spAutoFit/>
          </a:bodyPr>
          <a:lstStyle/>
          <a:p>
            <a:pPr defTabSz="514324">
              <a:spcBef>
                <a:spcPts val="600"/>
              </a:spcBef>
              <a:spcAft>
                <a:spcPts val="1200"/>
              </a:spcAft>
              <a:defRPr/>
            </a:pPr>
            <a:r>
              <a:rPr lang="en-US" sz="2800" b="1" dirty="0">
                <a:solidFill>
                  <a:prstClr val="black"/>
                </a:solidFill>
                <a:latin typeface="Arial" panose="020B0604020202020204" pitchFamily="34" charset="0"/>
                <a:cs typeface="Arial" panose="020B0604020202020204" pitchFamily="34" charset="0"/>
              </a:rPr>
              <a:t>Types of Medicare Advantage Plans</a:t>
            </a:r>
          </a:p>
          <a:p>
            <a:pPr marL="214303" indent="-214303" defTabSz="514324">
              <a:spcBef>
                <a:spcPts val="600"/>
              </a:spcBef>
              <a:spcAft>
                <a:spcPts val="1200"/>
              </a:spcAft>
              <a:buFont typeface="Wingdings" panose="05000000000000000000" pitchFamily="2" charset="2"/>
              <a:buChar char="§"/>
              <a:defRPr/>
            </a:pPr>
            <a:r>
              <a:rPr lang="en-US" sz="2400" dirty="0">
                <a:solidFill>
                  <a:prstClr val="black"/>
                </a:solidFill>
              </a:rPr>
              <a:t>Medicare Health Maintenance Organization (HMO) Plans </a:t>
            </a:r>
          </a:p>
          <a:p>
            <a:pPr marL="214303" indent="-214303" defTabSz="514324">
              <a:spcBef>
                <a:spcPts val="600"/>
              </a:spcBef>
              <a:spcAft>
                <a:spcPts val="1200"/>
              </a:spcAft>
              <a:buFont typeface="Wingdings" panose="05000000000000000000" pitchFamily="2" charset="2"/>
              <a:buChar char="§"/>
            </a:pPr>
            <a:r>
              <a:rPr lang="en-US" sz="2400" dirty="0">
                <a:solidFill>
                  <a:prstClr val="black"/>
                </a:solidFill>
              </a:rPr>
              <a:t>Medicare Preferred Provider Organization (PPO) Plans</a:t>
            </a:r>
          </a:p>
          <a:p>
            <a:pPr marL="214303" indent="-214303" defTabSz="514324">
              <a:spcBef>
                <a:spcPts val="600"/>
              </a:spcBef>
              <a:spcAft>
                <a:spcPts val="1200"/>
              </a:spcAft>
              <a:buFont typeface="Wingdings" panose="05000000000000000000" pitchFamily="2" charset="2"/>
              <a:buChar char="§"/>
            </a:pPr>
            <a:r>
              <a:rPr lang="en-US" sz="2400" dirty="0">
                <a:solidFill>
                  <a:prstClr val="black"/>
                </a:solidFill>
              </a:rPr>
              <a:t>Medicare Private Fee-for-Services (PFFS) Plans</a:t>
            </a:r>
          </a:p>
          <a:p>
            <a:pPr marL="214303" indent="-214303" defTabSz="514324">
              <a:spcBef>
                <a:spcPts val="600"/>
              </a:spcBef>
              <a:spcAft>
                <a:spcPts val="1200"/>
              </a:spcAft>
              <a:buFont typeface="Wingdings" panose="05000000000000000000" pitchFamily="2" charset="2"/>
              <a:buChar char="§"/>
            </a:pPr>
            <a:r>
              <a:rPr lang="en-US" sz="2400" dirty="0">
                <a:solidFill>
                  <a:prstClr val="black"/>
                </a:solidFill>
              </a:rPr>
              <a:t>Medicare Special Needs (SNP) Plans</a:t>
            </a:r>
          </a:p>
          <a:p>
            <a:pPr marL="214303" indent="-214303" defTabSz="514324">
              <a:spcBef>
                <a:spcPts val="600"/>
              </a:spcBef>
              <a:buFont typeface="Wingdings" panose="05000000000000000000" pitchFamily="2" charset="2"/>
              <a:buChar char="§"/>
            </a:pPr>
            <a:r>
              <a:rPr lang="en-US" sz="2400" dirty="0">
                <a:solidFill>
                  <a:prstClr val="black"/>
                </a:solidFill>
              </a:rPr>
              <a:t>Medicare Medical Savings Account (MSA) Plans</a:t>
            </a:r>
          </a:p>
        </p:txBody>
      </p:sp>
    </p:spTree>
    <p:extLst>
      <p:ext uri="{BB962C8B-B14F-4D97-AF65-F5344CB8AC3E}">
        <p14:creationId xmlns:p14="http://schemas.microsoft.com/office/powerpoint/2010/main" val="286992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47</a:t>
            </a:fld>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Plans (Part C)</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A8DE1BA-2880-4546-B930-F03CFE933B52}"/>
              </a:ext>
            </a:extLst>
          </p:cNvPr>
          <p:cNvSpPr/>
          <p:nvPr/>
        </p:nvSpPr>
        <p:spPr>
          <a:xfrm>
            <a:off x="3538771" y="1842151"/>
            <a:ext cx="8305800" cy="3904146"/>
          </a:xfrm>
          <a:prstGeom prst="rect">
            <a:avLst/>
          </a:prstGeom>
        </p:spPr>
        <p:txBody>
          <a:bodyPr wrap="square">
            <a:spAutoFit/>
          </a:bodyPr>
          <a:lstStyle/>
          <a:p>
            <a:pPr>
              <a:lnSpc>
                <a:spcPct val="110000"/>
              </a:lnSpc>
              <a:spcAft>
                <a:spcPts val="1200"/>
              </a:spcAft>
            </a:pPr>
            <a:r>
              <a:rPr lang="en-US" sz="2800" b="1" dirty="0">
                <a:latin typeface="Arial" panose="020B0604020202020204" pitchFamily="34" charset="0"/>
                <a:cs typeface="Arial" panose="020B0604020202020204" pitchFamily="34" charset="0"/>
              </a:rPr>
              <a:t>If you join a Medicare Advantage Plan you: </a:t>
            </a:r>
          </a:p>
          <a:p>
            <a:pPr marL="589343" lvl="1" indent="-285750">
              <a:lnSpc>
                <a:spcPct val="110000"/>
              </a:lnSpc>
              <a:spcAft>
                <a:spcPts val="600"/>
              </a:spcAft>
              <a:buFont typeface="Wingdings" panose="05000000000000000000" pitchFamily="2" charset="2"/>
              <a:buChar char="§"/>
            </a:pPr>
            <a:r>
              <a:rPr lang="en-US" sz="2000" dirty="0"/>
              <a:t>Still have Medicare rights and protections.</a:t>
            </a:r>
          </a:p>
          <a:p>
            <a:pPr marL="589343" lvl="1" indent="-285750">
              <a:lnSpc>
                <a:spcPct val="110000"/>
              </a:lnSpc>
              <a:buFont typeface="Wingdings" panose="05000000000000000000" pitchFamily="2" charset="2"/>
              <a:buChar char="§"/>
            </a:pPr>
            <a:r>
              <a:rPr lang="en-US" sz="2000" dirty="0"/>
              <a:t>You must follow the plan rules for how you get services.</a:t>
            </a:r>
          </a:p>
          <a:p>
            <a:pPr marL="589343" lvl="1" indent="-285750">
              <a:lnSpc>
                <a:spcPct val="110000"/>
              </a:lnSpc>
              <a:buFont typeface="Wingdings" panose="05000000000000000000" pitchFamily="2" charset="2"/>
              <a:buChar char="§"/>
            </a:pPr>
            <a:r>
              <a:rPr lang="en-US" sz="2000" dirty="0"/>
              <a:t>May choose a plan that includes Part D prescription drug coverage.</a:t>
            </a:r>
          </a:p>
          <a:p>
            <a:pPr marL="589343" lvl="1" indent="-285750">
              <a:lnSpc>
                <a:spcPct val="110000"/>
              </a:lnSpc>
              <a:buFont typeface="Wingdings" panose="05000000000000000000" pitchFamily="2" charset="2"/>
              <a:buChar char="§"/>
            </a:pPr>
            <a:r>
              <a:rPr lang="en-US" sz="2000" dirty="0"/>
              <a:t>Can’t be charged more for certain services than you would pay under Original Medicare.</a:t>
            </a:r>
          </a:p>
          <a:p>
            <a:pPr marL="589343" lvl="1" indent="-285750">
              <a:lnSpc>
                <a:spcPct val="110000"/>
              </a:lnSpc>
              <a:buFont typeface="Wingdings" panose="05000000000000000000" pitchFamily="2" charset="2"/>
              <a:buChar char="§"/>
            </a:pPr>
            <a:r>
              <a:rPr lang="en-US" sz="2000" dirty="0"/>
              <a:t>May have different benefits and cost-sharing.</a:t>
            </a:r>
          </a:p>
          <a:p>
            <a:pPr marL="589343" lvl="1" indent="-285750">
              <a:lnSpc>
                <a:spcPct val="110000"/>
              </a:lnSpc>
              <a:spcAft>
                <a:spcPts val="600"/>
              </a:spcAft>
              <a:buFont typeface="Wingdings" panose="05000000000000000000" pitchFamily="2" charset="2"/>
              <a:buChar char="§"/>
            </a:pPr>
            <a:r>
              <a:rPr lang="en-US" sz="2000" dirty="0"/>
              <a:t>May choose a plan that includes extra benefits not covered by Original Medicare, such as vision or dental care.</a:t>
            </a:r>
          </a:p>
          <a:p>
            <a:pPr marL="585773" lvl="1" indent="-285750">
              <a:lnSpc>
                <a:spcPct val="110000"/>
              </a:lnSpc>
              <a:buFont typeface="Wingdings" panose="05000000000000000000" pitchFamily="2" charset="2"/>
              <a:buChar char="§"/>
            </a:pPr>
            <a:r>
              <a:rPr lang="en-US" sz="2000" dirty="0"/>
              <a:t>Cannot use a Medigap policy to supplement your coverage.</a:t>
            </a:r>
          </a:p>
        </p:txBody>
      </p:sp>
      <p:grpSp>
        <p:nvGrpSpPr>
          <p:cNvPr id="21" name="Group 20"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207160" y="1531673"/>
            <a:ext cx="3218697" cy="3616206"/>
            <a:chOff x="263667" y="761522"/>
            <a:chExt cx="3218697" cy="3616206"/>
          </a:xfrm>
        </p:grpSpPr>
        <p:grpSp>
          <p:nvGrpSpPr>
            <p:cNvPr id="22" name="Group 21"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7" y="1240504"/>
              <a:ext cx="3218697" cy="3137224"/>
              <a:chOff x="5227436" y="1421111"/>
              <a:chExt cx="3132633" cy="3137223"/>
            </a:xfrm>
          </p:grpSpPr>
          <p:pic>
            <p:nvPicPr>
              <p:cNvPr id="25" name="Picture 24"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26" name="Picture 25"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27" name="Picture 26"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28" name="TextBox 27">
                <a:extLst>
                  <a:ext uri="{FF2B5EF4-FFF2-40B4-BE49-F238E27FC236}">
                    <a16:creationId xmlns:a16="http://schemas.microsoft.com/office/drawing/2014/main" id="{30F98E11-7161-4BB6-A388-7A2DA3C55CE4}"/>
                  </a:ext>
                </a:extLst>
              </p:cNvPr>
              <p:cNvSpPr txBox="1"/>
              <p:nvPr/>
            </p:nvSpPr>
            <p:spPr>
              <a:xfrm>
                <a:off x="5227436" y="1951824"/>
                <a:ext cx="1407569" cy="120032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29" name="TextBox 28">
                <a:extLst>
                  <a:ext uri="{FF2B5EF4-FFF2-40B4-BE49-F238E27FC236}">
                    <a16:creationId xmlns:a16="http://schemas.microsoft.com/office/drawing/2014/main" id="{AEC0A57D-B5D6-444D-9A0C-E299192C2079}"/>
                  </a:ext>
                </a:extLst>
              </p:cNvPr>
              <p:cNvSpPr txBox="1"/>
              <p:nvPr/>
            </p:nvSpPr>
            <p:spPr>
              <a:xfrm>
                <a:off x="7077765" y="1951824"/>
                <a:ext cx="1282304"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Medical Insurance</a:t>
                </a:r>
              </a:p>
            </p:txBody>
          </p:sp>
          <p:sp>
            <p:nvSpPr>
              <p:cNvPr id="30" name="TextBox 29">
                <a:extLst>
                  <a:ext uri="{FF2B5EF4-FFF2-40B4-BE49-F238E27FC236}">
                    <a16:creationId xmlns:a16="http://schemas.microsoft.com/office/drawing/2014/main" id="{D75F1388-AC77-4ED8-961A-B2B06C790D32}"/>
                  </a:ext>
                </a:extLst>
              </p:cNvPr>
              <p:cNvSpPr txBox="1"/>
              <p:nvPr/>
            </p:nvSpPr>
            <p:spPr>
              <a:xfrm>
                <a:off x="5590769" y="3635004"/>
                <a:ext cx="2509645"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Medicare prescription drug coverage</a:t>
                </a:r>
              </a:p>
            </p:txBody>
          </p:sp>
          <p:sp>
            <p:nvSpPr>
              <p:cNvPr id="31"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3"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C 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Tree>
    <p:extLst>
      <p:ext uri="{BB962C8B-B14F-4D97-AF65-F5344CB8AC3E}">
        <p14:creationId xmlns:p14="http://schemas.microsoft.com/office/powerpoint/2010/main" val="40800110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Plans (Part C)</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AD2FDA0-009C-4B8F-B34A-B1CADF11E3D1}"/>
              </a:ext>
            </a:extLst>
          </p:cNvPr>
          <p:cNvSpPr/>
          <p:nvPr/>
        </p:nvSpPr>
        <p:spPr>
          <a:xfrm>
            <a:off x="3997390" y="2495190"/>
            <a:ext cx="7686578" cy="2905411"/>
          </a:xfrm>
          <a:prstGeom prst="rect">
            <a:avLst/>
          </a:prstGeom>
        </p:spPr>
        <p:txBody>
          <a:bodyPr wrap="square">
            <a:spAutoFit/>
          </a:bodyPr>
          <a:lstStyle/>
          <a:p>
            <a:pPr indent="-342900">
              <a:lnSpc>
                <a:spcPct val="110000"/>
              </a:lnSpc>
              <a:buFont typeface="Wingdings" panose="05000000000000000000" pitchFamily="2" charset="2"/>
              <a:buChar char="§"/>
            </a:pPr>
            <a:r>
              <a:rPr lang="en-US" sz="2200" dirty="0"/>
              <a:t>Part B monthly premium</a:t>
            </a:r>
            <a:endParaRPr lang="en-US" sz="2000" dirty="0"/>
          </a:p>
          <a:p>
            <a:pPr marL="342900" indent="-342900">
              <a:lnSpc>
                <a:spcPct val="110000"/>
              </a:lnSpc>
              <a:spcBef>
                <a:spcPts val="600"/>
              </a:spcBef>
              <a:buFont typeface="Wingdings" panose="05000000000000000000" pitchFamily="2" charset="2"/>
              <a:buChar char="§"/>
            </a:pPr>
            <a:r>
              <a:rPr lang="en-US" sz="2200" dirty="0"/>
              <a:t>Additional monthly premium depending on the plan</a:t>
            </a:r>
          </a:p>
          <a:p>
            <a:pPr marL="342900" indent="-342900">
              <a:lnSpc>
                <a:spcPct val="110000"/>
              </a:lnSpc>
              <a:spcBef>
                <a:spcPts val="600"/>
              </a:spcBef>
              <a:buFont typeface="Wingdings" panose="05000000000000000000" pitchFamily="2" charset="2"/>
              <a:buChar char="§"/>
            </a:pPr>
            <a:r>
              <a:rPr lang="en-US" sz="2200" dirty="0"/>
              <a:t>Deductibles, coinsurance, and copayments </a:t>
            </a:r>
          </a:p>
          <a:p>
            <a:pPr marL="800100" lvl="1" indent="-342900">
              <a:lnSpc>
                <a:spcPct val="110000"/>
              </a:lnSpc>
              <a:spcBef>
                <a:spcPts val="600"/>
              </a:spcBef>
              <a:buFont typeface="Wingdings" panose="05000000000000000000" pitchFamily="2" charset="2"/>
              <a:buChar char="§"/>
            </a:pPr>
            <a:r>
              <a:rPr lang="en-US" sz="2000" dirty="0"/>
              <a:t>Different from Original Medicare</a:t>
            </a:r>
          </a:p>
          <a:p>
            <a:pPr marL="822960" lvl="2" indent="-342900">
              <a:lnSpc>
                <a:spcPct val="110000"/>
              </a:lnSpc>
              <a:buFont typeface="Wingdings" panose="05000000000000000000" pitchFamily="2" charset="2"/>
              <a:buChar char="§"/>
            </a:pPr>
            <a:r>
              <a:rPr lang="en-US" sz="2000" dirty="0"/>
              <a:t>Vary from plan to plan</a:t>
            </a:r>
          </a:p>
          <a:p>
            <a:pPr marL="822960" lvl="2" indent="-342900">
              <a:lnSpc>
                <a:spcPct val="110000"/>
              </a:lnSpc>
              <a:buFont typeface="Wingdings" panose="05000000000000000000" pitchFamily="2" charset="2"/>
              <a:buChar char="§"/>
            </a:pPr>
            <a:r>
              <a:rPr lang="en-US" sz="2000" dirty="0"/>
              <a:t>May be higher if out-of-network</a:t>
            </a:r>
          </a:p>
          <a:p>
            <a:pPr marL="123831" indent="-342900">
              <a:lnSpc>
                <a:spcPct val="110000"/>
              </a:lnSpc>
              <a:spcBef>
                <a:spcPts val="600"/>
              </a:spcBef>
              <a:buFont typeface="Wingdings" panose="05000000000000000000" pitchFamily="2" charset="2"/>
              <a:buChar char="§"/>
            </a:pPr>
            <a:r>
              <a:rPr lang="en-US" sz="2200" dirty="0"/>
              <a:t>Out-of-Pocket Maximum – $8,300 (individual)</a:t>
            </a:r>
          </a:p>
        </p:txBody>
      </p:sp>
      <p:sp>
        <p:nvSpPr>
          <p:cNvPr id="9" name="TextBox 8">
            <a:extLst>
              <a:ext uri="{FF2B5EF4-FFF2-40B4-BE49-F238E27FC236}">
                <a16:creationId xmlns:a16="http://schemas.microsoft.com/office/drawing/2014/main" id="{46A24921-099E-426C-B6F4-66AB44B0BDAC}"/>
              </a:ext>
            </a:extLst>
          </p:cNvPr>
          <p:cNvSpPr txBox="1"/>
          <p:nvPr/>
        </p:nvSpPr>
        <p:spPr>
          <a:xfrm>
            <a:off x="3997390" y="1590203"/>
            <a:ext cx="7212521"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What you Pay in 2023</a:t>
            </a:r>
          </a:p>
        </p:txBody>
      </p:sp>
      <p:grpSp>
        <p:nvGrpSpPr>
          <p:cNvPr id="21" name="Group 20"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207160" y="1531673"/>
            <a:ext cx="3218697" cy="3616206"/>
            <a:chOff x="263667" y="761522"/>
            <a:chExt cx="3218697" cy="3616206"/>
          </a:xfrm>
        </p:grpSpPr>
        <p:grpSp>
          <p:nvGrpSpPr>
            <p:cNvPr id="22" name="Group 21"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7" y="1240504"/>
              <a:ext cx="3218697" cy="3137224"/>
              <a:chOff x="5227436" y="1421111"/>
              <a:chExt cx="3132633" cy="3137223"/>
            </a:xfrm>
          </p:grpSpPr>
          <p:pic>
            <p:nvPicPr>
              <p:cNvPr id="25" name="Picture 24"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26" name="Picture 25"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27" name="Picture 26"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28" name="TextBox 27">
                <a:extLst>
                  <a:ext uri="{FF2B5EF4-FFF2-40B4-BE49-F238E27FC236}">
                    <a16:creationId xmlns:a16="http://schemas.microsoft.com/office/drawing/2014/main" id="{30F98E11-7161-4BB6-A388-7A2DA3C55CE4}"/>
                  </a:ext>
                </a:extLst>
              </p:cNvPr>
              <p:cNvSpPr txBox="1"/>
              <p:nvPr/>
            </p:nvSpPr>
            <p:spPr>
              <a:xfrm>
                <a:off x="5227436" y="1951824"/>
                <a:ext cx="1407569" cy="120032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29" name="TextBox 28">
                <a:extLst>
                  <a:ext uri="{FF2B5EF4-FFF2-40B4-BE49-F238E27FC236}">
                    <a16:creationId xmlns:a16="http://schemas.microsoft.com/office/drawing/2014/main" id="{AEC0A57D-B5D6-444D-9A0C-E299192C2079}"/>
                  </a:ext>
                </a:extLst>
              </p:cNvPr>
              <p:cNvSpPr txBox="1"/>
              <p:nvPr/>
            </p:nvSpPr>
            <p:spPr>
              <a:xfrm>
                <a:off x="7077765" y="1951824"/>
                <a:ext cx="1282304"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Medical Insurance</a:t>
                </a:r>
              </a:p>
            </p:txBody>
          </p:sp>
          <p:sp>
            <p:nvSpPr>
              <p:cNvPr id="30" name="TextBox 29">
                <a:extLst>
                  <a:ext uri="{FF2B5EF4-FFF2-40B4-BE49-F238E27FC236}">
                    <a16:creationId xmlns:a16="http://schemas.microsoft.com/office/drawing/2014/main" id="{D75F1388-AC77-4ED8-961A-B2B06C790D32}"/>
                  </a:ext>
                </a:extLst>
              </p:cNvPr>
              <p:cNvSpPr txBox="1"/>
              <p:nvPr/>
            </p:nvSpPr>
            <p:spPr>
              <a:xfrm>
                <a:off x="5590769" y="3635004"/>
                <a:ext cx="2509645"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Medicare prescription drug coverage</a:t>
                </a:r>
              </a:p>
            </p:txBody>
          </p:sp>
          <p:sp>
            <p:nvSpPr>
              <p:cNvPr id="31"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3"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C 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
        <p:nvSpPr>
          <p:cNvPr id="3" name="Slide Number Placeholder 2">
            <a:extLst>
              <a:ext uri="{FF2B5EF4-FFF2-40B4-BE49-F238E27FC236}">
                <a16:creationId xmlns:a16="http://schemas.microsoft.com/office/drawing/2014/main" id="{9E2226C7-383B-47D1-9711-A42EC6C44632}"/>
              </a:ext>
            </a:extLst>
          </p:cNvPr>
          <p:cNvSpPr>
            <a:spLocks noGrp="1"/>
          </p:cNvSpPr>
          <p:nvPr>
            <p:ph type="sldNum" sz="quarter" idx="12"/>
          </p:nvPr>
        </p:nvSpPr>
        <p:spPr/>
        <p:txBody>
          <a:bodyPr/>
          <a:lstStyle/>
          <a:p>
            <a:fld id="{844A7B69-93E2-4D34-896D-EFDD7F03AB74}" type="slidenum">
              <a:rPr lang="en-US" smtClean="0"/>
              <a:t>48</a:t>
            </a:fld>
            <a:endParaRPr lang="en-US"/>
          </a:p>
        </p:txBody>
      </p:sp>
    </p:spTree>
    <p:extLst>
      <p:ext uri="{BB962C8B-B14F-4D97-AF65-F5344CB8AC3E}">
        <p14:creationId xmlns:p14="http://schemas.microsoft.com/office/powerpoint/2010/main" val="37444490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Plans (Part C)</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D1872CB-6BC8-4238-885B-7B3A96EBDB18}"/>
              </a:ext>
            </a:extLst>
          </p:cNvPr>
          <p:cNvSpPr txBox="1"/>
          <p:nvPr/>
        </p:nvSpPr>
        <p:spPr>
          <a:xfrm>
            <a:off x="546571" y="1745384"/>
            <a:ext cx="5304501" cy="4001095"/>
          </a:xfrm>
          <a:prstGeom prst="rect">
            <a:avLst/>
          </a:prstGeom>
          <a:solidFill>
            <a:schemeClr val="accent1">
              <a:lumMod val="20000"/>
              <a:lumOff val="80000"/>
            </a:schemeClr>
          </a:solidFill>
          <a:ln>
            <a:solidFill>
              <a:schemeClr val="tx1"/>
            </a:solidFill>
          </a:ln>
        </p:spPr>
        <p:txBody>
          <a:bodyPr wrap="square" rtlCol="0">
            <a:spAutoFit/>
          </a:bodyPr>
          <a:lstStyle/>
          <a:p>
            <a:pPr algn="ctr">
              <a:spcAft>
                <a:spcPts val="1200"/>
              </a:spcAft>
            </a:pPr>
            <a:r>
              <a:rPr lang="en-US" sz="3200" b="1" dirty="0"/>
              <a:t>Advantages</a:t>
            </a:r>
          </a:p>
          <a:p>
            <a:pPr marL="285750" indent="-285750">
              <a:spcAft>
                <a:spcPts val="600"/>
              </a:spcAft>
              <a:buFont typeface="Wingdings" panose="05000000000000000000" pitchFamily="2" charset="2"/>
              <a:buChar char="§"/>
            </a:pPr>
            <a:r>
              <a:rPr lang="en-US" sz="2100" dirty="0">
                <a:cs typeface="Arial" pitchFamily="34" charset="0"/>
              </a:rPr>
              <a:t>May have lower monthly premium </a:t>
            </a:r>
            <a:br>
              <a:rPr lang="en-US" sz="2100" dirty="0">
                <a:cs typeface="Arial" pitchFamily="34" charset="0"/>
              </a:rPr>
            </a:br>
            <a:r>
              <a:rPr lang="en-US" sz="2100" dirty="0">
                <a:cs typeface="Arial" pitchFamily="34" charset="0"/>
              </a:rPr>
              <a:t>(beyond Part B premium).</a:t>
            </a:r>
          </a:p>
          <a:p>
            <a:pPr marL="285750" indent="-285750">
              <a:buFont typeface="Wingdings" panose="05000000000000000000" pitchFamily="2" charset="2"/>
              <a:buChar char="§"/>
            </a:pPr>
            <a:r>
              <a:rPr lang="en-US" sz="2100" dirty="0">
                <a:cs typeface="Arial" pitchFamily="34" charset="0"/>
              </a:rPr>
              <a:t>Coordinated care with network physicians.</a:t>
            </a:r>
          </a:p>
          <a:p>
            <a:pPr marL="285750" indent="-285750">
              <a:buFont typeface="Wingdings" panose="05000000000000000000" pitchFamily="2" charset="2"/>
              <a:buChar char="§"/>
            </a:pPr>
            <a:r>
              <a:rPr lang="en-US" sz="2100" dirty="0"/>
              <a:t>Some offer extra benefits (vision, dental, hearing).</a:t>
            </a:r>
          </a:p>
          <a:p>
            <a:pPr marL="285750" indent="-285750">
              <a:buFont typeface="Wingdings" panose="05000000000000000000" pitchFamily="2" charset="2"/>
              <a:buChar char="§"/>
            </a:pPr>
            <a:r>
              <a:rPr lang="en-US" sz="2100" dirty="0"/>
              <a:t>Varied plans and choices.</a:t>
            </a:r>
          </a:p>
          <a:p>
            <a:pPr marL="285750" indent="-285750">
              <a:buFont typeface="Wingdings" panose="05000000000000000000" pitchFamily="2" charset="2"/>
              <a:buChar char="§"/>
            </a:pPr>
            <a:r>
              <a:rPr lang="en-US" sz="2100" dirty="0"/>
              <a:t>Can change plans each year.</a:t>
            </a:r>
          </a:p>
          <a:p>
            <a:pPr marL="285750" indent="-285750">
              <a:buFont typeface="Wingdings" panose="05000000000000000000" pitchFamily="2" charset="2"/>
              <a:buChar char="§"/>
            </a:pPr>
            <a:r>
              <a:rPr lang="en-US" sz="2100" dirty="0"/>
              <a:t>Out-of-pocket copay maximum.</a:t>
            </a:r>
          </a:p>
          <a:p>
            <a:pPr marL="285750" indent="-285750">
              <a:buFont typeface="Wingdings" panose="05000000000000000000" pitchFamily="2" charset="2"/>
              <a:buChar char="§"/>
            </a:pPr>
            <a:r>
              <a:rPr lang="en-US" sz="2100" dirty="0"/>
              <a:t>Must follow CMS regulations.</a:t>
            </a:r>
          </a:p>
          <a:p>
            <a:endParaRPr lang="en-US" dirty="0"/>
          </a:p>
        </p:txBody>
      </p:sp>
      <p:sp>
        <p:nvSpPr>
          <p:cNvPr id="8" name="TextBox 7">
            <a:extLst>
              <a:ext uri="{FF2B5EF4-FFF2-40B4-BE49-F238E27FC236}">
                <a16:creationId xmlns:a16="http://schemas.microsoft.com/office/drawing/2014/main" id="{5236A5EA-9489-4EA3-81F2-36AD9D4F7A8B}"/>
              </a:ext>
            </a:extLst>
          </p:cNvPr>
          <p:cNvSpPr txBox="1"/>
          <p:nvPr/>
        </p:nvSpPr>
        <p:spPr>
          <a:xfrm>
            <a:off x="6389915" y="1747949"/>
            <a:ext cx="5268686" cy="3998531"/>
          </a:xfrm>
          <a:prstGeom prst="rect">
            <a:avLst/>
          </a:prstGeom>
          <a:solidFill>
            <a:schemeClr val="accent1">
              <a:lumMod val="20000"/>
              <a:lumOff val="80000"/>
            </a:schemeClr>
          </a:solidFill>
          <a:ln>
            <a:solidFill>
              <a:schemeClr val="tx1"/>
            </a:solidFill>
          </a:ln>
        </p:spPr>
        <p:txBody>
          <a:bodyPr wrap="square" rtlCol="0">
            <a:spAutoFit/>
          </a:bodyPr>
          <a:lstStyle/>
          <a:p>
            <a:pPr algn="ctr">
              <a:spcAft>
                <a:spcPts val="1200"/>
              </a:spcAft>
            </a:pPr>
            <a:r>
              <a:rPr lang="en-US" sz="3200" b="1" dirty="0"/>
              <a:t>Disadvantages</a:t>
            </a:r>
          </a:p>
          <a:p>
            <a:pPr marL="285750" indent="-285750">
              <a:spcAft>
                <a:spcPts val="1900"/>
              </a:spcAft>
              <a:buFont typeface="Wingdings" panose="05000000000000000000" pitchFamily="2" charset="2"/>
              <a:buChar char="§"/>
            </a:pPr>
            <a:r>
              <a:rPr lang="en-US" sz="2100" dirty="0">
                <a:cs typeface="Arial" pitchFamily="34" charset="0"/>
              </a:rPr>
              <a:t>May have higher out-of-pocket expenses.</a:t>
            </a:r>
          </a:p>
          <a:p>
            <a:pPr marL="285750" indent="-285750">
              <a:spcAft>
                <a:spcPts val="600"/>
              </a:spcAft>
              <a:buFont typeface="Wingdings" panose="05000000000000000000" pitchFamily="2" charset="2"/>
              <a:buChar char="§"/>
            </a:pPr>
            <a:r>
              <a:rPr lang="en-US" sz="2100" dirty="0">
                <a:cs typeface="Arial" pitchFamily="34" charset="0"/>
              </a:rPr>
              <a:t>Higher costs when out of network.</a:t>
            </a:r>
          </a:p>
          <a:p>
            <a:pPr marL="285750" indent="-285750">
              <a:buFont typeface="Wingdings" panose="05000000000000000000" pitchFamily="2" charset="2"/>
              <a:buChar char="§"/>
            </a:pPr>
            <a:r>
              <a:rPr lang="en-US" sz="2100" dirty="0">
                <a:cs typeface="Arial" pitchFamily="34" charset="0"/>
              </a:rPr>
              <a:t>No State mandates or protections for extras</a:t>
            </a:r>
          </a:p>
          <a:p>
            <a:pPr marL="285750" indent="-285750">
              <a:spcAft>
                <a:spcPts val="600"/>
              </a:spcAft>
              <a:buFont typeface="Wingdings" panose="05000000000000000000" pitchFamily="2" charset="2"/>
              <a:buChar char="§"/>
            </a:pPr>
            <a:r>
              <a:rPr lang="en-US" sz="2100" dirty="0">
                <a:cs typeface="Arial" pitchFamily="34" charset="0"/>
              </a:rPr>
              <a:t>Confusion over plans/coverage.</a:t>
            </a:r>
          </a:p>
          <a:p>
            <a:pPr marL="285750" indent="-285750">
              <a:spcAft>
                <a:spcPts val="600"/>
              </a:spcAft>
              <a:buFont typeface="Wingdings" panose="05000000000000000000" pitchFamily="2" charset="2"/>
              <a:buChar char="§"/>
            </a:pPr>
            <a:r>
              <a:rPr lang="en-US" sz="2100" dirty="0">
                <a:cs typeface="Arial" pitchFamily="34" charset="0"/>
              </a:rPr>
              <a:t>Must re-evaluate plan each year/May need to change plans.</a:t>
            </a:r>
          </a:p>
          <a:p>
            <a:pPr marL="285750" indent="-285750">
              <a:spcAft>
                <a:spcPts val="600"/>
              </a:spcAft>
              <a:buFont typeface="Wingdings" panose="05000000000000000000" pitchFamily="2" charset="2"/>
              <a:buChar char="§"/>
            </a:pPr>
            <a:r>
              <a:rPr lang="en-US" sz="2100" dirty="0">
                <a:cs typeface="Arial" pitchFamily="34" charset="0"/>
              </a:rPr>
              <a:t>Enrollment is limited to specific times of the year.</a:t>
            </a:r>
          </a:p>
          <a:p>
            <a:pPr>
              <a:spcAft>
                <a:spcPts val="600"/>
              </a:spcAft>
            </a:pPr>
            <a:endParaRPr lang="en-US" sz="800" dirty="0">
              <a:cs typeface="Arial" pitchFamily="34" charset="0"/>
            </a:endParaRPr>
          </a:p>
        </p:txBody>
      </p:sp>
      <p:sp>
        <p:nvSpPr>
          <p:cNvPr id="3" name="Slide Number Placeholder 2">
            <a:extLst>
              <a:ext uri="{FF2B5EF4-FFF2-40B4-BE49-F238E27FC236}">
                <a16:creationId xmlns:a16="http://schemas.microsoft.com/office/drawing/2014/main" id="{44E369CD-5E8F-4D1B-B462-35DA4B391411}"/>
              </a:ext>
            </a:extLst>
          </p:cNvPr>
          <p:cNvSpPr>
            <a:spLocks noGrp="1"/>
          </p:cNvSpPr>
          <p:nvPr>
            <p:ph type="sldNum" sz="quarter" idx="12"/>
          </p:nvPr>
        </p:nvSpPr>
        <p:spPr/>
        <p:txBody>
          <a:bodyPr/>
          <a:lstStyle/>
          <a:p>
            <a:fld id="{844A7B69-93E2-4D34-896D-EFDD7F03AB74}" type="slidenum">
              <a:rPr lang="en-US" smtClean="0"/>
              <a:t>49</a:t>
            </a:fld>
            <a:endParaRPr lang="en-US"/>
          </a:p>
        </p:txBody>
      </p:sp>
    </p:spTree>
    <p:extLst>
      <p:ext uri="{BB962C8B-B14F-4D97-AF65-F5344CB8AC3E}">
        <p14:creationId xmlns:p14="http://schemas.microsoft.com/office/powerpoint/2010/main" val="1526230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flipV="1">
            <a:off x="11807687" y="1205947"/>
            <a:ext cx="212034" cy="371062"/>
          </a:xfrm>
        </p:spPr>
        <p:txBody>
          <a:bodyPr>
            <a:normAutofit/>
          </a:bodyPr>
          <a:lstStyle/>
          <a:p>
            <a:endParaRPr lang="en-US" sz="800"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1722782" y="1395928"/>
            <a:ext cx="8746435" cy="4078680"/>
          </a:xfrm>
        </p:spPr>
        <p:txBody>
          <a:bodyPr>
            <a:normAutofit fontScale="92500"/>
          </a:bodyPr>
          <a:lstStyle/>
          <a:p>
            <a:pPr marL="342900" indent="-342900" algn="l">
              <a:spcAft>
                <a:spcPts val="1200"/>
              </a:spcAft>
              <a:buFont typeface="Wingdings" panose="05000000000000000000" pitchFamily="2" charset="2"/>
              <a:buChar char="§"/>
            </a:pPr>
            <a:r>
              <a:rPr lang="en-US" altLang="en-US" sz="2200" dirty="0">
                <a:cs typeface="Arial" charset="0"/>
              </a:rPr>
              <a:t>If you already get benefits from Social Security or Railroad Retirement, you are automatically enrolled in Part A &amp; B the first day of the month you turn 65.</a:t>
            </a:r>
          </a:p>
          <a:p>
            <a:pPr marL="342900" indent="-342900" algn="l">
              <a:spcAft>
                <a:spcPts val="1200"/>
              </a:spcAft>
              <a:buFont typeface="Wingdings" panose="05000000000000000000" pitchFamily="2" charset="2"/>
              <a:buChar char="§"/>
            </a:pPr>
            <a:r>
              <a:rPr lang="en-US" altLang="en-US" sz="2200" dirty="0">
                <a:cs typeface="Arial" charset="0"/>
              </a:rPr>
              <a:t>If you are close to 65 and currently don’t receive Social Security benefits, you need to enroll in Part A &amp; B with </a:t>
            </a:r>
            <a:r>
              <a:rPr lang="en-US" altLang="en-US" sz="2200" b="1" dirty="0">
                <a:cs typeface="Arial" charset="0"/>
              </a:rPr>
              <a:t>Social Security </a:t>
            </a:r>
            <a:r>
              <a:rPr lang="en-US" altLang="en-US" sz="2200" dirty="0">
                <a:cs typeface="Arial" charset="0"/>
              </a:rPr>
              <a:t>during your </a:t>
            </a:r>
            <a:r>
              <a:rPr lang="en-US" altLang="en-US" sz="2200" i="1" dirty="0">
                <a:cs typeface="Arial" charset="0"/>
              </a:rPr>
              <a:t>Initial Enrollment Period</a:t>
            </a:r>
            <a:r>
              <a:rPr lang="en-US" altLang="en-US" sz="2200" dirty="0">
                <a:cs typeface="Arial" charset="0"/>
              </a:rPr>
              <a:t>.  (Next Slide)</a:t>
            </a:r>
          </a:p>
          <a:p>
            <a:pPr marL="800100" lvl="1" indent="-342900" algn="l">
              <a:lnSpc>
                <a:spcPct val="110000"/>
              </a:lnSpc>
              <a:spcBef>
                <a:spcPts val="0"/>
              </a:spcBef>
              <a:spcAft>
                <a:spcPts val="600"/>
              </a:spcAft>
              <a:buFont typeface="Wingdings" panose="05000000000000000000" pitchFamily="2" charset="2"/>
              <a:buChar char="§"/>
            </a:pPr>
            <a:r>
              <a:rPr lang="en-US" altLang="en-US" sz="2200" dirty="0">
                <a:cs typeface="Arial" charset="0"/>
              </a:rPr>
              <a:t>Visit </a:t>
            </a:r>
            <a:r>
              <a:rPr lang="en-US" altLang="en-US" sz="2200" b="1" dirty="0">
                <a:cs typeface="Arial" charset="0"/>
              </a:rPr>
              <a:t>socialsecurity.gov </a:t>
            </a:r>
            <a:r>
              <a:rPr lang="en-US" altLang="en-US" sz="2200" dirty="0">
                <a:cs typeface="Arial" charset="0"/>
              </a:rPr>
              <a:t> or </a:t>
            </a:r>
          </a:p>
          <a:p>
            <a:pPr marL="800100" lvl="1" indent="-342900" algn="l">
              <a:lnSpc>
                <a:spcPct val="110000"/>
              </a:lnSpc>
              <a:spcBef>
                <a:spcPts val="0"/>
              </a:spcBef>
              <a:spcAft>
                <a:spcPts val="600"/>
              </a:spcAft>
              <a:buFont typeface="Wingdings" panose="05000000000000000000" pitchFamily="2" charset="2"/>
              <a:buChar char="§"/>
            </a:pPr>
            <a:r>
              <a:rPr lang="en-US" sz="2200" dirty="0"/>
              <a:t>Call Social Security at </a:t>
            </a:r>
            <a:r>
              <a:rPr lang="en-US" sz="2200" b="1" dirty="0"/>
              <a:t>1-800-772-1213</a:t>
            </a:r>
            <a:endParaRPr lang="en-US" altLang="en-US" sz="2200" b="1" dirty="0">
              <a:cs typeface="Arial" charset="0"/>
            </a:endParaRPr>
          </a:p>
          <a:p>
            <a:pPr marL="800100" lvl="1" indent="-342900" algn="l">
              <a:lnSpc>
                <a:spcPct val="110000"/>
              </a:lnSpc>
              <a:spcBef>
                <a:spcPts val="0"/>
              </a:spcBef>
              <a:spcAft>
                <a:spcPts val="600"/>
              </a:spcAft>
              <a:buFont typeface="Wingdings" panose="05000000000000000000" pitchFamily="2" charset="2"/>
              <a:buChar char="§"/>
            </a:pPr>
            <a:r>
              <a:rPr lang="en-US" altLang="en-US" sz="2200" dirty="0">
                <a:cs typeface="Arial" charset="0"/>
              </a:rPr>
              <a:t>Or visit your local Social Security office</a:t>
            </a:r>
            <a:endParaRPr lang="en-US" altLang="en-US" sz="2200" dirty="0">
              <a:solidFill>
                <a:srgbClr val="FF0000"/>
              </a:solidFill>
              <a:cs typeface="Arial" charset="0"/>
            </a:endParaRPr>
          </a:p>
          <a:p>
            <a:pPr marL="342900" indent="-342900" algn="l">
              <a:spcAft>
                <a:spcPts val="1200"/>
              </a:spcAft>
              <a:buFont typeface="Wingdings" panose="05000000000000000000" pitchFamily="2" charset="2"/>
              <a:buChar char="§"/>
            </a:pPr>
            <a:r>
              <a:rPr lang="en-US" altLang="en-US" sz="2200" dirty="0">
                <a:cs typeface="Arial" charset="0"/>
              </a:rPr>
              <a:t>If you are under 65 and disabled, you are automatically enrolled in Medicare after receiving 24 consecutive months of SSDI disability payments.</a:t>
            </a:r>
          </a:p>
          <a:p>
            <a:pPr algn="l"/>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Enrollment in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F82C02D-8E49-4E94-B568-C5A947EFB846}"/>
              </a:ext>
            </a:extLst>
          </p:cNvPr>
          <p:cNvSpPr txBox="1"/>
          <p:nvPr/>
        </p:nvSpPr>
        <p:spPr>
          <a:xfrm>
            <a:off x="887896" y="5444488"/>
            <a:ext cx="9978886" cy="861774"/>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endParaRPr lang="en-US" sz="1400" dirty="0"/>
          </a:p>
          <a:p>
            <a:pPr algn="ctr"/>
            <a:r>
              <a:rPr lang="en-US" sz="2000" dirty="0"/>
              <a:t>Gain access to your personalized information anytime by registering with </a:t>
            </a:r>
            <a:r>
              <a:rPr lang="en-US" sz="2000" b="1" dirty="0"/>
              <a:t>MyMedicare.gov </a:t>
            </a:r>
          </a:p>
          <a:p>
            <a:endParaRPr lang="en-US" sz="1600" b="1" dirty="0"/>
          </a:p>
        </p:txBody>
      </p:sp>
    </p:spTree>
    <p:extLst>
      <p:ext uri="{BB962C8B-B14F-4D97-AF65-F5344CB8AC3E}">
        <p14:creationId xmlns:p14="http://schemas.microsoft.com/office/powerpoint/2010/main" val="762342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50</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Other Types of Health Insurance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8AAC61C8-D50F-45BA-BAA0-DA5C260802C2}"/>
              </a:ext>
            </a:extLst>
          </p:cNvPr>
          <p:cNvSpPr txBox="1">
            <a:spLocks/>
          </p:cNvSpPr>
          <p:nvPr/>
        </p:nvSpPr>
        <p:spPr>
          <a:xfrm>
            <a:off x="2898648" y="1707288"/>
            <a:ext cx="7821543" cy="42738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400" dirty="0">
                <a:cs typeface="Arial" panose="020B0604020202020204" pitchFamily="34" charset="0"/>
              </a:rPr>
              <a:t>Employer/Retiree Group Health Plan</a:t>
            </a:r>
          </a:p>
          <a:p>
            <a:pPr lvl="1">
              <a:defRPr/>
            </a:pPr>
            <a:r>
              <a:rPr lang="en-US" altLang="en-US" sz="2000" dirty="0">
                <a:cs typeface="Arial" panose="020B0604020202020204" pitchFamily="34" charset="0"/>
              </a:rPr>
              <a:t>Check with plan for coverage details.</a:t>
            </a:r>
          </a:p>
          <a:p>
            <a:pPr lvl="1">
              <a:defRPr/>
            </a:pPr>
            <a:r>
              <a:rPr lang="en-US" altLang="en-US" sz="2000" dirty="0">
                <a:cs typeface="Arial" panose="020B0604020202020204" pitchFamily="34" charset="0"/>
              </a:rPr>
              <a:t>Some offer </a:t>
            </a:r>
            <a:r>
              <a:rPr lang="en-US" altLang="en-US" sz="2000" b="1" dirty="0">
                <a:cs typeface="Arial" panose="020B0604020202020204" pitchFamily="34" charset="0"/>
              </a:rPr>
              <a:t>creditable</a:t>
            </a:r>
            <a:r>
              <a:rPr lang="en-US" altLang="en-US" sz="2000" dirty="0">
                <a:cs typeface="Arial" panose="020B0604020202020204" pitchFamily="34" charset="0"/>
              </a:rPr>
              <a:t> prescription coverage.</a:t>
            </a:r>
          </a:p>
          <a:p>
            <a:pPr lvl="1">
              <a:defRPr/>
            </a:pPr>
            <a:r>
              <a:rPr lang="en-US" altLang="en-US" sz="2000" dirty="0">
                <a:cs typeface="Arial" panose="020B0604020202020204" pitchFamily="34" charset="0"/>
              </a:rPr>
              <a:t>Contact your employer or union benefits administrator to find out how your insurance works with Medicare.</a:t>
            </a:r>
          </a:p>
          <a:p>
            <a:pPr marL="393700" lvl="1" indent="0">
              <a:buFont typeface="Arial" panose="020B0604020202020204" pitchFamily="34" charset="0"/>
              <a:buNone/>
              <a:defRPr/>
            </a:pPr>
            <a:endParaRPr lang="en-US" altLang="en-US" sz="800" dirty="0">
              <a:cs typeface="Arial" panose="020B0604020202020204" pitchFamily="34" charset="0"/>
            </a:endParaRPr>
          </a:p>
          <a:p>
            <a:pPr>
              <a:defRPr/>
            </a:pPr>
            <a:r>
              <a:rPr lang="en-US" altLang="en-US" sz="2400" dirty="0">
                <a:cs typeface="Arial" panose="020B0604020202020204" pitchFamily="34" charset="0"/>
              </a:rPr>
              <a:t>Military Coverage:  Veterans Administration (VA) or </a:t>
            </a:r>
            <a:r>
              <a:rPr lang="en-US" altLang="en-US" sz="2400" dirty="0" err="1">
                <a:cs typeface="Arial" panose="020B0604020202020204" pitchFamily="34" charset="0"/>
              </a:rPr>
              <a:t>TriCare</a:t>
            </a:r>
            <a:endParaRPr lang="en-US" altLang="en-US" sz="2400" dirty="0">
              <a:cs typeface="Arial" panose="020B0604020202020204" pitchFamily="34" charset="0"/>
            </a:endParaRPr>
          </a:p>
          <a:p>
            <a:pPr marL="0" indent="0">
              <a:buFont typeface="Arial" panose="020B0604020202020204" pitchFamily="34" charset="0"/>
              <a:buNone/>
              <a:defRPr/>
            </a:pPr>
            <a:endParaRPr lang="en-US" altLang="en-US" sz="800" b="1" dirty="0">
              <a:cs typeface="Arial" panose="020B0604020202020204" pitchFamily="34" charset="0"/>
            </a:endParaRPr>
          </a:p>
          <a:p>
            <a:pPr>
              <a:defRPr/>
            </a:pPr>
            <a:r>
              <a:rPr lang="en-US" altLang="en-US" sz="2400" dirty="0">
                <a:cs typeface="Arial" panose="020B0604020202020204" pitchFamily="34" charset="0"/>
              </a:rPr>
              <a:t>Medical Assistance/Low Income Programs</a:t>
            </a:r>
          </a:p>
          <a:p>
            <a:pPr>
              <a:defRPr/>
            </a:pPr>
            <a:endParaRPr lang="en-US" altLang="en-US" sz="2400" dirty="0">
              <a:cs typeface="Arial" panose="020B0604020202020204" pitchFamily="34" charset="0"/>
            </a:endParaRPr>
          </a:p>
          <a:p>
            <a:pPr>
              <a:defRPr/>
            </a:pPr>
            <a:endParaRPr lang="en-US" alt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67DB6FD-E355-4845-8E57-D1834EC5890F}"/>
              </a:ext>
            </a:extLst>
          </p:cNvPr>
          <p:cNvPicPr>
            <a:picLocks noChangeAspect="1" noChangeArrowheads="1"/>
          </p:cNvPicPr>
          <p:nvPr/>
        </p:nvPicPr>
        <p:blipFill>
          <a:blip r:embed="rId3" cstate="print"/>
          <a:srcRect/>
          <a:stretch>
            <a:fillRect/>
          </a:stretch>
        </p:blipFill>
        <p:spPr bwMode="auto">
          <a:xfrm>
            <a:off x="5125054" y="4761914"/>
            <a:ext cx="1941892" cy="1219200"/>
          </a:xfrm>
          <a:prstGeom prst="rect">
            <a:avLst/>
          </a:prstGeom>
          <a:noFill/>
          <a:ln w="9525">
            <a:noFill/>
            <a:miter lim="800000"/>
            <a:headEnd/>
            <a:tailEnd/>
          </a:ln>
        </p:spPr>
      </p:pic>
    </p:spTree>
    <p:extLst>
      <p:ext uri="{BB962C8B-B14F-4D97-AF65-F5344CB8AC3E}">
        <p14:creationId xmlns:p14="http://schemas.microsoft.com/office/powerpoint/2010/main" val="20271514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B173EE-D484-1030-958B-7A242C0C0637}"/>
              </a:ext>
            </a:extLst>
          </p:cNvPr>
          <p:cNvSpPr/>
          <p:nvPr/>
        </p:nvSpPr>
        <p:spPr>
          <a:xfrm>
            <a:off x="994410" y="4185302"/>
            <a:ext cx="6537960" cy="695308"/>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Presentation Outline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994410" y="1739705"/>
            <a:ext cx="7438605" cy="428390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2400" dirty="0">
                <a:cs typeface="Arial" panose="020B0604020202020204" pitchFamily="34" charset="0"/>
              </a:rPr>
              <a:t>Part 1: Enrollment in Medicare</a:t>
            </a:r>
          </a:p>
          <a:p>
            <a:pPr marL="0" indent="0">
              <a:spcAft>
                <a:spcPts val="1000"/>
              </a:spcAft>
              <a:buNone/>
            </a:pPr>
            <a:r>
              <a:rPr lang="en-US" sz="2400" dirty="0">
                <a:cs typeface="Arial" panose="020B0604020202020204" pitchFamily="34" charset="0"/>
              </a:rPr>
              <a:t>Part 2: Medicare Basics; Part A; Part B</a:t>
            </a:r>
          </a:p>
          <a:p>
            <a:pPr marL="0" indent="0">
              <a:spcAft>
                <a:spcPts val="1000"/>
              </a:spcAft>
              <a:buNone/>
            </a:pPr>
            <a:r>
              <a:rPr lang="en-US" sz="2400" dirty="0">
                <a:cs typeface="Arial" panose="020B0604020202020204" pitchFamily="34" charset="0"/>
              </a:rPr>
              <a:t>Part 3: Your Coverage Choices; Original Medicare; 	Medigap Insurance</a:t>
            </a:r>
          </a:p>
          <a:p>
            <a:pPr marL="0" indent="0">
              <a:spcAft>
                <a:spcPts val="1000"/>
              </a:spcAft>
              <a:buNone/>
            </a:pPr>
            <a:r>
              <a:rPr lang="en-US" sz="2400" dirty="0">
                <a:cs typeface="Arial" panose="020B0604020202020204" pitchFamily="34" charset="0"/>
              </a:rPr>
              <a:t>Part 4: Medicare Advantage; Other Types of Coverage</a:t>
            </a:r>
          </a:p>
          <a:p>
            <a:pPr marL="0" indent="0">
              <a:spcAft>
                <a:spcPts val="1000"/>
              </a:spcAft>
              <a:buNone/>
            </a:pPr>
            <a:r>
              <a:rPr lang="en-US" sz="2400" dirty="0">
                <a:cs typeface="Arial" panose="020B0604020202020204" pitchFamily="34" charset="0"/>
              </a:rPr>
              <a:t>Part 5: Medicare Part D; SeniorCare; Annual Open 	Enrollment Period</a:t>
            </a:r>
          </a:p>
          <a:p>
            <a:pPr marL="0" indent="0">
              <a:spcAft>
                <a:spcPts val="1000"/>
              </a:spcAft>
              <a:buNone/>
            </a:pPr>
            <a:r>
              <a:rPr lang="en-US" sz="2400" dirty="0">
                <a:cs typeface="Arial" panose="020B0604020202020204" pitchFamily="34" charset="0"/>
              </a:rPr>
              <a:t>Part 6: Help for People with Limited Income; Protect 	Yourself &amp; Prevent Fraud; Review and Resources</a:t>
            </a:r>
          </a:p>
          <a:p>
            <a:pPr marL="0" indent="0">
              <a:buNone/>
            </a:pPr>
            <a:endParaRPr lang="en-US" sz="2400" dirty="0">
              <a:cs typeface="Arial" panose="020B0604020202020204" pitchFamily="34" charset="0"/>
            </a:endParaRPr>
          </a:p>
        </p:txBody>
      </p:sp>
      <p:sp>
        <p:nvSpPr>
          <p:cNvPr id="9" name="TextBox 8">
            <a:extLst>
              <a:ext uri="{FF2B5EF4-FFF2-40B4-BE49-F238E27FC236}">
                <a16:creationId xmlns:a16="http://schemas.microsoft.com/office/drawing/2014/main" id="{9EA4FD0B-5A9E-4C38-97BE-E98AF066CACD}"/>
              </a:ext>
            </a:extLst>
          </p:cNvPr>
          <p:cNvSpPr txBox="1"/>
          <p:nvPr/>
        </p:nvSpPr>
        <p:spPr>
          <a:xfrm>
            <a:off x="8911326" y="5246107"/>
            <a:ext cx="2848741"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sz="1700" dirty="0"/>
              <a:t>Find more detailed information in your Medicare &amp; You 2023 Handbook</a:t>
            </a:r>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p:txBody>
          <a:bodyPr/>
          <a:lstStyle/>
          <a:p>
            <a:fld id="{844A7B69-93E2-4D34-896D-EFDD7F03AB74}" type="slidenum">
              <a:rPr lang="en-US" smtClean="0"/>
              <a:t>51</a:t>
            </a:fld>
            <a:endParaRPr lang="en-US"/>
          </a:p>
        </p:txBody>
      </p:sp>
      <p:pic>
        <p:nvPicPr>
          <p:cNvPr id="2" name="Picture 1">
            <a:extLst>
              <a:ext uri="{FF2B5EF4-FFF2-40B4-BE49-F238E27FC236}">
                <a16:creationId xmlns:a16="http://schemas.microsoft.com/office/drawing/2014/main" id="{BA197ABE-BD49-4AED-BABB-E4D4DD383817}"/>
              </a:ext>
            </a:extLst>
          </p:cNvPr>
          <p:cNvPicPr>
            <a:picLocks noChangeAspect="1"/>
          </p:cNvPicPr>
          <p:nvPr/>
        </p:nvPicPr>
        <p:blipFill>
          <a:blip r:embed="rId3"/>
          <a:stretch>
            <a:fillRect/>
          </a:stretch>
        </p:blipFill>
        <p:spPr>
          <a:xfrm>
            <a:off x="8869416" y="1320597"/>
            <a:ext cx="2848740" cy="3712908"/>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447457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Welcome to Medicare </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a:lstStyle/>
          <a:p>
            <a:fld id="{844A7B69-93E2-4D34-896D-EFDD7F03AB74}" type="slidenum">
              <a:rPr lang="en-US" smtClean="0"/>
              <a:t>52</a:t>
            </a:fld>
            <a:endParaRPr lang="en-US"/>
          </a:p>
        </p:txBody>
      </p:sp>
      <p:sp>
        <p:nvSpPr>
          <p:cNvPr id="11" name="Subtitle 2">
            <a:extLst>
              <a:ext uri="{FF2B5EF4-FFF2-40B4-BE49-F238E27FC236}">
                <a16:creationId xmlns:a16="http://schemas.microsoft.com/office/drawing/2014/main" id="{8B7A9E30-9C0F-4982-9881-55C979676BB1}"/>
              </a:ext>
            </a:extLst>
          </p:cNvPr>
          <p:cNvSpPr txBox="1">
            <a:spLocks/>
          </p:cNvSpPr>
          <p:nvPr/>
        </p:nvSpPr>
        <p:spPr>
          <a:xfrm>
            <a:off x="4495092" y="1970515"/>
            <a:ext cx="6078967" cy="3245296"/>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n-US" sz="21600" b="1" dirty="0"/>
              <a:t>Part 5</a:t>
            </a:r>
          </a:p>
          <a:p>
            <a:pPr>
              <a:spcAft>
                <a:spcPts val="600"/>
              </a:spcAft>
            </a:pPr>
            <a:r>
              <a:rPr lang="en-US" sz="14400" dirty="0"/>
              <a:t>Medicare Part D</a:t>
            </a:r>
          </a:p>
          <a:p>
            <a:pPr>
              <a:spcAft>
                <a:spcPts val="600"/>
              </a:spcAft>
            </a:pPr>
            <a:r>
              <a:rPr lang="en-US" sz="14400" dirty="0" err="1"/>
              <a:t>SeniorCare</a:t>
            </a:r>
            <a:endParaRPr lang="en-US" sz="14400" dirty="0"/>
          </a:p>
          <a:p>
            <a:pPr>
              <a:spcAft>
                <a:spcPts val="600"/>
              </a:spcAft>
            </a:pPr>
            <a:r>
              <a:rPr lang="en-US" sz="14400" dirty="0"/>
              <a:t>Annual Open Enrollment Period</a:t>
            </a:r>
          </a:p>
        </p:txBody>
      </p:sp>
      <p:pic>
        <p:nvPicPr>
          <p:cNvPr id="8" name="Picture 6" descr="http://images.google.com/url?source=imgres&amp;ct=img&amp;q=http://i.ehow.com/images/GlobalPhoto/Articles/5077395/PrescriptionDrugs-main_Full.jpg&amp;usg=AFQjCNE_Ow_s9jqcgpl7wCWEEwrGC_NOhQ">
            <a:extLst>
              <a:ext uri="{FF2B5EF4-FFF2-40B4-BE49-F238E27FC236}">
                <a16:creationId xmlns:a16="http://schemas.microsoft.com/office/drawing/2014/main" id="{73832E7E-38EB-49A7-9EF4-3E3A3E6427B9}"/>
              </a:ext>
            </a:extLst>
          </p:cNvPr>
          <p:cNvPicPr>
            <a:picLocks noChangeAspect="1" noChangeArrowheads="1"/>
          </p:cNvPicPr>
          <p:nvPr/>
        </p:nvPicPr>
        <p:blipFill>
          <a:blip r:embed="rId3" cstate="print"/>
          <a:srcRect/>
          <a:stretch>
            <a:fillRect/>
          </a:stretch>
        </p:blipFill>
        <p:spPr bwMode="auto">
          <a:xfrm>
            <a:off x="354564" y="1294560"/>
            <a:ext cx="4457769" cy="4268879"/>
          </a:xfrm>
          <a:prstGeom prst="rect">
            <a:avLst/>
          </a:prstGeom>
          <a:noFill/>
          <a:effectLst>
            <a:softEdge rad="635000"/>
          </a:effectLst>
        </p:spPr>
      </p:pic>
      <p:pic>
        <p:nvPicPr>
          <p:cNvPr id="9" name="Picture 8">
            <a:extLst>
              <a:ext uri="{FF2B5EF4-FFF2-40B4-BE49-F238E27FC236}">
                <a16:creationId xmlns:a16="http://schemas.microsoft.com/office/drawing/2014/main" id="{311D29F8-F0F5-4EC5-8610-E584413D33B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4120" y="5089790"/>
            <a:ext cx="3016160" cy="947298"/>
          </a:xfrm>
          <a:prstGeom prst="rect">
            <a:avLst/>
          </a:prstGeom>
          <a:noFill/>
          <a:ln>
            <a:noFill/>
          </a:ln>
        </p:spPr>
      </p:pic>
    </p:spTree>
    <p:extLst>
      <p:ext uri="{BB962C8B-B14F-4D97-AF65-F5344CB8AC3E}">
        <p14:creationId xmlns:p14="http://schemas.microsoft.com/office/powerpoint/2010/main" val="22771350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Your Coverage Choices</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4"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a:extLst>
              <a:ext uri="{FF2B5EF4-FFF2-40B4-BE49-F238E27FC236}">
                <a16:creationId xmlns:a16="http://schemas.microsoft.com/office/drawing/2014/main" id="{F9822DAF-C9E4-4654-8F73-0D42D642DF06}"/>
              </a:ext>
            </a:extLst>
          </p:cNvPr>
          <p:cNvGrpSpPr>
            <a:grpSpLocks/>
          </p:cNvGrpSpPr>
          <p:nvPr/>
        </p:nvGrpSpPr>
        <p:grpSpPr bwMode="auto">
          <a:xfrm>
            <a:off x="1437857" y="1358500"/>
            <a:ext cx="9846767" cy="4741459"/>
            <a:chOff x="100243" y="1430740"/>
            <a:chExt cx="9846582" cy="4740569"/>
          </a:xfrm>
        </p:grpSpPr>
        <p:grpSp>
          <p:nvGrpSpPr>
            <p:cNvPr id="8" name="Group 9" descr="Arrow indicating two choices">
              <a:extLst>
                <a:ext uri="{FF2B5EF4-FFF2-40B4-BE49-F238E27FC236}">
                  <a16:creationId xmlns:a16="http://schemas.microsoft.com/office/drawing/2014/main" id="{F7E5665B-600B-4786-B862-0A88C2E6EE76}"/>
                </a:ext>
              </a:extLst>
            </p:cNvPr>
            <p:cNvGrpSpPr>
              <a:grpSpLocks/>
            </p:cNvGrpSpPr>
            <p:nvPr/>
          </p:nvGrpSpPr>
          <p:grpSpPr bwMode="auto">
            <a:xfrm>
              <a:off x="1352550" y="3133988"/>
              <a:ext cx="1686319" cy="894824"/>
              <a:chOff x="3733801" y="1143000"/>
              <a:chExt cx="1686319" cy="894824"/>
            </a:xfrm>
          </p:grpSpPr>
          <p:cxnSp>
            <p:nvCxnSpPr>
              <p:cNvPr id="24" name="Straight Arrow Connector 23">
                <a:extLst>
                  <a:ext uri="{FF2B5EF4-FFF2-40B4-BE49-F238E27FC236}">
                    <a16:creationId xmlns:a16="http://schemas.microsoft.com/office/drawing/2014/main" id="{D910083E-7BD4-42C1-91C7-CAA941C16E1E}"/>
                  </a:ext>
                </a:extLst>
              </p:cNvPr>
              <p:cNvCxnSpPr/>
              <p:nvPr/>
            </p:nvCxnSpPr>
            <p:spPr>
              <a:xfrm flipH="1">
                <a:off x="3733783" y="1580887"/>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FAF42F7-0361-49DB-BBD2-0AC4D0740CF8}"/>
                  </a:ext>
                </a:extLst>
              </p:cNvPr>
              <p:cNvCxnSpPr/>
              <p:nvPr/>
            </p:nvCxnSpPr>
            <p:spPr>
              <a:xfrm>
                <a:off x="4543393" y="1580887"/>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9912EA-0492-4822-A3B5-015D5DF7DCFC}"/>
                  </a:ext>
                </a:extLst>
              </p:cNvPr>
              <p:cNvCxnSpPr/>
              <p:nvPr/>
            </p:nvCxnSpPr>
            <p:spPr>
              <a:xfrm>
                <a:off x="4543393" y="1142819"/>
                <a:ext cx="1588" cy="438068"/>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9" name="TextBox 20">
              <a:extLst>
                <a:ext uri="{FF2B5EF4-FFF2-40B4-BE49-F238E27FC236}">
                  <a16:creationId xmlns:a16="http://schemas.microsoft.com/office/drawing/2014/main" id="{3B2895CF-CD51-4011-BC95-F5C830522103}"/>
                </a:ext>
              </a:extLst>
            </p:cNvPr>
            <p:cNvSpPr txBox="1">
              <a:spLocks noChangeArrowheads="1"/>
            </p:cNvSpPr>
            <p:nvPr/>
          </p:nvSpPr>
          <p:spPr bwMode="auto">
            <a:xfrm>
              <a:off x="427547" y="1574870"/>
              <a:ext cx="3211945"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800" b="1" dirty="0">
                  <a:solidFill>
                    <a:srgbClr val="000000"/>
                  </a:solidFill>
                </a:rPr>
                <a:t>Original Medicare</a:t>
              </a:r>
            </a:p>
          </p:txBody>
        </p:sp>
        <p:sp>
          <p:nvSpPr>
            <p:cNvPr id="10" name="Rectangle 9" descr="Hospital Insurance" title="Part A">
              <a:extLst>
                <a:ext uri="{FF2B5EF4-FFF2-40B4-BE49-F238E27FC236}">
                  <a16:creationId xmlns:a16="http://schemas.microsoft.com/office/drawing/2014/main" id="{4F0E2D3E-B63D-47AE-8B49-F5B0ACC380D5}"/>
                </a:ext>
              </a:extLst>
            </p:cNvPr>
            <p:cNvSpPr/>
            <p:nvPr/>
          </p:nvSpPr>
          <p:spPr>
            <a:xfrm>
              <a:off x="685794" y="2503689"/>
              <a:ext cx="1333475" cy="1077710"/>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A</a:t>
              </a:r>
            </a:p>
            <a:p>
              <a:pPr algn="ctr">
                <a:defRPr/>
              </a:pPr>
              <a:r>
                <a:rPr lang="en-US" sz="2000" dirty="0">
                  <a:solidFill>
                    <a:prstClr val="black"/>
                  </a:solidFill>
                </a:rPr>
                <a:t>Hospital Insurance</a:t>
              </a:r>
            </a:p>
          </p:txBody>
        </p:sp>
        <p:sp>
          <p:nvSpPr>
            <p:cNvPr id="11" name="Rectangle 10" descr="Medical Insurance" title="Part B">
              <a:extLst>
                <a:ext uri="{FF2B5EF4-FFF2-40B4-BE49-F238E27FC236}">
                  <a16:creationId xmlns:a16="http://schemas.microsoft.com/office/drawing/2014/main" id="{858C742D-F8EF-4173-A5C8-B5677785E120}"/>
                </a:ext>
              </a:extLst>
            </p:cNvPr>
            <p:cNvSpPr/>
            <p:nvPr/>
          </p:nvSpPr>
          <p:spPr>
            <a:xfrm>
              <a:off x="2322476" y="2524322"/>
              <a:ext cx="1296963" cy="10681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B</a:t>
              </a:r>
            </a:p>
            <a:p>
              <a:pPr algn="ctr">
                <a:defRPr/>
              </a:pPr>
              <a:r>
                <a:rPr lang="en-US" sz="2000" dirty="0">
                  <a:solidFill>
                    <a:prstClr val="black"/>
                  </a:solidFill>
                </a:rPr>
                <a:t>Medical Insurance</a:t>
              </a:r>
            </a:p>
          </p:txBody>
        </p:sp>
        <p:sp>
          <p:nvSpPr>
            <p:cNvPr id="12" name="TextBox 3">
              <a:extLst>
                <a:ext uri="{FF2B5EF4-FFF2-40B4-BE49-F238E27FC236}">
                  <a16:creationId xmlns:a16="http://schemas.microsoft.com/office/drawing/2014/main" id="{147528D4-79FA-470D-9E25-20837447F949}"/>
                </a:ext>
              </a:extLst>
            </p:cNvPr>
            <p:cNvSpPr txBox="1">
              <a:spLocks noChangeArrowheads="1"/>
            </p:cNvSpPr>
            <p:nvPr/>
          </p:nvSpPr>
          <p:spPr bwMode="auto">
            <a:xfrm>
              <a:off x="1501272" y="3968287"/>
              <a:ext cx="1331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00"/>
                  </a:solidFill>
                </a:rPr>
                <a:t>You can add</a:t>
              </a:r>
            </a:p>
          </p:txBody>
        </p:sp>
        <p:sp>
          <p:nvSpPr>
            <p:cNvPr id="13" name="Rectangle 12" descr="Precription Drug Coverage" title="Part D">
              <a:extLst>
                <a:ext uri="{FF2B5EF4-FFF2-40B4-BE49-F238E27FC236}">
                  <a16:creationId xmlns:a16="http://schemas.microsoft.com/office/drawing/2014/main" id="{8F0F469B-B771-415B-B2E1-153101CE40DC}"/>
                </a:ext>
              </a:extLst>
            </p:cNvPr>
            <p:cNvSpPr/>
            <p:nvPr/>
          </p:nvSpPr>
          <p:spPr>
            <a:xfrm>
              <a:off x="2250125" y="4369834"/>
              <a:ext cx="1876390" cy="1801475"/>
            </a:xfrm>
            <a:prstGeom prst="rect">
              <a:avLst/>
            </a:prstGeom>
            <a:solidFill>
              <a:schemeClr val="accent1">
                <a:lumMod val="40000"/>
                <a:lumOff val="60000"/>
              </a:schemeClr>
            </a:solidFill>
            <a:ln w="3810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p:txBody>
        </p:sp>
        <p:sp>
          <p:nvSpPr>
            <p:cNvPr id="14" name="Rectangle 13" descr="Also known as Medigap policy" title="Medicare Supplement Insurance">
              <a:extLst>
                <a:ext uri="{FF2B5EF4-FFF2-40B4-BE49-F238E27FC236}">
                  <a16:creationId xmlns:a16="http://schemas.microsoft.com/office/drawing/2014/main" id="{25DDC681-3813-4D55-97D4-8E347F99E118}"/>
                </a:ext>
              </a:extLst>
            </p:cNvPr>
            <p:cNvSpPr/>
            <p:nvPr/>
          </p:nvSpPr>
          <p:spPr>
            <a:xfrm>
              <a:off x="100243" y="4337618"/>
              <a:ext cx="1811304" cy="1734811"/>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white"/>
                  </a:solidFill>
                </a:rPr>
                <a:t>Medicare Supplement Insurance (Medigap) Policy</a:t>
              </a:r>
            </a:p>
          </p:txBody>
        </p:sp>
        <p:sp>
          <p:nvSpPr>
            <p:cNvPr id="15" name="TextBox 2">
              <a:extLst>
                <a:ext uri="{FF2B5EF4-FFF2-40B4-BE49-F238E27FC236}">
                  <a16:creationId xmlns:a16="http://schemas.microsoft.com/office/drawing/2014/main" id="{01ECB887-6A5E-4E12-9434-A716C9E7BDBC}"/>
                </a:ext>
              </a:extLst>
            </p:cNvPr>
            <p:cNvSpPr txBox="1">
              <a:spLocks noChangeArrowheads="1"/>
            </p:cNvSpPr>
            <p:nvPr/>
          </p:nvSpPr>
          <p:spPr bwMode="auto">
            <a:xfrm>
              <a:off x="4138937" y="2000343"/>
              <a:ext cx="843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a:solidFill>
                    <a:srgbClr val="000000"/>
                  </a:solidFill>
                </a:rPr>
                <a:t>or</a:t>
              </a:r>
            </a:p>
          </p:txBody>
        </p:sp>
        <p:sp>
          <p:nvSpPr>
            <p:cNvPr id="16" name="TextBox 23">
              <a:extLst>
                <a:ext uri="{FF2B5EF4-FFF2-40B4-BE49-F238E27FC236}">
                  <a16:creationId xmlns:a16="http://schemas.microsoft.com/office/drawing/2014/main" id="{4B0F1D8D-6291-4E3C-94C4-1CAE911F0EFF}"/>
                </a:ext>
              </a:extLst>
            </p:cNvPr>
            <p:cNvSpPr txBox="1">
              <a:spLocks noChangeArrowheads="1"/>
            </p:cNvSpPr>
            <p:nvPr/>
          </p:nvSpPr>
          <p:spPr bwMode="auto">
            <a:xfrm>
              <a:off x="5299097" y="1656818"/>
              <a:ext cx="4647728"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400" b="1" dirty="0">
                  <a:solidFill>
                    <a:srgbClr val="000000"/>
                  </a:solidFill>
                </a:rPr>
                <a:t> </a:t>
              </a:r>
              <a:r>
                <a:rPr lang="en-US" altLang="en-US" sz="2800" b="1" dirty="0">
                  <a:solidFill>
                    <a:srgbClr val="000000"/>
                  </a:solidFill>
                </a:rPr>
                <a:t>Medicare Advantage Plan</a:t>
              </a:r>
            </a:p>
          </p:txBody>
        </p:sp>
        <p:sp>
          <p:nvSpPr>
            <p:cNvPr id="17" name="Rectangle 16" descr="Combines Part A, B and usually D" title="Part C">
              <a:extLst>
                <a:ext uri="{FF2B5EF4-FFF2-40B4-BE49-F238E27FC236}">
                  <a16:creationId xmlns:a16="http://schemas.microsoft.com/office/drawing/2014/main" id="{2A3D0019-BFE7-465F-88C1-F14B0F688AF7}"/>
                </a:ext>
              </a:extLst>
            </p:cNvPr>
            <p:cNvSpPr/>
            <p:nvPr/>
          </p:nvSpPr>
          <p:spPr>
            <a:xfrm>
              <a:off x="5963568" y="2503684"/>
              <a:ext cx="2666950" cy="98882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C</a:t>
              </a:r>
            </a:p>
            <a:p>
              <a:pPr algn="ctr">
                <a:defRPr/>
              </a:pPr>
              <a:r>
                <a:rPr lang="en-US" sz="2000" dirty="0">
                  <a:solidFill>
                    <a:prstClr val="black"/>
                  </a:solidFill>
                </a:rPr>
                <a:t>Combines Part A and Part B</a:t>
              </a:r>
            </a:p>
          </p:txBody>
        </p:sp>
        <p:sp>
          <p:nvSpPr>
            <p:cNvPr id="18" name="TextBox 22">
              <a:extLst>
                <a:ext uri="{FF2B5EF4-FFF2-40B4-BE49-F238E27FC236}">
                  <a16:creationId xmlns:a16="http://schemas.microsoft.com/office/drawing/2014/main" id="{1777D576-70D3-477D-9133-2142E98ED851}"/>
                </a:ext>
              </a:extLst>
            </p:cNvPr>
            <p:cNvSpPr txBox="1">
              <a:spLocks noChangeArrowheads="1"/>
            </p:cNvSpPr>
            <p:nvPr/>
          </p:nvSpPr>
          <p:spPr bwMode="auto">
            <a:xfrm>
              <a:off x="5663065" y="3599024"/>
              <a:ext cx="334445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dirty="0">
                  <a:solidFill>
                    <a:srgbClr val="000000"/>
                  </a:solidFill>
                </a:rPr>
                <a:t>May include or you may add</a:t>
              </a:r>
            </a:p>
          </p:txBody>
        </p:sp>
        <p:sp>
          <p:nvSpPr>
            <p:cNvPr id="19" name="Rectangle 18" descr="Prescription Drug coverage. Most Part C plans cover prescription drugs." title="Prescription Drug coverage">
              <a:extLst>
                <a:ext uri="{FF2B5EF4-FFF2-40B4-BE49-F238E27FC236}">
                  <a16:creationId xmlns:a16="http://schemas.microsoft.com/office/drawing/2014/main" id="{14E6AA0B-23DA-4D5F-8B84-D130403B463E}"/>
                </a:ext>
              </a:extLst>
            </p:cNvPr>
            <p:cNvSpPr/>
            <p:nvPr/>
          </p:nvSpPr>
          <p:spPr>
            <a:xfrm>
              <a:off x="5777946" y="3999151"/>
              <a:ext cx="3505134" cy="2134786"/>
            </a:xfrm>
            <a:prstGeom prst="rect">
              <a:avLst/>
            </a:prstGeom>
            <a:solidFill>
              <a:schemeClr val="accent1">
                <a:lumMod val="40000"/>
                <a:lumOff val="60000"/>
              </a:schemeClr>
            </a:solidFill>
            <a:ln w="3810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a:p>
              <a:pPr algn="ctr">
                <a:defRPr/>
              </a:pPr>
              <a:r>
                <a:rPr lang="en-US" sz="2000" dirty="0">
                  <a:solidFill>
                    <a:prstClr val="black"/>
                  </a:solidFill>
                </a:rPr>
                <a:t>(Most Part C plans cover prescription drugs. You may be able to add drug coverage to </a:t>
              </a:r>
              <a:r>
                <a:rPr lang="en-US" sz="2000" b="1" dirty="0">
                  <a:solidFill>
                    <a:prstClr val="black"/>
                  </a:solidFill>
                </a:rPr>
                <a:t>some</a:t>
              </a:r>
              <a:r>
                <a:rPr lang="en-US" sz="2000" dirty="0">
                  <a:solidFill>
                    <a:prstClr val="black"/>
                  </a:solidFill>
                </a:rPr>
                <a:t> plan types if </a:t>
              </a:r>
              <a:r>
                <a:rPr lang="en-US" sz="2000" i="1" dirty="0">
                  <a:solidFill>
                    <a:prstClr val="black"/>
                  </a:solidFill>
                </a:rPr>
                <a:t>not</a:t>
              </a:r>
              <a:r>
                <a:rPr lang="en-US" sz="2000" dirty="0">
                  <a:solidFill>
                    <a:prstClr val="black"/>
                  </a:solidFill>
                </a:rPr>
                <a:t> already included.)</a:t>
              </a:r>
            </a:p>
          </p:txBody>
        </p:sp>
        <p:grpSp>
          <p:nvGrpSpPr>
            <p:cNvPr id="20" name="Group 47" descr="Arrow indicating two choices">
              <a:extLst>
                <a:ext uri="{FF2B5EF4-FFF2-40B4-BE49-F238E27FC236}">
                  <a16:creationId xmlns:a16="http://schemas.microsoft.com/office/drawing/2014/main" id="{0AFE1F83-CB3A-4CAB-BBD1-B72621E5CEA8}"/>
                </a:ext>
              </a:extLst>
            </p:cNvPr>
            <p:cNvGrpSpPr>
              <a:grpSpLocks/>
            </p:cNvGrpSpPr>
            <p:nvPr/>
          </p:nvGrpSpPr>
          <p:grpSpPr bwMode="auto">
            <a:xfrm>
              <a:off x="3795363" y="1430740"/>
              <a:ext cx="1686319" cy="894824"/>
              <a:chOff x="3733801" y="1143000"/>
              <a:chExt cx="1686319" cy="894824"/>
            </a:xfrm>
          </p:grpSpPr>
          <p:cxnSp>
            <p:nvCxnSpPr>
              <p:cNvPr id="21" name="Straight Arrow Connector 20">
                <a:extLst>
                  <a:ext uri="{FF2B5EF4-FFF2-40B4-BE49-F238E27FC236}">
                    <a16:creationId xmlns:a16="http://schemas.microsoft.com/office/drawing/2014/main" id="{37AD0000-60C0-4142-B612-3C096C7BF310}"/>
                  </a:ext>
                </a:extLst>
              </p:cNvPr>
              <p:cNvCxnSpPr/>
              <p:nvPr/>
            </p:nvCxnSpPr>
            <p:spPr>
              <a:xfrm flipH="1">
                <a:off x="3734087" y="1581068"/>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13F926-20BE-4C59-AD7A-9D842995E1C5}"/>
                  </a:ext>
                </a:extLst>
              </p:cNvPr>
              <p:cNvCxnSpPr/>
              <p:nvPr/>
            </p:nvCxnSpPr>
            <p:spPr>
              <a:xfrm>
                <a:off x="4543697" y="1581068"/>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A0686F4-A675-4D9A-97F7-A90525D1545C}"/>
                  </a:ext>
                </a:extLst>
              </p:cNvPr>
              <p:cNvCxnSpPr/>
              <p:nvPr/>
            </p:nvCxnSpPr>
            <p:spPr>
              <a:xfrm>
                <a:off x="4543697" y="1143000"/>
                <a:ext cx="1587" cy="438068"/>
              </a:xfrm>
              <a:prstGeom prst="line">
                <a:avLst/>
              </a:prstGeom>
              <a:ln w="50800"/>
            </p:spPr>
            <p:style>
              <a:lnRef idx="1">
                <a:schemeClr val="accent1"/>
              </a:lnRef>
              <a:fillRef idx="0">
                <a:schemeClr val="accent1"/>
              </a:fillRef>
              <a:effectRef idx="0">
                <a:schemeClr val="accent1"/>
              </a:effectRef>
              <a:fontRef idx="minor">
                <a:schemeClr val="tx1"/>
              </a:fontRef>
            </p:style>
          </p:cxnSp>
        </p:grpSp>
      </p:grpSp>
      <p:sp>
        <p:nvSpPr>
          <p:cNvPr id="27" name="Slide Number Placeholder 26">
            <a:extLst>
              <a:ext uri="{FF2B5EF4-FFF2-40B4-BE49-F238E27FC236}">
                <a16:creationId xmlns:a16="http://schemas.microsoft.com/office/drawing/2014/main" id="{F8E21826-4954-4589-BDFC-E548A4F078A9}"/>
              </a:ext>
            </a:extLst>
          </p:cNvPr>
          <p:cNvSpPr>
            <a:spLocks noGrp="1"/>
          </p:cNvSpPr>
          <p:nvPr>
            <p:ph type="sldNum" sz="quarter" idx="12"/>
          </p:nvPr>
        </p:nvSpPr>
        <p:spPr/>
        <p:txBody>
          <a:bodyPr/>
          <a:lstStyle/>
          <a:p>
            <a:fld id="{844A7B69-93E2-4D34-896D-EFDD7F03AB74}" type="slidenum">
              <a:rPr lang="en-US" smtClean="0"/>
              <a:t>53</a:t>
            </a:fld>
            <a:endParaRPr lang="en-US"/>
          </a:p>
        </p:txBody>
      </p:sp>
      <p:sp>
        <p:nvSpPr>
          <p:cNvPr id="28" name="Oval 27">
            <a:extLst>
              <a:ext uri="{FF2B5EF4-FFF2-40B4-BE49-F238E27FC236}">
                <a16:creationId xmlns:a16="http://schemas.microsoft.com/office/drawing/2014/main" id="{E641F221-E2D4-4BD6-B382-4ADA54A2D079}"/>
              </a:ext>
            </a:extLst>
          </p:cNvPr>
          <p:cNvSpPr/>
          <p:nvPr/>
        </p:nvSpPr>
        <p:spPr>
          <a:xfrm>
            <a:off x="5414184" y="5611773"/>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And/or </a:t>
            </a:r>
          </a:p>
          <a:p>
            <a:pPr algn="ctr"/>
            <a:r>
              <a:rPr lang="en-US" dirty="0" err="1"/>
              <a:t>SeniorCare</a:t>
            </a:r>
            <a:r>
              <a:rPr lang="en-US" dirty="0"/>
              <a:t>!</a:t>
            </a:r>
          </a:p>
        </p:txBody>
      </p:sp>
      <p:cxnSp>
        <p:nvCxnSpPr>
          <p:cNvPr id="29" name="Straight Arrow Connector 28">
            <a:extLst>
              <a:ext uri="{FF2B5EF4-FFF2-40B4-BE49-F238E27FC236}">
                <a16:creationId xmlns:a16="http://schemas.microsoft.com/office/drawing/2014/main" id="{BEFD4B5C-0014-44E6-8C00-8284BA1DAE67}"/>
              </a:ext>
            </a:extLst>
          </p:cNvPr>
          <p:cNvCxnSpPr>
            <a:cxnSpLocks/>
          </p:cNvCxnSpPr>
          <p:nvPr/>
        </p:nvCxnSpPr>
        <p:spPr>
          <a:xfrm flipH="1" flipV="1">
            <a:off x="5615492" y="5251513"/>
            <a:ext cx="511702" cy="2808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4320DC7-7E97-4FA5-A80F-1329BED791AE}"/>
              </a:ext>
            </a:extLst>
          </p:cNvPr>
          <p:cNvCxnSpPr>
            <a:cxnSpLocks/>
          </p:cNvCxnSpPr>
          <p:nvPr/>
        </p:nvCxnSpPr>
        <p:spPr>
          <a:xfrm flipV="1">
            <a:off x="6486861" y="5235925"/>
            <a:ext cx="451480" cy="2964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4E202D5-1356-383B-7933-9F01772F50DD}"/>
              </a:ext>
            </a:extLst>
          </p:cNvPr>
          <p:cNvSpPr txBox="1"/>
          <p:nvPr/>
        </p:nvSpPr>
        <p:spPr>
          <a:xfrm>
            <a:off x="7143750" y="930431"/>
            <a:ext cx="2933700" cy="461665"/>
          </a:xfrm>
          <a:prstGeom prst="rect">
            <a:avLst/>
          </a:prstGeom>
          <a:solidFill>
            <a:schemeClr val="bg2"/>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2400" b="1" dirty="0"/>
              <a:t>Option 2:</a:t>
            </a:r>
          </a:p>
        </p:txBody>
      </p:sp>
      <p:sp>
        <p:nvSpPr>
          <p:cNvPr id="3" name="TextBox 2">
            <a:extLst>
              <a:ext uri="{FF2B5EF4-FFF2-40B4-BE49-F238E27FC236}">
                <a16:creationId xmlns:a16="http://schemas.microsoft.com/office/drawing/2014/main" id="{76F0DB68-7365-806E-920C-4A50498CFBAC}"/>
              </a:ext>
            </a:extLst>
          </p:cNvPr>
          <p:cNvSpPr txBox="1"/>
          <p:nvPr/>
        </p:nvSpPr>
        <p:spPr>
          <a:xfrm>
            <a:off x="1904319" y="930431"/>
            <a:ext cx="2933700" cy="461665"/>
          </a:xfrm>
          <a:prstGeom prst="rect">
            <a:avLst/>
          </a:prstGeom>
          <a:solidFill>
            <a:schemeClr val="bg2"/>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2400" b="1" dirty="0"/>
              <a:t>Option 1:</a:t>
            </a:r>
          </a:p>
        </p:txBody>
      </p:sp>
    </p:spTree>
    <p:extLst>
      <p:ext uri="{BB962C8B-B14F-4D97-AF65-F5344CB8AC3E}">
        <p14:creationId xmlns:p14="http://schemas.microsoft.com/office/powerpoint/2010/main" val="148415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740BF32-EF9A-4DA2-8CDB-1C11303044BB}"/>
              </a:ext>
            </a:extLst>
          </p:cNvPr>
          <p:cNvSpPr/>
          <p:nvPr/>
        </p:nvSpPr>
        <p:spPr>
          <a:xfrm>
            <a:off x="2487761" y="1891517"/>
            <a:ext cx="8735409" cy="2775119"/>
          </a:xfrm>
          <a:prstGeom prst="rect">
            <a:avLst/>
          </a:prstGeom>
        </p:spPr>
        <p:txBody>
          <a:bodyPr wrap="square">
            <a:spAutoFit/>
          </a:bodyPr>
          <a:lstStyle/>
          <a:p>
            <a:pPr marL="219065" indent="-219065" defTabSz="514324">
              <a:spcBef>
                <a:spcPts val="1200"/>
              </a:spcBef>
              <a:buFont typeface="Wingdings" panose="05000000000000000000" pitchFamily="2" charset="2"/>
              <a:buChar char="§"/>
            </a:pPr>
            <a:r>
              <a:rPr lang="en-US" sz="2400" dirty="0">
                <a:solidFill>
                  <a:prstClr val="black"/>
                </a:solidFill>
              </a:rPr>
              <a:t>To receive Part D coverage, you must enroll in a Part D Plan.</a:t>
            </a:r>
          </a:p>
          <a:p>
            <a:pPr marL="219065" indent="-219065" defTabSz="514324">
              <a:spcBef>
                <a:spcPts val="1200"/>
              </a:spcBef>
              <a:buFont typeface="Wingdings" panose="05000000000000000000" pitchFamily="2" charset="2"/>
              <a:buChar char="§"/>
            </a:pPr>
            <a:r>
              <a:rPr lang="en-US" sz="2400" dirty="0">
                <a:solidFill>
                  <a:prstClr val="black"/>
                </a:solidFill>
              </a:rPr>
              <a:t>Covers prescription medications.</a:t>
            </a:r>
          </a:p>
          <a:p>
            <a:pPr marL="219065" indent="-219065" defTabSz="514324">
              <a:spcBef>
                <a:spcPts val="1200"/>
              </a:spcBef>
              <a:buFont typeface="Wingdings" panose="05000000000000000000" pitchFamily="2" charset="2"/>
              <a:buChar char="§"/>
            </a:pPr>
            <a:r>
              <a:rPr lang="en-US" sz="2400" dirty="0">
                <a:solidFill>
                  <a:prstClr val="black"/>
                </a:solidFill>
              </a:rPr>
              <a:t>Run by private companies that contract with Medicare.</a:t>
            </a:r>
          </a:p>
          <a:p>
            <a:pPr marL="219065" indent="-219065" defTabSz="514324">
              <a:spcBef>
                <a:spcPts val="1200"/>
              </a:spcBef>
              <a:buFont typeface="Wingdings" panose="05000000000000000000" pitchFamily="2" charset="2"/>
              <a:buChar char="§"/>
            </a:pPr>
            <a:r>
              <a:rPr lang="en-US" sz="2400" dirty="0">
                <a:solidFill>
                  <a:prstClr val="black"/>
                </a:solidFill>
              </a:rPr>
              <a:t>Part D Plans are provided through:</a:t>
            </a:r>
          </a:p>
          <a:p>
            <a:pPr marL="591728" lvl="1" indent="-342900" defTabSz="514324">
              <a:spcBef>
                <a:spcPts val="451"/>
              </a:spcBef>
              <a:buFont typeface="Wingdings" panose="05000000000000000000" pitchFamily="2" charset="2"/>
              <a:buChar char="§"/>
            </a:pPr>
            <a:r>
              <a:rPr lang="en-US" sz="2000" dirty="0"/>
              <a:t>Medicare Prescription Drug Plans (PDPs) that work with Original Medicare.</a:t>
            </a:r>
          </a:p>
          <a:p>
            <a:pPr marL="591728" lvl="1" indent="-342900" defTabSz="514324">
              <a:spcBef>
                <a:spcPts val="451"/>
              </a:spcBef>
              <a:spcAft>
                <a:spcPts val="1200"/>
              </a:spcAft>
              <a:buFont typeface="Wingdings" panose="05000000000000000000" pitchFamily="2" charset="2"/>
              <a:buChar char="§"/>
            </a:pPr>
            <a:r>
              <a:rPr lang="en-US" sz="2000" dirty="0"/>
              <a:t>Medicare Advantage Prescription Drug Plans (MA-PDs).</a:t>
            </a:r>
          </a:p>
        </p:txBody>
      </p:sp>
      <p:grpSp>
        <p:nvGrpSpPr>
          <p:cNvPr id="10" name="Group 9" title="art">
            <a:extLst>
              <a:ext uri="{FF2B5EF4-FFF2-40B4-BE49-F238E27FC236}">
                <a16:creationId xmlns:a16="http://schemas.microsoft.com/office/drawing/2014/main" id="{5418CEA3-B397-41F0-ABE2-20B0B9CC59D2}"/>
              </a:ext>
            </a:extLst>
          </p:cNvPr>
          <p:cNvGrpSpPr/>
          <p:nvPr/>
        </p:nvGrpSpPr>
        <p:grpSpPr>
          <a:xfrm>
            <a:off x="572738" y="1891517"/>
            <a:ext cx="1466303" cy="2334650"/>
            <a:chOff x="7108784" y="1808184"/>
            <a:chExt cx="1909568" cy="2370068"/>
          </a:xfrm>
        </p:grpSpPr>
        <p:pic>
          <p:nvPicPr>
            <p:cNvPr id="11" name="Picture 10" title="Part D icon">
              <a:extLst>
                <a:ext uri="{FF2B5EF4-FFF2-40B4-BE49-F238E27FC236}">
                  <a16:creationId xmlns:a16="http://schemas.microsoft.com/office/drawing/2014/main" id="{4DC7BC17-7E8E-4253-B8F2-CCD8175247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12" name="TextBox 11" title="Part D Icon">
              <a:extLst>
                <a:ext uri="{FF2B5EF4-FFF2-40B4-BE49-F238E27FC236}">
                  <a16:creationId xmlns:a16="http://schemas.microsoft.com/office/drawing/2014/main" id="{1795D140-EFE6-4695-B113-A1FC52518835}"/>
                </a:ext>
              </a:extLst>
            </p:cNvPr>
            <p:cNvSpPr txBox="1"/>
            <p:nvPr/>
          </p:nvSpPr>
          <p:spPr>
            <a:xfrm>
              <a:off x="7108784" y="2678512"/>
              <a:ext cx="1909568" cy="1499740"/>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grpSp>
      <p:sp>
        <p:nvSpPr>
          <p:cNvPr id="13" name="TextBox 12">
            <a:extLst>
              <a:ext uri="{FF2B5EF4-FFF2-40B4-BE49-F238E27FC236}">
                <a16:creationId xmlns:a16="http://schemas.microsoft.com/office/drawing/2014/main" id="{CA0EBE9D-89CA-437F-A4C0-B83D1F6A2A4F}"/>
              </a:ext>
            </a:extLst>
          </p:cNvPr>
          <p:cNvSpPr txBox="1"/>
          <p:nvPr/>
        </p:nvSpPr>
        <p:spPr>
          <a:xfrm>
            <a:off x="2487761" y="5226387"/>
            <a:ext cx="7292009" cy="10156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defRPr/>
            </a:pPr>
            <a:endParaRPr lang="en-US" altLang="en-US" sz="800" dirty="0">
              <a:cs typeface="Arial" panose="020B0604020202020204" pitchFamily="34" charset="0"/>
            </a:endParaRPr>
          </a:p>
          <a:p>
            <a:pPr algn="ctr">
              <a:defRPr/>
            </a:pPr>
            <a:r>
              <a:rPr lang="en-US" altLang="en-US" sz="2000" dirty="0">
                <a:cs typeface="Arial" panose="020B0604020202020204" pitchFamily="34" charset="0"/>
              </a:rPr>
              <a:t>You can compare plans and enroll in a plan on the Plan Finder at: </a:t>
            </a:r>
            <a:r>
              <a:rPr lang="en-US" altLang="en-US" sz="2000" b="1" dirty="0">
                <a:solidFill>
                  <a:srgbClr val="000000"/>
                </a:solidFill>
                <a:cs typeface="Arial" panose="020B0604020202020204" pitchFamily="34" charset="0"/>
              </a:rPr>
              <a:t>www.medicare.gov</a:t>
            </a:r>
          </a:p>
          <a:p>
            <a:pPr>
              <a:defRPr/>
            </a:pPr>
            <a:endParaRPr lang="en-US" altLang="en-US" sz="1200" b="1" dirty="0">
              <a:solidFill>
                <a:srgbClr val="000000"/>
              </a:solidFill>
              <a:cs typeface="Arial" panose="020B0604020202020204" pitchFamily="34" charset="0"/>
            </a:endParaRPr>
          </a:p>
        </p:txBody>
      </p:sp>
      <p:sp>
        <p:nvSpPr>
          <p:cNvPr id="7" name="Slide Number Placeholder 6">
            <a:extLst>
              <a:ext uri="{FF2B5EF4-FFF2-40B4-BE49-F238E27FC236}">
                <a16:creationId xmlns:a16="http://schemas.microsoft.com/office/drawing/2014/main" id="{6D61C9F1-8934-4031-9AA3-2C4807B2F524}"/>
              </a:ext>
            </a:extLst>
          </p:cNvPr>
          <p:cNvSpPr>
            <a:spLocks noGrp="1"/>
          </p:cNvSpPr>
          <p:nvPr>
            <p:ph type="sldNum" sz="quarter" idx="12"/>
          </p:nvPr>
        </p:nvSpPr>
        <p:spPr/>
        <p:txBody>
          <a:bodyPr/>
          <a:lstStyle/>
          <a:p>
            <a:fld id="{844A7B69-93E2-4D34-896D-EFDD7F03AB74}" type="slidenum">
              <a:rPr lang="en-US" smtClean="0"/>
              <a:t>54</a:t>
            </a:fld>
            <a:endParaRPr lang="en-US"/>
          </a:p>
        </p:txBody>
      </p:sp>
    </p:spTree>
    <p:extLst>
      <p:ext uri="{BB962C8B-B14F-4D97-AF65-F5344CB8AC3E}">
        <p14:creationId xmlns:p14="http://schemas.microsoft.com/office/powerpoint/2010/main" val="10923812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title="Part D icon">
            <a:extLst>
              <a:ext uri="{FF2B5EF4-FFF2-40B4-BE49-F238E27FC236}">
                <a16:creationId xmlns:a16="http://schemas.microsoft.com/office/drawing/2014/main" id="{761CD212-A8E7-43A7-ABDE-17E2B152D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171" y="1212575"/>
            <a:ext cx="659367" cy="584775"/>
          </a:xfrm>
          <a:prstGeom prst="rect">
            <a:avLst/>
          </a:prstGeom>
        </p:spPr>
      </p:pic>
      <p:sp>
        <p:nvSpPr>
          <p:cNvPr id="2" name="Rectangle 1">
            <a:extLst>
              <a:ext uri="{FF2B5EF4-FFF2-40B4-BE49-F238E27FC236}">
                <a16:creationId xmlns:a16="http://schemas.microsoft.com/office/drawing/2014/main" id="{D740BF32-EF9A-4DA2-8CDB-1C11303044BB}"/>
              </a:ext>
            </a:extLst>
          </p:cNvPr>
          <p:cNvSpPr/>
          <p:nvPr/>
        </p:nvSpPr>
        <p:spPr>
          <a:xfrm>
            <a:off x="1391536" y="1212575"/>
            <a:ext cx="8587168" cy="584775"/>
          </a:xfrm>
          <a:prstGeom prst="rect">
            <a:avLst/>
          </a:prstGeom>
        </p:spPr>
        <p:txBody>
          <a:bodyPr wrap="square">
            <a:spAutoFit/>
          </a:bodyPr>
          <a:lstStyle/>
          <a:p>
            <a:pPr defTabSz="514324">
              <a:spcBef>
                <a:spcPts val="451"/>
              </a:spcBef>
              <a:spcAft>
                <a:spcPts val="1800"/>
              </a:spcAft>
            </a:pPr>
            <a:r>
              <a:rPr lang="en-US" sz="3200" b="1" dirty="0">
                <a:solidFill>
                  <a:prstClr val="black"/>
                </a:solidFill>
                <a:latin typeface="Arial" panose="020B0604020202020204" pitchFamily="34" charset="0"/>
                <a:cs typeface="Arial" panose="020B0604020202020204" pitchFamily="34" charset="0"/>
              </a:rPr>
              <a:t>Enrollment Opportunities</a:t>
            </a:r>
            <a:endParaRPr lang="en-US" sz="3200" dirty="0">
              <a:solidFill>
                <a:prstClr val="black"/>
              </a:solidFill>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6633D04-FEBA-438E-B6C0-4C3095812688}"/>
              </a:ext>
            </a:extLst>
          </p:cNvPr>
          <p:cNvSpPr>
            <a:spLocks noGrp="1"/>
          </p:cNvSpPr>
          <p:nvPr>
            <p:ph type="sldNum" sz="quarter" idx="12"/>
          </p:nvPr>
        </p:nvSpPr>
        <p:spPr>
          <a:xfrm>
            <a:off x="8035413" y="6385847"/>
            <a:ext cx="2743200" cy="365125"/>
          </a:xfrm>
        </p:spPr>
        <p:txBody>
          <a:bodyPr/>
          <a:lstStyle/>
          <a:p>
            <a:fld id="{844A7B69-93E2-4D34-896D-EFDD7F03AB74}" type="slidenum">
              <a:rPr lang="en-US" smtClean="0"/>
              <a:t>55</a:t>
            </a:fld>
            <a:endParaRPr lang="en-US"/>
          </a:p>
        </p:txBody>
      </p:sp>
      <p:graphicFrame>
        <p:nvGraphicFramePr>
          <p:cNvPr id="3" name="Diagram 2">
            <a:extLst>
              <a:ext uri="{FF2B5EF4-FFF2-40B4-BE49-F238E27FC236}">
                <a16:creationId xmlns:a16="http://schemas.microsoft.com/office/drawing/2014/main" id="{EF95344B-64B5-498E-B2A8-E3F00BA36E45}"/>
              </a:ext>
            </a:extLst>
          </p:cNvPr>
          <p:cNvGraphicFramePr/>
          <p:nvPr/>
        </p:nvGraphicFramePr>
        <p:xfrm>
          <a:off x="1391536" y="1872432"/>
          <a:ext cx="9685540" cy="47602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213983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 – 2023 Costs </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title="art">
            <a:extLst>
              <a:ext uri="{FF2B5EF4-FFF2-40B4-BE49-F238E27FC236}">
                <a16:creationId xmlns:a16="http://schemas.microsoft.com/office/drawing/2014/main" id="{89FB1AA2-6AE9-4838-B729-977A13465547}"/>
              </a:ext>
            </a:extLst>
          </p:cNvPr>
          <p:cNvGrpSpPr/>
          <p:nvPr/>
        </p:nvGrpSpPr>
        <p:grpSpPr>
          <a:xfrm>
            <a:off x="535416" y="2564848"/>
            <a:ext cx="1466303" cy="2334650"/>
            <a:chOff x="7108784" y="1808184"/>
            <a:chExt cx="1909568" cy="2370068"/>
          </a:xfrm>
        </p:grpSpPr>
        <p:pic>
          <p:nvPicPr>
            <p:cNvPr id="11" name="Picture 10" title="Part D icon">
              <a:extLst>
                <a:ext uri="{FF2B5EF4-FFF2-40B4-BE49-F238E27FC236}">
                  <a16:creationId xmlns:a16="http://schemas.microsoft.com/office/drawing/2014/main" id="{1CAD888A-7881-4C8E-9914-7F2E0035CE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12" name="TextBox 11" title="Part D Icon">
              <a:extLst>
                <a:ext uri="{FF2B5EF4-FFF2-40B4-BE49-F238E27FC236}">
                  <a16:creationId xmlns:a16="http://schemas.microsoft.com/office/drawing/2014/main" id="{B1DD98AD-401B-4B12-9C0B-8B93F6D747E3}"/>
                </a:ext>
              </a:extLst>
            </p:cNvPr>
            <p:cNvSpPr txBox="1"/>
            <p:nvPr/>
          </p:nvSpPr>
          <p:spPr>
            <a:xfrm>
              <a:off x="7108784" y="2678512"/>
              <a:ext cx="1909568" cy="1499740"/>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grpSp>
      <p:sp>
        <p:nvSpPr>
          <p:cNvPr id="7" name="Slide Number Placeholder 6">
            <a:extLst>
              <a:ext uri="{FF2B5EF4-FFF2-40B4-BE49-F238E27FC236}">
                <a16:creationId xmlns:a16="http://schemas.microsoft.com/office/drawing/2014/main" id="{47B96D34-B429-4D97-A599-6B02A096C1B5}"/>
              </a:ext>
            </a:extLst>
          </p:cNvPr>
          <p:cNvSpPr>
            <a:spLocks noGrp="1"/>
          </p:cNvSpPr>
          <p:nvPr>
            <p:ph type="sldNum" sz="quarter" idx="12"/>
          </p:nvPr>
        </p:nvSpPr>
        <p:spPr/>
        <p:txBody>
          <a:bodyPr/>
          <a:lstStyle/>
          <a:p>
            <a:fld id="{844A7B69-93E2-4D34-896D-EFDD7F03AB74}" type="slidenum">
              <a:rPr lang="en-US" smtClean="0"/>
              <a:t>56</a:t>
            </a:fld>
            <a:endParaRPr lang="en-US"/>
          </a:p>
        </p:txBody>
      </p:sp>
      <p:sp>
        <p:nvSpPr>
          <p:cNvPr id="9" name="Rectangle 8">
            <a:extLst>
              <a:ext uri="{FF2B5EF4-FFF2-40B4-BE49-F238E27FC236}">
                <a16:creationId xmlns:a16="http://schemas.microsoft.com/office/drawing/2014/main" id="{D49BCBE8-A79F-4771-90B6-A37C2DDED4AF}"/>
              </a:ext>
            </a:extLst>
          </p:cNvPr>
          <p:cNvSpPr/>
          <p:nvPr/>
        </p:nvSpPr>
        <p:spPr>
          <a:xfrm>
            <a:off x="1690641" y="1518951"/>
            <a:ext cx="9663159" cy="5414431"/>
          </a:xfrm>
          <a:prstGeom prst="rect">
            <a:avLst/>
          </a:prstGeom>
        </p:spPr>
        <p:txBody>
          <a:bodyPr wrap="square">
            <a:spAutoFit/>
          </a:bodyPr>
          <a:lstStyle/>
          <a:p>
            <a:pPr lvl="1">
              <a:lnSpc>
                <a:spcPct val="80000"/>
              </a:lnSpc>
              <a:spcAft>
                <a:spcPts val="1200"/>
              </a:spcAft>
            </a:pPr>
            <a:r>
              <a:rPr lang="en-US" altLang="en-US" sz="2400" b="1" dirty="0">
                <a:latin typeface="Arial" panose="020B0604020202020204" pitchFamily="34" charset="0"/>
                <a:cs typeface="Arial" panose="020B0604020202020204" pitchFamily="34" charset="0"/>
              </a:rPr>
              <a:t>Premiums, Deductibles, and Copays or Coinsurance</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Costs vary by plan and change </a:t>
            </a:r>
            <a:r>
              <a:rPr lang="en-US" altLang="en-US" sz="2000" b="1" dirty="0">
                <a:cs typeface="Arial" charset="0"/>
              </a:rPr>
              <a:t>annually</a:t>
            </a:r>
            <a:r>
              <a:rPr lang="en-US" altLang="en-US" sz="2000" dirty="0">
                <a:cs typeface="Arial" charset="0"/>
              </a:rPr>
              <a:t>.</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2023 premiums range from $6.60 to $113 per month</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2023 National base beneficiary premium is $32.74</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2023 Limit for a deductible is $505</a:t>
            </a:r>
          </a:p>
          <a:p>
            <a:pPr marL="1257300" lvl="2" indent="-342900">
              <a:lnSpc>
                <a:spcPct val="80000"/>
              </a:lnSpc>
              <a:spcAft>
                <a:spcPts val="3000"/>
              </a:spcAft>
              <a:buFont typeface="Wingdings" panose="05000000000000000000" pitchFamily="2" charset="2"/>
              <a:buChar char="§"/>
            </a:pPr>
            <a:r>
              <a:rPr lang="en-US" altLang="en-US" sz="2000" dirty="0">
                <a:cs typeface="Arial" charset="0"/>
              </a:rPr>
              <a:t>Copays and coinsurance may vary per drug, per plan, per pharmacy.  </a:t>
            </a:r>
          </a:p>
          <a:p>
            <a:pPr lvl="1">
              <a:lnSpc>
                <a:spcPct val="80000"/>
              </a:lnSpc>
              <a:spcAft>
                <a:spcPts val="1200"/>
              </a:spcAft>
            </a:pPr>
            <a:r>
              <a:rPr lang="en-US" altLang="en-US" sz="2400" b="1" dirty="0">
                <a:latin typeface="Arial" panose="020B0604020202020204" pitchFamily="34" charset="0"/>
                <a:cs typeface="Arial" panose="020B0604020202020204" pitchFamily="34" charset="0"/>
              </a:rPr>
              <a:t>Income Related Monthly Adjustment Amount (IRMAA)</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People with Part D who have higher incomes will pay an additional amount on top of their premium.  Income thresholds:</a:t>
            </a:r>
          </a:p>
          <a:p>
            <a:pPr marL="1714500" lvl="3" indent="-342900">
              <a:lnSpc>
                <a:spcPct val="80000"/>
              </a:lnSpc>
              <a:buFont typeface="Wingdings" panose="05000000000000000000" pitchFamily="2" charset="2"/>
              <a:buChar char="§"/>
            </a:pPr>
            <a:r>
              <a:rPr lang="en-US" altLang="en-US" sz="2000" dirty="0">
                <a:cs typeface="Arial" charset="0"/>
              </a:rPr>
              <a:t>Individuals:  $97,000</a:t>
            </a:r>
          </a:p>
          <a:p>
            <a:pPr marL="1714500" lvl="3" indent="-342900">
              <a:lnSpc>
                <a:spcPct val="80000"/>
              </a:lnSpc>
              <a:spcAft>
                <a:spcPts val="1200"/>
              </a:spcAft>
              <a:buFont typeface="Wingdings" panose="05000000000000000000" pitchFamily="2" charset="2"/>
              <a:buChar char="§"/>
            </a:pPr>
            <a:r>
              <a:rPr lang="en-US" altLang="en-US" sz="2000" dirty="0">
                <a:cs typeface="Arial" charset="0"/>
              </a:rPr>
              <a:t>Couples filing jointly:  $194,000 </a:t>
            </a:r>
          </a:p>
          <a:p>
            <a:pPr marL="1257300" lvl="2" indent="-342900">
              <a:lnSpc>
                <a:spcPct val="80000"/>
              </a:lnSpc>
              <a:spcAft>
                <a:spcPts val="1200"/>
              </a:spcAft>
              <a:buFont typeface="Wingdings" panose="05000000000000000000" pitchFamily="2" charset="2"/>
              <a:buChar char="§"/>
            </a:pPr>
            <a:r>
              <a:rPr lang="en-US" altLang="en-US" sz="1900" dirty="0">
                <a:cs typeface="Arial" charset="0"/>
              </a:rPr>
              <a:t>This amount is based on their tax filing from two years prior. (2023 amount is based on 2021 tax filing.)  Only about 5% of people with Medicare are subject to IRMAA.</a:t>
            </a:r>
          </a:p>
          <a:p>
            <a:pPr lvl="1">
              <a:lnSpc>
                <a:spcPct val="80000"/>
              </a:lnSpc>
            </a:pPr>
            <a:endParaRPr lang="en-US" altLang="en-US" sz="2200" dirty="0">
              <a:cs typeface="Arial" charset="0"/>
            </a:endParaRPr>
          </a:p>
        </p:txBody>
      </p:sp>
    </p:spTree>
    <p:extLst>
      <p:ext uri="{BB962C8B-B14F-4D97-AF65-F5344CB8AC3E}">
        <p14:creationId xmlns:p14="http://schemas.microsoft.com/office/powerpoint/2010/main" val="29905815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 – Costs </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1225B20-28A1-4F4D-8F5C-C1920EF7F6BD}"/>
              </a:ext>
            </a:extLst>
          </p:cNvPr>
          <p:cNvSpPr/>
          <p:nvPr/>
        </p:nvSpPr>
        <p:spPr>
          <a:xfrm>
            <a:off x="1880861" y="1515706"/>
            <a:ext cx="9290257" cy="5820055"/>
          </a:xfrm>
          <a:prstGeom prst="rect">
            <a:avLst/>
          </a:prstGeom>
        </p:spPr>
        <p:txBody>
          <a:bodyPr wrap="square">
            <a:spAutoFit/>
          </a:bodyPr>
          <a:lstStyle/>
          <a:p>
            <a:pPr lvl="1">
              <a:lnSpc>
                <a:spcPct val="80000"/>
              </a:lnSpc>
              <a:spcAft>
                <a:spcPts val="1200"/>
              </a:spcAft>
            </a:pPr>
            <a:r>
              <a:rPr lang="en-US" altLang="en-US" sz="2400" b="1" dirty="0">
                <a:latin typeface="Arial" panose="020B0604020202020204" pitchFamily="34" charset="0"/>
                <a:cs typeface="Arial" panose="020B0604020202020204" pitchFamily="34" charset="0"/>
              </a:rPr>
              <a:t>Late Enrollment Penalty</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You may pay a late enrollment penalty if you did not enroll in Part D during the IEP and did not have other </a:t>
            </a:r>
            <a:r>
              <a:rPr lang="en-US" altLang="en-US" sz="2000" b="1" i="1" dirty="0">
                <a:cs typeface="Arial" charset="0"/>
              </a:rPr>
              <a:t>creditable</a:t>
            </a:r>
            <a:r>
              <a:rPr lang="en-US" altLang="en-US" sz="2000" dirty="0">
                <a:cs typeface="Arial" charset="0"/>
              </a:rPr>
              <a:t> coverage*. </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The penalty is 1% of the average national monthly premium for every month you delayed enrollment.</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The penalty will be added to your monthly premium if and when you enroll in a Part D plan, and it will continue as long as you are enrolled.</a:t>
            </a:r>
          </a:p>
          <a:p>
            <a:pPr lvl="1">
              <a:lnSpc>
                <a:spcPct val="80000"/>
              </a:lnSpc>
              <a:spcAft>
                <a:spcPts val="1200"/>
              </a:spcAft>
            </a:pPr>
            <a:endParaRPr lang="en-US" altLang="en-US" sz="800" b="1" dirty="0">
              <a:latin typeface="Arial" panose="020B0604020202020204" pitchFamily="34" charset="0"/>
              <a:cs typeface="Arial" panose="020B0604020202020204" pitchFamily="34" charset="0"/>
            </a:endParaRPr>
          </a:p>
          <a:p>
            <a:pPr lvl="1">
              <a:lnSpc>
                <a:spcPct val="80000"/>
              </a:lnSpc>
              <a:spcAft>
                <a:spcPts val="1200"/>
              </a:spcAft>
            </a:pPr>
            <a:r>
              <a:rPr lang="en-US" altLang="en-US" sz="2000" b="1" dirty="0">
                <a:latin typeface="Arial" panose="020B0604020202020204" pitchFamily="34" charset="0"/>
                <a:cs typeface="Arial" panose="020B0604020202020204" pitchFamily="34" charset="0"/>
              </a:rPr>
              <a:t>*Creditable Coverage: </a:t>
            </a:r>
            <a:r>
              <a:rPr lang="en-US" altLang="en-US" sz="2000" dirty="0">
                <a:cs typeface="Arial" panose="020B0604020202020204" pitchFamily="34" charset="0"/>
              </a:rPr>
              <a:t>Other prescription drug coverage that is expected to pay, on average, at least as much as Medicare’s standard Part D coverage, such as: </a:t>
            </a:r>
            <a:endParaRPr lang="en-US" altLang="en-US" sz="2000" b="1" dirty="0">
              <a:cs typeface="Arial" panose="020B0604020202020204" pitchFamily="34" charset="0"/>
            </a:endParaRPr>
          </a:p>
          <a:p>
            <a:pPr marL="1714500" lvl="3" indent="-342900">
              <a:lnSpc>
                <a:spcPct val="80000"/>
              </a:lnSpc>
              <a:spcAft>
                <a:spcPts val="600"/>
              </a:spcAft>
              <a:buFont typeface="Wingdings" panose="05000000000000000000" pitchFamily="2" charset="2"/>
              <a:buChar char="§"/>
            </a:pPr>
            <a:r>
              <a:rPr lang="en-US" altLang="en-US" sz="2000" dirty="0">
                <a:cs typeface="Arial" panose="020B0604020202020204" pitchFamily="34" charset="0"/>
              </a:rPr>
              <a:t>Veterans drug coverage</a:t>
            </a:r>
          </a:p>
          <a:p>
            <a:pPr marL="1714500" lvl="3" indent="-342900">
              <a:lnSpc>
                <a:spcPct val="80000"/>
              </a:lnSpc>
              <a:spcAft>
                <a:spcPts val="600"/>
              </a:spcAft>
              <a:buFont typeface="Wingdings" panose="05000000000000000000" pitchFamily="2" charset="2"/>
              <a:buChar char="§"/>
            </a:pPr>
            <a:r>
              <a:rPr lang="en-US" altLang="en-US" sz="2000" dirty="0" err="1">
                <a:cs typeface="Arial" panose="020B0604020202020204" pitchFamily="34" charset="0"/>
              </a:rPr>
              <a:t>SeniorCare</a:t>
            </a:r>
            <a:endParaRPr lang="en-US" altLang="en-US" sz="2000" dirty="0">
              <a:cs typeface="Arial" panose="020B0604020202020204" pitchFamily="34" charset="0"/>
            </a:endParaRPr>
          </a:p>
          <a:p>
            <a:pPr marL="1714500" lvl="3" indent="-342900">
              <a:lnSpc>
                <a:spcPct val="80000"/>
              </a:lnSpc>
              <a:spcAft>
                <a:spcPts val="600"/>
              </a:spcAft>
              <a:buFont typeface="Wingdings" panose="05000000000000000000" pitchFamily="2" charset="2"/>
              <a:buChar char="§"/>
            </a:pPr>
            <a:r>
              <a:rPr lang="en-US" altLang="en-US" sz="2000" dirty="0">
                <a:cs typeface="Arial" panose="020B0604020202020204" pitchFamily="34" charset="0"/>
              </a:rPr>
              <a:t>Some types of Employer Coverage (must ask)</a:t>
            </a:r>
          </a:p>
          <a:p>
            <a:pPr lvl="1">
              <a:lnSpc>
                <a:spcPct val="80000"/>
              </a:lnSpc>
              <a:spcAft>
                <a:spcPts val="1200"/>
              </a:spcAft>
            </a:pPr>
            <a:endParaRPr lang="en-US" altLang="en-US" sz="2000" dirty="0">
              <a:cs typeface="Arial" panose="020B0604020202020204" pitchFamily="34" charset="0"/>
            </a:endParaRPr>
          </a:p>
          <a:p>
            <a:pPr lvl="1">
              <a:lnSpc>
                <a:spcPct val="80000"/>
              </a:lnSpc>
              <a:spcAft>
                <a:spcPts val="1200"/>
              </a:spcAft>
            </a:pPr>
            <a:endParaRPr lang="en-US" altLang="en-US" sz="2000" dirty="0">
              <a:cs typeface="Arial" panose="020B0604020202020204" pitchFamily="34" charset="0"/>
            </a:endParaRPr>
          </a:p>
          <a:p>
            <a:pPr lvl="2">
              <a:lnSpc>
                <a:spcPct val="80000"/>
              </a:lnSpc>
              <a:spcAft>
                <a:spcPts val="1200"/>
              </a:spcAft>
            </a:pPr>
            <a:endParaRPr lang="en-US" altLang="en-US" sz="2000" dirty="0">
              <a:cs typeface="Arial" charset="0"/>
            </a:endParaRPr>
          </a:p>
          <a:p>
            <a:pPr lvl="1">
              <a:lnSpc>
                <a:spcPct val="80000"/>
              </a:lnSpc>
            </a:pPr>
            <a:endParaRPr lang="en-US" altLang="en-US" sz="2200" dirty="0">
              <a:cs typeface="Arial" charset="0"/>
            </a:endParaRPr>
          </a:p>
        </p:txBody>
      </p:sp>
      <p:grpSp>
        <p:nvGrpSpPr>
          <p:cNvPr id="10" name="Group 9" title="art">
            <a:extLst>
              <a:ext uri="{FF2B5EF4-FFF2-40B4-BE49-F238E27FC236}">
                <a16:creationId xmlns:a16="http://schemas.microsoft.com/office/drawing/2014/main" id="{89FB1AA2-6AE9-4838-B729-977A13465547}"/>
              </a:ext>
            </a:extLst>
          </p:cNvPr>
          <p:cNvGrpSpPr/>
          <p:nvPr/>
        </p:nvGrpSpPr>
        <p:grpSpPr>
          <a:xfrm>
            <a:off x="684705" y="2261675"/>
            <a:ext cx="1466303" cy="2334650"/>
            <a:chOff x="7108784" y="1808184"/>
            <a:chExt cx="1909568" cy="2370068"/>
          </a:xfrm>
        </p:grpSpPr>
        <p:pic>
          <p:nvPicPr>
            <p:cNvPr id="11" name="Picture 10" title="Part D icon">
              <a:extLst>
                <a:ext uri="{FF2B5EF4-FFF2-40B4-BE49-F238E27FC236}">
                  <a16:creationId xmlns:a16="http://schemas.microsoft.com/office/drawing/2014/main" id="{1CAD888A-7881-4C8E-9914-7F2E0035CE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12" name="TextBox 11" title="Part D Icon">
              <a:extLst>
                <a:ext uri="{FF2B5EF4-FFF2-40B4-BE49-F238E27FC236}">
                  <a16:creationId xmlns:a16="http://schemas.microsoft.com/office/drawing/2014/main" id="{B1DD98AD-401B-4B12-9C0B-8B93F6D747E3}"/>
                </a:ext>
              </a:extLst>
            </p:cNvPr>
            <p:cNvSpPr txBox="1"/>
            <p:nvPr/>
          </p:nvSpPr>
          <p:spPr>
            <a:xfrm>
              <a:off x="7108784" y="2678512"/>
              <a:ext cx="1909568" cy="1499740"/>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grpSp>
      <p:sp>
        <p:nvSpPr>
          <p:cNvPr id="7" name="Slide Number Placeholder 6">
            <a:extLst>
              <a:ext uri="{FF2B5EF4-FFF2-40B4-BE49-F238E27FC236}">
                <a16:creationId xmlns:a16="http://schemas.microsoft.com/office/drawing/2014/main" id="{A0B46066-D704-4326-962C-919DC22127A8}"/>
              </a:ext>
            </a:extLst>
          </p:cNvPr>
          <p:cNvSpPr>
            <a:spLocks noGrp="1"/>
          </p:cNvSpPr>
          <p:nvPr>
            <p:ph type="sldNum" sz="quarter" idx="12"/>
          </p:nvPr>
        </p:nvSpPr>
        <p:spPr/>
        <p:txBody>
          <a:bodyPr/>
          <a:lstStyle/>
          <a:p>
            <a:fld id="{844A7B69-93E2-4D34-896D-EFDD7F03AB74}" type="slidenum">
              <a:rPr lang="en-US" smtClean="0"/>
              <a:t>57</a:t>
            </a:fld>
            <a:endParaRPr lang="en-US"/>
          </a:p>
        </p:txBody>
      </p:sp>
    </p:spTree>
    <p:extLst>
      <p:ext uri="{BB962C8B-B14F-4D97-AF65-F5344CB8AC3E}">
        <p14:creationId xmlns:p14="http://schemas.microsoft.com/office/powerpoint/2010/main" val="2217090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 – Costs </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art">
            <a:extLst>
              <a:ext uri="{FF2B5EF4-FFF2-40B4-BE49-F238E27FC236}">
                <a16:creationId xmlns:a16="http://schemas.microsoft.com/office/drawing/2014/main" id="{94C478C5-267B-408B-898E-81FBB1F8B8FB}"/>
              </a:ext>
            </a:extLst>
          </p:cNvPr>
          <p:cNvGrpSpPr/>
          <p:nvPr/>
        </p:nvGrpSpPr>
        <p:grpSpPr>
          <a:xfrm>
            <a:off x="572737" y="2102432"/>
            <a:ext cx="1466303" cy="2123736"/>
            <a:chOff x="7108787" y="2022298"/>
            <a:chExt cx="1909569" cy="2155954"/>
          </a:xfrm>
        </p:grpSpPr>
        <p:pic>
          <p:nvPicPr>
            <p:cNvPr id="8" name="Picture 7" title="Part D icon">
              <a:extLst>
                <a:ext uri="{FF2B5EF4-FFF2-40B4-BE49-F238E27FC236}">
                  <a16:creationId xmlns:a16="http://schemas.microsoft.com/office/drawing/2014/main" id="{761CD212-A8E7-43A7-ABDE-17E2B152D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Part D Icon">
              <a:extLst>
                <a:ext uri="{FF2B5EF4-FFF2-40B4-BE49-F238E27FC236}">
                  <a16:creationId xmlns:a16="http://schemas.microsoft.com/office/drawing/2014/main" id="{D57A0D13-9F13-4E2E-A3A7-7DBC9F5A4891}"/>
                </a:ext>
              </a:extLst>
            </p:cNvPr>
            <p:cNvSpPr txBox="1"/>
            <p:nvPr/>
          </p:nvSpPr>
          <p:spPr>
            <a:xfrm>
              <a:off x="7108787" y="2678512"/>
              <a:ext cx="1909569" cy="1499740"/>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grpSp>
      <p:sp>
        <p:nvSpPr>
          <p:cNvPr id="10" name="Rectangle 9">
            <a:extLst>
              <a:ext uri="{FF2B5EF4-FFF2-40B4-BE49-F238E27FC236}">
                <a16:creationId xmlns:a16="http://schemas.microsoft.com/office/drawing/2014/main" id="{73B3917D-96FC-451F-A289-F0FE4F09EC3C}"/>
              </a:ext>
            </a:extLst>
          </p:cNvPr>
          <p:cNvSpPr/>
          <p:nvPr/>
        </p:nvSpPr>
        <p:spPr>
          <a:xfrm>
            <a:off x="2471289" y="3671105"/>
            <a:ext cx="952500" cy="736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solidFill>
                  <a:schemeClr val="tx2">
                    <a:lumMod val="50000"/>
                  </a:schemeClr>
                </a:solidFill>
              </a:rPr>
              <a:t>D</a:t>
            </a:r>
          </a:p>
        </p:txBody>
      </p:sp>
      <p:sp>
        <p:nvSpPr>
          <p:cNvPr id="11" name="Flowchart: Process 10">
            <a:extLst>
              <a:ext uri="{FF2B5EF4-FFF2-40B4-BE49-F238E27FC236}">
                <a16:creationId xmlns:a16="http://schemas.microsoft.com/office/drawing/2014/main" id="{20C9B6D5-4C3A-4809-95AD-A22A2E1B2509}"/>
              </a:ext>
            </a:extLst>
          </p:cNvPr>
          <p:cNvSpPr/>
          <p:nvPr/>
        </p:nvSpPr>
        <p:spPr>
          <a:xfrm>
            <a:off x="3423789" y="3488079"/>
            <a:ext cx="2392362" cy="10398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rPr>
              <a:t>Initial Coverage </a:t>
            </a:r>
          </a:p>
          <a:p>
            <a:pPr algn="ctr">
              <a:defRPr/>
            </a:pPr>
            <a:r>
              <a:rPr lang="en-US" sz="2400" b="1" dirty="0">
                <a:solidFill>
                  <a:schemeClr val="bg1"/>
                </a:solidFill>
              </a:rPr>
              <a:t>Period</a:t>
            </a:r>
          </a:p>
        </p:txBody>
      </p:sp>
      <p:sp>
        <p:nvSpPr>
          <p:cNvPr id="12" name="Rectangle 11">
            <a:extLst>
              <a:ext uri="{FF2B5EF4-FFF2-40B4-BE49-F238E27FC236}">
                <a16:creationId xmlns:a16="http://schemas.microsoft.com/office/drawing/2014/main" id="{A2AF84DB-7CAD-4C3D-A60E-BF80BE838052}"/>
              </a:ext>
            </a:extLst>
          </p:cNvPr>
          <p:cNvSpPr/>
          <p:nvPr/>
        </p:nvSpPr>
        <p:spPr>
          <a:xfrm>
            <a:off x="5816151" y="3488079"/>
            <a:ext cx="2203450" cy="10572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Coverage</a:t>
            </a:r>
            <a:r>
              <a:rPr lang="en-US" dirty="0"/>
              <a:t> </a:t>
            </a:r>
            <a:r>
              <a:rPr lang="en-US" sz="2400" b="1" dirty="0">
                <a:solidFill>
                  <a:schemeClr val="tx1"/>
                </a:solidFill>
              </a:rPr>
              <a:t>Gap</a:t>
            </a:r>
          </a:p>
        </p:txBody>
      </p:sp>
      <p:sp>
        <p:nvSpPr>
          <p:cNvPr id="13" name="Right Arrow 5">
            <a:extLst>
              <a:ext uri="{FF2B5EF4-FFF2-40B4-BE49-F238E27FC236}">
                <a16:creationId xmlns:a16="http://schemas.microsoft.com/office/drawing/2014/main" id="{372600DF-7CB9-4F13-BB18-1850F1B3EBFF}"/>
              </a:ext>
            </a:extLst>
          </p:cNvPr>
          <p:cNvSpPr/>
          <p:nvPr/>
        </p:nvSpPr>
        <p:spPr>
          <a:xfrm>
            <a:off x="8019601" y="3287449"/>
            <a:ext cx="2911476" cy="1373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rPr>
              <a:t>Catastrophic Period</a:t>
            </a:r>
          </a:p>
        </p:txBody>
      </p:sp>
      <p:sp>
        <p:nvSpPr>
          <p:cNvPr id="14" name="TextBox 17">
            <a:extLst>
              <a:ext uri="{FF2B5EF4-FFF2-40B4-BE49-F238E27FC236}">
                <a16:creationId xmlns:a16="http://schemas.microsoft.com/office/drawing/2014/main" id="{2AFEB7BE-C575-44CF-B276-47F2587BF619}"/>
              </a:ext>
            </a:extLst>
          </p:cNvPr>
          <p:cNvSpPr txBox="1">
            <a:spLocks noChangeArrowheads="1"/>
          </p:cNvSpPr>
          <p:nvPr/>
        </p:nvSpPr>
        <p:spPr bwMode="auto">
          <a:xfrm>
            <a:off x="3437024" y="4545354"/>
            <a:ext cx="2392362" cy="120032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dirty="0">
                <a:latin typeface="+mn-lt"/>
              </a:rPr>
              <a:t>Beneficiary pays either 25% or actuarially equivalent tier structure</a:t>
            </a:r>
            <a:r>
              <a:rPr lang="en-US" altLang="en-US" sz="1600" dirty="0"/>
              <a:t>.</a:t>
            </a:r>
          </a:p>
        </p:txBody>
      </p:sp>
      <p:sp>
        <p:nvSpPr>
          <p:cNvPr id="15" name="TextBox 19">
            <a:extLst>
              <a:ext uri="{FF2B5EF4-FFF2-40B4-BE49-F238E27FC236}">
                <a16:creationId xmlns:a16="http://schemas.microsoft.com/office/drawing/2014/main" id="{C837E61D-CDC2-44A2-B4D5-4A76F8AB64BC}"/>
              </a:ext>
            </a:extLst>
          </p:cNvPr>
          <p:cNvSpPr txBox="1">
            <a:spLocks noChangeArrowheads="1"/>
          </p:cNvSpPr>
          <p:nvPr/>
        </p:nvSpPr>
        <p:spPr bwMode="auto">
          <a:xfrm>
            <a:off x="5827747" y="4547060"/>
            <a:ext cx="2203450" cy="120032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dirty="0">
                <a:latin typeface="+mn-lt"/>
              </a:rPr>
              <a:t>Beneficiary pays 25% of brand name drugs and 25% of generic drugs.</a:t>
            </a:r>
          </a:p>
        </p:txBody>
      </p:sp>
      <p:sp>
        <p:nvSpPr>
          <p:cNvPr id="16" name="TextBox 25">
            <a:extLst>
              <a:ext uri="{FF2B5EF4-FFF2-40B4-BE49-F238E27FC236}">
                <a16:creationId xmlns:a16="http://schemas.microsoft.com/office/drawing/2014/main" id="{85E907B8-DA13-402A-A9BF-AB8045F357E9}"/>
              </a:ext>
            </a:extLst>
          </p:cNvPr>
          <p:cNvSpPr txBox="1">
            <a:spLocks noChangeArrowheads="1"/>
          </p:cNvSpPr>
          <p:nvPr/>
        </p:nvSpPr>
        <p:spPr bwMode="auto">
          <a:xfrm>
            <a:off x="8042792" y="4545354"/>
            <a:ext cx="2203450" cy="120032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dirty="0">
                <a:latin typeface="+mn-lt"/>
              </a:rPr>
              <a:t>Beneficiary pays 5% or $4.15 for generics and $10.35 for brand-names.</a:t>
            </a:r>
          </a:p>
        </p:txBody>
      </p:sp>
      <p:sp>
        <p:nvSpPr>
          <p:cNvPr id="17" name="Rectangle 16">
            <a:extLst>
              <a:ext uri="{FF2B5EF4-FFF2-40B4-BE49-F238E27FC236}">
                <a16:creationId xmlns:a16="http://schemas.microsoft.com/office/drawing/2014/main" id="{20BC3CF8-F734-4B20-BEBF-F4B78A5F164C}"/>
              </a:ext>
            </a:extLst>
          </p:cNvPr>
          <p:cNvSpPr/>
          <p:nvPr/>
        </p:nvSpPr>
        <p:spPr>
          <a:xfrm rot="18492975">
            <a:off x="2527714" y="2204238"/>
            <a:ext cx="1715533" cy="707886"/>
          </a:xfrm>
          <a:prstGeom prst="rect">
            <a:avLst/>
          </a:prstGeom>
          <a:noFill/>
        </p:spPr>
        <p:txBody>
          <a:bodyPr wrap="none">
            <a:spAutoFit/>
          </a:bodyPr>
          <a:lstStyle/>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Deductible =</a:t>
            </a:r>
          </a:p>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$505 or less</a:t>
            </a:r>
          </a:p>
        </p:txBody>
      </p:sp>
      <p:sp>
        <p:nvSpPr>
          <p:cNvPr id="18" name="Rectangle 17">
            <a:extLst>
              <a:ext uri="{FF2B5EF4-FFF2-40B4-BE49-F238E27FC236}">
                <a16:creationId xmlns:a16="http://schemas.microsoft.com/office/drawing/2014/main" id="{DD608DAA-32FF-48F5-B1DC-5B84CA64505D}"/>
              </a:ext>
            </a:extLst>
          </p:cNvPr>
          <p:cNvSpPr/>
          <p:nvPr/>
        </p:nvSpPr>
        <p:spPr>
          <a:xfrm rot="18492975">
            <a:off x="4892670" y="1887179"/>
            <a:ext cx="3009979" cy="707886"/>
          </a:xfrm>
          <a:prstGeom prst="rect">
            <a:avLst/>
          </a:prstGeom>
          <a:noFill/>
        </p:spPr>
        <p:txBody>
          <a:bodyPr wrap="square">
            <a:spAutoFit/>
          </a:bodyPr>
          <a:lstStyle/>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TOTAL drug costs </a:t>
            </a:r>
            <a:r>
              <a:rPr lang="en-US" sz="2000"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a:t>
            </a:r>
          </a:p>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$4,660</a:t>
            </a:r>
          </a:p>
        </p:txBody>
      </p:sp>
      <p:sp>
        <p:nvSpPr>
          <p:cNvPr id="19" name="Rectangle 18">
            <a:extLst>
              <a:ext uri="{FF2B5EF4-FFF2-40B4-BE49-F238E27FC236}">
                <a16:creationId xmlns:a16="http://schemas.microsoft.com/office/drawing/2014/main" id="{0EB5D9BE-8B48-412B-9FF5-F48E709E617C}"/>
              </a:ext>
            </a:extLst>
          </p:cNvPr>
          <p:cNvSpPr/>
          <p:nvPr/>
        </p:nvSpPr>
        <p:spPr>
          <a:xfrm rot="18492975">
            <a:off x="7388759" y="1932991"/>
            <a:ext cx="2443681" cy="707886"/>
          </a:xfrm>
          <a:prstGeom prst="rect">
            <a:avLst/>
          </a:prstGeom>
          <a:noFill/>
        </p:spPr>
        <p:txBody>
          <a:bodyPr wrap="none">
            <a:spAutoFit/>
          </a:bodyPr>
          <a:lstStyle/>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Total OOP costs = </a:t>
            </a:r>
          </a:p>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$7,400 </a:t>
            </a:r>
          </a:p>
        </p:txBody>
      </p:sp>
      <p:sp>
        <p:nvSpPr>
          <p:cNvPr id="20" name="Down Arrow 21">
            <a:extLst>
              <a:ext uri="{FF2B5EF4-FFF2-40B4-BE49-F238E27FC236}">
                <a16:creationId xmlns:a16="http://schemas.microsoft.com/office/drawing/2014/main" id="{3173192B-8539-45E5-A9A0-7615C6EF5C5D}"/>
              </a:ext>
            </a:extLst>
          </p:cNvPr>
          <p:cNvSpPr/>
          <p:nvPr/>
        </p:nvSpPr>
        <p:spPr>
          <a:xfrm rot="2207734">
            <a:off x="5953808" y="2775766"/>
            <a:ext cx="207963" cy="709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Down Arrow 21">
            <a:extLst>
              <a:ext uri="{FF2B5EF4-FFF2-40B4-BE49-F238E27FC236}">
                <a16:creationId xmlns:a16="http://schemas.microsoft.com/office/drawing/2014/main" id="{3105400D-3D26-4797-BF01-956ACC934950}"/>
              </a:ext>
            </a:extLst>
          </p:cNvPr>
          <p:cNvSpPr/>
          <p:nvPr/>
        </p:nvSpPr>
        <p:spPr>
          <a:xfrm rot="2207734">
            <a:off x="8171563" y="2789746"/>
            <a:ext cx="207963" cy="709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Box 26">
            <a:extLst>
              <a:ext uri="{FF2B5EF4-FFF2-40B4-BE49-F238E27FC236}">
                <a16:creationId xmlns:a16="http://schemas.microsoft.com/office/drawing/2014/main" id="{6E832130-6C2C-424B-A121-A2CA44F7A30A}"/>
              </a:ext>
            </a:extLst>
          </p:cNvPr>
          <p:cNvSpPr txBox="1">
            <a:spLocks noChangeArrowheads="1"/>
          </p:cNvSpPr>
          <p:nvPr/>
        </p:nvSpPr>
        <p:spPr bwMode="auto">
          <a:xfrm>
            <a:off x="1116282" y="5843136"/>
            <a:ext cx="9814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dirty="0"/>
              <a:t>From January 1, 2023 (or a later start date for those who enroll after January 1).</a:t>
            </a:r>
          </a:p>
        </p:txBody>
      </p:sp>
      <p:sp>
        <p:nvSpPr>
          <p:cNvPr id="3" name="Slide Number Placeholder 2">
            <a:extLst>
              <a:ext uri="{FF2B5EF4-FFF2-40B4-BE49-F238E27FC236}">
                <a16:creationId xmlns:a16="http://schemas.microsoft.com/office/drawing/2014/main" id="{BD4C4C54-74FA-49BD-AE55-2AAA824E54A5}"/>
              </a:ext>
            </a:extLst>
          </p:cNvPr>
          <p:cNvSpPr>
            <a:spLocks noGrp="1"/>
          </p:cNvSpPr>
          <p:nvPr>
            <p:ph type="sldNum" sz="quarter" idx="12"/>
          </p:nvPr>
        </p:nvSpPr>
        <p:spPr/>
        <p:txBody>
          <a:bodyPr/>
          <a:lstStyle/>
          <a:p>
            <a:fld id="{844A7B69-93E2-4D34-896D-EFDD7F03AB74}" type="slidenum">
              <a:rPr lang="en-US" smtClean="0"/>
              <a:t>58</a:t>
            </a:fld>
            <a:endParaRPr lang="en-US"/>
          </a:p>
        </p:txBody>
      </p:sp>
    </p:spTree>
    <p:extLst>
      <p:ext uri="{BB962C8B-B14F-4D97-AF65-F5344CB8AC3E}">
        <p14:creationId xmlns:p14="http://schemas.microsoft.com/office/powerpoint/2010/main" val="25254364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59</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art">
            <a:extLst>
              <a:ext uri="{FF2B5EF4-FFF2-40B4-BE49-F238E27FC236}">
                <a16:creationId xmlns:a16="http://schemas.microsoft.com/office/drawing/2014/main" id="{94C478C5-267B-408B-898E-81FBB1F8B8FB}"/>
              </a:ext>
            </a:extLst>
          </p:cNvPr>
          <p:cNvGrpSpPr/>
          <p:nvPr/>
        </p:nvGrpSpPr>
        <p:grpSpPr>
          <a:xfrm>
            <a:off x="572737" y="2102432"/>
            <a:ext cx="1466303" cy="2277624"/>
            <a:chOff x="7108787" y="2022298"/>
            <a:chExt cx="1909569" cy="2312176"/>
          </a:xfrm>
        </p:grpSpPr>
        <p:pic>
          <p:nvPicPr>
            <p:cNvPr id="8" name="Picture 7" title="Part D icon">
              <a:extLst>
                <a:ext uri="{FF2B5EF4-FFF2-40B4-BE49-F238E27FC236}">
                  <a16:creationId xmlns:a16="http://schemas.microsoft.com/office/drawing/2014/main" id="{761CD212-A8E7-43A7-ABDE-17E2B152D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Part D Icon">
              <a:extLst>
                <a:ext uri="{FF2B5EF4-FFF2-40B4-BE49-F238E27FC236}">
                  <a16:creationId xmlns:a16="http://schemas.microsoft.com/office/drawing/2014/main" id="{D57A0D13-9F13-4E2E-A3A7-7DBC9F5A4891}"/>
                </a:ext>
              </a:extLst>
            </p:cNvPr>
            <p:cNvSpPr txBox="1"/>
            <p:nvPr/>
          </p:nvSpPr>
          <p:spPr>
            <a:xfrm>
              <a:off x="7108787" y="2678512"/>
              <a:ext cx="1909569" cy="1655962"/>
            </a:xfrm>
            <a:prstGeom prst="rect">
              <a:avLst/>
            </a:prstGeom>
            <a:noFill/>
          </p:spPr>
          <p:txBody>
            <a:bodyPr wrap="square" rtlCol="0">
              <a:spAutoFit/>
            </a:bodyPr>
            <a:lstStyle/>
            <a:p>
              <a:pPr algn="ctr"/>
              <a:r>
                <a:rPr lang="en-US" sz="2000" b="1" dirty="0">
                  <a:solidFill>
                    <a:schemeClr val="tx2"/>
                  </a:solidFill>
                </a:rPr>
                <a:t>Part D</a:t>
              </a:r>
            </a:p>
            <a:p>
              <a:pPr algn="ctr"/>
              <a:r>
                <a:rPr lang="en-US" sz="2000" dirty="0">
                  <a:solidFill>
                    <a:schemeClr val="tx2"/>
                  </a:solidFill>
                </a:rPr>
                <a:t>Medicare prescription drug coverage</a:t>
              </a:r>
            </a:p>
          </p:txBody>
        </p:sp>
      </p:grpSp>
      <p:sp>
        <p:nvSpPr>
          <p:cNvPr id="2" name="Rectangle 1">
            <a:extLst>
              <a:ext uri="{FF2B5EF4-FFF2-40B4-BE49-F238E27FC236}">
                <a16:creationId xmlns:a16="http://schemas.microsoft.com/office/drawing/2014/main" id="{EA95CB36-4B99-45D0-97C8-1C33F9EC47EB}"/>
              </a:ext>
            </a:extLst>
          </p:cNvPr>
          <p:cNvSpPr/>
          <p:nvPr/>
        </p:nvSpPr>
        <p:spPr>
          <a:xfrm>
            <a:off x="3249973" y="1517657"/>
            <a:ext cx="3509294" cy="584775"/>
          </a:xfrm>
          <a:prstGeom prst="rect">
            <a:avLst/>
          </a:prstGeom>
        </p:spPr>
        <p:txBody>
          <a:bodyPr wrap="none">
            <a:spAutoFit/>
          </a:bodyPr>
          <a:lstStyle/>
          <a:p>
            <a:r>
              <a:rPr lang="en-US" altLang="en-US" sz="3200" b="1">
                <a:latin typeface="Arial" panose="020B0604020202020204" pitchFamily="34" charset="0"/>
                <a:cs typeface="Arial" panose="020B0604020202020204" pitchFamily="34" charset="0"/>
              </a:rPr>
              <a:t>What is Covered </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3A8923C-9103-4668-87EE-F78841CD6863}"/>
              </a:ext>
            </a:extLst>
          </p:cNvPr>
          <p:cNvSpPr/>
          <p:nvPr/>
        </p:nvSpPr>
        <p:spPr>
          <a:xfrm>
            <a:off x="2933007" y="2171688"/>
            <a:ext cx="8113535" cy="3908762"/>
          </a:xfrm>
          <a:prstGeom prst="rect">
            <a:avLst/>
          </a:prstGeom>
        </p:spPr>
        <p:txBody>
          <a:bodyPr wrap="square">
            <a:spAutoFit/>
          </a:bodyPr>
          <a:lstStyle/>
          <a:p>
            <a:pPr marL="342900" indent="-342900">
              <a:spcAft>
                <a:spcPts val="1200"/>
              </a:spcAft>
              <a:buFont typeface="Wingdings" panose="05000000000000000000" pitchFamily="2" charset="2"/>
              <a:buChar char="§"/>
            </a:pPr>
            <a:r>
              <a:rPr lang="en-US" altLang="en-US" sz="2600" dirty="0">
                <a:cs typeface="Arial" charset="0"/>
              </a:rPr>
              <a:t>Prescribed medications</a:t>
            </a:r>
          </a:p>
          <a:p>
            <a:pPr marL="342900" indent="-342900">
              <a:spcAft>
                <a:spcPts val="1200"/>
              </a:spcAft>
              <a:buFont typeface="Wingdings" panose="05000000000000000000" pitchFamily="2" charset="2"/>
              <a:buChar char="§"/>
            </a:pPr>
            <a:r>
              <a:rPr lang="en-US" altLang="en-US" sz="2600" dirty="0">
                <a:cs typeface="Arial" charset="0"/>
              </a:rPr>
              <a:t>Medications that are included in a plan’s formulary (Not all medications are covered by all plans.)</a:t>
            </a:r>
          </a:p>
          <a:p>
            <a:pPr marL="342900" indent="-342900">
              <a:spcAft>
                <a:spcPts val="1200"/>
              </a:spcAft>
              <a:buFont typeface="Wingdings" panose="05000000000000000000" pitchFamily="2" charset="2"/>
              <a:buChar char="§"/>
            </a:pPr>
            <a:r>
              <a:rPr lang="en-US" altLang="en-US" sz="2600" dirty="0">
                <a:cs typeface="Arial" charset="0"/>
              </a:rPr>
              <a:t>Insulin and needles and syringes for the administration of insulin</a:t>
            </a:r>
          </a:p>
          <a:p>
            <a:pPr marL="342900" indent="-342900">
              <a:spcAft>
                <a:spcPts val="1200"/>
              </a:spcAft>
              <a:buFont typeface="Wingdings" panose="05000000000000000000" pitchFamily="2" charset="2"/>
              <a:buChar char="§"/>
            </a:pPr>
            <a:r>
              <a:rPr lang="en-US" altLang="en-US" sz="2600" dirty="0">
                <a:cs typeface="Arial" charset="0"/>
              </a:rPr>
              <a:t>Medications must be for medically prescribed use.</a:t>
            </a:r>
          </a:p>
          <a:p>
            <a:pPr marL="342900" indent="-342900">
              <a:spcAft>
                <a:spcPts val="1200"/>
              </a:spcAft>
              <a:buFont typeface="Wingdings" panose="05000000000000000000" pitchFamily="2" charset="2"/>
              <a:buChar char="§"/>
            </a:pPr>
            <a:r>
              <a:rPr lang="en-US" altLang="en-US" sz="2600" dirty="0">
                <a:cs typeface="Arial" charset="0"/>
              </a:rPr>
              <a:t>The law excludes certain medications from coverage under Part D.</a:t>
            </a:r>
          </a:p>
        </p:txBody>
      </p:sp>
    </p:spTree>
    <p:extLst>
      <p:ext uri="{BB962C8B-B14F-4D97-AF65-F5344CB8AC3E}">
        <p14:creationId xmlns:p14="http://schemas.microsoft.com/office/powerpoint/2010/main" val="453605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EF3A7CAE-0E4A-4FD7-8C73-A0E7FFA376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02329" y="1169523"/>
            <a:ext cx="4113159" cy="256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Enrollment in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206475B-B729-4F6E-A353-5103569BB9FA}"/>
              </a:ext>
            </a:extLst>
          </p:cNvPr>
          <p:cNvSpPr/>
          <p:nvPr/>
        </p:nvSpPr>
        <p:spPr>
          <a:xfrm>
            <a:off x="800101" y="1577341"/>
            <a:ext cx="9457082" cy="4745915"/>
          </a:xfrm>
          <a:prstGeom prst="rect">
            <a:avLst/>
          </a:prstGeom>
        </p:spPr>
        <p:txBody>
          <a:bodyPr wrap="square">
            <a:spAutoFit/>
          </a:bodyPr>
          <a:lstStyle/>
          <a:p>
            <a:pPr marL="342900" indent="-342900">
              <a:lnSpc>
                <a:spcPct val="90000"/>
              </a:lnSpc>
              <a:buFont typeface="Wingdings" panose="05000000000000000000" pitchFamily="2" charset="2"/>
              <a:buChar char="§"/>
            </a:pPr>
            <a:r>
              <a:rPr lang="en-US" altLang="en-US" sz="2400" b="1" dirty="0">
                <a:cs typeface="Arial" charset="0"/>
              </a:rPr>
              <a:t>Initial Enrollment Period</a:t>
            </a:r>
          </a:p>
          <a:p>
            <a:pPr lvl="1">
              <a:lnSpc>
                <a:spcPct val="90000"/>
              </a:lnSpc>
            </a:pPr>
            <a:r>
              <a:rPr lang="en-US" altLang="en-US" sz="2000" dirty="0">
                <a:cs typeface="Arial" charset="0"/>
              </a:rPr>
              <a:t>7-month period includes 3 months before, month of, and </a:t>
            </a:r>
          </a:p>
          <a:p>
            <a:pPr lvl="1">
              <a:lnSpc>
                <a:spcPct val="90000"/>
              </a:lnSpc>
            </a:pPr>
            <a:r>
              <a:rPr lang="en-US" altLang="en-US" sz="2000" dirty="0">
                <a:cs typeface="Arial" charset="0"/>
              </a:rPr>
              <a:t>3 months after 65</a:t>
            </a:r>
            <a:r>
              <a:rPr lang="en-US" altLang="en-US" sz="2000" baseline="30000" dirty="0">
                <a:cs typeface="Arial" charset="0"/>
              </a:rPr>
              <a:t>th</a:t>
            </a:r>
            <a:r>
              <a:rPr lang="en-US" altLang="en-US" sz="2000" dirty="0">
                <a:cs typeface="Arial" charset="0"/>
              </a:rPr>
              <a:t> birthday.</a:t>
            </a:r>
          </a:p>
          <a:p>
            <a:pPr>
              <a:lnSpc>
                <a:spcPct val="90000"/>
              </a:lnSpc>
            </a:pPr>
            <a:endParaRPr lang="en-US" altLang="en-US" sz="2000" dirty="0">
              <a:cs typeface="Arial" charset="0"/>
            </a:endParaRPr>
          </a:p>
          <a:p>
            <a:pPr marL="342900" indent="-342900">
              <a:lnSpc>
                <a:spcPct val="90000"/>
              </a:lnSpc>
              <a:buFont typeface="Wingdings" panose="05000000000000000000" pitchFamily="2" charset="2"/>
              <a:buChar char="§"/>
            </a:pPr>
            <a:r>
              <a:rPr lang="en-US" altLang="en-US" sz="2400" b="1" dirty="0">
                <a:cs typeface="Arial" charset="0"/>
              </a:rPr>
              <a:t>Special Enrollment Periods (Next Slides)</a:t>
            </a:r>
            <a:endParaRPr lang="en-US" altLang="en-US" sz="2400" dirty="0">
              <a:cs typeface="Arial" charset="0"/>
            </a:endParaRPr>
          </a:p>
          <a:p>
            <a:pPr marL="800100" lvl="1" indent="-342900">
              <a:lnSpc>
                <a:spcPct val="90000"/>
              </a:lnSpc>
              <a:buFont typeface="Arial" panose="020B0604020202020204" pitchFamily="34" charset="0"/>
              <a:buChar char="•"/>
            </a:pPr>
            <a:r>
              <a:rPr lang="en-US" altLang="en-US" sz="2000" dirty="0">
                <a:cs typeface="Arial" charset="0"/>
              </a:rPr>
              <a:t>Active employer group health insurance coverage</a:t>
            </a:r>
          </a:p>
          <a:p>
            <a:pPr marL="800100" lvl="1" indent="-342900">
              <a:lnSpc>
                <a:spcPct val="90000"/>
              </a:lnSpc>
              <a:buFont typeface="Arial" panose="020B0604020202020204" pitchFamily="34" charset="0"/>
              <a:buChar char="•"/>
            </a:pPr>
            <a:r>
              <a:rPr lang="en-US" altLang="en-US" sz="2000" dirty="0">
                <a:cs typeface="Arial" charset="0"/>
              </a:rPr>
              <a:t>Loss of Medicaid</a:t>
            </a:r>
          </a:p>
          <a:p>
            <a:pPr marL="800100" lvl="1" indent="-342900">
              <a:lnSpc>
                <a:spcPct val="90000"/>
              </a:lnSpc>
              <a:buFont typeface="Arial" panose="020B0604020202020204" pitchFamily="34" charset="0"/>
              <a:buChar char="•"/>
            </a:pPr>
            <a:r>
              <a:rPr lang="en-US" altLang="en-US" sz="2000" dirty="0">
                <a:cs typeface="Arial" charset="0"/>
              </a:rPr>
              <a:t>National Disaster or Health Emergency</a:t>
            </a:r>
          </a:p>
          <a:p>
            <a:pPr marL="800100" lvl="1" indent="-342900">
              <a:lnSpc>
                <a:spcPct val="90000"/>
              </a:lnSpc>
              <a:buFont typeface="Arial" panose="020B0604020202020204" pitchFamily="34" charset="0"/>
              <a:buChar char="•"/>
            </a:pPr>
            <a:r>
              <a:rPr lang="en-US" altLang="en-US" sz="2000" dirty="0">
                <a:cs typeface="Arial" charset="0"/>
              </a:rPr>
              <a:t>Inaccurate or misleading information from health plan or employer</a:t>
            </a:r>
          </a:p>
          <a:p>
            <a:pPr marL="800100" lvl="1" indent="-342900">
              <a:lnSpc>
                <a:spcPct val="90000"/>
              </a:lnSpc>
              <a:buFont typeface="Arial" panose="020B0604020202020204" pitchFamily="34" charset="0"/>
              <a:buChar char="•"/>
            </a:pPr>
            <a:r>
              <a:rPr lang="en-US" altLang="en-US" sz="2000" dirty="0">
                <a:cs typeface="Arial" charset="0"/>
              </a:rPr>
              <a:t>Incarceration</a:t>
            </a:r>
          </a:p>
          <a:p>
            <a:pPr lvl="1">
              <a:lnSpc>
                <a:spcPct val="90000"/>
              </a:lnSpc>
            </a:pPr>
            <a:endParaRPr lang="en-US" altLang="en-US" sz="2400" b="1" dirty="0">
              <a:cs typeface="Arial" charset="0"/>
            </a:endParaRPr>
          </a:p>
          <a:p>
            <a:pPr marL="342900" indent="-342900">
              <a:lnSpc>
                <a:spcPct val="90000"/>
              </a:lnSpc>
              <a:buFont typeface="Wingdings" panose="05000000000000000000" pitchFamily="2" charset="2"/>
              <a:buChar char="§"/>
            </a:pPr>
            <a:r>
              <a:rPr lang="en-US" altLang="en-US" sz="2400" b="1" dirty="0">
                <a:cs typeface="Arial" charset="0"/>
              </a:rPr>
              <a:t>General Enrollment Period</a:t>
            </a:r>
          </a:p>
          <a:p>
            <a:pPr lvl="1">
              <a:lnSpc>
                <a:spcPct val="90000"/>
              </a:lnSpc>
            </a:pPr>
            <a:r>
              <a:rPr lang="en-US" altLang="en-US" sz="2000" dirty="0">
                <a:cs typeface="Arial" charset="0"/>
              </a:rPr>
              <a:t>January 1 through March 31. (For those who did not sign up during initial enrollment.) </a:t>
            </a:r>
            <a:r>
              <a:rPr lang="en-US" altLang="en-US" sz="2000" b="1" dirty="0">
                <a:cs typeface="Arial" charset="0"/>
              </a:rPr>
              <a:t>Penalty: </a:t>
            </a:r>
            <a:r>
              <a:rPr lang="en-US" altLang="en-US" sz="2000" dirty="0">
                <a:cs typeface="Arial" charset="0"/>
              </a:rPr>
              <a:t>Cost of Part B premium will go up 10% for each full 12-month period you delay enrolling. Coverage begins the 1</a:t>
            </a:r>
            <a:r>
              <a:rPr lang="en-US" altLang="en-US" sz="2000" baseline="30000" dirty="0">
                <a:cs typeface="Arial" charset="0"/>
              </a:rPr>
              <a:t>st</a:t>
            </a:r>
            <a:r>
              <a:rPr lang="en-US" altLang="en-US" sz="2000" dirty="0">
                <a:cs typeface="Arial" charset="0"/>
              </a:rPr>
              <a:t> of the next month from sign up. </a:t>
            </a:r>
          </a:p>
          <a:p>
            <a:pPr>
              <a:lnSpc>
                <a:spcPct val="90000"/>
              </a:lnSpc>
              <a:buFont typeface="Wingdings" panose="05000000000000000000" pitchFamily="2" charset="2"/>
              <a:buNone/>
            </a:pPr>
            <a:endParaRPr lang="en-US" altLang="en-US" sz="2000" dirty="0">
              <a:cs typeface="Arial" charset="0"/>
            </a:endParaRPr>
          </a:p>
        </p:txBody>
      </p:sp>
      <p:sp>
        <p:nvSpPr>
          <p:cNvPr id="3" name="Slide Number Placeholder 2">
            <a:extLst>
              <a:ext uri="{FF2B5EF4-FFF2-40B4-BE49-F238E27FC236}">
                <a16:creationId xmlns:a16="http://schemas.microsoft.com/office/drawing/2014/main" id="{9BC543C2-E210-4508-8A05-84C3B5D5908C}"/>
              </a:ext>
            </a:extLst>
          </p:cNvPr>
          <p:cNvSpPr>
            <a:spLocks noGrp="1"/>
          </p:cNvSpPr>
          <p:nvPr>
            <p:ph type="sldNum" sz="quarter" idx="12"/>
          </p:nvPr>
        </p:nvSpPr>
        <p:spPr/>
        <p:txBody>
          <a:bodyPr/>
          <a:lstStyle/>
          <a:p>
            <a:fld id="{844A7B69-93E2-4D34-896D-EFDD7F03AB74}" type="slidenum">
              <a:rPr lang="en-US" smtClean="0"/>
              <a:t>6</a:t>
            </a:fld>
            <a:endParaRPr lang="en-US"/>
          </a:p>
        </p:txBody>
      </p:sp>
    </p:spTree>
    <p:extLst>
      <p:ext uri="{BB962C8B-B14F-4D97-AF65-F5344CB8AC3E}">
        <p14:creationId xmlns:p14="http://schemas.microsoft.com/office/powerpoint/2010/main" val="24772057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60</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C17910C-B812-4414-A756-FBDBFC6135A7}"/>
              </a:ext>
            </a:extLst>
          </p:cNvPr>
          <p:cNvSpPr/>
          <p:nvPr/>
        </p:nvSpPr>
        <p:spPr>
          <a:xfrm>
            <a:off x="3284943" y="1381713"/>
            <a:ext cx="4442242"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What Is Not Covered?</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8A71B4A-51A0-41C4-9049-6F05834520EF}"/>
              </a:ext>
            </a:extLst>
          </p:cNvPr>
          <p:cNvSpPr/>
          <p:nvPr/>
        </p:nvSpPr>
        <p:spPr>
          <a:xfrm>
            <a:off x="2984155" y="1999208"/>
            <a:ext cx="8493040" cy="4539704"/>
          </a:xfrm>
          <a:prstGeom prst="rect">
            <a:avLst/>
          </a:prstGeom>
        </p:spPr>
        <p:txBody>
          <a:bodyPr wrap="square">
            <a:spAutoFit/>
          </a:bodyPr>
          <a:lstStyle/>
          <a:p>
            <a:pPr marL="342900" indent="-342900">
              <a:spcAft>
                <a:spcPts val="600"/>
              </a:spcAft>
              <a:buFont typeface="Wingdings" panose="05000000000000000000" pitchFamily="2" charset="2"/>
              <a:buChar char="§"/>
            </a:pPr>
            <a:r>
              <a:rPr lang="en-US" altLang="en-US" sz="2400" dirty="0">
                <a:cs typeface="Arial" charset="0"/>
              </a:rPr>
              <a:t>Medications that are not on a plan’s formulary </a:t>
            </a:r>
          </a:p>
          <a:p>
            <a:pPr marL="342900" indent="-342900">
              <a:spcAft>
                <a:spcPts val="600"/>
              </a:spcAft>
              <a:buFont typeface="Wingdings" panose="05000000000000000000" pitchFamily="2" charset="2"/>
              <a:buChar char="§"/>
            </a:pPr>
            <a:r>
              <a:rPr lang="en-US" altLang="en-US" sz="2400" dirty="0">
                <a:cs typeface="Arial" charset="0"/>
              </a:rPr>
              <a:t>Non-prescription, over-the-counter drugs</a:t>
            </a:r>
          </a:p>
          <a:p>
            <a:pPr marL="342900" indent="-342900">
              <a:spcAft>
                <a:spcPts val="600"/>
              </a:spcAft>
              <a:buFont typeface="Wingdings" panose="05000000000000000000" pitchFamily="2" charset="2"/>
              <a:buChar char="§"/>
            </a:pPr>
            <a:r>
              <a:rPr lang="en-US" altLang="en-US" sz="2400" dirty="0">
                <a:cs typeface="Arial" charset="0"/>
              </a:rPr>
              <a:t>Drugs that are not approved by the Federal Drug Administration (FDA)</a:t>
            </a:r>
          </a:p>
          <a:p>
            <a:pPr marL="342900" indent="-342900">
              <a:spcAft>
                <a:spcPts val="600"/>
              </a:spcAft>
              <a:buFont typeface="Wingdings" panose="05000000000000000000" pitchFamily="2" charset="2"/>
              <a:buChar char="§"/>
            </a:pPr>
            <a:r>
              <a:rPr lang="en-US" altLang="en-US" sz="2400" dirty="0">
                <a:cs typeface="Arial" charset="0"/>
              </a:rPr>
              <a:t>Vitamins and minerals</a:t>
            </a:r>
          </a:p>
          <a:p>
            <a:pPr marL="342900" indent="-342900">
              <a:spcAft>
                <a:spcPts val="600"/>
              </a:spcAft>
              <a:buFont typeface="Wingdings" panose="05000000000000000000" pitchFamily="2" charset="2"/>
              <a:buChar char="§"/>
            </a:pPr>
            <a:r>
              <a:rPr lang="en-US" altLang="en-US" sz="2400" dirty="0">
                <a:cs typeface="Arial" charset="0"/>
              </a:rPr>
              <a:t>Cough medicine</a:t>
            </a:r>
          </a:p>
          <a:p>
            <a:pPr marL="342900" indent="-342900">
              <a:spcAft>
                <a:spcPts val="600"/>
              </a:spcAft>
              <a:buFont typeface="Wingdings" panose="05000000000000000000" pitchFamily="2" charset="2"/>
              <a:buChar char="§"/>
            </a:pPr>
            <a:r>
              <a:rPr lang="en-US" altLang="en-US" sz="2400" dirty="0">
                <a:cs typeface="Arial" charset="0"/>
              </a:rPr>
              <a:t>ED medications</a:t>
            </a:r>
          </a:p>
          <a:p>
            <a:pPr marL="342900" indent="-342900">
              <a:buFont typeface="Wingdings" panose="05000000000000000000" pitchFamily="2" charset="2"/>
              <a:buChar char="§"/>
            </a:pPr>
            <a:r>
              <a:rPr lang="en-US" altLang="en-US" sz="2400" dirty="0">
                <a:cs typeface="Arial" charset="0"/>
              </a:rPr>
              <a:t>Drugs for cosmetic purposes</a:t>
            </a:r>
          </a:p>
          <a:p>
            <a:pPr marL="800100" lvl="1" indent="-342900">
              <a:buFont typeface="Wingdings" panose="05000000000000000000" pitchFamily="2" charset="2"/>
              <a:buChar char="§"/>
            </a:pPr>
            <a:r>
              <a:rPr lang="en-US" altLang="en-US" sz="2000" dirty="0">
                <a:cs typeface="Arial" charset="0"/>
              </a:rPr>
              <a:t>Weight loss or weight gain</a:t>
            </a:r>
          </a:p>
          <a:p>
            <a:pPr marL="800100" lvl="1" indent="-342900">
              <a:spcAft>
                <a:spcPts val="600"/>
              </a:spcAft>
              <a:buFont typeface="Wingdings" panose="05000000000000000000" pitchFamily="2" charset="2"/>
              <a:buChar char="§"/>
            </a:pPr>
            <a:r>
              <a:rPr lang="en-US" altLang="en-US" sz="2000" dirty="0">
                <a:cs typeface="Arial" charset="0"/>
              </a:rPr>
              <a:t>Hair loss</a:t>
            </a:r>
            <a:endParaRPr lang="en-US" altLang="en-US" sz="2200" dirty="0">
              <a:cs typeface="Arial" charset="0"/>
            </a:endParaRPr>
          </a:p>
          <a:p>
            <a:pPr marL="342900" indent="-342900">
              <a:spcAft>
                <a:spcPts val="600"/>
              </a:spcAft>
              <a:buFont typeface="Wingdings" panose="05000000000000000000" pitchFamily="2" charset="2"/>
              <a:buChar char="§"/>
            </a:pPr>
            <a:r>
              <a:rPr lang="en-US" altLang="en-US" sz="2400" dirty="0">
                <a:cs typeface="Arial" charset="0"/>
              </a:rPr>
              <a:t>Medications prescribed for “off-label” use</a:t>
            </a:r>
          </a:p>
        </p:txBody>
      </p:sp>
      <p:pic>
        <p:nvPicPr>
          <p:cNvPr id="10" name="Picture 9">
            <a:extLst>
              <a:ext uri="{FF2B5EF4-FFF2-40B4-BE49-F238E27FC236}">
                <a16:creationId xmlns:a16="http://schemas.microsoft.com/office/drawing/2014/main" id="{72540469-CD81-4F9D-90CE-AB2DDECF7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40" y="2240205"/>
            <a:ext cx="1855304" cy="1614114"/>
          </a:xfrm>
          <a:prstGeom prst="rect">
            <a:avLst/>
          </a:prstGeom>
        </p:spPr>
      </p:pic>
    </p:spTree>
    <p:extLst>
      <p:ext uri="{BB962C8B-B14F-4D97-AF65-F5344CB8AC3E}">
        <p14:creationId xmlns:p14="http://schemas.microsoft.com/office/powerpoint/2010/main" val="41059911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61</a:t>
            </a:fld>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err="1">
                <a:solidFill>
                  <a:schemeClr val="bg1"/>
                </a:solidFill>
                <a:latin typeface="Arial" panose="020B0604020202020204" pitchFamily="34" charset="0"/>
                <a:cs typeface="Arial" panose="020B0604020202020204" pitchFamily="34" charset="0"/>
              </a:rPr>
              <a:t>SeniorCare</a:t>
            </a:r>
            <a:endParaRPr lang="en-US" sz="4000" dirty="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530A1FF-884F-4F0A-AFDE-6B39CFEB1464}"/>
              </a:ext>
            </a:extLst>
          </p:cNvPr>
          <p:cNvSpPr/>
          <p:nvPr/>
        </p:nvSpPr>
        <p:spPr>
          <a:xfrm>
            <a:off x="1531838" y="1265794"/>
            <a:ext cx="10118860" cy="584775"/>
          </a:xfrm>
          <a:prstGeom prst="rect">
            <a:avLst/>
          </a:prstGeom>
        </p:spPr>
        <p:txBody>
          <a:bodyPr wrap="none">
            <a:spAutoFit/>
          </a:bodyPr>
          <a:lstStyle/>
          <a:p>
            <a:r>
              <a:rPr lang="en-US" sz="3200" b="1" dirty="0">
                <a:latin typeface="Arial" panose="020B0604020202020204" pitchFamily="34" charset="0"/>
                <a:cs typeface="Arial" panose="020B0604020202020204" pitchFamily="34" charset="0"/>
              </a:rPr>
              <a:t>Wisconsin’s Prescription Drug Assistance Program</a:t>
            </a:r>
          </a:p>
        </p:txBody>
      </p:sp>
      <p:sp>
        <p:nvSpPr>
          <p:cNvPr id="3" name="Rectangle 2">
            <a:extLst>
              <a:ext uri="{FF2B5EF4-FFF2-40B4-BE49-F238E27FC236}">
                <a16:creationId xmlns:a16="http://schemas.microsoft.com/office/drawing/2014/main" id="{EF96D4C7-033B-4412-A88E-E8904DB9518B}"/>
              </a:ext>
            </a:extLst>
          </p:cNvPr>
          <p:cNvSpPr/>
          <p:nvPr/>
        </p:nvSpPr>
        <p:spPr>
          <a:xfrm>
            <a:off x="921913" y="2008368"/>
            <a:ext cx="7124193" cy="3968779"/>
          </a:xfrm>
          <a:prstGeom prst="rect">
            <a:avLst/>
          </a:prstGeom>
        </p:spPr>
        <p:txBody>
          <a:bodyPr wrap="square">
            <a:spAutoFit/>
          </a:bodyPr>
          <a:lstStyle/>
          <a:p>
            <a:pPr marL="342900" indent="-342900">
              <a:spcAft>
                <a:spcPts val="600"/>
              </a:spcAft>
              <a:buFont typeface="Wingdings" panose="05000000000000000000" pitchFamily="2" charset="2"/>
              <a:buChar char="§"/>
            </a:pPr>
            <a:r>
              <a:rPr lang="en-US" altLang="en-US" sz="2000" dirty="0">
                <a:cs typeface="Arial" charset="0"/>
              </a:rPr>
              <a:t>Available to Wisconsin residents age 65 and over who are </a:t>
            </a:r>
            <a:r>
              <a:rPr lang="en-US" sz="2000" dirty="0"/>
              <a:t>U.S. citizens or have qualifying immigrant status.</a:t>
            </a:r>
            <a:endParaRPr lang="en-US" altLang="en-US" sz="2000" dirty="0">
              <a:cs typeface="Arial" charset="0"/>
            </a:endParaRPr>
          </a:p>
          <a:p>
            <a:pPr marL="342900" indent="-342900">
              <a:spcAft>
                <a:spcPts val="600"/>
              </a:spcAft>
              <a:buFont typeface="Wingdings" panose="05000000000000000000" pitchFamily="2" charset="2"/>
              <a:buChar char="§"/>
            </a:pPr>
            <a:r>
              <a:rPr lang="en-US" altLang="en-US" sz="2000" dirty="0">
                <a:cs typeface="Arial" charset="0"/>
              </a:rPr>
              <a:t>$30 annual application fee (No monthly premium)</a:t>
            </a:r>
          </a:p>
          <a:p>
            <a:pPr marL="342900" indent="-342900">
              <a:spcAft>
                <a:spcPts val="600"/>
              </a:spcAft>
              <a:buFont typeface="Wingdings" panose="05000000000000000000" pitchFamily="2" charset="2"/>
              <a:buChar char="§"/>
            </a:pPr>
            <a:r>
              <a:rPr lang="en-US" altLang="en-US" sz="2000" dirty="0">
                <a:cs typeface="Arial" charset="0"/>
              </a:rPr>
              <a:t>Creditable coverage (Avoids Part D penalty)</a:t>
            </a:r>
          </a:p>
          <a:p>
            <a:pPr marL="342900" indent="-342900">
              <a:spcAft>
                <a:spcPts val="600"/>
              </a:spcAft>
              <a:buFont typeface="Wingdings" panose="05000000000000000000" pitchFamily="2" charset="2"/>
              <a:buChar char="§"/>
            </a:pPr>
            <a:r>
              <a:rPr lang="en-US" altLang="en-US" sz="2000" dirty="0">
                <a:cs typeface="Arial" charset="0"/>
              </a:rPr>
              <a:t>Your annual income determines your level of coverage</a:t>
            </a:r>
          </a:p>
          <a:p>
            <a:pPr marL="800100" lvl="1" indent="-342900">
              <a:spcAft>
                <a:spcPts val="600"/>
              </a:spcAft>
              <a:buFont typeface="Wingdings" panose="05000000000000000000" pitchFamily="2" charset="2"/>
              <a:buChar char="§"/>
            </a:pPr>
            <a:r>
              <a:rPr lang="en-US" altLang="en-US" sz="2000" dirty="0">
                <a:cs typeface="Arial" charset="0"/>
              </a:rPr>
              <a:t>No deductible at Level 1</a:t>
            </a:r>
          </a:p>
          <a:p>
            <a:pPr marL="800100" lvl="1" indent="-342900">
              <a:spcAft>
                <a:spcPts val="600"/>
              </a:spcAft>
              <a:buFont typeface="Wingdings" panose="05000000000000000000" pitchFamily="2" charset="2"/>
              <a:buChar char="§"/>
            </a:pPr>
            <a:r>
              <a:rPr lang="en-US" altLang="en-US" sz="2000" dirty="0">
                <a:cs typeface="Arial" charset="0"/>
              </a:rPr>
              <a:t>Level 2a and 2b have a deductible</a:t>
            </a:r>
          </a:p>
          <a:p>
            <a:pPr marL="800100" lvl="1" indent="-342900">
              <a:spcAft>
                <a:spcPts val="600"/>
              </a:spcAft>
              <a:buFont typeface="Wingdings" panose="05000000000000000000" pitchFamily="2" charset="2"/>
              <a:buChar char="§"/>
            </a:pPr>
            <a:r>
              <a:rPr lang="en-US" altLang="en-US" sz="2000" dirty="0">
                <a:cs typeface="Arial" charset="0"/>
              </a:rPr>
              <a:t>Level 3 has a deductible and spenddown</a:t>
            </a:r>
          </a:p>
          <a:p>
            <a:pPr marL="342900" indent="-342900">
              <a:lnSpc>
                <a:spcPct val="150000"/>
              </a:lnSpc>
              <a:buFont typeface="Wingdings" panose="05000000000000000000" pitchFamily="2" charset="2"/>
              <a:buChar char="§"/>
            </a:pPr>
            <a:r>
              <a:rPr lang="en-US" altLang="en-US" sz="2000" dirty="0">
                <a:cs typeface="Arial" charset="0"/>
              </a:rPr>
              <a:t>No asset limit</a:t>
            </a:r>
          </a:p>
          <a:p>
            <a:pPr marL="342900" indent="-342900">
              <a:lnSpc>
                <a:spcPct val="150000"/>
              </a:lnSpc>
              <a:buFont typeface="Wingdings" panose="05000000000000000000" pitchFamily="2" charset="2"/>
              <a:buChar char="§"/>
            </a:pPr>
            <a:r>
              <a:rPr lang="en-US" altLang="en-US" sz="2000" dirty="0">
                <a:cs typeface="Arial" charset="0"/>
              </a:rPr>
              <a:t>May use alone or in addition to Part D</a:t>
            </a:r>
          </a:p>
        </p:txBody>
      </p:sp>
      <p:sp>
        <p:nvSpPr>
          <p:cNvPr id="7" name="TextBox 6">
            <a:extLst>
              <a:ext uri="{FF2B5EF4-FFF2-40B4-BE49-F238E27FC236}">
                <a16:creationId xmlns:a16="http://schemas.microsoft.com/office/drawing/2014/main" id="{7F56AF19-575E-42C8-95EA-FEF5E9154CCB}"/>
              </a:ext>
            </a:extLst>
          </p:cNvPr>
          <p:cNvSpPr txBox="1"/>
          <p:nvPr/>
        </p:nvSpPr>
        <p:spPr>
          <a:xfrm>
            <a:off x="8046106" y="2823975"/>
            <a:ext cx="3604592" cy="3231654"/>
          </a:xfrm>
          <a:prstGeom prst="rect">
            <a:avLst/>
          </a:prstGeom>
          <a:solidFill>
            <a:schemeClr val="bg1"/>
          </a:solidFill>
          <a:ln>
            <a:solidFill>
              <a:schemeClr val="accent1">
                <a:lumMod val="50000"/>
              </a:schemeClr>
            </a:solidFill>
          </a:ln>
        </p:spPr>
        <p:txBody>
          <a:bodyPr wrap="square" rtlCol="0">
            <a:spAutoFit/>
          </a:bodyPr>
          <a:lstStyle/>
          <a:p>
            <a:endParaRPr lang="en-US" dirty="0"/>
          </a:p>
          <a:p>
            <a:endParaRPr lang="en-US" dirty="0"/>
          </a:p>
          <a:p>
            <a:endParaRPr lang="en-US" dirty="0"/>
          </a:p>
          <a:p>
            <a:endParaRPr lang="en-US" dirty="0"/>
          </a:p>
          <a:p>
            <a:pPr algn="ctr"/>
            <a:r>
              <a:rPr lang="en-US" dirty="0"/>
              <a:t>For more information or to access an application online: </a:t>
            </a:r>
            <a:r>
              <a:rPr lang="en-US" dirty="0">
                <a:hlinkClick r:id="rId3"/>
              </a:rPr>
              <a:t>www.dhs.Wisconsin.gov/seniorcare</a:t>
            </a:r>
            <a:endParaRPr lang="en-US" dirty="0"/>
          </a:p>
          <a:p>
            <a:pPr algn="ctr"/>
            <a:endParaRPr lang="en-US" dirty="0"/>
          </a:p>
          <a:p>
            <a:pPr algn="ctr"/>
            <a:r>
              <a:rPr lang="en-US" dirty="0"/>
              <a:t>Or call:</a:t>
            </a:r>
          </a:p>
          <a:p>
            <a:pPr algn="ctr"/>
            <a:r>
              <a:rPr lang="en-US" sz="2400" dirty="0"/>
              <a:t> 1-800-657-2038</a:t>
            </a:r>
          </a:p>
          <a:p>
            <a:endParaRPr lang="en-US" dirty="0"/>
          </a:p>
        </p:txBody>
      </p:sp>
      <p:pic>
        <p:nvPicPr>
          <p:cNvPr id="11" name="Picture 10">
            <a:extLst>
              <a:ext uri="{FF2B5EF4-FFF2-40B4-BE49-F238E27FC236}">
                <a16:creationId xmlns:a16="http://schemas.microsoft.com/office/drawing/2014/main" id="{E3268909-E8C7-47CF-A028-763EC163D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6306" y="2972775"/>
            <a:ext cx="2204192" cy="821980"/>
          </a:xfrm>
          <a:prstGeom prst="rect">
            <a:avLst/>
          </a:prstGeom>
        </p:spPr>
      </p:pic>
    </p:spTree>
    <p:extLst>
      <p:ext uri="{BB962C8B-B14F-4D97-AF65-F5344CB8AC3E}">
        <p14:creationId xmlns:p14="http://schemas.microsoft.com/office/powerpoint/2010/main" val="8793564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Annual Open Enrollment Period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4908FCD-2DDD-4C8F-9CE7-A5C2A6C71850}"/>
              </a:ext>
            </a:extLst>
          </p:cNvPr>
          <p:cNvSpPr/>
          <p:nvPr/>
        </p:nvSpPr>
        <p:spPr>
          <a:xfrm>
            <a:off x="3304232" y="1404540"/>
            <a:ext cx="6968425" cy="3693319"/>
          </a:xfrm>
          <a:prstGeom prst="rect">
            <a:avLst/>
          </a:prstGeom>
        </p:spPr>
        <p:txBody>
          <a:bodyPr wrap="square">
            <a:spAutoFit/>
          </a:bodyPr>
          <a:lstStyle/>
          <a:p>
            <a:pPr algn="ctr">
              <a:defRPr/>
            </a:pPr>
            <a:r>
              <a:rPr lang="en-US" sz="4000" b="1" dirty="0">
                <a:cs typeface="Arial" panose="020B0604020202020204" pitchFamily="34" charset="0"/>
              </a:rPr>
              <a:t>October 15th – December 7th</a:t>
            </a:r>
          </a:p>
          <a:p>
            <a:pPr marL="285750" indent="-285750">
              <a:buFont typeface="Arial" panose="020B0604020202020204" pitchFamily="34" charset="0"/>
              <a:buChar char="•"/>
              <a:defRPr/>
            </a:pPr>
            <a:endParaRPr lang="en-US" sz="4000" dirty="0">
              <a:cs typeface="Arial" panose="020B0604020202020204" pitchFamily="34" charset="0"/>
            </a:endParaRPr>
          </a:p>
          <a:p>
            <a:pPr marL="285750" indent="-285750">
              <a:spcAft>
                <a:spcPts val="1200"/>
              </a:spcAft>
              <a:buFont typeface="Arial" panose="020B0604020202020204" pitchFamily="34" charset="0"/>
              <a:buChar char="•"/>
              <a:defRPr/>
            </a:pPr>
            <a:r>
              <a:rPr lang="en-US" sz="2400" dirty="0">
                <a:cs typeface="Arial" panose="020B0604020202020204" pitchFamily="34" charset="0"/>
              </a:rPr>
              <a:t>Medicare Part D plans, as well as Medicare Advantage plans (Part C), can change their plan details each year.</a:t>
            </a:r>
          </a:p>
          <a:p>
            <a:pPr marL="285750" indent="-285750">
              <a:buFont typeface="Arial" panose="020B0604020202020204" pitchFamily="34" charset="0"/>
              <a:buChar char="•"/>
              <a:defRPr/>
            </a:pPr>
            <a:r>
              <a:rPr lang="en-US" sz="2400" dirty="0">
                <a:cs typeface="Arial" panose="020B0604020202020204" pitchFamily="34" charset="0"/>
              </a:rPr>
              <a:t>Plan formularies, pharmacy networks, premiums, and other costs can change each year.</a:t>
            </a:r>
          </a:p>
          <a:p>
            <a:pPr>
              <a:defRPr/>
            </a:pPr>
            <a:endParaRPr lang="en-US" sz="2400" dirty="0">
              <a:cs typeface="Arial" panose="020B0604020202020204" pitchFamily="34" charset="0"/>
            </a:endParaRPr>
          </a:p>
        </p:txBody>
      </p:sp>
      <p:sp>
        <p:nvSpPr>
          <p:cNvPr id="10" name="Slide Number Placeholder 9">
            <a:extLst>
              <a:ext uri="{FF2B5EF4-FFF2-40B4-BE49-F238E27FC236}">
                <a16:creationId xmlns:a16="http://schemas.microsoft.com/office/drawing/2014/main" id="{88F112F3-D0A5-45B5-848E-340619FBA983}"/>
              </a:ext>
            </a:extLst>
          </p:cNvPr>
          <p:cNvSpPr>
            <a:spLocks noGrp="1"/>
          </p:cNvSpPr>
          <p:nvPr>
            <p:ph type="sldNum" sz="quarter" idx="12"/>
          </p:nvPr>
        </p:nvSpPr>
        <p:spPr/>
        <p:txBody>
          <a:bodyPr/>
          <a:lstStyle/>
          <a:p>
            <a:fld id="{844A7B69-93E2-4D34-896D-EFDD7F03AB74}" type="slidenum">
              <a:rPr lang="en-US" smtClean="0"/>
              <a:t>62</a:t>
            </a:fld>
            <a:endParaRPr lang="en-US"/>
          </a:p>
        </p:txBody>
      </p:sp>
      <p:pic>
        <p:nvPicPr>
          <p:cNvPr id="6" name="Picture 5">
            <a:extLst>
              <a:ext uri="{FF2B5EF4-FFF2-40B4-BE49-F238E27FC236}">
                <a16:creationId xmlns:a16="http://schemas.microsoft.com/office/drawing/2014/main" id="{766F160A-47A6-4B67-8D86-796AA1617641}"/>
              </a:ext>
            </a:extLst>
          </p:cNvPr>
          <p:cNvPicPr/>
          <p:nvPr/>
        </p:nvPicPr>
        <p:blipFill>
          <a:blip r:embed="rId3">
            <a:extLst>
              <a:ext uri="{28A0092B-C50C-407E-A947-70E740481C1C}">
                <a14:useLocalDpi xmlns:a14="http://schemas.microsoft.com/office/drawing/2010/main" val="0"/>
              </a:ext>
            </a:extLst>
          </a:blip>
          <a:stretch>
            <a:fillRect/>
          </a:stretch>
        </p:blipFill>
        <p:spPr>
          <a:xfrm>
            <a:off x="944141" y="2789884"/>
            <a:ext cx="1950403" cy="3017519"/>
          </a:xfrm>
          <a:prstGeom prst="rect">
            <a:avLst/>
          </a:prstGeom>
        </p:spPr>
      </p:pic>
      <p:sp>
        <p:nvSpPr>
          <p:cNvPr id="2" name="TextBox 1">
            <a:extLst>
              <a:ext uri="{FF2B5EF4-FFF2-40B4-BE49-F238E27FC236}">
                <a16:creationId xmlns:a16="http://schemas.microsoft.com/office/drawing/2014/main" id="{50991334-B14C-45B7-BEF2-05F905605FEA}"/>
              </a:ext>
            </a:extLst>
          </p:cNvPr>
          <p:cNvSpPr txBox="1"/>
          <p:nvPr/>
        </p:nvSpPr>
        <p:spPr>
          <a:xfrm>
            <a:off x="3525519" y="5099517"/>
            <a:ext cx="6181025" cy="707886"/>
          </a:xfrm>
          <a:prstGeom prst="rect">
            <a:avLst/>
          </a:prstGeom>
          <a:noFill/>
        </p:spPr>
        <p:txBody>
          <a:bodyPr wrap="square" rtlCol="0">
            <a:spAutoFit/>
          </a:bodyPr>
          <a:lstStyle/>
          <a:p>
            <a:r>
              <a:rPr lang="en-US" sz="4000" b="1" dirty="0"/>
              <a:t>Review your plan each year!</a:t>
            </a:r>
          </a:p>
        </p:txBody>
      </p:sp>
    </p:spTree>
    <p:extLst>
      <p:ext uri="{BB962C8B-B14F-4D97-AF65-F5344CB8AC3E}">
        <p14:creationId xmlns:p14="http://schemas.microsoft.com/office/powerpoint/2010/main" val="237782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Annual Open Enrollment Period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4908FCD-2DDD-4C8F-9CE7-A5C2A6C71850}"/>
              </a:ext>
            </a:extLst>
          </p:cNvPr>
          <p:cNvSpPr/>
          <p:nvPr/>
        </p:nvSpPr>
        <p:spPr>
          <a:xfrm>
            <a:off x="1717479" y="1308814"/>
            <a:ext cx="9169261" cy="5047536"/>
          </a:xfrm>
          <a:prstGeom prst="rect">
            <a:avLst/>
          </a:prstGeom>
        </p:spPr>
        <p:txBody>
          <a:bodyPr wrap="square">
            <a:spAutoFit/>
          </a:bodyPr>
          <a:lstStyle/>
          <a:p>
            <a:pPr algn="ctr">
              <a:defRPr/>
            </a:pPr>
            <a:r>
              <a:rPr lang="en-US" sz="4000" b="1" dirty="0">
                <a:cs typeface="Arial" panose="020B0604020202020204" pitchFamily="34" charset="0"/>
              </a:rPr>
              <a:t>How to Review and Compare Plans? </a:t>
            </a:r>
          </a:p>
          <a:p>
            <a:pPr algn="ctr">
              <a:defRPr/>
            </a:pPr>
            <a:r>
              <a:rPr lang="en-US" sz="4000" b="1" dirty="0">
                <a:cs typeface="Arial" panose="020B0604020202020204" pitchFamily="34" charset="0"/>
              </a:rPr>
              <a:t>Free, Unbiased Help is Available!</a:t>
            </a:r>
          </a:p>
          <a:p>
            <a:pPr algn="ctr">
              <a:spcAft>
                <a:spcPts val="600"/>
              </a:spcAft>
              <a:defRPr/>
            </a:pPr>
            <a:endParaRPr lang="en-US" sz="2400" b="1" dirty="0">
              <a:cs typeface="Arial" panose="020B0604020202020204" pitchFamily="34" charset="0"/>
            </a:endParaRPr>
          </a:p>
          <a:p>
            <a:pPr marL="285750" indent="-285750">
              <a:spcAft>
                <a:spcPts val="600"/>
              </a:spcAft>
              <a:buFont typeface="Arial" panose="020B0604020202020204" pitchFamily="34" charset="0"/>
              <a:buChar char="•"/>
              <a:defRPr/>
            </a:pPr>
            <a:r>
              <a:rPr lang="en-US" sz="2400" dirty="0">
                <a:cs typeface="Arial" panose="020B0604020202020204" pitchFamily="34" charset="0"/>
              </a:rPr>
              <a:t>Medicare Plan Finder at: </a:t>
            </a:r>
            <a:r>
              <a:rPr lang="en-US" sz="2400" dirty="0">
                <a:cs typeface="Arial" panose="020B0604020202020204" pitchFamily="34" charset="0"/>
                <a:hlinkClick r:id="rId3"/>
              </a:rPr>
              <a:t>www.Medicare.gov</a:t>
            </a:r>
            <a:endParaRPr lang="en-US" sz="2400" dirty="0">
              <a:cs typeface="Arial" panose="020B0604020202020204" pitchFamily="34" charset="0"/>
            </a:endParaRPr>
          </a:p>
          <a:p>
            <a:pPr marL="285750" indent="-285750">
              <a:spcAft>
                <a:spcPts val="600"/>
              </a:spcAft>
              <a:buFont typeface="Arial" panose="020B0604020202020204" pitchFamily="34" charset="0"/>
              <a:buChar char="•"/>
              <a:defRPr/>
            </a:pPr>
            <a:r>
              <a:rPr lang="en-US" sz="2400" dirty="0">
                <a:cs typeface="Arial" panose="020B0604020202020204" pitchFamily="34" charset="0"/>
              </a:rPr>
              <a:t>Medicare: </a:t>
            </a:r>
            <a:r>
              <a:rPr lang="en-US" sz="2400" b="1" dirty="0">
                <a:cs typeface="Arial" panose="020B0604020202020204" pitchFamily="34" charset="0"/>
              </a:rPr>
              <a:t>1-800-633-4227</a:t>
            </a:r>
          </a:p>
          <a:p>
            <a:pPr marL="285750" indent="-285750">
              <a:spcAft>
                <a:spcPts val="600"/>
              </a:spcAft>
              <a:buFont typeface="Arial" panose="020B0604020202020204" pitchFamily="34" charset="0"/>
              <a:buChar char="•"/>
              <a:defRPr/>
            </a:pPr>
            <a:r>
              <a:rPr lang="en-US" sz="2400" dirty="0">
                <a:cs typeface="Arial" panose="020B0604020202020204" pitchFamily="34" charset="0"/>
              </a:rPr>
              <a:t>WI SHIP / Medigap Helpline:  </a:t>
            </a:r>
            <a:r>
              <a:rPr lang="en-US" sz="2400" b="1" dirty="0">
                <a:cs typeface="Arial" panose="020B0604020202020204" pitchFamily="34" charset="0"/>
              </a:rPr>
              <a:t>1-800-242-1060</a:t>
            </a:r>
          </a:p>
          <a:p>
            <a:pPr marL="285750" indent="-285750">
              <a:spcAft>
                <a:spcPts val="600"/>
              </a:spcAft>
              <a:buFont typeface="Arial" panose="020B0604020202020204" pitchFamily="34" charset="0"/>
              <a:buChar char="•"/>
              <a:defRPr/>
            </a:pPr>
            <a:r>
              <a:rPr lang="en-US" sz="2400" dirty="0">
                <a:cs typeface="Arial" panose="020B0604020202020204" pitchFamily="34" charset="0"/>
              </a:rPr>
              <a:t>Disability Drug Benefit Helpline: </a:t>
            </a:r>
            <a:r>
              <a:rPr lang="en-US" sz="2400" b="1" dirty="0">
                <a:cs typeface="Arial" panose="020B0604020202020204" pitchFamily="34" charset="0"/>
              </a:rPr>
              <a:t>1-800-926-4862</a:t>
            </a:r>
            <a:endParaRPr lang="en-US" sz="2400" dirty="0">
              <a:cs typeface="Arial" panose="020B0604020202020204" pitchFamily="34" charset="0"/>
            </a:endParaRPr>
          </a:p>
          <a:p>
            <a:pPr marL="285750" indent="-285750">
              <a:spcAft>
                <a:spcPts val="1800"/>
              </a:spcAft>
              <a:buFont typeface="Arial" panose="020B0604020202020204" pitchFamily="34" charset="0"/>
              <a:buChar char="•"/>
              <a:defRPr/>
            </a:pPr>
            <a:r>
              <a:rPr lang="en-US" sz="2400" dirty="0">
                <a:cs typeface="Arial" panose="020B0604020202020204" pitchFamily="34" charset="0"/>
              </a:rPr>
              <a:t>Your local</a:t>
            </a:r>
            <a:r>
              <a:rPr lang="en-US" sz="2400" b="1" dirty="0">
                <a:cs typeface="Arial" panose="020B0604020202020204" pitchFamily="34" charset="0"/>
              </a:rPr>
              <a:t> SHIP Counselors </a:t>
            </a:r>
            <a:r>
              <a:rPr lang="en-US" sz="2400" dirty="0">
                <a:cs typeface="Arial" panose="020B0604020202020204" pitchFamily="34" charset="0"/>
              </a:rPr>
              <a:t>provide unbiased assistance near you! </a:t>
            </a:r>
          </a:p>
          <a:p>
            <a:pPr lvl="1" algn="ctr">
              <a:defRPr/>
            </a:pPr>
            <a:r>
              <a:rPr lang="en-US" sz="2000" i="1" dirty="0">
                <a:cs typeface="Arial" panose="020B0604020202020204" pitchFamily="34" charset="0"/>
              </a:rPr>
              <a:t>To find your local SHIP Counselor, call your county Aging and Disability Resource Center, call the WI SHIP number above or visit </a:t>
            </a:r>
            <a:r>
              <a:rPr lang="en-US" sz="2000" dirty="0">
                <a:cs typeface="Arial" panose="020B0604020202020204" pitchFamily="34" charset="0"/>
                <a:hlinkClick r:id="rId4"/>
              </a:rPr>
              <a:t>dhs.wi.gov/</a:t>
            </a:r>
            <a:r>
              <a:rPr lang="en-US" sz="2000" dirty="0" err="1">
                <a:cs typeface="Arial" panose="020B0604020202020204" pitchFamily="34" charset="0"/>
                <a:hlinkClick r:id="rId4"/>
              </a:rPr>
              <a:t>medicare</a:t>
            </a:r>
            <a:r>
              <a:rPr lang="en-US" sz="2000" dirty="0">
                <a:cs typeface="Arial" panose="020B0604020202020204" pitchFamily="34" charset="0"/>
                <a:hlinkClick r:id="rId4"/>
              </a:rPr>
              <a:t>-help</a:t>
            </a:r>
            <a:endParaRPr lang="en-US" sz="2000" i="1" dirty="0">
              <a:cs typeface="Arial" panose="020B0604020202020204" pitchFamily="34" charset="0"/>
            </a:endParaRPr>
          </a:p>
          <a:p>
            <a:pPr algn="ctr">
              <a:defRPr/>
            </a:pPr>
            <a:endParaRPr lang="en-US" b="1" dirty="0">
              <a:cs typeface="Arial" panose="020B0604020202020204" pitchFamily="34" charset="0"/>
            </a:endParaRPr>
          </a:p>
        </p:txBody>
      </p:sp>
      <p:sp>
        <p:nvSpPr>
          <p:cNvPr id="10" name="Slide Number Placeholder 9">
            <a:extLst>
              <a:ext uri="{FF2B5EF4-FFF2-40B4-BE49-F238E27FC236}">
                <a16:creationId xmlns:a16="http://schemas.microsoft.com/office/drawing/2014/main" id="{88F112F3-D0A5-45B5-848E-340619FBA983}"/>
              </a:ext>
            </a:extLst>
          </p:cNvPr>
          <p:cNvSpPr>
            <a:spLocks noGrp="1"/>
          </p:cNvSpPr>
          <p:nvPr>
            <p:ph type="sldNum" sz="quarter" idx="12"/>
          </p:nvPr>
        </p:nvSpPr>
        <p:spPr/>
        <p:txBody>
          <a:bodyPr/>
          <a:lstStyle/>
          <a:p>
            <a:fld id="{844A7B69-93E2-4D34-896D-EFDD7F03AB74}" type="slidenum">
              <a:rPr lang="en-US" smtClean="0"/>
              <a:t>63</a:t>
            </a:fld>
            <a:endParaRPr lang="en-US"/>
          </a:p>
        </p:txBody>
      </p:sp>
    </p:spTree>
    <p:extLst>
      <p:ext uri="{BB962C8B-B14F-4D97-AF65-F5344CB8AC3E}">
        <p14:creationId xmlns:p14="http://schemas.microsoft.com/office/powerpoint/2010/main" val="29310119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The Medicare Plan Finder</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50A6711-F8C4-44AD-AA50-7C791504F89E}"/>
              </a:ext>
            </a:extLst>
          </p:cNvPr>
          <p:cNvSpPr/>
          <p:nvPr/>
        </p:nvSpPr>
        <p:spPr>
          <a:xfrm>
            <a:off x="8214020" y="4119258"/>
            <a:ext cx="3052184" cy="2185214"/>
          </a:xfrm>
          <a:prstGeom prst="rect">
            <a:avLst/>
          </a:prstGeom>
          <a:solidFill>
            <a:schemeClr val="accent1">
              <a:lumMod val="20000"/>
              <a:lumOff val="80000"/>
            </a:schemeClr>
          </a:solidFill>
          <a:ln>
            <a:solidFill>
              <a:schemeClr val="accent1"/>
            </a:solidFill>
          </a:ln>
        </p:spPr>
        <p:txBody>
          <a:bodyPr wrap="square">
            <a:spAutoFit/>
          </a:bodyPr>
          <a:lstStyle/>
          <a:p>
            <a:pPr marL="285750" indent="-285750">
              <a:spcAft>
                <a:spcPts val="1200"/>
              </a:spcAft>
              <a:buFont typeface="Wingdings" panose="05000000000000000000" pitchFamily="2" charset="2"/>
              <a:buChar char="§"/>
            </a:pPr>
            <a:r>
              <a:rPr lang="en-US" dirty="0"/>
              <a:t>Create/Log into account to personalize your search to find plans that meet your needs.</a:t>
            </a:r>
          </a:p>
          <a:p>
            <a:pPr marL="285750" indent="-285750">
              <a:buFont typeface="Wingdings" panose="05000000000000000000" pitchFamily="2" charset="2"/>
              <a:buChar char="§"/>
            </a:pPr>
            <a:r>
              <a:rPr lang="en-US" dirty="0"/>
              <a:t>Compare plans based on star ratings, formularies, benefits, costs, and more.</a:t>
            </a:r>
          </a:p>
        </p:txBody>
      </p:sp>
      <p:sp>
        <p:nvSpPr>
          <p:cNvPr id="7" name="TextBox 6">
            <a:extLst>
              <a:ext uri="{FF2B5EF4-FFF2-40B4-BE49-F238E27FC236}">
                <a16:creationId xmlns:a16="http://schemas.microsoft.com/office/drawing/2014/main" id="{B76AE5C7-9020-4D72-9364-60A32DB780E6}"/>
              </a:ext>
            </a:extLst>
          </p:cNvPr>
          <p:cNvSpPr txBox="1"/>
          <p:nvPr/>
        </p:nvSpPr>
        <p:spPr>
          <a:xfrm>
            <a:off x="7588127" y="1587034"/>
            <a:ext cx="4478143" cy="1261884"/>
          </a:xfrm>
          <a:prstGeom prst="rect">
            <a:avLst/>
          </a:prstGeom>
          <a:noFill/>
          <a:ln>
            <a:noFill/>
          </a:ln>
        </p:spPr>
        <p:txBody>
          <a:bodyPr wrap="square" rtlCol="0">
            <a:spAutoFit/>
          </a:bodyPr>
          <a:lstStyle/>
          <a:p>
            <a:pPr algn="ctr"/>
            <a:r>
              <a:rPr lang="en-US" sz="3800" dirty="0"/>
              <a:t>Compare plans at </a:t>
            </a:r>
            <a:r>
              <a:rPr lang="en-US" sz="3800" b="1" dirty="0"/>
              <a:t>www.medicare.gov</a:t>
            </a:r>
          </a:p>
        </p:txBody>
      </p:sp>
      <p:sp>
        <p:nvSpPr>
          <p:cNvPr id="14" name="Slide Number Placeholder 13">
            <a:extLst>
              <a:ext uri="{FF2B5EF4-FFF2-40B4-BE49-F238E27FC236}">
                <a16:creationId xmlns:a16="http://schemas.microsoft.com/office/drawing/2014/main" id="{FEE4D95B-DF7A-4B75-AB09-1EA3B2DBE679}"/>
              </a:ext>
            </a:extLst>
          </p:cNvPr>
          <p:cNvSpPr>
            <a:spLocks noGrp="1"/>
          </p:cNvSpPr>
          <p:nvPr>
            <p:ph type="sldNum" sz="quarter" idx="12"/>
          </p:nvPr>
        </p:nvSpPr>
        <p:spPr/>
        <p:txBody>
          <a:bodyPr/>
          <a:lstStyle/>
          <a:p>
            <a:fld id="{844A7B69-93E2-4D34-896D-EFDD7F03AB74}" type="slidenum">
              <a:rPr lang="en-US" smtClean="0"/>
              <a:t>64</a:t>
            </a:fld>
            <a:endParaRPr lang="en-US"/>
          </a:p>
        </p:txBody>
      </p:sp>
      <p:sp>
        <p:nvSpPr>
          <p:cNvPr id="11" name="Rectangle 10">
            <a:extLst>
              <a:ext uri="{FF2B5EF4-FFF2-40B4-BE49-F238E27FC236}">
                <a16:creationId xmlns:a16="http://schemas.microsoft.com/office/drawing/2014/main" id="{9F117680-28E2-4C48-BA6E-CF658EFF26B8}"/>
              </a:ext>
            </a:extLst>
          </p:cNvPr>
          <p:cNvSpPr/>
          <p:nvPr/>
        </p:nvSpPr>
        <p:spPr>
          <a:xfrm>
            <a:off x="8676578" y="3057429"/>
            <a:ext cx="2127069" cy="707886"/>
          </a:xfrm>
          <a:prstGeom prst="rect">
            <a:avLst/>
          </a:prstGeom>
          <a:solidFill>
            <a:schemeClr val="bg1"/>
          </a:solidFill>
          <a:ln w="12700">
            <a:solidFill>
              <a:srgbClr val="CC3300"/>
            </a:solidFill>
            <a:extLst>
              <a:ext uri="{C807C97D-BFC1-408E-A445-0C87EB9F89A2}">
                <ask:lineSketchStyleProps xmlns:ask="http://schemas.microsoft.com/office/drawing/2018/sketchyshapes">
                  <ask:type>
                    <ask:lineSketchNone/>
                  </ask:type>
                </ask:lineSketchStyleProps>
              </a:ext>
            </a:extLst>
          </a:ln>
          <a:effectLst>
            <a:glow rad="63500">
              <a:srgbClr val="C00000">
                <a:alpha val="40000"/>
              </a:srgbClr>
            </a:glow>
          </a:effectLst>
        </p:spPr>
        <p:txBody>
          <a:bodyPr wrap="square">
            <a:spAutoFit/>
          </a:bodyPr>
          <a:lstStyle/>
          <a:p>
            <a:pPr algn="ctr"/>
            <a:r>
              <a:rPr lang="en-US" altLang="en-US" sz="2000" dirty="0">
                <a:cs typeface="Arial" panose="020B0604020202020204" pitchFamily="34" charset="0"/>
              </a:rPr>
              <a:t>Click “Find Health &amp; Drug Plans”</a:t>
            </a:r>
            <a:endParaRPr lang="en-US" sz="2000" dirty="0"/>
          </a:p>
        </p:txBody>
      </p:sp>
      <p:pic>
        <p:nvPicPr>
          <p:cNvPr id="5" name="Picture 4">
            <a:extLst>
              <a:ext uri="{FF2B5EF4-FFF2-40B4-BE49-F238E27FC236}">
                <a16:creationId xmlns:a16="http://schemas.microsoft.com/office/drawing/2014/main" id="{C9A379CC-D697-ACF4-1D28-C4C97077314B}"/>
              </a:ext>
            </a:extLst>
          </p:cNvPr>
          <p:cNvPicPr>
            <a:picLocks noChangeAspect="1"/>
          </p:cNvPicPr>
          <p:nvPr/>
        </p:nvPicPr>
        <p:blipFill>
          <a:blip r:embed="rId3"/>
          <a:stretch>
            <a:fillRect/>
          </a:stretch>
        </p:blipFill>
        <p:spPr>
          <a:xfrm>
            <a:off x="357324" y="1399794"/>
            <a:ext cx="6999359" cy="5096390"/>
          </a:xfrm>
          <a:prstGeom prst="rect">
            <a:avLst/>
          </a:prstGeom>
        </p:spPr>
      </p:pic>
      <p:cxnSp>
        <p:nvCxnSpPr>
          <p:cNvPr id="12" name="Straight Arrow Connector 11">
            <a:extLst>
              <a:ext uri="{FF2B5EF4-FFF2-40B4-BE49-F238E27FC236}">
                <a16:creationId xmlns:a16="http://schemas.microsoft.com/office/drawing/2014/main" id="{12841E8E-EF64-4A3C-A4B1-757B0AD6C16B}"/>
              </a:ext>
            </a:extLst>
          </p:cNvPr>
          <p:cNvCxnSpPr>
            <a:cxnSpLocks/>
            <a:stCxn id="11" idx="1"/>
          </p:cNvCxnSpPr>
          <p:nvPr/>
        </p:nvCxnSpPr>
        <p:spPr>
          <a:xfrm flipH="1">
            <a:off x="3581401" y="3411372"/>
            <a:ext cx="5095177" cy="1834998"/>
          </a:xfrm>
          <a:prstGeom prst="straightConnector1">
            <a:avLst/>
          </a:prstGeom>
          <a:ln w="1111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57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5F55AB-DC53-7183-58A5-E0C968A9079F}"/>
              </a:ext>
            </a:extLst>
          </p:cNvPr>
          <p:cNvSpPr/>
          <p:nvPr/>
        </p:nvSpPr>
        <p:spPr>
          <a:xfrm>
            <a:off x="994410" y="5033505"/>
            <a:ext cx="7063740" cy="724870"/>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Presentation Outline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994410" y="1739705"/>
            <a:ext cx="7438605" cy="428390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2400" dirty="0">
                <a:cs typeface="Arial" panose="020B0604020202020204" pitchFamily="34" charset="0"/>
              </a:rPr>
              <a:t>Part 1: Enrollment in Medicare</a:t>
            </a:r>
          </a:p>
          <a:p>
            <a:pPr marL="0" indent="0">
              <a:spcAft>
                <a:spcPts val="1000"/>
              </a:spcAft>
              <a:buNone/>
            </a:pPr>
            <a:r>
              <a:rPr lang="en-US" sz="2400" dirty="0">
                <a:cs typeface="Arial" panose="020B0604020202020204" pitchFamily="34" charset="0"/>
              </a:rPr>
              <a:t>Part 2: Medicare Basics; Part A; Part B</a:t>
            </a:r>
          </a:p>
          <a:p>
            <a:pPr marL="0" indent="0">
              <a:spcAft>
                <a:spcPts val="1000"/>
              </a:spcAft>
              <a:buNone/>
            </a:pPr>
            <a:r>
              <a:rPr lang="en-US" sz="2400" dirty="0">
                <a:cs typeface="Arial" panose="020B0604020202020204" pitchFamily="34" charset="0"/>
              </a:rPr>
              <a:t>Part 3: Your Coverage Choices; Original Medicare; 	Medigap Insurance</a:t>
            </a:r>
          </a:p>
          <a:p>
            <a:pPr marL="0" indent="0">
              <a:spcAft>
                <a:spcPts val="1000"/>
              </a:spcAft>
              <a:buNone/>
            </a:pPr>
            <a:r>
              <a:rPr lang="en-US" sz="2400" dirty="0">
                <a:cs typeface="Arial" panose="020B0604020202020204" pitchFamily="34" charset="0"/>
              </a:rPr>
              <a:t>Part 4: Medicare Advantage; Other Types of Coverage</a:t>
            </a:r>
          </a:p>
          <a:p>
            <a:pPr marL="0" indent="0">
              <a:spcAft>
                <a:spcPts val="1000"/>
              </a:spcAft>
              <a:buNone/>
            </a:pPr>
            <a:r>
              <a:rPr lang="en-US" sz="2400" dirty="0">
                <a:cs typeface="Arial" panose="020B0604020202020204" pitchFamily="34" charset="0"/>
              </a:rPr>
              <a:t>Part 5: Medicare Part D; SeniorCare; Annual Open 	Enrollment Period</a:t>
            </a:r>
          </a:p>
          <a:p>
            <a:pPr marL="0" indent="0">
              <a:spcAft>
                <a:spcPts val="1000"/>
              </a:spcAft>
              <a:buNone/>
            </a:pPr>
            <a:r>
              <a:rPr lang="en-US" sz="2400" dirty="0">
                <a:cs typeface="Arial" panose="020B0604020202020204" pitchFamily="34" charset="0"/>
              </a:rPr>
              <a:t>Part 6: Help for People with Limited Income; Protect 	Yourself &amp; Prevent Fraud; Review and Resources</a:t>
            </a:r>
          </a:p>
          <a:p>
            <a:pPr marL="0" indent="0">
              <a:buNone/>
            </a:pPr>
            <a:endParaRPr lang="en-US" sz="2400" dirty="0">
              <a:cs typeface="Arial" panose="020B0604020202020204" pitchFamily="34" charset="0"/>
            </a:endParaRPr>
          </a:p>
        </p:txBody>
      </p:sp>
      <p:sp>
        <p:nvSpPr>
          <p:cNvPr id="9" name="TextBox 8">
            <a:extLst>
              <a:ext uri="{FF2B5EF4-FFF2-40B4-BE49-F238E27FC236}">
                <a16:creationId xmlns:a16="http://schemas.microsoft.com/office/drawing/2014/main" id="{9EA4FD0B-5A9E-4C38-97BE-E98AF066CACD}"/>
              </a:ext>
            </a:extLst>
          </p:cNvPr>
          <p:cNvSpPr txBox="1"/>
          <p:nvPr/>
        </p:nvSpPr>
        <p:spPr>
          <a:xfrm>
            <a:off x="8911326" y="5246107"/>
            <a:ext cx="2848741"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sz="1700" dirty="0"/>
              <a:t>Find more detailed information in your Medicare &amp; You 2023 Handbook</a:t>
            </a:r>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p:txBody>
          <a:bodyPr/>
          <a:lstStyle/>
          <a:p>
            <a:fld id="{844A7B69-93E2-4D34-896D-EFDD7F03AB74}" type="slidenum">
              <a:rPr lang="en-US" smtClean="0"/>
              <a:t>65</a:t>
            </a:fld>
            <a:endParaRPr lang="en-US"/>
          </a:p>
        </p:txBody>
      </p:sp>
      <p:pic>
        <p:nvPicPr>
          <p:cNvPr id="2" name="Picture 1">
            <a:extLst>
              <a:ext uri="{FF2B5EF4-FFF2-40B4-BE49-F238E27FC236}">
                <a16:creationId xmlns:a16="http://schemas.microsoft.com/office/drawing/2014/main" id="{BA197ABE-BD49-4AED-BABB-E4D4DD383817}"/>
              </a:ext>
            </a:extLst>
          </p:cNvPr>
          <p:cNvPicPr>
            <a:picLocks noChangeAspect="1"/>
          </p:cNvPicPr>
          <p:nvPr/>
        </p:nvPicPr>
        <p:blipFill>
          <a:blip r:embed="rId3"/>
          <a:stretch>
            <a:fillRect/>
          </a:stretch>
        </p:blipFill>
        <p:spPr>
          <a:xfrm>
            <a:off x="8869416" y="1320597"/>
            <a:ext cx="2848740" cy="3712908"/>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9266947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Welcome to Medicare </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a:lstStyle/>
          <a:p>
            <a:fld id="{844A7B69-93E2-4D34-896D-EFDD7F03AB74}" type="slidenum">
              <a:rPr lang="en-US" smtClean="0"/>
              <a:t>66</a:t>
            </a:fld>
            <a:endParaRPr lang="en-US"/>
          </a:p>
        </p:txBody>
      </p:sp>
      <p:sp>
        <p:nvSpPr>
          <p:cNvPr id="11" name="Subtitle 2">
            <a:extLst>
              <a:ext uri="{FF2B5EF4-FFF2-40B4-BE49-F238E27FC236}">
                <a16:creationId xmlns:a16="http://schemas.microsoft.com/office/drawing/2014/main" id="{8B7A9E30-9C0F-4982-9881-55C979676BB1}"/>
              </a:ext>
            </a:extLst>
          </p:cNvPr>
          <p:cNvSpPr txBox="1">
            <a:spLocks/>
          </p:cNvSpPr>
          <p:nvPr/>
        </p:nvSpPr>
        <p:spPr>
          <a:xfrm>
            <a:off x="4376245" y="1916086"/>
            <a:ext cx="7114035" cy="3366780"/>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n-US" sz="21600" b="1" dirty="0"/>
              <a:t>Part 6</a:t>
            </a:r>
          </a:p>
          <a:p>
            <a:pPr>
              <a:spcAft>
                <a:spcPts val="600"/>
              </a:spcAft>
            </a:pPr>
            <a:r>
              <a:rPr lang="en-US" sz="16000" dirty="0"/>
              <a:t>Help for People with Limited Income</a:t>
            </a:r>
          </a:p>
          <a:p>
            <a:pPr>
              <a:spcAft>
                <a:spcPts val="600"/>
              </a:spcAft>
            </a:pPr>
            <a:r>
              <a:rPr lang="en-US" sz="16000" dirty="0"/>
              <a:t>Protect Yourself / Prevent Fraud</a:t>
            </a:r>
          </a:p>
          <a:p>
            <a:pPr>
              <a:spcAft>
                <a:spcPts val="600"/>
              </a:spcAft>
            </a:pPr>
            <a:r>
              <a:rPr lang="en-US" sz="16000" dirty="0"/>
              <a:t>Review &amp; Resources</a:t>
            </a:r>
          </a:p>
        </p:txBody>
      </p:sp>
      <p:pic>
        <p:nvPicPr>
          <p:cNvPr id="8" name="Picture 7">
            <a:extLst>
              <a:ext uri="{FF2B5EF4-FFF2-40B4-BE49-F238E27FC236}">
                <a16:creationId xmlns:a16="http://schemas.microsoft.com/office/drawing/2014/main" id="{EEB84A7C-70AC-4958-8583-33B95B636DC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4120" y="5345959"/>
            <a:ext cx="3016160" cy="947298"/>
          </a:xfrm>
          <a:prstGeom prst="rect">
            <a:avLst/>
          </a:prstGeom>
          <a:noFill/>
          <a:ln>
            <a:noFill/>
          </a:ln>
        </p:spPr>
      </p:pic>
      <p:pic>
        <p:nvPicPr>
          <p:cNvPr id="5" name="Picture 4" descr="A picture containing text&#10;&#10;Description automatically generated">
            <a:extLst>
              <a:ext uri="{FF2B5EF4-FFF2-40B4-BE49-F238E27FC236}">
                <a16:creationId xmlns:a16="http://schemas.microsoft.com/office/drawing/2014/main" id="{6CF6A1E6-5248-8496-3022-6C253F1614D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2661" y="2322837"/>
            <a:ext cx="3764119" cy="2553277"/>
          </a:xfrm>
          <a:prstGeom prst="rect">
            <a:avLst/>
          </a:prstGeom>
        </p:spPr>
      </p:pic>
    </p:spTree>
    <p:extLst>
      <p:ext uri="{BB962C8B-B14F-4D97-AF65-F5344CB8AC3E}">
        <p14:creationId xmlns:p14="http://schemas.microsoft.com/office/powerpoint/2010/main" val="40566979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endParaRPr lang="en-US" sz="4000" dirty="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13C620B-783D-418B-AC71-9C99DD994BDF}"/>
              </a:ext>
            </a:extLst>
          </p:cNvPr>
          <p:cNvSpPr txBox="1"/>
          <p:nvPr/>
        </p:nvSpPr>
        <p:spPr>
          <a:xfrm>
            <a:off x="2505694" y="1352908"/>
            <a:ext cx="7747462"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Help for People with </a:t>
            </a:r>
          </a:p>
          <a:p>
            <a:pPr algn="ctr"/>
            <a:r>
              <a:rPr lang="en-US" sz="3200" b="1" dirty="0">
                <a:latin typeface="Arial" panose="020B0604020202020204" pitchFamily="34" charset="0"/>
                <a:cs typeface="Arial" panose="020B0604020202020204" pitchFamily="34" charset="0"/>
              </a:rPr>
              <a:t>Limited Income</a:t>
            </a:r>
          </a:p>
        </p:txBody>
      </p:sp>
      <p:sp>
        <p:nvSpPr>
          <p:cNvPr id="7" name="Slide Number Placeholder 6">
            <a:extLst>
              <a:ext uri="{FF2B5EF4-FFF2-40B4-BE49-F238E27FC236}">
                <a16:creationId xmlns:a16="http://schemas.microsoft.com/office/drawing/2014/main" id="{5BE0F554-FBAC-4149-94D6-49100C04E6AD}"/>
              </a:ext>
            </a:extLst>
          </p:cNvPr>
          <p:cNvSpPr>
            <a:spLocks noGrp="1"/>
          </p:cNvSpPr>
          <p:nvPr>
            <p:ph type="sldNum" sz="quarter" idx="12"/>
          </p:nvPr>
        </p:nvSpPr>
        <p:spPr/>
        <p:txBody>
          <a:bodyPr/>
          <a:lstStyle/>
          <a:p>
            <a:fld id="{844A7B69-93E2-4D34-896D-EFDD7F03AB74}" type="slidenum">
              <a:rPr lang="en-US" smtClean="0"/>
              <a:t>67</a:t>
            </a:fld>
            <a:endParaRPr lang="en-US"/>
          </a:p>
        </p:txBody>
      </p:sp>
      <p:pic>
        <p:nvPicPr>
          <p:cNvPr id="5" name="Picture 4">
            <a:extLst>
              <a:ext uri="{FF2B5EF4-FFF2-40B4-BE49-F238E27FC236}">
                <a16:creationId xmlns:a16="http://schemas.microsoft.com/office/drawing/2014/main" id="{C8F0151D-4D52-4D1C-B5D5-F37F4B5EC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2193" y="2571601"/>
            <a:ext cx="5347614" cy="3976602"/>
          </a:xfrm>
          <a:prstGeom prst="rect">
            <a:avLst/>
          </a:prstGeom>
        </p:spPr>
      </p:pic>
    </p:spTree>
    <p:extLst>
      <p:ext uri="{BB962C8B-B14F-4D97-AF65-F5344CB8AC3E}">
        <p14:creationId xmlns:p14="http://schemas.microsoft.com/office/powerpoint/2010/main" val="1104325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Help for People with Limited Income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7BF2208E-A2ED-4BAA-9501-009075DC6A56}"/>
              </a:ext>
            </a:extLst>
          </p:cNvPr>
          <p:cNvSpPr txBox="1">
            <a:spLocks/>
          </p:cNvSpPr>
          <p:nvPr/>
        </p:nvSpPr>
        <p:spPr>
          <a:xfrm>
            <a:off x="3581401" y="1455882"/>
            <a:ext cx="7473440" cy="49004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defRPr/>
            </a:pPr>
            <a:r>
              <a:rPr lang="en-US" sz="3000" b="1" dirty="0">
                <a:cs typeface="Arial" panose="020B0604020202020204" pitchFamily="34" charset="0"/>
              </a:rPr>
              <a:t>Medicare Savings Programs </a:t>
            </a:r>
          </a:p>
          <a:p>
            <a:pPr lvl="1">
              <a:spcAft>
                <a:spcPts val="600"/>
              </a:spcAft>
              <a:defRPr/>
            </a:pPr>
            <a:r>
              <a:rPr lang="en-US" dirty="0">
                <a:cs typeface="Arial" panose="020B0604020202020204" pitchFamily="34" charset="0"/>
              </a:rPr>
              <a:t>If eligible, your Medicare Part B premium will be paid for you.</a:t>
            </a:r>
          </a:p>
          <a:p>
            <a:pPr lvl="1">
              <a:spcAft>
                <a:spcPts val="600"/>
              </a:spcAft>
              <a:defRPr/>
            </a:pPr>
            <a:r>
              <a:rPr lang="en-US" dirty="0">
                <a:cs typeface="Arial" panose="020B0604020202020204" pitchFamily="34" charset="0"/>
              </a:rPr>
              <a:t>Some also have Medicare copays and deductibles paid as well based on income and assets.</a:t>
            </a:r>
          </a:p>
          <a:p>
            <a:pPr>
              <a:spcAft>
                <a:spcPts val="600"/>
              </a:spcAft>
              <a:defRPr/>
            </a:pPr>
            <a:r>
              <a:rPr lang="en-US" sz="3000" b="1" dirty="0">
                <a:cs typeface="Arial" panose="020B0604020202020204" pitchFamily="34" charset="0"/>
              </a:rPr>
              <a:t>Extra Help (Low Income Subsidy)</a:t>
            </a:r>
          </a:p>
          <a:p>
            <a:pPr lvl="1">
              <a:defRPr/>
            </a:pPr>
            <a:r>
              <a:rPr lang="en-US" dirty="0">
                <a:cs typeface="Arial" panose="020B0604020202020204" pitchFamily="34" charset="0"/>
              </a:rPr>
              <a:t>Assistance with Medicare prescription drug coverage.</a:t>
            </a:r>
          </a:p>
          <a:p>
            <a:pPr lvl="1">
              <a:defRPr/>
            </a:pPr>
            <a:r>
              <a:rPr lang="en-US" dirty="0">
                <a:cs typeface="Arial" panose="020B0604020202020204" pitchFamily="34" charset="0"/>
              </a:rPr>
              <a:t>Reduces Part D premiums, deductibles, and copays based on income and assets.</a:t>
            </a:r>
            <a:endParaRPr lang="en-US" b="1" dirty="0">
              <a:cs typeface="Arial" panose="020B0604020202020204" pitchFamily="34" charset="0"/>
            </a:endParaRPr>
          </a:p>
          <a:p>
            <a:pPr>
              <a:defRPr/>
            </a:pPr>
            <a:r>
              <a:rPr lang="en-US" sz="3000" b="1" dirty="0">
                <a:cs typeface="Arial" panose="020B0604020202020204" pitchFamily="34" charset="0"/>
              </a:rPr>
              <a:t>Senior Care</a:t>
            </a:r>
          </a:p>
          <a:p>
            <a:pPr lvl="1">
              <a:defRPr/>
            </a:pPr>
            <a:r>
              <a:rPr lang="en-US" dirty="0">
                <a:cs typeface="Arial" panose="020B0604020202020204" pitchFamily="34" charset="0"/>
              </a:rPr>
              <a:t>Level of assistance depends on annual income.</a:t>
            </a:r>
          </a:p>
          <a:p>
            <a:pPr marL="393700" lvl="1" indent="0" algn="ctr">
              <a:buFont typeface="Wingdings 2" pitchFamily="18" charset="2"/>
              <a:buNone/>
              <a:defRPr/>
            </a:pPr>
            <a:endParaRPr lang="en-US" sz="800" dirty="0">
              <a:latin typeface="Arial" panose="020B0604020202020204" pitchFamily="34" charset="0"/>
              <a:cs typeface="Arial" panose="020B0604020202020204" pitchFamily="34" charset="0"/>
            </a:endParaRPr>
          </a:p>
        </p:txBody>
      </p:sp>
      <p:pic>
        <p:nvPicPr>
          <p:cNvPr id="9" name="Picture 8" title="Part D icon">
            <a:extLst>
              <a:ext uri="{FF2B5EF4-FFF2-40B4-BE49-F238E27FC236}">
                <a16:creationId xmlns:a16="http://schemas.microsoft.com/office/drawing/2014/main" id="{AC330008-F2A7-4AE9-9B6F-C799603CE2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7624" y="4344345"/>
            <a:ext cx="909034" cy="806199"/>
          </a:xfrm>
          <a:prstGeom prst="rect">
            <a:avLst/>
          </a:prstGeom>
        </p:spPr>
      </p:pic>
      <p:sp>
        <p:nvSpPr>
          <p:cNvPr id="3" name="Slide Number Placeholder 2">
            <a:extLst>
              <a:ext uri="{FF2B5EF4-FFF2-40B4-BE49-F238E27FC236}">
                <a16:creationId xmlns:a16="http://schemas.microsoft.com/office/drawing/2014/main" id="{2F1EB11D-D1BD-4EDD-BA6D-DE83826F4E03}"/>
              </a:ext>
            </a:extLst>
          </p:cNvPr>
          <p:cNvSpPr>
            <a:spLocks noGrp="1"/>
          </p:cNvSpPr>
          <p:nvPr>
            <p:ph type="sldNum" sz="quarter" idx="12"/>
          </p:nvPr>
        </p:nvSpPr>
        <p:spPr/>
        <p:txBody>
          <a:bodyPr/>
          <a:lstStyle/>
          <a:p>
            <a:fld id="{844A7B69-93E2-4D34-896D-EFDD7F03AB74}" type="slidenum">
              <a:rPr lang="en-US" smtClean="0"/>
              <a:t>68</a:t>
            </a:fld>
            <a:endParaRPr lang="en-US"/>
          </a:p>
        </p:txBody>
      </p:sp>
      <p:pic>
        <p:nvPicPr>
          <p:cNvPr id="2" name="Picture 1" descr="A picture containing text&#10;&#10;Description automatically generated">
            <a:extLst>
              <a:ext uri="{FF2B5EF4-FFF2-40B4-BE49-F238E27FC236}">
                <a16:creationId xmlns:a16="http://schemas.microsoft.com/office/drawing/2014/main" id="{D342CF97-A271-A9C5-72F1-310A55A8314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77743" y="2043591"/>
            <a:ext cx="2965021" cy="2011233"/>
          </a:xfrm>
          <a:prstGeom prst="rect">
            <a:avLst/>
          </a:prstGeom>
        </p:spPr>
      </p:pic>
    </p:spTree>
    <p:extLst>
      <p:ext uri="{BB962C8B-B14F-4D97-AF65-F5344CB8AC3E}">
        <p14:creationId xmlns:p14="http://schemas.microsoft.com/office/powerpoint/2010/main" val="15477359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69</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Help for People with Limited Income</a:t>
            </a:r>
          </a:p>
          <a:p>
            <a:pPr algn="ctr"/>
            <a:endParaRPr lang="en-US" sz="1200" dirty="0">
              <a:solidFill>
                <a:schemeClr val="bg1"/>
              </a:solidFill>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963CCDBA-F41F-47C5-8CBD-CFA12EAF8CFE}"/>
              </a:ext>
            </a:extLst>
          </p:cNvPr>
          <p:cNvGraphicFramePr/>
          <p:nvPr>
            <p:extLst>
              <p:ext uri="{D42A27DB-BD31-4B8C-83A1-F6EECF244321}">
                <p14:modId xmlns:p14="http://schemas.microsoft.com/office/powerpoint/2010/main" val="3808637160"/>
              </p:ext>
            </p:extLst>
          </p:nvPr>
        </p:nvGraphicFramePr>
        <p:xfrm>
          <a:off x="2053116" y="1422914"/>
          <a:ext cx="9300684" cy="4856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title="Part D icon">
            <a:extLst>
              <a:ext uri="{FF2B5EF4-FFF2-40B4-BE49-F238E27FC236}">
                <a16:creationId xmlns:a16="http://schemas.microsoft.com/office/drawing/2014/main" id="{AC330008-F2A7-4AE9-9B6F-C799603CE2C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9100" y="3715458"/>
            <a:ext cx="862945" cy="688090"/>
          </a:xfrm>
          <a:prstGeom prst="rect">
            <a:avLst/>
          </a:prstGeom>
        </p:spPr>
      </p:pic>
      <p:pic>
        <p:nvPicPr>
          <p:cNvPr id="10" name="Picture 9" title="Part D icon">
            <a:extLst>
              <a:ext uri="{FF2B5EF4-FFF2-40B4-BE49-F238E27FC236}">
                <a16:creationId xmlns:a16="http://schemas.microsoft.com/office/drawing/2014/main" id="{AEC3FA5E-1B9A-47A8-A393-CC8EDE6BAC4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9100" y="5429229"/>
            <a:ext cx="862945" cy="688090"/>
          </a:xfrm>
          <a:prstGeom prst="rect">
            <a:avLst/>
          </a:prstGeom>
        </p:spPr>
      </p:pic>
      <p:pic>
        <p:nvPicPr>
          <p:cNvPr id="11" name="Picture 10" title="Part B icon">
            <a:extLst>
              <a:ext uri="{FF2B5EF4-FFF2-40B4-BE49-F238E27FC236}">
                <a16:creationId xmlns:a16="http://schemas.microsoft.com/office/drawing/2014/main" id="{20CF23FA-9147-4D43-89F5-76F2E9B2B59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8200" y="2003430"/>
            <a:ext cx="803847" cy="837592"/>
          </a:xfrm>
          <a:prstGeom prst="rect">
            <a:avLst/>
          </a:prstGeom>
        </p:spPr>
      </p:pic>
    </p:spTree>
    <p:extLst>
      <p:ext uri="{BB962C8B-B14F-4D97-AF65-F5344CB8AC3E}">
        <p14:creationId xmlns:p14="http://schemas.microsoft.com/office/powerpoint/2010/main" val="1832680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Enrollment in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C6F1EC2-BA54-4E1F-9E92-F69969960177}"/>
              </a:ext>
            </a:extLst>
          </p:cNvPr>
          <p:cNvSpPr txBox="1"/>
          <p:nvPr/>
        </p:nvSpPr>
        <p:spPr>
          <a:xfrm>
            <a:off x="2928851" y="1231520"/>
            <a:ext cx="6334298"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Medicare &amp; Employer Coverage</a:t>
            </a:r>
          </a:p>
        </p:txBody>
      </p:sp>
      <p:sp>
        <p:nvSpPr>
          <p:cNvPr id="8" name="TextBox 7">
            <a:extLst>
              <a:ext uri="{FF2B5EF4-FFF2-40B4-BE49-F238E27FC236}">
                <a16:creationId xmlns:a16="http://schemas.microsoft.com/office/drawing/2014/main" id="{1FE75D9A-4314-4C2A-9E00-7E7218F68C72}"/>
              </a:ext>
            </a:extLst>
          </p:cNvPr>
          <p:cNvSpPr txBox="1"/>
          <p:nvPr/>
        </p:nvSpPr>
        <p:spPr>
          <a:xfrm>
            <a:off x="2575560" y="1962458"/>
            <a:ext cx="8314113" cy="3539430"/>
          </a:xfrm>
          <a:prstGeom prst="rect">
            <a:avLst/>
          </a:prstGeom>
          <a:noFill/>
        </p:spPr>
        <p:txBody>
          <a:bodyPr wrap="square" rtlCol="0">
            <a:spAutoFit/>
          </a:bodyPr>
          <a:lstStyle/>
          <a:p>
            <a:pPr marL="342900" indent="-342900">
              <a:buFont typeface="Arial" panose="020B0604020202020204" pitchFamily="34" charset="0"/>
              <a:buChar char="•"/>
            </a:pPr>
            <a:r>
              <a:rPr lang="en-US" sz="2400" b="1" dirty="0"/>
              <a:t>You can delay enrollment in Medicare if</a:t>
            </a:r>
          </a:p>
          <a:p>
            <a:pPr marL="742950" lvl="1" indent="-285750">
              <a:buFont typeface="Arial" panose="020B0604020202020204" pitchFamily="34" charset="0"/>
              <a:buChar char="•"/>
            </a:pPr>
            <a:r>
              <a:rPr lang="en-US" dirty="0"/>
              <a:t>You/your spouse are currently working, </a:t>
            </a:r>
            <a:r>
              <a:rPr lang="en-US" b="1" i="1" dirty="0"/>
              <a:t>and</a:t>
            </a:r>
          </a:p>
          <a:p>
            <a:pPr marL="742950" lvl="1" indent="-285750">
              <a:buFont typeface="Arial" panose="020B0604020202020204" pitchFamily="34" charset="0"/>
              <a:buChar char="•"/>
            </a:pPr>
            <a:r>
              <a:rPr lang="en-US" dirty="0"/>
              <a:t>You are covered under a group health plan based on that employment</a:t>
            </a:r>
            <a:r>
              <a:rPr lang="en-US" b="1" i="1" dirty="0"/>
              <a:t>, and</a:t>
            </a:r>
          </a:p>
          <a:p>
            <a:pPr marL="742950" lvl="1" indent="-285750">
              <a:buFont typeface="Arial" panose="020B0604020202020204" pitchFamily="34" charset="0"/>
              <a:buChar char="•"/>
            </a:pPr>
            <a:r>
              <a:rPr lang="en-US" dirty="0"/>
              <a:t>Employer has more than 20 employees. (If less than 20 employees you should take Medicare at age 65, even if you are still working.)</a:t>
            </a:r>
          </a:p>
          <a:p>
            <a:endParaRPr lang="en-US" dirty="0"/>
          </a:p>
          <a:p>
            <a:pPr marL="342900" indent="-342900">
              <a:buFont typeface="Arial" panose="020B0604020202020204" pitchFamily="34" charset="0"/>
              <a:buChar char="•"/>
            </a:pPr>
            <a:r>
              <a:rPr lang="en-US" sz="2400" b="1" dirty="0"/>
              <a:t>Enroll in Medicare anytime while actively working.</a:t>
            </a:r>
          </a:p>
          <a:p>
            <a:endParaRPr lang="en-US" sz="800" b="1" dirty="0"/>
          </a:p>
          <a:p>
            <a:pPr marL="342900" indent="-342900">
              <a:buFont typeface="Arial" panose="020B0604020202020204" pitchFamily="34" charset="0"/>
              <a:buChar char="•"/>
            </a:pPr>
            <a:r>
              <a:rPr lang="en-US" sz="2400" b="1" i="1" dirty="0"/>
              <a:t>Must </a:t>
            </a:r>
            <a:r>
              <a:rPr lang="en-US" sz="2400" b="1" dirty="0"/>
              <a:t>enroll within 8 months of</a:t>
            </a:r>
          </a:p>
          <a:p>
            <a:pPr marL="742950" lvl="1" indent="-285750">
              <a:buFont typeface="Arial" panose="020B0604020202020204" pitchFamily="34" charset="0"/>
              <a:buChar char="•"/>
            </a:pPr>
            <a:r>
              <a:rPr lang="en-US" dirty="0"/>
              <a:t>Stop work (quit or retire), or</a:t>
            </a:r>
          </a:p>
          <a:p>
            <a:pPr marL="742950" lvl="1" indent="-285750">
              <a:buFont typeface="Arial" panose="020B0604020202020204" pitchFamily="34" charset="0"/>
              <a:buChar char="•"/>
            </a:pPr>
            <a:r>
              <a:rPr lang="en-US" dirty="0"/>
              <a:t>Lose health insurance through work.</a:t>
            </a:r>
          </a:p>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FC829B34-3451-4E40-A439-C27CE9CBDBBD}"/>
              </a:ext>
            </a:extLst>
          </p:cNvPr>
          <p:cNvSpPr txBox="1"/>
          <p:nvPr/>
        </p:nvSpPr>
        <p:spPr>
          <a:xfrm>
            <a:off x="780705" y="2731770"/>
            <a:ext cx="1345275" cy="1631216"/>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a:r>
              <a:rPr lang="en-US" sz="2000" i="1" dirty="0"/>
              <a:t>Employer Coverage Special Enrollment Period</a:t>
            </a:r>
          </a:p>
        </p:txBody>
      </p:sp>
      <p:sp>
        <p:nvSpPr>
          <p:cNvPr id="10" name="TextBox 9">
            <a:extLst>
              <a:ext uri="{FF2B5EF4-FFF2-40B4-BE49-F238E27FC236}">
                <a16:creationId xmlns:a16="http://schemas.microsoft.com/office/drawing/2014/main" id="{11AA5A29-D119-4763-BA9A-33AB4FDD6DA9}"/>
              </a:ext>
            </a:extLst>
          </p:cNvPr>
          <p:cNvSpPr txBox="1"/>
          <p:nvPr/>
        </p:nvSpPr>
        <p:spPr>
          <a:xfrm>
            <a:off x="2347653" y="5501888"/>
            <a:ext cx="7492538" cy="646331"/>
          </a:xfrm>
          <a:prstGeom prst="rect">
            <a:avLst/>
          </a:prstGeom>
          <a:solidFill>
            <a:schemeClr val="accent4">
              <a:lumMod val="40000"/>
              <a:lumOff val="60000"/>
            </a:schemeClr>
          </a:solidFill>
          <a:ln>
            <a:solidFill>
              <a:schemeClr val="accent5">
                <a:lumMod val="50000"/>
              </a:schemeClr>
            </a:solidFill>
          </a:ln>
        </p:spPr>
        <p:txBody>
          <a:bodyPr wrap="square" rtlCol="0">
            <a:spAutoFit/>
          </a:bodyPr>
          <a:lstStyle/>
          <a:p>
            <a:pPr algn="ctr"/>
            <a:r>
              <a:rPr lang="en-US" dirty="0"/>
              <a:t>After 8 months a late enrollment penalty will apply, and you will need to wait until the General Enrollment Period.</a:t>
            </a:r>
          </a:p>
        </p:txBody>
      </p:sp>
      <p:sp>
        <p:nvSpPr>
          <p:cNvPr id="6" name="Slide Number Placeholder 5">
            <a:extLst>
              <a:ext uri="{FF2B5EF4-FFF2-40B4-BE49-F238E27FC236}">
                <a16:creationId xmlns:a16="http://schemas.microsoft.com/office/drawing/2014/main" id="{475F66EB-E3FC-4F8B-8896-A521CBEEE6BE}"/>
              </a:ext>
            </a:extLst>
          </p:cNvPr>
          <p:cNvSpPr>
            <a:spLocks noGrp="1"/>
          </p:cNvSpPr>
          <p:nvPr>
            <p:ph type="sldNum" sz="quarter" idx="12"/>
          </p:nvPr>
        </p:nvSpPr>
        <p:spPr/>
        <p:txBody>
          <a:bodyPr/>
          <a:lstStyle/>
          <a:p>
            <a:fld id="{844A7B69-93E2-4D34-896D-EFDD7F03AB74}" type="slidenum">
              <a:rPr lang="en-US" smtClean="0"/>
              <a:t>7</a:t>
            </a:fld>
            <a:endParaRPr lang="en-US"/>
          </a:p>
        </p:txBody>
      </p:sp>
    </p:spTree>
    <p:extLst>
      <p:ext uri="{BB962C8B-B14F-4D97-AF65-F5344CB8AC3E}">
        <p14:creationId xmlns:p14="http://schemas.microsoft.com/office/powerpoint/2010/main" val="39873832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Help for People with Limited Income</a:t>
            </a:r>
          </a:p>
          <a:p>
            <a:pPr algn="ctr"/>
            <a:endParaRPr lang="en-US" sz="1200" dirty="0">
              <a:solidFill>
                <a:schemeClr val="bg1"/>
              </a:solidFill>
              <a:latin typeface="Arial" panose="020B0604020202020204" pitchFamily="34" charset="0"/>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23AF593A-FEAA-4FD0-9CD3-2B968730D061}"/>
              </a:ext>
            </a:extLst>
          </p:cNvPr>
          <p:cNvGraphicFramePr>
            <a:graphicFrameLocks/>
          </p:cNvGraphicFramePr>
          <p:nvPr>
            <p:extLst>
              <p:ext uri="{D42A27DB-BD31-4B8C-83A1-F6EECF244321}">
                <p14:modId xmlns:p14="http://schemas.microsoft.com/office/powerpoint/2010/main" val="1632286737"/>
              </p:ext>
            </p:extLst>
          </p:nvPr>
        </p:nvGraphicFramePr>
        <p:xfrm>
          <a:off x="1692107" y="1909475"/>
          <a:ext cx="8597348" cy="4013334"/>
        </p:xfrm>
        <a:graphic>
          <a:graphicData uri="http://schemas.openxmlformats.org/drawingml/2006/table">
            <a:tbl>
              <a:tblPr firstRow="1" bandRow="1">
                <a:tableStyleId>{5C22544A-7EE6-4342-B048-85BDC9FD1C3A}</a:tableStyleId>
              </a:tblPr>
              <a:tblGrid>
                <a:gridCol w="2069732">
                  <a:extLst>
                    <a:ext uri="{9D8B030D-6E8A-4147-A177-3AD203B41FA5}">
                      <a16:colId xmlns:a16="http://schemas.microsoft.com/office/drawing/2014/main" val="20000"/>
                    </a:ext>
                  </a:extLst>
                </a:gridCol>
                <a:gridCol w="1751312">
                  <a:extLst>
                    <a:ext uri="{9D8B030D-6E8A-4147-A177-3AD203B41FA5}">
                      <a16:colId xmlns:a16="http://schemas.microsoft.com/office/drawing/2014/main" val="20001"/>
                    </a:ext>
                  </a:extLst>
                </a:gridCol>
                <a:gridCol w="1671707">
                  <a:extLst>
                    <a:ext uri="{9D8B030D-6E8A-4147-A177-3AD203B41FA5}">
                      <a16:colId xmlns:a16="http://schemas.microsoft.com/office/drawing/2014/main" val="20002"/>
                    </a:ext>
                  </a:extLst>
                </a:gridCol>
                <a:gridCol w="1592101">
                  <a:extLst>
                    <a:ext uri="{9D8B030D-6E8A-4147-A177-3AD203B41FA5}">
                      <a16:colId xmlns:a16="http://schemas.microsoft.com/office/drawing/2014/main" val="20003"/>
                    </a:ext>
                  </a:extLst>
                </a:gridCol>
                <a:gridCol w="1512496">
                  <a:extLst>
                    <a:ext uri="{9D8B030D-6E8A-4147-A177-3AD203B41FA5}">
                      <a16:colId xmlns:a16="http://schemas.microsoft.com/office/drawing/2014/main" val="20004"/>
                    </a:ext>
                  </a:extLst>
                </a:gridCol>
              </a:tblGrid>
              <a:tr h="630054">
                <a:tc rowSpan="2">
                  <a:txBody>
                    <a:bodyPr/>
                    <a:lstStyle/>
                    <a:p>
                      <a:r>
                        <a:rPr lang="en-US" dirty="0">
                          <a:latin typeface="Arial" panose="020B0604020202020204" pitchFamily="34" charset="0"/>
                          <a:cs typeface="Arial" panose="020B0604020202020204" pitchFamily="34" charset="0"/>
                        </a:rPr>
                        <a:t>Program</a:t>
                      </a:r>
                    </a:p>
                  </a:txBody>
                  <a:tcPr/>
                </a:tc>
                <a:tc gridSpan="2">
                  <a:txBody>
                    <a:bodyPr/>
                    <a:lstStyle/>
                    <a:p>
                      <a:pPr algn="ctr"/>
                      <a:r>
                        <a:rPr lang="en-US" dirty="0">
                          <a:latin typeface="Arial" panose="020B0604020202020204" pitchFamily="34" charset="0"/>
                          <a:cs typeface="Arial" panose="020B0604020202020204" pitchFamily="34" charset="0"/>
                        </a:rPr>
                        <a:t>Single</a:t>
                      </a:r>
                      <a:r>
                        <a:rPr lang="en-US" baseline="0" dirty="0">
                          <a:latin typeface="Arial" panose="020B0604020202020204" pitchFamily="34" charset="0"/>
                          <a:cs typeface="Arial" panose="020B0604020202020204" pitchFamily="34" charset="0"/>
                        </a:rPr>
                        <a:t> Individual (Unmarried)</a:t>
                      </a:r>
                      <a:endParaRPr lang="en-US" dirty="0">
                        <a:latin typeface="Arial" panose="020B0604020202020204" pitchFamily="34" charset="0"/>
                        <a:cs typeface="Arial" panose="020B0604020202020204" pitchFamily="34" charset="0"/>
                      </a:endParaRPr>
                    </a:p>
                  </a:txBody>
                  <a:tcPr/>
                </a:tc>
                <a:tc hMerge="1">
                  <a:txBody>
                    <a:bodyPr/>
                    <a:lstStyle/>
                    <a:p>
                      <a:endParaRPr lang="en-US" dirty="0"/>
                    </a:p>
                  </a:txBody>
                  <a:tcPr/>
                </a:tc>
                <a:tc gridSpan="2">
                  <a:txBody>
                    <a:bodyPr/>
                    <a:lstStyle/>
                    <a:p>
                      <a:pPr algn="ctr"/>
                      <a:r>
                        <a:rPr lang="en-US" dirty="0">
                          <a:latin typeface="Arial" panose="020B0604020202020204" pitchFamily="34" charset="0"/>
                          <a:cs typeface="Arial" panose="020B0604020202020204" pitchFamily="34" charset="0"/>
                        </a:rPr>
                        <a:t>Married Couple</a:t>
                      </a:r>
                    </a:p>
                  </a:txBody>
                  <a:tcPr/>
                </a:tc>
                <a:tc hMerge="1">
                  <a:txBody>
                    <a:bodyPr/>
                    <a:lstStyle/>
                    <a:p>
                      <a:endParaRPr lang="en-US" dirty="0"/>
                    </a:p>
                  </a:txBody>
                  <a:tcPr/>
                </a:tc>
                <a:extLst>
                  <a:ext uri="{0D108BD9-81ED-4DB2-BD59-A6C34878D82A}">
                    <a16:rowId xmlns:a16="http://schemas.microsoft.com/office/drawing/2014/main" val="10000"/>
                  </a:ext>
                </a:extLst>
              </a:tr>
              <a:tr h="630054">
                <a:tc vMerge="1">
                  <a:txBody>
                    <a:bodyPr/>
                    <a:lstStyle/>
                    <a:p>
                      <a:endParaRPr lang="en-US" dirty="0"/>
                    </a:p>
                  </a:txBody>
                  <a:tcPr/>
                </a:tc>
                <a:tc>
                  <a:txBody>
                    <a:bodyPr/>
                    <a:lstStyle/>
                    <a:p>
                      <a:pPr algn="ctr"/>
                      <a:r>
                        <a:rPr lang="en-US" b="0" dirty="0">
                          <a:latin typeface="Arial" panose="020B0604020202020204" pitchFamily="34" charset="0"/>
                          <a:cs typeface="Arial" panose="020B0604020202020204" pitchFamily="34" charset="0"/>
                        </a:rPr>
                        <a:t>Monthly</a:t>
                      </a:r>
                      <a:r>
                        <a:rPr lang="en-US" b="0"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Income </a:t>
                      </a:r>
                    </a:p>
                  </a:txBody>
                  <a:tcPr anchor="ctr"/>
                </a:tc>
                <a:tc>
                  <a:txBody>
                    <a:bodyPr/>
                    <a:lstStyle/>
                    <a:p>
                      <a:pPr algn="ctr"/>
                      <a:r>
                        <a:rPr lang="en-US" b="0" dirty="0">
                          <a:latin typeface="Arial" panose="020B0604020202020204" pitchFamily="34" charset="0"/>
                          <a:cs typeface="Arial" panose="020B0604020202020204" pitchFamily="34" charset="0"/>
                        </a:rPr>
                        <a:t>Assets</a:t>
                      </a:r>
                    </a:p>
                  </a:txBody>
                  <a:tcPr anchor="ctr"/>
                </a:tc>
                <a:tc>
                  <a:txBody>
                    <a:bodyPr/>
                    <a:lstStyle/>
                    <a:p>
                      <a:pPr algn="ctr"/>
                      <a:r>
                        <a:rPr lang="en-US" b="0" dirty="0">
                          <a:latin typeface="Arial" panose="020B0604020202020204" pitchFamily="34" charset="0"/>
                          <a:cs typeface="Arial" panose="020B0604020202020204" pitchFamily="34" charset="0"/>
                        </a:rPr>
                        <a:t>Monthly Income</a:t>
                      </a:r>
                    </a:p>
                  </a:txBody>
                  <a:tcPr anchor="ctr"/>
                </a:tc>
                <a:tc>
                  <a:txBody>
                    <a:bodyPr/>
                    <a:lstStyle/>
                    <a:p>
                      <a:pPr algn="ctr"/>
                      <a:r>
                        <a:rPr lang="en-US" b="0" dirty="0">
                          <a:latin typeface="Arial" panose="020B0604020202020204" pitchFamily="34" charset="0"/>
                          <a:cs typeface="Arial" panose="020B0604020202020204" pitchFamily="34" charset="0"/>
                        </a:rPr>
                        <a:t>Assets</a:t>
                      </a:r>
                    </a:p>
                  </a:txBody>
                  <a:tcPr anchor="ctr"/>
                </a:tc>
                <a:extLst>
                  <a:ext uri="{0D108BD9-81ED-4DB2-BD59-A6C34878D82A}">
                    <a16:rowId xmlns:a16="http://schemas.microsoft.com/office/drawing/2014/main" val="10001"/>
                  </a:ext>
                </a:extLst>
              </a:tr>
              <a:tr h="630054">
                <a:tc>
                  <a:txBody>
                    <a:bodyPr/>
                    <a:lstStyle/>
                    <a:p>
                      <a:r>
                        <a:rPr lang="en-US" dirty="0">
                          <a:latin typeface="Arial" panose="020B0604020202020204" pitchFamily="34" charset="0"/>
                          <a:cs typeface="Arial" panose="020B0604020202020204" pitchFamily="34" charset="0"/>
                        </a:rPr>
                        <a:t>Medicare Savings Program</a:t>
                      </a:r>
                    </a:p>
                  </a:txBody>
                  <a:tcPr anchor="ctr"/>
                </a:tc>
                <a:tc>
                  <a:txBody>
                    <a:bodyPr/>
                    <a:lstStyle/>
                    <a:p>
                      <a:pPr algn="ctr"/>
                      <a:r>
                        <a:rPr lang="en-US" dirty="0">
                          <a:latin typeface="Arial" panose="020B0604020202020204" pitchFamily="34" charset="0"/>
                          <a:cs typeface="Arial" panose="020B0604020202020204" pitchFamily="34" charset="0"/>
                        </a:rPr>
                        <a:t>&lt; $1,640</a:t>
                      </a:r>
                    </a:p>
                  </a:txBody>
                  <a:tcPr anchor="ctr"/>
                </a:tc>
                <a:tc>
                  <a:txBody>
                    <a:bodyPr/>
                    <a:lstStyle/>
                    <a:p>
                      <a:pPr algn="ctr"/>
                      <a:r>
                        <a:rPr lang="en-US" dirty="0">
                          <a:latin typeface="Arial" panose="020B0604020202020204" pitchFamily="34" charset="0"/>
                          <a:cs typeface="Arial" panose="020B0604020202020204" pitchFamily="34" charset="0"/>
                        </a:rPr>
                        <a:t>&lt; $9,090</a:t>
                      </a:r>
                    </a:p>
                  </a:txBody>
                  <a:tcPr anchor="ctr"/>
                </a:tc>
                <a:tc>
                  <a:txBody>
                    <a:bodyPr/>
                    <a:lstStyle/>
                    <a:p>
                      <a:pPr algn="ctr"/>
                      <a:r>
                        <a:rPr lang="en-US" dirty="0">
                          <a:latin typeface="Arial" panose="020B0604020202020204" pitchFamily="34" charset="0"/>
                          <a:cs typeface="Arial" panose="020B0604020202020204" pitchFamily="34" charset="0"/>
                        </a:rPr>
                        <a:t>&lt; $2,218</a:t>
                      </a:r>
                    </a:p>
                  </a:txBody>
                  <a:tcPr anchor="ctr"/>
                </a:tc>
                <a:tc>
                  <a:txBody>
                    <a:bodyPr/>
                    <a:lstStyle/>
                    <a:p>
                      <a:pPr algn="ctr"/>
                      <a:r>
                        <a:rPr lang="en-US" dirty="0">
                          <a:latin typeface="Arial" panose="020B0604020202020204" pitchFamily="34" charset="0"/>
                          <a:cs typeface="Arial" panose="020B0604020202020204" pitchFamily="34" charset="0"/>
                        </a:rPr>
                        <a:t>&lt; $13,630</a:t>
                      </a:r>
                    </a:p>
                  </a:txBody>
                  <a:tcPr anchor="ctr"/>
                </a:tc>
                <a:extLst>
                  <a:ext uri="{0D108BD9-81ED-4DB2-BD59-A6C34878D82A}">
                    <a16:rowId xmlns:a16="http://schemas.microsoft.com/office/drawing/2014/main" val="10002"/>
                  </a:ext>
                </a:extLst>
              </a:tr>
              <a:tr h="900077">
                <a:tc>
                  <a: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Extra Help</a:t>
                      </a:r>
                    </a:p>
                    <a:p>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&lt; $1,823</a:t>
                      </a:r>
                    </a:p>
                  </a:txBody>
                  <a:tcPr anchor="ctr"/>
                </a:tc>
                <a:tc>
                  <a:txBody>
                    <a:bodyPr/>
                    <a:lstStyle/>
                    <a:p>
                      <a:pPr algn="ctr"/>
                      <a:r>
                        <a:rPr lang="en-US" dirty="0">
                          <a:latin typeface="Arial" panose="020B0604020202020204" pitchFamily="34" charset="0"/>
                          <a:cs typeface="Arial" panose="020B0604020202020204" pitchFamily="34" charset="0"/>
                        </a:rPr>
                        <a:t>&lt; $16,660</a:t>
                      </a:r>
                    </a:p>
                  </a:txBody>
                  <a:tcPr anchor="ctr"/>
                </a:tc>
                <a:tc>
                  <a:txBody>
                    <a:bodyPr/>
                    <a:lstStyle/>
                    <a:p>
                      <a:pPr algn="ctr"/>
                      <a:r>
                        <a:rPr lang="en-US" dirty="0">
                          <a:latin typeface="Arial" panose="020B0604020202020204" pitchFamily="34" charset="0"/>
                          <a:cs typeface="Arial" panose="020B0604020202020204" pitchFamily="34" charset="0"/>
                        </a:rPr>
                        <a:t>&lt;</a:t>
                      </a:r>
                      <a:r>
                        <a:rPr lang="en-US" baseline="0" dirty="0">
                          <a:latin typeface="Arial" panose="020B0604020202020204" pitchFamily="34" charset="0"/>
                          <a:cs typeface="Arial" panose="020B0604020202020204" pitchFamily="34" charset="0"/>
                        </a:rPr>
                        <a:t> $2,465</a:t>
                      </a: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&lt; $33,240</a:t>
                      </a:r>
                    </a:p>
                  </a:txBody>
                  <a:tcPr anchor="ctr"/>
                </a:tc>
                <a:extLst>
                  <a:ext uri="{0D108BD9-81ED-4DB2-BD59-A6C34878D82A}">
                    <a16:rowId xmlns:a16="http://schemas.microsoft.com/office/drawing/2014/main" val="10003"/>
                  </a:ext>
                </a:extLst>
              </a:tr>
              <a:tr h="1117749">
                <a:tc>
                  <a:txBody>
                    <a:bodyPr/>
                    <a:lstStyle/>
                    <a:p>
                      <a:r>
                        <a:rPr lang="en-US" dirty="0">
                          <a:latin typeface="Arial" panose="020B0604020202020204" pitchFamily="34" charset="0"/>
                          <a:cs typeface="Arial" panose="020B0604020202020204" pitchFamily="34" charset="0"/>
                        </a:rPr>
                        <a:t>Wisconsin </a:t>
                      </a:r>
                      <a:r>
                        <a:rPr lang="en-US" dirty="0" err="1">
                          <a:latin typeface="Arial" panose="020B0604020202020204" pitchFamily="34" charset="0"/>
                          <a:cs typeface="Arial" panose="020B0604020202020204" pitchFamily="34" charset="0"/>
                        </a:rPr>
                        <a:t>SeniorCare</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Level 1</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&lt; $1,944</a:t>
                      </a:r>
                    </a:p>
                  </a:txBody>
                  <a:tcPr anchor="ctr"/>
                </a:tc>
                <a:tc>
                  <a:txBody>
                    <a:bodyPr/>
                    <a:lstStyle/>
                    <a:p>
                      <a:pPr algn="ctr"/>
                      <a:r>
                        <a:rPr lang="en-US" dirty="0">
                          <a:latin typeface="Arial" panose="020B0604020202020204" pitchFamily="34" charset="0"/>
                          <a:cs typeface="Arial" panose="020B0604020202020204" pitchFamily="34" charset="0"/>
                        </a:rPr>
                        <a:t>No asset limit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&lt; $2,629</a:t>
                      </a:r>
                    </a:p>
                  </a:txBody>
                  <a:tcPr anchor="ctr"/>
                </a:tc>
                <a:tc>
                  <a:txBody>
                    <a:bodyPr/>
                    <a:lstStyle/>
                    <a:p>
                      <a:pPr algn="ctr"/>
                      <a:r>
                        <a:rPr lang="en-US" dirty="0">
                          <a:latin typeface="Arial" panose="020B0604020202020204" pitchFamily="34" charset="0"/>
                          <a:cs typeface="Arial" panose="020B0604020202020204" pitchFamily="34" charset="0"/>
                        </a:rPr>
                        <a:t>No asset</a:t>
                      </a:r>
                      <a:r>
                        <a:rPr lang="en-US" baseline="0" dirty="0">
                          <a:latin typeface="Arial" panose="020B0604020202020204" pitchFamily="34" charset="0"/>
                          <a:cs typeface="Arial" panose="020B0604020202020204" pitchFamily="34" charset="0"/>
                        </a:rPr>
                        <a:t> limit</a:t>
                      </a:r>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D9A3C283-162E-4438-92AF-48C1C60D2323}"/>
              </a:ext>
            </a:extLst>
          </p:cNvPr>
          <p:cNvSpPr/>
          <p:nvPr/>
        </p:nvSpPr>
        <p:spPr>
          <a:xfrm>
            <a:off x="3293090" y="1288190"/>
            <a:ext cx="6014788" cy="584775"/>
          </a:xfrm>
          <a:prstGeom prst="rect">
            <a:avLst/>
          </a:prstGeom>
        </p:spPr>
        <p:txBody>
          <a:bodyPr wrap="none">
            <a:spAutoFit/>
          </a:bodyPr>
          <a:lstStyle/>
          <a:p>
            <a:r>
              <a:rPr lang="en-US" sz="3200" b="1" dirty="0">
                <a:latin typeface="Arial" panose="020B0604020202020204" pitchFamily="34" charset="0"/>
                <a:cs typeface="Arial" panose="020B0604020202020204" pitchFamily="34" charset="0"/>
              </a:rPr>
              <a:t>Program Eligibility Guidelines</a:t>
            </a:r>
          </a:p>
        </p:txBody>
      </p:sp>
      <p:sp>
        <p:nvSpPr>
          <p:cNvPr id="8" name="Slide Number Placeholder 7">
            <a:extLst>
              <a:ext uri="{FF2B5EF4-FFF2-40B4-BE49-F238E27FC236}">
                <a16:creationId xmlns:a16="http://schemas.microsoft.com/office/drawing/2014/main" id="{7DD55869-B352-441D-B1EB-1C304A57958A}"/>
              </a:ext>
            </a:extLst>
          </p:cNvPr>
          <p:cNvSpPr>
            <a:spLocks noGrp="1"/>
          </p:cNvSpPr>
          <p:nvPr>
            <p:ph type="sldNum" sz="quarter" idx="12"/>
          </p:nvPr>
        </p:nvSpPr>
        <p:spPr/>
        <p:txBody>
          <a:bodyPr/>
          <a:lstStyle/>
          <a:p>
            <a:fld id="{844A7B69-93E2-4D34-896D-EFDD7F03AB74}" type="slidenum">
              <a:rPr lang="en-US" smtClean="0"/>
              <a:t>70</a:t>
            </a:fld>
            <a:endParaRPr lang="en-US"/>
          </a:p>
        </p:txBody>
      </p:sp>
      <p:sp>
        <p:nvSpPr>
          <p:cNvPr id="5" name="TextBox 4">
            <a:extLst>
              <a:ext uri="{FF2B5EF4-FFF2-40B4-BE49-F238E27FC236}">
                <a16:creationId xmlns:a16="http://schemas.microsoft.com/office/drawing/2014/main" id="{4D344D01-6DE0-47F1-A513-4C2DE0A2D96C}"/>
              </a:ext>
            </a:extLst>
          </p:cNvPr>
          <p:cNvSpPr txBox="1"/>
          <p:nvPr/>
        </p:nvSpPr>
        <p:spPr>
          <a:xfrm>
            <a:off x="3646843" y="5985691"/>
            <a:ext cx="8299290" cy="307777"/>
          </a:xfrm>
          <a:prstGeom prst="rect">
            <a:avLst/>
          </a:prstGeom>
          <a:noFill/>
        </p:spPr>
        <p:txBody>
          <a:bodyPr wrap="square" rtlCol="0">
            <a:spAutoFit/>
          </a:bodyPr>
          <a:lstStyle/>
          <a:p>
            <a:r>
              <a:rPr lang="en-US" sz="1400" b="1" dirty="0"/>
              <a:t>*Income Limits based on 2023 federal poverty guidelines.</a:t>
            </a:r>
          </a:p>
        </p:txBody>
      </p:sp>
    </p:spTree>
    <p:extLst>
      <p:ext uri="{BB962C8B-B14F-4D97-AF65-F5344CB8AC3E}">
        <p14:creationId xmlns:p14="http://schemas.microsoft.com/office/powerpoint/2010/main" val="15175236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Help for People with Limited Income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9A3C283-162E-4438-92AF-48C1C60D2323}"/>
              </a:ext>
            </a:extLst>
          </p:cNvPr>
          <p:cNvSpPr/>
          <p:nvPr/>
        </p:nvSpPr>
        <p:spPr>
          <a:xfrm>
            <a:off x="3591823" y="1215160"/>
            <a:ext cx="4166525" cy="584775"/>
          </a:xfrm>
          <a:prstGeom prst="rect">
            <a:avLst/>
          </a:prstGeom>
        </p:spPr>
        <p:txBody>
          <a:bodyPr wrap="none">
            <a:spAutoFit/>
          </a:bodyPr>
          <a:lstStyle/>
          <a:p>
            <a:r>
              <a:rPr lang="en-US" sz="3200" b="1" dirty="0">
                <a:latin typeface="Arial" panose="020B0604020202020204" pitchFamily="34" charset="0"/>
                <a:cs typeface="Arial" panose="020B0604020202020204" pitchFamily="34" charset="0"/>
              </a:rPr>
              <a:t>Check if you qualify</a:t>
            </a:r>
          </a:p>
        </p:txBody>
      </p:sp>
      <p:sp>
        <p:nvSpPr>
          <p:cNvPr id="8" name="Slide Number Placeholder 7">
            <a:extLst>
              <a:ext uri="{FF2B5EF4-FFF2-40B4-BE49-F238E27FC236}">
                <a16:creationId xmlns:a16="http://schemas.microsoft.com/office/drawing/2014/main" id="{7DD55869-B352-441D-B1EB-1C304A57958A}"/>
              </a:ext>
            </a:extLst>
          </p:cNvPr>
          <p:cNvSpPr>
            <a:spLocks noGrp="1"/>
          </p:cNvSpPr>
          <p:nvPr>
            <p:ph type="sldNum" sz="quarter" idx="12"/>
          </p:nvPr>
        </p:nvSpPr>
        <p:spPr/>
        <p:txBody>
          <a:bodyPr/>
          <a:lstStyle/>
          <a:p>
            <a:fld id="{844A7B69-93E2-4D34-896D-EFDD7F03AB74}" type="slidenum">
              <a:rPr lang="en-US" smtClean="0"/>
              <a:t>71</a:t>
            </a:fld>
            <a:endParaRPr lang="en-US"/>
          </a:p>
        </p:txBody>
      </p:sp>
      <p:sp>
        <p:nvSpPr>
          <p:cNvPr id="3" name="TextBox 2">
            <a:extLst>
              <a:ext uri="{FF2B5EF4-FFF2-40B4-BE49-F238E27FC236}">
                <a16:creationId xmlns:a16="http://schemas.microsoft.com/office/drawing/2014/main" id="{C98F2B25-ADDA-4CF0-AB1F-14F0A68F3346}"/>
              </a:ext>
            </a:extLst>
          </p:cNvPr>
          <p:cNvSpPr txBox="1"/>
          <p:nvPr/>
        </p:nvSpPr>
        <p:spPr>
          <a:xfrm>
            <a:off x="515255" y="1901587"/>
            <a:ext cx="5159829" cy="3108543"/>
          </a:xfrm>
          <a:prstGeom prst="rect">
            <a:avLst/>
          </a:prstGeom>
          <a:noFill/>
        </p:spPr>
        <p:txBody>
          <a:bodyPr wrap="square" rtlCol="0">
            <a:spAutoFit/>
          </a:bodyPr>
          <a:lstStyle/>
          <a:p>
            <a:r>
              <a:rPr lang="en-US" sz="2800" b="1" dirty="0"/>
              <a:t>Medicare Savings Program</a:t>
            </a:r>
          </a:p>
          <a:p>
            <a:pPr marL="342900" indent="-342900">
              <a:buFont typeface="Arial" panose="020B0604020202020204" pitchFamily="34" charset="0"/>
              <a:buChar char="•"/>
            </a:pPr>
            <a:r>
              <a:rPr lang="en-US" sz="2400" dirty="0"/>
              <a:t>Learn more at </a:t>
            </a:r>
            <a:r>
              <a:rPr lang="en-US" sz="2400" dirty="0">
                <a:hlinkClick r:id="rId3"/>
              </a:rPr>
              <a:t>www.dhs.wisconsin.gov/medicaid</a:t>
            </a:r>
            <a:r>
              <a:rPr lang="en-US" sz="2400" dirty="0"/>
              <a:t> or</a:t>
            </a:r>
            <a:br>
              <a:rPr lang="en-US" sz="2400" dirty="0"/>
            </a:br>
            <a:r>
              <a:rPr lang="en-US" sz="2400" dirty="0">
                <a:hlinkClick r:id="rId4"/>
              </a:rPr>
              <a:t>Medicare Savings Program fact sheet </a:t>
            </a:r>
            <a:br>
              <a:rPr lang="en-US" sz="2400" dirty="0">
                <a:hlinkClick r:id="rId4"/>
              </a:rPr>
            </a:br>
            <a:r>
              <a:rPr lang="en-US" sz="2400" dirty="0">
                <a:hlinkClick r:id="rId4"/>
              </a:rPr>
              <a:t>(P-10062)</a:t>
            </a:r>
            <a:endParaRPr lang="en-US" sz="2400" dirty="0"/>
          </a:p>
          <a:p>
            <a:pPr marL="342900" indent="-342900">
              <a:buFont typeface="Arial" panose="020B0604020202020204" pitchFamily="34" charset="0"/>
              <a:buChar char="•"/>
            </a:pPr>
            <a:r>
              <a:rPr lang="en-US" sz="2400" dirty="0"/>
              <a:t>Apply at </a:t>
            </a:r>
            <a:r>
              <a:rPr lang="en-US" sz="2400" dirty="0">
                <a:hlinkClick r:id="rId5"/>
              </a:rPr>
              <a:t>access.wisconsin.gov</a:t>
            </a:r>
            <a:endParaRPr lang="en-US" sz="2400" dirty="0"/>
          </a:p>
          <a:p>
            <a:pPr marL="342900" indent="-342900">
              <a:buFont typeface="Arial" panose="020B0604020202020204" pitchFamily="34" charset="0"/>
              <a:buChar char="•"/>
            </a:pPr>
            <a:r>
              <a:rPr lang="en-US" sz="2400" dirty="0"/>
              <a:t>Get help or apply at your </a:t>
            </a:r>
            <a:r>
              <a:rPr lang="en-US" sz="2400" dirty="0">
                <a:hlinkClick r:id="rId6"/>
              </a:rPr>
              <a:t>local Medicaid office </a:t>
            </a:r>
            <a:endParaRPr lang="en-US" sz="2400" dirty="0"/>
          </a:p>
        </p:txBody>
      </p:sp>
      <p:sp>
        <p:nvSpPr>
          <p:cNvPr id="9" name="TextBox 8">
            <a:extLst>
              <a:ext uri="{FF2B5EF4-FFF2-40B4-BE49-F238E27FC236}">
                <a16:creationId xmlns:a16="http://schemas.microsoft.com/office/drawing/2014/main" id="{328C4827-D6D3-44A2-9998-7C498910EEB8}"/>
              </a:ext>
            </a:extLst>
          </p:cNvPr>
          <p:cNvSpPr txBox="1"/>
          <p:nvPr/>
        </p:nvSpPr>
        <p:spPr>
          <a:xfrm>
            <a:off x="814158" y="5300742"/>
            <a:ext cx="4562022" cy="105560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800" dirty="0">
                <a:solidFill>
                  <a:schemeClr val="bg1"/>
                </a:solidFill>
              </a:rPr>
              <a:t>You can also get help from a </a:t>
            </a:r>
            <a:r>
              <a:rPr lang="en-US" sz="2800" dirty="0">
                <a:solidFill>
                  <a:schemeClr val="bg1"/>
                </a:solidFill>
                <a:hlinkClick r:id="rId7">
                  <a:extLst>
                    <a:ext uri="{A12FA001-AC4F-418D-AE19-62706E023703}">
                      <ahyp:hlinkClr xmlns:ahyp="http://schemas.microsoft.com/office/drawing/2018/hyperlinkcolor" val="tx"/>
                    </a:ext>
                  </a:extLst>
                </a:hlinkClick>
              </a:rPr>
              <a:t>Wisconsin Benefit Specialist</a:t>
            </a:r>
            <a:endParaRPr lang="en-US" sz="2800" dirty="0">
              <a:solidFill>
                <a:schemeClr val="bg1"/>
              </a:solidFill>
            </a:endParaRPr>
          </a:p>
        </p:txBody>
      </p:sp>
      <p:sp>
        <p:nvSpPr>
          <p:cNvPr id="10" name="TextBox 9">
            <a:extLst>
              <a:ext uri="{FF2B5EF4-FFF2-40B4-BE49-F238E27FC236}">
                <a16:creationId xmlns:a16="http://schemas.microsoft.com/office/drawing/2014/main" id="{FC511949-137A-471E-91E2-6054E3AD471A}"/>
              </a:ext>
            </a:extLst>
          </p:cNvPr>
          <p:cNvSpPr txBox="1"/>
          <p:nvPr/>
        </p:nvSpPr>
        <p:spPr>
          <a:xfrm>
            <a:off x="6096000" y="1901587"/>
            <a:ext cx="5580743" cy="4431983"/>
          </a:xfrm>
          <a:prstGeom prst="rect">
            <a:avLst/>
          </a:prstGeom>
          <a:noFill/>
        </p:spPr>
        <p:txBody>
          <a:bodyPr wrap="square" rtlCol="0">
            <a:spAutoFit/>
          </a:bodyPr>
          <a:lstStyle/>
          <a:p>
            <a:r>
              <a:rPr lang="en-US" sz="2800" b="1" dirty="0"/>
              <a:t>Extra Help</a:t>
            </a:r>
          </a:p>
          <a:p>
            <a:pPr marL="342900" indent="-342900">
              <a:buFont typeface="Arial" panose="020B0604020202020204" pitchFamily="34" charset="0"/>
              <a:buChar char="•"/>
            </a:pPr>
            <a:r>
              <a:rPr lang="en-US" sz="2400" dirty="0"/>
              <a:t>Learn more or apply at </a:t>
            </a:r>
            <a:r>
              <a:rPr lang="en-US" sz="2400" dirty="0">
                <a:hlinkClick r:id="rId8"/>
              </a:rPr>
              <a:t>ssa.gov </a:t>
            </a:r>
            <a:endParaRPr lang="en-US" sz="2400" dirty="0"/>
          </a:p>
          <a:p>
            <a:pPr marL="342900" indent="-342900">
              <a:buFont typeface="Arial" panose="020B0604020202020204" pitchFamily="34" charset="0"/>
              <a:buChar char="•"/>
            </a:pPr>
            <a:r>
              <a:rPr lang="en-US" sz="2400" dirty="0"/>
              <a:t>Call Social Security with questions or to apply: </a:t>
            </a:r>
            <a:br>
              <a:rPr lang="en-US" sz="2400" dirty="0"/>
            </a:br>
            <a:r>
              <a:rPr lang="en-US" sz="2400" dirty="0"/>
              <a:t>1-800-772-1213 (TTY 1-800-325-0778) </a:t>
            </a:r>
          </a:p>
          <a:p>
            <a:pPr>
              <a:spcBef>
                <a:spcPts val="1200"/>
              </a:spcBef>
            </a:pPr>
            <a:r>
              <a:rPr lang="en-US" sz="2800" b="1" dirty="0"/>
              <a:t>SeniorCare</a:t>
            </a:r>
          </a:p>
          <a:p>
            <a:pPr marL="342900" indent="-342900">
              <a:buFont typeface="Arial" panose="020B0604020202020204" pitchFamily="34" charset="0"/>
              <a:buChar char="•"/>
            </a:pPr>
            <a:r>
              <a:rPr lang="en-US" sz="2400" dirty="0"/>
              <a:t>Learn more and print an application at </a:t>
            </a:r>
            <a:r>
              <a:rPr lang="en-US" sz="2400" dirty="0">
                <a:hlinkClick r:id="rId9"/>
              </a:rPr>
              <a:t>www.dhs.wisconsin.gov/seniorcare</a:t>
            </a:r>
            <a:r>
              <a:rPr lang="en-US" sz="2400" dirty="0"/>
              <a:t> </a:t>
            </a:r>
          </a:p>
          <a:p>
            <a:pPr marL="342900" indent="-342900">
              <a:buFont typeface="Arial" panose="020B0604020202020204" pitchFamily="34" charset="0"/>
              <a:buChar char="•"/>
            </a:pPr>
            <a:r>
              <a:rPr lang="en-US" sz="2400" dirty="0"/>
              <a:t>Call the SeniorCare Helpline with questions: 1-800-657-2038</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2848716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4572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Protect Yourself / Prevent Fraud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071D1C7A-6051-41D1-9CBA-EA6994700A42}"/>
              </a:ext>
            </a:extLst>
          </p:cNvPr>
          <p:cNvSpPr>
            <a:spLocks noGrp="1"/>
          </p:cNvSpPr>
          <p:nvPr>
            <p:ph type="sldNum" sz="quarter" idx="12"/>
          </p:nvPr>
        </p:nvSpPr>
        <p:spPr/>
        <p:txBody>
          <a:bodyPr/>
          <a:lstStyle/>
          <a:p>
            <a:fld id="{844A7B69-93E2-4D34-896D-EFDD7F03AB74}" type="slidenum">
              <a:rPr lang="en-US" smtClean="0"/>
              <a:t>72</a:t>
            </a:fld>
            <a:endParaRPr lang="en-US"/>
          </a:p>
        </p:txBody>
      </p:sp>
      <p:pic>
        <p:nvPicPr>
          <p:cNvPr id="5" name="Picture 4">
            <a:extLst>
              <a:ext uri="{FF2B5EF4-FFF2-40B4-BE49-F238E27FC236}">
                <a16:creationId xmlns:a16="http://schemas.microsoft.com/office/drawing/2014/main" id="{8ECFD6F4-55AE-4D74-81DE-6FB915B0112D}"/>
              </a:ext>
            </a:extLst>
          </p:cNvPr>
          <p:cNvPicPr>
            <a:picLocks noChangeAspect="1"/>
          </p:cNvPicPr>
          <p:nvPr/>
        </p:nvPicPr>
        <p:blipFill rotWithShape="1">
          <a:blip r:embed="rId3">
            <a:extLst>
              <a:ext uri="{28A0092B-C50C-407E-A947-70E740481C1C}">
                <a14:useLocalDpi xmlns:a14="http://schemas.microsoft.com/office/drawing/2010/main" val="0"/>
              </a:ext>
            </a:extLst>
          </a:blip>
          <a:srcRect l="5174" t="22669"/>
          <a:stretch/>
        </p:blipFill>
        <p:spPr>
          <a:xfrm>
            <a:off x="3336644" y="1875318"/>
            <a:ext cx="8249479" cy="4481032"/>
          </a:xfrm>
          <a:prstGeom prst="rect">
            <a:avLst/>
          </a:prstGeom>
        </p:spPr>
      </p:pic>
      <p:pic>
        <p:nvPicPr>
          <p:cNvPr id="2" name="Picture 1">
            <a:extLst>
              <a:ext uri="{FF2B5EF4-FFF2-40B4-BE49-F238E27FC236}">
                <a16:creationId xmlns:a16="http://schemas.microsoft.com/office/drawing/2014/main" id="{E359F09C-0DD7-2414-7FDB-3C3E1DB0DE8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6677" y="2791601"/>
            <a:ext cx="3953008" cy="2648465"/>
          </a:xfrm>
          <a:prstGeom prst="rect">
            <a:avLst/>
          </a:prstGeom>
          <a:noFill/>
          <a:ln>
            <a:noFill/>
          </a:ln>
          <a:effectLst/>
        </p:spPr>
      </p:pic>
      <p:sp>
        <p:nvSpPr>
          <p:cNvPr id="6" name="TextBox 5">
            <a:extLst>
              <a:ext uri="{FF2B5EF4-FFF2-40B4-BE49-F238E27FC236}">
                <a16:creationId xmlns:a16="http://schemas.microsoft.com/office/drawing/2014/main" id="{4A6119CC-5618-C977-2E39-CA737A806F70}"/>
              </a:ext>
            </a:extLst>
          </p:cNvPr>
          <p:cNvSpPr txBox="1"/>
          <p:nvPr/>
        </p:nvSpPr>
        <p:spPr>
          <a:xfrm>
            <a:off x="3643256" y="1368475"/>
            <a:ext cx="2452744" cy="1754326"/>
          </a:xfrm>
          <a:prstGeom prst="rect">
            <a:avLst/>
          </a:prstGeom>
          <a:noFill/>
        </p:spPr>
        <p:txBody>
          <a:bodyPr wrap="square" rtlCol="0">
            <a:spAutoFit/>
          </a:bodyPr>
          <a:lstStyle/>
          <a:p>
            <a:r>
              <a:rPr lang="en-US" sz="3600" i="1" dirty="0"/>
              <a:t>A few words of caution…</a:t>
            </a:r>
          </a:p>
        </p:txBody>
      </p:sp>
    </p:spTree>
    <p:extLst>
      <p:ext uri="{BB962C8B-B14F-4D97-AF65-F5344CB8AC3E}">
        <p14:creationId xmlns:p14="http://schemas.microsoft.com/office/powerpoint/2010/main" val="6773841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73</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Protect Yourself / Prevent Fraud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57B71A7-5E3E-42CD-8B0E-E4222C1A32B8}"/>
              </a:ext>
            </a:extLst>
          </p:cNvPr>
          <p:cNvSpPr/>
          <p:nvPr/>
        </p:nvSpPr>
        <p:spPr>
          <a:xfrm>
            <a:off x="3409636" y="1144776"/>
            <a:ext cx="5899372"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Three Steps to Prevent Fraud</a:t>
            </a:r>
            <a:endParaRPr lang="en-US" sz="32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9AC6D63-9511-47AE-AB1A-F897395A0EB9}"/>
              </a:ext>
            </a:extLst>
          </p:cNvPr>
          <p:cNvSpPr/>
          <p:nvPr/>
        </p:nvSpPr>
        <p:spPr>
          <a:xfrm>
            <a:off x="1249680" y="1752237"/>
            <a:ext cx="9692640" cy="584775"/>
          </a:xfrm>
          <a:prstGeom prst="rect">
            <a:avLst/>
          </a:prstGeom>
        </p:spPr>
        <p:txBody>
          <a:bodyPr wrap="square">
            <a:spAutoFit/>
          </a:bodyPr>
          <a:lstStyle/>
          <a:p>
            <a:r>
              <a:rPr lang="en-US" altLang="en-US" sz="3200" dirty="0"/>
              <a:t>Step 1: </a:t>
            </a:r>
            <a:r>
              <a:rPr lang="en-US" altLang="en-US" sz="3200" b="1" dirty="0">
                <a:solidFill>
                  <a:srgbClr val="339966"/>
                </a:solidFill>
              </a:rPr>
              <a:t>Protect</a:t>
            </a:r>
            <a:r>
              <a:rPr lang="en-US" altLang="en-US" sz="3200" dirty="0">
                <a:solidFill>
                  <a:srgbClr val="339966"/>
                </a:solidFill>
              </a:rPr>
              <a:t> </a:t>
            </a:r>
            <a:r>
              <a:rPr lang="en-US" altLang="en-US" sz="3200" dirty="0"/>
              <a:t>Yourself and Others from Medicare Fraud</a:t>
            </a:r>
            <a:endParaRPr lang="en-US" sz="3200" dirty="0"/>
          </a:p>
        </p:txBody>
      </p:sp>
      <p:grpSp>
        <p:nvGrpSpPr>
          <p:cNvPr id="8" name="Group 7">
            <a:extLst>
              <a:ext uri="{FF2B5EF4-FFF2-40B4-BE49-F238E27FC236}">
                <a16:creationId xmlns:a16="http://schemas.microsoft.com/office/drawing/2014/main" id="{79280746-E100-4DA0-8886-38D77555B0CD}"/>
              </a:ext>
            </a:extLst>
          </p:cNvPr>
          <p:cNvGrpSpPr/>
          <p:nvPr/>
        </p:nvGrpSpPr>
        <p:grpSpPr>
          <a:xfrm>
            <a:off x="6162339" y="2486610"/>
            <a:ext cx="4035910" cy="656286"/>
            <a:chOff x="-43546" y="93480"/>
            <a:chExt cx="3338609" cy="656286"/>
          </a:xfrm>
        </p:grpSpPr>
        <p:sp>
          <p:nvSpPr>
            <p:cNvPr id="9" name="Rectangle 8">
              <a:extLst>
                <a:ext uri="{FF2B5EF4-FFF2-40B4-BE49-F238E27FC236}">
                  <a16:creationId xmlns:a16="http://schemas.microsoft.com/office/drawing/2014/main" id="{A74CEFF7-1425-4953-80C5-6A48E8F90D63}"/>
                </a:ext>
              </a:extLst>
            </p:cNvPr>
            <p:cNvSpPr/>
            <p:nvPr/>
          </p:nvSpPr>
          <p:spPr>
            <a:xfrm>
              <a:off x="34" y="93480"/>
              <a:ext cx="3295029" cy="633600"/>
            </a:xfrm>
            <a:prstGeom prst="rect">
              <a:avLst/>
            </a:prstGeom>
            <a:solidFill>
              <a:srgbClr val="339966"/>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DC6F7B76-FA2B-4E8C-BC9C-9DD914C9D6C9}"/>
                </a:ext>
              </a:extLst>
            </p:cNvPr>
            <p:cNvSpPr txBox="1"/>
            <p:nvPr/>
          </p:nvSpPr>
          <p:spPr>
            <a:xfrm>
              <a:off x="-43546" y="116166"/>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b="1" kern="1200" dirty="0">
                  <a:latin typeface="Arial" pitchFamily="34" charset="0"/>
                  <a:cs typeface="Arial" pitchFamily="34" charset="0"/>
                </a:rPr>
                <a:t>DO</a:t>
              </a:r>
            </a:p>
          </p:txBody>
        </p:sp>
      </p:grpSp>
      <p:sp>
        <p:nvSpPr>
          <p:cNvPr id="11" name="Rectangle 10">
            <a:extLst>
              <a:ext uri="{FF2B5EF4-FFF2-40B4-BE49-F238E27FC236}">
                <a16:creationId xmlns:a16="http://schemas.microsoft.com/office/drawing/2014/main" id="{F06A9A5C-6B21-4CBA-8B63-4C61780AF070}"/>
              </a:ext>
            </a:extLst>
          </p:cNvPr>
          <p:cNvSpPr/>
          <p:nvPr/>
        </p:nvSpPr>
        <p:spPr>
          <a:xfrm>
            <a:off x="6210527" y="3198546"/>
            <a:ext cx="3983227" cy="3170099"/>
          </a:xfrm>
          <a:prstGeom prst="rect">
            <a:avLst/>
          </a:prstGeom>
        </p:spPr>
        <p:txBody>
          <a:bodyPr wrap="square">
            <a:spAutoFit/>
          </a:bodyPr>
          <a:lstStyle/>
          <a:p>
            <a:pPr marL="285750" lvl="0" indent="-285750">
              <a:spcAft>
                <a:spcPts val="600"/>
              </a:spcAft>
              <a:buFont typeface="Arial" panose="020B0604020202020204" pitchFamily="34" charset="0"/>
              <a:buChar char="•"/>
            </a:pPr>
            <a:r>
              <a:rPr lang="en-US" sz="2000" dirty="0">
                <a:cs typeface="Arial" pitchFamily="34" charset="0"/>
              </a:rPr>
              <a:t>Do treat your Medicare card and number like your credit card.</a:t>
            </a:r>
          </a:p>
          <a:p>
            <a:pPr marL="285750" lvl="0" indent="-285750">
              <a:spcAft>
                <a:spcPts val="600"/>
              </a:spcAft>
              <a:buFont typeface="Arial" panose="020B0604020202020204" pitchFamily="34" charset="0"/>
              <a:buChar char="•"/>
            </a:pPr>
            <a:r>
              <a:rPr lang="en-US" sz="2000" dirty="0">
                <a:cs typeface="Arial" pitchFamily="34" charset="0"/>
              </a:rPr>
              <a:t>Do watch out for identity theft.</a:t>
            </a:r>
          </a:p>
          <a:p>
            <a:pPr marL="285750" lvl="0" indent="-285750">
              <a:spcAft>
                <a:spcPts val="600"/>
              </a:spcAft>
              <a:buFont typeface="Arial" panose="020B0604020202020204" pitchFamily="34" charset="0"/>
              <a:buChar char="•"/>
            </a:pPr>
            <a:r>
              <a:rPr lang="en-US" sz="2000" dirty="0">
                <a:cs typeface="Arial" pitchFamily="34" charset="0"/>
              </a:rPr>
              <a:t>Do be aware that Medicare doesn’t call or visit to sell you anything.</a:t>
            </a:r>
          </a:p>
          <a:p>
            <a:pPr marL="285750" lvl="0" indent="-285750">
              <a:spcAft>
                <a:spcPts val="600"/>
              </a:spcAft>
              <a:buFont typeface="Arial" panose="020B0604020202020204" pitchFamily="34" charset="0"/>
              <a:buChar char="•"/>
            </a:pPr>
            <a:r>
              <a:rPr lang="en-US" sz="2000" dirty="0">
                <a:cs typeface="Arial" pitchFamily="34" charset="0"/>
              </a:rPr>
              <a:t>Do be cautious of offers for “free” medical services.  </a:t>
            </a:r>
          </a:p>
          <a:p>
            <a:pPr marL="285750" lvl="0" indent="-285750">
              <a:buFont typeface="Arial" panose="020B0604020202020204" pitchFamily="34" charset="0"/>
              <a:buChar char="•"/>
            </a:pPr>
            <a:r>
              <a:rPr lang="en-US" sz="2000" dirty="0">
                <a:cs typeface="Arial" pitchFamily="34" charset="0"/>
              </a:rPr>
              <a:t>Do </a:t>
            </a:r>
            <a:r>
              <a:rPr lang="en-US" sz="2000" b="1" dirty="0">
                <a:cs typeface="Arial" pitchFamily="34" charset="0"/>
              </a:rPr>
              <a:t>pass it on!</a:t>
            </a:r>
          </a:p>
        </p:txBody>
      </p:sp>
      <p:grpSp>
        <p:nvGrpSpPr>
          <p:cNvPr id="12" name="Group 11">
            <a:extLst>
              <a:ext uri="{FF2B5EF4-FFF2-40B4-BE49-F238E27FC236}">
                <a16:creationId xmlns:a16="http://schemas.microsoft.com/office/drawing/2014/main" id="{67063B7D-0C70-4AC2-8C96-DCA52E7033F7}"/>
              </a:ext>
            </a:extLst>
          </p:cNvPr>
          <p:cNvGrpSpPr/>
          <p:nvPr/>
        </p:nvGrpSpPr>
        <p:grpSpPr>
          <a:xfrm>
            <a:off x="1587898" y="2509296"/>
            <a:ext cx="3643477" cy="633600"/>
            <a:chOff x="3756367" y="93480"/>
            <a:chExt cx="3295029" cy="633600"/>
          </a:xfrm>
        </p:grpSpPr>
        <p:sp>
          <p:nvSpPr>
            <p:cNvPr id="13" name="Rectangle 12">
              <a:extLst>
                <a:ext uri="{FF2B5EF4-FFF2-40B4-BE49-F238E27FC236}">
                  <a16:creationId xmlns:a16="http://schemas.microsoft.com/office/drawing/2014/main" id="{76B7444E-53F4-4F3D-9478-A122D5D90276}"/>
                </a:ext>
              </a:extLst>
            </p:cNvPr>
            <p:cNvSpPr/>
            <p:nvPr/>
          </p:nvSpPr>
          <p:spPr>
            <a:xfrm>
              <a:off x="3756367" y="93480"/>
              <a:ext cx="3295029" cy="633600"/>
            </a:xfrm>
            <a:prstGeom prst="rect">
              <a:avLst/>
            </a:prstGeom>
            <a:solidFill>
              <a:srgbClr val="FF0000"/>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EDF874F4-EDDD-44B7-859B-8CC30E9AA60E}"/>
                </a:ext>
              </a:extLst>
            </p:cNvPr>
            <p:cNvSpPr txBox="1"/>
            <p:nvPr/>
          </p:nvSpPr>
          <p:spPr>
            <a:xfrm>
              <a:off x="3756367" y="93480"/>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b="1" kern="1200" dirty="0">
                  <a:latin typeface="Arial" pitchFamily="34" charset="0"/>
                  <a:cs typeface="Arial" pitchFamily="34" charset="0"/>
                </a:rPr>
                <a:t>DON’T</a:t>
              </a:r>
            </a:p>
          </p:txBody>
        </p:sp>
      </p:grpSp>
      <p:sp>
        <p:nvSpPr>
          <p:cNvPr id="15" name="Rectangle 14">
            <a:extLst>
              <a:ext uri="{FF2B5EF4-FFF2-40B4-BE49-F238E27FC236}">
                <a16:creationId xmlns:a16="http://schemas.microsoft.com/office/drawing/2014/main" id="{ACABFEE4-DAFF-4D10-B777-BEFA94952F1A}"/>
              </a:ext>
            </a:extLst>
          </p:cNvPr>
          <p:cNvSpPr/>
          <p:nvPr/>
        </p:nvSpPr>
        <p:spPr>
          <a:xfrm>
            <a:off x="1591543" y="3394038"/>
            <a:ext cx="3367732" cy="1323439"/>
          </a:xfrm>
          <a:prstGeom prst="rect">
            <a:avLst/>
          </a:prstGeom>
        </p:spPr>
        <p:txBody>
          <a:bodyPr wrap="square">
            <a:spAutoFit/>
          </a:bodyPr>
          <a:lstStyle/>
          <a:p>
            <a:pPr marL="285750" lvl="0" indent="-285750">
              <a:buFont typeface="Arial" panose="020B0604020202020204" pitchFamily="34" charset="0"/>
              <a:buChar char="•"/>
            </a:pPr>
            <a:r>
              <a:rPr lang="en-US" sz="2000" dirty="0">
                <a:cs typeface="Arial" pitchFamily="34" charset="0"/>
              </a:rPr>
              <a:t>Don't give out your Medicare number except to your doctor or other Medicare provider.</a:t>
            </a:r>
            <a:endParaRPr lang="en-US" sz="2000" dirty="0"/>
          </a:p>
        </p:txBody>
      </p:sp>
      <p:pic>
        <p:nvPicPr>
          <p:cNvPr id="16" name="Picture 15">
            <a:extLst>
              <a:ext uri="{FF2B5EF4-FFF2-40B4-BE49-F238E27FC236}">
                <a16:creationId xmlns:a16="http://schemas.microsoft.com/office/drawing/2014/main" id="{49356B48-6DF2-4114-A25E-9C5D34E2AEE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1822" y="4672173"/>
            <a:ext cx="2954564" cy="2080082"/>
          </a:xfrm>
          <a:prstGeom prst="rect">
            <a:avLst/>
          </a:prstGeom>
          <a:noFill/>
          <a:ln>
            <a:noFill/>
          </a:ln>
          <a:effectLst/>
        </p:spPr>
      </p:pic>
    </p:spTree>
    <p:extLst>
      <p:ext uri="{BB962C8B-B14F-4D97-AF65-F5344CB8AC3E}">
        <p14:creationId xmlns:p14="http://schemas.microsoft.com/office/powerpoint/2010/main" val="15907379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74</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Protect Yourself / Prevent Fraud</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3595843-278F-498F-A51F-CE508A2779A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8726" y="4343096"/>
            <a:ext cx="3077828" cy="2195816"/>
          </a:xfrm>
          <a:prstGeom prst="rect">
            <a:avLst/>
          </a:prstGeom>
          <a:noFill/>
          <a:ln>
            <a:noFill/>
          </a:ln>
          <a:effectLst/>
        </p:spPr>
      </p:pic>
      <p:sp>
        <p:nvSpPr>
          <p:cNvPr id="8" name="Rectangle 7">
            <a:extLst>
              <a:ext uri="{FF2B5EF4-FFF2-40B4-BE49-F238E27FC236}">
                <a16:creationId xmlns:a16="http://schemas.microsoft.com/office/drawing/2014/main" id="{69279ABA-CC7C-4ECA-B363-91B2A69ADF57}"/>
              </a:ext>
            </a:extLst>
          </p:cNvPr>
          <p:cNvSpPr/>
          <p:nvPr/>
        </p:nvSpPr>
        <p:spPr>
          <a:xfrm>
            <a:off x="1414829" y="1556626"/>
            <a:ext cx="6748001" cy="584775"/>
          </a:xfrm>
          <a:prstGeom prst="rect">
            <a:avLst/>
          </a:prstGeom>
        </p:spPr>
        <p:txBody>
          <a:bodyPr wrap="none">
            <a:spAutoFit/>
          </a:bodyPr>
          <a:lstStyle/>
          <a:p>
            <a:r>
              <a:rPr lang="en-US" altLang="en-US" sz="3200" dirty="0"/>
              <a:t>Step 2: </a:t>
            </a:r>
            <a:r>
              <a:rPr lang="en-US" altLang="en-US" sz="3200" b="1" dirty="0">
                <a:solidFill>
                  <a:srgbClr val="339966"/>
                </a:solidFill>
              </a:rPr>
              <a:t>Detect</a:t>
            </a:r>
            <a:r>
              <a:rPr lang="en-US" altLang="en-US" sz="3200" dirty="0">
                <a:solidFill>
                  <a:srgbClr val="339966"/>
                </a:solidFill>
              </a:rPr>
              <a:t> </a:t>
            </a:r>
            <a:r>
              <a:rPr lang="en-US" altLang="en-US" sz="3200" dirty="0"/>
              <a:t>Medicare Fraud &amp; Abuse</a:t>
            </a:r>
            <a:endParaRPr lang="en-US" sz="3200" dirty="0"/>
          </a:p>
        </p:txBody>
      </p:sp>
      <p:sp>
        <p:nvSpPr>
          <p:cNvPr id="9" name="Rectangle 8">
            <a:extLst>
              <a:ext uri="{FF2B5EF4-FFF2-40B4-BE49-F238E27FC236}">
                <a16:creationId xmlns:a16="http://schemas.microsoft.com/office/drawing/2014/main" id="{F1713371-9C99-4E6B-96E3-E60723AF74F0}"/>
              </a:ext>
            </a:extLst>
          </p:cNvPr>
          <p:cNvSpPr/>
          <p:nvPr/>
        </p:nvSpPr>
        <p:spPr>
          <a:xfrm>
            <a:off x="2484120" y="2292202"/>
            <a:ext cx="8869680" cy="3293209"/>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defRPr/>
            </a:pPr>
            <a:r>
              <a:rPr lang="en-US" sz="2400" dirty="0">
                <a:cs typeface="Arial" charset="0"/>
              </a:rPr>
              <a:t>Always review those </a:t>
            </a:r>
            <a:r>
              <a:rPr lang="en-US" sz="2400" b="1" dirty="0">
                <a:cs typeface="Arial" charset="0"/>
              </a:rPr>
              <a:t>Medicare Summary Notices (MSNs) !</a:t>
            </a:r>
            <a:endParaRPr lang="en-US" sz="2400" dirty="0">
              <a:cs typeface="Arial" charset="0"/>
            </a:endParaRPr>
          </a:p>
          <a:p>
            <a:pPr marL="342900" indent="-342900">
              <a:spcBef>
                <a:spcPts val="600"/>
              </a:spcBef>
              <a:spcAft>
                <a:spcPts val="600"/>
              </a:spcAft>
              <a:buFont typeface="Arial" panose="020B0604020202020204" pitchFamily="34" charset="0"/>
              <a:buChar char="•"/>
              <a:defRPr/>
            </a:pPr>
            <a:r>
              <a:rPr lang="en-US" sz="2400" dirty="0">
                <a:cs typeface="Arial" charset="0"/>
              </a:rPr>
              <a:t>Access your Medicare information online at </a:t>
            </a:r>
            <a:r>
              <a:rPr lang="en-US" sz="2400" dirty="0">
                <a:solidFill>
                  <a:srgbClr val="00B050"/>
                </a:solidFill>
                <a:cs typeface="Arial" charset="0"/>
                <a:hlinkClick r:id="rId4"/>
              </a:rPr>
              <a:t>www.MyMedicare.gov</a:t>
            </a:r>
            <a:r>
              <a:rPr lang="en-US" sz="2400" dirty="0">
                <a:solidFill>
                  <a:srgbClr val="00B050"/>
                </a:solidFill>
                <a:cs typeface="Arial" charset="0"/>
              </a:rPr>
              <a:t>.</a:t>
            </a:r>
          </a:p>
          <a:p>
            <a:pPr marL="342900" indent="-342900">
              <a:spcBef>
                <a:spcPts val="600"/>
              </a:spcBef>
              <a:spcAft>
                <a:spcPts val="600"/>
              </a:spcAft>
              <a:buFont typeface="Arial" panose="020B0604020202020204" pitchFamily="34" charset="0"/>
              <a:buChar char="•"/>
              <a:defRPr/>
            </a:pPr>
            <a:r>
              <a:rPr lang="en-US" sz="2400" dirty="0">
                <a:cs typeface="Arial" charset="0"/>
              </a:rPr>
              <a:t>Create a </a:t>
            </a:r>
            <a:r>
              <a:rPr lang="en-US" sz="2400" b="1" dirty="0">
                <a:cs typeface="Arial" charset="0"/>
              </a:rPr>
              <a:t>Personal Health Care Journal:</a:t>
            </a:r>
          </a:p>
          <a:p>
            <a:pPr marL="742950" lvl="1" indent="-285750">
              <a:spcBef>
                <a:spcPts val="600"/>
              </a:spcBef>
              <a:spcAft>
                <a:spcPts val="600"/>
              </a:spcAft>
              <a:buFont typeface="Arial" panose="020B0604020202020204" pitchFamily="34" charset="0"/>
              <a:buChar char="•"/>
              <a:defRPr/>
            </a:pPr>
            <a:r>
              <a:rPr lang="en-US" sz="2400" dirty="0">
                <a:cs typeface="Arial" charset="0"/>
              </a:rPr>
              <a:t>Record doctor visits, tests and procedures in the journal and take it with you to appointments.</a:t>
            </a:r>
          </a:p>
          <a:p>
            <a:pPr marL="742950" lvl="1" indent="-285750">
              <a:spcBef>
                <a:spcPts val="600"/>
              </a:spcBef>
              <a:spcAft>
                <a:spcPts val="600"/>
              </a:spcAft>
              <a:buFont typeface="Arial" panose="020B0604020202020204" pitchFamily="34" charset="0"/>
              <a:buChar char="•"/>
              <a:defRPr/>
            </a:pPr>
            <a:r>
              <a:rPr lang="en-US" sz="2400" dirty="0">
                <a:cs typeface="Arial" charset="0"/>
              </a:rPr>
              <a:t>Compare your MSNs and other statements to your journal to make sure they are correct.</a:t>
            </a:r>
          </a:p>
        </p:txBody>
      </p:sp>
    </p:spTree>
    <p:extLst>
      <p:ext uri="{BB962C8B-B14F-4D97-AF65-F5344CB8AC3E}">
        <p14:creationId xmlns:p14="http://schemas.microsoft.com/office/powerpoint/2010/main" val="6964530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75</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Protect Yourself / Prevent Fraud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F5E9133-5BB7-4FB4-94DC-7B1BC6EF1398}"/>
              </a:ext>
            </a:extLst>
          </p:cNvPr>
          <p:cNvSpPr/>
          <p:nvPr/>
        </p:nvSpPr>
        <p:spPr>
          <a:xfrm>
            <a:off x="1748977" y="1306394"/>
            <a:ext cx="9228808" cy="584775"/>
          </a:xfrm>
          <a:prstGeom prst="rect">
            <a:avLst/>
          </a:prstGeom>
        </p:spPr>
        <p:txBody>
          <a:bodyPr wrap="none">
            <a:spAutoFit/>
          </a:bodyPr>
          <a:lstStyle/>
          <a:p>
            <a:r>
              <a:rPr lang="en-US" altLang="en-US" sz="3200" dirty="0">
                <a:latin typeface="Arial" panose="020B0604020202020204" pitchFamily="34" charset="0"/>
                <a:cs typeface="Arial" panose="020B0604020202020204" pitchFamily="34" charset="0"/>
              </a:rPr>
              <a:t>Always review your </a:t>
            </a:r>
            <a:r>
              <a:rPr lang="en-US" altLang="en-US" sz="3200" b="1" dirty="0">
                <a:latin typeface="Arial" panose="020B0604020202020204" pitchFamily="34" charset="0"/>
                <a:cs typeface="Arial" panose="020B0604020202020204" pitchFamily="34" charset="0"/>
              </a:rPr>
              <a:t>Medicare Summary Notice!</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FD79DCF-C02D-499C-A768-25ADE1CBBDD4}"/>
              </a:ext>
            </a:extLst>
          </p:cNvPr>
          <p:cNvSpPr/>
          <p:nvPr/>
        </p:nvSpPr>
        <p:spPr>
          <a:xfrm>
            <a:off x="4970033" y="2190488"/>
            <a:ext cx="6613983" cy="3929281"/>
          </a:xfrm>
          <a:prstGeom prst="rect">
            <a:avLst/>
          </a:prstGeom>
        </p:spPr>
        <p:txBody>
          <a:bodyPr wrap="square">
            <a:spAutoFit/>
          </a:bodyPr>
          <a:lstStyle/>
          <a:p>
            <a:pPr marL="342900" indent="-342900">
              <a:spcAft>
                <a:spcPts val="1000"/>
              </a:spcAft>
              <a:buFont typeface="Wingdings" panose="05000000000000000000" pitchFamily="2" charset="2"/>
              <a:buChar char="§"/>
            </a:pPr>
            <a:r>
              <a:rPr lang="en-US" altLang="en-US" sz="2400" dirty="0">
                <a:cs typeface="Arial" charset="0"/>
              </a:rPr>
              <a:t>This is not a bill. Sent quarterly.</a:t>
            </a:r>
          </a:p>
          <a:p>
            <a:pPr marL="342900" indent="-342900">
              <a:spcAft>
                <a:spcPts val="1000"/>
              </a:spcAft>
              <a:buFont typeface="Wingdings" panose="05000000000000000000" pitchFamily="2" charset="2"/>
              <a:buChar char="§"/>
            </a:pPr>
            <a:r>
              <a:rPr lang="en-US" altLang="en-US" sz="2400" dirty="0">
                <a:cs typeface="Arial" charset="0"/>
              </a:rPr>
              <a:t>Check name, address, Medicare number for accuracy.</a:t>
            </a:r>
          </a:p>
          <a:p>
            <a:pPr marL="342900" indent="-342900">
              <a:spcAft>
                <a:spcPts val="1000"/>
              </a:spcAft>
              <a:buFont typeface="Wingdings" panose="05000000000000000000" pitchFamily="2" charset="2"/>
              <a:buChar char="§"/>
            </a:pPr>
            <a:r>
              <a:rPr lang="en-US" altLang="en-US" sz="2400" dirty="0">
                <a:cs typeface="Arial" charset="0"/>
              </a:rPr>
              <a:t>Did you receive the service?	</a:t>
            </a:r>
          </a:p>
          <a:p>
            <a:pPr marL="342900" indent="-342900">
              <a:spcAft>
                <a:spcPts val="1000"/>
              </a:spcAft>
              <a:buFont typeface="Wingdings" panose="05000000000000000000" pitchFamily="2" charset="2"/>
              <a:buChar char="§"/>
            </a:pPr>
            <a:r>
              <a:rPr lang="en-US" altLang="en-US" sz="2400" dirty="0">
                <a:cs typeface="Arial" charset="0"/>
              </a:rPr>
              <a:t>Be sure claim is processed and paid. If item is denied, call doctor’s office to make sure claim was coded properly. If not, office can resubmit.</a:t>
            </a:r>
          </a:p>
          <a:p>
            <a:pPr marL="342900" indent="-342900">
              <a:spcAft>
                <a:spcPts val="600"/>
              </a:spcAft>
              <a:buFont typeface="Wingdings" panose="05000000000000000000" pitchFamily="2" charset="2"/>
              <a:buChar char="§"/>
            </a:pPr>
            <a:r>
              <a:rPr lang="en-US" altLang="en-US" sz="2400" dirty="0">
                <a:cs typeface="Arial" charset="0"/>
              </a:rPr>
              <a:t>If denied, you have appeal rights.  Appeal deadline is 120 days.</a:t>
            </a:r>
          </a:p>
        </p:txBody>
      </p:sp>
      <p:pic>
        <p:nvPicPr>
          <p:cNvPr id="8" name="Picture 7">
            <a:extLst>
              <a:ext uri="{FF2B5EF4-FFF2-40B4-BE49-F238E27FC236}">
                <a16:creationId xmlns:a16="http://schemas.microsoft.com/office/drawing/2014/main" id="{1C00E0B0-7AD3-46B4-85CB-4F149DAFD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84" y="2089568"/>
            <a:ext cx="4238424" cy="4131123"/>
          </a:xfrm>
          <a:prstGeom prst="rect">
            <a:avLst/>
          </a:prstGeom>
        </p:spPr>
      </p:pic>
    </p:spTree>
    <p:extLst>
      <p:ext uri="{BB962C8B-B14F-4D97-AF65-F5344CB8AC3E}">
        <p14:creationId xmlns:p14="http://schemas.microsoft.com/office/powerpoint/2010/main" val="20235082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76</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Protect Yourself / Prevent Fraud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831355E-1CBB-4919-9305-A64FFBFE0550}"/>
              </a:ext>
            </a:extLst>
          </p:cNvPr>
          <p:cNvSpPr/>
          <p:nvPr/>
        </p:nvSpPr>
        <p:spPr>
          <a:xfrm>
            <a:off x="1300516" y="1437456"/>
            <a:ext cx="8932638" cy="584775"/>
          </a:xfrm>
          <a:prstGeom prst="rect">
            <a:avLst/>
          </a:prstGeom>
        </p:spPr>
        <p:txBody>
          <a:bodyPr wrap="none">
            <a:spAutoFit/>
          </a:bodyPr>
          <a:lstStyle/>
          <a:p>
            <a:r>
              <a:rPr lang="en-US" altLang="en-US" sz="3200" dirty="0"/>
              <a:t>Step 3:</a:t>
            </a:r>
            <a:r>
              <a:rPr lang="en-US" altLang="en-US" sz="3200" b="1" dirty="0"/>
              <a:t> </a:t>
            </a:r>
            <a:r>
              <a:rPr lang="en-US" altLang="en-US" sz="3200" b="1" dirty="0">
                <a:solidFill>
                  <a:srgbClr val="339966"/>
                </a:solidFill>
              </a:rPr>
              <a:t>Report </a:t>
            </a:r>
            <a:r>
              <a:rPr lang="en-US" altLang="en-US" sz="3200" dirty="0"/>
              <a:t>Suspected Medicare Fraud and Abuse</a:t>
            </a:r>
            <a:endParaRPr lang="en-US" sz="3200" dirty="0"/>
          </a:p>
        </p:txBody>
      </p:sp>
      <p:sp>
        <p:nvSpPr>
          <p:cNvPr id="8" name="Rectangle 7">
            <a:extLst>
              <a:ext uri="{FF2B5EF4-FFF2-40B4-BE49-F238E27FC236}">
                <a16:creationId xmlns:a16="http://schemas.microsoft.com/office/drawing/2014/main" id="{6CAA304C-8C9A-4B7E-AF83-D2F53CB2AEB5}"/>
              </a:ext>
            </a:extLst>
          </p:cNvPr>
          <p:cNvSpPr/>
          <p:nvPr/>
        </p:nvSpPr>
        <p:spPr>
          <a:xfrm>
            <a:off x="2957763" y="2178572"/>
            <a:ext cx="7520185" cy="4231928"/>
          </a:xfrm>
          <a:prstGeom prst="rect">
            <a:avLst/>
          </a:prstGeom>
        </p:spPr>
        <p:txBody>
          <a:bodyPr wrap="square">
            <a:spAutoFit/>
          </a:bodyPr>
          <a:lstStyle/>
          <a:p>
            <a:pPr marL="514350" indent="-514350">
              <a:spcBef>
                <a:spcPts val="600"/>
              </a:spcBef>
              <a:spcAft>
                <a:spcPts val="600"/>
              </a:spcAft>
              <a:buFont typeface="Arial" panose="020B0604020202020204" pitchFamily="34" charset="0"/>
              <a:buChar char="•"/>
            </a:pPr>
            <a:r>
              <a:rPr lang="en-US" altLang="en-US" sz="2800" dirty="0">
                <a:cs typeface="Arial" charset="0"/>
              </a:rPr>
              <a:t>Call the provider</a:t>
            </a:r>
          </a:p>
          <a:p>
            <a:pPr marL="514350" indent="-514350">
              <a:spcBef>
                <a:spcPts val="600"/>
              </a:spcBef>
              <a:spcAft>
                <a:spcPts val="600"/>
              </a:spcAft>
              <a:buFont typeface="Arial" panose="020B0604020202020204" pitchFamily="34" charset="0"/>
              <a:buChar char="•"/>
            </a:pPr>
            <a:r>
              <a:rPr lang="en-US" altLang="en-US" sz="2800" dirty="0">
                <a:cs typeface="Arial" charset="0"/>
              </a:rPr>
              <a:t>Gather information and documentation</a:t>
            </a:r>
          </a:p>
          <a:p>
            <a:pPr marL="514350" indent="-514350">
              <a:spcBef>
                <a:spcPts val="600"/>
              </a:spcBef>
              <a:spcAft>
                <a:spcPts val="600"/>
              </a:spcAft>
              <a:buFont typeface="Arial" panose="020B0604020202020204" pitchFamily="34" charset="0"/>
              <a:buChar char="•"/>
            </a:pPr>
            <a:r>
              <a:rPr lang="en-US" altLang="en-US" sz="2800" dirty="0">
                <a:cs typeface="Arial" charset="0"/>
              </a:rPr>
              <a:t>Contact </a:t>
            </a:r>
            <a:r>
              <a:rPr lang="en-US" altLang="en-US" sz="2800" b="1" dirty="0">
                <a:cs typeface="Arial" charset="0"/>
              </a:rPr>
              <a:t>WI Senior Medicare Patrol (SMP)</a:t>
            </a:r>
            <a:r>
              <a:rPr lang="en-US" altLang="en-US" sz="2800" dirty="0">
                <a:cs typeface="Arial" charset="0"/>
              </a:rPr>
              <a:t>:</a:t>
            </a:r>
          </a:p>
          <a:p>
            <a:pPr marL="971550" lvl="1" indent="-514350">
              <a:spcBef>
                <a:spcPts val="600"/>
              </a:spcBef>
              <a:spcAft>
                <a:spcPts val="600"/>
              </a:spcAft>
              <a:buFont typeface="Arial" panose="020B0604020202020204" pitchFamily="34" charset="0"/>
              <a:buChar char="•"/>
            </a:pPr>
            <a:r>
              <a:rPr lang="en-US" altLang="en-US" sz="2800" dirty="0">
                <a:cs typeface="Arial" charset="0"/>
              </a:rPr>
              <a:t>Call Toll-free: </a:t>
            </a:r>
            <a:r>
              <a:rPr lang="en-US" altLang="en-US" sz="2800" b="1" dirty="0">
                <a:cs typeface="Arial" charset="0"/>
              </a:rPr>
              <a:t>1-888-818-2611</a:t>
            </a:r>
            <a:r>
              <a:rPr lang="en-US" altLang="en-US" sz="2800" dirty="0">
                <a:cs typeface="Arial" charset="0"/>
              </a:rPr>
              <a:t>  </a:t>
            </a:r>
            <a:r>
              <a:rPr lang="en-US" altLang="en-US" sz="2800" i="1" dirty="0">
                <a:cs typeface="Arial" charset="0"/>
              </a:rPr>
              <a:t>(Free and Confidential!)</a:t>
            </a:r>
          </a:p>
          <a:p>
            <a:pPr marL="1143000" lvl="2" indent="-285750">
              <a:spcAft>
                <a:spcPts val="600"/>
              </a:spcAft>
              <a:buFont typeface="Arial" panose="020B0604020202020204" pitchFamily="34" charset="0"/>
              <a:buChar char="•"/>
            </a:pPr>
            <a:r>
              <a:rPr lang="en-US" sz="2800" dirty="0">
                <a:cs typeface="Arial" charset="0"/>
              </a:rPr>
              <a:t>To report suspected fraud/abuse</a:t>
            </a:r>
          </a:p>
          <a:p>
            <a:pPr marL="1143000" lvl="2" indent="-285750">
              <a:spcAft>
                <a:spcPts val="600"/>
              </a:spcAft>
              <a:buFont typeface="Arial" panose="020B0604020202020204" pitchFamily="34" charset="0"/>
              <a:buChar char="•"/>
            </a:pPr>
            <a:r>
              <a:rPr lang="en-US" sz="2800" dirty="0">
                <a:cs typeface="Arial" charset="0"/>
              </a:rPr>
              <a:t>For training, speakers, and/or materials</a:t>
            </a:r>
          </a:p>
          <a:p>
            <a:pPr marL="1143000" lvl="2" indent="-285750">
              <a:spcAft>
                <a:spcPts val="600"/>
              </a:spcAft>
              <a:buFont typeface="Arial" panose="020B0604020202020204" pitchFamily="34" charset="0"/>
              <a:buChar char="•"/>
            </a:pPr>
            <a:r>
              <a:rPr lang="en-US" sz="2800" dirty="0">
                <a:cs typeface="Arial" charset="0"/>
              </a:rPr>
              <a:t>To volunteer with the SMP program</a:t>
            </a:r>
            <a:endParaRPr lang="en-US" sz="2800" dirty="0"/>
          </a:p>
        </p:txBody>
      </p:sp>
      <p:pic>
        <p:nvPicPr>
          <p:cNvPr id="10" name="Picture 9">
            <a:extLst>
              <a:ext uri="{FF2B5EF4-FFF2-40B4-BE49-F238E27FC236}">
                <a16:creationId xmlns:a16="http://schemas.microsoft.com/office/drawing/2014/main" id="{1DC00635-D7AC-4388-AF05-71977A8B48A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8726" y="4343096"/>
            <a:ext cx="3077828" cy="2195816"/>
          </a:xfrm>
          <a:prstGeom prst="rect">
            <a:avLst/>
          </a:prstGeom>
          <a:noFill/>
          <a:ln>
            <a:noFill/>
          </a:ln>
          <a:effectLst/>
        </p:spPr>
      </p:pic>
    </p:spTree>
    <p:extLst>
      <p:ext uri="{BB962C8B-B14F-4D97-AF65-F5344CB8AC3E}">
        <p14:creationId xmlns:p14="http://schemas.microsoft.com/office/powerpoint/2010/main" val="24723116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Review—Your Coverage Choices</a:t>
            </a:r>
          </a:p>
          <a:p>
            <a:pPr algn="ctr"/>
            <a:endParaRPr lang="en-US" sz="1200" dirty="0">
              <a:solidFill>
                <a:schemeClr val="bg1"/>
              </a:solidFill>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09E7F63-472A-47E0-AF55-F153C1F614F3}"/>
              </a:ext>
            </a:extLst>
          </p:cNvPr>
          <p:cNvCxnSpPr/>
          <p:nvPr/>
        </p:nvCxnSpPr>
        <p:spPr bwMode="auto">
          <a:xfrm>
            <a:off x="5929997" y="1437908"/>
            <a:ext cx="1587" cy="43815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6095B3B-0A52-465E-B1B2-4720EA71516F}"/>
              </a:ext>
            </a:extLst>
          </p:cNvPr>
          <p:cNvCxnSpPr/>
          <p:nvPr/>
        </p:nvCxnSpPr>
        <p:spPr bwMode="auto">
          <a:xfrm flipH="1">
            <a:off x="5120372" y="1833523"/>
            <a:ext cx="809625"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21B84B7-51BC-414A-ACBD-A49FB0C7ED65}"/>
              </a:ext>
            </a:extLst>
          </p:cNvPr>
          <p:cNvCxnSpPr>
            <a:cxnSpLocks/>
          </p:cNvCxnSpPr>
          <p:nvPr/>
        </p:nvCxnSpPr>
        <p:spPr bwMode="auto">
          <a:xfrm>
            <a:off x="5929997" y="1833523"/>
            <a:ext cx="764717"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0" name="TextBox 20">
            <a:extLst>
              <a:ext uri="{FF2B5EF4-FFF2-40B4-BE49-F238E27FC236}">
                <a16:creationId xmlns:a16="http://schemas.microsoft.com/office/drawing/2014/main" id="{9C5AF75F-4D0D-40DB-9D3F-049B52201601}"/>
              </a:ext>
            </a:extLst>
          </p:cNvPr>
          <p:cNvSpPr txBox="1">
            <a:spLocks noChangeArrowheads="1"/>
          </p:cNvSpPr>
          <p:nvPr/>
        </p:nvSpPr>
        <p:spPr bwMode="auto">
          <a:xfrm>
            <a:off x="1752207" y="1539530"/>
            <a:ext cx="3212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800" b="1" dirty="0">
                <a:solidFill>
                  <a:srgbClr val="000000"/>
                </a:solidFill>
              </a:rPr>
              <a:t>Original Medicare</a:t>
            </a:r>
          </a:p>
        </p:txBody>
      </p:sp>
      <p:sp>
        <p:nvSpPr>
          <p:cNvPr id="31" name="TextBox 23">
            <a:extLst>
              <a:ext uri="{FF2B5EF4-FFF2-40B4-BE49-F238E27FC236}">
                <a16:creationId xmlns:a16="http://schemas.microsoft.com/office/drawing/2014/main" id="{3A7727EF-656E-4EE9-8FE2-444E863FBE43}"/>
              </a:ext>
            </a:extLst>
          </p:cNvPr>
          <p:cNvSpPr txBox="1">
            <a:spLocks noChangeArrowheads="1"/>
          </p:cNvSpPr>
          <p:nvPr/>
        </p:nvSpPr>
        <p:spPr bwMode="auto">
          <a:xfrm>
            <a:off x="6694714" y="1614448"/>
            <a:ext cx="46096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400" b="1" dirty="0">
                <a:solidFill>
                  <a:srgbClr val="000000"/>
                </a:solidFill>
              </a:rPr>
              <a:t> </a:t>
            </a:r>
            <a:r>
              <a:rPr lang="en-US" altLang="en-US" sz="2800" b="1" dirty="0">
                <a:solidFill>
                  <a:srgbClr val="000000"/>
                </a:solidFill>
              </a:rPr>
              <a:t>Medicare Advantage Plan</a:t>
            </a:r>
          </a:p>
        </p:txBody>
      </p:sp>
      <p:sp>
        <p:nvSpPr>
          <p:cNvPr id="32" name="Rectangle 31" descr="Hospital Insurance" title="Part A">
            <a:extLst>
              <a:ext uri="{FF2B5EF4-FFF2-40B4-BE49-F238E27FC236}">
                <a16:creationId xmlns:a16="http://schemas.microsoft.com/office/drawing/2014/main" id="{A0608724-A7D9-4F85-A32C-9DEABDBFABB4}"/>
              </a:ext>
            </a:extLst>
          </p:cNvPr>
          <p:cNvSpPr/>
          <p:nvPr/>
        </p:nvSpPr>
        <p:spPr bwMode="auto">
          <a:xfrm>
            <a:off x="2010459" y="2468523"/>
            <a:ext cx="1333500" cy="10779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A</a:t>
            </a:r>
          </a:p>
          <a:p>
            <a:pPr algn="ctr">
              <a:defRPr/>
            </a:pPr>
            <a:r>
              <a:rPr lang="en-US" sz="2000" dirty="0">
                <a:solidFill>
                  <a:prstClr val="black"/>
                </a:solidFill>
              </a:rPr>
              <a:t>Hospital Insurance</a:t>
            </a:r>
          </a:p>
        </p:txBody>
      </p:sp>
      <p:sp>
        <p:nvSpPr>
          <p:cNvPr id="33" name="Rectangle 32" descr="Medical Insurance" title="Part B">
            <a:extLst>
              <a:ext uri="{FF2B5EF4-FFF2-40B4-BE49-F238E27FC236}">
                <a16:creationId xmlns:a16="http://schemas.microsoft.com/office/drawing/2014/main" id="{C5AA23DA-D268-444F-8013-BB84F9F8C070}"/>
              </a:ext>
            </a:extLst>
          </p:cNvPr>
          <p:cNvSpPr/>
          <p:nvPr/>
        </p:nvSpPr>
        <p:spPr bwMode="auto">
          <a:xfrm>
            <a:off x="3647172" y="2489160"/>
            <a:ext cx="1296987" cy="10683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B</a:t>
            </a:r>
          </a:p>
          <a:p>
            <a:pPr algn="ctr">
              <a:defRPr/>
            </a:pPr>
            <a:r>
              <a:rPr lang="en-US" sz="2000" dirty="0">
                <a:solidFill>
                  <a:prstClr val="black"/>
                </a:solidFill>
              </a:rPr>
              <a:t>Medical Insurance</a:t>
            </a:r>
          </a:p>
        </p:txBody>
      </p:sp>
      <p:cxnSp>
        <p:nvCxnSpPr>
          <p:cNvPr id="35" name="Straight Arrow Connector 34">
            <a:extLst>
              <a:ext uri="{FF2B5EF4-FFF2-40B4-BE49-F238E27FC236}">
                <a16:creationId xmlns:a16="http://schemas.microsoft.com/office/drawing/2014/main" id="{BE1BBF6F-522A-4105-A1DD-D962F049CE45}"/>
              </a:ext>
            </a:extLst>
          </p:cNvPr>
          <p:cNvCxnSpPr>
            <a:cxnSpLocks/>
          </p:cNvCxnSpPr>
          <p:nvPr/>
        </p:nvCxnSpPr>
        <p:spPr bwMode="auto">
          <a:xfrm flipH="1">
            <a:off x="2909866" y="3857982"/>
            <a:ext cx="492831" cy="38806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8D6D26A-323D-4E3B-A627-42717A476AE3}"/>
              </a:ext>
            </a:extLst>
          </p:cNvPr>
          <p:cNvCxnSpPr>
            <a:cxnSpLocks/>
          </p:cNvCxnSpPr>
          <p:nvPr/>
        </p:nvCxnSpPr>
        <p:spPr bwMode="auto">
          <a:xfrm>
            <a:off x="3559065" y="3857982"/>
            <a:ext cx="471800" cy="33808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9" name="Rectangle 38" descr="Also known as Medigap policy" title="Medicare Supplement Insurance">
            <a:extLst>
              <a:ext uri="{FF2B5EF4-FFF2-40B4-BE49-F238E27FC236}">
                <a16:creationId xmlns:a16="http://schemas.microsoft.com/office/drawing/2014/main" id="{0168EC3B-F6F5-4D21-BCBB-1334DF19A949}"/>
              </a:ext>
            </a:extLst>
          </p:cNvPr>
          <p:cNvSpPr/>
          <p:nvPr/>
        </p:nvSpPr>
        <p:spPr bwMode="auto">
          <a:xfrm>
            <a:off x="1532621" y="4293530"/>
            <a:ext cx="1811338" cy="1735137"/>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white"/>
                </a:solidFill>
              </a:rPr>
              <a:t>Medicare Supplement Insurance (Medigap) Policy</a:t>
            </a:r>
          </a:p>
        </p:txBody>
      </p:sp>
      <p:sp>
        <p:nvSpPr>
          <p:cNvPr id="40" name="Rectangle 39" descr="Precription Drug Coverage" title="Part D">
            <a:extLst>
              <a:ext uri="{FF2B5EF4-FFF2-40B4-BE49-F238E27FC236}">
                <a16:creationId xmlns:a16="http://schemas.microsoft.com/office/drawing/2014/main" id="{06002F5D-C6B5-41B5-8546-22210C7EDEB2}"/>
              </a:ext>
            </a:extLst>
          </p:cNvPr>
          <p:cNvSpPr/>
          <p:nvPr/>
        </p:nvSpPr>
        <p:spPr bwMode="auto">
          <a:xfrm>
            <a:off x="3648759" y="4267159"/>
            <a:ext cx="1876425" cy="1801813"/>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p:txBody>
      </p:sp>
      <p:sp>
        <p:nvSpPr>
          <p:cNvPr id="41" name="TextBox 3">
            <a:extLst>
              <a:ext uri="{FF2B5EF4-FFF2-40B4-BE49-F238E27FC236}">
                <a16:creationId xmlns:a16="http://schemas.microsoft.com/office/drawing/2014/main" id="{B38C7933-1C57-474F-8B9F-DB6B85607A66}"/>
              </a:ext>
            </a:extLst>
          </p:cNvPr>
          <p:cNvSpPr txBox="1">
            <a:spLocks noChangeArrowheads="1"/>
          </p:cNvSpPr>
          <p:nvPr/>
        </p:nvSpPr>
        <p:spPr bwMode="auto">
          <a:xfrm>
            <a:off x="2753498" y="3509692"/>
            <a:ext cx="1331736" cy="36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dirty="0">
                <a:solidFill>
                  <a:srgbClr val="000000"/>
                </a:solidFill>
              </a:rPr>
              <a:t>You can add</a:t>
            </a:r>
          </a:p>
        </p:txBody>
      </p:sp>
      <p:sp>
        <p:nvSpPr>
          <p:cNvPr id="55" name="Oval 54">
            <a:extLst>
              <a:ext uri="{FF2B5EF4-FFF2-40B4-BE49-F238E27FC236}">
                <a16:creationId xmlns:a16="http://schemas.microsoft.com/office/drawing/2014/main" id="{A0385E48-3378-4AD8-ABAC-9702664C5588}"/>
              </a:ext>
            </a:extLst>
          </p:cNvPr>
          <p:cNvSpPr/>
          <p:nvPr/>
        </p:nvSpPr>
        <p:spPr>
          <a:xfrm>
            <a:off x="5462745" y="5581610"/>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And/or </a:t>
            </a:r>
          </a:p>
          <a:p>
            <a:pPr algn="ctr"/>
            <a:r>
              <a:rPr lang="en-US" dirty="0" err="1"/>
              <a:t>SeniorCare</a:t>
            </a:r>
            <a:r>
              <a:rPr lang="en-US" dirty="0"/>
              <a:t>!</a:t>
            </a:r>
          </a:p>
        </p:txBody>
      </p:sp>
      <p:sp>
        <p:nvSpPr>
          <p:cNvPr id="57" name="Rectangle 56" descr="Combines Part A, B and usually D" title="Part C">
            <a:extLst>
              <a:ext uri="{FF2B5EF4-FFF2-40B4-BE49-F238E27FC236}">
                <a16:creationId xmlns:a16="http://schemas.microsoft.com/office/drawing/2014/main" id="{B31DE98E-E877-46DD-AE46-005A11F4C8B4}"/>
              </a:ext>
            </a:extLst>
          </p:cNvPr>
          <p:cNvSpPr/>
          <p:nvPr/>
        </p:nvSpPr>
        <p:spPr bwMode="auto">
          <a:xfrm>
            <a:off x="7827596" y="2489160"/>
            <a:ext cx="2667000" cy="9890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C</a:t>
            </a:r>
          </a:p>
          <a:p>
            <a:pPr algn="ctr">
              <a:defRPr/>
            </a:pPr>
            <a:r>
              <a:rPr lang="en-US" sz="2000" dirty="0">
                <a:solidFill>
                  <a:prstClr val="black"/>
                </a:solidFill>
              </a:rPr>
              <a:t>Combines Part A and Part B</a:t>
            </a:r>
          </a:p>
        </p:txBody>
      </p:sp>
      <p:sp>
        <p:nvSpPr>
          <p:cNvPr id="58" name="TextBox 22">
            <a:extLst>
              <a:ext uri="{FF2B5EF4-FFF2-40B4-BE49-F238E27FC236}">
                <a16:creationId xmlns:a16="http://schemas.microsoft.com/office/drawing/2014/main" id="{97C0AE19-85C7-4C0F-A75F-362FDB200CC7}"/>
              </a:ext>
            </a:extLst>
          </p:cNvPr>
          <p:cNvSpPr txBox="1">
            <a:spLocks noChangeArrowheads="1"/>
          </p:cNvSpPr>
          <p:nvPr/>
        </p:nvSpPr>
        <p:spPr bwMode="auto">
          <a:xfrm>
            <a:off x="7488837" y="3694427"/>
            <a:ext cx="3344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dirty="0">
                <a:solidFill>
                  <a:srgbClr val="000000"/>
                </a:solidFill>
              </a:rPr>
              <a:t>May include or you may add</a:t>
            </a:r>
          </a:p>
        </p:txBody>
      </p:sp>
      <p:sp>
        <p:nvSpPr>
          <p:cNvPr id="59" name="Rectangle 58" descr="Prescription Drug coverage. Most Part C plans cover prescription drugs." title="Prescription Drug coverage">
            <a:extLst>
              <a:ext uri="{FF2B5EF4-FFF2-40B4-BE49-F238E27FC236}">
                <a16:creationId xmlns:a16="http://schemas.microsoft.com/office/drawing/2014/main" id="{4B333859-BBE2-4651-8D6D-F7105E84B328}"/>
              </a:ext>
            </a:extLst>
          </p:cNvPr>
          <p:cNvSpPr/>
          <p:nvPr/>
        </p:nvSpPr>
        <p:spPr bwMode="auto">
          <a:xfrm>
            <a:off x="7408497" y="4142461"/>
            <a:ext cx="3505200" cy="2135187"/>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a:p>
            <a:pPr algn="ctr">
              <a:defRPr/>
            </a:pPr>
            <a:r>
              <a:rPr lang="en-US" sz="2000" dirty="0">
                <a:solidFill>
                  <a:prstClr val="black"/>
                </a:solidFill>
              </a:rPr>
              <a:t>(Most Part C plans cover prescription drugs. You may be able to add drug coverage to </a:t>
            </a:r>
            <a:r>
              <a:rPr lang="en-US" sz="2000" b="1" dirty="0">
                <a:solidFill>
                  <a:prstClr val="black"/>
                </a:solidFill>
              </a:rPr>
              <a:t>some</a:t>
            </a:r>
            <a:r>
              <a:rPr lang="en-US" sz="2000" dirty="0">
                <a:solidFill>
                  <a:prstClr val="black"/>
                </a:solidFill>
              </a:rPr>
              <a:t> plan types if </a:t>
            </a:r>
            <a:r>
              <a:rPr lang="en-US" sz="2000" i="1" dirty="0">
                <a:solidFill>
                  <a:prstClr val="black"/>
                </a:solidFill>
              </a:rPr>
              <a:t>not</a:t>
            </a:r>
            <a:r>
              <a:rPr lang="en-US" sz="2000" dirty="0">
                <a:solidFill>
                  <a:prstClr val="black"/>
                </a:solidFill>
              </a:rPr>
              <a:t> already included.)</a:t>
            </a:r>
          </a:p>
        </p:txBody>
      </p:sp>
      <p:cxnSp>
        <p:nvCxnSpPr>
          <p:cNvPr id="62" name="Straight Arrow Connector 61">
            <a:extLst>
              <a:ext uri="{FF2B5EF4-FFF2-40B4-BE49-F238E27FC236}">
                <a16:creationId xmlns:a16="http://schemas.microsoft.com/office/drawing/2014/main" id="{5A17841D-37AD-406F-9A52-F74FA877C3D8}"/>
              </a:ext>
            </a:extLst>
          </p:cNvPr>
          <p:cNvCxnSpPr>
            <a:cxnSpLocks/>
          </p:cNvCxnSpPr>
          <p:nvPr/>
        </p:nvCxnSpPr>
        <p:spPr>
          <a:xfrm flipV="1">
            <a:off x="6767147" y="5168066"/>
            <a:ext cx="572023" cy="5209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BE7D00F-AED4-4ACC-8992-F1DDC49D012D}"/>
              </a:ext>
            </a:extLst>
          </p:cNvPr>
          <p:cNvCxnSpPr>
            <a:cxnSpLocks/>
          </p:cNvCxnSpPr>
          <p:nvPr/>
        </p:nvCxnSpPr>
        <p:spPr>
          <a:xfrm flipH="1" flipV="1">
            <a:off x="5576822" y="5188280"/>
            <a:ext cx="493359" cy="4636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552E002-5279-40CF-9BAB-F2316FD49ECF}"/>
              </a:ext>
            </a:extLst>
          </p:cNvPr>
          <p:cNvSpPr>
            <a:spLocks noGrp="1"/>
          </p:cNvSpPr>
          <p:nvPr>
            <p:ph type="sldNum" sz="quarter" idx="12"/>
          </p:nvPr>
        </p:nvSpPr>
        <p:spPr/>
        <p:txBody>
          <a:bodyPr/>
          <a:lstStyle/>
          <a:p>
            <a:fld id="{844A7B69-93E2-4D34-896D-EFDD7F03AB74}" type="slidenum">
              <a:rPr lang="en-US" smtClean="0"/>
              <a:t>77</a:t>
            </a:fld>
            <a:endParaRPr lang="en-US"/>
          </a:p>
        </p:txBody>
      </p:sp>
      <p:sp>
        <p:nvSpPr>
          <p:cNvPr id="2" name="TextBox 1">
            <a:extLst>
              <a:ext uri="{FF2B5EF4-FFF2-40B4-BE49-F238E27FC236}">
                <a16:creationId xmlns:a16="http://schemas.microsoft.com/office/drawing/2014/main" id="{3FF3C4CE-C55E-3E43-FB0B-9A9B287A753D}"/>
              </a:ext>
            </a:extLst>
          </p:cNvPr>
          <p:cNvSpPr txBox="1"/>
          <p:nvPr/>
        </p:nvSpPr>
        <p:spPr>
          <a:xfrm>
            <a:off x="1960976" y="934212"/>
            <a:ext cx="2933700" cy="461665"/>
          </a:xfrm>
          <a:prstGeom prst="rect">
            <a:avLst/>
          </a:prstGeom>
          <a:solidFill>
            <a:schemeClr val="bg2"/>
          </a:solidFill>
          <a:ln>
            <a:solidFill>
              <a:schemeClr val="tx1"/>
            </a:solidFill>
          </a:ln>
          <a:effectLst/>
          <a:scene3d>
            <a:camera prst="orthographicFront"/>
            <a:lightRig rig="threePt" dir="t"/>
          </a:scene3d>
          <a:sp3d>
            <a:bevelT w="165100" prst="coolSlant"/>
          </a:sp3d>
        </p:spPr>
        <p:txBody>
          <a:bodyPr wrap="square" rtlCol="0">
            <a:spAutoFit/>
          </a:bodyPr>
          <a:lstStyle/>
          <a:p>
            <a:pPr algn="ctr"/>
            <a:r>
              <a:rPr lang="en-US" sz="2400" b="1" dirty="0"/>
              <a:t>Option 1:</a:t>
            </a:r>
          </a:p>
        </p:txBody>
      </p:sp>
      <p:sp>
        <p:nvSpPr>
          <p:cNvPr id="5" name="TextBox 4">
            <a:extLst>
              <a:ext uri="{FF2B5EF4-FFF2-40B4-BE49-F238E27FC236}">
                <a16:creationId xmlns:a16="http://schemas.microsoft.com/office/drawing/2014/main" id="{0DC1DCEE-712C-918D-532C-D03D9C043D95}"/>
              </a:ext>
            </a:extLst>
          </p:cNvPr>
          <p:cNvSpPr txBox="1"/>
          <p:nvPr/>
        </p:nvSpPr>
        <p:spPr>
          <a:xfrm>
            <a:off x="7694246" y="934212"/>
            <a:ext cx="2933700" cy="461665"/>
          </a:xfrm>
          <a:prstGeom prst="rect">
            <a:avLst/>
          </a:prstGeom>
          <a:solidFill>
            <a:schemeClr val="bg2"/>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2400" b="1" dirty="0"/>
              <a:t>Option 2:</a:t>
            </a:r>
          </a:p>
        </p:txBody>
      </p:sp>
    </p:spTree>
    <p:extLst>
      <p:ext uri="{BB962C8B-B14F-4D97-AF65-F5344CB8AC3E}">
        <p14:creationId xmlns:p14="http://schemas.microsoft.com/office/powerpoint/2010/main" val="412287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10"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wipe(down)">
                                      <p:cBhvr>
                                        <p:cTn id="62" dur="500"/>
                                        <p:tgtEl>
                                          <p:spTgt spid="62"/>
                                        </p:tgtEl>
                                      </p:cBhvr>
                                    </p:animEffect>
                                  </p:childTnLst>
                                </p:cTn>
                              </p:par>
                              <p:par>
                                <p:cTn id="63" presetID="22" presetClass="entr" presetSubtype="4" fill="hold"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down)">
                                      <p:cBhvr>
                                        <p:cTn id="6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39" grpId="0" animBg="1"/>
      <p:bldP spid="40" grpId="0" animBg="1"/>
      <p:bldP spid="41" grpId="0"/>
      <p:bldP spid="55" grpId="0" animBg="1"/>
      <p:bldP spid="57" grpId="0" animBg="1"/>
      <p:bldP spid="58" grpId="0"/>
      <p:bldP spid="5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895739" y="1107996"/>
            <a:ext cx="10851761" cy="4801314"/>
          </a:xfrm>
          <a:prstGeom prst="rect">
            <a:avLst/>
          </a:prstGeom>
        </p:spPr>
        <p:txBody>
          <a:bodyPr wrap="square">
            <a:spAutoFit/>
          </a:bodyPr>
          <a:lstStyle/>
          <a:p>
            <a:pPr algn="ctr">
              <a:defRPr/>
            </a:pPr>
            <a:r>
              <a:rPr lang="en-US" altLang="en-US" sz="3600" b="1" dirty="0">
                <a:cs typeface="Arial" panose="020B0604020202020204" pitchFamily="34" charset="0"/>
              </a:rPr>
              <a:t>Medicare Counseling for Wisconsin Residents</a:t>
            </a:r>
          </a:p>
          <a:p>
            <a:pPr algn="ctr">
              <a:defRPr/>
            </a:pPr>
            <a:endParaRPr lang="en-US" altLang="en-US" sz="2600" dirty="0">
              <a:cs typeface="Arial" panose="020B0604020202020204" pitchFamily="34" charset="0"/>
            </a:endParaRPr>
          </a:p>
          <a:p>
            <a:pPr>
              <a:defRPr/>
            </a:pPr>
            <a:r>
              <a:rPr lang="en-US" altLang="en-US" sz="2600" dirty="0">
                <a:cs typeface="Arial" panose="020B0604020202020204" pitchFamily="34" charset="0"/>
              </a:rPr>
              <a:t>For </a:t>
            </a:r>
            <a:r>
              <a:rPr lang="en-US" altLang="en-US" sz="2600" b="1" dirty="0">
                <a:cs typeface="Arial" panose="020B0604020202020204" pitchFamily="34" charset="0"/>
              </a:rPr>
              <a:t>free and unbiased </a:t>
            </a:r>
            <a:r>
              <a:rPr lang="en-US" altLang="en-US" sz="2600" dirty="0">
                <a:cs typeface="Arial" panose="020B0604020202020204" pitchFamily="34" charset="0"/>
              </a:rPr>
              <a:t>help with Medicare, contact the State Health Insurance Assistance (SHIP) Program:</a:t>
            </a:r>
            <a:endParaRPr lang="en-US" sz="2600" dirty="0">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2600" b="0" i="0" u="none" strike="noStrike" kern="1200" cap="none" spc="0" normalizeH="0" baseline="0" noProof="0" dirty="0">
                <a:ln>
                  <a:noFill/>
                </a:ln>
                <a:solidFill>
                  <a:prstClr val="black"/>
                </a:solidFill>
                <a:effectLst/>
                <a:uLnTx/>
                <a:uFillTx/>
                <a:ea typeface="+mn-ea"/>
                <a:cs typeface="Arial" panose="020B0604020202020204" pitchFamily="34" charset="0"/>
              </a:rPr>
              <a:t>Wisconsin SHIP / Medigap Helpline: </a:t>
            </a:r>
            <a:r>
              <a:rPr kumimoji="0" lang="en-US" sz="2600" b="1" i="0" u="none" strike="noStrike" kern="1200" cap="none" spc="0" normalizeH="0" baseline="0" noProof="0" dirty="0">
                <a:ln>
                  <a:noFill/>
                </a:ln>
                <a:solidFill>
                  <a:prstClr val="black"/>
                </a:solidFill>
                <a:effectLst/>
                <a:uLnTx/>
                <a:uFillTx/>
                <a:ea typeface="+mn-ea"/>
                <a:cs typeface="Arial" panose="020B0604020202020204" pitchFamily="34" charset="0"/>
              </a:rPr>
              <a:t>1-800-242-1060</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prstClr val="black"/>
                </a:solidFill>
                <a:effectLst/>
                <a:uLnTx/>
                <a:uFillTx/>
                <a:ea typeface="+mn-ea"/>
                <a:cs typeface="Arial" panose="020B0604020202020204" pitchFamily="34" charset="0"/>
              </a:rPr>
              <a:t>Medigap Part D Helpline (for ages 60 and older): </a:t>
            </a:r>
            <a:r>
              <a:rPr kumimoji="0" lang="en-US" sz="2600" b="1" i="0" u="none" strike="noStrike" kern="1200" cap="none" spc="0" normalizeH="0" baseline="0" noProof="0" dirty="0">
                <a:ln>
                  <a:noFill/>
                </a:ln>
                <a:solidFill>
                  <a:prstClr val="black"/>
                </a:solidFill>
                <a:effectLst/>
                <a:uLnTx/>
                <a:uFillTx/>
                <a:ea typeface="+mn-ea"/>
                <a:cs typeface="Arial" panose="020B0604020202020204" pitchFamily="34" charset="0"/>
              </a:rPr>
              <a:t>1-855-677-2783</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prstClr val="black"/>
                </a:solidFill>
                <a:effectLst/>
                <a:uLnTx/>
                <a:uFillTx/>
                <a:ea typeface="+mn-ea"/>
                <a:cs typeface="Arial" panose="020B0604020202020204" pitchFamily="34" charset="0"/>
              </a:rPr>
              <a:t>Disability Drug Benefit Helpline: </a:t>
            </a:r>
            <a:r>
              <a:rPr kumimoji="0" lang="en-US" sz="2600" b="1" i="0" u="none" strike="noStrike" kern="1200" cap="none" spc="0" normalizeH="0" baseline="0" noProof="0" dirty="0">
                <a:ln>
                  <a:noFill/>
                </a:ln>
                <a:solidFill>
                  <a:prstClr val="black"/>
                </a:solidFill>
                <a:effectLst/>
                <a:uLnTx/>
                <a:uFillTx/>
                <a:ea typeface="+mn-ea"/>
                <a:cs typeface="Arial" panose="020B0604020202020204" pitchFamily="34" charset="0"/>
              </a:rPr>
              <a:t>1-800-926-4862</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prstClr val="black"/>
                </a:solidFill>
                <a:effectLst/>
                <a:uLnTx/>
                <a:uFillTx/>
                <a:ea typeface="+mn-ea"/>
                <a:cs typeface="Arial" panose="020B0604020202020204" pitchFamily="34" charset="0"/>
              </a:rPr>
              <a:t>Local Aging and Disability </a:t>
            </a:r>
            <a:r>
              <a:rPr lang="en-US" sz="2600" dirty="0">
                <a:solidFill>
                  <a:prstClr val="black"/>
                </a:solidFill>
                <a:cs typeface="Arial" panose="020B0604020202020204" pitchFamily="34" charset="0"/>
              </a:rPr>
              <a:t>R</a:t>
            </a:r>
            <a:r>
              <a:rPr kumimoji="0" lang="en-US" sz="2600" b="0" i="0" u="none" strike="noStrike" kern="1200" cap="none" spc="0" normalizeH="0" baseline="0" noProof="0" dirty="0" err="1">
                <a:ln>
                  <a:noFill/>
                </a:ln>
                <a:solidFill>
                  <a:prstClr val="black"/>
                </a:solidFill>
                <a:effectLst/>
                <a:uLnTx/>
                <a:uFillTx/>
                <a:ea typeface="+mn-ea"/>
                <a:cs typeface="Arial" panose="020B0604020202020204" pitchFamily="34" charset="0"/>
              </a:rPr>
              <a:t>esource</a:t>
            </a:r>
            <a:r>
              <a:rPr kumimoji="0" lang="en-US" sz="2600" b="0" i="0" u="none" strike="noStrike" kern="1200" cap="none" spc="0" normalizeH="0" baseline="0" noProof="0" dirty="0">
                <a:ln>
                  <a:noFill/>
                </a:ln>
                <a:solidFill>
                  <a:prstClr val="black"/>
                </a:solidFill>
                <a:effectLst/>
                <a:uLnTx/>
                <a:uFillTx/>
                <a:ea typeface="+mn-ea"/>
                <a:cs typeface="Arial" panose="020B0604020202020204" pitchFamily="34" charset="0"/>
              </a:rPr>
              <a:t> Center (ADRC)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600" dirty="0">
                <a:cs typeface="Arial" panose="020B0604020202020204" pitchFamily="34" charset="0"/>
              </a:rPr>
              <a:t>Visit the Wisconsin Department of Health Services website to get Medicare help at </a:t>
            </a:r>
            <a:r>
              <a:rPr lang="en-US" sz="2600" u="sng" dirty="0">
                <a:solidFill>
                  <a:srgbClr val="0000FF"/>
                </a:solidFill>
                <a:effectLst/>
                <a:ea typeface="Calibri" panose="020F0502020204030204" pitchFamily="34" charset="0"/>
                <a:hlinkClick r:id="rId3"/>
              </a:rPr>
              <a:t>dhs.wi.gov/</a:t>
            </a:r>
            <a:r>
              <a:rPr lang="en-US" sz="2600" u="sng" dirty="0" err="1">
                <a:solidFill>
                  <a:srgbClr val="0000FF"/>
                </a:solidFill>
                <a:effectLst/>
                <a:ea typeface="Calibri" panose="020F0502020204030204" pitchFamily="34" charset="0"/>
                <a:hlinkClick r:id="rId3"/>
              </a:rPr>
              <a:t>medicare</a:t>
            </a:r>
            <a:r>
              <a:rPr lang="en-US" sz="2600" u="sng" dirty="0">
                <a:solidFill>
                  <a:srgbClr val="0000FF"/>
                </a:solidFill>
                <a:effectLst/>
                <a:ea typeface="Calibri" panose="020F0502020204030204" pitchFamily="34" charset="0"/>
                <a:hlinkClick r:id="rId3"/>
              </a:rPr>
              <a:t>-help</a:t>
            </a:r>
            <a:r>
              <a:rPr lang="en-US" sz="2600" dirty="0">
                <a:effectLst/>
                <a:ea typeface="Calibri" panose="020F0502020204030204" pitchFamily="34" charset="0"/>
              </a:rPr>
              <a:t> </a:t>
            </a:r>
            <a:endParaRPr lang="en-US" sz="2600" dirty="0">
              <a:cs typeface="Arial" panose="020B0604020202020204" pitchFamily="34" charset="0"/>
            </a:endParaRPr>
          </a:p>
          <a:p>
            <a:pPr marL="914400" lvl="1" indent="-457200">
              <a:buFont typeface="Arial" panose="020B0604020202020204" pitchFamily="34" charset="0"/>
              <a:buChar char="•"/>
              <a:defRPr/>
            </a:pPr>
            <a:endParaRPr lang="en-US" dirty="0">
              <a:cs typeface="Arial" panose="020B0604020202020204" pitchFamily="34" charset="0"/>
            </a:endParaRPr>
          </a:p>
          <a:p>
            <a:pPr marL="342900" indent="-342900">
              <a:buFont typeface="Wingdings" panose="05000000000000000000" pitchFamily="2" charset="2"/>
              <a:buChar char="§"/>
              <a:defRPr/>
            </a:pPr>
            <a:endParaRPr lang="en-US" dirty="0">
              <a:cs typeface="Arial" panose="020B0604020202020204" pitchFamily="34" charset="0"/>
            </a:endParaRP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78</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For More Information or Assistance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23EEF29-0CEC-4923-8448-438C598789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13517" y="5600297"/>
            <a:ext cx="2433983" cy="764451"/>
          </a:xfrm>
          <a:prstGeom prst="rect">
            <a:avLst/>
          </a:prstGeom>
          <a:noFill/>
          <a:ln>
            <a:noFill/>
          </a:ln>
        </p:spPr>
      </p:pic>
      <p:sp>
        <p:nvSpPr>
          <p:cNvPr id="10" name="TextBox 9">
            <a:extLst>
              <a:ext uri="{FF2B5EF4-FFF2-40B4-BE49-F238E27FC236}">
                <a16:creationId xmlns:a16="http://schemas.microsoft.com/office/drawing/2014/main" id="{84A89BB7-F445-4D27-A14F-AF5DD7BBFE2B}"/>
              </a:ext>
            </a:extLst>
          </p:cNvPr>
          <p:cNvSpPr txBox="1"/>
          <p:nvPr/>
        </p:nvSpPr>
        <p:spPr>
          <a:xfrm>
            <a:off x="562339" y="5520858"/>
            <a:ext cx="8751178" cy="923330"/>
          </a:xfrm>
          <a:prstGeom prst="rect">
            <a:avLst/>
          </a:prstGeom>
          <a:noFill/>
        </p:spPr>
        <p:txBody>
          <a:bodyPr wrap="square">
            <a:spAutoFit/>
          </a:bodyPr>
          <a:lstStyle/>
          <a:p>
            <a:r>
              <a:rPr lang="en-US" sz="1750" dirty="0">
                <a:effectLst/>
                <a:latin typeface="Calibri" panose="020F0502020204030204" pitchFamily="34" charset="0"/>
                <a:ea typeface="Calibri" panose="020F0502020204030204" pitchFamily="34" charset="0"/>
                <a:cs typeface="Times New Roman" panose="02020603050405020304" pitchFamily="18" charset="0"/>
              </a:rPr>
              <a:t>This project was supported by the Wisconsin Department of Health Services with financial assistance, in whole or in part, by grant number 90SAPG0091, from the U.S. Administration for Community Living, Department of Health and Human Services, Washington, D.C. 20201. </a:t>
            </a:r>
            <a:endParaRPr lang="en-US" sz="1750" dirty="0"/>
          </a:p>
        </p:txBody>
      </p:sp>
    </p:spTree>
    <p:extLst>
      <p:ext uri="{BB962C8B-B14F-4D97-AF65-F5344CB8AC3E}">
        <p14:creationId xmlns:p14="http://schemas.microsoft.com/office/powerpoint/2010/main" val="3081927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Image result for free images check mark">
            <a:hlinkClick r:id="rId3"/>
            <a:extLst>
              <a:ext uri="{FF2B5EF4-FFF2-40B4-BE49-F238E27FC236}">
                <a16:creationId xmlns:a16="http://schemas.microsoft.com/office/drawing/2014/main" id="{67010F29-7172-45C6-9B67-3A9EA449CD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0531" y="2132506"/>
            <a:ext cx="1418179" cy="136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4000" y="1030492"/>
            <a:ext cx="9144000" cy="785950"/>
          </a:xfrm>
        </p:spPr>
        <p:txBody>
          <a:bodyPr>
            <a:normAutofit/>
          </a:bodyPr>
          <a:lstStyle/>
          <a:p>
            <a:r>
              <a:rPr lang="en-US" sz="3200" b="1" dirty="0">
                <a:latin typeface="Arial" panose="020B0604020202020204" pitchFamily="34" charset="0"/>
                <a:cs typeface="Arial" panose="020B0604020202020204" pitchFamily="34" charset="0"/>
              </a:rPr>
              <a:t>So, If You Are Working and Turn 65:</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3467992" y="1973361"/>
            <a:ext cx="7666539" cy="1846659"/>
          </a:xfrm>
        </p:spPr>
        <p:txBody>
          <a:bodyPr>
            <a:normAutofit/>
          </a:bodyPr>
          <a:lstStyle/>
          <a:p>
            <a:pPr marL="342900" indent="-342900" algn="l">
              <a:spcBef>
                <a:spcPts val="800"/>
              </a:spcBef>
              <a:buFont typeface="Arial" panose="020B0604020202020204" pitchFamily="34" charset="0"/>
              <a:buChar char="•"/>
            </a:pPr>
            <a:r>
              <a:rPr lang="en-US" altLang="en-US" sz="2600" dirty="0">
                <a:cs typeface="Arial" panose="020B0604020202020204" pitchFamily="34" charset="0"/>
              </a:rPr>
              <a:t>Check with your human resources department</a:t>
            </a:r>
          </a:p>
          <a:p>
            <a:pPr marL="342900" indent="-342900" algn="l">
              <a:spcBef>
                <a:spcPts val="800"/>
              </a:spcBef>
              <a:buFont typeface="Arial" panose="020B0604020202020204" pitchFamily="34" charset="0"/>
              <a:buChar char="•"/>
            </a:pPr>
            <a:r>
              <a:rPr lang="en-US" sz="2600" dirty="0">
                <a:cs typeface="Arial" panose="020B0604020202020204" pitchFamily="34" charset="0"/>
              </a:rPr>
              <a:t>Check with your health insurance plan</a:t>
            </a:r>
          </a:p>
          <a:p>
            <a:pPr marL="342900" indent="-342900" algn="l">
              <a:spcBef>
                <a:spcPts val="800"/>
              </a:spcBef>
              <a:buFont typeface="Arial" panose="020B0604020202020204" pitchFamily="34" charset="0"/>
              <a:buChar char="•"/>
            </a:pPr>
            <a:r>
              <a:rPr lang="en-US" sz="2600" dirty="0">
                <a:cs typeface="Arial" panose="020B0604020202020204" pitchFamily="34" charset="0"/>
              </a:rPr>
              <a:t>Check with your spouse’s health insurance plan</a:t>
            </a:r>
          </a:p>
          <a:p>
            <a:pPr marL="342900" indent="-342900" algn="l">
              <a:spcBef>
                <a:spcPts val="800"/>
              </a:spcBef>
              <a:buFont typeface="Arial" panose="020B0604020202020204" pitchFamily="34" charset="0"/>
              <a:buChar char="•"/>
            </a:pPr>
            <a:r>
              <a:rPr lang="en-US" sz="2600" dirty="0">
                <a:cs typeface="Arial" panose="020B0604020202020204" pitchFamily="34" charset="0"/>
              </a:rPr>
              <a:t>Contact </a:t>
            </a:r>
            <a:r>
              <a:rPr lang="en-US" sz="2600" dirty="0">
                <a:cs typeface="Arial" panose="020B0604020202020204" pitchFamily="34" charset="0"/>
                <a:hlinkClick r:id="rId5"/>
              </a:rPr>
              <a:t>Social Security</a:t>
            </a:r>
            <a:endParaRPr lang="en-US" sz="2600" dirty="0">
              <a:cs typeface="Arial" panose="020B0604020202020204" pitchFamily="34" charset="0"/>
            </a:endParaRPr>
          </a:p>
          <a:p>
            <a:pPr algn="l"/>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Enrollment in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FF41911-C201-445F-A79C-94040ECBDD94}"/>
              </a:ext>
            </a:extLst>
          </p:cNvPr>
          <p:cNvSpPr/>
          <p:nvPr/>
        </p:nvSpPr>
        <p:spPr>
          <a:xfrm>
            <a:off x="1990531" y="4094552"/>
            <a:ext cx="9144000" cy="523220"/>
          </a:xfrm>
          <a:prstGeom prst="rect">
            <a:avLst/>
          </a:prstGeom>
          <a:solidFill>
            <a:schemeClr val="accent1">
              <a:lumMod val="20000"/>
              <a:lumOff val="80000"/>
            </a:schemeClr>
          </a:solidFill>
          <a:ln>
            <a:solidFill>
              <a:schemeClr val="accent5">
                <a:lumMod val="50000"/>
              </a:schemeClr>
            </a:solidFill>
          </a:ln>
        </p:spPr>
        <p:txBody>
          <a:bodyPr wrap="square">
            <a:spAutoFit/>
          </a:bodyPr>
          <a:lstStyle/>
          <a:p>
            <a:pPr algn="ctr"/>
            <a:r>
              <a:rPr lang="en-US" sz="2800" b="1" dirty="0">
                <a:latin typeface="Arial" panose="020B0604020202020204" pitchFamily="34" charset="0"/>
                <a:cs typeface="Arial" panose="020B0604020202020204" pitchFamily="34" charset="0"/>
              </a:rPr>
              <a:t>NOTE: Health Savings Account (HSA) Information</a:t>
            </a:r>
            <a:endParaRPr lang="en-US" sz="2800" dirty="0"/>
          </a:p>
        </p:txBody>
      </p:sp>
      <p:sp>
        <p:nvSpPr>
          <p:cNvPr id="9" name="Rectangle 8">
            <a:extLst>
              <a:ext uri="{FF2B5EF4-FFF2-40B4-BE49-F238E27FC236}">
                <a16:creationId xmlns:a16="http://schemas.microsoft.com/office/drawing/2014/main" id="{F0EF3D5A-D1FD-485C-A2E5-58BCB8E3CF25}"/>
              </a:ext>
            </a:extLst>
          </p:cNvPr>
          <p:cNvSpPr/>
          <p:nvPr/>
        </p:nvSpPr>
        <p:spPr>
          <a:xfrm>
            <a:off x="1990531" y="4725494"/>
            <a:ext cx="9409042" cy="1846659"/>
          </a:xfrm>
          <a:prstGeom prst="rect">
            <a:avLst/>
          </a:prstGeom>
        </p:spPr>
        <p:txBody>
          <a:bodyPr wrap="square">
            <a:spAutoFit/>
          </a:bodyPr>
          <a:lstStyle/>
          <a:p>
            <a:pPr marL="342900" indent="-342900">
              <a:spcAft>
                <a:spcPts val="1200"/>
              </a:spcAft>
              <a:buFont typeface="Arial" panose="020B0604020202020204" pitchFamily="34" charset="0"/>
              <a:buChar char="•"/>
            </a:pPr>
            <a:r>
              <a:rPr lang="en-US" altLang="en-US" sz="2600" b="1" dirty="0">
                <a:cs typeface="Arial" charset="0"/>
              </a:rPr>
              <a:t>Contributions can no longer be made to your HSA account once you have Medicare. </a:t>
            </a:r>
            <a:r>
              <a:rPr lang="en-US" altLang="en-US" sz="2600" i="1" dirty="0">
                <a:cs typeface="Arial" charset="0"/>
              </a:rPr>
              <a:t>(Even if you only have Part A)</a:t>
            </a:r>
          </a:p>
          <a:p>
            <a:pPr marL="342900" indent="-342900">
              <a:spcAft>
                <a:spcPts val="1200"/>
              </a:spcAft>
              <a:buFont typeface="Arial" panose="020B0604020202020204" pitchFamily="34" charset="0"/>
              <a:buChar char="•"/>
            </a:pPr>
            <a:r>
              <a:rPr lang="en-US" altLang="en-US" sz="2600" dirty="0">
                <a:cs typeface="Arial" charset="0"/>
              </a:rPr>
              <a:t>If your employer offers an HSA, contact your Human Resources before enrolling into Medicare Part A or B.</a:t>
            </a:r>
          </a:p>
        </p:txBody>
      </p:sp>
      <p:sp>
        <p:nvSpPr>
          <p:cNvPr id="6" name="TextBox 5">
            <a:extLst>
              <a:ext uri="{FF2B5EF4-FFF2-40B4-BE49-F238E27FC236}">
                <a16:creationId xmlns:a16="http://schemas.microsoft.com/office/drawing/2014/main" id="{30AF703B-EF6D-D9FC-0693-96BDF97FA9A9}"/>
              </a:ext>
            </a:extLst>
          </p:cNvPr>
          <p:cNvSpPr txBox="1"/>
          <p:nvPr/>
        </p:nvSpPr>
        <p:spPr>
          <a:xfrm>
            <a:off x="422101" y="2370945"/>
            <a:ext cx="1345275" cy="1631216"/>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a:r>
              <a:rPr lang="en-US" sz="2000" i="1" dirty="0"/>
              <a:t>Employer Coverage Special Enrollment Period</a:t>
            </a:r>
          </a:p>
        </p:txBody>
      </p:sp>
    </p:spTree>
    <p:extLst>
      <p:ext uri="{BB962C8B-B14F-4D97-AF65-F5344CB8AC3E}">
        <p14:creationId xmlns:p14="http://schemas.microsoft.com/office/powerpoint/2010/main" val="833458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Enrollment in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C6F1EC2-BA54-4E1F-9E92-F69969960177}"/>
              </a:ext>
            </a:extLst>
          </p:cNvPr>
          <p:cNvSpPr txBox="1"/>
          <p:nvPr/>
        </p:nvSpPr>
        <p:spPr>
          <a:xfrm>
            <a:off x="308610" y="1195246"/>
            <a:ext cx="1147572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Additional Special Enrollment Periods as of 1/1/2023 </a:t>
            </a:r>
          </a:p>
        </p:txBody>
      </p:sp>
      <p:sp>
        <p:nvSpPr>
          <p:cNvPr id="9" name="TextBox 8">
            <a:extLst>
              <a:ext uri="{FF2B5EF4-FFF2-40B4-BE49-F238E27FC236}">
                <a16:creationId xmlns:a16="http://schemas.microsoft.com/office/drawing/2014/main" id="{FC829B34-3451-4E40-A439-C27CE9CBDBBD}"/>
              </a:ext>
            </a:extLst>
          </p:cNvPr>
          <p:cNvSpPr txBox="1"/>
          <p:nvPr/>
        </p:nvSpPr>
        <p:spPr>
          <a:xfrm>
            <a:off x="712125" y="2778066"/>
            <a:ext cx="1363287" cy="1323439"/>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a:r>
              <a:rPr lang="en-US" sz="2000" i="1" dirty="0"/>
              <a:t>Additional Special Enrollment Periods</a:t>
            </a:r>
          </a:p>
        </p:txBody>
      </p:sp>
      <p:sp>
        <p:nvSpPr>
          <p:cNvPr id="6" name="Slide Number Placeholder 5">
            <a:extLst>
              <a:ext uri="{FF2B5EF4-FFF2-40B4-BE49-F238E27FC236}">
                <a16:creationId xmlns:a16="http://schemas.microsoft.com/office/drawing/2014/main" id="{475F66EB-E3FC-4F8B-8896-A521CBEEE6BE}"/>
              </a:ext>
            </a:extLst>
          </p:cNvPr>
          <p:cNvSpPr>
            <a:spLocks noGrp="1"/>
          </p:cNvSpPr>
          <p:nvPr>
            <p:ph type="sldNum" sz="quarter" idx="12"/>
          </p:nvPr>
        </p:nvSpPr>
        <p:spPr/>
        <p:txBody>
          <a:bodyPr/>
          <a:lstStyle/>
          <a:p>
            <a:fld id="{844A7B69-93E2-4D34-896D-EFDD7F03AB74}" type="slidenum">
              <a:rPr lang="en-US" smtClean="0"/>
              <a:t>9</a:t>
            </a:fld>
            <a:endParaRPr lang="en-US"/>
          </a:p>
        </p:txBody>
      </p:sp>
      <p:sp>
        <p:nvSpPr>
          <p:cNvPr id="2" name="TextBox 1">
            <a:extLst>
              <a:ext uri="{FF2B5EF4-FFF2-40B4-BE49-F238E27FC236}">
                <a16:creationId xmlns:a16="http://schemas.microsoft.com/office/drawing/2014/main" id="{8EBECF58-292B-2040-5F3F-0FCFE0C5F90F}"/>
              </a:ext>
            </a:extLst>
          </p:cNvPr>
          <p:cNvSpPr txBox="1"/>
          <p:nvPr/>
        </p:nvSpPr>
        <p:spPr>
          <a:xfrm>
            <a:off x="2491352" y="1889383"/>
            <a:ext cx="8314113" cy="4832092"/>
          </a:xfrm>
          <a:prstGeom prst="rect">
            <a:avLst/>
          </a:prstGeom>
          <a:noFill/>
        </p:spPr>
        <p:txBody>
          <a:bodyPr wrap="square" rtlCol="0">
            <a:spAutoFit/>
          </a:bodyPr>
          <a:lstStyle/>
          <a:p>
            <a:pPr marL="342900" indent="-342900">
              <a:buFont typeface="Arial" panose="020B0604020202020204" pitchFamily="34" charset="0"/>
              <a:buChar char="•"/>
            </a:pPr>
            <a:r>
              <a:rPr lang="en-US" sz="2400" dirty="0"/>
              <a:t>Loss of Medicaid coverage</a:t>
            </a:r>
          </a:p>
          <a:p>
            <a:pPr marL="342900" indent="-342900">
              <a:buFont typeface="Arial" panose="020B0604020202020204" pitchFamily="34" charset="0"/>
              <a:buChar char="•"/>
            </a:pPr>
            <a:r>
              <a:rPr lang="en-US" sz="2400" dirty="0"/>
              <a:t>I</a:t>
            </a:r>
            <a:r>
              <a:rPr lang="en-US" sz="2400" i="0" dirty="0">
                <a:effectLst/>
              </a:rPr>
              <a:t>mpacted by a natural disaster or an emergency</a:t>
            </a:r>
            <a:endParaRPr lang="en-US" sz="2400" dirty="0"/>
          </a:p>
          <a:p>
            <a:pPr marL="342900" indent="-342900">
              <a:buFont typeface="Arial" panose="020B0604020202020204" pitchFamily="34" charset="0"/>
              <a:buChar char="•"/>
            </a:pPr>
            <a:r>
              <a:rPr lang="en-US" sz="2400" dirty="0"/>
              <a:t>I</a:t>
            </a:r>
            <a:r>
              <a:rPr lang="en-US" sz="2400" i="0" dirty="0">
                <a:effectLst/>
              </a:rPr>
              <a:t>naccurate or misleading information from your health plan or employer</a:t>
            </a:r>
          </a:p>
          <a:p>
            <a:pPr marL="342900" indent="-342900">
              <a:buFont typeface="Arial" panose="020B0604020202020204" pitchFamily="34" charset="0"/>
              <a:buChar char="•"/>
            </a:pPr>
            <a:r>
              <a:rPr lang="en-US" sz="2400" dirty="0"/>
              <a:t>R</a:t>
            </a:r>
            <a:r>
              <a:rPr lang="en-US" sz="2400" i="0" dirty="0">
                <a:effectLst/>
              </a:rPr>
              <a:t>eleased from incarceration</a:t>
            </a:r>
          </a:p>
          <a:p>
            <a:pPr marL="342900" indent="-342900">
              <a:buFont typeface="Arial" panose="020B0604020202020204" pitchFamily="34" charset="0"/>
              <a:buChar char="•"/>
            </a:pPr>
            <a:r>
              <a:rPr lang="en-US" sz="2400" dirty="0"/>
              <a:t>O</a:t>
            </a:r>
            <a:r>
              <a:rPr lang="en-US" sz="2400" b="0" i="0" dirty="0">
                <a:effectLst/>
              </a:rPr>
              <a:t>ther exceptional conditions</a:t>
            </a:r>
          </a:p>
          <a:p>
            <a:pPr marL="342900" indent="-342900">
              <a:buFont typeface="Arial" panose="020B0604020202020204" pitchFamily="34" charset="0"/>
              <a:buChar char="•"/>
            </a:pPr>
            <a:r>
              <a:rPr lang="en-US" sz="2400" b="0" i="0" dirty="0">
                <a:effectLst/>
              </a:rPr>
              <a:t>Volunteer and serve in a foreign country</a:t>
            </a:r>
          </a:p>
          <a:p>
            <a:pPr marL="342900" indent="-342900">
              <a:buFont typeface="Arial" panose="020B0604020202020204" pitchFamily="34" charset="0"/>
              <a:buChar char="•"/>
            </a:pPr>
            <a:r>
              <a:rPr lang="en-US" sz="2400" b="0" i="0" dirty="0">
                <a:effectLst/>
              </a:rPr>
              <a:t>Have TRICARE</a:t>
            </a:r>
          </a:p>
          <a:p>
            <a:pPr marL="342900" indent="-342900">
              <a:buFont typeface="Arial" panose="020B0604020202020204" pitchFamily="34" charset="0"/>
              <a:buChar char="•"/>
            </a:pPr>
            <a:endParaRPr lang="en-US" sz="2400" dirty="0">
              <a:solidFill>
                <a:srgbClr val="404040"/>
              </a:solidFill>
            </a:endParaRPr>
          </a:p>
          <a:p>
            <a:r>
              <a:rPr lang="en-US" sz="2400" dirty="0">
                <a:solidFill>
                  <a:srgbClr val="404040"/>
                </a:solidFill>
              </a:rPr>
              <a:t>*See Medicare page for more details: </a:t>
            </a:r>
            <a:r>
              <a:rPr lang="en-US" sz="2400" dirty="0">
                <a:solidFill>
                  <a:srgbClr val="404040"/>
                </a:solidFill>
                <a:hlinkClick r:id="rId3"/>
              </a:rPr>
              <a:t>https://www.medicare.gov/basics/get-started-with-medicare/sign-up/when-does-medicare-coverage-start</a:t>
            </a:r>
            <a:endParaRPr lang="en-US" sz="2400" dirty="0">
              <a:solidFill>
                <a:srgbClr val="404040"/>
              </a:solidFill>
            </a:endParaRP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4593169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Welcome to Medicare&amp;quot;&quot;/&gt;&lt;property id=&quot;20307&quot; value=&quot;256&quot;/&gt;&lt;/object&gt;&lt;object type=&quot;3&quot; unique_id=&quot;10004&quot;&gt;&lt;property id=&quot;20148&quot; value=&quot;5&quot;/&gt;&lt;property id=&quot;20300&quot; value=&quot;Slide 2&quot;/&gt;&lt;property id=&quot;20307&quot; value=&quot;264&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310&quot;/&gt;&lt;/object&gt;&lt;object type=&quot;3&quot; unique_id=&quot;10007&quot;&gt;&lt;property id=&quot;20148&quot; value=&quot;5&quot;/&gt;&lt;property id=&quot;20300&quot; value=&quot;Slide 7 - &amp;quot;Health Savings Account (HSA) Information&amp;quot;&quot;/&gt;&lt;property id=&quot;20307&quot; value=&quot;266&quot;/&gt;&lt;/object&gt;&lt;object type=&quot;3&quot; unique_id=&quot;10008&quot;&gt;&lt;property id=&quot;20148&quot; value=&quot;5&quot;/&gt;&lt;property id=&quot;20300&quot; value=&quot;Slide 8 - &amp;quot;2018 Medicare Card Changes&amp;quot;&quot;/&gt;&lt;property id=&quot;20307&quot; value=&quot;265&quot;/&gt;&lt;/object&gt;&lt;object type=&quot;3&quot; unique_id=&quot;10009&quot;&gt;&lt;property id=&quot;20148&quot; value=&quot;5&quot;/&gt;&lt;property id=&quot;20300&quot; value=&quot;Slide 9&quot;/&gt;&lt;property id=&quot;20307&quot; value=&quot;267&quot;/&gt;&lt;/object&gt;&lt;object type=&quot;3&quot; unique_id=&quot;10010&quot;&gt;&lt;property id=&quot;20148&quot; value=&quot;5&quot;/&gt;&lt;property id=&quot;20300&quot; value=&quot;Slide 10&quot;/&gt;&lt;property id=&quot;20307&quot; value=&quot;269&quot;/&gt;&lt;/object&gt;&lt;object type=&quot;3&quot; unique_id=&quot;10011&quot;&gt;&lt;property id=&quot;20148&quot; value=&quot;5&quot;/&gt;&lt;property id=&quot;20300&quot; value=&quot;Slide 11&quot;/&gt;&lt;property id=&quot;20307&quot; value=&quot;270&quot;/&gt;&lt;/object&gt;&lt;object type=&quot;3&quot; unique_id=&quot;10012&quot;&gt;&lt;property id=&quot;20148&quot; value=&quot;5&quot;/&gt;&lt;property id=&quot;20300&quot; value=&quot;Slide 12&quot;/&gt;&lt;property id=&quot;20307&quot; value=&quot;272&quot;/&gt;&lt;/object&gt;&lt;object type=&quot;3&quot; unique_id=&quot;10013&quot;&gt;&lt;property id=&quot;20148&quot; value=&quot;5&quot;/&gt;&lt;property id=&quot;20300&quot; value=&quot;Slide 13&quot;/&gt;&lt;property id=&quot;20307&quot; value=&quot;273&quot;/&gt;&lt;/object&gt;&lt;object type=&quot;3&quot; unique_id=&quot;10014&quot;&gt;&lt;property id=&quot;20148&quot; value=&quot;5&quot;/&gt;&lt;property id=&quot;20300&quot; value=&quot;Slide 14&quot;/&gt;&lt;property id=&quot;20307&quot; value=&quot;274&quot;/&gt;&lt;/object&gt;&lt;object type=&quot;3&quot; unique_id=&quot;10015&quot;&gt;&lt;property id=&quot;20148&quot; value=&quot;5&quot;/&gt;&lt;property id=&quot;20300&quot; value=&quot;Slide 15&quot;/&gt;&lt;property id=&quot;20307&quot; value=&quot;278&quot;/&gt;&lt;/object&gt;&lt;object type=&quot;3&quot; unique_id=&quot;10016&quot;&gt;&lt;property id=&quot;20148&quot; value=&quot;5&quot;/&gt;&lt;property id=&quot;20300&quot; value=&quot;Slide 16&quot;/&gt;&lt;property id=&quot;20307&quot; value=&quot;283&quot;/&gt;&lt;/object&gt;&lt;object type=&quot;3&quot; unique_id=&quot;10017&quot;&gt;&lt;property id=&quot;20148&quot; value=&quot;5&quot;/&gt;&lt;property id=&quot;20300&quot; value=&quot;Slide 17&quot;/&gt;&lt;property id=&quot;20307&quot; value=&quot;285&quot;/&gt;&lt;/object&gt;&lt;object type=&quot;3&quot; unique_id=&quot;10018&quot;&gt;&lt;property id=&quot;20148&quot; value=&quot;5&quot;/&gt;&lt;property id=&quot;20300&quot; value=&quot;Slide 18&quot;/&gt;&lt;property id=&quot;20307&quot; value=&quot;286&quot;/&gt;&lt;/object&gt;&lt;object type=&quot;3&quot; unique_id=&quot;10019&quot;&gt;&lt;property id=&quot;20148&quot; value=&quot;5&quot;/&gt;&lt;property id=&quot;20300&quot; value=&quot;Slide 19&quot;/&gt;&lt;property id=&quot;20307&quot; value=&quot;268&quot;/&gt;&lt;/object&gt;&lt;object type=&quot;3&quot; unique_id=&quot;10021&quot;&gt;&lt;property id=&quot;20148&quot; value=&quot;5&quot;/&gt;&lt;property id=&quot;20300&quot; value=&quot;Slide 21&quot;/&gt;&lt;property id=&quot;20307&quot; value=&quot;287&quot;/&gt;&lt;/object&gt;&lt;object type=&quot;3&quot; unique_id=&quot;10022&quot;&gt;&lt;property id=&quot;20148&quot; value=&quot;5&quot;/&gt;&lt;property id=&quot;20300&quot; value=&quot;Slide 22&quot;/&gt;&lt;property id=&quot;20307&quot; value=&quot;277&quot;/&gt;&lt;/object&gt;&lt;object type=&quot;3&quot; unique_id=&quot;10023&quot;&gt;&lt;property id=&quot;20148&quot; value=&quot;5&quot;/&gt;&lt;property id=&quot;20300&quot; value=&quot;Slide 23&quot;/&gt;&lt;property id=&quot;20307&quot; value=&quot;288&quot;/&gt;&lt;/object&gt;&lt;object type=&quot;3&quot; unique_id=&quot;10024&quot;&gt;&lt;property id=&quot;20148&quot; value=&quot;5&quot;/&gt;&lt;property id=&quot;20300&quot; value=&quot;Slide 24&quot;/&gt;&lt;property id=&quot;20307&quot; value=&quot;289&quot;/&gt;&lt;/object&gt;&lt;object type=&quot;3&quot; unique_id=&quot;10025&quot;&gt;&lt;property id=&quot;20148&quot; value=&quot;5&quot;/&gt;&lt;property id=&quot;20300&quot; value=&quot;Slide 25&quot;/&gt;&lt;property id=&quot;20307&quot; value=&quot;290&quot;/&gt;&lt;/object&gt;&lt;object type=&quot;3&quot; unique_id=&quot;10026&quot;&gt;&lt;property id=&quot;20148&quot; value=&quot;5&quot;/&gt;&lt;property id=&quot;20300&quot; value=&quot;Slide 26&quot;/&gt;&lt;property id=&quot;20307&quot; value=&quot;291&quot;/&gt;&lt;/object&gt;&lt;object type=&quot;3&quot; unique_id=&quot;10027&quot;&gt;&lt;property id=&quot;20148&quot; value=&quot;5&quot;/&gt;&lt;property id=&quot;20300&quot; value=&quot;Slide 27&quot;/&gt;&lt;property id=&quot;20307&quot; value=&quot;294&quot;/&gt;&lt;/object&gt;&lt;object type=&quot;3&quot; unique_id=&quot;10028&quot;&gt;&lt;property id=&quot;20148&quot; value=&quot;5&quot;/&gt;&lt;property id=&quot;20300&quot; value=&quot;Slide 28&quot;/&gt;&lt;property id=&quot;20307&quot; value=&quot;276&quot;/&gt;&lt;/object&gt;&lt;object type=&quot;3&quot; unique_id=&quot;10029&quot;&gt;&lt;property id=&quot;20148&quot; value=&quot;5&quot;/&gt;&lt;property id=&quot;20300&quot; value=&quot;Slide 29&quot;/&gt;&lt;property id=&quot;20307&quot; value=&quot;292&quot;/&gt;&lt;/object&gt;&lt;object type=&quot;3&quot; unique_id=&quot;10030&quot;&gt;&lt;property id=&quot;20148&quot; value=&quot;5&quot;/&gt;&lt;property id=&quot;20300&quot; value=&quot;Slide 30&quot;/&gt;&lt;property id=&quot;20307&quot; value=&quot;293&quot;/&gt;&lt;/object&gt;&lt;object type=&quot;3&quot; unique_id=&quot;10031&quot;&gt;&lt;property id=&quot;20148&quot; value=&quot;5&quot;/&gt;&lt;property id=&quot;20300&quot; value=&quot;Slide 31&quot;/&gt;&lt;property id=&quot;20307&quot; value=&quot;275&quot;/&gt;&lt;/object&gt;&lt;object type=&quot;3&quot; unique_id=&quot;10032&quot;&gt;&lt;property id=&quot;20148&quot; value=&quot;5&quot;/&gt;&lt;property id=&quot;20300&quot; value=&quot;Slide 33&quot;/&gt;&lt;property id=&quot;20307&quot; value=&quot;295&quot;/&gt;&lt;/object&gt;&lt;object type=&quot;3&quot; unique_id=&quot;10033&quot;&gt;&lt;property id=&quot;20148&quot; value=&quot;5&quot;/&gt;&lt;property id=&quot;20300&quot; value=&quot;Slide 34&quot;/&gt;&lt;property id=&quot;20307&quot; value=&quot;296&quot;/&gt;&lt;/object&gt;&lt;object type=&quot;3&quot; unique_id=&quot;10034&quot;&gt;&lt;property id=&quot;20148&quot; value=&quot;5&quot;/&gt;&lt;property id=&quot;20300&quot; value=&quot;Slide 35&quot;/&gt;&lt;property id=&quot;20307&quot; value=&quot;297&quot;/&gt;&lt;/object&gt;&lt;object type=&quot;3&quot; unique_id=&quot;10035&quot;&gt;&lt;property id=&quot;20148&quot; value=&quot;5&quot;/&gt;&lt;property id=&quot;20300&quot; value=&quot;Slide 36&quot;/&gt;&lt;property id=&quot;20307&quot; value=&quot;298&quot;/&gt;&lt;/object&gt;&lt;object type=&quot;3&quot; unique_id=&quot;10036&quot;&gt;&lt;property id=&quot;20148&quot; value=&quot;5&quot;/&gt;&lt;property id=&quot;20300&quot; value=&quot;Slide 37&quot;/&gt;&lt;property id=&quot;20307&quot; value=&quot;300&quot;/&gt;&lt;/object&gt;&lt;object type=&quot;3&quot; unique_id=&quot;10037&quot;&gt;&lt;property id=&quot;20148&quot; value=&quot;5&quot;/&gt;&lt;property id=&quot;20300&quot; value=&quot;Slide 38&quot;/&gt;&lt;property id=&quot;20307&quot; value=&quot;301&quot;/&gt;&lt;/object&gt;&lt;object type=&quot;3&quot; unique_id=&quot;10038&quot;&gt;&lt;property id=&quot;20148&quot; value=&quot;5&quot;/&gt;&lt;property id=&quot;20300&quot; value=&quot;Slide 39&quot;/&gt;&lt;property id=&quot;20307&quot; value=&quot;302&quot;/&gt;&lt;/object&gt;&lt;object type=&quot;3&quot; unique_id=&quot;10039&quot;&gt;&lt;property id=&quot;20148&quot; value=&quot;5&quot;/&gt;&lt;property id=&quot;20300&quot; value=&quot;Slide 40&quot;/&gt;&lt;property id=&quot;20307&quot; value=&quot;303&quot;/&gt;&lt;/object&gt;&lt;object type=&quot;3&quot; unique_id=&quot;10040&quot;&gt;&lt;property id=&quot;20148&quot; value=&quot;5&quot;/&gt;&lt;property id=&quot;20300&quot; value=&quot;Slide 41&quot;/&gt;&lt;property id=&quot;20307&quot; value=&quot;299&quot;/&gt;&lt;/object&gt;&lt;object type=&quot;3&quot; unique_id=&quot;10041&quot;&gt;&lt;property id=&quot;20148&quot; value=&quot;5&quot;/&gt;&lt;property id=&quot;20300&quot; value=&quot;Slide 42&quot;/&gt;&lt;property id=&quot;20307&quot; value=&quot;305&quot;/&gt;&lt;/object&gt;&lt;object type=&quot;3&quot; unique_id=&quot;10042&quot;&gt;&lt;property id=&quot;20148&quot; value=&quot;5&quot;/&gt;&lt;property id=&quot;20300&quot; value=&quot;Slide 43&quot;/&gt;&lt;property id=&quot;20307&quot; value=&quot;309&quot;/&gt;&lt;/object&gt;&lt;object type=&quot;3&quot; unique_id=&quot;10043&quot;&gt;&lt;property id=&quot;20148&quot; value=&quot;5&quot;/&gt;&lt;property id=&quot;20300&quot; value=&quot;Slide 44&quot;/&gt;&lt;property id=&quot;20307&quot; value=&quot;307&quot;/&gt;&lt;/object&gt;&lt;object type=&quot;3&quot; unique_id=&quot;10044&quot;&gt;&lt;property id=&quot;20148&quot; value=&quot;5&quot;/&gt;&lt;property id=&quot;20300&quot; value=&quot;Slide 45&quot;/&gt;&lt;property id=&quot;20307&quot; value=&quot;279&quot;/&gt;&lt;/object&gt;&lt;object type=&quot;3&quot; unique_id=&quot;10045&quot;&gt;&lt;property id=&quot;20148&quot; value=&quot;5&quot;/&gt;&lt;property id=&quot;20300&quot; value=&quot;Slide 46&quot;/&gt;&lt;property id=&quot;20307&quot; value=&quot;280&quot;/&gt;&lt;/object&gt;&lt;object type=&quot;3&quot; unique_id=&quot;10046&quot;&gt;&lt;property id=&quot;20148&quot; value=&quot;5&quot;/&gt;&lt;property id=&quot;20300&quot; value=&quot;Slide 47&quot;/&gt;&lt;property id=&quot;20307&quot; value=&quot;281&quot;/&gt;&lt;/object&gt;&lt;object type=&quot;3&quot; unique_id=&quot;10047&quot;&gt;&lt;property id=&quot;20148&quot; value=&quot;5&quot;/&gt;&lt;property id=&quot;20300&quot; value=&quot;Slide 48&quot;/&gt;&lt;property id=&quot;20307&quot; value=&quot;308&quot;/&gt;&lt;/object&gt;&lt;object type=&quot;3&quot; unique_id=&quot;10048&quot;&gt;&lt;property id=&quot;20148&quot; value=&quot;5&quot;/&gt;&lt;property id=&quot;20300&quot; value=&quot;Slide 49&quot;/&gt;&lt;property id=&quot;20307&quot; value=&quot;282&quot;/&gt;&lt;/object&gt;&lt;object type=&quot;3&quot; unique_id=&quot;10337&quot;&gt;&lt;property id=&quot;20148&quot; value=&quot;5&quot;/&gt;&lt;property id=&quot;20300&quot; value=&quot;Slide 32&quot;/&gt;&lt;property id=&quot;20307&quot; value=&quot;311&quot;/&gt;&lt;/object&gt;&lt;object type=&quot;3&quot; unique_id=&quot;10339&quot;&gt;&lt;property id=&quot;20148&quot; value=&quot;5&quot;/&gt;&lt;property id=&quot;20300&quot; value=&quot;Slide 5&quot;/&gt;&lt;property id=&quot;20307&quot; value=&quot;312&quot;/&gt;&lt;/object&gt;&lt;object type=&quot;3&quot; unique_id=&quot;10340&quot;&gt;&lt;property id=&quot;20148&quot; value=&quot;5&quot;/&gt;&lt;property id=&quot;20300&quot; value=&quot;Slide 6 - &amp;quot;So, If You Are Working and Turn 65:&amp;quot;&quot;/&gt;&lt;property id=&quot;20307&quot; value=&quot;314&quot;/&gt;&lt;/object&gt;&lt;object type=&quot;3&quot; unique_id=&quot;10341&quot;&gt;&lt;property id=&quot;20148&quot; value=&quot;5&quot;/&gt;&lt;property id=&quot;20300&quot; value=&quot;Slide 20&quot;/&gt;&lt;property id=&quot;20307&quot; value=&quot;313&quot;/&gt;&lt;/object&gt;&lt;/object&gt;&lt;object type=&quot;8&quot; unique_id=&quot;1009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e087664-409d-4c4c-a6b4-7aa01020d6ea}" enabled="0" method="" siteId="{8e087664-409d-4c4c-a6b4-7aa01020d6ea}" removed="1"/>
</clbl:labelList>
</file>

<file path=docProps/app.xml><?xml version="1.0" encoding="utf-8"?>
<Properties xmlns="http://schemas.openxmlformats.org/officeDocument/2006/extended-properties" xmlns:vt="http://schemas.openxmlformats.org/officeDocument/2006/docPropsVTypes">
  <TotalTime>7970</TotalTime>
  <Words>14878</Words>
  <Application>Microsoft Office PowerPoint</Application>
  <PresentationFormat>Widescreen</PresentationFormat>
  <Paragraphs>1505</Paragraphs>
  <Slides>78</Slides>
  <Notes>78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78</vt:i4>
      </vt:variant>
    </vt:vector>
  </HeadingPairs>
  <TitlesOfParts>
    <vt:vector size="86" baseType="lpstr">
      <vt:lpstr>Arial</vt:lpstr>
      <vt:lpstr>Calibri</vt:lpstr>
      <vt:lpstr>Calibri Light</vt:lpstr>
      <vt:lpstr>Söhne</vt:lpstr>
      <vt:lpstr>Times New Roman</vt:lpstr>
      <vt:lpstr>Wingdings</vt:lpstr>
      <vt:lpstr>Wingdings 2</vt:lpstr>
      <vt:lpstr>Office Theme</vt:lpstr>
      <vt:lpstr>Welcome to Medicare</vt:lpstr>
      <vt:lpstr>PowerPoint Presentation</vt:lpstr>
      <vt:lpstr>PowerPoint Presentation</vt:lpstr>
      <vt:lpstr>PowerPoint Presentation</vt:lpstr>
      <vt:lpstr>PowerPoint Presentation</vt:lpstr>
      <vt:lpstr>PowerPoint Presentation</vt:lpstr>
      <vt:lpstr>PowerPoint Presentation</vt:lpstr>
      <vt:lpstr>So, If You Are Working and Turn 65:</vt:lpstr>
      <vt:lpstr>PowerPoint Presentation</vt:lpstr>
      <vt:lpstr>Medicare Card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Medicare</dc:title>
  <dc:creator>Debbie Bisswurm</dc:creator>
  <cp:lastModifiedBy>Alyssa Kulpa</cp:lastModifiedBy>
  <cp:revision>323</cp:revision>
  <cp:lastPrinted>2018-03-26T20:03:47Z</cp:lastPrinted>
  <dcterms:created xsi:type="dcterms:W3CDTF">2018-03-22T15:27:16Z</dcterms:created>
  <dcterms:modified xsi:type="dcterms:W3CDTF">2023-03-22T16:40:24Z</dcterms:modified>
</cp:coreProperties>
</file>