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72" r:id="rId5"/>
    <p:sldId id="260" r:id="rId6"/>
    <p:sldId id="273" r:id="rId7"/>
    <p:sldId id="274" r:id="rId8"/>
    <p:sldId id="275" r:id="rId9"/>
    <p:sldId id="276" r:id="rId10"/>
    <p:sldId id="277" r:id="rId11"/>
    <p:sldId id="264" r:id="rId12"/>
    <p:sldId id="278" r:id="rId13"/>
    <p:sldId id="261" r:id="rId14"/>
    <p:sldId id="262" r:id="rId15"/>
    <p:sldId id="263" r:id="rId16"/>
    <p:sldId id="279" r:id="rId17"/>
    <p:sldId id="280" r:id="rId18"/>
    <p:sldId id="265" r:id="rId19"/>
    <p:sldId id="267" r:id="rId20"/>
    <p:sldId id="266" r:id="rId21"/>
    <p:sldId id="268" r:id="rId22"/>
    <p:sldId id="269" r:id="rId23"/>
    <p:sldId id="271" r:id="rId24"/>
    <p:sldId id="287" r:id="rId25"/>
    <p:sldId id="288" r:id="rId26"/>
    <p:sldId id="289" r:id="rId27"/>
    <p:sldId id="281" r:id="rId28"/>
    <p:sldId id="282" r:id="rId29"/>
    <p:sldId id="283" r:id="rId30"/>
    <p:sldId id="285" r:id="rId31"/>
    <p:sldId id="286" r:id="rId32"/>
    <p:sldId id="284"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07" autoAdjust="0"/>
    <p:restoredTop sz="94660"/>
  </p:normalViewPr>
  <p:slideViewPr>
    <p:cSldViewPr snapToGrid="0">
      <p:cViewPr varScale="1">
        <p:scale>
          <a:sx n="90" d="100"/>
          <a:sy n="90"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616F2-2482-427D-B60F-5FFFD9C2C8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6ADC1F-108A-42FF-88DF-0A100E4A41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2191AE-30BF-4A2F-8C11-6A3FCCC65327}"/>
              </a:ext>
            </a:extLst>
          </p:cNvPr>
          <p:cNvSpPr>
            <a:spLocks noGrp="1"/>
          </p:cNvSpPr>
          <p:nvPr>
            <p:ph type="dt" sz="half" idx="10"/>
          </p:nvPr>
        </p:nvSpPr>
        <p:spPr/>
        <p:txBody>
          <a:bodyPr/>
          <a:lstStyle/>
          <a:p>
            <a:fld id="{E1CAF1C4-A8F1-40C1-BFE8-7FB42A9D0D44}" type="datetimeFigureOut">
              <a:rPr lang="en-US" smtClean="0"/>
              <a:t>8/13/2019</a:t>
            </a:fld>
            <a:endParaRPr lang="en-US"/>
          </a:p>
        </p:txBody>
      </p:sp>
      <p:sp>
        <p:nvSpPr>
          <p:cNvPr id="5" name="Footer Placeholder 4">
            <a:extLst>
              <a:ext uri="{FF2B5EF4-FFF2-40B4-BE49-F238E27FC236}">
                <a16:creationId xmlns:a16="http://schemas.microsoft.com/office/drawing/2014/main" id="{47B77F1E-BCE5-4C22-AE37-C12BC2777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96446D-A3C6-4C8E-A428-164AD7A27302}"/>
              </a:ext>
            </a:extLst>
          </p:cNvPr>
          <p:cNvSpPr>
            <a:spLocks noGrp="1"/>
          </p:cNvSpPr>
          <p:nvPr>
            <p:ph type="sldNum" sz="quarter" idx="12"/>
          </p:nvPr>
        </p:nvSpPr>
        <p:spPr/>
        <p:txBody>
          <a:bodyPr/>
          <a:lstStyle/>
          <a:p>
            <a:fld id="{06FA7DDE-E233-49F3-A640-ABE9DC9E13F5}" type="slidenum">
              <a:rPr lang="en-US" smtClean="0"/>
              <a:t>‹#›</a:t>
            </a:fld>
            <a:endParaRPr lang="en-US"/>
          </a:p>
        </p:txBody>
      </p:sp>
    </p:spTree>
    <p:extLst>
      <p:ext uri="{BB962C8B-B14F-4D97-AF65-F5344CB8AC3E}">
        <p14:creationId xmlns:p14="http://schemas.microsoft.com/office/powerpoint/2010/main" val="3724965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0AC62-7842-4428-AB1C-15DABF2146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FAB9F5-074D-4744-AE10-465A8FC2C2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94E331-38A4-4C4E-86F8-2F8B07382009}"/>
              </a:ext>
            </a:extLst>
          </p:cNvPr>
          <p:cNvSpPr>
            <a:spLocks noGrp="1"/>
          </p:cNvSpPr>
          <p:nvPr>
            <p:ph type="dt" sz="half" idx="10"/>
          </p:nvPr>
        </p:nvSpPr>
        <p:spPr/>
        <p:txBody>
          <a:bodyPr/>
          <a:lstStyle/>
          <a:p>
            <a:fld id="{E1CAF1C4-A8F1-40C1-BFE8-7FB42A9D0D44}" type="datetimeFigureOut">
              <a:rPr lang="en-US" smtClean="0"/>
              <a:t>8/13/2019</a:t>
            </a:fld>
            <a:endParaRPr lang="en-US"/>
          </a:p>
        </p:txBody>
      </p:sp>
      <p:sp>
        <p:nvSpPr>
          <p:cNvPr id="5" name="Footer Placeholder 4">
            <a:extLst>
              <a:ext uri="{FF2B5EF4-FFF2-40B4-BE49-F238E27FC236}">
                <a16:creationId xmlns:a16="http://schemas.microsoft.com/office/drawing/2014/main" id="{C8196D83-73DD-4A3A-9A18-3FE9FAC1A5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D21BF4-414D-4E1E-A885-6F78FA9DEA62}"/>
              </a:ext>
            </a:extLst>
          </p:cNvPr>
          <p:cNvSpPr>
            <a:spLocks noGrp="1"/>
          </p:cNvSpPr>
          <p:nvPr>
            <p:ph type="sldNum" sz="quarter" idx="12"/>
          </p:nvPr>
        </p:nvSpPr>
        <p:spPr/>
        <p:txBody>
          <a:bodyPr/>
          <a:lstStyle/>
          <a:p>
            <a:fld id="{06FA7DDE-E233-49F3-A640-ABE9DC9E13F5}" type="slidenum">
              <a:rPr lang="en-US" smtClean="0"/>
              <a:t>‹#›</a:t>
            </a:fld>
            <a:endParaRPr lang="en-US"/>
          </a:p>
        </p:txBody>
      </p:sp>
    </p:spTree>
    <p:extLst>
      <p:ext uri="{BB962C8B-B14F-4D97-AF65-F5344CB8AC3E}">
        <p14:creationId xmlns:p14="http://schemas.microsoft.com/office/powerpoint/2010/main" val="4160056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F30A49-B467-4DDE-8757-14A66E977AB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3EC7F5-B486-41A4-8498-B70B4EDC9C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B6E595-1E78-4D88-8BEC-D01379FDC697}"/>
              </a:ext>
            </a:extLst>
          </p:cNvPr>
          <p:cNvSpPr>
            <a:spLocks noGrp="1"/>
          </p:cNvSpPr>
          <p:nvPr>
            <p:ph type="dt" sz="half" idx="10"/>
          </p:nvPr>
        </p:nvSpPr>
        <p:spPr/>
        <p:txBody>
          <a:bodyPr/>
          <a:lstStyle/>
          <a:p>
            <a:fld id="{E1CAF1C4-A8F1-40C1-BFE8-7FB42A9D0D44}" type="datetimeFigureOut">
              <a:rPr lang="en-US" smtClean="0"/>
              <a:t>8/13/2019</a:t>
            </a:fld>
            <a:endParaRPr lang="en-US"/>
          </a:p>
        </p:txBody>
      </p:sp>
      <p:sp>
        <p:nvSpPr>
          <p:cNvPr id="5" name="Footer Placeholder 4">
            <a:extLst>
              <a:ext uri="{FF2B5EF4-FFF2-40B4-BE49-F238E27FC236}">
                <a16:creationId xmlns:a16="http://schemas.microsoft.com/office/drawing/2014/main" id="{EB785C5F-8CCD-444A-AEC0-8FC0552D87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B03A90-842C-4D1D-9952-52772228A3DC}"/>
              </a:ext>
            </a:extLst>
          </p:cNvPr>
          <p:cNvSpPr>
            <a:spLocks noGrp="1"/>
          </p:cNvSpPr>
          <p:nvPr>
            <p:ph type="sldNum" sz="quarter" idx="12"/>
          </p:nvPr>
        </p:nvSpPr>
        <p:spPr/>
        <p:txBody>
          <a:bodyPr/>
          <a:lstStyle/>
          <a:p>
            <a:fld id="{06FA7DDE-E233-49F3-A640-ABE9DC9E13F5}" type="slidenum">
              <a:rPr lang="en-US" smtClean="0"/>
              <a:t>‹#›</a:t>
            </a:fld>
            <a:endParaRPr lang="en-US"/>
          </a:p>
        </p:txBody>
      </p:sp>
    </p:spTree>
    <p:extLst>
      <p:ext uri="{BB962C8B-B14F-4D97-AF65-F5344CB8AC3E}">
        <p14:creationId xmlns:p14="http://schemas.microsoft.com/office/powerpoint/2010/main" val="1678291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7ACFA-2CAD-4896-8ABB-ED5E903F04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551775-E16B-4C70-86A6-6BBE3C297A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67527A-3559-412B-8BB7-D680089775BA}"/>
              </a:ext>
            </a:extLst>
          </p:cNvPr>
          <p:cNvSpPr>
            <a:spLocks noGrp="1"/>
          </p:cNvSpPr>
          <p:nvPr>
            <p:ph type="dt" sz="half" idx="10"/>
          </p:nvPr>
        </p:nvSpPr>
        <p:spPr/>
        <p:txBody>
          <a:bodyPr/>
          <a:lstStyle/>
          <a:p>
            <a:fld id="{E1CAF1C4-A8F1-40C1-BFE8-7FB42A9D0D44}" type="datetimeFigureOut">
              <a:rPr lang="en-US" smtClean="0"/>
              <a:t>8/13/2019</a:t>
            </a:fld>
            <a:endParaRPr lang="en-US"/>
          </a:p>
        </p:txBody>
      </p:sp>
      <p:sp>
        <p:nvSpPr>
          <p:cNvPr id="5" name="Footer Placeholder 4">
            <a:extLst>
              <a:ext uri="{FF2B5EF4-FFF2-40B4-BE49-F238E27FC236}">
                <a16:creationId xmlns:a16="http://schemas.microsoft.com/office/drawing/2014/main" id="{0243D589-AC2D-4E32-BACC-B042B745D4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967546-97A8-4F49-83C6-DE47D6188C0E}"/>
              </a:ext>
            </a:extLst>
          </p:cNvPr>
          <p:cNvSpPr>
            <a:spLocks noGrp="1"/>
          </p:cNvSpPr>
          <p:nvPr>
            <p:ph type="sldNum" sz="quarter" idx="12"/>
          </p:nvPr>
        </p:nvSpPr>
        <p:spPr/>
        <p:txBody>
          <a:bodyPr/>
          <a:lstStyle/>
          <a:p>
            <a:fld id="{06FA7DDE-E233-49F3-A640-ABE9DC9E13F5}" type="slidenum">
              <a:rPr lang="en-US" smtClean="0"/>
              <a:t>‹#›</a:t>
            </a:fld>
            <a:endParaRPr lang="en-US"/>
          </a:p>
        </p:txBody>
      </p:sp>
    </p:spTree>
    <p:extLst>
      <p:ext uri="{BB962C8B-B14F-4D97-AF65-F5344CB8AC3E}">
        <p14:creationId xmlns:p14="http://schemas.microsoft.com/office/powerpoint/2010/main" val="1909583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6328E-4323-4FD4-A77C-A0A77C5FEE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C5A72B-7580-406D-A1B2-AC3F0D38D0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A6F319-C36B-495F-9F5C-8DBB1DC01DF5}"/>
              </a:ext>
            </a:extLst>
          </p:cNvPr>
          <p:cNvSpPr>
            <a:spLocks noGrp="1"/>
          </p:cNvSpPr>
          <p:nvPr>
            <p:ph type="dt" sz="half" idx="10"/>
          </p:nvPr>
        </p:nvSpPr>
        <p:spPr/>
        <p:txBody>
          <a:bodyPr/>
          <a:lstStyle/>
          <a:p>
            <a:fld id="{E1CAF1C4-A8F1-40C1-BFE8-7FB42A9D0D44}" type="datetimeFigureOut">
              <a:rPr lang="en-US" smtClean="0"/>
              <a:t>8/13/2019</a:t>
            </a:fld>
            <a:endParaRPr lang="en-US"/>
          </a:p>
        </p:txBody>
      </p:sp>
      <p:sp>
        <p:nvSpPr>
          <p:cNvPr id="5" name="Footer Placeholder 4">
            <a:extLst>
              <a:ext uri="{FF2B5EF4-FFF2-40B4-BE49-F238E27FC236}">
                <a16:creationId xmlns:a16="http://schemas.microsoft.com/office/drawing/2014/main" id="{AF9013DD-2C43-4522-8FB0-80F7504F35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2C7696-B791-4A52-9E53-EA7268796D75}"/>
              </a:ext>
            </a:extLst>
          </p:cNvPr>
          <p:cNvSpPr>
            <a:spLocks noGrp="1"/>
          </p:cNvSpPr>
          <p:nvPr>
            <p:ph type="sldNum" sz="quarter" idx="12"/>
          </p:nvPr>
        </p:nvSpPr>
        <p:spPr/>
        <p:txBody>
          <a:bodyPr/>
          <a:lstStyle/>
          <a:p>
            <a:fld id="{06FA7DDE-E233-49F3-A640-ABE9DC9E13F5}" type="slidenum">
              <a:rPr lang="en-US" smtClean="0"/>
              <a:t>‹#›</a:t>
            </a:fld>
            <a:endParaRPr lang="en-US"/>
          </a:p>
        </p:txBody>
      </p:sp>
    </p:spTree>
    <p:extLst>
      <p:ext uri="{BB962C8B-B14F-4D97-AF65-F5344CB8AC3E}">
        <p14:creationId xmlns:p14="http://schemas.microsoft.com/office/powerpoint/2010/main" val="3833522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00092-3F77-4C63-8FCE-C8BBB7E1B5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E8C966-A81A-4F13-A7C4-629E6A7623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EC6FBE-9466-43E0-948A-78FD866266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F854D6-3B3A-48A6-B01C-9ED3C433DB70}"/>
              </a:ext>
            </a:extLst>
          </p:cNvPr>
          <p:cNvSpPr>
            <a:spLocks noGrp="1"/>
          </p:cNvSpPr>
          <p:nvPr>
            <p:ph type="dt" sz="half" idx="10"/>
          </p:nvPr>
        </p:nvSpPr>
        <p:spPr/>
        <p:txBody>
          <a:bodyPr/>
          <a:lstStyle/>
          <a:p>
            <a:fld id="{E1CAF1C4-A8F1-40C1-BFE8-7FB42A9D0D44}" type="datetimeFigureOut">
              <a:rPr lang="en-US" smtClean="0"/>
              <a:t>8/13/2019</a:t>
            </a:fld>
            <a:endParaRPr lang="en-US"/>
          </a:p>
        </p:txBody>
      </p:sp>
      <p:sp>
        <p:nvSpPr>
          <p:cNvPr id="6" name="Footer Placeholder 5">
            <a:extLst>
              <a:ext uri="{FF2B5EF4-FFF2-40B4-BE49-F238E27FC236}">
                <a16:creationId xmlns:a16="http://schemas.microsoft.com/office/drawing/2014/main" id="{056026E2-755D-441C-9655-0D1EFAA411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79CA64-8357-400F-A3F2-CAC075069037}"/>
              </a:ext>
            </a:extLst>
          </p:cNvPr>
          <p:cNvSpPr>
            <a:spLocks noGrp="1"/>
          </p:cNvSpPr>
          <p:nvPr>
            <p:ph type="sldNum" sz="quarter" idx="12"/>
          </p:nvPr>
        </p:nvSpPr>
        <p:spPr/>
        <p:txBody>
          <a:bodyPr/>
          <a:lstStyle/>
          <a:p>
            <a:fld id="{06FA7DDE-E233-49F3-A640-ABE9DC9E13F5}" type="slidenum">
              <a:rPr lang="en-US" smtClean="0"/>
              <a:t>‹#›</a:t>
            </a:fld>
            <a:endParaRPr lang="en-US"/>
          </a:p>
        </p:txBody>
      </p:sp>
    </p:spTree>
    <p:extLst>
      <p:ext uri="{BB962C8B-B14F-4D97-AF65-F5344CB8AC3E}">
        <p14:creationId xmlns:p14="http://schemas.microsoft.com/office/powerpoint/2010/main" val="314294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2ABD1-1E7C-439D-929D-DFDBE0F8A2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50DB3D-D19B-4953-A1E3-EF7261F936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1AE8A4-3840-42DF-8D17-F4DD90786F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ED9280-AA76-42DE-ABD1-E5C516892A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AD9610-260F-4EC9-B9F7-9C0342262D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9907E0-BA70-4F71-88A8-4E764B08CDA2}"/>
              </a:ext>
            </a:extLst>
          </p:cNvPr>
          <p:cNvSpPr>
            <a:spLocks noGrp="1"/>
          </p:cNvSpPr>
          <p:nvPr>
            <p:ph type="dt" sz="half" idx="10"/>
          </p:nvPr>
        </p:nvSpPr>
        <p:spPr/>
        <p:txBody>
          <a:bodyPr/>
          <a:lstStyle/>
          <a:p>
            <a:fld id="{E1CAF1C4-A8F1-40C1-BFE8-7FB42A9D0D44}" type="datetimeFigureOut">
              <a:rPr lang="en-US" smtClean="0"/>
              <a:t>8/13/2019</a:t>
            </a:fld>
            <a:endParaRPr lang="en-US"/>
          </a:p>
        </p:txBody>
      </p:sp>
      <p:sp>
        <p:nvSpPr>
          <p:cNvPr id="8" name="Footer Placeholder 7">
            <a:extLst>
              <a:ext uri="{FF2B5EF4-FFF2-40B4-BE49-F238E27FC236}">
                <a16:creationId xmlns:a16="http://schemas.microsoft.com/office/drawing/2014/main" id="{59FFA642-3D34-4C16-8ECB-FB7DBBD317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54E636-7534-401A-B791-463B956BDAED}"/>
              </a:ext>
            </a:extLst>
          </p:cNvPr>
          <p:cNvSpPr>
            <a:spLocks noGrp="1"/>
          </p:cNvSpPr>
          <p:nvPr>
            <p:ph type="sldNum" sz="quarter" idx="12"/>
          </p:nvPr>
        </p:nvSpPr>
        <p:spPr/>
        <p:txBody>
          <a:bodyPr/>
          <a:lstStyle/>
          <a:p>
            <a:fld id="{06FA7DDE-E233-49F3-A640-ABE9DC9E13F5}" type="slidenum">
              <a:rPr lang="en-US" smtClean="0"/>
              <a:t>‹#›</a:t>
            </a:fld>
            <a:endParaRPr lang="en-US"/>
          </a:p>
        </p:txBody>
      </p:sp>
    </p:spTree>
    <p:extLst>
      <p:ext uri="{BB962C8B-B14F-4D97-AF65-F5344CB8AC3E}">
        <p14:creationId xmlns:p14="http://schemas.microsoft.com/office/powerpoint/2010/main" val="2586436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13E65-6EB7-41E5-AD81-5D7CB2ED9C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F60E96-070E-4C21-91FC-5E615D7E3FDB}"/>
              </a:ext>
            </a:extLst>
          </p:cNvPr>
          <p:cNvSpPr>
            <a:spLocks noGrp="1"/>
          </p:cNvSpPr>
          <p:nvPr>
            <p:ph type="dt" sz="half" idx="10"/>
          </p:nvPr>
        </p:nvSpPr>
        <p:spPr/>
        <p:txBody>
          <a:bodyPr/>
          <a:lstStyle/>
          <a:p>
            <a:fld id="{E1CAF1C4-A8F1-40C1-BFE8-7FB42A9D0D44}" type="datetimeFigureOut">
              <a:rPr lang="en-US" smtClean="0"/>
              <a:t>8/13/2019</a:t>
            </a:fld>
            <a:endParaRPr lang="en-US"/>
          </a:p>
        </p:txBody>
      </p:sp>
      <p:sp>
        <p:nvSpPr>
          <p:cNvPr id="4" name="Footer Placeholder 3">
            <a:extLst>
              <a:ext uri="{FF2B5EF4-FFF2-40B4-BE49-F238E27FC236}">
                <a16:creationId xmlns:a16="http://schemas.microsoft.com/office/drawing/2014/main" id="{C502EB85-9125-4ED9-9736-94B205A010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F358AA-93E9-4BA7-89E5-97524E3264F1}"/>
              </a:ext>
            </a:extLst>
          </p:cNvPr>
          <p:cNvSpPr>
            <a:spLocks noGrp="1"/>
          </p:cNvSpPr>
          <p:nvPr>
            <p:ph type="sldNum" sz="quarter" idx="12"/>
          </p:nvPr>
        </p:nvSpPr>
        <p:spPr/>
        <p:txBody>
          <a:bodyPr/>
          <a:lstStyle/>
          <a:p>
            <a:fld id="{06FA7DDE-E233-49F3-A640-ABE9DC9E13F5}" type="slidenum">
              <a:rPr lang="en-US" smtClean="0"/>
              <a:t>‹#›</a:t>
            </a:fld>
            <a:endParaRPr lang="en-US"/>
          </a:p>
        </p:txBody>
      </p:sp>
    </p:spTree>
    <p:extLst>
      <p:ext uri="{BB962C8B-B14F-4D97-AF65-F5344CB8AC3E}">
        <p14:creationId xmlns:p14="http://schemas.microsoft.com/office/powerpoint/2010/main" val="2325268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AA0965-A791-4A00-800F-CE63BC3D18B3}"/>
              </a:ext>
            </a:extLst>
          </p:cNvPr>
          <p:cNvSpPr>
            <a:spLocks noGrp="1"/>
          </p:cNvSpPr>
          <p:nvPr>
            <p:ph type="dt" sz="half" idx="10"/>
          </p:nvPr>
        </p:nvSpPr>
        <p:spPr/>
        <p:txBody>
          <a:bodyPr/>
          <a:lstStyle/>
          <a:p>
            <a:fld id="{E1CAF1C4-A8F1-40C1-BFE8-7FB42A9D0D44}" type="datetimeFigureOut">
              <a:rPr lang="en-US" smtClean="0"/>
              <a:t>8/13/2019</a:t>
            </a:fld>
            <a:endParaRPr lang="en-US"/>
          </a:p>
        </p:txBody>
      </p:sp>
      <p:sp>
        <p:nvSpPr>
          <p:cNvPr id="3" name="Footer Placeholder 2">
            <a:extLst>
              <a:ext uri="{FF2B5EF4-FFF2-40B4-BE49-F238E27FC236}">
                <a16:creationId xmlns:a16="http://schemas.microsoft.com/office/drawing/2014/main" id="{899EF151-2CAD-4D2F-B1D9-3D4CF5AED0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6450DF-44CC-461F-83E2-152B03404D2A}"/>
              </a:ext>
            </a:extLst>
          </p:cNvPr>
          <p:cNvSpPr>
            <a:spLocks noGrp="1"/>
          </p:cNvSpPr>
          <p:nvPr>
            <p:ph type="sldNum" sz="quarter" idx="12"/>
          </p:nvPr>
        </p:nvSpPr>
        <p:spPr/>
        <p:txBody>
          <a:bodyPr/>
          <a:lstStyle/>
          <a:p>
            <a:fld id="{06FA7DDE-E233-49F3-A640-ABE9DC9E13F5}" type="slidenum">
              <a:rPr lang="en-US" smtClean="0"/>
              <a:t>‹#›</a:t>
            </a:fld>
            <a:endParaRPr lang="en-US"/>
          </a:p>
        </p:txBody>
      </p:sp>
    </p:spTree>
    <p:extLst>
      <p:ext uri="{BB962C8B-B14F-4D97-AF65-F5344CB8AC3E}">
        <p14:creationId xmlns:p14="http://schemas.microsoft.com/office/powerpoint/2010/main" val="2352902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931D0-B78C-4C96-A87D-FCAFE3A169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A62D1E-5AD7-465B-8276-F08B041920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A0326E-DD11-4157-97AF-B2A37F0D5D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2E9C57-02E2-42B6-ABF5-E8F6A1658BD8}"/>
              </a:ext>
            </a:extLst>
          </p:cNvPr>
          <p:cNvSpPr>
            <a:spLocks noGrp="1"/>
          </p:cNvSpPr>
          <p:nvPr>
            <p:ph type="dt" sz="half" idx="10"/>
          </p:nvPr>
        </p:nvSpPr>
        <p:spPr/>
        <p:txBody>
          <a:bodyPr/>
          <a:lstStyle/>
          <a:p>
            <a:fld id="{E1CAF1C4-A8F1-40C1-BFE8-7FB42A9D0D44}" type="datetimeFigureOut">
              <a:rPr lang="en-US" smtClean="0"/>
              <a:t>8/13/2019</a:t>
            </a:fld>
            <a:endParaRPr lang="en-US"/>
          </a:p>
        </p:txBody>
      </p:sp>
      <p:sp>
        <p:nvSpPr>
          <p:cNvPr id="6" name="Footer Placeholder 5">
            <a:extLst>
              <a:ext uri="{FF2B5EF4-FFF2-40B4-BE49-F238E27FC236}">
                <a16:creationId xmlns:a16="http://schemas.microsoft.com/office/drawing/2014/main" id="{16911282-7040-4CCB-9BB3-D38922AD54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104EB7-1812-4C31-AC4B-D99713C1F494}"/>
              </a:ext>
            </a:extLst>
          </p:cNvPr>
          <p:cNvSpPr>
            <a:spLocks noGrp="1"/>
          </p:cNvSpPr>
          <p:nvPr>
            <p:ph type="sldNum" sz="quarter" idx="12"/>
          </p:nvPr>
        </p:nvSpPr>
        <p:spPr/>
        <p:txBody>
          <a:bodyPr/>
          <a:lstStyle/>
          <a:p>
            <a:fld id="{06FA7DDE-E233-49F3-A640-ABE9DC9E13F5}" type="slidenum">
              <a:rPr lang="en-US" smtClean="0"/>
              <a:t>‹#›</a:t>
            </a:fld>
            <a:endParaRPr lang="en-US"/>
          </a:p>
        </p:txBody>
      </p:sp>
    </p:spTree>
    <p:extLst>
      <p:ext uri="{BB962C8B-B14F-4D97-AF65-F5344CB8AC3E}">
        <p14:creationId xmlns:p14="http://schemas.microsoft.com/office/powerpoint/2010/main" val="29600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8CC0E-A5A1-4279-808E-4D09607428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77A782-534D-48D0-940E-831534F73D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9E44D3-FA2C-428F-ADD3-9D3A364503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C10926-59A8-4CB5-87E4-8FB93A00D51B}"/>
              </a:ext>
            </a:extLst>
          </p:cNvPr>
          <p:cNvSpPr>
            <a:spLocks noGrp="1"/>
          </p:cNvSpPr>
          <p:nvPr>
            <p:ph type="dt" sz="half" idx="10"/>
          </p:nvPr>
        </p:nvSpPr>
        <p:spPr/>
        <p:txBody>
          <a:bodyPr/>
          <a:lstStyle/>
          <a:p>
            <a:fld id="{E1CAF1C4-A8F1-40C1-BFE8-7FB42A9D0D44}" type="datetimeFigureOut">
              <a:rPr lang="en-US" smtClean="0"/>
              <a:t>8/13/2019</a:t>
            </a:fld>
            <a:endParaRPr lang="en-US"/>
          </a:p>
        </p:txBody>
      </p:sp>
      <p:sp>
        <p:nvSpPr>
          <p:cNvPr id="6" name="Footer Placeholder 5">
            <a:extLst>
              <a:ext uri="{FF2B5EF4-FFF2-40B4-BE49-F238E27FC236}">
                <a16:creationId xmlns:a16="http://schemas.microsoft.com/office/drawing/2014/main" id="{8AE8FFF0-E042-4ADC-836C-63AF50700C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255BDA-B030-4D71-939F-F36936BF5FBA}"/>
              </a:ext>
            </a:extLst>
          </p:cNvPr>
          <p:cNvSpPr>
            <a:spLocks noGrp="1"/>
          </p:cNvSpPr>
          <p:nvPr>
            <p:ph type="sldNum" sz="quarter" idx="12"/>
          </p:nvPr>
        </p:nvSpPr>
        <p:spPr/>
        <p:txBody>
          <a:bodyPr/>
          <a:lstStyle/>
          <a:p>
            <a:fld id="{06FA7DDE-E233-49F3-A640-ABE9DC9E13F5}" type="slidenum">
              <a:rPr lang="en-US" smtClean="0"/>
              <a:t>‹#›</a:t>
            </a:fld>
            <a:endParaRPr lang="en-US"/>
          </a:p>
        </p:txBody>
      </p:sp>
    </p:spTree>
    <p:extLst>
      <p:ext uri="{BB962C8B-B14F-4D97-AF65-F5344CB8AC3E}">
        <p14:creationId xmlns:p14="http://schemas.microsoft.com/office/powerpoint/2010/main" val="3844760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DF5CAF-99A0-40FA-8182-1A78F14C0A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79053C-9BDA-497F-AFEC-1E5395F89D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F29975-5953-414E-B899-27D93394E8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CAF1C4-A8F1-40C1-BFE8-7FB42A9D0D44}" type="datetimeFigureOut">
              <a:rPr lang="en-US" smtClean="0"/>
              <a:t>8/13/2019</a:t>
            </a:fld>
            <a:endParaRPr lang="en-US"/>
          </a:p>
        </p:txBody>
      </p:sp>
      <p:sp>
        <p:nvSpPr>
          <p:cNvPr id="5" name="Footer Placeholder 4">
            <a:extLst>
              <a:ext uri="{FF2B5EF4-FFF2-40B4-BE49-F238E27FC236}">
                <a16:creationId xmlns:a16="http://schemas.microsoft.com/office/drawing/2014/main" id="{B41C6A2E-6645-4353-90D8-FB40DFE3BB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62FC1D0-6C30-4E10-9F5D-12AC365EBE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A7DDE-E233-49F3-A640-ABE9DC9E13F5}" type="slidenum">
              <a:rPr lang="en-US" smtClean="0"/>
              <a:t>‹#›</a:t>
            </a:fld>
            <a:endParaRPr lang="en-US"/>
          </a:p>
        </p:txBody>
      </p:sp>
    </p:spTree>
    <p:extLst>
      <p:ext uri="{BB962C8B-B14F-4D97-AF65-F5344CB8AC3E}">
        <p14:creationId xmlns:p14="http://schemas.microsoft.com/office/powerpoint/2010/main" val="1719391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B513B-386E-46B3-9EE3-8B684802D239}"/>
              </a:ext>
            </a:extLst>
          </p:cNvPr>
          <p:cNvSpPr>
            <a:spLocks noGrp="1"/>
          </p:cNvSpPr>
          <p:nvPr>
            <p:ph type="ctrTitle"/>
          </p:nvPr>
        </p:nvSpPr>
        <p:spPr>
          <a:xfrm>
            <a:off x="1524000" y="754580"/>
            <a:ext cx="9144000" cy="1980231"/>
          </a:xfrm>
        </p:spPr>
        <p:txBody>
          <a:bodyPr/>
          <a:lstStyle/>
          <a:p>
            <a:r>
              <a:rPr lang="en-US" dirty="0"/>
              <a:t>Medicare Marketing Guidelines</a:t>
            </a:r>
          </a:p>
        </p:txBody>
      </p:sp>
      <p:sp>
        <p:nvSpPr>
          <p:cNvPr id="3" name="Subtitle 2">
            <a:extLst>
              <a:ext uri="{FF2B5EF4-FFF2-40B4-BE49-F238E27FC236}">
                <a16:creationId xmlns:a16="http://schemas.microsoft.com/office/drawing/2014/main" id="{D8083627-1534-469F-8107-283F4E760733}"/>
              </a:ext>
            </a:extLst>
          </p:cNvPr>
          <p:cNvSpPr>
            <a:spLocks noGrp="1"/>
          </p:cNvSpPr>
          <p:nvPr>
            <p:ph type="subTitle" idx="1"/>
          </p:nvPr>
        </p:nvSpPr>
        <p:spPr>
          <a:xfrm>
            <a:off x="1524000" y="2749492"/>
            <a:ext cx="9144000" cy="679508"/>
          </a:xfrm>
        </p:spPr>
        <p:txBody>
          <a:bodyPr>
            <a:normAutofit/>
          </a:bodyPr>
          <a:lstStyle/>
          <a:p>
            <a:r>
              <a:rPr lang="en-US" sz="2800" dirty="0"/>
              <a:t>(How to Tell if an Insurance Agent is a Hero or Villain)</a:t>
            </a:r>
          </a:p>
        </p:txBody>
      </p:sp>
      <p:sp>
        <p:nvSpPr>
          <p:cNvPr id="4" name="TextBox 3">
            <a:extLst>
              <a:ext uri="{FF2B5EF4-FFF2-40B4-BE49-F238E27FC236}">
                <a16:creationId xmlns:a16="http://schemas.microsoft.com/office/drawing/2014/main" id="{2367D834-66EB-4278-9B93-2837EA989B4F}"/>
              </a:ext>
            </a:extLst>
          </p:cNvPr>
          <p:cNvSpPr txBox="1"/>
          <p:nvPr/>
        </p:nvSpPr>
        <p:spPr>
          <a:xfrm>
            <a:off x="10536866" y="6177516"/>
            <a:ext cx="1488558" cy="369332"/>
          </a:xfrm>
          <a:prstGeom prst="rect">
            <a:avLst/>
          </a:prstGeom>
          <a:noFill/>
        </p:spPr>
        <p:txBody>
          <a:bodyPr wrap="square" rtlCol="0">
            <a:spAutoFit/>
          </a:bodyPr>
          <a:lstStyle/>
          <a:p>
            <a:r>
              <a:rPr lang="en-US" dirty="0"/>
              <a:t>August 2019</a:t>
            </a:r>
          </a:p>
        </p:txBody>
      </p:sp>
      <p:pic>
        <p:nvPicPr>
          <p:cNvPr id="4098" name="Picture 2" descr="https://vignette.wikia.nocookie.net/batman/images/a/a0/1692963-profile_twoface.jpeg/revision/latest/scale-to-width-down/350?cb=20111103064141">
            <a:extLst>
              <a:ext uri="{FF2B5EF4-FFF2-40B4-BE49-F238E27FC236}">
                <a16:creationId xmlns:a16="http://schemas.microsoft.com/office/drawing/2014/main" id="{E7BD5764-9483-43E1-8AC8-C33E2828EE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5233" y="3429000"/>
            <a:ext cx="2421534" cy="3217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93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www.truthinadvertising.org/wp-content/uploads/2017/06/Screen-Shot-2017-06-27-at-3.52.05-PM.png">
            <a:extLst>
              <a:ext uri="{FF2B5EF4-FFF2-40B4-BE49-F238E27FC236}">
                <a16:creationId xmlns:a16="http://schemas.microsoft.com/office/drawing/2014/main" id="{5CE465CF-F6C9-4409-B71B-F18DAA1349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775" t="-419" r="11651" b="1"/>
          <a:stretch/>
        </p:blipFill>
        <p:spPr bwMode="auto">
          <a:xfrm>
            <a:off x="1610952" y="849662"/>
            <a:ext cx="8970096" cy="5158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579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32277A8-E18C-4C1F-A94C-90BFB4BDBD2B}"/>
              </a:ext>
            </a:extLst>
          </p:cNvPr>
          <p:cNvGraphicFramePr>
            <a:graphicFrameLocks noGrp="1"/>
          </p:cNvGraphicFramePr>
          <p:nvPr>
            <p:ph idx="1"/>
            <p:extLst>
              <p:ext uri="{D42A27DB-BD31-4B8C-83A1-F6EECF244321}">
                <p14:modId xmlns:p14="http://schemas.microsoft.com/office/powerpoint/2010/main" val="3855250673"/>
              </p:ext>
            </p:extLst>
          </p:nvPr>
        </p:nvGraphicFramePr>
        <p:xfrm>
          <a:off x="454403" y="436228"/>
          <a:ext cx="11283194" cy="6126480"/>
        </p:xfrm>
        <a:graphic>
          <a:graphicData uri="http://schemas.openxmlformats.org/drawingml/2006/table">
            <a:tbl>
              <a:tblPr firstRow="1" bandRow="1">
                <a:tableStyleId>{616DA210-FB5B-4158-B5E0-FEB733F419BA}</a:tableStyleId>
              </a:tblPr>
              <a:tblGrid>
                <a:gridCol w="5641597">
                  <a:extLst>
                    <a:ext uri="{9D8B030D-6E8A-4147-A177-3AD203B41FA5}">
                      <a16:colId xmlns:a16="http://schemas.microsoft.com/office/drawing/2014/main" val="4132179017"/>
                    </a:ext>
                  </a:extLst>
                </a:gridCol>
                <a:gridCol w="5641597">
                  <a:extLst>
                    <a:ext uri="{9D8B030D-6E8A-4147-A177-3AD203B41FA5}">
                      <a16:colId xmlns:a16="http://schemas.microsoft.com/office/drawing/2014/main" val="1970470459"/>
                    </a:ext>
                  </a:extLst>
                </a:gridCol>
              </a:tblGrid>
              <a:tr h="478172">
                <a:tc>
                  <a:txBody>
                    <a:bodyPr/>
                    <a:lstStyle/>
                    <a:p>
                      <a:pPr algn="ctr"/>
                      <a:r>
                        <a:rPr lang="en-US" sz="2800" dirty="0"/>
                        <a:t>Educational Events</a:t>
                      </a:r>
                    </a:p>
                  </a:txBody>
                  <a:tcPr/>
                </a:tc>
                <a:tc>
                  <a:txBody>
                    <a:bodyPr/>
                    <a:lstStyle/>
                    <a:p>
                      <a:pPr algn="ctr"/>
                      <a:r>
                        <a:rPr lang="en-US" sz="2800" dirty="0"/>
                        <a:t>Marketing Events</a:t>
                      </a:r>
                    </a:p>
                  </a:txBody>
                  <a:tcPr/>
                </a:tc>
                <a:extLst>
                  <a:ext uri="{0D108BD9-81ED-4DB2-BD59-A6C34878D82A}">
                    <a16:rowId xmlns:a16="http://schemas.microsoft.com/office/drawing/2014/main" val="3605904224"/>
                  </a:ext>
                </a:extLst>
              </a:tr>
              <a:tr h="604007">
                <a:tc>
                  <a:txBody>
                    <a:bodyPr/>
                    <a:lstStyle/>
                    <a:p>
                      <a:r>
                        <a:rPr lang="en-US" sz="2000" dirty="0"/>
                        <a:t>Explicitly advertised as educational</a:t>
                      </a:r>
                    </a:p>
                  </a:txBody>
                  <a:tcPr/>
                </a:tc>
                <a:tc>
                  <a:txBody>
                    <a:bodyPr/>
                    <a:lstStyle/>
                    <a:p>
                      <a:r>
                        <a:rPr lang="en-US" sz="2000" dirty="0"/>
                        <a:t>Designed to steer or attempt to steer potential enrollees toward a plan or set of plans</a:t>
                      </a:r>
                    </a:p>
                  </a:txBody>
                  <a:tcPr/>
                </a:tc>
                <a:extLst>
                  <a:ext uri="{0D108BD9-81ED-4DB2-BD59-A6C34878D82A}">
                    <a16:rowId xmlns:a16="http://schemas.microsoft.com/office/drawing/2014/main" val="3227505311"/>
                  </a:ext>
                </a:extLst>
              </a:tr>
              <a:tr h="618269">
                <a:tc>
                  <a:txBody>
                    <a:bodyPr/>
                    <a:lstStyle/>
                    <a:p>
                      <a:r>
                        <a:rPr lang="en-US" sz="2000" dirty="0"/>
                        <a:t>Held in a public venue (not at home or in one-on-one settings)</a:t>
                      </a:r>
                    </a:p>
                  </a:txBody>
                  <a:tcPr/>
                </a:tc>
                <a:tc>
                  <a:txBody>
                    <a:bodyPr/>
                    <a:lstStyle/>
                    <a:p>
                      <a:r>
                        <a:rPr lang="en-US" sz="2000" dirty="0"/>
                        <a:t>Must have invitations that say, “A sales person will be present with information and applications”</a:t>
                      </a:r>
                    </a:p>
                  </a:txBody>
                  <a:tcPr/>
                </a:tc>
                <a:extLst>
                  <a:ext uri="{0D108BD9-81ED-4DB2-BD59-A6C34878D82A}">
                    <a16:rowId xmlns:a16="http://schemas.microsoft.com/office/drawing/2014/main" val="3167743528"/>
                  </a:ext>
                </a:extLst>
              </a:tr>
              <a:tr h="598974">
                <a:tc>
                  <a:txBody>
                    <a:bodyPr/>
                    <a:lstStyle/>
                    <a:p>
                      <a:r>
                        <a:rPr lang="en-US" sz="2000" dirty="0"/>
                        <a:t>May include communication activities and distribution of communication materials</a:t>
                      </a:r>
                    </a:p>
                  </a:txBody>
                  <a:tcPr/>
                </a:tc>
                <a:tc>
                  <a:txBody>
                    <a:bodyPr/>
                    <a:lstStyle/>
                    <a:p>
                      <a:r>
                        <a:rPr lang="en-US" sz="2000" dirty="0"/>
                        <a:t>Can discuss specific plan information with beneficiaries and hand out enrollment applications</a:t>
                      </a:r>
                    </a:p>
                  </a:txBody>
                  <a:tcPr/>
                </a:tc>
                <a:extLst>
                  <a:ext uri="{0D108BD9-81ED-4DB2-BD59-A6C34878D82A}">
                    <a16:rowId xmlns:a16="http://schemas.microsoft.com/office/drawing/2014/main" val="669303419"/>
                  </a:ext>
                </a:extLst>
              </a:tr>
              <a:tr h="571290">
                <a:tc>
                  <a:txBody>
                    <a:bodyPr/>
                    <a:lstStyle/>
                    <a:p>
                      <a:r>
                        <a:rPr lang="en-US" sz="2000" dirty="0"/>
                        <a:t>If for current enrollees, can provide plan-specific information</a:t>
                      </a:r>
                    </a:p>
                  </a:txBody>
                  <a:tcPr/>
                </a:tc>
                <a:tc>
                  <a:txBody>
                    <a:bodyPr/>
                    <a:lstStyle/>
                    <a:p>
                      <a:r>
                        <a:rPr lang="en-US" sz="2000" dirty="0"/>
                        <a:t>All talking points and presentations must be submitted to Medicare for approval before use</a:t>
                      </a:r>
                    </a:p>
                  </a:txBody>
                  <a:tcPr/>
                </a:tc>
                <a:extLst>
                  <a:ext uri="{0D108BD9-81ED-4DB2-BD59-A6C34878D82A}">
                    <a16:rowId xmlns:a16="http://schemas.microsoft.com/office/drawing/2014/main" val="985451480"/>
                  </a:ext>
                </a:extLst>
              </a:tr>
              <a:tr h="610719">
                <a:tc>
                  <a:txBody>
                    <a:bodyPr/>
                    <a:lstStyle/>
                    <a:p>
                      <a:r>
                        <a:rPr lang="en-US" sz="2000" dirty="0"/>
                        <a:t>If for prospective enrollees, cannot include plan-specific information </a:t>
                      </a:r>
                    </a:p>
                  </a:txBody>
                  <a:tcPr/>
                </a:tc>
                <a:tc>
                  <a:txBody>
                    <a:bodyPr/>
                    <a:lstStyle/>
                    <a:p>
                      <a:r>
                        <a:rPr lang="en-US" sz="2000" dirty="0"/>
                        <a:t>Cannot require a beneficiary to provide contact information to attend the event</a:t>
                      </a:r>
                    </a:p>
                  </a:txBody>
                  <a:tcPr/>
                </a:tc>
                <a:extLst>
                  <a:ext uri="{0D108BD9-81ED-4DB2-BD59-A6C34878D82A}">
                    <a16:rowId xmlns:a16="http://schemas.microsoft.com/office/drawing/2014/main" val="1194106446"/>
                  </a:ext>
                </a:extLst>
              </a:tr>
              <a:tr h="599813">
                <a:tc>
                  <a:txBody>
                    <a:bodyPr/>
                    <a:lstStyle/>
                    <a:p>
                      <a:r>
                        <a:rPr lang="en-US" sz="2000" dirty="0"/>
                        <a:t>Cannot distribute marketing materials or enrollment applications</a:t>
                      </a:r>
                    </a:p>
                  </a:txBody>
                  <a:tcPr/>
                </a:tc>
                <a:tc>
                  <a:txBody>
                    <a:bodyPr/>
                    <a:lstStyle/>
                    <a:p>
                      <a:r>
                        <a:rPr lang="en-US" sz="2000" dirty="0"/>
                        <a:t>Give beneficiaries a health screening or give the impression they only want to enroll healthy people</a:t>
                      </a:r>
                    </a:p>
                  </a:txBody>
                  <a:tcPr/>
                </a:tc>
                <a:extLst>
                  <a:ext uri="{0D108BD9-81ED-4DB2-BD59-A6C34878D82A}">
                    <a16:rowId xmlns:a16="http://schemas.microsoft.com/office/drawing/2014/main" val="3553640717"/>
                  </a:ext>
                </a:extLst>
              </a:tr>
              <a:tr h="395961">
                <a:tc>
                  <a:txBody>
                    <a:bodyPr/>
                    <a:lstStyle/>
                    <a:p>
                      <a:r>
                        <a:rPr lang="en-US" sz="2000" dirty="0"/>
                        <a:t>Cannot provide information about plan costs</a:t>
                      </a:r>
                    </a:p>
                  </a:txBody>
                  <a:tcPr/>
                </a:tc>
                <a:tc>
                  <a:txBody>
                    <a:bodyPr/>
                    <a:lstStyle/>
                    <a:p>
                      <a:endParaRPr lang="en-US" sz="2000" dirty="0"/>
                    </a:p>
                  </a:txBody>
                  <a:tcPr/>
                </a:tc>
                <a:extLst>
                  <a:ext uri="{0D108BD9-81ED-4DB2-BD59-A6C34878D82A}">
                    <a16:rowId xmlns:a16="http://schemas.microsoft.com/office/drawing/2014/main" val="169562142"/>
                  </a:ext>
                </a:extLst>
              </a:tr>
              <a:tr h="600092">
                <a:tc>
                  <a:txBody>
                    <a:bodyPr/>
                    <a:lstStyle/>
                    <a:p>
                      <a:r>
                        <a:rPr lang="en-US" sz="2000" dirty="0"/>
                        <a:t>Cannot display or attach plan representative contact information to materials unless requested by beneficiary</a:t>
                      </a:r>
                    </a:p>
                  </a:txBody>
                  <a:tcPr/>
                </a:tc>
                <a:tc>
                  <a:txBody>
                    <a:bodyPr/>
                    <a:lstStyle/>
                    <a:p>
                      <a:endParaRPr lang="en-US" sz="2000" dirty="0"/>
                    </a:p>
                  </a:txBody>
                  <a:tcPr/>
                </a:tc>
                <a:extLst>
                  <a:ext uri="{0D108BD9-81ED-4DB2-BD59-A6C34878D82A}">
                    <a16:rowId xmlns:a16="http://schemas.microsoft.com/office/drawing/2014/main" val="1424580512"/>
                  </a:ext>
                </a:extLst>
              </a:tr>
            </a:tbl>
          </a:graphicData>
        </a:graphic>
      </p:graphicFrame>
    </p:spTree>
    <p:extLst>
      <p:ext uri="{BB962C8B-B14F-4D97-AF65-F5344CB8AC3E}">
        <p14:creationId xmlns:p14="http://schemas.microsoft.com/office/powerpoint/2010/main" val="1637297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376652B-BF65-4B6A-950B-F2AF12EE2F1C}"/>
              </a:ext>
            </a:extLst>
          </p:cNvPr>
          <p:cNvPicPr>
            <a:picLocks noChangeAspect="1"/>
          </p:cNvPicPr>
          <p:nvPr/>
        </p:nvPicPr>
        <p:blipFill>
          <a:blip r:embed="rId2"/>
          <a:stretch>
            <a:fillRect/>
          </a:stretch>
        </p:blipFill>
        <p:spPr>
          <a:xfrm>
            <a:off x="3893969" y="541090"/>
            <a:ext cx="4404062" cy="5775820"/>
          </a:xfrm>
          <a:prstGeom prst="rect">
            <a:avLst/>
          </a:prstGeom>
        </p:spPr>
      </p:pic>
    </p:spTree>
    <p:extLst>
      <p:ext uri="{BB962C8B-B14F-4D97-AF65-F5344CB8AC3E}">
        <p14:creationId xmlns:p14="http://schemas.microsoft.com/office/powerpoint/2010/main" val="383394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22208-E860-4528-818D-724B30449552}"/>
              </a:ext>
            </a:extLst>
          </p:cNvPr>
          <p:cNvSpPr>
            <a:spLocks noGrp="1"/>
          </p:cNvSpPr>
          <p:nvPr>
            <p:ph type="title"/>
          </p:nvPr>
        </p:nvSpPr>
        <p:spPr>
          <a:xfrm>
            <a:off x="648929" y="629266"/>
            <a:ext cx="6586491" cy="1676603"/>
          </a:xfrm>
        </p:spPr>
        <p:txBody>
          <a:bodyPr>
            <a:normAutofit/>
          </a:bodyPr>
          <a:lstStyle/>
          <a:p>
            <a:pPr algn="ctr"/>
            <a:r>
              <a:rPr lang="en-US" dirty="0"/>
              <a:t>Marketing Timing</a:t>
            </a:r>
          </a:p>
        </p:txBody>
      </p:sp>
      <p:sp>
        <p:nvSpPr>
          <p:cNvPr id="3" name="Content Placeholder 2">
            <a:extLst>
              <a:ext uri="{FF2B5EF4-FFF2-40B4-BE49-F238E27FC236}">
                <a16:creationId xmlns:a16="http://schemas.microsoft.com/office/drawing/2014/main" id="{36DB517F-EAE1-4970-8BC3-9847C1F760DE}"/>
              </a:ext>
            </a:extLst>
          </p:cNvPr>
          <p:cNvSpPr>
            <a:spLocks noGrp="1"/>
          </p:cNvSpPr>
          <p:nvPr>
            <p:ph idx="1"/>
          </p:nvPr>
        </p:nvSpPr>
        <p:spPr>
          <a:xfrm>
            <a:off x="648930" y="2438400"/>
            <a:ext cx="6586489" cy="3785419"/>
          </a:xfrm>
        </p:spPr>
        <p:txBody>
          <a:bodyPr>
            <a:normAutofit/>
          </a:bodyPr>
          <a:lstStyle/>
          <a:p>
            <a:pPr marL="0" indent="0" algn="ctr">
              <a:buNone/>
            </a:pPr>
            <a:r>
              <a:rPr lang="en-US" sz="3200" dirty="0"/>
              <a:t>Plans cannot begin marketing for Fall Open Enrollment (October 15 through December 7) until </a:t>
            </a:r>
            <a:r>
              <a:rPr lang="en-US" sz="3200" b="1" dirty="0"/>
              <a:t>October 1 </a:t>
            </a:r>
            <a:r>
              <a:rPr lang="en-US" sz="3200" dirty="0"/>
              <a:t>each year.</a:t>
            </a:r>
          </a:p>
        </p:txBody>
      </p:sp>
      <p:pic>
        <p:nvPicPr>
          <p:cNvPr id="4" name="Picture 3">
            <a:extLst>
              <a:ext uri="{FF2B5EF4-FFF2-40B4-BE49-F238E27FC236}">
                <a16:creationId xmlns:a16="http://schemas.microsoft.com/office/drawing/2014/main" id="{D3A7BA1D-07C0-4BFD-85AE-E3F7A7031469}"/>
              </a:ext>
            </a:extLst>
          </p:cNvPr>
          <p:cNvPicPr>
            <a:picLocks noChangeAspect="1"/>
          </p:cNvPicPr>
          <p:nvPr/>
        </p:nvPicPr>
        <p:blipFill rotWithShape="1">
          <a:blip r:embed="rId2"/>
          <a:srcRect r="4004" b="1"/>
          <a:stretch/>
        </p:blipFill>
        <p:spPr>
          <a:xfrm>
            <a:off x="7556409" y="640082"/>
            <a:ext cx="3995928" cy="5577837"/>
          </a:xfrm>
          <a:prstGeom prst="rect">
            <a:avLst/>
          </a:prstGeom>
          <a:effectLst/>
        </p:spPr>
      </p:pic>
    </p:spTree>
    <p:extLst>
      <p:ext uri="{BB962C8B-B14F-4D97-AF65-F5344CB8AC3E}">
        <p14:creationId xmlns:p14="http://schemas.microsoft.com/office/powerpoint/2010/main" val="4037054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22208-E860-4528-818D-724B30449552}"/>
              </a:ext>
            </a:extLst>
          </p:cNvPr>
          <p:cNvSpPr>
            <a:spLocks noGrp="1"/>
          </p:cNvSpPr>
          <p:nvPr>
            <p:ph type="title"/>
          </p:nvPr>
        </p:nvSpPr>
        <p:spPr>
          <a:xfrm>
            <a:off x="648930" y="360819"/>
            <a:ext cx="6586491" cy="1676603"/>
          </a:xfrm>
        </p:spPr>
        <p:txBody>
          <a:bodyPr>
            <a:normAutofit/>
          </a:bodyPr>
          <a:lstStyle/>
          <a:p>
            <a:pPr algn="ctr"/>
            <a:r>
              <a:rPr lang="en-US" dirty="0"/>
              <a:t>Contacting Beneficiaries During Fall OEP</a:t>
            </a:r>
          </a:p>
        </p:txBody>
      </p:sp>
      <p:sp>
        <p:nvSpPr>
          <p:cNvPr id="3" name="Content Placeholder 2">
            <a:extLst>
              <a:ext uri="{FF2B5EF4-FFF2-40B4-BE49-F238E27FC236}">
                <a16:creationId xmlns:a16="http://schemas.microsoft.com/office/drawing/2014/main" id="{36DB517F-EAE1-4970-8BC3-9847C1F760DE}"/>
              </a:ext>
            </a:extLst>
          </p:cNvPr>
          <p:cNvSpPr>
            <a:spLocks noGrp="1"/>
          </p:cNvSpPr>
          <p:nvPr>
            <p:ph idx="1"/>
          </p:nvPr>
        </p:nvSpPr>
        <p:spPr>
          <a:xfrm>
            <a:off x="648930" y="2037422"/>
            <a:ext cx="6586489" cy="4596355"/>
          </a:xfrm>
        </p:spPr>
        <p:txBody>
          <a:bodyPr>
            <a:normAutofit fontScale="92500" lnSpcReduction="20000"/>
          </a:bodyPr>
          <a:lstStyle/>
          <a:p>
            <a:r>
              <a:rPr lang="en-US" dirty="0"/>
              <a:t>Plans </a:t>
            </a:r>
            <a:r>
              <a:rPr lang="en-US" b="1" dirty="0"/>
              <a:t>are allowed to</a:t>
            </a:r>
            <a:r>
              <a:rPr lang="en-US" dirty="0"/>
              <a:t> send a beneficiary unsolicited mail and email, but email must have an opt-out option</a:t>
            </a:r>
          </a:p>
          <a:p>
            <a:r>
              <a:rPr lang="en-US" dirty="0"/>
              <a:t>Unless an individual is currently enrolled in an insurance company’s plan or has given permission, plans </a:t>
            </a:r>
            <a:r>
              <a:rPr lang="en-US" b="1" dirty="0"/>
              <a:t>are not allowed to</a:t>
            </a:r>
            <a:r>
              <a:rPr lang="en-US" dirty="0"/>
              <a:t>:</a:t>
            </a:r>
          </a:p>
          <a:p>
            <a:pPr lvl="1"/>
            <a:r>
              <a:rPr lang="en-US" sz="2800" dirty="0"/>
              <a:t>Contact individuals by phone, text message, or social media</a:t>
            </a:r>
          </a:p>
          <a:p>
            <a:pPr lvl="1"/>
            <a:r>
              <a:rPr lang="en-US" sz="2800" dirty="0"/>
              <a:t>Visit individuals</a:t>
            </a:r>
          </a:p>
          <a:p>
            <a:pPr lvl="1"/>
            <a:r>
              <a:rPr lang="en-US" sz="2800" dirty="0"/>
              <a:t>Leave promotional materials at an individual’s home</a:t>
            </a:r>
          </a:p>
          <a:p>
            <a:pPr lvl="1"/>
            <a:r>
              <a:rPr lang="en-US" sz="2800" dirty="0"/>
              <a:t>Approach individuals in public to market the plan</a:t>
            </a:r>
          </a:p>
        </p:txBody>
      </p:sp>
      <p:pic>
        <p:nvPicPr>
          <p:cNvPr id="4" name="Picture 2" descr="Image result for dr evil on phone jpg">
            <a:extLst>
              <a:ext uri="{FF2B5EF4-FFF2-40B4-BE49-F238E27FC236}">
                <a16:creationId xmlns:a16="http://schemas.microsoft.com/office/drawing/2014/main" id="{0F02223C-2172-4BA4-9982-C26A39D835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038" t="-1" r="20742" b="-6"/>
          <a:stretch/>
        </p:blipFill>
        <p:spPr bwMode="auto">
          <a:xfrm>
            <a:off x="7364190" y="1321418"/>
            <a:ext cx="4380396" cy="4383096"/>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580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2E291556-C91E-4030-B6D3-D7E3D1B8781D}"/>
              </a:ext>
            </a:extLst>
          </p:cNvPr>
          <p:cNvGraphicFramePr>
            <a:graphicFrameLocks noGrp="1"/>
          </p:cNvGraphicFramePr>
          <p:nvPr>
            <p:ph idx="1"/>
            <p:extLst>
              <p:ext uri="{D42A27DB-BD31-4B8C-83A1-F6EECF244321}">
                <p14:modId xmlns:p14="http://schemas.microsoft.com/office/powerpoint/2010/main" val="1999515955"/>
              </p:ext>
            </p:extLst>
          </p:nvPr>
        </p:nvGraphicFramePr>
        <p:xfrm>
          <a:off x="980813" y="1230007"/>
          <a:ext cx="10515600" cy="5303520"/>
        </p:xfrm>
        <a:graphic>
          <a:graphicData uri="http://schemas.openxmlformats.org/drawingml/2006/table">
            <a:tbl>
              <a:tblPr firstRow="1" bandRow="1">
                <a:tableStyleId>{616DA210-FB5B-4158-B5E0-FEB733F419BA}</a:tableStyleId>
              </a:tblPr>
              <a:tblGrid>
                <a:gridCol w="5257800">
                  <a:extLst>
                    <a:ext uri="{9D8B030D-6E8A-4147-A177-3AD203B41FA5}">
                      <a16:colId xmlns:a16="http://schemas.microsoft.com/office/drawing/2014/main" val="106067939"/>
                    </a:ext>
                  </a:extLst>
                </a:gridCol>
                <a:gridCol w="5257800">
                  <a:extLst>
                    <a:ext uri="{9D8B030D-6E8A-4147-A177-3AD203B41FA5}">
                      <a16:colId xmlns:a16="http://schemas.microsoft.com/office/drawing/2014/main" val="1317695613"/>
                    </a:ext>
                  </a:extLst>
                </a:gridCol>
              </a:tblGrid>
              <a:tr h="370840">
                <a:tc>
                  <a:txBody>
                    <a:bodyPr/>
                    <a:lstStyle/>
                    <a:p>
                      <a:pPr algn="ctr"/>
                      <a:r>
                        <a:rPr lang="en-US" sz="2400" dirty="0"/>
                        <a:t>Agents CAN:</a:t>
                      </a:r>
                    </a:p>
                  </a:txBody>
                  <a:tcPr/>
                </a:tc>
                <a:tc>
                  <a:txBody>
                    <a:bodyPr/>
                    <a:lstStyle/>
                    <a:p>
                      <a:pPr algn="ctr"/>
                      <a:r>
                        <a:rPr lang="en-US" sz="2400" dirty="0"/>
                        <a:t>Agents CANNOT:</a:t>
                      </a:r>
                    </a:p>
                  </a:txBody>
                  <a:tcPr/>
                </a:tc>
                <a:extLst>
                  <a:ext uri="{0D108BD9-81ED-4DB2-BD59-A6C34878D82A}">
                    <a16:rowId xmlns:a16="http://schemas.microsoft.com/office/drawing/2014/main" val="3837309811"/>
                  </a:ext>
                </a:extLst>
              </a:tr>
              <a:tr h="370840">
                <a:tc>
                  <a:txBody>
                    <a:bodyPr/>
                    <a:lstStyle/>
                    <a:p>
                      <a:r>
                        <a:rPr lang="en-US" sz="2400" dirty="0"/>
                        <a:t>Call current plan enrollees</a:t>
                      </a:r>
                    </a:p>
                  </a:txBody>
                  <a:tcPr/>
                </a:tc>
                <a:tc>
                  <a:txBody>
                    <a:bodyPr/>
                    <a:lstStyle/>
                    <a:p>
                      <a:r>
                        <a:rPr lang="en-US" sz="2400" dirty="0"/>
                        <a:t>Make unsolicited calls</a:t>
                      </a:r>
                    </a:p>
                  </a:txBody>
                  <a:tcPr/>
                </a:tc>
                <a:extLst>
                  <a:ext uri="{0D108BD9-81ED-4DB2-BD59-A6C34878D82A}">
                    <a16:rowId xmlns:a16="http://schemas.microsoft.com/office/drawing/2014/main" val="469352476"/>
                  </a:ext>
                </a:extLst>
              </a:tr>
              <a:tr h="370840">
                <a:tc>
                  <a:txBody>
                    <a:bodyPr/>
                    <a:lstStyle/>
                    <a:p>
                      <a:r>
                        <a:rPr lang="en-US" sz="2400" dirty="0"/>
                        <a:t>Call individuals who submit enrollment applications to provide guidance related to enrollment</a:t>
                      </a:r>
                    </a:p>
                  </a:txBody>
                  <a:tcPr/>
                </a:tc>
                <a:tc>
                  <a:txBody>
                    <a:bodyPr/>
                    <a:lstStyle/>
                    <a:p>
                      <a:r>
                        <a:rPr lang="en-US" sz="2400" dirty="0"/>
                        <a:t>Call based on referrals</a:t>
                      </a:r>
                    </a:p>
                  </a:txBody>
                  <a:tcPr/>
                </a:tc>
                <a:extLst>
                  <a:ext uri="{0D108BD9-81ED-4DB2-BD59-A6C34878D82A}">
                    <a16:rowId xmlns:a16="http://schemas.microsoft.com/office/drawing/2014/main" val="3263161454"/>
                  </a:ext>
                </a:extLst>
              </a:tr>
              <a:tr h="370840">
                <a:tc>
                  <a:txBody>
                    <a:bodyPr/>
                    <a:lstStyle/>
                    <a:p>
                      <a:r>
                        <a:rPr lang="en-US" sz="2400" dirty="0"/>
                        <a:t>Call former enrollees to discuss why they disenrolled</a:t>
                      </a:r>
                    </a:p>
                  </a:txBody>
                  <a:tcPr/>
                </a:tc>
                <a:tc>
                  <a:txBody>
                    <a:bodyPr/>
                    <a:lstStyle/>
                    <a:p>
                      <a:r>
                        <a:rPr lang="en-US" sz="2400" dirty="0"/>
                        <a:t>Call to market a plan or product to an enrollee who is in the process of disenrolling or has already disenrolled</a:t>
                      </a:r>
                    </a:p>
                  </a:txBody>
                  <a:tcPr/>
                </a:tc>
                <a:extLst>
                  <a:ext uri="{0D108BD9-81ED-4DB2-BD59-A6C34878D82A}">
                    <a16:rowId xmlns:a16="http://schemas.microsoft.com/office/drawing/2014/main" val="2491511242"/>
                  </a:ext>
                </a:extLst>
              </a:tr>
              <a:tr h="370840">
                <a:tc>
                  <a:txBody>
                    <a:bodyPr/>
                    <a:lstStyle/>
                    <a:p>
                      <a:r>
                        <a:rPr lang="en-US" sz="2400" dirty="0"/>
                        <a:t>Call individuals who have given permission for a plan agent or broker to contact them</a:t>
                      </a:r>
                    </a:p>
                  </a:txBody>
                  <a:tcPr/>
                </a:tc>
                <a:tc>
                  <a:txBody>
                    <a:bodyPr/>
                    <a:lstStyle/>
                    <a:p>
                      <a:r>
                        <a:rPr lang="en-US" sz="2400" dirty="0"/>
                        <a:t>Call an individual who attended a marketing event, unless the individual gave permission</a:t>
                      </a:r>
                    </a:p>
                  </a:txBody>
                  <a:tcPr/>
                </a:tc>
                <a:extLst>
                  <a:ext uri="{0D108BD9-81ED-4DB2-BD59-A6C34878D82A}">
                    <a16:rowId xmlns:a16="http://schemas.microsoft.com/office/drawing/2014/main" val="1837482290"/>
                  </a:ext>
                </a:extLst>
              </a:tr>
              <a:tr h="370840">
                <a:tc>
                  <a:txBody>
                    <a:bodyPr/>
                    <a:lstStyle/>
                    <a:p>
                      <a:r>
                        <a:rPr lang="en-US" sz="2400" dirty="0"/>
                        <a:t>Return phone calls and messages from individuals or plan enrollees</a:t>
                      </a:r>
                    </a:p>
                  </a:txBody>
                  <a:tcPr/>
                </a:tc>
                <a:tc>
                  <a:txBody>
                    <a:bodyPr/>
                    <a:lstStyle/>
                    <a:p>
                      <a:r>
                        <a:rPr lang="en-US" sz="2400" dirty="0"/>
                        <a:t>Call an individual to ask if they received mailed information</a:t>
                      </a:r>
                    </a:p>
                  </a:txBody>
                  <a:tcPr/>
                </a:tc>
                <a:extLst>
                  <a:ext uri="{0D108BD9-81ED-4DB2-BD59-A6C34878D82A}">
                    <a16:rowId xmlns:a16="http://schemas.microsoft.com/office/drawing/2014/main" val="1715737328"/>
                  </a:ext>
                </a:extLst>
              </a:tr>
            </a:tbl>
          </a:graphicData>
        </a:graphic>
      </p:graphicFrame>
      <p:sp>
        <p:nvSpPr>
          <p:cNvPr id="7" name="Title 1">
            <a:extLst>
              <a:ext uri="{FF2B5EF4-FFF2-40B4-BE49-F238E27FC236}">
                <a16:creationId xmlns:a16="http://schemas.microsoft.com/office/drawing/2014/main" id="{3486DF7C-0139-4308-9A09-9C1E1454E966}"/>
              </a:ext>
            </a:extLst>
          </p:cNvPr>
          <p:cNvSpPr>
            <a:spLocks noGrp="1"/>
          </p:cNvSpPr>
          <p:nvPr>
            <p:ph type="title"/>
          </p:nvPr>
        </p:nvSpPr>
        <p:spPr>
          <a:xfrm>
            <a:off x="838200" y="181280"/>
            <a:ext cx="10515600" cy="1325563"/>
          </a:xfrm>
        </p:spPr>
        <p:txBody>
          <a:bodyPr/>
          <a:lstStyle/>
          <a:p>
            <a:pPr algn="ctr"/>
            <a:r>
              <a:rPr lang="en-US" dirty="0"/>
              <a:t>Contacting Beneficiaries By Phone</a:t>
            </a:r>
          </a:p>
        </p:txBody>
      </p:sp>
    </p:spTree>
    <p:extLst>
      <p:ext uri="{BB962C8B-B14F-4D97-AF65-F5344CB8AC3E}">
        <p14:creationId xmlns:p14="http://schemas.microsoft.com/office/powerpoint/2010/main" val="1700998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3EA01-58C4-4AB8-AFD5-1D12A2CF5336}"/>
              </a:ext>
            </a:extLst>
          </p:cNvPr>
          <p:cNvSpPr>
            <a:spLocks noGrp="1"/>
          </p:cNvSpPr>
          <p:nvPr>
            <p:ph type="title"/>
          </p:nvPr>
        </p:nvSpPr>
        <p:spPr>
          <a:xfrm>
            <a:off x="838200" y="167677"/>
            <a:ext cx="10515600" cy="1325563"/>
          </a:xfrm>
        </p:spPr>
        <p:txBody>
          <a:bodyPr/>
          <a:lstStyle/>
          <a:p>
            <a:r>
              <a:rPr lang="en-US" dirty="0"/>
              <a:t>Electronic Communication With Enrollees</a:t>
            </a:r>
          </a:p>
        </p:txBody>
      </p:sp>
      <p:sp>
        <p:nvSpPr>
          <p:cNvPr id="3" name="Content Placeholder 2">
            <a:extLst>
              <a:ext uri="{FF2B5EF4-FFF2-40B4-BE49-F238E27FC236}">
                <a16:creationId xmlns:a16="http://schemas.microsoft.com/office/drawing/2014/main" id="{C7ABB346-BDE3-46AD-B09B-6185D4E23B88}"/>
              </a:ext>
            </a:extLst>
          </p:cNvPr>
          <p:cNvSpPr>
            <a:spLocks noGrp="1"/>
          </p:cNvSpPr>
          <p:nvPr>
            <p:ph idx="1"/>
          </p:nvPr>
        </p:nvSpPr>
        <p:spPr>
          <a:xfrm>
            <a:off x="838200" y="1493240"/>
            <a:ext cx="10515600" cy="4683723"/>
          </a:xfrm>
        </p:spPr>
        <p:txBody>
          <a:bodyPr>
            <a:normAutofit lnSpcReduction="10000"/>
          </a:bodyPr>
          <a:lstStyle/>
          <a:p>
            <a:r>
              <a:rPr lang="en-US" dirty="0"/>
              <a:t>Leading up to Fall OEP, plans can send the Evidence of Coverage, formulary, and provider and pharmacy directories to current enrollees</a:t>
            </a:r>
          </a:p>
          <a:p>
            <a:r>
              <a:rPr lang="en-US" dirty="0"/>
              <a:t>Plans can provide materials via email or other electronic means if they:</a:t>
            </a:r>
          </a:p>
          <a:p>
            <a:pPr lvl="1"/>
            <a:r>
              <a:rPr lang="en-US" dirty="0"/>
              <a:t>Have prior consent from the enrollee</a:t>
            </a:r>
          </a:p>
          <a:p>
            <a:pPr lvl="1"/>
            <a:r>
              <a:rPr lang="en-US" dirty="0"/>
              <a:t>Provide a way for the enrollee to opt out of electronic communications and receive hard copies</a:t>
            </a:r>
          </a:p>
          <a:p>
            <a:pPr lvl="1"/>
            <a:r>
              <a:rPr lang="en-US" dirty="0"/>
              <a:t>Provide instructions for how to access electronic                                       materials</a:t>
            </a:r>
          </a:p>
          <a:p>
            <a:pPr lvl="1"/>
            <a:r>
              <a:rPr lang="en-US" dirty="0"/>
              <a:t>Ensure that the enrollee’s contact information is up                                              to date</a:t>
            </a:r>
          </a:p>
          <a:p>
            <a:pPr lvl="1"/>
            <a:r>
              <a:rPr lang="en-US" dirty="0"/>
              <a:t>Deliver materials in a timely manner</a:t>
            </a:r>
          </a:p>
        </p:txBody>
      </p:sp>
      <p:pic>
        <p:nvPicPr>
          <p:cNvPr id="8196" name="Picture 4" descr="Image result for voldemort using computer">
            <a:extLst>
              <a:ext uri="{FF2B5EF4-FFF2-40B4-BE49-F238E27FC236}">
                <a16:creationId xmlns:a16="http://schemas.microsoft.com/office/drawing/2014/main" id="{A774C84C-C4E1-4F91-B0EC-E49DD33DAF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6527" y="3835101"/>
            <a:ext cx="3924681" cy="2603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699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87F3C-E3F8-4953-AF39-6E1718FC61B3}"/>
              </a:ext>
            </a:extLst>
          </p:cNvPr>
          <p:cNvSpPr>
            <a:spLocks noGrp="1"/>
          </p:cNvSpPr>
          <p:nvPr>
            <p:ph type="title"/>
          </p:nvPr>
        </p:nvSpPr>
        <p:spPr>
          <a:xfrm>
            <a:off x="838200" y="181280"/>
            <a:ext cx="10515600" cy="1325563"/>
          </a:xfrm>
        </p:spPr>
        <p:txBody>
          <a:bodyPr/>
          <a:lstStyle/>
          <a:p>
            <a:pPr algn="ctr"/>
            <a:r>
              <a:rPr lang="en-US" dirty="0"/>
              <a:t>Where To Contact Beneficiaries</a:t>
            </a:r>
          </a:p>
        </p:txBody>
      </p:sp>
      <p:pic>
        <p:nvPicPr>
          <p:cNvPr id="11268" name="Picture 4" descr="Image result for cruella deville knocking at door">
            <a:extLst>
              <a:ext uri="{FF2B5EF4-FFF2-40B4-BE49-F238E27FC236}">
                <a16:creationId xmlns:a16="http://schemas.microsoft.com/office/drawing/2014/main" id="{57BB9464-0AA1-4D62-981D-3F35280081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5036" y="3590620"/>
            <a:ext cx="2238375" cy="30861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714423E2-6DD3-4FCD-8390-097935665ADB}"/>
              </a:ext>
            </a:extLst>
          </p:cNvPr>
          <p:cNvSpPr>
            <a:spLocks noGrp="1"/>
          </p:cNvSpPr>
          <p:nvPr>
            <p:ph idx="1"/>
          </p:nvPr>
        </p:nvSpPr>
        <p:spPr>
          <a:xfrm>
            <a:off x="838200" y="1230594"/>
            <a:ext cx="10515600" cy="5118931"/>
          </a:xfrm>
        </p:spPr>
        <p:txBody>
          <a:bodyPr numCol="2">
            <a:normAutofit lnSpcReduction="10000"/>
          </a:bodyPr>
          <a:lstStyle/>
          <a:p>
            <a:pPr marL="0" indent="0" algn="ctr" fontAlgn="t">
              <a:buNone/>
            </a:pPr>
            <a:r>
              <a:rPr lang="en-US" b="1" dirty="0"/>
              <a:t>Plans CAN:</a:t>
            </a:r>
            <a:endParaRPr lang="en-US" dirty="0"/>
          </a:p>
          <a:p>
            <a:pPr fontAlgn="t"/>
            <a:r>
              <a:rPr lang="en-US" dirty="0"/>
              <a:t>In health care settings, provide marketing information in common areas (e.g., cafeterias, conference rooms, community rooms)</a:t>
            </a:r>
          </a:p>
          <a:p>
            <a:pPr fontAlgn="t"/>
            <a:r>
              <a:rPr lang="en-US" dirty="0"/>
              <a:t>Come to a beneficiary’s residence if the beneficiary scheduled an appointment</a:t>
            </a:r>
          </a:p>
          <a:p>
            <a:pPr fontAlgn="t"/>
            <a:r>
              <a:rPr lang="en-US" dirty="0"/>
              <a:t>Mail information, including marketing content</a:t>
            </a:r>
          </a:p>
          <a:p>
            <a:pPr fontAlgn="t"/>
            <a:r>
              <a:rPr lang="en-US" dirty="0"/>
              <a:t>Place ads in newspapers, online, or on TV</a:t>
            </a:r>
          </a:p>
          <a:p>
            <a:pPr marL="0" indent="0" algn="ctr" fontAlgn="t">
              <a:buNone/>
            </a:pPr>
            <a:r>
              <a:rPr lang="en-US" b="1" dirty="0"/>
              <a:t>Plans CANNOT:</a:t>
            </a:r>
            <a:endParaRPr lang="en-US" dirty="0"/>
          </a:p>
          <a:p>
            <a:pPr fontAlgn="t"/>
            <a:r>
              <a:rPr lang="en-US" dirty="0"/>
              <a:t>Approach prospective enrollees in public areas</a:t>
            </a:r>
          </a:p>
          <a:p>
            <a:pPr fontAlgn="t"/>
            <a:r>
              <a:rPr lang="en-US" dirty="0"/>
              <a:t>Post plan-specific information in the waiting rooms or treatment areas of health care settings</a:t>
            </a:r>
          </a:p>
          <a:p>
            <a:pPr fontAlgn="t"/>
            <a:r>
              <a:rPr lang="en-US" dirty="0"/>
              <a:t>Go door-to-door or                      visit a beneficiary                 without a scheduled  appointment</a:t>
            </a:r>
          </a:p>
          <a:p>
            <a:endParaRPr lang="en-US" dirty="0"/>
          </a:p>
        </p:txBody>
      </p:sp>
    </p:spTree>
    <p:extLst>
      <p:ext uri="{BB962C8B-B14F-4D97-AF65-F5344CB8AC3E}">
        <p14:creationId xmlns:p14="http://schemas.microsoft.com/office/powerpoint/2010/main" val="1927189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22208-E860-4528-818D-724B30449552}"/>
              </a:ext>
            </a:extLst>
          </p:cNvPr>
          <p:cNvSpPr>
            <a:spLocks noGrp="1"/>
          </p:cNvSpPr>
          <p:nvPr>
            <p:ph type="title"/>
          </p:nvPr>
        </p:nvSpPr>
        <p:spPr>
          <a:xfrm>
            <a:off x="838200" y="188956"/>
            <a:ext cx="10515600" cy="1325563"/>
          </a:xfrm>
        </p:spPr>
        <p:txBody>
          <a:bodyPr>
            <a:normAutofit/>
          </a:bodyPr>
          <a:lstStyle/>
          <a:p>
            <a:pPr algn="ctr"/>
            <a:r>
              <a:rPr lang="en-US" dirty="0"/>
              <a:t>Gifts and Meals</a:t>
            </a:r>
          </a:p>
        </p:txBody>
      </p:sp>
      <p:sp>
        <p:nvSpPr>
          <p:cNvPr id="3" name="Content Placeholder 2">
            <a:extLst>
              <a:ext uri="{FF2B5EF4-FFF2-40B4-BE49-F238E27FC236}">
                <a16:creationId xmlns:a16="http://schemas.microsoft.com/office/drawing/2014/main" id="{36DB517F-EAE1-4970-8BC3-9847C1F760DE}"/>
              </a:ext>
            </a:extLst>
          </p:cNvPr>
          <p:cNvSpPr>
            <a:spLocks noGrp="1"/>
          </p:cNvSpPr>
          <p:nvPr>
            <p:ph idx="1"/>
          </p:nvPr>
        </p:nvSpPr>
        <p:spPr>
          <a:xfrm>
            <a:off x="838200" y="1426128"/>
            <a:ext cx="6661558" cy="5066747"/>
          </a:xfrm>
        </p:spPr>
        <p:txBody>
          <a:bodyPr>
            <a:normAutofit fontScale="92500" lnSpcReduction="10000"/>
          </a:bodyPr>
          <a:lstStyle/>
          <a:p>
            <a:r>
              <a:rPr lang="en-US" dirty="0"/>
              <a:t>Plans cannot give gifts to beneficiaries in exchange for signing up for their plan</a:t>
            </a:r>
          </a:p>
          <a:p>
            <a:pPr lvl="1"/>
            <a:r>
              <a:rPr lang="en-US" sz="2800" dirty="0"/>
              <a:t>Can use gifts for promotion</a:t>
            </a:r>
          </a:p>
          <a:p>
            <a:pPr lvl="1"/>
            <a:r>
              <a:rPr lang="en-US" sz="2800" dirty="0"/>
              <a:t>Value cannot be more than $15 and cannot be cash</a:t>
            </a:r>
          </a:p>
          <a:p>
            <a:pPr lvl="1"/>
            <a:r>
              <a:rPr lang="en-US" sz="2800" dirty="0"/>
              <a:t>Gifts cannot be health benefits</a:t>
            </a:r>
          </a:p>
          <a:p>
            <a:pPr lvl="1"/>
            <a:r>
              <a:rPr lang="en-US" sz="2800" dirty="0"/>
              <a:t>Raffle prizes OK as long as the cost does not exceed $15 per expected attendee</a:t>
            </a:r>
          </a:p>
          <a:p>
            <a:r>
              <a:rPr lang="en-US" dirty="0"/>
              <a:t>Plan may serve light snacks at marketing events, but these snacks cannot add up to a meal</a:t>
            </a:r>
          </a:p>
          <a:p>
            <a:r>
              <a:rPr lang="en-US" dirty="0"/>
              <a:t>Meals may be served at educational events as long as the meal is not worth more than $15</a:t>
            </a:r>
          </a:p>
        </p:txBody>
      </p:sp>
      <p:pic>
        <p:nvPicPr>
          <p:cNvPr id="10242" name="Picture 2" descr="Image result for snow white apple witch">
            <a:extLst>
              <a:ext uri="{FF2B5EF4-FFF2-40B4-BE49-F238E27FC236}">
                <a16:creationId xmlns:a16="http://schemas.microsoft.com/office/drawing/2014/main" id="{ECC089DC-5678-4D1A-9081-C19D815B03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4" r="-40" b="1706"/>
          <a:stretch/>
        </p:blipFill>
        <p:spPr bwMode="auto">
          <a:xfrm>
            <a:off x="7646538" y="1925426"/>
            <a:ext cx="4089660" cy="3007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446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22208-E860-4528-818D-724B30449552}"/>
              </a:ext>
            </a:extLst>
          </p:cNvPr>
          <p:cNvSpPr>
            <a:spLocks noGrp="1"/>
          </p:cNvSpPr>
          <p:nvPr>
            <p:ph type="title"/>
          </p:nvPr>
        </p:nvSpPr>
        <p:spPr>
          <a:xfrm>
            <a:off x="838200" y="67010"/>
            <a:ext cx="10515600" cy="1325563"/>
          </a:xfrm>
        </p:spPr>
        <p:txBody>
          <a:bodyPr>
            <a:normAutofit/>
          </a:bodyPr>
          <a:lstStyle/>
          <a:p>
            <a:pPr algn="ctr"/>
            <a:r>
              <a:rPr lang="en-US" sz="4000" dirty="0"/>
              <a:t>Medicare Advantage OEP Jan. 1 – Mar. 31</a:t>
            </a:r>
          </a:p>
        </p:txBody>
      </p:sp>
      <p:graphicFrame>
        <p:nvGraphicFramePr>
          <p:cNvPr id="6" name="Content Placeholder 5">
            <a:extLst>
              <a:ext uri="{FF2B5EF4-FFF2-40B4-BE49-F238E27FC236}">
                <a16:creationId xmlns:a16="http://schemas.microsoft.com/office/drawing/2014/main" id="{2D4EF986-39FB-43A6-939A-354CDF6CFD3A}"/>
              </a:ext>
            </a:extLst>
          </p:cNvPr>
          <p:cNvGraphicFramePr>
            <a:graphicFrameLocks noGrp="1"/>
          </p:cNvGraphicFramePr>
          <p:nvPr>
            <p:ph idx="1"/>
            <p:extLst>
              <p:ext uri="{D42A27DB-BD31-4B8C-83A1-F6EECF244321}">
                <p14:modId xmlns:p14="http://schemas.microsoft.com/office/powerpoint/2010/main" val="1406182279"/>
              </p:ext>
            </p:extLst>
          </p:nvPr>
        </p:nvGraphicFramePr>
        <p:xfrm>
          <a:off x="513126" y="1015069"/>
          <a:ext cx="11165748" cy="5580903"/>
        </p:xfrm>
        <a:graphic>
          <a:graphicData uri="http://schemas.openxmlformats.org/drawingml/2006/table">
            <a:tbl>
              <a:tblPr firstRow="1" bandRow="1">
                <a:tableStyleId>{616DA210-FB5B-4158-B5E0-FEB733F419BA}</a:tableStyleId>
              </a:tblPr>
              <a:tblGrid>
                <a:gridCol w="5582874">
                  <a:extLst>
                    <a:ext uri="{9D8B030D-6E8A-4147-A177-3AD203B41FA5}">
                      <a16:colId xmlns:a16="http://schemas.microsoft.com/office/drawing/2014/main" val="744732760"/>
                    </a:ext>
                  </a:extLst>
                </a:gridCol>
                <a:gridCol w="5582874">
                  <a:extLst>
                    <a:ext uri="{9D8B030D-6E8A-4147-A177-3AD203B41FA5}">
                      <a16:colId xmlns:a16="http://schemas.microsoft.com/office/drawing/2014/main" val="694297098"/>
                    </a:ext>
                  </a:extLst>
                </a:gridCol>
              </a:tblGrid>
              <a:tr h="460263">
                <a:tc>
                  <a:txBody>
                    <a:bodyPr/>
                    <a:lstStyle/>
                    <a:p>
                      <a:pPr algn="ctr"/>
                      <a:r>
                        <a:rPr lang="en-US" sz="2400" dirty="0"/>
                        <a:t>Plans CAN:</a:t>
                      </a:r>
                    </a:p>
                  </a:txBody>
                  <a:tcPr/>
                </a:tc>
                <a:tc>
                  <a:txBody>
                    <a:bodyPr/>
                    <a:lstStyle/>
                    <a:p>
                      <a:pPr algn="ctr"/>
                      <a:r>
                        <a:rPr lang="en-US" sz="2400" dirty="0"/>
                        <a:t>Plans CANNOT:</a:t>
                      </a:r>
                    </a:p>
                  </a:txBody>
                  <a:tcPr/>
                </a:tc>
                <a:extLst>
                  <a:ext uri="{0D108BD9-81ED-4DB2-BD59-A6C34878D82A}">
                    <a16:rowId xmlns:a16="http://schemas.microsoft.com/office/drawing/2014/main" val="1917533129"/>
                  </a:ext>
                </a:extLst>
              </a:tr>
              <a:tr h="1134894">
                <a:tc>
                  <a:txBody>
                    <a:bodyPr/>
                    <a:lstStyle/>
                    <a:p>
                      <a:r>
                        <a:rPr lang="en-US" sz="2400" dirty="0"/>
                        <a:t>Conduct marketing activities that focus on other enrollment opportunities (e.g., turning 65/IEP, 5-star plans, LIS/Extra Help SEP)</a:t>
                      </a:r>
                    </a:p>
                  </a:txBody>
                  <a:tcPr/>
                </a:tc>
                <a:tc>
                  <a:txBody>
                    <a:bodyPr/>
                    <a:lstStyle/>
                    <a:p>
                      <a:r>
                        <a:rPr lang="en-US" sz="2400" dirty="0"/>
                        <a:t>Send unsolicited materials advertising the opportunity to make additional enrollment changes or reference the Adv OEP</a:t>
                      </a:r>
                    </a:p>
                  </a:txBody>
                  <a:tcPr/>
                </a:tc>
                <a:extLst>
                  <a:ext uri="{0D108BD9-81ED-4DB2-BD59-A6C34878D82A}">
                    <a16:rowId xmlns:a16="http://schemas.microsoft.com/office/drawing/2014/main" val="26593606"/>
                  </a:ext>
                </a:extLst>
              </a:tr>
              <a:tr h="1134894">
                <a:tc>
                  <a:txBody>
                    <a:bodyPr/>
                    <a:lstStyle/>
                    <a:p>
                      <a:r>
                        <a:rPr lang="en-US" sz="2400" dirty="0"/>
                        <a:t>Send marketing materials that are requested by a beneficiary</a:t>
                      </a:r>
                    </a:p>
                  </a:txBody>
                  <a:tcPr/>
                </a:tc>
                <a:tc>
                  <a:txBody>
                    <a:bodyPr/>
                    <a:lstStyle/>
                    <a:p>
                      <a:r>
                        <a:rPr lang="en-US" sz="2400" dirty="0"/>
                        <a:t>Specifically target beneficiaries who are in the Adv OEP because they enrolled in an Adv plan during Fall OEP</a:t>
                      </a:r>
                    </a:p>
                  </a:txBody>
                  <a:tcPr/>
                </a:tc>
                <a:extLst>
                  <a:ext uri="{0D108BD9-81ED-4DB2-BD59-A6C34878D82A}">
                    <a16:rowId xmlns:a16="http://schemas.microsoft.com/office/drawing/2014/main" val="3425502716"/>
                  </a:ext>
                </a:extLst>
              </a:tr>
              <a:tr h="1134894">
                <a:tc>
                  <a:txBody>
                    <a:bodyPr/>
                    <a:lstStyle/>
                    <a:p>
                      <a:r>
                        <a:rPr lang="en-US" sz="2400" dirty="0"/>
                        <a:t>Have one-on-one meetings with a beneficiary if scheduled by beneficiary</a:t>
                      </a:r>
                    </a:p>
                  </a:txBody>
                  <a:tcPr/>
                </a:tc>
                <a:tc>
                  <a:txBody>
                    <a:bodyPr/>
                    <a:lstStyle/>
                    <a:p>
                      <a:r>
                        <a:rPr lang="en-US" sz="2400" dirty="0"/>
                        <a:t>Promote activities that intend to target the Medicare Advantage OEP as an opportunity to make further sales</a:t>
                      </a:r>
                    </a:p>
                  </a:txBody>
                  <a:tcPr/>
                </a:tc>
                <a:extLst>
                  <a:ext uri="{0D108BD9-81ED-4DB2-BD59-A6C34878D82A}">
                    <a16:rowId xmlns:a16="http://schemas.microsoft.com/office/drawing/2014/main" val="563533626"/>
                  </a:ext>
                </a:extLst>
              </a:tr>
              <a:tr h="1134894">
                <a:tc>
                  <a:txBody>
                    <a:bodyPr/>
                    <a:lstStyle/>
                    <a:p>
                      <a:r>
                        <a:rPr lang="en-US" sz="2400" dirty="0"/>
                        <a:t>Provide information on the Adv OEP through a call center if the beneficiary requests this information</a:t>
                      </a:r>
                    </a:p>
                  </a:txBody>
                  <a:tcPr/>
                </a:tc>
                <a:tc>
                  <a:txBody>
                    <a:bodyPr/>
                    <a:lstStyle/>
                    <a:p>
                      <a:endParaRPr lang="en-US" sz="2400" dirty="0"/>
                    </a:p>
                  </a:txBody>
                  <a:tcPr/>
                </a:tc>
                <a:extLst>
                  <a:ext uri="{0D108BD9-81ED-4DB2-BD59-A6C34878D82A}">
                    <a16:rowId xmlns:a16="http://schemas.microsoft.com/office/drawing/2014/main" val="3080965143"/>
                  </a:ext>
                </a:extLst>
              </a:tr>
            </a:tbl>
          </a:graphicData>
        </a:graphic>
      </p:graphicFrame>
    </p:spTree>
    <p:extLst>
      <p:ext uri="{BB962C8B-B14F-4D97-AF65-F5344CB8AC3E}">
        <p14:creationId xmlns:p14="http://schemas.microsoft.com/office/powerpoint/2010/main" val="1042895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A670A-878C-4259-88E1-0B70340897ED}"/>
              </a:ext>
            </a:extLst>
          </p:cNvPr>
          <p:cNvSpPr>
            <a:spLocks noGrp="1"/>
          </p:cNvSpPr>
          <p:nvPr>
            <p:ph type="title"/>
          </p:nvPr>
        </p:nvSpPr>
        <p:spPr>
          <a:xfrm>
            <a:off x="838200" y="162995"/>
            <a:ext cx="10515600" cy="1325563"/>
          </a:xfrm>
        </p:spPr>
        <p:txBody>
          <a:bodyPr/>
          <a:lstStyle/>
          <a:p>
            <a:pPr algn="ctr"/>
            <a:r>
              <a:rPr lang="en-US" dirty="0"/>
              <a:t>Background</a:t>
            </a:r>
          </a:p>
        </p:txBody>
      </p:sp>
      <p:sp>
        <p:nvSpPr>
          <p:cNvPr id="3" name="Content Placeholder 2">
            <a:extLst>
              <a:ext uri="{FF2B5EF4-FFF2-40B4-BE49-F238E27FC236}">
                <a16:creationId xmlns:a16="http://schemas.microsoft.com/office/drawing/2014/main" id="{50203E13-245D-45BA-90A0-EBC10D514354}"/>
              </a:ext>
            </a:extLst>
          </p:cNvPr>
          <p:cNvSpPr>
            <a:spLocks noGrp="1"/>
          </p:cNvSpPr>
          <p:nvPr>
            <p:ph idx="1"/>
          </p:nvPr>
        </p:nvSpPr>
        <p:spPr>
          <a:xfrm>
            <a:off x="838200" y="1220111"/>
            <a:ext cx="10515600" cy="5004317"/>
          </a:xfrm>
        </p:spPr>
        <p:txBody>
          <a:bodyPr>
            <a:normAutofit/>
          </a:bodyPr>
          <a:lstStyle/>
          <a:p>
            <a:r>
              <a:rPr lang="en-US" dirty="0"/>
              <a:t>Rules that insurance companies must follow when selling Medicare Advantage plans, Part D plans, cost plans, employer/union-sponsored group Adv and Part D plans, and Medicare-Medicaid plans (with some exceptions).</a:t>
            </a:r>
          </a:p>
          <a:p>
            <a:pPr lvl="1"/>
            <a:r>
              <a:rPr lang="en-US" dirty="0"/>
              <a:t>Also apply to plan representatives (insurance agents and brokers)</a:t>
            </a:r>
          </a:p>
          <a:p>
            <a:r>
              <a:rPr lang="en-US" dirty="0"/>
              <a:t>Meant to prevent plans from presenting misleading information about a plan’s cost or benefits.</a:t>
            </a:r>
          </a:p>
          <a:p>
            <a:r>
              <a:rPr lang="en-US" dirty="0"/>
              <a:t>Also contains rules for how plan representatives                                 may contact and market to beneficiaries.</a:t>
            </a:r>
          </a:p>
        </p:txBody>
      </p:sp>
      <p:pic>
        <p:nvPicPr>
          <p:cNvPr id="1026" name="Picture 2" descr="Related image">
            <a:extLst>
              <a:ext uri="{FF2B5EF4-FFF2-40B4-BE49-F238E27FC236}">
                <a16:creationId xmlns:a16="http://schemas.microsoft.com/office/drawing/2014/main" id="{FA2E1384-A19D-4F8C-8CC6-2310EF51F8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14" b="4205"/>
          <a:stretch/>
        </p:blipFill>
        <p:spPr bwMode="auto">
          <a:xfrm>
            <a:off x="8324535" y="4165133"/>
            <a:ext cx="3029265" cy="2189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867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22208-E860-4528-818D-724B30449552}"/>
              </a:ext>
            </a:extLst>
          </p:cNvPr>
          <p:cNvSpPr>
            <a:spLocks noGrp="1"/>
          </p:cNvSpPr>
          <p:nvPr>
            <p:ph type="title"/>
          </p:nvPr>
        </p:nvSpPr>
        <p:spPr>
          <a:xfrm>
            <a:off x="838200" y="365125"/>
            <a:ext cx="10515600" cy="1325563"/>
          </a:xfrm>
        </p:spPr>
        <p:txBody>
          <a:bodyPr>
            <a:normAutofit/>
          </a:bodyPr>
          <a:lstStyle/>
          <a:p>
            <a:pPr algn="ctr"/>
            <a:r>
              <a:rPr lang="en-US" dirty="0"/>
              <a:t>Appointments with Plan Representatives</a:t>
            </a:r>
          </a:p>
        </p:txBody>
      </p:sp>
      <p:sp>
        <p:nvSpPr>
          <p:cNvPr id="3" name="Content Placeholder 2">
            <a:extLst>
              <a:ext uri="{FF2B5EF4-FFF2-40B4-BE49-F238E27FC236}">
                <a16:creationId xmlns:a16="http://schemas.microsoft.com/office/drawing/2014/main" id="{36DB517F-EAE1-4970-8BC3-9847C1F760DE}"/>
              </a:ext>
            </a:extLst>
          </p:cNvPr>
          <p:cNvSpPr>
            <a:spLocks noGrp="1"/>
          </p:cNvSpPr>
          <p:nvPr>
            <p:ph idx="1"/>
          </p:nvPr>
        </p:nvSpPr>
        <p:spPr>
          <a:xfrm>
            <a:off x="838200" y="1825625"/>
            <a:ext cx="5545822" cy="4351338"/>
          </a:xfrm>
        </p:spPr>
        <p:txBody>
          <a:bodyPr>
            <a:normAutofit lnSpcReduction="10000"/>
          </a:bodyPr>
          <a:lstStyle/>
          <a:p>
            <a:r>
              <a:rPr lang="en-US" dirty="0"/>
              <a:t>Beneficiary may schedule an appointment in home or a public place</a:t>
            </a:r>
          </a:p>
          <a:p>
            <a:r>
              <a:rPr lang="en-US" dirty="0"/>
              <a:t>Must complete scope of appointment form that indicates topics to be discussed during appointment </a:t>
            </a:r>
          </a:p>
          <a:p>
            <a:r>
              <a:rPr lang="en-US" dirty="0"/>
              <a:t>Plan representative cannot tell beneficiary about products or plans that fall outside of this scope without prior permission</a:t>
            </a:r>
          </a:p>
        </p:txBody>
      </p:sp>
      <p:pic>
        <p:nvPicPr>
          <p:cNvPr id="1026" name="Picture 2" descr="Image result for ursula">
            <a:extLst>
              <a:ext uri="{FF2B5EF4-FFF2-40B4-BE49-F238E27FC236}">
                <a16:creationId xmlns:a16="http://schemas.microsoft.com/office/drawing/2014/main" id="{54FE5D33-9447-4776-B717-E81A0F439C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999" t="9817" r="2625" b="10666"/>
          <a:stretch/>
        </p:blipFill>
        <p:spPr bwMode="auto">
          <a:xfrm>
            <a:off x="6592824" y="2155971"/>
            <a:ext cx="4760976" cy="3397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999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22208-E860-4528-818D-724B30449552}"/>
              </a:ext>
            </a:extLst>
          </p:cNvPr>
          <p:cNvSpPr>
            <a:spLocks noGrp="1"/>
          </p:cNvSpPr>
          <p:nvPr>
            <p:ph type="title"/>
          </p:nvPr>
        </p:nvSpPr>
        <p:spPr>
          <a:xfrm>
            <a:off x="838200" y="365125"/>
            <a:ext cx="10515600" cy="1325563"/>
          </a:xfrm>
        </p:spPr>
        <p:txBody>
          <a:bodyPr>
            <a:normAutofit/>
          </a:bodyPr>
          <a:lstStyle/>
          <a:p>
            <a:pPr algn="ctr"/>
            <a:r>
              <a:rPr lang="en-US" dirty="0"/>
              <a:t>Tips for Clients during Fall OEP</a:t>
            </a:r>
          </a:p>
        </p:txBody>
      </p:sp>
      <p:sp>
        <p:nvSpPr>
          <p:cNvPr id="3" name="Content Placeholder 2">
            <a:extLst>
              <a:ext uri="{FF2B5EF4-FFF2-40B4-BE49-F238E27FC236}">
                <a16:creationId xmlns:a16="http://schemas.microsoft.com/office/drawing/2014/main" id="{36DB517F-EAE1-4970-8BC3-9847C1F760DE}"/>
              </a:ext>
            </a:extLst>
          </p:cNvPr>
          <p:cNvSpPr>
            <a:spLocks noGrp="1"/>
          </p:cNvSpPr>
          <p:nvPr>
            <p:ph idx="1"/>
          </p:nvPr>
        </p:nvSpPr>
        <p:spPr>
          <a:xfrm>
            <a:off x="838200" y="1825625"/>
            <a:ext cx="6714744" cy="4351338"/>
          </a:xfrm>
        </p:spPr>
        <p:txBody>
          <a:bodyPr>
            <a:normAutofit/>
          </a:bodyPr>
          <a:lstStyle/>
          <a:p>
            <a:r>
              <a:rPr lang="en-US" dirty="0"/>
              <a:t>No need to make a decision immediately!</a:t>
            </a:r>
          </a:p>
          <a:p>
            <a:r>
              <a:rPr lang="en-US" dirty="0"/>
              <a:t>Read current plan’s Annual Notice of Change or Explanation of Coverage to learn about changes</a:t>
            </a:r>
          </a:p>
          <a:p>
            <a:pPr lvl="1"/>
            <a:r>
              <a:rPr lang="en-US" sz="2800" dirty="0"/>
              <a:t>Contact plan to request a copy if not mailed</a:t>
            </a:r>
          </a:p>
          <a:p>
            <a:r>
              <a:rPr lang="en-US" dirty="0"/>
              <a:t>Contact plan with any questions and ask for confirmation of the benefits in writing</a:t>
            </a:r>
          </a:p>
        </p:txBody>
      </p:sp>
      <p:pic>
        <p:nvPicPr>
          <p:cNvPr id="3074" name="Picture 2" descr="Image result for joker shaking hands">
            <a:extLst>
              <a:ext uri="{FF2B5EF4-FFF2-40B4-BE49-F238E27FC236}">
                <a16:creationId xmlns:a16="http://schemas.microsoft.com/office/drawing/2014/main" id="{F05F0531-5FD1-4B8A-8EBE-53CB8F26C8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046" b="6014"/>
          <a:stretch/>
        </p:blipFill>
        <p:spPr bwMode="auto">
          <a:xfrm>
            <a:off x="8046102" y="1615900"/>
            <a:ext cx="3374810" cy="4272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446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928B27-833D-4208-91A2-CAA508637E8A}"/>
              </a:ext>
            </a:extLst>
          </p:cNvPr>
          <p:cNvSpPr>
            <a:spLocks noGrp="1"/>
          </p:cNvSpPr>
          <p:nvPr>
            <p:ph idx="1"/>
          </p:nvPr>
        </p:nvSpPr>
        <p:spPr>
          <a:xfrm>
            <a:off x="947257" y="1253331"/>
            <a:ext cx="10515600" cy="4351338"/>
          </a:xfrm>
        </p:spPr>
        <p:txBody>
          <a:bodyPr/>
          <a:lstStyle/>
          <a:p>
            <a:pPr marL="0" indent="0">
              <a:buNone/>
            </a:pPr>
            <a:r>
              <a:rPr lang="en-US" dirty="0"/>
              <a:t>Ms. Lane, an agent with Metropolis Health Plan, is giving a sales presentation and wants to provide some food for her guests. </a:t>
            </a:r>
          </a:p>
          <a:p>
            <a:pPr marL="0" indent="0">
              <a:buNone/>
            </a:pPr>
            <a:r>
              <a:rPr lang="en-US" dirty="0"/>
              <a:t>What can Ms. Lane provide? </a:t>
            </a:r>
          </a:p>
          <a:p>
            <a:pPr marL="0" indent="0">
              <a:buNone/>
            </a:pPr>
            <a:r>
              <a:rPr lang="en-US" dirty="0"/>
              <a:t>	A. A sit down meal offered in a separate room, before or after 	the promotional portion of the event </a:t>
            </a:r>
          </a:p>
          <a:p>
            <a:pPr marL="0" indent="0">
              <a:buNone/>
            </a:pPr>
            <a:r>
              <a:rPr lang="en-US" dirty="0"/>
              <a:t>	B. A buffet dinner </a:t>
            </a:r>
          </a:p>
          <a:p>
            <a:pPr marL="0" indent="0">
              <a:buNone/>
            </a:pPr>
            <a:r>
              <a:rPr lang="en-US" dirty="0"/>
              <a:t>	C. Snacks such as cheese and crackers </a:t>
            </a:r>
          </a:p>
          <a:p>
            <a:pPr marL="0" indent="0">
              <a:buNone/>
            </a:pPr>
            <a:r>
              <a:rPr lang="en-US" dirty="0"/>
              <a:t>	D. None of the above</a:t>
            </a:r>
          </a:p>
          <a:p>
            <a:pPr marL="0" indent="0">
              <a:buNone/>
            </a:pPr>
            <a:endParaRPr lang="en-US" dirty="0"/>
          </a:p>
        </p:txBody>
      </p:sp>
    </p:spTree>
    <p:extLst>
      <p:ext uri="{BB962C8B-B14F-4D97-AF65-F5344CB8AC3E}">
        <p14:creationId xmlns:p14="http://schemas.microsoft.com/office/powerpoint/2010/main" val="306077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1000" fill="hold"/>
                                        <p:tgtEl>
                                          <p:spTgt spid="3">
                                            <p:txEl>
                                              <p:pRg st="4" end="4"/>
                                            </p:txEl>
                                          </p:spTgt>
                                        </p:tgtEl>
                                        <p:attrNameLst>
                                          <p:attrName>style.color</p:attrName>
                                        </p:attrNameLst>
                                      </p:cBhvr>
                                      <p:to>
                                        <a:srgbClr val="FF0000"/>
                                      </p:to>
                                    </p:animClr>
                                    <p:animClr clrSpc="rgb" dir="cw">
                                      <p:cBhvr>
                                        <p:cTn id="7" dur="1000" fill="hold"/>
                                        <p:tgtEl>
                                          <p:spTgt spid="3">
                                            <p:txEl>
                                              <p:pRg st="4" end="4"/>
                                            </p:txEl>
                                          </p:spTgt>
                                        </p:tgtEl>
                                        <p:attrNameLst>
                                          <p:attrName>fillcolor</p:attrName>
                                        </p:attrNameLst>
                                      </p:cBhvr>
                                      <p:to>
                                        <a:srgbClr val="FF0000"/>
                                      </p:to>
                                    </p:animClr>
                                    <p:set>
                                      <p:cBhvr>
                                        <p:cTn id="8" dur="1000" fill="hold"/>
                                        <p:tgtEl>
                                          <p:spTgt spid="3">
                                            <p:txEl>
                                              <p:pRg st="4" end="4"/>
                                            </p:txEl>
                                          </p:spTgt>
                                        </p:tgtEl>
                                        <p:attrNameLst>
                                          <p:attrName>fill.type</p:attrName>
                                        </p:attrNameLst>
                                      </p:cBhvr>
                                      <p:to>
                                        <p:strVal val="solid"/>
                                      </p:to>
                                    </p:set>
                                    <p:set>
                                      <p:cBhvr>
                                        <p:cTn id="9" dur="1000" fill="hold"/>
                                        <p:tgtEl>
                                          <p:spTgt spid="3">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725EB5-CFC9-4E85-BF81-6DBC1B8FB19A}"/>
              </a:ext>
            </a:extLst>
          </p:cNvPr>
          <p:cNvSpPr>
            <a:spLocks noGrp="1"/>
          </p:cNvSpPr>
          <p:nvPr>
            <p:ph idx="1"/>
          </p:nvPr>
        </p:nvSpPr>
        <p:spPr>
          <a:xfrm>
            <a:off x="838200" y="436228"/>
            <a:ext cx="10515600" cy="5972961"/>
          </a:xfrm>
        </p:spPr>
        <p:txBody>
          <a:bodyPr>
            <a:normAutofit fontScale="92500" lnSpcReduction="10000"/>
          </a:bodyPr>
          <a:lstStyle/>
          <a:p>
            <a:pPr marL="0" indent="0">
              <a:buNone/>
            </a:pPr>
            <a:r>
              <a:rPr lang="en-US" dirty="0"/>
              <a:t>At a marketing event on Dec. 1, an agent provided factual information on the MA/MA-PD plans available from </a:t>
            </a:r>
            <a:r>
              <a:rPr lang="en-US" dirty="0" err="1"/>
              <a:t>Metroville</a:t>
            </a:r>
            <a:r>
              <a:rPr lang="en-US" dirty="0"/>
              <a:t> Health Plan, and said that, compared to all other plans in the area, </a:t>
            </a:r>
            <a:r>
              <a:rPr lang="en-US" dirty="0" err="1"/>
              <a:t>Metroville</a:t>
            </a:r>
            <a:r>
              <a:rPr lang="en-US" dirty="0"/>
              <a:t> has the largest network of doctors. At the end of the presentation, the agent told beneficiaries that if they do not enroll today, they will likely lose their opportunity to do so. </a:t>
            </a:r>
          </a:p>
          <a:p>
            <a:pPr marL="0" indent="0">
              <a:buNone/>
            </a:pPr>
            <a:r>
              <a:rPr lang="en-US" dirty="0"/>
              <a:t>Are these actions appropriate? </a:t>
            </a:r>
          </a:p>
          <a:p>
            <a:pPr marL="0" indent="0">
              <a:buNone/>
            </a:pPr>
            <a:r>
              <a:rPr lang="en-US" dirty="0"/>
              <a:t>	A. Yes. The agent highlighted a key aspect of the plan as well as 	informed beneficiaries that they could miss their chance to enroll. </a:t>
            </a:r>
          </a:p>
          <a:p>
            <a:pPr marL="0" indent="0">
              <a:buNone/>
            </a:pPr>
            <a:r>
              <a:rPr lang="en-US" dirty="0">
                <a:solidFill>
                  <a:srgbClr val="FF0000"/>
                </a:solidFill>
              </a:rPr>
              <a:t>	</a:t>
            </a:r>
            <a:r>
              <a:rPr lang="en-US" dirty="0"/>
              <a:t>B. Partially. While the agent provided a factual comparison of other 	plans’ networks, the beneficiaries could have felt pressured into 	enrolling. </a:t>
            </a:r>
          </a:p>
          <a:p>
            <a:pPr marL="0" indent="0">
              <a:buNone/>
            </a:pPr>
            <a:r>
              <a:rPr lang="en-US" dirty="0"/>
              <a:t>	C. Partially. The agent did not qualify their statement regarding the 	provider network but rightfully informed that beneficiaries the AEP 	deadline was approaching. </a:t>
            </a:r>
          </a:p>
          <a:p>
            <a:pPr marL="0" indent="0">
              <a:buNone/>
            </a:pPr>
            <a:r>
              <a:rPr lang="en-US" dirty="0"/>
              <a:t>	D. No. The agent made unsubstantiated absolute statements and also 	inappropriately pressured beneficiaries into enrolling.</a:t>
            </a:r>
          </a:p>
        </p:txBody>
      </p:sp>
    </p:spTree>
    <p:extLst>
      <p:ext uri="{BB962C8B-B14F-4D97-AF65-F5344CB8AC3E}">
        <p14:creationId xmlns:p14="http://schemas.microsoft.com/office/powerpoint/2010/main" val="84309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1000" fill="hold"/>
                                        <p:tgtEl>
                                          <p:spTgt spid="3">
                                            <p:txEl>
                                              <p:pRg st="3" end="3"/>
                                            </p:txEl>
                                          </p:spTgt>
                                        </p:tgtEl>
                                        <p:attrNameLst>
                                          <p:attrName>style.color</p:attrName>
                                        </p:attrNameLst>
                                      </p:cBhvr>
                                      <p:to>
                                        <a:srgbClr val="FF0000"/>
                                      </p:to>
                                    </p:animClr>
                                    <p:animClr clrSpc="rgb" dir="cw">
                                      <p:cBhvr>
                                        <p:cTn id="7" dur="1000" fill="hold"/>
                                        <p:tgtEl>
                                          <p:spTgt spid="3">
                                            <p:txEl>
                                              <p:pRg st="3" end="3"/>
                                            </p:txEl>
                                          </p:spTgt>
                                        </p:tgtEl>
                                        <p:attrNameLst>
                                          <p:attrName>fillcolor</p:attrName>
                                        </p:attrNameLst>
                                      </p:cBhvr>
                                      <p:to>
                                        <a:srgbClr val="FF0000"/>
                                      </p:to>
                                    </p:animClr>
                                    <p:set>
                                      <p:cBhvr>
                                        <p:cTn id="8" dur="1000" fill="hold"/>
                                        <p:tgtEl>
                                          <p:spTgt spid="3">
                                            <p:txEl>
                                              <p:pRg st="3" end="3"/>
                                            </p:txEl>
                                          </p:spTgt>
                                        </p:tgtEl>
                                        <p:attrNameLst>
                                          <p:attrName>fill.type</p:attrName>
                                        </p:attrNameLst>
                                      </p:cBhvr>
                                      <p:to>
                                        <p:strVal val="solid"/>
                                      </p:to>
                                    </p:set>
                                    <p:set>
                                      <p:cBhvr>
                                        <p:cTn id="9" dur="1000" fill="hold"/>
                                        <p:tgtEl>
                                          <p:spTgt spid="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5F54A8-C518-4B88-946D-FDE814E52D2E}"/>
              </a:ext>
            </a:extLst>
          </p:cNvPr>
          <p:cNvSpPr>
            <a:spLocks noGrp="1"/>
          </p:cNvSpPr>
          <p:nvPr>
            <p:ph idx="1"/>
          </p:nvPr>
        </p:nvSpPr>
        <p:spPr>
          <a:xfrm>
            <a:off x="838200" y="1254642"/>
            <a:ext cx="10515600" cy="4348716"/>
          </a:xfrm>
        </p:spPr>
        <p:txBody>
          <a:bodyPr/>
          <a:lstStyle/>
          <a:p>
            <a:pPr marL="0" indent="0">
              <a:buNone/>
            </a:pPr>
            <a:r>
              <a:rPr lang="en-US" dirty="0"/>
              <a:t>A client tells you that residents of her senior apartment complex were visited by insurance agents selling a particular company’s Advantage plans. The residents had not requested these visits, but let the agents into their apartments after the agents said they had been sent by their doctor. The agents enrolled the residents into an Advantage plan and also attempted to sell life insurance policies.</a:t>
            </a:r>
          </a:p>
          <a:p>
            <a:pPr marL="0" indent="0">
              <a:buNone/>
            </a:pPr>
            <a:endParaRPr lang="en-US" dirty="0"/>
          </a:p>
          <a:p>
            <a:pPr marL="0" indent="0">
              <a:buNone/>
            </a:pPr>
            <a:r>
              <a:rPr lang="en-US" dirty="0"/>
              <a:t>What are the problems with this scenario?</a:t>
            </a:r>
          </a:p>
        </p:txBody>
      </p:sp>
    </p:spTree>
    <p:extLst>
      <p:ext uri="{BB962C8B-B14F-4D97-AF65-F5344CB8AC3E}">
        <p14:creationId xmlns:p14="http://schemas.microsoft.com/office/powerpoint/2010/main" val="3814230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185549-0DAA-466F-AA24-8193D471C664}"/>
              </a:ext>
            </a:extLst>
          </p:cNvPr>
          <p:cNvSpPr>
            <a:spLocks noGrp="1"/>
          </p:cNvSpPr>
          <p:nvPr>
            <p:ph idx="1"/>
          </p:nvPr>
        </p:nvSpPr>
        <p:spPr>
          <a:xfrm>
            <a:off x="838200" y="1253331"/>
            <a:ext cx="10515600" cy="4351338"/>
          </a:xfrm>
        </p:spPr>
        <p:txBody>
          <a:bodyPr/>
          <a:lstStyle/>
          <a:p>
            <a:pPr marL="0" indent="0">
              <a:buNone/>
            </a:pPr>
            <a:r>
              <a:rPr lang="en-US" dirty="0"/>
              <a:t>A client in her initial enrollment period had original Medicare and a Prescription Drug Plan lined up and wanted to learn more about Medicare supplements. She met with an agent who enrolled her in an Advantage plan but told her that it was a supplement.</a:t>
            </a:r>
          </a:p>
          <a:p>
            <a:pPr marL="0" indent="0">
              <a:buNone/>
            </a:pPr>
            <a:endParaRPr lang="en-US" dirty="0"/>
          </a:p>
          <a:p>
            <a:pPr marL="0" indent="0">
              <a:buNone/>
            </a:pPr>
            <a:r>
              <a:rPr lang="en-US" dirty="0"/>
              <a:t>What are the problems with this scenario?</a:t>
            </a:r>
          </a:p>
        </p:txBody>
      </p:sp>
    </p:spTree>
    <p:extLst>
      <p:ext uri="{BB962C8B-B14F-4D97-AF65-F5344CB8AC3E}">
        <p14:creationId xmlns:p14="http://schemas.microsoft.com/office/powerpoint/2010/main" val="304951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E7C0C4-80AF-451D-8CAD-8DB4997BBCD6}"/>
              </a:ext>
            </a:extLst>
          </p:cNvPr>
          <p:cNvSpPr>
            <a:spLocks noGrp="1"/>
          </p:cNvSpPr>
          <p:nvPr>
            <p:ph idx="1"/>
          </p:nvPr>
        </p:nvSpPr>
        <p:spPr>
          <a:xfrm>
            <a:off x="838200" y="563526"/>
            <a:ext cx="10515600" cy="5837274"/>
          </a:xfrm>
        </p:spPr>
        <p:txBody>
          <a:bodyPr>
            <a:normAutofit lnSpcReduction="10000"/>
          </a:bodyPr>
          <a:lstStyle/>
          <a:p>
            <a:pPr marL="0" indent="0">
              <a:buNone/>
            </a:pPr>
            <a:r>
              <a:rPr lang="en-US" dirty="0"/>
              <a:t>A client tells you she was called by an Ares Health Care insurance sales agent who told her that he was working with low income people to help them get some new benefits they are eligible for, called “Extra Help.” The client told the agent she was not interested. However, the agent showed up at her door the next day and told her that he was from Medicare, so she let him in. The agent told her that the Ares plan would cover her prescriptions and that her doctor was part of the Ares Health Care network. The client told him that she didn’t want to change plans, but that she was interested in Extra Help. </a:t>
            </a:r>
          </a:p>
          <a:p>
            <a:pPr marL="0" indent="0">
              <a:buNone/>
            </a:pPr>
            <a:r>
              <a:rPr lang="en-US" dirty="0"/>
              <a:t>A week later, the client went to pick up her prescriptions and found she’d been switched to an Ares plan. The Ares plan did not cover her prescriptions. She tells you that she never agreed to enroll in an Ares plan, just that she wanted to sign up for Extra Help.</a:t>
            </a:r>
          </a:p>
          <a:p>
            <a:pPr marL="0" indent="0">
              <a:buNone/>
            </a:pPr>
            <a:endParaRPr lang="en-US" dirty="0"/>
          </a:p>
          <a:p>
            <a:pPr marL="0" indent="0">
              <a:buNone/>
            </a:pPr>
            <a:r>
              <a:rPr lang="en-US" dirty="0"/>
              <a:t>What do you tell your client?</a:t>
            </a:r>
          </a:p>
        </p:txBody>
      </p:sp>
      <p:pic>
        <p:nvPicPr>
          <p:cNvPr id="1028" name="Picture 4" descr="Image result for wonder woman vs ares">
            <a:extLst>
              <a:ext uri="{FF2B5EF4-FFF2-40B4-BE49-F238E27FC236}">
                <a16:creationId xmlns:a16="http://schemas.microsoft.com/office/drawing/2014/main" id="{A592B2FD-20B3-46D8-B2E5-AC834061BB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33"/>
          <a:stretch/>
        </p:blipFill>
        <p:spPr bwMode="auto">
          <a:xfrm>
            <a:off x="8814083" y="4816549"/>
            <a:ext cx="2539717" cy="1913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90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8AD09-7239-4C4D-9420-61ED0892529B}"/>
              </a:ext>
            </a:extLst>
          </p:cNvPr>
          <p:cNvSpPr>
            <a:spLocks noGrp="1"/>
          </p:cNvSpPr>
          <p:nvPr>
            <p:ph type="title"/>
          </p:nvPr>
        </p:nvSpPr>
        <p:spPr/>
        <p:txBody>
          <a:bodyPr/>
          <a:lstStyle/>
          <a:p>
            <a:pPr algn="ctr"/>
            <a:r>
              <a:rPr lang="en-US" dirty="0"/>
              <a:t>How can the </a:t>
            </a:r>
            <a:br>
              <a:rPr lang="en-US" dirty="0"/>
            </a:br>
            <a:r>
              <a:rPr lang="en-US" dirty="0"/>
              <a:t>Wisconsin Senior Medicare Patrol help?</a:t>
            </a:r>
          </a:p>
        </p:txBody>
      </p:sp>
      <p:sp>
        <p:nvSpPr>
          <p:cNvPr id="3" name="Content Placeholder 2">
            <a:extLst>
              <a:ext uri="{FF2B5EF4-FFF2-40B4-BE49-F238E27FC236}">
                <a16:creationId xmlns:a16="http://schemas.microsoft.com/office/drawing/2014/main" id="{A712D996-FB63-49DE-B557-E32F355199B3}"/>
              </a:ext>
            </a:extLst>
          </p:cNvPr>
          <p:cNvSpPr>
            <a:spLocks noGrp="1"/>
          </p:cNvSpPr>
          <p:nvPr>
            <p:ph idx="1"/>
          </p:nvPr>
        </p:nvSpPr>
        <p:spPr/>
        <p:txBody>
          <a:bodyPr>
            <a:normAutofit/>
          </a:bodyPr>
          <a:lstStyle/>
          <a:p>
            <a:pPr lvl="8"/>
            <a:endParaRPr lang="en-US" sz="4400" dirty="0"/>
          </a:p>
          <a:p>
            <a:pPr lvl="8"/>
            <a:r>
              <a:rPr lang="en-US" sz="4400" dirty="0"/>
              <a:t>Education	</a:t>
            </a:r>
          </a:p>
          <a:p>
            <a:pPr marL="3657600" lvl="8" indent="0">
              <a:buNone/>
            </a:pPr>
            <a:endParaRPr lang="en-US" sz="5400" dirty="0"/>
          </a:p>
          <a:p>
            <a:pPr lvl="8"/>
            <a:r>
              <a:rPr lang="en-US" sz="4400" dirty="0"/>
              <a:t>Referrals</a:t>
            </a:r>
          </a:p>
        </p:txBody>
      </p:sp>
      <p:pic>
        <p:nvPicPr>
          <p:cNvPr id="4" name="Picture 3">
            <a:extLst>
              <a:ext uri="{FF2B5EF4-FFF2-40B4-BE49-F238E27FC236}">
                <a16:creationId xmlns:a16="http://schemas.microsoft.com/office/drawing/2014/main" id="{81E25512-23A5-4F01-85C7-F39C8E9AEAE2}"/>
              </a:ext>
            </a:extLst>
          </p:cNvPr>
          <p:cNvPicPr>
            <a:picLocks noChangeAspect="1"/>
          </p:cNvPicPr>
          <p:nvPr/>
        </p:nvPicPr>
        <p:blipFill>
          <a:blip r:embed="rId2"/>
          <a:stretch>
            <a:fillRect/>
          </a:stretch>
        </p:blipFill>
        <p:spPr>
          <a:xfrm>
            <a:off x="1042165" y="2130641"/>
            <a:ext cx="3023807" cy="3812177"/>
          </a:xfrm>
          <a:prstGeom prst="rect">
            <a:avLst/>
          </a:prstGeom>
        </p:spPr>
      </p:pic>
    </p:spTree>
    <p:extLst>
      <p:ext uri="{BB962C8B-B14F-4D97-AF65-F5344CB8AC3E}">
        <p14:creationId xmlns:p14="http://schemas.microsoft.com/office/powerpoint/2010/main" val="40580252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24BEE-955B-44D2-A468-CA5E77F20FFC}"/>
              </a:ext>
            </a:extLst>
          </p:cNvPr>
          <p:cNvSpPr>
            <a:spLocks noGrp="1"/>
          </p:cNvSpPr>
          <p:nvPr>
            <p:ph type="title"/>
          </p:nvPr>
        </p:nvSpPr>
        <p:spPr/>
        <p:txBody>
          <a:bodyPr/>
          <a:lstStyle/>
          <a:p>
            <a:pPr algn="ctr"/>
            <a:r>
              <a:rPr lang="en-US" dirty="0"/>
              <a:t>SMP Education	</a:t>
            </a:r>
          </a:p>
        </p:txBody>
      </p:sp>
      <p:sp>
        <p:nvSpPr>
          <p:cNvPr id="3" name="Content Placeholder 2">
            <a:extLst>
              <a:ext uri="{FF2B5EF4-FFF2-40B4-BE49-F238E27FC236}">
                <a16:creationId xmlns:a16="http://schemas.microsoft.com/office/drawing/2014/main" id="{2509C18D-4EDE-4634-A7D5-7B8129B8B258}"/>
              </a:ext>
            </a:extLst>
          </p:cNvPr>
          <p:cNvSpPr>
            <a:spLocks noGrp="1"/>
          </p:cNvSpPr>
          <p:nvPr>
            <p:ph idx="1"/>
          </p:nvPr>
        </p:nvSpPr>
        <p:spPr/>
        <p:txBody>
          <a:bodyPr/>
          <a:lstStyle/>
          <a:p>
            <a:r>
              <a:rPr lang="en-US" dirty="0"/>
              <a:t>Will update our current educational message to include information about Medicare marketing guidelines</a:t>
            </a:r>
          </a:p>
          <a:p>
            <a:endParaRPr lang="en-US" dirty="0"/>
          </a:p>
          <a:p>
            <a:r>
              <a:rPr lang="en-US" dirty="0"/>
              <a:t>Will include Medicare marketing guidelines information at upcoming outreach events</a:t>
            </a:r>
          </a:p>
          <a:p>
            <a:endParaRPr lang="en-US" dirty="0"/>
          </a:p>
          <a:p>
            <a:r>
              <a:rPr lang="en-US" dirty="0"/>
              <a:t>Facebook posts providing information and reminders</a:t>
            </a:r>
          </a:p>
          <a:p>
            <a:pPr marL="0" indent="0">
              <a:buNone/>
            </a:pPr>
            <a:endParaRPr lang="en-US" dirty="0"/>
          </a:p>
        </p:txBody>
      </p:sp>
      <p:pic>
        <p:nvPicPr>
          <p:cNvPr id="5" name="Picture 4">
            <a:extLst>
              <a:ext uri="{FF2B5EF4-FFF2-40B4-BE49-F238E27FC236}">
                <a16:creationId xmlns:a16="http://schemas.microsoft.com/office/drawing/2014/main" id="{76678A3B-05D1-452C-917D-2BDDC93113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2907" y="-188586"/>
            <a:ext cx="5119216" cy="2432983"/>
          </a:xfrm>
          <a:prstGeom prst="rect">
            <a:avLst/>
          </a:prstGeom>
        </p:spPr>
      </p:pic>
    </p:spTree>
    <p:extLst>
      <p:ext uri="{BB962C8B-B14F-4D97-AF65-F5344CB8AC3E}">
        <p14:creationId xmlns:p14="http://schemas.microsoft.com/office/powerpoint/2010/main" val="1733421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2D6F3-A523-40CA-8C29-B57754AB2235}"/>
              </a:ext>
            </a:extLst>
          </p:cNvPr>
          <p:cNvSpPr>
            <a:spLocks noGrp="1"/>
          </p:cNvSpPr>
          <p:nvPr>
            <p:ph type="title"/>
          </p:nvPr>
        </p:nvSpPr>
        <p:spPr/>
        <p:txBody>
          <a:bodyPr/>
          <a:lstStyle/>
          <a:p>
            <a:pPr algn="ctr"/>
            <a:r>
              <a:rPr lang="en-US" dirty="0"/>
              <a:t>SMP Referral Process</a:t>
            </a:r>
          </a:p>
        </p:txBody>
      </p:sp>
      <p:sp>
        <p:nvSpPr>
          <p:cNvPr id="3" name="Content Placeholder 2">
            <a:extLst>
              <a:ext uri="{FF2B5EF4-FFF2-40B4-BE49-F238E27FC236}">
                <a16:creationId xmlns:a16="http://schemas.microsoft.com/office/drawing/2014/main" id="{5E3AD714-27C0-4E67-9DCE-5C12E1430852}"/>
              </a:ext>
            </a:extLst>
          </p:cNvPr>
          <p:cNvSpPr>
            <a:spLocks noGrp="1"/>
          </p:cNvSpPr>
          <p:nvPr>
            <p:ph idx="1"/>
          </p:nvPr>
        </p:nvSpPr>
        <p:spPr/>
        <p:txBody>
          <a:bodyPr>
            <a:normAutofit fontScale="85000" lnSpcReduction="10000"/>
          </a:bodyPr>
          <a:lstStyle/>
          <a:p>
            <a:r>
              <a:rPr lang="en-US" dirty="0"/>
              <a:t>For suspected marketing violations, SMP referrals go to the CMS SMP liaison </a:t>
            </a:r>
          </a:p>
          <a:p>
            <a:endParaRPr lang="en-US" dirty="0"/>
          </a:p>
          <a:p>
            <a:r>
              <a:rPr lang="en-US" dirty="0"/>
              <a:t>If an insurance agent is involved in the violation, SMP also submits complaint to the WI Office of the Commissioner of Insurance (OCI)</a:t>
            </a:r>
          </a:p>
          <a:p>
            <a:pPr marL="0" indent="0">
              <a:buNone/>
            </a:pPr>
            <a:endParaRPr lang="en-US" dirty="0"/>
          </a:p>
          <a:p>
            <a:r>
              <a:rPr lang="en-US" dirty="0"/>
              <a:t>Examples of complaints handled by CMS SMP liaisons include:</a:t>
            </a:r>
          </a:p>
          <a:p>
            <a:pPr lvl="1"/>
            <a:r>
              <a:rPr lang="en-US" dirty="0"/>
              <a:t>Part C and Part D marketing violations by agents, brokers, or plans</a:t>
            </a:r>
          </a:p>
          <a:p>
            <a:pPr lvl="1"/>
            <a:r>
              <a:rPr lang="en-US" dirty="0"/>
              <a:t>Agents, brokers, or plans conducting business after they have been asked to cease and desist</a:t>
            </a:r>
          </a:p>
          <a:p>
            <a:pPr lvl="1"/>
            <a:r>
              <a:rPr lang="en-US" dirty="0"/>
              <a:t>Misleading advertising</a:t>
            </a:r>
          </a:p>
          <a:p>
            <a:pPr lvl="2"/>
            <a:r>
              <a:rPr lang="en-US" dirty="0"/>
              <a:t>Materials that look like they are being sent from an official government source</a:t>
            </a:r>
          </a:p>
          <a:p>
            <a:pPr lvl="2"/>
            <a:r>
              <a:rPr lang="en-US" dirty="0"/>
              <a:t>Materials that imply private fee-for-service plans function as Medicare supplement plans</a:t>
            </a:r>
          </a:p>
          <a:p>
            <a:pPr lvl="1"/>
            <a:r>
              <a:rPr lang="en-US" dirty="0"/>
              <a:t>Offering incentives to enroll</a:t>
            </a:r>
          </a:p>
          <a:p>
            <a:pPr marL="0" indent="0">
              <a:buNone/>
            </a:pPr>
            <a:endParaRPr lang="en-US" dirty="0"/>
          </a:p>
        </p:txBody>
      </p:sp>
    </p:spTree>
    <p:extLst>
      <p:ext uri="{BB962C8B-B14F-4D97-AF65-F5344CB8AC3E}">
        <p14:creationId xmlns:p14="http://schemas.microsoft.com/office/powerpoint/2010/main" val="527104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22208-E860-4528-818D-724B30449552}"/>
              </a:ext>
            </a:extLst>
          </p:cNvPr>
          <p:cNvSpPr>
            <a:spLocks noGrp="1"/>
          </p:cNvSpPr>
          <p:nvPr>
            <p:ph type="title"/>
          </p:nvPr>
        </p:nvSpPr>
        <p:spPr>
          <a:xfrm>
            <a:off x="838200" y="197345"/>
            <a:ext cx="10515600" cy="1325563"/>
          </a:xfrm>
        </p:spPr>
        <p:txBody>
          <a:bodyPr/>
          <a:lstStyle/>
          <a:p>
            <a:pPr algn="ctr"/>
            <a:r>
              <a:rPr lang="en-US" dirty="0"/>
              <a:t>Communication vs. Marketing</a:t>
            </a:r>
          </a:p>
        </p:txBody>
      </p:sp>
      <p:sp>
        <p:nvSpPr>
          <p:cNvPr id="3" name="Content Placeholder 2">
            <a:extLst>
              <a:ext uri="{FF2B5EF4-FFF2-40B4-BE49-F238E27FC236}">
                <a16:creationId xmlns:a16="http://schemas.microsoft.com/office/drawing/2014/main" id="{36DB517F-EAE1-4970-8BC3-9847C1F760DE}"/>
              </a:ext>
            </a:extLst>
          </p:cNvPr>
          <p:cNvSpPr>
            <a:spLocks noGrp="1"/>
          </p:cNvSpPr>
          <p:nvPr>
            <p:ph idx="1"/>
          </p:nvPr>
        </p:nvSpPr>
        <p:spPr>
          <a:xfrm>
            <a:off x="838200" y="1422953"/>
            <a:ext cx="10515600" cy="4351338"/>
          </a:xfrm>
        </p:spPr>
        <p:txBody>
          <a:bodyPr/>
          <a:lstStyle/>
          <a:p>
            <a:r>
              <a:rPr lang="en-US" dirty="0"/>
              <a:t>Communication includes activities and materials that provide information to current and prospective enrollees.</a:t>
            </a:r>
          </a:p>
          <a:p>
            <a:r>
              <a:rPr lang="en-US" dirty="0"/>
              <a:t>Marketing is a type of communication that includes activities and materials used by plans to influence a beneficiary’s decision-making process when selecting a plan.</a:t>
            </a:r>
          </a:p>
          <a:p>
            <a:pPr lvl="1"/>
            <a:r>
              <a:rPr lang="en-US" dirty="0"/>
              <a:t>Plans are required to submit marketing materials to CMS for review.</a:t>
            </a:r>
          </a:p>
        </p:txBody>
      </p:sp>
      <p:pic>
        <p:nvPicPr>
          <p:cNvPr id="2050" name="Picture 2" descr="Image result for lex luthor cartoon">
            <a:extLst>
              <a:ext uri="{FF2B5EF4-FFF2-40B4-BE49-F238E27FC236}">
                <a16:creationId xmlns:a16="http://schemas.microsoft.com/office/drawing/2014/main" id="{12C3DA25-0569-42CE-8FEF-C0C2E2A785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2360" y="4114736"/>
            <a:ext cx="4907280" cy="2453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5482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D2AFA-3E18-4658-89D9-06F0128F51F9}"/>
              </a:ext>
            </a:extLst>
          </p:cNvPr>
          <p:cNvSpPr>
            <a:spLocks noGrp="1"/>
          </p:cNvSpPr>
          <p:nvPr>
            <p:ph type="title"/>
          </p:nvPr>
        </p:nvSpPr>
        <p:spPr/>
        <p:txBody>
          <a:bodyPr/>
          <a:lstStyle/>
          <a:p>
            <a:r>
              <a:rPr lang="en-US" dirty="0"/>
              <a:t>CMS SMP liaison complaint examples, continued</a:t>
            </a:r>
          </a:p>
        </p:txBody>
      </p:sp>
      <p:sp>
        <p:nvSpPr>
          <p:cNvPr id="3" name="Content Placeholder 2">
            <a:extLst>
              <a:ext uri="{FF2B5EF4-FFF2-40B4-BE49-F238E27FC236}">
                <a16:creationId xmlns:a16="http://schemas.microsoft.com/office/drawing/2014/main" id="{651BA965-9E63-4338-A11C-6B2F87AE2EC3}"/>
              </a:ext>
            </a:extLst>
          </p:cNvPr>
          <p:cNvSpPr>
            <a:spLocks noGrp="1"/>
          </p:cNvSpPr>
          <p:nvPr>
            <p:ph idx="1"/>
          </p:nvPr>
        </p:nvSpPr>
        <p:spPr/>
        <p:txBody>
          <a:bodyPr>
            <a:normAutofit fontScale="92500" lnSpcReduction="20000"/>
          </a:bodyPr>
          <a:lstStyle/>
          <a:p>
            <a:pPr lvl="1"/>
            <a:r>
              <a:rPr lang="en-US" dirty="0"/>
              <a:t>Adverse selection (also known as “cherry picking”)</a:t>
            </a:r>
          </a:p>
          <a:p>
            <a:pPr lvl="2"/>
            <a:r>
              <a:rPr lang="en-US" dirty="0"/>
              <a:t>Selecting or denying beneficiaries based on their illness profile or other discriminating factors, such as: </a:t>
            </a:r>
          </a:p>
          <a:p>
            <a:pPr lvl="3"/>
            <a:r>
              <a:rPr lang="en-US" dirty="0"/>
              <a:t>Retaining only healthy members</a:t>
            </a:r>
          </a:p>
          <a:p>
            <a:pPr lvl="3"/>
            <a:r>
              <a:rPr lang="en-US" dirty="0"/>
              <a:t>Excluding beneficiaries with certain profiles</a:t>
            </a:r>
          </a:p>
          <a:p>
            <a:pPr lvl="1"/>
            <a:endParaRPr lang="en-US" dirty="0"/>
          </a:p>
          <a:p>
            <a:pPr lvl="1"/>
            <a:r>
              <a:rPr lang="en-US" dirty="0"/>
              <a:t>Enrollment complaints</a:t>
            </a:r>
          </a:p>
          <a:p>
            <a:pPr lvl="2"/>
            <a:r>
              <a:rPr lang="en-US" dirty="0"/>
              <a:t>Enrollment of beneficiaries in a plan without beneficiary consent</a:t>
            </a:r>
          </a:p>
          <a:p>
            <a:pPr lvl="2"/>
            <a:r>
              <a:rPr lang="en-US" dirty="0"/>
              <a:t>Disenrolling (removing) a beneficiary from Original Medicare without his/her knowledge</a:t>
            </a:r>
          </a:p>
          <a:p>
            <a:pPr lvl="2"/>
            <a:r>
              <a:rPr lang="en-US" dirty="0"/>
              <a:t>Falsely telling a beneficiary that his/her physician or hospital accepts the plan</a:t>
            </a:r>
          </a:p>
          <a:p>
            <a:pPr lvl="2"/>
            <a:r>
              <a:rPr lang="en-US" dirty="0"/>
              <a:t>Misrepresentation of the plan’s:</a:t>
            </a:r>
          </a:p>
          <a:p>
            <a:pPr lvl="3"/>
            <a:r>
              <a:rPr lang="en-US" dirty="0"/>
              <a:t>Physician-to-patient ratio</a:t>
            </a:r>
          </a:p>
          <a:p>
            <a:pPr lvl="3"/>
            <a:r>
              <a:rPr lang="en-US" dirty="0"/>
              <a:t>Physician qualifications</a:t>
            </a:r>
          </a:p>
          <a:p>
            <a:pPr lvl="3"/>
            <a:r>
              <a:rPr lang="en-US" dirty="0"/>
              <a:t>Access to care</a:t>
            </a:r>
          </a:p>
          <a:p>
            <a:pPr lvl="3"/>
            <a:r>
              <a:rPr lang="en-US" dirty="0"/>
              <a:t>Service area</a:t>
            </a:r>
          </a:p>
          <a:p>
            <a:pPr lvl="3"/>
            <a:r>
              <a:rPr lang="en-US" dirty="0"/>
              <a:t>Providers available</a:t>
            </a:r>
          </a:p>
          <a:p>
            <a:pPr lvl="3"/>
            <a:endParaRPr lang="en-US" dirty="0"/>
          </a:p>
        </p:txBody>
      </p:sp>
      <p:pic>
        <p:nvPicPr>
          <p:cNvPr id="5" name="Picture 4">
            <a:extLst>
              <a:ext uri="{FF2B5EF4-FFF2-40B4-BE49-F238E27FC236}">
                <a16:creationId xmlns:a16="http://schemas.microsoft.com/office/drawing/2014/main" id="{1836102A-A030-4352-8CCF-BC1B25D4CBEF}"/>
              </a:ext>
            </a:extLst>
          </p:cNvPr>
          <p:cNvPicPr>
            <a:picLocks noChangeAspect="1"/>
          </p:cNvPicPr>
          <p:nvPr/>
        </p:nvPicPr>
        <p:blipFill>
          <a:blip r:embed="rId2"/>
          <a:stretch>
            <a:fillRect/>
          </a:stretch>
        </p:blipFill>
        <p:spPr>
          <a:xfrm>
            <a:off x="9475804" y="4581427"/>
            <a:ext cx="2326555" cy="2024570"/>
          </a:xfrm>
          <a:prstGeom prst="rect">
            <a:avLst/>
          </a:prstGeom>
        </p:spPr>
      </p:pic>
    </p:spTree>
    <p:extLst>
      <p:ext uri="{BB962C8B-B14F-4D97-AF65-F5344CB8AC3E}">
        <p14:creationId xmlns:p14="http://schemas.microsoft.com/office/powerpoint/2010/main" val="3844567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68B33-BA45-4E41-B170-0A62B1F1BDD0}"/>
              </a:ext>
            </a:extLst>
          </p:cNvPr>
          <p:cNvSpPr>
            <a:spLocks noGrp="1"/>
          </p:cNvSpPr>
          <p:nvPr>
            <p:ph type="title"/>
          </p:nvPr>
        </p:nvSpPr>
        <p:spPr/>
        <p:txBody>
          <a:bodyPr/>
          <a:lstStyle/>
          <a:p>
            <a:r>
              <a:rPr lang="en-US" dirty="0"/>
              <a:t>CMS SMP liaison complaint examples, continued</a:t>
            </a:r>
          </a:p>
        </p:txBody>
      </p:sp>
      <p:sp>
        <p:nvSpPr>
          <p:cNvPr id="3" name="Content Placeholder 2">
            <a:extLst>
              <a:ext uri="{FF2B5EF4-FFF2-40B4-BE49-F238E27FC236}">
                <a16:creationId xmlns:a16="http://schemas.microsoft.com/office/drawing/2014/main" id="{F9E34369-BC8F-4868-8434-3C90120A697A}"/>
              </a:ext>
            </a:extLst>
          </p:cNvPr>
          <p:cNvSpPr>
            <a:spLocks noGrp="1"/>
          </p:cNvSpPr>
          <p:nvPr>
            <p:ph idx="1"/>
          </p:nvPr>
        </p:nvSpPr>
        <p:spPr/>
        <p:txBody>
          <a:bodyPr/>
          <a:lstStyle/>
          <a:p>
            <a:pPr lvl="1"/>
            <a:r>
              <a:rPr lang="en-US" dirty="0"/>
              <a:t>Phishing scams</a:t>
            </a:r>
          </a:p>
          <a:p>
            <a:pPr lvl="2"/>
            <a:r>
              <a:rPr lang="en-US" dirty="0"/>
              <a:t>Unsolicited emails purporting to be a valid Part C or Part D plan or service</a:t>
            </a:r>
          </a:p>
          <a:p>
            <a:pPr lvl="2"/>
            <a:r>
              <a:rPr lang="en-US" dirty="0"/>
              <a:t>These emails often entice an individual to visit a fraudulent website and provide sensitive personal information </a:t>
            </a:r>
          </a:p>
          <a:p>
            <a:pPr marL="457200" lvl="1" indent="0">
              <a:buNone/>
            </a:pPr>
            <a:endParaRPr lang="en-US" dirty="0"/>
          </a:p>
          <a:p>
            <a:pPr lvl="1"/>
            <a:r>
              <a:rPr lang="en-US" dirty="0"/>
              <a:t>Marketing insurance products that do not exist</a:t>
            </a:r>
          </a:p>
        </p:txBody>
      </p:sp>
    </p:spTree>
    <p:extLst>
      <p:ext uri="{BB962C8B-B14F-4D97-AF65-F5344CB8AC3E}">
        <p14:creationId xmlns:p14="http://schemas.microsoft.com/office/powerpoint/2010/main" val="27750015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BE1B71C-8588-4EC1-9C60-4CB2E6905387}"/>
              </a:ext>
            </a:extLst>
          </p:cNvPr>
          <p:cNvSpPr>
            <a:spLocks noGrp="1"/>
          </p:cNvSpPr>
          <p:nvPr>
            <p:ph type="title"/>
          </p:nvPr>
        </p:nvSpPr>
        <p:spPr>
          <a:xfrm>
            <a:off x="1514292" y="513612"/>
            <a:ext cx="9894133" cy="1031216"/>
          </a:xfrm>
        </p:spPr>
        <p:txBody>
          <a:bodyPr anchor="b">
            <a:normAutofit/>
          </a:bodyPr>
          <a:lstStyle/>
          <a:p>
            <a:r>
              <a:rPr lang="en-US" dirty="0"/>
              <a:t>More information = stronger referral</a:t>
            </a:r>
          </a:p>
        </p:txBody>
      </p:sp>
      <p:pic>
        <p:nvPicPr>
          <p:cNvPr id="10" name="Picture 9">
            <a:extLst>
              <a:ext uri="{FF2B5EF4-FFF2-40B4-BE49-F238E27FC236}">
                <a16:creationId xmlns:a16="http://schemas.microsoft.com/office/drawing/2014/main" id="{F8DDE19E-550A-4353-B618-F87169D50711}"/>
              </a:ext>
            </a:extLst>
          </p:cNvPr>
          <p:cNvPicPr>
            <a:picLocks noChangeAspect="1"/>
          </p:cNvPicPr>
          <p:nvPr/>
        </p:nvPicPr>
        <p:blipFill>
          <a:blip r:embed="rId2"/>
          <a:stretch>
            <a:fillRect/>
          </a:stretch>
        </p:blipFill>
        <p:spPr>
          <a:xfrm>
            <a:off x="1588736" y="2589086"/>
            <a:ext cx="4920496" cy="2755478"/>
          </a:xfrm>
          <a:prstGeom prst="rect">
            <a:avLst/>
          </a:prstGeom>
        </p:spPr>
      </p:pic>
      <p:sp>
        <p:nvSpPr>
          <p:cNvPr id="15" name="Freeform: Shape 14">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17" name="Freeform: Shape 16">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2FD24439-FED9-43A2-9BFD-3614B106633D}"/>
              </a:ext>
            </a:extLst>
          </p:cNvPr>
          <p:cNvSpPr>
            <a:spLocks noGrp="1"/>
          </p:cNvSpPr>
          <p:nvPr>
            <p:ph idx="1"/>
          </p:nvPr>
        </p:nvSpPr>
        <p:spPr>
          <a:xfrm>
            <a:off x="7781373" y="2279151"/>
            <a:ext cx="3627063" cy="3387145"/>
          </a:xfrm>
        </p:spPr>
        <p:txBody>
          <a:bodyPr anchor="ctr">
            <a:normAutofit/>
          </a:bodyPr>
          <a:lstStyle/>
          <a:p>
            <a:r>
              <a:rPr lang="en-US" sz="2200"/>
              <a:t>Copies of mailings received</a:t>
            </a:r>
          </a:p>
          <a:p>
            <a:endParaRPr lang="en-US" sz="2200"/>
          </a:p>
          <a:p>
            <a:r>
              <a:rPr lang="en-US" sz="2200"/>
              <a:t>Copies of email received, including attachments</a:t>
            </a:r>
          </a:p>
          <a:p>
            <a:endParaRPr lang="en-US" sz="2200"/>
          </a:p>
          <a:p>
            <a:r>
              <a:rPr lang="en-US" sz="2200"/>
              <a:t>Agent name, company name, and phone number</a:t>
            </a:r>
          </a:p>
          <a:p>
            <a:pPr marL="0" indent="0">
              <a:buNone/>
            </a:pPr>
            <a:endParaRPr lang="en-US" sz="2200"/>
          </a:p>
        </p:txBody>
      </p:sp>
    </p:spTree>
    <p:extLst>
      <p:ext uri="{BB962C8B-B14F-4D97-AF65-F5344CB8AC3E}">
        <p14:creationId xmlns:p14="http://schemas.microsoft.com/office/powerpoint/2010/main" val="1541025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2587-4E18-4774-A3AE-D08EEF2E9B0F}"/>
              </a:ext>
            </a:extLst>
          </p:cNvPr>
          <p:cNvSpPr>
            <a:spLocks noGrp="1"/>
          </p:cNvSpPr>
          <p:nvPr>
            <p:ph type="title"/>
          </p:nvPr>
        </p:nvSpPr>
        <p:spPr/>
        <p:txBody>
          <a:bodyPr/>
          <a:lstStyle/>
          <a:p>
            <a:pPr algn="ctr"/>
            <a:r>
              <a:rPr lang="en-US" dirty="0"/>
              <a:t>Examples</a:t>
            </a:r>
          </a:p>
        </p:txBody>
      </p:sp>
      <p:sp>
        <p:nvSpPr>
          <p:cNvPr id="3" name="Content Placeholder 2">
            <a:extLst>
              <a:ext uri="{FF2B5EF4-FFF2-40B4-BE49-F238E27FC236}">
                <a16:creationId xmlns:a16="http://schemas.microsoft.com/office/drawing/2014/main" id="{D2F30CCB-4DEA-4EB0-B14B-03F84121A143}"/>
              </a:ext>
            </a:extLst>
          </p:cNvPr>
          <p:cNvSpPr>
            <a:spLocks noGrp="1"/>
          </p:cNvSpPr>
          <p:nvPr>
            <p:ph idx="1"/>
          </p:nvPr>
        </p:nvSpPr>
        <p:spPr>
          <a:xfrm>
            <a:off x="838200" y="1690688"/>
            <a:ext cx="10515600" cy="4486275"/>
          </a:xfrm>
        </p:spPr>
        <p:txBody>
          <a:bodyPr/>
          <a:lstStyle/>
          <a:p>
            <a:r>
              <a:rPr lang="en-US" dirty="0" err="1"/>
              <a:t>GothamChoice</a:t>
            </a:r>
            <a:r>
              <a:rPr lang="en-US" dirty="0"/>
              <a:t> PPO sends a letter to plan enrollees that tells them they can get their flu shot with a $0 copay.</a:t>
            </a:r>
          </a:p>
          <a:p>
            <a:pPr lvl="1"/>
            <a:r>
              <a:rPr lang="en-US" dirty="0"/>
              <a:t>Communication, because it is only provides information to current enrollees and is not meant to steer them toward a particular plan.</a:t>
            </a:r>
          </a:p>
          <a:p>
            <a:r>
              <a:rPr lang="en-US" dirty="0"/>
              <a:t>A billboard says that </a:t>
            </a:r>
            <a:r>
              <a:rPr lang="en-US" dirty="0" err="1"/>
              <a:t>GothamChoice</a:t>
            </a:r>
            <a:r>
              <a:rPr lang="en-US" dirty="0"/>
              <a:t> offers $0 premium plans in Gotham City.</a:t>
            </a:r>
          </a:p>
          <a:p>
            <a:pPr lvl="1"/>
            <a:r>
              <a:rPr lang="en-US" dirty="0"/>
              <a:t>Marketing, because the intent is to encourage individuals to enroll in a </a:t>
            </a:r>
            <a:r>
              <a:rPr lang="en-US" dirty="0" err="1"/>
              <a:t>GothamChoice</a:t>
            </a:r>
            <a:r>
              <a:rPr lang="en-US" dirty="0"/>
              <a:t> plan.</a:t>
            </a:r>
          </a:p>
        </p:txBody>
      </p:sp>
    </p:spTree>
    <p:extLst>
      <p:ext uri="{BB962C8B-B14F-4D97-AF65-F5344CB8AC3E}">
        <p14:creationId xmlns:p14="http://schemas.microsoft.com/office/powerpoint/2010/main" val="3525749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22208-E860-4528-818D-724B30449552}"/>
              </a:ext>
            </a:extLst>
          </p:cNvPr>
          <p:cNvSpPr>
            <a:spLocks noGrp="1"/>
          </p:cNvSpPr>
          <p:nvPr>
            <p:ph type="title"/>
          </p:nvPr>
        </p:nvSpPr>
        <p:spPr/>
        <p:txBody>
          <a:bodyPr/>
          <a:lstStyle/>
          <a:p>
            <a:pPr algn="ctr"/>
            <a:r>
              <a:rPr lang="en-US" dirty="0"/>
              <a:t>Marketing Materials</a:t>
            </a:r>
          </a:p>
        </p:txBody>
      </p:sp>
      <p:sp>
        <p:nvSpPr>
          <p:cNvPr id="3" name="Content Placeholder 2">
            <a:extLst>
              <a:ext uri="{FF2B5EF4-FFF2-40B4-BE49-F238E27FC236}">
                <a16:creationId xmlns:a16="http://schemas.microsoft.com/office/drawing/2014/main" id="{36DB517F-EAE1-4970-8BC3-9847C1F760DE}"/>
              </a:ext>
            </a:extLst>
          </p:cNvPr>
          <p:cNvSpPr>
            <a:spLocks noGrp="1"/>
          </p:cNvSpPr>
          <p:nvPr>
            <p:ph idx="1"/>
          </p:nvPr>
        </p:nvSpPr>
        <p:spPr>
          <a:xfrm>
            <a:off x="838200" y="1536192"/>
            <a:ext cx="10515600" cy="4640771"/>
          </a:xfrm>
        </p:spPr>
        <p:txBody>
          <a:bodyPr/>
          <a:lstStyle/>
          <a:p>
            <a:r>
              <a:rPr lang="en-US" dirty="0"/>
              <a:t>Must follow certain rules so that they are not misleading or inaccurate. Plans cannot:</a:t>
            </a:r>
          </a:p>
          <a:p>
            <a:pPr lvl="1"/>
            <a:r>
              <a:rPr lang="en-US" dirty="0"/>
              <a:t>Cannot suggest their plan is preferred by or from Medicare or the Department of Health and Human Services</a:t>
            </a:r>
          </a:p>
          <a:p>
            <a:pPr lvl="2"/>
            <a:r>
              <a:rPr lang="en-US" dirty="0"/>
              <a:t>Can use Medicare in plan name as long as it follows the plan name (e.g., UHC Medicare Complete) and the usage does not suggest that Medicare endorses that particular plan</a:t>
            </a:r>
          </a:p>
          <a:p>
            <a:pPr lvl="1"/>
            <a:r>
              <a:rPr lang="en-US" dirty="0"/>
              <a:t>Say they will keep a beneficiary enrolled even if the beneficiary fails to pay premiums</a:t>
            </a:r>
          </a:p>
          <a:p>
            <a:pPr lvl="1"/>
            <a:r>
              <a:rPr lang="en-US" dirty="0"/>
              <a:t>Use the word “free” to describe a zero-dollar premium</a:t>
            </a:r>
          </a:p>
          <a:p>
            <a:pPr lvl="2"/>
            <a:r>
              <a:rPr lang="en-US" dirty="0"/>
              <a:t>Can say that plan has a zero-dollar premium or use the word “Free” when describing mandatory, supplemental, and preventive benefits provided with no cost-sharing for all enrollees</a:t>
            </a:r>
          </a:p>
          <a:p>
            <a:pPr marL="457200" lvl="1" indent="0">
              <a:buNone/>
            </a:pPr>
            <a:endParaRPr lang="en-US" dirty="0"/>
          </a:p>
        </p:txBody>
      </p:sp>
    </p:spTree>
    <p:extLst>
      <p:ext uri="{BB962C8B-B14F-4D97-AF65-F5344CB8AC3E}">
        <p14:creationId xmlns:p14="http://schemas.microsoft.com/office/powerpoint/2010/main" val="1934635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B30989-7110-449A-8BD7-90D1C03986D4}"/>
              </a:ext>
            </a:extLst>
          </p:cNvPr>
          <p:cNvPicPr>
            <a:picLocks noChangeAspect="1"/>
          </p:cNvPicPr>
          <p:nvPr/>
        </p:nvPicPr>
        <p:blipFill>
          <a:blip r:embed="rId2"/>
          <a:stretch>
            <a:fillRect/>
          </a:stretch>
        </p:blipFill>
        <p:spPr>
          <a:xfrm>
            <a:off x="1505700" y="0"/>
            <a:ext cx="9180599" cy="6858000"/>
          </a:xfrm>
          <a:prstGeom prst="rect">
            <a:avLst/>
          </a:prstGeom>
        </p:spPr>
      </p:pic>
    </p:spTree>
    <p:extLst>
      <p:ext uri="{BB962C8B-B14F-4D97-AF65-F5344CB8AC3E}">
        <p14:creationId xmlns:p14="http://schemas.microsoft.com/office/powerpoint/2010/main" val="1464370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A93832-EEDF-4A40-BDD1-0B733B1D8244}"/>
              </a:ext>
            </a:extLst>
          </p:cNvPr>
          <p:cNvPicPr>
            <a:picLocks noChangeAspect="1"/>
          </p:cNvPicPr>
          <p:nvPr/>
        </p:nvPicPr>
        <p:blipFill>
          <a:blip r:embed="rId2"/>
          <a:stretch>
            <a:fillRect/>
          </a:stretch>
        </p:blipFill>
        <p:spPr>
          <a:xfrm>
            <a:off x="2890771" y="5426427"/>
            <a:ext cx="6628571" cy="971429"/>
          </a:xfrm>
          <a:prstGeom prst="rect">
            <a:avLst/>
          </a:prstGeom>
        </p:spPr>
      </p:pic>
    </p:spTree>
    <p:extLst>
      <p:ext uri="{BB962C8B-B14F-4D97-AF65-F5344CB8AC3E}">
        <p14:creationId xmlns:p14="http://schemas.microsoft.com/office/powerpoint/2010/main" val="3249936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82EE96-9875-4E09-B742-6D908B67488D}"/>
              </a:ext>
            </a:extLst>
          </p:cNvPr>
          <p:cNvPicPr>
            <a:picLocks noChangeAspect="1"/>
          </p:cNvPicPr>
          <p:nvPr/>
        </p:nvPicPr>
        <p:blipFill>
          <a:blip r:embed="rId2"/>
          <a:stretch>
            <a:fillRect/>
          </a:stretch>
        </p:blipFill>
        <p:spPr>
          <a:xfrm>
            <a:off x="0" y="466833"/>
            <a:ext cx="12192000" cy="5924333"/>
          </a:xfrm>
          <a:prstGeom prst="rect">
            <a:avLst/>
          </a:prstGeom>
        </p:spPr>
      </p:pic>
    </p:spTree>
    <p:extLst>
      <p:ext uri="{BB962C8B-B14F-4D97-AF65-F5344CB8AC3E}">
        <p14:creationId xmlns:p14="http://schemas.microsoft.com/office/powerpoint/2010/main" val="4206644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medicare coverage helpline">
            <a:extLst>
              <a:ext uri="{FF2B5EF4-FFF2-40B4-BE49-F238E27FC236}">
                <a16:creationId xmlns:a16="http://schemas.microsoft.com/office/drawing/2014/main" id="{C16BC53E-F145-431C-B948-B7FE9988B3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752475"/>
            <a:ext cx="9525000" cy="535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7592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TotalTime>
  <Words>1980</Words>
  <Application>Microsoft Office PowerPoint</Application>
  <PresentationFormat>Widescreen</PresentationFormat>
  <Paragraphs>180</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Medicare Marketing Guidelines</vt:lpstr>
      <vt:lpstr>Background</vt:lpstr>
      <vt:lpstr>Communication vs. Marketing</vt:lpstr>
      <vt:lpstr>Examples</vt:lpstr>
      <vt:lpstr>Marketing Materials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Marketing Timing</vt:lpstr>
      <vt:lpstr>Contacting Beneficiaries During Fall OEP</vt:lpstr>
      <vt:lpstr>Contacting Beneficiaries By Phone</vt:lpstr>
      <vt:lpstr>Electronic Communication With Enrollees</vt:lpstr>
      <vt:lpstr>Where To Contact Beneficiaries</vt:lpstr>
      <vt:lpstr>Gifts and Meals</vt:lpstr>
      <vt:lpstr>Medicare Advantage OEP Jan. 1 – Mar. 31</vt:lpstr>
      <vt:lpstr>Appointments with Plan Representatives</vt:lpstr>
      <vt:lpstr>Tips for Clients during Fall OEP</vt:lpstr>
      <vt:lpstr>PowerPoint Presentation</vt:lpstr>
      <vt:lpstr>PowerPoint Presentation</vt:lpstr>
      <vt:lpstr>PowerPoint Presentation</vt:lpstr>
      <vt:lpstr>PowerPoint Presentation</vt:lpstr>
      <vt:lpstr>PowerPoint Presentation</vt:lpstr>
      <vt:lpstr>How can the  Wisconsin Senior Medicare Patrol help?</vt:lpstr>
      <vt:lpstr>SMP Education </vt:lpstr>
      <vt:lpstr>SMP Referral Process</vt:lpstr>
      <vt:lpstr>CMS SMP liaison complaint examples, continued</vt:lpstr>
      <vt:lpstr>CMS SMP liaison complaint examples, continued</vt:lpstr>
      <vt:lpstr>More information = stronger referral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Medicare Marketing Guidelines</dc:title>
  <dc:creator>Amanda Grady</dc:creator>
  <cp:lastModifiedBy>Amanda Grady</cp:lastModifiedBy>
  <cp:revision>34</cp:revision>
  <cp:lastPrinted>2019-08-12T20:45:02Z</cp:lastPrinted>
  <dcterms:created xsi:type="dcterms:W3CDTF">2019-08-11T16:35:00Z</dcterms:created>
  <dcterms:modified xsi:type="dcterms:W3CDTF">2019-08-13T14:43:24Z</dcterms:modified>
</cp:coreProperties>
</file>