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handoutMasterIdLst>
    <p:handoutMasterId r:id="rId52"/>
  </p:handoutMasterIdLst>
  <p:sldIdLst>
    <p:sldId id="256" r:id="rId5"/>
    <p:sldId id="319" r:id="rId6"/>
    <p:sldId id="275" r:id="rId7"/>
    <p:sldId id="272" r:id="rId8"/>
    <p:sldId id="273" r:id="rId9"/>
    <p:sldId id="274" r:id="rId10"/>
    <p:sldId id="276" r:id="rId11"/>
    <p:sldId id="277" r:id="rId12"/>
    <p:sldId id="280" r:id="rId13"/>
    <p:sldId id="279" r:id="rId14"/>
    <p:sldId id="281" r:id="rId15"/>
    <p:sldId id="282" r:id="rId16"/>
    <p:sldId id="283" r:id="rId17"/>
    <p:sldId id="286" r:id="rId18"/>
    <p:sldId id="285" r:id="rId19"/>
    <p:sldId id="303" r:id="rId20"/>
    <p:sldId id="304" r:id="rId21"/>
    <p:sldId id="305" r:id="rId22"/>
    <p:sldId id="306" r:id="rId23"/>
    <p:sldId id="307" r:id="rId24"/>
    <p:sldId id="287" r:id="rId25"/>
    <p:sldId id="315" r:id="rId26"/>
    <p:sldId id="288" r:id="rId27"/>
    <p:sldId id="289" r:id="rId28"/>
    <p:sldId id="312" r:id="rId29"/>
    <p:sldId id="317" r:id="rId30"/>
    <p:sldId id="322" r:id="rId31"/>
    <p:sldId id="313" r:id="rId32"/>
    <p:sldId id="290" r:id="rId33"/>
    <p:sldId id="291" r:id="rId34"/>
    <p:sldId id="292" r:id="rId35"/>
    <p:sldId id="293" r:id="rId36"/>
    <p:sldId id="294" r:id="rId37"/>
    <p:sldId id="295" r:id="rId38"/>
    <p:sldId id="296" r:id="rId39"/>
    <p:sldId id="320" r:id="rId40"/>
    <p:sldId id="309" r:id="rId41"/>
    <p:sldId id="321" r:id="rId42"/>
    <p:sldId id="310" r:id="rId43"/>
    <p:sldId id="311" r:id="rId44"/>
    <p:sldId id="298" r:id="rId45"/>
    <p:sldId id="299" r:id="rId46"/>
    <p:sldId id="318" r:id="rId47"/>
    <p:sldId id="300" r:id="rId48"/>
    <p:sldId id="301" r:id="rId49"/>
    <p:sldId id="302" r:id="rId50"/>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492" autoAdjust="0"/>
  </p:normalViewPr>
  <p:slideViewPr>
    <p:cSldViewPr>
      <p:cViewPr varScale="1">
        <p:scale>
          <a:sx n="67" d="100"/>
          <a:sy n="67" d="100"/>
        </p:scale>
        <p:origin x="82" y="96"/>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05E03B7-B591-4A2A-B695-014C5A39F13E}" type="datetimeFigureOut">
              <a:rPr lang="en-US"/>
              <a:t>11/2/2020</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DFBD7B-E4FB-4AA8-9540-FD148073ACB3}" type="datetimeFigureOut">
              <a:rPr lang="en-US"/>
              <a:t>11/2/2020</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11/2/2020</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11/2/2020</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11/2/2020</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11/2/2020</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11/2/2020</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11/2/2020</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11/2/2020</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11/2/2020</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11/2/2020</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11/2/2020</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11/2/2020</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11/2/2020</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emhandbooks.wisconsin.gov/fsh/fsh.htm" TargetMode="External"/><Relationship Id="rId2" Type="http://schemas.openxmlformats.org/officeDocument/2006/relationships/hyperlink" Target="https://www.dhs.wisconsin.gov/foodshare/index.htm" TargetMode="External"/><Relationship Id="rId1" Type="http://schemas.openxmlformats.org/officeDocument/2006/relationships/slideLayout" Target="../slideLayouts/slideLayout2.xml"/><Relationship Id="rId5" Type="http://schemas.openxmlformats.org/officeDocument/2006/relationships/hyperlink" Target="https://www.fns.usda.gov/snap/supplemental-nutrition-assistance-program" TargetMode="External"/><Relationship Id="rId4" Type="http://schemas.openxmlformats.org/officeDocument/2006/relationships/hyperlink" Target="https://access.wisconsin.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cbpp.org/snap-retailers-database#Wisconsi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FoodShare</a:t>
            </a:r>
            <a:r>
              <a:rPr lang="en-US" dirty="0"/>
              <a:t> Wisconsin</a:t>
            </a:r>
          </a:p>
        </p:txBody>
      </p:sp>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8644-244D-46A5-B66D-0BDC8CA2AC9E}"/>
              </a:ext>
            </a:extLst>
          </p:cNvPr>
          <p:cNvSpPr>
            <a:spLocks noGrp="1"/>
          </p:cNvSpPr>
          <p:nvPr>
            <p:ph type="title"/>
          </p:nvPr>
        </p:nvSpPr>
        <p:spPr/>
        <p:txBody>
          <a:bodyPr/>
          <a:lstStyle/>
          <a:p>
            <a:r>
              <a:rPr lang="en-US" dirty="0"/>
              <a:t>Where Can You Use the Quest Card?</a:t>
            </a:r>
          </a:p>
        </p:txBody>
      </p:sp>
      <p:sp>
        <p:nvSpPr>
          <p:cNvPr id="3" name="Content Placeholder 2">
            <a:extLst>
              <a:ext uri="{FF2B5EF4-FFF2-40B4-BE49-F238E27FC236}">
                <a16:creationId xmlns:a16="http://schemas.microsoft.com/office/drawing/2014/main" id="{F4F1A6BB-8FDD-4292-B4C7-3967D103F1FB}"/>
              </a:ext>
            </a:extLst>
          </p:cNvPr>
          <p:cNvSpPr>
            <a:spLocks noGrp="1"/>
          </p:cNvSpPr>
          <p:nvPr>
            <p:ph idx="1"/>
          </p:nvPr>
        </p:nvSpPr>
        <p:spPr/>
        <p:txBody>
          <a:bodyPr/>
          <a:lstStyle/>
          <a:p>
            <a:r>
              <a:rPr lang="en-US" dirty="0"/>
              <a:t>Grocery Stores (and many more!)</a:t>
            </a:r>
          </a:p>
          <a:p>
            <a:r>
              <a:rPr lang="en-US" dirty="0"/>
              <a:t>Some Nutrition Sites</a:t>
            </a:r>
          </a:p>
          <a:p>
            <a:r>
              <a:rPr lang="en-US" dirty="0"/>
              <a:t>Farmers Markets</a:t>
            </a:r>
          </a:p>
          <a:p>
            <a:r>
              <a:rPr lang="en-US" dirty="0"/>
              <a:t>Look for “EBT” (Electronic Benefits Transfer) sign</a:t>
            </a:r>
          </a:p>
          <a:p>
            <a:r>
              <a:rPr lang="en-US" dirty="0"/>
              <a:t>Call retailor ahead of time</a:t>
            </a:r>
          </a:p>
          <a:p>
            <a:r>
              <a:rPr lang="en-US" dirty="0"/>
              <a:t>Accompany client the first time</a:t>
            </a:r>
          </a:p>
        </p:txBody>
      </p:sp>
    </p:spTree>
    <p:extLst>
      <p:ext uri="{BB962C8B-B14F-4D97-AF65-F5344CB8AC3E}">
        <p14:creationId xmlns:p14="http://schemas.microsoft.com/office/powerpoint/2010/main" val="345274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D3359-BEB9-4917-B7AD-19B59D4CF469}"/>
              </a:ext>
            </a:extLst>
          </p:cNvPr>
          <p:cNvSpPr>
            <a:spLocks noGrp="1"/>
          </p:cNvSpPr>
          <p:nvPr>
            <p:ph type="title"/>
          </p:nvPr>
        </p:nvSpPr>
        <p:spPr/>
        <p:txBody>
          <a:bodyPr/>
          <a:lstStyle/>
          <a:p>
            <a:r>
              <a:rPr lang="en-US" dirty="0"/>
              <a:t>What Can Be Purchased?</a:t>
            </a:r>
          </a:p>
        </p:txBody>
      </p:sp>
      <p:sp>
        <p:nvSpPr>
          <p:cNvPr id="3" name="Content Placeholder 2">
            <a:extLst>
              <a:ext uri="{FF2B5EF4-FFF2-40B4-BE49-F238E27FC236}">
                <a16:creationId xmlns:a16="http://schemas.microsoft.com/office/drawing/2014/main" id="{DBF15FE0-4E70-4FA5-881E-A4E4A61034ED}"/>
              </a:ext>
            </a:extLst>
          </p:cNvPr>
          <p:cNvSpPr>
            <a:spLocks noGrp="1"/>
          </p:cNvSpPr>
          <p:nvPr>
            <p:ph idx="1"/>
          </p:nvPr>
        </p:nvSpPr>
        <p:spPr/>
        <p:txBody>
          <a:bodyPr/>
          <a:lstStyle/>
          <a:p>
            <a:r>
              <a:rPr lang="en-US" dirty="0"/>
              <a:t>Fruits and vegetables</a:t>
            </a:r>
          </a:p>
          <a:p>
            <a:r>
              <a:rPr lang="en-US" dirty="0"/>
              <a:t>Meat, poultry, and fish</a:t>
            </a:r>
          </a:p>
          <a:p>
            <a:r>
              <a:rPr lang="en-US" dirty="0"/>
              <a:t>Dairy products</a:t>
            </a:r>
          </a:p>
          <a:p>
            <a:r>
              <a:rPr lang="en-US" dirty="0"/>
              <a:t>Breads and cereals</a:t>
            </a:r>
          </a:p>
          <a:p>
            <a:r>
              <a:rPr lang="en-US" dirty="0"/>
              <a:t>Other foods such as snack foods and non-alcoholic beverages</a:t>
            </a:r>
          </a:p>
          <a:p>
            <a:r>
              <a:rPr lang="en-US" dirty="0"/>
              <a:t>Seeds and plants that produce food for the household to eat</a:t>
            </a:r>
          </a:p>
          <a:p>
            <a:endParaRPr lang="en-US" dirty="0"/>
          </a:p>
        </p:txBody>
      </p:sp>
    </p:spTree>
    <p:extLst>
      <p:ext uri="{BB962C8B-B14F-4D97-AF65-F5344CB8AC3E}">
        <p14:creationId xmlns:p14="http://schemas.microsoft.com/office/powerpoint/2010/main" val="275057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1222E-FBEB-4850-AE35-FF99CF05936D}"/>
              </a:ext>
            </a:extLst>
          </p:cNvPr>
          <p:cNvSpPr>
            <a:spLocks noGrp="1"/>
          </p:cNvSpPr>
          <p:nvPr>
            <p:ph type="title"/>
          </p:nvPr>
        </p:nvSpPr>
        <p:spPr/>
        <p:txBody>
          <a:bodyPr/>
          <a:lstStyle/>
          <a:p>
            <a:r>
              <a:rPr lang="en-US" dirty="0"/>
              <a:t>What Cannot Be Purchased?</a:t>
            </a:r>
          </a:p>
        </p:txBody>
      </p:sp>
      <p:sp>
        <p:nvSpPr>
          <p:cNvPr id="3" name="Content Placeholder 2">
            <a:extLst>
              <a:ext uri="{FF2B5EF4-FFF2-40B4-BE49-F238E27FC236}">
                <a16:creationId xmlns:a16="http://schemas.microsoft.com/office/drawing/2014/main" id="{764015D8-0CFE-4FE0-8133-98BC3D36C39F}"/>
              </a:ext>
            </a:extLst>
          </p:cNvPr>
          <p:cNvSpPr>
            <a:spLocks noGrp="1"/>
          </p:cNvSpPr>
          <p:nvPr>
            <p:ph idx="1"/>
          </p:nvPr>
        </p:nvSpPr>
        <p:spPr/>
        <p:txBody>
          <a:bodyPr>
            <a:normAutofit fontScale="92500" lnSpcReduction="20000"/>
          </a:bodyPr>
          <a:lstStyle/>
          <a:p>
            <a:r>
              <a:rPr lang="en-US" dirty="0"/>
              <a:t>Beer, wine, liquor, cigarettes, or tobacco</a:t>
            </a:r>
          </a:p>
          <a:p>
            <a:r>
              <a:rPr lang="en-US" dirty="0"/>
              <a:t>Vitamins, medicines, and supplements</a:t>
            </a:r>
          </a:p>
          <a:p>
            <a:r>
              <a:rPr lang="en-US" dirty="0"/>
              <a:t>Live animals (except shellfish, fish removed from water, and animals slaughtered prior to pick-up from the store)</a:t>
            </a:r>
          </a:p>
          <a:p>
            <a:r>
              <a:rPr lang="en-US" dirty="0"/>
              <a:t>Prepared Foods fit for immediate consumption</a:t>
            </a:r>
          </a:p>
          <a:p>
            <a:r>
              <a:rPr lang="en-US" dirty="0"/>
              <a:t>Hot foods</a:t>
            </a:r>
          </a:p>
          <a:p>
            <a:r>
              <a:rPr lang="en-US" dirty="0"/>
              <a:t>Any nonfood items such as:</a:t>
            </a:r>
          </a:p>
          <a:p>
            <a:pPr lvl="1"/>
            <a:r>
              <a:rPr lang="en-US" dirty="0"/>
              <a:t>Pet foods  </a:t>
            </a:r>
          </a:p>
          <a:p>
            <a:pPr lvl="1"/>
            <a:r>
              <a:rPr lang="en-US" dirty="0"/>
              <a:t>Cleaning supplies, paper products, and other household supplies</a:t>
            </a:r>
          </a:p>
          <a:p>
            <a:pPr lvl="1"/>
            <a:r>
              <a:rPr lang="en-US" dirty="0"/>
              <a:t>Hygiene items, cosmetics</a:t>
            </a:r>
          </a:p>
          <a:p>
            <a:endParaRPr lang="en-US" dirty="0"/>
          </a:p>
        </p:txBody>
      </p:sp>
    </p:spTree>
    <p:extLst>
      <p:ext uri="{BB962C8B-B14F-4D97-AF65-F5344CB8AC3E}">
        <p14:creationId xmlns:p14="http://schemas.microsoft.com/office/powerpoint/2010/main" val="40127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EF1-08EE-4A06-ADEE-B156E66B5860}"/>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04F4ECFC-8523-43EF-8178-FA547B467AEF}"/>
              </a:ext>
            </a:extLst>
          </p:cNvPr>
          <p:cNvSpPr>
            <a:spLocks noGrp="1"/>
          </p:cNvSpPr>
          <p:nvPr>
            <p:ph idx="1"/>
          </p:nvPr>
        </p:nvSpPr>
        <p:spPr/>
        <p:txBody>
          <a:bodyPr/>
          <a:lstStyle/>
          <a:p>
            <a:r>
              <a:rPr lang="en-US" dirty="0"/>
              <a:t>Non-Financial Criteria</a:t>
            </a:r>
          </a:p>
          <a:p>
            <a:r>
              <a:rPr lang="en-US" dirty="0"/>
              <a:t>Financial Criteria</a:t>
            </a:r>
          </a:p>
        </p:txBody>
      </p:sp>
    </p:spTree>
    <p:extLst>
      <p:ext uri="{BB962C8B-B14F-4D97-AF65-F5344CB8AC3E}">
        <p14:creationId xmlns:p14="http://schemas.microsoft.com/office/powerpoint/2010/main" val="223554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2EEF1-08EE-4A06-ADEE-B156E66B5860}"/>
              </a:ext>
            </a:extLst>
          </p:cNvPr>
          <p:cNvSpPr>
            <a:spLocks noGrp="1"/>
          </p:cNvSpPr>
          <p:nvPr>
            <p:ph type="title"/>
          </p:nvPr>
        </p:nvSpPr>
        <p:spPr/>
        <p:txBody>
          <a:bodyPr>
            <a:normAutofit/>
          </a:bodyPr>
          <a:lstStyle/>
          <a:p>
            <a:r>
              <a:rPr lang="en-US" sz="3300" dirty="0"/>
              <a:t>Non-Financial Criteria – Residency and Citizenship</a:t>
            </a:r>
          </a:p>
        </p:txBody>
      </p:sp>
      <p:sp>
        <p:nvSpPr>
          <p:cNvPr id="3" name="Content Placeholder 2">
            <a:extLst>
              <a:ext uri="{FF2B5EF4-FFF2-40B4-BE49-F238E27FC236}">
                <a16:creationId xmlns:a16="http://schemas.microsoft.com/office/drawing/2014/main" id="{04F4ECFC-8523-43EF-8178-FA547B467AEF}"/>
              </a:ext>
            </a:extLst>
          </p:cNvPr>
          <p:cNvSpPr>
            <a:spLocks noGrp="1"/>
          </p:cNvSpPr>
          <p:nvPr>
            <p:ph idx="1"/>
          </p:nvPr>
        </p:nvSpPr>
        <p:spPr/>
        <p:txBody>
          <a:bodyPr/>
          <a:lstStyle/>
          <a:p>
            <a:r>
              <a:rPr lang="en-US" dirty="0"/>
              <a:t>Must be a resident of Wisconsin</a:t>
            </a:r>
          </a:p>
          <a:p>
            <a:r>
              <a:rPr lang="en-US" dirty="0"/>
              <a:t>U.S. Citizenship is not required</a:t>
            </a:r>
          </a:p>
          <a:p>
            <a:pPr lvl="1"/>
            <a:r>
              <a:rPr lang="en-US" dirty="0"/>
              <a:t>May be eligible even if a non-citizen</a:t>
            </a:r>
          </a:p>
          <a:p>
            <a:pPr lvl="2"/>
            <a:r>
              <a:rPr lang="en-US" sz="2200" dirty="0"/>
              <a:t>Many different categories of non-citizenship</a:t>
            </a:r>
          </a:p>
          <a:p>
            <a:pPr lvl="2"/>
            <a:r>
              <a:rPr lang="en-US" sz="2200" dirty="0"/>
              <a:t>See FSH 3.12.1</a:t>
            </a:r>
          </a:p>
        </p:txBody>
      </p:sp>
    </p:spTree>
    <p:extLst>
      <p:ext uri="{BB962C8B-B14F-4D97-AF65-F5344CB8AC3E}">
        <p14:creationId xmlns:p14="http://schemas.microsoft.com/office/powerpoint/2010/main" val="331423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32D95-25A5-4A41-A0A0-712BDC73DE53}"/>
              </a:ext>
            </a:extLst>
          </p:cNvPr>
          <p:cNvSpPr>
            <a:spLocks noGrp="1"/>
          </p:cNvSpPr>
          <p:nvPr>
            <p:ph type="title"/>
          </p:nvPr>
        </p:nvSpPr>
        <p:spPr/>
        <p:txBody>
          <a:bodyPr/>
          <a:lstStyle/>
          <a:p>
            <a:r>
              <a:rPr lang="en-US" dirty="0"/>
              <a:t>Non-Financial Criteria – Work Requirements</a:t>
            </a:r>
          </a:p>
        </p:txBody>
      </p:sp>
      <p:sp>
        <p:nvSpPr>
          <p:cNvPr id="3" name="Content Placeholder 2">
            <a:extLst>
              <a:ext uri="{FF2B5EF4-FFF2-40B4-BE49-F238E27FC236}">
                <a16:creationId xmlns:a16="http://schemas.microsoft.com/office/drawing/2014/main" id="{7E3DBE66-4626-4B46-84CD-9E70F18F0297}"/>
              </a:ext>
            </a:extLst>
          </p:cNvPr>
          <p:cNvSpPr>
            <a:spLocks noGrp="1"/>
          </p:cNvSpPr>
          <p:nvPr>
            <p:ph idx="1"/>
          </p:nvPr>
        </p:nvSpPr>
        <p:spPr/>
        <p:txBody>
          <a:bodyPr/>
          <a:lstStyle/>
          <a:p>
            <a:r>
              <a:rPr lang="en-US" dirty="0"/>
              <a:t>Able-Bodied Adults Without Dependents (ABAWD)</a:t>
            </a:r>
          </a:p>
          <a:p>
            <a:pPr lvl="1"/>
            <a:r>
              <a:rPr lang="en-US" dirty="0"/>
              <a:t>Additional work requirements – outside scope of presentation</a:t>
            </a:r>
          </a:p>
          <a:p>
            <a:r>
              <a:rPr lang="en-US" dirty="0"/>
              <a:t>Non-ABAWD</a:t>
            </a:r>
          </a:p>
          <a:p>
            <a:pPr lvl="1"/>
            <a:r>
              <a:rPr lang="en-US" dirty="0"/>
              <a:t>Standard work requirements</a:t>
            </a:r>
          </a:p>
        </p:txBody>
      </p:sp>
    </p:spTree>
    <p:extLst>
      <p:ext uri="{BB962C8B-B14F-4D97-AF65-F5344CB8AC3E}">
        <p14:creationId xmlns:p14="http://schemas.microsoft.com/office/powerpoint/2010/main" val="2365463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745C-54AB-4BC2-B440-62F4C4C6B454}"/>
              </a:ext>
            </a:extLst>
          </p:cNvPr>
          <p:cNvSpPr>
            <a:spLocks noGrp="1"/>
          </p:cNvSpPr>
          <p:nvPr>
            <p:ph type="title"/>
          </p:nvPr>
        </p:nvSpPr>
        <p:spPr/>
        <p:txBody>
          <a:bodyPr>
            <a:normAutofit/>
          </a:bodyPr>
          <a:lstStyle/>
          <a:p>
            <a:r>
              <a:rPr lang="en-US" dirty="0"/>
              <a:t>Work Requirements - Registration</a:t>
            </a:r>
          </a:p>
        </p:txBody>
      </p:sp>
      <p:sp>
        <p:nvSpPr>
          <p:cNvPr id="3" name="Content Placeholder 2">
            <a:extLst>
              <a:ext uri="{FF2B5EF4-FFF2-40B4-BE49-F238E27FC236}">
                <a16:creationId xmlns:a16="http://schemas.microsoft.com/office/drawing/2014/main" id="{0D41EA1D-4E3A-49FD-9DE2-D033253D5584}"/>
              </a:ext>
            </a:extLst>
          </p:cNvPr>
          <p:cNvSpPr>
            <a:spLocks noGrp="1"/>
          </p:cNvSpPr>
          <p:nvPr>
            <p:ph idx="1"/>
          </p:nvPr>
        </p:nvSpPr>
        <p:spPr/>
        <p:txBody>
          <a:bodyPr/>
          <a:lstStyle/>
          <a:p>
            <a:r>
              <a:rPr lang="en-US" dirty="0"/>
              <a:t>All applicants ages 16-59 must comply with work registration requirements UNLESS</a:t>
            </a:r>
          </a:p>
          <a:p>
            <a:pPr lvl="1"/>
            <a:r>
              <a:rPr lang="en-US" dirty="0"/>
              <a:t>Meet an exemption OR</a:t>
            </a:r>
          </a:p>
          <a:p>
            <a:pPr lvl="1"/>
            <a:r>
              <a:rPr lang="en-US" dirty="0"/>
              <a:t>Show good cause for non-compliance</a:t>
            </a:r>
          </a:p>
          <a:p>
            <a:r>
              <a:rPr lang="en-US" dirty="0"/>
              <a:t>Applicants who do not meet the requirements are sanctioned from receiving </a:t>
            </a:r>
            <a:r>
              <a:rPr lang="en-US" dirty="0" err="1"/>
              <a:t>FoodShare</a:t>
            </a:r>
            <a:r>
              <a:rPr lang="en-US" dirty="0"/>
              <a:t> benefits</a:t>
            </a:r>
          </a:p>
        </p:txBody>
      </p:sp>
    </p:spTree>
    <p:extLst>
      <p:ext uri="{BB962C8B-B14F-4D97-AF65-F5344CB8AC3E}">
        <p14:creationId xmlns:p14="http://schemas.microsoft.com/office/powerpoint/2010/main" val="276537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745C-54AB-4BC2-B440-62F4C4C6B454}"/>
              </a:ext>
            </a:extLst>
          </p:cNvPr>
          <p:cNvSpPr>
            <a:spLocks noGrp="1"/>
          </p:cNvSpPr>
          <p:nvPr>
            <p:ph type="title"/>
          </p:nvPr>
        </p:nvSpPr>
        <p:spPr/>
        <p:txBody>
          <a:bodyPr>
            <a:normAutofit/>
          </a:bodyPr>
          <a:lstStyle/>
          <a:p>
            <a:r>
              <a:rPr lang="en-US" dirty="0"/>
              <a:t>Work Requirements – Registration (cont.)</a:t>
            </a:r>
          </a:p>
        </p:txBody>
      </p:sp>
      <p:sp>
        <p:nvSpPr>
          <p:cNvPr id="3" name="Content Placeholder 2">
            <a:extLst>
              <a:ext uri="{FF2B5EF4-FFF2-40B4-BE49-F238E27FC236}">
                <a16:creationId xmlns:a16="http://schemas.microsoft.com/office/drawing/2014/main" id="{0D41EA1D-4E3A-49FD-9DE2-D033253D5584}"/>
              </a:ext>
            </a:extLst>
          </p:cNvPr>
          <p:cNvSpPr>
            <a:spLocks noGrp="1"/>
          </p:cNvSpPr>
          <p:nvPr>
            <p:ph idx="1"/>
          </p:nvPr>
        </p:nvSpPr>
        <p:spPr/>
        <p:txBody>
          <a:bodyPr/>
          <a:lstStyle/>
          <a:p>
            <a:r>
              <a:rPr lang="en-US" dirty="0"/>
              <a:t>Must register at the time of application and every 12 months thereafter</a:t>
            </a:r>
          </a:p>
          <a:p>
            <a:r>
              <a:rPr lang="en-US" dirty="0"/>
              <a:t>A person working 30 or more hours per week must not voluntarily and without good cause quit that job or reduce hours to less than 30 per week</a:t>
            </a:r>
          </a:p>
          <a:p>
            <a:r>
              <a:rPr lang="en-US" dirty="0"/>
              <a:t>Must not turn down ‘suitable employment’ without good cause</a:t>
            </a:r>
          </a:p>
          <a:p>
            <a:r>
              <a:rPr lang="en-US" dirty="0"/>
              <a:t>If enrolled in UI or W-2 or applying for UI, must continue to meet their program work requirements</a:t>
            </a:r>
          </a:p>
        </p:txBody>
      </p:sp>
    </p:spTree>
    <p:extLst>
      <p:ext uri="{BB962C8B-B14F-4D97-AF65-F5344CB8AC3E}">
        <p14:creationId xmlns:p14="http://schemas.microsoft.com/office/powerpoint/2010/main" val="1630641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9BD8-4B4D-44A9-953D-B68995653B8E}"/>
              </a:ext>
            </a:extLst>
          </p:cNvPr>
          <p:cNvSpPr>
            <a:spLocks noGrp="1"/>
          </p:cNvSpPr>
          <p:nvPr>
            <p:ph type="title"/>
          </p:nvPr>
        </p:nvSpPr>
        <p:spPr/>
        <p:txBody>
          <a:bodyPr/>
          <a:lstStyle/>
          <a:p>
            <a:r>
              <a:rPr lang="en-US" dirty="0"/>
              <a:t>Work Requirements – Exemptions</a:t>
            </a:r>
          </a:p>
        </p:txBody>
      </p:sp>
      <p:sp>
        <p:nvSpPr>
          <p:cNvPr id="3" name="Content Placeholder 2">
            <a:extLst>
              <a:ext uri="{FF2B5EF4-FFF2-40B4-BE49-F238E27FC236}">
                <a16:creationId xmlns:a16="http://schemas.microsoft.com/office/drawing/2014/main" id="{AF9E55D8-EB8E-4F3E-8CA1-6096DD92DA9F}"/>
              </a:ext>
            </a:extLst>
          </p:cNvPr>
          <p:cNvSpPr>
            <a:spLocks noGrp="1"/>
          </p:cNvSpPr>
          <p:nvPr>
            <p:ph idx="1"/>
          </p:nvPr>
        </p:nvSpPr>
        <p:spPr/>
        <p:txBody>
          <a:bodyPr>
            <a:normAutofit lnSpcReduction="10000"/>
          </a:bodyPr>
          <a:lstStyle/>
          <a:p>
            <a:r>
              <a:rPr lang="en-US" dirty="0"/>
              <a:t>If you are a member of these groups, the work registration requirements do not apply:</a:t>
            </a:r>
          </a:p>
          <a:p>
            <a:pPr lvl="1"/>
            <a:r>
              <a:rPr lang="en-US" dirty="0"/>
              <a:t>People age 50 or over</a:t>
            </a:r>
          </a:p>
          <a:p>
            <a:pPr lvl="1"/>
            <a:r>
              <a:rPr lang="en-US" dirty="0"/>
              <a:t>People receiving temporary or permanent disability benefits (government or private source)</a:t>
            </a:r>
          </a:p>
          <a:p>
            <a:pPr lvl="1"/>
            <a:r>
              <a:rPr lang="en-US" dirty="0"/>
              <a:t>People who are mentally or physically unable to work (determined by Income Maintenance agency)</a:t>
            </a:r>
          </a:p>
          <a:p>
            <a:pPr lvl="1"/>
            <a:r>
              <a:rPr lang="en-US" dirty="0"/>
              <a:t>People verified as unable to work by a statement from a health care professional or social worker</a:t>
            </a:r>
          </a:p>
          <a:p>
            <a:pPr lvl="1"/>
            <a:r>
              <a:rPr lang="en-US" dirty="0"/>
              <a:t>Person who is the primary caregiver for a person who cannot care for him or herself (regardless if the person lives in or outside of the home)</a:t>
            </a:r>
          </a:p>
        </p:txBody>
      </p:sp>
    </p:spTree>
    <p:extLst>
      <p:ext uri="{BB962C8B-B14F-4D97-AF65-F5344CB8AC3E}">
        <p14:creationId xmlns:p14="http://schemas.microsoft.com/office/powerpoint/2010/main" val="72136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9BD8-4B4D-44A9-953D-B68995653B8E}"/>
              </a:ext>
            </a:extLst>
          </p:cNvPr>
          <p:cNvSpPr>
            <a:spLocks noGrp="1"/>
          </p:cNvSpPr>
          <p:nvPr>
            <p:ph type="title"/>
          </p:nvPr>
        </p:nvSpPr>
        <p:spPr/>
        <p:txBody>
          <a:bodyPr/>
          <a:lstStyle/>
          <a:p>
            <a:r>
              <a:rPr lang="en-US" dirty="0"/>
              <a:t>Work Requirements – Exemptions (cont.)</a:t>
            </a:r>
          </a:p>
        </p:txBody>
      </p:sp>
      <p:sp>
        <p:nvSpPr>
          <p:cNvPr id="3" name="Content Placeholder 2">
            <a:extLst>
              <a:ext uri="{FF2B5EF4-FFF2-40B4-BE49-F238E27FC236}">
                <a16:creationId xmlns:a16="http://schemas.microsoft.com/office/drawing/2014/main" id="{AF9E55D8-EB8E-4F3E-8CA1-6096DD92DA9F}"/>
              </a:ext>
            </a:extLst>
          </p:cNvPr>
          <p:cNvSpPr>
            <a:spLocks noGrp="1"/>
          </p:cNvSpPr>
          <p:nvPr>
            <p:ph idx="1"/>
          </p:nvPr>
        </p:nvSpPr>
        <p:spPr/>
        <p:txBody>
          <a:bodyPr>
            <a:normAutofit/>
          </a:bodyPr>
          <a:lstStyle/>
          <a:p>
            <a:r>
              <a:rPr lang="en-US" dirty="0"/>
              <a:t>Educational statues</a:t>
            </a:r>
          </a:p>
          <a:p>
            <a:r>
              <a:rPr lang="en-US" dirty="0"/>
              <a:t>Receipt of unemployment compensation benefits</a:t>
            </a:r>
          </a:p>
          <a:p>
            <a:r>
              <a:rPr lang="en-US" dirty="0"/>
              <a:t>Participation in AODA treatment (Alcohol and Other Drug Abuse)</a:t>
            </a:r>
          </a:p>
          <a:p>
            <a:r>
              <a:rPr lang="en-US" dirty="0"/>
              <a:t>Many more! - see FSH 3.16.1.3</a:t>
            </a:r>
          </a:p>
        </p:txBody>
      </p:sp>
    </p:spTree>
    <p:extLst>
      <p:ext uri="{BB962C8B-B14F-4D97-AF65-F5344CB8AC3E}">
        <p14:creationId xmlns:p14="http://schemas.microsoft.com/office/powerpoint/2010/main" val="100588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What’s </a:t>
            </a:r>
            <a:r>
              <a:rPr lang="en-US" dirty="0" err="1"/>
              <a:t>FoodShare</a:t>
            </a:r>
            <a:r>
              <a:rPr lang="en-US" dirty="0"/>
              <a:t>?</a:t>
            </a:r>
          </a:p>
        </p:txBody>
      </p:sp>
      <p:sp>
        <p:nvSpPr>
          <p:cNvPr id="6" name="Content Placeholder 5"/>
          <p:cNvSpPr>
            <a:spLocks noGrp="1"/>
          </p:cNvSpPr>
          <p:nvPr>
            <p:ph idx="1"/>
          </p:nvPr>
        </p:nvSpPr>
        <p:spPr/>
        <p:txBody>
          <a:bodyPr>
            <a:normAutofit/>
          </a:bodyPr>
          <a:lstStyle/>
          <a:p>
            <a:r>
              <a:rPr lang="en-US" dirty="0"/>
              <a:t>Wisconsin’s implementation of Federal Supplemental Nutrition Assistance Program (SNAP)</a:t>
            </a:r>
          </a:p>
          <a:p>
            <a:r>
              <a:rPr lang="en-US" b="1" dirty="0"/>
              <a:t>Goal: </a:t>
            </a:r>
            <a:r>
              <a:rPr lang="en-US" dirty="0"/>
              <a:t>Increase the nutritional level of low income households by providing assistance to purchase food</a:t>
            </a:r>
          </a:p>
          <a:p>
            <a:r>
              <a:rPr lang="en-US" dirty="0"/>
              <a:t>Lots of Names</a:t>
            </a:r>
          </a:p>
          <a:p>
            <a:pPr lvl="1"/>
            <a:r>
              <a:rPr lang="en-US" dirty="0"/>
              <a:t>Food stamps, SNAP, EBT, Quest, Welfare</a:t>
            </a:r>
          </a:p>
        </p:txBody>
      </p:sp>
    </p:spTree>
    <p:extLst>
      <p:ext uri="{BB962C8B-B14F-4D97-AF65-F5344CB8AC3E}">
        <p14:creationId xmlns:p14="http://schemas.microsoft.com/office/powerpoint/2010/main" val="230192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FA30-B0BC-4C51-BE46-5B2445398FCD}"/>
              </a:ext>
            </a:extLst>
          </p:cNvPr>
          <p:cNvSpPr>
            <a:spLocks noGrp="1"/>
          </p:cNvSpPr>
          <p:nvPr>
            <p:ph type="title"/>
          </p:nvPr>
        </p:nvSpPr>
        <p:spPr/>
        <p:txBody>
          <a:bodyPr>
            <a:normAutofit/>
          </a:bodyPr>
          <a:lstStyle/>
          <a:p>
            <a:r>
              <a:rPr lang="en-US" sz="3200" dirty="0"/>
              <a:t>Work Requirements – Good Cause to Avoid Sanctions</a:t>
            </a:r>
          </a:p>
        </p:txBody>
      </p:sp>
      <p:sp>
        <p:nvSpPr>
          <p:cNvPr id="3" name="Content Placeholder 2">
            <a:extLst>
              <a:ext uri="{FF2B5EF4-FFF2-40B4-BE49-F238E27FC236}">
                <a16:creationId xmlns:a16="http://schemas.microsoft.com/office/drawing/2014/main" id="{8256FA5B-F543-421C-A843-DA2D9F9A8F38}"/>
              </a:ext>
            </a:extLst>
          </p:cNvPr>
          <p:cNvSpPr>
            <a:spLocks noGrp="1"/>
          </p:cNvSpPr>
          <p:nvPr>
            <p:ph idx="1"/>
          </p:nvPr>
        </p:nvSpPr>
        <p:spPr/>
        <p:txBody>
          <a:bodyPr/>
          <a:lstStyle/>
          <a:p>
            <a:r>
              <a:rPr lang="en-US" dirty="0"/>
              <a:t>Even if a person does not qualify for an exemption, he or she may have good cause for failing to meet the work requirements</a:t>
            </a:r>
          </a:p>
          <a:p>
            <a:r>
              <a:rPr lang="en-US" dirty="0"/>
              <a:t>17 total good cause circumstances - see FSH 3.16.1.7</a:t>
            </a:r>
          </a:p>
          <a:p>
            <a:r>
              <a:rPr lang="en-US" dirty="0"/>
              <a:t>Common examples:</a:t>
            </a:r>
          </a:p>
          <a:p>
            <a:pPr lvl="1"/>
            <a:r>
              <a:rPr lang="en-US" dirty="0"/>
              <a:t>Applicant/member fired or resigned at employer’s demand</a:t>
            </a:r>
          </a:p>
          <a:p>
            <a:pPr lvl="1"/>
            <a:r>
              <a:rPr lang="en-US" dirty="0"/>
              <a:t>Personal health problems of applicant/member or others in the food unit requiring presence of the applicant/member</a:t>
            </a:r>
          </a:p>
          <a:p>
            <a:pPr lvl="1"/>
            <a:r>
              <a:rPr lang="en-US" dirty="0"/>
              <a:t>Transportation unavailable</a:t>
            </a:r>
          </a:p>
        </p:txBody>
      </p:sp>
    </p:spTree>
    <p:extLst>
      <p:ext uri="{BB962C8B-B14F-4D97-AF65-F5344CB8AC3E}">
        <p14:creationId xmlns:p14="http://schemas.microsoft.com/office/powerpoint/2010/main" val="1450146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7CFC-330D-432C-B1A0-FED19D6360AF}"/>
              </a:ext>
            </a:extLst>
          </p:cNvPr>
          <p:cNvSpPr>
            <a:spLocks noGrp="1"/>
          </p:cNvSpPr>
          <p:nvPr>
            <p:ph type="title"/>
          </p:nvPr>
        </p:nvSpPr>
        <p:spPr/>
        <p:txBody>
          <a:bodyPr/>
          <a:lstStyle/>
          <a:p>
            <a:r>
              <a:rPr lang="en-US" dirty="0"/>
              <a:t>Non-Financial Criteria – The Food Unit</a:t>
            </a:r>
          </a:p>
        </p:txBody>
      </p:sp>
      <p:sp>
        <p:nvSpPr>
          <p:cNvPr id="3" name="Content Placeholder 2">
            <a:extLst>
              <a:ext uri="{FF2B5EF4-FFF2-40B4-BE49-F238E27FC236}">
                <a16:creationId xmlns:a16="http://schemas.microsoft.com/office/drawing/2014/main" id="{EEF24C88-61E1-4E6D-A4CC-C8E6AC90AC37}"/>
              </a:ext>
            </a:extLst>
          </p:cNvPr>
          <p:cNvSpPr>
            <a:spLocks noGrp="1"/>
          </p:cNvSpPr>
          <p:nvPr>
            <p:ph idx="1"/>
          </p:nvPr>
        </p:nvSpPr>
        <p:spPr/>
        <p:txBody>
          <a:bodyPr>
            <a:normAutofit/>
          </a:bodyPr>
          <a:lstStyle/>
          <a:p>
            <a:r>
              <a:rPr lang="en-US" dirty="0"/>
              <a:t>One or more persons who live in the same household </a:t>
            </a:r>
            <a:r>
              <a:rPr lang="en-US" u="sng" dirty="0"/>
              <a:t>and</a:t>
            </a:r>
          </a:p>
          <a:p>
            <a:pPr lvl="1"/>
            <a:r>
              <a:rPr lang="en-US" b="1" dirty="0"/>
              <a:t>Purchase and prepare </a:t>
            </a:r>
            <a:r>
              <a:rPr lang="en-US" dirty="0"/>
              <a:t>food together for home consumption, </a:t>
            </a:r>
            <a:r>
              <a:rPr lang="en-US" u="sng" dirty="0"/>
              <a:t>or</a:t>
            </a:r>
          </a:p>
          <a:p>
            <a:pPr lvl="1"/>
            <a:r>
              <a:rPr lang="en-US" dirty="0"/>
              <a:t>Individuals who must be included in the same food unit because of relationship rules (See FSH 3.3.1.3).</a:t>
            </a:r>
          </a:p>
          <a:p>
            <a:r>
              <a:rPr lang="en-US" dirty="0"/>
              <a:t>There are some exceptions for boarders, foster persons, and certain elderly and disabled individuals.</a:t>
            </a:r>
            <a:endParaRPr lang="en-US" b="1" dirty="0"/>
          </a:p>
        </p:txBody>
      </p:sp>
    </p:spTree>
    <p:extLst>
      <p:ext uri="{BB962C8B-B14F-4D97-AF65-F5344CB8AC3E}">
        <p14:creationId xmlns:p14="http://schemas.microsoft.com/office/powerpoint/2010/main" val="1600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E7CFC-330D-432C-B1A0-FED19D6360AF}"/>
              </a:ext>
            </a:extLst>
          </p:cNvPr>
          <p:cNvSpPr>
            <a:spLocks noGrp="1"/>
          </p:cNvSpPr>
          <p:nvPr>
            <p:ph type="title"/>
          </p:nvPr>
        </p:nvSpPr>
        <p:spPr/>
        <p:txBody>
          <a:bodyPr/>
          <a:lstStyle/>
          <a:p>
            <a:r>
              <a:rPr lang="en-US" dirty="0"/>
              <a:t>Non-Financial Criteria – The Food Unit (cont.)</a:t>
            </a:r>
          </a:p>
        </p:txBody>
      </p:sp>
      <p:sp>
        <p:nvSpPr>
          <p:cNvPr id="3" name="Content Placeholder 2">
            <a:extLst>
              <a:ext uri="{FF2B5EF4-FFF2-40B4-BE49-F238E27FC236}">
                <a16:creationId xmlns:a16="http://schemas.microsoft.com/office/drawing/2014/main" id="{EEF24C88-61E1-4E6D-A4CC-C8E6AC90AC37}"/>
              </a:ext>
            </a:extLst>
          </p:cNvPr>
          <p:cNvSpPr>
            <a:spLocks noGrp="1"/>
          </p:cNvSpPr>
          <p:nvPr>
            <p:ph idx="1"/>
          </p:nvPr>
        </p:nvSpPr>
        <p:spPr/>
        <p:txBody>
          <a:bodyPr>
            <a:normAutofit/>
          </a:bodyPr>
          <a:lstStyle/>
          <a:p>
            <a:r>
              <a:rPr lang="en-US" dirty="0"/>
              <a:t>Examples of a food unit include:</a:t>
            </a:r>
          </a:p>
          <a:p>
            <a:pPr lvl="1"/>
            <a:r>
              <a:rPr lang="en-US" dirty="0"/>
              <a:t>A person living alone</a:t>
            </a:r>
          </a:p>
          <a:p>
            <a:pPr lvl="1"/>
            <a:r>
              <a:rPr lang="en-US" dirty="0"/>
              <a:t>A group of unrelated persons living together who </a:t>
            </a:r>
            <a:r>
              <a:rPr lang="en-US" b="1" dirty="0"/>
              <a:t>purchase and prepare </a:t>
            </a:r>
            <a:r>
              <a:rPr lang="en-US" dirty="0"/>
              <a:t>meals together for home consumption</a:t>
            </a:r>
          </a:p>
          <a:p>
            <a:pPr lvl="1"/>
            <a:r>
              <a:rPr lang="en-US" dirty="0"/>
              <a:t>An individual younger than 22 years of age living with his or her parents, regardless of whether he or she purchases and prepares food for home consumption separately from his or her parents</a:t>
            </a:r>
          </a:p>
          <a:p>
            <a:endParaRPr lang="en-US" dirty="0"/>
          </a:p>
        </p:txBody>
      </p:sp>
    </p:spTree>
    <p:extLst>
      <p:ext uri="{BB962C8B-B14F-4D97-AF65-F5344CB8AC3E}">
        <p14:creationId xmlns:p14="http://schemas.microsoft.com/office/powerpoint/2010/main" val="66272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EFFA2-A333-463E-A5FB-A9A9C51F0FC7}"/>
              </a:ext>
            </a:extLst>
          </p:cNvPr>
          <p:cNvSpPr>
            <a:spLocks noGrp="1"/>
          </p:cNvSpPr>
          <p:nvPr>
            <p:ph type="title"/>
          </p:nvPr>
        </p:nvSpPr>
        <p:spPr/>
        <p:txBody>
          <a:bodyPr/>
          <a:lstStyle/>
          <a:p>
            <a:r>
              <a:rPr lang="en-US" dirty="0"/>
              <a:t>Food Unit Rule – “Purchase and Prepare”</a:t>
            </a:r>
          </a:p>
        </p:txBody>
      </p:sp>
      <p:sp>
        <p:nvSpPr>
          <p:cNvPr id="3" name="Content Placeholder 2">
            <a:extLst>
              <a:ext uri="{FF2B5EF4-FFF2-40B4-BE49-F238E27FC236}">
                <a16:creationId xmlns:a16="http://schemas.microsoft.com/office/drawing/2014/main" id="{F47AF65E-05AB-4534-93D3-4018C6EDAE08}"/>
              </a:ext>
            </a:extLst>
          </p:cNvPr>
          <p:cNvSpPr>
            <a:spLocks noGrp="1"/>
          </p:cNvSpPr>
          <p:nvPr>
            <p:ph idx="1"/>
          </p:nvPr>
        </p:nvSpPr>
        <p:spPr/>
        <p:txBody>
          <a:bodyPr>
            <a:normAutofit/>
          </a:bodyPr>
          <a:lstStyle/>
          <a:p>
            <a:r>
              <a:rPr lang="en-US" dirty="0"/>
              <a:t>People living together who:</a:t>
            </a:r>
          </a:p>
          <a:p>
            <a:pPr lvl="1"/>
            <a:r>
              <a:rPr lang="en-US" dirty="0"/>
              <a:t>Share in the cost of purchasing food </a:t>
            </a:r>
            <a:r>
              <a:rPr lang="en-US" u="sng" dirty="0"/>
              <a:t>or</a:t>
            </a:r>
          </a:p>
          <a:p>
            <a:pPr lvl="1"/>
            <a:r>
              <a:rPr lang="en-US" dirty="0"/>
              <a:t>Share in the preparation of food </a:t>
            </a:r>
            <a:r>
              <a:rPr lang="en-US" u="sng" dirty="0"/>
              <a:t>or</a:t>
            </a:r>
          </a:p>
          <a:p>
            <a:pPr lvl="1"/>
            <a:r>
              <a:rPr lang="en-US" dirty="0"/>
              <a:t>Eat together</a:t>
            </a:r>
          </a:p>
          <a:p>
            <a:r>
              <a:rPr lang="en-US" dirty="0"/>
              <a:t>Each person does not have to shop, provide money, prepare food, and eat together</a:t>
            </a:r>
          </a:p>
          <a:p>
            <a:r>
              <a:rPr lang="en-US" i="1" dirty="0"/>
              <a:t>Any </a:t>
            </a:r>
            <a:r>
              <a:rPr lang="en-US" dirty="0"/>
              <a:t>of those activities is sufficient to include a member in purchasing and preparing food with the food unit</a:t>
            </a:r>
          </a:p>
          <a:p>
            <a:endParaRPr lang="en-US" dirty="0"/>
          </a:p>
        </p:txBody>
      </p:sp>
    </p:spTree>
    <p:extLst>
      <p:ext uri="{BB962C8B-B14F-4D97-AF65-F5344CB8AC3E}">
        <p14:creationId xmlns:p14="http://schemas.microsoft.com/office/powerpoint/2010/main" val="157752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E53E-AFF3-45AB-9A69-978EE9F9B628}"/>
              </a:ext>
            </a:extLst>
          </p:cNvPr>
          <p:cNvSpPr>
            <a:spLocks noGrp="1"/>
          </p:cNvSpPr>
          <p:nvPr>
            <p:ph type="title"/>
          </p:nvPr>
        </p:nvSpPr>
        <p:spPr/>
        <p:txBody>
          <a:bodyPr/>
          <a:lstStyle/>
          <a:p>
            <a:r>
              <a:rPr lang="en-US" dirty="0"/>
              <a:t>Financial Criteria</a:t>
            </a:r>
          </a:p>
        </p:txBody>
      </p:sp>
      <p:sp>
        <p:nvSpPr>
          <p:cNvPr id="3" name="Content Placeholder 2">
            <a:extLst>
              <a:ext uri="{FF2B5EF4-FFF2-40B4-BE49-F238E27FC236}">
                <a16:creationId xmlns:a16="http://schemas.microsoft.com/office/drawing/2014/main" id="{9D6EBE7C-2520-4703-A8CF-D75A205CEFEA}"/>
              </a:ext>
            </a:extLst>
          </p:cNvPr>
          <p:cNvSpPr>
            <a:spLocks noGrp="1"/>
          </p:cNvSpPr>
          <p:nvPr>
            <p:ph idx="1"/>
          </p:nvPr>
        </p:nvSpPr>
        <p:spPr/>
        <p:txBody>
          <a:bodyPr/>
          <a:lstStyle/>
          <a:p>
            <a:r>
              <a:rPr lang="en-US" dirty="0"/>
              <a:t>Income </a:t>
            </a:r>
          </a:p>
          <a:p>
            <a:r>
              <a:rPr lang="en-US" dirty="0"/>
              <a:t>Assets</a:t>
            </a:r>
          </a:p>
        </p:txBody>
      </p:sp>
    </p:spTree>
    <p:extLst>
      <p:ext uri="{BB962C8B-B14F-4D97-AF65-F5344CB8AC3E}">
        <p14:creationId xmlns:p14="http://schemas.microsoft.com/office/powerpoint/2010/main" val="69366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F9C3-9E09-46B4-B7BC-67F3264EA557}"/>
              </a:ext>
            </a:extLst>
          </p:cNvPr>
          <p:cNvSpPr>
            <a:spLocks noGrp="1"/>
          </p:cNvSpPr>
          <p:nvPr>
            <p:ph type="title"/>
          </p:nvPr>
        </p:nvSpPr>
        <p:spPr/>
        <p:txBody>
          <a:bodyPr/>
          <a:lstStyle/>
          <a:p>
            <a:r>
              <a:rPr lang="en-US" dirty="0"/>
              <a:t>Financial Criteria - Income</a:t>
            </a:r>
          </a:p>
        </p:txBody>
      </p:sp>
      <p:sp>
        <p:nvSpPr>
          <p:cNvPr id="3" name="Content Placeholder 2">
            <a:extLst>
              <a:ext uri="{FF2B5EF4-FFF2-40B4-BE49-F238E27FC236}">
                <a16:creationId xmlns:a16="http://schemas.microsoft.com/office/drawing/2014/main" id="{7574173F-69BF-40BF-B8A4-C365CB07FD40}"/>
              </a:ext>
            </a:extLst>
          </p:cNvPr>
          <p:cNvSpPr>
            <a:spLocks noGrp="1"/>
          </p:cNvSpPr>
          <p:nvPr>
            <p:ph idx="1"/>
          </p:nvPr>
        </p:nvSpPr>
        <p:spPr/>
        <p:txBody>
          <a:bodyPr/>
          <a:lstStyle/>
          <a:p>
            <a:pPr marL="0" indent="0">
              <a:buNone/>
            </a:pPr>
            <a:r>
              <a:rPr lang="en-US" dirty="0"/>
              <a:t>Two ways to be eligible for </a:t>
            </a:r>
            <a:r>
              <a:rPr lang="en-US" dirty="0" err="1"/>
              <a:t>FoodShare</a:t>
            </a:r>
            <a:r>
              <a:rPr lang="en-US" dirty="0"/>
              <a:t>:</a:t>
            </a:r>
          </a:p>
          <a:p>
            <a:pPr marL="514350" indent="-514350">
              <a:buAutoNum type="arabicPeriod"/>
            </a:pPr>
            <a:r>
              <a:rPr lang="en-US" dirty="0"/>
              <a:t>Gross income</a:t>
            </a:r>
            <a:r>
              <a:rPr lang="en-US" b="1" dirty="0"/>
              <a:t>* </a:t>
            </a:r>
            <a:r>
              <a:rPr lang="en-US" dirty="0"/>
              <a:t>is under 200% Federal Poverty Level (FPL)</a:t>
            </a:r>
          </a:p>
          <a:p>
            <a:pPr marL="0" indent="0">
              <a:buNone/>
            </a:pPr>
            <a:r>
              <a:rPr lang="en-US" dirty="0"/>
              <a:t>OR</a:t>
            </a:r>
          </a:p>
          <a:p>
            <a:pPr marL="514350" indent="-514350">
              <a:buAutoNum type="arabicPeriod"/>
            </a:pPr>
            <a:r>
              <a:rPr lang="en-US" dirty="0"/>
              <a:t>Net income is less than 100% FPL </a:t>
            </a:r>
            <a:r>
              <a:rPr lang="en-US" i="1" dirty="0"/>
              <a:t>and</a:t>
            </a:r>
            <a:r>
              <a:rPr lang="en-US" dirty="0"/>
              <a:t> assets below $3,500</a:t>
            </a:r>
          </a:p>
          <a:p>
            <a:pPr marL="0" indent="0">
              <a:buNone/>
            </a:pPr>
            <a:endParaRPr lang="en-US" dirty="0"/>
          </a:p>
          <a:p>
            <a:pPr marL="0" indent="0">
              <a:buNone/>
            </a:pPr>
            <a:r>
              <a:rPr lang="en-US" b="1" dirty="0"/>
              <a:t>*</a:t>
            </a:r>
            <a:r>
              <a:rPr lang="en-US" dirty="0"/>
              <a:t> Gross income is </a:t>
            </a:r>
            <a:r>
              <a:rPr lang="en-US" b="1" dirty="0"/>
              <a:t>earned income </a:t>
            </a:r>
            <a:r>
              <a:rPr lang="en-US" dirty="0"/>
              <a:t>plus </a:t>
            </a:r>
            <a:r>
              <a:rPr lang="en-US" b="1" dirty="0"/>
              <a:t>unearned income </a:t>
            </a:r>
            <a:r>
              <a:rPr lang="en-US" dirty="0"/>
              <a:t>before any taxes or deductions are taken out</a:t>
            </a:r>
          </a:p>
          <a:p>
            <a:pPr marL="0" indent="0">
              <a:buNone/>
            </a:pPr>
            <a:endParaRPr lang="en-US" dirty="0"/>
          </a:p>
        </p:txBody>
      </p:sp>
    </p:spTree>
    <p:extLst>
      <p:ext uri="{BB962C8B-B14F-4D97-AF65-F5344CB8AC3E}">
        <p14:creationId xmlns:p14="http://schemas.microsoft.com/office/powerpoint/2010/main" val="208667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337F6-D8F3-40E9-B3D5-761A95605BCB}"/>
              </a:ext>
            </a:extLst>
          </p:cNvPr>
          <p:cNvSpPr>
            <a:spLocks noGrp="1"/>
          </p:cNvSpPr>
          <p:nvPr>
            <p:ph type="title"/>
          </p:nvPr>
        </p:nvSpPr>
        <p:spPr/>
        <p:txBody>
          <a:bodyPr/>
          <a:lstStyle/>
          <a:p>
            <a:r>
              <a:rPr lang="en-US" dirty="0"/>
              <a:t>Financial Criteria – Gross Income</a:t>
            </a:r>
          </a:p>
        </p:txBody>
      </p:sp>
      <p:sp>
        <p:nvSpPr>
          <p:cNvPr id="3" name="Text Placeholder 2">
            <a:extLst>
              <a:ext uri="{FF2B5EF4-FFF2-40B4-BE49-F238E27FC236}">
                <a16:creationId xmlns:a16="http://schemas.microsoft.com/office/drawing/2014/main" id="{74272D2A-EB6D-4F9B-861A-A7580F62C28C}"/>
              </a:ext>
            </a:extLst>
          </p:cNvPr>
          <p:cNvSpPr>
            <a:spLocks noGrp="1"/>
          </p:cNvSpPr>
          <p:nvPr>
            <p:ph type="body" idx="1"/>
          </p:nvPr>
        </p:nvSpPr>
        <p:spPr/>
        <p:txBody>
          <a:bodyPr/>
          <a:lstStyle/>
          <a:p>
            <a:r>
              <a:rPr lang="en-US" dirty="0"/>
              <a:t>Earned Income</a:t>
            </a:r>
          </a:p>
        </p:txBody>
      </p:sp>
      <p:sp>
        <p:nvSpPr>
          <p:cNvPr id="4" name="Content Placeholder 3">
            <a:extLst>
              <a:ext uri="{FF2B5EF4-FFF2-40B4-BE49-F238E27FC236}">
                <a16:creationId xmlns:a16="http://schemas.microsoft.com/office/drawing/2014/main" id="{D16CB294-D6A0-4972-BCD4-5599D2B3109A}"/>
              </a:ext>
            </a:extLst>
          </p:cNvPr>
          <p:cNvSpPr>
            <a:spLocks noGrp="1"/>
          </p:cNvSpPr>
          <p:nvPr>
            <p:ph sz="half" idx="2"/>
          </p:nvPr>
        </p:nvSpPr>
        <p:spPr/>
        <p:txBody>
          <a:bodyPr>
            <a:normAutofit/>
          </a:bodyPr>
          <a:lstStyle/>
          <a:p>
            <a:r>
              <a:rPr lang="en-US" dirty="0"/>
              <a:t>Income one receives in return for doing something to earn the income</a:t>
            </a:r>
          </a:p>
          <a:p>
            <a:r>
              <a:rPr lang="en-US" dirty="0"/>
              <a:t>Example: Wages</a:t>
            </a:r>
          </a:p>
          <a:p>
            <a:endParaRPr lang="en-US" dirty="0"/>
          </a:p>
        </p:txBody>
      </p:sp>
      <p:sp>
        <p:nvSpPr>
          <p:cNvPr id="5" name="Text Placeholder 4">
            <a:extLst>
              <a:ext uri="{FF2B5EF4-FFF2-40B4-BE49-F238E27FC236}">
                <a16:creationId xmlns:a16="http://schemas.microsoft.com/office/drawing/2014/main" id="{7C5B5F95-A6CA-47C0-BF57-50E780183FF4}"/>
              </a:ext>
            </a:extLst>
          </p:cNvPr>
          <p:cNvSpPr>
            <a:spLocks noGrp="1"/>
          </p:cNvSpPr>
          <p:nvPr>
            <p:ph type="body" sz="quarter" idx="3"/>
          </p:nvPr>
        </p:nvSpPr>
        <p:spPr/>
        <p:txBody>
          <a:bodyPr/>
          <a:lstStyle/>
          <a:p>
            <a:r>
              <a:rPr lang="en-US" dirty="0"/>
              <a:t>Unearned Income</a:t>
            </a:r>
          </a:p>
        </p:txBody>
      </p:sp>
      <p:sp>
        <p:nvSpPr>
          <p:cNvPr id="6" name="Content Placeholder 5">
            <a:extLst>
              <a:ext uri="{FF2B5EF4-FFF2-40B4-BE49-F238E27FC236}">
                <a16:creationId xmlns:a16="http://schemas.microsoft.com/office/drawing/2014/main" id="{448365F8-7B33-41BA-9F56-9B55109E036C}"/>
              </a:ext>
            </a:extLst>
          </p:cNvPr>
          <p:cNvSpPr>
            <a:spLocks noGrp="1"/>
          </p:cNvSpPr>
          <p:nvPr>
            <p:ph sz="quarter" idx="4"/>
          </p:nvPr>
        </p:nvSpPr>
        <p:spPr/>
        <p:txBody>
          <a:bodyPr>
            <a:normAutofit/>
          </a:bodyPr>
          <a:lstStyle/>
          <a:p>
            <a:r>
              <a:rPr lang="en-US" dirty="0"/>
              <a:t>Income one receives without doing something to earn it</a:t>
            </a:r>
          </a:p>
          <a:p>
            <a:r>
              <a:rPr lang="en-US" dirty="0"/>
              <a:t>Examples:</a:t>
            </a:r>
          </a:p>
          <a:p>
            <a:pPr lvl="1"/>
            <a:r>
              <a:rPr lang="en-US" dirty="0"/>
              <a:t>Social Security Retirement &amp; Disability</a:t>
            </a:r>
          </a:p>
          <a:p>
            <a:pPr lvl="1"/>
            <a:r>
              <a:rPr lang="en-US" dirty="0"/>
              <a:t>SSI</a:t>
            </a:r>
          </a:p>
          <a:p>
            <a:pPr lvl="1"/>
            <a:r>
              <a:rPr lang="en-US" dirty="0"/>
              <a:t>Pension</a:t>
            </a:r>
          </a:p>
          <a:p>
            <a:endParaRPr lang="en-US" dirty="0"/>
          </a:p>
        </p:txBody>
      </p:sp>
    </p:spTree>
    <p:extLst>
      <p:ext uri="{BB962C8B-B14F-4D97-AF65-F5344CB8AC3E}">
        <p14:creationId xmlns:p14="http://schemas.microsoft.com/office/powerpoint/2010/main" val="411996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18046-72A8-4638-9D45-636FF3F9502A}"/>
              </a:ext>
            </a:extLst>
          </p:cNvPr>
          <p:cNvSpPr>
            <a:spLocks noGrp="1"/>
          </p:cNvSpPr>
          <p:nvPr>
            <p:ph type="title"/>
          </p:nvPr>
        </p:nvSpPr>
        <p:spPr/>
        <p:txBody>
          <a:bodyPr/>
          <a:lstStyle/>
          <a:p>
            <a:r>
              <a:rPr lang="en-US" dirty="0"/>
              <a:t>Income NOT Counted</a:t>
            </a:r>
          </a:p>
        </p:txBody>
      </p:sp>
      <p:sp>
        <p:nvSpPr>
          <p:cNvPr id="4" name="Content Placeholder 3">
            <a:extLst>
              <a:ext uri="{FF2B5EF4-FFF2-40B4-BE49-F238E27FC236}">
                <a16:creationId xmlns:a16="http://schemas.microsoft.com/office/drawing/2014/main" id="{D8B42F0D-1E77-4232-8016-A43988B88C8D}"/>
              </a:ext>
            </a:extLst>
          </p:cNvPr>
          <p:cNvSpPr>
            <a:spLocks noGrp="1"/>
          </p:cNvSpPr>
          <p:nvPr>
            <p:ph sz="half" idx="2"/>
          </p:nvPr>
        </p:nvSpPr>
        <p:spPr/>
        <p:txBody>
          <a:bodyPr/>
          <a:lstStyle/>
          <a:p>
            <a:r>
              <a:rPr lang="en-US" dirty="0"/>
              <a:t>In-Kind Support/Maintenance </a:t>
            </a:r>
          </a:p>
          <a:p>
            <a:pPr lvl="1"/>
            <a:r>
              <a:rPr lang="en-US" dirty="0"/>
              <a:t>Free meals</a:t>
            </a:r>
          </a:p>
          <a:p>
            <a:pPr lvl="1"/>
            <a:r>
              <a:rPr lang="en-US" dirty="0"/>
              <a:t>Free housing</a:t>
            </a:r>
          </a:p>
          <a:p>
            <a:pPr lvl="1"/>
            <a:r>
              <a:rPr lang="en-US" dirty="0"/>
              <a:t>Free clothing</a:t>
            </a:r>
          </a:p>
          <a:p>
            <a:pPr lvl="1"/>
            <a:r>
              <a:rPr lang="en-US" dirty="0"/>
              <a:t>Payment of a person’s medical bills</a:t>
            </a:r>
          </a:p>
        </p:txBody>
      </p:sp>
      <p:sp>
        <p:nvSpPr>
          <p:cNvPr id="6" name="Content Placeholder 5">
            <a:extLst>
              <a:ext uri="{FF2B5EF4-FFF2-40B4-BE49-F238E27FC236}">
                <a16:creationId xmlns:a16="http://schemas.microsoft.com/office/drawing/2014/main" id="{FB4187FA-E633-4663-81EB-B5C5A3FB739B}"/>
              </a:ext>
            </a:extLst>
          </p:cNvPr>
          <p:cNvSpPr>
            <a:spLocks noGrp="1"/>
          </p:cNvSpPr>
          <p:nvPr>
            <p:ph sz="quarter" idx="4"/>
          </p:nvPr>
        </p:nvSpPr>
        <p:spPr/>
        <p:txBody>
          <a:bodyPr/>
          <a:lstStyle/>
          <a:p>
            <a:r>
              <a:rPr lang="en-US" dirty="0"/>
              <a:t>Irregular Income</a:t>
            </a:r>
          </a:p>
          <a:p>
            <a:pPr lvl="1"/>
            <a:r>
              <a:rPr lang="en-US" dirty="0"/>
              <a:t>Less than $30 over 3 months</a:t>
            </a:r>
          </a:p>
          <a:p>
            <a:endParaRPr lang="en-US" dirty="0"/>
          </a:p>
          <a:p>
            <a:r>
              <a:rPr lang="en-US" dirty="0"/>
              <a:t>Energy Assistance</a:t>
            </a:r>
          </a:p>
        </p:txBody>
      </p:sp>
    </p:spTree>
    <p:extLst>
      <p:ext uri="{BB962C8B-B14F-4D97-AF65-F5344CB8AC3E}">
        <p14:creationId xmlns:p14="http://schemas.microsoft.com/office/powerpoint/2010/main" val="326625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AB13E-7F9F-49FA-89A7-2E3B4FACC9DB}"/>
              </a:ext>
            </a:extLst>
          </p:cNvPr>
          <p:cNvSpPr>
            <a:spLocks noGrp="1"/>
          </p:cNvSpPr>
          <p:nvPr>
            <p:ph type="title"/>
          </p:nvPr>
        </p:nvSpPr>
        <p:spPr/>
        <p:txBody>
          <a:bodyPr/>
          <a:lstStyle/>
          <a:p>
            <a:r>
              <a:rPr lang="en-US" dirty="0"/>
              <a:t>Financial Criteria - Assets</a:t>
            </a:r>
          </a:p>
        </p:txBody>
      </p:sp>
      <p:sp>
        <p:nvSpPr>
          <p:cNvPr id="3" name="Content Placeholder 2">
            <a:extLst>
              <a:ext uri="{FF2B5EF4-FFF2-40B4-BE49-F238E27FC236}">
                <a16:creationId xmlns:a16="http://schemas.microsoft.com/office/drawing/2014/main" id="{5CC5AAE5-E3AF-4D8C-9B52-9C84B25BB69D}"/>
              </a:ext>
            </a:extLst>
          </p:cNvPr>
          <p:cNvSpPr>
            <a:spLocks noGrp="1"/>
          </p:cNvSpPr>
          <p:nvPr>
            <p:ph idx="1"/>
          </p:nvPr>
        </p:nvSpPr>
        <p:spPr/>
        <p:txBody>
          <a:bodyPr/>
          <a:lstStyle/>
          <a:p>
            <a:r>
              <a:rPr lang="en-US" dirty="0"/>
              <a:t>Asset limit $3,500</a:t>
            </a:r>
          </a:p>
          <a:p>
            <a:r>
              <a:rPr lang="en-US" dirty="0"/>
              <a:t>ONLY if</a:t>
            </a:r>
          </a:p>
          <a:p>
            <a:pPr lvl="1"/>
            <a:r>
              <a:rPr lang="en-US" dirty="0"/>
              <a:t>Gross income is over 200% but</a:t>
            </a:r>
          </a:p>
          <a:p>
            <a:pPr lvl="1"/>
            <a:r>
              <a:rPr lang="en-US" dirty="0"/>
              <a:t>Net income is under 100%</a:t>
            </a:r>
          </a:p>
        </p:txBody>
      </p:sp>
    </p:spTree>
    <p:extLst>
      <p:ext uri="{BB962C8B-B14F-4D97-AF65-F5344CB8AC3E}">
        <p14:creationId xmlns:p14="http://schemas.microsoft.com/office/powerpoint/2010/main" val="357083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5FB2-163C-4B9C-A0FE-8242D9AF338B}"/>
              </a:ext>
            </a:extLst>
          </p:cNvPr>
          <p:cNvSpPr>
            <a:spLocks noGrp="1"/>
          </p:cNvSpPr>
          <p:nvPr>
            <p:ph type="title"/>
          </p:nvPr>
        </p:nvSpPr>
        <p:spPr/>
        <p:txBody>
          <a:bodyPr/>
          <a:lstStyle/>
          <a:p>
            <a:r>
              <a:rPr lang="en-US" dirty="0"/>
              <a:t>Deductions</a:t>
            </a:r>
          </a:p>
        </p:txBody>
      </p:sp>
      <p:sp>
        <p:nvSpPr>
          <p:cNvPr id="3" name="Content Placeholder 2">
            <a:extLst>
              <a:ext uri="{FF2B5EF4-FFF2-40B4-BE49-F238E27FC236}">
                <a16:creationId xmlns:a16="http://schemas.microsoft.com/office/drawing/2014/main" id="{7D3B82CD-2A15-4226-8952-D9BE3B2D6DD7}"/>
              </a:ext>
            </a:extLst>
          </p:cNvPr>
          <p:cNvSpPr>
            <a:spLocks noGrp="1"/>
          </p:cNvSpPr>
          <p:nvPr>
            <p:ph idx="1"/>
          </p:nvPr>
        </p:nvSpPr>
        <p:spPr/>
        <p:txBody>
          <a:bodyPr/>
          <a:lstStyle/>
          <a:p>
            <a:r>
              <a:rPr lang="en-US" dirty="0"/>
              <a:t>Earned Income</a:t>
            </a:r>
          </a:p>
          <a:p>
            <a:r>
              <a:rPr lang="en-US" dirty="0"/>
              <a:t>Standard</a:t>
            </a:r>
          </a:p>
          <a:p>
            <a:r>
              <a:rPr lang="en-US" dirty="0"/>
              <a:t>Medical Expense</a:t>
            </a:r>
          </a:p>
          <a:p>
            <a:r>
              <a:rPr lang="en-US" dirty="0"/>
              <a:t>Dependent Care</a:t>
            </a:r>
          </a:p>
          <a:p>
            <a:r>
              <a:rPr lang="en-US" dirty="0"/>
              <a:t>Child Support</a:t>
            </a:r>
          </a:p>
          <a:p>
            <a:r>
              <a:rPr lang="en-US" dirty="0"/>
              <a:t>Excess Shelter</a:t>
            </a:r>
          </a:p>
        </p:txBody>
      </p:sp>
    </p:spTree>
    <p:extLst>
      <p:ext uri="{BB962C8B-B14F-4D97-AF65-F5344CB8AC3E}">
        <p14:creationId xmlns:p14="http://schemas.microsoft.com/office/powerpoint/2010/main" val="260777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EDE4-D733-4226-9EFA-E72FC12FD42C}"/>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E7377B8F-57B2-4656-AA4D-37C16BB64870}"/>
              </a:ext>
            </a:extLst>
          </p:cNvPr>
          <p:cNvSpPr>
            <a:spLocks noGrp="1"/>
          </p:cNvSpPr>
          <p:nvPr>
            <p:ph idx="1"/>
          </p:nvPr>
        </p:nvSpPr>
        <p:spPr/>
        <p:txBody>
          <a:bodyPr/>
          <a:lstStyle/>
          <a:p>
            <a:r>
              <a:rPr lang="en-US" dirty="0"/>
              <a:t>Available to people regardless of age</a:t>
            </a:r>
          </a:p>
          <a:p>
            <a:r>
              <a:rPr lang="en-US" dirty="0"/>
              <a:t>One of the few benefits that factors a household’s living expenses to increase benefits</a:t>
            </a:r>
          </a:p>
        </p:txBody>
      </p:sp>
    </p:spTree>
    <p:extLst>
      <p:ext uri="{BB962C8B-B14F-4D97-AF65-F5344CB8AC3E}">
        <p14:creationId xmlns:p14="http://schemas.microsoft.com/office/powerpoint/2010/main" val="338321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B0F9-DEF0-4889-902C-0FD5611B4FC9}"/>
              </a:ext>
            </a:extLst>
          </p:cNvPr>
          <p:cNvSpPr>
            <a:spLocks noGrp="1"/>
          </p:cNvSpPr>
          <p:nvPr>
            <p:ph type="title"/>
          </p:nvPr>
        </p:nvSpPr>
        <p:spPr/>
        <p:txBody>
          <a:bodyPr/>
          <a:lstStyle/>
          <a:p>
            <a:r>
              <a:rPr lang="en-US" dirty="0"/>
              <a:t>Earned Income Deduction</a:t>
            </a:r>
          </a:p>
        </p:txBody>
      </p:sp>
      <p:sp>
        <p:nvSpPr>
          <p:cNvPr id="3" name="Content Placeholder 2">
            <a:extLst>
              <a:ext uri="{FF2B5EF4-FFF2-40B4-BE49-F238E27FC236}">
                <a16:creationId xmlns:a16="http://schemas.microsoft.com/office/drawing/2014/main" id="{AB0FBDC3-D5F2-4B2A-8AF6-506FE96F8ED7}"/>
              </a:ext>
            </a:extLst>
          </p:cNvPr>
          <p:cNvSpPr>
            <a:spLocks noGrp="1"/>
          </p:cNvSpPr>
          <p:nvPr>
            <p:ph idx="1"/>
          </p:nvPr>
        </p:nvSpPr>
        <p:spPr/>
        <p:txBody>
          <a:bodyPr/>
          <a:lstStyle/>
          <a:p>
            <a:r>
              <a:rPr lang="en-US" dirty="0"/>
              <a:t>Applies if the person has any earned income</a:t>
            </a:r>
          </a:p>
          <a:p>
            <a:r>
              <a:rPr lang="en-US" dirty="0"/>
              <a:t>Subtract 20% of earned income from total gross income</a:t>
            </a:r>
          </a:p>
          <a:p>
            <a:r>
              <a:rPr lang="en-US" dirty="0"/>
              <a:t>Example:</a:t>
            </a:r>
          </a:p>
          <a:p>
            <a:pPr lvl="1"/>
            <a:r>
              <a:rPr lang="en-US" dirty="0"/>
              <a:t>Applicant has $1200 in gross income</a:t>
            </a:r>
          </a:p>
          <a:p>
            <a:pPr lvl="1"/>
            <a:r>
              <a:rPr lang="en-US" dirty="0"/>
              <a:t>$500 earned</a:t>
            </a:r>
          </a:p>
          <a:p>
            <a:pPr lvl="1"/>
            <a:r>
              <a:rPr lang="en-US" dirty="0"/>
              <a:t>$700 unearned</a:t>
            </a:r>
          </a:p>
          <a:p>
            <a:pPr lvl="1"/>
            <a:r>
              <a:rPr lang="en-US" dirty="0"/>
              <a:t>20% x $500 = $100 deduction</a:t>
            </a:r>
          </a:p>
        </p:txBody>
      </p:sp>
    </p:spTree>
    <p:extLst>
      <p:ext uri="{BB962C8B-B14F-4D97-AF65-F5344CB8AC3E}">
        <p14:creationId xmlns:p14="http://schemas.microsoft.com/office/powerpoint/2010/main" val="302277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303AB-2D55-4882-BF0D-30A44751BEA5}"/>
              </a:ext>
            </a:extLst>
          </p:cNvPr>
          <p:cNvSpPr>
            <a:spLocks noGrp="1"/>
          </p:cNvSpPr>
          <p:nvPr>
            <p:ph type="title"/>
          </p:nvPr>
        </p:nvSpPr>
        <p:spPr/>
        <p:txBody>
          <a:bodyPr/>
          <a:lstStyle/>
          <a:p>
            <a:r>
              <a:rPr lang="en-US" dirty="0"/>
              <a:t>Standard Deduction</a:t>
            </a:r>
          </a:p>
        </p:txBody>
      </p:sp>
      <p:sp>
        <p:nvSpPr>
          <p:cNvPr id="3" name="Content Placeholder 2">
            <a:extLst>
              <a:ext uri="{FF2B5EF4-FFF2-40B4-BE49-F238E27FC236}">
                <a16:creationId xmlns:a16="http://schemas.microsoft.com/office/drawing/2014/main" id="{80C058D9-B959-4D93-A475-0ED7AEFF07EE}"/>
              </a:ext>
            </a:extLst>
          </p:cNvPr>
          <p:cNvSpPr>
            <a:spLocks noGrp="1"/>
          </p:cNvSpPr>
          <p:nvPr>
            <p:ph idx="1"/>
          </p:nvPr>
        </p:nvSpPr>
        <p:spPr/>
        <p:txBody>
          <a:bodyPr/>
          <a:lstStyle/>
          <a:p>
            <a:r>
              <a:rPr lang="en-US" dirty="0"/>
              <a:t>Applies to everyone</a:t>
            </a:r>
          </a:p>
          <a:p>
            <a:r>
              <a:rPr lang="en-US" dirty="0"/>
              <a:t>Amount depends on household size</a:t>
            </a:r>
          </a:p>
          <a:p>
            <a:r>
              <a:rPr lang="en-US" dirty="0"/>
              <a:t>2020 – 2021:</a:t>
            </a:r>
          </a:p>
        </p:txBody>
      </p:sp>
      <p:graphicFrame>
        <p:nvGraphicFramePr>
          <p:cNvPr id="5" name="Table 4">
            <a:extLst>
              <a:ext uri="{FF2B5EF4-FFF2-40B4-BE49-F238E27FC236}">
                <a16:creationId xmlns:a16="http://schemas.microsoft.com/office/drawing/2014/main" id="{72260242-D3D2-4037-B1DA-078F634E5DE9}"/>
              </a:ext>
            </a:extLst>
          </p:cNvPr>
          <p:cNvGraphicFramePr>
            <a:graphicFrameLocks noGrp="1"/>
          </p:cNvGraphicFramePr>
          <p:nvPr>
            <p:extLst>
              <p:ext uri="{D42A27DB-BD31-4B8C-83A1-F6EECF244321}">
                <p14:modId xmlns:p14="http://schemas.microsoft.com/office/powerpoint/2010/main" val="3401469067"/>
              </p:ext>
            </p:extLst>
          </p:nvPr>
        </p:nvGraphicFramePr>
        <p:xfrm>
          <a:off x="4418012" y="3005091"/>
          <a:ext cx="5867400" cy="2286000"/>
        </p:xfrm>
        <a:graphic>
          <a:graphicData uri="http://schemas.openxmlformats.org/drawingml/2006/table">
            <a:tbl>
              <a:tblPr firstRow="1" bandRow="1">
                <a:tableStyleId>{5C22544A-7EE6-4342-B048-85BDC9FD1C3A}</a:tableStyleId>
              </a:tblPr>
              <a:tblGrid>
                <a:gridCol w="2933700">
                  <a:extLst>
                    <a:ext uri="{9D8B030D-6E8A-4147-A177-3AD203B41FA5}">
                      <a16:colId xmlns:a16="http://schemas.microsoft.com/office/drawing/2014/main" val="548319403"/>
                    </a:ext>
                  </a:extLst>
                </a:gridCol>
                <a:gridCol w="2933700">
                  <a:extLst>
                    <a:ext uri="{9D8B030D-6E8A-4147-A177-3AD203B41FA5}">
                      <a16:colId xmlns:a16="http://schemas.microsoft.com/office/drawing/2014/main" val="79113200"/>
                    </a:ext>
                  </a:extLst>
                </a:gridCol>
              </a:tblGrid>
              <a:tr h="370840">
                <a:tc>
                  <a:txBody>
                    <a:bodyPr/>
                    <a:lstStyle/>
                    <a:p>
                      <a:r>
                        <a:rPr lang="en-US" dirty="0"/>
                        <a:t>Household Size</a:t>
                      </a:r>
                    </a:p>
                  </a:txBody>
                  <a:tcPr/>
                </a:tc>
                <a:tc>
                  <a:txBody>
                    <a:bodyPr/>
                    <a:lstStyle/>
                    <a:p>
                      <a:r>
                        <a:rPr lang="en-US" dirty="0"/>
                        <a:t>Deduction</a:t>
                      </a:r>
                    </a:p>
                  </a:txBody>
                  <a:tcPr/>
                </a:tc>
                <a:extLst>
                  <a:ext uri="{0D108BD9-81ED-4DB2-BD59-A6C34878D82A}">
                    <a16:rowId xmlns:a16="http://schemas.microsoft.com/office/drawing/2014/main" val="2110933864"/>
                  </a:ext>
                </a:extLst>
              </a:tr>
              <a:tr h="370840">
                <a:tc>
                  <a:txBody>
                    <a:bodyPr/>
                    <a:lstStyle/>
                    <a:p>
                      <a:r>
                        <a:rPr lang="en-US" dirty="0"/>
                        <a:t>1-3</a:t>
                      </a:r>
                    </a:p>
                  </a:txBody>
                  <a:tcPr/>
                </a:tc>
                <a:tc>
                  <a:txBody>
                    <a:bodyPr/>
                    <a:lstStyle/>
                    <a:p>
                      <a:r>
                        <a:rPr lang="en-US" dirty="0"/>
                        <a:t>$167</a:t>
                      </a:r>
                    </a:p>
                  </a:txBody>
                  <a:tcPr/>
                </a:tc>
                <a:extLst>
                  <a:ext uri="{0D108BD9-81ED-4DB2-BD59-A6C34878D82A}">
                    <a16:rowId xmlns:a16="http://schemas.microsoft.com/office/drawing/2014/main" val="3996637314"/>
                  </a:ext>
                </a:extLst>
              </a:tr>
              <a:tr h="370840">
                <a:tc>
                  <a:txBody>
                    <a:bodyPr/>
                    <a:lstStyle/>
                    <a:p>
                      <a:r>
                        <a:rPr lang="en-US" dirty="0"/>
                        <a:t>4</a:t>
                      </a:r>
                    </a:p>
                  </a:txBody>
                  <a:tcPr/>
                </a:tc>
                <a:tc>
                  <a:txBody>
                    <a:bodyPr/>
                    <a:lstStyle/>
                    <a:p>
                      <a:r>
                        <a:rPr lang="en-US" dirty="0"/>
                        <a:t>$181</a:t>
                      </a:r>
                    </a:p>
                  </a:txBody>
                  <a:tcPr/>
                </a:tc>
                <a:extLst>
                  <a:ext uri="{0D108BD9-81ED-4DB2-BD59-A6C34878D82A}">
                    <a16:rowId xmlns:a16="http://schemas.microsoft.com/office/drawing/2014/main" val="1439811459"/>
                  </a:ext>
                </a:extLst>
              </a:tr>
              <a:tr h="370840">
                <a:tc>
                  <a:txBody>
                    <a:bodyPr/>
                    <a:lstStyle/>
                    <a:p>
                      <a:r>
                        <a:rPr lang="en-US" dirty="0"/>
                        <a:t>5</a:t>
                      </a:r>
                    </a:p>
                  </a:txBody>
                  <a:tcPr/>
                </a:tc>
                <a:tc>
                  <a:txBody>
                    <a:bodyPr/>
                    <a:lstStyle/>
                    <a:p>
                      <a:r>
                        <a:rPr lang="en-US" dirty="0"/>
                        <a:t>$212</a:t>
                      </a:r>
                    </a:p>
                  </a:txBody>
                  <a:tcPr/>
                </a:tc>
                <a:extLst>
                  <a:ext uri="{0D108BD9-81ED-4DB2-BD59-A6C34878D82A}">
                    <a16:rowId xmlns:a16="http://schemas.microsoft.com/office/drawing/2014/main" val="2167998412"/>
                  </a:ext>
                </a:extLst>
              </a:tr>
              <a:tr h="370840">
                <a:tc>
                  <a:txBody>
                    <a:bodyPr/>
                    <a:lstStyle/>
                    <a:p>
                      <a:r>
                        <a:rPr lang="en-US" dirty="0"/>
                        <a:t>6 or more</a:t>
                      </a:r>
                    </a:p>
                  </a:txBody>
                  <a:tcPr/>
                </a:tc>
                <a:tc>
                  <a:txBody>
                    <a:bodyPr/>
                    <a:lstStyle/>
                    <a:p>
                      <a:r>
                        <a:rPr lang="en-US" dirty="0"/>
                        <a:t>$243</a:t>
                      </a:r>
                    </a:p>
                  </a:txBody>
                  <a:tcPr/>
                </a:tc>
                <a:extLst>
                  <a:ext uri="{0D108BD9-81ED-4DB2-BD59-A6C34878D82A}">
                    <a16:rowId xmlns:a16="http://schemas.microsoft.com/office/drawing/2014/main" val="2470771190"/>
                  </a:ext>
                </a:extLst>
              </a:tr>
            </a:tbl>
          </a:graphicData>
        </a:graphic>
      </p:graphicFrame>
    </p:spTree>
    <p:extLst>
      <p:ext uri="{BB962C8B-B14F-4D97-AF65-F5344CB8AC3E}">
        <p14:creationId xmlns:p14="http://schemas.microsoft.com/office/powerpoint/2010/main" val="303584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8DF31-0583-4F60-A68B-0A0EEE3223BA}"/>
              </a:ext>
            </a:extLst>
          </p:cNvPr>
          <p:cNvSpPr>
            <a:spLocks noGrp="1"/>
          </p:cNvSpPr>
          <p:nvPr>
            <p:ph type="title"/>
          </p:nvPr>
        </p:nvSpPr>
        <p:spPr/>
        <p:txBody>
          <a:bodyPr/>
          <a:lstStyle/>
          <a:p>
            <a:r>
              <a:rPr lang="en-US" dirty="0"/>
              <a:t>Medical Expense Deduction</a:t>
            </a:r>
          </a:p>
        </p:txBody>
      </p:sp>
      <p:sp>
        <p:nvSpPr>
          <p:cNvPr id="3" name="Content Placeholder 2">
            <a:extLst>
              <a:ext uri="{FF2B5EF4-FFF2-40B4-BE49-F238E27FC236}">
                <a16:creationId xmlns:a16="http://schemas.microsoft.com/office/drawing/2014/main" id="{B9FF9692-EDA8-4CD0-9734-036F278B27D2}"/>
              </a:ext>
            </a:extLst>
          </p:cNvPr>
          <p:cNvSpPr>
            <a:spLocks noGrp="1"/>
          </p:cNvSpPr>
          <p:nvPr>
            <p:ph idx="1"/>
          </p:nvPr>
        </p:nvSpPr>
        <p:spPr/>
        <p:txBody>
          <a:bodyPr/>
          <a:lstStyle/>
          <a:p>
            <a:r>
              <a:rPr lang="en-US" dirty="0"/>
              <a:t>Any medical expenses in excess of $35 can be deducted</a:t>
            </a:r>
          </a:p>
          <a:p>
            <a:r>
              <a:rPr lang="en-US" dirty="0"/>
              <a:t>See medical expense deduction worksheet</a:t>
            </a:r>
          </a:p>
        </p:txBody>
      </p:sp>
    </p:spTree>
    <p:extLst>
      <p:ext uri="{BB962C8B-B14F-4D97-AF65-F5344CB8AC3E}">
        <p14:creationId xmlns:p14="http://schemas.microsoft.com/office/powerpoint/2010/main" val="298611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647D1-086A-443D-AB5D-F79C67C4D609}"/>
              </a:ext>
            </a:extLst>
          </p:cNvPr>
          <p:cNvSpPr>
            <a:spLocks noGrp="1"/>
          </p:cNvSpPr>
          <p:nvPr>
            <p:ph type="title"/>
          </p:nvPr>
        </p:nvSpPr>
        <p:spPr/>
        <p:txBody>
          <a:bodyPr/>
          <a:lstStyle/>
          <a:p>
            <a:r>
              <a:rPr lang="en-US" dirty="0"/>
              <a:t>Dependent Care Deduction</a:t>
            </a:r>
          </a:p>
        </p:txBody>
      </p:sp>
      <p:sp>
        <p:nvSpPr>
          <p:cNvPr id="3" name="Content Placeholder 2">
            <a:extLst>
              <a:ext uri="{FF2B5EF4-FFF2-40B4-BE49-F238E27FC236}">
                <a16:creationId xmlns:a16="http://schemas.microsoft.com/office/drawing/2014/main" id="{76945D3F-DE1C-4639-8B81-30628CDB5819}"/>
              </a:ext>
            </a:extLst>
          </p:cNvPr>
          <p:cNvSpPr>
            <a:spLocks noGrp="1"/>
          </p:cNvSpPr>
          <p:nvPr>
            <p:ph idx="1"/>
          </p:nvPr>
        </p:nvSpPr>
        <p:spPr/>
        <p:txBody>
          <a:bodyPr/>
          <a:lstStyle/>
          <a:p>
            <a:r>
              <a:rPr lang="en-US" dirty="0"/>
              <a:t>Actual expenses of dependent care can be deducted if dependent care is necessary to enable member to</a:t>
            </a:r>
          </a:p>
          <a:p>
            <a:pPr lvl="1"/>
            <a:r>
              <a:rPr lang="en-US" dirty="0"/>
              <a:t>Keep or obtain employment</a:t>
            </a:r>
          </a:p>
          <a:p>
            <a:pPr lvl="1"/>
            <a:r>
              <a:rPr lang="en-US" dirty="0"/>
              <a:t>Get training or education to prepare for employment</a:t>
            </a:r>
          </a:p>
          <a:p>
            <a:pPr lvl="1"/>
            <a:r>
              <a:rPr lang="en-US" dirty="0"/>
              <a:t>Comply with employment and training requirements</a:t>
            </a:r>
          </a:p>
          <a:p>
            <a:r>
              <a:rPr lang="en-US" dirty="0"/>
              <a:t>Example:</a:t>
            </a:r>
          </a:p>
          <a:p>
            <a:pPr lvl="1"/>
            <a:r>
              <a:rPr lang="en-US" dirty="0"/>
              <a:t>Applicant resides with and cares for dependent child</a:t>
            </a:r>
          </a:p>
          <a:p>
            <a:pPr lvl="1"/>
            <a:r>
              <a:rPr lang="en-US" dirty="0"/>
              <a:t>In order for the applicant to work, the child must attend daycare</a:t>
            </a:r>
          </a:p>
          <a:p>
            <a:pPr lvl="1"/>
            <a:r>
              <a:rPr lang="en-US" dirty="0"/>
              <a:t>The cost of daycare is an allowable deduction</a:t>
            </a:r>
          </a:p>
        </p:txBody>
      </p:sp>
    </p:spTree>
    <p:extLst>
      <p:ext uri="{BB962C8B-B14F-4D97-AF65-F5344CB8AC3E}">
        <p14:creationId xmlns:p14="http://schemas.microsoft.com/office/powerpoint/2010/main" val="237855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BAA5-1990-4223-A47B-3E1D1CAEF7F0}"/>
              </a:ext>
            </a:extLst>
          </p:cNvPr>
          <p:cNvSpPr>
            <a:spLocks noGrp="1"/>
          </p:cNvSpPr>
          <p:nvPr>
            <p:ph type="title"/>
          </p:nvPr>
        </p:nvSpPr>
        <p:spPr/>
        <p:txBody>
          <a:bodyPr/>
          <a:lstStyle/>
          <a:p>
            <a:r>
              <a:rPr lang="en-US" dirty="0"/>
              <a:t>Child Support Deduction</a:t>
            </a:r>
          </a:p>
        </p:txBody>
      </p:sp>
      <p:sp>
        <p:nvSpPr>
          <p:cNvPr id="3" name="Content Placeholder 2">
            <a:extLst>
              <a:ext uri="{FF2B5EF4-FFF2-40B4-BE49-F238E27FC236}">
                <a16:creationId xmlns:a16="http://schemas.microsoft.com/office/drawing/2014/main" id="{2EDBC7FD-B7F3-4B17-A47E-6F217159C0E9}"/>
              </a:ext>
            </a:extLst>
          </p:cNvPr>
          <p:cNvSpPr>
            <a:spLocks noGrp="1"/>
          </p:cNvSpPr>
          <p:nvPr>
            <p:ph idx="1"/>
          </p:nvPr>
        </p:nvSpPr>
        <p:spPr/>
        <p:txBody>
          <a:bodyPr/>
          <a:lstStyle/>
          <a:p>
            <a:r>
              <a:rPr lang="en-US" dirty="0"/>
              <a:t>Allowable deduction for the party </a:t>
            </a:r>
            <a:r>
              <a:rPr lang="en-US" i="1" dirty="0"/>
              <a:t>obligated</a:t>
            </a:r>
            <a:r>
              <a:rPr lang="en-US" dirty="0"/>
              <a:t> to make a payment (actually made or reasonably anticipated to be made)</a:t>
            </a:r>
          </a:p>
          <a:p>
            <a:r>
              <a:rPr lang="en-US" dirty="0"/>
              <a:t>Deduction is not for a person </a:t>
            </a:r>
            <a:r>
              <a:rPr lang="en-US" i="1" dirty="0"/>
              <a:t>receiving</a:t>
            </a:r>
            <a:r>
              <a:rPr lang="en-US" dirty="0"/>
              <a:t> child support or supposed to be receiving child support</a:t>
            </a:r>
          </a:p>
          <a:p>
            <a:r>
              <a:rPr lang="en-US" dirty="0"/>
              <a:t>Must verify obligation to pay with court order</a:t>
            </a:r>
          </a:p>
          <a:p>
            <a:endParaRPr lang="en-US" dirty="0"/>
          </a:p>
        </p:txBody>
      </p:sp>
    </p:spTree>
    <p:extLst>
      <p:ext uri="{BB962C8B-B14F-4D97-AF65-F5344CB8AC3E}">
        <p14:creationId xmlns:p14="http://schemas.microsoft.com/office/powerpoint/2010/main" val="234053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D4F8D-0740-4916-A5AC-F749A00E59E2}"/>
              </a:ext>
            </a:extLst>
          </p:cNvPr>
          <p:cNvSpPr>
            <a:spLocks noGrp="1"/>
          </p:cNvSpPr>
          <p:nvPr>
            <p:ph type="title"/>
          </p:nvPr>
        </p:nvSpPr>
        <p:spPr/>
        <p:txBody>
          <a:bodyPr/>
          <a:lstStyle/>
          <a:p>
            <a:r>
              <a:rPr lang="en-US" dirty="0"/>
              <a:t>Excess Shelter Deduction</a:t>
            </a:r>
          </a:p>
        </p:txBody>
      </p:sp>
      <p:sp>
        <p:nvSpPr>
          <p:cNvPr id="3" name="Content Placeholder 2">
            <a:extLst>
              <a:ext uri="{FF2B5EF4-FFF2-40B4-BE49-F238E27FC236}">
                <a16:creationId xmlns:a16="http://schemas.microsoft.com/office/drawing/2014/main" id="{CD148F8B-B462-4480-92C9-8AD06B93FDB3}"/>
              </a:ext>
            </a:extLst>
          </p:cNvPr>
          <p:cNvSpPr>
            <a:spLocks noGrp="1"/>
          </p:cNvSpPr>
          <p:nvPr>
            <p:ph idx="1"/>
          </p:nvPr>
        </p:nvSpPr>
        <p:spPr/>
        <p:txBody>
          <a:bodyPr/>
          <a:lstStyle/>
          <a:p>
            <a:r>
              <a:rPr lang="en-US" dirty="0"/>
              <a:t>If a household’s shelter expenses are more than 50% of countable income, then the household receives an excess shelter deduction</a:t>
            </a:r>
          </a:p>
          <a:p>
            <a:r>
              <a:rPr lang="en-US" dirty="0"/>
              <a:t>Add actual shelter expenses (rent, mortgage, property taxes, insurance, condo fees, etc.) to the Standard Utility Credit (see handout)</a:t>
            </a:r>
          </a:p>
          <a:p>
            <a:r>
              <a:rPr lang="en-US" dirty="0"/>
              <a:t>Actual shelter expenses + Standard Utility Credit = Excess Shelter Deduction</a:t>
            </a:r>
          </a:p>
        </p:txBody>
      </p:sp>
    </p:spTree>
    <p:extLst>
      <p:ext uri="{BB962C8B-B14F-4D97-AF65-F5344CB8AC3E}">
        <p14:creationId xmlns:p14="http://schemas.microsoft.com/office/powerpoint/2010/main" val="318823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1725E-8D53-4FA9-90F9-7E16FF67F96E}"/>
              </a:ext>
            </a:extLst>
          </p:cNvPr>
          <p:cNvSpPr>
            <a:spLocks noGrp="1"/>
          </p:cNvSpPr>
          <p:nvPr>
            <p:ph type="title"/>
          </p:nvPr>
        </p:nvSpPr>
        <p:spPr/>
        <p:txBody>
          <a:bodyPr>
            <a:normAutofit/>
          </a:bodyPr>
          <a:lstStyle/>
          <a:p>
            <a:r>
              <a:rPr lang="en-US" sz="3400" dirty="0"/>
              <a:t>Excess Shelter Deduction - Standard Utility Credits</a:t>
            </a:r>
          </a:p>
        </p:txBody>
      </p:sp>
      <p:graphicFrame>
        <p:nvGraphicFramePr>
          <p:cNvPr id="8" name="Table 7">
            <a:extLst>
              <a:ext uri="{FF2B5EF4-FFF2-40B4-BE49-F238E27FC236}">
                <a16:creationId xmlns:a16="http://schemas.microsoft.com/office/drawing/2014/main" id="{6DF7540A-3D78-419F-AFE5-0EA974C99CA9}"/>
              </a:ext>
            </a:extLst>
          </p:cNvPr>
          <p:cNvGraphicFramePr>
            <a:graphicFrameLocks noGrp="1"/>
          </p:cNvGraphicFramePr>
          <p:nvPr>
            <p:extLst>
              <p:ext uri="{D42A27DB-BD31-4B8C-83A1-F6EECF244321}">
                <p14:modId xmlns:p14="http://schemas.microsoft.com/office/powerpoint/2010/main" val="1014867209"/>
              </p:ext>
            </p:extLst>
          </p:nvPr>
        </p:nvGraphicFramePr>
        <p:xfrm>
          <a:off x="1218882" y="1447800"/>
          <a:ext cx="8938472" cy="4389120"/>
        </p:xfrm>
        <a:graphic>
          <a:graphicData uri="http://schemas.openxmlformats.org/drawingml/2006/table">
            <a:tbl>
              <a:tblPr firstRow="1" bandRow="1">
                <a:tableStyleId>{5C22544A-7EE6-4342-B048-85BDC9FD1C3A}</a:tableStyleId>
              </a:tblPr>
              <a:tblGrid>
                <a:gridCol w="3714856">
                  <a:extLst>
                    <a:ext uri="{9D8B030D-6E8A-4147-A177-3AD203B41FA5}">
                      <a16:colId xmlns:a16="http://schemas.microsoft.com/office/drawing/2014/main" val="156051445"/>
                    </a:ext>
                  </a:extLst>
                </a:gridCol>
                <a:gridCol w="1341120">
                  <a:extLst>
                    <a:ext uri="{9D8B030D-6E8A-4147-A177-3AD203B41FA5}">
                      <a16:colId xmlns:a16="http://schemas.microsoft.com/office/drawing/2014/main" val="1608944235"/>
                    </a:ext>
                  </a:extLst>
                </a:gridCol>
                <a:gridCol w="3882496">
                  <a:extLst>
                    <a:ext uri="{9D8B030D-6E8A-4147-A177-3AD203B41FA5}">
                      <a16:colId xmlns:a16="http://schemas.microsoft.com/office/drawing/2014/main" val="916449785"/>
                    </a:ext>
                  </a:extLst>
                </a:gridCol>
              </a:tblGrid>
              <a:tr h="370840">
                <a:tc>
                  <a:txBody>
                    <a:bodyPr/>
                    <a:lstStyle/>
                    <a:p>
                      <a:r>
                        <a:rPr lang="en-US" sz="2000" dirty="0"/>
                        <a:t>SUA Code</a:t>
                      </a:r>
                    </a:p>
                  </a:txBody>
                  <a:tcPr/>
                </a:tc>
                <a:tc>
                  <a:txBody>
                    <a:bodyPr/>
                    <a:lstStyle/>
                    <a:p>
                      <a:r>
                        <a:rPr lang="en-US" sz="2000" dirty="0"/>
                        <a:t>Amount</a:t>
                      </a:r>
                    </a:p>
                  </a:txBody>
                  <a:tcPr/>
                </a:tc>
                <a:tc>
                  <a:txBody>
                    <a:bodyPr/>
                    <a:lstStyle/>
                    <a:p>
                      <a:r>
                        <a:rPr lang="en-US" sz="2000" dirty="0"/>
                        <a:t>Type of Utility Allowance</a:t>
                      </a:r>
                    </a:p>
                  </a:txBody>
                  <a:tcPr/>
                </a:tc>
                <a:extLst>
                  <a:ext uri="{0D108BD9-81ED-4DB2-BD59-A6C34878D82A}">
                    <a16:rowId xmlns:a16="http://schemas.microsoft.com/office/drawing/2014/main" val="3488968581"/>
                  </a:ext>
                </a:extLst>
              </a:tr>
              <a:tr h="370840">
                <a:tc>
                  <a:txBody>
                    <a:bodyPr/>
                    <a:lstStyle/>
                    <a:p>
                      <a:r>
                        <a:rPr lang="en-US" sz="2000" dirty="0"/>
                        <a:t>HSUA (Heating Standard Utility Allowance)*</a:t>
                      </a:r>
                    </a:p>
                  </a:txBody>
                  <a:tcPr/>
                </a:tc>
                <a:tc>
                  <a:txBody>
                    <a:bodyPr/>
                    <a:lstStyle/>
                    <a:p>
                      <a:r>
                        <a:rPr lang="en-US" sz="2000" dirty="0"/>
                        <a:t>$462</a:t>
                      </a:r>
                    </a:p>
                  </a:txBody>
                  <a:tcPr/>
                </a:tc>
                <a:tc>
                  <a:txBody>
                    <a:bodyPr/>
                    <a:lstStyle/>
                    <a:p>
                      <a:r>
                        <a:rPr lang="en-US" sz="2000" dirty="0"/>
                        <a:t>Heating</a:t>
                      </a:r>
                    </a:p>
                  </a:txBody>
                  <a:tcPr/>
                </a:tc>
                <a:extLst>
                  <a:ext uri="{0D108BD9-81ED-4DB2-BD59-A6C34878D82A}">
                    <a16:rowId xmlns:a16="http://schemas.microsoft.com/office/drawing/2014/main" val="1242401163"/>
                  </a:ext>
                </a:extLst>
              </a:tr>
              <a:tr h="370840">
                <a:tc>
                  <a:txBody>
                    <a:bodyPr/>
                    <a:lstStyle/>
                    <a:p>
                      <a:r>
                        <a:rPr lang="en-US" sz="2000" dirty="0"/>
                        <a:t>LUA (Limited Utility Allowance)</a:t>
                      </a:r>
                    </a:p>
                  </a:txBody>
                  <a:tcPr/>
                </a:tc>
                <a:tc>
                  <a:txBody>
                    <a:bodyPr/>
                    <a:lstStyle/>
                    <a:p>
                      <a:r>
                        <a:rPr lang="en-US" sz="2000" dirty="0"/>
                        <a:t>$320</a:t>
                      </a:r>
                    </a:p>
                  </a:txBody>
                  <a:tcPr/>
                </a:tc>
                <a:tc>
                  <a:txBody>
                    <a:bodyPr/>
                    <a:lstStyle/>
                    <a:p>
                      <a:r>
                        <a:rPr lang="en-US" sz="2000" dirty="0"/>
                        <a:t>Non-heat electric with at least one other qualifying expense</a:t>
                      </a:r>
                    </a:p>
                  </a:txBody>
                  <a:tcPr/>
                </a:tc>
                <a:extLst>
                  <a:ext uri="{0D108BD9-81ED-4DB2-BD59-A6C34878D82A}">
                    <a16:rowId xmlns:a16="http://schemas.microsoft.com/office/drawing/2014/main" val="1906963942"/>
                  </a:ext>
                </a:extLst>
              </a:tr>
              <a:tr h="370840">
                <a:tc>
                  <a:txBody>
                    <a:bodyPr/>
                    <a:lstStyle/>
                    <a:p>
                      <a:r>
                        <a:rPr lang="en-US" sz="2000" dirty="0"/>
                        <a:t>EUA (Electric Utility Allowance)</a:t>
                      </a:r>
                    </a:p>
                  </a:txBody>
                  <a:tcPr/>
                </a:tc>
                <a:tc>
                  <a:txBody>
                    <a:bodyPr/>
                    <a:lstStyle/>
                    <a:p>
                      <a:r>
                        <a:rPr lang="en-US" sz="2000" dirty="0"/>
                        <a:t>$141</a:t>
                      </a:r>
                    </a:p>
                  </a:txBody>
                  <a:tcPr/>
                </a:tc>
                <a:tc>
                  <a:txBody>
                    <a:bodyPr/>
                    <a:lstStyle/>
                    <a:p>
                      <a:r>
                        <a:rPr lang="en-US" sz="2000" dirty="0"/>
                        <a:t>Electric Utility Allowance</a:t>
                      </a:r>
                    </a:p>
                  </a:txBody>
                  <a:tcPr/>
                </a:tc>
                <a:extLst>
                  <a:ext uri="{0D108BD9-81ED-4DB2-BD59-A6C34878D82A}">
                    <a16:rowId xmlns:a16="http://schemas.microsoft.com/office/drawing/2014/main" val="839920074"/>
                  </a:ext>
                </a:extLst>
              </a:tr>
              <a:tr h="370840">
                <a:tc>
                  <a:txBody>
                    <a:bodyPr/>
                    <a:lstStyle/>
                    <a:p>
                      <a:r>
                        <a:rPr lang="en-US" sz="2000" dirty="0"/>
                        <a:t>WUA (Water &amp; Sewer Utility Allowance)</a:t>
                      </a:r>
                    </a:p>
                  </a:txBody>
                  <a:tcPr/>
                </a:tc>
                <a:tc>
                  <a:txBody>
                    <a:bodyPr/>
                    <a:lstStyle/>
                    <a:p>
                      <a:r>
                        <a:rPr lang="en-US" sz="2000" dirty="0"/>
                        <a:t>$90</a:t>
                      </a:r>
                    </a:p>
                  </a:txBody>
                  <a:tcPr/>
                </a:tc>
                <a:tc>
                  <a:txBody>
                    <a:bodyPr/>
                    <a:lstStyle/>
                    <a:p>
                      <a:r>
                        <a:rPr lang="en-US" sz="2000" dirty="0"/>
                        <a:t>Water and sewer</a:t>
                      </a:r>
                    </a:p>
                  </a:txBody>
                  <a:tcPr/>
                </a:tc>
                <a:extLst>
                  <a:ext uri="{0D108BD9-81ED-4DB2-BD59-A6C34878D82A}">
                    <a16:rowId xmlns:a16="http://schemas.microsoft.com/office/drawing/2014/main" val="4066894015"/>
                  </a:ext>
                </a:extLst>
              </a:tr>
              <a:tr h="370840">
                <a:tc>
                  <a:txBody>
                    <a:bodyPr/>
                    <a:lstStyle/>
                    <a:p>
                      <a:r>
                        <a:rPr lang="en-US" sz="2000" dirty="0"/>
                        <a:t>FUA (Cooking Fuel Allowance)</a:t>
                      </a:r>
                    </a:p>
                  </a:txBody>
                  <a:tcPr/>
                </a:tc>
                <a:tc>
                  <a:txBody>
                    <a:bodyPr/>
                    <a:lstStyle/>
                    <a:p>
                      <a:r>
                        <a:rPr lang="en-US" sz="2000" dirty="0"/>
                        <a:t>$37</a:t>
                      </a:r>
                    </a:p>
                  </a:txBody>
                  <a:tcPr/>
                </a:tc>
                <a:tc>
                  <a:txBody>
                    <a:bodyPr/>
                    <a:lstStyle/>
                    <a:p>
                      <a:r>
                        <a:rPr lang="en-US" sz="2000" dirty="0"/>
                        <a:t>Cooking fuel</a:t>
                      </a:r>
                    </a:p>
                  </a:txBody>
                  <a:tcPr/>
                </a:tc>
                <a:extLst>
                  <a:ext uri="{0D108BD9-81ED-4DB2-BD59-A6C34878D82A}">
                    <a16:rowId xmlns:a16="http://schemas.microsoft.com/office/drawing/2014/main" val="4145917608"/>
                  </a:ext>
                </a:extLst>
              </a:tr>
              <a:tr h="370840">
                <a:tc>
                  <a:txBody>
                    <a:bodyPr/>
                    <a:lstStyle/>
                    <a:p>
                      <a:r>
                        <a:rPr lang="en-US" sz="2000" dirty="0"/>
                        <a:t>PUA (Phone Utility Allowance)</a:t>
                      </a:r>
                    </a:p>
                  </a:txBody>
                  <a:tcPr/>
                </a:tc>
                <a:tc>
                  <a:txBody>
                    <a:bodyPr/>
                    <a:lstStyle/>
                    <a:p>
                      <a:r>
                        <a:rPr lang="en-US" sz="2000" dirty="0"/>
                        <a:t>$29</a:t>
                      </a:r>
                    </a:p>
                  </a:txBody>
                  <a:tcPr/>
                </a:tc>
                <a:tc>
                  <a:txBody>
                    <a:bodyPr/>
                    <a:lstStyle/>
                    <a:p>
                      <a:r>
                        <a:rPr lang="en-US" sz="2000" dirty="0"/>
                        <a:t>Telephone</a:t>
                      </a:r>
                    </a:p>
                  </a:txBody>
                  <a:tcPr/>
                </a:tc>
                <a:extLst>
                  <a:ext uri="{0D108BD9-81ED-4DB2-BD59-A6C34878D82A}">
                    <a16:rowId xmlns:a16="http://schemas.microsoft.com/office/drawing/2014/main" val="3424313206"/>
                  </a:ext>
                </a:extLst>
              </a:tr>
              <a:tr h="370840">
                <a:tc>
                  <a:txBody>
                    <a:bodyPr/>
                    <a:lstStyle/>
                    <a:p>
                      <a:r>
                        <a:rPr lang="en-US" sz="2000" dirty="0"/>
                        <a:t>TUA (Garbage &amp; Trash Utility Allowance)</a:t>
                      </a:r>
                    </a:p>
                  </a:txBody>
                  <a:tcPr/>
                </a:tc>
                <a:tc>
                  <a:txBody>
                    <a:bodyPr/>
                    <a:lstStyle/>
                    <a:p>
                      <a:r>
                        <a:rPr lang="en-US" sz="2000" dirty="0"/>
                        <a:t>$23</a:t>
                      </a:r>
                    </a:p>
                  </a:txBody>
                  <a:tcPr/>
                </a:tc>
                <a:tc>
                  <a:txBody>
                    <a:bodyPr/>
                    <a:lstStyle/>
                    <a:p>
                      <a:r>
                        <a:rPr lang="en-US" sz="2000" dirty="0"/>
                        <a:t>Garbage &amp; trash</a:t>
                      </a:r>
                    </a:p>
                  </a:txBody>
                  <a:tcPr/>
                </a:tc>
                <a:extLst>
                  <a:ext uri="{0D108BD9-81ED-4DB2-BD59-A6C34878D82A}">
                    <a16:rowId xmlns:a16="http://schemas.microsoft.com/office/drawing/2014/main" val="304718733"/>
                  </a:ext>
                </a:extLst>
              </a:tr>
            </a:tbl>
          </a:graphicData>
        </a:graphic>
      </p:graphicFrame>
      <p:sp>
        <p:nvSpPr>
          <p:cNvPr id="10" name="TextBox 9">
            <a:extLst>
              <a:ext uri="{FF2B5EF4-FFF2-40B4-BE49-F238E27FC236}">
                <a16:creationId xmlns:a16="http://schemas.microsoft.com/office/drawing/2014/main" id="{E1DFDB77-2F11-4C5D-9DBD-2AD3755252BB}"/>
              </a:ext>
            </a:extLst>
          </p:cNvPr>
          <p:cNvSpPr txBox="1"/>
          <p:nvPr/>
        </p:nvSpPr>
        <p:spPr>
          <a:xfrm>
            <a:off x="1218882" y="6105435"/>
            <a:ext cx="8907292" cy="646331"/>
          </a:xfrm>
          <a:prstGeom prst="rect">
            <a:avLst/>
          </a:prstGeom>
          <a:noFill/>
        </p:spPr>
        <p:txBody>
          <a:bodyPr wrap="square" rtlCol="0">
            <a:spAutoFit/>
          </a:bodyPr>
          <a:lstStyle/>
          <a:p>
            <a:pPr algn="ctr"/>
            <a:r>
              <a:rPr lang="en-US" altLang="en-US" sz="1200" dirty="0">
                <a:solidFill>
                  <a:srgbClr val="000000"/>
                </a:solidFill>
                <a:latin typeface="Arial" panose="020B0604020202020204" pitchFamily="34" charset="0"/>
              </a:rPr>
              <a:t>*Households that have received WHEAP or other energy assistance payments in the past 12 months receive the HSUA.</a:t>
            </a:r>
          </a:p>
          <a:p>
            <a:endParaRPr lang="en-US" dirty="0"/>
          </a:p>
        </p:txBody>
      </p:sp>
    </p:spTree>
    <p:extLst>
      <p:ext uri="{BB962C8B-B14F-4D97-AF65-F5344CB8AC3E}">
        <p14:creationId xmlns:p14="http://schemas.microsoft.com/office/powerpoint/2010/main" val="113377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791D-DD50-441F-A049-AEBDB8CF0223}"/>
              </a:ext>
            </a:extLst>
          </p:cNvPr>
          <p:cNvSpPr>
            <a:spLocks noGrp="1"/>
          </p:cNvSpPr>
          <p:nvPr>
            <p:ph type="title"/>
          </p:nvPr>
        </p:nvSpPr>
        <p:spPr/>
        <p:txBody>
          <a:bodyPr/>
          <a:lstStyle/>
          <a:p>
            <a:r>
              <a:rPr lang="en-US" dirty="0"/>
              <a:t>Excess Shelter Deduction - Example</a:t>
            </a:r>
          </a:p>
        </p:txBody>
      </p:sp>
      <p:sp>
        <p:nvSpPr>
          <p:cNvPr id="3" name="Content Placeholder 2">
            <a:extLst>
              <a:ext uri="{FF2B5EF4-FFF2-40B4-BE49-F238E27FC236}">
                <a16:creationId xmlns:a16="http://schemas.microsoft.com/office/drawing/2014/main" id="{EE93D92B-15E8-4EF3-88D7-3848CD9EDD77}"/>
              </a:ext>
            </a:extLst>
          </p:cNvPr>
          <p:cNvSpPr>
            <a:spLocks noGrp="1"/>
          </p:cNvSpPr>
          <p:nvPr>
            <p:ph idx="1"/>
          </p:nvPr>
        </p:nvSpPr>
        <p:spPr/>
        <p:txBody>
          <a:bodyPr/>
          <a:lstStyle/>
          <a:p>
            <a:r>
              <a:rPr lang="en-US" dirty="0"/>
              <a:t>A household has $800 in countable income</a:t>
            </a:r>
          </a:p>
          <a:p>
            <a:r>
              <a:rPr lang="en-US" dirty="0"/>
              <a:t>Its shelter expenses (actual shelter costs plus the Standard Utility Credit) add up to $500</a:t>
            </a:r>
          </a:p>
          <a:p>
            <a:r>
              <a:rPr lang="en-US" dirty="0"/>
              <a:t>Because $500 is greater than 50% of the household’s countable income ($400), the household will receive in excess shelter deduction of $100</a:t>
            </a:r>
          </a:p>
          <a:p>
            <a:pPr lvl="1"/>
            <a:r>
              <a:rPr lang="en-US" dirty="0"/>
              <a:t>$500 - $400 = $100 deduction</a:t>
            </a:r>
          </a:p>
        </p:txBody>
      </p:sp>
    </p:spTree>
    <p:extLst>
      <p:ext uri="{BB962C8B-B14F-4D97-AF65-F5344CB8AC3E}">
        <p14:creationId xmlns:p14="http://schemas.microsoft.com/office/powerpoint/2010/main" val="152058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48E9-44ED-4D3C-9519-DED0E83883E1}"/>
              </a:ext>
            </a:extLst>
          </p:cNvPr>
          <p:cNvSpPr>
            <a:spLocks noGrp="1"/>
          </p:cNvSpPr>
          <p:nvPr>
            <p:ph type="title"/>
          </p:nvPr>
        </p:nvSpPr>
        <p:spPr/>
        <p:txBody>
          <a:bodyPr>
            <a:normAutofit/>
          </a:bodyPr>
          <a:lstStyle/>
          <a:p>
            <a:r>
              <a:rPr lang="en-US" sz="3400" dirty="0"/>
              <a:t>Minimum and Maximum Allotments (2020-2021)</a:t>
            </a:r>
          </a:p>
        </p:txBody>
      </p:sp>
      <p:sp>
        <p:nvSpPr>
          <p:cNvPr id="3" name="Content Placeholder 2">
            <a:extLst>
              <a:ext uri="{FF2B5EF4-FFF2-40B4-BE49-F238E27FC236}">
                <a16:creationId xmlns:a16="http://schemas.microsoft.com/office/drawing/2014/main" id="{D948C7E7-0DB2-4FC1-A74A-2135B25EE96F}"/>
              </a:ext>
            </a:extLst>
          </p:cNvPr>
          <p:cNvSpPr>
            <a:spLocks noGrp="1"/>
          </p:cNvSpPr>
          <p:nvPr>
            <p:ph idx="1"/>
          </p:nvPr>
        </p:nvSpPr>
        <p:spPr/>
        <p:txBody>
          <a:bodyPr/>
          <a:lstStyle/>
          <a:p>
            <a:r>
              <a:rPr lang="en-US" dirty="0"/>
              <a:t>Minimum: $16</a:t>
            </a:r>
          </a:p>
          <a:p>
            <a:r>
              <a:rPr lang="en-US" dirty="0"/>
              <a:t>Maximum:</a:t>
            </a:r>
          </a:p>
          <a:p>
            <a:endParaRPr lang="en-US" dirty="0"/>
          </a:p>
        </p:txBody>
      </p:sp>
      <p:graphicFrame>
        <p:nvGraphicFramePr>
          <p:cNvPr id="4" name="Table 3">
            <a:extLst>
              <a:ext uri="{FF2B5EF4-FFF2-40B4-BE49-F238E27FC236}">
                <a16:creationId xmlns:a16="http://schemas.microsoft.com/office/drawing/2014/main" id="{9EF306D1-8602-4E8D-912B-B90930D2FDE8}"/>
              </a:ext>
            </a:extLst>
          </p:cNvPr>
          <p:cNvGraphicFramePr>
            <a:graphicFrameLocks noGrp="1"/>
          </p:cNvGraphicFramePr>
          <p:nvPr>
            <p:extLst>
              <p:ext uri="{D42A27DB-BD31-4B8C-83A1-F6EECF244321}">
                <p14:modId xmlns:p14="http://schemas.microsoft.com/office/powerpoint/2010/main" val="731421611"/>
              </p:ext>
            </p:extLst>
          </p:nvPr>
        </p:nvGraphicFramePr>
        <p:xfrm>
          <a:off x="1218882" y="2895600"/>
          <a:ext cx="9751060" cy="2651760"/>
        </p:xfrm>
        <a:graphic>
          <a:graphicData uri="http://schemas.openxmlformats.org/drawingml/2006/table">
            <a:tbl>
              <a:tblPr firstRow="1" bandRow="1">
                <a:tableStyleId>{5C22544A-7EE6-4342-B048-85BDC9FD1C3A}</a:tableStyleId>
              </a:tblPr>
              <a:tblGrid>
                <a:gridCol w="1797246">
                  <a:extLst>
                    <a:ext uri="{9D8B030D-6E8A-4147-A177-3AD203B41FA5}">
                      <a16:colId xmlns:a16="http://schemas.microsoft.com/office/drawing/2014/main" val="3173659848"/>
                    </a:ext>
                  </a:extLst>
                </a:gridCol>
                <a:gridCol w="2747872">
                  <a:extLst>
                    <a:ext uri="{9D8B030D-6E8A-4147-A177-3AD203B41FA5}">
                      <a16:colId xmlns:a16="http://schemas.microsoft.com/office/drawing/2014/main" val="841722350"/>
                    </a:ext>
                  </a:extLst>
                </a:gridCol>
                <a:gridCol w="2895600">
                  <a:extLst>
                    <a:ext uri="{9D8B030D-6E8A-4147-A177-3AD203B41FA5}">
                      <a16:colId xmlns:a16="http://schemas.microsoft.com/office/drawing/2014/main" val="3002741514"/>
                    </a:ext>
                  </a:extLst>
                </a:gridCol>
                <a:gridCol w="2310342">
                  <a:extLst>
                    <a:ext uri="{9D8B030D-6E8A-4147-A177-3AD203B41FA5}">
                      <a16:colId xmlns:a16="http://schemas.microsoft.com/office/drawing/2014/main" val="2358402470"/>
                    </a:ext>
                  </a:extLst>
                </a:gridCol>
              </a:tblGrid>
              <a:tr h="370840">
                <a:tc>
                  <a:txBody>
                    <a:bodyPr/>
                    <a:lstStyle/>
                    <a:p>
                      <a:r>
                        <a:rPr lang="en-US" dirty="0"/>
                        <a:t>Food Group Size</a:t>
                      </a:r>
                    </a:p>
                  </a:txBody>
                  <a:tcPr/>
                </a:tc>
                <a:tc>
                  <a:txBody>
                    <a:bodyPr/>
                    <a:lstStyle/>
                    <a:p>
                      <a:r>
                        <a:rPr lang="en-US" dirty="0"/>
                        <a:t>Gross Income Limit (200% FPL)</a:t>
                      </a:r>
                    </a:p>
                  </a:txBody>
                  <a:tcPr/>
                </a:tc>
                <a:tc>
                  <a:txBody>
                    <a:bodyPr/>
                    <a:lstStyle/>
                    <a:p>
                      <a:r>
                        <a:rPr lang="en-US" dirty="0"/>
                        <a:t>Net Income Limit (100% FPL)</a:t>
                      </a:r>
                    </a:p>
                  </a:txBody>
                  <a:tcPr/>
                </a:tc>
                <a:tc>
                  <a:txBody>
                    <a:bodyPr/>
                    <a:lstStyle/>
                    <a:p>
                      <a:r>
                        <a:rPr lang="en-US" dirty="0"/>
                        <a:t>Maximum </a:t>
                      </a:r>
                    </a:p>
                    <a:p>
                      <a:r>
                        <a:rPr lang="en-US" dirty="0"/>
                        <a:t>Allotment</a:t>
                      </a:r>
                    </a:p>
                  </a:txBody>
                  <a:tcPr/>
                </a:tc>
                <a:extLst>
                  <a:ext uri="{0D108BD9-81ED-4DB2-BD59-A6C34878D82A}">
                    <a16:rowId xmlns:a16="http://schemas.microsoft.com/office/drawing/2014/main" val="3921390798"/>
                  </a:ext>
                </a:extLst>
              </a:tr>
              <a:tr h="370840">
                <a:tc>
                  <a:txBody>
                    <a:bodyPr/>
                    <a:lstStyle/>
                    <a:p>
                      <a:r>
                        <a:rPr lang="en-US" dirty="0"/>
                        <a:t>1</a:t>
                      </a:r>
                    </a:p>
                  </a:txBody>
                  <a:tcPr/>
                </a:tc>
                <a:tc>
                  <a:txBody>
                    <a:bodyPr/>
                    <a:lstStyle/>
                    <a:p>
                      <a:r>
                        <a:rPr lang="en-US" dirty="0">
                          <a:solidFill>
                            <a:schemeClr val="tx1"/>
                          </a:solidFill>
                        </a:rPr>
                        <a:t>$2,128</a:t>
                      </a:r>
                    </a:p>
                  </a:txBody>
                  <a:tcPr/>
                </a:tc>
                <a:tc>
                  <a:txBody>
                    <a:bodyPr/>
                    <a:lstStyle/>
                    <a:p>
                      <a:r>
                        <a:rPr lang="en-US" dirty="0">
                          <a:solidFill>
                            <a:schemeClr val="tx1"/>
                          </a:solidFill>
                        </a:rPr>
                        <a:t>$1,064</a:t>
                      </a:r>
                    </a:p>
                  </a:txBody>
                  <a:tcPr/>
                </a:tc>
                <a:tc>
                  <a:txBody>
                    <a:bodyPr/>
                    <a:lstStyle/>
                    <a:p>
                      <a:r>
                        <a:rPr lang="en-US" dirty="0"/>
                        <a:t>$204</a:t>
                      </a:r>
                    </a:p>
                  </a:txBody>
                  <a:tcPr/>
                </a:tc>
                <a:extLst>
                  <a:ext uri="{0D108BD9-81ED-4DB2-BD59-A6C34878D82A}">
                    <a16:rowId xmlns:a16="http://schemas.microsoft.com/office/drawing/2014/main" val="696999217"/>
                  </a:ext>
                </a:extLst>
              </a:tr>
              <a:tr h="370840">
                <a:tc>
                  <a:txBody>
                    <a:bodyPr/>
                    <a:lstStyle/>
                    <a:p>
                      <a:r>
                        <a:rPr lang="en-US" dirty="0"/>
                        <a:t>2</a:t>
                      </a:r>
                    </a:p>
                  </a:txBody>
                  <a:tcPr/>
                </a:tc>
                <a:tc>
                  <a:txBody>
                    <a:bodyPr/>
                    <a:lstStyle/>
                    <a:p>
                      <a:r>
                        <a:rPr lang="en-US" dirty="0">
                          <a:solidFill>
                            <a:schemeClr val="tx1"/>
                          </a:solidFill>
                        </a:rPr>
                        <a:t>$2,874</a:t>
                      </a:r>
                    </a:p>
                  </a:txBody>
                  <a:tcPr/>
                </a:tc>
                <a:tc>
                  <a:txBody>
                    <a:bodyPr/>
                    <a:lstStyle/>
                    <a:p>
                      <a:r>
                        <a:rPr lang="en-US" dirty="0">
                          <a:solidFill>
                            <a:schemeClr val="tx1"/>
                          </a:solidFill>
                        </a:rPr>
                        <a:t>$1,437</a:t>
                      </a:r>
                    </a:p>
                  </a:txBody>
                  <a:tcPr/>
                </a:tc>
                <a:tc>
                  <a:txBody>
                    <a:bodyPr/>
                    <a:lstStyle/>
                    <a:p>
                      <a:r>
                        <a:rPr lang="en-US" dirty="0"/>
                        <a:t>$374</a:t>
                      </a:r>
                    </a:p>
                  </a:txBody>
                  <a:tcPr/>
                </a:tc>
                <a:extLst>
                  <a:ext uri="{0D108BD9-81ED-4DB2-BD59-A6C34878D82A}">
                    <a16:rowId xmlns:a16="http://schemas.microsoft.com/office/drawing/2014/main" val="742631685"/>
                  </a:ext>
                </a:extLst>
              </a:tr>
              <a:tr h="370840">
                <a:tc>
                  <a:txBody>
                    <a:bodyPr/>
                    <a:lstStyle/>
                    <a:p>
                      <a:r>
                        <a:rPr lang="en-US" dirty="0"/>
                        <a:t>3</a:t>
                      </a:r>
                    </a:p>
                  </a:txBody>
                  <a:tcPr/>
                </a:tc>
                <a:tc>
                  <a:txBody>
                    <a:bodyPr/>
                    <a:lstStyle/>
                    <a:p>
                      <a:r>
                        <a:rPr lang="en-US" dirty="0">
                          <a:solidFill>
                            <a:schemeClr val="tx1"/>
                          </a:solidFill>
                        </a:rPr>
                        <a:t>$3,620</a:t>
                      </a:r>
                    </a:p>
                  </a:txBody>
                  <a:tcPr/>
                </a:tc>
                <a:tc>
                  <a:txBody>
                    <a:bodyPr/>
                    <a:lstStyle/>
                    <a:p>
                      <a:r>
                        <a:rPr lang="en-US" dirty="0">
                          <a:solidFill>
                            <a:schemeClr val="tx1"/>
                          </a:solidFill>
                        </a:rPr>
                        <a:t>$1,810</a:t>
                      </a:r>
                    </a:p>
                  </a:txBody>
                  <a:tcPr/>
                </a:tc>
                <a:tc>
                  <a:txBody>
                    <a:bodyPr/>
                    <a:lstStyle/>
                    <a:p>
                      <a:r>
                        <a:rPr lang="en-US" dirty="0"/>
                        <a:t>$535</a:t>
                      </a:r>
                    </a:p>
                  </a:txBody>
                  <a:tcPr/>
                </a:tc>
                <a:extLst>
                  <a:ext uri="{0D108BD9-81ED-4DB2-BD59-A6C34878D82A}">
                    <a16:rowId xmlns:a16="http://schemas.microsoft.com/office/drawing/2014/main" val="528028248"/>
                  </a:ext>
                </a:extLst>
              </a:tr>
              <a:tr h="370840">
                <a:tc>
                  <a:txBody>
                    <a:bodyPr/>
                    <a:lstStyle/>
                    <a:p>
                      <a:r>
                        <a:rPr lang="en-US" dirty="0"/>
                        <a:t>4</a:t>
                      </a:r>
                    </a:p>
                  </a:txBody>
                  <a:tcPr/>
                </a:tc>
                <a:tc>
                  <a:txBody>
                    <a:bodyPr/>
                    <a:lstStyle/>
                    <a:p>
                      <a:r>
                        <a:rPr lang="en-US" dirty="0">
                          <a:solidFill>
                            <a:schemeClr val="tx1"/>
                          </a:solidFill>
                        </a:rPr>
                        <a:t>$4,368</a:t>
                      </a:r>
                    </a:p>
                  </a:txBody>
                  <a:tcPr/>
                </a:tc>
                <a:tc>
                  <a:txBody>
                    <a:bodyPr/>
                    <a:lstStyle/>
                    <a:p>
                      <a:r>
                        <a:rPr lang="en-US" dirty="0">
                          <a:solidFill>
                            <a:schemeClr val="tx1"/>
                          </a:solidFill>
                        </a:rPr>
                        <a:t>$2,184</a:t>
                      </a:r>
                    </a:p>
                  </a:txBody>
                  <a:tcPr/>
                </a:tc>
                <a:tc>
                  <a:txBody>
                    <a:bodyPr/>
                    <a:lstStyle/>
                    <a:p>
                      <a:r>
                        <a:rPr lang="en-US" dirty="0"/>
                        <a:t>$680</a:t>
                      </a:r>
                    </a:p>
                  </a:txBody>
                  <a:tcPr/>
                </a:tc>
                <a:extLst>
                  <a:ext uri="{0D108BD9-81ED-4DB2-BD59-A6C34878D82A}">
                    <a16:rowId xmlns:a16="http://schemas.microsoft.com/office/drawing/2014/main" val="3271169910"/>
                  </a:ext>
                </a:extLst>
              </a:tr>
            </a:tbl>
          </a:graphicData>
        </a:graphic>
      </p:graphicFrame>
    </p:spTree>
    <p:extLst>
      <p:ext uri="{BB962C8B-B14F-4D97-AF65-F5344CB8AC3E}">
        <p14:creationId xmlns:p14="http://schemas.microsoft.com/office/powerpoint/2010/main" val="326093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081F-F962-48D0-8422-277B67875E97}"/>
              </a:ext>
            </a:extLst>
          </p:cNvPr>
          <p:cNvSpPr>
            <a:spLocks noGrp="1"/>
          </p:cNvSpPr>
          <p:nvPr>
            <p:ph type="title"/>
          </p:nvPr>
        </p:nvSpPr>
        <p:spPr/>
        <p:txBody>
          <a:bodyPr/>
          <a:lstStyle/>
          <a:p>
            <a:r>
              <a:rPr lang="en-US" dirty="0"/>
              <a:t>Minimum and Maximum Allotments - Rule</a:t>
            </a:r>
          </a:p>
        </p:txBody>
      </p:sp>
      <p:sp>
        <p:nvSpPr>
          <p:cNvPr id="3" name="Content Placeholder 2">
            <a:extLst>
              <a:ext uri="{FF2B5EF4-FFF2-40B4-BE49-F238E27FC236}">
                <a16:creationId xmlns:a16="http://schemas.microsoft.com/office/drawing/2014/main" id="{304582FD-F668-4792-8000-919EBFEAECEF}"/>
              </a:ext>
            </a:extLst>
          </p:cNvPr>
          <p:cNvSpPr>
            <a:spLocks noGrp="1"/>
          </p:cNvSpPr>
          <p:nvPr>
            <p:ph idx="1"/>
          </p:nvPr>
        </p:nvSpPr>
        <p:spPr/>
        <p:txBody>
          <a:bodyPr/>
          <a:lstStyle/>
          <a:p>
            <a:r>
              <a:rPr lang="en-US" dirty="0"/>
              <a:t>If the food unit’s net income (after all deductions) is </a:t>
            </a:r>
            <a:r>
              <a:rPr lang="en-US" i="1" dirty="0"/>
              <a:t>less</a:t>
            </a:r>
            <a:r>
              <a:rPr lang="en-US" dirty="0"/>
              <a:t> than the maximum allotment</a:t>
            </a:r>
          </a:p>
          <a:p>
            <a:pPr lvl="1"/>
            <a:r>
              <a:rPr lang="en-US" dirty="0"/>
              <a:t>the household will receive the difference between the income and maximum allotment</a:t>
            </a:r>
          </a:p>
          <a:p>
            <a:r>
              <a:rPr lang="en-US" dirty="0"/>
              <a:t>If the food unit’s net income (after all deductions) is </a:t>
            </a:r>
            <a:r>
              <a:rPr lang="en-US" i="1" dirty="0"/>
              <a:t>greater</a:t>
            </a:r>
            <a:r>
              <a:rPr lang="en-US" dirty="0"/>
              <a:t> than the maximum allotment</a:t>
            </a:r>
          </a:p>
          <a:p>
            <a:pPr lvl="1"/>
            <a:r>
              <a:rPr lang="en-US" dirty="0"/>
              <a:t>the household will receive the minimum benefit</a:t>
            </a:r>
          </a:p>
        </p:txBody>
      </p:sp>
    </p:spTree>
    <p:extLst>
      <p:ext uri="{BB962C8B-B14F-4D97-AF65-F5344CB8AC3E}">
        <p14:creationId xmlns:p14="http://schemas.microsoft.com/office/powerpoint/2010/main" val="54946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D1777-C899-4D6B-AE19-5650C6D31B83}"/>
              </a:ext>
            </a:extLst>
          </p:cNvPr>
          <p:cNvSpPr>
            <a:spLocks noGrp="1"/>
          </p:cNvSpPr>
          <p:nvPr>
            <p:ph type="title"/>
          </p:nvPr>
        </p:nvSpPr>
        <p:spPr/>
        <p:txBody>
          <a:bodyPr/>
          <a:lstStyle/>
          <a:p>
            <a:r>
              <a:rPr lang="en-US" dirty="0"/>
              <a:t>Utilization</a:t>
            </a:r>
          </a:p>
        </p:txBody>
      </p:sp>
      <p:sp>
        <p:nvSpPr>
          <p:cNvPr id="3" name="Content Placeholder 2">
            <a:extLst>
              <a:ext uri="{FF2B5EF4-FFF2-40B4-BE49-F238E27FC236}">
                <a16:creationId xmlns:a16="http://schemas.microsoft.com/office/drawing/2014/main" id="{E92DA392-3C27-4D31-B6A6-71924524609C}"/>
              </a:ext>
            </a:extLst>
          </p:cNvPr>
          <p:cNvSpPr>
            <a:spLocks noGrp="1"/>
          </p:cNvSpPr>
          <p:nvPr>
            <p:ph idx="1"/>
          </p:nvPr>
        </p:nvSpPr>
        <p:spPr/>
        <p:txBody>
          <a:bodyPr/>
          <a:lstStyle/>
          <a:p>
            <a:r>
              <a:rPr lang="en-US" dirty="0"/>
              <a:t>Nationally</a:t>
            </a:r>
          </a:p>
          <a:p>
            <a:endParaRPr lang="en-US" dirty="0"/>
          </a:p>
          <a:p>
            <a:endParaRPr lang="en-US" dirty="0"/>
          </a:p>
          <a:p>
            <a:endParaRPr lang="en-US" dirty="0"/>
          </a:p>
          <a:p>
            <a:endParaRPr lang="en-US" dirty="0"/>
          </a:p>
          <a:p>
            <a:r>
              <a:rPr lang="en-US" dirty="0"/>
              <a:t>Wisconsin</a:t>
            </a:r>
          </a:p>
          <a:p>
            <a:pPr lvl="1"/>
            <a:r>
              <a:rPr lang="en-US" dirty="0"/>
              <a:t>Much higher participation than national average!</a:t>
            </a:r>
          </a:p>
        </p:txBody>
      </p:sp>
      <p:pic>
        <p:nvPicPr>
          <p:cNvPr id="4" name="Picture 3">
            <a:extLst>
              <a:ext uri="{FF2B5EF4-FFF2-40B4-BE49-F238E27FC236}">
                <a16:creationId xmlns:a16="http://schemas.microsoft.com/office/drawing/2014/main" id="{927A9981-D912-4926-A5A5-94ED705D641F}"/>
              </a:ext>
            </a:extLst>
          </p:cNvPr>
          <p:cNvPicPr>
            <a:picLocks noChangeAspect="1"/>
          </p:cNvPicPr>
          <p:nvPr/>
        </p:nvPicPr>
        <p:blipFill rotWithShape="1">
          <a:blip r:embed="rId2"/>
          <a:srcRect l="34614" t="36241" r="35851" b="28754"/>
          <a:stretch/>
        </p:blipFill>
        <p:spPr>
          <a:xfrm>
            <a:off x="4570412" y="990600"/>
            <a:ext cx="5943600" cy="3962400"/>
          </a:xfrm>
          <a:prstGeom prst="rect">
            <a:avLst/>
          </a:prstGeom>
        </p:spPr>
      </p:pic>
    </p:spTree>
    <p:extLst>
      <p:ext uri="{BB962C8B-B14F-4D97-AF65-F5344CB8AC3E}">
        <p14:creationId xmlns:p14="http://schemas.microsoft.com/office/powerpoint/2010/main" val="2606772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081F-F962-48D0-8422-277B67875E97}"/>
              </a:ext>
            </a:extLst>
          </p:cNvPr>
          <p:cNvSpPr>
            <a:spLocks noGrp="1"/>
          </p:cNvSpPr>
          <p:nvPr>
            <p:ph type="title"/>
          </p:nvPr>
        </p:nvSpPr>
        <p:spPr/>
        <p:txBody>
          <a:bodyPr/>
          <a:lstStyle/>
          <a:p>
            <a:r>
              <a:rPr lang="en-US" dirty="0"/>
              <a:t>Minimum and Maximum Allotments - Example</a:t>
            </a:r>
          </a:p>
        </p:txBody>
      </p:sp>
      <p:sp>
        <p:nvSpPr>
          <p:cNvPr id="3" name="Content Placeholder 2">
            <a:extLst>
              <a:ext uri="{FF2B5EF4-FFF2-40B4-BE49-F238E27FC236}">
                <a16:creationId xmlns:a16="http://schemas.microsoft.com/office/drawing/2014/main" id="{304582FD-F668-4792-8000-919EBFEAECEF}"/>
              </a:ext>
            </a:extLst>
          </p:cNvPr>
          <p:cNvSpPr>
            <a:spLocks noGrp="1"/>
          </p:cNvSpPr>
          <p:nvPr>
            <p:ph idx="1"/>
          </p:nvPr>
        </p:nvSpPr>
        <p:spPr/>
        <p:txBody>
          <a:bodyPr/>
          <a:lstStyle/>
          <a:p>
            <a:r>
              <a:rPr lang="en-US" dirty="0"/>
              <a:t>Greg is in a household of 1. His net income, after all deductions, is $150. </a:t>
            </a:r>
          </a:p>
          <a:p>
            <a:pPr lvl="1"/>
            <a:r>
              <a:rPr lang="en-US" dirty="0"/>
              <a:t>$150 is less than the $204 maximum allotment, so Greg receives $54 per month in </a:t>
            </a:r>
            <a:r>
              <a:rPr lang="en-US" dirty="0" err="1"/>
              <a:t>FoodShare</a:t>
            </a:r>
            <a:r>
              <a:rPr lang="en-US" dirty="0"/>
              <a:t> benefits ($204 - $150 = $54).</a:t>
            </a:r>
          </a:p>
          <a:p>
            <a:r>
              <a:rPr lang="en-US" dirty="0"/>
              <a:t>Sarah is in a household of 3. Her net income, after all deductions, is $550.</a:t>
            </a:r>
          </a:p>
          <a:p>
            <a:pPr lvl="1"/>
            <a:r>
              <a:rPr lang="en-US" dirty="0"/>
              <a:t>$550 is greater than the $535 maximum allotment, so Sarah’s household receives $16 per month in </a:t>
            </a:r>
            <a:r>
              <a:rPr lang="en-US" dirty="0" err="1"/>
              <a:t>FoodShare</a:t>
            </a:r>
            <a:r>
              <a:rPr lang="en-US" dirty="0"/>
              <a:t> benefits</a:t>
            </a:r>
          </a:p>
        </p:txBody>
      </p:sp>
    </p:spTree>
    <p:extLst>
      <p:ext uri="{BB962C8B-B14F-4D97-AF65-F5344CB8AC3E}">
        <p14:creationId xmlns:p14="http://schemas.microsoft.com/office/powerpoint/2010/main" val="200442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C969-7277-49B8-8AA1-9DF3325D280F}"/>
              </a:ext>
            </a:extLst>
          </p:cNvPr>
          <p:cNvSpPr>
            <a:spLocks noGrp="1"/>
          </p:cNvSpPr>
          <p:nvPr>
            <p:ph type="title"/>
          </p:nvPr>
        </p:nvSpPr>
        <p:spPr/>
        <p:txBody>
          <a:bodyPr/>
          <a:lstStyle/>
          <a:p>
            <a:r>
              <a:rPr lang="en-US" dirty="0"/>
              <a:t>How to Apply</a:t>
            </a:r>
          </a:p>
        </p:txBody>
      </p:sp>
      <p:sp>
        <p:nvSpPr>
          <p:cNvPr id="3" name="Content Placeholder 2">
            <a:extLst>
              <a:ext uri="{FF2B5EF4-FFF2-40B4-BE49-F238E27FC236}">
                <a16:creationId xmlns:a16="http://schemas.microsoft.com/office/drawing/2014/main" id="{55A38D65-F226-494D-9D2C-48F4E2DA82F2}"/>
              </a:ext>
            </a:extLst>
          </p:cNvPr>
          <p:cNvSpPr>
            <a:spLocks noGrp="1"/>
          </p:cNvSpPr>
          <p:nvPr>
            <p:ph idx="1"/>
          </p:nvPr>
        </p:nvSpPr>
        <p:spPr/>
        <p:txBody>
          <a:bodyPr>
            <a:normAutofit/>
          </a:bodyPr>
          <a:lstStyle/>
          <a:p>
            <a:r>
              <a:rPr lang="en-US" dirty="0"/>
              <a:t>Submit an application in one of the following ways:</a:t>
            </a:r>
          </a:p>
          <a:p>
            <a:pPr lvl="1"/>
            <a:r>
              <a:rPr lang="en-US" dirty="0"/>
              <a:t>Submit a signed Request for Assistance (RFA) </a:t>
            </a:r>
          </a:p>
          <a:p>
            <a:pPr lvl="1"/>
            <a:r>
              <a:rPr lang="en-US" dirty="0"/>
              <a:t>Submit a </a:t>
            </a:r>
            <a:r>
              <a:rPr lang="en-US" dirty="0" err="1"/>
              <a:t>FoodShare</a:t>
            </a:r>
            <a:r>
              <a:rPr lang="en-US" dirty="0"/>
              <a:t> request with at least the minimum information required (name, address, and signature) using the </a:t>
            </a:r>
            <a:r>
              <a:rPr lang="en-US" dirty="0" err="1"/>
              <a:t>FoodShare</a:t>
            </a:r>
            <a:r>
              <a:rPr lang="en-US" dirty="0"/>
              <a:t> Registration or Application forms </a:t>
            </a:r>
          </a:p>
          <a:p>
            <a:pPr lvl="1"/>
            <a:r>
              <a:rPr lang="en-US" dirty="0"/>
              <a:t>Complete an ACCESS application with an electronic signature</a:t>
            </a:r>
          </a:p>
          <a:p>
            <a:pPr lvl="1"/>
            <a:r>
              <a:rPr lang="en-US" dirty="0"/>
              <a:t>Complete a request over the phone using a telephonic signature</a:t>
            </a:r>
          </a:p>
          <a:p>
            <a:r>
              <a:rPr lang="en-US" dirty="0"/>
              <a:t>Complete a telephone interview</a:t>
            </a:r>
          </a:p>
          <a:p>
            <a:r>
              <a:rPr lang="en-US" dirty="0"/>
              <a:t>Provide verifications</a:t>
            </a:r>
          </a:p>
        </p:txBody>
      </p:sp>
    </p:spTree>
    <p:extLst>
      <p:ext uri="{BB962C8B-B14F-4D97-AF65-F5344CB8AC3E}">
        <p14:creationId xmlns:p14="http://schemas.microsoft.com/office/powerpoint/2010/main" val="1438297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6C6C6-1865-4D6C-B7D1-969C74DD39C5}"/>
              </a:ext>
            </a:extLst>
          </p:cNvPr>
          <p:cNvSpPr>
            <a:spLocks noGrp="1"/>
          </p:cNvSpPr>
          <p:nvPr>
            <p:ph type="title"/>
          </p:nvPr>
        </p:nvSpPr>
        <p:spPr/>
        <p:txBody>
          <a:bodyPr/>
          <a:lstStyle/>
          <a:p>
            <a:r>
              <a:rPr lang="en-US" dirty="0"/>
              <a:t>Recertifications</a:t>
            </a:r>
          </a:p>
        </p:txBody>
      </p:sp>
      <p:sp>
        <p:nvSpPr>
          <p:cNvPr id="3" name="Content Placeholder 2">
            <a:extLst>
              <a:ext uri="{FF2B5EF4-FFF2-40B4-BE49-F238E27FC236}">
                <a16:creationId xmlns:a16="http://schemas.microsoft.com/office/drawing/2014/main" id="{7FC1E650-C00A-4F6C-BE02-6AE64FB97339}"/>
              </a:ext>
            </a:extLst>
          </p:cNvPr>
          <p:cNvSpPr>
            <a:spLocks noGrp="1"/>
          </p:cNvSpPr>
          <p:nvPr>
            <p:ph idx="1"/>
          </p:nvPr>
        </p:nvSpPr>
        <p:spPr/>
        <p:txBody>
          <a:bodyPr/>
          <a:lstStyle/>
          <a:p>
            <a:r>
              <a:rPr lang="en-US" dirty="0"/>
              <a:t>Food units certified for 12 months and subject to reduced change reporting requirements are required to submit a six-month report form (SMRF) in the sixth month of the certification period. </a:t>
            </a:r>
          </a:p>
          <a:p>
            <a:r>
              <a:rPr lang="en-US" dirty="0"/>
              <a:t>Elderly Blind and Disabled food units without earned income are exempt from the six-month reporting requirement.</a:t>
            </a:r>
          </a:p>
        </p:txBody>
      </p:sp>
    </p:spTree>
    <p:extLst>
      <p:ext uri="{BB962C8B-B14F-4D97-AF65-F5344CB8AC3E}">
        <p14:creationId xmlns:p14="http://schemas.microsoft.com/office/powerpoint/2010/main" val="114122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A80B3-B732-4120-A7B7-3908597D472B}"/>
              </a:ext>
            </a:extLst>
          </p:cNvPr>
          <p:cNvSpPr>
            <a:spLocks noGrp="1"/>
          </p:cNvSpPr>
          <p:nvPr>
            <p:ph type="title"/>
          </p:nvPr>
        </p:nvSpPr>
        <p:spPr/>
        <p:txBody>
          <a:bodyPr/>
          <a:lstStyle/>
          <a:p>
            <a:r>
              <a:rPr lang="en-US" dirty="0"/>
              <a:t>Changes to Report at Recertification</a:t>
            </a:r>
          </a:p>
        </p:txBody>
      </p:sp>
      <p:sp>
        <p:nvSpPr>
          <p:cNvPr id="3" name="Content Placeholder 2">
            <a:extLst>
              <a:ext uri="{FF2B5EF4-FFF2-40B4-BE49-F238E27FC236}">
                <a16:creationId xmlns:a16="http://schemas.microsoft.com/office/drawing/2014/main" id="{D091E52A-54F7-4CE5-A87B-657D7641930D}"/>
              </a:ext>
            </a:extLst>
          </p:cNvPr>
          <p:cNvSpPr>
            <a:spLocks noGrp="1"/>
          </p:cNvSpPr>
          <p:nvPr>
            <p:ph idx="1"/>
          </p:nvPr>
        </p:nvSpPr>
        <p:spPr/>
        <p:txBody>
          <a:bodyPr>
            <a:normAutofit fontScale="77500" lnSpcReduction="20000"/>
          </a:bodyPr>
          <a:lstStyle/>
          <a:p>
            <a:r>
              <a:rPr lang="en-US" dirty="0"/>
              <a:t>A change of $100 or more in unearned income</a:t>
            </a:r>
          </a:p>
          <a:p>
            <a:r>
              <a:rPr lang="en-US" dirty="0"/>
              <a:t>Changes in earned income, including:</a:t>
            </a:r>
          </a:p>
          <a:p>
            <a:pPr lvl="1"/>
            <a:r>
              <a:rPr lang="en-US" dirty="0"/>
              <a:t>Rate of pay</a:t>
            </a:r>
          </a:p>
          <a:p>
            <a:pPr lvl="1"/>
            <a:r>
              <a:rPr lang="en-US" dirty="0"/>
              <a:t>Number of hours worked</a:t>
            </a:r>
          </a:p>
          <a:p>
            <a:pPr lvl="1"/>
            <a:r>
              <a:rPr lang="en-US" dirty="0"/>
              <a:t>Loss of job</a:t>
            </a:r>
          </a:p>
          <a:p>
            <a:pPr lvl="1"/>
            <a:r>
              <a:rPr lang="en-US" dirty="0"/>
              <a:t>Change from full to part-time</a:t>
            </a:r>
          </a:p>
          <a:p>
            <a:pPr lvl="1"/>
            <a:r>
              <a:rPr lang="en-US" dirty="0"/>
              <a:t>New employment (but only if the first paycheck has actually been received by the time the SMRF is completed)</a:t>
            </a:r>
          </a:p>
          <a:p>
            <a:r>
              <a:rPr lang="en-US" dirty="0"/>
              <a:t>Household composition (persons that have moved in or out, including newborns)</a:t>
            </a:r>
          </a:p>
          <a:p>
            <a:r>
              <a:rPr lang="en-US" dirty="0"/>
              <a:t>New address and resulting changes in shelter expenses</a:t>
            </a:r>
          </a:p>
          <a:p>
            <a:r>
              <a:rPr lang="en-US" dirty="0"/>
              <a:t>Change in legal obligation to </a:t>
            </a:r>
            <a:r>
              <a:rPr lang="en-US" i="1" dirty="0"/>
              <a:t>pay</a:t>
            </a:r>
            <a:r>
              <a:rPr lang="en-US" dirty="0"/>
              <a:t> child support</a:t>
            </a:r>
          </a:p>
        </p:txBody>
      </p:sp>
    </p:spTree>
    <p:extLst>
      <p:ext uri="{BB962C8B-B14F-4D97-AF65-F5344CB8AC3E}">
        <p14:creationId xmlns:p14="http://schemas.microsoft.com/office/powerpoint/2010/main" val="263653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77CD-3820-4BF6-9CFE-D6BE9E114A4B}"/>
              </a:ext>
            </a:extLst>
          </p:cNvPr>
          <p:cNvSpPr>
            <a:spLocks noGrp="1"/>
          </p:cNvSpPr>
          <p:nvPr>
            <p:ph type="title"/>
          </p:nvPr>
        </p:nvSpPr>
        <p:spPr/>
        <p:txBody>
          <a:bodyPr/>
          <a:lstStyle/>
          <a:p>
            <a:r>
              <a:rPr lang="en-US" dirty="0"/>
              <a:t>Changes Outside of Recertification</a:t>
            </a:r>
          </a:p>
        </p:txBody>
      </p:sp>
      <p:sp>
        <p:nvSpPr>
          <p:cNvPr id="3" name="Content Placeholder 2">
            <a:extLst>
              <a:ext uri="{FF2B5EF4-FFF2-40B4-BE49-F238E27FC236}">
                <a16:creationId xmlns:a16="http://schemas.microsoft.com/office/drawing/2014/main" id="{0466EA12-8DA3-432B-9E25-EF42AC5BA663}"/>
              </a:ext>
            </a:extLst>
          </p:cNvPr>
          <p:cNvSpPr>
            <a:spLocks noGrp="1"/>
          </p:cNvSpPr>
          <p:nvPr>
            <p:ph idx="1"/>
          </p:nvPr>
        </p:nvSpPr>
        <p:spPr/>
        <p:txBody>
          <a:bodyPr>
            <a:normAutofit/>
          </a:bodyPr>
          <a:lstStyle/>
          <a:p>
            <a:r>
              <a:rPr lang="en-US" sz="2400" dirty="0"/>
              <a:t>As long as a food unit's total </a:t>
            </a:r>
            <a:r>
              <a:rPr lang="en-US" sz="2400" b="1" dirty="0"/>
              <a:t>received</a:t>
            </a:r>
            <a:r>
              <a:rPr lang="en-US" sz="2400" dirty="0"/>
              <a:t> income is less than 130% of the FPL, a food unit need not report changes in income, assets, address changes, household composition, etc. This is known as "Reduced Reporting" requirements.</a:t>
            </a:r>
          </a:p>
          <a:p>
            <a:r>
              <a:rPr lang="en-US" sz="2400" dirty="0"/>
              <a:t>However, if any change is reported or becomes known to the agency, it must be acted upon.</a:t>
            </a:r>
          </a:p>
          <a:p>
            <a:r>
              <a:rPr lang="en-US" sz="2400" dirty="0"/>
              <a:t>Changes can be reported timely or untimely. IM workers must act promptly on all reported changes. If verification is requested, a minimum of 10 days must be allowed for the member to provide the verification.</a:t>
            </a:r>
          </a:p>
        </p:txBody>
      </p:sp>
    </p:spTree>
    <p:extLst>
      <p:ext uri="{BB962C8B-B14F-4D97-AF65-F5344CB8AC3E}">
        <p14:creationId xmlns:p14="http://schemas.microsoft.com/office/powerpoint/2010/main" val="282022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1D56-BBDE-4E66-8604-893F012C913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1644B6F-FBDE-4B61-B1A9-E2AA559B3923}"/>
              </a:ext>
            </a:extLst>
          </p:cNvPr>
          <p:cNvSpPr>
            <a:spLocks noGrp="1"/>
          </p:cNvSpPr>
          <p:nvPr>
            <p:ph idx="1"/>
          </p:nvPr>
        </p:nvSpPr>
        <p:spPr/>
        <p:txBody>
          <a:bodyPr>
            <a:normAutofit/>
          </a:bodyPr>
          <a:lstStyle/>
          <a:p>
            <a:r>
              <a:rPr lang="en-US" dirty="0"/>
              <a:t>Provide education and outreach </a:t>
            </a:r>
          </a:p>
          <a:p>
            <a:r>
              <a:rPr lang="en-US" dirty="0"/>
              <a:t>Help reduce stigma</a:t>
            </a:r>
          </a:p>
          <a:p>
            <a:r>
              <a:rPr lang="en-US" dirty="0"/>
              <a:t>Screen everyone for eligibility</a:t>
            </a:r>
          </a:p>
          <a:p>
            <a:r>
              <a:rPr lang="en-US" dirty="0"/>
              <a:t>Calculate estimated benefit amounts</a:t>
            </a:r>
          </a:p>
          <a:p>
            <a:r>
              <a:rPr lang="en-US" dirty="0"/>
              <a:t>Make sure all deductions are applied</a:t>
            </a:r>
          </a:p>
          <a:p>
            <a:r>
              <a:rPr lang="en-US" dirty="0"/>
              <a:t>Assist with applications and recertifications</a:t>
            </a:r>
          </a:p>
          <a:p>
            <a:r>
              <a:rPr lang="en-US" dirty="0"/>
              <a:t>Help keep Wisconsin healthy!</a:t>
            </a:r>
          </a:p>
          <a:p>
            <a:endParaRPr lang="en-US" dirty="0"/>
          </a:p>
        </p:txBody>
      </p:sp>
    </p:spTree>
    <p:extLst>
      <p:ext uri="{BB962C8B-B14F-4D97-AF65-F5344CB8AC3E}">
        <p14:creationId xmlns:p14="http://schemas.microsoft.com/office/powerpoint/2010/main" val="217088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74662-8B2B-4E46-A66D-341F83BD4B1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E7C764D-8278-499A-88C7-671E39F44627}"/>
              </a:ext>
            </a:extLst>
          </p:cNvPr>
          <p:cNvSpPr>
            <a:spLocks noGrp="1"/>
          </p:cNvSpPr>
          <p:nvPr>
            <p:ph idx="1"/>
          </p:nvPr>
        </p:nvSpPr>
        <p:spPr/>
        <p:txBody>
          <a:bodyPr>
            <a:normAutofit lnSpcReduction="10000"/>
          </a:bodyPr>
          <a:lstStyle/>
          <a:p>
            <a:r>
              <a:rPr lang="en-US" dirty="0"/>
              <a:t>DHS – </a:t>
            </a:r>
            <a:r>
              <a:rPr lang="en-US" dirty="0" err="1"/>
              <a:t>FoodShare</a:t>
            </a:r>
            <a:r>
              <a:rPr lang="en-US" dirty="0"/>
              <a:t> Wisconsin</a:t>
            </a:r>
          </a:p>
          <a:p>
            <a:pPr lvl="1"/>
            <a:r>
              <a:rPr lang="en-US" dirty="0">
                <a:hlinkClick r:id="rId2"/>
              </a:rPr>
              <a:t>https://www.dhs.wisconsin.gov/foodshare/index.htm</a:t>
            </a:r>
            <a:endParaRPr lang="en-US" dirty="0"/>
          </a:p>
          <a:p>
            <a:r>
              <a:rPr lang="en-US" dirty="0" err="1"/>
              <a:t>FoodShare</a:t>
            </a:r>
            <a:r>
              <a:rPr lang="en-US" dirty="0"/>
              <a:t> Wisconsin Handbook (FSH)</a:t>
            </a:r>
          </a:p>
          <a:p>
            <a:pPr lvl="1"/>
            <a:r>
              <a:rPr lang="en-US" dirty="0">
                <a:hlinkClick r:id="rId3"/>
              </a:rPr>
              <a:t>http://www.emhandbooks.wisconsin.gov/fsh/fsh.htm</a:t>
            </a:r>
            <a:endParaRPr lang="en-US" dirty="0"/>
          </a:p>
          <a:p>
            <a:r>
              <a:rPr lang="en-US" dirty="0"/>
              <a:t>ACCESS</a:t>
            </a:r>
          </a:p>
          <a:p>
            <a:pPr lvl="1"/>
            <a:r>
              <a:rPr lang="en-US" dirty="0">
                <a:hlinkClick r:id="rId4"/>
              </a:rPr>
              <a:t>https://access.wisconsin.gov/</a:t>
            </a:r>
            <a:endParaRPr lang="en-US" dirty="0"/>
          </a:p>
          <a:p>
            <a:r>
              <a:rPr lang="en-US" dirty="0"/>
              <a:t>USDA Supplemental Nutrition Assistance Program (SNAP)</a:t>
            </a:r>
          </a:p>
          <a:p>
            <a:pPr lvl="1"/>
            <a:r>
              <a:rPr lang="en-US" dirty="0">
                <a:hlinkClick r:id="rId5"/>
              </a:rPr>
              <a:t>https://www.fns.usda.gov/snap/supplemental-nutrition-assistance-program</a:t>
            </a:r>
            <a:endParaRPr lang="en-US" dirty="0"/>
          </a:p>
          <a:p>
            <a:pPr marL="451025" lvl="1" indent="0">
              <a:buNone/>
            </a:pPr>
            <a:endParaRPr lang="en-US" dirty="0"/>
          </a:p>
        </p:txBody>
      </p:sp>
    </p:spTree>
    <p:extLst>
      <p:ext uri="{BB962C8B-B14F-4D97-AF65-F5344CB8AC3E}">
        <p14:creationId xmlns:p14="http://schemas.microsoft.com/office/powerpoint/2010/main" val="133670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C63FA-3AAE-4419-A0F6-D723AA8FBCCC}"/>
              </a:ext>
            </a:extLst>
          </p:cNvPr>
          <p:cNvSpPr>
            <a:spLocks noGrp="1"/>
          </p:cNvSpPr>
          <p:nvPr>
            <p:ph type="title"/>
          </p:nvPr>
        </p:nvSpPr>
        <p:spPr/>
        <p:txBody>
          <a:bodyPr/>
          <a:lstStyle/>
          <a:p>
            <a:r>
              <a:rPr lang="en-US" dirty="0"/>
              <a:t>Reasons for Underutilization</a:t>
            </a:r>
          </a:p>
        </p:txBody>
      </p:sp>
      <p:sp>
        <p:nvSpPr>
          <p:cNvPr id="3" name="Content Placeholder 2">
            <a:extLst>
              <a:ext uri="{FF2B5EF4-FFF2-40B4-BE49-F238E27FC236}">
                <a16:creationId xmlns:a16="http://schemas.microsoft.com/office/drawing/2014/main" id="{61FFC63F-7F5A-4773-A1E9-C350B7746BCA}"/>
              </a:ext>
            </a:extLst>
          </p:cNvPr>
          <p:cNvSpPr>
            <a:spLocks noGrp="1"/>
          </p:cNvSpPr>
          <p:nvPr>
            <p:ph idx="1"/>
          </p:nvPr>
        </p:nvSpPr>
        <p:spPr/>
        <p:txBody>
          <a:bodyPr/>
          <a:lstStyle/>
          <a:p>
            <a:r>
              <a:rPr lang="en-US" dirty="0"/>
              <a:t>Not aware of the program</a:t>
            </a:r>
          </a:p>
          <a:p>
            <a:r>
              <a:rPr lang="en-US" dirty="0"/>
              <a:t>Taking money from others (families, children)</a:t>
            </a:r>
          </a:p>
          <a:p>
            <a:r>
              <a:rPr lang="en-US" dirty="0"/>
              <a:t>Potentially low benefit not worth enrollment and recertification requirements</a:t>
            </a:r>
          </a:p>
          <a:p>
            <a:r>
              <a:rPr lang="en-US" dirty="0"/>
              <a:t>Stigma of accepting public benefits</a:t>
            </a:r>
          </a:p>
          <a:p>
            <a:endParaRPr lang="en-US" dirty="0"/>
          </a:p>
        </p:txBody>
      </p:sp>
    </p:spTree>
    <p:extLst>
      <p:ext uri="{BB962C8B-B14F-4D97-AF65-F5344CB8AC3E}">
        <p14:creationId xmlns:p14="http://schemas.microsoft.com/office/powerpoint/2010/main" val="423699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C2F50-8C3E-42DB-A901-FB6C872540E5}"/>
              </a:ext>
            </a:extLst>
          </p:cNvPr>
          <p:cNvSpPr>
            <a:spLocks noGrp="1"/>
          </p:cNvSpPr>
          <p:nvPr>
            <p:ph type="title"/>
          </p:nvPr>
        </p:nvSpPr>
        <p:spPr/>
        <p:txBody>
          <a:bodyPr/>
          <a:lstStyle/>
          <a:p>
            <a:r>
              <a:rPr lang="en-US" dirty="0"/>
              <a:t>Overcoming Stigma</a:t>
            </a:r>
          </a:p>
        </p:txBody>
      </p:sp>
      <p:sp>
        <p:nvSpPr>
          <p:cNvPr id="3" name="Content Placeholder 2">
            <a:extLst>
              <a:ext uri="{FF2B5EF4-FFF2-40B4-BE49-F238E27FC236}">
                <a16:creationId xmlns:a16="http://schemas.microsoft.com/office/drawing/2014/main" id="{3C9C57AB-BC45-4DA2-B78A-34D88B5A6E11}"/>
              </a:ext>
            </a:extLst>
          </p:cNvPr>
          <p:cNvSpPr>
            <a:spLocks noGrp="1"/>
          </p:cNvSpPr>
          <p:nvPr>
            <p:ph idx="1"/>
          </p:nvPr>
        </p:nvSpPr>
        <p:spPr/>
        <p:txBody>
          <a:bodyPr/>
          <a:lstStyle/>
          <a:p>
            <a:r>
              <a:rPr lang="en-US" dirty="0"/>
              <a:t>Emphasize nutrition program</a:t>
            </a:r>
          </a:p>
          <a:p>
            <a:r>
              <a:rPr lang="en-US" dirty="0"/>
              <a:t>Even lowest amount ($16/month) = $192/year</a:t>
            </a:r>
          </a:p>
          <a:p>
            <a:r>
              <a:rPr lang="en-US" dirty="0"/>
              <a:t>Money saved on food can be used for other things (medical expenses, household goods, etc.)</a:t>
            </a:r>
          </a:p>
          <a:p>
            <a:r>
              <a:rPr lang="en-US" dirty="0"/>
              <a:t>If eligible, entitled to benefits (not taking away from others)</a:t>
            </a:r>
          </a:p>
          <a:p>
            <a:r>
              <a:rPr lang="en-US" dirty="0"/>
              <a:t>Not state dollars – brings federal dollars to local communities</a:t>
            </a:r>
          </a:p>
          <a:p>
            <a:r>
              <a:rPr lang="en-US" dirty="0"/>
              <a:t>Discrete nature of Quest card (no paper food stamps)</a:t>
            </a:r>
          </a:p>
        </p:txBody>
      </p:sp>
    </p:spTree>
    <p:extLst>
      <p:ext uri="{BB962C8B-B14F-4D97-AF65-F5344CB8AC3E}">
        <p14:creationId xmlns:p14="http://schemas.microsoft.com/office/powerpoint/2010/main" val="254414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C7EC3-DF95-4AF6-86C1-D38136BA5994}"/>
              </a:ext>
            </a:extLst>
          </p:cNvPr>
          <p:cNvSpPr>
            <a:spLocks noGrp="1"/>
          </p:cNvSpPr>
          <p:nvPr>
            <p:ph type="title"/>
          </p:nvPr>
        </p:nvSpPr>
        <p:spPr/>
        <p:txBody>
          <a:bodyPr/>
          <a:lstStyle/>
          <a:p>
            <a:r>
              <a:rPr lang="en-US" dirty="0"/>
              <a:t>Ideas to Overcome Reservations</a:t>
            </a:r>
          </a:p>
        </p:txBody>
      </p:sp>
      <p:sp>
        <p:nvSpPr>
          <p:cNvPr id="3" name="Content Placeholder 2">
            <a:extLst>
              <a:ext uri="{FF2B5EF4-FFF2-40B4-BE49-F238E27FC236}">
                <a16:creationId xmlns:a16="http://schemas.microsoft.com/office/drawing/2014/main" id="{C053EFFA-D096-473F-B65C-4D634F768A79}"/>
              </a:ext>
            </a:extLst>
          </p:cNvPr>
          <p:cNvSpPr>
            <a:spLocks noGrp="1"/>
          </p:cNvSpPr>
          <p:nvPr>
            <p:ph idx="1"/>
          </p:nvPr>
        </p:nvSpPr>
        <p:spPr/>
        <p:txBody>
          <a:bodyPr>
            <a:normAutofit lnSpcReduction="10000"/>
          </a:bodyPr>
          <a:lstStyle/>
          <a:p>
            <a:r>
              <a:rPr lang="en-US" dirty="0"/>
              <a:t>Call with client to conduct application and telephone interview</a:t>
            </a:r>
          </a:p>
          <a:p>
            <a:r>
              <a:rPr lang="en-US" dirty="0"/>
              <a:t>Assist with providing verifications</a:t>
            </a:r>
          </a:p>
          <a:p>
            <a:r>
              <a:rPr lang="en-US" dirty="0"/>
              <a:t>Emphasize discrete nature of Quest card</a:t>
            </a:r>
          </a:p>
          <a:p>
            <a:r>
              <a:rPr lang="en-US" dirty="0"/>
              <a:t>Help locate a retailer (</a:t>
            </a:r>
            <a:r>
              <a:rPr lang="en-US" dirty="0">
                <a:hlinkClick r:id="rId2"/>
              </a:rPr>
              <a:t>https://www.cbpp.org/snap-retailers-database#Wisconsin</a:t>
            </a:r>
            <a:r>
              <a:rPr lang="en-US" dirty="0"/>
              <a:t>)</a:t>
            </a:r>
          </a:p>
          <a:p>
            <a:r>
              <a:rPr lang="en-US" dirty="0"/>
              <a:t>Shop in a different town</a:t>
            </a:r>
          </a:p>
          <a:p>
            <a:r>
              <a:rPr lang="en-US" dirty="0"/>
              <a:t>Shop only once or twice per year to stock up on bulk/non-perishable items</a:t>
            </a:r>
          </a:p>
        </p:txBody>
      </p:sp>
    </p:spTree>
    <p:extLst>
      <p:ext uri="{BB962C8B-B14F-4D97-AF65-F5344CB8AC3E}">
        <p14:creationId xmlns:p14="http://schemas.microsoft.com/office/powerpoint/2010/main" val="295091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9B72-C75B-4E4C-8328-55F48FC3BC45}"/>
              </a:ext>
            </a:extLst>
          </p:cNvPr>
          <p:cNvSpPr>
            <a:spLocks noGrp="1"/>
          </p:cNvSpPr>
          <p:nvPr>
            <p:ph type="title"/>
          </p:nvPr>
        </p:nvSpPr>
        <p:spPr/>
        <p:txBody>
          <a:bodyPr/>
          <a:lstStyle/>
          <a:p>
            <a:r>
              <a:rPr lang="en-US" dirty="0" err="1"/>
              <a:t>FoodShare</a:t>
            </a:r>
            <a:r>
              <a:rPr lang="en-US" dirty="0"/>
              <a:t> in Politics – “Chilling Effect”</a:t>
            </a:r>
          </a:p>
        </p:txBody>
      </p:sp>
      <p:sp>
        <p:nvSpPr>
          <p:cNvPr id="3" name="Content Placeholder 2">
            <a:extLst>
              <a:ext uri="{FF2B5EF4-FFF2-40B4-BE49-F238E27FC236}">
                <a16:creationId xmlns:a16="http://schemas.microsoft.com/office/drawing/2014/main" id="{FD4D669A-BF24-4D1C-A11B-34DA9D3F8874}"/>
              </a:ext>
            </a:extLst>
          </p:cNvPr>
          <p:cNvSpPr>
            <a:spLocks noGrp="1"/>
          </p:cNvSpPr>
          <p:nvPr>
            <p:ph idx="1"/>
          </p:nvPr>
        </p:nvSpPr>
        <p:spPr/>
        <p:txBody>
          <a:bodyPr/>
          <a:lstStyle/>
          <a:p>
            <a:r>
              <a:rPr lang="en-US" dirty="0"/>
              <a:t>6-month “use it or lose it”</a:t>
            </a:r>
          </a:p>
          <a:p>
            <a:r>
              <a:rPr lang="en-US" dirty="0"/>
              <a:t>Photo ID</a:t>
            </a:r>
          </a:p>
          <a:p>
            <a:r>
              <a:rPr lang="en-US" dirty="0"/>
              <a:t>“Food Nanny” bill</a:t>
            </a:r>
          </a:p>
          <a:p>
            <a:r>
              <a:rPr lang="en-US" dirty="0"/>
              <a:t>Drug testing</a:t>
            </a:r>
          </a:p>
          <a:p>
            <a:r>
              <a:rPr lang="en-US" dirty="0"/>
              <a:t>Public Charge</a:t>
            </a:r>
          </a:p>
          <a:p>
            <a:r>
              <a:rPr lang="en-US" dirty="0"/>
              <a:t>Fraud, generally</a:t>
            </a:r>
          </a:p>
        </p:txBody>
      </p:sp>
    </p:spTree>
    <p:extLst>
      <p:ext uri="{BB962C8B-B14F-4D97-AF65-F5344CB8AC3E}">
        <p14:creationId xmlns:p14="http://schemas.microsoft.com/office/powerpoint/2010/main" val="264174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113DC-EAE7-41EF-87DD-4A152C7DA2A5}"/>
              </a:ext>
            </a:extLst>
          </p:cNvPr>
          <p:cNvSpPr>
            <a:spLocks noGrp="1"/>
          </p:cNvSpPr>
          <p:nvPr>
            <p:ph type="title"/>
          </p:nvPr>
        </p:nvSpPr>
        <p:spPr/>
        <p:txBody>
          <a:bodyPr/>
          <a:lstStyle/>
          <a:p>
            <a:r>
              <a:rPr lang="en-US" dirty="0"/>
              <a:t>Quest Card</a:t>
            </a:r>
          </a:p>
        </p:txBody>
      </p:sp>
      <p:sp>
        <p:nvSpPr>
          <p:cNvPr id="3" name="Content Placeholder 2">
            <a:extLst>
              <a:ext uri="{FF2B5EF4-FFF2-40B4-BE49-F238E27FC236}">
                <a16:creationId xmlns:a16="http://schemas.microsoft.com/office/drawing/2014/main" id="{AC0B9608-0E3B-4EC6-A3FB-3E4364EFA55F}"/>
              </a:ext>
            </a:extLst>
          </p:cNvPr>
          <p:cNvSpPr>
            <a:spLocks noGrp="1"/>
          </p:cNvSpPr>
          <p:nvPr>
            <p:ph idx="1"/>
          </p:nvPr>
        </p:nvSpPr>
        <p:spPr/>
        <p:txBody>
          <a:bodyPr/>
          <a:lstStyle/>
          <a:p>
            <a:r>
              <a:rPr lang="en-US" dirty="0"/>
              <a:t>Swipe like a credit or debit card</a:t>
            </a:r>
          </a:p>
          <a:p>
            <a:r>
              <a:rPr lang="en-US" dirty="0"/>
              <a:t>Enter PIN</a:t>
            </a:r>
          </a:p>
          <a:p>
            <a:r>
              <a:rPr lang="en-US" dirty="0"/>
              <a:t>Deductions taken off card automatically for qualifying products</a:t>
            </a:r>
          </a:p>
          <a:p>
            <a:pPr marL="0" indent="0">
              <a:buNone/>
            </a:pPr>
            <a:endParaRPr lang="en-US" dirty="0"/>
          </a:p>
        </p:txBody>
      </p:sp>
      <p:pic>
        <p:nvPicPr>
          <p:cNvPr id="4" name="Picture 3">
            <a:extLst>
              <a:ext uri="{FF2B5EF4-FFF2-40B4-BE49-F238E27FC236}">
                <a16:creationId xmlns:a16="http://schemas.microsoft.com/office/drawing/2014/main" id="{D37664D9-B804-4399-909B-9E4B09FDFB59}"/>
              </a:ext>
            </a:extLst>
          </p:cNvPr>
          <p:cNvPicPr>
            <a:picLocks noChangeAspect="1"/>
          </p:cNvPicPr>
          <p:nvPr/>
        </p:nvPicPr>
        <p:blipFill>
          <a:blip r:embed="rId2"/>
          <a:stretch>
            <a:fillRect/>
          </a:stretch>
        </p:blipFill>
        <p:spPr>
          <a:xfrm>
            <a:off x="4262529" y="3457113"/>
            <a:ext cx="3663766" cy="2276954"/>
          </a:xfrm>
          <a:prstGeom prst="rect">
            <a:avLst/>
          </a:prstGeom>
        </p:spPr>
      </p:pic>
    </p:spTree>
    <p:extLst>
      <p:ext uri="{BB962C8B-B14F-4D97-AF65-F5344CB8AC3E}">
        <p14:creationId xmlns:p14="http://schemas.microsoft.com/office/powerpoint/2010/main" val="2564923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700CCB-20BA-4760-AB9F-AC3B63ED32E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2.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300</TotalTime>
  <Words>2296</Words>
  <Application>Microsoft Office PowerPoint</Application>
  <PresentationFormat>Custom</PresentationFormat>
  <Paragraphs>323</Paragraphs>
  <Slides>46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Arial</vt:lpstr>
      <vt:lpstr>Constantia</vt:lpstr>
      <vt:lpstr>Cooking 16x9</vt:lpstr>
      <vt:lpstr>FoodShare Wisconsin</vt:lpstr>
      <vt:lpstr>What’s FoodShare?</vt:lpstr>
      <vt:lpstr>Considerations</vt:lpstr>
      <vt:lpstr>Utilization</vt:lpstr>
      <vt:lpstr>Reasons for Underutilization</vt:lpstr>
      <vt:lpstr>Overcoming Stigma</vt:lpstr>
      <vt:lpstr>Ideas to Overcome Reservations</vt:lpstr>
      <vt:lpstr>FoodShare in Politics – “Chilling Effect”</vt:lpstr>
      <vt:lpstr>Quest Card</vt:lpstr>
      <vt:lpstr>Where Can You Use the Quest Card?</vt:lpstr>
      <vt:lpstr>What Can Be Purchased?</vt:lpstr>
      <vt:lpstr>What Cannot Be Purchased?</vt:lpstr>
      <vt:lpstr>Eligibility</vt:lpstr>
      <vt:lpstr>Non-Financial Criteria – Residency and Citizenship</vt:lpstr>
      <vt:lpstr>Non-Financial Criteria – Work Requirements</vt:lpstr>
      <vt:lpstr>Work Requirements - Registration</vt:lpstr>
      <vt:lpstr>Work Requirements – Registration (cont.)</vt:lpstr>
      <vt:lpstr>Work Requirements – Exemptions</vt:lpstr>
      <vt:lpstr>Work Requirements – Exemptions (cont.)</vt:lpstr>
      <vt:lpstr>Work Requirements – Good Cause to Avoid Sanctions</vt:lpstr>
      <vt:lpstr>Non-Financial Criteria – The Food Unit</vt:lpstr>
      <vt:lpstr>Non-Financial Criteria – The Food Unit (cont.)</vt:lpstr>
      <vt:lpstr>Food Unit Rule – “Purchase and Prepare”</vt:lpstr>
      <vt:lpstr>Financial Criteria</vt:lpstr>
      <vt:lpstr>Financial Criteria - Income</vt:lpstr>
      <vt:lpstr>Financial Criteria – Gross Income</vt:lpstr>
      <vt:lpstr>Income NOT Counted</vt:lpstr>
      <vt:lpstr>Financial Criteria - Assets</vt:lpstr>
      <vt:lpstr>Deductions</vt:lpstr>
      <vt:lpstr>Earned Income Deduction</vt:lpstr>
      <vt:lpstr>Standard Deduction</vt:lpstr>
      <vt:lpstr>Medical Expense Deduction</vt:lpstr>
      <vt:lpstr>Dependent Care Deduction</vt:lpstr>
      <vt:lpstr>Child Support Deduction</vt:lpstr>
      <vt:lpstr>Excess Shelter Deduction</vt:lpstr>
      <vt:lpstr>Excess Shelter Deduction - Standard Utility Credits</vt:lpstr>
      <vt:lpstr>Excess Shelter Deduction - Example</vt:lpstr>
      <vt:lpstr>Minimum and Maximum Allotments (2020-2021)</vt:lpstr>
      <vt:lpstr>Minimum and Maximum Allotments - Rule</vt:lpstr>
      <vt:lpstr>Minimum and Maximum Allotments - Example</vt:lpstr>
      <vt:lpstr>How to Apply</vt:lpstr>
      <vt:lpstr>Recertifications</vt:lpstr>
      <vt:lpstr>Changes to Report at Recertification</vt:lpstr>
      <vt:lpstr>Changes Outside of Recertification</vt:lpstr>
      <vt:lpstr>Summary</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Wisconsin FoodShare</dc:title>
  <dc:creator>Christine Huberty</dc:creator>
  <cp:lastModifiedBy>Christine Huberty</cp:lastModifiedBy>
  <cp:revision>196</cp:revision>
  <cp:lastPrinted>2019-07-15T17:58:22Z</cp:lastPrinted>
  <dcterms:created xsi:type="dcterms:W3CDTF">2019-06-12T18:03:18Z</dcterms:created>
  <dcterms:modified xsi:type="dcterms:W3CDTF">2020-11-02T20:52:42Z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