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17.jpg" ContentType="image/pn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5"/>
  </p:notesMasterIdLst>
  <p:handoutMasterIdLst>
    <p:handoutMasterId r:id="rId96"/>
  </p:handoutMasterIdLst>
  <p:sldIdLst>
    <p:sldId id="256" r:id="rId5"/>
    <p:sldId id="387" r:id="rId6"/>
    <p:sldId id="336" r:id="rId7"/>
    <p:sldId id="356" r:id="rId8"/>
    <p:sldId id="337" r:id="rId9"/>
    <p:sldId id="338" r:id="rId10"/>
    <p:sldId id="312" r:id="rId11"/>
    <p:sldId id="314" r:id="rId12"/>
    <p:sldId id="354" r:id="rId13"/>
    <p:sldId id="380" r:id="rId14"/>
    <p:sldId id="393" r:id="rId15"/>
    <p:sldId id="394" r:id="rId16"/>
    <p:sldId id="403" r:id="rId17"/>
    <p:sldId id="269" r:id="rId18"/>
    <p:sldId id="267" r:id="rId19"/>
    <p:sldId id="328" r:id="rId20"/>
    <p:sldId id="319" r:id="rId21"/>
    <p:sldId id="339" r:id="rId22"/>
    <p:sldId id="340" r:id="rId23"/>
    <p:sldId id="341" r:id="rId24"/>
    <p:sldId id="272" r:id="rId25"/>
    <p:sldId id="329" r:id="rId26"/>
    <p:sldId id="273" r:id="rId27"/>
    <p:sldId id="342" r:id="rId28"/>
    <p:sldId id="343" r:id="rId29"/>
    <p:sldId id="283" r:id="rId30"/>
    <p:sldId id="285" r:id="rId31"/>
    <p:sldId id="286" r:id="rId32"/>
    <p:sldId id="408" r:id="rId33"/>
    <p:sldId id="395" r:id="rId34"/>
    <p:sldId id="413" r:id="rId35"/>
    <p:sldId id="404" r:id="rId36"/>
    <p:sldId id="357" r:id="rId37"/>
    <p:sldId id="365" r:id="rId38"/>
    <p:sldId id="313" r:id="rId39"/>
    <p:sldId id="287" r:id="rId40"/>
    <p:sldId id="277" r:id="rId41"/>
    <p:sldId id="326" r:id="rId42"/>
    <p:sldId id="288" r:id="rId43"/>
    <p:sldId id="289" r:id="rId44"/>
    <p:sldId id="345" r:id="rId45"/>
    <p:sldId id="291" r:id="rId46"/>
    <p:sldId id="294" r:id="rId47"/>
    <p:sldId id="276" r:id="rId48"/>
    <p:sldId id="292" r:id="rId49"/>
    <p:sldId id="293" r:id="rId50"/>
    <p:sldId id="409" r:id="rId51"/>
    <p:sldId id="397" r:id="rId52"/>
    <p:sldId id="398" r:id="rId53"/>
    <p:sldId id="405" r:id="rId54"/>
    <p:sldId id="358" r:id="rId55"/>
    <p:sldId id="349" r:id="rId56"/>
    <p:sldId id="332" r:id="rId57"/>
    <p:sldId id="386" r:id="rId58"/>
    <p:sldId id="302" r:id="rId59"/>
    <p:sldId id="350" r:id="rId60"/>
    <p:sldId id="303" r:id="rId61"/>
    <p:sldId id="309" r:id="rId62"/>
    <p:sldId id="410" r:id="rId63"/>
    <p:sldId id="399" r:id="rId64"/>
    <p:sldId id="400" r:id="rId65"/>
    <p:sldId id="406" r:id="rId66"/>
    <p:sldId id="359" r:id="rId67"/>
    <p:sldId id="355" r:id="rId68"/>
    <p:sldId id="327" r:id="rId69"/>
    <p:sldId id="346" r:id="rId70"/>
    <p:sldId id="347" r:id="rId71"/>
    <p:sldId id="323" r:id="rId72"/>
    <p:sldId id="348" r:id="rId73"/>
    <p:sldId id="297" r:id="rId74"/>
    <p:sldId id="298" r:id="rId75"/>
    <p:sldId id="307" r:id="rId76"/>
    <p:sldId id="351" r:id="rId77"/>
    <p:sldId id="360" r:id="rId78"/>
    <p:sldId id="352" r:id="rId79"/>
    <p:sldId id="411" r:id="rId80"/>
    <p:sldId id="401" r:id="rId81"/>
    <p:sldId id="402" r:id="rId82"/>
    <p:sldId id="407" r:id="rId83"/>
    <p:sldId id="361" r:id="rId84"/>
    <p:sldId id="279" r:id="rId85"/>
    <p:sldId id="363" r:id="rId86"/>
    <p:sldId id="353" r:id="rId87"/>
    <p:sldId id="281" r:id="rId88"/>
    <p:sldId id="308" r:id="rId89"/>
    <p:sldId id="335" r:id="rId90"/>
    <p:sldId id="364" r:id="rId91"/>
    <p:sldId id="334" r:id="rId92"/>
    <p:sldId id="316" r:id="rId93"/>
    <p:sldId id="412" r:id="rId94"/>
  </p:sldIdLst>
  <p:sldSz cx="12192000" cy="6858000"/>
  <p:notesSz cx="7010400" cy="9296400"/>
  <p:custDataLst>
    <p:tags r:id="rId97"/>
  </p:custDataLst>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D9D0D8-0BAE-451E-A0BF-03185D413BC0}">
          <p14:sldIdLst/>
        </p14:section>
        <p14:section name="Part 1: Enrollment" id="{C2FF6EAA-3358-458F-9DBC-6FCDEAD931DA}">
          <p14:sldIdLst>
            <p14:sldId id="256"/>
            <p14:sldId id="387"/>
            <p14:sldId id="336"/>
            <p14:sldId id="356"/>
            <p14:sldId id="337"/>
            <p14:sldId id="338"/>
            <p14:sldId id="312"/>
            <p14:sldId id="314"/>
            <p14:sldId id="354"/>
            <p14:sldId id="380"/>
          </p14:sldIdLst>
        </p14:section>
        <p14:section name="Part 2: Basics" id="{B53792BD-43D0-4D18-82A7-59EFABA00DE8}">
          <p14:sldIdLst>
            <p14:sldId id="393"/>
            <p14:sldId id="394"/>
            <p14:sldId id="403"/>
            <p14:sldId id="269"/>
            <p14:sldId id="267"/>
            <p14:sldId id="328"/>
            <p14:sldId id="319"/>
            <p14:sldId id="339"/>
            <p14:sldId id="340"/>
            <p14:sldId id="341"/>
            <p14:sldId id="272"/>
            <p14:sldId id="329"/>
            <p14:sldId id="273"/>
            <p14:sldId id="342"/>
            <p14:sldId id="343"/>
            <p14:sldId id="283"/>
            <p14:sldId id="285"/>
            <p14:sldId id="286"/>
            <p14:sldId id="408"/>
          </p14:sldIdLst>
        </p14:section>
        <p14:section name="Part 3: Coverage Choices" id="{60C0575F-2A63-4E52-B1E1-0AA476F63C01}">
          <p14:sldIdLst>
            <p14:sldId id="395"/>
            <p14:sldId id="413"/>
            <p14:sldId id="404"/>
            <p14:sldId id="357"/>
            <p14:sldId id="365"/>
            <p14:sldId id="313"/>
            <p14:sldId id="287"/>
            <p14:sldId id="277"/>
            <p14:sldId id="326"/>
            <p14:sldId id="288"/>
            <p14:sldId id="289"/>
            <p14:sldId id="345"/>
            <p14:sldId id="291"/>
            <p14:sldId id="294"/>
            <p14:sldId id="276"/>
            <p14:sldId id="292"/>
            <p14:sldId id="293"/>
            <p14:sldId id="409"/>
          </p14:sldIdLst>
        </p14:section>
        <p14:section name="Part 4: Part C" id="{AEBDB121-84E5-494B-A7CB-40003B23AAFA}">
          <p14:sldIdLst>
            <p14:sldId id="397"/>
            <p14:sldId id="398"/>
            <p14:sldId id="405"/>
            <p14:sldId id="358"/>
            <p14:sldId id="349"/>
            <p14:sldId id="332"/>
            <p14:sldId id="386"/>
            <p14:sldId id="302"/>
            <p14:sldId id="350"/>
            <p14:sldId id="303"/>
            <p14:sldId id="309"/>
            <p14:sldId id="410"/>
          </p14:sldIdLst>
        </p14:section>
        <p14:section name="Part 5: Part D" id="{A709D914-B8B9-4B52-9A02-8E0849169E18}">
          <p14:sldIdLst>
            <p14:sldId id="399"/>
            <p14:sldId id="400"/>
            <p14:sldId id="406"/>
            <p14:sldId id="359"/>
            <p14:sldId id="355"/>
            <p14:sldId id="327"/>
            <p14:sldId id="346"/>
            <p14:sldId id="347"/>
            <p14:sldId id="323"/>
            <p14:sldId id="348"/>
            <p14:sldId id="297"/>
            <p14:sldId id="298"/>
            <p14:sldId id="307"/>
            <p14:sldId id="351"/>
            <p14:sldId id="360"/>
            <p14:sldId id="352"/>
            <p14:sldId id="411"/>
          </p14:sldIdLst>
        </p14:section>
        <p14:section name="Part 6: Assistance and Resources" id="{92004E23-89F7-4F4C-AA14-1122E718FAD5}">
          <p14:sldIdLst>
            <p14:sldId id="401"/>
            <p14:sldId id="402"/>
            <p14:sldId id="407"/>
            <p14:sldId id="361"/>
            <p14:sldId id="279"/>
            <p14:sldId id="363"/>
            <p14:sldId id="353"/>
            <p14:sldId id="281"/>
            <p14:sldId id="308"/>
            <p14:sldId id="335"/>
            <p14:sldId id="364"/>
            <p14:sldId id="334"/>
            <p14:sldId id="316"/>
            <p14:sldId id="4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90" clrIdx="0">
    <p:extLst>
      <p:ext uri="{19B8F6BF-5375-455C-9EA6-DF929625EA0E}">
        <p15:presenceInfo xmlns:p15="http://schemas.microsoft.com/office/powerpoint/2012/main" userId="S::michelle.grochocinski@dhs.wisconsin.gov::881354fe-f6fe-458d-8825-e59c6a4a0bfb" providerId="AD"/>
      </p:ext>
    </p:extLst>
  </p:cmAuthor>
  <p:cmAuthor id="2" name="Watson, Pamela Q - DHS (Spherion)" initials="WPQD(" lastIdx="19" clrIdx="1">
    <p:extLst>
      <p:ext uri="{19B8F6BF-5375-455C-9EA6-DF929625EA0E}">
        <p15:presenceInfo xmlns:p15="http://schemas.microsoft.com/office/powerpoint/2012/main" userId="S::pamela.watson@dhs.wisconsin.gov::f60aaa7f-c6bf-4995-ae85-4dc21e8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2806" autoAdjust="0"/>
  </p:normalViewPr>
  <p:slideViewPr>
    <p:cSldViewPr snapToGrid="0">
      <p:cViewPr varScale="1">
        <p:scale>
          <a:sx n="104" d="100"/>
          <a:sy n="104" d="100"/>
        </p:scale>
        <p:origin x="756" y="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5" loCatId="list" qsTypeId="urn:microsoft.com/office/officeart/2005/8/quickstyle/simple1" qsCatId="simple" csTypeId="urn:microsoft.com/office/officeart/2005/8/colors/accent2_1" csCatId="accent2" phldr="1"/>
      <dgm:spPr/>
      <dgm:t>
        <a:bodyPr rtlCol="0"/>
        <a:lstStyle/>
        <a:p>
          <a:pPr rtl="0"/>
          <a:endParaRPr lang="en-US"/>
        </a:p>
      </dgm:t>
    </dgm:pt>
    <dgm:pt modelId="{3C05936E-06EC-4064-8E0F-EA9041E40789}">
      <dgm:prSet custT="1"/>
      <dgm:spPr>
        <a:solidFill>
          <a:schemeClr val="accent2">
            <a:lumMod val="20000"/>
            <a:lumOff val="80000"/>
          </a:schemeClr>
        </a:solidFill>
      </dgm:spPr>
      <dgm:t>
        <a:bodyPr rtlCol="0"/>
        <a:lstStyle/>
        <a:p>
          <a:pPr rtl="0"/>
          <a:r>
            <a:rPr lang="ru" sz="2800" b="1"/>
            <a:t>Период первоначальной регистрации</a:t>
          </a:r>
          <a:endParaRPr lang="en-US" sz="2800" dirty="0"/>
        </a:p>
      </dgm:t>
    </dgm:pt>
    <dgm:pt modelId="{DBB88DB4-8A9E-42B0-A208-D26C6D1E1083}" type="parTrans" cxnId="{CE542691-28CA-49F4-ADFC-C575F923DD5C}">
      <dgm:prSet/>
      <dgm:spPr/>
      <dgm:t>
        <a:bodyPr rtlCol="0"/>
        <a:lstStyle/>
        <a:p>
          <a:pPr rtl="0"/>
          <a:endParaRPr lang="en-US"/>
        </a:p>
      </dgm:t>
    </dgm:pt>
    <dgm:pt modelId="{4FF5B65F-9EBF-491D-B3BE-4F52238B9E80}" type="sibTrans" cxnId="{CE542691-28CA-49F4-ADFC-C575F923DD5C}">
      <dgm:prSet/>
      <dgm:spPr/>
      <dgm:t>
        <a:bodyPr rtlCol="0"/>
        <a:lstStyle/>
        <a:p>
          <a:pPr rtl="0"/>
          <a:endParaRPr lang="en-US"/>
        </a:p>
      </dgm:t>
    </dgm:pt>
    <dgm:pt modelId="{1512A580-4D6A-47ED-AFD5-16B20458AB30}">
      <dgm:prSet custT="1"/>
      <dgm:spPr/>
      <dgm:t>
        <a:bodyPr rtlCol="0"/>
        <a:lstStyle/>
        <a:p>
          <a:pPr marL="236538" indent="0" rtl="0">
            <a:buNone/>
          </a:pPr>
          <a:r>
            <a:rPr lang="ru" sz="2400"/>
            <a:t>3 месяца до, месяц во время и 3 месяца после начала Medicare</a:t>
          </a:r>
        </a:p>
      </dgm:t>
    </dgm:pt>
    <dgm:pt modelId="{01E556D0-F784-4C15-87D2-0ED4C60FA288}" type="parTrans" cxnId="{CD7D8697-A5B3-4FCA-8849-AAF874761C73}">
      <dgm:prSet/>
      <dgm:spPr/>
      <dgm:t>
        <a:bodyPr rtlCol="0"/>
        <a:lstStyle/>
        <a:p>
          <a:pPr rtl="0"/>
          <a:endParaRPr lang="en-US"/>
        </a:p>
      </dgm:t>
    </dgm:pt>
    <dgm:pt modelId="{97146155-0938-4A1D-93EE-AB88829851E0}" type="sibTrans" cxnId="{CD7D8697-A5B3-4FCA-8849-AAF874761C73}">
      <dgm:prSet/>
      <dgm:spPr/>
      <dgm:t>
        <a:bodyPr rtlCol="0"/>
        <a:lstStyle/>
        <a:p>
          <a:pPr rtl="0"/>
          <a:endParaRPr lang="en-US"/>
        </a:p>
      </dgm:t>
    </dgm:pt>
    <dgm:pt modelId="{B64E8331-8BF5-44BA-BC5B-89D68314CEE5}">
      <dgm:prSet custT="1"/>
      <dgm:spPr>
        <a:solidFill>
          <a:schemeClr val="accent2">
            <a:lumMod val="20000"/>
            <a:lumOff val="80000"/>
          </a:schemeClr>
        </a:solidFill>
      </dgm:spPr>
      <dgm:t>
        <a:bodyPr rtlCol="0"/>
        <a:lstStyle/>
        <a:p>
          <a:pPr rtl="0"/>
          <a:r>
            <a:rPr lang="ru" sz="2800" b="1"/>
            <a:t>Ежегодный период открытой регистрации</a:t>
          </a:r>
          <a:endParaRPr lang="en-US" sz="2800" dirty="0"/>
        </a:p>
      </dgm:t>
    </dgm:pt>
    <dgm:pt modelId="{5F59A81F-31ED-460A-9874-7381A9F8225F}" type="parTrans" cxnId="{B50EC2B8-AF90-414E-A7D6-D35E70975527}">
      <dgm:prSet/>
      <dgm:spPr/>
      <dgm:t>
        <a:bodyPr rtlCol="0"/>
        <a:lstStyle/>
        <a:p>
          <a:pPr rtl="0"/>
          <a:endParaRPr lang="en-US"/>
        </a:p>
      </dgm:t>
    </dgm:pt>
    <dgm:pt modelId="{7E349C4F-C98B-49CF-99A6-74A69DF39923}" type="sibTrans" cxnId="{B50EC2B8-AF90-414E-A7D6-D35E70975527}">
      <dgm:prSet/>
      <dgm:spPr/>
      <dgm:t>
        <a:bodyPr rtlCol="0"/>
        <a:lstStyle/>
        <a:p>
          <a:pPr rtl="0"/>
          <a:endParaRPr lang="en-US"/>
        </a:p>
      </dgm:t>
    </dgm:pt>
    <dgm:pt modelId="{CFEA18F7-3BB0-4702-9E87-AE0380821B94}">
      <dgm:prSet custT="1"/>
      <dgm:spPr/>
      <dgm:t>
        <a:bodyPr rtlCol="0"/>
        <a:lstStyle/>
        <a:p>
          <a:pPr marL="176213" indent="0" rtl="0">
            <a:buNone/>
          </a:pPr>
          <a:r>
            <a:rPr lang="ru" sz="2400" b="1" kern="1200"/>
            <a:t>15 октября - 7 декабря каждого года </a:t>
          </a:r>
          <a:br>
            <a:rPr lang="en-US" sz="2400" b="1" kern="1200" dirty="0"/>
          </a:br>
          <a:r>
            <a:rPr lang="ru" sz="2400" b="0" kern="1200"/>
            <a:t>Смените свое покрытие. Изменения вступают в силу </a:t>
          </a:r>
          <a:r>
            <a:rPr lang="ru" sz="2400" kern="1200"/>
            <a:t>с 1 января следующего года</a:t>
          </a:r>
        </a:p>
      </dgm:t>
    </dgm:pt>
    <dgm:pt modelId="{F900965F-64DE-4D28-8BD7-B7EF7209EBA7}" type="parTrans" cxnId="{E689357E-84A3-4AD2-8E8E-3AB495B015C5}">
      <dgm:prSet/>
      <dgm:spPr/>
      <dgm:t>
        <a:bodyPr rtlCol="0"/>
        <a:lstStyle/>
        <a:p>
          <a:pPr rtl="0"/>
          <a:endParaRPr lang="en-US"/>
        </a:p>
      </dgm:t>
    </dgm:pt>
    <dgm:pt modelId="{60DF9E09-16CC-49F1-B12B-5507A7B77428}" type="sibTrans" cxnId="{E689357E-84A3-4AD2-8E8E-3AB495B015C5}">
      <dgm:prSet/>
      <dgm:spPr/>
      <dgm:t>
        <a:bodyPr rtlCol="0"/>
        <a:lstStyle/>
        <a:p>
          <a:pPr rtl="0"/>
          <a:endParaRPr lang="en-US"/>
        </a:p>
      </dgm:t>
    </dgm:pt>
    <dgm:pt modelId="{DDE9DCBA-9CF0-47E9-82A9-950AFE9F6CD3}">
      <dgm:prSet custT="1"/>
      <dgm:spPr>
        <a:solidFill>
          <a:schemeClr val="accent2">
            <a:lumMod val="20000"/>
            <a:lumOff val="80000"/>
          </a:schemeClr>
        </a:solidFill>
      </dgm:spPr>
      <dgm:t>
        <a:bodyPr rtlCol="0"/>
        <a:lstStyle/>
        <a:p>
          <a:pPr rtl="0"/>
          <a:r>
            <a:rPr lang="ru" sz="2800" b="1"/>
            <a:t>Период открытой регистрации Medicare Advantage</a:t>
          </a:r>
          <a:endParaRPr lang="en-US" sz="2800" dirty="0"/>
        </a:p>
      </dgm:t>
    </dgm:pt>
    <dgm:pt modelId="{25FD3C1F-C239-4865-B3C2-BD94BA26F614}" type="parTrans" cxnId="{9A1C4872-6886-4F26-85F5-3C8656FCDB4E}">
      <dgm:prSet/>
      <dgm:spPr/>
      <dgm:t>
        <a:bodyPr rtlCol="0"/>
        <a:lstStyle/>
        <a:p>
          <a:pPr rtl="0"/>
          <a:endParaRPr lang="en-US"/>
        </a:p>
      </dgm:t>
    </dgm:pt>
    <dgm:pt modelId="{B8DC8E96-F85F-47E1-9DD4-CE346E0D70E2}" type="sibTrans" cxnId="{9A1C4872-6886-4F26-85F5-3C8656FCDB4E}">
      <dgm:prSet/>
      <dgm:spPr/>
      <dgm:t>
        <a:bodyPr rtlCol="0"/>
        <a:lstStyle/>
        <a:p>
          <a:pPr rtl="0"/>
          <a:endParaRPr lang="en-US"/>
        </a:p>
      </dgm:t>
    </dgm:pt>
    <dgm:pt modelId="{C2329D91-185A-48EA-AC4C-6FA4CA7A69E1}">
      <dgm:prSet custT="1"/>
      <dgm:spPr/>
      <dgm:t>
        <a:bodyPr rtlCol="0"/>
        <a:lstStyle/>
        <a:p>
          <a:pPr marL="176213" indent="0" rtl="0">
            <a:buNone/>
          </a:pPr>
          <a:r>
            <a:rPr lang="ru" sz="2400" b="0"/>
            <a:t>Люди, у которых уже есть план Medicare Advantage, могут внести одно изменение </a:t>
          </a:r>
          <a:r>
            <a:rPr lang="ru" sz="2400" b="1"/>
            <a:t>с 1 января по 31 марта </a:t>
          </a:r>
          <a:r>
            <a:rPr lang="ru" sz="2400" b="0"/>
            <a:t>каждого года.</a:t>
          </a:r>
          <a:endParaRPr lang="en-US" sz="2400" dirty="0"/>
        </a:p>
      </dgm:t>
    </dgm:pt>
    <dgm:pt modelId="{E8EBB1DB-100E-4471-AE48-EFE63F30D41C}" type="parTrans" cxnId="{63084431-151E-435F-B759-99F38CDA3950}">
      <dgm:prSet/>
      <dgm:spPr/>
      <dgm:t>
        <a:bodyPr rtlCol="0"/>
        <a:lstStyle/>
        <a:p>
          <a:pPr rtl="0"/>
          <a:endParaRPr lang="en-US"/>
        </a:p>
      </dgm:t>
    </dgm:pt>
    <dgm:pt modelId="{06442AEA-3BC0-447F-A035-F9B300FCF6F2}" type="sibTrans" cxnId="{63084431-151E-435F-B759-99F38CDA3950}">
      <dgm:prSet/>
      <dgm:spPr/>
      <dgm:t>
        <a:bodyPr rtlCol="0"/>
        <a:lstStyle/>
        <a:p>
          <a:pPr rtl="0"/>
          <a:endParaRPr lang="en-US"/>
        </a:p>
      </dgm:t>
    </dgm:pt>
    <dgm:pt modelId="{F80B611A-2EE4-4DDA-B95D-3AC5A71E37F2}">
      <dgm:prSet custT="1"/>
      <dgm:spPr>
        <a:solidFill>
          <a:schemeClr val="accent2">
            <a:lumMod val="20000"/>
            <a:lumOff val="80000"/>
          </a:schemeClr>
        </a:solidFill>
      </dgm:spPr>
      <dgm:t>
        <a:bodyPr rtlCol="0"/>
        <a:lstStyle/>
        <a:p>
          <a:pPr rtl="0"/>
          <a:r>
            <a:rPr lang="ru" sz="2800" b="1"/>
            <a:t>Специальные периоды регистрации</a:t>
          </a:r>
          <a:endParaRPr lang="en-US" sz="2800"/>
        </a:p>
      </dgm:t>
    </dgm:pt>
    <dgm:pt modelId="{2C1AE404-5559-40E6-AE23-076D6DBA09DB}" type="parTrans" cxnId="{5FAFA045-E0B1-4B34-B102-903B33E8CDD7}">
      <dgm:prSet/>
      <dgm:spPr/>
      <dgm:t>
        <a:bodyPr rtlCol="0"/>
        <a:lstStyle/>
        <a:p>
          <a:pPr rtl="0"/>
          <a:endParaRPr lang="en-US"/>
        </a:p>
      </dgm:t>
    </dgm:pt>
    <dgm:pt modelId="{F0159A73-A2CB-47BB-AEBF-EA188A811270}" type="sibTrans" cxnId="{5FAFA045-E0B1-4B34-B102-903B33E8CDD7}">
      <dgm:prSet/>
      <dgm:spPr/>
      <dgm:t>
        <a:bodyPr rtlCol="0"/>
        <a:lstStyle/>
        <a:p>
          <a:pPr rtl="0"/>
          <a:endParaRPr lang="en-US"/>
        </a:p>
      </dgm:t>
    </dgm:pt>
    <dgm:pt modelId="{560CC4FE-E3ED-4F8B-992D-B1288276E790}">
      <dgm:prSet custT="1"/>
      <dgm:spPr/>
      <dgm:t>
        <a:bodyPr rtlCol="0"/>
        <a:lstStyle/>
        <a:p>
          <a:pPr marL="176213" indent="0" rtl="0">
            <a:buNone/>
          </a:pPr>
          <a:r>
            <a:rPr lang="ru" sz="2400"/>
            <a:t>Квалификационные события могут открыть возможность изменить ваше покрытие Medicare.</a:t>
          </a:r>
        </a:p>
      </dgm:t>
    </dgm:pt>
    <dgm:pt modelId="{AC4F3D1D-96E9-4086-8815-72D80FCCA5C2}" type="parTrans" cxnId="{69483CA1-8B7D-44E6-B412-BD4AD8EF9B85}">
      <dgm:prSet/>
      <dgm:spPr/>
      <dgm:t>
        <a:bodyPr rtlCol="0"/>
        <a:lstStyle/>
        <a:p>
          <a:pPr rtl="0"/>
          <a:endParaRPr lang="en-US"/>
        </a:p>
      </dgm:t>
    </dgm:pt>
    <dgm:pt modelId="{A20A4C0D-83DA-4EEE-80A2-C50010A3F29F}" type="sibTrans" cxnId="{69483CA1-8B7D-44E6-B412-BD4AD8EF9B85}">
      <dgm:prSet/>
      <dgm:spPr/>
      <dgm:t>
        <a:bodyPr rtlCol="0"/>
        <a:lstStyle/>
        <a:p>
          <a:pPr rtl="0"/>
          <a:endParaRPr lang="en-US"/>
        </a:p>
      </dgm:t>
    </dgm:pt>
    <dgm:pt modelId="{8DA52157-F151-4246-A183-A59ED5ACBB2D}" type="pres">
      <dgm:prSet presAssocID="{47090115-75E3-4316-8CB2-7159DD3F5CC6}" presName="Name0" presStyleCnt="0">
        <dgm:presLayoutVars>
          <dgm:dir/>
          <dgm:animLvl val="lvl"/>
          <dgm:resizeHandles val="exact"/>
        </dgm:presLayoutVars>
      </dgm:prSet>
      <dgm:spPr/>
    </dgm:pt>
    <dgm:pt modelId="{A7EAC09F-1B60-4663-BDA8-6CD551A83F9E}" type="pres">
      <dgm:prSet presAssocID="{3C05936E-06EC-4064-8E0F-EA9041E40789}" presName="linNode" presStyleCnt="0"/>
      <dgm:spPr/>
    </dgm:pt>
    <dgm:pt modelId="{CF3EE2EC-67D0-4139-A5DA-BCB0423E1211}" type="pres">
      <dgm:prSet presAssocID="{3C05936E-06EC-4064-8E0F-EA9041E40789}" presName="parentText" presStyleLbl="node1" presStyleIdx="0" presStyleCnt="4">
        <dgm:presLayoutVars>
          <dgm:chMax val="1"/>
          <dgm:bulletEnabled val="1"/>
        </dgm:presLayoutVars>
      </dgm:prSet>
      <dgm:spPr/>
    </dgm:pt>
    <dgm:pt modelId="{16EBEDAC-35FD-4995-BE8D-E4AEF76A5299}" type="pres">
      <dgm:prSet presAssocID="{3C05936E-06EC-4064-8E0F-EA9041E40789}" presName="descendantText" presStyleLbl="alignAccFollowNode1" presStyleIdx="0" presStyleCnt="4" custScaleY="119093">
        <dgm:presLayoutVars>
          <dgm:bulletEnabled val="1"/>
        </dgm:presLayoutVars>
      </dgm:prSet>
      <dgm:spPr/>
    </dgm:pt>
    <dgm:pt modelId="{6D1B2657-F6CF-45A7-A140-D8145C1F0C28}" type="pres">
      <dgm:prSet presAssocID="{4FF5B65F-9EBF-491D-B3BE-4F52238B9E80}" presName="sp" presStyleCnt="0"/>
      <dgm:spPr/>
    </dgm:pt>
    <dgm:pt modelId="{FA3C1CB8-BAC7-4981-80CE-51DE53BDBC7D}" type="pres">
      <dgm:prSet presAssocID="{B64E8331-8BF5-44BA-BC5B-89D68314CEE5}" presName="linNode" presStyleCnt="0"/>
      <dgm:spPr/>
    </dgm:pt>
    <dgm:pt modelId="{D514C1B3-6B98-4004-A000-064C8A7C2212}" type="pres">
      <dgm:prSet presAssocID="{B64E8331-8BF5-44BA-BC5B-89D68314CEE5}" presName="parentText" presStyleLbl="node1" presStyleIdx="1" presStyleCnt="4">
        <dgm:presLayoutVars>
          <dgm:chMax val="1"/>
          <dgm:bulletEnabled val="1"/>
        </dgm:presLayoutVars>
      </dgm:prSet>
      <dgm:spPr/>
    </dgm:pt>
    <dgm:pt modelId="{CFF62F21-8F30-45E9-BB29-AEABFFD43C6A}" type="pres">
      <dgm:prSet presAssocID="{B64E8331-8BF5-44BA-BC5B-89D68314CEE5}" presName="descendantText" presStyleLbl="alignAccFollowNode1" presStyleIdx="1" presStyleCnt="4" custScaleY="119093">
        <dgm:presLayoutVars>
          <dgm:bulletEnabled val="1"/>
        </dgm:presLayoutVars>
      </dgm:prSet>
      <dgm:spPr/>
    </dgm:pt>
    <dgm:pt modelId="{F0693D4D-BF94-408E-8699-B28CE738BD07}" type="pres">
      <dgm:prSet presAssocID="{7E349C4F-C98B-49CF-99A6-74A69DF39923}" presName="sp" presStyleCnt="0"/>
      <dgm:spPr/>
    </dgm:pt>
    <dgm:pt modelId="{E851FB77-8212-4F57-AA29-AF484922999C}" type="pres">
      <dgm:prSet presAssocID="{DDE9DCBA-9CF0-47E9-82A9-950AFE9F6CD3}" presName="linNode" presStyleCnt="0"/>
      <dgm:spPr/>
    </dgm:pt>
    <dgm:pt modelId="{516281F7-5637-4314-A4FC-4E4A8131CACE}" type="pres">
      <dgm:prSet presAssocID="{DDE9DCBA-9CF0-47E9-82A9-950AFE9F6CD3}" presName="parentText" presStyleLbl="node1" presStyleIdx="2" presStyleCnt="4">
        <dgm:presLayoutVars>
          <dgm:chMax val="1"/>
          <dgm:bulletEnabled val="1"/>
        </dgm:presLayoutVars>
      </dgm:prSet>
      <dgm:spPr/>
    </dgm:pt>
    <dgm:pt modelId="{435441D0-6D36-410A-A6CA-5EB36F557E45}" type="pres">
      <dgm:prSet presAssocID="{DDE9DCBA-9CF0-47E9-82A9-950AFE9F6CD3}" presName="descendantText" presStyleLbl="alignAccFollowNode1" presStyleIdx="2" presStyleCnt="4" custScaleY="119093">
        <dgm:presLayoutVars>
          <dgm:bulletEnabled val="1"/>
        </dgm:presLayoutVars>
      </dgm:prSet>
      <dgm:spPr/>
    </dgm:pt>
    <dgm:pt modelId="{60DF66F7-625A-4172-A22D-DA6F5B8611D6}" type="pres">
      <dgm:prSet presAssocID="{B8DC8E96-F85F-47E1-9DD4-CE346E0D70E2}" presName="sp" presStyleCnt="0"/>
      <dgm:spPr/>
    </dgm:pt>
    <dgm:pt modelId="{F5DA56BC-48A4-4300-A111-EC8A62A27390}" type="pres">
      <dgm:prSet presAssocID="{F80B611A-2EE4-4DDA-B95D-3AC5A71E37F2}" presName="linNode" presStyleCnt="0"/>
      <dgm:spPr/>
    </dgm:pt>
    <dgm:pt modelId="{3723CD6B-A69C-4F10-A21F-85660CBFA7BD}" type="pres">
      <dgm:prSet presAssocID="{F80B611A-2EE4-4DDA-B95D-3AC5A71E37F2}" presName="parentText" presStyleLbl="node1" presStyleIdx="3" presStyleCnt="4">
        <dgm:presLayoutVars>
          <dgm:chMax val="1"/>
          <dgm:bulletEnabled val="1"/>
        </dgm:presLayoutVars>
      </dgm:prSet>
      <dgm:spPr/>
    </dgm:pt>
    <dgm:pt modelId="{37F1C8C0-D261-4943-BCB4-27BC5B30E72A}" type="pres">
      <dgm:prSet presAssocID="{F80B611A-2EE4-4DDA-B95D-3AC5A71E37F2}" presName="descendantText" presStyleLbl="alignAccFollowNode1" presStyleIdx="3" presStyleCnt="4" custScaleY="119093">
        <dgm:presLayoutVars>
          <dgm:bulletEnabled val="1"/>
        </dgm:presLayoutVars>
      </dgm:prSet>
      <dgm:spPr/>
    </dgm:pt>
  </dgm:ptLst>
  <dgm:cxnLst>
    <dgm:cxn modelId="{D49B3D00-075C-4FD8-8646-79B9AE746E59}" type="presOf" srcId="{560CC4FE-E3ED-4F8B-992D-B1288276E790}" destId="{37F1C8C0-D261-4943-BCB4-27BC5B30E72A}" srcOrd="0" destOrd="0" presId="urn:microsoft.com/office/officeart/2005/8/layout/vList5"/>
    <dgm:cxn modelId="{63084431-151E-435F-B759-99F38CDA3950}" srcId="{DDE9DCBA-9CF0-47E9-82A9-950AFE9F6CD3}" destId="{C2329D91-185A-48EA-AC4C-6FA4CA7A69E1}" srcOrd="0" destOrd="0" parTransId="{E8EBB1DB-100E-4471-AE48-EFE63F30D41C}" sibTransId="{06442AEA-3BC0-447F-A035-F9B300FCF6F2}"/>
    <dgm:cxn modelId="{A4D77742-6DC9-4385-9313-81736D12BF42}" type="presOf" srcId="{CFEA18F7-3BB0-4702-9E87-AE0380821B94}" destId="{CFF62F21-8F30-45E9-BB29-AEABFFD43C6A}" srcOrd="0" destOrd="0" presId="urn:microsoft.com/office/officeart/2005/8/layout/vList5"/>
    <dgm:cxn modelId="{5FAFA045-E0B1-4B34-B102-903B33E8CDD7}" srcId="{47090115-75E3-4316-8CB2-7159DD3F5CC6}" destId="{F80B611A-2EE4-4DDA-B95D-3AC5A71E37F2}" srcOrd="3" destOrd="0" parTransId="{2C1AE404-5559-40E6-AE23-076D6DBA09DB}" sibTransId="{F0159A73-A2CB-47BB-AEBF-EA188A811270}"/>
    <dgm:cxn modelId="{E2F6F946-8F95-4273-9730-5D0DD071514D}" type="presOf" srcId="{C2329D91-185A-48EA-AC4C-6FA4CA7A69E1}" destId="{435441D0-6D36-410A-A6CA-5EB36F557E45}" srcOrd="0" destOrd="0" presId="urn:microsoft.com/office/officeart/2005/8/layout/vList5"/>
    <dgm:cxn modelId="{F1875849-AA6E-4682-A324-63E08F9BFDF5}" type="presOf" srcId="{F80B611A-2EE4-4DDA-B95D-3AC5A71E37F2}" destId="{3723CD6B-A69C-4F10-A21F-85660CBFA7BD}" srcOrd="0" destOrd="0" presId="urn:microsoft.com/office/officeart/2005/8/layout/vList5"/>
    <dgm:cxn modelId="{1083F24F-990A-43BE-9DF8-9E64B8671184}" type="presOf" srcId="{1512A580-4D6A-47ED-AFD5-16B20458AB30}" destId="{16EBEDAC-35FD-4995-BE8D-E4AEF76A5299}" srcOrd="0" destOrd="0" presId="urn:microsoft.com/office/officeart/2005/8/layout/vList5"/>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414995D2-1CFB-430F-A727-08EA8750A28E}" type="presOf" srcId="{B64E8331-8BF5-44BA-BC5B-89D68314CEE5}" destId="{D514C1B3-6B98-4004-A000-064C8A7C2212}" srcOrd="0" destOrd="0" presId="urn:microsoft.com/office/officeart/2005/8/layout/vList5"/>
    <dgm:cxn modelId="{CFE504D4-CDEA-408E-9646-8F423F081F93}" type="presOf" srcId="{3C05936E-06EC-4064-8E0F-EA9041E40789}" destId="{CF3EE2EC-67D0-4139-A5DA-BCB0423E1211}" srcOrd="0" destOrd="0" presId="urn:microsoft.com/office/officeart/2005/8/layout/vList5"/>
    <dgm:cxn modelId="{09C3E2D8-4DCD-49FB-84F1-EF58146A841D}" type="presOf" srcId="{47090115-75E3-4316-8CB2-7159DD3F5CC6}" destId="{8DA52157-F151-4246-A183-A59ED5ACBB2D}" srcOrd="0" destOrd="0" presId="urn:microsoft.com/office/officeart/2005/8/layout/vList5"/>
    <dgm:cxn modelId="{F301C9EF-9E9B-4853-A496-B0FDE04C6FDE}" type="presOf" srcId="{DDE9DCBA-9CF0-47E9-82A9-950AFE9F6CD3}" destId="{516281F7-5637-4314-A4FC-4E4A8131CACE}" srcOrd="0" destOrd="0" presId="urn:microsoft.com/office/officeart/2005/8/layout/vList5"/>
    <dgm:cxn modelId="{54109701-74F6-467D-9E3C-475F27C6B961}" type="presParOf" srcId="{8DA52157-F151-4246-A183-A59ED5ACBB2D}" destId="{A7EAC09F-1B60-4663-BDA8-6CD551A83F9E}" srcOrd="0" destOrd="0" presId="urn:microsoft.com/office/officeart/2005/8/layout/vList5"/>
    <dgm:cxn modelId="{28DFAF45-A8D0-4323-8981-4583E0E483FB}" type="presParOf" srcId="{A7EAC09F-1B60-4663-BDA8-6CD551A83F9E}" destId="{CF3EE2EC-67D0-4139-A5DA-BCB0423E1211}" srcOrd="0" destOrd="0" presId="urn:microsoft.com/office/officeart/2005/8/layout/vList5"/>
    <dgm:cxn modelId="{CDA8780E-A29E-45C3-B395-69B794A405D4}" type="presParOf" srcId="{A7EAC09F-1B60-4663-BDA8-6CD551A83F9E}" destId="{16EBEDAC-35FD-4995-BE8D-E4AEF76A5299}" srcOrd="1" destOrd="0" presId="urn:microsoft.com/office/officeart/2005/8/layout/vList5"/>
    <dgm:cxn modelId="{449E9EE2-B173-4C68-A09F-5B28D6C81EF5}" type="presParOf" srcId="{8DA52157-F151-4246-A183-A59ED5ACBB2D}" destId="{6D1B2657-F6CF-45A7-A140-D8145C1F0C28}" srcOrd="1" destOrd="0" presId="urn:microsoft.com/office/officeart/2005/8/layout/vList5"/>
    <dgm:cxn modelId="{7064840D-E60C-4E0A-92ED-D2FDD9366923}" type="presParOf" srcId="{8DA52157-F151-4246-A183-A59ED5ACBB2D}" destId="{FA3C1CB8-BAC7-4981-80CE-51DE53BDBC7D}" srcOrd="2" destOrd="0" presId="urn:microsoft.com/office/officeart/2005/8/layout/vList5"/>
    <dgm:cxn modelId="{F416206E-EC0C-465C-AC7A-5D41E0950A9C}" type="presParOf" srcId="{FA3C1CB8-BAC7-4981-80CE-51DE53BDBC7D}" destId="{D514C1B3-6B98-4004-A000-064C8A7C2212}" srcOrd="0" destOrd="0" presId="urn:microsoft.com/office/officeart/2005/8/layout/vList5"/>
    <dgm:cxn modelId="{E75A2216-0143-4432-999E-8C96EF7855F6}" type="presParOf" srcId="{FA3C1CB8-BAC7-4981-80CE-51DE53BDBC7D}" destId="{CFF62F21-8F30-45E9-BB29-AEABFFD43C6A}" srcOrd="1" destOrd="0" presId="urn:microsoft.com/office/officeart/2005/8/layout/vList5"/>
    <dgm:cxn modelId="{080EEA89-958D-4361-AB17-2D1DE6399C9A}" type="presParOf" srcId="{8DA52157-F151-4246-A183-A59ED5ACBB2D}" destId="{F0693D4D-BF94-408E-8699-B28CE738BD07}" srcOrd="3" destOrd="0" presId="urn:microsoft.com/office/officeart/2005/8/layout/vList5"/>
    <dgm:cxn modelId="{37679486-5ED7-4FCE-A026-AEDAB466C6A6}" type="presParOf" srcId="{8DA52157-F151-4246-A183-A59ED5ACBB2D}" destId="{E851FB77-8212-4F57-AA29-AF484922999C}" srcOrd="4" destOrd="0" presId="urn:microsoft.com/office/officeart/2005/8/layout/vList5"/>
    <dgm:cxn modelId="{0C211CE4-21D0-4FF9-8CD3-50F0432B1156}" type="presParOf" srcId="{E851FB77-8212-4F57-AA29-AF484922999C}" destId="{516281F7-5637-4314-A4FC-4E4A8131CACE}" srcOrd="0" destOrd="0" presId="urn:microsoft.com/office/officeart/2005/8/layout/vList5"/>
    <dgm:cxn modelId="{CEA769CE-5F3F-4265-BA6A-98295ED6BB04}" type="presParOf" srcId="{E851FB77-8212-4F57-AA29-AF484922999C}" destId="{435441D0-6D36-410A-A6CA-5EB36F557E45}" srcOrd="1" destOrd="0" presId="urn:microsoft.com/office/officeart/2005/8/layout/vList5"/>
    <dgm:cxn modelId="{5CC227D8-A23E-4397-84B9-140BE6C5EFAA}" type="presParOf" srcId="{8DA52157-F151-4246-A183-A59ED5ACBB2D}" destId="{60DF66F7-625A-4172-A22D-DA6F5B8611D6}" srcOrd="5" destOrd="0" presId="urn:microsoft.com/office/officeart/2005/8/layout/vList5"/>
    <dgm:cxn modelId="{02C8DF07-9D5E-4B5E-8A1A-E797951174A5}" type="presParOf" srcId="{8DA52157-F151-4246-A183-A59ED5ACBB2D}" destId="{F5DA56BC-48A4-4300-A111-EC8A62A27390}" srcOrd="6" destOrd="0" presId="urn:microsoft.com/office/officeart/2005/8/layout/vList5"/>
    <dgm:cxn modelId="{12A7BB30-4024-4093-A9EB-F911E01D5967}" type="presParOf" srcId="{F5DA56BC-48A4-4300-A111-EC8A62A27390}" destId="{3723CD6B-A69C-4F10-A21F-85660CBFA7BD}" srcOrd="0" destOrd="0" presId="urn:microsoft.com/office/officeart/2005/8/layout/vList5"/>
    <dgm:cxn modelId="{06EDA94F-A480-4BB9-8FEE-9E12ECCCB2C1}" type="presParOf" srcId="{F5DA56BC-48A4-4300-A111-EC8A62A27390}" destId="{37F1C8C0-D261-4943-BCB4-27BC5B30E7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p>
          <a:pPr rtl="0"/>
          <a:endParaRPr lang="en-US"/>
        </a:p>
      </dgm:t>
    </dgm:pt>
    <dgm:pt modelId="{7DB80B0F-D7C3-4EEA-9114-3C52F84AD620}">
      <dgm:prSet custT="1"/>
      <dgm:spPr>
        <a:solidFill>
          <a:schemeClr val="accent1">
            <a:lumMod val="75000"/>
          </a:schemeClr>
        </a:solidFill>
      </dgm:spPr>
      <dgm:t>
        <a:bodyPr rtlCol="0"/>
        <a:lstStyle/>
        <a:p>
          <a:pPr rtl="0"/>
          <a:r>
            <a:rPr lang="ru" sz="2800" b="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Сберегательные программы Medicare </a:t>
          </a:r>
          <a:endParaRPr lang="en-US" sz="2800">
            <a:solidFill>
              <a:schemeClr val="bg1"/>
            </a:solidFill>
          </a:endParaRPr>
        </a:p>
      </dgm:t>
    </dgm:pt>
    <dgm:pt modelId="{6522BF90-02A3-46AE-851D-E067EF69C3AC}" type="parTrans" cxnId="{5F719858-B015-4BC8-ABCA-85DB05B4B618}">
      <dgm:prSet/>
      <dgm:spPr/>
      <dgm:t>
        <a:bodyPr rtlCol="0"/>
        <a:lstStyle/>
        <a:p>
          <a:pPr rtl="0"/>
          <a:endParaRPr lang="en-US" sz="2400"/>
        </a:p>
      </dgm:t>
    </dgm:pt>
    <dgm:pt modelId="{A4BE7D0F-0484-4C0C-9DA6-A6E6831EA82B}" type="sibTrans" cxnId="{5F719858-B015-4BC8-ABCA-85DB05B4B618}">
      <dgm:prSet/>
      <dgm:spPr/>
      <dgm:t>
        <a:bodyPr rtlCol="0"/>
        <a:lstStyle/>
        <a:p>
          <a:pPr rtl="0"/>
          <a:endParaRPr lang="en-US" sz="2400"/>
        </a:p>
      </dgm:t>
    </dgm:pt>
    <dgm:pt modelId="{9BDEBEDE-A3E1-427F-917D-34170DFDD472}">
      <dgm:prSet custT="1"/>
      <dgm:spPr/>
      <dgm:t>
        <a:bodyPr rtlCol="0"/>
        <a:lstStyle/>
        <a:p>
          <a:pPr rtl="0"/>
          <a:r>
            <a:rPr lang="ru" sz="2400"/>
            <a:t>Помогает оплатить страховой взнос Medicare Часть B</a:t>
          </a:r>
        </a:p>
      </dgm:t>
    </dgm:pt>
    <dgm:pt modelId="{4BEB1D7D-8AD5-45AB-B060-94E4FF680551}" type="parTrans" cxnId="{962AE1F9-C007-4951-B921-525AB42A02BC}">
      <dgm:prSet/>
      <dgm:spPr/>
      <dgm:t>
        <a:bodyPr rtlCol="0"/>
        <a:lstStyle/>
        <a:p>
          <a:pPr rtl="0"/>
          <a:endParaRPr lang="en-US" sz="2400"/>
        </a:p>
      </dgm:t>
    </dgm:pt>
    <dgm:pt modelId="{F0702C81-AE1B-4A26-BD5F-24B1E158BD42}" type="sibTrans" cxnId="{962AE1F9-C007-4951-B921-525AB42A02BC}">
      <dgm:prSet/>
      <dgm:spPr/>
      <dgm:t>
        <a:bodyPr rtlCol="0"/>
        <a:lstStyle/>
        <a:p>
          <a:pPr rtl="0"/>
          <a:endParaRPr lang="en-US" sz="2400"/>
        </a:p>
      </dgm:t>
    </dgm:pt>
    <dgm:pt modelId="{F30D215E-C956-4ECA-AFB7-DF638A28D668}">
      <dgm:prSet custT="1"/>
      <dgm:spPr/>
      <dgm:t>
        <a:bodyPr rtlCol="0"/>
        <a:lstStyle/>
        <a:p>
          <a:pPr rtl="0"/>
          <a:r>
            <a:rPr lang="ru" sz="2400"/>
            <a:t>Может также помочь оплатить доплаты и франшизы Medicare.</a:t>
          </a:r>
        </a:p>
      </dgm:t>
    </dgm:pt>
    <dgm:pt modelId="{B5F9993E-7933-4BE1-B1A4-491ED6206AE3}" type="parTrans" cxnId="{B7E3D6DB-C32B-4973-8568-6930B7746629}">
      <dgm:prSet/>
      <dgm:spPr/>
      <dgm:t>
        <a:bodyPr rtlCol="0"/>
        <a:lstStyle/>
        <a:p>
          <a:pPr rtl="0"/>
          <a:endParaRPr lang="en-US" sz="2400"/>
        </a:p>
      </dgm:t>
    </dgm:pt>
    <dgm:pt modelId="{E061283E-33D5-474C-8F61-670E1AFD4EA8}" type="sibTrans" cxnId="{B7E3D6DB-C32B-4973-8568-6930B7746629}">
      <dgm:prSet/>
      <dgm:spPr/>
      <dgm:t>
        <a:bodyPr rtlCol="0"/>
        <a:lstStyle/>
        <a:p>
          <a:pPr rtl="0"/>
          <a:endParaRPr lang="en-US" sz="2400"/>
        </a:p>
      </dgm:t>
    </dgm:pt>
    <dgm:pt modelId="{2A180F52-06C3-4DAD-B2AC-6AD4884470CC}">
      <dgm:prSet custT="1"/>
      <dgm:spPr>
        <a:solidFill>
          <a:schemeClr val="accent1">
            <a:lumMod val="75000"/>
          </a:schemeClr>
        </a:solidFill>
      </dgm:spPr>
      <dgm:t>
        <a:bodyPr rtlCol="0"/>
        <a:lstStyle/>
        <a:p>
          <a:pPr rtl="0"/>
          <a:r>
            <a:rPr lang="ru" sz="2800" b="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Дополнительная помощь (субсидия для малоимущих)</a:t>
          </a:r>
          <a:endParaRPr lang="en-US" sz="2800" dirty="0">
            <a:solidFill>
              <a:schemeClr val="bg1"/>
            </a:solidFill>
          </a:endParaRPr>
        </a:p>
      </dgm:t>
    </dgm:pt>
    <dgm:pt modelId="{A5F4B362-A18D-4A95-906B-A861D997376B}" type="parTrans" cxnId="{34A44430-D060-43A9-96FC-E123E28D23A4}">
      <dgm:prSet/>
      <dgm:spPr/>
      <dgm:t>
        <a:bodyPr rtlCol="0"/>
        <a:lstStyle/>
        <a:p>
          <a:pPr rtl="0"/>
          <a:endParaRPr lang="en-US" sz="2400"/>
        </a:p>
      </dgm:t>
    </dgm:pt>
    <dgm:pt modelId="{8DEAC737-F62E-48A3-A55B-F930A1565E67}" type="sibTrans" cxnId="{34A44430-D060-43A9-96FC-E123E28D23A4}">
      <dgm:prSet/>
      <dgm:spPr/>
      <dgm:t>
        <a:bodyPr rtlCol="0"/>
        <a:lstStyle/>
        <a:p>
          <a:pPr rtl="0"/>
          <a:endParaRPr lang="en-US" sz="2400"/>
        </a:p>
      </dgm:t>
    </dgm:pt>
    <dgm:pt modelId="{7485E82A-AA04-4FB4-B54D-DB08A0640604}">
      <dgm:prSet custT="1"/>
      <dgm:spPr/>
      <dgm:t>
        <a:bodyPr rtlCol="0"/>
        <a:lstStyle/>
        <a:p>
          <a:pPr rtl="0"/>
          <a:r>
            <a:rPr lang="ru" sz="2400" dirty="0"/>
            <a:t>Помощь в покрытии рецептурных препаратов по программе Medicare.</a:t>
          </a:r>
        </a:p>
      </dgm:t>
    </dgm:pt>
    <dgm:pt modelId="{73DFD61D-62E4-4E72-8543-CDC9A9278F76}" type="parTrans" cxnId="{14EFAD92-FAB9-44D3-98F8-F949D4CFB806}">
      <dgm:prSet/>
      <dgm:spPr/>
      <dgm:t>
        <a:bodyPr rtlCol="0"/>
        <a:lstStyle/>
        <a:p>
          <a:pPr rtl="0"/>
          <a:endParaRPr lang="en-US" sz="2400"/>
        </a:p>
      </dgm:t>
    </dgm:pt>
    <dgm:pt modelId="{F8016F23-9064-422F-B9C0-D1082066405F}" type="sibTrans" cxnId="{14EFAD92-FAB9-44D3-98F8-F949D4CFB806}">
      <dgm:prSet/>
      <dgm:spPr/>
      <dgm:t>
        <a:bodyPr rtlCol="0"/>
        <a:lstStyle/>
        <a:p>
          <a:pPr rtl="0"/>
          <a:endParaRPr lang="en-US" sz="2400"/>
        </a:p>
      </dgm:t>
    </dgm:pt>
    <dgm:pt modelId="{E8EF9752-9CCE-4EDF-864E-13DA2770CEAB}">
      <dgm:prSet custT="1"/>
      <dgm:spPr/>
      <dgm:t>
        <a:bodyPr rtlCol="0"/>
        <a:lstStyle/>
        <a:p>
          <a:pPr rtl="0"/>
          <a:r>
            <a:rPr lang="ru" sz="2400" dirty="0"/>
            <a:t>Снижает страховые взносы, франшизы и доплаты по части D в зависимости от дохода и активов.</a:t>
          </a:r>
        </a:p>
      </dgm:t>
    </dgm:pt>
    <dgm:pt modelId="{D07294B0-4126-4B5D-B002-138C701AACB7}" type="parTrans" cxnId="{2D711454-92D6-4E33-82FD-9C3C184E20D7}">
      <dgm:prSet/>
      <dgm:spPr/>
      <dgm:t>
        <a:bodyPr rtlCol="0"/>
        <a:lstStyle/>
        <a:p>
          <a:pPr rtl="0"/>
          <a:endParaRPr lang="en-US" sz="2400"/>
        </a:p>
      </dgm:t>
    </dgm:pt>
    <dgm:pt modelId="{6EBEBB38-2797-46BC-B8D8-576F37AB1F22}" type="sibTrans" cxnId="{2D711454-92D6-4E33-82FD-9C3C184E20D7}">
      <dgm:prSet/>
      <dgm:spPr/>
      <dgm:t>
        <a:bodyPr rtlCol="0"/>
        <a:lstStyle/>
        <a:p>
          <a:pPr rtl="0"/>
          <a:endParaRPr lang="en-US" sz="2400"/>
        </a:p>
      </dgm:t>
    </dgm:pt>
    <dgm:pt modelId="{A1933EF4-9DFD-4E38-967B-7A8E33880BBE}">
      <dgm:prSet custT="1"/>
      <dgm:spPr>
        <a:solidFill>
          <a:schemeClr val="accent1">
            <a:lumMod val="75000"/>
          </a:schemeClr>
        </a:solidFill>
      </dgm:spPr>
      <dgm:t>
        <a:bodyPr rtlCol="0"/>
        <a:lstStyle/>
        <a:p>
          <a:pPr rtl="0"/>
          <a:r>
            <a:rPr lang="ru" sz="2800" b="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Программа помощи по рецептурным препаратам SeniorCare</a:t>
          </a:r>
          <a:endParaRPr lang="en-US" sz="2800" dirty="0">
            <a:solidFill>
              <a:schemeClr val="bg1"/>
            </a:solidFill>
          </a:endParaRPr>
        </a:p>
      </dgm:t>
    </dgm:pt>
    <dgm:pt modelId="{85D057C3-0F6D-423C-AC12-6D2D3389715D}" type="parTrans" cxnId="{3E4E83F3-C856-43AE-8636-241019E7FDB7}">
      <dgm:prSet/>
      <dgm:spPr/>
      <dgm:t>
        <a:bodyPr rtlCol="0"/>
        <a:lstStyle/>
        <a:p>
          <a:pPr rtl="0"/>
          <a:endParaRPr lang="en-US" sz="2400"/>
        </a:p>
      </dgm:t>
    </dgm:pt>
    <dgm:pt modelId="{B26D67BA-002B-47E1-9DEE-A4D822F5616B}" type="sibTrans" cxnId="{3E4E83F3-C856-43AE-8636-241019E7FDB7}">
      <dgm:prSet/>
      <dgm:spPr/>
      <dgm:t>
        <a:bodyPr rtlCol="0"/>
        <a:lstStyle/>
        <a:p>
          <a:pPr rtl="0"/>
          <a:endParaRPr lang="en-US" sz="2400"/>
        </a:p>
      </dgm:t>
    </dgm:pt>
    <dgm:pt modelId="{28A9C787-DE97-49C1-B85E-D26FBBAC4030}">
      <dgm:prSet custT="1"/>
      <dgm:spPr/>
      <dgm:t>
        <a:bodyPr rtlCol="0"/>
        <a:lstStyle/>
        <a:p>
          <a:pPr rtl="0">
            <a:buNone/>
          </a:pPr>
          <a:r>
            <a:rPr lang="ru" sz="2400"/>
            <a:t>Уровень помощи зависит от годового дохода.</a:t>
          </a:r>
        </a:p>
      </dgm:t>
    </dgm:pt>
    <dgm:pt modelId="{39E96E9D-DE57-408D-9BD0-48E8413F75AB}" type="parTrans" cxnId="{0AE0370E-6EDD-45E5-BE69-6D9340E46312}">
      <dgm:prSet/>
      <dgm:spPr/>
      <dgm:t>
        <a:bodyPr rtlCol="0"/>
        <a:lstStyle/>
        <a:p>
          <a:pPr rtl="0"/>
          <a:endParaRPr lang="en-US" sz="2400"/>
        </a:p>
      </dgm:t>
    </dgm:pt>
    <dgm:pt modelId="{6A7B8ABB-593D-40B9-9073-7BD33D521A8B}" type="sibTrans" cxnId="{0AE0370E-6EDD-45E5-BE69-6D9340E46312}">
      <dgm:prSet/>
      <dgm:spPr/>
      <dgm:t>
        <a:bodyPr rtlCol="0"/>
        <a:lstStyle/>
        <a:p>
          <a:pPr rtl="0"/>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57940" custScaleY="377084" custLinFactNeighborX="-19396" custLinFactNeighborY="-12722">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42997" custScaleY="278868">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
    <dgm:cxn modelId="{C977785A-73AF-4004-9DED-8B342F67E0EE}" type="presOf" srcId="{330B2C99-72A4-454C-A689-D20E55F2C279}" destId="{6A3BDE04-AC25-4231-9F12-279A33D34A8F}" srcOrd="0" destOrd="0" presId="urn:microsoft.com/office/officeart/2005/8/layout/list1"/>
    <dgm:cxn modelId="{D511F27B-8CB0-47E6-AAF4-02F145A1920C}" type="presOf" srcId="{7DB80B0F-D7C3-4EEA-9114-3C52F84AD620}" destId="{5A2C508A-91B1-4B69-A8BB-4071BBDB3073}" srcOrd="0" destOrd="0" presId="urn:microsoft.com/office/officeart/2005/8/layout/list1"/>
    <dgm:cxn modelId="{75B8228C-1AC0-498C-9DA2-1EAF3275711D}" type="presOf" srcId="{9BDEBEDE-A3E1-427F-917D-34170DFDD472}" destId="{7A7D5ADF-57F8-45EB-9552-D925D1D8D8C2}" srcOrd="0" destOrd="0" presId="urn:microsoft.com/office/officeart/2005/8/layout/list1"/>
    <dgm:cxn modelId="{B269758D-DF56-44F7-A4D3-DB5ACA84B953}" type="presOf" srcId="{7485E82A-AA04-4FB4-B54D-DB08A0640604}" destId="{E128DCBD-F30F-44C5-90CA-4777D044AE2F}" srcOrd="0" destOrd="0" presId="urn:microsoft.com/office/officeart/2005/8/layout/list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
    <dgm:cxn modelId="{8FA012BC-5CA6-4A69-A4D9-543657690A3F}" type="presOf" srcId="{F30D215E-C956-4ECA-AFB7-DF638A28D668}" destId="{7A7D5ADF-57F8-45EB-9552-D925D1D8D8C2}" srcOrd="0" destOrd="1" presId="urn:microsoft.com/office/officeart/2005/8/layout/list1"/>
    <dgm:cxn modelId="{D15071BD-B8D8-4F98-B7F2-EECAD07DDFF1}" type="presOf" srcId="{E8EF9752-9CCE-4EDF-864E-13DA2770CEAB}" destId="{E128DCBD-F30F-44C5-90CA-4777D044AE2F}" srcOrd="0" destOrd="1" presId="urn:microsoft.com/office/officeart/2005/8/layout/list1"/>
    <dgm:cxn modelId="{27452DCE-1723-448C-9D89-9D28444C3EE0}" type="presOf" srcId="{2A180F52-06C3-4DAD-B2AC-6AD4884470CC}" destId="{5C328C96-D91F-4CCB-9D95-C0651D0CF141}" srcOrd="1" destOrd="0" presId="urn:microsoft.com/office/officeart/2005/8/layout/list1"/>
    <dgm:cxn modelId="{1F03F8D1-0510-40D4-84E3-A99D19FAA689}" type="presOf" srcId="{A1933EF4-9DFD-4E38-967B-7A8E33880BBE}" destId="{CDEAA6E9-2779-4085-BF73-AFDFA0ECACA1}" srcOrd="1" destOrd="0" presId="urn:microsoft.com/office/officeart/2005/8/layout/list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
    <dgm:cxn modelId="{CF283700-CB24-42A1-86D6-5299C77F2F82}" type="presParOf" srcId="{68A71600-10CC-4F55-9CEB-B684BE94EC78}" destId="{5A2C508A-91B1-4B69-A8BB-4071BBDB3073}" srcOrd="0" destOrd="0" presId="urn:microsoft.com/office/officeart/2005/8/layout/list1"/>
    <dgm:cxn modelId="{5D15894A-EFF5-43A0-8EFF-FF4DD1343DDE}" type="presParOf" srcId="{68A71600-10CC-4F55-9CEB-B684BE94EC78}" destId="{2DA11BB7-A651-4E79-9794-A5A3B7C17E48}" srcOrd="1" destOrd="0" presId="urn:microsoft.com/office/officeart/2005/8/layout/list1"/>
    <dgm:cxn modelId="{1E19FEB5-28A5-4472-9BB2-B945F6E01915}" type="presParOf" srcId="{6A3BDE04-AC25-4231-9F12-279A33D34A8F}" destId="{1979B9AF-A082-4A9C-8A18-688F09400486}" srcOrd="1" destOrd="0" presId="urn:microsoft.com/office/officeart/2005/8/layout/list1"/>
    <dgm:cxn modelId="{43E3FF0B-986C-47BF-97F6-6B29F6ECD755}" type="presParOf" srcId="{6A3BDE04-AC25-4231-9F12-279A33D34A8F}" destId="{7A7D5ADF-57F8-45EB-9552-D925D1D8D8C2}" srcOrd="2" destOrd="0" presId="urn:microsoft.com/office/officeart/2005/8/layout/list1"/>
    <dgm:cxn modelId="{2BBFD2AF-28EF-4210-B777-D2F7355FE792}" type="presParOf" srcId="{6A3BDE04-AC25-4231-9F12-279A33D34A8F}" destId="{4C6887F1-B061-42E1-AEAD-08407D7C256B}" srcOrd="3" destOrd="0" presId="urn:microsoft.com/office/officeart/2005/8/layout/list1"/>
    <dgm:cxn modelId="{88C783CC-B54D-4580-80A3-00E6A0A121CA}" type="presParOf" srcId="{6A3BDE04-AC25-4231-9F12-279A33D34A8F}" destId="{F5EEE6B1-E584-42CE-96DE-ED973E2D98A2}" srcOrd="4" destOrd="0" presId="urn:microsoft.com/office/officeart/2005/8/layout/list1"/>
    <dgm:cxn modelId="{DBF94984-3C6A-4B99-BF60-016A2B2F7444}" type="presParOf" srcId="{F5EEE6B1-E584-42CE-96DE-ED973E2D98A2}" destId="{A522A4BF-63AC-4CCD-8A33-38B41CA5033B}" srcOrd="0" destOrd="0" presId="urn:microsoft.com/office/officeart/2005/8/layout/list1"/>
    <dgm:cxn modelId="{FD9D9B02-952C-4DB4-8C11-97E51FD13F00}" type="presParOf" srcId="{F5EEE6B1-E584-42CE-96DE-ED973E2D98A2}" destId="{5C328C96-D91F-4CCB-9D95-C0651D0CF141}" srcOrd="1" destOrd="0" presId="urn:microsoft.com/office/officeart/2005/8/layout/list1"/>
    <dgm:cxn modelId="{339FE95E-48A6-41EA-94A0-DBACB01CB17B}" type="presParOf" srcId="{6A3BDE04-AC25-4231-9F12-279A33D34A8F}" destId="{C3D0F19B-9020-46E7-A1E6-45A3E1B38460}" srcOrd="5" destOrd="0" presId="urn:microsoft.com/office/officeart/2005/8/layout/list1"/>
    <dgm:cxn modelId="{FD1A81C3-7C61-4EA7-8E09-F99141A0C197}" type="presParOf" srcId="{6A3BDE04-AC25-4231-9F12-279A33D34A8F}" destId="{E128DCBD-F30F-44C5-90CA-4777D044AE2F}" srcOrd="6" destOrd="0" presId="urn:microsoft.com/office/officeart/2005/8/layout/list1"/>
    <dgm:cxn modelId="{4B1094B7-9CE8-47DD-8ADD-28C65294FBDB}" type="presParOf" srcId="{6A3BDE04-AC25-4231-9F12-279A33D34A8F}" destId="{089581B4-D1FA-43D4-99C3-EC9F87A5DE46}" srcOrd="7" destOrd="0" presId="urn:microsoft.com/office/officeart/2005/8/layout/list1"/>
    <dgm:cxn modelId="{EE922A8A-5D8C-4C37-9AE5-E91F37038F01}" type="presParOf" srcId="{6A3BDE04-AC25-4231-9F12-279A33D34A8F}" destId="{6452A90C-B7CD-4F5E-B741-4AB339FD73F3}" srcOrd="8" destOrd="0" presId="urn:microsoft.com/office/officeart/2005/8/layout/list1"/>
    <dgm:cxn modelId="{2E1E1B71-FB0E-42EF-96F9-DF24A11597EF}" type="presParOf" srcId="{6452A90C-B7CD-4F5E-B741-4AB339FD73F3}" destId="{9D0A4847-6583-40F7-A635-32C9F7D859F1}" srcOrd="0" destOrd="0" presId="urn:microsoft.com/office/officeart/2005/8/layout/list1"/>
    <dgm:cxn modelId="{FF77AF6D-4633-484B-A6E2-227AB9B6021C}" type="presParOf" srcId="{6452A90C-B7CD-4F5E-B741-4AB339FD73F3}" destId="{CDEAA6E9-2779-4085-BF73-AFDFA0ECACA1}" srcOrd="1" destOrd="0" presId="urn:microsoft.com/office/officeart/2005/8/layout/list1"/>
    <dgm:cxn modelId="{EA9D9A58-C65A-48A2-B8A2-54D0C1B64246}" type="presParOf" srcId="{6A3BDE04-AC25-4231-9F12-279A33D34A8F}" destId="{0D93E131-F9E0-41D3-8583-0B9DF895552D}" srcOrd="9" destOrd="0" presId="urn:microsoft.com/office/officeart/2005/8/layout/list1"/>
    <dgm:cxn modelId="{CB33051C-1C20-475E-A9CA-35380CC519CC}" type="presParOf" srcId="{6A3BDE04-AC25-4231-9F12-279A33D34A8F}" destId="{DBEE6CB2-8397-4670-B430-48325A9FF0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EDAC-35FD-4995-BE8D-E4AEF76A5299}">
      <dsp:nvSpPr>
        <dsp:cNvPr id="0" name=""/>
        <dsp:cNvSpPr/>
      </dsp:nvSpPr>
      <dsp:spPr>
        <a:xfrm rot="5400000">
          <a:off x="6040289" y="-2524036"/>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36538" lvl="1" indent="0" algn="l" defTabSz="1066800" rtl="0">
            <a:lnSpc>
              <a:spcPct val="90000"/>
            </a:lnSpc>
            <a:spcBef>
              <a:spcPct val="0"/>
            </a:spcBef>
            <a:spcAft>
              <a:spcPct val="15000"/>
            </a:spcAft>
            <a:buNone/>
          </a:pPr>
          <a:r>
            <a:rPr lang="ru" sz="2400" kern="1200"/>
            <a:t>3 месяца до, месяц во время и 3 месяца после начала Medicare</a:t>
          </a:r>
        </a:p>
      </dsp:txBody>
      <dsp:txXfrm rot="-5400000">
        <a:off x="3486795" y="82753"/>
        <a:ext cx="6145450" cy="985165"/>
      </dsp:txXfrm>
    </dsp:sp>
    <dsp:sp modelId="{CF3EE2EC-67D0-4139-A5DA-BCB0423E1211}">
      <dsp:nvSpPr>
        <dsp:cNvPr id="0" name=""/>
        <dsp:cNvSpPr/>
      </dsp:nvSpPr>
      <dsp:spPr>
        <a:xfrm>
          <a:off x="0" y="2382"/>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ru" sz="2800" b="1" kern="1200"/>
            <a:t>Период первоначальной регистрации</a:t>
          </a:r>
          <a:endParaRPr lang="en-US" sz="2800" kern="1200" dirty="0"/>
        </a:p>
      </dsp:txBody>
      <dsp:txXfrm>
        <a:off x="55939" y="58321"/>
        <a:ext cx="3374916" cy="1034028"/>
      </dsp:txXfrm>
    </dsp:sp>
    <dsp:sp modelId="{CFF62F21-8F30-45E9-BB29-AEABFFD43C6A}">
      <dsp:nvSpPr>
        <dsp:cNvPr id="0" name=""/>
        <dsp:cNvSpPr/>
      </dsp:nvSpPr>
      <dsp:spPr>
        <a:xfrm rot="5400000">
          <a:off x="6040289" y="-1320834"/>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1066800" rtl="0">
            <a:lnSpc>
              <a:spcPct val="90000"/>
            </a:lnSpc>
            <a:spcBef>
              <a:spcPct val="0"/>
            </a:spcBef>
            <a:spcAft>
              <a:spcPct val="15000"/>
            </a:spcAft>
            <a:buNone/>
          </a:pPr>
          <a:r>
            <a:rPr lang="ru" sz="2400" b="1" kern="1200"/>
            <a:t>15 октября - 7 декабря каждого года </a:t>
          </a:r>
          <a:br>
            <a:rPr lang="en-US" sz="2400" b="1" kern="1200" dirty="0"/>
          </a:br>
          <a:r>
            <a:rPr lang="ru" sz="2400" b="0" kern="1200"/>
            <a:t>Смените свое покрытие. Изменения вступают в силу </a:t>
          </a:r>
          <a:r>
            <a:rPr lang="ru" sz="2400" kern="1200"/>
            <a:t>с 1 января следующего года</a:t>
          </a:r>
        </a:p>
      </dsp:txBody>
      <dsp:txXfrm rot="-5400000">
        <a:off x="3486795" y="1285955"/>
        <a:ext cx="6145450" cy="985165"/>
      </dsp:txXfrm>
    </dsp:sp>
    <dsp:sp modelId="{D514C1B3-6B98-4004-A000-064C8A7C2212}">
      <dsp:nvSpPr>
        <dsp:cNvPr id="0" name=""/>
        <dsp:cNvSpPr/>
      </dsp:nvSpPr>
      <dsp:spPr>
        <a:xfrm>
          <a:off x="0" y="1205584"/>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ru" sz="2800" b="1" kern="1200"/>
            <a:t>Ежегодный период открытой регистрации</a:t>
          </a:r>
          <a:endParaRPr lang="en-US" sz="2800" kern="1200" dirty="0"/>
        </a:p>
      </dsp:txBody>
      <dsp:txXfrm>
        <a:off x="55939" y="1261523"/>
        <a:ext cx="3374916" cy="1034028"/>
      </dsp:txXfrm>
    </dsp:sp>
    <dsp:sp modelId="{435441D0-6D36-410A-A6CA-5EB36F557E45}">
      <dsp:nvSpPr>
        <dsp:cNvPr id="0" name=""/>
        <dsp:cNvSpPr/>
      </dsp:nvSpPr>
      <dsp:spPr>
        <a:xfrm rot="5400000">
          <a:off x="6040289" y="-117632"/>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1066800" rtl="0">
            <a:lnSpc>
              <a:spcPct val="90000"/>
            </a:lnSpc>
            <a:spcBef>
              <a:spcPct val="0"/>
            </a:spcBef>
            <a:spcAft>
              <a:spcPct val="15000"/>
            </a:spcAft>
            <a:buNone/>
          </a:pPr>
          <a:r>
            <a:rPr lang="ru" sz="2400" b="0" kern="1200"/>
            <a:t>Люди, у которых уже есть план Medicare Advantage, могут внести одно изменение </a:t>
          </a:r>
          <a:r>
            <a:rPr lang="ru" sz="2400" b="1" kern="1200"/>
            <a:t>с 1 января по 31 марта </a:t>
          </a:r>
          <a:r>
            <a:rPr lang="ru" sz="2400" b="0" kern="1200"/>
            <a:t>каждого года.</a:t>
          </a:r>
          <a:endParaRPr lang="en-US" sz="2400" kern="1200" dirty="0"/>
        </a:p>
      </dsp:txBody>
      <dsp:txXfrm rot="-5400000">
        <a:off x="3486795" y="2489157"/>
        <a:ext cx="6145450" cy="985165"/>
      </dsp:txXfrm>
    </dsp:sp>
    <dsp:sp modelId="{516281F7-5637-4314-A4FC-4E4A8131CACE}">
      <dsp:nvSpPr>
        <dsp:cNvPr id="0" name=""/>
        <dsp:cNvSpPr/>
      </dsp:nvSpPr>
      <dsp:spPr>
        <a:xfrm>
          <a:off x="0" y="2408786"/>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ru" sz="2800" b="1" kern="1200"/>
            <a:t>Период открытой регистрации Medicare Advantage</a:t>
          </a:r>
          <a:endParaRPr lang="en-US" sz="2800" kern="1200" dirty="0"/>
        </a:p>
      </dsp:txBody>
      <dsp:txXfrm>
        <a:off x="55939" y="2464725"/>
        <a:ext cx="3374916" cy="1034028"/>
      </dsp:txXfrm>
    </dsp:sp>
    <dsp:sp modelId="{37F1C8C0-D261-4943-BCB4-27BC5B30E72A}">
      <dsp:nvSpPr>
        <dsp:cNvPr id="0" name=""/>
        <dsp:cNvSpPr/>
      </dsp:nvSpPr>
      <dsp:spPr>
        <a:xfrm rot="5400000">
          <a:off x="6040289" y="1085569"/>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1066800" rtl="0">
            <a:lnSpc>
              <a:spcPct val="90000"/>
            </a:lnSpc>
            <a:spcBef>
              <a:spcPct val="0"/>
            </a:spcBef>
            <a:spcAft>
              <a:spcPct val="15000"/>
            </a:spcAft>
            <a:buNone/>
          </a:pPr>
          <a:r>
            <a:rPr lang="ru" sz="2400" kern="1200"/>
            <a:t>Квалификационные события могут открыть возможность изменить ваше покрытие Medicare.</a:t>
          </a:r>
        </a:p>
      </dsp:txBody>
      <dsp:txXfrm rot="-5400000">
        <a:off x="3486795" y="3692359"/>
        <a:ext cx="6145450" cy="985165"/>
      </dsp:txXfrm>
    </dsp:sp>
    <dsp:sp modelId="{3723CD6B-A69C-4F10-A21F-85660CBFA7BD}">
      <dsp:nvSpPr>
        <dsp:cNvPr id="0" name=""/>
        <dsp:cNvSpPr/>
      </dsp:nvSpPr>
      <dsp:spPr>
        <a:xfrm>
          <a:off x="0" y="3611988"/>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ru" sz="2800" b="1" kern="1200"/>
            <a:t>Специальные периоды регистрации</a:t>
          </a:r>
          <a:endParaRPr lang="en-US" sz="2800" kern="1200"/>
        </a:p>
      </dsp:txBody>
      <dsp:txXfrm>
        <a:off x="55939" y="3667927"/>
        <a:ext cx="3374916" cy="1034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136970"/>
          <a:ext cx="9300684" cy="1445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187452" rIns="721836" bIns="170688" numCol="1" spcCol="1270" rtlCol="0" anchor="t" anchorCtr="0">
          <a:noAutofit/>
        </a:bodyPr>
        <a:lstStyle/>
        <a:p>
          <a:pPr marL="228600" lvl="1" indent="-228600" algn="l" defTabSz="1066800" rtl="0">
            <a:lnSpc>
              <a:spcPct val="90000"/>
            </a:lnSpc>
            <a:spcBef>
              <a:spcPct val="0"/>
            </a:spcBef>
            <a:spcAft>
              <a:spcPct val="15000"/>
            </a:spcAft>
            <a:buChar char="•"/>
          </a:pPr>
          <a:r>
            <a:rPr lang="ru" sz="2400" kern="1200"/>
            <a:t>Помогает оплатить страховой взнос Medicare Часть B</a:t>
          </a:r>
        </a:p>
        <a:p>
          <a:pPr marL="228600" lvl="1" indent="-228600" algn="l" defTabSz="1066800" rtl="0">
            <a:lnSpc>
              <a:spcPct val="90000"/>
            </a:lnSpc>
            <a:spcBef>
              <a:spcPct val="0"/>
            </a:spcBef>
            <a:spcAft>
              <a:spcPct val="15000"/>
            </a:spcAft>
            <a:buChar char="•"/>
          </a:pPr>
          <a:r>
            <a:rPr lang="ru" sz="2400" kern="1200"/>
            <a:t>Может также помочь оплатить доплаты и франшизы Medicare.</a:t>
          </a:r>
        </a:p>
      </dsp:txBody>
      <dsp:txXfrm>
        <a:off x="0" y="136970"/>
        <a:ext cx="9300684" cy="1445850"/>
      </dsp:txXfrm>
    </dsp:sp>
    <dsp:sp modelId="{2DA11BB7-A651-4E79-9794-A5A3B7C17E48}">
      <dsp:nvSpPr>
        <dsp:cNvPr id="0" name=""/>
        <dsp:cNvSpPr/>
      </dsp:nvSpPr>
      <dsp:spPr>
        <a:xfrm>
          <a:off x="465034" y="4130"/>
          <a:ext cx="7671622" cy="2656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ru" sz="2800" b="1"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Сберегательные программы Medicare </a:t>
          </a:r>
          <a:endParaRPr lang="en-US" sz="2800" kern="1200">
            <a:solidFill>
              <a:schemeClr val="bg1"/>
            </a:solidFill>
          </a:endParaRPr>
        </a:p>
      </dsp:txBody>
      <dsp:txXfrm>
        <a:off x="478003" y="17099"/>
        <a:ext cx="7645684" cy="239742"/>
      </dsp:txXfrm>
    </dsp:sp>
    <dsp:sp modelId="{E128DCBD-F30F-44C5-90CA-4777D044AE2F}">
      <dsp:nvSpPr>
        <dsp:cNvPr id="0" name=""/>
        <dsp:cNvSpPr/>
      </dsp:nvSpPr>
      <dsp:spPr>
        <a:xfrm>
          <a:off x="0" y="2500417"/>
          <a:ext cx="9300684" cy="1757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187452" rIns="721836" bIns="170688" numCol="1" spcCol="1270" rtlCol="0" anchor="t" anchorCtr="0">
          <a:noAutofit/>
        </a:bodyPr>
        <a:lstStyle/>
        <a:p>
          <a:pPr marL="228600" lvl="1" indent="-228600" algn="l" defTabSz="1066800" rtl="0">
            <a:lnSpc>
              <a:spcPct val="90000"/>
            </a:lnSpc>
            <a:spcBef>
              <a:spcPct val="0"/>
            </a:spcBef>
            <a:spcAft>
              <a:spcPct val="15000"/>
            </a:spcAft>
            <a:buChar char="•"/>
          </a:pPr>
          <a:r>
            <a:rPr lang="ru" sz="2400" kern="1200" dirty="0"/>
            <a:t>Помощь в покрытии рецептурных препаратов по программе Medicare.</a:t>
          </a:r>
        </a:p>
        <a:p>
          <a:pPr marL="228600" lvl="1" indent="-228600" algn="l" defTabSz="1066800" rtl="0">
            <a:lnSpc>
              <a:spcPct val="90000"/>
            </a:lnSpc>
            <a:spcBef>
              <a:spcPct val="0"/>
            </a:spcBef>
            <a:spcAft>
              <a:spcPct val="15000"/>
            </a:spcAft>
            <a:buChar char="•"/>
          </a:pPr>
          <a:r>
            <a:rPr lang="ru" sz="2400" kern="1200" dirty="0"/>
            <a:t>Снижает страховые взносы, франшизы и доплаты по части D в зависимости от дохода и активов.</a:t>
          </a:r>
        </a:p>
      </dsp:txBody>
      <dsp:txXfrm>
        <a:off x="0" y="2500417"/>
        <a:ext cx="9300684" cy="1757700"/>
      </dsp:txXfrm>
    </dsp:sp>
    <dsp:sp modelId="{5C328C96-D91F-4CCB-9D95-C0651D0CF141}">
      <dsp:nvSpPr>
        <dsp:cNvPr id="0" name=""/>
        <dsp:cNvSpPr/>
      </dsp:nvSpPr>
      <dsp:spPr>
        <a:xfrm>
          <a:off x="324321" y="1597620"/>
          <a:ext cx="8896902" cy="1001836"/>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ru" sz="2800" b="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Дополнительная помощь (субсидия для малоимущих)</a:t>
          </a:r>
          <a:endParaRPr lang="en-US" sz="2800" kern="1200" dirty="0">
            <a:solidFill>
              <a:schemeClr val="bg1"/>
            </a:solidFill>
          </a:endParaRPr>
        </a:p>
      </dsp:txBody>
      <dsp:txXfrm>
        <a:off x="373227" y="1646526"/>
        <a:ext cx="8799090" cy="904024"/>
      </dsp:txXfrm>
    </dsp:sp>
    <dsp:sp modelId="{DBEE6CB2-8397-4670-B430-48325A9FF035}">
      <dsp:nvSpPr>
        <dsp:cNvPr id="0" name=""/>
        <dsp:cNvSpPr/>
      </dsp:nvSpPr>
      <dsp:spPr>
        <a:xfrm>
          <a:off x="0" y="4914773"/>
          <a:ext cx="9300684" cy="694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187452" rIns="721836" bIns="170688" numCol="1" spcCol="1270" rtlCol="0" anchor="t" anchorCtr="0">
          <a:noAutofit/>
        </a:bodyPr>
        <a:lstStyle/>
        <a:p>
          <a:pPr marL="228600" lvl="1" indent="-228600" algn="l" defTabSz="1066800" rtl="0">
            <a:lnSpc>
              <a:spcPct val="90000"/>
            </a:lnSpc>
            <a:spcBef>
              <a:spcPct val="0"/>
            </a:spcBef>
            <a:spcAft>
              <a:spcPct val="15000"/>
            </a:spcAft>
            <a:buNone/>
          </a:pPr>
          <a:r>
            <a:rPr lang="ru" sz="2400" kern="1200"/>
            <a:t>Уровень помощи зависит от годового дохода.</a:t>
          </a:r>
        </a:p>
      </dsp:txBody>
      <dsp:txXfrm>
        <a:off x="0" y="4914773"/>
        <a:ext cx="9300684" cy="694575"/>
      </dsp:txXfrm>
    </dsp:sp>
    <dsp:sp modelId="{CDEAA6E9-2779-4085-BF73-AFDFA0ECACA1}">
      <dsp:nvSpPr>
        <dsp:cNvPr id="0" name=""/>
        <dsp:cNvSpPr/>
      </dsp:nvSpPr>
      <dsp:spPr>
        <a:xfrm>
          <a:off x="442327" y="4306717"/>
          <a:ext cx="8855209" cy="740896"/>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ru" sz="2800" b="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Программа помощи по рецептурным препаратам SeniorCare</a:t>
          </a:r>
          <a:endParaRPr lang="en-US" sz="2800" kern="1200" dirty="0">
            <a:solidFill>
              <a:schemeClr val="bg1"/>
            </a:solidFill>
          </a:endParaRPr>
        </a:p>
      </dsp:txBody>
      <dsp:txXfrm>
        <a:off x="478495" y="4342885"/>
        <a:ext cx="8782873" cy="6685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rtl="0"/>
            <a:fld id="{F4AEF1D8-FE66-40DE-BEA9-F264C3085218}" type="datetimeFigureOut">
              <a:rPr lang="en-US" smtClean="0"/>
              <a:t>8/5/2025</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rtl="0"/>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5FF3E348-6D6C-44E4-93D9-F56BB53943EC}" type="datetimeFigureOut">
              <a:rPr lang="en-US" smtClean="0"/>
              <a:t>8/5/2025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Приветствую и добро пожаловать в данную образовательную серию под названием «Добро пожаловать в программу Medicare».  </a:t>
            </a:r>
          </a:p>
          <a:p>
            <a:pPr rtl="0"/>
            <a:endParaRPr lang="en-US" dirty="0"/>
          </a:p>
          <a:p>
            <a:pPr rtl="0"/>
            <a:r>
              <a:rPr lang="ru"/>
              <a:t>Настоящая программа представлена Департаментом здравоохранения штата Висконсин, который управляет Программой помощи в области медицинского страхования штата Висконсин или SHIP, местной государственной службой для участников программы Medicare.  В каждом штате есть программа SHIP.  В штате Висконсин вы можете получить бесплатную и непредвзятую помощь по программе Medicare от местных SHIP-консультантов или по одной из наших бесплатных линий помощи.</a:t>
            </a:r>
          </a:p>
          <a:p>
            <a:pPr rtl="0"/>
            <a:endParaRPr lang="en-US" b="1" dirty="0"/>
          </a:p>
          <a:p>
            <a:pPr rtl="0"/>
            <a:r>
              <a:rPr lang="ru" b="0"/>
              <a:t>Вы можете скачать слайды к этой презентации, щелкнув ссылку в описании видео на YouTube или перейдя по адресу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На этом заканчивается часть 1 программы «Добро пожаловать в Medicare».  Я надеюсь, что эта информация была полезной. В следующем разделе этой серии будут рассмотрены основы Medicare, включая части A и B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презентация была предоставлена ​​вам Программой помощи в области медицинского страхования штата Висконсин или SHIP, местной государственной службой, которая предоставляет бесплатную и беспристрастную помощь участникам программы Medicare. Если у вас есть вопросы о Medicare, позвоните по одному из наших бесплатных телефонов доверия или свяжитесь с местным SHIP-консультантом Medicare сегодня. Вам не надо делать это в одиночку!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10</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Приветствую и добро пожаловать в данную образовательную серию под названием «Добро пожаловать в программу Medicare».  </a:t>
            </a:r>
          </a:p>
          <a:p>
            <a:pPr rtl="0"/>
            <a:endParaRPr lang="en-US" dirty="0"/>
          </a:p>
          <a:p>
            <a:pPr rtl="0"/>
            <a:r>
              <a:rPr lang="ru"/>
              <a:t>Настоящая программа представлена Департаментом здравоохранения штата Висконсин, который управляет Программой помощи в области медицинского страхования штата Висконсин или SHIP, местной государственной службой для участников программы Medicare.  В каждом штате есть программа SHIP.  В штате Висконсин вы можете получить бесплатную и непредвзятую помощь по программе Medicare от местных SHIP-консультантов или по одной из наших бесплатных линий помощи.</a:t>
            </a:r>
          </a:p>
          <a:p>
            <a:pPr rtl="0"/>
            <a:endParaRPr lang="en-US" b="1" dirty="0"/>
          </a:p>
          <a:p>
            <a:pPr rtl="0"/>
            <a:r>
              <a:rPr lang="ru" b="0"/>
              <a:t>Вы можете скачать слайды к этой презентации, щелкнув ссылку в описании видео на YouTube или перейдя по адресу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11</a:t>
            </a:fld>
            <a:endParaRPr lang="en-US"/>
          </a:p>
        </p:txBody>
      </p:sp>
    </p:spTree>
    <p:extLst>
      <p:ext uri="{BB962C8B-B14F-4D97-AF65-F5344CB8AC3E}">
        <p14:creationId xmlns:p14="http://schemas.microsoft.com/office/powerpoint/2010/main" val="46285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Этот проект поддерживается грантом Федерального управления общественной жизни.</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12</a:t>
            </a:fld>
            <a:endParaRPr lang="en-US"/>
          </a:p>
        </p:txBody>
      </p:sp>
    </p:spTree>
    <p:extLst>
      <p:ext uri="{BB962C8B-B14F-4D97-AF65-F5344CB8AC3E}">
        <p14:creationId xmlns:p14="http://schemas.microsoft.com/office/powerpoint/2010/main" val="87931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программа предоставит обзор программы Medicare и представлена 6 разделами:</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 b="1"/>
              <a:t>Вы можете найти эту информацию более подробно в вашем Справочнике Medicare &amp; You, который рассылается по почте участникам программы Medicare, а также на сайте Medicare.gov.  Для облегчения понимания вам предлагается просмотреть части этой серии по порядку.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13</a:t>
            </a:fld>
            <a:endParaRPr lang="en-US"/>
          </a:p>
        </p:txBody>
      </p:sp>
    </p:spTree>
    <p:extLst>
      <p:ext uri="{BB962C8B-B14F-4D97-AF65-F5344CB8AC3E}">
        <p14:creationId xmlns:p14="http://schemas.microsoft.com/office/powerpoint/2010/main" val="50272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rtl="0"/>
            <a:r>
              <a:rPr lang="ru"/>
              <a:t>Добро пожаловать в Часть 2 этой серии.  В предыдущем разделе мы говорили о том, как и когда зарегистрироваться. Теперь давайте рассмотрим некоторые основы Medicare.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14</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dirty="0"/>
              <a:t>В этой таблице представлен краткий обзор того, что покрывает каждая часть Medicare. </a:t>
            </a:r>
          </a:p>
          <a:p>
            <a:pPr rtl="0"/>
            <a:r>
              <a:rPr lang="ru" dirty="0"/>
              <a:t>	Часть А:  Помогает покрыть стационарное лечение в больницах и учреждениях квалифицированного сестринского ухода, а также уход в хосписе, медицинское обслуживание на дому и кровь, которую вы можете получить в качестве стационарного больного.</a:t>
            </a:r>
          </a:p>
          <a:p>
            <a:pPr rtl="0"/>
            <a:r>
              <a:rPr lang="ru" dirty="0"/>
              <a:t>	Часть В:  Помогает покрыть услуги врачей, амбулаторное лечение, уход на дому и многие профилактические услуги.</a:t>
            </a:r>
          </a:p>
          <a:p>
            <a:pPr rtl="0"/>
            <a:r>
              <a:rPr lang="ru" dirty="0"/>
              <a:t>	(</a:t>
            </a:r>
            <a:r>
              <a:rPr lang="ru" b="1" i="1" dirty="0"/>
              <a:t>Части A и B считаются Оригинальной программой Medicare.)</a:t>
            </a:r>
          </a:p>
          <a:p>
            <a:pPr rtl="0"/>
            <a:r>
              <a:rPr lang="ru" dirty="0"/>
              <a:t>	Планы Medicare Advantage (также известные как Часть C):  Являются альтернативой Оригинальной программе Medicare.  Ими управляют частные страховые компании, заключившие контракт с Medicare.  Эти планы включают Части A и B и обычно часть D.</a:t>
            </a:r>
          </a:p>
          <a:p>
            <a:pPr rtl="0"/>
            <a:r>
              <a:rPr lang="ru" dirty="0"/>
              <a:t>	Часть D:  Помогает покрыть стоимость рецептурных препаратов. Эти планы управляются частными страховыми компаниями, которые следуют правилам, установленным Medicare. </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15</a:t>
            </a:fld>
            <a:endParaRPr lang="en-US"/>
          </a:p>
        </p:txBody>
      </p:sp>
    </p:spTree>
    <p:extLst>
      <p:ext uri="{BB962C8B-B14F-4D97-AF65-F5344CB8AC3E}">
        <p14:creationId xmlns:p14="http://schemas.microsoft.com/office/powerpoint/2010/main" val="26786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Давайте подробнее рассмотрим льготы Части А.</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16</a:t>
            </a:fld>
            <a:endParaRPr lang="en-US"/>
          </a:p>
        </p:txBody>
      </p:sp>
    </p:spTree>
    <p:extLst>
      <p:ext uri="{BB962C8B-B14F-4D97-AF65-F5344CB8AC3E}">
        <p14:creationId xmlns:p14="http://schemas.microsoft.com/office/powerpoint/2010/main" val="166482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Часть A помогает покрыть расходы на: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Стационарное лечение в больнице или в учреждении квалифицированного сестринского ухода.  Она также покрывает кровь, которую вы можете получить в стационаре, на дому и в хосписе.</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ИТ не покрывает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Частный уход за больными</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Приватную комнату</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Телевизор или телефон, если больница взимает за это отдельную плату.</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Предметы личной гигиены, такие как бритвы или тапочки</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Или опекунский уход (неквалифицированный уход) в доме престарелых.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17</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Большинство людей не платят страховой взнос за Часть А. Людям, которые платили налоги в фонд социального обеспечения менее 10 лет, возможно, придется платить страховой взнос.</a:t>
            </a:r>
          </a:p>
          <a:p>
            <a:pPr rtl="0"/>
            <a:r>
              <a:rPr lang="ru"/>
              <a:t>Существует вычитаемая франшиза для Части A. </a:t>
            </a:r>
            <a:r>
              <a:rPr lang="ru" i="1"/>
              <a:t>Вычитаемая франшиза основана на периодах получения льгот (которые длятся 60 дней). </a:t>
            </a:r>
            <a:r>
              <a:rPr lang="ru"/>
              <a:t>Период льгот начинается со дня, когда вы поступили в больницу или учреждение квалифицированного сестринского ухода в качестве стационарного больного. Период льгот заканчивается, если вы не получали стационарного лечения в больнице или в учреждении квалифицированного сестринского ухода в течение 60 дней подряд. Если вы обращаетесь в больницу или учреждение квалифицированного сестринского ухода после окончания одного льготного периода, начинается новый льготный период. </a:t>
            </a:r>
          </a:p>
          <a:p>
            <a:pPr rtl="0"/>
            <a:r>
              <a:rPr lang="ru"/>
              <a:t>Вы должны оплачивать франшизу Части A для стационарного лечения за каждый льготный период. Периоды льгот могут охватывать календарные годы.</a:t>
            </a:r>
          </a:p>
          <a:p>
            <a:pPr rtl="0"/>
            <a:endParaRPr lang="en-US" dirty="0"/>
          </a:p>
          <a:p>
            <a:pPr rtl="0"/>
            <a:r>
              <a:rPr lang="ru"/>
              <a:t>Вам также может потребоваться платить определенную сумму денег в день или «доплату», когда вы находитесь на стационарном лечении в больнице или учреждении квалифицированного сестринского ухода.</a:t>
            </a:r>
          </a:p>
          <a:p>
            <a:pPr rtl="0"/>
            <a:endParaRPr lang="en-US" dirty="0"/>
          </a:p>
          <a:p>
            <a:pPr rtl="0"/>
            <a:r>
              <a:rPr lang="ru"/>
              <a:t>Доплата за лечение на дому или в хосписе НЕ требуется. Вы должны соответствовать определенным требованиям, чтобы получить медицинское обслуживание на дому или уход в хосписе.</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ru"/>
              <a:t>В Оригинальной программе Medicare нет максимальной суммы наличных средств. (Мы поговорим о дополнительной страховке Medicare (или Medigap) и о том, как она может помочь с этими расходами, в следующем разделе.)</a:t>
            </a:r>
          </a:p>
          <a:p>
            <a:pPr marL="171450" indent="-171450" rtl="0">
              <a:buFont typeface="Arial" panose="020B0604020202020204" pitchFamily="34" charset="0"/>
              <a:buChar char="•"/>
            </a:pPr>
            <a:endParaRPr lang="en-US" dirty="0"/>
          </a:p>
          <a:p>
            <a:pPr marL="0" indent="0" rtl="0">
              <a:buFont typeface="Arial" panose="020B0604020202020204" pitchFamily="34" charset="0"/>
              <a:buNone/>
            </a:pPr>
            <a:r>
              <a:rPr lang="ru"/>
              <a:t>Обратите внимание, что расходы меняются каждый год. Чтобы просмотреть текущие расходы по больничному страхованию части A, посетите </a:t>
            </a:r>
            <a:r>
              <a:rPr lang="ru" sz="1800" u="sng">
                <a:solidFill>
                  <a:srgbClr val="1F3864"/>
                </a:solidFill>
                <a:effectLst/>
                <a:latin typeface="Calibri" panose="020F0502020204030204" pitchFamily="34" charset="0"/>
                <a:ea typeface="Calibri" panose="020F0502020204030204" pitchFamily="34" charset="0"/>
                <a:hlinkClick r:id="rId3"/>
              </a:rPr>
              <a:t>веб-сайт www.medicare.gov/basics/costs/medicare-costs</a:t>
            </a:r>
            <a:r>
              <a:rPr lang="ru" sz="1800" u="sng">
                <a:solidFill>
                  <a:srgbClr val="1F3864"/>
                </a:solidFill>
                <a:effectLst/>
                <a:latin typeface="Calibri" panose="020F0502020204030204" pitchFamily="34" charset="0"/>
                <a:ea typeface="Calibri" panose="020F0502020204030204" pitchFamily="34" charset="0"/>
              </a:rPr>
              <a:t> .</a:t>
            </a: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18</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На этой диаграмме показаны расходы по Части А, связанные с пребыванием в стационаре.</a:t>
            </a:r>
          </a:p>
          <a:p>
            <a:pPr marL="171450" indent="-171450" rtl="0">
              <a:buFont typeface="Arial" panose="020B0604020202020204" pitchFamily="34" charset="0"/>
              <a:buChar char="•"/>
            </a:pPr>
            <a:r>
              <a:rPr lang="ru"/>
              <a:t>В течение первых 60 дней пребывания в больнице пациент должен оплатить франшизу Части А; Medicare оплачивает оставшуюся часть покрываемых расходов.</a:t>
            </a:r>
          </a:p>
          <a:p>
            <a:pPr marL="171450" indent="-171450" rtl="0">
              <a:buFont typeface="Arial" panose="020B0604020202020204" pitchFamily="34" charset="0"/>
              <a:buChar char="•"/>
            </a:pPr>
            <a:r>
              <a:rPr lang="ru"/>
              <a:t>В дни 61-90 пациент должен платить установленную сумму в день, называемую доплатой. Эта сумма меняется каждый календарный год. Medicare оплачивает оставшуюся часть.</a:t>
            </a:r>
          </a:p>
          <a:p>
            <a:pPr marL="171450" indent="-171450" rtl="0">
              <a:buFont typeface="Arial" panose="020B0604020202020204" pitchFamily="34" charset="0"/>
              <a:buChar char="•"/>
            </a:pPr>
            <a:r>
              <a:rPr lang="ru"/>
              <a:t>В дни с 91 по 150 пациент оплачивает установленную более высокую доплату за день, а Medicare оплачивает оставшуюся часть.</a:t>
            </a:r>
          </a:p>
          <a:p>
            <a:pPr rtl="0"/>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
              <a:t>Текущие расходы на страхование стационарных больниц Medicare Часть A см. на веб-сайте </a:t>
            </a:r>
            <a:r>
              <a:rPr lang="ru" sz="1800" u="sng">
                <a:solidFill>
                  <a:srgbClr val="1F3864"/>
                </a:solidFill>
                <a:effectLst/>
                <a:latin typeface="Calibri" panose="020F0502020204030204" pitchFamily="34" charset="0"/>
                <a:ea typeface="Calibri" panose="020F0502020204030204" pitchFamily="34" charset="0"/>
                <a:hlinkClick r:id="rId3"/>
              </a:rPr>
              <a:t>www.medicare.gov/basics/costs/medicare-costs .</a:t>
            </a:r>
            <a:r>
              <a:rPr lang="ru" sz="1800" u="sng">
                <a:solidFill>
                  <a:srgbClr val="1F3864"/>
                </a:solidFill>
                <a:effectLst/>
                <a:latin typeface="Calibri" panose="020F0502020204030204" pitchFamily="34" charset="0"/>
                <a:ea typeface="Calibri" panose="020F0502020204030204" pitchFamily="34" charset="0"/>
              </a:rPr>
              <a:t> </a:t>
            </a: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19</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Этот проект поддерживается грантом Федерального управления общественной жизни.</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2</a:t>
            </a:fld>
            <a:endParaRPr lang="en-US"/>
          </a:p>
        </p:txBody>
      </p:sp>
    </p:spTree>
    <p:extLst>
      <p:ext uri="{BB962C8B-B14F-4D97-AF65-F5344CB8AC3E}">
        <p14:creationId xmlns:p14="http://schemas.microsoft.com/office/powerpoint/2010/main" val="423515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После дня стационарного лечения, который длится не менее трех дней, Medicare Часть A может покрыть пребывание в учреждении квалифицированного сестринского ухода. </a:t>
            </a:r>
          </a:p>
          <a:p>
            <a:pPr marL="171450" indent="-171450" rtl="0">
              <a:buFont typeface="Arial" panose="020B0604020202020204" pitchFamily="34" charset="0"/>
              <a:buChar char="•"/>
            </a:pPr>
            <a:r>
              <a:rPr lang="ru"/>
              <a:t>В течение первых 20 дней после того, как выплачена франшиза за госпитализацию в стационаре, Medicare оплачивает все покрываемые расходы.</a:t>
            </a:r>
          </a:p>
          <a:p>
            <a:pPr marL="171450" indent="-171450" rtl="0">
              <a:buFont typeface="Arial" panose="020B0604020202020204" pitchFamily="34" charset="0"/>
              <a:buChar char="•"/>
            </a:pPr>
            <a:r>
              <a:rPr lang="ru"/>
              <a:t>С 21 по 100 день вы платите установленную сумму в день (ежедневная доплата), а Medicare оплачивает оставшуюся часть.</a:t>
            </a:r>
          </a:p>
          <a:p>
            <a:pPr marL="171450" indent="-171450" rtl="0">
              <a:buFont typeface="Arial" panose="020B0604020202020204" pitchFamily="34" charset="0"/>
              <a:buChar char="•"/>
            </a:pPr>
            <a:r>
              <a:rPr lang="ru"/>
              <a:t>Medicare не покрывает никаких расходов после 100-го дня. </a:t>
            </a:r>
          </a:p>
          <a:p>
            <a:pPr marL="0" indent="0" rtl="0">
              <a:buFont typeface="Arial" panose="020B060402020202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Чтобы увидеть текущие суммы доплаты по Части A, посетите веб-сайт </a:t>
            </a:r>
            <a:r>
              <a:rPr lang="ru" sz="1800" u="sng">
                <a:solidFill>
                  <a:srgbClr val="1F3864"/>
                </a:solidFill>
                <a:effectLst/>
                <a:latin typeface="Calibri" panose="020F0502020204030204" pitchFamily="34" charset="0"/>
                <a:ea typeface="Calibri" panose="020F0502020204030204" pitchFamily="34" charset="0"/>
                <a:hlinkClick r:id="rId3"/>
              </a:rPr>
              <a:t>www.medicare.gov/basics/costs/medicare-costs .</a:t>
            </a:r>
            <a:r>
              <a:rPr lang="ru" sz="1800" u="sng">
                <a:solidFill>
                  <a:srgbClr val="1F3864"/>
                </a:solidFill>
                <a:effectLst/>
                <a:latin typeface="Calibri" panose="020F0502020204030204" pitchFamily="34" charset="0"/>
                <a:ea typeface="Calibri" panose="020F0502020204030204" pitchFamily="34" charset="0"/>
              </a:rPr>
              <a:t> </a:t>
            </a:r>
            <a:endParaRPr lang="en-US" dirty="0"/>
          </a:p>
          <a:p>
            <a:pPr rtl="0"/>
            <a:endParaRPr lang="en-US" altLang="en-US" dirty="0"/>
          </a:p>
          <a:p>
            <a:pPr marL="0" indent="0" rtl="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20</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Ваш больничный статус — это сложное медицинское решение, основанное на заключении вашего врача и вашей потребности в необходимой с медицинской точки зрения стационарной помощи.  </a:t>
            </a:r>
          </a:p>
          <a:p>
            <a:pPr marL="171450" indent="-171450" rtl="0">
              <a:buFont typeface="Arial" panose="020B0604020202020204" pitchFamily="34" charset="0"/>
              <a:buChar char="•"/>
            </a:pPr>
            <a:r>
              <a:rPr lang="ru"/>
              <a:t>Вы являетесь стационарным пациентом, если официально госпитализированы по назначению врача.  </a:t>
            </a:r>
          </a:p>
          <a:p>
            <a:pPr marL="171450" indent="-171450" rtl="0">
              <a:buFont typeface="Arial" panose="020B0604020202020204" pitchFamily="34" charset="0"/>
              <a:buChar char="•"/>
            </a:pPr>
            <a:r>
              <a:rPr lang="ru"/>
              <a:t>ЕСЛИ врач не выписал вам распоряжение о госпитализации, вы находитесь на амбулаторном лечении.  Посещение отделения неотложной помощи считается амбулаторным лечением.</a:t>
            </a:r>
          </a:p>
          <a:p>
            <a:pPr marL="171450" indent="-171450" rtl="0">
              <a:buFont typeface="Arial" panose="020B0604020202020204" pitchFamily="34" charset="0"/>
              <a:buChar char="•"/>
            </a:pPr>
            <a:r>
              <a:rPr lang="ru"/>
              <a:t>Если вы находитесь в больнице в «статусе наблюдения», вы находитесь на амбулаторном лечении, даже если вы ночуете. Программа Medicare Часть A ничего не оплачивает. Часть B оплачивает услуги врачей и амбулаторные услуги в больницах после того, как вы оплатите свои франшизы, сострахование и доплаты.</a:t>
            </a:r>
          </a:p>
          <a:p>
            <a:pPr marL="171450" indent="-171450" rtl="0">
              <a:buFont typeface="Arial" panose="020B0604020202020204" pitchFamily="34" charset="0"/>
              <a:buChar char="•"/>
            </a:pPr>
            <a:r>
              <a:rPr lang="ru"/>
              <a:t>За лекарства, полученные во время пребывания под наблюдением, вам, скорее всего, придется заплатить наличными и подать форму претензии на возмещение в свой план лекарств.  Вы можете запросить форму заявки на вне сетевую аптеку в рамках вашего плана Части D.</a:t>
            </a:r>
          </a:p>
          <a:p>
            <a:pPr rtl="0"/>
            <a:endParaRPr lang="en-US" altLang="en-US" dirty="0"/>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r>
              <a:rPr lang="ru"/>
              <a:t>Если вы находитесь в больнице более нескольких часов, спросите своего врача или персонал больницы о своем статусе.  Больницы обязаны предоставить вам уведомление о вашем статусе, если ваше пребывание под наблюдением превышает 24 часа.</a:t>
            </a:r>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21</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Программа Medicare Часть В</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22</a:t>
            </a:fld>
            <a:endParaRPr lang="en-US"/>
          </a:p>
        </p:txBody>
      </p:sp>
    </p:spTree>
    <p:extLst>
      <p:ext uri="{BB962C8B-B14F-4D97-AF65-F5344CB8AC3E}">
        <p14:creationId xmlns:p14="http://schemas.microsoft.com/office/powerpoint/2010/main" val="425600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dirty="0"/>
              <a:t>Часть B помогает покрыть необходимые с медицинской точки зрения амбулаторные услуги и расходные материалы, включая:</a:t>
            </a:r>
          </a:p>
          <a:p>
            <a:pPr rtl="0"/>
            <a:endParaRPr lang="en-US" dirty="0"/>
          </a:p>
          <a:p>
            <a:pPr marL="342891" indent="-342891" rtl="0">
              <a:spcBef>
                <a:spcPts val="451"/>
              </a:spcBef>
              <a:buFont typeface="Wingdings" panose="05000000000000000000" pitchFamily="2" charset="2"/>
              <a:buChar char="§"/>
            </a:pPr>
            <a:r>
              <a:rPr lang="ru" sz="1200" dirty="0">
                <a:solidFill>
                  <a:prstClr val="black"/>
                </a:solidFill>
              </a:rPr>
              <a:t>Услуги врачей</a:t>
            </a:r>
          </a:p>
          <a:p>
            <a:pPr marL="342891" indent="-342891" rtl="0">
              <a:spcBef>
                <a:spcPts val="451"/>
              </a:spcBef>
              <a:buFont typeface="Wingdings" panose="05000000000000000000" pitchFamily="2" charset="2"/>
              <a:buChar char="§"/>
            </a:pPr>
            <a:r>
              <a:rPr lang="ru" sz="1200" dirty="0">
                <a:solidFill>
                  <a:prstClr val="black"/>
                </a:solidFill>
              </a:rPr>
              <a:t>Амбулаторные медицинские и хирургические услуги и расходные материалы</a:t>
            </a:r>
          </a:p>
          <a:p>
            <a:pPr marL="342891" indent="-342891" rtl="0">
              <a:spcBef>
                <a:spcPts val="451"/>
              </a:spcBef>
              <a:buFont typeface="Wingdings" panose="05000000000000000000" pitchFamily="2" charset="2"/>
              <a:buChar char="§"/>
            </a:pPr>
            <a:r>
              <a:rPr lang="ru" sz="1200" dirty="0">
                <a:solidFill>
                  <a:prstClr val="black"/>
                </a:solidFill>
              </a:rPr>
              <a:t>Клинические лабораторные тесты</a:t>
            </a:r>
          </a:p>
          <a:p>
            <a:pPr marL="342891" indent="-342891" rtl="0">
              <a:spcBef>
                <a:spcPts val="451"/>
              </a:spcBef>
              <a:buFont typeface="Wingdings" panose="05000000000000000000" pitchFamily="2" charset="2"/>
              <a:buChar char="§"/>
            </a:pPr>
            <a:r>
              <a:rPr lang="ru" sz="1200" dirty="0">
                <a:solidFill>
                  <a:prstClr val="black"/>
                </a:solidFill>
              </a:rPr>
              <a:t>Медицинское оборудование длительного пользования (может потребоваться использование определенных поставщиков)</a:t>
            </a:r>
          </a:p>
          <a:p>
            <a:pPr marL="342891" indent="-342891" rtl="0">
              <a:spcBef>
                <a:spcPts val="451"/>
              </a:spcBef>
              <a:buFont typeface="Wingdings" panose="05000000000000000000" pitchFamily="2" charset="2"/>
              <a:buChar char="§"/>
            </a:pPr>
            <a:r>
              <a:rPr lang="ru" sz="1200" dirty="0">
                <a:solidFill>
                  <a:prstClr val="black"/>
                </a:solidFill>
              </a:rPr>
              <a:t>Расходные материалы для диабетического тестирования</a:t>
            </a:r>
          </a:p>
          <a:p>
            <a:pPr marL="342891" indent="-342891" rtl="0">
              <a:spcBef>
                <a:spcPts val="451"/>
              </a:spcBef>
              <a:buFont typeface="Wingdings" panose="05000000000000000000" pitchFamily="2" charset="2"/>
              <a:buChar char="§"/>
            </a:pPr>
            <a:r>
              <a:rPr lang="ru" sz="1200" dirty="0">
                <a:solidFill>
                  <a:prstClr val="black"/>
                </a:solidFill>
              </a:rPr>
              <a:t>Профилактические услуги (такие как прививки от гриппа и ежегодное посещение врача) и</a:t>
            </a:r>
          </a:p>
          <a:p>
            <a:pPr marL="342891" indent="-342891" rtl="0">
              <a:spcBef>
                <a:spcPts val="451"/>
              </a:spcBef>
              <a:buFont typeface="Wingdings" panose="05000000000000000000" pitchFamily="2" charset="2"/>
              <a:buChar char="§"/>
            </a:pPr>
            <a:r>
              <a:rPr lang="ru" sz="1200" dirty="0">
                <a:solidFill>
                  <a:prstClr val="black"/>
                </a:solidFill>
              </a:rPr>
              <a:t>Медицинские услуги на дому</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23</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Чтобы получить медицинскую страховку Medicare Часть B, вам необходимо ежемесячно вносить страховой взнос. Ежемесячный страховой взнос меняется каждый год. </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Люди с более высоким доходом, участвующие в программе Medicare, платят более высокие ежемесячные страховые взносы по части B программы Medicare. Эти ставки ежемесячных страховых взносов, зависящие от дохода, называются Ежемесячной корректировкой дохода, или IRMAA, и распространяются примерно на 5% участников программы Medicare. Социальное обеспечение использует ваши записи IRS, которые у вас были два года назад, чтобы определить, нужно ли вам платить более высокий взнос по Части B.   </a:t>
            </a:r>
          </a:p>
          <a:p>
            <a:pPr rtl="0"/>
            <a:endParaRPr lang="en-US" dirty="0"/>
          </a:p>
          <a:p>
            <a:pPr rtl="0"/>
            <a:r>
              <a:rPr lang="ru"/>
              <a:t>Взнос по Части B может быть вычтен из вашего ежемесячного чека социального обеспечения. Если ваш страховой взнос по Части B не вычитается из вашего чека, Medicare может выставить вам счет. Medicare Easy Pay позволяет участникам ежемесячно автоматически платить своих страховые взносы Medicare со сберегательного или расчетного счета.</a:t>
            </a:r>
          </a:p>
          <a:p>
            <a:pPr rtl="0"/>
            <a:endParaRPr lang="en-US" dirty="0"/>
          </a:p>
          <a:p>
            <a:pPr rtl="0"/>
            <a:r>
              <a:rPr lang="ru"/>
              <a:t>Существует </a:t>
            </a:r>
            <a:r>
              <a:rPr lang="ru" b="1"/>
              <a:t>ежегодная </a:t>
            </a:r>
            <a:r>
              <a:rPr lang="ru"/>
              <a:t>вычитаемая франшиза для Части B.  </a:t>
            </a:r>
          </a:p>
          <a:p>
            <a:pPr rtl="0"/>
            <a:endParaRPr lang="en-US" dirty="0"/>
          </a:p>
          <a:p>
            <a:pPr rtl="0"/>
            <a:r>
              <a:rPr lang="ru"/>
              <a:t>Для большинства покрываемых услуг (таких как услуги врача и некоторые профилактические услуги) Medicare оплачивает 80% стоимости, а вы оплачиваете совместное страхование, которое составляет оставшиеся 20%, если поставщик принимает назначение Medicare. Это означает, что поставщик услуг принимает в качестве полной оплаты то, что платит Medicare. Если поставщик не «принимает назначение», он может взимать с вас еще 15%. </a:t>
            </a:r>
          </a:p>
          <a:p>
            <a:pPr rtl="0"/>
            <a:endParaRPr lang="en-US" dirty="0"/>
          </a:p>
          <a:p>
            <a:pPr rtl="0"/>
            <a:r>
              <a:rPr lang="ru"/>
              <a:t>*Многие профилактические услуги Medicare полностью покрываются и не требуют оплаты наличными.</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Чтобы просмотреть текущие расходы по медицинскому страхованию Medicare Часть B, посетите сайт </a:t>
            </a:r>
            <a:r>
              <a:rPr lang="ru"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ru" sz="1800" u="sng">
                <a:solidFill>
                  <a:srgbClr val="1F3864"/>
                </a:solidFill>
                <a:effectLst/>
                <a:latin typeface="Calibri" panose="020F0502020204030204" pitchFamily="34" charset="0"/>
                <a:ea typeface="Calibri" panose="020F0502020204030204" pitchFamily="34" charset="0"/>
              </a:rPr>
              <a:t>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24</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RU" dirty="0"/>
              <a:t>Клиенты </a:t>
            </a:r>
            <a:r>
              <a:rPr lang="en-GB" dirty="0"/>
              <a:t>Medicare </a:t>
            </a:r>
            <a:r>
              <a:rPr lang="ru-RU" dirty="0"/>
              <a:t>с высоким уровнем доходов  платят более высокие ежемесячные страховые взносы по части </a:t>
            </a:r>
            <a:r>
              <a:rPr lang="en-GB" dirty="0"/>
              <a:t>B </a:t>
            </a:r>
            <a:r>
              <a:rPr lang="ru-RU" dirty="0"/>
              <a:t>программы </a:t>
            </a:r>
            <a:r>
              <a:rPr lang="en-GB" dirty="0"/>
              <a:t>Medicare. </a:t>
            </a:r>
            <a:r>
              <a:rPr lang="ru-RU" dirty="0"/>
              <a:t>Эти зависящие от дохода ежемесячные страховые взносы называются связанной с доходом суммой ежемесячной корректировки, или </a:t>
            </a:r>
            <a:r>
              <a:rPr lang="en-GB" dirty="0"/>
              <a:t>IRMAA, </a:t>
            </a:r>
            <a:r>
              <a:rPr lang="ru-RU" dirty="0"/>
              <a:t>и затрагивают около 5% людей с </a:t>
            </a:r>
            <a:r>
              <a:rPr lang="en-GB" dirty="0"/>
              <a:t>Medicare. </a:t>
            </a:r>
          </a:p>
          <a:p>
            <a:pPr rtl="0"/>
            <a:endParaRPr lang="en-GB" dirty="0"/>
          </a:p>
          <a:p>
            <a:pPr rtl="0"/>
            <a:r>
              <a:rPr lang="ru-RU" dirty="0"/>
              <a:t>На этой диаграмме показаны страховые взносы по Части </a:t>
            </a:r>
            <a:r>
              <a:rPr lang="en-GB" dirty="0"/>
              <a:t>B </a:t>
            </a:r>
            <a:r>
              <a:rPr lang="ru-RU" dirty="0"/>
              <a:t>для людей с более высоким доходом. Сумма рассчитывается на основании вашей налоговой декларации двухгодичной давности.  Чтобы узнать сумму, которую вы будете платить за страховой взнос по части </a:t>
            </a:r>
            <a:r>
              <a:rPr lang="en-GB" dirty="0"/>
              <a:t>B, </a:t>
            </a:r>
            <a:r>
              <a:rPr lang="ru-RU" dirty="0"/>
              <a:t>посетите сайт </a:t>
            </a:r>
            <a:r>
              <a:rPr lang="en-GB"/>
              <a:t>www.medicare.gov/basics/costs/medicare-costs.</a:t>
            </a:r>
            <a:endParaRPr lang="en-GB"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25</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Часть B программы Medicare покрывает 2 профилактических визита (посещение «Добро пожаловать в программу Medicare» и ежегодное посещение врача), а также ряд дополнительных обследований и услуг, предназначенных для предотвращения заболеваний и раннего выявления проблем со здоровьем, когда лечение дает наилучшие результаты. </a:t>
            </a:r>
          </a:p>
          <a:p>
            <a:pPr rtl="0"/>
            <a:r>
              <a:rPr lang="ru"/>
              <a:t>Описание этих профилактических услуг можно найти в вашем справочнике Medicare &amp; You.  </a:t>
            </a:r>
          </a:p>
          <a:p>
            <a:pPr rtl="0"/>
            <a:endParaRPr lang="en-US" dirty="0"/>
          </a:p>
          <a:p>
            <a:pPr rtl="0"/>
            <a:r>
              <a:rPr lang="ru"/>
              <a:t>Вам рекомендуется ознакомиться с этими услугами и поговорить со своим врачом о вашем индивидуальном плане профилактики.</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26</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5000"/>
              </a:lnSpc>
              <a:spcBef>
                <a:spcPct val="0"/>
              </a:spcBef>
              <a:spcAft>
                <a:spcPts val="600"/>
              </a:spcAft>
            </a:pPr>
            <a:r>
              <a:rPr lang="ru" b="1">
                <a:latin typeface="Times New Roman" pitchFamily="18" charset="0"/>
                <a:cs typeface="Times New Roman" pitchFamily="18" charset="0"/>
              </a:rPr>
              <a:t>Ваш визит «Добро пожаловать в программу  Medicare»</a:t>
            </a:r>
            <a:r>
              <a:rPr lang="ru">
                <a:latin typeface="Times New Roman" pitchFamily="18" charset="0"/>
                <a:cs typeface="Times New Roman" pitchFamily="18" charset="0"/>
              </a:rPr>
              <a:t> покрывается в течение первых 12 месяцев, в течение которых у вас есть часть B. </a:t>
            </a:r>
            <a:r>
              <a:rPr lang="ru" b="1">
                <a:latin typeface="Times New Roman" pitchFamily="18" charset="0"/>
                <a:cs typeface="Times New Roman" pitchFamily="18" charset="0"/>
              </a:rPr>
              <a:t>Важно отметить, что это НЕ медосмотр.  </a:t>
            </a:r>
            <a:r>
              <a:rPr lang="ru">
                <a:latin typeface="Times New Roman" pitchFamily="18" charset="0"/>
                <a:cs typeface="Times New Roman" pitchFamily="18" charset="0"/>
              </a:rPr>
              <a:t>Этот визит включает в себя пункты, перечисленные здесь, а также обзор вашего медицинского и социального анамнеза, связанного с вашим здоровьем.  </a:t>
            </a:r>
            <a:r>
              <a:rPr lang="ru"/>
              <a:t>Когда вы записываетесь на прием, сообщите в кабинет врача, что вы хотели бы записаться на профилактический визит «Добро пожаловать в программу Medicare».  Посещение покрывается Medicare, включая франшизу и доплату.  Однако, если вы получаете дополнительные тесты или услуги, вам, возможно, придется оплатить совместное страхование, и может применяться франшиза Части B.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27</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lnSpc>
                <a:spcPct val="115000"/>
              </a:lnSpc>
              <a:spcBef>
                <a:spcPct val="0"/>
              </a:spcBef>
              <a:spcAft>
                <a:spcPts val="600"/>
              </a:spcAft>
              <a:buFont typeface="Arial" panose="020B0604020202020204" pitchFamily="34" charset="0"/>
              <a:buNone/>
            </a:pPr>
            <a:r>
              <a:rPr lang="ru">
                <a:latin typeface="Times New Roman" pitchFamily="18" charset="0"/>
                <a:ea typeface="Calibri" pitchFamily="34" charset="0"/>
                <a:cs typeface="Times New Roman" pitchFamily="18" charset="0"/>
              </a:rPr>
              <a:t>После того, как вы получили часть B в течение более 12 месяцев, Medicare покроет </a:t>
            </a:r>
            <a:r>
              <a:rPr lang="ru" b="1">
                <a:latin typeface="Times New Roman" pitchFamily="18" charset="0"/>
                <a:ea typeface="Calibri" pitchFamily="34" charset="0"/>
                <a:cs typeface="Times New Roman" pitchFamily="18" charset="0"/>
              </a:rPr>
              <a:t>ежегодный визит «Здоровье»</a:t>
            </a:r>
            <a:r>
              <a:rPr lang="ru">
                <a:latin typeface="Times New Roman" pitchFamily="18" charset="0"/>
                <a:ea typeface="Calibri" pitchFamily="34" charset="0"/>
                <a:cs typeface="Times New Roman" pitchFamily="18" charset="0"/>
              </a:rPr>
              <a:t>. </a:t>
            </a:r>
          </a:p>
          <a:p>
            <a:pPr marL="171450" indent="-171450" rtl="0">
              <a:lnSpc>
                <a:spcPct val="115000"/>
              </a:lnSpc>
              <a:spcBef>
                <a:spcPct val="0"/>
              </a:spcBef>
              <a:spcAft>
                <a:spcPts val="600"/>
              </a:spcAft>
              <a:buFont typeface="Arial" panose="020B0604020202020204" pitchFamily="34" charset="0"/>
              <a:buChar char="•"/>
            </a:pPr>
            <a:r>
              <a:rPr lang="ru">
                <a:latin typeface="Times New Roman" pitchFamily="18" charset="0"/>
                <a:ea typeface="Calibri" pitchFamily="34" charset="0"/>
                <a:cs typeface="Times New Roman" pitchFamily="18" charset="0"/>
              </a:rPr>
              <a:t>Основная цель этого визита — создать и обновить план профилактики, основанный на вашем текущем состоянии здоровья и факторах риска.  Вам будет предложено пройти «Оценку рисков для здоровья», чтобы помочь вашему поставщику медицинских услуг составить индивидуальный план профилактики. </a:t>
            </a:r>
          </a:p>
          <a:p>
            <a:pPr rtl="0">
              <a:lnSpc>
                <a:spcPct val="115000"/>
              </a:lnSpc>
              <a:spcBef>
                <a:spcPct val="0"/>
              </a:spcBef>
              <a:spcAft>
                <a:spcPts val="600"/>
              </a:spcAft>
            </a:pPr>
            <a:endParaRPr lang="en-US" altLang="en-US" dirty="0">
              <a:latin typeface="Times New Roman" pitchFamily="18" charset="0"/>
              <a:cs typeface="Times New Roman" pitchFamily="18" charset="0"/>
            </a:endParaRPr>
          </a:p>
          <a:p>
            <a:pPr marL="171450" indent="-171450" rtl="0">
              <a:lnSpc>
                <a:spcPct val="115000"/>
              </a:lnSpc>
              <a:spcBef>
                <a:spcPct val="0"/>
              </a:spcBef>
              <a:spcAft>
                <a:spcPts val="600"/>
              </a:spcAft>
              <a:buFont typeface="Arial" panose="020B0604020202020204" pitchFamily="34" charset="0"/>
              <a:buChar char="•"/>
            </a:pPr>
            <a:r>
              <a:rPr lang="ru"/>
              <a:t>Посещение покрывается Medicare один раз в 12 месяцев бесплатно, включая франшизу и доплату.  Однако, если вы получаете дополнительные тесты или услуги, вам, возможно, придется оплатить совместное страхование, и может применяться франшиза Части B.  </a:t>
            </a:r>
          </a:p>
          <a:p>
            <a:pPr marL="171450" indent="-171450" rtl="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tabLst/>
              <a:defRPr/>
            </a:pPr>
            <a:r>
              <a:rPr lang="ru">
                <a:latin typeface="Times New Roman" pitchFamily="18" charset="0"/>
                <a:ea typeface="Calibri" pitchFamily="34" charset="0"/>
                <a:cs typeface="Times New Roman" pitchFamily="18" charset="0"/>
              </a:rPr>
              <a:t>Вы должны запросить </a:t>
            </a:r>
            <a:r>
              <a:rPr lang="ru" i="1">
                <a:latin typeface="Times New Roman" pitchFamily="18" charset="0"/>
                <a:ea typeface="Calibri" pitchFamily="34" charset="0"/>
                <a:cs typeface="Times New Roman" pitchFamily="18" charset="0"/>
              </a:rPr>
              <a:t>ежегодное посещение врача</a:t>
            </a:r>
            <a:r>
              <a:rPr lang="ru">
                <a:latin typeface="Times New Roman" pitchFamily="18" charset="0"/>
                <a:ea typeface="Calibri" pitchFamily="34" charset="0"/>
                <a:cs typeface="Times New Roman" pitchFamily="18" charset="0"/>
              </a:rPr>
              <a:t> конкретно.  </a:t>
            </a:r>
            <a:r>
              <a:rPr lang="ru" b="1">
                <a:latin typeface="Times New Roman" pitchFamily="18" charset="0"/>
                <a:ea typeface="Calibri" pitchFamily="34" charset="0"/>
                <a:cs typeface="Times New Roman" pitchFamily="18" charset="0"/>
              </a:rPr>
              <a:t>Кроме того, ежегодное посещение</a:t>
            </a:r>
            <a:r>
              <a:rPr lang="ru">
                <a:latin typeface="Times New Roman" pitchFamily="18" charset="0"/>
                <a:ea typeface="Calibri" pitchFamily="34" charset="0"/>
                <a:cs typeface="Times New Roman" pitchFamily="18" charset="0"/>
              </a:rPr>
              <a:t> </a:t>
            </a:r>
            <a:r>
              <a:rPr lang="ru" b="1">
                <a:latin typeface="Times New Roman" pitchFamily="18" charset="0"/>
                <a:ea typeface="Calibri" pitchFamily="34" charset="0"/>
                <a:cs typeface="Times New Roman" pitchFamily="18" charset="0"/>
              </a:rPr>
              <a:t> </a:t>
            </a:r>
            <a:r>
              <a:rPr lang="ru">
                <a:latin typeface="Times New Roman" pitchFamily="18" charset="0"/>
                <a:ea typeface="Calibri" pitchFamily="34" charset="0"/>
                <a:cs typeface="Times New Roman" pitchFamily="18" charset="0"/>
              </a:rPr>
              <a:t>Врача НЕ является медосмотром. </a:t>
            </a:r>
            <a:r>
              <a:rPr lang="ru" b="1">
                <a:latin typeface="Times New Roman" pitchFamily="18" charset="0"/>
                <a:ea typeface="Calibri" pitchFamily="34" charset="0"/>
                <a:cs typeface="Times New Roman" pitchFamily="18" charset="0"/>
              </a:rPr>
              <a:t>Medicare не покрывает медосмотр.</a:t>
            </a:r>
            <a:r>
              <a:rPr lang="ru">
                <a:latin typeface="Times New Roman" pitchFamily="18" charset="0"/>
                <a:ea typeface="Calibri" pitchFamily="34" charset="0"/>
                <a:cs typeface="Times New Roman" pitchFamily="18" charset="0"/>
              </a:rPr>
              <a:t>  Если вы планируете медосмотр, вам, возможно, придется оплатить полную стоимость медосмотра.</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28</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На этом заканчивается часть 1 программы «Добро пожаловать в Medicare».  Я надеюсь, что эта информация была полезной. В следующем разделе этой серии будут рассмотрены основы Medicare, включая части A и B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презентация была предоставлена ​​вам Программой помощи в области медицинского страхования штата Висконсин или SHIP, местной государственной службой, которая предоставляет бесплатную и беспристрастную помощь участникам программы Medicare. Если у вас есть вопросы о Medicare, позвоните по одному из наших бесплатных телефонов доверия или свяжитесь с местным SHIP-консультантом Medicare сегодня. Вам не надо делать это в одиночку!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29</a:t>
            </a:fld>
            <a:endParaRPr lang="en-US"/>
          </a:p>
        </p:txBody>
      </p:sp>
    </p:spTree>
    <p:extLst>
      <p:ext uri="{BB962C8B-B14F-4D97-AF65-F5344CB8AC3E}">
        <p14:creationId xmlns:p14="http://schemas.microsoft.com/office/powerpoint/2010/main" val="96461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программа предоставит обзор программы Medicare и представлена 6 разделами: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solidFill>
                  <a:srgbClr val="FF0000"/>
                </a:solidFill>
              </a:rPr>
              <a:t>Часть 1:  Регистрация в программе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solidFill>
                  <a:srgbClr val="FF0000"/>
                </a:solidFill>
              </a:rPr>
              <a:t>Часть 2:   Основы программы Medicare; Часть А; Часть 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solidFill>
                  <a:srgbClr val="FF0000"/>
                </a:solidFill>
              </a:rPr>
              <a:t>Часть 3:  Ваш выбор страхового покрытия, Оригинальная программа Medicare, дополнительная страховка Medicare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solidFill>
                  <a:srgbClr val="FF0000"/>
                </a:solidFill>
              </a:rPr>
              <a:t>Часть 4:  Планы льгот Medicare (Часть C) ; Другие типы покрытия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solidFill>
                  <a:srgbClr val="FF0000"/>
                </a:solidFill>
              </a:rPr>
              <a:t>Часть 5:  Программа Medicare Часть D (страховое покрытие рецептурных препаратов), WI SeniorCare и ежегодный открытый период регистрации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solidFill>
                  <a:srgbClr val="FF0000"/>
                </a:solidFill>
              </a:rPr>
              <a:t>Часть 6:  Помощь людям с ограниченным доходом, защитите себя и предотвратите мошенничество, обзор и ресурсы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 b="1"/>
              <a:t>Вы можете найти эту информацию более подробно в вашем Справочнике Medicare &amp; You, который рассылается по почте участникам программы Medicare, а также на сайте Medicare.gov.  Для облегчения понимания вам предлагается просмотреть части этой серии по порядку. </a:t>
            </a:r>
            <a:endParaRPr lang="en-US" b="1" dirty="0">
              <a:solidFill>
                <a:srgbClr val="FF0000"/>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Приветствую и добро пожаловать в данную образовательную серию под названием «Добро пожаловать в программу Medicare».  </a:t>
            </a:r>
          </a:p>
          <a:p>
            <a:pPr rtl="0"/>
            <a:endParaRPr lang="en-US" dirty="0"/>
          </a:p>
          <a:p>
            <a:pPr rtl="0"/>
            <a:r>
              <a:rPr lang="ru"/>
              <a:t>Настоящая программа представлена Департаментом здравоохранения штата Висконсин, который управляет Программой помощи в области медицинского страхования штата Висконсин или SHIP, местной государственной службой для участников программы Medicare.  В каждом штате есть программа SHIP.  В штате Висконсин вы можете получить бесплатную и непредвзятую помощь по программе Medicare от местных SHIP-консультантов или по одной из наших бесплатных линий помощи.</a:t>
            </a:r>
          </a:p>
          <a:p>
            <a:pPr rtl="0"/>
            <a:endParaRPr lang="en-US" b="1" dirty="0"/>
          </a:p>
          <a:p>
            <a:pPr rtl="0"/>
            <a:r>
              <a:rPr lang="ru" b="0"/>
              <a:t>Вы можете скачать слайды к этой презентации, щелкнув ссылку в описании видео на YouTube или перейдя по адресу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30</a:t>
            </a:fld>
            <a:endParaRPr lang="en-US"/>
          </a:p>
        </p:txBody>
      </p:sp>
    </p:spTree>
    <p:extLst>
      <p:ext uri="{BB962C8B-B14F-4D97-AF65-F5344CB8AC3E}">
        <p14:creationId xmlns:p14="http://schemas.microsoft.com/office/powerpoint/2010/main" val="829076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Этот проект поддерживается грантом Федерального управления общественной жизни.</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31</a:t>
            </a:fld>
            <a:endParaRPr lang="en-US"/>
          </a:p>
        </p:txBody>
      </p:sp>
    </p:spTree>
    <p:extLst>
      <p:ext uri="{BB962C8B-B14F-4D97-AF65-F5344CB8AC3E}">
        <p14:creationId xmlns:p14="http://schemas.microsoft.com/office/powerpoint/2010/main" val="1424759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программа предоставит обзор программы Medicare и представлена 6 разделами:</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 b="1"/>
              <a:t>Вы можете найти эту информацию более подробно в вашем Справочнике Medicare &amp; You, который рассылается по почте участникам программы Medicare, а также на сайте Medicare.gov.  Для облегчения понимания вам предлагается просмотреть части этой серии по порядку.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32</a:t>
            </a:fld>
            <a:endParaRPr lang="en-US"/>
          </a:p>
        </p:txBody>
      </p:sp>
    </p:spTree>
    <p:extLst>
      <p:ext uri="{BB962C8B-B14F-4D97-AF65-F5344CB8AC3E}">
        <p14:creationId xmlns:p14="http://schemas.microsoft.com/office/powerpoint/2010/main" val="785600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Добро пожаловать в часть 3 настоящей образовательной серии.</a:t>
            </a:r>
          </a:p>
          <a:p>
            <a:pPr rtl="0"/>
            <a:endParaRPr lang="en-US" dirty="0"/>
          </a:p>
          <a:p>
            <a:pPr rtl="0"/>
            <a:r>
              <a:rPr lang="ru"/>
              <a:t>В этом разделе вы узнаете о своих вариантах покрытия Medicare, Оригинальной программе Medicare и дополнительной страховке Medicare (или Medigap).</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33</a:t>
            </a:fld>
            <a:endParaRPr lang="en-US"/>
          </a:p>
        </p:txBody>
      </p:sp>
    </p:spTree>
    <p:extLst>
      <p:ext uri="{BB962C8B-B14F-4D97-AF65-F5344CB8AC3E}">
        <p14:creationId xmlns:p14="http://schemas.microsoft.com/office/powerpoint/2010/main" val="700007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3"/>
              </a:spcBef>
              <a:defRPr/>
            </a:pPr>
            <a:r>
              <a:rPr lang="ru"/>
              <a:t>Есть 2 основных способа получить страховое покрытие Medicare</a:t>
            </a:r>
            <a:r>
              <a:rPr lang="ru">
                <a:latin typeface="Calibri" panose="020F0502020204030204" pitchFamily="34" charset="0"/>
              </a:rPr>
              <a:t>—</a:t>
            </a:r>
            <a:r>
              <a:rPr lang="ru"/>
              <a:t>Оригинальная программа Medicare или планы Medicare Advantage. Вы можете выбрать способ получения страхового покрытия.</a:t>
            </a:r>
          </a:p>
          <a:p>
            <a:pPr rtl="0">
              <a:spcBef>
                <a:spcPts val="623"/>
              </a:spcBef>
              <a:defRPr/>
            </a:pPr>
            <a:endParaRPr lang="en-US" dirty="0"/>
          </a:p>
          <a:p>
            <a:pPr marL="239276" indent="-239276" rtl="0">
              <a:spcBef>
                <a:spcPts val="623"/>
              </a:spcBef>
              <a:buFont typeface="Wingdings" panose="05000000000000000000" pitchFamily="2" charset="2"/>
              <a:buChar char="§"/>
              <a:defRPr/>
            </a:pPr>
            <a:r>
              <a:rPr lang="ru" b="1"/>
              <a:t>Оригинальная программа Medicare </a:t>
            </a:r>
            <a:r>
              <a:rPr lang="ru"/>
              <a:t>включает часть A и/или часть B. Мы говорили о некоторых непокрываемых диапазонах в оригинальной программе Medicare, таких как франшизы и совместное страхование, и вы можете добавить дополнительное покрытие, чтобы закрыть эти диапазоны:  </a:t>
            </a:r>
          </a:p>
          <a:p>
            <a:pPr marL="696476" lvl="1" indent="-239276" rtl="0">
              <a:spcBef>
                <a:spcPts val="623"/>
              </a:spcBef>
              <a:buFont typeface="Wingdings" panose="05000000000000000000" pitchFamily="2" charset="2"/>
              <a:buChar char="§"/>
              <a:defRPr/>
            </a:pPr>
            <a:r>
              <a:rPr lang="ru"/>
              <a:t>Вы можете приобрести полис Дополнения к программе Medicare (Medigap), чтобы покрыть непокрываемые диапазоны в Оригинальной программе Medicare.</a:t>
            </a:r>
          </a:p>
          <a:p>
            <a:pPr marL="696476" lvl="1" indent="-239276" rtl="0">
              <a:spcBef>
                <a:spcPts val="623"/>
              </a:spcBef>
              <a:buFont typeface="Wingdings" panose="05000000000000000000" pitchFamily="2" charset="2"/>
              <a:buChar char="§"/>
              <a:defRPr/>
            </a:pPr>
            <a:r>
              <a:rPr lang="ru"/>
              <a:t>Вы также можете приобрести страховое покрытие рецептурных препаратов Medicare (Часть D) в плане рецептурных препаратов Medicare (PDP). </a:t>
            </a:r>
          </a:p>
          <a:p>
            <a:pPr marL="696476" lvl="1" indent="-239276" rtl="0">
              <a:spcBef>
                <a:spcPts val="623"/>
              </a:spcBef>
              <a:buFont typeface="Wingdings" panose="05000000000000000000" pitchFamily="2" charset="2"/>
              <a:buChar char="§"/>
              <a:defRPr/>
            </a:pPr>
            <a:r>
              <a:rPr lang="ru"/>
              <a:t>И программа SeniorCare штата Висконсин — еще один вариант, либо отдельно, либо в дополнение к Части D.</a:t>
            </a:r>
          </a:p>
          <a:p>
            <a:pPr marL="239276" indent="-239276" rtl="0">
              <a:spcBef>
                <a:spcPts val="623"/>
              </a:spcBef>
              <a:buFont typeface="Wingdings" panose="05000000000000000000" pitchFamily="2" charset="2"/>
              <a:buChar char="§"/>
              <a:defRPr/>
            </a:pPr>
            <a:endParaRPr lang="en-US" dirty="0"/>
          </a:p>
          <a:p>
            <a:pPr marL="239276" indent="-239276" rtl="0">
              <a:spcBef>
                <a:spcPts val="623"/>
              </a:spcBef>
              <a:buFont typeface="Wingdings" panose="05000000000000000000" pitchFamily="2" charset="2"/>
              <a:buChar char="§"/>
            </a:pPr>
            <a:r>
              <a:rPr lang="ru" b="1"/>
              <a:t>Планы Medicare Advantage </a:t>
            </a:r>
            <a:r>
              <a:rPr lang="ru"/>
              <a:t>(также известные как Часть C) — это альтернативный способ получения вами льгот Medicare.  Они предлагаются через частные страховые компании, одобренные Medicare. Существуют различные типы планов Advantage, такие как Организация по поддержанию здоровья (HMO) или Организация предпочтительного поставщика (PPO), и они покрывают услуги и расходные материалы частей A и B. Большинство планов Medicare Advantage включают покрытие рецептурных препаратов Medicare. Вы можете добавить покрытие лекарств к некоторым типам планов, если оно еще не включено. </a:t>
            </a:r>
          </a:p>
          <a:p>
            <a:pPr marL="239276" indent="-239276" rtl="0">
              <a:spcBef>
                <a:spcPts val="623"/>
              </a:spcBef>
              <a:buFont typeface="Wingdings" panose="05000000000000000000" pitchFamily="2" charset="2"/>
              <a:buChar char="§"/>
            </a:pPr>
            <a:r>
              <a:rPr lang="ru"/>
              <a:t>SeniorCare также может работать с планами Medicare Advantage.  Мы поговорим об этом позже.  (Полисы Medigap не работают с планами Medicare Advantage, поэтому, если вы присоединитесь к плану Medicare Advantage, вы не сможете использовать полис Medigap для оплаты наличных расходов.)</a:t>
            </a:r>
          </a:p>
          <a:p>
            <a:pPr marL="249457" rtl="0">
              <a:spcBef>
                <a:spcPts val="623"/>
              </a:spcBef>
            </a:pPr>
            <a:endParaRPr lang="en-US" dirty="0"/>
          </a:p>
          <a:p>
            <a:pPr marL="249457" rtl="0">
              <a:spcBef>
                <a:spcPts val="623"/>
              </a:spcBef>
            </a:pPr>
            <a:r>
              <a:rPr lang="ru"/>
              <a:t>Давайте начнем с варианта в левой части этой таблицы — Оригинальная программа Medicare, а затем посмотрим, как Medigap работает с ним.</a:t>
            </a:r>
          </a:p>
          <a:p>
            <a:pPr rtl="0">
              <a:spcBef>
                <a:spcPts val="623"/>
              </a:spcBef>
              <a:defRPr/>
            </a:pP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34</a:t>
            </a:fld>
            <a:endParaRPr lang="en-US"/>
          </a:p>
        </p:txBody>
      </p:sp>
    </p:spTree>
    <p:extLst>
      <p:ext uri="{BB962C8B-B14F-4D97-AF65-F5344CB8AC3E}">
        <p14:creationId xmlns:p14="http://schemas.microsoft.com/office/powerpoint/2010/main" val="3116690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Опять же, Оригинальная программа Medicare включает Часть A и/или Часть B. </a:t>
            </a:r>
          </a:p>
          <a:p>
            <a:pPr marL="0" marR="0" lvl="0" indent="0" algn="l" defTabSz="914400" rtl="0" eaLnBrk="1" fontAlgn="auto" latinLnBrk="0" hangingPunct="1">
              <a:lnSpc>
                <a:spcPct val="100000"/>
              </a:lnSpc>
              <a:spcBef>
                <a:spcPts val="0"/>
              </a:spcBef>
              <a:spcAft>
                <a:spcPts val="0"/>
              </a:spcAft>
              <a:buClrTx/>
              <a:buSzTx/>
              <a:buFontTx/>
              <a:buNone/>
              <a:tabLst/>
              <a:defRPr/>
            </a:pPr>
            <a:r>
              <a:rPr lang="ru"/>
              <a:t>Вы можете обратиться к любому врачу, в больницу или к другому поставщику медицинских услуг, который зарегистрирован в Medicare и принимает новых пациентов Medicare. </a:t>
            </a:r>
            <a:r>
              <a:rPr lang="ru">
                <a:solidFill>
                  <a:prstClr val="black"/>
                </a:solidFill>
              </a:rPr>
              <a:t>На расходы влияет то, принимают ли они </a:t>
            </a:r>
            <a:r>
              <a:rPr lang="ru" b="1">
                <a:solidFill>
                  <a:prstClr val="black"/>
                </a:solidFill>
              </a:rPr>
              <a:t>переуступку</a:t>
            </a:r>
            <a:r>
              <a:rPr lang="ru">
                <a:solidFill>
                  <a:prstClr val="black"/>
                </a:solidFill>
              </a:rPr>
              <a:t>, которая является </a:t>
            </a:r>
            <a:r>
              <a:rPr lang="ru"/>
              <a:t>соглашением вашего врача или другого поставщика услуг, принять утвержденную Medicare сумму за услугу и не выставлять вам счет на сумму, превышающую франшизу Medicare и совместное страхование.</a:t>
            </a:r>
          </a:p>
          <a:p>
            <a:pPr rtl="0"/>
            <a:endParaRPr lang="en-US" dirty="0"/>
          </a:p>
          <a:p>
            <a:pPr marL="171450" indent="-171450" rtl="0">
              <a:buFont typeface="Arial" panose="020B0604020202020204" pitchFamily="34" charset="0"/>
              <a:buChar char="•"/>
            </a:pPr>
            <a:r>
              <a:rPr lang="ru"/>
              <a:t>В рамках Оригинальной программы Medicare вы можете приобрести полис Medigap для покрытия некоторых расходов, не покрываемых Оригинальной программой Medicare. </a:t>
            </a:r>
          </a:p>
          <a:p>
            <a:pPr marL="171450" indent="-171450" rtl="0">
              <a:buFont typeface="Arial" panose="020B0604020202020204" pitchFamily="34" charset="0"/>
              <a:buChar char="•"/>
            </a:pPr>
            <a:r>
              <a:rPr lang="ru"/>
              <a:t>Вы также можете приобрести страховое покрытие рецептурных препаратов Medicare (Часть D) в плане рецептурных препаратов Medicare (PDP).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35</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Оригинальная программа Medicare не покрывает</a:t>
            </a:r>
          </a:p>
          <a:p>
            <a:pPr marL="171450" indent="-171450" rtl="0">
              <a:buFont typeface="Arial" panose="020B0604020202020204" pitchFamily="34" charset="0"/>
              <a:buChar char="•"/>
            </a:pPr>
            <a:r>
              <a:rPr lang="ru"/>
              <a:t>Иглоукалывание</a:t>
            </a:r>
          </a:p>
          <a:p>
            <a:pPr marL="171450" indent="-171450" rtl="0">
              <a:buFont typeface="Arial" panose="020B0604020202020204" pitchFamily="34" charset="0"/>
              <a:buChar char="•"/>
            </a:pPr>
            <a:r>
              <a:rPr lang="ru"/>
              <a:t>Большинство стоматологических услуг или зубных протезов</a:t>
            </a:r>
          </a:p>
          <a:p>
            <a:pPr marL="171450" indent="-171450" rtl="0">
              <a:buFont typeface="Arial" panose="020B0604020202020204" pitchFamily="34" charset="0"/>
              <a:buChar char="•"/>
            </a:pPr>
            <a:r>
              <a:rPr lang="ru"/>
              <a:t>Косметическую хирургию</a:t>
            </a:r>
          </a:p>
          <a:p>
            <a:pPr marL="171450" indent="-171450" rtl="0">
              <a:buFont typeface="Arial" panose="020B0604020202020204" pitchFamily="34" charset="0"/>
              <a:buChar char="•"/>
            </a:pPr>
            <a:r>
              <a:rPr lang="ru"/>
              <a:t>Медицинское обслуживание за пределами Соединенных Штатов</a:t>
            </a:r>
          </a:p>
          <a:p>
            <a:pPr marL="171450" indent="-171450" rtl="0">
              <a:buFont typeface="Arial" panose="020B0604020202020204" pitchFamily="34" charset="0"/>
              <a:buChar char="•"/>
            </a:pPr>
            <a:r>
              <a:rPr lang="ru"/>
              <a:t>Слуховые аппараты </a:t>
            </a:r>
          </a:p>
          <a:p>
            <a:pPr marL="171450" indent="-171450" rtl="0">
              <a:buFont typeface="Arial" panose="020B0604020202020204" pitchFamily="34" charset="0"/>
              <a:buChar char="•"/>
            </a:pPr>
            <a:r>
              <a:rPr lang="ru"/>
              <a:t>Длительный уход</a:t>
            </a:r>
          </a:p>
          <a:p>
            <a:pPr marL="171450" indent="-171450" rtl="0">
              <a:buFont typeface="Arial" panose="020B0604020202020204" pitchFamily="34" charset="0"/>
              <a:buChar char="•"/>
            </a:pPr>
            <a:r>
              <a:rPr lang="ru"/>
              <a:t>Самый обычный уход за ногами</a:t>
            </a:r>
          </a:p>
          <a:p>
            <a:pPr marL="171450" indent="-171450" rtl="0">
              <a:buFont typeface="Arial" panose="020B0604020202020204" pitchFamily="34" charset="0"/>
              <a:buChar char="•"/>
            </a:pPr>
            <a:r>
              <a:rPr lang="ru"/>
              <a:t>Регулярный уход за глазами и большинство очков</a:t>
            </a:r>
          </a:p>
          <a:p>
            <a:pPr marL="171450" indent="-171450" rtl="0">
              <a:buFont typeface="Arial" panose="020B0604020202020204" pitchFamily="34" charset="0"/>
              <a:buChar char="•"/>
            </a:pPr>
            <a:r>
              <a:rPr lang="ru"/>
              <a:t>Обычные медицинские осмотры</a:t>
            </a:r>
          </a:p>
          <a:p>
            <a:pPr rtl="0"/>
            <a:endParaRPr lang="en-US" dirty="0"/>
          </a:p>
          <a:p>
            <a:pPr rtl="0"/>
            <a:r>
              <a:rPr lang="ru"/>
              <a:t>Если вам нужны эти услуги, вам придется заплатить за них самостоятельно, если у вас нет другого покрытия (включая программу Medicaid) для покрытия расходов.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36</a:t>
            </a:fld>
            <a:endParaRPr lang="en-US"/>
          </a:p>
        </p:txBody>
      </p:sp>
    </p:spTree>
    <p:extLst>
      <p:ext uri="{BB962C8B-B14F-4D97-AF65-F5344CB8AC3E}">
        <p14:creationId xmlns:p14="http://schemas.microsoft.com/office/powerpoint/2010/main" val="1863005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Приложение Medicare или страховка Medigap.</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37</a:t>
            </a:fld>
            <a:endParaRPr lang="en-US"/>
          </a:p>
        </p:txBody>
      </p:sp>
    </p:spTree>
    <p:extLst>
      <p:ext uri="{BB962C8B-B14F-4D97-AF65-F5344CB8AC3E}">
        <p14:creationId xmlns:p14="http://schemas.microsoft.com/office/powerpoint/2010/main" val="4271950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ru"/>
              <a:t>Полис дополнительного страхования Medicare (или Medigap) — это частное страхование, одобренное и регулируемое Комиссаром по страхованию, которое помогает заполнить непокрываемые диапазоны в Оригинальной программе Medicare (например, доплаты, совместное страхование и франшизы). </a:t>
            </a:r>
          </a:p>
          <a:p>
            <a:pPr marL="171450" indent="-171450" rtl="0">
              <a:buFont typeface="Arial" panose="020B0604020202020204" pitchFamily="34" charset="0"/>
              <a:buChar char="•"/>
            </a:pPr>
            <a:r>
              <a:rPr lang="ru"/>
              <a:t>Чтобы купить полис Medigap, у вас должны быть часть A и часть B.</a:t>
            </a:r>
          </a:p>
          <a:p>
            <a:pPr marL="171450" indent="-171450" rtl="0">
              <a:buFont typeface="Arial" panose="020B0604020202020204" pitchFamily="34" charset="0"/>
              <a:buChar char="•"/>
            </a:pPr>
            <a:r>
              <a:rPr lang="ru"/>
              <a:t>Вы платите ежемесячный страховой взнос за полис Medigap, а расходы зависят от страховой компании, выбранных дополнительных льгот, вашего возраста и места жительства.</a:t>
            </a:r>
          </a:p>
          <a:p>
            <a:pPr marL="171450" indent="-171450" rtl="0">
              <a:buFont typeface="Arial" panose="020B0604020202020204" pitchFamily="34" charset="0"/>
              <a:buChar char="•"/>
            </a:pPr>
            <a:r>
              <a:rPr lang="ru"/>
              <a:t>Как только Medicare выплачивает свою долю утвержденных Medicare сумм на покрываемые расходы на медицинское обслуживание, тогда ваша доля оплачивается по вашему полису Medigap. </a:t>
            </a:r>
          </a:p>
          <a:p>
            <a:pPr marL="171450" indent="-171450" rtl="0">
              <a:buFont typeface="Arial" panose="020B0604020202020204" pitchFamily="34" charset="0"/>
              <a:buChar char="•"/>
            </a:pPr>
            <a:r>
              <a:rPr lang="ru"/>
              <a:t>Полис Medigap не включает страховое покрытие рецептурных препаратов.</a:t>
            </a:r>
          </a:p>
          <a:p>
            <a:pPr marL="171450" indent="-171450" rtl="0">
              <a:buFont typeface="Arial" panose="020B0604020202020204" pitchFamily="34" charset="0"/>
              <a:buChar char="•"/>
            </a:pPr>
            <a:r>
              <a:rPr lang="ru"/>
              <a:t>Нет необходимости пересматривать свое страховое покрытие каждый год.</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38</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dirty="0"/>
              <a:t>Существуют различные типы полисов Medigap.  </a:t>
            </a:r>
          </a:p>
          <a:p>
            <a:pPr marL="171450" indent="-171450" rtl="0">
              <a:buFont typeface="Arial" panose="020B0604020202020204" pitchFamily="34" charset="0"/>
              <a:buChar char="•"/>
            </a:pPr>
            <a:r>
              <a:rPr lang="ru" dirty="0"/>
              <a:t>При использовании традиционных полисов Medigap расходы могут основываться на:</a:t>
            </a:r>
          </a:p>
          <a:p>
            <a:pPr marL="628650" lvl="1" indent="-171450" rtl="0">
              <a:buFont typeface="Arial" panose="020B0604020202020204" pitchFamily="34" charset="0"/>
              <a:buChar char="•"/>
            </a:pPr>
            <a:r>
              <a:rPr lang="ru" dirty="0"/>
              <a:t>Достигнутом возрасте — когда ваши страховые взносы становятся выше по мере того, как вы достигаете более высоких возрастных диапазонов. ИЛИ--</a:t>
            </a:r>
          </a:p>
          <a:p>
            <a:pPr marL="628650" lvl="1" indent="-171450" rtl="0">
              <a:buFont typeface="Arial" panose="020B0604020202020204" pitchFamily="34" charset="0"/>
              <a:buChar char="•"/>
            </a:pPr>
            <a:r>
              <a:rPr lang="ru" dirty="0"/>
              <a:t>Возрасте выдачи — страховые взносы устанавливаются в соответствии с возрастом, в котором вы покупаете полис, и не будут увеличиваться по мере того, как вы становитесь старше. Страховые взносы могут увеличиваться по другим причинам и могут увеличиваться каждый год в связи с изменением прожиточного минимума. </a:t>
            </a:r>
          </a:p>
          <a:p>
            <a:pPr marL="171450" indent="-171450" rtl="0">
              <a:buFont typeface="Arial" panose="020B0604020202020204" pitchFamily="34" charset="0"/>
              <a:buChar char="•"/>
            </a:pPr>
            <a:r>
              <a:rPr lang="ru" dirty="0"/>
              <a:t>Существуют также полисы разделения затрат,</a:t>
            </a:r>
          </a:p>
          <a:p>
            <a:pPr marL="171450" indent="-171450" rtl="0">
              <a:buFont typeface="Arial" panose="020B0604020202020204" pitchFamily="34" charset="0"/>
              <a:buChar char="•"/>
            </a:pPr>
            <a:r>
              <a:rPr lang="ru" dirty="0"/>
              <a:t>Полисы с высокой вычитаемой франшизой и </a:t>
            </a:r>
          </a:p>
          <a:p>
            <a:pPr marL="171450" indent="-171450" rtl="0">
              <a:buFont typeface="Arial" panose="020B0604020202020204" pitchFamily="34" charset="0"/>
              <a:buChar char="•"/>
            </a:pPr>
            <a:r>
              <a:rPr lang="ru" dirty="0"/>
              <a:t>Полисы Medicare Select</a:t>
            </a:r>
          </a:p>
          <a:p>
            <a:pPr rtl="0"/>
            <a:endParaRPr lang="en-US" dirty="0"/>
          </a:p>
          <a:p>
            <a:pPr rtl="0"/>
            <a:r>
              <a:rPr lang="ru" dirty="0"/>
              <a:t>Для получения более подробной информации вы можете запросить публикацию в Офисе комиссара по страхованию штата Висконсин, называемую  «Руководство штата Висконсин по медицинскому страхованию для участников программы Medicare» или вы можете просмотреть его на их веб-сайте.  (Эта контактная информация будет опубликована на следующем слайде.)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39</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Часть 1. Регистрация в программе Medicare.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a:t>
            </a:fld>
            <a:endParaRPr lang="en-US"/>
          </a:p>
        </p:txBody>
      </p:sp>
    </p:spTree>
    <p:extLst>
      <p:ext uri="{BB962C8B-B14F-4D97-AF65-F5344CB8AC3E}">
        <p14:creationId xmlns:p14="http://schemas.microsoft.com/office/powerpoint/2010/main" val="346280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eaLnBrk="1" hangingPunct="1">
              <a:spcBef>
                <a:spcPct val="15000"/>
              </a:spcBef>
            </a:pPr>
            <a:r>
              <a:rPr lang="ru" b="1"/>
              <a:t>Основные льготы для полиса Medigap</a:t>
            </a:r>
            <a:r>
              <a:rPr lang="ru"/>
              <a:t>: включают покрытие 20% сострахования после Части B Medicare для большинства услуг, покрывают доплаты части A за госпитализацию и квалифицированный сестринский уход, дополнительную психиатрическую помощь, первые 3 пинты крови (при необходимости) , а также 40 дополнительных посещений для оказания медицинской помощи на дому.</a:t>
            </a:r>
          </a:p>
          <a:p>
            <a:pPr rtl="0" eaLnBrk="1" hangingPunct="1">
              <a:spcBef>
                <a:spcPct val="15000"/>
              </a:spcBef>
            </a:pPr>
            <a:endParaRPr lang="en-US" altLang="en-US" sz="800" dirty="0"/>
          </a:p>
          <a:p>
            <a:pPr rtl="0" eaLnBrk="1" hangingPunct="1">
              <a:spcBef>
                <a:spcPct val="15000"/>
              </a:spcBef>
            </a:pPr>
            <a:r>
              <a:rPr lang="ru" b="1"/>
              <a:t>Все полисы Medigap, продаваемые в штате Висконсин, должны включать несколько дополнительных льгот:</a:t>
            </a:r>
            <a:r>
              <a:rPr lang="ru"/>
              <a:t> Это включает Обычную/Привычную стоимость хиропрактики, не покрываемой Medicare, а также покрытие 30-дневного ухода в учреждении квалифицированного сестринского ухода, не покрываемого Medicare, без предварительной госпитализации.</a:t>
            </a:r>
            <a:endParaRPr lang="en-US" altLang="en-US" i="1" dirty="0"/>
          </a:p>
          <a:p>
            <a:pPr rtl="0" eaLnBrk="1" hangingPunct="1">
              <a:spcBef>
                <a:spcPct val="15000"/>
              </a:spcBef>
            </a:pPr>
            <a:endParaRPr lang="en-US" altLang="en-US" sz="800" b="1" dirty="0"/>
          </a:p>
          <a:p>
            <a:pPr rtl="0"/>
            <a:r>
              <a:rPr lang="ru"/>
              <a:t>Опять же, обязательные льготы штата Висконсин распространяются только на полисы, которые были </a:t>
            </a:r>
            <a:r>
              <a:rPr lang="ru" i="1"/>
              <a:t>выданы</a:t>
            </a:r>
            <a:r>
              <a:rPr lang="ru"/>
              <a:t> в штате Висконсин.</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40</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Важно решить, какие «дополнительные услуги» или дополнительные льготы могут вас заинтересовать, чтобы их приобрести в рамках своего полиса Medigap.</a:t>
            </a:r>
          </a:p>
          <a:p>
            <a:pPr rtl="0"/>
            <a:endParaRPr lang="en-US" dirty="0"/>
          </a:p>
          <a:p>
            <a:pPr rtl="0"/>
            <a:r>
              <a:rPr lang="ru"/>
              <a:t>Если вы берете Часть A с вычитаемой франшизой, эта франшиза оплачивается за вас в соответствии с вашим полисом Medigap.</a:t>
            </a:r>
          </a:p>
          <a:p>
            <a:pPr rtl="0"/>
            <a:r>
              <a:rPr lang="ru"/>
              <a:t>Вы также можете решить, хотите ли вы, чтобы дополнительные условия Части B использовали франшизу, доплаты или дополнительные расходы, дополнительное медицинское обслуживание на дому или экстренную поездку за границу.  Обратите внимание, что с 1 января 2020 г. участие в Части B с условием вычитаемой франшизы больше не предоставляется лицам, впервые имеющим право на участие в программе Medicare. По-прежнему доступно для тех, кто имел право на участие до 1 января 2020 г.)</a:t>
            </a:r>
          </a:p>
          <a:p>
            <a:pPr rtl="0"/>
            <a:endParaRPr lang="en-US" dirty="0"/>
          </a:p>
          <a:p>
            <a:pPr rtl="0"/>
            <a:r>
              <a:rPr lang="ru"/>
              <a:t>Прежде чем сравнивать стоимость различных полисов, обязательно решите, какие дополнительные условия вам нужны.</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41</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Вот шаги, которые необходимо предпринять, если вы заинтересованы в покупке полиса Medigap:</a:t>
            </a:r>
          </a:p>
          <a:p>
            <a:pPr rtl="0"/>
            <a:endParaRPr lang="en-US" dirty="0"/>
          </a:p>
          <a:p>
            <a:pPr marL="342900" indent="-342900" rtl="0">
              <a:spcAft>
                <a:spcPts val="1200"/>
              </a:spcAft>
              <a:buFont typeface="Wingdings" panose="05000000000000000000" pitchFamily="2" charset="2"/>
              <a:buChar char="§"/>
              <a:defRPr/>
            </a:pPr>
            <a:r>
              <a:rPr lang="ru" sz="1200"/>
              <a:t>ШАГ 1:	Решите, какие льготы (или дополнительные условия) вам нужны.</a:t>
            </a:r>
          </a:p>
          <a:p>
            <a:pPr marL="342900" indent="-342900" rtl="0">
              <a:spcAft>
                <a:spcPts val="1200"/>
              </a:spcAft>
              <a:buFont typeface="Wingdings" panose="05000000000000000000" pitchFamily="2" charset="2"/>
              <a:buChar char="§"/>
              <a:defRPr/>
            </a:pPr>
            <a:r>
              <a:rPr lang="ru" sz="1200"/>
              <a:t>ШАГ 2: 	Узнайте, какие страховые компании продают полисы Medigap в вашем штате. </a:t>
            </a:r>
          </a:p>
          <a:p>
            <a:pPr marL="342900" indent="-342900" rtl="0">
              <a:spcAft>
                <a:spcPts val="1200"/>
              </a:spcAft>
              <a:buFont typeface="Wingdings" panose="05000000000000000000" pitchFamily="2" charset="2"/>
              <a:buChar char="§"/>
              <a:defRPr/>
            </a:pPr>
            <a:r>
              <a:rPr lang="ru" sz="1200"/>
              <a:t>ШАГ 3: 	Позвоните в страховые компании, которые продают полисы Medigap, и сравните стоимость.</a:t>
            </a:r>
          </a:p>
          <a:p>
            <a:pPr marL="342900" indent="-342900" rtl="0">
              <a:buFont typeface="Wingdings" panose="05000000000000000000" pitchFamily="2" charset="2"/>
              <a:buChar char="§"/>
              <a:defRPr/>
            </a:pPr>
            <a:r>
              <a:rPr lang="ru" sz="1200"/>
              <a:t>ШАГ 4:	Купите полис Medigap.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42</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41"/>
              </a:spcBef>
              <a:tabLst>
                <a:tab pos="659308" algn="r"/>
              </a:tabLst>
            </a:pPr>
            <a:r>
              <a:rPr lang="ru">
                <a:ea typeface="Times New Roman"/>
              </a:rPr>
              <a:t>Лучшее время для покупки полиса Medigap — период открытой регистрации Medigap. Этот период длится 6 месяцев и начинается в первый день месяца, когда вам исполнилось 65 лет или больше </a:t>
            </a:r>
            <a:r>
              <a:rPr lang="ru" b="1" u="sng">
                <a:ea typeface="Times New Roman"/>
              </a:rPr>
              <a:t>и </a:t>
            </a:r>
            <a:r>
              <a:rPr lang="ru">
                <a:ea typeface="Times New Roman"/>
              </a:rPr>
              <a:t>вы зарегистрированы в Части B программы Medicare. Если вы подаете заявку во время вашего OEP Medigap, это считается вашим «Гарантированным периодом выдачи», и вы можете купить любой полис Medigap, который продает компания, даже если у вас есть проблемы со здоровьем, по той же цене, что и у людей с хорошим здоровьем. </a:t>
            </a:r>
            <a:r>
              <a:rPr lang="ru"/>
              <a:t>Если вы не приобретете план в течение 6 месяцев OEP, страховые компании могут отказать в покрытии на основании состояния вашего здоровья.</a:t>
            </a:r>
          </a:p>
          <a:p>
            <a:pPr rtl="0">
              <a:spcBef>
                <a:spcPts val="641"/>
              </a:spcBef>
              <a:tabLst>
                <a:tab pos="659308" algn="r"/>
              </a:tabLst>
            </a:pPr>
            <a:endParaRPr lang="en-US" dirty="0">
              <a:ea typeface="Times New Roman"/>
            </a:endParaRPr>
          </a:p>
          <a:p>
            <a:pPr rtl="0">
              <a:spcBef>
                <a:spcPts val="641"/>
              </a:spcBef>
              <a:tabLst>
                <a:tab pos="659308" algn="r"/>
              </a:tabLst>
            </a:pPr>
            <a:r>
              <a:rPr lang="ru">
                <a:ea typeface="Times New Roman"/>
              </a:rPr>
              <a:t>Хотя страховая компания не может заставить вас ждать </a:t>
            </a:r>
            <a:r>
              <a:rPr lang="ru" b="1">
                <a:ea typeface="Times New Roman"/>
              </a:rPr>
              <a:t>начала </a:t>
            </a:r>
            <a:r>
              <a:rPr lang="ru">
                <a:ea typeface="Times New Roman"/>
              </a:rPr>
              <a:t>покрытия , она может заставить вас ждать покрытия, связанного с ранее существовавшим заболеванием. Помните, что для услуг, покрываемых Medicare, Оригинальная программа Medicare по-прежнему будет покрывать это заболевание, даже если полис Medigap не покроет ваши наличные расходы. Вы можете купить полис Medigap в любое время, когда страховая компания продаст его вам.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43</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Помните правила об отсрочке части B?  Если вы откладываете регистрацию в Части B, потому что вы или ваш(а) супруг(а) все еще работаете, и у вас есть групповое медицинское страхование, основанное на этой работе, ваш OEP Medigap также откладывается до тех пор, пока вы не зарегистрируетесь в части B.  </a:t>
            </a:r>
          </a:p>
          <a:p>
            <a:pPr rtl="0"/>
            <a:endParaRPr lang="en-US" dirty="0"/>
          </a:p>
          <a:p>
            <a:pPr rtl="0"/>
            <a:r>
              <a:rPr lang="ru"/>
              <a:t>После того, как ваше страховое покрытие закончится или ваша работа закончится, и вы зарегистрируетесь в Части B, ваш 6-месячный OEP Medigap начнет действовать.</a:t>
            </a:r>
          </a:p>
          <a:p>
            <a:pPr rtl="0"/>
            <a:endParaRPr lang="en-US" dirty="0"/>
          </a:p>
          <a:p>
            <a:pPr rtl="0"/>
            <a:r>
              <a:rPr lang="ru"/>
              <a:t>Для тех, кто может иметь Medicare из-за инвалидности, вы получите второй OEP, когда вам исполнится 65 лет.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44</a:t>
            </a:fld>
            <a:endParaRPr lang="en-US"/>
          </a:p>
        </p:txBody>
      </p:sp>
    </p:spTree>
    <p:extLst>
      <p:ext uri="{BB962C8B-B14F-4D97-AF65-F5344CB8AC3E}">
        <p14:creationId xmlns:p14="http://schemas.microsoft.com/office/powerpoint/2010/main" val="1554590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В других случаях вы можете получить Гарантийную выдачу (и вам не откажут) в полисе Medigap:</a:t>
            </a:r>
          </a:p>
          <a:p>
            <a:pPr rtl="0"/>
            <a:endParaRPr lang="en-US" dirty="0"/>
          </a:p>
          <a:p>
            <a:pPr marL="800100" lvl="1" indent="-342900" rtl="0">
              <a:buFont typeface="Wingdings" panose="05000000000000000000" pitchFamily="2" charset="2"/>
              <a:buChar char="§"/>
              <a:defRPr/>
            </a:pPr>
            <a:r>
              <a:rPr lang="ru" sz="2000">
                <a:cs typeface="Arial" panose="020B0604020202020204" pitchFamily="34" charset="0"/>
              </a:rPr>
              <a:t>Если ваш план Medicare Advantage заканчивается или прекращает предоставление услуг в вашей зоне обслуживания.</a:t>
            </a:r>
          </a:p>
          <a:p>
            <a:pPr marL="800100" lvl="1" indent="-342900" rtl="0">
              <a:buFont typeface="Wingdings" panose="05000000000000000000" pitchFamily="2" charset="2"/>
              <a:buChar char="§"/>
              <a:defRPr/>
            </a:pPr>
            <a:r>
              <a:rPr lang="ru" sz="2000">
                <a:cs typeface="Arial" panose="020B0604020202020204" pitchFamily="34" charset="0"/>
              </a:rPr>
              <a:t>Если Вы переезжаете за пределы зоны обслуживания плана.</a:t>
            </a:r>
          </a:p>
          <a:p>
            <a:pPr marL="800100" lvl="1" indent="-342900" rtl="0">
              <a:buFont typeface="Wingdings" panose="05000000000000000000" pitchFamily="2" charset="2"/>
              <a:buChar char="§"/>
              <a:defRPr/>
            </a:pPr>
            <a:r>
              <a:rPr lang="ru" sz="2000">
                <a:cs typeface="Arial" panose="020B0604020202020204" pitchFamily="34" charset="0"/>
              </a:rPr>
              <a:t>Если ваш групповой план медицинского обслуживания вашего работодателя прекращает частично или полностью ваше покрытие.  </a:t>
            </a:r>
            <a:endParaRPr lang="en-US" sz="2000" b="1" i="1" dirty="0">
              <a:cs typeface="Arial" panose="020B0604020202020204" pitchFamily="34" charset="0"/>
            </a:endParaRPr>
          </a:p>
          <a:p>
            <a:pPr marL="800100" lvl="1" indent="-342900" rtl="0">
              <a:buFont typeface="Wingdings" panose="05000000000000000000" pitchFamily="2" charset="2"/>
              <a:buChar char="§"/>
              <a:defRPr/>
            </a:pPr>
            <a:r>
              <a:rPr lang="ru" sz="2000">
                <a:cs typeface="Arial" panose="020B0604020202020204" pitchFamily="34" charset="0"/>
              </a:rPr>
              <a:t>Если Ваш групповой план работодателя увеличивает расходы более чем на 25% за один 12-месячный период.</a:t>
            </a:r>
          </a:p>
          <a:p>
            <a:pPr marL="800100" lvl="1" indent="-342900" rtl="0">
              <a:buFont typeface="Wingdings" panose="05000000000000000000" pitchFamily="2" charset="2"/>
              <a:buChar char="§"/>
              <a:defRPr/>
            </a:pPr>
            <a:r>
              <a:rPr lang="ru" sz="2000">
                <a:cs typeface="Arial" panose="020B0604020202020204" pitchFamily="34" charset="0"/>
              </a:rPr>
              <a:t>Если вы участвуете в пробном периоде плана Medicare Advantage.  </a:t>
            </a:r>
            <a:r>
              <a:rPr lang="ru" sz="2000" i="1">
                <a:cs typeface="Arial" panose="020B0604020202020204" pitchFamily="34" charset="0"/>
              </a:rPr>
              <a:t>(Это 12-месячный период, когда вы впервые присоединяетесь к плану MA.  Вы получаете только 1 пробный период в жизни.)</a:t>
            </a:r>
          </a:p>
          <a:p>
            <a:pPr rtl="0"/>
            <a:r>
              <a:rPr lang="ru"/>
              <a:t>Для Гарантированной выдачи полиса Medigap вы должны подать заявку в течение 63 дней после окончания вашего другого страхового покрытия.</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45</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ЕСЛИ у вас есть вопросы или вы хотите получить дополнительную информацию о полисах Medigap, вы можете обратиться на горячую линию Medigap штата Висконсин по телефону 1-800-242-1060.</a:t>
            </a:r>
          </a:p>
          <a:p>
            <a:pPr rtl="0"/>
            <a:endParaRPr lang="en-US" dirty="0"/>
          </a:p>
          <a:p>
            <a:pPr rtl="0"/>
            <a:r>
              <a:rPr lang="ru"/>
              <a:t>Для получения информации или получения публикаций об утвержденных полисах штата Висконсин обращайтесь к страховому комиссару штата Висконсин по телефону 1-800-236-8517 или найдите их в Интернете по адресу: oci.wi.gov.</a:t>
            </a:r>
          </a:p>
          <a:p>
            <a:pPr rtl="0"/>
            <a:endParaRPr lang="en-US" dirty="0"/>
          </a:p>
          <a:p>
            <a:pPr rtl="0"/>
            <a:r>
              <a:rPr lang="ru"/>
              <a:t>Вы также можете позвонить в Medicare по телефону 1-800-633-4227 или посетить веб-сайт Medicare по адресу www.medicare.gov.</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46</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На этом заканчивается часть 1 программы «Добро пожаловать в программу Medicare».  Я надеюсь, что эта информация была полезной. В следующем разделе этой серии будут рассмотрены основы Medicare, включая части A и B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презентация была предоставлена ​​вам Программой помощи в области медицинского страхования штата Висконсин или SHIP, местной государственной службой, которая предоставляет бесплатную и беспристрастную помощь участникам программы Medicare. Если у вас есть вопросы о Medicare, позвоните по одному из наших бесплатных телефонов доверия или свяжитесь с местным SHIP-консультантом Medicare сегодня. Вам не надо делать это в одиночку!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47</a:t>
            </a:fld>
            <a:endParaRPr lang="en-US"/>
          </a:p>
        </p:txBody>
      </p:sp>
    </p:spTree>
    <p:extLst>
      <p:ext uri="{BB962C8B-B14F-4D97-AF65-F5344CB8AC3E}">
        <p14:creationId xmlns:p14="http://schemas.microsoft.com/office/powerpoint/2010/main" val="2930723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Приветствую и добро пожаловать в данную образовательную серию под названием «Добро пожаловать в программу Medicare».  </a:t>
            </a:r>
          </a:p>
          <a:p>
            <a:pPr rtl="0"/>
            <a:endParaRPr lang="en-US" dirty="0"/>
          </a:p>
          <a:p>
            <a:pPr rtl="0"/>
            <a:r>
              <a:rPr lang="ru"/>
              <a:t>Настоящая программа представлена Департаментом здравоохранения штата Висконсин, который управляет Программой помощи в области медицинского страхования штата Висконсин или SHIP, местной государственной службой для участников программы Medicare.  В каждом штате есть программа SHIP.  В штате Висконсин вы можете получить бесплатную и непредвзятую помощь по программе Medicare от местных SHIP-консультантов или по одной из наших бесплатных линий помощи.</a:t>
            </a:r>
          </a:p>
          <a:p>
            <a:pPr rtl="0"/>
            <a:endParaRPr lang="en-US" b="1" dirty="0"/>
          </a:p>
          <a:p>
            <a:pPr rtl="0"/>
            <a:r>
              <a:rPr lang="ru" b="0"/>
              <a:t>Вы можете скачать слайды к этой презентации, щелкнув ссылку в описании видео на YouTube или перейдя по адресу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48</a:t>
            </a:fld>
            <a:endParaRPr lang="en-US"/>
          </a:p>
        </p:txBody>
      </p:sp>
    </p:spTree>
    <p:extLst>
      <p:ext uri="{BB962C8B-B14F-4D97-AF65-F5344CB8AC3E}">
        <p14:creationId xmlns:p14="http://schemas.microsoft.com/office/powerpoint/2010/main" val="1889268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Этот проект поддерживается грантом Федерального управления общественной жизни.</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49</a:t>
            </a:fld>
            <a:endParaRPr lang="en-US"/>
          </a:p>
        </p:txBody>
      </p:sp>
    </p:spTree>
    <p:extLst>
      <p:ext uri="{BB962C8B-B14F-4D97-AF65-F5344CB8AC3E}">
        <p14:creationId xmlns:p14="http://schemas.microsoft.com/office/powerpoint/2010/main" val="178839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Первое, о чем вам нужно знать, это как и когда зарегистрироваться в программе Medicare.</a:t>
            </a:r>
          </a:p>
          <a:p>
            <a:pPr marL="342900" indent="-342900" algn="l" rtl="0">
              <a:spcAft>
                <a:spcPts val="1200"/>
              </a:spcAft>
              <a:buFont typeface="Wingdings" panose="05000000000000000000" pitchFamily="2" charset="2"/>
              <a:buChar char="§"/>
            </a:pPr>
            <a:r>
              <a:rPr lang="ru" sz="2200">
                <a:cs typeface="Arial" charset="0"/>
              </a:rPr>
              <a:t>Если вы уже получаете пособие по социальному обеспечению или пенсионное пособие для железнодорожников, вас автоматически внесут в список участников программы Medicare частей A и B, в первый день месяца, когда вам исполнится 65 лет.</a:t>
            </a:r>
          </a:p>
          <a:p>
            <a:pPr marL="342900" indent="-342900" algn="l" rtl="0">
              <a:spcAft>
                <a:spcPts val="1200"/>
              </a:spcAft>
              <a:buFont typeface="Wingdings" panose="05000000000000000000" pitchFamily="2" charset="2"/>
              <a:buChar char="§"/>
            </a:pPr>
            <a:r>
              <a:rPr lang="ru" sz="2200">
                <a:cs typeface="Arial" charset="0"/>
              </a:rPr>
              <a:t>Если вам скоро исполнится 65 лет, и вы в настоящее время не получаете пособия по социальному обеспечению, вам необходимо зарегистрироваться в части A и B с </a:t>
            </a:r>
            <a:r>
              <a:rPr lang="ru" sz="2200" b="1">
                <a:cs typeface="Arial" charset="0"/>
              </a:rPr>
              <a:t>социальным обеспечением </a:t>
            </a:r>
            <a:r>
              <a:rPr lang="ru" sz="2200">
                <a:cs typeface="Arial" charset="0"/>
              </a:rPr>
              <a:t>в течение </a:t>
            </a:r>
            <a:r>
              <a:rPr lang="ru" sz="2200" i="1">
                <a:cs typeface="Arial" charset="0"/>
              </a:rPr>
              <a:t>периода первоначальной регистрации</a:t>
            </a:r>
            <a:r>
              <a:rPr lang="ru" sz="2200">
                <a:cs typeface="Arial" charset="0"/>
              </a:rPr>
              <a:t>.  (Подробнее об этом на следующем слайде.)</a:t>
            </a:r>
          </a:p>
          <a:p>
            <a:pPr marL="800100" lvl="1" indent="-342900" algn="l" rtl="0">
              <a:lnSpc>
                <a:spcPct val="110000"/>
              </a:lnSpc>
              <a:spcBef>
                <a:spcPts val="0"/>
              </a:spcBef>
              <a:spcAft>
                <a:spcPts val="600"/>
              </a:spcAft>
              <a:buFont typeface="Wingdings" panose="05000000000000000000" pitchFamily="2" charset="2"/>
              <a:buChar char="§"/>
            </a:pPr>
            <a:r>
              <a:rPr lang="ru" sz="2200">
                <a:cs typeface="Arial" charset="0"/>
              </a:rPr>
              <a:t>Зарегистрируйтесь онлайн на сайте </a:t>
            </a:r>
            <a:r>
              <a:rPr lang="ru" sz="2200" b="1">
                <a:cs typeface="Arial" charset="0"/>
              </a:rPr>
              <a:t>ssa.gov </a:t>
            </a:r>
            <a:r>
              <a:rPr lang="ru" sz="2200">
                <a:cs typeface="Arial" charset="0"/>
              </a:rPr>
              <a:t> или </a:t>
            </a:r>
          </a:p>
          <a:p>
            <a:pPr marL="800100" lvl="1" indent="-342900" algn="l" rtl="0">
              <a:lnSpc>
                <a:spcPct val="110000"/>
              </a:lnSpc>
              <a:spcBef>
                <a:spcPts val="0"/>
              </a:spcBef>
              <a:spcAft>
                <a:spcPts val="600"/>
              </a:spcAft>
              <a:buFont typeface="Wingdings" panose="05000000000000000000" pitchFamily="2" charset="2"/>
              <a:buChar char="§"/>
            </a:pPr>
            <a:r>
              <a:rPr lang="ru" sz="2200"/>
              <a:t>Позвоните в Службу социального обеспечения по номеру </a:t>
            </a:r>
            <a:r>
              <a:rPr lang="ru" sz="2200" b="1"/>
              <a:t>1-800-772-1213 </a:t>
            </a:r>
            <a:r>
              <a:rPr lang="ru" sz="2200" b="0"/>
              <a:t>(люди с нарушениями слуха и телетайпа могут позвонить по номеру </a:t>
            </a:r>
            <a:r>
              <a:rPr lang="ru" sz="3600" b="1" i="0">
                <a:solidFill>
                  <a:srgbClr val="212121"/>
                </a:solidFill>
                <a:effectLst/>
                <a:latin typeface="ui-sans-serif"/>
              </a:rPr>
              <a:t>1-800-325-0778</a:t>
            </a:r>
            <a:r>
              <a:rPr lang="ru" sz="3600" b="0" i="0">
                <a:solidFill>
                  <a:srgbClr val="212121"/>
                </a:solidFill>
                <a:effectLst/>
                <a:latin typeface="ui-sans-serif"/>
              </a:rPr>
              <a:t>) .</a:t>
            </a:r>
            <a:endParaRPr lang="en-US" altLang="en-US" sz="2200" b="1"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ru" sz="2200" i="1">
                <a:cs typeface="Arial" charset="0"/>
              </a:rPr>
              <a:t>Или посетите местный офис социального обеспечения</a:t>
            </a:r>
            <a:endParaRPr lang="en-US" altLang="en-US" sz="2200" dirty="0">
              <a:solidFill>
                <a:srgbClr val="FF0000"/>
              </a:solidFill>
              <a:cs typeface="Arial" charset="0"/>
            </a:endParaRPr>
          </a:p>
          <a:p>
            <a:pPr marL="342900" indent="-342900" algn="l" rtl="0">
              <a:spcAft>
                <a:spcPts val="1200"/>
              </a:spcAft>
              <a:buFont typeface="Wingdings" panose="05000000000000000000" pitchFamily="2" charset="2"/>
              <a:buChar char="§"/>
            </a:pPr>
            <a:r>
              <a:rPr lang="ru" sz="2200">
                <a:cs typeface="Arial" charset="0"/>
              </a:rPr>
              <a:t>Если вам меньше 65 лет и вы инвалид, то вы автоматически становитесь участником программы Medicare после получения 24 месяцев подряд социального страхования по инвалидности, также известного как SSDI.</a:t>
            </a:r>
          </a:p>
          <a:p>
            <a:pPr rtl="0"/>
            <a:endParaRPr lang="en-US" dirty="0"/>
          </a:p>
          <a:p>
            <a:pPr rtl="0"/>
            <a:r>
              <a:rPr lang="ru"/>
              <a:t>И вот совет: если вы зарегистрируетесь на сайте </a:t>
            </a:r>
            <a:r>
              <a:rPr lang="ru" b="1"/>
              <a:t>Medicare.gov</a:t>
            </a:r>
            <a:r>
              <a:rPr lang="ru"/>
              <a:t>, вы сможете</a:t>
            </a:r>
            <a:r>
              <a:rPr lang="ru" sz="1200" b="0" kern="1200">
                <a:solidFill>
                  <a:schemeClr val="tx1"/>
                </a:solidFill>
                <a:effectLst/>
                <a:latin typeface="+mn-lt"/>
                <a:ea typeface="+mn-ea"/>
                <a:cs typeface="+mn-cs"/>
              </a:rPr>
              <a:t> использовать его для управления своей личной информацией о льготах Оригинальной программы Medicare.  Это бесплатный безопасный сайт, который позволяет вам легко проверять в Интернете информацию о вашем страховом покрытии, статусе регистрации и требованиях программы Medicare.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программа предоставит обзор программы Medicare и представлена 6 разделами:</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 b="1"/>
              <a:t>Вы можете найти эту информацию более подробно в вашем Справочнике Medicare &amp; You, который рассылается по почте участникам программы Medicare, а также на сайте Medicare.gov.  Для облегчения понимания вам предлагается просмотреть части этой серии по порядку.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50</a:t>
            </a:fld>
            <a:endParaRPr lang="en-US"/>
          </a:p>
        </p:txBody>
      </p:sp>
    </p:spTree>
    <p:extLst>
      <p:ext uri="{BB962C8B-B14F-4D97-AF65-F5344CB8AC3E}">
        <p14:creationId xmlns:p14="http://schemas.microsoft.com/office/powerpoint/2010/main" val="3158157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Добро пожаловать в часть 4 данной серии.  В этом разделе вы узнаете о планах Medicare Advantage (также известных как Medicare Часть C), а также краткую информацию о других видах медицинского страхования.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51</a:t>
            </a:fld>
            <a:endParaRPr lang="en-US"/>
          </a:p>
        </p:txBody>
      </p:sp>
    </p:spTree>
    <p:extLst>
      <p:ext uri="{BB962C8B-B14F-4D97-AF65-F5344CB8AC3E}">
        <p14:creationId xmlns:p14="http://schemas.microsoft.com/office/powerpoint/2010/main" val="4207379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Давайте вернемся к нашей диаграмме, которая показывает наши варианты покрытия.  Планы Medicare Advantage — это альтернативный способ получения страхового покрытия Medicare.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52</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Планы Medicare Advantage покрывают все услуги и расходные материалы частей A и B и обычно включают часть D. Они управляются частными страховыми компаниями, одобренными Medicare.  Чтобы присоединиться к плану Medicare Advantage, у вас должны быть части A и B.  В большинстве планов вам необходимо пользоваться услугами врачей, больниц и других поставщиков медицинских услуг, входящих в сеть плана, иначе вы будете платить больше или все расходы.  Поставщики могут присоединиться к сети плана или выйти из нее в любое время в течение года.  В этом случае вам, возможно, придется выбрать нового поставщика. Как правило, вы не можете поменять планы в течение года, если такое произойдет.</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53</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b="0" i="0"/>
              <a:t>Существует несколько типов планов Medicare Advantage.  </a:t>
            </a:r>
            <a:r>
              <a:rPr lang="ru" b="1" i="0"/>
              <a:t>Планы</a:t>
            </a:r>
            <a:r>
              <a:rPr lang="ru" b="0" i="0"/>
              <a:t> Организации по поддержанию здоровья (HMO) Medicare имеют сети поставщиков услуг, и вы получаете уход и услуги от врачей или больниц, входящих в сеть плана. Если вы получаете обслуживание вне сети, возможно, вам придется оплатить полную стоимость. </a:t>
            </a:r>
            <a:r>
              <a:rPr lang="ru" b="1" i="0"/>
              <a:t>Планы </a:t>
            </a:r>
            <a:r>
              <a:rPr lang="ru" b="0" i="0"/>
              <a:t>Организации предпочтительных поставщиков (PPO) Medicare также включают сеть врачей и больниц, но с планом PPO вы также можете использовать поставщиков услуг, не входящих в сеть, для получения покрываемых услуг, как правило, по более высокой цене.</a:t>
            </a:r>
          </a:p>
          <a:p>
            <a:pPr rtl="0"/>
            <a:r>
              <a:rPr lang="ru" b="1" i="0"/>
              <a:t>Планы</a:t>
            </a:r>
            <a:r>
              <a:rPr lang="ru" b="0" i="0"/>
              <a:t> Частной платы за услугу (PFFS) Medicare позволяют вам обращаться к любому одобренному Medicare врачу или в больницу, которые принимают условия оплаты плана и соглашаются лечить вас. Вы также можете увидеть любого из сетевых поставщиков, которые согласились всегда лечить участников плана. Вы также можете выбрать поставщика вне сети, который принимает условия плана, но вы можете заплатить больше.</a:t>
            </a:r>
          </a:p>
          <a:p>
            <a:pPr rtl="0"/>
            <a:r>
              <a:rPr lang="ru" b="1" i="0"/>
              <a:t>Планы для лиц с особыми потребностями (SNP) Medicare </a:t>
            </a:r>
            <a:r>
              <a:rPr lang="ru" b="0" i="0"/>
              <a:t>предназначены для обеспечения целенаправленного управления уходом, особого опыта поставщиков плана и льгот, адаптированных для определенных групп, включая: людей, которые живут в определенных учреждениях (например, в доме престарелых), людей, имеющих право на участие как в Medicare, так и в Medicaid и люди с определенными хроническими или инвалидизирующими заболеваниями.</a:t>
            </a:r>
          </a:p>
          <a:p>
            <a:pPr rtl="0"/>
            <a:r>
              <a:rPr lang="ru" b="1" i="0"/>
              <a:t>Планы медицинских сберегательных счетов Medicare (MSA) </a:t>
            </a:r>
            <a:r>
              <a:rPr lang="ru" b="0" i="0"/>
              <a:t>сочетают в себе план медицинского страхования с высокой вычитаемой франшизой и банковский счет.  Medicare вносит деньги на счет, и вы используете эти деньги для оплаты медицинских услуг. </a:t>
            </a:r>
            <a:r>
              <a:rPr lang="ru" b="0" i="1"/>
              <a:t>**</a:t>
            </a:r>
            <a:r>
              <a:rPr lang="ru" i="1"/>
              <a:t>Вы можете добавить план Части D к частному плану Medicare с оплатой за услуги или плану Medicare медицинских сберегательных счетов (MSA), в который не включено покрытие рецептурных препаратов. Вы НЕ можете добавить покрытие Части D к плану HMO или PPO, в котором еще нет покрытия лекарств. </a:t>
            </a:r>
            <a:endParaRPr lang="en-US" b="0" i="1"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54</a:t>
            </a:fld>
            <a:endParaRPr lang="en-US"/>
          </a:p>
        </p:txBody>
      </p:sp>
    </p:spTree>
    <p:extLst>
      <p:ext uri="{BB962C8B-B14F-4D97-AF65-F5344CB8AC3E}">
        <p14:creationId xmlns:p14="http://schemas.microsoft.com/office/powerpoint/2010/main" val="3486780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694" indent="-174694" rtl="0">
              <a:buFont typeface="Wingdings" panose="05000000000000000000" pitchFamily="2" charset="2"/>
              <a:buChar char="§"/>
            </a:pPr>
            <a:r>
              <a:rPr lang="ru"/>
              <a:t>Если вы присоединитесь к плану Medicare Advantage, вы </a:t>
            </a:r>
          </a:p>
          <a:p>
            <a:pPr marL="354241" lvl="1" indent="-176312" rtl="0">
              <a:buFont typeface="Arial" panose="020B0604020202020204" pitchFamily="34" charset="0"/>
              <a:buChar char="•"/>
            </a:pPr>
            <a:r>
              <a:rPr lang="ru"/>
              <a:t>По-прежнему в Medicare с теми же правами и защитой.</a:t>
            </a:r>
          </a:p>
          <a:p>
            <a:pPr marL="354241" lvl="1" indent="-176312" rtl="0">
              <a:buFont typeface="Arial" panose="020B0604020202020204" pitchFamily="34" charset="0"/>
              <a:buChar char="•"/>
            </a:pPr>
            <a:r>
              <a:rPr lang="ru"/>
              <a:t>Вы должны следовать правилам плана в отношении того, как вы получаете услуги (например, нужно ли вам направление для посещения специалиста или вам нужно обращаться к поставщикам в сети).  Эти правила могут меняться каждый год.)</a:t>
            </a:r>
          </a:p>
          <a:p>
            <a:pPr marL="354241" lvl="1" indent="-176312" rtl="0">
              <a:buFont typeface="Arial" panose="020B0604020202020204" pitchFamily="34" charset="0"/>
              <a:buChar char="•"/>
            </a:pPr>
            <a:r>
              <a:rPr lang="ru"/>
              <a:t>Вы можете выбрать план, который включает покрытие рецептурных препаратов. </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Планы Medicare Advantage не могут взимать больше, чем Оригинальная программа Medicare, за определенные услуги, такие как химиотерапия, диализ и квалифицированный уход в учреждении сестринского ухода.</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Каждый план Medicare Advantage может иметь разные льготы и разделение затрат.</a:t>
            </a:r>
          </a:p>
          <a:p>
            <a:pPr marL="354241" lvl="1" indent="-176312" rtl="0">
              <a:buFont typeface="Arial" panose="020B0604020202020204" pitchFamily="34" charset="0"/>
              <a:buChar char="•"/>
            </a:pPr>
            <a:r>
              <a:rPr lang="ru"/>
              <a:t>Вы можете выбрать план, который включает дополнительные льготы, такие как офтальмологические или стоматологические льготы (которые не покрываются оригинальной программой Medicare).</a:t>
            </a:r>
          </a:p>
          <a:p>
            <a:pPr marL="174697" indent="-174697" rtl="0" fontAlgn="base">
              <a:buFont typeface="Wingdings" panose="05000000000000000000" pitchFamily="2" charset="2"/>
              <a:buChar char="§"/>
            </a:pPr>
            <a:endParaRPr lang="en-US" b="1" dirty="0"/>
          </a:p>
          <a:p>
            <a:pPr marL="174697" indent="-174697" rtl="0" fontAlgn="base">
              <a:buFont typeface="Wingdings" panose="05000000000000000000" pitchFamily="2" charset="2"/>
              <a:buChar char="§"/>
            </a:pPr>
            <a:r>
              <a:rPr lang="ru" b="1"/>
              <a:t>Вы не можете использовать полис Medigap с планом Medicare Advantage.</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55</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589"/>
              </a:spcBef>
            </a:pPr>
            <a:r>
              <a:rPr lang="ru">
                <a:ea typeface="Arial" pitchFamily="84" charset="0"/>
                <a:cs typeface="Arial" pitchFamily="84" charset="0"/>
              </a:rPr>
              <a:t>Если вы присоединитесь к плану Medicare Advantage, вы продолжите платить ежемесячный страховой взнос Medicare Часть B.  (Люди с ограниченным доходом и ресурсами могут иметь право на помощь в покрытии расходов Medicare в рамках льготных программ, разработанных для этой ситуации. Это будет обсуждаться в части 5 этой серии.)</a:t>
            </a:r>
          </a:p>
          <a:p>
            <a:pPr rtl="0">
              <a:spcBef>
                <a:spcPts val="589"/>
              </a:spcBef>
            </a:pPr>
            <a:endParaRPr lang="en-US" dirty="0">
              <a:ea typeface="Arial" pitchFamily="84" charset="0"/>
              <a:cs typeface="Arial" pitchFamily="84" charset="0"/>
            </a:endParaRPr>
          </a:p>
          <a:p>
            <a:pPr rtl="0">
              <a:spcBef>
                <a:spcPts val="0"/>
              </a:spcBef>
            </a:pPr>
            <a:r>
              <a:rPr lang="ru">
                <a:ea typeface="Arial" pitchFamily="84" charset="0"/>
                <a:cs typeface="Arial" pitchFamily="84" charset="0"/>
              </a:rPr>
              <a:t>Существуют также другие расходы, которые вам, возможно, придется заплатить, например,</a:t>
            </a:r>
          </a:p>
          <a:p>
            <a:pPr marL="167422" indent="-167422" rtl="0">
              <a:spcBef>
                <a:spcPts val="0"/>
              </a:spcBef>
              <a:buFont typeface="Wingdings" panose="05000000000000000000" pitchFamily="2" charset="2"/>
              <a:buChar char="§"/>
            </a:pPr>
            <a:r>
              <a:rPr lang="ru">
                <a:ea typeface="Arial" pitchFamily="84" charset="0"/>
                <a:cs typeface="Arial" pitchFamily="84" charset="0"/>
              </a:rPr>
              <a:t>Дополнительный ежемесячный взнос к плану</a:t>
            </a:r>
          </a:p>
          <a:p>
            <a:pPr marL="167422" indent="-167422" rtl="0">
              <a:spcBef>
                <a:spcPts val="0"/>
              </a:spcBef>
              <a:buFont typeface="Wingdings" panose="05000000000000000000" pitchFamily="2" charset="2"/>
              <a:buChar char="§"/>
            </a:pPr>
            <a:r>
              <a:rPr lang="ru">
                <a:ea typeface="Arial" pitchFamily="84" charset="0"/>
                <a:cs typeface="Arial" pitchFamily="84" charset="0"/>
              </a:rPr>
              <a:t>Вычитаемые франшизы, сострахование и доплаты</a:t>
            </a:r>
          </a:p>
          <a:p>
            <a:pPr marL="384096" lvl="1" indent="-165930" rtl="0">
              <a:spcBef>
                <a:spcPts val="0"/>
              </a:spcBef>
              <a:buFont typeface="Arial" panose="020B0604020202020204" pitchFamily="34" charset="0"/>
              <a:buChar char="•"/>
            </a:pPr>
            <a:r>
              <a:rPr lang="ru">
                <a:ea typeface="Arial" pitchFamily="84" charset="0"/>
                <a:cs typeface="Arial" pitchFamily="84" charset="0"/>
              </a:rPr>
              <a:t>Эти затраты</a:t>
            </a:r>
          </a:p>
          <a:p>
            <a:pPr marL="552400" lvl="1" indent="-165261" rtl="0">
              <a:spcBef>
                <a:spcPts val="0"/>
              </a:spcBef>
              <a:buSzPct val="50000"/>
              <a:buFont typeface="Wingdings" panose="05000000000000000000" pitchFamily="2" charset="2"/>
              <a:buChar char="q"/>
            </a:pPr>
            <a:r>
              <a:rPr lang="ru">
                <a:ea typeface="Arial" pitchFamily="84" charset="0"/>
                <a:cs typeface="Arial" pitchFamily="84" charset="0"/>
              </a:rPr>
              <a:t>отличаются от Оригинальной программы Medicare </a:t>
            </a:r>
          </a:p>
          <a:p>
            <a:pPr marL="552400" lvl="1" indent="-165261" rtl="0">
              <a:spcBef>
                <a:spcPts val="0"/>
              </a:spcBef>
              <a:buSzPct val="50000"/>
              <a:buFont typeface="Wingdings" panose="05000000000000000000" pitchFamily="2" charset="2"/>
              <a:buChar char="q"/>
            </a:pPr>
            <a:r>
              <a:rPr lang="ru">
                <a:ea typeface="Arial" pitchFamily="84" charset="0"/>
                <a:cs typeface="Arial" pitchFamily="84" charset="0"/>
              </a:rPr>
              <a:t>меняются от плана к плану</a:t>
            </a:r>
          </a:p>
          <a:p>
            <a:pPr marL="552400" lvl="1" indent="-165261" rtl="0">
              <a:spcBef>
                <a:spcPts val="0"/>
              </a:spcBef>
              <a:buSzPct val="50000"/>
              <a:buFont typeface="Wingdings" panose="05000000000000000000" pitchFamily="2" charset="2"/>
              <a:buChar char="q"/>
            </a:pPr>
            <a:r>
              <a:rPr lang="ru">
                <a:ea typeface="Arial" pitchFamily="84" charset="0"/>
                <a:cs typeface="Arial" pitchFamily="84" charset="0"/>
              </a:rPr>
              <a:t>И может быть выше, если вы обратитесь к врачу, который не в сети.</a:t>
            </a:r>
          </a:p>
          <a:p>
            <a:pPr marL="385608" indent="-165261" rtl="0">
              <a:spcBef>
                <a:spcPts val="0"/>
              </a:spcBef>
              <a:buSzPct val="100000"/>
              <a:buFont typeface="Arial" panose="020B0604020202020204" pitchFamily="34" charset="0"/>
              <a:buChar char="•"/>
            </a:pPr>
            <a:r>
              <a:rPr lang="ru">
                <a:ea typeface="Arial" pitchFamily="84" charset="0"/>
                <a:cs typeface="Arial" pitchFamily="84" charset="0"/>
              </a:rPr>
              <a:t>Все планы Medicare Advantage имеют максимальную сумму наличных средств. </a:t>
            </a:r>
            <a:r>
              <a:rPr lang="ru"/>
              <a:t>Как только вы достигнете этого предела, вы ничего не будете платить за покрываемые услуги.</a:t>
            </a:r>
            <a:r>
              <a:rPr lang="ru">
                <a:ea typeface="Arial" pitchFamily="84" charset="0"/>
                <a:cs typeface="Arial" pitchFamily="84" charset="0"/>
              </a:rPr>
              <a:t> </a:t>
            </a:r>
            <a:r>
              <a:rPr lang="ru"/>
              <a:t>Этот лимит может быть разным в разных планах Medicare Advantage и может изменяться каждый год. Это то, что вы должны учитывать при выборе плана.</a:t>
            </a:r>
          </a:p>
          <a:p>
            <a:pPr marL="220347" indent="0" rtl="0">
              <a:spcBef>
                <a:spcPts val="0"/>
              </a:spcBef>
              <a:buSzPct val="100000"/>
              <a:buFont typeface="Arial" panose="020B0604020202020204" pitchFamily="34" charset="0"/>
              <a:buNone/>
            </a:pPr>
            <a:endParaRPr lang="en-US" dirty="0"/>
          </a:p>
          <a:p>
            <a:pPr marL="220347"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ru"/>
              <a:t>Чтобы увидеть текущие расходы по плану Medicare Advantage, часть C, сравните планы на сайте </a:t>
            </a:r>
            <a:r>
              <a:rPr lang="ru" sz="1800" u="sng">
                <a:solidFill>
                  <a:srgbClr val="1F3864"/>
                </a:solidFill>
                <a:effectLst/>
                <a:latin typeface="Calibri" panose="020F0502020204030204" pitchFamily="34" charset="0"/>
                <a:ea typeface="Calibri" panose="020F0502020204030204" pitchFamily="34" charset="0"/>
                <a:hlinkClick r:id="rId3"/>
              </a:rPr>
              <a:t>www.medicare.gov</a:t>
            </a:r>
            <a:r>
              <a:rPr lang="ru" sz="1800" u="sng">
                <a:solidFill>
                  <a:srgbClr val="1F3864"/>
                </a:solidFill>
                <a:effectLst/>
                <a:latin typeface="Calibri" panose="020F0502020204030204" pitchFamily="34" charset="0"/>
                <a:ea typeface="Calibri" panose="020F0502020204030204" pitchFamily="34" charset="0"/>
              </a:rPr>
              <a:t>.</a:t>
            </a:r>
            <a:endParaRPr lang="en-US" dirty="0"/>
          </a:p>
          <a:p>
            <a:pPr marL="220347" indent="0" rtl="0">
              <a:spcBef>
                <a:spcPts val="0"/>
              </a:spcBef>
              <a:buSzPct val="100000"/>
              <a:buFont typeface="Arial" panose="020B0604020202020204" pitchFamily="34" charset="0"/>
              <a:buNone/>
            </a:pPr>
            <a:endParaRPr lang="en-US" dirty="0"/>
          </a:p>
          <a:p>
            <a:pPr marL="385608" indent="-165261" rtl="0">
              <a:spcBef>
                <a:spcPts val="589"/>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56</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Принимая решение о страховом покрытии Medicare, важно учитывать преимущества и недостатки планов Medicare Advantage.</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ПОЖАЛУЙСТА, ПОМНИТЕ — Планы Medicare Advantage могут ежегодно вносить изменения в свое покрытие, стоимость, зону обслуживания и многое другое.  Эти изменения отмечаются в «Ежегодном уведомлении об изменениях», которое план рассылает каждый год к концу сентября. Вам следует взглянуть на это уведомление и подумать, будет ли этот план по-прежнему лучшим для вас в следующем году. Вы можете сравнить свой план с другими доступными планами и внести любые изменения в течение ежегодного периода открытой регистрации Medicare.  Это будет обсуждаться далее в Части 4 этой серии.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57</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В дополнение к тому, что мы уже обсудили, многие люди получают медицинскую страховку через другие виды медицинского страхования.</a:t>
            </a:r>
          </a:p>
          <a:p>
            <a:pPr rtl="0"/>
            <a:endParaRPr lang="en-US" dirty="0"/>
          </a:p>
          <a:p>
            <a:pPr marL="171450" indent="-171450" rtl="0">
              <a:buFont typeface="Arial" panose="020B0604020202020204" pitchFamily="34" charset="0"/>
              <a:buChar char="•"/>
            </a:pPr>
            <a:r>
              <a:rPr lang="ru"/>
              <a:t>Некоторые работодатели предоставляют </a:t>
            </a:r>
            <a:r>
              <a:rPr lang="ru" b="1"/>
              <a:t>планы группового медицинского обслуживания пенсионеров.</a:t>
            </a:r>
          </a:p>
          <a:p>
            <a:pPr marL="628650" lvl="1" indent="-171450" rtl="0">
              <a:buFont typeface="Arial" panose="020B0604020202020204" pitchFamily="34" charset="0"/>
              <a:buChar char="•"/>
            </a:pPr>
            <a:r>
              <a:rPr lang="ru"/>
              <a:t>Если ваш работодатель предоставляет план такого типа, важно уточнить в плане подробности покрытия.</a:t>
            </a:r>
          </a:p>
          <a:p>
            <a:pPr marL="628650" lvl="1" indent="-171450" rtl="0">
              <a:buFont typeface="Arial" panose="020B0604020202020204" pitchFamily="34" charset="0"/>
              <a:buChar char="•"/>
            </a:pPr>
            <a:r>
              <a:rPr lang="ru"/>
              <a:t>Некоторые из этих планов предлагают надежное покрытие рецептурных препаратов.  </a:t>
            </a:r>
          </a:p>
          <a:p>
            <a:pPr marL="628650" lvl="1" indent="-171450" rtl="0">
              <a:buFont typeface="Arial" panose="020B0604020202020204" pitchFamily="34" charset="0"/>
              <a:buChar char="•"/>
            </a:pPr>
            <a:r>
              <a:rPr lang="ru"/>
              <a:t>Лучше всего связаться с вашим работодателем или администратором профсоюзных льгот, чтобы узнать, как ваша страховка работает с Medicare.</a:t>
            </a:r>
          </a:p>
          <a:p>
            <a:pPr marL="171450" indent="-171450" rtl="0">
              <a:buFont typeface="Arial" panose="020B0604020202020204" pitchFamily="34" charset="0"/>
              <a:buChar char="•"/>
            </a:pPr>
            <a:r>
              <a:rPr lang="ru"/>
              <a:t>Еще один тип медицинской страховки — военная страховка. Это обеспечивается Администрацией по делам ветеранов (VA) или TriCare.</a:t>
            </a:r>
          </a:p>
          <a:p>
            <a:pPr marL="171450" indent="-171450" rtl="0">
              <a:buFont typeface="Arial" panose="020B0604020202020204" pitchFamily="34" charset="0"/>
              <a:buChar char="•"/>
            </a:pPr>
            <a:r>
              <a:rPr lang="ru"/>
              <a:t>А для тех, у кого ограниченный доход, медицинское страхование доступно через Medicaid и другие программы финансовой помощи. </a:t>
            </a:r>
          </a:p>
          <a:p>
            <a:pPr marL="0" indent="0" rtl="0">
              <a:buFont typeface="Arial" panose="020B0604020202020204" pitchFamily="34" charset="0"/>
              <a:buNone/>
            </a:pP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58</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На этом заканчивается часть 1 программы «Добро пожаловать в программу Medicare».  Я надеюсь, что эта информация была полезной. В следующем разделе этой серии будут рассмотрены основы Medicare, включая части A и B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презентация была предоставлена ​​вам Программой помощи в области медицинского страхования штата Висконсин или SHIP, местной государственной службой, которая предоставляет бесплатную и беспристрастную помощь участникам программы Medicare. Если у вас есть вопросы о Medicare, позвоните по одному из наших бесплатных телефонов доверия или свяжитесь с местным SHIP-консультантом Medicare сегодня. Вам не надо делать это в одиночку!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59</a:t>
            </a:fld>
            <a:endParaRPr lang="en-US"/>
          </a:p>
        </p:txBody>
      </p:sp>
    </p:spTree>
    <p:extLst>
      <p:ext uri="{BB962C8B-B14F-4D97-AF65-F5344CB8AC3E}">
        <p14:creationId xmlns:p14="http://schemas.microsoft.com/office/powerpoint/2010/main" val="400165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ru"/>
              <a:t>Если вы автоматически не становитесь участником, ваша первая возможность зарегистрироваться в программе Medicare предоставляется в течение </a:t>
            </a:r>
            <a:r>
              <a:rPr lang="ru" b="1"/>
              <a:t>периода первоначальной регистрации</a:t>
            </a:r>
            <a:r>
              <a:rPr lang="ru"/>
              <a:t>, который длится 7 месяцев и включает 3 месяца до того, как вам исполнится 65 лет, месяц, когда вам исполняется 65 лет, и 3 месяца после того, как вам исполнилось 65 лет.  Ваше покрытие начинается с момента регистрации. Если вы зарегистрируетесь в течение первых 3 месяцев, ваша страховка начнется в первый день месяца, когда вам исполнится 65 лет. ЕСЛИ вы зарегистрируетесь после этого времени, ваше покрытие начнется позже, в зависимости от даты регистрации.</a:t>
            </a:r>
          </a:p>
          <a:p>
            <a:pPr marL="0" indent="0" rtl="0">
              <a:lnSpc>
                <a:spcPct val="110000"/>
              </a:lnSpc>
              <a:spcBef>
                <a:spcPts val="600"/>
              </a:spcBef>
              <a:buFont typeface="Wingdings" panose="05000000000000000000" pitchFamily="2" charset="2"/>
              <a:buNone/>
            </a:pPr>
            <a:endParaRPr lang="en-US" dirty="0"/>
          </a:p>
          <a:p>
            <a:pPr marL="0" indent="0" rtl="0">
              <a:lnSpc>
                <a:spcPct val="90000"/>
              </a:lnSpc>
              <a:buFont typeface="Wingdings" panose="05000000000000000000" pitchFamily="2" charset="2"/>
              <a:buNone/>
            </a:pPr>
            <a:r>
              <a:rPr lang="ru" sz="2400" b="1">
                <a:cs typeface="Arial" charset="0"/>
              </a:rPr>
              <a:t>Существует также специальный период регистрации.</a:t>
            </a:r>
            <a:r>
              <a:rPr lang="ru" sz="2000">
                <a:cs typeface="Arial" charset="0"/>
              </a:rPr>
              <a:t>Если вы откладываете регистрацию в Части B, потому что вы или ваш(а) супруг(а) все еще работаете и имеете страховое покрытие группового медицинского обслуживания, вы можете зарегистрироваться в течение 8 месяцев после месяца, когда заканчивается групповой план ИЛИ трудоустройство ( в зависимости от того, что наступит раньше).  </a:t>
            </a:r>
            <a:r>
              <a:rPr lang="ru" sz="2000" b="1">
                <a:cs typeface="Arial" charset="0"/>
              </a:rPr>
              <a:t>Штрафа не будет.</a:t>
            </a:r>
          </a:p>
          <a:p>
            <a:pPr rtl="0">
              <a:lnSpc>
                <a:spcPct val="90000"/>
              </a:lnSpc>
            </a:pPr>
            <a:endParaRPr lang="en-US" altLang="en-US" sz="2400" b="1" dirty="0">
              <a:cs typeface="Arial" charset="0"/>
            </a:endParaRPr>
          </a:p>
          <a:p>
            <a:pPr marL="0" indent="0" rtl="0">
              <a:lnSpc>
                <a:spcPct val="90000"/>
              </a:lnSpc>
              <a:buFont typeface="Wingdings" panose="05000000000000000000" pitchFamily="2" charset="2"/>
              <a:buNone/>
            </a:pPr>
            <a:r>
              <a:rPr lang="ru" sz="2400" b="1">
                <a:cs typeface="Arial" charset="0"/>
              </a:rPr>
              <a:t>Общий период регистрации длится </a:t>
            </a:r>
            <a:r>
              <a:rPr lang="ru" sz="2000">
                <a:cs typeface="Arial" charset="0"/>
              </a:rPr>
              <a:t>с 1 января по 31 марта и предназначен для тех, кто не зарегистрировался во время первоначальной регистрации или в течение специального периода регистрации.  Существует </a:t>
            </a:r>
            <a:r>
              <a:rPr lang="ru" sz="2000" b="1">
                <a:cs typeface="Arial" charset="0"/>
              </a:rPr>
              <a:t>Штраф: </a:t>
            </a:r>
            <a:r>
              <a:rPr lang="ru" sz="2000" b="0">
                <a:cs typeface="Arial" charset="0"/>
              </a:rPr>
              <a:t> </a:t>
            </a:r>
            <a:r>
              <a:rPr lang="ru" sz="2000" b="1">
                <a:cs typeface="Arial" charset="0"/>
              </a:rPr>
              <a:t> </a:t>
            </a:r>
            <a:r>
              <a:rPr lang="ru" sz="2000">
                <a:cs typeface="Arial" charset="0"/>
              </a:rPr>
              <a:t>Стоимость страхового взноса по части B будет увеличиваться на 10 % за каждые полные 12 месяцев, в течение которых вы откладываете регистрацию.</a:t>
            </a:r>
            <a:endParaRPr lang="en-US" sz="2000" dirty="0">
              <a:cs typeface="Arial" charset="0"/>
            </a:endParaRPr>
          </a:p>
          <a:p>
            <a:pPr marL="0" indent="0" rtl="0">
              <a:lnSpc>
                <a:spcPct val="90000"/>
              </a:lnSpc>
              <a:buFont typeface="Wingdings" panose="05000000000000000000" pitchFamily="2" charset="2"/>
              <a:buNone/>
            </a:pPr>
            <a:endParaRPr lang="en-US" sz="2000" dirty="0">
              <a:cs typeface="Arial" charset="0"/>
            </a:endParaRPr>
          </a:p>
          <a:p>
            <a:pPr marL="0" indent="0" rtl="0">
              <a:lnSpc>
                <a:spcPct val="90000"/>
              </a:lnSpc>
              <a:buFont typeface="Wingdings" panose="05000000000000000000" pitchFamily="2" charset="2"/>
              <a:buNone/>
            </a:pPr>
            <a:r>
              <a:rPr lang="ru" sz="2000">
                <a:cs typeface="Arial" charset="0"/>
              </a:rPr>
              <a:t>Во избежание штрафа обязательно зарегистрируйтесь в течение периода первоначальной регистрации или специального периода регистрации.</a:t>
            </a:r>
            <a:endParaRPr lang="en-US" sz="2000"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Приветствую и добро пожаловать в данную образовательную серию под названием «Добро пожаловать в программу Medicare».  </a:t>
            </a:r>
          </a:p>
          <a:p>
            <a:pPr rtl="0"/>
            <a:endParaRPr lang="en-US" dirty="0"/>
          </a:p>
          <a:p>
            <a:pPr rtl="0"/>
            <a:r>
              <a:rPr lang="ru"/>
              <a:t>Настоящая программа представлена Департаментом здравоохранения штата Висконсин, который управляет Программой помощи в области медицинского страхования штата Висконсин или SHIP, местной государственной службой для участников программы Medicare.  В каждом штате есть программа SHIP.  В штате Висконсин вы можете получить бесплатную и непредвзятую помощь по программе Medicare от местных SHIP-консультантов или по одной из наших бесплатных линий помощи.</a:t>
            </a:r>
          </a:p>
          <a:p>
            <a:pPr rtl="0"/>
            <a:endParaRPr lang="en-US" b="1" dirty="0"/>
          </a:p>
          <a:p>
            <a:pPr rtl="0"/>
            <a:r>
              <a:rPr lang="ru" b="0"/>
              <a:t>Вы можете скачать слайды к этой презентации, щелкнув ссылку в описании видео на YouTube или перейдя по адресу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60</a:t>
            </a:fld>
            <a:endParaRPr lang="en-US"/>
          </a:p>
        </p:txBody>
      </p:sp>
    </p:spTree>
    <p:extLst>
      <p:ext uri="{BB962C8B-B14F-4D97-AF65-F5344CB8AC3E}">
        <p14:creationId xmlns:p14="http://schemas.microsoft.com/office/powerpoint/2010/main" val="6666316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Этот проект поддерживается грантом Федерального управления общественной жизни.</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61</a:t>
            </a:fld>
            <a:endParaRPr lang="en-US"/>
          </a:p>
        </p:txBody>
      </p:sp>
    </p:spTree>
    <p:extLst>
      <p:ext uri="{BB962C8B-B14F-4D97-AF65-F5344CB8AC3E}">
        <p14:creationId xmlns:p14="http://schemas.microsoft.com/office/powerpoint/2010/main" val="6658000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программа предоставит обзор программы Medicare и представлена 6 разделами:</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 b="1"/>
              <a:t>Вы можете найти эту информацию более подробно в вашем Справочнике Medicare &amp; You, который рассылается по почте участникам программы Medicare, а также на сайте Medicare.gov.  Для облегчения понимания вам предлагается просмотреть части этой серии по порядку.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62</a:t>
            </a:fld>
            <a:endParaRPr lang="en-US"/>
          </a:p>
        </p:txBody>
      </p:sp>
    </p:spTree>
    <p:extLst>
      <p:ext uri="{BB962C8B-B14F-4D97-AF65-F5344CB8AC3E}">
        <p14:creationId xmlns:p14="http://schemas.microsoft.com/office/powerpoint/2010/main" val="40883585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Добро пожаловать в Часть 5 этой образовательной серии.  В этом разделе вы узнаете о страховом покрытии рецептурных препаратов, включая Medicare Часть D и Wisconsin SeniorCare, а также о ежегодном периоде открытой регистрации Medicare.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63</a:t>
            </a:fld>
            <a:endParaRPr lang="en-US"/>
          </a:p>
        </p:txBody>
      </p:sp>
    </p:spTree>
    <p:extLst>
      <p:ext uri="{BB962C8B-B14F-4D97-AF65-F5344CB8AC3E}">
        <p14:creationId xmlns:p14="http://schemas.microsoft.com/office/powerpoint/2010/main" val="1437824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Помните, что есть два способа получить страховое покрытие рецептурных препаратов Medicare Часть D:  Либо через отдельный план Части D, либо через план Medicare Advantage, который включает покрытие лекарств.  И не забывайте о программе помощи по рецептурным препаратам штата Висконсин под названием SeniorCare — мы вернемся к этому через несколько минут.</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64</a:t>
            </a:fld>
            <a:endParaRPr lang="en-US"/>
          </a:p>
        </p:txBody>
      </p:sp>
    </p:spTree>
    <p:extLst>
      <p:ext uri="{BB962C8B-B14F-4D97-AF65-F5344CB8AC3E}">
        <p14:creationId xmlns:p14="http://schemas.microsoft.com/office/powerpoint/2010/main" val="1988816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fontAlgn="base">
              <a:spcBef>
                <a:spcPts val="611"/>
              </a:spcBef>
              <a:buFont typeface="Wingdings" panose="05000000000000000000" pitchFamily="2" charset="2"/>
              <a:buChar char="§"/>
            </a:pPr>
            <a:r>
              <a:rPr lang="ru"/>
              <a:t>Часть D Medicare — это страховое покрытие рецептурных препаратов Medicare.</a:t>
            </a:r>
          </a:p>
          <a:p>
            <a:pPr marL="171450" indent="-171450" rtl="0" fontAlgn="base">
              <a:spcBef>
                <a:spcPts val="611"/>
              </a:spcBef>
              <a:buFont typeface="Wingdings" panose="05000000000000000000" pitchFamily="2" charset="2"/>
              <a:buChar char="§"/>
            </a:pPr>
            <a:r>
              <a:rPr lang="ru"/>
              <a:t>Если вы выбрали Оригинальную программу Medicare и хотите получить страховое покрытие рецептурных препаратов, вы должны выбрать и зарегистрироваться в плане Medicare по рецептурным препаратам. Обычно вы платите ежемесячный страховой взнос.</a:t>
            </a:r>
          </a:p>
          <a:p>
            <a:pPr marL="171450" indent="-171450" rtl="0" fontAlgn="base">
              <a:spcBef>
                <a:spcPts val="611"/>
              </a:spcBef>
              <a:buFont typeface="Wingdings" panose="05000000000000000000" pitchFamily="2" charset="2"/>
              <a:buChar char="§"/>
            </a:pPr>
            <a:r>
              <a:rPr lang="ru"/>
              <a:t>Эти планы находятся в ведении частных компаний, которые сотрудничают с Medicare.</a:t>
            </a:r>
          </a:p>
          <a:p>
            <a:pPr marL="171450" indent="-171450" rtl="0">
              <a:buFont typeface="Wingdings" panose="05000000000000000000" pitchFamily="2" charset="2"/>
              <a:buChar char="§"/>
            </a:pPr>
            <a:r>
              <a:rPr lang="ru"/>
              <a:t>Опять же, покрытие Части D предоставляется в рамках планов Medicare по рецептурным препаратам (PDP) и планов Medicare Advantage с покрытием рецептурных препаратов. </a:t>
            </a:r>
          </a:p>
          <a:p>
            <a:pPr marL="457200" lvl="1" indent="0" algn="l" defTabSz="514324" rtl="0">
              <a:spcBef>
                <a:spcPts val="451"/>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65</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fontAlgn="base">
              <a:spcBef>
                <a:spcPts val="611"/>
              </a:spcBef>
            </a:pPr>
            <a:r>
              <a:rPr lang="ru"/>
              <a:t>Есть определенное время, когда вы можете зарегистрироваться в плане Части D:</a:t>
            </a:r>
          </a:p>
          <a:p>
            <a:pPr rtl="0" fontAlgn="base">
              <a:spcBef>
                <a:spcPts val="611"/>
              </a:spcBef>
            </a:pPr>
            <a:endParaRPr lang="en-US" dirty="0"/>
          </a:p>
          <a:p>
            <a:pPr marL="219065" indent="-219065" defTabSz="514324" rtl="0">
              <a:spcBef>
                <a:spcPts val="451"/>
              </a:spcBef>
              <a:buFont typeface="Wingdings" panose="05000000000000000000" pitchFamily="2" charset="2"/>
              <a:buChar char="§"/>
            </a:pPr>
            <a:r>
              <a:rPr lang="ru" sz="2200">
                <a:solidFill>
                  <a:prstClr val="black"/>
                </a:solidFill>
              </a:rPr>
              <a:t>Ваша первая возможность зарегистрироваться — это период первоначальной регистрации.</a:t>
            </a:r>
          </a:p>
          <a:p>
            <a:pPr marL="676265" lvl="1" indent="-219065" defTabSz="514324" rtl="0">
              <a:spcBef>
                <a:spcPts val="451"/>
              </a:spcBef>
              <a:buFont typeface="Wingdings" panose="05000000000000000000" pitchFamily="2" charset="2"/>
              <a:buChar char="§"/>
            </a:pPr>
            <a:r>
              <a:rPr lang="ru" sz="2000">
                <a:solidFill>
                  <a:prstClr val="black"/>
                </a:solidFill>
              </a:rPr>
              <a:t>Этот период начинается за 3 </a:t>
            </a:r>
            <a:r>
              <a:rPr lang="ru" sz="2000">
                <a:cs typeface="Arial" panose="020B0604020202020204" pitchFamily="34" charset="0"/>
              </a:rPr>
              <a:t>месяца до начала участия в программе Medicare и включает месяц, когда вы начинаете участие в программе Medicare, и 3 месяца после начала участия в программе Medicare.</a:t>
            </a:r>
            <a:endParaRPr lang="en-US" sz="2000" dirty="0">
              <a:solidFill>
                <a:prstClr val="black"/>
              </a:solidFill>
            </a:endParaRPr>
          </a:p>
          <a:p>
            <a:pPr marL="219065" indent="-219065" defTabSz="514324" rtl="0">
              <a:spcBef>
                <a:spcPts val="451"/>
              </a:spcBef>
              <a:buFont typeface="Wingdings" panose="05000000000000000000" pitchFamily="2" charset="2"/>
              <a:buChar char="§"/>
            </a:pPr>
            <a:r>
              <a:rPr lang="ru" sz="2200">
                <a:solidFill>
                  <a:prstClr val="black"/>
                </a:solidFill>
              </a:rPr>
              <a:t>Существует также ежегодный период открытой регистрации.</a:t>
            </a:r>
          </a:p>
          <a:p>
            <a:pPr marL="676265" lvl="1" indent="-219065" defTabSz="514324" rtl="0">
              <a:spcBef>
                <a:spcPts val="451"/>
              </a:spcBef>
              <a:buFont typeface="Wingdings" panose="05000000000000000000" pitchFamily="2" charset="2"/>
              <a:buChar char="§"/>
            </a:pPr>
            <a:r>
              <a:rPr lang="ru" sz="2000">
                <a:cs typeface="Arial" panose="020B0604020202020204" pitchFamily="34" charset="0"/>
              </a:rPr>
              <a:t>То есть с 15 октября по 7 декабря</a:t>
            </a:r>
            <a:r>
              <a:rPr lang="ru" sz="2000" baseline="30000">
                <a:cs typeface="Arial" panose="020B0604020202020204" pitchFamily="34" charset="0"/>
              </a:rPr>
              <a:t> каждого года для покрытия, начиная с 1</a:t>
            </a:r>
            <a:r>
              <a:rPr lang="ru" sz="2000">
                <a:cs typeface="Arial" panose="020B0604020202020204" pitchFamily="34" charset="0"/>
              </a:rPr>
              <a:t>го</a:t>
            </a:r>
            <a:r>
              <a:rPr lang="ru" sz="2000" baseline="30000">
                <a:cs typeface="Arial" panose="020B0604020202020204" pitchFamily="34" charset="0"/>
              </a:rPr>
              <a:t> января следующего года. </a:t>
            </a:r>
            <a:endParaRPr lang="en-US" sz="2000" dirty="0">
              <a:solidFill>
                <a:prstClr val="black"/>
              </a:solidFill>
            </a:endParaRPr>
          </a:p>
          <a:p>
            <a:pPr marL="219065" indent="-219065" defTabSz="514324" rtl="0">
              <a:spcBef>
                <a:spcPts val="451"/>
              </a:spcBef>
              <a:buFont typeface="Wingdings" panose="05000000000000000000" pitchFamily="2" charset="2"/>
              <a:buChar char="§"/>
            </a:pPr>
            <a:r>
              <a:rPr lang="ru" sz="2200">
                <a:solidFill>
                  <a:prstClr val="black"/>
                </a:solidFill>
              </a:rPr>
              <a:t>А для людей, которые уже зарегистрированы в плане Medicare Advantage: существует период открытой регистрации Medicare Advantage: с 1 января по 31 марта — опять же, это только для людей, уже зарегистрированных в плане MA.</a:t>
            </a:r>
          </a:p>
          <a:p>
            <a:pPr marL="219065" indent="-219065" defTabSz="514324" rtl="0">
              <a:spcBef>
                <a:spcPts val="451"/>
              </a:spcBef>
              <a:buFont typeface="Wingdings" panose="05000000000000000000" pitchFamily="2" charset="2"/>
              <a:buChar char="§"/>
            </a:pPr>
            <a:r>
              <a:rPr lang="ru" sz="2200">
                <a:solidFill>
                  <a:prstClr val="black"/>
                </a:solidFill>
              </a:rPr>
              <a:t>Существуют также специальные периоды регистрации.</a:t>
            </a:r>
          </a:p>
          <a:p>
            <a:pPr marL="628650" lvl="1" indent="-171450" rtl="0">
              <a:lnSpc>
                <a:spcPct val="110000"/>
              </a:lnSpc>
              <a:buFont typeface="Arial" panose="020B0604020202020204" pitchFamily="34" charset="0"/>
              <a:buChar char="•"/>
            </a:pPr>
            <a:r>
              <a:rPr lang="ru" b="1"/>
              <a:t>В определенных обстоятельствах, например при выезде из зоны обслуживания вашего плана, вы можете иметь право на специальный период регистрации, который позволит вам изменить покрытие рецептурных препаратов Medicare за пределами других периодов регистрации.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66</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Расходы на планы Medicare Часть D включают страховые взносы, франшизы и доплаты или совместное страхование.</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Стоимость зависит от плана и меняется каждый год.</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Планы части D могут иметь вычитаемую франшизу. Некоторые планы могут не иметь франшизы или иметь более низкую франшизу.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Доплаты и совместное страхование зависят от препарата, плана и аптеки.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Таким образом, ваши расходы на покрытие рецептурных препаратов будут зависеть от выбранного вами плана, от того, какие рецептурные препараты вы принимаете, от того, ходите ли вы в аптеку, входящую в сеть вашего плана, и от того, получаете ли вы дополнительную помощь для оплаты ваших лекарств. (Через несколько минут мы обсудим, как находить и сравнивать планы.)</a:t>
            </a:r>
          </a:p>
          <a:p>
            <a:pPr marL="0" marR="0" lvl="0" indent="0" algn="l" defTabSz="914400" rtl="0" eaLnBrk="1" fontAlgn="auto" latinLnBrk="0" hangingPunct="1">
              <a:lnSpc>
                <a:spcPct val="100000"/>
              </a:lnSpc>
              <a:spcBef>
                <a:spcPts val="0"/>
              </a:spcBef>
              <a:spcAft>
                <a:spcPts val="0"/>
              </a:spcAft>
              <a:buClrTx/>
              <a:buSzTx/>
              <a:buFontTx/>
              <a:buNone/>
              <a:tabLst/>
              <a:defRPr/>
            </a:pPr>
            <a:r>
              <a:rPr lang="ru" b="1"/>
              <a:t>*Обратите внимание: </a:t>
            </a:r>
            <a:r>
              <a:rPr lang="ru"/>
              <a:t>люди с более высокими доходами могут платить дополнительную сумму сверх своих ежемесячных страховых взносов в зависимости от их уровня дохода, указанного в их налоговой декларации. Это относится только к 5% участникам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Расходы меняются каждый год. Чтобы увидеть текущие расходы по Части D, сравните планы на сайте</a:t>
            </a:r>
            <a:r>
              <a:rPr lang="ru" sz="1800" u="sng">
                <a:solidFill>
                  <a:srgbClr val="1F3864"/>
                </a:solidFill>
                <a:effectLst/>
                <a:latin typeface="Calibri" panose="020F0502020204030204" pitchFamily="34" charset="0"/>
                <a:ea typeface="Calibri" panose="020F0502020204030204" pitchFamily="34" charset="0"/>
                <a:hlinkClick r:id="rId3"/>
              </a:rPr>
              <a:t> www.medicare.gov</a:t>
            </a:r>
            <a:r>
              <a:rPr lang="ru"/>
              <a:t>.</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67</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Штраф за позднюю регистрацию в части D — это то, чего вы хотите избежать!</a:t>
            </a:r>
          </a:p>
          <a:p>
            <a:pPr rtl="0"/>
            <a:endParaRPr lang="en-US" dirty="0"/>
          </a:p>
          <a:p>
            <a:pPr rtl="0"/>
            <a:r>
              <a:rPr lang="ru"/>
              <a:t>ЕСЛИ вы не зарегистрируетесь в части D в течение периода первоначальной регистрации и у вас нет другого надежного страхового покрытия лекарств, вы можете подвергнуться штрафу за позднюю регистрацию. Штраф составляет 1% от среднего национального ежемесячного страхового взноса за каждый месяц задержки регистрации, и он будет добавлен к вашему ежемесячному страховому взносу, если вы зарегистрируетесь в плане части D, и будет действовать до тех пор, пока вы зарегистрированы.</a:t>
            </a:r>
          </a:p>
          <a:p>
            <a:pPr rtl="0"/>
            <a:endParaRPr lang="en-US" dirty="0"/>
          </a:p>
          <a:p>
            <a:pPr rtl="0"/>
            <a:r>
              <a:rPr lang="ru"/>
              <a:t>* Надежное покрытие — это другое покрытие рецептурных препаратов, которое, как ожидается, будет выплачиваться в среднем не меньше, чем стандартное покрытие части D Medicare.  Покрытие лекарств для ветеранов и WI SeniorCare считаются заслуживающим доверия страховым покрытием.  Некоторые виды страхового покрытия работодателя также считаются заслуживающим доверия страховым покрытием, но об этом важно спросить.</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68</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1" rtl="0">
              <a:spcBef>
                <a:spcPts val="623"/>
              </a:spcBef>
              <a:defRPr/>
            </a:pPr>
            <a:r>
              <a:rPr lang="ru" b="0" dirty="0">
                <a:solidFill>
                  <a:prstClr val="black"/>
                </a:solidFill>
              </a:rPr>
              <a:t>На этом рисунке показаны этапы покрытия Части D программы Medicare.  Эти суммы меняются каждый год.</a:t>
            </a:r>
          </a:p>
          <a:p>
            <a:pPr marL="0" lvl="1" rtl="0">
              <a:spcBef>
                <a:spcPts val="623"/>
              </a:spcBef>
              <a:defRPr/>
            </a:pPr>
            <a:endParaRPr lang="en-US" b="0" dirty="0">
              <a:solidFill>
                <a:prstClr val="black"/>
              </a:solidFill>
            </a:endParaRPr>
          </a:p>
          <a:p>
            <a:pPr marL="0" lvl="1" rtl="0">
              <a:spcBef>
                <a:spcPts val="623"/>
              </a:spcBef>
              <a:defRPr/>
            </a:pPr>
            <a:r>
              <a:rPr lang="ru" b="0" dirty="0">
                <a:solidFill>
                  <a:prstClr val="black"/>
                </a:solidFill>
              </a:rPr>
              <a:t>Если в вашем плане предусмотрена франшиза, вы оплачиваете полную стоимость лекарств до тех пор, пока не достигнете франшизы.</a:t>
            </a:r>
          </a:p>
          <a:p>
            <a:pPr marL="0" lvl="1" rtl="0">
              <a:spcBef>
                <a:spcPts val="623"/>
              </a:spcBef>
              <a:defRPr/>
            </a:pPr>
            <a:endParaRPr lang="en-US" b="0" dirty="0">
              <a:solidFill>
                <a:prstClr val="black"/>
              </a:solidFill>
            </a:endParaRPr>
          </a:p>
          <a:p>
            <a:pPr marL="171450" lvl="1" indent="-171450" rtl="0">
              <a:spcBef>
                <a:spcPts val="623"/>
              </a:spcBef>
              <a:buFont typeface="Arial" panose="020B0604020202020204" pitchFamily="34" charset="0"/>
              <a:buChar char="•"/>
              <a:defRPr/>
            </a:pPr>
            <a:r>
              <a:rPr lang="ru" b="0" dirty="0">
                <a:solidFill>
                  <a:prstClr val="black"/>
                </a:solidFill>
              </a:rPr>
              <a:t>В течение периода первоначального покрытия вы будете платить либо доплату, либо сумму сострахования за ваши лекарства, которая будет составлять не более 25% от стоимости лекарства (или актуарно эквивалентную многоуровневую структуру). Некоторые планы могут иметь недорогие непатентованные лекарства с очень низкой доплатой в течение этого периода первоначального покрытия.</a:t>
            </a:r>
          </a:p>
          <a:p>
            <a:pPr marL="171450" lvl="1" indent="-171450" rtl="0">
              <a:spcBef>
                <a:spcPts val="623"/>
              </a:spcBef>
              <a:buFont typeface="Arial" panose="020B0604020202020204" pitchFamily="34" charset="0"/>
              <a:buChar char="•"/>
              <a:defRPr/>
            </a:pPr>
            <a:r>
              <a:rPr lang="ru" b="0" dirty="0">
                <a:solidFill>
                  <a:prstClr val="black"/>
                </a:solidFill>
              </a:rPr>
              <a:t>Если ваши общие расходы на лекарства достигают установленного лимита (сумма меняется каждый год), вы достигаете непокрываемого диапазона в страховом покрытии. (Общие расходы на лекарства включают в себя как то, что вы платите, так и то, что ваш план оплачивает за ваши лекарства.) </a:t>
            </a:r>
          </a:p>
          <a:p>
            <a:pPr marL="171450" lvl="1" indent="-171450" rtl="0">
              <a:spcBef>
                <a:spcPts val="623"/>
              </a:spcBef>
              <a:buFont typeface="Arial" panose="020B0604020202020204" pitchFamily="34" charset="0"/>
              <a:buChar char="•"/>
              <a:defRPr/>
            </a:pPr>
            <a:r>
              <a:rPr lang="ru" b="0" dirty="0">
                <a:solidFill>
                  <a:prstClr val="black"/>
                </a:solidFill>
              </a:rPr>
              <a:t>Если ваши общие наличные расходы на лекарства достигают установленного предела (сумма меняется каждый год), вы достигаете периода катастрофического покрытия, </a:t>
            </a:r>
            <a:r>
              <a:rPr lang="ru-RU" sz="1200" b="0" i="0" u="none" strike="noStrike" kern="1200" dirty="0">
                <a:solidFill>
                  <a:schemeClr val="tx1"/>
                </a:solidFill>
                <a:effectLst/>
                <a:latin typeface="+mn-lt"/>
                <a:ea typeface="+mn-ea"/>
                <a:cs typeface="+mn-cs"/>
              </a:rPr>
              <a:t>и вы будете платить 0 долларов за все лекарства до конца года.</a:t>
            </a:r>
            <a:endParaRPr lang="ru" b="0" dirty="0">
              <a:solidFill>
                <a:prstClr val="black"/>
              </a:solidFill>
            </a:endParaRPr>
          </a:p>
          <a:p>
            <a:pPr marL="0" lvl="1" rtl="0">
              <a:spcBef>
                <a:spcPts val="623"/>
              </a:spcBef>
              <a:defRPr/>
            </a:pPr>
            <a:endParaRPr lang="en-US" b="0" dirty="0">
              <a:solidFill>
                <a:prstClr val="black"/>
              </a:solidFill>
            </a:endParaRPr>
          </a:p>
          <a:p>
            <a:pPr marL="0" marR="0" lvl="1" indent="0" algn="l" defTabSz="914400" rtl="0" eaLnBrk="1" fontAlgn="auto" latinLnBrk="0" hangingPunct="1">
              <a:lnSpc>
                <a:spcPct val="100000"/>
              </a:lnSpc>
              <a:spcBef>
                <a:spcPts val="623"/>
              </a:spcBef>
              <a:spcAft>
                <a:spcPts val="0"/>
              </a:spcAft>
              <a:buClrTx/>
              <a:buSzTx/>
              <a:buFontTx/>
              <a:buNone/>
              <a:tabLst/>
              <a:defRPr/>
            </a:pPr>
            <a:r>
              <a:rPr lang="ru" sz="1800" dirty="0">
                <a:effectLst/>
                <a:latin typeface="Segoe UI" panose="020B0502040204020203" pitchFamily="34" charset="0"/>
              </a:rPr>
              <a:t>Доплата за покрываемый инсулин ограничена</a:t>
            </a:r>
            <a:r>
              <a:rPr lang="en-US" sz="1800" dirty="0">
                <a:effectLst/>
                <a:latin typeface="Segoe UI" panose="020B0502040204020203" pitchFamily="34" charset="0"/>
              </a:rPr>
              <a:t> </a:t>
            </a:r>
            <a:r>
              <a:rPr lang="ru-RU" sz="1200" b="0" i="0" u="none" strike="noStrike" kern="1200" dirty="0">
                <a:solidFill>
                  <a:schemeClr val="tx1"/>
                </a:solidFill>
                <a:effectLst/>
                <a:latin typeface="+mn-lt"/>
                <a:ea typeface="+mn-ea"/>
                <a:cs typeface="+mn-cs"/>
              </a:rPr>
              <a:t>месячным запасом.</a:t>
            </a:r>
            <a:endParaRPr lang="en-US" dirty="0"/>
          </a:p>
          <a:p>
            <a:pPr marL="0" marR="0" lvl="1" indent="0" algn="l" defTabSz="914400" rtl="0" eaLnBrk="1" fontAlgn="auto" latinLnBrk="0" hangingPunct="1">
              <a:lnSpc>
                <a:spcPct val="100000"/>
              </a:lnSpc>
              <a:spcBef>
                <a:spcPts val="623"/>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623"/>
              </a:spcBef>
              <a:spcAft>
                <a:spcPts val="0"/>
              </a:spcAft>
              <a:buClrTx/>
              <a:buSzTx/>
              <a:buFontTx/>
              <a:buNone/>
              <a:tabLst/>
              <a:defRPr/>
            </a:pPr>
            <a:r>
              <a:rPr lang="ru" dirty="0"/>
              <a:t>Расходы меняются каждый год. Чтобы просмотреть текущие расходы по Части D, посетите веб-сайт </a:t>
            </a:r>
            <a:r>
              <a:rPr lang="ru"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endParaRPr lang="en-US" dirty="0"/>
          </a:p>
          <a:p>
            <a:pPr marL="0" lvl="1" rtl="0">
              <a:spcBef>
                <a:spcPts val="623"/>
              </a:spcBef>
              <a:defRPr/>
            </a:pPr>
            <a:r>
              <a:rPr lang="ru" b="0" dirty="0">
                <a:solidFill>
                  <a:prstClr val="black"/>
                </a:solidFill>
              </a:rPr>
              <a:t> или сравните планы на сайте www.medicare.gov. </a:t>
            </a:r>
          </a:p>
          <a:p>
            <a:pPr rtl="0">
              <a:spcBef>
                <a:spcPts val="590"/>
              </a:spcBef>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69</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ru" dirty="0"/>
              <a:t>Теперь давайте рассмотрим программу Medicare и страховое покрытие работодателя.  Многие люди продолжают работать после 65 лет, поэтому важно четко понимать эти моменты.  </a:t>
            </a:r>
            <a:r>
              <a:rPr lang="ru" b="1" i="1" dirty="0"/>
              <a:t>Большинство людей получают Часть А бесплатно, поэтому, если они все еще работают, они регистрируются в Части А, но могут отложить Часть В до выхода на пенсию.</a:t>
            </a:r>
          </a:p>
          <a:p>
            <a:pPr rtl="0">
              <a:lnSpc>
                <a:spcPct val="110000"/>
              </a:lnSpc>
              <a:spcBef>
                <a:spcPts val="600"/>
              </a:spcBef>
            </a:pPr>
            <a:endParaRPr lang="en-US" dirty="0"/>
          </a:p>
          <a:p>
            <a:pPr marL="342900" indent="-342900" rtl="0">
              <a:buFont typeface="Arial" panose="020B0604020202020204" pitchFamily="34" charset="0"/>
              <a:buChar char="•"/>
            </a:pPr>
            <a:r>
              <a:rPr lang="ru" sz="2400" b="1" dirty="0"/>
              <a:t>Вы можете отложить регистрацию в программе Medicare, если:</a:t>
            </a:r>
          </a:p>
          <a:p>
            <a:pPr marL="742950" lvl="1" indent="-285750" rtl="0">
              <a:buFont typeface="Arial" panose="020B0604020202020204" pitchFamily="34" charset="0"/>
              <a:buChar char="•"/>
            </a:pPr>
            <a:r>
              <a:rPr lang="ru" dirty="0"/>
              <a:t>Вы/ваш(а) супруг(а) в настоящее время работаете </a:t>
            </a:r>
            <a:r>
              <a:rPr lang="ru" b="1" i="1" dirty="0"/>
              <a:t> и</a:t>
            </a:r>
          </a:p>
          <a:p>
            <a:pPr marL="742950" lvl="1" indent="-285750" rtl="0">
              <a:buFont typeface="Arial" panose="020B0604020202020204" pitchFamily="34" charset="0"/>
              <a:buChar char="•"/>
            </a:pPr>
            <a:r>
              <a:rPr lang="ru" b="0" i="1" dirty="0"/>
              <a:t>Вы застрахованы в рамках группового плана медицинского страхования на основе этой работы</a:t>
            </a:r>
            <a:r>
              <a:rPr lang="ru" b="1" i="1" dirty="0"/>
              <a:t>, и</a:t>
            </a:r>
          </a:p>
          <a:p>
            <a:pPr marL="742950" lvl="1" indent="-285750" rtl="0">
              <a:buFont typeface="Arial" panose="020B0604020202020204" pitchFamily="34" charset="0"/>
              <a:buChar char="•"/>
            </a:pPr>
            <a:r>
              <a:rPr lang="ru" dirty="0"/>
              <a:t>У работодателя более 20 сотрудников (если менее 20 сотрудников, вы должны принять участие в программе Medicare в возрасте 65 лет, даже если вы все еще работаете, поскольку программа Medicare будет считаться основной).</a:t>
            </a:r>
          </a:p>
          <a:p>
            <a:pPr marL="285750" indent="-285750" rtl="0">
              <a:buFont typeface="Arial" panose="020B0604020202020204" pitchFamily="34" charset="0"/>
              <a:buChar char="•"/>
            </a:pPr>
            <a:endParaRPr lang="en-US" dirty="0"/>
          </a:p>
          <a:p>
            <a:pPr marL="342900" indent="-342900" rtl="0">
              <a:buFont typeface="Arial" panose="020B0604020202020204" pitchFamily="34" charset="0"/>
              <a:buChar char="•"/>
            </a:pPr>
            <a:r>
              <a:rPr lang="ru" sz="2400" b="1" dirty="0"/>
              <a:t>Вы можете зарегистрироваться в Medicare в любое время, продолжая активно работать</a:t>
            </a:r>
          </a:p>
          <a:p>
            <a:pPr marL="342900" indent="-342900" rtl="0">
              <a:buFont typeface="Arial" panose="020B0604020202020204" pitchFamily="34" charset="0"/>
              <a:buChar char="•"/>
            </a:pPr>
            <a:r>
              <a:rPr lang="ru" sz="2400" b="1" i="1" dirty="0"/>
              <a:t>Имейте в виду, что если вы задержали часть B из-за текущей работы, вы должны </a:t>
            </a:r>
            <a:r>
              <a:rPr lang="ru" sz="2400" b="1" dirty="0"/>
              <a:t>зарегистрироваться в течение 8 месяцев с даты, когда вы:</a:t>
            </a:r>
          </a:p>
          <a:p>
            <a:pPr marL="742950" lvl="1" indent="-285750" rtl="0">
              <a:buFont typeface="Arial" panose="020B0604020202020204" pitchFamily="34" charset="0"/>
              <a:buChar char="•"/>
            </a:pPr>
            <a:r>
              <a:rPr lang="ru" dirty="0"/>
              <a:t>Прекратите работать (независимо от того, увольняетесь ли вы или выходите на пенсию), или</a:t>
            </a:r>
          </a:p>
          <a:p>
            <a:pPr marL="742950" lvl="1" indent="-285750" rtl="0">
              <a:buFont typeface="Arial" panose="020B0604020202020204" pitchFamily="34" charset="0"/>
              <a:buChar char="•"/>
            </a:pPr>
            <a:r>
              <a:rPr lang="ru" dirty="0"/>
              <a:t>Потеряете медицинскую страховку из-за работы</a:t>
            </a:r>
          </a:p>
          <a:p>
            <a:pPr marL="285750" indent="-285750" rtl="0">
              <a:buFont typeface="Arial" panose="020B0604020202020204" pitchFamily="34" charset="0"/>
              <a:buChar char="•"/>
            </a:pPr>
            <a:endParaRPr lang="en-US" dirty="0"/>
          </a:p>
          <a:p>
            <a:pPr rtl="0"/>
            <a:r>
              <a:rPr lang="ru" b="1" dirty="0"/>
              <a:t>Через 8 месяцев будет применяться штраф за позднюю регистрацию, и вам нужно будет дождаться Общего периода регистрации.</a:t>
            </a:r>
          </a:p>
          <a:p>
            <a:pPr rtl="0">
              <a:lnSpc>
                <a:spcPct val="110000"/>
              </a:lnSpc>
              <a:spcBef>
                <a:spcPts val="600"/>
              </a:spcBef>
            </a:pPr>
            <a:endParaRPr lang="en-US" dirty="0"/>
          </a:p>
          <a:p>
            <a:pPr marL="171450" indent="-171450" rtl="0">
              <a:lnSpc>
                <a:spcPct val="110000"/>
              </a:lnSpc>
              <a:spcBef>
                <a:spcPts val="600"/>
              </a:spcBef>
              <a:buFont typeface="Arial" panose="020B0604020202020204" pitchFamily="34" charset="0"/>
              <a:buChar char="•"/>
            </a:pPr>
            <a:r>
              <a:rPr lang="ru" dirty="0"/>
              <a:t>Обратите внимание, что COBRA и пенсионное страхование не являются действующим страховым покрытием работодателя.  Это означает, что если у вас есть страховка COBRA или пенсионное страхование, и вы не зарегистрируетесь в Medicare в течение периода первоначальной регистрации, будет применяться штраф за позднюю регистрацию, и вам нужно будет дождаться Общего периода регистрации.</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Планы Medicare Часть D покрывают:</a:t>
            </a:r>
          </a:p>
          <a:p>
            <a:pPr rtl="0"/>
            <a:endParaRPr lang="en-US" dirty="0"/>
          </a:p>
          <a:p>
            <a:pPr marL="342900" indent="-342900" rtl="0">
              <a:spcAft>
                <a:spcPts val="600"/>
              </a:spcAft>
              <a:buFont typeface="Wingdings" panose="05000000000000000000" pitchFamily="2" charset="2"/>
              <a:buChar char="§"/>
            </a:pPr>
            <a:r>
              <a:rPr lang="ru" sz="1200">
                <a:cs typeface="Arial" charset="0"/>
              </a:rPr>
              <a:t>Прописанные лекарства.</a:t>
            </a:r>
          </a:p>
          <a:p>
            <a:pPr marL="342900" indent="-342900" rtl="0">
              <a:spcAft>
                <a:spcPts val="600"/>
              </a:spcAft>
              <a:buFont typeface="Wingdings" panose="05000000000000000000" pitchFamily="2" charset="2"/>
              <a:buChar char="§"/>
            </a:pPr>
            <a:r>
              <a:rPr lang="ru" sz="1200">
                <a:cs typeface="Arial" charset="0"/>
              </a:rPr>
              <a:t>Но не все лекарства покрываются всеми планами.  Планы Части D покрывают лекарства, включенные в фармакологический справочник плана или в список покрываемых лекарств.</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ru" sz="1200">
                <a:cs typeface="Arial" charset="0"/>
              </a:rPr>
              <a:t>Планы части D покрывают инсулин, иглы и шприцы для введения инсулина.</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ru" sz="1200">
                <a:cs typeface="Arial" charset="0"/>
              </a:rPr>
              <a:t>Лекарства должны быть для использования по медицинским показаниям, чтобы быть покрыты.</a:t>
            </a:r>
          </a:p>
          <a:p>
            <a:pPr marL="342900" indent="-342900" rtl="0">
              <a:spcAft>
                <a:spcPts val="600"/>
              </a:spcAft>
              <a:buFont typeface="Wingdings" panose="05000000000000000000" pitchFamily="2" charset="2"/>
              <a:buChar char="§"/>
            </a:pPr>
            <a:r>
              <a:rPr lang="ru" sz="1200">
                <a:cs typeface="Arial" charset="0"/>
              </a:rPr>
              <a:t>Закон исключает определенные препараты из покрытия согласно Части D.</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70</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Следующие пункты не покрываются Частью D программы Medicare.  </a:t>
            </a:r>
          </a:p>
          <a:p>
            <a:pPr rtl="0"/>
            <a:endParaRPr lang="en-US" dirty="0"/>
          </a:p>
          <a:p>
            <a:pPr marL="342900" indent="-342900" rtl="0">
              <a:spcAft>
                <a:spcPts val="600"/>
              </a:spcAft>
              <a:buFont typeface="Wingdings" panose="05000000000000000000" pitchFamily="2" charset="2"/>
              <a:buChar char="§"/>
            </a:pPr>
            <a:r>
              <a:rPr lang="ru" sz="2200">
                <a:cs typeface="Arial" charset="0"/>
              </a:rPr>
              <a:t>Лекарства, которых нет в фармакологическом справочнике плана</a:t>
            </a:r>
          </a:p>
          <a:p>
            <a:pPr marL="342900" indent="-342900" rtl="0">
              <a:spcAft>
                <a:spcPts val="600"/>
              </a:spcAft>
              <a:buFont typeface="Wingdings" panose="05000000000000000000" pitchFamily="2" charset="2"/>
              <a:buChar char="§"/>
            </a:pPr>
            <a:r>
              <a:rPr lang="ru" sz="2200">
                <a:cs typeface="Arial" charset="0"/>
              </a:rPr>
              <a:t>Безрецептурные, патентованные препараты</a:t>
            </a:r>
          </a:p>
          <a:p>
            <a:pPr marL="342900" indent="-342900" rtl="0">
              <a:spcAft>
                <a:spcPts val="600"/>
              </a:spcAft>
              <a:buFont typeface="Wingdings" panose="05000000000000000000" pitchFamily="2" charset="2"/>
              <a:buChar char="§"/>
            </a:pPr>
            <a:r>
              <a:rPr lang="ru" sz="2200">
                <a:cs typeface="Arial" charset="0"/>
              </a:rPr>
              <a:t>Препараты, не одобренные Федеральным управлением по лекарственным средствам (FDA)</a:t>
            </a:r>
          </a:p>
          <a:p>
            <a:pPr marL="342900" indent="-342900" rtl="0">
              <a:spcAft>
                <a:spcPts val="600"/>
              </a:spcAft>
              <a:buFont typeface="Wingdings" panose="05000000000000000000" pitchFamily="2" charset="2"/>
              <a:buChar char="§"/>
            </a:pPr>
            <a:r>
              <a:rPr lang="ru" sz="2200">
                <a:cs typeface="Arial" charset="0"/>
              </a:rPr>
              <a:t>Витамины и минералы</a:t>
            </a:r>
          </a:p>
          <a:p>
            <a:pPr marL="342900" indent="-342900" rtl="0">
              <a:spcAft>
                <a:spcPts val="600"/>
              </a:spcAft>
              <a:buFont typeface="Wingdings" panose="05000000000000000000" pitchFamily="2" charset="2"/>
              <a:buChar char="§"/>
            </a:pPr>
            <a:r>
              <a:rPr lang="ru" sz="2200">
                <a:cs typeface="Arial" charset="0"/>
              </a:rPr>
              <a:t>Препараты от кашля</a:t>
            </a:r>
          </a:p>
          <a:p>
            <a:pPr marL="342900" indent="-342900" rtl="0">
              <a:spcAft>
                <a:spcPts val="600"/>
              </a:spcAft>
              <a:buFont typeface="Wingdings" panose="05000000000000000000" pitchFamily="2" charset="2"/>
              <a:buChar char="§"/>
            </a:pPr>
            <a:r>
              <a:rPr lang="ru" sz="2200">
                <a:cs typeface="Arial" charset="0"/>
              </a:rPr>
              <a:t>Лекарства от эректильной дисфункции</a:t>
            </a:r>
          </a:p>
          <a:p>
            <a:pPr marL="342900" indent="-342900" rtl="0">
              <a:buFont typeface="Wingdings" panose="05000000000000000000" pitchFamily="2" charset="2"/>
              <a:buChar char="§"/>
            </a:pPr>
            <a:r>
              <a:rPr lang="ru" sz="2200">
                <a:cs typeface="Arial" charset="0"/>
              </a:rPr>
              <a:t>И Лекарства для косметических целей в т.ч.</a:t>
            </a:r>
          </a:p>
          <a:p>
            <a:pPr marL="800100" lvl="1" indent="-342900" rtl="0">
              <a:buFont typeface="Wingdings" panose="05000000000000000000" pitchFamily="2" charset="2"/>
              <a:buChar char="§"/>
            </a:pPr>
            <a:r>
              <a:rPr lang="ru" sz="2000">
                <a:cs typeface="Arial" charset="0"/>
              </a:rPr>
              <a:t>Потеря веса или увеличение веса, или</a:t>
            </a:r>
          </a:p>
          <a:p>
            <a:pPr marL="800100" lvl="1" indent="-342900" rtl="0">
              <a:buFont typeface="Wingdings" panose="05000000000000000000" pitchFamily="2" charset="2"/>
              <a:buChar char="§"/>
            </a:pPr>
            <a:r>
              <a:rPr lang="ru" sz="2000">
                <a:cs typeface="Arial" charset="0"/>
              </a:rPr>
              <a:t>Выпадение волос</a:t>
            </a:r>
          </a:p>
          <a:p>
            <a:pPr rtl="0"/>
            <a:endParaRPr lang="en-US" dirty="0"/>
          </a:p>
          <a:p>
            <a:pPr rtl="0"/>
            <a:r>
              <a:rPr lang="ru" b="1" i="1">
                <a:highlight>
                  <a:srgbClr val="FFFF00"/>
                </a:highlight>
              </a:rPr>
              <a:t>Кроме того, обратите внимание, что использование рецептурных препаратов «не по прямому назначению» не подпадает под действие Части D. Например, если врач прописывает лекарство для лечения заболевания, но FDA не одобряет использование этого лекарства для этого состояния, тогда препарат не будет покрываться — даже если он включен в формуляр плана для использования при других состояниях!</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71</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dirty="0"/>
              <a:t>Еще одним вариантом покрытия рецептурных препаратов является программа помощи по рецептурным препаратам в штате Висконсин, которая называется SeniorCare.</a:t>
            </a:r>
          </a:p>
          <a:p>
            <a:pPr rtl="0"/>
            <a:endParaRPr lang="en-US" dirty="0"/>
          </a:p>
          <a:p>
            <a:pPr rtl="0"/>
            <a:r>
              <a:rPr lang="ru" dirty="0"/>
              <a:t>Эта программа доступна для жителей Висконсина в возрасте 65 лет и старше, которые являются гражданами США или имеют соответствующий статус иммигранта.  НЕТ ЕЖЕМЕСЯЧНОГО СТРАХОВОГО ВЗНОСА — только ежегодный взнос в размере 30 долларов США. SeniorCare считается надежным покрытием рецептурных препаратов.</a:t>
            </a:r>
          </a:p>
          <a:p>
            <a:pPr rtl="0"/>
            <a:endParaRPr lang="en-US" dirty="0"/>
          </a:p>
          <a:p>
            <a:pPr rtl="0"/>
            <a:r>
              <a:rPr lang="ru" dirty="0"/>
              <a:t>Ваш годовой доход определяет уровень страхового покрытия SeniorCare.  Люди с более низким доходом на уровне 1 SeniorCare не имеют франшизы за свои рецепты, и они платят доплату в размере 5 долларов за непатентованные лекарства и 15 долларов за оригинальные лекарства.  Чтобы получить дополнительную информацию или подать заявку, свяжитесь с SeniorCare через Интернет или позвоните по телефону 1-800-657-2038.</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72</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solidFill>
                  <a:prstClr val="black"/>
                </a:solidFill>
              </a:rPr>
              <a:t>Период ежегодной открытой регистрации для планов Части D и Medicare Advantage проходит с 15 октября по 7 декабря каждого года.  </a:t>
            </a:r>
          </a:p>
          <a:p>
            <a:pPr marL="0" marR="0" lvl="0" indent="0" algn="l" defTabSz="914400" rtl="0" eaLnBrk="1" fontAlgn="auto" latinLnBrk="0" hangingPunct="1">
              <a:lnSpc>
                <a:spcPct val="100000"/>
              </a:lnSpc>
              <a:spcBef>
                <a:spcPts val="0"/>
              </a:spcBef>
              <a:spcAft>
                <a:spcPts val="0"/>
              </a:spcAft>
              <a:buClrTx/>
              <a:buSzTx/>
              <a:buFontTx/>
              <a:buNone/>
              <a:tabLst/>
              <a:defRPr/>
            </a:pPr>
            <a:r>
              <a:rPr lang="ru">
                <a:solidFill>
                  <a:prstClr val="black"/>
                </a:solidFill>
              </a:rPr>
              <a:t>Эти планы представляют собой однолетние контракты, действующие с 1 января по 31</a:t>
            </a:r>
            <a:r>
              <a:rPr lang="ru" baseline="30000">
                <a:solidFill>
                  <a:prstClr val="black"/>
                </a:solidFill>
              </a:rPr>
              <a:t>е</a:t>
            </a:r>
            <a:r>
              <a:rPr lang="ru">
                <a:solidFill>
                  <a:prstClr val="black"/>
                </a:solidFill>
              </a:rPr>
              <a:t>декабря.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solidFill>
                  <a:prstClr val="black"/>
                </a:solidFill>
              </a:rPr>
              <a:t>Планы могут изменять свои детали плана каждый год.  Они</a:t>
            </a:r>
            <a:r>
              <a:rPr lang="ru" b="1">
                <a:solidFill>
                  <a:prstClr val="black"/>
                </a:solidFill>
              </a:rPr>
              <a:t> обязаны отправлять вам Уведомление об изменении каждый год к концу сентября.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solidFill>
                  <a:prstClr val="black"/>
                </a:solidFill>
              </a:rPr>
              <a:t>Используйте ежегодный период открытой регистрации, чтобы просмотреть свой план и сравнить его с другими доступными планами, а также убедиться, что в новом году у вас будет надлежащее покрытие.  Если вы зарегистрируетесь в новом плане, ваше новое покрытие начнется 1 января.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73</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ru" dirty="0"/>
              <a:t>Лучший способ найти и сравнить планы — использовать инструмент сравнения планов, известный как Plan Finder, на веб-сайте Medicare по адресу: www.Medicare.gov.  </a:t>
            </a:r>
          </a:p>
          <a:p>
            <a:pPr marL="0" indent="0" rtl="0">
              <a:buFont typeface="Arial" panose="020B0604020202020204" pitchFamily="34" charset="0"/>
              <a:buNone/>
            </a:pPr>
            <a:endParaRPr lang="en-US" dirty="0"/>
          </a:p>
          <a:p>
            <a:pPr marL="0" indent="0" rtl="0">
              <a:buFont typeface="Arial" panose="020B0604020202020204" pitchFamily="34" charset="0"/>
              <a:buNone/>
            </a:pPr>
            <a:r>
              <a:rPr lang="ru" dirty="0"/>
              <a:t>Чтобы получить помощь по вопросам Medicare или сравнить планы, вы можете позвонить в Medicare напрямую по телефону 1-800-633-4227.</a:t>
            </a:r>
          </a:p>
          <a:p>
            <a:pPr marL="0" indent="0" rtl="0">
              <a:buFont typeface="Arial" panose="020B0604020202020204" pitchFamily="34" charset="0"/>
              <a:buNone/>
            </a:pPr>
            <a:r>
              <a:rPr lang="ru" dirty="0"/>
              <a:t>Вы также можете получить помощь: по горячей линии WI SHIP / Medigap по номеру 1-800-242-1060,</a:t>
            </a:r>
          </a:p>
          <a:p>
            <a:pPr marL="0" indent="0" rtl="0">
              <a:buFont typeface="Arial" panose="020B0604020202020204" pitchFamily="34" charset="0"/>
              <a:buNone/>
            </a:pPr>
            <a:r>
              <a:rPr lang="ru" dirty="0"/>
              <a:t>Или у местных SHIP-консультантов . Вы можете найти местного SHIP-консультанта, связавшись с ресурсным центром по проблемам пожилых людей и инвалидов вашего округа или позвонив по номеру SHIP.</a:t>
            </a:r>
          </a:p>
          <a:p>
            <a:pPr marL="171450" indent="-171450" rtl="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74</a:t>
            </a:fld>
            <a:endParaRPr lang="en-US"/>
          </a:p>
        </p:txBody>
      </p:sp>
    </p:spTree>
    <p:extLst>
      <p:ext uri="{BB962C8B-B14F-4D97-AF65-F5344CB8AC3E}">
        <p14:creationId xmlns:p14="http://schemas.microsoft.com/office/powerpoint/2010/main" val="21748944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b="0" i="0" u="none"/>
              <a:t>ЕСЛИ вам удобно пользоваться компьютером, посетите</a:t>
            </a:r>
            <a:r>
              <a:rPr lang="ru"/>
              <a:t>сайт </a:t>
            </a:r>
            <a:r>
              <a:rPr lang="ru" b="1" u="sng"/>
              <a:t>Medicare.gov </a:t>
            </a:r>
            <a:r>
              <a:rPr lang="ru" b="0" u="none"/>
              <a:t>и нажмите «Найти планы медицинского страхования и лекарств».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ru" b="0" u="none"/>
              <a:t>Это приведет вас к инструменту сравнения планов Medicare, известному как Plan Finder. Средство поиска планов проведет вас через этапы поиска и сравнения планов.  Введя информацию о вашем конкретном лекарстве, предпочитаемую аптеку и почтовый индекс, вы сможете получить оценку своих годовых расходов по каждому из планов, доступных в вашем регионе.  </a:t>
            </a:r>
            <a:r>
              <a:rPr lang="ru"/>
              <a:t>Вы можете зарегистрироваться в плане через Интернет с помощью средства поиска планов Medicare или позвонив в Medicare. Либо вы можете связаться с планом напрямую.  Контактную информацию плана можно найти в системе поиска планов Medicare.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ru" b="0" u="none"/>
              <a:t>Опять же, если у вас нет доступа к компьютеру или вам нужна помощь в поиске и сравнении планов, обязательно позвоните в один из ресурсов, указанных на последнем слайде.  </a:t>
            </a:r>
          </a:p>
          <a:p>
            <a:pPr rtl="0"/>
            <a:endParaRPr lang="en-US" b="0" u="none"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75</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На этом заканчивается часть 1 программы «Добро пожаловать в программу Medicare».  Я надеюсь, что эта информация была полезной. В следующем разделе этой серии будут рассмотрены основы Medicare, включая части A и B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презентация была предоставлена ​​вам Программой помощи в области медицинского страхования штата Висконсин или SHIP, местной государственной службой, которая предоставляет бесплатную и беспристрастную помощь участникам программы Medicare. Если у вас есть вопросы о Medicare, позвоните по одному из наших бесплатных телефонов доверия или свяжитесь с местным SHIP-консультантом Medicare сегодня. Вам не надо делать это в одиночку!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76</a:t>
            </a:fld>
            <a:endParaRPr lang="en-US"/>
          </a:p>
        </p:txBody>
      </p:sp>
    </p:spTree>
    <p:extLst>
      <p:ext uri="{BB962C8B-B14F-4D97-AF65-F5344CB8AC3E}">
        <p14:creationId xmlns:p14="http://schemas.microsoft.com/office/powerpoint/2010/main" val="11732210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Приветствую и добро пожаловать в данную образовательную серию под названием «Добро пожаловать в программу Medicare».  </a:t>
            </a:r>
          </a:p>
          <a:p>
            <a:pPr rtl="0"/>
            <a:endParaRPr lang="en-US" dirty="0"/>
          </a:p>
          <a:p>
            <a:pPr rtl="0"/>
            <a:r>
              <a:rPr lang="ru"/>
              <a:t>Настоящая программа представлена Департаментом здравоохранения штата Висконсин, который управляет Программой помощи в области медицинского страхования штата Висконсин или SHIP, местной государственной службой для участников программы Medicare.  В каждом штате есть программа SHIP.  В штате Висконсин вы можете получить бесплатную и непредвзятую помощь по программе Medicare от местных SHIP-консультантов или по одной из наших бесплатных линий помощи.</a:t>
            </a:r>
          </a:p>
          <a:p>
            <a:pPr rtl="0"/>
            <a:endParaRPr lang="en-US" b="1" dirty="0"/>
          </a:p>
          <a:p>
            <a:pPr rtl="0"/>
            <a:r>
              <a:rPr lang="ru" b="0"/>
              <a:t>Вы можете скачать слайды к этой презентации, щелкнув ссылку в описании видео на YouTube или перейдя по адресу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77</a:t>
            </a:fld>
            <a:endParaRPr lang="en-US"/>
          </a:p>
        </p:txBody>
      </p:sp>
    </p:spTree>
    <p:extLst>
      <p:ext uri="{BB962C8B-B14F-4D97-AF65-F5344CB8AC3E}">
        <p14:creationId xmlns:p14="http://schemas.microsoft.com/office/powerpoint/2010/main" val="3251327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Этот проект поддерживается грантом Федерального управления общественной жизни.</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78</a:t>
            </a:fld>
            <a:endParaRPr lang="en-US"/>
          </a:p>
        </p:txBody>
      </p:sp>
    </p:spTree>
    <p:extLst>
      <p:ext uri="{BB962C8B-B14F-4D97-AF65-F5344CB8AC3E}">
        <p14:creationId xmlns:p14="http://schemas.microsoft.com/office/powerpoint/2010/main" val="21197173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a:t>Эта программа предоставит обзор программы Medicare и представлена 6 разделами:</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 b="1"/>
              <a:t>Вы можете найти эту информацию более подробно в вашем Справочнике Medicare &amp; You, который рассылается по почте участникам программы Medicare, а также на сайте Medicare.gov.  Для облегчения понимания вам предлагается просмотреть части этой серии по порядку.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79</a:t>
            </a:fld>
            <a:endParaRPr lang="en-US"/>
          </a:p>
        </p:txBody>
      </p:sp>
    </p:spTree>
    <p:extLst>
      <p:ext uri="{BB962C8B-B14F-4D97-AF65-F5344CB8AC3E}">
        <p14:creationId xmlns:p14="http://schemas.microsoft.com/office/powerpoint/2010/main" val="195340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defRPr/>
            </a:pPr>
            <a:r>
              <a:rPr lang="ru" b="1"/>
              <a:t>Обязательно соберите некоторую информацию, прежде чем принимать решение о регистрации:</a:t>
            </a:r>
          </a:p>
          <a:p>
            <a:pPr marL="171450" indent="-171450" rtl="0">
              <a:buFont typeface="Arial" panose="020B0604020202020204" pitchFamily="34" charset="0"/>
              <a:buChar char="•"/>
              <a:defRPr/>
            </a:pPr>
            <a:r>
              <a:rPr lang="ru"/>
              <a:t>Если вы работаете и вам исполнилось 65 лет, проверьте свою медицинскому страховку и обратитесь в отдел кадров, чтобы узнать, что вам нужно делать, когда вы получите право на участие в программе Medicare. </a:t>
            </a:r>
          </a:p>
          <a:p>
            <a:pPr marL="171450" indent="-171450" rtl="0">
              <a:buFont typeface="Arial" panose="020B0604020202020204" pitchFamily="34" charset="0"/>
              <a:buChar char="•"/>
              <a:defRPr/>
            </a:pPr>
            <a:r>
              <a:rPr lang="ru"/>
              <a:t>Спросите, нужно ли вам брать Часть А и часть В или только Часть А. Помните правила задержки Части В.</a:t>
            </a:r>
          </a:p>
          <a:p>
            <a:pPr marL="171450" indent="-171450" rtl="0">
              <a:buFont typeface="Arial" panose="020B0604020202020204" pitchFamily="34" charset="0"/>
              <a:buChar char="•"/>
              <a:defRPr/>
            </a:pPr>
            <a:r>
              <a:rPr lang="ru"/>
              <a:t>Если вы решите отложить Часть B, вам необходимо сделать это через Службу социального обеспечения.  После этого у вас будет специальный период регистрации, когда закончится групповое страховое покрытие или, когда закончится ваша работа, в течение которого вы сможете зарегистрироваться в Части B без штрафных санкций.</a:t>
            </a:r>
          </a:p>
          <a:p>
            <a:pPr rtl="0"/>
            <a:endParaRPr lang="en-US" dirty="0"/>
          </a:p>
          <a:p>
            <a:pPr rtl="0"/>
            <a:r>
              <a:rPr lang="ru"/>
              <a:t>И вот важное примечание для всех, у кого есть медицинский сберегательный счет или HSA.</a:t>
            </a:r>
          </a:p>
          <a:p>
            <a:pPr marL="628650" lvl="1" indent="-171450" rtl="0">
              <a:buFont typeface="Arial" panose="020B0604020202020204" pitchFamily="34" charset="0"/>
              <a:buChar char="•"/>
            </a:pPr>
            <a:r>
              <a:rPr lang="ru"/>
              <a:t>Прекратите платить взносы на HAS за шесть месяцев до начала действия Части А во избежание налоговых штрафов.</a:t>
            </a:r>
          </a:p>
          <a:p>
            <a:pPr marL="628650" lvl="1" indent="-171450" rtl="0">
              <a:buFont typeface="Arial" panose="020B0604020202020204" pitchFamily="34" charset="0"/>
              <a:buChar char="•"/>
            </a:pPr>
            <a:r>
              <a:rPr lang="ru"/>
              <a:t>Взносы больше нельзя делать на HSA, если у вас есть Medicare. Даже если у вас есть только Часть А.</a:t>
            </a:r>
          </a:p>
          <a:p>
            <a:pPr marL="628650" lvl="1" indent="-171450" rtl="0">
              <a:buFont typeface="Arial" panose="020B0604020202020204" pitchFamily="34" charset="0"/>
              <a:buChar char="•"/>
            </a:pPr>
            <a:r>
              <a:rPr lang="ru"/>
              <a:t>Если ваш работодатель предлагает программу HSA, обратитесь в отдел кадров, прежде чем регистрироваться в программе Medicare по Части A или B.</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Добро пожаловать в Часть 6 этой серии.  Этот раздел будет содержать информацию о программах Medicare для людей с ограниченным доходом, советы, которые помогут вам защитить себя и предотвратить мошенничество, и завершится обзором и списком доступных ресурсов.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80</a:t>
            </a:fld>
            <a:endParaRPr lang="en-US"/>
          </a:p>
        </p:txBody>
      </p:sp>
    </p:spTree>
    <p:extLst>
      <p:ext uri="{BB962C8B-B14F-4D97-AF65-F5344CB8AC3E}">
        <p14:creationId xmlns:p14="http://schemas.microsoft.com/office/powerpoint/2010/main" val="33355845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dirty="0"/>
              <a:t>Многие люди, участвующие в программе Medicare, сталкиваются с трудностями при оплате медицинских услуг и рецептурных препаратов.  На самом деле мы часто слышим о людях, которым приходится выбирать между оплатой продуктов или оплатой медицинских услуг или лекарств.  </a:t>
            </a:r>
          </a:p>
          <a:p>
            <a:pPr rtl="0"/>
            <a:endParaRPr lang="en-US" dirty="0"/>
          </a:p>
          <a:p>
            <a:pPr rtl="0"/>
            <a:r>
              <a:rPr lang="ru" dirty="0"/>
              <a:t>Если вы знаете кого-либо в такой ситуации, вам будет интересно узнать о некоторых важных программах Medicare, которые могут помочь.</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81</a:t>
            </a:fld>
            <a:endParaRPr lang="en-US"/>
          </a:p>
        </p:txBody>
      </p:sp>
    </p:spTree>
    <p:extLst>
      <p:ext uri="{BB962C8B-B14F-4D97-AF65-F5344CB8AC3E}">
        <p14:creationId xmlns:p14="http://schemas.microsoft.com/office/powerpoint/2010/main" val="3693958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Следующие три программы могут помочь людям с ограниченным доходом.</a:t>
            </a:r>
          </a:p>
          <a:p>
            <a:pPr rtl="0"/>
            <a:endParaRPr lang="en-US" dirty="0"/>
          </a:p>
          <a:p>
            <a:pPr rtl="0">
              <a:spcAft>
                <a:spcPts val="600"/>
              </a:spcAft>
              <a:buFont typeface="Wingdings" panose="05000000000000000000" pitchFamily="2" charset="2"/>
              <a:buChar char="§"/>
              <a:defRPr/>
            </a:pPr>
            <a:r>
              <a:rPr lang="ru" sz="3000" b="1">
                <a:cs typeface="Arial" panose="020B0604020202020204" pitchFamily="34" charset="0"/>
              </a:rPr>
              <a:t>Сберегательные планы Medicare предоставляют помощь от штата людям с ограниченным доходом и ресурсами.</a:t>
            </a:r>
          </a:p>
          <a:p>
            <a:pPr lvl="1" rtl="0">
              <a:buFont typeface="Wingdings" panose="05000000000000000000" pitchFamily="2" charset="2"/>
              <a:buChar char="§"/>
              <a:defRPr/>
            </a:pPr>
            <a:r>
              <a:rPr lang="ru" sz="1800">
                <a:cs typeface="Arial" panose="020B0604020202020204" pitchFamily="34" charset="0"/>
              </a:rPr>
              <a:t>Если вы имеете на это право, ваш страховой взнос Medicare Часть B будет оплачен за вас.</a:t>
            </a:r>
          </a:p>
          <a:p>
            <a:pPr lvl="1" rtl="0">
              <a:buFont typeface="Wingdings" panose="05000000000000000000" pitchFamily="2" charset="2"/>
              <a:buChar char="§"/>
              <a:defRPr/>
            </a:pPr>
            <a:r>
              <a:rPr lang="ru" sz="1800">
                <a:cs typeface="Arial" panose="020B0604020202020204" pitchFamily="34" charset="0"/>
              </a:rPr>
              <a:t>Некоторым людям также выплачиваются доплаты и франшизы Medicare в зависимости от их дохода и имущества.</a:t>
            </a:r>
          </a:p>
          <a:p>
            <a:pPr marL="457200" lvl="1" indent="0" rtl="0">
              <a:buNone/>
              <a:defRPr/>
            </a:pPr>
            <a:endParaRPr lang="en-US" sz="1800" dirty="0">
              <a:cs typeface="Arial" panose="020B0604020202020204" pitchFamily="34" charset="0"/>
            </a:endParaRPr>
          </a:p>
          <a:p>
            <a:pPr rtl="0">
              <a:spcAft>
                <a:spcPts val="600"/>
              </a:spcAft>
              <a:buFont typeface="Wingdings" panose="05000000000000000000" pitchFamily="2" charset="2"/>
              <a:buChar char="§"/>
              <a:defRPr/>
            </a:pPr>
            <a:r>
              <a:rPr lang="ru" sz="3000" b="1">
                <a:cs typeface="Arial" panose="020B0604020202020204" pitchFamily="34" charset="0"/>
              </a:rPr>
              <a:t>Дополнительная помощь — это программа Medicare, предназначенная для помощи людям с ограниченным доходом и ресурсами в оплате рецептурных препаратов Medicare. </a:t>
            </a:r>
          </a:p>
          <a:p>
            <a:pPr lvl="1" rtl="0">
              <a:buFont typeface="Wingdings" panose="05000000000000000000" pitchFamily="2" charset="2"/>
              <a:buChar char="§"/>
              <a:defRPr/>
            </a:pPr>
            <a:r>
              <a:rPr lang="ru" sz="1800">
                <a:cs typeface="Arial" panose="020B0604020202020204" pitchFamily="34" charset="0"/>
              </a:rPr>
              <a:t> Люди, соответствующие требованиям, получат помощь в оплате страховых взносов, франшиз и доплат по плану Части D в зависимости от их дохода и имущества.  У них также НЕ будет непокрываемых диапазонов в покрытии и НИКАКИХ штрафов за позднюю регистрацию.</a:t>
            </a:r>
          </a:p>
          <a:p>
            <a:pPr marL="457200" lvl="1" indent="0" rtl="0">
              <a:spcBef>
                <a:spcPts val="0"/>
              </a:spcBef>
              <a:buNone/>
              <a:defRPr/>
            </a:pPr>
            <a:endParaRPr lang="en-US" b="1" dirty="0">
              <a:cs typeface="Arial" panose="020B0604020202020204" pitchFamily="34" charset="0"/>
            </a:endParaRPr>
          </a:p>
          <a:p>
            <a:pPr rtl="0">
              <a:buFont typeface="Wingdings" panose="05000000000000000000" pitchFamily="2" charset="2"/>
              <a:buChar char="§"/>
              <a:defRPr/>
            </a:pPr>
            <a:r>
              <a:rPr lang="ru" sz="3000" b="1">
                <a:cs typeface="Arial" panose="020B0604020202020204" pitchFamily="34" charset="0"/>
              </a:rPr>
              <a:t>  В последнем разделе серии мы обсудили программу WI SeniorCare.  Это еще одна программа, которая может помочь людям с ограниченным доходом.   </a:t>
            </a:r>
          </a:p>
          <a:p>
            <a:pPr lvl="1" rtl="0">
              <a:buFont typeface="Wingdings" panose="05000000000000000000" pitchFamily="2" charset="2"/>
              <a:buChar char="§"/>
              <a:defRPr/>
            </a:pPr>
            <a:r>
              <a:rPr lang="ru" sz="1800">
                <a:cs typeface="Arial" panose="020B0604020202020204" pitchFamily="34" charset="0"/>
              </a:rPr>
              <a:t> Опять же, уровень помощи по этой программе будет зависеть от годового дохода человека.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82</a:t>
            </a:fld>
            <a:endParaRPr lang="en-US"/>
          </a:p>
        </p:txBody>
      </p:sp>
    </p:spTree>
    <p:extLst>
      <p:ext uri="{BB962C8B-B14F-4D97-AF65-F5344CB8AC3E}">
        <p14:creationId xmlns:p14="http://schemas.microsoft.com/office/powerpoint/2010/main" val="9166594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Каждая программа финансовой помощи имеет различные квалификационные требования. Щелкните ссылки или позвоните по указанным номерам, чтобы узнать, можете ли вы получить помощь от этих программ. Если вам нужна помощь, вы можете обратиться к местному специалисту по льготам для индивидуальной помощи.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83</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Защитите себя и предотвратите мошенничество.  Мошенничество и злоупотребления в рамках программы Medicare случаются, но есть несколько важных вещей, которые вы можете сделать, чтобы предотвратить это и защитить себя.</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84</a:t>
            </a:fld>
            <a:endParaRPr lang="en-US"/>
          </a:p>
        </p:txBody>
      </p:sp>
    </p:spTree>
    <p:extLst>
      <p:ext uri="{BB962C8B-B14F-4D97-AF65-F5344CB8AC3E}">
        <p14:creationId xmlns:p14="http://schemas.microsoft.com/office/powerpoint/2010/main" val="9863122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Висконсинский старший патруль Medicare предлагает несколько шагов:</a:t>
            </a:r>
          </a:p>
          <a:p>
            <a:pPr rtl="0"/>
            <a:endParaRPr lang="en-US" dirty="0"/>
          </a:p>
          <a:p>
            <a:pPr rtl="0"/>
            <a:r>
              <a:rPr lang="ru"/>
              <a:t>Шаг 1:  Защитите себя и других от мошенничества с программой Medicare.</a:t>
            </a:r>
          </a:p>
          <a:p>
            <a:pPr rtl="0"/>
            <a:r>
              <a:rPr lang="ru"/>
              <a:t>Не сообщайте свой номер Medicare никому, кроме вашего врача или другого поставщика услуг Medicare.</a:t>
            </a:r>
          </a:p>
          <a:p>
            <a:pPr rtl="0"/>
            <a:r>
              <a:rPr lang="ru"/>
              <a:t>Что делать: относитесь к своей карте Medicare как к кредитной карте.  Остерегайтесь кражи личных данных. ИМЕЙТЕ в виду, что программа Medicare не звонит и не посещает вас, чтобы что-либо продать.  Будьте осторожны с любыми предложениями «бесплатных» медицинских услуг.  (Помните: если что-то звучит слишком хорошо, чтобы быть правдой, скорее всего, так оно и есть!)  И действительно передайте это — поделитесь этими рекомендациями и запретами с друзьями и семьей.</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85</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Шаг 2:  Выявляйте мошенничество в рамках программы Medicare путем просмотра сводных уведомлений программы Medicare.</a:t>
            </a:r>
          </a:p>
          <a:p>
            <a:pPr rtl="0"/>
            <a:r>
              <a:rPr lang="ru"/>
              <a:t>ЕСЛИ вы зарегистрируетесь на сайте MyMedicare.gov, вы сможете получить доступ к своей личной информации Medicare в Интернете.  </a:t>
            </a:r>
          </a:p>
          <a:p>
            <a:pPr rtl="0"/>
            <a:r>
              <a:rPr lang="ru"/>
              <a:t>Вам также рекомендуется вести личный журнал медицинского обслуживания, где вы можете отслеживать посещения врача и услуги.  Берите его с собой на приемы.  Затем вы можете сравнить сводное уведомление Medicare со своим журналом.</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86</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Сводное уведомление Medicare (MSN) рассылается участникам Medicare ежеквартально.  </a:t>
            </a:r>
            <a:r>
              <a:rPr lang="ru" i="1"/>
              <a:t> </a:t>
            </a:r>
          </a:p>
          <a:p>
            <a:pPr rtl="0"/>
            <a:endParaRPr lang="en-US" dirty="0"/>
          </a:p>
          <a:p>
            <a:pPr rtl="0"/>
            <a:r>
              <a:rPr lang="ru"/>
              <a:t>Обязательно просмотрите его при получении.  </a:t>
            </a:r>
          </a:p>
          <a:p>
            <a:pPr marL="342900" indent="-342900" rtl="0">
              <a:spcAft>
                <a:spcPts val="600"/>
              </a:spcAft>
              <a:buFont typeface="Wingdings" panose="05000000000000000000" pitchFamily="2" charset="2"/>
              <a:buChar char="§"/>
            </a:pPr>
            <a:r>
              <a:rPr lang="ru" sz="1200">
                <a:cs typeface="Arial" charset="0"/>
              </a:rPr>
              <a:t>Это не счет. </a:t>
            </a:r>
          </a:p>
          <a:p>
            <a:pPr marL="342900" indent="-342900" rtl="0">
              <a:spcAft>
                <a:spcPts val="600"/>
              </a:spcAft>
              <a:buFont typeface="Wingdings" panose="05000000000000000000" pitchFamily="2" charset="2"/>
              <a:buChar char="§"/>
            </a:pPr>
            <a:r>
              <a:rPr lang="ru" sz="1200">
                <a:cs typeface="Arial" charset="0"/>
              </a:rPr>
              <a:t>Проверьте правильность написания имени, адреса и номера Medicare.</a:t>
            </a:r>
          </a:p>
          <a:p>
            <a:pPr marL="342900" indent="-342900" rtl="0">
              <a:spcAft>
                <a:spcPts val="600"/>
              </a:spcAft>
              <a:buFont typeface="Wingdings" panose="05000000000000000000" pitchFamily="2" charset="2"/>
              <a:buChar char="§"/>
            </a:pPr>
            <a:r>
              <a:rPr lang="ru" sz="1200">
                <a:cs typeface="Arial" charset="0"/>
              </a:rPr>
              <a:t>Вы получили услугу?—</a:t>
            </a:r>
            <a:r>
              <a:rPr lang="ru" sz="1200" i="1">
                <a:cs typeface="Arial" charset="0"/>
              </a:rPr>
              <a:t>Опять же, сравните ее с вашим медицинским журналом.</a:t>
            </a:r>
            <a:r>
              <a:rPr lang="ru" sz="1200">
                <a:cs typeface="Arial" charset="0"/>
              </a:rPr>
              <a:t>	</a:t>
            </a:r>
          </a:p>
          <a:p>
            <a:pPr marL="342900" indent="-342900" rtl="0">
              <a:spcAft>
                <a:spcPts val="600"/>
              </a:spcAft>
              <a:buFont typeface="Wingdings" panose="05000000000000000000" pitchFamily="2" charset="2"/>
              <a:buChar char="§"/>
            </a:pPr>
            <a:r>
              <a:rPr lang="ru" sz="1200">
                <a:cs typeface="Arial" charset="0"/>
              </a:rPr>
              <a:t>Убедитесь, что ваша заявка обработана и оплачена. Если предмет отклонен, позвоните в офис своего врача, чтобы убедиться, что претензия была правильно закодирована. В противном случае кабинет врача может повторно подать иск.</a:t>
            </a:r>
          </a:p>
          <a:p>
            <a:pPr marL="342900" indent="-342900" rtl="0">
              <a:spcAft>
                <a:spcPts val="600"/>
              </a:spcAft>
              <a:buFont typeface="Wingdings" panose="05000000000000000000" pitchFamily="2" charset="2"/>
              <a:buChar char="§"/>
            </a:pPr>
            <a:r>
              <a:rPr lang="ru" sz="1200">
                <a:cs typeface="Arial" charset="0"/>
              </a:rPr>
              <a:t>Если иск отклонен, у вас есть право на апелляцию.  Срок подачи апелляции составляет 120 дней.</a:t>
            </a:r>
          </a:p>
          <a:p>
            <a:pPr marL="0" indent="0" rtl="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87</a:t>
            </a:fld>
            <a:endParaRPr lang="en-US"/>
          </a:p>
        </p:txBody>
      </p:sp>
    </p:spTree>
    <p:extLst>
      <p:ext uri="{BB962C8B-B14F-4D97-AF65-F5344CB8AC3E}">
        <p14:creationId xmlns:p14="http://schemas.microsoft.com/office/powerpoint/2010/main" val="381378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a:t>И шаг 3:  Сообщайте о любых подозрениях в мошенничестве или злоупотреблениях в рамках программы Medicare.</a:t>
            </a:r>
          </a:p>
          <a:p>
            <a:pPr marL="171450" indent="-171450" rtl="0">
              <a:buFont typeface="Arial" panose="020B0604020202020204" pitchFamily="34" charset="0"/>
              <a:buChar char="•"/>
            </a:pPr>
            <a:r>
              <a:rPr lang="ru"/>
              <a:t>ЕСЛИ вы заметили что-то, что кажется неправильным в вашем счете, первое, что нужно сделать, это позвонить поставщику, чтобы обсудить ваши опасения.</a:t>
            </a:r>
          </a:p>
          <a:p>
            <a:pPr marL="171450" indent="-171450" rtl="0">
              <a:buFont typeface="Arial" panose="020B0604020202020204" pitchFamily="34" charset="0"/>
              <a:buChar char="•"/>
            </a:pPr>
            <a:r>
              <a:rPr lang="ru"/>
              <a:t>Обязательно соберите свою документацию, такую ​​как ваш личный медицинский журнал, выписки о счетах и ​​краткое уведомление программы Medicare. </a:t>
            </a:r>
          </a:p>
          <a:p>
            <a:pPr marL="171450" indent="-171450" rtl="0">
              <a:buFont typeface="Arial" panose="020B0604020202020204" pitchFamily="34" charset="0"/>
              <a:buChar char="•"/>
            </a:pPr>
            <a:r>
              <a:rPr lang="ru"/>
              <a:t>И если проблема не будет решена, обратитесь в Висконсинский старший патруль Medicare за бесплатной и конфиденциальной помощью!</a:t>
            </a:r>
          </a:p>
          <a:p>
            <a:pPr marL="628650" lvl="1" indent="-171450" rtl="0">
              <a:buFont typeface="Arial" panose="020B0604020202020204" pitchFamily="34" charset="0"/>
              <a:buChar char="•"/>
            </a:pPr>
            <a:r>
              <a:rPr lang="ru"/>
              <a:t>Звоните по бесплатному номеру 1-888-818-2611</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88</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3"/>
              </a:spcBef>
              <a:defRPr/>
            </a:pPr>
            <a:r>
              <a:rPr lang="ru"/>
              <a:t>Мы рассмотрели много информации в этой серии из 6 частей, поэтому, прежде чем мы закончим, давайте кратко рассмотрим варианты покрытия, о которых вы узнали.  Помните, что есть два способа получить страховое покрытие Medicare: Оригинальная программа Medicare или план Medicare Advantage.</a:t>
            </a:r>
          </a:p>
          <a:p>
            <a:pPr rtl="0">
              <a:spcBef>
                <a:spcPts val="623"/>
              </a:spcBef>
              <a:defRPr/>
            </a:pPr>
            <a:endParaRPr lang="en-US" dirty="0"/>
          </a:p>
          <a:p>
            <a:pPr marL="239276" indent="-239276" rtl="0">
              <a:spcBef>
                <a:spcPts val="623"/>
              </a:spcBef>
              <a:buFont typeface="Wingdings" panose="05000000000000000000" pitchFamily="2" charset="2"/>
              <a:buChar char="§"/>
              <a:defRPr/>
            </a:pPr>
            <a:r>
              <a:rPr lang="ru" b="1"/>
              <a:t>Оригинальная </a:t>
            </a:r>
            <a:r>
              <a:rPr lang="ru"/>
              <a:t>программа Medicare включает Часть A и/или Часть B. Кроме того, вы можете добавить дополнительное покрытие, например:  </a:t>
            </a:r>
          </a:p>
          <a:p>
            <a:pPr marL="696476" lvl="1" indent="-239276" rtl="0">
              <a:spcBef>
                <a:spcPts val="623"/>
              </a:spcBef>
              <a:buFont typeface="Wingdings" panose="05000000000000000000" pitchFamily="2" charset="2"/>
              <a:buChar char="§"/>
              <a:defRPr/>
            </a:pPr>
            <a:r>
              <a:rPr lang="ru"/>
              <a:t>Полис Medigap для заполнения непокрываемых диапазонов в Оригинальной программе Medicare.</a:t>
            </a:r>
          </a:p>
          <a:p>
            <a:pPr marL="696476" lvl="1" indent="-239276" rtl="0">
              <a:spcBef>
                <a:spcPts val="623"/>
              </a:spcBef>
              <a:buFont typeface="Wingdings" panose="05000000000000000000" pitchFamily="2" charset="2"/>
              <a:buChar char="§"/>
              <a:defRPr/>
            </a:pPr>
            <a:r>
              <a:rPr lang="ru"/>
              <a:t>Вы также можете приобрести страховое покрытие рецептурных препаратов Medicare (Часть D). (И/или SeniorCare.)</a:t>
            </a:r>
          </a:p>
          <a:p>
            <a:pPr marL="239276" indent="-239276" rtl="0">
              <a:spcBef>
                <a:spcPts val="623"/>
              </a:spcBef>
              <a:buFont typeface="Wingdings" panose="05000000000000000000" pitchFamily="2" charset="2"/>
              <a:buChar char="§"/>
              <a:defRPr/>
            </a:pPr>
            <a:endParaRPr lang="en-US" dirty="0"/>
          </a:p>
          <a:p>
            <a:pPr marL="239276" indent="-239276" rtl="0">
              <a:spcBef>
                <a:spcPts val="623"/>
              </a:spcBef>
              <a:buFont typeface="Wingdings" panose="05000000000000000000" pitchFamily="2" charset="2"/>
              <a:buChar char="§"/>
            </a:pPr>
            <a:r>
              <a:rPr lang="ru" b="1"/>
              <a:t>Или вы можете получить страховое покрытие в рамках плана Medicare Advantage, который будет</a:t>
            </a:r>
            <a:r>
              <a:rPr lang="ru"/>
              <a:t> покрывать услуги и расходные материалы Частей A и B и обычно включает покрытие Части D.  Вы можете добавить покрытие лекарств к некоторым типам планов Advantage, если оно еще не включено. (И опять же, помните этот вариант для SeniorCare.)</a:t>
            </a:r>
          </a:p>
          <a:p>
            <a:pPr marL="0" indent="0" rtl="0">
              <a:spcBef>
                <a:spcPts val="623"/>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89</a:t>
            </a:fld>
            <a:endParaRPr lang="en-US"/>
          </a:p>
        </p:txBody>
      </p:sp>
    </p:spTree>
    <p:extLst>
      <p:ext uri="{BB962C8B-B14F-4D97-AF65-F5344CB8AC3E}">
        <p14:creationId xmlns:p14="http://schemas.microsoft.com/office/powerpoint/2010/main" val="175529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b="1"/>
              <a:t>Это образец карты Medicare.</a:t>
            </a:r>
          </a:p>
          <a:p>
            <a:pPr rtl="0"/>
            <a:r>
              <a:rPr lang="ru" b="1"/>
              <a:t>Всегда берегите свою карту!</a:t>
            </a:r>
          </a:p>
          <a:p>
            <a:pPr rtl="0"/>
            <a:endParaRPr lang="en-US" altLang="en-US" b="1" dirty="0"/>
          </a:p>
          <a:p>
            <a:pPr rtl="0" eaLnBrk="1" hangingPunct="1">
              <a:spcBef>
                <a:spcPct val="0"/>
              </a:spcBef>
            </a:pPr>
            <a:r>
              <a:rPr lang="ru"/>
              <a:t>Использование вами карты Medicare будет отличаться в зависимости от выбранного вами типа страхового покрытия Medicare.  Если вы выберете Оригинальную программу Medicare, вы будете использовать красную, белую и синюю карту Medicare при получении медицинской помощи.</a:t>
            </a:r>
          </a:p>
          <a:p>
            <a:pPr rtl="0" eaLnBrk="1" hangingPunct="1">
              <a:spcBef>
                <a:spcPct val="0"/>
              </a:spcBef>
            </a:pPr>
            <a:endParaRPr lang="en-US" altLang="en-US" dirty="0"/>
          </a:p>
          <a:p>
            <a:pPr rtl="0" eaLnBrk="1" hangingPunct="1">
              <a:spcBef>
                <a:spcPct val="0"/>
              </a:spcBef>
            </a:pPr>
            <a:r>
              <a:rPr lang="ru"/>
              <a:t>В вашей карточке также перечислены части Medicare, в которых вы зарегистрированы, и даты их вступления в силу. </a:t>
            </a:r>
          </a:p>
          <a:p>
            <a:pPr rtl="0" eaLnBrk="1" hangingPunct="1">
              <a:spcBef>
                <a:spcPct val="0"/>
              </a:spcBef>
            </a:pPr>
            <a:endParaRPr lang="en-US" altLang="en-US" dirty="0"/>
          </a:p>
          <a:p>
            <a:pPr rtl="0" eaLnBrk="1" hangingPunct="1">
              <a:spcBef>
                <a:spcPct val="0"/>
              </a:spcBef>
            </a:pPr>
            <a:r>
              <a:rPr lang="ru" i="1"/>
              <a:t>(Части A и B программы Medicare — это </a:t>
            </a:r>
            <a:r>
              <a:rPr lang="ru" i="1" u="sng"/>
              <a:t>единственные</a:t>
            </a:r>
            <a:r>
              <a:rPr lang="ru" i="1"/>
              <a:t> части, которые будут отражены в этой карточке.  Части C или D программы Medicare предлагаются частными компаниями.)</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a:t>
            </a:fld>
            <a:endParaRPr lang="en-US"/>
          </a:p>
        </p:txBody>
      </p:sp>
    </p:spTree>
    <p:extLst>
      <p:ext uri="{BB962C8B-B14F-4D97-AF65-F5344CB8AC3E}">
        <p14:creationId xmlns:p14="http://schemas.microsoft.com/office/powerpoint/2010/main" val="33065615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dirty="0"/>
              <a:t>На этом заканчивается часть 1 программы «Добро пожаловать в программу Medicare». Я надеюсь, что эта информация была полезной. В следующем разделе этой серии будут рассмотрены основы Medicare, включая части A и B Medicare.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dirty="0"/>
              <a:t>Эта презентация была предоставлена ​​вам Программой помощи в области медицинского страхования штата Висконсин или SHIP, местной государственной службой, которая предоставляет бесплатную и беспристрастную помощь участникам программы Medicare. Если у вас есть вопросы о Medicare, позвоните по одному из наших бесплатных телефонов доверия или свяжитесь с местным SHIP-консультантом Medicare сегодня. Вам не надо делать это в одиночку!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90</a:t>
            </a:fld>
            <a:endParaRPr lang="en-US"/>
          </a:p>
        </p:txBody>
      </p:sp>
    </p:spTree>
    <p:extLst>
      <p:ext uri="{BB962C8B-B14F-4D97-AF65-F5344CB8AC3E}">
        <p14:creationId xmlns:p14="http://schemas.microsoft.com/office/powerpoint/2010/main" val="53980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ru"/>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
              <a:t>Click to edit Master subtitle style</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rtlCol="0"/>
          <a:lstStyle/>
          <a:p>
            <a:pPr rtl="0"/>
            <a:r>
              <a:rPr lang="ru"/>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rtlCol="0"/>
          <a:lstStyle/>
          <a:p>
            <a:pPr rtl="0"/>
            <a:r>
              <a:rPr lang="ru"/>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rtlCol="0"/>
          <a:lstStyle/>
          <a:p>
            <a:pPr rtl="0"/>
            <a:r>
              <a:rPr lang="ru"/>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
        <p:nvSpPr>
          <p:cNvPr id="7" name="Footer Placeholder 4">
            <a:extLst>
              <a:ext uri="{FF2B5EF4-FFF2-40B4-BE49-F238E27FC236}">
                <a16:creationId xmlns:a16="http://schemas.microsoft.com/office/drawing/2014/main" id="{56DE1503-2989-4D16-B4AA-8C09AF541785}"/>
              </a:ext>
            </a:extLst>
          </p:cNvPr>
          <p:cNvSpPr>
            <a:spLocks noGrp="1"/>
          </p:cNvSpPr>
          <p:nvPr>
            <p:ph type="ftr" sz="quarter" idx="11"/>
          </p:nvPr>
        </p:nvSpPr>
        <p:spPr>
          <a:xfrm>
            <a:off x="4038600" y="6356350"/>
            <a:ext cx="4114800" cy="365125"/>
          </a:xfrm>
          <a:prstGeom prst="rect">
            <a:avLst/>
          </a:prstGeom>
        </p:spPr>
        <p:txBody>
          <a:bodyPr rtlCol="0"/>
          <a:lstStyle/>
          <a:p>
            <a:pPr rtl="0"/>
            <a:r>
              <a:rPr lang="ru"/>
              <a:t>2023 Welcome to Medicare</a:t>
            </a:r>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rtlCol="0" anchor="b"/>
          <a:lstStyle>
            <a:lvl1pPr>
              <a:defRPr sz="6000"/>
            </a:lvl1pPr>
          </a:lstStyle>
          <a:p>
            <a:pPr rtl="0"/>
            <a:r>
              <a:rPr lang="ru"/>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rtlCol="0"/>
          <a:lstStyle/>
          <a:p>
            <a:pPr rtl="0"/>
            <a:r>
              <a:rPr lang="ru"/>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rtlCol="0"/>
          <a:lstStyle/>
          <a:p>
            <a:pPr rtl="0"/>
            <a:r>
              <a:rPr lang="ru"/>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rtlCol="0"/>
          <a:lstStyle/>
          <a:p>
            <a:pPr rtl="0"/>
            <a:r>
              <a:rPr lang="ru"/>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endParaRPr lang="en-US" dirty="0"/>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rtlCol="0" anchor="b"/>
          <a:lstStyle>
            <a:lvl1pPr>
              <a:defRPr sz="3200"/>
            </a:lvl1pPr>
          </a:lstStyle>
          <a:p>
            <a:pPr rtl="0"/>
            <a:r>
              <a:rPr lang="ru"/>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rtlCol="0" anchor="b"/>
          <a:lstStyle>
            <a:lvl1pPr>
              <a:defRPr sz="3200"/>
            </a:lvl1pPr>
          </a:lstStyle>
          <a:p>
            <a:pPr rtl="0"/>
            <a:r>
              <a:rPr lang="ru"/>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oci.wi.gov/Pages/Consumers/PI-002.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6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s://www.dhs.wisconsin.gov/seniorcare/index.htm"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7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https://www.dhs.wisconsin.gov/benefit-specialists/medicare-counseling.ht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png"/></Relationships>
</file>

<file path=ppt/slides/_rels/slide83.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http://www.mymedicare.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986118"/>
            <a:ext cx="9144000" cy="1608384"/>
          </a:xfrm>
        </p:spPr>
        <p:txBody>
          <a:bodyPr rtlCol="0">
            <a:normAutofit fontScale="90000"/>
          </a:bodyPr>
          <a:lstStyle/>
          <a:p>
            <a:pPr rtl="0"/>
            <a:r>
              <a:rPr lang="ru" dirty="0">
                <a:solidFill>
                  <a:schemeClr val="accent1">
                    <a:lumMod val="50000"/>
                  </a:schemeClr>
                </a:solidFill>
                <a:latin typeface="Arial" panose="020B0604020202020204" pitchFamily="34" charset="0"/>
                <a:cs typeface="Arial" panose="020B0604020202020204" pitchFamily="34" charset="0"/>
              </a:rPr>
              <a:t>Добро пожаловать в программу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fontScale="92500"/>
          </a:bodyPr>
          <a:lstStyle/>
          <a:p>
            <a:pPr rtl="0"/>
            <a:r>
              <a:rPr lang="ru" sz="2800">
                <a:solidFill>
                  <a:srgbClr val="FF0000"/>
                </a:solidFill>
                <a:latin typeface="Arial" charset="0"/>
                <a:cs typeface="Arial" charset="0"/>
              </a:rPr>
              <a:t> </a:t>
            </a:r>
            <a:r>
              <a:rPr lang="ru" sz="3200">
                <a:latin typeface="Arial" charset="0"/>
                <a:cs typeface="Arial" charset="0"/>
              </a:rPr>
              <a:t>Образовательная серия для участников программы «Medicare» в Висконсине</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573741" y="1534772"/>
            <a:ext cx="11277600" cy="4201150"/>
          </a:xfrm>
          <a:prstGeom prst="rect">
            <a:avLst/>
          </a:prstGeom>
        </p:spPr>
        <p:txBody>
          <a:bodyPr wrap="square" rtlCol="0">
            <a:spAutoFit/>
          </a:bodyPr>
          <a:lstStyle/>
          <a:p>
            <a:pPr rtl="0">
              <a:spcAft>
                <a:spcPts val="1200"/>
              </a:spcAft>
              <a:defRPr/>
            </a:pPr>
            <a:r>
              <a:rPr lang="ru" sz="3600" dirty="0">
                <a:cs typeface="Arial" panose="020B0604020202020204" pitchFamily="34" charset="0"/>
              </a:rPr>
              <a:t>Чтобы получить </a:t>
            </a:r>
            <a:r>
              <a:rPr lang="ru" sz="3600" b="1" dirty="0">
                <a:cs typeface="Arial" panose="020B0604020202020204" pitchFamily="34" charset="0"/>
              </a:rPr>
              <a:t>бесплатную и </a:t>
            </a:r>
            <a:r>
              <a:rPr lang="ru" sz="3600" dirty="0">
                <a:cs typeface="Arial" panose="020B0604020202020204" pitchFamily="34" charset="0"/>
              </a:rPr>
              <a:t>непредвзятую помощь по программе Medicare, обратитесь в Программу помощи в области медицинского страхования штата Висконсин:</a:t>
            </a:r>
          </a:p>
          <a:p>
            <a:pPr marL="457200" indent="-457200" rtl="0">
              <a:spcAft>
                <a:spcPts val="600"/>
              </a:spcAft>
              <a:buFont typeface="Arial" panose="020B0604020202020204" pitchFamily="34" charset="0"/>
              <a:buChar char="•"/>
              <a:defRPr/>
            </a:pPr>
            <a:r>
              <a:rPr lang="ru" sz="3600" dirty="0">
                <a:cs typeface="Arial" panose="020B0604020202020204" pitchFamily="34" charset="0"/>
              </a:rPr>
              <a:t>Позвоните на горячую линию Medigap по номеру 1-800-242-1060.</a:t>
            </a:r>
          </a:p>
          <a:p>
            <a:pPr marL="457200" indent="-457200" rtl="0">
              <a:spcAft>
                <a:spcPts val="600"/>
              </a:spcAft>
              <a:buFont typeface="Arial" panose="020B0604020202020204" pitchFamily="34" charset="0"/>
              <a:buChar char="•"/>
              <a:defRPr/>
            </a:pPr>
            <a:r>
              <a:rPr lang="ru" sz="3600" dirty="0">
                <a:cs typeface="Arial" panose="020B0604020202020204" pitchFamily="34" charset="0"/>
              </a:rPr>
              <a:t>Посетите веб-сайт Департамента здравоохранения штата Висконсин по адресу </a:t>
            </a:r>
            <a:r>
              <a:rPr lang="ru" sz="3600" dirty="0">
                <a:cs typeface="Arial" panose="020B0604020202020204" pitchFamily="34" charset="0"/>
                <a:hlinkClick r:id="rId3"/>
              </a:rPr>
              <a:t>dhs.wi.gov/medicare-help</a:t>
            </a:r>
            <a:r>
              <a:rPr lang="ru"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661993"/>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3800" dirty="0">
                <a:solidFill>
                  <a:schemeClr val="bg1"/>
                </a:solidFill>
                <a:latin typeface="Arial" panose="020B0604020202020204" pitchFamily="34" charset="0"/>
                <a:cs typeface="Arial" panose="020B0604020202020204" pitchFamily="34" charset="0"/>
              </a:rPr>
              <a:t>Местная помощь для участников программы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308192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1277170"/>
            <a:ext cx="9090213" cy="1317332"/>
          </a:xfrm>
        </p:spPr>
        <p:txBody>
          <a:bodyPr rtlCol="0">
            <a:normAutofit fontScale="90000"/>
          </a:bodyPr>
          <a:lstStyle/>
          <a:p>
            <a:pPr rtl="0"/>
            <a:r>
              <a:rPr lang="ru" dirty="0">
                <a:solidFill>
                  <a:schemeClr val="accent1">
                    <a:lumMod val="50000"/>
                  </a:schemeClr>
                </a:solidFill>
                <a:latin typeface="Arial" panose="020B0604020202020204" pitchFamily="34" charset="0"/>
                <a:cs typeface="Arial" panose="020B0604020202020204" pitchFamily="34" charset="0"/>
              </a:rPr>
              <a:t>Добро пожаловать в программу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fontScale="92500"/>
          </a:bodyPr>
          <a:lstStyle/>
          <a:p>
            <a:pPr rtl="0"/>
            <a:r>
              <a:rPr lang="ru" sz="2800" dirty="0">
                <a:solidFill>
                  <a:srgbClr val="FF0000"/>
                </a:solidFill>
                <a:latin typeface="Arial" charset="0"/>
                <a:cs typeface="Arial" charset="0"/>
              </a:rPr>
              <a:t> </a:t>
            </a:r>
            <a:r>
              <a:rPr lang="ru" sz="3200" dirty="0">
                <a:latin typeface="Arial" charset="0"/>
                <a:cs typeface="Arial" charset="0"/>
              </a:rPr>
              <a:t>Образовательная серия для участников программы «Medicare» в Висконсине</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33999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ru"/>
              <a:t>Отказ от ответственности за грантовое финансирование</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just" rtl="0">
              <a:buNone/>
            </a:pPr>
            <a:r>
              <a:rPr lang="ru" sz="2400">
                <a:latin typeface="Arial" panose="020B0604020202020204" pitchFamily="34" charset="0"/>
                <a:cs typeface="Arial" panose="020B0604020202020204" pitchFamily="34" charset="0"/>
              </a:rPr>
              <a:t>Этот проект был поддержан Департаментом здравоохранения штата Висконсин при финансовой поддержке, полностью или частично, в виде гранта № 90SAPG0091 из США. Управление по общественной жизни, Министерство здравоохранения и социальных служб, Вашингтон, округ Колумбия 20201. Грантополучателям, осуществляющим проекты при поддержке правительства, предлагается свободно высказывать свои выводы и заключения. Таким образом, точки зрения или мнения не обязательно отражают официальную политику ACL (Администрация общественной жизни).</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12</a:t>
            </a:fld>
            <a:endParaRPr lang="en-US"/>
          </a:p>
        </p:txBody>
      </p:sp>
    </p:spTree>
    <p:extLst>
      <p:ext uri="{BB962C8B-B14F-4D97-AF65-F5344CB8AC3E}">
        <p14:creationId xmlns:p14="http://schemas.microsoft.com/office/powerpoint/2010/main" val="95924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558" y="2036858"/>
            <a:ext cx="6962343" cy="652554"/>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 презентации</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324794" y="1647239"/>
            <a:ext cx="7285806" cy="4709111"/>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ru" sz="2600" b="1" dirty="0">
                <a:cs typeface="Arial" panose="020B0604020202020204" pitchFamily="34" charset="0"/>
              </a:rPr>
              <a:t>Часть 1: 	</a:t>
            </a:r>
            <a:r>
              <a:rPr lang="ru" sz="2600" dirty="0">
                <a:cs typeface="Arial" panose="020B0604020202020204" pitchFamily="34" charset="0"/>
              </a:rPr>
              <a:t>Регистрация в программе Medicare </a:t>
            </a:r>
          </a:p>
          <a:p>
            <a:pPr marL="0" indent="0" rtl="0">
              <a:spcAft>
                <a:spcPts val="600"/>
              </a:spcAft>
              <a:buNone/>
            </a:pPr>
            <a:r>
              <a:rPr lang="ru" sz="2600" b="1" dirty="0">
                <a:cs typeface="Arial" panose="020B0604020202020204" pitchFamily="34" charset="0"/>
              </a:rPr>
              <a:t>Часть 2:</a:t>
            </a:r>
            <a:r>
              <a:rPr lang="ru" sz="2600" dirty="0">
                <a:cs typeface="Arial" panose="020B0604020202020204" pitchFamily="34" charset="0"/>
              </a:rPr>
              <a:t>	</a:t>
            </a:r>
            <a:r>
              <a:rPr lang="ru" sz="2600" b="1" dirty="0">
                <a:cs typeface="Arial" panose="020B0604020202020204" pitchFamily="34" charset="0"/>
              </a:rPr>
              <a:t>Основы программы Medicare; Часть А; </a:t>
            </a:r>
            <a:r>
              <a:rPr lang="hu-HU" sz="2600" b="1" dirty="0">
                <a:cs typeface="Arial" panose="020B0604020202020204" pitchFamily="34" charset="0"/>
              </a:rPr>
              <a:t>		</a:t>
            </a:r>
            <a:r>
              <a:rPr lang="ru" sz="2600" b="1" dirty="0">
                <a:cs typeface="Arial" panose="020B0604020202020204" pitchFamily="34" charset="0"/>
              </a:rPr>
              <a:t>Часть В</a:t>
            </a:r>
          </a:p>
          <a:p>
            <a:pPr marL="0" indent="0" rtl="0">
              <a:spcAft>
                <a:spcPts val="600"/>
              </a:spcAft>
              <a:buNone/>
            </a:pPr>
            <a:r>
              <a:rPr lang="ru" sz="2600" b="1" dirty="0">
                <a:cs typeface="Arial" panose="020B0604020202020204" pitchFamily="34" charset="0"/>
              </a:rPr>
              <a:t>Часть 3: </a:t>
            </a:r>
            <a:r>
              <a:rPr lang="hu-HU" sz="2600" b="1" dirty="0">
                <a:cs typeface="Arial" panose="020B0604020202020204" pitchFamily="34" charset="0"/>
              </a:rPr>
              <a:t>	</a:t>
            </a:r>
            <a:r>
              <a:rPr lang="ru" sz="2600" dirty="0">
                <a:cs typeface="Arial" panose="020B0604020202020204" pitchFamily="34" charset="0"/>
              </a:rPr>
              <a:t>Ваш выбор страхового покрытия; </a:t>
            </a:r>
            <a:r>
              <a:rPr lang="hu-HU" sz="2600" dirty="0">
                <a:cs typeface="Arial" panose="020B0604020202020204" pitchFamily="34" charset="0"/>
              </a:rPr>
              <a:t>			</a:t>
            </a:r>
            <a:r>
              <a:rPr lang="ru" sz="2600" dirty="0">
                <a:cs typeface="Arial" panose="020B0604020202020204" pitchFamily="34" charset="0"/>
              </a:rPr>
              <a:t>Оригинальная программа Medicare; 		</a:t>
            </a:r>
            <a:r>
              <a:rPr lang="hu-HU" sz="2600" dirty="0">
                <a:cs typeface="Arial" panose="020B0604020202020204" pitchFamily="34" charset="0"/>
              </a:rPr>
              <a:t>	</a:t>
            </a:r>
            <a:r>
              <a:rPr lang="ru" sz="2600" dirty="0">
                <a:cs typeface="Arial" panose="020B0604020202020204" pitchFamily="34" charset="0"/>
              </a:rPr>
              <a:t>Страхование Medigap</a:t>
            </a:r>
          </a:p>
          <a:p>
            <a:pPr marL="0" indent="0" rtl="0">
              <a:spcAft>
                <a:spcPts val="600"/>
              </a:spcAft>
              <a:buNone/>
            </a:pPr>
            <a:r>
              <a:rPr lang="ru" sz="2600" b="1" dirty="0">
                <a:cs typeface="Arial" panose="020B0604020202020204" pitchFamily="34" charset="0"/>
              </a:rPr>
              <a:t>Часть 4:</a:t>
            </a:r>
            <a:r>
              <a:rPr lang="hu-HU" sz="2600" b="1" dirty="0">
                <a:cs typeface="Arial" panose="020B0604020202020204" pitchFamily="34" charset="0"/>
              </a:rPr>
              <a:t>	</a:t>
            </a:r>
            <a:r>
              <a:rPr lang="ru" sz="2600" b="1" dirty="0">
                <a:cs typeface="Arial" panose="020B0604020202020204" pitchFamily="34" charset="0"/>
              </a:rPr>
              <a:t> </a:t>
            </a:r>
            <a:r>
              <a:rPr lang="ru" sz="2600" dirty="0">
                <a:cs typeface="Arial" panose="020B0604020202020204" pitchFamily="34" charset="0"/>
              </a:rPr>
              <a:t>Планы Medicare Advantage (часть C);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Другие типы покрытия </a:t>
            </a:r>
          </a:p>
          <a:p>
            <a:pPr marL="0" indent="0" rtl="0">
              <a:spcAft>
                <a:spcPts val="600"/>
              </a:spcAft>
              <a:buNone/>
            </a:pPr>
            <a:r>
              <a:rPr lang="ru" sz="2600" b="1" dirty="0">
                <a:cs typeface="Arial" panose="020B0604020202020204" pitchFamily="34" charset="0"/>
              </a:rPr>
              <a:t>Часть 5: 	</a:t>
            </a:r>
            <a:r>
              <a:rPr lang="ru" sz="2600" dirty="0">
                <a:cs typeface="Arial" panose="020B0604020202020204" pitchFamily="34" charset="0"/>
              </a:rPr>
              <a:t>Medicare часть D; SeniorCare;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Ежегодный период открытой регистрации</a:t>
            </a:r>
          </a:p>
          <a:p>
            <a:pPr marL="0" indent="0" rtl="0">
              <a:buNone/>
            </a:pPr>
            <a:r>
              <a:rPr lang="ru" sz="2600" b="1" dirty="0">
                <a:cs typeface="Arial" panose="020B0604020202020204" pitchFamily="34" charset="0"/>
              </a:rPr>
              <a:t>Часть 6:</a:t>
            </a:r>
            <a:r>
              <a:rPr lang="hu-HU" sz="2600" b="1" dirty="0">
                <a:cs typeface="Arial" panose="020B0604020202020204" pitchFamily="34" charset="0"/>
              </a:rPr>
              <a:t>	</a:t>
            </a:r>
            <a:r>
              <a:rPr lang="ru" sz="2600" b="1" dirty="0">
                <a:cs typeface="Arial" panose="020B0604020202020204" pitchFamily="34" charset="0"/>
              </a:rPr>
              <a:t> </a:t>
            </a:r>
            <a:r>
              <a:rPr lang="ru" sz="2600" dirty="0">
                <a:cs typeface="Arial" panose="020B0604020202020204" pitchFamily="34" charset="0"/>
              </a:rPr>
              <a:t>Помощь людям с ограниченным доходом; 		Защитите себя и предотвратите </a:t>
            </a:r>
            <a:r>
              <a:rPr lang="hu-HU" sz="2600" dirty="0">
                <a:cs typeface="Arial" panose="020B0604020202020204" pitchFamily="34" charset="0"/>
              </a:rPr>
              <a:t>			</a:t>
            </a:r>
            <a:r>
              <a:rPr lang="ru" sz="2600" dirty="0">
                <a:cs typeface="Arial" panose="020B0604020202020204" pitchFamily="34" charset="0"/>
              </a:rPr>
              <a:t>мошенничество;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Обзор и ресурсы</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9144000" y="5196755"/>
            <a:ext cx="2538806" cy="113877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ru" sz="1700" dirty="0"/>
              <a:t>Более подробную информацию можно найти в </a:t>
            </a:r>
            <a:r>
              <a:rPr lang="ru" sz="1700" dirty="0">
                <a:hlinkClick r:id="rId3"/>
              </a:rPr>
              <a:t>справочнике Medicare &amp; You</a:t>
            </a:r>
            <a:r>
              <a:rPr lang="ru" sz="1700" dirty="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13</a:t>
            </a:fld>
            <a:endParaRPr lang="en-US" dirty="0"/>
          </a:p>
        </p:txBody>
      </p:sp>
      <p:pic>
        <p:nvPicPr>
          <p:cNvPr id="5" name="Picture 4" descr="A close-up of a poster&#10;&#10;AI-generated content may be incorrect.">
            <a:extLst>
              <a:ext uri="{FF2B5EF4-FFF2-40B4-BE49-F238E27FC236}">
                <a16:creationId xmlns:a16="http://schemas.microsoft.com/office/drawing/2014/main" id="{F08EAAC7-6C9B-A27E-243D-B1C25EA8D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8318" y="1527541"/>
            <a:ext cx="2738379" cy="3546791"/>
          </a:xfrm>
          <a:prstGeom prst="rect">
            <a:avLst/>
          </a:prstGeom>
        </p:spPr>
      </p:pic>
    </p:spTree>
    <p:extLst>
      <p:ext uri="{BB962C8B-B14F-4D97-AF65-F5344CB8AC3E}">
        <p14:creationId xmlns:p14="http://schemas.microsoft.com/office/powerpoint/2010/main" val="148838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838200" y="1688070"/>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ru" sz="5400" b="1" dirty="0"/>
              <a:t>Часть 2</a:t>
            </a:r>
          </a:p>
          <a:p>
            <a:pPr marL="0" indent="0" rtl="0">
              <a:spcAft>
                <a:spcPts val="1200"/>
              </a:spcAft>
              <a:buNone/>
            </a:pPr>
            <a:r>
              <a:rPr lang="ru" sz="3600" dirty="0">
                <a:cs typeface="Arial" panose="020B0604020202020204" pitchFamily="34" charset="0"/>
              </a:rPr>
              <a:t>Основы </a:t>
            </a:r>
            <a:endParaRPr lang="hu-HU" sz="3600" dirty="0">
              <a:cs typeface="Arial" panose="020B0604020202020204" pitchFamily="34" charset="0"/>
            </a:endParaRPr>
          </a:p>
          <a:p>
            <a:pPr marL="0" indent="0" rtl="0">
              <a:spcAft>
                <a:spcPts val="1200"/>
              </a:spcAft>
              <a:buNone/>
            </a:pPr>
            <a:r>
              <a:rPr lang="ru" sz="3600" dirty="0">
                <a:cs typeface="Arial" panose="020B0604020202020204" pitchFamily="34" charset="0"/>
              </a:rPr>
              <a:t>программы </a:t>
            </a:r>
            <a:endParaRPr lang="hu-HU" sz="3600" dirty="0">
              <a:cs typeface="Arial" panose="020B0604020202020204" pitchFamily="34" charset="0"/>
            </a:endParaRPr>
          </a:p>
          <a:p>
            <a:pPr marL="0" indent="0" rtl="0">
              <a:spcAft>
                <a:spcPts val="1200"/>
              </a:spcAft>
              <a:buNone/>
            </a:pPr>
            <a:r>
              <a:rPr lang="ru" sz="3600" dirty="0">
                <a:cs typeface="Arial" panose="020B0604020202020204" pitchFamily="34" charset="0"/>
              </a:rPr>
              <a:t>Medicare</a:t>
            </a:r>
            <a:endParaRPr lang="en-US" sz="3600" dirty="0"/>
          </a:p>
          <a:p>
            <a:pPr lvl="1" rtl="0">
              <a:buFont typeface="Wingdings" panose="05000000000000000000" pitchFamily="2" charset="2"/>
              <a:buChar char="§"/>
            </a:pPr>
            <a:endParaRPr lang="en-US" dirty="0"/>
          </a:p>
        </p:txBody>
      </p:sp>
      <p:pic>
        <p:nvPicPr>
          <p:cNvPr id="3" name="Picture 2">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4532244" y="1490457"/>
            <a:ext cx="7659756" cy="4160701"/>
          </a:xfrm>
          <a:prstGeom prst="rect">
            <a:avLst/>
          </a:prstGeom>
        </p:spPr>
      </p:pic>
      <p:pic>
        <p:nvPicPr>
          <p:cNvPr id="9" name="Picture 8">
            <a:extLst>
              <a:ext uri="{FF2B5EF4-FFF2-40B4-BE49-F238E27FC236}">
                <a16:creationId xmlns:a16="http://schemas.microsoft.com/office/drawing/2014/main" id="{B2A81A2E-C4E2-4142-9D7F-A810CDE815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70" y="5522772"/>
            <a:ext cx="2855189" cy="896741"/>
          </a:xfrm>
          <a:prstGeom prst="rect">
            <a:avLst/>
          </a:prstGeom>
          <a:noFill/>
          <a:ln>
            <a:noFill/>
          </a:ln>
        </p:spPr>
      </p:pic>
    </p:spTree>
    <p:extLst>
      <p:ext uri="{BB962C8B-B14F-4D97-AF65-F5344CB8AC3E}">
        <p14:creationId xmlns:p14="http://schemas.microsoft.com/office/powerpoint/2010/main" val="67738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Основы программы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4AD5AB41-F4F9-4801-8458-7FF81BDB6F0C}"/>
              </a:ext>
            </a:extLst>
          </p:cNvPr>
          <p:cNvGraphicFramePr>
            <a:graphicFrameLocks/>
          </p:cNvGraphicFramePr>
          <p:nvPr>
            <p:extLst>
              <p:ext uri="{D42A27DB-BD31-4B8C-83A1-F6EECF244321}">
                <p14:modId xmlns:p14="http://schemas.microsoft.com/office/powerpoint/2010/main" val="3063339279"/>
              </p:ext>
            </p:extLst>
          </p:nvPr>
        </p:nvGraphicFramePr>
        <p:xfrm>
          <a:off x="1891440" y="1107996"/>
          <a:ext cx="10121265" cy="5760720"/>
        </p:xfrm>
        <a:graphic>
          <a:graphicData uri="http://schemas.openxmlformats.org/drawingml/2006/table">
            <a:tbl>
              <a:tblPr firstRow="1" bandRow="1">
                <a:tableStyleId>{3B4B98B0-60AC-42C2-AFA5-B58CD77FA1E5}</a:tableStyleId>
              </a:tblPr>
              <a:tblGrid>
                <a:gridCol w="3603783">
                  <a:extLst>
                    <a:ext uri="{9D8B030D-6E8A-4147-A177-3AD203B41FA5}">
                      <a16:colId xmlns:a16="http://schemas.microsoft.com/office/drawing/2014/main" val="20001"/>
                    </a:ext>
                  </a:extLst>
                </a:gridCol>
                <a:gridCol w="6517482">
                  <a:extLst>
                    <a:ext uri="{9D8B030D-6E8A-4147-A177-3AD203B41FA5}">
                      <a16:colId xmlns:a16="http://schemas.microsoft.com/office/drawing/2014/main" val="20002"/>
                    </a:ext>
                  </a:extLst>
                </a:gridCol>
              </a:tblGrid>
              <a:tr h="388064">
                <a:tc>
                  <a:txBody>
                    <a:bodyPr/>
                    <a:lstStyle/>
                    <a:p>
                      <a:pPr algn="l" rtl="0"/>
                      <a:r>
                        <a:rPr lang="ru" sz="2200" b="1"/>
                        <a:t>Часть программы Medicare</a:t>
                      </a:r>
                      <a:endParaRPr lang="en-US" sz="2200" b="1" dirty="0">
                        <a:latin typeface="Arial" pitchFamily="34" charset="0"/>
                        <a:cs typeface="Arial" pitchFamily="34" charset="0"/>
                      </a:endParaRPr>
                    </a:p>
                  </a:txBody>
                  <a:tcPr/>
                </a:tc>
                <a:tc>
                  <a:txBody>
                    <a:bodyPr/>
                    <a:lstStyle/>
                    <a:p>
                      <a:pPr rtl="0"/>
                      <a:r>
                        <a:rPr lang="ru" sz="2200"/>
                        <a:t>Что она охватывает</a:t>
                      </a:r>
                      <a:endParaRPr lang="en-US" sz="2200" dirty="0">
                        <a:latin typeface="Arial" pitchFamily="34" charset="0"/>
                        <a:cs typeface="Arial" pitchFamily="34" charset="0"/>
                      </a:endParaRPr>
                    </a:p>
                  </a:txBody>
                  <a:tcPr/>
                </a:tc>
                <a:extLst>
                  <a:ext uri="{0D108BD9-81ED-4DB2-BD59-A6C34878D82A}">
                    <a16:rowId xmlns:a16="http://schemas.microsoft.com/office/drawing/2014/main" val="10000"/>
                  </a:ext>
                </a:extLst>
              </a:tr>
              <a:tr h="1047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 sz="2200" b="1" dirty="0"/>
                        <a:t>Часть А </a:t>
                      </a:r>
                      <a:br>
                        <a:rPr lang="en-US" sz="2200" b="1" dirty="0"/>
                      </a:br>
                      <a:r>
                        <a:rPr lang="ru" sz="2200" b="1" dirty="0"/>
                        <a:t>(больничная страховка)</a:t>
                      </a:r>
                      <a:endParaRPr lang="en-US" sz="2200" b="1" dirty="0">
                        <a:latin typeface="Arial" pitchFamily="34" charset="0"/>
                        <a:cs typeface="Arial" pitchFamily="34" charset="0"/>
                      </a:endParaRPr>
                    </a:p>
                  </a:txBody>
                  <a:tcPr marL="137160" marR="13716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 sz="2000"/>
                        <a:t>Помогает покрыть стационарное лечение в больницах и учреждениях квалифицированного сестринского ухода, а также уход в хосписе, некоторые медицинские услуги на дому и переливание крови.</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4"/>
                  </a:ext>
                </a:extLst>
              </a:tr>
              <a:tr h="806911">
                <a:tc>
                  <a:txBody>
                    <a:bodyPr/>
                    <a:lstStyle/>
                    <a:p>
                      <a:pPr algn="l" rtl="0"/>
                      <a:r>
                        <a:rPr lang="ru" sz="2200" b="1"/>
                        <a:t>Часть В </a:t>
                      </a:r>
                      <a:br>
                        <a:rPr lang="en-US" sz="2200" b="1" dirty="0"/>
                      </a:br>
                      <a:r>
                        <a:rPr lang="ru" sz="2200" b="1"/>
                        <a:t>(Медицинская страховка)</a:t>
                      </a:r>
                      <a:endParaRPr lang="en-US" sz="2200" b="1" dirty="0">
                        <a:latin typeface="Arial" pitchFamily="34" charset="0"/>
                        <a:cs typeface="Arial" pitchFamily="34" charset="0"/>
                      </a:endParaRPr>
                    </a:p>
                  </a:txBody>
                  <a:tcPr marL="137160" marR="137160" marT="137160" marB="137160"/>
                </a:tc>
                <a:tc>
                  <a:txBody>
                    <a:bodyPr/>
                    <a:lstStyle/>
                    <a:p>
                      <a:pPr rtl="0"/>
                      <a:r>
                        <a:rPr lang="ru" sz="2000" dirty="0"/>
                        <a:t>Помогает покрыть услуги врачей, амбулаторное лечение, уход на дому и некоторые профилактические услуги.</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1"/>
                  </a:ext>
                </a:extLst>
              </a:tr>
              <a:tr h="926196">
                <a:tc>
                  <a:txBody>
                    <a:bodyPr/>
                    <a:lstStyle/>
                    <a:p>
                      <a:pPr algn="l" rtl="0"/>
                      <a:r>
                        <a:rPr lang="ru" sz="2200" b="1"/>
                        <a:t>Medicare Advantage </a:t>
                      </a:r>
                    </a:p>
                    <a:p>
                      <a:pPr algn="l" rtl="0"/>
                      <a:r>
                        <a:rPr lang="ru" sz="2200" b="1"/>
                        <a:t>(также известна как Часть C)</a:t>
                      </a:r>
                      <a:br>
                        <a:rPr lang="en-US" sz="2200" b="1" dirty="0"/>
                      </a:br>
                      <a:endParaRPr lang="en-US" sz="2200" b="1" dirty="0">
                        <a:latin typeface="Arial" pitchFamily="34" charset="0"/>
                        <a:cs typeface="Arial" pitchFamily="34" charset="0"/>
                      </a:endParaRPr>
                    </a:p>
                  </a:txBody>
                  <a:tcPr marL="137160" marR="137160" marT="137160" marB="137160"/>
                </a:tc>
                <a:tc>
                  <a:txBody>
                    <a:bodyPr/>
                    <a:lstStyle/>
                    <a:p>
                      <a:pPr rtl="0"/>
                      <a:r>
                        <a:rPr lang="ru" sz="2000"/>
                        <a:t>Альтернатива оригинальной программе Medicare, управляемая частными страховыми компаниями согласно контракту с Medicare. Включает Части A и B и обычно Часть D.</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2"/>
                  </a:ext>
                </a:extLst>
              </a:tr>
              <a:tr h="970159">
                <a:tc>
                  <a:txBody>
                    <a:bodyPr/>
                    <a:lstStyle/>
                    <a:p>
                      <a:pPr algn="l" rtl="0"/>
                      <a:r>
                        <a:rPr lang="ru" sz="2200" b="1"/>
                        <a:t>Часть D</a:t>
                      </a:r>
                      <a:br>
                        <a:rPr lang="en-US" sz="2200" b="1" dirty="0"/>
                      </a:br>
                      <a:r>
                        <a:rPr lang="ru" sz="2200" b="1"/>
                        <a:t>(Страховое покрытие рецептурных препаратов)</a:t>
                      </a:r>
                      <a:endParaRPr lang="en-US" sz="2200" b="1" dirty="0">
                        <a:latin typeface="Arial" pitchFamily="34" charset="0"/>
                        <a:cs typeface="Arial" pitchFamily="34" charset="0"/>
                      </a:endParaRPr>
                    </a:p>
                  </a:txBody>
                  <a:tcPr marL="137160" marR="137160" marT="137160" marB="137160"/>
                </a:tc>
                <a:tc>
                  <a:txBody>
                    <a:bodyPr/>
                    <a:lstStyle/>
                    <a:p>
                      <a:pPr rtl="0"/>
                      <a:r>
                        <a:rPr lang="ru" sz="2000" dirty="0"/>
                        <a:t>Помогает покрыть страховкой рецептурные препараты. Управление осуществляется частными страховыми компаниями согласно контракту с Medicare.</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15</a:t>
            </a:fld>
            <a:endParaRPr lang="en-US"/>
          </a:p>
        </p:txBody>
      </p:sp>
      <p:pic>
        <p:nvPicPr>
          <p:cNvPr id="6" name="Picture 5" title="Part A icon">
            <a:extLst>
              <a:ext uri="{FF2B5EF4-FFF2-40B4-BE49-F238E27FC236}">
                <a16:creationId xmlns:a16="http://schemas.microsoft.com/office/drawing/2014/main" id="{BF5C7363-9BDA-4A9C-AAB6-A35F39BACB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152" y="1736747"/>
            <a:ext cx="1272288" cy="703614"/>
          </a:xfrm>
          <a:prstGeom prst="rect">
            <a:avLst/>
          </a:prstGeom>
          <a:ln>
            <a:solidFill>
              <a:schemeClr val="bg1"/>
            </a:solidFill>
          </a:ln>
        </p:spPr>
      </p:pic>
      <p:pic>
        <p:nvPicPr>
          <p:cNvPr id="9" name="Picture 8" title="Part B icon">
            <a:extLst>
              <a:ext uri="{FF2B5EF4-FFF2-40B4-BE49-F238E27FC236}">
                <a16:creationId xmlns:a16="http://schemas.microsoft.com/office/drawing/2014/main" id="{D3136751-03C7-405B-AF13-00C8FC8295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372" y="2796885"/>
            <a:ext cx="803847" cy="837592"/>
          </a:xfrm>
          <a:prstGeom prst="rect">
            <a:avLst/>
          </a:prstGeom>
        </p:spPr>
      </p:pic>
      <p:pic>
        <p:nvPicPr>
          <p:cNvPr id="11" name="Picture 10" title="Grouping of Orginal Medicare">
            <a:extLst>
              <a:ext uri="{FF2B5EF4-FFF2-40B4-BE49-F238E27FC236}">
                <a16:creationId xmlns:a16="http://schemas.microsoft.com/office/drawing/2014/main" id="{C0FF4696-1F8B-444C-97C3-72968F031E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372" y="5097202"/>
            <a:ext cx="710623" cy="626916"/>
          </a:xfrm>
          <a:prstGeom prst="rect">
            <a:avLst/>
          </a:prstGeom>
        </p:spPr>
      </p:pic>
    </p:spTree>
    <p:extLst>
      <p:ext uri="{BB962C8B-B14F-4D97-AF65-F5344CB8AC3E}">
        <p14:creationId xmlns:p14="http://schemas.microsoft.com/office/powerpoint/2010/main" val="421066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Основы программы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16</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577319" y="1426891"/>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ru" sz="5400" dirty="0">
                <a:cs typeface="Arial" panose="020B0604020202020204" pitchFamily="34" charset="0"/>
              </a:rPr>
              <a:t>Программа </a:t>
            </a:r>
            <a:endParaRPr lang="hu-HU" sz="5400" dirty="0">
              <a:cs typeface="Arial" panose="020B0604020202020204" pitchFamily="34" charset="0"/>
            </a:endParaRPr>
          </a:p>
          <a:p>
            <a:pPr marL="0" indent="0" rtl="0">
              <a:spcAft>
                <a:spcPts val="1200"/>
              </a:spcAft>
              <a:buNone/>
            </a:pPr>
            <a:r>
              <a:rPr lang="ru" sz="5400" dirty="0">
                <a:cs typeface="Arial" panose="020B0604020202020204" pitchFamily="34" charset="0"/>
              </a:rPr>
              <a:t>Medicare </a:t>
            </a:r>
            <a:endParaRPr lang="hu-HU" sz="5400" dirty="0">
              <a:cs typeface="Arial" panose="020B0604020202020204" pitchFamily="34" charset="0"/>
            </a:endParaRPr>
          </a:p>
          <a:p>
            <a:pPr marL="0" indent="0" rtl="0">
              <a:spcAft>
                <a:spcPts val="1200"/>
              </a:spcAft>
              <a:buNone/>
            </a:pPr>
            <a:r>
              <a:rPr lang="ru" sz="5400" dirty="0">
                <a:cs typeface="Arial" panose="020B0604020202020204" pitchFamily="34" charset="0"/>
              </a:rPr>
              <a:t>Часть А </a:t>
            </a:r>
            <a:endParaRPr lang="en-US" sz="5400" dirty="0"/>
          </a:p>
          <a:p>
            <a:pPr lvl="1" rtl="0">
              <a:buFont typeface="Wingdings" panose="05000000000000000000" pitchFamily="2" charset="2"/>
              <a:buChar char="§"/>
            </a:pPr>
            <a:endParaRPr lang="en-US" dirty="0"/>
          </a:p>
        </p:txBody>
      </p:sp>
      <p:pic>
        <p:nvPicPr>
          <p:cNvPr id="9" name="Picture 8" title="Part A icon">
            <a:extLst>
              <a:ext uri="{FF2B5EF4-FFF2-40B4-BE49-F238E27FC236}">
                <a16:creationId xmlns:a16="http://schemas.microsoft.com/office/drawing/2014/main" id="{CE7C3AD2-DB48-4B1D-BC6B-46D129DE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7847" y="4443324"/>
            <a:ext cx="1272288" cy="485882"/>
          </a:xfrm>
          <a:prstGeom prst="rect">
            <a:avLst/>
          </a:prstGeom>
          <a:ln>
            <a:solidFill>
              <a:schemeClr val="bg1"/>
            </a:solidFill>
          </a:ln>
        </p:spPr>
      </p:pic>
      <p:sp>
        <p:nvSpPr>
          <p:cNvPr id="10" name="TextBox 9">
            <a:extLst>
              <a:ext uri="{FF2B5EF4-FFF2-40B4-BE49-F238E27FC236}">
                <a16:creationId xmlns:a16="http://schemas.microsoft.com/office/drawing/2014/main" id="{5671EC42-C132-487B-853A-918796685421}"/>
              </a:ext>
            </a:extLst>
          </p:cNvPr>
          <p:cNvSpPr txBox="1"/>
          <p:nvPr/>
        </p:nvSpPr>
        <p:spPr>
          <a:xfrm>
            <a:off x="1433357" y="4986760"/>
            <a:ext cx="1521267" cy="1192762"/>
          </a:xfrm>
          <a:prstGeom prst="rect">
            <a:avLst/>
          </a:prstGeom>
          <a:noFill/>
        </p:spPr>
        <p:txBody>
          <a:bodyPr wrap="square" rtlCol="0">
            <a:spAutoFit/>
          </a:bodyPr>
          <a:lstStyle/>
          <a:p>
            <a:pPr algn="ctr" rtl="0"/>
            <a:r>
              <a:rPr lang="ru" b="1" dirty="0">
                <a:solidFill>
                  <a:schemeClr val="tx2"/>
                </a:solidFill>
              </a:rPr>
              <a:t>Часть А</a:t>
            </a:r>
          </a:p>
          <a:p>
            <a:pPr algn="ctr" rtl="0"/>
            <a:r>
              <a:rPr lang="ru" sz="2000" dirty="0">
                <a:solidFill>
                  <a:schemeClr val="tx2"/>
                </a:solidFill>
              </a:rPr>
              <a:t>Больничная</a:t>
            </a:r>
            <a:r>
              <a:rPr lang="ru" dirty="0">
                <a:solidFill>
                  <a:schemeClr val="tx2"/>
                </a:solidFill>
              </a:rPr>
              <a:t> </a:t>
            </a:r>
            <a:r>
              <a:rPr lang="ru" sz="2000" dirty="0">
                <a:solidFill>
                  <a:schemeClr val="tx2"/>
                </a:solidFill>
              </a:rPr>
              <a:t> Страховка</a:t>
            </a:r>
          </a:p>
          <a:p>
            <a:pPr algn="ctr" rtl="0"/>
            <a:endParaRPr lang="en-US" sz="1351" dirty="0">
              <a:solidFill>
                <a:schemeClr val="tx2"/>
              </a:solidFill>
            </a:endParaRPr>
          </a:p>
        </p:txBody>
      </p:sp>
      <p:pic>
        <p:nvPicPr>
          <p:cNvPr id="1026" name="Picture 2" descr="Image result for hospital">
            <a:extLst>
              <a:ext uri="{FF2B5EF4-FFF2-40B4-BE49-F238E27FC236}">
                <a16:creationId xmlns:a16="http://schemas.microsoft.com/office/drawing/2014/main" id="{65FEE9A8-8821-460A-B3CC-5F8BE32D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25" y="1107996"/>
            <a:ext cx="6492675" cy="432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2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А</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614757" y="1381168"/>
            <a:ext cx="8630402" cy="539945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ru" sz="3200" b="1" dirty="0">
                <a:latin typeface="Arial" panose="020B0604020202020204" pitchFamily="34" charset="0"/>
                <a:cs typeface="Arial" panose="020B0604020202020204" pitchFamily="34" charset="0"/>
              </a:rPr>
              <a:t>Часть A – больничная страховка покрывает</a:t>
            </a:r>
            <a:r>
              <a:rPr lang="ru" sz="3200" dirty="0">
                <a:latin typeface="Arial" panose="020B0604020202020204" pitchFamily="34" charset="0"/>
                <a:cs typeface="Arial" panose="020B0604020202020204" pitchFamily="34" charset="0"/>
              </a:rPr>
              <a:t>:</a:t>
            </a:r>
          </a:p>
          <a:p>
            <a:pPr lvl="1" rtl="0">
              <a:spcAft>
                <a:spcPts val="500"/>
              </a:spcAft>
              <a:buFont typeface="Wingdings" panose="05000000000000000000" pitchFamily="2" charset="2"/>
              <a:buChar char="§"/>
            </a:pPr>
            <a:r>
              <a:rPr lang="ru" sz="3200" dirty="0"/>
              <a:t>Стационарное лечение в больнице</a:t>
            </a:r>
          </a:p>
          <a:p>
            <a:pPr lvl="2" rtl="0">
              <a:spcAft>
                <a:spcPts val="500"/>
              </a:spcAft>
              <a:buFont typeface="Wingdings" panose="05000000000000000000" pitchFamily="2" charset="2"/>
              <a:buChar char="§"/>
            </a:pPr>
            <a:r>
              <a:rPr lang="ru" sz="3200" dirty="0"/>
              <a:t>Наполовину отдельная палата, питание, общий уход, другие больничные услуги и расходные материалы. Включает стационарные реабилитационные учреждения и стационарную психиатрическую помощь в психиатрической больнице (пожизненный лимит 190 дней).</a:t>
            </a:r>
          </a:p>
          <a:p>
            <a:pPr lvl="1" rtl="0">
              <a:buFont typeface="Wingdings" panose="05000000000000000000" pitchFamily="2" charset="2"/>
              <a:buChar char="§"/>
            </a:pPr>
            <a:r>
              <a:rPr lang="ru" sz="3200" dirty="0"/>
              <a:t>Стационарное учреждение квалифицированного сестринского ухода (SNF) </a:t>
            </a:r>
            <a:br>
              <a:rPr lang="en-US" sz="3200" dirty="0"/>
            </a:br>
            <a:r>
              <a:rPr lang="ru" sz="3200" dirty="0"/>
              <a:t>(После соответствующего 3-дневного пребывания в стационаре)</a:t>
            </a:r>
          </a:p>
          <a:p>
            <a:pPr lvl="1" rtl="0">
              <a:buFont typeface="Wingdings" panose="05000000000000000000" pitchFamily="2" charset="2"/>
              <a:buChar char="§"/>
            </a:pPr>
            <a:r>
              <a:rPr lang="ru" sz="3200" dirty="0"/>
              <a:t>Переливание крови (стационарная услуга)</a:t>
            </a:r>
          </a:p>
          <a:p>
            <a:pPr lvl="1" rtl="0">
              <a:buFont typeface="Wingdings" panose="05000000000000000000" pitchFamily="2" charset="2"/>
              <a:buChar char="§"/>
            </a:pPr>
            <a:r>
              <a:rPr lang="ru" sz="3200" dirty="0"/>
              <a:t>Медицинские услуги на дому</a:t>
            </a:r>
          </a:p>
          <a:p>
            <a:pPr lvl="1" rtl="0">
              <a:buFont typeface="Wingdings" panose="05000000000000000000" pitchFamily="2" charset="2"/>
              <a:buChar char="§"/>
            </a:pPr>
            <a:r>
              <a:rPr lang="ru" sz="3200" dirty="0"/>
              <a:t>Уход в хосписе</a:t>
            </a:r>
            <a:br>
              <a:rPr lang="en-US" sz="3200" dirty="0"/>
            </a:br>
            <a:endParaRPr lang="en-US" sz="3200" dirty="0"/>
          </a:p>
          <a:p>
            <a:pPr marL="0" indent="0" rtl="0">
              <a:buNone/>
            </a:pPr>
            <a:r>
              <a:rPr lang="ru" sz="3200" b="1" dirty="0">
                <a:latin typeface="Arial" panose="020B0604020202020204" pitchFamily="34" charset="0"/>
                <a:cs typeface="Arial" panose="020B0604020202020204" pitchFamily="34" charset="0"/>
              </a:rPr>
              <a:t>Что не покрывает страховка?</a:t>
            </a:r>
          </a:p>
          <a:p>
            <a:pPr lvl="1" rtl="0">
              <a:buFont typeface="Wingdings" panose="05000000000000000000" pitchFamily="2" charset="2"/>
              <a:buChar char="§"/>
            </a:pPr>
            <a:r>
              <a:rPr lang="ru" sz="3200" dirty="0"/>
              <a:t>Частный уход за больными</a:t>
            </a:r>
          </a:p>
          <a:p>
            <a:pPr lvl="1" rtl="0">
              <a:buFont typeface="Wingdings" panose="05000000000000000000" pitchFamily="2" charset="2"/>
              <a:buChar char="§"/>
            </a:pPr>
            <a:r>
              <a:rPr lang="ru" sz="3200" dirty="0"/>
              <a:t>Отдельную палату (если не требуется по медицинским показаниям)</a:t>
            </a:r>
          </a:p>
          <a:p>
            <a:pPr lvl="1" rtl="0">
              <a:buFont typeface="Wingdings" panose="05000000000000000000" pitchFamily="2" charset="2"/>
              <a:buChar char="§"/>
            </a:pPr>
            <a:r>
              <a:rPr lang="ru" sz="3200" dirty="0"/>
              <a:t>Телевизор и телефон в палате (если за эти вещи взимается отдельная плата)</a:t>
            </a:r>
          </a:p>
          <a:p>
            <a:pPr lvl="1" rtl="0">
              <a:buFont typeface="Wingdings" panose="05000000000000000000" pitchFamily="2" charset="2"/>
              <a:buChar char="§"/>
            </a:pPr>
            <a:r>
              <a:rPr lang="ru" sz="3200" dirty="0"/>
              <a:t>Предметы личной гигиены, такие как бритвы или тапочки.</a:t>
            </a:r>
          </a:p>
          <a:p>
            <a:pPr lvl="1" rtl="0">
              <a:buFont typeface="Wingdings" panose="05000000000000000000" pitchFamily="2" charset="2"/>
              <a:buChar char="§"/>
            </a:pPr>
            <a:r>
              <a:rPr lang="ru" sz="3200" dirty="0"/>
              <a:t>Опекунский (неквалифицированный) уход в SNF </a:t>
            </a:r>
          </a:p>
          <a:p>
            <a:pPr lvl="1" rtl="0">
              <a:buFont typeface="Wingdings" panose="05000000000000000000" pitchFamily="2" charset="2"/>
              <a:buChar char="§"/>
            </a:pPr>
            <a:endParaRPr lang="en-US" sz="1800" dirty="0"/>
          </a:p>
          <a:p>
            <a:pPr lvl="1" rtl="0">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rtl="0"/>
            <a:r>
              <a:rPr lang="ru" b="1">
                <a:solidFill>
                  <a:schemeClr val="tx2"/>
                </a:solidFill>
              </a:rPr>
              <a:t>Часть А</a:t>
            </a:r>
          </a:p>
          <a:p>
            <a:pPr algn="ctr" rtl="0"/>
            <a:r>
              <a:rPr lang="ru">
                <a:solidFill>
                  <a:schemeClr val="tx2"/>
                </a:solidFill>
              </a:rPr>
              <a:t>Больничная страховка</a:t>
            </a:r>
          </a:p>
          <a:p>
            <a:pPr algn="ctr" rtl="0"/>
            <a:endParaRPr lang="en-US" sz="1351" dirty="0">
              <a:solidFill>
                <a:schemeClr val="tx2"/>
              </a:solidFill>
            </a:endParaRPr>
          </a:p>
        </p:txBody>
      </p:sp>
    </p:spTree>
    <p:extLst>
      <p:ext uri="{BB962C8B-B14F-4D97-AF65-F5344CB8AC3E}">
        <p14:creationId xmlns:p14="http://schemas.microsoft.com/office/powerpoint/2010/main" val="298682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A – Расходы</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2EDC6FC9-3451-4578-BC75-A97248E427C6}"/>
              </a:ext>
            </a:extLst>
          </p:cNvPr>
          <p:cNvSpPr txBox="1">
            <a:spLocks/>
          </p:cNvSpPr>
          <p:nvPr/>
        </p:nvSpPr>
        <p:spPr>
          <a:xfrm>
            <a:off x="2560654" y="1316910"/>
            <a:ext cx="9434122" cy="3388117"/>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ru" sz="2200" b="1" dirty="0">
                <a:solidFill>
                  <a:prstClr val="black"/>
                </a:solidFill>
              </a:rPr>
              <a:t>Страховой взнос: </a:t>
            </a:r>
            <a:r>
              <a:rPr lang="ru" sz="2200" dirty="0">
                <a:solidFill>
                  <a:prstClr val="black"/>
                </a:solidFill>
              </a:rPr>
              <a:t>Нет страхового взноса для большинства людей</a:t>
            </a:r>
          </a:p>
          <a:p>
            <a:pPr rtl="0"/>
            <a:r>
              <a:rPr lang="ru" sz="2200" b="1" dirty="0">
                <a:solidFill>
                  <a:prstClr val="black"/>
                </a:solidFill>
              </a:rPr>
              <a:t>Вычитаемая </a:t>
            </a:r>
            <a:r>
              <a:rPr lang="ru" sz="2200" dirty="0">
                <a:solidFill>
                  <a:prstClr val="black"/>
                </a:solidFill>
              </a:rPr>
              <a:t>франшиза за каждый льготный период госпитализации в стационар</a:t>
            </a:r>
          </a:p>
          <a:p>
            <a:pPr rtl="0"/>
            <a:r>
              <a:rPr lang="ru" sz="2200" b="1" dirty="0">
                <a:solidFill>
                  <a:prstClr val="black"/>
                </a:solidFill>
              </a:rPr>
              <a:t>Доплаты</a:t>
            </a:r>
            <a:r>
              <a:rPr lang="ru" sz="2200" dirty="0">
                <a:solidFill>
                  <a:prstClr val="black"/>
                </a:solidFill>
              </a:rPr>
              <a:t> </a:t>
            </a:r>
          </a:p>
          <a:p>
            <a:pPr lvl="1" rtl="0"/>
            <a:r>
              <a:rPr lang="ru" sz="2200" b="1" dirty="0">
                <a:solidFill>
                  <a:prstClr val="black"/>
                </a:solidFill>
              </a:rPr>
              <a:t>Больничный стационар</a:t>
            </a:r>
            <a:r>
              <a:rPr lang="ru" sz="2200" dirty="0">
                <a:solidFill>
                  <a:prstClr val="black"/>
                </a:solidFill>
              </a:rPr>
              <a:t>: установленная сумма на определенные дни</a:t>
            </a:r>
          </a:p>
          <a:p>
            <a:pPr lvl="1" rtl="0"/>
            <a:r>
              <a:rPr lang="ru" sz="2200" b="1" dirty="0">
                <a:solidFill>
                  <a:prstClr val="black"/>
                </a:solidFill>
              </a:rPr>
              <a:t>Учреждение квалифицированного сестринского ухода</a:t>
            </a:r>
            <a:r>
              <a:rPr lang="ru" sz="2200" dirty="0">
                <a:solidFill>
                  <a:prstClr val="black"/>
                </a:solidFill>
              </a:rPr>
              <a:t>: установленная сумма на определенные дни</a:t>
            </a:r>
          </a:p>
          <a:p>
            <a:pPr lvl="1" rtl="0"/>
            <a:r>
              <a:rPr lang="ru" sz="2200" b="1" dirty="0">
                <a:solidFill>
                  <a:prstClr val="black"/>
                </a:solidFill>
              </a:rPr>
              <a:t>Медицинское обслуживание на дому</a:t>
            </a:r>
            <a:r>
              <a:rPr lang="ru" sz="2200" dirty="0">
                <a:solidFill>
                  <a:prstClr val="black"/>
                </a:solidFill>
              </a:rPr>
              <a:t>: бесплатно для покрываемых страховкой услуг</a:t>
            </a:r>
            <a:endParaRPr lang="en-US" sz="2200" b="1" dirty="0">
              <a:solidFill>
                <a:prstClr val="black"/>
              </a:solidFill>
            </a:endParaRPr>
          </a:p>
          <a:p>
            <a:pPr lvl="1" rtl="0"/>
            <a:r>
              <a:rPr lang="ru" sz="2200" b="1" dirty="0">
                <a:solidFill>
                  <a:prstClr val="black"/>
                </a:solidFill>
              </a:rPr>
              <a:t>Уход в хосписе: </a:t>
            </a:r>
            <a:r>
              <a:rPr lang="ru" sz="2200" dirty="0">
                <a:solidFill>
                  <a:prstClr val="black"/>
                </a:solidFill>
              </a:rPr>
              <a:t>бесплатно для покрываемых страховкой услуг</a:t>
            </a:r>
            <a:endParaRPr lang="en-US" sz="2200" b="1" dirty="0">
              <a:solidFill>
                <a:prstClr val="black"/>
              </a:solidFill>
            </a:endParaRPr>
          </a:p>
          <a:p>
            <a:pPr rtl="0"/>
            <a:r>
              <a:rPr lang="ru" sz="2200" b="1" dirty="0">
                <a:solidFill>
                  <a:prstClr val="black"/>
                </a:solidFill>
              </a:rPr>
              <a:t>Максимум личных расходов: </a:t>
            </a:r>
            <a:r>
              <a:rPr lang="ru" sz="2200" dirty="0">
                <a:solidFill>
                  <a:prstClr val="black"/>
                </a:solidFill>
              </a:rPr>
              <a:t>Нет в Оригинальной программе Medicare</a:t>
            </a:r>
          </a:p>
          <a:p>
            <a:pPr marL="0" indent="0" rtl="0">
              <a:buNone/>
            </a:pPr>
            <a:endParaRPr lang="en-US" sz="1600" dirty="0">
              <a:solidFill>
                <a:prstClr val="black"/>
              </a:solidFill>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rtl="0"/>
            <a:r>
              <a:rPr lang="ru" b="1">
                <a:solidFill>
                  <a:schemeClr val="tx2"/>
                </a:solidFill>
              </a:rPr>
              <a:t>Часть А</a:t>
            </a:r>
          </a:p>
          <a:p>
            <a:pPr algn="ctr" rtl="0"/>
            <a:r>
              <a:rPr lang="ru">
                <a:solidFill>
                  <a:schemeClr val="tx2"/>
                </a:solidFill>
              </a:rPr>
              <a:t>Больничная страховка</a:t>
            </a:r>
          </a:p>
          <a:p>
            <a:pPr algn="ctr" rtl="0"/>
            <a:endParaRPr lang="en-US" dirty="0">
              <a:solidFill>
                <a:schemeClr val="tx2"/>
              </a:solidFill>
            </a:endParaRPr>
          </a:p>
        </p:txBody>
      </p:sp>
      <p:sp>
        <p:nvSpPr>
          <p:cNvPr id="3" name="Slide Number Placeholder 2">
            <a:extLst>
              <a:ext uri="{FF2B5EF4-FFF2-40B4-BE49-F238E27FC236}">
                <a16:creationId xmlns:a16="http://schemas.microsoft.com/office/drawing/2014/main" id="{C8998D63-74A7-4420-B1A4-367ADE4063B8}"/>
              </a:ext>
            </a:extLst>
          </p:cNvPr>
          <p:cNvSpPr>
            <a:spLocks noGrp="1"/>
          </p:cNvSpPr>
          <p:nvPr>
            <p:ph type="sldNum" sz="quarter" idx="12"/>
          </p:nvPr>
        </p:nvSpPr>
        <p:spPr/>
        <p:txBody>
          <a:bodyPr rtlCol="0"/>
          <a:lstStyle/>
          <a:p>
            <a:pPr rtl="0"/>
            <a:fld id="{844A7B69-93E2-4D34-896D-EFDD7F03AB74}" type="slidenum">
              <a:rPr lang="en-US" smtClean="0"/>
              <a:t>18</a:t>
            </a:fld>
            <a:endParaRPr lang="en-US"/>
          </a:p>
        </p:txBody>
      </p:sp>
      <p:sp>
        <p:nvSpPr>
          <p:cNvPr id="2" name="Rectangle: Rounded Corners 1">
            <a:extLst>
              <a:ext uri="{FF2B5EF4-FFF2-40B4-BE49-F238E27FC236}">
                <a16:creationId xmlns:a16="http://schemas.microsoft.com/office/drawing/2014/main" id="{EAA3AB99-07CD-4885-BF5A-F9C996D814B6}"/>
              </a:ext>
            </a:extLst>
          </p:cNvPr>
          <p:cNvSpPr/>
          <p:nvPr/>
        </p:nvSpPr>
        <p:spPr>
          <a:xfrm>
            <a:off x="2940319" y="5817708"/>
            <a:ext cx="8276064" cy="90376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sz="2800" dirty="0"/>
              <a:t>Расходы меняются каждый год. </a:t>
            </a:r>
            <a:br>
              <a:rPr lang="en-US" sz="2800" dirty="0"/>
            </a:br>
            <a:r>
              <a:rPr lang="ru" sz="2800" b="1" dirty="0"/>
              <a:t>См. текущие расходы на сайте </a:t>
            </a:r>
            <a:r>
              <a:rPr lang="ru" sz="2800" b="1" dirty="0">
                <a:solidFill>
                  <a:schemeClr val="bg1"/>
                </a:solidFill>
                <a:hlinkClick r:id="rId4">
                  <a:extLst>
                    <a:ext uri="{A12FA001-AC4F-418D-AE19-62706E023703}">
                      <ahyp:hlinkClr xmlns:ahyp="http://schemas.microsoft.com/office/drawing/2018/hyperlinkcolor" val="tx"/>
                    </a:ext>
                  </a:extLst>
                </a:hlinkClick>
              </a:rPr>
              <a:t>medicare.gov</a:t>
            </a:r>
            <a:r>
              <a:rPr lang="ru" sz="2800" b="1" dirty="0"/>
              <a:t>.</a:t>
            </a:r>
          </a:p>
        </p:txBody>
      </p:sp>
    </p:spTree>
    <p:extLst>
      <p:ext uri="{BB962C8B-B14F-4D97-AF65-F5344CB8AC3E}">
        <p14:creationId xmlns:p14="http://schemas.microsoft.com/office/powerpoint/2010/main" val="305481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A – Расходы</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717" y="1725130"/>
            <a:ext cx="1272288" cy="703614"/>
          </a:xfrm>
          <a:prstGeom prst="rect">
            <a:avLst/>
          </a:prstGeom>
          <a:ln>
            <a:solidFill>
              <a:schemeClr val="bg1"/>
            </a:solidFill>
          </a:ln>
        </p:spPr>
      </p:pic>
      <p:graphicFrame>
        <p:nvGraphicFramePr>
          <p:cNvPr id="11" name="Content Placeholder 3">
            <a:extLst>
              <a:ext uri="{FF2B5EF4-FFF2-40B4-BE49-F238E27FC236}">
                <a16:creationId xmlns:a16="http://schemas.microsoft.com/office/drawing/2014/main" id="{21455A9C-CE13-47F3-9F10-EC3FE07750E5}"/>
              </a:ext>
            </a:extLst>
          </p:cNvPr>
          <p:cNvGraphicFramePr>
            <a:graphicFrameLocks/>
          </p:cNvGraphicFramePr>
          <p:nvPr>
            <p:extLst>
              <p:ext uri="{D42A27DB-BD31-4B8C-83A1-F6EECF244321}">
                <p14:modId xmlns:p14="http://schemas.microsoft.com/office/powerpoint/2010/main" val="921546725"/>
              </p:ext>
            </p:extLst>
          </p:nvPr>
        </p:nvGraphicFramePr>
        <p:xfrm>
          <a:off x="2409134" y="2601357"/>
          <a:ext cx="8659920" cy="4106477"/>
        </p:xfrm>
        <a:graphic>
          <a:graphicData uri="http://schemas.openxmlformats.org/drawingml/2006/table">
            <a:tbl>
              <a:tblPr firstRow="1" bandRow="1">
                <a:tableStyleId>{3B4B98B0-60AC-42C2-AFA5-B58CD77FA1E5}</a:tableStyleId>
              </a:tblPr>
              <a:tblGrid>
                <a:gridCol w="1996884">
                  <a:extLst>
                    <a:ext uri="{9D8B030D-6E8A-4147-A177-3AD203B41FA5}">
                      <a16:colId xmlns:a16="http://schemas.microsoft.com/office/drawing/2014/main" val="20000"/>
                    </a:ext>
                  </a:extLst>
                </a:gridCol>
                <a:gridCol w="3207063">
                  <a:extLst>
                    <a:ext uri="{9D8B030D-6E8A-4147-A177-3AD203B41FA5}">
                      <a16:colId xmlns:a16="http://schemas.microsoft.com/office/drawing/2014/main" val="3167613514"/>
                    </a:ext>
                  </a:extLst>
                </a:gridCol>
                <a:gridCol w="3455973">
                  <a:extLst>
                    <a:ext uri="{9D8B030D-6E8A-4147-A177-3AD203B41FA5}">
                      <a16:colId xmlns:a16="http://schemas.microsoft.com/office/drawing/2014/main" val="20001"/>
                    </a:ext>
                  </a:extLst>
                </a:gridCol>
              </a:tblGrid>
              <a:tr h="569595">
                <a:tc>
                  <a:txBody>
                    <a:bodyPr/>
                    <a:lstStyle/>
                    <a:p>
                      <a:pPr rtl="0"/>
                      <a:r>
                        <a:rPr lang="ru" sz="2800"/>
                        <a:t>Дни</a:t>
                      </a:r>
                    </a:p>
                  </a:txBody>
                  <a:tcPr marL="137160" marR="137160" marT="137160" marB="137160"/>
                </a:tc>
                <a:tc>
                  <a:txBody>
                    <a:bodyPr/>
                    <a:lstStyle/>
                    <a:p>
                      <a:pPr rtl="0"/>
                      <a:r>
                        <a:rPr lang="ru" sz="2800"/>
                        <a:t>Medicare оплачивает</a:t>
                      </a:r>
                    </a:p>
                  </a:txBody>
                  <a:tcPr marL="137160" marR="137160" marT="137160" marB="137160"/>
                </a:tc>
                <a:tc>
                  <a:txBody>
                    <a:bodyPr/>
                    <a:lstStyle/>
                    <a:p>
                      <a:pPr rtl="0"/>
                      <a:r>
                        <a:rPr lang="ru" sz="2800"/>
                        <a:t>Вы оплачиваете</a:t>
                      </a:r>
                    </a:p>
                  </a:txBody>
                  <a:tcPr marL="137160" marR="137160" marT="137160" marB="137160"/>
                </a:tc>
                <a:extLst>
                  <a:ext uri="{0D108BD9-81ED-4DB2-BD59-A6C34878D82A}">
                    <a16:rowId xmlns:a16="http://schemas.microsoft.com/office/drawing/2014/main" val="10000"/>
                  </a:ext>
                </a:extLst>
              </a:tr>
              <a:tr h="916677">
                <a:tc>
                  <a:txBody>
                    <a:bodyPr/>
                    <a:lstStyle/>
                    <a:p>
                      <a:pPr rtl="0"/>
                      <a:r>
                        <a:rPr lang="ru" sz="2800"/>
                        <a:t>1-60</a:t>
                      </a:r>
                    </a:p>
                  </a:txBody>
                  <a:tcPr marL="137160" marR="137160" marT="137160" marB="137160"/>
                </a:tc>
                <a:tc>
                  <a:txBody>
                    <a:bodyPr/>
                    <a:lstStyle/>
                    <a:p>
                      <a:pPr rtl="0"/>
                      <a:r>
                        <a:rPr lang="ru" sz="2800"/>
                        <a:t>Остаток затрат</a:t>
                      </a:r>
                    </a:p>
                  </a:txBody>
                  <a:tcPr marL="137160" marR="137160" marT="137160" marB="137160"/>
                </a:tc>
                <a:tc>
                  <a:txBody>
                    <a:bodyPr/>
                    <a:lstStyle/>
                    <a:p>
                      <a:pPr rtl="0"/>
                      <a:r>
                        <a:rPr lang="ru" sz="2800">
                          <a:hlinkClick r:id="rId4"/>
                        </a:rPr>
                        <a:t>Часть A вычитаемая франшиза</a:t>
                      </a:r>
                      <a:endParaRPr lang="en-US" sz="2800" dirty="0"/>
                    </a:p>
                  </a:txBody>
                  <a:tcPr marL="137160" marR="137160" marT="137160" marB="137160"/>
                </a:tc>
                <a:extLst>
                  <a:ext uri="{0D108BD9-81ED-4DB2-BD59-A6C34878D82A}">
                    <a16:rowId xmlns:a16="http://schemas.microsoft.com/office/drawing/2014/main" val="10001"/>
                  </a:ext>
                </a:extLst>
              </a:tr>
              <a:tr h="953574">
                <a:tc>
                  <a:txBody>
                    <a:bodyPr/>
                    <a:lstStyle/>
                    <a:p>
                      <a:pPr rtl="0"/>
                      <a:r>
                        <a:rPr lang="ru" sz="2800"/>
                        <a:t>61-90</a:t>
                      </a:r>
                    </a:p>
                  </a:txBody>
                  <a:tcPr marL="137160" marR="137160" marT="137160" marB="137160"/>
                </a:tc>
                <a:tc>
                  <a:txBody>
                    <a:bodyPr/>
                    <a:lstStyle/>
                    <a:p>
                      <a:pPr rtl="0"/>
                      <a:r>
                        <a:rPr lang="ru" sz="2800"/>
                        <a:t>Остаток затрат </a:t>
                      </a:r>
                    </a:p>
                  </a:txBody>
                  <a:tcPr marL="137160" marR="137160" marT="137160" marB="137160"/>
                </a:tc>
                <a:tc>
                  <a:txBody>
                    <a:bodyPr/>
                    <a:lstStyle/>
                    <a:p>
                      <a:pPr rtl="0"/>
                      <a:r>
                        <a:rPr lang="ru" sz="2800">
                          <a:hlinkClick r:id="rId4"/>
                        </a:rPr>
                        <a:t>Ежедневная доплата</a:t>
                      </a:r>
                      <a:endParaRPr lang="en-US" sz="2800" dirty="0"/>
                    </a:p>
                  </a:txBody>
                  <a:tcPr marL="137160" marR="137160" marT="137160" marB="137160"/>
                </a:tc>
                <a:extLst>
                  <a:ext uri="{0D108BD9-81ED-4DB2-BD59-A6C34878D82A}">
                    <a16:rowId xmlns:a16="http://schemas.microsoft.com/office/drawing/2014/main" val="10002"/>
                  </a:ext>
                </a:extLst>
              </a:tr>
              <a:tr h="897383">
                <a:tc>
                  <a:txBody>
                    <a:bodyPr/>
                    <a:lstStyle/>
                    <a:p>
                      <a:pPr rtl="0"/>
                      <a:r>
                        <a:rPr lang="ru" sz="2800"/>
                        <a:t>91-150</a:t>
                      </a:r>
                    </a:p>
                  </a:txBody>
                  <a:tcPr marL="137160" marR="137160" marT="137160" marB="137160"/>
                </a:tc>
                <a:tc>
                  <a:txBody>
                    <a:bodyPr/>
                    <a:lstStyle/>
                    <a:p>
                      <a:pPr rtl="0"/>
                      <a:r>
                        <a:rPr lang="ru" sz="2800"/>
                        <a:t>Остаток затрат </a:t>
                      </a:r>
                    </a:p>
                  </a:txBody>
                  <a:tcPr marL="137160" marR="137160" marT="137160" marB="137160"/>
                </a:tc>
                <a:tc>
                  <a:txBody>
                    <a:bodyPr/>
                    <a:lstStyle/>
                    <a:p>
                      <a:pPr rtl="0"/>
                      <a:r>
                        <a:rPr lang="ru" sz="2800">
                          <a:hlinkClick r:id="rId4"/>
                        </a:rPr>
                        <a:t>Ежедневная доплата</a:t>
                      </a:r>
                      <a:endParaRPr lang="en-US" sz="2800" dirty="0"/>
                    </a:p>
                  </a:txBody>
                  <a:tcPr marL="137160" marR="137160" marT="137160" marB="137160"/>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BC137C11-DA06-4E0F-BB6C-A960FD62266D}"/>
              </a:ext>
            </a:extLst>
          </p:cNvPr>
          <p:cNvSpPr/>
          <p:nvPr/>
        </p:nvSpPr>
        <p:spPr>
          <a:xfrm>
            <a:off x="2409133" y="1753771"/>
            <a:ext cx="8151291" cy="646331"/>
          </a:xfrm>
          <a:prstGeom prst="rect">
            <a:avLst/>
          </a:prstGeom>
        </p:spPr>
        <p:txBody>
          <a:bodyPr wrap="square" rtlCol="0">
            <a:spAutoFit/>
          </a:bodyPr>
          <a:lstStyle/>
          <a:p>
            <a:pPr rtl="0"/>
            <a:r>
              <a:rPr lang="ru" sz="3600" b="1" dirty="0"/>
              <a:t>Доплаты за</a:t>
            </a:r>
            <a:r>
              <a:rPr lang="ru" sz="3600" dirty="0"/>
              <a:t> </a:t>
            </a:r>
            <a:r>
              <a:rPr lang="ru" sz="3600" b="1" dirty="0"/>
              <a:t> стационарное лечение</a:t>
            </a:r>
          </a:p>
        </p:txBody>
      </p:sp>
      <p:sp>
        <p:nvSpPr>
          <p:cNvPr id="3" name="Slide Number Placeholder 2">
            <a:extLst>
              <a:ext uri="{FF2B5EF4-FFF2-40B4-BE49-F238E27FC236}">
                <a16:creationId xmlns:a16="http://schemas.microsoft.com/office/drawing/2014/main" id="{A52A2435-24DE-41D6-8643-785B4AA87181}"/>
              </a:ext>
            </a:extLst>
          </p:cNvPr>
          <p:cNvSpPr>
            <a:spLocks noGrp="1"/>
          </p:cNvSpPr>
          <p:nvPr>
            <p:ph type="sldNum" sz="quarter" idx="12"/>
          </p:nvPr>
        </p:nvSpPr>
        <p:spPr/>
        <p:txBody>
          <a:bodyPr rtlCol="0"/>
          <a:lstStyle/>
          <a:p>
            <a:pPr rtl="0"/>
            <a:fld id="{844A7B69-93E2-4D34-896D-EFDD7F03AB74}" type="slidenum">
              <a:rPr lang="en-US" smtClean="0"/>
              <a:t>19</a:t>
            </a:fld>
            <a:endParaRPr lang="en-US"/>
          </a:p>
        </p:txBody>
      </p:sp>
    </p:spTree>
    <p:extLst>
      <p:ext uri="{BB962C8B-B14F-4D97-AF65-F5344CB8AC3E}">
        <p14:creationId xmlns:p14="http://schemas.microsoft.com/office/powerpoint/2010/main" val="179792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ru"/>
              <a:t>Отказ от ответственности за грантовое финансирование</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1900519"/>
            <a:ext cx="8287193" cy="38010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just" rtl="0">
              <a:buNone/>
            </a:pPr>
            <a:r>
              <a:rPr lang="ru" sz="2400" dirty="0">
                <a:latin typeface="Arial" panose="020B0604020202020204" pitchFamily="34" charset="0"/>
                <a:cs typeface="Arial" panose="020B0604020202020204" pitchFamily="34" charset="0"/>
              </a:rPr>
              <a:t>Этот проект был поддержан Департаментом здравоохранения штата Висконсин при финансовой поддержке, полностью или частично, в виде гранта № 90SAPG0091 из США. Управление по общественной жизни, Министерство здравоохранения и социальных служб, Вашингтон, округ Колумбия 20201. Грантополучателям, осуществляющим проекты при поддержке правительства, предлагается свободно высказывать свои выводы и заключения. Таким образом, точки зрения или мнения не обязательно отражают официальную политику ACL (Управление по общественной жизни).</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2</a:t>
            </a:fld>
            <a:endParaRPr lang="en-US"/>
          </a:p>
        </p:txBody>
      </p:sp>
    </p:spTree>
    <p:extLst>
      <p:ext uri="{BB962C8B-B14F-4D97-AF65-F5344CB8AC3E}">
        <p14:creationId xmlns:p14="http://schemas.microsoft.com/office/powerpoint/2010/main" val="405961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A – Расходы</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90" y="1880502"/>
            <a:ext cx="1272288" cy="703614"/>
          </a:xfrm>
          <a:prstGeom prst="rect">
            <a:avLst/>
          </a:prstGeom>
          <a:ln>
            <a:solidFill>
              <a:schemeClr val="bg1"/>
            </a:solidFill>
          </a:ln>
        </p:spPr>
      </p:pic>
      <p:sp>
        <p:nvSpPr>
          <p:cNvPr id="2" name="Rectangle 1">
            <a:extLst>
              <a:ext uri="{FF2B5EF4-FFF2-40B4-BE49-F238E27FC236}">
                <a16:creationId xmlns:a16="http://schemas.microsoft.com/office/drawing/2014/main" id="{B9A350BB-BA08-4CF8-926C-1498647FA4F3}"/>
              </a:ext>
            </a:extLst>
          </p:cNvPr>
          <p:cNvSpPr/>
          <p:nvPr/>
        </p:nvSpPr>
        <p:spPr>
          <a:xfrm>
            <a:off x="2284478" y="1260100"/>
            <a:ext cx="8324651" cy="1200329"/>
          </a:xfrm>
          <a:prstGeom prst="rect">
            <a:avLst/>
          </a:prstGeom>
        </p:spPr>
        <p:txBody>
          <a:bodyPr wrap="none" rtlCol="0">
            <a:spAutoFit/>
          </a:bodyPr>
          <a:lstStyle/>
          <a:p>
            <a:pPr rtl="0"/>
            <a:r>
              <a:rPr lang="ru" sz="3600" b="1" dirty="0">
                <a:solidFill>
                  <a:prstClr val="black"/>
                </a:solidFill>
              </a:rPr>
              <a:t>Доплаты за услуги учреждения к</a:t>
            </a:r>
            <a:endParaRPr lang="hu-HU" sz="3600" b="1" dirty="0">
              <a:solidFill>
                <a:prstClr val="black"/>
              </a:solidFill>
            </a:endParaRPr>
          </a:p>
          <a:p>
            <a:pPr rtl="0"/>
            <a:r>
              <a:rPr lang="ru" sz="3600" b="1" dirty="0">
                <a:solidFill>
                  <a:prstClr val="black"/>
                </a:solidFill>
              </a:rPr>
              <a:t>валифицированного сестринского ухода</a:t>
            </a:r>
            <a:endParaRPr lang="en-US" sz="3600" b="1" dirty="0"/>
          </a:p>
        </p:txBody>
      </p:sp>
      <p:graphicFrame>
        <p:nvGraphicFramePr>
          <p:cNvPr id="10" name="Content Placeholder 3">
            <a:extLst>
              <a:ext uri="{FF2B5EF4-FFF2-40B4-BE49-F238E27FC236}">
                <a16:creationId xmlns:a16="http://schemas.microsoft.com/office/drawing/2014/main" id="{7D92C107-110E-4A22-AB5F-8BD0D4116C54}"/>
              </a:ext>
            </a:extLst>
          </p:cNvPr>
          <p:cNvGraphicFramePr>
            <a:graphicFrameLocks/>
          </p:cNvGraphicFramePr>
          <p:nvPr>
            <p:extLst>
              <p:ext uri="{D42A27DB-BD31-4B8C-83A1-F6EECF244321}">
                <p14:modId xmlns:p14="http://schemas.microsoft.com/office/powerpoint/2010/main" val="3301811417"/>
              </p:ext>
            </p:extLst>
          </p:nvPr>
        </p:nvGraphicFramePr>
        <p:xfrm>
          <a:off x="2284478" y="2688424"/>
          <a:ext cx="9069322" cy="3929876"/>
        </p:xfrm>
        <a:graphic>
          <a:graphicData uri="http://schemas.openxmlformats.org/drawingml/2006/table">
            <a:tbl>
              <a:tblPr firstRow="1" bandRow="1">
                <a:tableStyleId>{3B4B98B0-60AC-42C2-AFA5-B58CD77FA1E5}</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622427">
                <a:tc>
                  <a:txBody>
                    <a:bodyPr/>
                    <a:lstStyle/>
                    <a:p>
                      <a:pPr rtl="0"/>
                      <a:r>
                        <a:rPr lang="ru" sz="2800"/>
                        <a:t>Дни</a:t>
                      </a:r>
                    </a:p>
                  </a:txBody>
                  <a:tcPr marL="137160" marR="137160" marT="137160" marB="137160"/>
                </a:tc>
                <a:tc>
                  <a:txBody>
                    <a:bodyPr/>
                    <a:lstStyle/>
                    <a:p>
                      <a:pPr rtl="0"/>
                      <a:r>
                        <a:rPr lang="ru" sz="2800"/>
                        <a:t>Medicare оплачивает</a:t>
                      </a:r>
                    </a:p>
                  </a:txBody>
                  <a:tcPr marL="137160" marR="137160" marT="137160" marB="137160"/>
                </a:tc>
                <a:tc>
                  <a:txBody>
                    <a:bodyPr/>
                    <a:lstStyle/>
                    <a:p>
                      <a:pPr rtl="0"/>
                      <a:r>
                        <a:rPr lang="ru" sz="2800"/>
                        <a:t>Вы оплачиваете</a:t>
                      </a:r>
                    </a:p>
                  </a:txBody>
                  <a:tcPr marL="137160" marR="137160" marT="137160" marB="137160"/>
                </a:tc>
                <a:extLst>
                  <a:ext uri="{0D108BD9-81ED-4DB2-BD59-A6C34878D82A}">
                    <a16:rowId xmlns:a16="http://schemas.microsoft.com/office/drawing/2014/main" val="10000"/>
                  </a:ext>
                </a:extLst>
              </a:tr>
              <a:tr h="832599">
                <a:tc>
                  <a:txBody>
                    <a:bodyPr/>
                    <a:lstStyle/>
                    <a:p>
                      <a:pPr rtl="0"/>
                      <a:r>
                        <a:rPr lang="ru" sz="2800"/>
                        <a:t>1-20</a:t>
                      </a:r>
                    </a:p>
                  </a:txBody>
                  <a:tcPr marL="137160" marR="137160" marT="137160" marB="137160"/>
                </a:tc>
                <a:tc>
                  <a:txBody>
                    <a:bodyPr/>
                    <a:lstStyle/>
                    <a:p>
                      <a:pPr rtl="0"/>
                      <a:r>
                        <a:rPr lang="ru" sz="2800"/>
                        <a:t>Все расходы</a:t>
                      </a:r>
                      <a:endParaRPr lang="en-US" sz="2800" dirty="0"/>
                    </a:p>
                  </a:txBody>
                  <a:tcPr marL="137160" marR="137160" marT="137160" marB="137160"/>
                </a:tc>
                <a:tc>
                  <a:txBody>
                    <a:bodyPr/>
                    <a:lstStyle/>
                    <a:p>
                      <a:pPr rtl="0"/>
                      <a:r>
                        <a:rPr lang="ru" sz="2800"/>
                        <a:t>$0</a:t>
                      </a:r>
                      <a:endParaRPr lang="en-US" sz="2800" dirty="0"/>
                    </a:p>
                  </a:txBody>
                  <a:tcPr marL="137160" marR="137160" marT="137160" marB="137160"/>
                </a:tc>
                <a:extLst>
                  <a:ext uri="{0D108BD9-81ED-4DB2-BD59-A6C34878D82A}">
                    <a16:rowId xmlns:a16="http://schemas.microsoft.com/office/drawing/2014/main" val="10001"/>
                  </a:ext>
                </a:extLst>
              </a:tr>
              <a:tr h="906608">
                <a:tc>
                  <a:txBody>
                    <a:bodyPr/>
                    <a:lstStyle/>
                    <a:p>
                      <a:pPr rtl="0"/>
                      <a:r>
                        <a:rPr lang="ru" sz="2800"/>
                        <a:t>21-100</a:t>
                      </a:r>
                    </a:p>
                  </a:txBody>
                  <a:tcPr marL="137160" marR="137160" marT="137160" marB="137160"/>
                </a:tc>
                <a:tc>
                  <a:txBody>
                    <a:bodyPr/>
                    <a:lstStyle/>
                    <a:p>
                      <a:pPr rtl="0"/>
                      <a:r>
                        <a:rPr lang="ru" sz="2800"/>
                        <a:t>Все, кроме установленных суточных расходов</a:t>
                      </a:r>
                    </a:p>
                  </a:txBody>
                  <a:tcPr marL="137160" marR="137160" marT="137160" marB="137160"/>
                </a:tc>
                <a:tc>
                  <a:txBody>
                    <a:bodyPr/>
                    <a:lstStyle/>
                    <a:p>
                      <a:pPr rtl="0"/>
                      <a:r>
                        <a:rPr lang="ru" sz="2800">
                          <a:hlinkClick r:id="rId4"/>
                        </a:rPr>
                        <a:t>Ежедневная доплата</a:t>
                      </a:r>
                      <a:endParaRPr lang="en-US" sz="2800" dirty="0"/>
                    </a:p>
                  </a:txBody>
                  <a:tcPr marL="137160" marR="137160" marT="137160" marB="137160"/>
                </a:tc>
                <a:extLst>
                  <a:ext uri="{0D108BD9-81ED-4DB2-BD59-A6C34878D82A}">
                    <a16:rowId xmlns:a16="http://schemas.microsoft.com/office/drawing/2014/main" val="10002"/>
                  </a:ext>
                </a:extLst>
              </a:tr>
              <a:tr h="841757">
                <a:tc>
                  <a:txBody>
                    <a:bodyPr/>
                    <a:lstStyle/>
                    <a:p>
                      <a:pPr rtl="0"/>
                      <a:r>
                        <a:rPr lang="ru" sz="2800"/>
                        <a:t>Дней 100+</a:t>
                      </a:r>
                    </a:p>
                  </a:txBody>
                  <a:tcPr marL="137160" marR="137160" marT="137160" marB="137160"/>
                </a:tc>
                <a:tc>
                  <a:txBody>
                    <a:bodyPr/>
                    <a:lstStyle/>
                    <a:p>
                      <a:pPr rtl="0"/>
                      <a:r>
                        <a:rPr lang="ru" sz="2800"/>
                        <a:t>Ничего</a:t>
                      </a:r>
                    </a:p>
                  </a:txBody>
                  <a:tcPr marL="137160" marR="137160" marT="137160" marB="137160"/>
                </a:tc>
                <a:tc>
                  <a:txBody>
                    <a:bodyPr/>
                    <a:lstStyle/>
                    <a:p>
                      <a:pPr rtl="0"/>
                      <a:r>
                        <a:rPr lang="ru" sz="2800"/>
                        <a:t>Все расходы</a:t>
                      </a:r>
                    </a:p>
                  </a:txBody>
                  <a:tcPr marL="137160" marR="137160" marT="137160" marB="137160"/>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76F4A935-8F94-4CA4-A441-6C0254E04C89}"/>
              </a:ext>
            </a:extLst>
          </p:cNvPr>
          <p:cNvSpPr>
            <a:spLocks noGrp="1"/>
          </p:cNvSpPr>
          <p:nvPr>
            <p:ph type="sldNum" sz="quarter" idx="12"/>
          </p:nvPr>
        </p:nvSpPr>
        <p:spPr/>
        <p:txBody>
          <a:bodyPr rtlCol="0"/>
          <a:lstStyle/>
          <a:p>
            <a:pPr rtl="0"/>
            <a:fld id="{844A7B69-93E2-4D34-896D-EFDD7F03AB74}" type="slidenum">
              <a:rPr lang="en-US" smtClean="0"/>
              <a:t>20</a:t>
            </a:fld>
            <a:endParaRPr lang="en-US"/>
          </a:p>
        </p:txBody>
      </p:sp>
    </p:spTree>
    <p:extLst>
      <p:ext uri="{BB962C8B-B14F-4D97-AF65-F5344CB8AC3E}">
        <p14:creationId xmlns:p14="http://schemas.microsoft.com/office/powerpoint/2010/main" val="270031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21</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А</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8D20915-8491-4E59-ACA3-4F0A65C86605}"/>
              </a:ext>
            </a:extLst>
          </p:cNvPr>
          <p:cNvSpPr/>
          <p:nvPr/>
        </p:nvSpPr>
        <p:spPr>
          <a:xfrm>
            <a:off x="838201" y="3052769"/>
            <a:ext cx="10744200" cy="3554819"/>
          </a:xfrm>
          <a:prstGeom prst="rect">
            <a:avLst/>
          </a:prstGeom>
          <a:solidFill>
            <a:schemeClr val="accent1">
              <a:lumMod val="20000"/>
              <a:lumOff val="80000"/>
            </a:schemeClr>
          </a:solidFill>
          <a:ln>
            <a:solidFill>
              <a:schemeClr val="tx1"/>
            </a:solidFill>
          </a:ln>
        </p:spPr>
        <p:txBody>
          <a:bodyPr wrap="square" rtlCol="0">
            <a:spAutoFit/>
          </a:bodyPr>
          <a:lstStyle/>
          <a:p>
            <a:pPr algn="ctr" rtl="0"/>
            <a:r>
              <a:rPr lang="ru" sz="2400" b="1" dirty="0"/>
              <a:t>Больница «Статус наблюдения»</a:t>
            </a:r>
          </a:p>
          <a:p>
            <a:pPr rtl="0"/>
            <a:endParaRPr lang="en-US" sz="1000" dirty="0"/>
          </a:p>
          <a:p>
            <a:pPr marL="285750" indent="-285750" rtl="0">
              <a:spcAft>
                <a:spcPts val="600"/>
              </a:spcAft>
              <a:buFont typeface="Arial" panose="020B0604020202020204" pitchFamily="34" charset="0"/>
              <a:buChar char="•"/>
            </a:pPr>
            <a:r>
              <a:rPr lang="ru" sz="2200" dirty="0"/>
              <a:t>Амбулаторный, </a:t>
            </a:r>
            <a:r>
              <a:rPr lang="ru" sz="2200" b="1" dirty="0"/>
              <a:t>а не</a:t>
            </a:r>
            <a:r>
              <a:rPr lang="ru" sz="2200" dirty="0"/>
              <a:t> стационарный больной</a:t>
            </a:r>
            <a:r>
              <a:rPr lang="ru" sz="2200" i="1" dirty="0"/>
              <a:t>, </a:t>
            </a:r>
            <a:r>
              <a:rPr lang="ru" sz="2200" dirty="0"/>
              <a:t>даже если вы ночуете.</a:t>
            </a:r>
            <a:r>
              <a:rPr lang="ru" sz="2200" i="1" dirty="0"/>
              <a:t> </a:t>
            </a:r>
            <a:r>
              <a:rPr lang="ru" sz="2200" dirty="0"/>
              <a:t>  </a:t>
            </a:r>
          </a:p>
          <a:p>
            <a:pPr marL="285750" indent="-285750" rtl="0">
              <a:spcAft>
                <a:spcPts val="600"/>
              </a:spcAft>
              <a:buFont typeface="Arial" panose="020B0604020202020204" pitchFamily="34" charset="0"/>
              <a:buChar char="•"/>
            </a:pPr>
            <a:r>
              <a:rPr lang="ru" sz="2200" i="1" dirty="0"/>
              <a:t>Medicare A ничего не платит.</a:t>
            </a:r>
          </a:p>
          <a:p>
            <a:pPr marL="285750" indent="-285750" rtl="0">
              <a:spcAft>
                <a:spcPts val="600"/>
              </a:spcAft>
              <a:buFont typeface="Arial" panose="020B0604020202020204" pitchFamily="34" charset="0"/>
              <a:buChar char="•"/>
            </a:pPr>
            <a:r>
              <a:rPr lang="ru" sz="2200" dirty="0">
                <a:cs typeface="Arial" charset="0"/>
              </a:rPr>
              <a:t>Medicare Часть B оплачивает услуги врачей и амбулаторные услуги в больницах после того, как вы оплатите свои франшизы, совместное страхование и доплаты</a:t>
            </a:r>
            <a:r>
              <a:rPr lang="ru" sz="2200" dirty="0">
                <a:latin typeface="Arial" charset="0"/>
                <a:cs typeface="Arial" charset="0"/>
              </a:rPr>
              <a:t>.</a:t>
            </a:r>
          </a:p>
          <a:p>
            <a:pPr marL="285750" indent="-285750" rtl="0">
              <a:buFont typeface="Arial" panose="020B0604020202020204" pitchFamily="34" charset="0"/>
              <a:buChar char="•"/>
            </a:pPr>
            <a:r>
              <a:rPr lang="ru" sz="2200" dirty="0"/>
              <a:t>За лекарства, полученные во время пребывания под наблюдением, вам, скорее всего, придется заплатить наличными и подать форму претензии на возмещение в свой план лекарств. Запросите </a:t>
            </a:r>
            <a:r>
              <a:rPr lang="ru" sz="2200" i="1" dirty="0"/>
              <a:t>форму претензии на вне сетевую аптеку </a:t>
            </a:r>
            <a:r>
              <a:rPr lang="ru" sz="2200" dirty="0"/>
              <a:t>в вашем плане Часть D.</a:t>
            </a:r>
          </a:p>
        </p:txBody>
      </p:sp>
      <p:sp>
        <p:nvSpPr>
          <p:cNvPr id="3" name="Rectangle 2">
            <a:extLst>
              <a:ext uri="{FF2B5EF4-FFF2-40B4-BE49-F238E27FC236}">
                <a16:creationId xmlns:a16="http://schemas.microsoft.com/office/drawing/2014/main" id="{03A96EAA-4DA0-4074-B6DE-C1DD7E9859B2}"/>
              </a:ext>
            </a:extLst>
          </p:cNvPr>
          <p:cNvSpPr/>
          <p:nvPr/>
        </p:nvSpPr>
        <p:spPr>
          <a:xfrm>
            <a:off x="1237128" y="1169294"/>
            <a:ext cx="6741461" cy="523220"/>
          </a:xfrm>
          <a:prstGeom prst="rect">
            <a:avLst/>
          </a:prstGeom>
        </p:spPr>
        <p:txBody>
          <a:bodyPr wrap="none" rtlCol="0">
            <a:spAutoFit/>
          </a:bodyPr>
          <a:lstStyle/>
          <a:p>
            <a:pPr rtl="0"/>
            <a:r>
              <a:rPr lang="ru" sz="2800" b="1" dirty="0">
                <a:latin typeface="Arial" panose="020B0604020202020204" pitchFamily="34" charset="0"/>
                <a:cs typeface="Arial" panose="020B0604020202020204" pitchFamily="34" charset="0"/>
              </a:rPr>
              <a:t>Вы стационарный больной или амбулаторный больной?</a:t>
            </a:r>
            <a:endParaRPr lang="en-US"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582353" y="1787868"/>
            <a:ext cx="4778829" cy="1107996"/>
          </a:xfrm>
          <a:prstGeom prst="rect">
            <a:avLst/>
          </a:prstGeom>
          <a:ln>
            <a:solidFill>
              <a:schemeClr val="tx1"/>
            </a:solidFill>
          </a:ln>
          <a:effectLst/>
        </p:spPr>
        <p:txBody>
          <a:bodyPr wrap="square" rtlCol="0">
            <a:spAutoFit/>
          </a:bodyPr>
          <a:lstStyle/>
          <a:p>
            <a:pPr rtl="0">
              <a:spcBef>
                <a:spcPts val="600"/>
              </a:spcBef>
            </a:pPr>
            <a:r>
              <a:rPr lang="ru" sz="2200" b="1" dirty="0">
                <a:solidFill>
                  <a:schemeClr val="accent1"/>
                </a:solidFill>
              </a:rPr>
              <a:t>Стационарный больной </a:t>
            </a:r>
            <a:r>
              <a:rPr lang="ru" sz="2200" dirty="0"/>
              <a:t>- Официально госпитализированный по назначению врача. </a:t>
            </a:r>
          </a:p>
        </p:txBody>
      </p:sp>
      <p:sp>
        <p:nvSpPr>
          <p:cNvPr id="10" name="Rectangle 9">
            <a:extLst>
              <a:ext uri="{FF2B5EF4-FFF2-40B4-BE49-F238E27FC236}">
                <a16:creationId xmlns:a16="http://schemas.microsoft.com/office/drawing/2014/main" id="{102E5B40-E89B-451E-B0D6-C61A3DA86B6F}"/>
              </a:ext>
            </a:extLst>
          </p:cNvPr>
          <p:cNvSpPr/>
          <p:nvPr/>
        </p:nvSpPr>
        <p:spPr>
          <a:xfrm>
            <a:off x="5558406" y="1806401"/>
            <a:ext cx="6310865" cy="1107996"/>
          </a:xfrm>
          <a:prstGeom prst="rect">
            <a:avLst/>
          </a:prstGeom>
          <a:ln>
            <a:solidFill>
              <a:schemeClr val="tx1"/>
            </a:solidFill>
          </a:ln>
          <a:effectLst/>
        </p:spPr>
        <p:txBody>
          <a:bodyPr wrap="square" rtlCol="0">
            <a:spAutoFit/>
          </a:bodyPr>
          <a:lstStyle/>
          <a:p>
            <a:pPr rtl="0">
              <a:spcBef>
                <a:spcPts val="600"/>
              </a:spcBef>
            </a:pPr>
            <a:r>
              <a:rPr lang="ru" sz="2200" b="1">
                <a:solidFill>
                  <a:schemeClr val="accent1"/>
                </a:solidFill>
              </a:rPr>
              <a:t>Амбулаторный больной </a:t>
            </a:r>
            <a:r>
              <a:rPr lang="ru" sz="2200"/>
              <a:t>– Нет предписания врача принять вас.  Амбулаторным больным считается тот, кто посещает отделение неотложной помощи. </a:t>
            </a:r>
          </a:p>
        </p:txBody>
      </p:sp>
    </p:spTree>
    <p:extLst>
      <p:ext uri="{BB962C8B-B14F-4D97-AF65-F5344CB8AC3E}">
        <p14:creationId xmlns:p14="http://schemas.microsoft.com/office/powerpoint/2010/main" val="24781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Основы программы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22</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786204" y="1476973"/>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ru" sz="5400" dirty="0">
                <a:cs typeface="Arial" panose="020B0604020202020204" pitchFamily="34" charset="0"/>
              </a:rPr>
              <a:t>Программа </a:t>
            </a:r>
            <a:endParaRPr lang="hu-HU" sz="5400" dirty="0">
              <a:cs typeface="Arial" panose="020B0604020202020204" pitchFamily="34" charset="0"/>
            </a:endParaRPr>
          </a:p>
          <a:p>
            <a:pPr marL="0" indent="0" rtl="0">
              <a:spcAft>
                <a:spcPts val="1200"/>
              </a:spcAft>
              <a:buNone/>
            </a:pPr>
            <a:r>
              <a:rPr lang="ru" sz="5400" dirty="0">
                <a:cs typeface="Arial" panose="020B0604020202020204" pitchFamily="34" charset="0"/>
              </a:rPr>
              <a:t>Medicare </a:t>
            </a:r>
            <a:endParaRPr lang="hu-HU" sz="5400" dirty="0">
              <a:cs typeface="Arial" panose="020B0604020202020204" pitchFamily="34" charset="0"/>
            </a:endParaRPr>
          </a:p>
          <a:p>
            <a:pPr marL="0" indent="0" rtl="0">
              <a:spcAft>
                <a:spcPts val="1200"/>
              </a:spcAft>
              <a:buNone/>
            </a:pPr>
            <a:r>
              <a:rPr lang="ru" sz="5400" dirty="0">
                <a:cs typeface="Arial" panose="020B0604020202020204" pitchFamily="34" charset="0"/>
              </a:rPr>
              <a:t>Часть В </a:t>
            </a:r>
            <a:endParaRPr lang="en-US" sz="5400" dirty="0"/>
          </a:p>
          <a:p>
            <a:pPr lvl="1" rtl="0">
              <a:buFont typeface="Wingdings" panose="05000000000000000000" pitchFamily="2" charset="2"/>
              <a:buChar char="§"/>
            </a:pPr>
            <a:endParaRPr lang="en-US" dirty="0"/>
          </a:p>
        </p:txBody>
      </p:sp>
      <p:grpSp>
        <p:nvGrpSpPr>
          <p:cNvPr id="14" name="Group 13" title="Part B icon">
            <a:extLst>
              <a:ext uri="{FF2B5EF4-FFF2-40B4-BE49-F238E27FC236}">
                <a16:creationId xmlns:a16="http://schemas.microsoft.com/office/drawing/2014/main" id="{2278E3CE-2A92-4E66-9140-D8B09D3AB225}"/>
              </a:ext>
            </a:extLst>
          </p:cNvPr>
          <p:cNvGrpSpPr/>
          <p:nvPr/>
        </p:nvGrpSpPr>
        <p:grpSpPr>
          <a:xfrm>
            <a:off x="1898110" y="4640353"/>
            <a:ext cx="1683291" cy="1898561"/>
            <a:chOff x="-52499" y="3083670"/>
            <a:chExt cx="1568748" cy="1398215"/>
          </a:xfrm>
        </p:grpSpPr>
        <p:pic>
          <p:nvPicPr>
            <p:cNvPr id="15" name="Picture 14" title="Part B icon">
              <a:extLst>
                <a:ext uri="{FF2B5EF4-FFF2-40B4-BE49-F238E27FC236}">
                  <a16:creationId xmlns:a16="http://schemas.microsoft.com/office/drawing/2014/main" id="{0B85A958-2BDE-4424-BD4D-C2927E6D8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337" y="3083670"/>
              <a:ext cx="707734" cy="624371"/>
            </a:xfrm>
            <a:prstGeom prst="rect">
              <a:avLst/>
            </a:prstGeom>
          </p:spPr>
        </p:pic>
        <p:sp>
          <p:nvSpPr>
            <p:cNvPr id="16" name="TextBox 15">
              <a:extLst>
                <a:ext uri="{FF2B5EF4-FFF2-40B4-BE49-F238E27FC236}">
                  <a16:creationId xmlns:a16="http://schemas.microsoft.com/office/drawing/2014/main" id="{F662C4E9-1FBB-40AC-9796-F7D0221EBC7F}"/>
                </a:ext>
              </a:extLst>
            </p:cNvPr>
            <p:cNvSpPr txBox="1"/>
            <p:nvPr/>
          </p:nvSpPr>
          <p:spPr>
            <a:xfrm>
              <a:off x="-52499" y="3733889"/>
              <a:ext cx="1568748" cy="747996"/>
            </a:xfrm>
            <a:prstGeom prst="rect">
              <a:avLst/>
            </a:prstGeom>
            <a:noFill/>
          </p:spPr>
          <p:txBody>
            <a:bodyPr wrap="square" rtlCol="0">
              <a:spAutoFit/>
            </a:bodyPr>
            <a:lstStyle/>
            <a:p>
              <a:pPr algn="ctr" rtl="0"/>
              <a:r>
                <a:rPr lang="ru" sz="2000" b="1" dirty="0">
                  <a:solidFill>
                    <a:schemeClr val="tx2"/>
                  </a:solidFill>
                </a:rPr>
                <a:t>Часть В</a:t>
              </a:r>
            </a:p>
            <a:p>
              <a:pPr algn="ctr" rtl="0"/>
              <a:r>
                <a:rPr lang="ru" sz="2000" dirty="0">
                  <a:solidFill>
                    <a:schemeClr val="tx2"/>
                  </a:solidFill>
                </a:rPr>
                <a:t>Медицинская страховка</a:t>
              </a:r>
            </a:p>
          </p:txBody>
        </p:sp>
      </p:grpSp>
      <p:pic>
        <p:nvPicPr>
          <p:cNvPr id="13" name="Picture 12" descr="Image result for doctor and stethoscope">
            <a:extLst>
              <a:ext uri="{FF2B5EF4-FFF2-40B4-BE49-F238E27FC236}">
                <a16:creationId xmlns:a16="http://schemas.microsoft.com/office/drawing/2014/main" id="{251F496E-3B6A-4CD8-89E9-067605D5FC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14738" y="1107996"/>
            <a:ext cx="5877261" cy="3809890"/>
          </a:xfrm>
          <a:prstGeom prst="rect">
            <a:avLst/>
          </a:prstGeom>
          <a:noFill/>
          <a:ln>
            <a:noFill/>
          </a:ln>
        </p:spPr>
      </p:pic>
    </p:spTree>
    <p:extLst>
      <p:ext uri="{BB962C8B-B14F-4D97-AF65-F5344CB8AC3E}">
        <p14:creationId xmlns:p14="http://schemas.microsoft.com/office/powerpoint/2010/main" val="40868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В</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3C8A099D-A316-4D49-8221-0EEBA6955549}"/>
              </a:ext>
            </a:extLst>
          </p:cNvPr>
          <p:cNvGrpSpPr/>
          <p:nvPr/>
        </p:nvGrpSpPr>
        <p:grpSpPr>
          <a:xfrm>
            <a:off x="0" y="2311292"/>
            <a:ext cx="1781791" cy="1868853"/>
            <a:chOff x="153025" y="1963783"/>
            <a:chExt cx="1568748" cy="1393109"/>
          </a:xfrm>
        </p:grpSpPr>
        <p:pic>
          <p:nvPicPr>
            <p:cNvPr id="8" name="Picture 7" title="Part B icon">
              <a:extLst>
                <a:ext uri="{FF2B5EF4-FFF2-40B4-BE49-F238E27FC236}">
                  <a16:creationId xmlns:a16="http://schemas.microsoft.com/office/drawing/2014/main" id="{925FDECF-2209-40D2-9402-D723D7A78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7B47614A-A87D-4453-AFB1-AC969524D973}"/>
                </a:ext>
              </a:extLst>
            </p:cNvPr>
            <p:cNvSpPr txBox="1"/>
            <p:nvPr/>
          </p:nvSpPr>
          <p:spPr>
            <a:xfrm>
              <a:off x="153025" y="2599781"/>
              <a:ext cx="1568748" cy="757111"/>
            </a:xfrm>
            <a:prstGeom prst="rect">
              <a:avLst/>
            </a:prstGeom>
            <a:noFill/>
          </p:spPr>
          <p:txBody>
            <a:bodyPr wrap="square" rtlCol="0">
              <a:spAutoFit/>
            </a:bodyPr>
            <a:lstStyle/>
            <a:p>
              <a:pPr algn="ctr" rtl="0"/>
              <a:r>
                <a:rPr lang="ru" sz="2000" b="1" dirty="0">
                  <a:solidFill>
                    <a:schemeClr val="tx2"/>
                  </a:solidFill>
                </a:rPr>
                <a:t>Часть В</a:t>
              </a:r>
            </a:p>
            <a:p>
              <a:pPr algn="ctr" rtl="0"/>
              <a:r>
                <a:rPr lang="ru" sz="2000" dirty="0">
                  <a:solidFill>
                    <a:schemeClr val="tx2"/>
                  </a:solidFill>
                </a:rPr>
                <a:t>Медицинская страховка</a:t>
              </a:r>
            </a:p>
          </p:txBody>
        </p:sp>
      </p:grpSp>
      <p:sp>
        <p:nvSpPr>
          <p:cNvPr id="2" name="Rectangle 1">
            <a:extLst>
              <a:ext uri="{FF2B5EF4-FFF2-40B4-BE49-F238E27FC236}">
                <a16:creationId xmlns:a16="http://schemas.microsoft.com/office/drawing/2014/main" id="{61D760C5-BCFB-4626-A628-2F7DDEAF175D}"/>
              </a:ext>
            </a:extLst>
          </p:cNvPr>
          <p:cNvSpPr/>
          <p:nvPr/>
        </p:nvSpPr>
        <p:spPr>
          <a:xfrm>
            <a:off x="2299587" y="1169949"/>
            <a:ext cx="5017720" cy="523220"/>
          </a:xfrm>
          <a:prstGeom prst="rect">
            <a:avLst/>
          </a:prstGeom>
        </p:spPr>
        <p:txBody>
          <a:bodyPr wrap="none" rtlCol="0">
            <a:spAutoFit/>
          </a:bodyPr>
          <a:lstStyle/>
          <a:p>
            <a:pPr rtl="0">
              <a:spcBef>
                <a:spcPts val="451"/>
              </a:spcBef>
            </a:pPr>
            <a:r>
              <a:rPr lang="ru" sz="2800" b="1" dirty="0">
                <a:solidFill>
                  <a:prstClr val="black"/>
                </a:solidFill>
                <a:latin typeface="Arial" panose="020B0604020202020204" pitchFamily="34" charset="0"/>
                <a:cs typeface="Arial" panose="020B0604020202020204" pitchFamily="34" charset="0"/>
              </a:rPr>
              <a:t>Часть B — Медицинская страховка </a:t>
            </a:r>
          </a:p>
        </p:txBody>
      </p:sp>
      <p:sp>
        <p:nvSpPr>
          <p:cNvPr id="3" name="Rectangle 2">
            <a:extLst>
              <a:ext uri="{FF2B5EF4-FFF2-40B4-BE49-F238E27FC236}">
                <a16:creationId xmlns:a16="http://schemas.microsoft.com/office/drawing/2014/main" id="{B1EB01A5-976C-42CA-A053-2E937D13F53C}"/>
              </a:ext>
            </a:extLst>
          </p:cNvPr>
          <p:cNvSpPr/>
          <p:nvPr/>
        </p:nvSpPr>
        <p:spPr>
          <a:xfrm>
            <a:off x="1620426" y="1755122"/>
            <a:ext cx="10452847" cy="4850046"/>
          </a:xfrm>
          <a:prstGeom prst="rect">
            <a:avLst/>
          </a:prstGeom>
        </p:spPr>
        <p:txBody>
          <a:bodyPr wrap="square" rtlCol="0">
            <a:spAutoFit/>
          </a:bodyPr>
          <a:lstStyle/>
          <a:p>
            <a:pPr rtl="0">
              <a:spcBef>
                <a:spcPts val="451"/>
              </a:spcBef>
              <a:spcAft>
                <a:spcPts val="1200"/>
              </a:spcAft>
            </a:pPr>
            <a:r>
              <a:rPr lang="ru" sz="3000" dirty="0">
                <a:solidFill>
                  <a:prstClr val="black"/>
                </a:solidFill>
              </a:rPr>
              <a:t>Помогает покрыть необходимое по медицинским показаниям:</a:t>
            </a:r>
          </a:p>
          <a:p>
            <a:pPr marL="342891" indent="-342891" rtl="0">
              <a:spcBef>
                <a:spcPts val="451"/>
              </a:spcBef>
              <a:buFont typeface="Wingdings" panose="05000000000000000000" pitchFamily="2" charset="2"/>
              <a:buChar char="§"/>
            </a:pPr>
            <a:r>
              <a:rPr lang="ru" sz="2400" dirty="0">
                <a:solidFill>
                  <a:prstClr val="black"/>
                </a:solidFill>
              </a:rPr>
              <a:t>Услуги врачей</a:t>
            </a:r>
          </a:p>
          <a:p>
            <a:pPr marL="342891" indent="-342891" rtl="0">
              <a:spcBef>
                <a:spcPts val="451"/>
              </a:spcBef>
              <a:buFont typeface="Wingdings" panose="05000000000000000000" pitchFamily="2" charset="2"/>
              <a:buChar char="§"/>
            </a:pPr>
            <a:r>
              <a:rPr lang="ru" sz="2400" dirty="0">
                <a:solidFill>
                  <a:prstClr val="black"/>
                </a:solidFill>
              </a:rPr>
              <a:t>Амбулаторные медицинские и хирургические услуги и расходные материалы</a:t>
            </a:r>
          </a:p>
          <a:p>
            <a:pPr marL="342891" indent="-342891" rtl="0">
              <a:spcBef>
                <a:spcPts val="451"/>
              </a:spcBef>
              <a:buFont typeface="Wingdings" panose="05000000000000000000" pitchFamily="2" charset="2"/>
              <a:buChar char="§"/>
            </a:pPr>
            <a:r>
              <a:rPr lang="ru" sz="2400" dirty="0">
                <a:solidFill>
                  <a:prstClr val="black"/>
                </a:solidFill>
              </a:rPr>
              <a:t>Клинические лабораторные тесты</a:t>
            </a:r>
          </a:p>
          <a:p>
            <a:pPr marL="342891" indent="-342891" rtl="0">
              <a:spcBef>
                <a:spcPts val="451"/>
              </a:spcBef>
              <a:buFont typeface="Wingdings" panose="05000000000000000000" pitchFamily="2" charset="2"/>
              <a:buChar char="§"/>
            </a:pPr>
            <a:r>
              <a:rPr lang="ru" sz="2400" dirty="0">
                <a:solidFill>
                  <a:prstClr val="black"/>
                </a:solidFill>
              </a:rPr>
              <a:t>Медицинское оборудование длительного пользования (может потребоваться использование определенных поставщиков)</a:t>
            </a:r>
          </a:p>
          <a:p>
            <a:pPr marL="342891" indent="-342891" rtl="0">
              <a:spcBef>
                <a:spcPts val="451"/>
              </a:spcBef>
              <a:buFont typeface="Wingdings" panose="05000000000000000000" pitchFamily="2" charset="2"/>
              <a:buChar char="§"/>
            </a:pPr>
            <a:r>
              <a:rPr lang="ru" sz="2400" dirty="0">
                <a:solidFill>
                  <a:prstClr val="black"/>
                </a:solidFill>
              </a:rPr>
              <a:t>Расходные материалы для диабетического тестирования</a:t>
            </a:r>
          </a:p>
          <a:p>
            <a:pPr marL="342891" indent="-342891" rtl="0">
              <a:spcBef>
                <a:spcPts val="451"/>
              </a:spcBef>
              <a:buFont typeface="Wingdings" panose="05000000000000000000" pitchFamily="2" charset="2"/>
              <a:buChar char="§"/>
            </a:pPr>
            <a:r>
              <a:rPr lang="ru" sz="2400" dirty="0">
                <a:solidFill>
                  <a:prstClr val="black"/>
                </a:solidFill>
              </a:rPr>
              <a:t>Профилактические услуги (например, прививки от гриппа и ежегодное посещение врача)</a:t>
            </a:r>
          </a:p>
          <a:p>
            <a:pPr marL="342891" indent="-342891" rtl="0">
              <a:spcBef>
                <a:spcPts val="451"/>
              </a:spcBef>
              <a:buFont typeface="Wingdings" panose="05000000000000000000" pitchFamily="2" charset="2"/>
              <a:buChar char="§"/>
            </a:pPr>
            <a:r>
              <a:rPr lang="ru" sz="2400" dirty="0">
                <a:solidFill>
                  <a:prstClr val="black"/>
                </a:solidFill>
              </a:rPr>
              <a:t>Медицинские услуги на дому</a:t>
            </a:r>
          </a:p>
        </p:txBody>
      </p:sp>
    </p:spTree>
    <p:extLst>
      <p:ext uri="{BB962C8B-B14F-4D97-AF65-F5344CB8AC3E}">
        <p14:creationId xmlns:p14="http://schemas.microsoft.com/office/powerpoint/2010/main" val="3978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В Расходы</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855500" y="1754896"/>
            <a:ext cx="1781791" cy="1868853"/>
            <a:chOff x="153025" y="1963783"/>
            <a:chExt cx="1568748" cy="1393109"/>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153025" y="2599781"/>
              <a:ext cx="1568748" cy="757111"/>
            </a:xfrm>
            <a:prstGeom prst="rect">
              <a:avLst/>
            </a:prstGeom>
            <a:noFill/>
          </p:spPr>
          <p:txBody>
            <a:bodyPr wrap="square" rtlCol="0">
              <a:spAutoFit/>
            </a:bodyPr>
            <a:lstStyle/>
            <a:p>
              <a:pPr algn="ctr" rtl="0"/>
              <a:r>
                <a:rPr lang="ru" sz="2000" b="1">
                  <a:solidFill>
                    <a:schemeClr val="tx2"/>
                  </a:solidFill>
                </a:rPr>
                <a:t>Часть В</a:t>
              </a:r>
            </a:p>
            <a:p>
              <a:pPr algn="ctr" rtl="0"/>
              <a:r>
                <a:rPr lang="ru" sz="2000">
                  <a:solidFill>
                    <a:schemeClr val="tx2"/>
                  </a:solidFill>
                </a:rPr>
                <a:t>Медицинская страховка</a:t>
              </a:r>
            </a:p>
          </p:txBody>
        </p:sp>
      </p:grpSp>
      <p:sp>
        <p:nvSpPr>
          <p:cNvPr id="2" name="Rectangle 1">
            <a:extLst>
              <a:ext uri="{FF2B5EF4-FFF2-40B4-BE49-F238E27FC236}">
                <a16:creationId xmlns:a16="http://schemas.microsoft.com/office/drawing/2014/main" id="{BE4F7488-E9AB-4F6A-B349-5D0B0EBC1D65}"/>
              </a:ext>
            </a:extLst>
          </p:cNvPr>
          <p:cNvSpPr/>
          <p:nvPr/>
        </p:nvSpPr>
        <p:spPr>
          <a:xfrm>
            <a:off x="2931621" y="1358466"/>
            <a:ext cx="7915907" cy="3170099"/>
          </a:xfrm>
          <a:prstGeom prst="rect">
            <a:avLst/>
          </a:prstGeom>
        </p:spPr>
        <p:txBody>
          <a:bodyPr wrap="square" rtlCol="0">
            <a:spAutoFit/>
          </a:bodyPr>
          <a:lstStyle/>
          <a:p>
            <a:pPr marL="369877" lvl="1" indent="-342891" rtl="0">
              <a:spcAft>
                <a:spcPts val="1200"/>
              </a:spcAft>
              <a:buFont typeface="Wingdings" panose="05000000000000000000" pitchFamily="2" charset="2"/>
              <a:buChar char="§"/>
            </a:pPr>
            <a:r>
              <a:rPr lang="ru" sz="2800" b="1" dirty="0"/>
              <a:t>Ежемесячный страховой взнос:</a:t>
            </a:r>
            <a:r>
              <a:rPr lang="ru" sz="2800" dirty="0"/>
              <a:t> </a:t>
            </a:r>
            <a:r>
              <a:rPr lang="ru" sz="2400" dirty="0">
                <a:hlinkClick r:id="rId4"/>
              </a:rPr>
              <a:t>На основе дохода</a:t>
            </a:r>
            <a:endParaRPr lang="en-US" sz="2400" dirty="0"/>
          </a:p>
          <a:p>
            <a:pPr marL="355591" lvl="1" indent="-342891" rtl="0">
              <a:spcAft>
                <a:spcPts val="1200"/>
              </a:spcAft>
              <a:buFont typeface="Wingdings" panose="05000000000000000000" pitchFamily="2" charset="2"/>
              <a:buChar char="§"/>
            </a:pPr>
            <a:r>
              <a:rPr lang="ru" sz="2800" b="1" dirty="0"/>
              <a:t>Ежегодная </a:t>
            </a:r>
            <a:r>
              <a:rPr lang="ru" sz="2800" b="1" dirty="0">
                <a:hlinkClick r:id="rId4"/>
              </a:rPr>
              <a:t>вычитаемая франшиза</a:t>
            </a:r>
            <a:r>
              <a:rPr lang="ru" sz="2800" b="1" dirty="0"/>
              <a:t> </a:t>
            </a:r>
            <a:endParaRPr lang="en-US" sz="2400" b="1" dirty="0"/>
          </a:p>
          <a:p>
            <a:pPr marL="342891" lvl="1" indent="-342891" rtl="0">
              <a:buSzPct val="100000"/>
              <a:buFont typeface="Wingdings" panose="05000000000000000000" pitchFamily="2" charset="2"/>
              <a:buChar char="§"/>
            </a:pPr>
            <a:r>
              <a:rPr lang="ru" sz="2800" b="1" dirty="0"/>
              <a:t>Сострахование:</a:t>
            </a:r>
            <a:r>
              <a:rPr lang="ru" sz="2800" dirty="0"/>
              <a:t> </a:t>
            </a:r>
            <a:r>
              <a:rPr lang="ru" sz="2400" dirty="0"/>
              <a:t>20% сострахования для большинства покрываемых услуг, таких как услуги врача. </a:t>
            </a:r>
          </a:p>
          <a:p>
            <a:pPr marL="800091" lvl="2" indent="-342891" rtl="0">
              <a:buSzPct val="100000"/>
              <a:buFont typeface="Wingdings" panose="05000000000000000000" pitchFamily="2" charset="2"/>
              <a:buChar char="§"/>
            </a:pPr>
            <a:r>
              <a:rPr lang="ru" sz="2400" dirty="0"/>
              <a:t>$0 за некоторые профилактические услуги</a:t>
            </a:r>
          </a:p>
          <a:p>
            <a:pPr marL="800091" lvl="2" indent="-342891" rtl="0">
              <a:buSzPct val="100000"/>
              <a:buFont typeface="Wingdings" panose="05000000000000000000" pitchFamily="2" charset="2"/>
              <a:buChar char="§"/>
            </a:pPr>
            <a:r>
              <a:rPr lang="ru" sz="2400" dirty="0"/>
              <a:t>+15% для поставщиков, которые не «принимают назначение»</a:t>
            </a:r>
            <a:br>
              <a:rPr lang="en-US" sz="2400" dirty="0"/>
            </a:br>
            <a:r>
              <a:rPr lang="ru" sz="2400" dirty="0"/>
              <a:t>(сумма оплаты Medicare)</a:t>
            </a:r>
          </a:p>
        </p:txBody>
      </p:sp>
      <p:sp>
        <p:nvSpPr>
          <p:cNvPr id="10" name="Slide Number Placeholder 9">
            <a:extLst>
              <a:ext uri="{FF2B5EF4-FFF2-40B4-BE49-F238E27FC236}">
                <a16:creationId xmlns:a16="http://schemas.microsoft.com/office/drawing/2014/main" id="{0E685D25-2CE7-4A4C-B92D-42DCDA0A1E69}"/>
              </a:ext>
            </a:extLst>
          </p:cNvPr>
          <p:cNvSpPr>
            <a:spLocks noGrp="1"/>
          </p:cNvSpPr>
          <p:nvPr>
            <p:ph type="sldNum" sz="quarter" idx="12"/>
          </p:nvPr>
        </p:nvSpPr>
        <p:spPr/>
        <p:txBody>
          <a:bodyPr rtlCol="0"/>
          <a:lstStyle/>
          <a:p>
            <a:pPr rtl="0"/>
            <a:fld id="{844A7B69-93E2-4D34-896D-EFDD7F03AB74}" type="slidenum">
              <a:rPr lang="en-US" smtClean="0"/>
              <a:t>24</a:t>
            </a:fld>
            <a:endParaRPr lang="en-US"/>
          </a:p>
        </p:txBody>
      </p:sp>
      <p:sp>
        <p:nvSpPr>
          <p:cNvPr id="11" name="Rectangle: Rounded Corners 10">
            <a:extLst>
              <a:ext uri="{FF2B5EF4-FFF2-40B4-BE49-F238E27FC236}">
                <a16:creationId xmlns:a16="http://schemas.microsoft.com/office/drawing/2014/main" id="{3D70401D-641F-48D3-A135-A7BA0D5EB7EE}"/>
              </a:ext>
            </a:extLst>
          </p:cNvPr>
          <p:cNvSpPr/>
          <p:nvPr/>
        </p:nvSpPr>
        <p:spPr>
          <a:xfrm>
            <a:off x="2931621" y="5209341"/>
            <a:ext cx="8371497" cy="10309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sz="2800" dirty="0"/>
              <a:t>Расходы меняются каждый год. </a:t>
            </a:r>
            <a:br>
              <a:rPr lang="en-US" sz="2800" dirty="0"/>
            </a:br>
            <a:r>
              <a:rPr lang="ru" sz="2800" b="1" dirty="0"/>
              <a:t>См. текущие расходы на сайте </a:t>
            </a:r>
            <a:r>
              <a:rPr lang="ru" sz="2800" b="1" dirty="0">
                <a:solidFill>
                  <a:schemeClr val="bg1"/>
                </a:solidFill>
                <a:hlinkClick r:id="rId4">
                  <a:extLst>
                    <a:ext uri="{A12FA001-AC4F-418D-AE19-62706E023703}">
                      <ahyp:hlinkClr xmlns:ahyp="http://schemas.microsoft.com/office/drawing/2018/hyperlinkcolor" val="tx"/>
                    </a:ext>
                  </a:extLst>
                </a:hlinkClick>
              </a:rPr>
              <a:t>medicare.gov</a:t>
            </a:r>
            <a:r>
              <a:rPr lang="ru" sz="2800" b="1" dirty="0"/>
              <a:t>.</a:t>
            </a:r>
          </a:p>
        </p:txBody>
      </p:sp>
    </p:spTree>
    <p:extLst>
      <p:ext uri="{BB962C8B-B14F-4D97-AF65-F5344CB8AC3E}">
        <p14:creationId xmlns:p14="http://schemas.microsoft.com/office/powerpoint/2010/main" val="9852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Medicare Part B – Costs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9F1407-3111-46F5-8BF4-E6A37943CFA6}"/>
              </a:ext>
            </a:extLst>
          </p:cNvPr>
          <p:cNvSpPr/>
          <p:nvPr/>
        </p:nvSpPr>
        <p:spPr>
          <a:xfrm>
            <a:off x="1536410" y="1338167"/>
            <a:ext cx="10323147" cy="461665"/>
          </a:xfrm>
          <a:prstGeom prst="rect">
            <a:avLst/>
          </a:prstGeom>
        </p:spPr>
        <p:txBody>
          <a:bodyPr wrap="none" rtlCol="0">
            <a:spAutoFit/>
          </a:bodyPr>
          <a:lstStyle/>
          <a:p>
            <a:r>
              <a:rPr lang="ru" sz="2400" b="1" dirty="0">
                <a:latin typeface="Arial" panose="020B0604020202020204" pitchFamily="34" charset="0"/>
                <a:cs typeface="Arial" panose="020B0604020202020204" pitchFamily="34" charset="0"/>
              </a:rPr>
              <a:t>Связанная с доходом сумма ежемесячной корректировки (IRMAA)</a:t>
            </a:r>
          </a:p>
        </p:txBody>
      </p:sp>
      <p:sp>
        <p:nvSpPr>
          <p:cNvPr id="3" name="TextBox 2">
            <a:extLst>
              <a:ext uri="{FF2B5EF4-FFF2-40B4-BE49-F238E27FC236}">
                <a16:creationId xmlns:a16="http://schemas.microsoft.com/office/drawing/2014/main" id="{2784A1EA-56FC-4665-A407-B611313FB2B6}"/>
              </a:ext>
            </a:extLst>
          </p:cNvPr>
          <p:cNvSpPr txBox="1"/>
          <p:nvPr/>
        </p:nvSpPr>
        <p:spPr>
          <a:xfrm>
            <a:off x="1739899" y="1966572"/>
            <a:ext cx="8901596" cy="707886"/>
          </a:xfrm>
          <a:prstGeom prst="rect">
            <a:avLst/>
          </a:prstGeom>
          <a:noFill/>
        </p:spPr>
        <p:txBody>
          <a:bodyPr wrap="square" rtlCol="0">
            <a:spAutoFit/>
          </a:bodyPr>
          <a:lstStyle/>
          <a:p>
            <a:r>
              <a:rPr lang="ru" sz="2000" dirty="0"/>
              <a:t>Страховые взносы рассчитываются на основании вашей налоговой декларации двухгодичной давности.</a:t>
            </a:r>
          </a:p>
        </p:txBody>
      </p:sp>
      <p:sp>
        <p:nvSpPr>
          <p:cNvPr id="8" name="Slide Number Placeholder 7">
            <a:extLst>
              <a:ext uri="{FF2B5EF4-FFF2-40B4-BE49-F238E27FC236}">
                <a16:creationId xmlns:a16="http://schemas.microsoft.com/office/drawing/2014/main" id="{D3EF5A3C-77DF-4798-A9E1-C561C65DEA6B}"/>
              </a:ext>
            </a:extLst>
          </p:cNvPr>
          <p:cNvSpPr>
            <a:spLocks noGrp="1"/>
          </p:cNvSpPr>
          <p:nvPr>
            <p:ph type="sldNum" sz="quarter" idx="12"/>
          </p:nvPr>
        </p:nvSpPr>
        <p:spPr/>
        <p:txBody>
          <a:bodyPr rtlCol="0"/>
          <a:lstStyle/>
          <a:p>
            <a:pPr rtl="0"/>
            <a:fld id="{844A7B69-93E2-4D34-896D-EFDD7F03AB74}" type="slidenum">
              <a:rPr lang="en-US" smtClean="0"/>
              <a:t>25</a:t>
            </a:fld>
            <a:endParaRPr lang="en-US"/>
          </a:p>
        </p:txBody>
      </p:sp>
    </p:spTree>
    <p:extLst>
      <p:ext uri="{BB962C8B-B14F-4D97-AF65-F5344CB8AC3E}">
        <p14:creationId xmlns:p14="http://schemas.microsoft.com/office/powerpoint/2010/main" val="3746674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26</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44106"/>
            <a:ext cx="12252205"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dirty="0">
                <a:solidFill>
                  <a:schemeClr val="bg1"/>
                </a:solidFill>
                <a:latin typeface="Arial" panose="020B0604020202020204" pitchFamily="34" charset="0"/>
                <a:cs typeface="Arial" panose="020B0604020202020204" pitchFamily="34" charset="0"/>
              </a:rPr>
              <a:t>Программа Medicare Часть B – Профилактические услуги</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CB82E25-E180-49B5-AE4A-4CB39A605049}"/>
              </a:ext>
            </a:extLst>
          </p:cNvPr>
          <p:cNvSpPr/>
          <p:nvPr/>
        </p:nvSpPr>
        <p:spPr>
          <a:xfrm>
            <a:off x="4067239" y="1755008"/>
            <a:ext cx="4057521" cy="584775"/>
          </a:xfrm>
          <a:prstGeom prst="rect">
            <a:avLst/>
          </a:prstGeom>
        </p:spPr>
        <p:txBody>
          <a:bodyPr wrap="none" rtlCol="0">
            <a:spAutoFit/>
          </a:bodyPr>
          <a:lstStyle/>
          <a:p>
            <a:pPr rtl="0"/>
            <a:r>
              <a:rPr lang="ru" sz="3200" b="1" dirty="0">
                <a:latin typeface="Arial" panose="020B0604020202020204" pitchFamily="34" charset="0"/>
                <a:cs typeface="Arial" panose="020B0604020202020204" pitchFamily="34" charset="0"/>
              </a:rPr>
              <a:t>Профилактические услуги</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2942163" y="2482791"/>
            <a:ext cx="6798365" cy="2000548"/>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ru" sz="2600" dirty="0">
                <a:cs typeface="Arial" panose="020B0604020202020204" pitchFamily="34" charset="0"/>
              </a:rPr>
              <a:t>Визит «Добро пожаловать в программу Medicare»</a:t>
            </a:r>
          </a:p>
          <a:p>
            <a:pPr marL="342900" indent="-342900" rtl="0">
              <a:spcAft>
                <a:spcPts val="1200"/>
              </a:spcAft>
              <a:buFont typeface="Wingdings" panose="05000000000000000000" pitchFamily="2" charset="2"/>
              <a:buChar char="§"/>
              <a:defRPr/>
            </a:pPr>
            <a:r>
              <a:rPr lang="ru" sz="2600" dirty="0">
                <a:cs typeface="Arial" panose="020B0604020202020204" pitchFamily="34" charset="0"/>
              </a:rPr>
              <a:t>Ежегодное посещение врача</a:t>
            </a:r>
          </a:p>
          <a:p>
            <a:pPr marL="342900" indent="-342900" rtl="0">
              <a:spcAft>
                <a:spcPts val="600"/>
              </a:spcAft>
              <a:buFont typeface="Wingdings" panose="05000000000000000000" pitchFamily="2" charset="2"/>
              <a:buChar char="§"/>
              <a:defRPr/>
            </a:pPr>
            <a:r>
              <a:rPr lang="ru" sz="2600" dirty="0">
                <a:cs typeface="Arial" panose="020B0604020202020204" pitchFamily="34" charset="0"/>
              </a:rPr>
              <a:t>Дополнительные обследования/тесты/услуги</a:t>
            </a:r>
            <a:br>
              <a:rPr lang="en-US" altLang="en-US" sz="2600" dirty="0">
                <a:cs typeface="Arial" panose="020B0604020202020204" pitchFamily="34" charset="0"/>
              </a:rPr>
            </a:br>
            <a:r>
              <a:rPr lang="ru" sz="2600" dirty="0">
                <a:cs typeface="Arial" panose="020B0604020202020204" pitchFamily="34" charset="0"/>
              </a:rPr>
              <a:t>(</a:t>
            </a:r>
            <a:r>
              <a:rPr lang="ru" sz="2000" dirty="0">
                <a:latin typeface="Arial" panose="020B0604020202020204" pitchFamily="34" charset="0"/>
                <a:cs typeface="Arial" panose="020B0604020202020204" pitchFamily="34" charset="0"/>
              </a:rPr>
              <a:t>Большинство покрываются без франшизы или доплаты)</a:t>
            </a:r>
          </a:p>
        </p:txBody>
      </p:sp>
      <p:sp>
        <p:nvSpPr>
          <p:cNvPr id="7" name="Rectangle 6">
            <a:extLst>
              <a:ext uri="{FF2B5EF4-FFF2-40B4-BE49-F238E27FC236}">
                <a16:creationId xmlns:a16="http://schemas.microsoft.com/office/drawing/2014/main" id="{4E1137A8-B2B1-45CC-8295-4A619EBD56B5}"/>
              </a:ext>
            </a:extLst>
          </p:cNvPr>
          <p:cNvSpPr/>
          <p:nvPr/>
        </p:nvSpPr>
        <p:spPr>
          <a:xfrm>
            <a:off x="9232424" y="4143626"/>
            <a:ext cx="2475482" cy="2246769"/>
          </a:xfrm>
          <a:prstGeom prst="rect">
            <a:avLst/>
          </a:prstGeom>
          <a:solidFill>
            <a:schemeClr val="accent1">
              <a:lumMod val="20000"/>
              <a:lumOff val="80000"/>
            </a:schemeClr>
          </a:solidFill>
          <a:ln>
            <a:solidFill>
              <a:schemeClr val="tx1"/>
            </a:solidFill>
          </a:ln>
        </p:spPr>
        <p:txBody>
          <a:bodyPr wrap="square" rtlCol="0">
            <a:spAutoFit/>
          </a:bodyPr>
          <a:lstStyle/>
          <a:p>
            <a:pPr algn="ctr" rtl="0">
              <a:defRPr/>
            </a:pPr>
            <a:r>
              <a:rPr lang="ru" sz="2000" dirty="0">
                <a:latin typeface="Arial" panose="020B0604020202020204" pitchFamily="34" charset="0"/>
                <a:cs typeface="Arial" panose="020B0604020202020204" pitchFamily="34" charset="0"/>
              </a:rPr>
              <a:t>Ознакомьтесь с таблицей профилактических услуг и</a:t>
            </a:r>
          </a:p>
          <a:p>
            <a:pPr algn="ctr" rtl="0">
              <a:defRPr/>
            </a:pPr>
            <a:r>
              <a:rPr lang="ru" sz="2000" dirty="0">
                <a:latin typeface="Arial" panose="020B0604020202020204" pitchFamily="34" charset="0"/>
                <a:cs typeface="Arial" panose="020B0604020202020204" pitchFamily="34" charset="0"/>
              </a:rPr>
              <a:t>обсудите план профилактики со своим врачом.</a:t>
            </a:r>
          </a:p>
        </p:txBody>
      </p:sp>
      <p:sp>
        <p:nvSpPr>
          <p:cNvPr id="8" name="Rectangle 7">
            <a:extLst>
              <a:ext uri="{FF2B5EF4-FFF2-40B4-BE49-F238E27FC236}">
                <a16:creationId xmlns:a16="http://schemas.microsoft.com/office/drawing/2014/main" id="{BAC50407-1431-4482-A4EB-1E65C00FA040}"/>
              </a:ext>
            </a:extLst>
          </p:cNvPr>
          <p:cNvSpPr/>
          <p:nvPr/>
        </p:nvSpPr>
        <p:spPr>
          <a:xfrm>
            <a:off x="2942163" y="5629835"/>
            <a:ext cx="5668437" cy="707886"/>
          </a:xfrm>
          <a:prstGeom prst="rect">
            <a:avLst/>
          </a:prstGeom>
        </p:spPr>
        <p:txBody>
          <a:bodyPr wrap="square" rtlCol="0">
            <a:spAutoFit/>
          </a:bodyPr>
          <a:lstStyle/>
          <a:p>
            <a:pPr rtl="0"/>
            <a:r>
              <a:rPr lang="ru" sz="2000" b="1" i="1" dirty="0">
                <a:latin typeface="+mj-lt"/>
                <a:cs typeface="Times New Roman" pitchFamily="18" charset="0"/>
              </a:rPr>
              <a:t>«Унция профилактики стоит фунта лечения»</a:t>
            </a:r>
          </a:p>
          <a:p>
            <a:pPr rtl="0"/>
            <a:r>
              <a:rPr lang="ru" sz="2000" b="1" i="1" dirty="0">
                <a:latin typeface="+mj-lt"/>
                <a:cs typeface="Times New Roman" pitchFamily="18" charset="0"/>
              </a:rPr>
              <a:t>			-Бенджамин Франклин</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613" y="2166602"/>
            <a:ext cx="1139687" cy="16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title="Part B icon">
            <a:extLst>
              <a:ext uri="{FF2B5EF4-FFF2-40B4-BE49-F238E27FC236}">
                <a16:creationId xmlns:a16="http://schemas.microsoft.com/office/drawing/2014/main" id="{9F98069A-571B-4A41-A2E0-052765C82F8C}"/>
              </a:ext>
            </a:extLst>
          </p:cNvPr>
          <p:cNvGrpSpPr/>
          <p:nvPr/>
        </p:nvGrpSpPr>
        <p:grpSpPr>
          <a:xfrm>
            <a:off x="272295" y="2197384"/>
            <a:ext cx="1781791" cy="1868853"/>
            <a:chOff x="153025" y="1963783"/>
            <a:chExt cx="1568748" cy="1393109"/>
          </a:xfrm>
        </p:grpSpPr>
        <p:pic>
          <p:nvPicPr>
            <p:cNvPr id="11" name="Picture 10" title="Part B icon">
              <a:extLst>
                <a:ext uri="{FF2B5EF4-FFF2-40B4-BE49-F238E27FC236}">
                  <a16:creationId xmlns:a16="http://schemas.microsoft.com/office/drawing/2014/main" id="{C8AE87FD-EAF8-487B-BBE1-CEE16E1E95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a:extLst>
                <a:ext uri="{FF2B5EF4-FFF2-40B4-BE49-F238E27FC236}">
                  <a16:creationId xmlns:a16="http://schemas.microsoft.com/office/drawing/2014/main" id="{3371CC66-4E7D-48C9-8DF5-6E575CC2D86B}"/>
                </a:ext>
              </a:extLst>
            </p:cNvPr>
            <p:cNvSpPr txBox="1"/>
            <p:nvPr/>
          </p:nvSpPr>
          <p:spPr>
            <a:xfrm>
              <a:off x="153025" y="2599781"/>
              <a:ext cx="1568748" cy="757111"/>
            </a:xfrm>
            <a:prstGeom prst="rect">
              <a:avLst/>
            </a:prstGeom>
            <a:noFill/>
          </p:spPr>
          <p:txBody>
            <a:bodyPr wrap="square" rtlCol="0">
              <a:spAutoFit/>
            </a:bodyPr>
            <a:lstStyle/>
            <a:p>
              <a:pPr algn="ctr" rtl="0"/>
              <a:r>
                <a:rPr lang="ru" sz="2000" b="1">
                  <a:solidFill>
                    <a:schemeClr val="tx2"/>
                  </a:solidFill>
                </a:rPr>
                <a:t>Часть В</a:t>
              </a:r>
            </a:p>
            <a:p>
              <a:pPr algn="ctr" rtl="0"/>
              <a:r>
                <a:rPr lang="ru" sz="2000">
                  <a:solidFill>
                    <a:schemeClr val="tx2"/>
                  </a:solidFill>
                </a:rPr>
                <a:t>Медицинская страховка</a:t>
              </a:r>
            </a:p>
          </p:txBody>
        </p:sp>
      </p:grpSp>
    </p:spTree>
    <p:extLst>
      <p:ext uri="{BB962C8B-B14F-4D97-AF65-F5344CB8AC3E}">
        <p14:creationId xmlns:p14="http://schemas.microsoft.com/office/powerpoint/2010/main" val="310887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143435" y="-1"/>
            <a:ext cx="12335435"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dirty="0">
                <a:solidFill>
                  <a:schemeClr val="bg1"/>
                </a:solidFill>
                <a:latin typeface="Arial" panose="020B0604020202020204" pitchFamily="34" charset="0"/>
                <a:cs typeface="Arial" panose="020B0604020202020204" pitchFamily="34" charset="0"/>
              </a:rPr>
              <a:t>Программа Medicare Часть B – Профилактические услуги</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E58331E-FBF6-438A-A19E-CFD8182C2D04}"/>
              </a:ext>
            </a:extLst>
          </p:cNvPr>
          <p:cNvSpPr/>
          <p:nvPr/>
        </p:nvSpPr>
        <p:spPr>
          <a:xfrm>
            <a:off x="3173271" y="1651124"/>
            <a:ext cx="8441635" cy="584775"/>
          </a:xfrm>
          <a:prstGeom prst="rect">
            <a:avLst/>
          </a:prstGeom>
        </p:spPr>
        <p:txBody>
          <a:bodyPr wrap="square" rtlCol="0">
            <a:spAutoFit/>
          </a:bodyPr>
          <a:lstStyle/>
          <a:p>
            <a:pPr algn="ctr" rtl="0"/>
            <a:r>
              <a:rPr lang="ru" sz="3200" b="1" dirty="0">
                <a:latin typeface="Arial" panose="020B0604020202020204" pitchFamily="34" charset="0"/>
                <a:cs typeface="Arial" panose="020B0604020202020204" pitchFamily="34" charset="0"/>
              </a:rPr>
              <a:t>Визит «Добро пожаловать в Medicare»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3525078" y="2420565"/>
            <a:ext cx="7828722" cy="4124206"/>
          </a:xfrm>
          <a:prstGeom prst="rect">
            <a:avLst/>
          </a:prstGeom>
        </p:spPr>
        <p:txBody>
          <a:bodyPr wrap="square" rtlCol="0">
            <a:spAutoFit/>
          </a:bodyPr>
          <a:lstStyle/>
          <a:p>
            <a:pPr rtl="0"/>
            <a:r>
              <a:rPr lang="ru" sz="2000" b="1" dirty="0">
                <a:cs typeface="Arial" charset="0"/>
              </a:rPr>
              <a:t>Включает в себя:</a:t>
            </a:r>
          </a:p>
          <a:p>
            <a:pPr marL="800100" lvl="1" indent="-342900" rtl="0">
              <a:spcAft>
                <a:spcPts val="1200"/>
              </a:spcAft>
              <a:buFont typeface="Wingdings" panose="05000000000000000000" pitchFamily="2" charset="2"/>
              <a:buChar char="§"/>
            </a:pPr>
            <a:r>
              <a:rPr lang="ru" sz="2000" dirty="0">
                <a:cs typeface="Arial" charset="0"/>
              </a:rPr>
              <a:t>Рост, вес и артериальное давление </a:t>
            </a:r>
          </a:p>
          <a:p>
            <a:pPr marL="800100" lvl="1" indent="-342900" rtl="0">
              <a:spcAft>
                <a:spcPts val="1200"/>
              </a:spcAft>
              <a:buFont typeface="Wingdings" panose="05000000000000000000" pitchFamily="2" charset="2"/>
              <a:buChar char="§"/>
            </a:pPr>
            <a:r>
              <a:rPr lang="ru" sz="2000" dirty="0">
                <a:cs typeface="Arial" charset="0"/>
              </a:rPr>
              <a:t>Индекс массы тела</a:t>
            </a:r>
          </a:p>
          <a:p>
            <a:pPr marL="800100" lvl="1" indent="-342900" rtl="0">
              <a:spcAft>
                <a:spcPts val="1200"/>
              </a:spcAft>
              <a:buFont typeface="Wingdings" panose="05000000000000000000" pitchFamily="2" charset="2"/>
              <a:buChar char="§"/>
            </a:pPr>
            <a:r>
              <a:rPr lang="ru" sz="2000" dirty="0">
                <a:cs typeface="Arial" charset="0"/>
              </a:rPr>
              <a:t>Проверка зрения</a:t>
            </a:r>
          </a:p>
          <a:p>
            <a:pPr marL="800100" lvl="1" indent="-342900" rtl="0">
              <a:spcAft>
                <a:spcPts val="1200"/>
              </a:spcAft>
              <a:buFont typeface="Wingdings" panose="05000000000000000000" pitchFamily="2" charset="2"/>
              <a:buChar char="§"/>
            </a:pPr>
            <a:r>
              <a:rPr lang="ru" sz="2000" dirty="0">
                <a:cs typeface="Arial" charset="0"/>
              </a:rPr>
              <a:t>Обзор потенциального риска депрессии и уровня безопасности</a:t>
            </a:r>
          </a:p>
          <a:p>
            <a:pPr marL="800100" lvl="1" indent="-342900" rtl="0">
              <a:spcAft>
                <a:spcPts val="1200"/>
              </a:spcAft>
              <a:buFont typeface="Wingdings" panose="05000000000000000000" pitchFamily="2" charset="2"/>
              <a:buChar char="§"/>
            </a:pPr>
            <a:r>
              <a:rPr lang="ru" sz="2000" dirty="0">
                <a:cs typeface="Arial" charset="0"/>
              </a:rPr>
              <a:t>Обсуждение предварительных указаний, если вы выберете</a:t>
            </a:r>
          </a:p>
          <a:p>
            <a:pPr marL="800100" lvl="1" indent="-342900" rtl="0">
              <a:spcAft>
                <a:spcPts val="1200"/>
              </a:spcAft>
              <a:buFont typeface="Wingdings" panose="05000000000000000000" pitchFamily="2" charset="2"/>
              <a:buChar char="§"/>
            </a:pPr>
            <a:r>
              <a:rPr lang="ru" sz="2000" dirty="0">
                <a:cs typeface="Arial" charset="0"/>
              </a:rPr>
              <a:t>Письменный план осмотров, прививок и других необходимых профилактических услуг.</a:t>
            </a:r>
          </a:p>
          <a:p>
            <a:pPr rtl="0"/>
            <a:r>
              <a:rPr lang="ru" sz="2200" b="1" i="1" dirty="0">
                <a:cs typeface="Arial" charset="0"/>
              </a:rPr>
              <a:t>Примечание:  НЕ медицинский осмотр!</a:t>
            </a:r>
          </a:p>
        </p:txBody>
      </p:sp>
      <p:sp>
        <p:nvSpPr>
          <p:cNvPr id="7" name="TextBox 6">
            <a:extLst>
              <a:ext uri="{FF2B5EF4-FFF2-40B4-BE49-F238E27FC236}">
                <a16:creationId xmlns:a16="http://schemas.microsoft.com/office/drawing/2014/main" id="{A067F526-064F-411E-934E-73A6957AA605}"/>
              </a:ext>
            </a:extLst>
          </p:cNvPr>
          <p:cNvSpPr txBox="1"/>
          <p:nvPr/>
        </p:nvSpPr>
        <p:spPr>
          <a:xfrm>
            <a:off x="577094" y="1943512"/>
            <a:ext cx="2345400"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ru" sz="2800" b="1" dirty="0"/>
              <a:t>Профилактические услуги</a:t>
            </a:r>
          </a:p>
        </p:txBody>
      </p:sp>
      <p:grpSp>
        <p:nvGrpSpPr>
          <p:cNvPr id="8" name="Group 7" title="Part B icon">
            <a:extLst>
              <a:ext uri="{FF2B5EF4-FFF2-40B4-BE49-F238E27FC236}">
                <a16:creationId xmlns:a16="http://schemas.microsoft.com/office/drawing/2014/main" id="{F3C0E139-3FE7-42A9-B14F-EDB598037408}"/>
              </a:ext>
            </a:extLst>
          </p:cNvPr>
          <p:cNvGrpSpPr/>
          <p:nvPr/>
        </p:nvGrpSpPr>
        <p:grpSpPr>
          <a:xfrm>
            <a:off x="610849" y="3749167"/>
            <a:ext cx="1781791" cy="1868853"/>
            <a:chOff x="153025" y="1963783"/>
            <a:chExt cx="1568748" cy="1393109"/>
          </a:xfrm>
        </p:grpSpPr>
        <p:pic>
          <p:nvPicPr>
            <p:cNvPr id="9" name="Picture 8" title="Part B icon">
              <a:extLst>
                <a:ext uri="{FF2B5EF4-FFF2-40B4-BE49-F238E27FC236}">
                  <a16:creationId xmlns:a16="http://schemas.microsoft.com/office/drawing/2014/main" id="{58CADAA1-D64B-4208-B7D4-26013D374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a:extLst>
                <a:ext uri="{FF2B5EF4-FFF2-40B4-BE49-F238E27FC236}">
                  <a16:creationId xmlns:a16="http://schemas.microsoft.com/office/drawing/2014/main" id="{FF7753F8-81C3-4CA4-A019-6E5C7A76E18E}"/>
                </a:ext>
              </a:extLst>
            </p:cNvPr>
            <p:cNvSpPr txBox="1"/>
            <p:nvPr/>
          </p:nvSpPr>
          <p:spPr>
            <a:xfrm>
              <a:off x="153025" y="2599781"/>
              <a:ext cx="1568748" cy="757111"/>
            </a:xfrm>
            <a:prstGeom prst="rect">
              <a:avLst/>
            </a:prstGeom>
            <a:noFill/>
          </p:spPr>
          <p:txBody>
            <a:bodyPr wrap="square" rtlCol="0">
              <a:spAutoFit/>
            </a:bodyPr>
            <a:lstStyle/>
            <a:p>
              <a:pPr algn="ctr" rtl="0"/>
              <a:r>
                <a:rPr lang="ru" sz="2000" b="1">
                  <a:solidFill>
                    <a:schemeClr val="tx2"/>
                  </a:solidFill>
                </a:rPr>
                <a:t>Часть В</a:t>
              </a:r>
            </a:p>
            <a:p>
              <a:pPr algn="ctr" rtl="0"/>
              <a:r>
                <a:rPr lang="ru" sz="2000">
                  <a:solidFill>
                    <a:schemeClr val="tx2"/>
                  </a:solidFill>
                </a:rPr>
                <a:t>Медицинская страховка</a:t>
              </a:r>
            </a:p>
          </p:txBody>
        </p:sp>
      </p:grpSp>
    </p:spTree>
    <p:extLst>
      <p:ext uri="{BB962C8B-B14F-4D97-AF65-F5344CB8AC3E}">
        <p14:creationId xmlns:p14="http://schemas.microsoft.com/office/powerpoint/2010/main" val="396023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125506" y="0"/>
            <a:ext cx="12066494"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dirty="0">
                <a:solidFill>
                  <a:schemeClr val="bg1"/>
                </a:solidFill>
                <a:latin typeface="Arial" panose="020B0604020202020204" pitchFamily="34" charset="0"/>
                <a:cs typeface="Arial" panose="020B0604020202020204" pitchFamily="34" charset="0"/>
              </a:rPr>
              <a:t>Программа Medicare Часть B – Профилактические услуги</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0F9DC-BCC9-4567-A449-597AA1B19B22}"/>
              </a:ext>
            </a:extLst>
          </p:cNvPr>
          <p:cNvSpPr/>
          <p:nvPr/>
        </p:nvSpPr>
        <p:spPr>
          <a:xfrm>
            <a:off x="4362961" y="1723549"/>
            <a:ext cx="6215391" cy="584775"/>
          </a:xfrm>
          <a:prstGeom prst="rect">
            <a:avLst/>
          </a:prstGeom>
        </p:spPr>
        <p:txBody>
          <a:bodyPr wrap="square" rtlCol="0">
            <a:spAutoFit/>
          </a:bodyPr>
          <a:lstStyle/>
          <a:p>
            <a:pPr rtl="0"/>
            <a:r>
              <a:rPr lang="ru" sz="3200" b="1" dirty="0">
                <a:latin typeface="Arial" panose="020B0604020202020204" pitchFamily="34" charset="0"/>
                <a:cs typeface="Arial" panose="020B0604020202020204" pitchFamily="34" charset="0"/>
              </a:rPr>
              <a:t>Ежегодное посещение врача</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2917372" y="2015936"/>
            <a:ext cx="8528806" cy="4801314"/>
          </a:xfrm>
          <a:prstGeom prst="rect">
            <a:avLst/>
          </a:prstGeom>
        </p:spPr>
        <p:txBody>
          <a:bodyPr wrap="square" rtlCol="0">
            <a:spAutoFit/>
          </a:bodyPr>
          <a:lstStyle/>
          <a:p>
            <a:pPr rtl="0"/>
            <a:r>
              <a:rPr lang="ru" sz="2400" b="1" dirty="0">
                <a:cs typeface="Arial" charset="0"/>
              </a:rPr>
              <a:t>Включает</a:t>
            </a:r>
            <a:r>
              <a:rPr lang="ru" sz="2200" dirty="0">
                <a:cs typeface="Arial" charset="0"/>
              </a:rPr>
              <a:t>:</a:t>
            </a:r>
            <a:r>
              <a:rPr lang="ru" sz="2200" b="1" dirty="0">
                <a:cs typeface="Arial" charset="0"/>
              </a:rPr>
              <a:t> </a:t>
            </a:r>
          </a:p>
          <a:p>
            <a:pPr marL="800100" lvl="1" indent="-342900" rtl="0">
              <a:buFont typeface="Wingdings" panose="05000000000000000000" pitchFamily="2" charset="2"/>
              <a:buChar char="§"/>
            </a:pPr>
            <a:r>
              <a:rPr lang="ru" sz="2200" dirty="0">
                <a:cs typeface="Arial" charset="0"/>
              </a:rPr>
              <a:t>Обзор медицинского и семейного анамнеза</a:t>
            </a:r>
          </a:p>
          <a:p>
            <a:pPr marL="800100" lvl="1" indent="-342900" rtl="0">
              <a:spcAft>
                <a:spcPts val="600"/>
              </a:spcAft>
              <a:buFont typeface="Wingdings" panose="05000000000000000000" pitchFamily="2" charset="2"/>
              <a:buChar char="§"/>
            </a:pPr>
            <a:r>
              <a:rPr lang="ru" sz="2200" dirty="0">
                <a:cs typeface="Arial" charset="0"/>
              </a:rPr>
              <a:t>Разработка списка текущих поставщиков и рецептов</a:t>
            </a:r>
          </a:p>
          <a:p>
            <a:pPr marL="800100" lvl="1" indent="-342900" rtl="0">
              <a:spcAft>
                <a:spcPts val="600"/>
              </a:spcAft>
              <a:buFont typeface="Wingdings" panose="05000000000000000000" pitchFamily="2" charset="2"/>
              <a:buChar char="§"/>
            </a:pPr>
            <a:r>
              <a:rPr lang="ru" sz="2200" dirty="0">
                <a:cs typeface="Arial" charset="0"/>
              </a:rPr>
              <a:t>Запись роста, веса, артериального давления</a:t>
            </a:r>
          </a:p>
          <a:p>
            <a:pPr marL="800100" lvl="1" indent="-342900" rtl="0">
              <a:spcAft>
                <a:spcPts val="600"/>
              </a:spcAft>
              <a:buFont typeface="Wingdings" panose="05000000000000000000" pitchFamily="2" charset="2"/>
              <a:buChar char="§"/>
            </a:pPr>
            <a:r>
              <a:rPr lang="ru" sz="2200" dirty="0">
                <a:cs typeface="Arial" charset="0"/>
              </a:rPr>
              <a:t>Создание списка факторов риска и вариантов лечения</a:t>
            </a:r>
          </a:p>
          <a:p>
            <a:pPr marL="800100" lvl="1" indent="-342900" rtl="0">
              <a:spcAft>
                <a:spcPts val="600"/>
              </a:spcAft>
              <a:buFont typeface="Wingdings" panose="05000000000000000000" pitchFamily="2" charset="2"/>
              <a:buChar char="§"/>
            </a:pPr>
            <a:r>
              <a:rPr lang="ru" sz="2200" dirty="0">
                <a:cs typeface="Arial" charset="0"/>
              </a:rPr>
              <a:t>Выявление когнитивных нарушений</a:t>
            </a:r>
          </a:p>
          <a:p>
            <a:pPr marL="800100" lvl="1" indent="-342900" rtl="0">
              <a:spcAft>
                <a:spcPts val="600"/>
              </a:spcAft>
              <a:buFont typeface="Wingdings" panose="05000000000000000000" pitchFamily="2" charset="2"/>
              <a:buChar char="§"/>
            </a:pPr>
            <a:r>
              <a:rPr lang="ru" sz="2200" dirty="0">
                <a:cs typeface="Arial" charset="0"/>
              </a:rPr>
              <a:t>Установление графика скрининга для соответствующих профилактических услуг</a:t>
            </a:r>
          </a:p>
          <a:p>
            <a:pPr marL="800100" lvl="1" indent="-342900" rtl="0">
              <a:spcAft>
                <a:spcPts val="1800"/>
              </a:spcAft>
              <a:buFont typeface="Wingdings" panose="05000000000000000000" pitchFamily="2" charset="2"/>
              <a:buChar char="§"/>
            </a:pPr>
            <a:r>
              <a:rPr lang="ru" sz="2200" dirty="0">
                <a:cs typeface="Arial" charset="0"/>
              </a:rPr>
              <a:t>Предложение персональных рекомендаций по вопросам здоровья</a:t>
            </a:r>
          </a:p>
          <a:p>
            <a:pPr rtl="0">
              <a:spcAft>
                <a:spcPts val="600"/>
              </a:spcAft>
            </a:pPr>
            <a:r>
              <a:rPr lang="ru" sz="2200" b="1" dirty="0">
                <a:latin typeface="Arial" charset="0"/>
                <a:cs typeface="Arial" charset="0"/>
              </a:rPr>
              <a:t>Примечание:  </a:t>
            </a:r>
            <a:r>
              <a:rPr lang="ru" sz="2200" dirty="0">
                <a:latin typeface="Arial" charset="0"/>
                <a:cs typeface="Arial" charset="0"/>
              </a:rPr>
              <a:t>НЕ медицинский осмотр  Обязательно попросите о </a:t>
            </a:r>
            <a:r>
              <a:rPr lang="ru" sz="2200" b="1" i="1" dirty="0">
                <a:latin typeface="Arial" charset="0"/>
                <a:cs typeface="Arial" charset="0"/>
              </a:rPr>
              <a:t>Ежегодном посещении	врача 	</a:t>
            </a:r>
            <a:r>
              <a:rPr lang="ru" sz="2200" dirty="0">
                <a:latin typeface="Arial" charset="0"/>
                <a:cs typeface="Arial" charset="0"/>
              </a:rPr>
              <a:t>конкретно.</a:t>
            </a:r>
            <a:endParaRPr lang="en-US" dirty="0"/>
          </a:p>
        </p:txBody>
      </p:sp>
      <p:sp>
        <p:nvSpPr>
          <p:cNvPr id="8" name="TextBox 7">
            <a:extLst>
              <a:ext uri="{FF2B5EF4-FFF2-40B4-BE49-F238E27FC236}">
                <a16:creationId xmlns:a16="http://schemas.microsoft.com/office/drawing/2014/main" id="{E7BE29EA-BB5B-49FF-8FCD-069C6261FE97}"/>
              </a:ext>
            </a:extLst>
          </p:cNvPr>
          <p:cNvSpPr txBox="1"/>
          <p:nvPr/>
        </p:nvSpPr>
        <p:spPr>
          <a:xfrm>
            <a:off x="577094" y="1943512"/>
            <a:ext cx="234027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ru" sz="2800" b="1" dirty="0"/>
              <a:t>Профилактическая услуга</a:t>
            </a:r>
          </a:p>
        </p:txBody>
      </p:sp>
      <p:grpSp>
        <p:nvGrpSpPr>
          <p:cNvPr id="9" name="Group 8" title="Part B icon">
            <a:extLst>
              <a:ext uri="{FF2B5EF4-FFF2-40B4-BE49-F238E27FC236}">
                <a16:creationId xmlns:a16="http://schemas.microsoft.com/office/drawing/2014/main" id="{8EBA8A37-02BA-44A9-82EB-B8FA4BE249D0}"/>
              </a:ext>
            </a:extLst>
          </p:cNvPr>
          <p:cNvGrpSpPr/>
          <p:nvPr/>
        </p:nvGrpSpPr>
        <p:grpSpPr>
          <a:xfrm>
            <a:off x="610849" y="3749168"/>
            <a:ext cx="1781791" cy="1868853"/>
            <a:chOff x="153025" y="1963783"/>
            <a:chExt cx="1568748" cy="1393109"/>
          </a:xfrm>
        </p:grpSpPr>
        <p:pic>
          <p:nvPicPr>
            <p:cNvPr id="10" name="Picture 9" title="Part B icon">
              <a:extLst>
                <a:ext uri="{FF2B5EF4-FFF2-40B4-BE49-F238E27FC236}">
                  <a16:creationId xmlns:a16="http://schemas.microsoft.com/office/drawing/2014/main" id="{6496B4E1-2DCC-4FC5-834A-2F7844957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1" name="TextBox 10">
              <a:extLst>
                <a:ext uri="{FF2B5EF4-FFF2-40B4-BE49-F238E27FC236}">
                  <a16:creationId xmlns:a16="http://schemas.microsoft.com/office/drawing/2014/main" id="{DA3B59DB-D84F-458A-AC6E-7458FE84DB24}"/>
                </a:ext>
              </a:extLst>
            </p:cNvPr>
            <p:cNvSpPr txBox="1"/>
            <p:nvPr/>
          </p:nvSpPr>
          <p:spPr>
            <a:xfrm>
              <a:off x="153025" y="2599781"/>
              <a:ext cx="1568748" cy="757111"/>
            </a:xfrm>
            <a:prstGeom prst="rect">
              <a:avLst/>
            </a:prstGeom>
            <a:noFill/>
          </p:spPr>
          <p:txBody>
            <a:bodyPr wrap="square" rtlCol="0">
              <a:spAutoFit/>
            </a:bodyPr>
            <a:lstStyle/>
            <a:p>
              <a:pPr algn="ctr" rtl="0"/>
              <a:r>
                <a:rPr lang="ru" sz="2000" b="1">
                  <a:solidFill>
                    <a:schemeClr val="tx2"/>
                  </a:solidFill>
                </a:rPr>
                <a:t>Часть В</a:t>
              </a:r>
            </a:p>
            <a:p>
              <a:pPr algn="ctr" rtl="0"/>
              <a:r>
                <a:rPr lang="ru" sz="2000">
                  <a:solidFill>
                    <a:schemeClr val="tx2"/>
                  </a:solidFill>
                </a:rPr>
                <a:t>Медицинская страховка</a:t>
              </a:r>
            </a:p>
          </p:txBody>
        </p:sp>
      </p:grpSp>
    </p:spTree>
    <p:extLst>
      <p:ext uri="{BB962C8B-B14F-4D97-AF65-F5344CB8AC3E}">
        <p14:creationId xmlns:p14="http://schemas.microsoft.com/office/powerpoint/2010/main" val="2620168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609601" y="1723548"/>
            <a:ext cx="11273616" cy="4201150"/>
          </a:xfrm>
          <a:prstGeom prst="rect">
            <a:avLst/>
          </a:prstGeom>
        </p:spPr>
        <p:txBody>
          <a:bodyPr wrap="square" rtlCol="0">
            <a:spAutoFit/>
          </a:bodyPr>
          <a:lstStyle/>
          <a:p>
            <a:pPr rtl="0">
              <a:spcAft>
                <a:spcPts val="1200"/>
              </a:spcAft>
              <a:defRPr/>
            </a:pPr>
            <a:r>
              <a:rPr lang="ru" sz="3600" dirty="0">
                <a:cs typeface="Arial" panose="020B0604020202020204" pitchFamily="34" charset="0"/>
              </a:rPr>
              <a:t>Чтобы получить </a:t>
            </a:r>
            <a:r>
              <a:rPr lang="ru" sz="3600" b="1" dirty="0">
                <a:cs typeface="Arial" panose="020B0604020202020204" pitchFamily="34" charset="0"/>
              </a:rPr>
              <a:t>бесплатную и </a:t>
            </a:r>
            <a:r>
              <a:rPr lang="ru" sz="3600" dirty="0">
                <a:cs typeface="Arial" panose="020B0604020202020204" pitchFamily="34" charset="0"/>
              </a:rPr>
              <a:t>непредвзятую помощь по программе Medicare, обратитесь в Программу помощи в области медицинского страхования штата Висконсин:</a:t>
            </a:r>
          </a:p>
          <a:p>
            <a:pPr marL="457200" indent="-457200" rtl="0">
              <a:spcAft>
                <a:spcPts val="600"/>
              </a:spcAft>
              <a:buFont typeface="Arial" panose="020B0604020202020204" pitchFamily="34" charset="0"/>
              <a:buChar char="•"/>
              <a:defRPr/>
            </a:pPr>
            <a:r>
              <a:rPr lang="ru" sz="3600" dirty="0">
                <a:cs typeface="Arial" panose="020B0604020202020204" pitchFamily="34" charset="0"/>
              </a:rPr>
              <a:t>Позвоните на горячую линию Medigap по номеру 1-800-242-1060.</a:t>
            </a:r>
          </a:p>
          <a:p>
            <a:pPr marL="457200" indent="-457200" rtl="0">
              <a:spcAft>
                <a:spcPts val="600"/>
              </a:spcAft>
              <a:buFont typeface="Arial" panose="020B0604020202020204" pitchFamily="34" charset="0"/>
              <a:buChar char="•"/>
              <a:defRPr/>
            </a:pPr>
            <a:r>
              <a:rPr lang="ru" sz="3600" dirty="0">
                <a:cs typeface="Arial" panose="020B0604020202020204" pitchFamily="34" charset="0"/>
              </a:rPr>
              <a:t>Посетите веб-сайт Департамента здравоохранения штата Висконсин по адресу </a:t>
            </a:r>
            <a:r>
              <a:rPr lang="ru" sz="3600" dirty="0">
                <a:cs typeface="Arial" panose="020B0604020202020204" pitchFamily="34" charset="0"/>
                <a:hlinkClick r:id="rId3"/>
              </a:rPr>
              <a:t>dhs.wi.gov/medicare-help</a:t>
            </a:r>
            <a:r>
              <a:rPr lang="ru"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1"/>
            <a:ext cx="11905129"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dirty="0">
                <a:solidFill>
                  <a:schemeClr val="bg1"/>
                </a:solidFill>
                <a:latin typeface="Arial" panose="020B0604020202020204" pitchFamily="34" charset="0"/>
                <a:cs typeface="Arial" panose="020B0604020202020204" pitchFamily="34" charset="0"/>
              </a:rPr>
              <a:t>Местная помощь для участников программы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102295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16" y="1747479"/>
            <a:ext cx="6523768" cy="400613"/>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 презентации</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162455" y="1747479"/>
            <a:ext cx="7285806" cy="4709111"/>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ru" sz="2600" b="1" dirty="0">
                <a:cs typeface="Arial" panose="020B0604020202020204" pitchFamily="34" charset="0"/>
              </a:rPr>
              <a:t>Часть 1: 	Регистрация в программе Medicare </a:t>
            </a:r>
          </a:p>
          <a:p>
            <a:pPr marL="0" indent="0" rtl="0">
              <a:spcAft>
                <a:spcPts val="600"/>
              </a:spcAft>
              <a:buNone/>
            </a:pPr>
            <a:r>
              <a:rPr lang="ru" sz="2600" b="1" dirty="0">
                <a:cs typeface="Arial" panose="020B0604020202020204" pitchFamily="34" charset="0"/>
              </a:rPr>
              <a:t>Часть 2:</a:t>
            </a:r>
            <a:r>
              <a:rPr lang="ru" sz="2600" dirty="0">
                <a:cs typeface="Arial" panose="020B0604020202020204" pitchFamily="34" charset="0"/>
              </a:rPr>
              <a:t>	Основы программы Medicare; Часть А; </a:t>
            </a:r>
            <a:r>
              <a:rPr lang="hu-HU" sz="2600" dirty="0">
                <a:cs typeface="Arial" panose="020B0604020202020204" pitchFamily="34" charset="0"/>
              </a:rPr>
              <a:t>		</a:t>
            </a:r>
            <a:r>
              <a:rPr lang="ru" sz="2600" dirty="0">
                <a:cs typeface="Arial" panose="020B0604020202020204" pitchFamily="34" charset="0"/>
              </a:rPr>
              <a:t>Часть В</a:t>
            </a:r>
          </a:p>
          <a:p>
            <a:pPr marL="0" indent="0" rtl="0">
              <a:spcAft>
                <a:spcPts val="600"/>
              </a:spcAft>
              <a:buNone/>
            </a:pPr>
            <a:r>
              <a:rPr lang="ru" sz="2600" b="1" dirty="0">
                <a:cs typeface="Arial" panose="020B0604020202020204" pitchFamily="34" charset="0"/>
              </a:rPr>
              <a:t>Часть 3: </a:t>
            </a:r>
            <a:r>
              <a:rPr lang="hu-HU" sz="2600" b="1" dirty="0">
                <a:cs typeface="Arial" panose="020B0604020202020204" pitchFamily="34" charset="0"/>
              </a:rPr>
              <a:t>	</a:t>
            </a:r>
            <a:r>
              <a:rPr lang="ru" sz="2600" dirty="0">
                <a:cs typeface="Arial" panose="020B0604020202020204" pitchFamily="34" charset="0"/>
              </a:rPr>
              <a:t>Ваш выбор страхового покрытия; </a:t>
            </a:r>
            <a:r>
              <a:rPr lang="hu-HU" sz="2600" dirty="0">
                <a:cs typeface="Arial" panose="020B0604020202020204" pitchFamily="34" charset="0"/>
              </a:rPr>
              <a:t>			</a:t>
            </a:r>
            <a:r>
              <a:rPr lang="ru" sz="2600" dirty="0">
                <a:cs typeface="Arial" panose="020B0604020202020204" pitchFamily="34" charset="0"/>
              </a:rPr>
              <a:t>Оригинальная программа Medicare; 		</a:t>
            </a:r>
            <a:r>
              <a:rPr lang="hu-HU" sz="2600" dirty="0">
                <a:cs typeface="Arial" panose="020B0604020202020204" pitchFamily="34" charset="0"/>
              </a:rPr>
              <a:t>	</a:t>
            </a:r>
            <a:r>
              <a:rPr lang="ru" sz="2600" dirty="0">
                <a:cs typeface="Arial" panose="020B0604020202020204" pitchFamily="34" charset="0"/>
              </a:rPr>
              <a:t>Страхование Medigap</a:t>
            </a:r>
          </a:p>
          <a:p>
            <a:pPr marL="0" indent="0" rtl="0">
              <a:spcAft>
                <a:spcPts val="600"/>
              </a:spcAft>
              <a:buNone/>
            </a:pPr>
            <a:r>
              <a:rPr lang="ru" sz="2600" b="1" dirty="0">
                <a:cs typeface="Arial" panose="020B0604020202020204" pitchFamily="34" charset="0"/>
              </a:rPr>
              <a:t>Часть 4: </a:t>
            </a:r>
            <a:r>
              <a:rPr lang="hu-HU" sz="2600" b="1" dirty="0">
                <a:cs typeface="Arial" panose="020B0604020202020204" pitchFamily="34" charset="0"/>
              </a:rPr>
              <a:t>	</a:t>
            </a:r>
            <a:r>
              <a:rPr lang="ru" sz="2600" dirty="0">
                <a:cs typeface="Arial" panose="020B0604020202020204" pitchFamily="34" charset="0"/>
              </a:rPr>
              <a:t>Планы Medicare Advantage (часть C);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Другие типы покрытия </a:t>
            </a:r>
          </a:p>
          <a:p>
            <a:pPr marL="0" indent="0" rtl="0">
              <a:spcAft>
                <a:spcPts val="600"/>
              </a:spcAft>
              <a:buNone/>
            </a:pPr>
            <a:r>
              <a:rPr lang="ru" sz="2600" b="1" dirty="0">
                <a:cs typeface="Arial" panose="020B0604020202020204" pitchFamily="34" charset="0"/>
              </a:rPr>
              <a:t>Часть 5: 	</a:t>
            </a:r>
            <a:r>
              <a:rPr lang="ru" sz="2600" dirty="0">
                <a:cs typeface="Arial" panose="020B0604020202020204" pitchFamily="34" charset="0"/>
              </a:rPr>
              <a:t>Medicare часть D; SeniorCare;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Ежегодный период открытой регистрации</a:t>
            </a:r>
          </a:p>
          <a:p>
            <a:pPr marL="0" indent="0" rtl="0">
              <a:buNone/>
            </a:pPr>
            <a:r>
              <a:rPr lang="ru" sz="2600" b="1" dirty="0">
                <a:cs typeface="Arial" panose="020B0604020202020204" pitchFamily="34" charset="0"/>
              </a:rPr>
              <a:t>Часть 6: </a:t>
            </a:r>
            <a:r>
              <a:rPr lang="hu-HU" sz="2600" b="1" dirty="0">
                <a:cs typeface="Arial" panose="020B0604020202020204" pitchFamily="34" charset="0"/>
              </a:rPr>
              <a:t>	</a:t>
            </a:r>
            <a:r>
              <a:rPr lang="ru" sz="2600" dirty="0">
                <a:cs typeface="Arial" panose="020B0604020202020204" pitchFamily="34" charset="0"/>
              </a:rPr>
              <a:t>Помощь людям с ограниченным доходом; 		Защитите себя и предотвратите </a:t>
            </a:r>
            <a:r>
              <a:rPr lang="hu-HU" sz="2600" dirty="0">
                <a:cs typeface="Arial" panose="020B0604020202020204" pitchFamily="34" charset="0"/>
              </a:rPr>
              <a:t>			</a:t>
            </a:r>
            <a:r>
              <a:rPr lang="ru" sz="2600" dirty="0">
                <a:cs typeface="Arial" panose="020B0604020202020204" pitchFamily="34" charset="0"/>
              </a:rPr>
              <a:t>мошенничество;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Обзор и ресурсы</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9323294" y="5196755"/>
            <a:ext cx="2359512" cy="1159595"/>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ru" sz="1700" dirty="0"/>
              <a:t>Более подробную информацию можно найти в </a:t>
            </a:r>
            <a:r>
              <a:rPr lang="ru" sz="1700" dirty="0">
                <a:hlinkClick r:id="rId3"/>
              </a:rPr>
              <a:t>справочнике Medicare &amp; You</a:t>
            </a:r>
            <a:r>
              <a:rPr lang="ru" sz="1700" dirty="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a:t>
            </a:fld>
            <a:endParaRPr lang="en-US" dirty="0"/>
          </a:p>
        </p:txBody>
      </p:sp>
      <p:pic>
        <p:nvPicPr>
          <p:cNvPr id="5" name="Picture 4" descr="A close-up of a poster&#10;&#10;AI-generated content may be incorrect.">
            <a:extLst>
              <a:ext uri="{FF2B5EF4-FFF2-40B4-BE49-F238E27FC236}">
                <a16:creationId xmlns:a16="http://schemas.microsoft.com/office/drawing/2014/main" id="{DE8EBCFD-F941-4017-CF92-8307F24C4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2408" y="1620728"/>
            <a:ext cx="2581284" cy="3343319"/>
          </a:xfrm>
          <a:prstGeom prst="rect">
            <a:avLst/>
          </a:prstGeom>
        </p:spPr>
      </p:pic>
    </p:spTree>
    <p:extLst>
      <p:ext uri="{BB962C8B-B14F-4D97-AF65-F5344CB8AC3E}">
        <p14:creationId xmlns:p14="http://schemas.microsoft.com/office/powerpoint/2010/main" val="18918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1277170"/>
            <a:ext cx="9144000" cy="1317332"/>
          </a:xfrm>
        </p:spPr>
        <p:txBody>
          <a:bodyPr rtlCol="0">
            <a:normAutofit fontScale="90000"/>
          </a:bodyPr>
          <a:lstStyle/>
          <a:p>
            <a:pPr rtl="0"/>
            <a:r>
              <a:rPr lang="ru" dirty="0">
                <a:solidFill>
                  <a:schemeClr val="accent1">
                    <a:lumMod val="50000"/>
                  </a:schemeClr>
                </a:solidFill>
                <a:latin typeface="Arial" panose="020B0604020202020204" pitchFamily="34" charset="0"/>
                <a:cs typeface="Arial" panose="020B0604020202020204" pitchFamily="34" charset="0"/>
              </a:rPr>
              <a:t>Добро пожаловать в программу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fontScale="92500"/>
          </a:bodyPr>
          <a:lstStyle/>
          <a:p>
            <a:pPr rtl="0"/>
            <a:r>
              <a:rPr lang="ru" sz="2800" dirty="0">
                <a:solidFill>
                  <a:srgbClr val="FF0000"/>
                </a:solidFill>
                <a:latin typeface="Arial" charset="0"/>
                <a:cs typeface="Arial" charset="0"/>
              </a:rPr>
              <a:t> </a:t>
            </a:r>
            <a:r>
              <a:rPr lang="ru" sz="3200" dirty="0">
                <a:latin typeface="Arial" charset="0"/>
                <a:cs typeface="Arial" charset="0"/>
              </a:rPr>
              <a:t>Образовательная серия для участников программы Medicare в Висконсине</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947718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ru"/>
              <a:t>Отказ от ответственности за грантовое финансирование</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just" rtl="0">
              <a:buNone/>
            </a:pPr>
            <a:r>
              <a:rPr lang="ru" sz="2400">
                <a:latin typeface="Arial" panose="020B0604020202020204" pitchFamily="34" charset="0"/>
                <a:cs typeface="Arial" panose="020B0604020202020204" pitchFamily="34" charset="0"/>
              </a:rPr>
              <a:t>Этот проект был поддержан Департаментом здравоохранения штата Висконсин при финансовой поддержке, полностью или частично, в виде гранта № 90SAPG0091 из США. Управление по общественной жизни, Министерство здравоохранения и социальных служб, Вашингтон, округ Колумбия 20201. Грантополучателям, осуществляющим проекты при поддержке правительства, предлагается свободно высказывать свои выводы и заключения. Таким образом, точки зрения или мнения не обязательно отражают официальную политику ACL (Управление по общественной жизни).</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31</a:t>
            </a:fld>
            <a:endParaRPr lang="en-US"/>
          </a:p>
        </p:txBody>
      </p:sp>
    </p:spTree>
    <p:extLst>
      <p:ext uri="{BB962C8B-B14F-4D97-AF65-F5344CB8AC3E}">
        <p14:creationId xmlns:p14="http://schemas.microsoft.com/office/powerpoint/2010/main" val="4098460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045" y="2576945"/>
            <a:ext cx="7023261" cy="80930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 презентации</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324794" y="1516905"/>
            <a:ext cx="7285806" cy="4709111"/>
          </a:xfrm>
          <a:prstGeom prst="rect">
            <a:avLst/>
          </a:prstGeom>
        </p:spPr>
        <p:txBody>
          <a:bodyPr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ru" b="1" dirty="0">
                <a:cs typeface="Arial" panose="020B0604020202020204" pitchFamily="34" charset="0"/>
              </a:rPr>
              <a:t>Часть 1: 	</a:t>
            </a:r>
            <a:r>
              <a:rPr lang="ru" dirty="0">
                <a:cs typeface="Arial" panose="020B0604020202020204" pitchFamily="34" charset="0"/>
              </a:rPr>
              <a:t>Регистрация в программе Medicare </a:t>
            </a:r>
          </a:p>
          <a:p>
            <a:pPr marL="0" indent="0" rtl="0">
              <a:spcAft>
                <a:spcPts val="600"/>
              </a:spcAft>
              <a:buNone/>
            </a:pPr>
            <a:r>
              <a:rPr lang="ru" b="1" dirty="0">
                <a:cs typeface="Arial" panose="020B0604020202020204" pitchFamily="34" charset="0"/>
              </a:rPr>
              <a:t>Часть 2:</a:t>
            </a:r>
            <a:r>
              <a:rPr lang="ru" dirty="0">
                <a:cs typeface="Arial" panose="020B0604020202020204" pitchFamily="34" charset="0"/>
              </a:rPr>
              <a:t>	Основы программы Medicare; Часть А; </a:t>
            </a:r>
            <a:r>
              <a:rPr lang="hu-HU" dirty="0">
                <a:cs typeface="Arial" panose="020B0604020202020204" pitchFamily="34" charset="0"/>
              </a:rPr>
              <a:t>		</a:t>
            </a:r>
            <a:r>
              <a:rPr lang="ru" dirty="0">
                <a:cs typeface="Arial" panose="020B0604020202020204" pitchFamily="34" charset="0"/>
              </a:rPr>
              <a:t>Часть В</a:t>
            </a:r>
          </a:p>
          <a:p>
            <a:pPr marL="0" indent="0" rtl="0">
              <a:spcAft>
                <a:spcPts val="600"/>
              </a:spcAft>
              <a:buNone/>
            </a:pPr>
            <a:r>
              <a:rPr lang="ru" b="1" dirty="0">
                <a:cs typeface="Arial" panose="020B0604020202020204" pitchFamily="34" charset="0"/>
              </a:rPr>
              <a:t>Часть 3: </a:t>
            </a:r>
            <a:r>
              <a:rPr lang="hu-HU" b="1" dirty="0">
                <a:cs typeface="Arial" panose="020B0604020202020204" pitchFamily="34" charset="0"/>
              </a:rPr>
              <a:t>	</a:t>
            </a:r>
            <a:r>
              <a:rPr lang="ru" b="1" dirty="0">
                <a:cs typeface="Arial" panose="020B0604020202020204" pitchFamily="34" charset="0"/>
              </a:rPr>
              <a:t>Ваш выбор страхового покрытия; </a:t>
            </a:r>
            <a:r>
              <a:rPr lang="hu-HU" b="1" dirty="0">
                <a:cs typeface="Arial" panose="020B0604020202020204" pitchFamily="34" charset="0"/>
              </a:rPr>
              <a:t>			</a:t>
            </a:r>
            <a:r>
              <a:rPr lang="ru" b="1" dirty="0">
                <a:cs typeface="Arial" panose="020B0604020202020204" pitchFamily="34" charset="0"/>
              </a:rPr>
              <a:t>Оригинальная программа Medicare; 		</a:t>
            </a:r>
            <a:r>
              <a:rPr lang="hu-HU" b="1" dirty="0">
                <a:cs typeface="Arial" panose="020B0604020202020204" pitchFamily="34" charset="0"/>
              </a:rPr>
              <a:t>	</a:t>
            </a:r>
            <a:r>
              <a:rPr lang="ru" b="1" dirty="0">
                <a:cs typeface="Arial" panose="020B0604020202020204" pitchFamily="34" charset="0"/>
              </a:rPr>
              <a:t>Страхование Medigap</a:t>
            </a:r>
          </a:p>
          <a:p>
            <a:pPr marL="0" indent="0" rtl="0">
              <a:spcAft>
                <a:spcPts val="600"/>
              </a:spcAft>
              <a:buNone/>
            </a:pPr>
            <a:r>
              <a:rPr lang="ru" b="1" dirty="0">
                <a:cs typeface="Arial" panose="020B0604020202020204" pitchFamily="34" charset="0"/>
              </a:rPr>
              <a:t>Часть 4: </a:t>
            </a:r>
            <a:r>
              <a:rPr lang="hu-HU" b="1" dirty="0">
                <a:cs typeface="Arial" panose="020B0604020202020204" pitchFamily="34" charset="0"/>
              </a:rPr>
              <a:t>	</a:t>
            </a:r>
            <a:r>
              <a:rPr lang="ru" dirty="0">
                <a:cs typeface="Arial" panose="020B0604020202020204" pitchFamily="34" charset="0"/>
              </a:rPr>
              <a:t>Планы Medicare Advantage (часть C); </a:t>
            </a:r>
            <a:br>
              <a:rPr lang="en-US" dirty="0">
                <a:cs typeface="Arial" panose="020B0604020202020204" pitchFamily="34" charset="0"/>
              </a:rPr>
            </a:br>
            <a:r>
              <a:rPr lang="ru" dirty="0">
                <a:cs typeface="Arial" panose="020B0604020202020204" pitchFamily="34" charset="0"/>
              </a:rPr>
              <a:t>	</a:t>
            </a:r>
            <a:r>
              <a:rPr lang="hu-HU" dirty="0">
                <a:cs typeface="Arial" panose="020B0604020202020204" pitchFamily="34" charset="0"/>
              </a:rPr>
              <a:t>	</a:t>
            </a:r>
            <a:r>
              <a:rPr lang="ru" dirty="0">
                <a:cs typeface="Arial" panose="020B0604020202020204" pitchFamily="34" charset="0"/>
              </a:rPr>
              <a:t>Другие типы покрытия </a:t>
            </a:r>
          </a:p>
          <a:p>
            <a:pPr marL="0" indent="0" rtl="0">
              <a:spcAft>
                <a:spcPts val="600"/>
              </a:spcAft>
              <a:buNone/>
            </a:pPr>
            <a:r>
              <a:rPr lang="ru" b="1" dirty="0">
                <a:cs typeface="Arial" panose="020B0604020202020204" pitchFamily="34" charset="0"/>
              </a:rPr>
              <a:t>Часть 5: 	</a:t>
            </a:r>
            <a:r>
              <a:rPr lang="ru" dirty="0">
                <a:cs typeface="Arial" panose="020B0604020202020204" pitchFamily="34" charset="0"/>
              </a:rPr>
              <a:t>Medicare часть D; SeniorCare; </a:t>
            </a:r>
            <a:br>
              <a:rPr lang="en-US" dirty="0">
                <a:cs typeface="Arial" panose="020B0604020202020204" pitchFamily="34" charset="0"/>
              </a:rPr>
            </a:br>
            <a:r>
              <a:rPr lang="ru" dirty="0">
                <a:cs typeface="Arial" panose="020B0604020202020204" pitchFamily="34" charset="0"/>
              </a:rPr>
              <a:t>	</a:t>
            </a:r>
            <a:r>
              <a:rPr lang="hu-HU" dirty="0">
                <a:cs typeface="Arial" panose="020B0604020202020204" pitchFamily="34" charset="0"/>
              </a:rPr>
              <a:t>	</a:t>
            </a:r>
            <a:r>
              <a:rPr lang="ru" dirty="0">
                <a:cs typeface="Arial" panose="020B0604020202020204" pitchFamily="34" charset="0"/>
              </a:rPr>
              <a:t>Ежегодный период открытой регистрации</a:t>
            </a:r>
          </a:p>
          <a:p>
            <a:pPr marL="0" indent="0" rtl="0">
              <a:buNone/>
            </a:pPr>
            <a:r>
              <a:rPr lang="ru" b="1" dirty="0">
                <a:cs typeface="Arial" panose="020B0604020202020204" pitchFamily="34" charset="0"/>
              </a:rPr>
              <a:t>Часть 6: </a:t>
            </a:r>
            <a:r>
              <a:rPr lang="hu-HU" b="1" dirty="0">
                <a:cs typeface="Arial" panose="020B0604020202020204" pitchFamily="34" charset="0"/>
              </a:rPr>
              <a:t>	</a:t>
            </a:r>
            <a:r>
              <a:rPr lang="ru" dirty="0">
                <a:cs typeface="Arial" panose="020B0604020202020204" pitchFamily="34" charset="0"/>
              </a:rPr>
              <a:t>Помощь людям с ограниченным доходом; 		Защитите себя и предотвратите </a:t>
            </a:r>
            <a:r>
              <a:rPr lang="hu-HU" dirty="0">
                <a:cs typeface="Arial" panose="020B0604020202020204" pitchFamily="34" charset="0"/>
              </a:rPr>
              <a:t>			</a:t>
            </a:r>
            <a:r>
              <a:rPr lang="ru" dirty="0">
                <a:cs typeface="Arial" panose="020B0604020202020204" pitchFamily="34" charset="0"/>
              </a:rPr>
              <a:t>мошенничество; </a:t>
            </a:r>
            <a:br>
              <a:rPr lang="en-US" dirty="0">
                <a:cs typeface="Arial" panose="020B0604020202020204" pitchFamily="34" charset="0"/>
              </a:rPr>
            </a:br>
            <a:r>
              <a:rPr lang="ru" dirty="0">
                <a:cs typeface="Arial" panose="020B0604020202020204" pitchFamily="34" charset="0"/>
              </a:rPr>
              <a:t>	О</a:t>
            </a:r>
            <a:r>
              <a:rPr lang="hu-HU" dirty="0">
                <a:cs typeface="Arial" panose="020B0604020202020204" pitchFamily="34" charset="0"/>
              </a:rPr>
              <a:t>	</a:t>
            </a:r>
            <a:r>
              <a:rPr lang="ru" dirty="0">
                <a:cs typeface="Arial" panose="020B0604020202020204" pitchFamily="34" charset="0"/>
              </a:rPr>
              <a:t>бзор и ресурсы</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9287435" y="5218520"/>
            <a:ext cx="2605146" cy="113783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ru" sz="1700" dirty="0"/>
              <a:t>Более подробную информацию можно найти в </a:t>
            </a:r>
            <a:r>
              <a:rPr lang="ru" sz="1700" dirty="0">
                <a:hlinkClick r:id="rId3"/>
              </a:rPr>
              <a:t>справочнике Medicare &amp; You</a:t>
            </a:r>
            <a:r>
              <a:rPr lang="ru" sz="1700" dirty="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32</a:t>
            </a:fld>
            <a:endParaRPr lang="en-US" dirty="0"/>
          </a:p>
        </p:txBody>
      </p:sp>
      <p:pic>
        <p:nvPicPr>
          <p:cNvPr id="5" name="Picture 4" descr="A close-up of a poster&#10;&#10;AI-generated content may be incorrect.">
            <a:extLst>
              <a:ext uri="{FF2B5EF4-FFF2-40B4-BE49-F238E27FC236}">
                <a16:creationId xmlns:a16="http://schemas.microsoft.com/office/drawing/2014/main" id="{E59C4F6F-D510-24DA-9F71-44C8C5D69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654" y="1516904"/>
            <a:ext cx="2676457" cy="3466589"/>
          </a:xfrm>
          <a:prstGeom prst="rect">
            <a:avLst/>
          </a:prstGeom>
        </p:spPr>
      </p:pic>
    </p:spTree>
    <p:extLst>
      <p:ext uri="{BB962C8B-B14F-4D97-AF65-F5344CB8AC3E}">
        <p14:creationId xmlns:p14="http://schemas.microsoft.com/office/powerpoint/2010/main" val="2202600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Добро пожаловать в программу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33</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3301701" y="1706261"/>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ru" sz="21600" b="1"/>
              <a:t>Часть 3</a:t>
            </a:r>
          </a:p>
          <a:p>
            <a:pPr rtl="0">
              <a:spcAft>
                <a:spcPts val="600"/>
              </a:spcAft>
            </a:pPr>
            <a:r>
              <a:rPr lang="ru" sz="16000"/>
              <a:t>Ваш выбор страхового покрытия</a:t>
            </a:r>
          </a:p>
          <a:p>
            <a:pPr rtl="0">
              <a:spcAft>
                <a:spcPts val="600"/>
              </a:spcAft>
            </a:pPr>
            <a:r>
              <a:rPr lang="ru" sz="16000"/>
              <a:t>Оригинальная программа Medicare</a:t>
            </a:r>
          </a:p>
          <a:p>
            <a:pPr rtl="0"/>
            <a:r>
              <a:rPr lang="ru" sz="16000"/>
              <a:t>Дополнительная страховка Medicare (Medigap)</a:t>
            </a:r>
          </a:p>
        </p:txBody>
      </p:sp>
      <p:pic>
        <p:nvPicPr>
          <p:cNvPr id="8" name="Picture 7">
            <a:extLst>
              <a:ext uri="{FF2B5EF4-FFF2-40B4-BE49-F238E27FC236}">
                <a16:creationId xmlns:a16="http://schemas.microsoft.com/office/drawing/2014/main" id="{4790E3FA-4D57-4E2E-AD07-C7CBF1B187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14" y="5409052"/>
            <a:ext cx="3016160" cy="947298"/>
          </a:xfrm>
          <a:prstGeom prst="rect">
            <a:avLst/>
          </a:prstGeom>
          <a:noFill/>
          <a:ln>
            <a:noFill/>
          </a:ln>
        </p:spPr>
      </p:pic>
    </p:spTree>
    <p:extLst>
      <p:ext uri="{BB962C8B-B14F-4D97-AF65-F5344CB8AC3E}">
        <p14:creationId xmlns:p14="http://schemas.microsoft.com/office/powerpoint/2010/main" val="279106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D45B00-C21E-47D6-A23F-32B5A7B14869}"/>
              </a:ext>
            </a:extLst>
          </p:cNvPr>
          <p:cNvSpPr>
            <a:spLocks noGrp="1"/>
          </p:cNvSpPr>
          <p:nvPr>
            <p:ph type="sldNum" sz="quarter" idx="12"/>
          </p:nvPr>
        </p:nvSpPr>
        <p:spPr/>
        <p:txBody>
          <a:bodyPr rtlCol="0"/>
          <a:lstStyle/>
          <a:p>
            <a:pPr rtl="0"/>
            <a:fld id="{844A7B69-93E2-4D34-896D-EFDD7F03AB74}" type="slidenum">
              <a:rPr lang="en-US" smtClean="0"/>
              <a:t>34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Ваш выбор страхового покрытия</a:t>
            </a:r>
          </a:p>
          <a:p>
            <a:pPr algn="ctr" rtl="0"/>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075765" y="1368032"/>
            <a:ext cx="46386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sz="2800" b="1" dirty="0">
                <a:solidFill>
                  <a:srgbClr val="000000"/>
                </a:solidFill>
              </a:rPr>
              <a:t>Оригинальная программа Medicare</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4981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sz="2400" b="1" dirty="0">
                <a:solidFill>
                  <a:srgbClr val="000000"/>
                </a:solidFill>
              </a:rPr>
              <a:t> </a:t>
            </a:r>
            <a:r>
              <a:rPr lang="ru" sz="2800" b="1" dirty="0">
                <a:solidFill>
                  <a:srgbClr val="000000"/>
                </a:solidFill>
              </a:rPr>
              <a:t>План Medicare Advantage</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1697404" y="2468523"/>
            <a:ext cx="1646555"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А</a:t>
            </a:r>
          </a:p>
          <a:p>
            <a:pPr algn="ctr" rtl="0">
              <a:defRPr/>
            </a:pPr>
            <a:r>
              <a:rPr lang="ru" sz="2000" dirty="0">
                <a:solidFill>
                  <a:prstClr val="black"/>
                </a:solidFill>
              </a:rPr>
              <a:t>Больничная страховка</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47172" y="2489160"/>
            <a:ext cx="1876425"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В</a:t>
            </a:r>
          </a:p>
          <a:p>
            <a:pPr algn="ctr" rtl="0">
              <a:defRPr/>
            </a:pPr>
            <a:r>
              <a:rPr lang="ru" sz="2000" dirty="0">
                <a:solidFill>
                  <a:prstClr val="black"/>
                </a:solidFill>
              </a:rPr>
              <a:t>Медицинская страховка</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380565" y="4303673"/>
            <a:ext cx="2022132"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white"/>
                </a:solidFill>
              </a:rPr>
              <a:t>Полис дополнительного страхования Medicare (Medigap)</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719348" y="4231915"/>
            <a:ext cx="1894114"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D</a:t>
            </a:r>
          </a:p>
          <a:p>
            <a:pPr algn="ctr" rtl="0">
              <a:defRPr/>
            </a:pPr>
            <a:r>
              <a:rPr lang="ru" sz="2000" dirty="0">
                <a:solidFill>
                  <a:prstClr val="black"/>
                </a:solidFill>
              </a:rPr>
              <a:t>Страховое покрытие рецептурных препаратов</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b="1">
                <a:solidFill>
                  <a:srgbClr val="000000"/>
                </a:solidFill>
              </a:rPr>
              <a:t>Можете добавить</a:t>
            </a:r>
          </a:p>
        </p:txBody>
      </p:sp>
      <p:sp>
        <p:nvSpPr>
          <p:cNvPr id="55" name="Oval 54">
            <a:extLst>
              <a:ext uri="{FF2B5EF4-FFF2-40B4-BE49-F238E27FC236}">
                <a16:creationId xmlns:a16="http://schemas.microsoft.com/office/drawing/2014/main" id="{A0385E48-3378-4AD8-ABAC-9702664C5588}"/>
              </a:ext>
            </a:extLst>
          </p:cNvPr>
          <p:cNvSpPr/>
          <p:nvPr/>
        </p:nvSpPr>
        <p:spPr>
          <a:xfrm>
            <a:off x="5365298" y="5563348"/>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t>И/или </a:t>
            </a:r>
          </a:p>
          <a:p>
            <a:pPr algn="ctr" rtl="0"/>
            <a:r>
              <a:rPr lang="ru"/>
              <a:t>SeniorCare!</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827596" y="2361254"/>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С</a:t>
            </a:r>
          </a:p>
          <a:p>
            <a:pPr algn="ctr" rtl="0">
              <a:defRPr/>
            </a:pPr>
            <a:r>
              <a:rPr lang="ru" sz="2000" dirty="0">
                <a:solidFill>
                  <a:prstClr val="black"/>
                </a:solidFill>
              </a:rPr>
              <a:t>Объединяет Часть А и Часть В</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6684335" y="3491451"/>
            <a:ext cx="5303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ru" b="1" dirty="0">
                <a:solidFill>
                  <a:srgbClr val="000000"/>
                </a:solidFill>
              </a:rPr>
              <a:t>Может включать или вы можете добавить</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408497" y="3879093"/>
            <a:ext cx="4267978" cy="239855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D</a:t>
            </a:r>
          </a:p>
          <a:p>
            <a:pPr algn="ctr" rtl="0">
              <a:defRPr/>
            </a:pPr>
            <a:r>
              <a:rPr lang="ru" sz="2000" dirty="0">
                <a:solidFill>
                  <a:prstClr val="black"/>
                </a:solidFill>
              </a:rPr>
              <a:t>Страховое покрытие рецептурных препаратов</a:t>
            </a:r>
          </a:p>
          <a:p>
            <a:pPr algn="ctr" rtl="0">
              <a:defRPr/>
            </a:pPr>
            <a:r>
              <a:rPr lang="ru" sz="2000" dirty="0">
                <a:solidFill>
                  <a:prstClr val="black"/>
                </a:solidFill>
              </a:rPr>
              <a:t>(Большинство планов Части C покрывают рецептурные препараты. Вы можете добавить покрытие лекарств к </a:t>
            </a:r>
            <a:r>
              <a:rPr lang="ru" sz="2000" b="1" dirty="0">
                <a:solidFill>
                  <a:prstClr val="black"/>
                </a:solidFill>
              </a:rPr>
              <a:t>некоторым</a:t>
            </a:r>
            <a:r>
              <a:rPr lang="ru" sz="2000" dirty="0">
                <a:solidFill>
                  <a:prstClr val="black"/>
                </a:solidFill>
              </a:rPr>
              <a:t> типам планов, если они еще </a:t>
            </a:r>
            <a:r>
              <a:rPr lang="ru" sz="2000" i="1" dirty="0">
                <a:solidFill>
                  <a:prstClr val="black"/>
                </a:solidFill>
              </a:rPr>
              <a:t>не</a:t>
            </a:r>
            <a:r>
              <a:rPr lang="ru" sz="2000" dirty="0">
                <a:solidFill>
                  <a:prstClr val="black"/>
                </a:solidFill>
              </a:rPr>
              <a:t> включены.)</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33198" y="4963698"/>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879285" y="499236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BD4C878-8C14-49B2-AAA5-7FFC0FADE3A9}"/>
              </a:ext>
            </a:extLst>
          </p:cNvPr>
          <p:cNvSpPr/>
          <p:nvPr/>
        </p:nvSpPr>
        <p:spPr>
          <a:xfrm>
            <a:off x="510764" y="1419543"/>
            <a:ext cx="4849769" cy="727435"/>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91DC37F-0D63-42FF-B9B9-C1F05B092F4F}"/>
              </a:ext>
            </a:extLst>
          </p:cNvPr>
          <p:cNvSpPr/>
          <p:nvPr/>
        </p:nvSpPr>
        <p:spPr>
          <a:xfrm>
            <a:off x="1591359" y="4302797"/>
            <a:ext cx="1811338" cy="1766175"/>
          </a:xfrm>
          <a:prstGeom prst="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0779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P spid="23" grpId="0" animBg="1"/>
      <p:bldP spid="24" grpId="0" animBg="1"/>
      <p:bldP spid="2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Оригинальная программа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C2A320-39A5-460A-A883-CE0EE2A9F89C}"/>
              </a:ext>
            </a:extLst>
          </p:cNvPr>
          <p:cNvSpPr/>
          <p:nvPr/>
        </p:nvSpPr>
        <p:spPr>
          <a:xfrm>
            <a:off x="2171716" y="1249540"/>
            <a:ext cx="9765935" cy="3211135"/>
          </a:xfrm>
          <a:prstGeom prst="rect">
            <a:avLst/>
          </a:prstGeom>
        </p:spPr>
        <p:txBody>
          <a:bodyPr wrap="square" rtlCol="0">
            <a:spAutoFit/>
          </a:bodyPr>
          <a:lstStyle/>
          <a:p>
            <a:pPr marL="214303" indent="-214303" rtl="0">
              <a:spcBef>
                <a:spcPts val="451"/>
              </a:spcBef>
              <a:buFont typeface="Wingdings" panose="05000000000000000000" pitchFamily="2" charset="2"/>
              <a:buChar char="§"/>
            </a:pPr>
            <a:r>
              <a:rPr lang="ru" sz="2100" dirty="0">
                <a:solidFill>
                  <a:prstClr val="black"/>
                </a:solidFill>
              </a:rPr>
              <a:t>Оригинальная программа Medicare включает Часть A (больничное страховка) и/или Часть B (медицинская страховка).</a:t>
            </a:r>
          </a:p>
          <a:p>
            <a:pPr marL="214303" indent="-214303" rtl="0">
              <a:spcBef>
                <a:spcPts val="451"/>
              </a:spcBef>
              <a:buFont typeface="Wingdings" panose="05000000000000000000" pitchFamily="2" charset="2"/>
              <a:buChar char="§"/>
            </a:pPr>
            <a:r>
              <a:rPr lang="ru" sz="2100" dirty="0">
                <a:solidFill>
                  <a:prstClr val="black"/>
                </a:solidFill>
              </a:rPr>
              <a:t>Программа Medicare предоставляет страховое покрытие.</a:t>
            </a:r>
          </a:p>
          <a:p>
            <a:pPr marL="214303" indent="-214303" rtl="0">
              <a:spcBef>
                <a:spcPts val="451"/>
              </a:spcBef>
              <a:buFont typeface="Wingdings" panose="05000000000000000000" pitchFamily="2" charset="2"/>
              <a:buChar char="§"/>
            </a:pPr>
            <a:r>
              <a:rPr lang="ru" sz="2100" dirty="0">
                <a:solidFill>
                  <a:prstClr val="black"/>
                </a:solidFill>
              </a:rPr>
              <a:t>У вас есть выбор любых врачей, больниц и других поставщиков, которые принимают новых пациентов Medicare.</a:t>
            </a:r>
          </a:p>
          <a:p>
            <a:pPr marL="214303" indent="-214303" rtl="0">
              <a:spcBef>
                <a:spcPts val="451"/>
              </a:spcBef>
              <a:buFont typeface="Wingdings" panose="05000000000000000000" pitchFamily="2" charset="2"/>
              <a:buChar char="§"/>
            </a:pPr>
            <a:r>
              <a:rPr lang="ru" sz="2100" dirty="0">
                <a:solidFill>
                  <a:prstClr val="black"/>
                </a:solidFill>
              </a:rPr>
              <a:t>На расходы влияет то, принимают ли они </a:t>
            </a:r>
            <a:r>
              <a:rPr lang="ru" sz="2100" b="1" dirty="0">
                <a:solidFill>
                  <a:prstClr val="black"/>
                </a:solidFill>
              </a:rPr>
              <a:t>переуступку</a:t>
            </a:r>
            <a:r>
              <a:rPr lang="ru" sz="2100" dirty="0">
                <a:solidFill>
                  <a:prstClr val="black"/>
                </a:solidFill>
              </a:rPr>
              <a:t> </a:t>
            </a:r>
            <a:r>
              <a:rPr lang="ru" sz="2100" dirty="0"/>
              <a:t>, что является соглашением вашего врача/поставщика услуг, оплачиваются ли непосредственно Medicare, принимают ли сумму платежа, утвержденную Medicare за услугу, и не выставляют ли вам счет на сумму, превышающую вычитаемую франшизу и сострахование Medicare</a:t>
            </a:r>
            <a:r>
              <a:rPr lang="ru" sz="2000" dirty="0"/>
              <a:t>.</a:t>
            </a:r>
          </a:p>
          <a:p>
            <a:pPr marL="214302" lvl="1" rtl="0">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72" y="1284269"/>
            <a:ext cx="968067" cy="535371"/>
          </a:xfrm>
          <a:prstGeom prst="rect">
            <a:avLst/>
          </a:prstGeom>
          <a:ln>
            <a:solidFill>
              <a:schemeClr val="bg1"/>
            </a:solidFill>
          </a:ln>
        </p:spPr>
      </p:pic>
      <p:grpSp>
        <p:nvGrpSpPr>
          <p:cNvPr id="9" name="Group 8" title="Part B icon">
            <a:extLst>
              <a:ext uri="{FF2B5EF4-FFF2-40B4-BE49-F238E27FC236}">
                <a16:creationId xmlns:a16="http://schemas.microsoft.com/office/drawing/2014/main" id="{8ED3D7DD-1F52-430B-9F44-FFB867931EA6}"/>
              </a:ext>
            </a:extLst>
          </p:cNvPr>
          <p:cNvGrpSpPr/>
          <p:nvPr/>
        </p:nvGrpSpPr>
        <p:grpSpPr>
          <a:xfrm>
            <a:off x="364802" y="3546812"/>
            <a:ext cx="1470190" cy="1621862"/>
            <a:chOff x="-158034" y="2067418"/>
            <a:chExt cx="1879808" cy="1572698"/>
          </a:xfrm>
        </p:grpSpPr>
        <p:pic>
          <p:nvPicPr>
            <p:cNvPr id="10" name="Picture 9" title="Part B icon">
              <a:extLst>
                <a:ext uri="{FF2B5EF4-FFF2-40B4-BE49-F238E27FC236}">
                  <a16:creationId xmlns:a16="http://schemas.microsoft.com/office/drawing/2014/main" id="{3CBB9A9C-A94F-4CA4-AE04-55F2738B2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2067418"/>
              <a:ext cx="707734" cy="624371"/>
            </a:xfrm>
            <a:prstGeom prst="rect">
              <a:avLst/>
            </a:prstGeom>
          </p:spPr>
        </p:pic>
        <p:sp>
          <p:nvSpPr>
            <p:cNvPr id="11" name="TextBox 10">
              <a:extLst>
                <a:ext uri="{FF2B5EF4-FFF2-40B4-BE49-F238E27FC236}">
                  <a16:creationId xmlns:a16="http://schemas.microsoft.com/office/drawing/2014/main" id="{506C7316-4F1F-47C7-894B-8398D167F065}"/>
                </a:ext>
              </a:extLst>
            </p:cNvPr>
            <p:cNvSpPr txBox="1"/>
            <p:nvPr/>
          </p:nvSpPr>
          <p:spPr>
            <a:xfrm>
              <a:off x="-158034" y="2714931"/>
              <a:ext cx="1879808" cy="925185"/>
            </a:xfrm>
            <a:prstGeom prst="rect">
              <a:avLst/>
            </a:prstGeom>
            <a:noFill/>
          </p:spPr>
          <p:txBody>
            <a:bodyPr wrap="square" rtlCol="0">
              <a:spAutoFit/>
            </a:bodyPr>
            <a:lstStyle/>
            <a:p>
              <a:pPr algn="ctr" rtl="0"/>
              <a:r>
                <a:rPr lang="ru" b="1" dirty="0">
                  <a:solidFill>
                    <a:schemeClr val="tx2"/>
                  </a:solidFill>
                </a:rPr>
                <a:t>Часть В</a:t>
              </a:r>
            </a:p>
            <a:p>
              <a:pPr algn="ctr" rtl="0"/>
              <a:r>
                <a:rPr lang="ru" dirty="0">
                  <a:solidFill>
                    <a:schemeClr val="tx2"/>
                  </a:solidFill>
                </a:rPr>
                <a:t>Медицинская </a:t>
              </a:r>
              <a:r>
                <a:rPr lang="ru" sz="2000" dirty="0">
                  <a:solidFill>
                    <a:schemeClr val="tx2"/>
                  </a:solidFill>
                </a:rPr>
                <a:t>страховка</a:t>
              </a:r>
            </a:p>
          </p:txBody>
        </p:sp>
      </p:grpSp>
      <p:sp>
        <p:nvSpPr>
          <p:cNvPr id="12" name="TextBox 11">
            <a:extLst>
              <a:ext uri="{FF2B5EF4-FFF2-40B4-BE49-F238E27FC236}">
                <a16:creationId xmlns:a16="http://schemas.microsoft.com/office/drawing/2014/main" id="{91A3349D-63DC-46C4-AEE9-AFB4E6CC47AB}"/>
              </a:ext>
            </a:extLst>
          </p:cNvPr>
          <p:cNvSpPr txBox="1"/>
          <p:nvPr/>
        </p:nvSpPr>
        <p:spPr>
          <a:xfrm>
            <a:off x="346419" y="1843146"/>
            <a:ext cx="1458648" cy="1323439"/>
          </a:xfrm>
          <a:prstGeom prst="rect">
            <a:avLst/>
          </a:prstGeom>
          <a:noFill/>
        </p:spPr>
        <p:txBody>
          <a:bodyPr wrap="square" rtlCol="0">
            <a:spAutoFit/>
          </a:bodyPr>
          <a:lstStyle/>
          <a:p>
            <a:pPr algn="ctr" rtl="0"/>
            <a:r>
              <a:rPr lang="ru" sz="2000" b="1">
                <a:solidFill>
                  <a:schemeClr val="tx2"/>
                </a:solidFill>
              </a:rPr>
              <a:t>Часть А</a:t>
            </a:r>
          </a:p>
          <a:p>
            <a:pPr algn="ctr" rtl="0"/>
            <a:r>
              <a:rPr lang="ru" sz="2000">
                <a:solidFill>
                  <a:schemeClr val="tx2"/>
                </a:solidFill>
              </a:rPr>
              <a:t>Больничная страховка</a:t>
            </a:r>
          </a:p>
          <a:p>
            <a:pPr algn="ctr" rtl="0"/>
            <a:endParaRPr lang="en-US" sz="2000"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396" y="2802693"/>
            <a:ext cx="375825" cy="3758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6301" y="5083258"/>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67073" y="5828030"/>
            <a:ext cx="617400" cy="544674"/>
          </a:xfrm>
          <a:prstGeom prst="rect">
            <a:avLst/>
          </a:prstGeom>
        </p:spPr>
      </p:pic>
      <p:sp>
        <p:nvSpPr>
          <p:cNvPr id="3" name="TextBox 2">
            <a:extLst>
              <a:ext uri="{FF2B5EF4-FFF2-40B4-BE49-F238E27FC236}">
                <a16:creationId xmlns:a16="http://schemas.microsoft.com/office/drawing/2014/main" id="{5BD800B6-EBF4-4E5C-9034-765A81200800}"/>
              </a:ext>
            </a:extLst>
          </p:cNvPr>
          <p:cNvSpPr txBox="1"/>
          <p:nvPr/>
        </p:nvSpPr>
        <p:spPr>
          <a:xfrm>
            <a:off x="5856142" y="4569988"/>
            <a:ext cx="5116657"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ru" sz="2800" b="1" dirty="0"/>
              <a:t>Можете добавить</a:t>
            </a:r>
          </a:p>
        </p:txBody>
      </p:sp>
      <p:sp>
        <p:nvSpPr>
          <p:cNvPr id="7" name="TextBox 6">
            <a:extLst>
              <a:ext uri="{FF2B5EF4-FFF2-40B4-BE49-F238E27FC236}">
                <a16:creationId xmlns:a16="http://schemas.microsoft.com/office/drawing/2014/main" id="{F965E3CF-7ACB-4023-A2B8-D1C3F7D39FFD}"/>
              </a:ext>
            </a:extLst>
          </p:cNvPr>
          <p:cNvSpPr txBox="1"/>
          <p:nvPr/>
        </p:nvSpPr>
        <p:spPr>
          <a:xfrm>
            <a:off x="2634092" y="5083258"/>
            <a:ext cx="7514705" cy="1261884"/>
          </a:xfrm>
          <a:prstGeom prst="rect">
            <a:avLst/>
          </a:prstGeom>
          <a:noFill/>
        </p:spPr>
        <p:txBody>
          <a:bodyPr wrap="square" rtlCol="0">
            <a:spAutoFit/>
          </a:bodyPr>
          <a:lstStyle/>
          <a:p>
            <a:pPr marL="285750" indent="-285750" rtl="0">
              <a:spcAft>
                <a:spcPts val="2400"/>
              </a:spcAft>
              <a:buFont typeface="Arial" panose="020B0604020202020204" pitchFamily="34" charset="0"/>
              <a:buChar char="•"/>
            </a:pPr>
            <a:r>
              <a:rPr lang="ru" sz="2800" b="1" dirty="0"/>
              <a:t>Дополнительная страховка Medicare (Medigap)</a:t>
            </a:r>
          </a:p>
          <a:p>
            <a:pPr marL="285750" indent="-285750" rtl="0">
              <a:buFont typeface="Arial" panose="020B0604020202020204" pitchFamily="34" charset="0"/>
              <a:buChar char="•"/>
            </a:pPr>
            <a:r>
              <a:rPr lang="ru" sz="2800" b="1" dirty="0"/>
              <a:t>Часть D</a:t>
            </a:r>
          </a:p>
        </p:txBody>
      </p:sp>
    </p:spTree>
    <p:extLst>
      <p:ext uri="{BB962C8B-B14F-4D97-AF65-F5344CB8AC3E}">
        <p14:creationId xmlns:p14="http://schemas.microsoft.com/office/powerpoint/2010/main" val="162489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Оригинальная программа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23BE80-382A-42D9-B3D4-EF33A9C92069}"/>
              </a:ext>
            </a:extLst>
          </p:cNvPr>
          <p:cNvSpPr/>
          <p:nvPr/>
        </p:nvSpPr>
        <p:spPr>
          <a:xfrm>
            <a:off x="2725271" y="2150304"/>
            <a:ext cx="9149156" cy="4770537"/>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ru" sz="2400" dirty="0">
                <a:cs typeface="Arial" panose="020B0604020202020204" pitchFamily="34" charset="0"/>
              </a:rPr>
              <a:t>Иглоукалывание</a:t>
            </a:r>
          </a:p>
          <a:p>
            <a:pPr marL="342900" indent="-342900" rtl="0">
              <a:spcAft>
                <a:spcPts val="600"/>
              </a:spcAft>
              <a:buFont typeface="Wingdings" panose="05000000000000000000" pitchFamily="2" charset="2"/>
              <a:buChar char="§"/>
              <a:defRPr/>
            </a:pPr>
            <a:r>
              <a:rPr lang="ru" sz="2400" dirty="0">
                <a:cs typeface="Arial" panose="020B0604020202020204" pitchFamily="34" charset="0"/>
              </a:rPr>
              <a:t>Большинство стоматологических услуг или зубных протезов</a:t>
            </a:r>
          </a:p>
          <a:p>
            <a:pPr marL="342900" indent="-342900" rtl="0">
              <a:spcAft>
                <a:spcPts val="600"/>
              </a:spcAft>
              <a:buFont typeface="Wingdings" panose="05000000000000000000" pitchFamily="2" charset="2"/>
              <a:buChar char="§"/>
              <a:defRPr/>
            </a:pPr>
            <a:r>
              <a:rPr lang="ru" sz="2400" dirty="0">
                <a:cs typeface="Arial" panose="020B0604020202020204" pitchFamily="34" charset="0"/>
              </a:rPr>
              <a:t>Косметическую хирургию </a:t>
            </a:r>
          </a:p>
          <a:p>
            <a:pPr marL="342900" indent="-342900" rtl="0">
              <a:spcAft>
                <a:spcPts val="600"/>
              </a:spcAft>
              <a:buFont typeface="Wingdings" panose="05000000000000000000" pitchFamily="2" charset="2"/>
              <a:buChar char="§"/>
              <a:defRPr/>
            </a:pPr>
            <a:r>
              <a:rPr lang="ru" sz="2400" dirty="0">
                <a:cs typeface="Arial" panose="020B0604020202020204" pitchFamily="34" charset="0"/>
              </a:rPr>
              <a:t>Медицинское обслуживание во время поездок за пределы США</a:t>
            </a:r>
          </a:p>
          <a:p>
            <a:pPr marL="342900" indent="-342900" rtl="0">
              <a:spcAft>
                <a:spcPts val="600"/>
              </a:spcAft>
              <a:buFont typeface="Wingdings" panose="05000000000000000000" pitchFamily="2" charset="2"/>
              <a:buChar char="§"/>
              <a:defRPr/>
            </a:pPr>
            <a:r>
              <a:rPr lang="ru" sz="2400" dirty="0">
                <a:cs typeface="Arial" panose="020B0604020202020204" pitchFamily="34" charset="0"/>
              </a:rPr>
              <a:t>Слуховые аппараты и/или осмотры для подбора слуховых аппаратов</a:t>
            </a:r>
          </a:p>
          <a:p>
            <a:pPr marL="342900" indent="-342900" rtl="0">
              <a:spcAft>
                <a:spcPts val="600"/>
              </a:spcAft>
              <a:buFont typeface="Wingdings" panose="05000000000000000000" pitchFamily="2" charset="2"/>
              <a:buChar char="§"/>
              <a:defRPr/>
            </a:pPr>
            <a:r>
              <a:rPr lang="ru" sz="2400" dirty="0">
                <a:cs typeface="Arial" panose="020B0604020202020204" pitchFamily="34" charset="0"/>
              </a:rPr>
              <a:t>Длительный уход</a:t>
            </a:r>
          </a:p>
          <a:p>
            <a:pPr marL="342900" indent="-342900" rtl="0">
              <a:spcAft>
                <a:spcPts val="600"/>
              </a:spcAft>
              <a:buFont typeface="Wingdings" panose="05000000000000000000" pitchFamily="2" charset="2"/>
              <a:buChar char="§"/>
              <a:defRPr/>
            </a:pPr>
            <a:r>
              <a:rPr lang="ru" sz="2400" dirty="0">
                <a:cs typeface="Arial" panose="020B0604020202020204" pitchFamily="34" charset="0"/>
              </a:rPr>
              <a:t>Самый обычный уход за ногами и самые непосредственные вспомогательные устройства для ухода за ногами</a:t>
            </a:r>
          </a:p>
          <a:p>
            <a:pPr marL="342900" indent="-342900" rtl="0">
              <a:spcAft>
                <a:spcPts val="600"/>
              </a:spcAft>
              <a:buFont typeface="Wingdings" panose="05000000000000000000" pitchFamily="2" charset="2"/>
              <a:buChar char="§"/>
              <a:defRPr/>
            </a:pPr>
            <a:r>
              <a:rPr lang="ru" sz="2400" dirty="0">
                <a:cs typeface="Arial" panose="020B0604020202020204" pitchFamily="34" charset="0"/>
              </a:rPr>
              <a:t>Повседневный уход за глазами и большинство очков</a:t>
            </a:r>
          </a:p>
          <a:p>
            <a:pPr marL="342900" indent="-342900" rtl="0">
              <a:spcAft>
                <a:spcPts val="600"/>
              </a:spcAft>
              <a:buFont typeface="Wingdings" panose="05000000000000000000" pitchFamily="2" charset="2"/>
              <a:buChar char="§"/>
              <a:defRPr/>
            </a:pPr>
            <a:r>
              <a:rPr lang="ru" sz="2400" dirty="0">
                <a:cs typeface="Arial" panose="020B0604020202020204" pitchFamily="34" charset="0"/>
              </a:rPr>
              <a:t>Обычные медицинские осмотры</a:t>
            </a:r>
          </a:p>
        </p:txBody>
      </p:sp>
      <p:sp>
        <p:nvSpPr>
          <p:cNvPr id="7" name="TextBox 6">
            <a:extLst>
              <a:ext uri="{FF2B5EF4-FFF2-40B4-BE49-F238E27FC236}">
                <a16:creationId xmlns:a16="http://schemas.microsoft.com/office/drawing/2014/main" id="{55249A90-DC50-493C-BDA0-D1026DEDAE22}"/>
              </a:ext>
            </a:extLst>
          </p:cNvPr>
          <p:cNvSpPr txBox="1"/>
          <p:nvPr/>
        </p:nvSpPr>
        <p:spPr>
          <a:xfrm>
            <a:off x="1948549" y="1206370"/>
            <a:ext cx="9925878" cy="492443"/>
          </a:xfrm>
          <a:prstGeom prst="rect">
            <a:avLst/>
          </a:prstGeom>
          <a:noFill/>
        </p:spPr>
        <p:txBody>
          <a:bodyPr wrap="square" rtlCol="0">
            <a:spAutoFit/>
          </a:bodyPr>
          <a:lstStyle/>
          <a:p>
            <a:pPr rtl="0"/>
            <a:r>
              <a:rPr lang="ru" sz="2600" b="1" dirty="0">
                <a:latin typeface="Arial" panose="020B0604020202020204" pitchFamily="34" charset="0"/>
                <a:cs typeface="Arial" panose="020B0604020202020204" pitchFamily="34" charset="0"/>
              </a:rPr>
              <a:t>Оригинальная программа Medicare </a:t>
            </a:r>
            <a:r>
              <a:rPr lang="ru" sz="2600" b="1" i="1" dirty="0">
                <a:latin typeface="Arial" panose="020B0604020202020204" pitchFamily="34" charset="0"/>
                <a:cs typeface="Arial" panose="020B0604020202020204" pitchFamily="34" charset="0"/>
              </a:rPr>
              <a:t>не</a:t>
            </a:r>
            <a:r>
              <a:rPr lang="ru" sz="2600" b="1" dirty="0">
                <a:latin typeface="Arial" panose="020B0604020202020204" pitchFamily="34" charset="0"/>
                <a:cs typeface="Arial" panose="020B0604020202020204" pitchFamily="34" charset="0"/>
              </a:rPr>
              <a:t> покрывает следующие услуги или расходные материалы:</a:t>
            </a:r>
          </a:p>
        </p:txBody>
      </p:sp>
      <p:pic>
        <p:nvPicPr>
          <p:cNvPr id="19" name="Picture 18">
            <a:extLst>
              <a:ext uri="{FF2B5EF4-FFF2-40B4-BE49-F238E27FC236}">
                <a16:creationId xmlns:a16="http://schemas.microsoft.com/office/drawing/2014/main" id="{7C7CDAF8-DE5A-444C-8FBD-B18DF8FA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4" y="2289632"/>
            <a:ext cx="1855304" cy="1614114"/>
          </a:xfrm>
          <a:prstGeom prst="rect">
            <a:avLst/>
          </a:prstGeom>
        </p:spPr>
      </p:pic>
    </p:spTree>
    <p:extLst>
      <p:ext uri="{BB962C8B-B14F-4D97-AF65-F5344CB8AC3E}">
        <p14:creationId xmlns:p14="http://schemas.microsoft.com/office/powerpoint/2010/main" val="3525169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Оригинальная программа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1762" y="3409009"/>
            <a:ext cx="1208475" cy="1042865"/>
          </a:xfrm>
          <a:prstGeom prst="rect">
            <a:avLst/>
          </a:prstGeom>
        </p:spPr>
      </p:pic>
      <p:sp>
        <p:nvSpPr>
          <p:cNvPr id="3" name="Rectangle 2">
            <a:extLst>
              <a:ext uri="{FF2B5EF4-FFF2-40B4-BE49-F238E27FC236}">
                <a16:creationId xmlns:a16="http://schemas.microsoft.com/office/drawing/2014/main" id="{F98DD7C9-BA3D-4AC3-9258-F0E3A273BE27}"/>
              </a:ext>
            </a:extLst>
          </p:cNvPr>
          <p:cNvSpPr/>
          <p:nvPr/>
        </p:nvSpPr>
        <p:spPr>
          <a:xfrm>
            <a:off x="4038600" y="2366141"/>
            <a:ext cx="4365298" cy="646331"/>
          </a:xfrm>
          <a:prstGeom prst="rect">
            <a:avLst/>
          </a:prstGeom>
        </p:spPr>
        <p:txBody>
          <a:bodyPr wrap="none" rtlCol="0">
            <a:spAutoFit/>
          </a:bodyPr>
          <a:lstStyle/>
          <a:p>
            <a:pPr rtl="0"/>
            <a:r>
              <a:rPr lang="ru" sz="3600" b="1">
                <a:latin typeface="Arial" panose="020B0604020202020204" pitchFamily="34" charset="0"/>
                <a:cs typeface="Arial" panose="020B0604020202020204" pitchFamily="34" charset="0"/>
              </a:rPr>
              <a:t>Страхование Medigap</a:t>
            </a:r>
          </a:p>
        </p:txBody>
      </p:sp>
    </p:spTree>
    <p:extLst>
      <p:ext uri="{BB962C8B-B14F-4D97-AF65-F5344CB8AC3E}">
        <p14:creationId xmlns:p14="http://schemas.microsoft.com/office/powerpoint/2010/main" val="2967568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Дополнительная страховка Medicare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89B232-5AFE-4E00-ACB1-61B1F7AA2191}"/>
              </a:ext>
            </a:extLst>
          </p:cNvPr>
          <p:cNvSpPr/>
          <p:nvPr/>
        </p:nvSpPr>
        <p:spPr>
          <a:xfrm>
            <a:off x="2100771" y="1252850"/>
            <a:ext cx="9768500" cy="5493812"/>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ru" sz="2100" dirty="0">
                <a:latin typeface="Calibri" panose="020F0502020204030204" pitchFamily="34" charset="0"/>
                <a:cs typeface="Calibri" panose="020F0502020204030204" pitchFamily="34" charset="0"/>
              </a:rPr>
              <a:t>Частная страховка в дополнение к </a:t>
            </a:r>
            <a:r>
              <a:rPr lang="ru" sz="2100" b="1" dirty="0">
                <a:latin typeface="Calibri" panose="020F0502020204030204" pitchFamily="34" charset="0"/>
                <a:cs typeface="Calibri" panose="020F0502020204030204" pitchFamily="34" charset="0"/>
              </a:rPr>
              <a:t>Оригинальной программе Medicare. </a:t>
            </a:r>
            <a:r>
              <a:rPr lang="ru" sz="2100" dirty="0">
                <a:latin typeface="Calibri" panose="020F0502020204030204" pitchFamily="34" charset="0"/>
                <a:cs typeface="Calibri" panose="020F0502020204030204" pitchFamily="34" charset="0"/>
              </a:rPr>
              <a:t>Утверждено и регулируется страховым комиссаром штата Висконсин.</a:t>
            </a:r>
          </a:p>
          <a:p>
            <a:pPr marL="285750" indent="-285750" rtl="0">
              <a:buFont typeface="Wingdings" panose="05000000000000000000" pitchFamily="2" charset="2"/>
              <a:buChar char="§"/>
              <a:defRPr/>
            </a:pPr>
            <a:r>
              <a:rPr lang="ru" sz="2100" dirty="0">
                <a:latin typeface="Calibri" panose="020F0502020204030204" pitchFamily="34" charset="0"/>
                <a:cs typeface="Calibri" panose="020F0502020204030204" pitchFamily="34" charset="0"/>
              </a:rPr>
              <a:t>Помогает оплатить некоторые медицинские расходы, которые Оригинальная программа Medicare не покрывает. </a:t>
            </a:r>
            <a:endParaRPr lang="en-US" altLang="en-US" sz="2100" dirty="0">
              <a:latin typeface="Calibri" panose="020F0502020204030204" pitchFamily="34" charset="0"/>
              <a:cs typeface="Calibri" panose="020F0502020204030204" pitchFamily="34" charset="0"/>
            </a:endParaRPr>
          </a:p>
          <a:p>
            <a:pPr marL="285750" indent="-285750" rtl="0">
              <a:lnSpc>
                <a:spcPct val="150000"/>
              </a:lnSpc>
              <a:buFont typeface="Wingdings" panose="05000000000000000000" pitchFamily="2" charset="2"/>
              <a:buChar char="§"/>
              <a:defRPr/>
            </a:pPr>
            <a:r>
              <a:rPr lang="ru" sz="2100" dirty="0">
                <a:latin typeface="Calibri" panose="020F0502020204030204" pitchFamily="34" charset="0"/>
                <a:cs typeface="Calibri" panose="020F0502020204030204" pitchFamily="34" charset="0"/>
              </a:rPr>
              <a:t>Для покупки полиса Medigap у вас должны быть части A и B программы Medicare.</a:t>
            </a:r>
          </a:p>
          <a:p>
            <a:pPr marL="285750" indent="-285750" rtl="0">
              <a:lnSpc>
                <a:spcPct val="150000"/>
              </a:lnSpc>
              <a:buFont typeface="Wingdings" panose="05000000000000000000" pitchFamily="2" charset="2"/>
              <a:buChar char="§"/>
              <a:defRPr/>
            </a:pPr>
            <a:r>
              <a:rPr lang="ru" sz="2100" dirty="0">
                <a:latin typeface="Calibri" panose="020F0502020204030204" pitchFamily="34" charset="0"/>
                <a:cs typeface="Calibri" panose="020F0502020204030204" pitchFamily="34" charset="0"/>
              </a:rPr>
              <a:t>Вы платите ежемесячный страховой взнос за полис Medigap</a:t>
            </a:r>
            <a:r>
              <a:rPr lang="ru" sz="2100" i="1" dirty="0">
                <a:latin typeface="Calibri" panose="020F0502020204030204" pitchFamily="34" charset="0"/>
                <a:cs typeface="Calibri" panose="020F0502020204030204" pitchFamily="34" charset="0"/>
              </a:rPr>
              <a:t>.</a:t>
            </a:r>
          </a:p>
          <a:p>
            <a:pPr marL="742950" lvl="1" indent="-285750" rtl="0">
              <a:buFont typeface="Wingdings" panose="05000000000000000000" pitchFamily="2" charset="2"/>
              <a:buChar char="§"/>
              <a:defRPr/>
            </a:pPr>
            <a:r>
              <a:rPr lang="ru" sz="2100" dirty="0">
                <a:latin typeface="Calibri" panose="020F0502020204030204" pitchFamily="34" charset="0"/>
                <a:cs typeface="Calibri" panose="020F0502020204030204" pitchFamily="34" charset="0"/>
              </a:rPr>
              <a:t>Стоимость варьируется в зависимости от страховой компании, выбранных дополнительных льгот, возраста заявителя и места жительства заявителя.  </a:t>
            </a:r>
          </a:p>
          <a:p>
            <a:pPr marL="742950" lvl="1" indent="-285750" rtl="0">
              <a:spcAft>
                <a:spcPts val="600"/>
              </a:spcAft>
              <a:buFont typeface="Wingdings" panose="05000000000000000000" pitchFamily="2" charset="2"/>
              <a:buChar char="§"/>
              <a:defRPr/>
            </a:pPr>
            <a:r>
              <a:rPr lang="ru" sz="2100" dirty="0">
                <a:latin typeface="Calibri" panose="020F0502020204030204" pitchFamily="34" charset="0"/>
                <a:cs typeface="Calibri" panose="020F0502020204030204" pitchFamily="34" charset="0"/>
              </a:rPr>
              <a:t>Как только Medicare выплачивает свою долю утвержденных Medicare сумм для покрытия расходов, ваша доля оплачивается по вашему полису Medigap.</a:t>
            </a:r>
            <a:endParaRPr lang="en-US" altLang="en-US" sz="2100" b="1" dirty="0">
              <a:latin typeface="Calibri" panose="020F0502020204030204" pitchFamily="34" charset="0"/>
              <a:cs typeface="Calibri" panose="020F0502020204030204" pitchFamily="34" charset="0"/>
            </a:endParaRPr>
          </a:p>
          <a:p>
            <a:pPr marL="285750" lvl="3" indent="-285750" rtl="0">
              <a:spcAft>
                <a:spcPts val="600"/>
              </a:spcAft>
              <a:buSzPct val="95000"/>
              <a:buFont typeface="Wingdings" panose="05000000000000000000" pitchFamily="2" charset="2"/>
              <a:buChar char="§"/>
              <a:defRPr/>
            </a:pPr>
            <a:r>
              <a:rPr lang="ru" sz="2100" dirty="0">
                <a:latin typeface="Calibri" panose="020F0502020204030204" pitchFamily="34" charset="0"/>
                <a:cs typeface="Calibri" panose="020F0502020204030204" pitchFamily="34" charset="0"/>
              </a:rPr>
              <a:t>Не включает страхового покрытия рецептурных препаратов для амбулаторного больного.</a:t>
            </a:r>
          </a:p>
          <a:p>
            <a:pPr marL="285750" lvl="3" indent="-285750" rtl="0">
              <a:buSzPct val="95000"/>
              <a:buFont typeface="Wingdings" panose="05000000000000000000" pitchFamily="2" charset="2"/>
              <a:buChar char="§"/>
              <a:defRPr/>
            </a:pPr>
            <a:r>
              <a:rPr lang="ru" sz="2100" dirty="0">
                <a:latin typeface="Calibri" panose="020F0502020204030204" pitchFamily="34" charset="0"/>
                <a:cs typeface="Calibri" panose="020F0502020204030204" pitchFamily="34" charset="0"/>
              </a:rPr>
              <a:t>Нет необходимости пересматривать страховое покрытие ежегодно.</a:t>
            </a:r>
          </a:p>
          <a:p>
            <a:pPr marL="0" lvl="3" rtl="0">
              <a:buSzPct val="95000"/>
              <a:defRPr/>
            </a:pPr>
            <a:endParaRPr lang="en-US" altLang="en-US" sz="1050" dirty="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Tree>
    <p:extLst>
      <p:ext uri="{BB962C8B-B14F-4D97-AF65-F5344CB8AC3E}">
        <p14:creationId xmlns:p14="http://schemas.microsoft.com/office/powerpoint/2010/main" val="3040637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Страхование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02573848-7E0D-4353-8F8A-AF4393DCA081}"/>
              </a:ext>
            </a:extLst>
          </p:cNvPr>
          <p:cNvSpPr/>
          <p:nvPr/>
        </p:nvSpPr>
        <p:spPr>
          <a:xfrm>
            <a:off x="3697941" y="1228057"/>
            <a:ext cx="5062331" cy="584775"/>
          </a:xfrm>
          <a:prstGeom prst="rect">
            <a:avLst/>
          </a:prstGeom>
        </p:spPr>
        <p:txBody>
          <a:bodyPr wrap="square" rtlCol="0">
            <a:spAutoFit/>
          </a:bodyPr>
          <a:lstStyle/>
          <a:p>
            <a:pPr rtl="0"/>
            <a:r>
              <a:rPr lang="ru" sz="3200" b="1" dirty="0">
                <a:latin typeface="Arial" panose="020B0604020202020204" pitchFamily="34" charset="0"/>
                <a:cs typeface="Arial" panose="020B0604020202020204" pitchFamily="34" charset="0"/>
              </a:rPr>
              <a:t>Типы полисов</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1757082" y="1763455"/>
            <a:ext cx="9744255" cy="4585871"/>
          </a:xfrm>
          <a:prstGeom prst="rect">
            <a:avLst/>
          </a:prstGeom>
        </p:spPr>
        <p:txBody>
          <a:bodyPr wrap="square" rtlCol="0">
            <a:spAutoFit/>
          </a:bodyPr>
          <a:lstStyle/>
          <a:p>
            <a:pPr marL="800100" lvl="1" indent="-342900" rtl="0">
              <a:spcAft>
                <a:spcPts val="600"/>
              </a:spcAft>
              <a:buFont typeface="Wingdings" panose="05000000000000000000" pitchFamily="2" charset="2"/>
              <a:buChar char="§"/>
            </a:pPr>
            <a:r>
              <a:rPr lang="ru" sz="2100" dirty="0">
                <a:cs typeface="Arial" charset="0"/>
              </a:rPr>
              <a:t>Традиционные полисы на предоставление дополнительных услуг Medicare</a:t>
            </a:r>
          </a:p>
          <a:p>
            <a:pPr marL="1257300" lvl="2" indent="-342900" rtl="0">
              <a:spcAft>
                <a:spcPts val="600"/>
              </a:spcAft>
              <a:buFont typeface="Wingdings" panose="05000000000000000000" pitchFamily="2" charset="2"/>
              <a:buChar char="§"/>
            </a:pPr>
            <a:r>
              <a:rPr lang="ru" sz="2100" i="1" dirty="0">
                <a:cs typeface="Arial" charset="0"/>
              </a:rPr>
              <a:t>Достигнутый возраст </a:t>
            </a:r>
            <a:r>
              <a:rPr lang="ru" sz="2100" dirty="0">
                <a:cs typeface="Arial" charset="0"/>
              </a:rPr>
              <a:t>— по мере того, как вы становитесь старше, ваши страховые взносы будут меняться в соответствии с вашим возрастным диапазоном, а страховые взносы станут выше.*</a:t>
            </a:r>
          </a:p>
          <a:p>
            <a:pPr marL="1257300" lvl="2" indent="-342900" rtl="0">
              <a:spcAft>
                <a:spcPts val="1200"/>
              </a:spcAft>
              <a:buFont typeface="Wingdings" panose="05000000000000000000" pitchFamily="2" charset="2"/>
              <a:buChar char="§"/>
            </a:pPr>
            <a:r>
              <a:rPr lang="ru" sz="2100" i="1" dirty="0">
                <a:cs typeface="Arial" charset="0"/>
              </a:rPr>
              <a:t>Возраст выдачи </a:t>
            </a:r>
            <a:r>
              <a:rPr lang="ru" sz="2100" dirty="0">
                <a:cs typeface="Arial" charset="0"/>
              </a:rPr>
              <a:t>— страховые взносы устанавливаются в соответствии с возрастом, в котором вы покупаете полис, и не будут увеличиваться по мере того, как вы становитесь старше.* Размер страховых взносов может увеличиваться по другим причинам. </a:t>
            </a:r>
          </a:p>
          <a:p>
            <a:pPr marL="800100" lvl="1" indent="-342900" rtl="0">
              <a:spcAft>
                <a:spcPts val="1200"/>
              </a:spcAft>
              <a:buFont typeface="Wingdings" panose="05000000000000000000" pitchFamily="2" charset="2"/>
              <a:buChar char="§"/>
            </a:pPr>
            <a:r>
              <a:rPr lang="ru" sz="2100" dirty="0">
                <a:cs typeface="Arial" charset="0"/>
              </a:rPr>
              <a:t>Дополнительные полисы разделения затрат (50 % или 25 % разделения затрат)</a:t>
            </a:r>
          </a:p>
          <a:p>
            <a:pPr marL="800100" lvl="1" indent="-342900" rtl="0">
              <a:spcAft>
                <a:spcPts val="1200"/>
              </a:spcAft>
              <a:buFont typeface="Wingdings" panose="05000000000000000000" pitchFamily="2" charset="2"/>
              <a:buChar char="§"/>
            </a:pPr>
            <a:r>
              <a:rPr lang="ru" sz="2100" dirty="0">
                <a:cs typeface="Arial" charset="0"/>
              </a:rPr>
              <a:t>Дополнение к программе Medicare с высокой вычитаемой франшизой </a:t>
            </a:r>
          </a:p>
          <a:p>
            <a:pPr marL="800100" lvl="1" indent="-342900" rtl="0">
              <a:buFont typeface="Wingdings" panose="05000000000000000000" pitchFamily="2" charset="2"/>
              <a:buChar char="§"/>
            </a:pPr>
            <a:r>
              <a:rPr lang="ru" sz="2100" dirty="0">
                <a:cs typeface="Arial" charset="0"/>
              </a:rPr>
              <a:t>Выберите Medicare  </a:t>
            </a:r>
          </a:p>
        </p:txBody>
      </p:sp>
      <p:sp>
        <p:nvSpPr>
          <p:cNvPr id="10" name="TextBox 9">
            <a:extLst>
              <a:ext uri="{FF2B5EF4-FFF2-40B4-BE49-F238E27FC236}">
                <a16:creationId xmlns:a16="http://schemas.microsoft.com/office/drawing/2014/main" id="{87BA9B50-46F3-4289-B99D-40961AE1A41B}"/>
              </a:ext>
            </a:extLst>
          </p:cNvPr>
          <p:cNvSpPr txBox="1"/>
          <p:nvPr/>
        </p:nvSpPr>
        <p:spPr>
          <a:xfrm>
            <a:off x="2156565" y="6150114"/>
            <a:ext cx="10295029" cy="707886"/>
          </a:xfrm>
          <a:prstGeom prst="rect">
            <a:avLst/>
          </a:prstGeom>
          <a:noFill/>
        </p:spPr>
        <p:txBody>
          <a:bodyPr wrap="square" rtlCol="0">
            <a:spAutoFit/>
          </a:bodyPr>
          <a:lstStyle/>
          <a:p>
            <a:pPr marL="0" lvl="3" rtl="0">
              <a:buSzPct val="95000"/>
              <a:defRPr/>
            </a:pPr>
            <a:r>
              <a:rPr lang="ru" sz="2000" dirty="0">
                <a:cs typeface="Arial" panose="020B0604020202020204" pitchFamily="34" charset="0"/>
              </a:rPr>
              <a:t>*</a:t>
            </a:r>
            <a:r>
              <a:rPr lang="ru" sz="2000" i="1" dirty="0">
                <a:cs typeface="Arial" panose="020B0604020202020204" pitchFamily="34" charset="0"/>
              </a:rPr>
              <a:t>Страховые взносы Medigap также могут увеличиваться каждый год в связи с изменением прожиточного минимума</a:t>
            </a:r>
            <a:r>
              <a:rPr lang="ru" sz="1600" i="1" dirty="0"/>
              <a:t>.</a:t>
            </a:r>
          </a:p>
        </p:txBody>
      </p:sp>
    </p:spTree>
    <p:extLst>
      <p:ext uri="{BB962C8B-B14F-4D97-AF65-F5344CB8AC3E}">
        <p14:creationId xmlns:p14="http://schemas.microsoft.com/office/powerpoint/2010/main" val="275395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Добро пожаловать в программу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4</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518031" y="1897334"/>
            <a:ext cx="5962282"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ru" sz="21600" b="1" dirty="0"/>
              <a:t>Часть 1</a:t>
            </a:r>
          </a:p>
          <a:p>
            <a:pPr marL="0" indent="0" rtl="0">
              <a:buNone/>
            </a:pPr>
            <a:r>
              <a:rPr lang="ru" sz="14400" dirty="0"/>
              <a:t> Регистрация в </a:t>
            </a:r>
            <a:endParaRPr lang="hu-HU" sz="14400" dirty="0"/>
          </a:p>
          <a:p>
            <a:pPr marL="0" indent="0" rtl="0">
              <a:buNone/>
            </a:pPr>
            <a:r>
              <a:rPr lang="ru" sz="14400" dirty="0"/>
              <a:t>программе Medicare</a:t>
            </a:r>
          </a:p>
          <a:p>
            <a:pPr marL="0" indent="0" rtl="0">
              <a:buNone/>
            </a:pPr>
            <a:endParaRPr lang="en-US" sz="14400" dirty="0"/>
          </a:p>
        </p:txBody>
      </p:sp>
      <p:pic>
        <p:nvPicPr>
          <p:cNvPr id="3" name="Picture 2">
            <a:extLst>
              <a:ext uri="{FF2B5EF4-FFF2-40B4-BE49-F238E27FC236}">
                <a16:creationId xmlns:a16="http://schemas.microsoft.com/office/drawing/2014/main" id="{AA8C5BEF-85F4-4F11-9A9A-9ADA846AB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383" y="1112216"/>
            <a:ext cx="6811617" cy="4633567"/>
          </a:xfrm>
          <a:prstGeom prst="rect">
            <a:avLst/>
          </a:prstGeom>
        </p:spPr>
      </p:pic>
      <p:pic>
        <p:nvPicPr>
          <p:cNvPr id="8" name="Picture 7">
            <a:extLst>
              <a:ext uri="{FF2B5EF4-FFF2-40B4-BE49-F238E27FC236}">
                <a16:creationId xmlns:a16="http://schemas.microsoft.com/office/drawing/2014/main" id="{957667BF-2E53-4E8D-8EA0-084DA4E014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68" y="5611122"/>
            <a:ext cx="2954044" cy="927789"/>
          </a:xfrm>
          <a:prstGeom prst="rect">
            <a:avLst/>
          </a:prstGeom>
          <a:noFill/>
          <a:ln>
            <a:noFill/>
          </a:ln>
        </p:spPr>
      </p:pic>
    </p:spTree>
    <p:extLst>
      <p:ext uri="{BB962C8B-B14F-4D97-AF65-F5344CB8AC3E}">
        <p14:creationId xmlns:p14="http://schemas.microsoft.com/office/powerpoint/2010/main" val="347502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Страхование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5DD0DC83-7224-49E2-99BE-1C58638AC856}"/>
              </a:ext>
            </a:extLst>
          </p:cNvPr>
          <p:cNvSpPr/>
          <p:nvPr/>
        </p:nvSpPr>
        <p:spPr>
          <a:xfrm>
            <a:off x="1737773" y="1107996"/>
            <a:ext cx="10041850" cy="5709255"/>
          </a:xfrm>
          <a:prstGeom prst="rect">
            <a:avLst/>
          </a:prstGeom>
        </p:spPr>
        <p:txBody>
          <a:bodyPr wrap="square" rtlCol="0">
            <a:spAutoFit/>
          </a:bodyPr>
          <a:lstStyle/>
          <a:p>
            <a:pPr marL="571500" indent="-571500" rtl="0">
              <a:buFont typeface="Wingdings" panose="05000000000000000000" pitchFamily="2" charset="2"/>
              <a:buChar char="§"/>
              <a:defRPr/>
            </a:pPr>
            <a:r>
              <a:rPr lang="ru" sz="2300" b="1" dirty="0">
                <a:cs typeface="Arial" panose="020B0604020202020204" pitchFamily="34" charset="0"/>
              </a:rPr>
              <a:t>Основные льготы </a:t>
            </a:r>
            <a:r>
              <a:rPr lang="ru" sz="2300" dirty="0">
                <a:cs typeface="Arial" panose="020B0604020202020204" pitchFamily="34" charset="0"/>
              </a:rPr>
              <a:t>включают в себя:</a:t>
            </a:r>
          </a:p>
          <a:p>
            <a:pPr marL="1028700" lvl="1" indent="-571500" rtl="0">
              <a:buFont typeface="Wingdings" panose="05000000000000000000" pitchFamily="2" charset="2"/>
              <a:buChar char="§"/>
              <a:defRPr/>
            </a:pPr>
            <a:r>
              <a:rPr lang="ru" sz="2300" dirty="0">
                <a:cs typeface="Arial" panose="020B0604020202020204" pitchFamily="34" charset="0"/>
              </a:rPr>
              <a:t>Часть A Доплаты</a:t>
            </a:r>
          </a:p>
          <a:p>
            <a:pPr marL="1028700" lvl="1" indent="-571500" rtl="0">
              <a:buFont typeface="Wingdings" panose="05000000000000000000" pitchFamily="2" charset="2"/>
              <a:buChar char="§"/>
              <a:defRPr/>
            </a:pPr>
            <a:r>
              <a:rPr lang="ru" sz="2300" dirty="0">
                <a:cs typeface="Arial" panose="020B0604020202020204" pitchFamily="34" charset="0"/>
              </a:rPr>
              <a:t>Часть B 20% сострахования</a:t>
            </a:r>
          </a:p>
          <a:p>
            <a:pPr marL="1028700" lvl="1" indent="-571500" rtl="0">
              <a:buFont typeface="Wingdings" panose="05000000000000000000" pitchFamily="2" charset="2"/>
              <a:buChar char="§"/>
              <a:defRPr/>
            </a:pPr>
            <a:r>
              <a:rPr lang="ru" sz="2300" dirty="0">
                <a:cs typeface="Arial" panose="020B0604020202020204" pitchFamily="34" charset="0"/>
              </a:rPr>
              <a:t>Дополнительные дни стационарного психиатрического лечения</a:t>
            </a:r>
          </a:p>
          <a:p>
            <a:pPr marL="1028700" lvl="1" indent="-571500" rtl="0">
              <a:buFont typeface="Wingdings" panose="05000000000000000000" pitchFamily="2" charset="2"/>
              <a:buChar char="§"/>
              <a:defRPr/>
            </a:pPr>
            <a:r>
              <a:rPr lang="ru" sz="2300" dirty="0">
                <a:cs typeface="Arial" panose="020B0604020202020204" pitchFamily="34" charset="0"/>
              </a:rPr>
              <a:t>Первые 3 пинты крови</a:t>
            </a:r>
          </a:p>
          <a:p>
            <a:pPr marL="1028700" lvl="1" indent="-571500" rtl="0">
              <a:spcAft>
                <a:spcPts val="1200"/>
              </a:spcAft>
              <a:buFont typeface="Wingdings" panose="05000000000000000000" pitchFamily="2" charset="2"/>
              <a:buChar char="§"/>
              <a:defRPr/>
            </a:pPr>
            <a:r>
              <a:rPr lang="ru" sz="2300" dirty="0">
                <a:cs typeface="Arial" panose="020B0604020202020204" pitchFamily="34" charset="0"/>
              </a:rPr>
              <a:t>40 посещений на предоставление медицинских услуг на дому.</a:t>
            </a:r>
            <a:endParaRPr lang="en-US" sz="2300" dirty="0">
              <a:cs typeface="Arial" panose="020B0604020202020204" pitchFamily="34" charset="0"/>
            </a:endParaRPr>
          </a:p>
          <a:p>
            <a:pPr marL="457200" indent="-457200" rtl="0">
              <a:spcAft>
                <a:spcPts val="1200"/>
              </a:spcAft>
              <a:buFont typeface="Wingdings" panose="05000000000000000000" pitchFamily="2" charset="2"/>
              <a:buChar char="§"/>
              <a:defRPr/>
            </a:pPr>
            <a:r>
              <a:rPr lang="ru" sz="2300" b="1" dirty="0">
                <a:cs typeface="Arial" panose="020B0604020202020204" pitchFamily="34" charset="0"/>
              </a:rPr>
              <a:t>Обязательные льготы штата Висконсин: </a:t>
            </a:r>
            <a:br>
              <a:rPr lang="en-US" sz="2300" b="1" dirty="0">
                <a:cs typeface="Arial" panose="020B0604020202020204" pitchFamily="34" charset="0"/>
              </a:rPr>
            </a:br>
            <a:r>
              <a:rPr lang="ru" sz="2300" dirty="0">
                <a:cs typeface="Arial" panose="020B0604020202020204" pitchFamily="34" charset="0"/>
              </a:rPr>
              <a:t>Покрывают некоторые услуги хиропрактики и 30-дневное пребывание в учреждении квалифицированного сестринского ухода, не входящего в программу Medicare.  </a:t>
            </a:r>
            <a:r>
              <a:rPr lang="ru" sz="2300" i="1" dirty="0">
                <a:cs typeface="Arial" panose="020B0604020202020204" pitchFamily="34" charset="0"/>
              </a:rPr>
              <a:t>(Применимо только к полисам, выданным в штате Висконсин жителям Висконсина.)</a:t>
            </a:r>
          </a:p>
          <a:p>
            <a:pPr marL="457200" indent="-457200" rtl="0">
              <a:spcAft>
                <a:spcPts val="1200"/>
              </a:spcAft>
              <a:buFont typeface="Wingdings" panose="05000000000000000000" pitchFamily="2" charset="2"/>
              <a:buChar char="§"/>
              <a:defRPr/>
            </a:pPr>
            <a:r>
              <a:rPr lang="ru" sz="2300" dirty="0">
                <a:cs typeface="Arial" panose="020B0604020202020204" pitchFamily="34" charset="0"/>
              </a:rPr>
              <a:t>Обратитесь в Офис страхового комиссара </a:t>
            </a:r>
            <a:br>
              <a:rPr lang="en-US" sz="2300" dirty="0">
                <a:cs typeface="Arial" panose="020B0604020202020204" pitchFamily="34" charset="0"/>
              </a:rPr>
            </a:br>
            <a:r>
              <a:rPr lang="ru" sz="2300" dirty="0">
                <a:cs typeface="Arial" panose="020B0604020202020204" pitchFamily="34" charset="0"/>
              </a:rPr>
              <a:t>«</a:t>
            </a:r>
            <a:r>
              <a:rPr lang="ru" sz="2300" dirty="0">
                <a:cs typeface="Arial" panose="020B0604020202020204" pitchFamily="34" charset="0"/>
                <a:hlinkClick r:id="rId4"/>
              </a:rPr>
              <a:t>Руководство штата Висконсин по медицинскому страхованию для участников программы Medicare</a:t>
            </a:r>
            <a:r>
              <a:rPr lang="ru" sz="2300" dirty="0">
                <a:cs typeface="Arial" panose="020B0604020202020204" pitchFamily="34" charset="0"/>
              </a:rPr>
              <a:t>» </a:t>
            </a:r>
            <a:br>
              <a:rPr lang="en-US" sz="2300" dirty="0">
                <a:cs typeface="Arial" panose="020B0604020202020204" pitchFamily="34" charset="0"/>
              </a:rPr>
            </a:br>
            <a:r>
              <a:rPr lang="ru" sz="2300" dirty="0">
                <a:cs typeface="Arial" panose="020B0604020202020204" pitchFamily="34" charset="0"/>
              </a:rPr>
              <a:t>за детальной информацией.</a:t>
            </a:r>
            <a:endParaRPr lang="en-US" sz="2300" dirty="0"/>
          </a:p>
        </p:txBody>
      </p:sp>
    </p:spTree>
    <p:extLst>
      <p:ext uri="{BB962C8B-B14F-4D97-AF65-F5344CB8AC3E}">
        <p14:creationId xmlns:p14="http://schemas.microsoft.com/office/powerpoint/2010/main" val="313135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Страхование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3072062" y="1254674"/>
            <a:ext cx="5373587" cy="584775"/>
          </a:xfrm>
          <a:prstGeom prst="rect">
            <a:avLst/>
          </a:prstGeom>
        </p:spPr>
        <p:txBody>
          <a:bodyPr wrap="none" rtlCol="0">
            <a:spAutoFit/>
          </a:bodyPr>
          <a:lstStyle/>
          <a:p>
            <a:pPr rtl="0"/>
            <a:r>
              <a:rPr lang="ru" sz="3200" b="1" dirty="0">
                <a:latin typeface="Arial" panose="020B0604020202020204" pitchFamily="34" charset="0"/>
                <a:cs typeface="Arial" panose="020B0604020202020204" pitchFamily="34" charset="0"/>
              </a:rPr>
              <a:t>Дополнительные условия (льготы):</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2589006" y="2109074"/>
            <a:ext cx="8197327" cy="3539430"/>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ru" sz="2400" dirty="0"/>
              <a:t>Часть A Вычитаемая франшиза (или Часть A 50% Вычитаемая франшиза)</a:t>
            </a:r>
          </a:p>
          <a:p>
            <a:pPr marL="342900" indent="-342900" rtl="0">
              <a:spcAft>
                <a:spcPts val="600"/>
              </a:spcAft>
              <a:buFont typeface="Wingdings" panose="05000000000000000000" pitchFamily="2" charset="2"/>
              <a:buChar char="§"/>
              <a:defRPr/>
            </a:pPr>
            <a:r>
              <a:rPr lang="ru" sz="2400" dirty="0"/>
              <a:t>Часть B Вычитаемая франшиза*</a:t>
            </a:r>
            <a:endParaRPr lang="en-US" sz="2400" dirty="0">
              <a:solidFill>
                <a:srgbClr val="FF0000"/>
              </a:solidFill>
            </a:endParaRPr>
          </a:p>
          <a:p>
            <a:pPr marL="342900" indent="-342900" rtl="0">
              <a:spcAft>
                <a:spcPts val="600"/>
              </a:spcAft>
              <a:buFont typeface="Wingdings" panose="05000000000000000000" pitchFamily="2" charset="2"/>
              <a:buChar char="§"/>
              <a:defRPr/>
            </a:pPr>
            <a:r>
              <a:rPr lang="ru" sz="2400" dirty="0"/>
              <a:t>Часть B Доплата/сострахование (уменьшает страховые взносы)</a:t>
            </a:r>
          </a:p>
          <a:p>
            <a:pPr marL="342900" indent="-342900" rtl="0">
              <a:spcAft>
                <a:spcPts val="600"/>
              </a:spcAft>
              <a:buFont typeface="Wingdings" panose="05000000000000000000" pitchFamily="2" charset="2"/>
              <a:buChar char="§"/>
              <a:defRPr/>
            </a:pPr>
            <a:r>
              <a:rPr lang="ru" sz="2400" dirty="0"/>
              <a:t>Часть B Дополнительные расходы</a:t>
            </a:r>
          </a:p>
          <a:p>
            <a:pPr marL="342900" indent="-342900" rtl="0">
              <a:spcAft>
                <a:spcPts val="600"/>
              </a:spcAft>
              <a:buFont typeface="Wingdings" panose="05000000000000000000" pitchFamily="2" charset="2"/>
              <a:buChar char="§"/>
              <a:defRPr/>
            </a:pPr>
            <a:r>
              <a:rPr lang="ru" sz="2400" dirty="0"/>
              <a:t>Дополнительные услуги на дому </a:t>
            </a:r>
          </a:p>
          <a:p>
            <a:pPr marL="342900" indent="-342900" rtl="0">
              <a:spcAft>
                <a:spcPts val="1800"/>
              </a:spcAft>
              <a:buFont typeface="Wingdings" panose="05000000000000000000" pitchFamily="2" charset="2"/>
              <a:buChar char="§"/>
              <a:defRPr/>
            </a:pPr>
            <a:r>
              <a:rPr lang="ru" sz="2400" dirty="0"/>
              <a:t>Экстренная поездка за границу </a:t>
            </a:r>
          </a:p>
          <a:p>
            <a:pPr rtl="0">
              <a:spcAft>
                <a:spcPts val="600"/>
              </a:spcAft>
              <a:defRPr/>
            </a:pPr>
            <a:r>
              <a:rPr lang="ru" sz="2000" dirty="0"/>
              <a:t>*</a:t>
            </a:r>
            <a:r>
              <a:rPr lang="ru" sz="2000" i="1" dirty="0"/>
              <a:t>С 1 января 2020 г. участие в Части B с условием вычитаемой франшизы больше не предоставляется лицам, впервые имеющим право на участие в программе Medicare. </a:t>
            </a:r>
          </a:p>
        </p:txBody>
      </p:sp>
      <p:sp>
        <p:nvSpPr>
          <p:cNvPr id="9" name="Slide Number Placeholder 8">
            <a:extLst>
              <a:ext uri="{FF2B5EF4-FFF2-40B4-BE49-F238E27FC236}">
                <a16:creationId xmlns:a16="http://schemas.microsoft.com/office/drawing/2014/main" id="{12EDCC9D-16B9-47E8-8349-9C4C6BDA3B1F}"/>
              </a:ext>
            </a:extLst>
          </p:cNvPr>
          <p:cNvSpPr>
            <a:spLocks noGrp="1"/>
          </p:cNvSpPr>
          <p:nvPr>
            <p:ph type="sldNum" sz="quarter" idx="12"/>
          </p:nvPr>
        </p:nvSpPr>
        <p:spPr/>
        <p:txBody>
          <a:bodyPr rtlCol="0"/>
          <a:lstStyle/>
          <a:p>
            <a:pPr rtl="0"/>
            <a:fld id="{844A7B69-93E2-4D34-896D-EFDD7F03AB74}" type="slidenum">
              <a:rPr lang="en-US" smtClean="0"/>
              <a:t>41</a:t>
            </a:fld>
            <a:endParaRPr lang="en-US"/>
          </a:p>
        </p:txBody>
      </p:sp>
    </p:spTree>
    <p:extLst>
      <p:ext uri="{BB962C8B-B14F-4D97-AF65-F5344CB8AC3E}">
        <p14:creationId xmlns:p14="http://schemas.microsoft.com/office/powerpoint/2010/main" val="2677508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Страхование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DF57E1A-AB61-43AB-A6D6-D6E76884823B}"/>
              </a:ext>
            </a:extLst>
          </p:cNvPr>
          <p:cNvSpPr/>
          <p:nvPr/>
        </p:nvSpPr>
        <p:spPr>
          <a:xfrm>
            <a:off x="4259729" y="1401352"/>
            <a:ext cx="4350871" cy="584775"/>
          </a:xfrm>
          <a:prstGeom prst="rect">
            <a:avLst/>
          </a:prstGeom>
        </p:spPr>
        <p:txBody>
          <a:bodyPr wrap="none" rtlCol="0">
            <a:spAutoFit/>
          </a:bodyPr>
          <a:lstStyle/>
          <a:p>
            <a:pPr rtl="0"/>
            <a:r>
              <a:rPr lang="ru" sz="3200" b="1">
                <a:latin typeface="Arial" panose="020B0604020202020204" pitchFamily="34" charset="0"/>
                <a:cs typeface="Arial" panose="020B0604020202020204" pitchFamily="34" charset="0"/>
              </a:rPr>
              <a:t>Шаги для покупки полиса</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2730726" y="2260818"/>
            <a:ext cx="8441635" cy="4278094"/>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ru" sz="2200" dirty="0"/>
              <a:t>ШАГ 1:	Подумайте, какие льготы (дополнительные условия) </a:t>
            </a:r>
            <a:r>
              <a:rPr lang="hu-HU" sz="2200" dirty="0"/>
              <a:t>			</a:t>
            </a:r>
            <a:r>
              <a:rPr lang="ru" sz="2200" dirty="0"/>
              <a:t>вы хотите, а затем решайте какой </a:t>
            </a:r>
            <a:r>
              <a:rPr lang="hu-HU" sz="2200" dirty="0"/>
              <a:t>					</a:t>
            </a:r>
            <a:r>
              <a:rPr lang="ru" sz="2200" dirty="0"/>
              <a:t>из полисов Medigap соответствует вашим </a:t>
            </a:r>
            <a:r>
              <a:rPr lang="hu-HU" sz="2200" dirty="0"/>
              <a:t>				</a:t>
            </a:r>
            <a:r>
              <a:rPr lang="ru" sz="2200" dirty="0"/>
              <a:t>потребностям.</a:t>
            </a:r>
          </a:p>
          <a:p>
            <a:pPr marL="342900" indent="-342900" rtl="0">
              <a:spcAft>
                <a:spcPts val="1200"/>
              </a:spcAft>
              <a:buFont typeface="Wingdings" panose="05000000000000000000" pitchFamily="2" charset="2"/>
              <a:buChar char="§"/>
              <a:defRPr/>
            </a:pPr>
            <a:r>
              <a:rPr lang="ru" sz="2200" dirty="0"/>
              <a:t>ШАГ 2: 	Узнайте, какие страховые компании продают полисы </a:t>
            </a:r>
            <a:r>
              <a:rPr lang="hu-HU" sz="2200" dirty="0"/>
              <a:t>			</a:t>
            </a:r>
            <a:r>
              <a:rPr lang="ru" sz="2200" dirty="0"/>
              <a:t>Medigap в вашем штате. </a:t>
            </a:r>
          </a:p>
          <a:p>
            <a:pPr marL="342900" indent="-342900" rtl="0">
              <a:spcAft>
                <a:spcPts val="1200"/>
              </a:spcAft>
              <a:buFont typeface="Wingdings" panose="05000000000000000000" pitchFamily="2" charset="2"/>
              <a:buChar char="§"/>
              <a:defRPr/>
            </a:pPr>
            <a:r>
              <a:rPr lang="ru" sz="2200" dirty="0"/>
              <a:t>ШАГ 3: 	Позвоните в страховые компании (или страховому </a:t>
            </a:r>
            <a:r>
              <a:rPr lang="hu-HU" sz="2200" dirty="0"/>
              <a:t>			</a:t>
            </a:r>
            <a:r>
              <a:rPr lang="ru" sz="2200" dirty="0"/>
              <a:t>агенту), которые продают интересующие вас полисы </a:t>
            </a:r>
            <a:r>
              <a:rPr lang="hu-HU" sz="2200" dirty="0"/>
              <a:t>			</a:t>
            </a:r>
            <a:r>
              <a:rPr lang="ru" sz="2200" dirty="0"/>
              <a:t>Medigap и сравните расходы.</a:t>
            </a:r>
          </a:p>
          <a:p>
            <a:pPr marL="342900" indent="-342900" rtl="0">
              <a:buFont typeface="Wingdings" panose="05000000000000000000" pitchFamily="2" charset="2"/>
              <a:buChar char="§"/>
              <a:defRPr/>
            </a:pPr>
            <a:r>
              <a:rPr lang="ru" sz="2200" dirty="0"/>
              <a:t>ШАГ 4:	Купите полис Medigap. </a:t>
            </a:r>
          </a:p>
          <a:p>
            <a:pPr marL="342900" indent="-342900" rtl="0">
              <a:buFont typeface="Wingdings" panose="05000000000000000000" pitchFamily="2" charset="2"/>
              <a:buChar char="§"/>
              <a:defRPr/>
            </a:pPr>
            <a:endParaRPr lang="en-US" sz="2200" dirty="0"/>
          </a:p>
        </p:txBody>
      </p:sp>
    </p:spTree>
    <p:extLst>
      <p:ext uri="{BB962C8B-B14F-4D97-AF65-F5344CB8AC3E}">
        <p14:creationId xmlns:p14="http://schemas.microsoft.com/office/powerpoint/2010/main" val="154915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Страхование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536A8B2A-E543-48DD-8742-9C35993B988C}"/>
              </a:ext>
            </a:extLst>
          </p:cNvPr>
          <p:cNvSpPr/>
          <p:nvPr/>
        </p:nvSpPr>
        <p:spPr>
          <a:xfrm>
            <a:off x="2745884" y="1173498"/>
            <a:ext cx="6700232" cy="538609"/>
          </a:xfrm>
          <a:prstGeom prst="rect">
            <a:avLst/>
          </a:prstGeom>
        </p:spPr>
        <p:txBody>
          <a:bodyPr wrap="none" rtlCol="0">
            <a:spAutoFit/>
          </a:bodyPr>
          <a:lstStyle/>
          <a:p>
            <a:pPr rtl="0"/>
            <a:r>
              <a:rPr lang="ru" sz="2900" b="1" dirty="0">
                <a:latin typeface="Arial" panose="020B0604020202020204" pitchFamily="34" charset="0"/>
                <a:cs typeface="Arial" panose="020B0604020202020204" pitchFamily="34" charset="0"/>
              </a:rPr>
              <a:t>Когда вы можете купить полис Medigap</a:t>
            </a:r>
          </a:p>
        </p:txBody>
      </p:sp>
      <p:sp>
        <p:nvSpPr>
          <p:cNvPr id="3" name="Rectangle 2">
            <a:extLst>
              <a:ext uri="{FF2B5EF4-FFF2-40B4-BE49-F238E27FC236}">
                <a16:creationId xmlns:a16="http://schemas.microsoft.com/office/drawing/2014/main" id="{172B04E8-40A3-4072-BB2C-C19056BAC799}"/>
              </a:ext>
            </a:extLst>
          </p:cNvPr>
          <p:cNvSpPr/>
          <p:nvPr/>
        </p:nvSpPr>
        <p:spPr>
          <a:xfrm>
            <a:off x="2514600" y="1640603"/>
            <a:ext cx="8601634" cy="1862048"/>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ru" sz="2200" dirty="0">
                <a:solidFill>
                  <a:srgbClr val="000000"/>
                </a:solidFill>
              </a:rPr>
              <a:t>Ваш разовый 6-месячный период открытой регистрации </a:t>
            </a:r>
            <a:r>
              <a:rPr lang="ru" sz="2200" b="1" dirty="0">
                <a:solidFill>
                  <a:srgbClr val="000000"/>
                </a:solidFill>
              </a:rPr>
              <a:t>(OEP) </a:t>
            </a:r>
            <a:r>
              <a:rPr lang="ru" sz="2200" dirty="0">
                <a:solidFill>
                  <a:srgbClr val="000000"/>
                </a:solidFill>
              </a:rPr>
              <a:t>начинается, когда вам исполнилось 65 лет и вы зарегистрировались в Части B. </a:t>
            </a:r>
          </a:p>
          <a:p>
            <a:pPr marL="285750" indent="-285750" rtl="0">
              <a:buFont typeface="Wingdings" panose="05000000000000000000" pitchFamily="2" charset="2"/>
              <a:buChar char="§"/>
              <a:defRPr/>
            </a:pPr>
            <a:r>
              <a:rPr lang="ru" sz="2200" dirty="0">
                <a:solidFill>
                  <a:srgbClr val="000000"/>
                </a:solidFill>
              </a:rPr>
              <a:t>Вы можете купить полис Medigap в любое время, когда страховая компания продаст его вам.</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1415578387"/>
              </p:ext>
            </p:extLst>
          </p:nvPr>
        </p:nvGraphicFramePr>
        <p:xfrm>
          <a:off x="2514600" y="3524923"/>
          <a:ext cx="8839200" cy="3196552"/>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29691">
                <a:tc>
                  <a:txBody>
                    <a:bodyPr/>
                    <a:lstStyle/>
                    <a:p>
                      <a:pPr algn="ctr" rtl="0"/>
                      <a:r>
                        <a:rPr lang="ru" sz="2000" dirty="0"/>
                        <a:t>Во время вашего OEP плана Medigap</a:t>
                      </a:r>
                      <a:endParaRPr lang="en-US" sz="2000" dirty="0"/>
                    </a:p>
                  </a:txBody>
                  <a:tcPr>
                    <a:solidFill>
                      <a:schemeClr val="tx2"/>
                    </a:solidFill>
                  </a:tcPr>
                </a:tc>
                <a:tc>
                  <a:txBody>
                    <a:bodyPr/>
                    <a:lstStyle/>
                    <a:p>
                      <a:pPr algn="ctr" rtl="0"/>
                      <a:r>
                        <a:rPr lang="ru" sz="2000"/>
                        <a:t>НЕ во время вашего OEP плана Medigap</a:t>
                      </a:r>
                    </a:p>
                  </a:txBody>
                  <a:tcPr>
                    <a:solidFill>
                      <a:schemeClr val="tx2"/>
                    </a:solidFill>
                  </a:tcPr>
                </a:tc>
                <a:extLst>
                  <a:ext uri="{0D108BD9-81ED-4DB2-BD59-A6C34878D82A}">
                    <a16:rowId xmlns:a16="http://schemas.microsoft.com/office/drawing/2014/main" val="10000"/>
                  </a:ext>
                </a:extLst>
              </a:tr>
              <a:tr h="727169">
                <a:tc>
                  <a:txBody>
                    <a:bodyPr/>
                    <a:lstStyle/>
                    <a:p>
                      <a:pPr rtl="0"/>
                      <a:r>
                        <a:rPr lang="ru" sz="2000" dirty="0"/>
                        <a:t>Лучшее время для покупки</a:t>
                      </a:r>
                    </a:p>
                  </a:txBody>
                  <a:tcPr/>
                </a:tc>
                <a:tc>
                  <a:txBody>
                    <a:bodyPr/>
                    <a:lstStyle/>
                    <a:p>
                      <a:pPr rtl="0"/>
                      <a:r>
                        <a:rPr lang="ru" sz="2000"/>
                        <a:t>Можно подождать наступления ранее существовавших состояний</a:t>
                      </a:r>
                      <a:endParaRPr lang="en-US" sz="2000" dirty="0"/>
                    </a:p>
                  </a:txBody>
                  <a:tcPr/>
                </a:tc>
                <a:extLst>
                  <a:ext uri="{0D108BD9-81ED-4DB2-BD59-A6C34878D82A}">
                    <a16:rowId xmlns:a16="http://schemas.microsoft.com/office/drawing/2014/main" val="10001"/>
                  </a:ext>
                </a:extLst>
              </a:tr>
              <a:tr h="413164">
                <a:tc>
                  <a:txBody>
                    <a:bodyPr/>
                    <a:lstStyle/>
                    <a:p>
                      <a:pPr rtl="0"/>
                      <a:r>
                        <a:rPr lang="ru" sz="2000"/>
                        <a:t>Гарантированный период выдачи</a:t>
                      </a:r>
                    </a:p>
                  </a:txBody>
                  <a:tcPr/>
                </a:tc>
                <a:tc>
                  <a:txBody>
                    <a:bodyPr/>
                    <a:lstStyle/>
                    <a:p>
                      <a:pPr rtl="0"/>
                      <a:r>
                        <a:rPr lang="ru" sz="2000"/>
                        <a:t>Может стоить дороже</a:t>
                      </a:r>
                    </a:p>
                  </a:txBody>
                  <a:tcPr/>
                </a:tc>
                <a:extLst>
                  <a:ext uri="{0D108BD9-81ED-4DB2-BD59-A6C34878D82A}">
                    <a16:rowId xmlns:a16="http://schemas.microsoft.com/office/drawing/2014/main" val="10002"/>
                  </a:ext>
                </a:extLst>
              </a:tr>
              <a:tr h="1355179">
                <a:tc>
                  <a:txBody>
                    <a:bodyPr/>
                    <a:lstStyle/>
                    <a:p>
                      <a:pPr rtl="0"/>
                      <a:r>
                        <a:rPr lang="ru" sz="2000" dirty="0"/>
                        <a:t>Компании должны продавать вам любой полис, который они продают, по той же цене, даже если у вас есть ранее существовавшее состояние.</a:t>
                      </a:r>
                      <a:endParaRPr lang="en-US" sz="2000" dirty="0"/>
                    </a:p>
                  </a:txBody>
                  <a:tcPr/>
                </a:tc>
                <a:tc>
                  <a:txBody>
                    <a:bodyPr/>
                    <a:lstStyle/>
                    <a:p>
                      <a:pPr rtl="0"/>
                      <a:r>
                        <a:rPr lang="ru" sz="2000" dirty="0"/>
                        <a:t>Компании могут отказать в страховом покрытии</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9328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Страхование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97422F-4DE4-4A32-8F78-D328DB124967}"/>
              </a:ext>
            </a:extLst>
          </p:cNvPr>
          <p:cNvSpPr/>
          <p:nvPr/>
        </p:nvSpPr>
        <p:spPr>
          <a:xfrm>
            <a:off x="3469331" y="2230758"/>
            <a:ext cx="7288696" cy="3431709"/>
          </a:xfrm>
          <a:prstGeom prst="rect">
            <a:avLst/>
          </a:prstGeom>
        </p:spPr>
        <p:txBody>
          <a:bodyPr wrap="square" rtlCol="0">
            <a:spAutoFit/>
          </a:bodyPr>
          <a:lstStyle/>
          <a:p>
            <a:pPr marL="365760" indent="-365760" rtl="0">
              <a:spcAft>
                <a:spcPts val="600"/>
              </a:spcAft>
              <a:buFont typeface="Wingdings" panose="05000000000000000000" pitchFamily="2" charset="2"/>
              <a:buChar char="§"/>
              <a:defRPr/>
            </a:pPr>
            <a:r>
              <a:rPr lang="ru" sz="2600" dirty="0">
                <a:cs typeface="Arial" panose="020B0604020202020204" pitchFamily="34" charset="0"/>
              </a:rPr>
              <a:t>Если вы откладываете регистрацию в программе Medicare Часть B</a:t>
            </a:r>
          </a:p>
          <a:p>
            <a:pPr marL="708660" lvl="1" indent="-342900" rtl="0">
              <a:buFont typeface="Wingdings" panose="05000000000000000000" pitchFamily="2" charset="2"/>
              <a:buChar char="§"/>
              <a:defRPr/>
            </a:pPr>
            <a:r>
              <a:rPr lang="ru" sz="2200" dirty="0">
                <a:cs typeface="Arial" panose="020B0604020202020204" pitchFamily="34" charset="0"/>
              </a:rPr>
              <a:t>Поскольку вы или ваш(а) супруг(а) </a:t>
            </a:r>
            <a:r>
              <a:rPr lang="ru" sz="2200" b="1" dirty="0">
                <a:cs typeface="Arial" panose="020B0604020202020204" pitchFamily="34" charset="0"/>
              </a:rPr>
              <a:t>все еще</a:t>
            </a:r>
            <a:r>
              <a:rPr lang="ru" sz="2200" dirty="0">
                <a:cs typeface="Arial" panose="020B0604020202020204" pitchFamily="34" charset="0"/>
              </a:rPr>
              <a:t> работаете, </a:t>
            </a:r>
            <a:r>
              <a:rPr lang="ru" sz="2200" b="1" dirty="0">
                <a:cs typeface="Arial" panose="020B0604020202020204" pitchFamily="34" charset="0"/>
              </a:rPr>
              <a:t>и</a:t>
            </a:r>
          </a:p>
          <a:p>
            <a:pPr marL="708660" lvl="1" indent="-342900" rtl="0">
              <a:spcAft>
                <a:spcPts val="1200"/>
              </a:spcAft>
              <a:buFont typeface="Wingdings" panose="05000000000000000000" pitchFamily="2" charset="2"/>
              <a:buChar char="§"/>
              <a:defRPr/>
            </a:pPr>
            <a:r>
              <a:rPr lang="ru" sz="2200" dirty="0">
                <a:cs typeface="Arial" panose="020B0604020202020204" pitchFamily="34" charset="0"/>
              </a:rPr>
              <a:t>У вас есть групповое медицинское страхование (основное),</a:t>
            </a:r>
          </a:p>
          <a:p>
            <a:pPr marL="365760" indent="-365760" rtl="0">
              <a:spcAft>
                <a:spcPts val="600"/>
              </a:spcAft>
              <a:buFont typeface="Wingdings" panose="05000000000000000000" pitchFamily="2" charset="2"/>
              <a:buChar char="§"/>
              <a:defRPr/>
            </a:pPr>
            <a:r>
              <a:rPr lang="ru" sz="2600" dirty="0">
                <a:cs typeface="Arial" panose="020B0604020202020204" pitchFamily="34" charset="0"/>
              </a:rPr>
              <a:t>Тогда ваш OEP плана Medigap откладывается </a:t>
            </a:r>
          </a:p>
          <a:p>
            <a:pPr marL="708660" lvl="1" indent="-342900" rtl="0">
              <a:spcAft>
                <a:spcPts val="600"/>
              </a:spcAft>
              <a:buFont typeface="Wingdings" panose="05000000000000000000" pitchFamily="2" charset="2"/>
              <a:buChar char="§"/>
              <a:defRPr/>
            </a:pPr>
            <a:r>
              <a:rPr lang="ru" sz="2200" dirty="0">
                <a:cs typeface="Arial" panose="020B0604020202020204" pitchFamily="34" charset="0"/>
              </a:rPr>
              <a:t>Пока вы не зарегистрированы в Части B.</a:t>
            </a:r>
          </a:p>
          <a:p>
            <a:pPr marL="365760" indent="-365760" rtl="0">
              <a:buFont typeface="Wingdings" panose="05000000000000000000" pitchFamily="2" charset="2"/>
              <a:buChar char="§"/>
              <a:defRPr/>
            </a:pPr>
            <a:r>
              <a:rPr lang="ru" sz="2600" dirty="0">
                <a:cs typeface="Arial" panose="020B0604020202020204" pitchFamily="34" charset="0"/>
              </a:rPr>
              <a:t>Если у вы участник программы Medicare в связи с инвалидностью, вы получаете 2</a:t>
            </a:r>
            <a:r>
              <a:rPr lang="ru" sz="2600" baseline="30000" dirty="0">
                <a:cs typeface="Arial" panose="020B0604020202020204" pitchFamily="34" charset="0"/>
              </a:rPr>
              <a:t>-й</a:t>
            </a:r>
            <a:r>
              <a:rPr lang="ru" sz="2600" dirty="0">
                <a:cs typeface="Arial" panose="020B0604020202020204" pitchFamily="34" charset="0"/>
              </a:rPr>
              <a:t> OEP в возрасте 65 лет.</a:t>
            </a:r>
          </a:p>
          <a:p>
            <a:pPr rtl="0">
              <a:defRPr/>
            </a:pPr>
            <a:endParaRPr lang="en-US" sz="2400" dirty="0">
              <a:cs typeface="Arial" panose="020B0604020202020204" pitchFamily="34" charset="0"/>
            </a:endParaRPr>
          </a:p>
        </p:txBody>
      </p:sp>
      <p:pic>
        <p:nvPicPr>
          <p:cNvPr id="7" name="Picture 6" title="Medigap icon">
            <a:extLst>
              <a:ext uri="{FF2B5EF4-FFF2-40B4-BE49-F238E27FC236}">
                <a16:creationId xmlns:a16="http://schemas.microsoft.com/office/drawing/2014/main" id="{95968FBD-BA11-4F9E-BD45-01C1BF9CBC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3079CC08-F17F-4514-B40B-36BC7C57EE69}"/>
              </a:ext>
            </a:extLst>
          </p:cNvPr>
          <p:cNvSpPr/>
          <p:nvPr/>
        </p:nvSpPr>
        <p:spPr>
          <a:xfrm>
            <a:off x="2601293" y="1360597"/>
            <a:ext cx="6989414" cy="523220"/>
          </a:xfrm>
          <a:prstGeom prst="rect">
            <a:avLst/>
          </a:prstGeom>
        </p:spPr>
        <p:txBody>
          <a:bodyPr wrap="none" rtlCol="0">
            <a:spAutoFit/>
          </a:bodyPr>
          <a:lstStyle/>
          <a:p>
            <a:pPr rtl="0"/>
            <a:r>
              <a:rPr lang="ru" sz="2800" b="1" dirty="0">
                <a:latin typeface="Arial" panose="020B0604020202020204" pitchFamily="34" charset="0"/>
                <a:cs typeface="Arial" panose="020B0604020202020204" pitchFamily="34" charset="0"/>
              </a:rPr>
              <a:t>Отложенный период открытой регистрации (OEP)</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943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Страхование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AAEA45D-0864-4EA5-81F0-B91D7058567E}"/>
              </a:ext>
            </a:extLst>
          </p:cNvPr>
          <p:cNvSpPr/>
          <p:nvPr/>
        </p:nvSpPr>
        <p:spPr>
          <a:xfrm>
            <a:off x="2446163" y="1107996"/>
            <a:ext cx="7536037" cy="523220"/>
          </a:xfrm>
          <a:prstGeom prst="rect">
            <a:avLst/>
          </a:prstGeom>
        </p:spPr>
        <p:txBody>
          <a:bodyPr wrap="none" rtlCol="0">
            <a:spAutoFit/>
          </a:bodyPr>
          <a:lstStyle/>
          <a:p>
            <a:pPr rtl="0">
              <a:defRPr/>
            </a:pPr>
            <a:r>
              <a:rPr lang="ru" sz="2800" b="1" dirty="0">
                <a:latin typeface="Arial" panose="020B0604020202020204" pitchFamily="34" charset="0"/>
                <a:cs typeface="Arial" panose="020B0604020202020204" pitchFamily="34" charset="0"/>
              </a:rPr>
              <a:t>В иных случаях вам не могут отказать в полисе:</a:t>
            </a:r>
          </a:p>
        </p:txBody>
      </p:sp>
      <p:sp>
        <p:nvSpPr>
          <p:cNvPr id="8" name="Rectangle 7">
            <a:extLst>
              <a:ext uri="{FF2B5EF4-FFF2-40B4-BE49-F238E27FC236}">
                <a16:creationId xmlns:a16="http://schemas.microsoft.com/office/drawing/2014/main" id="{629D814D-E0D4-4EB0-9B1F-4525CAC95FE1}"/>
              </a:ext>
            </a:extLst>
          </p:cNvPr>
          <p:cNvSpPr/>
          <p:nvPr/>
        </p:nvSpPr>
        <p:spPr>
          <a:xfrm>
            <a:off x="2446163" y="1631216"/>
            <a:ext cx="9055174" cy="4524315"/>
          </a:xfrm>
          <a:prstGeom prst="rect">
            <a:avLst/>
          </a:prstGeom>
        </p:spPr>
        <p:txBody>
          <a:bodyPr wrap="square" rtlCol="0">
            <a:spAutoFit/>
          </a:bodyPr>
          <a:lstStyle/>
          <a:p>
            <a:pPr marL="800100" lvl="1" indent="-342900" rtl="0">
              <a:buFont typeface="Wingdings" panose="05000000000000000000" pitchFamily="2" charset="2"/>
              <a:buChar char="§"/>
              <a:defRPr/>
            </a:pPr>
            <a:r>
              <a:rPr lang="ru" sz="2400" dirty="0">
                <a:cs typeface="Arial" panose="020B0604020202020204" pitchFamily="34" charset="0"/>
              </a:rPr>
              <a:t>Ваш план Medicare Advantage заканчивается или прекращает предоставление услуг в вашей зоне обслуживания.</a:t>
            </a:r>
          </a:p>
          <a:p>
            <a:pPr marL="800100" lvl="1" indent="-342900" rtl="0">
              <a:buFont typeface="Wingdings" panose="05000000000000000000" pitchFamily="2" charset="2"/>
              <a:buChar char="§"/>
              <a:defRPr/>
            </a:pPr>
            <a:r>
              <a:rPr lang="ru" sz="2400" dirty="0">
                <a:cs typeface="Arial" panose="020B0604020202020204" pitchFamily="34" charset="0"/>
              </a:rPr>
              <a:t>Вы переезжаете за пределы зоны обслуживания плана.</a:t>
            </a:r>
          </a:p>
          <a:p>
            <a:pPr marL="800100" lvl="1" indent="-342900" rtl="0">
              <a:buFont typeface="Wingdings" panose="05000000000000000000" pitchFamily="2" charset="2"/>
              <a:buChar char="§"/>
              <a:defRPr/>
            </a:pPr>
            <a:r>
              <a:rPr lang="ru" sz="2400" dirty="0">
                <a:cs typeface="Arial" panose="020B0604020202020204" pitchFamily="34" charset="0"/>
              </a:rPr>
              <a:t>Ваш групповой план медицинского обслуживания работодателя прекращает частично или полностью ваше покрытие.</a:t>
            </a:r>
          </a:p>
          <a:p>
            <a:pPr marL="800100" lvl="1" indent="-342900" rtl="0">
              <a:buFont typeface="Wingdings" panose="05000000000000000000" pitchFamily="2" charset="2"/>
              <a:buChar char="§"/>
              <a:defRPr/>
            </a:pPr>
            <a:r>
              <a:rPr lang="ru" sz="2400" dirty="0">
                <a:cs typeface="Arial" panose="020B0604020202020204" pitchFamily="34" charset="0"/>
              </a:rPr>
              <a:t>Ваш групповой план работодателя увеличивает расходы более чем на 25% за один 12-месячный период.</a:t>
            </a:r>
          </a:p>
          <a:p>
            <a:pPr marL="800100" lvl="1" indent="-342900" rtl="0">
              <a:buFont typeface="Wingdings" panose="05000000000000000000" pitchFamily="2" charset="2"/>
              <a:buChar char="§"/>
              <a:defRPr/>
            </a:pPr>
            <a:r>
              <a:rPr lang="ru" sz="2400" dirty="0">
                <a:cs typeface="Arial" panose="020B0604020202020204" pitchFamily="34" charset="0"/>
              </a:rPr>
              <a:t>Вы участвуете в пробном периоде плана Medicare Advantage.</a:t>
            </a:r>
          </a:p>
          <a:p>
            <a:pPr marL="393700" lvl="1" indent="0" rtl="0">
              <a:buFont typeface="Wingdings 2" pitchFamily="18" charset="2"/>
              <a:buNone/>
              <a:defRPr/>
            </a:pPr>
            <a:endParaRPr lang="en-US" sz="2400" dirty="0">
              <a:cs typeface="Arial" panose="020B0604020202020204" pitchFamily="34" charset="0"/>
            </a:endParaRPr>
          </a:p>
          <a:p>
            <a:pPr rtl="0">
              <a:defRPr/>
            </a:pPr>
            <a:r>
              <a:rPr lang="ru" sz="2400" b="1" dirty="0">
                <a:cs typeface="Arial" panose="020B0604020202020204" pitchFamily="34" charset="0"/>
              </a:rPr>
              <a:t>     Необходимо подать заявку в течение 63 дней после окончания действия другого покрытия.</a:t>
            </a:r>
          </a:p>
        </p:txBody>
      </p:sp>
    </p:spTree>
    <p:extLst>
      <p:ext uri="{BB962C8B-B14F-4D97-AF65-F5344CB8AC3E}">
        <p14:creationId xmlns:p14="http://schemas.microsoft.com/office/powerpoint/2010/main" val="1137986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Страхование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197640" y="1245164"/>
            <a:ext cx="4180953" cy="523220"/>
          </a:xfrm>
          <a:prstGeom prst="rect">
            <a:avLst/>
          </a:prstGeom>
        </p:spPr>
        <p:txBody>
          <a:bodyPr wrap="none" rtlCol="0">
            <a:spAutoFit/>
          </a:bodyPr>
          <a:lstStyle/>
          <a:p>
            <a:pPr rtl="0"/>
            <a:r>
              <a:rPr lang="ru" sz="2800" b="1">
                <a:latin typeface="Arial" panose="020B0604020202020204" pitchFamily="34" charset="0"/>
                <a:cs typeface="Arial" panose="020B0604020202020204" pitchFamily="34" charset="0"/>
              </a:rPr>
              <a:t>По вопросам обращаться:</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0972E0-C8D8-4ACE-8428-D4A39D594D56}"/>
              </a:ext>
            </a:extLst>
          </p:cNvPr>
          <p:cNvSpPr txBox="1"/>
          <p:nvPr/>
        </p:nvSpPr>
        <p:spPr>
          <a:xfrm>
            <a:off x="5105530" y="1293226"/>
            <a:ext cx="6888830" cy="830997"/>
          </a:xfrm>
          <a:prstGeom prst="rect">
            <a:avLst/>
          </a:prstGeom>
          <a:noFill/>
        </p:spPr>
        <p:txBody>
          <a:bodyPr wrap="square" rtlCol="0">
            <a:spAutoFit/>
          </a:bodyPr>
          <a:lstStyle/>
          <a:p>
            <a:pPr rtl="0"/>
            <a:r>
              <a:rPr lang="ru" sz="2400" i="1" dirty="0"/>
              <a:t>Или посетите сайт Medicare.gov, чтобы найти полис Medigap</a:t>
            </a:r>
          </a:p>
        </p:txBody>
      </p:sp>
      <p:pic>
        <p:nvPicPr>
          <p:cNvPr id="10" name="Picture 9" descr="Graphical user interface, website&#10;&#10;Description automatically generated">
            <a:extLst>
              <a:ext uri="{FF2B5EF4-FFF2-40B4-BE49-F238E27FC236}">
                <a16:creationId xmlns:a16="http://schemas.microsoft.com/office/drawing/2014/main" id="{28F2CAB6-566A-42D3-8693-85A82F25C77C}"/>
              </a:ext>
            </a:extLst>
          </p:cNvPr>
          <p:cNvPicPr>
            <a:picLocks noChangeAspect="1"/>
          </p:cNvPicPr>
          <p:nvPr/>
        </p:nvPicPr>
        <p:blipFill rotWithShape="1">
          <a:blip r:embed="rId3"/>
          <a:srcRect l="20176" t="15206" r="20000" b="21596"/>
          <a:stretch/>
        </p:blipFill>
        <p:spPr bwMode="auto">
          <a:xfrm>
            <a:off x="4733364" y="2315924"/>
            <a:ext cx="7458635" cy="4405551"/>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0D60D79E-3C26-42A3-82E9-B8B01E507CD4}"/>
              </a:ext>
            </a:extLst>
          </p:cNvPr>
          <p:cNvSpPr/>
          <p:nvPr/>
        </p:nvSpPr>
        <p:spPr>
          <a:xfrm>
            <a:off x="197640" y="1878595"/>
            <a:ext cx="4114800" cy="4001095"/>
          </a:xfrm>
          <a:prstGeom prst="rect">
            <a:avLst/>
          </a:prstGeom>
        </p:spPr>
        <p:txBody>
          <a:bodyPr wrap="square" rtlCol="0">
            <a:spAutoFit/>
          </a:bodyPr>
          <a:lstStyle/>
          <a:p>
            <a:pPr rtl="0">
              <a:buFont typeface="Wingdings" panose="05000000000000000000" pitchFamily="2" charset="2"/>
              <a:buChar char="§"/>
              <a:defRPr/>
            </a:pPr>
            <a:r>
              <a:rPr lang="ru" sz="2400" dirty="0"/>
              <a:t> Телефон доверия плана Medigap штата Висконсин</a:t>
            </a:r>
          </a:p>
          <a:p>
            <a:pPr rtl="0">
              <a:defRPr/>
            </a:pPr>
            <a:r>
              <a:rPr lang="ru" sz="3200" b="1" dirty="0"/>
              <a:t>   </a:t>
            </a:r>
            <a:r>
              <a:rPr lang="ru" sz="2400" b="1" dirty="0"/>
              <a:t>1-800-242-1060</a:t>
            </a:r>
          </a:p>
          <a:p>
            <a:pPr lvl="1" rtl="0">
              <a:defRPr/>
            </a:pPr>
            <a:endParaRPr lang="en-US" altLang="en-US" sz="800" dirty="0"/>
          </a:p>
          <a:p>
            <a:pPr rtl="0">
              <a:buFont typeface="Wingdings" panose="05000000000000000000" pitchFamily="2" charset="2"/>
              <a:buChar char="§"/>
              <a:defRPr/>
            </a:pPr>
            <a:r>
              <a:rPr lang="ru" sz="2400" dirty="0"/>
              <a:t> Страховой комиссар  </a:t>
            </a:r>
          </a:p>
          <a:p>
            <a:pPr rtl="0">
              <a:defRPr/>
            </a:pPr>
            <a:r>
              <a:rPr lang="ru" sz="2800" dirty="0"/>
              <a:t>   </a:t>
            </a:r>
            <a:r>
              <a:rPr lang="ru" sz="2400" b="1" dirty="0"/>
              <a:t>1-800-236-8517</a:t>
            </a:r>
            <a:endParaRPr lang="en-US" altLang="en-US" sz="2400" dirty="0"/>
          </a:p>
          <a:p>
            <a:pPr rtl="0">
              <a:defRPr/>
            </a:pPr>
            <a:r>
              <a:rPr lang="ru" sz="2400" dirty="0"/>
              <a:t>    </a:t>
            </a:r>
            <a:r>
              <a:rPr lang="ru" sz="2400" u="sng" dirty="0">
                <a:solidFill>
                  <a:schemeClr val="accent1"/>
                </a:solidFill>
              </a:rPr>
              <a:t>https://oci.wi.gov</a:t>
            </a:r>
            <a:r>
              <a:rPr lang="ru" sz="2400" u="sng" dirty="0"/>
              <a:t> </a:t>
            </a:r>
          </a:p>
          <a:p>
            <a:pPr rtl="0">
              <a:defRPr/>
            </a:pPr>
            <a:endParaRPr lang="en-US" b="1" dirty="0"/>
          </a:p>
          <a:p>
            <a:pPr rtl="0">
              <a:buFont typeface="Wingdings" panose="05000000000000000000" pitchFamily="2" charset="2"/>
              <a:buChar char="§"/>
              <a:defRPr/>
            </a:pPr>
            <a:r>
              <a:rPr lang="ru" sz="2400" dirty="0"/>
              <a:t>  Программа Medicare </a:t>
            </a:r>
          </a:p>
          <a:p>
            <a:pPr rtl="0">
              <a:defRPr/>
            </a:pPr>
            <a:r>
              <a:rPr lang="ru" sz="2400" dirty="0"/>
              <a:t>    </a:t>
            </a:r>
            <a:r>
              <a:rPr lang="ru" sz="2400" b="1" dirty="0"/>
              <a:t>1-800-MEDICARE</a:t>
            </a:r>
          </a:p>
          <a:p>
            <a:pPr rtl="0">
              <a:defRPr/>
            </a:pPr>
            <a:r>
              <a:rPr lang="ru" sz="2400" dirty="0"/>
              <a:t>    </a:t>
            </a:r>
            <a:r>
              <a:rPr lang="ru" sz="2400" u="sng" dirty="0">
                <a:hlinkClick r:id="rId4"/>
              </a:rPr>
              <a:t>www.Medicare.gov</a:t>
            </a:r>
            <a:br>
              <a:rPr lang="en-US" altLang="en-US" sz="2400" u="sng" dirty="0"/>
            </a:br>
            <a:endParaRPr lang="en-US" altLang="en-US" sz="2400" u="sng" dirty="0"/>
          </a:p>
        </p:txBody>
      </p:sp>
      <p:cxnSp>
        <p:nvCxnSpPr>
          <p:cNvPr id="11" name="Straight Arrow Connector 10">
            <a:extLst>
              <a:ext uri="{FF2B5EF4-FFF2-40B4-BE49-F238E27FC236}">
                <a16:creationId xmlns:a16="http://schemas.microsoft.com/office/drawing/2014/main" id="{22B52189-B851-4B91-A396-C4164E0F64CA}"/>
              </a:ext>
            </a:extLst>
          </p:cNvPr>
          <p:cNvCxnSpPr>
            <a:cxnSpLocks/>
          </p:cNvCxnSpPr>
          <p:nvPr/>
        </p:nvCxnSpPr>
        <p:spPr>
          <a:xfrm>
            <a:off x="6959206" y="1999781"/>
            <a:ext cx="1293013" cy="1778199"/>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71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466165" y="1947149"/>
            <a:ext cx="11144588" cy="4016484"/>
          </a:xfrm>
          <a:prstGeom prst="rect">
            <a:avLst/>
          </a:prstGeom>
        </p:spPr>
        <p:txBody>
          <a:bodyPr wrap="square" rtlCol="0">
            <a:spAutoFit/>
          </a:bodyPr>
          <a:lstStyle/>
          <a:p>
            <a:pPr rtl="0">
              <a:spcAft>
                <a:spcPts val="1200"/>
              </a:spcAft>
              <a:defRPr/>
            </a:pPr>
            <a:r>
              <a:rPr lang="ru" sz="3400" dirty="0">
                <a:cs typeface="Arial" panose="020B0604020202020204" pitchFamily="34" charset="0"/>
              </a:rPr>
              <a:t>Чтобы получить </a:t>
            </a:r>
            <a:r>
              <a:rPr lang="ru" sz="3400" b="1" dirty="0">
                <a:cs typeface="Arial" panose="020B0604020202020204" pitchFamily="34" charset="0"/>
              </a:rPr>
              <a:t>бесплатную и </a:t>
            </a:r>
            <a:r>
              <a:rPr lang="ru" sz="3400" dirty="0">
                <a:cs typeface="Arial" panose="020B0604020202020204" pitchFamily="34" charset="0"/>
              </a:rPr>
              <a:t>непредвзятую помощь по программе Medicare, обратитесь в Программу помощи в области медицинского страхования штата Висконсин:</a:t>
            </a:r>
          </a:p>
          <a:p>
            <a:pPr marL="457200" indent="-457200" rtl="0">
              <a:spcAft>
                <a:spcPts val="600"/>
              </a:spcAft>
              <a:buFont typeface="Arial" panose="020B0604020202020204" pitchFamily="34" charset="0"/>
              <a:buChar char="•"/>
              <a:defRPr/>
            </a:pPr>
            <a:r>
              <a:rPr lang="ru" sz="3400" dirty="0">
                <a:cs typeface="Arial" panose="020B0604020202020204" pitchFamily="34" charset="0"/>
              </a:rPr>
              <a:t>Позвоните на горячую линию Medigap по номеру 1-800-242-1060.</a:t>
            </a:r>
          </a:p>
          <a:p>
            <a:pPr marL="457200" indent="-457200" rtl="0">
              <a:spcAft>
                <a:spcPts val="600"/>
              </a:spcAft>
              <a:buFont typeface="Arial" panose="020B0604020202020204" pitchFamily="34" charset="0"/>
              <a:buChar char="•"/>
              <a:defRPr/>
            </a:pPr>
            <a:r>
              <a:rPr lang="ru" sz="3400" dirty="0">
                <a:cs typeface="Arial" panose="020B0604020202020204" pitchFamily="34" charset="0"/>
              </a:rPr>
              <a:t>Посетите веб-сайт Департамента здравоохранения штата Висконсин по адресу </a:t>
            </a:r>
            <a:r>
              <a:rPr lang="ru" sz="3400" dirty="0">
                <a:cs typeface="Arial" panose="020B0604020202020204" pitchFamily="34" charset="0"/>
                <a:hlinkClick r:id="rId3"/>
              </a:rPr>
              <a:t>dhs.wi.gov/medicare-help</a:t>
            </a:r>
            <a:r>
              <a:rPr lang="ru"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1"/>
            <a:ext cx="11905129"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Местная помощь для участников программы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449305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1067893"/>
            <a:ext cx="9144000" cy="1581080"/>
          </a:xfrm>
        </p:spPr>
        <p:txBody>
          <a:bodyPr rtlCol="0">
            <a:normAutofit fontScale="90000"/>
          </a:bodyPr>
          <a:lstStyle/>
          <a:p>
            <a:pPr rtl="0"/>
            <a:r>
              <a:rPr lang="ru" dirty="0">
                <a:solidFill>
                  <a:schemeClr val="accent1">
                    <a:lumMod val="50000"/>
                  </a:schemeClr>
                </a:solidFill>
                <a:latin typeface="Arial" panose="020B0604020202020204" pitchFamily="34" charset="0"/>
                <a:cs typeface="Arial" panose="020B0604020202020204" pitchFamily="34" charset="0"/>
              </a:rPr>
              <a:t>Добро пожаловать в программу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fontScale="92500"/>
          </a:bodyPr>
          <a:lstStyle/>
          <a:p>
            <a:pPr rtl="0"/>
            <a:r>
              <a:rPr lang="ru" sz="2800" dirty="0">
                <a:solidFill>
                  <a:srgbClr val="FF0000"/>
                </a:solidFill>
                <a:latin typeface="Arial" charset="0"/>
                <a:cs typeface="Arial" charset="0"/>
              </a:rPr>
              <a:t> </a:t>
            </a:r>
            <a:r>
              <a:rPr lang="ru" sz="3200" dirty="0">
                <a:latin typeface="Arial" charset="0"/>
                <a:cs typeface="Arial" charset="0"/>
              </a:rPr>
              <a:t>Образовательная серия для участников программы Medicare в Висконсине</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277348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ru"/>
              <a:t>Отказ от ответственности за грантовое финансирование</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just" rtl="0">
              <a:buNone/>
            </a:pPr>
            <a:r>
              <a:rPr lang="ru" sz="2400">
                <a:latin typeface="Arial" panose="020B0604020202020204" pitchFamily="34" charset="0"/>
                <a:cs typeface="Arial" panose="020B0604020202020204" pitchFamily="34" charset="0"/>
              </a:rPr>
              <a:t>Этот проект был поддержан Департаментом здравоохранения штата Висконсин при финансовой поддержке, полностью или частично, в виде гранта № 90SAPG0091 из США. Управление по общественной жизни, Министерство здравоохранения и социальных служб, Вашингтон, округ Колумбия 20201. Грантополучателям, осуществляющим проекты при поддержке правительства, предлагается свободно высказывать свои выводы и заключения. Таким образом, точки зрения или мнения не обязательно отражают официальную политику ACL (Управление по общественной жизни).</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49</a:t>
            </a:fld>
            <a:endParaRPr lang="en-US"/>
          </a:p>
        </p:txBody>
      </p:sp>
    </p:spTree>
    <p:extLst>
      <p:ext uri="{BB962C8B-B14F-4D97-AF65-F5344CB8AC3E}">
        <p14:creationId xmlns:p14="http://schemas.microsoft.com/office/powerpoint/2010/main" val="18654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887897" y="1236902"/>
            <a:ext cx="9978886" cy="4078680"/>
          </a:xfrm>
        </p:spPr>
        <p:txBody>
          <a:bodyPr rtlCol="0">
            <a:normAutofit fontScale="62500" lnSpcReduction="20000"/>
          </a:bodyPr>
          <a:lstStyle/>
          <a:p>
            <a:pPr marL="342900" indent="-342900" algn="l" rtl="0">
              <a:spcAft>
                <a:spcPts val="1200"/>
              </a:spcAft>
              <a:buFont typeface="Wingdings" panose="05000000000000000000" pitchFamily="2" charset="2"/>
              <a:buChar char="§"/>
            </a:pPr>
            <a:r>
              <a:rPr lang="ru" sz="3100" b="1" dirty="0">
                <a:cs typeface="Arial" charset="0"/>
              </a:rPr>
              <a:t>Если вы уже получаете пособие по социальному обеспечению </a:t>
            </a:r>
            <a:r>
              <a:rPr lang="ru" sz="3100" dirty="0">
                <a:cs typeface="Arial" charset="0"/>
              </a:rPr>
              <a:t>или пенсионное пособие для железнодорожников, </a:t>
            </a:r>
            <a:r>
              <a:rPr lang="ru" sz="3100" b="1" dirty="0">
                <a:cs typeface="Arial" charset="0"/>
              </a:rPr>
              <a:t>вы автоматически будете зарегистрированы в </a:t>
            </a:r>
            <a:r>
              <a:rPr lang="ru" sz="3100" dirty="0">
                <a:cs typeface="Arial" charset="0"/>
              </a:rPr>
              <a:t>частях A и B в первый день месяца, когда вам исполнится 65 лет.</a:t>
            </a:r>
          </a:p>
          <a:p>
            <a:pPr marL="342900" indent="-342900" algn="l" rtl="0">
              <a:spcAft>
                <a:spcPts val="1200"/>
              </a:spcAft>
              <a:buFont typeface="Wingdings" panose="05000000000000000000" pitchFamily="2" charset="2"/>
              <a:buChar char="§"/>
            </a:pPr>
            <a:r>
              <a:rPr lang="ru" sz="3100" b="1" dirty="0">
                <a:cs typeface="Arial" charset="0"/>
              </a:rPr>
              <a:t>Если вам </a:t>
            </a:r>
            <a:r>
              <a:rPr lang="ru" sz="3100" dirty="0">
                <a:cs typeface="Arial" charset="0"/>
              </a:rPr>
              <a:t>скоро исполнится 65 лет, и вы в настоящее время </a:t>
            </a:r>
            <a:r>
              <a:rPr lang="ru" sz="3100" b="1" dirty="0">
                <a:cs typeface="Arial" charset="0"/>
              </a:rPr>
              <a:t>не получаете пособия по социальному обеспечению, вам необходимо зарегистрироваться</a:t>
            </a:r>
            <a:r>
              <a:rPr lang="ru" sz="3100" dirty="0">
                <a:cs typeface="Arial" charset="0"/>
              </a:rPr>
              <a:t> в части A и B </a:t>
            </a:r>
            <a:r>
              <a:rPr lang="ru" sz="3100" b="1" dirty="0">
                <a:cs typeface="Arial" charset="0"/>
              </a:rPr>
              <a:t>с социальным обеспечением</a:t>
            </a:r>
            <a:r>
              <a:rPr lang="ru" sz="3100" dirty="0">
                <a:cs typeface="Arial" charset="0"/>
              </a:rPr>
              <a:t> </a:t>
            </a:r>
            <a:r>
              <a:rPr lang="ru" sz="3100" b="1" dirty="0">
                <a:cs typeface="Arial" charset="0"/>
              </a:rPr>
              <a:t> в течение </a:t>
            </a:r>
            <a:r>
              <a:rPr lang="ru" sz="3100" dirty="0">
                <a:cs typeface="Arial" charset="0"/>
              </a:rPr>
              <a:t> периода первоначальной регистрации</a:t>
            </a:r>
            <a:r>
              <a:rPr lang="ru" sz="3100" i="1" dirty="0">
                <a:cs typeface="Arial" charset="0"/>
              </a:rPr>
              <a:t>:</a:t>
            </a:r>
          </a:p>
          <a:p>
            <a:pPr marL="800100" lvl="1" indent="-342900" algn="l" rtl="0">
              <a:lnSpc>
                <a:spcPct val="110000"/>
              </a:lnSpc>
              <a:spcBef>
                <a:spcPts val="0"/>
              </a:spcBef>
              <a:spcAft>
                <a:spcPts val="600"/>
              </a:spcAft>
              <a:buFont typeface="Wingdings" panose="05000000000000000000" pitchFamily="2" charset="2"/>
              <a:buChar char="§"/>
            </a:pPr>
            <a:r>
              <a:rPr lang="ru" sz="3100" dirty="0">
                <a:cs typeface="Arial" charset="0"/>
              </a:rPr>
              <a:t>Посетите сайт </a:t>
            </a:r>
            <a:r>
              <a:rPr lang="ru" sz="3100" dirty="0">
                <a:cs typeface="Arial" charset="0"/>
                <a:hlinkClick r:id="rId3"/>
              </a:rPr>
              <a:t>ssa.gov</a:t>
            </a:r>
            <a:endParaRPr lang="en-US" altLang="en-US" sz="3100"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ru" sz="3100" dirty="0"/>
              <a:t>Позвоните в Службу социального обеспечения по номеру 1-800-772-1213 (TTY 1-800-325-0778).</a:t>
            </a:r>
            <a:endParaRPr lang="en-US" altLang="en-US" sz="3100"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ru" sz="3100" dirty="0">
                <a:cs typeface="Arial" charset="0"/>
              </a:rPr>
              <a:t>Или посетите </a:t>
            </a:r>
            <a:r>
              <a:rPr lang="ru" sz="3100" dirty="0">
                <a:cs typeface="Arial" charset="0"/>
                <a:hlinkClick r:id="rId4"/>
              </a:rPr>
              <a:t>местный офис социального обеспечения</a:t>
            </a:r>
            <a:endParaRPr lang="en-US" altLang="en-US" sz="3100" dirty="0">
              <a:solidFill>
                <a:srgbClr val="FF0000"/>
              </a:solidFill>
              <a:cs typeface="Arial" charset="0"/>
            </a:endParaRPr>
          </a:p>
          <a:p>
            <a:pPr marL="342900" indent="-342900" algn="l" rtl="0">
              <a:spcAft>
                <a:spcPts val="1200"/>
              </a:spcAft>
              <a:buFont typeface="Wingdings" panose="05000000000000000000" pitchFamily="2" charset="2"/>
              <a:buChar char="§"/>
            </a:pPr>
            <a:r>
              <a:rPr lang="ru" sz="3100" b="1" dirty="0">
                <a:cs typeface="Arial" charset="0"/>
              </a:rPr>
              <a:t>Если вам меньше 65 лет и вы инвалид</a:t>
            </a:r>
            <a:r>
              <a:rPr lang="ru" sz="3100" dirty="0">
                <a:cs typeface="Arial" charset="0"/>
              </a:rPr>
              <a:t>, то вы автоматически становитесь участником программы Medicare после того, как в течение 24 месяцев подряд будете получать выплаты по социальному страхованию по нетрудоспособности (SSDI).</a:t>
            </a:r>
          </a:p>
          <a:p>
            <a:pPr algn="l"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Регистрация в программе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82C02D-8E49-4E94-B568-C5A947EFB846}"/>
              </a:ext>
            </a:extLst>
          </p:cNvPr>
          <p:cNvSpPr txBox="1"/>
          <p:nvPr/>
        </p:nvSpPr>
        <p:spPr>
          <a:xfrm>
            <a:off x="887896" y="5444488"/>
            <a:ext cx="9978886" cy="1231106"/>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rtl="0"/>
            <a:endParaRPr lang="en-US" sz="1400" dirty="0"/>
          </a:p>
          <a:p>
            <a:pPr algn="ctr" rtl="0"/>
            <a:r>
              <a:rPr lang="ru" sz="2200"/>
              <a:t>Получите доступ к своей личной информации в любое время, зарегистрировавшись на </a:t>
            </a:r>
            <a:r>
              <a:rPr lang="ru" sz="2200" b="1">
                <a:hlinkClick r:id="rId5"/>
              </a:rPr>
              <a:t>Medicare.gov. </a:t>
            </a:r>
            <a:endParaRPr lang="en-US" sz="2200" b="1" dirty="0"/>
          </a:p>
          <a:p>
            <a:pPr rtl="0"/>
            <a:endParaRPr lang="en-US" sz="1600" b="1" dirty="0"/>
          </a:p>
        </p:txBody>
      </p:sp>
    </p:spTree>
    <p:extLst>
      <p:ext uri="{BB962C8B-B14F-4D97-AF65-F5344CB8AC3E}">
        <p14:creationId xmlns:p14="http://schemas.microsoft.com/office/powerpoint/2010/main" val="76234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593" y="3523956"/>
            <a:ext cx="6523768"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 презентации</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324794" y="1515327"/>
            <a:ext cx="7285806" cy="4709111"/>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ru" sz="2600" b="1" dirty="0">
                <a:cs typeface="Arial" panose="020B0604020202020204" pitchFamily="34" charset="0"/>
              </a:rPr>
              <a:t>Часть 1: 	</a:t>
            </a:r>
            <a:r>
              <a:rPr lang="ru" sz="2600" dirty="0">
                <a:cs typeface="Arial" panose="020B0604020202020204" pitchFamily="34" charset="0"/>
              </a:rPr>
              <a:t>Регистрация в программе Medicare </a:t>
            </a:r>
          </a:p>
          <a:p>
            <a:pPr marL="0" indent="0" rtl="0">
              <a:spcAft>
                <a:spcPts val="600"/>
              </a:spcAft>
              <a:buNone/>
            </a:pPr>
            <a:r>
              <a:rPr lang="ru" sz="2600" b="1" dirty="0">
                <a:cs typeface="Arial" panose="020B0604020202020204" pitchFamily="34" charset="0"/>
              </a:rPr>
              <a:t>Часть 2:</a:t>
            </a:r>
            <a:r>
              <a:rPr lang="ru" sz="2600" dirty="0">
                <a:cs typeface="Arial" panose="020B0604020202020204" pitchFamily="34" charset="0"/>
              </a:rPr>
              <a:t>	Основы программы Medicare; Часть А; </a:t>
            </a:r>
            <a:r>
              <a:rPr lang="hu-HU" sz="2600" dirty="0">
                <a:cs typeface="Arial" panose="020B0604020202020204" pitchFamily="34" charset="0"/>
              </a:rPr>
              <a:t>		</a:t>
            </a:r>
            <a:r>
              <a:rPr lang="ru" sz="2600" dirty="0">
                <a:cs typeface="Arial" panose="020B0604020202020204" pitchFamily="34" charset="0"/>
              </a:rPr>
              <a:t>Часть В</a:t>
            </a:r>
          </a:p>
          <a:p>
            <a:pPr marL="0" indent="0" rtl="0">
              <a:spcAft>
                <a:spcPts val="600"/>
              </a:spcAft>
              <a:buNone/>
            </a:pPr>
            <a:r>
              <a:rPr lang="ru" sz="2600" b="1" dirty="0">
                <a:cs typeface="Arial" panose="020B0604020202020204" pitchFamily="34" charset="0"/>
              </a:rPr>
              <a:t>Часть 3: </a:t>
            </a:r>
            <a:r>
              <a:rPr lang="hu-HU" sz="2600" b="1" dirty="0">
                <a:cs typeface="Arial" panose="020B0604020202020204" pitchFamily="34" charset="0"/>
              </a:rPr>
              <a:t>	</a:t>
            </a:r>
            <a:r>
              <a:rPr lang="ru" sz="2600" dirty="0">
                <a:cs typeface="Arial" panose="020B0604020202020204" pitchFamily="34" charset="0"/>
              </a:rPr>
              <a:t>Ваш выбор страхового покрытия; </a:t>
            </a:r>
            <a:r>
              <a:rPr lang="hu-HU" sz="2600" dirty="0">
                <a:cs typeface="Arial" panose="020B0604020202020204" pitchFamily="34" charset="0"/>
              </a:rPr>
              <a:t>			</a:t>
            </a:r>
            <a:r>
              <a:rPr lang="ru" sz="2600" dirty="0">
                <a:cs typeface="Arial" panose="020B0604020202020204" pitchFamily="34" charset="0"/>
              </a:rPr>
              <a:t>Оригинальная программа Medicare; 		</a:t>
            </a:r>
            <a:r>
              <a:rPr lang="hu-HU" sz="2600" dirty="0">
                <a:cs typeface="Arial" panose="020B0604020202020204" pitchFamily="34" charset="0"/>
              </a:rPr>
              <a:t>	</a:t>
            </a:r>
            <a:r>
              <a:rPr lang="ru" sz="2600" dirty="0">
                <a:cs typeface="Arial" panose="020B0604020202020204" pitchFamily="34" charset="0"/>
              </a:rPr>
              <a:t>Страхование Medigap</a:t>
            </a:r>
          </a:p>
          <a:p>
            <a:pPr marL="0" indent="0" rtl="0">
              <a:spcAft>
                <a:spcPts val="600"/>
              </a:spcAft>
              <a:buNone/>
            </a:pPr>
            <a:r>
              <a:rPr lang="ru" sz="2600" b="1" dirty="0">
                <a:cs typeface="Arial" panose="020B0604020202020204" pitchFamily="34" charset="0"/>
              </a:rPr>
              <a:t>Часть 4: </a:t>
            </a:r>
            <a:r>
              <a:rPr lang="hu-HU" sz="2600" b="1" dirty="0">
                <a:cs typeface="Arial" panose="020B0604020202020204" pitchFamily="34" charset="0"/>
              </a:rPr>
              <a:t>	</a:t>
            </a:r>
            <a:r>
              <a:rPr lang="ru" sz="2600" b="1" dirty="0">
                <a:cs typeface="Arial" panose="020B0604020202020204" pitchFamily="34" charset="0"/>
              </a:rPr>
              <a:t>Планы Medicare Advantage (часть C); </a:t>
            </a:r>
            <a:br>
              <a:rPr lang="en-US" sz="2600" b="1" dirty="0">
                <a:cs typeface="Arial" panose="020B0604020202020204" pitchFamily="34" charset="0"/>
              </a:rPr>
            </a:br>
            <a:r>
              <a:rPr lang="ru" sz="2600" b="1" dirty="0">
                <a:cs typeface="Arial" panose="020B0604020202020204" pitchFamily="34" charset="0"/>
              </a:rPr>
              <a:t>	</a:t>
            </a:r>
            <a:r>
              <a:rPr lang="hu-HU" sz="2600" b="1" dirty="0">
                <a:cs typeface="Arial" panose="020B0604020202020204" pitchFamily="34" charset="0"/>
              </a:rPr>
              <a:t>	</a:t>
            </a:r>
            <a:r>
              <a:rPr lang="ru" sz="2600" b="1" dirty="0">
                <a:cs typeface="Arial" panose="020B0604020202020204" pitchFamily="34" charset="0"/>
              </a:rPr>
              <a:t>Другие типы покрытия </a:t>
            </a:r>
          </a:p>
          <a:p>
            <a:pPr marL="0" indent="0" rtl="0">
              <a:spcAft>
                <a:spcPts val="600"/>
              </a:spcAft>
              <a:buNone/>
            </a:pPr>
            <a:r>
              <a:rPr lang="ru" sz="2600" b="1" dirty="0">
                <a:cs typeface="Arial" panose="020B0604020202020204" pitchFamily="34" charset="0"/>
              </a:rPr>
              <a:t>Часть 5: 	</a:t>
            </a:r>
            <a:r>
              <a:rPr lang="ru" sz="2600" dirty="0">
                <a:cs typeface="Arial" panose="020B0604020202020204" pitchFamily="34" charset="0"/>
              </a:rPr>
              <a:t>Medicare часть D; SeniorCare;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Ежегодный период открытой регистрации</a:t>
            </a:r>
          </a:p>
          <a:p>
            <a:pPr marL="0" indent="0" rtl="0">
              <a:buNone/>
            </a:pPr>
            <a:r>
              <a:rPr lang="ru" sz="2600" b="1" dirty="0">
                <a:cs typeface="Arial" panose="020B0604020202020204" pitchFamily="34" charset="0"/>
              </a:rPr>
              <a:t>Часть 6: </a:t>
            </a:r>
            <a:r>
              <a:rPr lang="hu-HU" sz="2600" b="1" dirty="0">
                <a:cs typeface="Arial" panose="020B0604020202020204" pitchFamily="34" charset="0"/>
              </a:rPr>
              <a:t>	</a:t>
            </a:r>
            <a:r>
              <a:rPr lang="ru" sz="2600" dirty="0">
                <a:cs typeface="Arial" panose="020B0604020202020204" pitchFamily="34" charset="0"/>
              </a:rPr>
              <a:t>Помощь людям с ограниченным доходом; 		Защитите себя и предотвратите </a:t>
            </a:r>
            <a:r>
              <a:rPr lang="hu-HU" sz="2600" dirty="0">
                <a:cs typeface="Arial" panose="020B0604020202020204" pitchFamily="34" charset="0"/>
              </a:rPr>
              <a:t>			</a:t>
            </a:r>
            <a:r>
              <a:rPr lang="ru" sz="2600" dirty="0">
                <a:cs typeface="Arial" panose="020B0604020202020204" pitchFamily="34" charset="0"/>
              </a:rPr>
              <a:t>мошенничество;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Обзор и ресурсы</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9144000" y="5196755"/>
            <a:ext cx="2538806" cy="1159595"/>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ru" sz="1700"/>
              <a:t>Более подробную информацию можно найти в </a:t>
            </a:r>
            <a:r>
              <a:rPr lang="ru" sz="1700">
                <a:hlinkClick r:id="rId3"/>
              </a:rPr>
              <a:t>справочнике Medicare &amp; You</a:t>
            </a:r>
            <a:r>
              <a:rPr lang="ru"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50</a:t>
            </a:fld>
            <a:endParaRPr lang="en-US" dirty="0"/>
          </a:p>
        </p:txBody>
      </p:sp>
      <p:pic>
        <p:nvPicPr>
          <p:cNvPr id="5" name="Picture 4" descr="A close-up of a poster&#10;&#10;AI-generated content may be incorrect.">
            <a:extLst>
              <a:ext uri="{FF2B5EF4-FFF2-40B4-BE49-F238E27FC236}">
                <a16:creationId xmlns:a16="http://schemas.microsoft.com/office/drawing/2014/main" id="{E73A6C61-52C9-04DE-7C49-318ED9AE4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7270" y="1515327"/>
            <a:ext cx="2732265" cy="3538872"/>
          </a:xfrm>
          <a:prstGeom prst="rect">
            <a:avLst/>
          </a:prstGeom>
        </p:spPr>
      </p:pic>
    </p:spTree>
    <p:extLst>
      <p:ext uri="{BB962C8B-B14F-4D97-AF65-F5344CB8AC3E}">
        <p14:creationId xmlns:p14="http://schemas.microsoft.com/office/powerpoint/2010/main" val="2802693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Добро пожаловать в программу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51</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3043518" y="2016479"/>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ru" sz="21600" b="1" dirty="0"/>
              <a:t>Часть 4</a:t>
            </a:r>
          </a:p>
          <a:p>
            <a:pPr rtl="0">
              <a:spcAft>
                <a:spcPts val="600"/>
              </a:spcAft>
            </a:pPr>
            <a:r>
              <a:rPr lang="ru" sz="16000" dirty="0"/>
              <a:t>Планы Medicare Advantage </a:t>
            </a:r>
            <a:endParaRPr lang="hu-HU" sz="16000" dirty="0"/>
          </a:p>
          <a:p>
            <a:pPr marL="0" indent="0" rtl="0">
              <a:spcAft>
                <a:spcPts val="600"/>
              </a:spcAft>
              <a:buNone/>
            </a:pPr>
            <a:r>
              <a:rPr lang="hu-HU" sz="16000" dirty="0"/>
              <a:t>  </a:t>
            </a:r>
            <a:r>
              <a:rPr lang="ru" sz="16000" dirty="0"/>
              <a:t>(Часть C)</a:t>
            </a:r>
          </a:p>
          <a:p>
            <a:pPr rtl="0">
              <a:spcAft>
                <a:spcPts val="600"/>
              </a:spcAft>
            </a:pPr>
            <a:r>
              <a:rPr lang="ru" sz="16000" dirty="0"/>
              <a:t>Другие типы покрытия</a:t>
            </a:r>
          </a:p>
        </p:txBody>
      </p:sp>
      <p:pic>
        <p:nvPicPr>
          <p:cNvPr id="8" name="Picture 7">
            <a:extLst>
              <a:ext uri="{FF2B5EF4-FFF2-40B4-BE49-F238E27FC236}">
                <a16:creationId xmlns:a16="http://schemas.microsoft.com/office/drawing/2014/main" id="{B9A9999E-306E-4D33-BFA9-965845B958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32" y="5409052"/>
            <a:ext cx="3016160" cy="947298"/>
          </a:xfrm>
          <a:prstGeom prst="rect">
            <a:avLst/>
          </a:prstGeom>
          <a:noFill/>
          <a:ln>
            <a:noFill/>
          </a:ln>
        </p:spPr>
      </p:pic>
    </p:spTree>
    <p:extLst>
      <p:ext uri="{BB962C8B-B14F-4D97-AF65-F5344CB8AC3E}">
        <p14:creationId xmlns:p14="http://schemas.microsoft.com/office/powerpoint/2010/main" val="1692848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Ваш выбор страхового покрытия</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839788" y="1395373"/>
            <a:ext cx="10827205" cy="4960977"/>
            <a:chOff x="-435373" y="1430740"/>
            <a:chExt cx="10827002" cy="4960046"/>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35373" y="1574870"/>
              <a:ext cx="4074865" cy="9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sz="2800" b="1" dirty="0">
                  <a:solidFill>
                    <a:srgbClr val="000000"/>
                  </a:solidFill>
                </a:rPr>
                <a:t>Оригинальная программа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266702" y="2503689"/>
              <a:ext cx="1752567"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А</a:t>
              </a:r>
            </a:p>
            <a:p>
              <a:pPr algn="ctr" rtl="0">
                <a:defRPr/>
              </a:pPr>
              <a:r>
                <a:rPr lang="ru" sz="2000" dirty="0">
                  <a:solidFill>
                    <a:prstClr val="black"/>
                  </a:solidFill>
                </a:rPr>
                <a:t>Больничная страховка</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637287"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В</a:t>
              </a:r>
            </a:p>
            <a:p>
              <a:pPr algn="ctr" rtl="0">
                <a:defRPr/>
              </a:pPr>
              <a:r>
                <a:rPr lang="ru" sz="2000" dirty="0">
                  <a:solidFill>
                    <a:prstClr val="black"/>
                  </a:solidFill>
                </a:rPr>
                <a:t>Медицинская страховка</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b="1">
                  <a:solidFill>
                    <a:srgbClr val="000000"/>
                  </a:solidFill>
                </a:rPr>
                <a:t>Можете добавить</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574884" y="4301988"/>
              <a:ext cx="1984997"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D</a:t>
              </a:r>
            </a:p>
            <a:p>
              <a:pPr algn="ctr" rtl="0">
                <a:defRPr/>
              </a:pPr>
              <a:r>
                <a:rPr lang="ru" sz="2000" dirty="0">
                  <a:solidFill>
                    <a:prstClr val="black"/>
                  </a:solidFill>
                </a:rPr>
                <a:t>Страховое покрытие рецептурных препаратов</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93009" y="4338494"/>
              <a:ext cx="1984997"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white"/>
                  </a:solidFill>
                </a:rPr>
                <a:t>Полис дополнительного страхования Medicare (Medigap)</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3942699" y="2000343"/>
              <a:ext cx="1039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ru" sz="2800" b="1" dirty="0">
                  <a:solidFill>
                    <a:srgbClr val="000000"/>
                  </a:solidFill>
                </a:rPr>
                <a:t>или</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102372" y="1589628"/>
              <a:ext cx="5289257" cy="55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sz="2400" b="1" dirty="0">
                  <a:solidFill>
                    <a:srgbClr val="000000"/>
                  </a:solidFill>
                </a:rPr>
                <a:t> </a:t>
              </a:r>
              <a:r>
                <a:rPr lang="ru" sz="3000" b="1" dirty="0">
                  <a:solidFill>
                    <a:srgbClr val="000000"/>
                  </a:solidFill>
                </a:rPr>
                <a:t>План Medicare Advantage</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733949" y="2503689"/>
              <a:ext cx="3505133"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С</a:t>
              </a:r>
            </a:p>
            <a:p>
              <a:pPr algn="ctr" rtl="0">
                <a:defRPr/>
              </a:pPr>
              <a:r>
                <a:rPr lang="ru" sz="2000" dirty="0">
                  <a:solidFill>
                    <a:prstClr val="black"/>
                  </a:solidFill>
                </a:rPr>
                <a:t>Объединяет Часть А и Часть В</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4982096" y="3463985"/>
              <a:ext cx="5094757"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ru" b="1" dirty="0">
                  <a:solidFill>
                    <a:srgbClr val="000000"/>
                  </a:solidFill>
                </a:rPr>
                <a:t>Может включать или вы можете добавить</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314857" y="3944868"/>
              <a:ext cx="4761997" cy="244591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D</a:t>
              </a:r>
            </a:p>
            <a:p>
              <a:pPr algn="ctr" rtl="0">
                <a:defRPr/>
              </a:pPr>
              <a:r>
                <a:rPr lang="ru" sz="2000" dirty="0">
                  <a:solidFill>
                    <a:prstClr val="black"/>
                  </a:solidFill>
                </a:rPr>
                <a:t>Страховое покрытие рецептурных препаратов</a:t>
              </a:r>
            </a:p>
            <a:p>
              <a:pPr algn="ctr" rtl="0">
                <a:defRPr/>
              </a:pPr>
              <a:r>
                <a:rPr lang="ru" sz="2000" dirty="0">
                  <a:solidFill>
                    <a:prstClr val="black"/>
                  </a:solidFill>
                </a:rPr>
                <a:t>(Большинство планов Части C покрывают рецептурные препараты. Вы можете добавить покрытие лекарств к </a:t>
              </a:r>
              <a:r>
                <a:rPr lang="ru" sz="2000" b="1" dirty="0">
                  <a:solidFill>
                    <a:prstClr val="black"/>
                  </a:solidFill>
                </a:rPr>
                <a:t>некоторым</a:t>
              </a:r>
              <a:r>
                <a:rPr lang="ru" sz="2000" dirty="0">
                  <a:solidFill>
                    <a:prstClr val="black"/>
                  </a:solidFill>
                </a:rPr>
                <a:t> типам планов, если они еще </a:t>
              </a:r>
              <a:r>
                <a:rPr lang="ru" sz="2000" i="1" dirty="0">
                  <a:solidFill>
                    <a:prstClr val="black"/>
                  </a:solidFill>
                </a:rPr>
                <a:t>не</a:t>
              </a:r>
              <a:r>
                <a:rPr lang="ru" sz="2000" dirty="0">
                  <a:solidFill>
                    <a:prstClr val="black"/>
                  </a:solidFill>
                </a:rPr>
                <a:t> включены.)</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F13E1171-0436-4C70-B55E-FB4CF768E6C1}"/>
              </a:ext>
            </a:extLst>
          </p:cNvPr>
          <p:cNvSpPr/>
          <p:nvPr/>
        </p:nvSpPr>
        <p:spPr>
          <a:xfrm>
            <a:off x="6418621" y="1483874"/>
            <a:ext cx="5093458" cy="695958"/>
          </a:xfrm>
          <a:prstGeom prst="roundRect">
            <a:avLst/>
          </a:prstGeom>
          <a:noFill/>
          <a:ln w="9525"/>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Slide Number Placeholder 26">
            <a:extLst>
              <a:ext uri="{FF2B5EF4-FFF2-40B4-BE49-F238E27FC236}">
                <a16:creationId xmlns:a16="http://schemas.microsoft.com/office/drawing/2014/main" id="{A02FDFB0-881C-4547-87B3-40812F8C8E39}"/>
              </a:ext>
            </a:extLst>
          </p:cNvPr>
          <p:cNvSpPr>
            <a:spLocks noGrp="1"/>
          </p:cNvSpPr>
          <p:nvPr>
            <p:ph type="sldNum" sz="quarter" idx="12"/>
          </p:nvPr>
        </p:nvSpPr>
        <p:spPr/>
        <p:txBody>
          <a:bodyPr rtlCol="0"/>
          <a:lstStyle/>
          <a:p>
            <a:pPr rtl="0"/>
            <a:fld id="{844A7B69-93E2-4D34-896D-EFDD7F03AB74}" type="slidenum">
              <a:rPr lang="en-US" smtClean="0"/>
              <a:t>52</a:t>
            </a:fld>
            <a:endParaRPr lang="en-US"/>
          </a:p>
        </p:txBody>
      </p:sp>
    </p:spTree>
    <p:extLst>
      <p:ext uri="{BB962C8B-B14F-4D97-AF65-F5344CB8AC3E}">
        <p14:creationId xmlns:p14="http://schemas.microsoft.com/office/powerpoint/2010/main" val="4275608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Планы Medicare Advantage (Часть C)</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6" y="1608284"/>
            <a:ext cx="3502972" cy="3708539"/>
            <a:chOff x="263668" y="761522"/>
            <a:chExt cx="3502972" cy="3708539"/>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8" y="1240504"/>
              <a:ext cx="3502972" cy="3229557"/>
              <a:chOff x="5227436" y="1421111"/>
              <a:chExt cx="3409306" cy="3229556"/>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558892"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Часть А</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Больничная страховка</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6964961" y="2037064"/>
                <a:ext cx="1671781"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Часть В</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Медицинская страховка</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Большинство включает Часть D</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Страховое покрытие рецептурных препаратов Medicare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b="1" i="0" u="none" strike="noStrike" kern="0" cap="none" spc="0" normalizeH="0" noProof="0">
                  <a:ln>
                    <a:noFill/>
                  </a:ln>
                  <a:solidFill>
                    <a:srgbClr val="1F497D"/>
                  </a:solidFill>
                  <a:effectLst/>
                  <a:uLnTx/>
                  <a:uFillTx/>
                </a:rPr>
                <a:t>Часть C включает</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804943" y="1315728"/>
            <a:ext cx="7325720" cy="4001095"/>
          </a:xfrm>
          <a:prstGeom prst="rect">
            <a:avLst/>
          </a:prstGeom>
        </p:spPr>
        <p:txBody>
          <a:bodyPr wrap="square" rtlCol="0">
            <a:spAutoFit/>
          </a:bodyPr>
          <a:lstStyle/>
          <a:p>
            <a:pPr marL="214303" indent="-214303" defTabSz="514324" rtl="0">
              <a:spcBef>
                <a:spcPts val="600"/>
              </a:spcBef>
              <a:spcAft>
                <a:spcPts val="1200"/>
              </a:spcAft>
              <a:buFont typeface="Wingdings" panose="05000000000000000000" pitchFamily="2" charset="2"/>
              <a:buChar char="§"/>
              <a:defRPr/>
            </a:pPr>
            <a:r>
              <a:rPr lang="ru" sz="2800" dirty="0">
                <a:solidFill>
                  <a:prstClr val="black"/>
                </a:solidFill>
              </a:rPr>
              <a:t>Программа Medicare Advantage, иногда называемая Частью C, включает в себя Часть A, Часть B и обычно Часть D.</a:t>
            </a:r>
          </a:p>
          <a:p>
            <a:pPr marL="214303" indent="-214303" defTabSz="514324" rtl="0">
              <a:spcBef>
                <a:spcPts val="600"/>
              </a:spcBef>
              <a:spcAft>
                <a:spcPts val="1200"/>
              </a:spcAft>
              <a:buFont typeface="Wingdings" panose="05000000000000000000" pitchFamily="2" charset="2"/>
              <a:buChar char="§"/>
            </a:pPr>
            <a:r>
              <a:rPr lang="ru" sz="2800" dirty="0">
                <a:solidFill>
                  <a:prstClr val="black"/>
                </a:solidFill>
              </a:rPr>
              <a:t>Частные страховые компании, одобренные Medicare, обеспечивают ваше покрытие Medicare.</a:t>
            </a:r>
          </a:p>
          <a:p>
            <a:pPr marL="214303" indent="-214303" defTabSz="514324" rtl="0">
              <a:spcBef>
                <a:spcPts val="600"/>
              </a:spcBef>
              <a:buFont typeface="Wingdings" panose="05000000000000000000" pitchFamily="2" charset="2"/>
              <a:buChar char="§"/>
            </a:pPr>
            <a:r>
              <a:rPr lang="ru" sz="2800" dirty="0">
                <a:solidFill>
                  <a:prstClr val="black"/>
                </a:solidFill>
              </a:rPr>
              <a:t>В большинстве планов вам необходимо пользоваться услугами врачей, больниц и других поставщиков медицинских услуг, входящих в сеть плана, иначе вы будете платить больше или оплачивать все расходы.</a:t>
            </a:r>
          </a:p>
        </p:txBody>
      </p:sp>
    </p:spTree>
    <p:extLst>
      <p:ext uri="{BB962C8B-B14F-4D97-AF65-F5344CB8AC3E}">
        <p14:creationId xmlns:p14="http://schemas.microsoft.com/office/powerpoint/2010/main" val="1587224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Планы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5" y="1608284"/>
            <a:ext cx="3723680" cy="3708539"/>
            <a:chOff x="263667" y="761522"/>
            <a:chExt cx="3723680" cy="3708539"/>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723680" cy="3229557"/>
              <a:chOff x="5227435" y="1421111"/>
              <a:chExt cx="3624113" cy="3229556"/>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5" y="1951824"/>
                <a:ext cx="1773783"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Часть А</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Больничная страховка</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773783"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Часть В</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Медицинская страховка</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Большинство включает Часть D</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Страховое покрытие рецептурных препаратов Medicare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b="1" i="0" u="none" strike="noStrike" kern="0" cap="none" spc="0" normalizeH="0" noProof="0">
                  <a:ln>
                    <a:noFill/>
                  </a:ln>
                  <a:solidFill>
                    <a:srgbClr val="1F497D"/>
                  </a:solidFill>
                  <a:effectLst/>
                  <a:uLnTx/>
                  <a:uFillTx/>
                </a:rPr>
                <a:t>Часть C включает</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726789" y="1209901"/>
            <a:ext cx="7753540" cy="3831818"/>
          </a:xfrm>
          <a:prstGeom prst="rect">
            <a:avLst/>
          </a:prstGeom>
        </p:spPr>
        <p:txBody>
          <a:bodyPr wrap="square" rtlCol="0">
            <a:spAutoFit/>
          </a:bodyPr>
          <a:lstStyle/>
          <a:p>
            <a:pPr defTabSz="514324" rtl="0">
              <a:spcBef>
                <a:spcPts val="600"/>
              </a:spcBef>
              <a:spcAft>
                <a:spcPts val="1200"/>
              </a:spcAft>
              <a:defRPr/>
            </a:pPr>
            <a:r>
              <a:rPr lang="ru" sz="2800" b="1" dirty="0">
                <a:solidFill>
                  <a:prstClr val="black"/>
                </a:solidFill>
                <a:latin typeface="Arial" panose="020B0604020202020204" pitchFamily="34" charset="0"/>
                <a:cs typeface="Arial" panose="020B0604020202020204" pitchFamily="34" charset="0"/>
              </a:rPr>
              <a:t>Типы планов Medicare Advantage</a:t>
            </a:r>
          </a:p>
          <a:p>
            <a:pPr marL="214303" indent="-214303" defTabSz="514324" rtl="0">
              <a:spcBef>
                <a:spcPts val="600"/>
              </a:spcBef>
              <a:spcAft>
                <a:spcPts val="1200"/>
              </a:spcAft>
              <a:buFont typeface="Wingdings" panose="05000000000000000000" pitchFamily="2" charset="2"/>
              <a:buChar char="§"/>
              <a:defRPr/>
            </a:pPr>
            <a:r>
              <a:rPr lang="ru" sz="2800" dirty="0">
                <a:solidFill>
                  <a:prstClr val="black"/>
                </a:solidFill>
              </a:rPr>
              <a:t>Организация по поддержанию здоровья Medicare (HMO) </a:t>
            </a:r>
          </a:p>
          <a:p>
            <a:pPr marL="214303" indent="-214303" defTabSz="514324" rtl="0">
              <a:spcBef>
                <a:spcPts val="600"/>
              </a:spcBef>
              <a:spcAft>
                <a:spcPts val="1200"/>
              </a:spcAft>
              <a:buFont typeface="Wingdings" panose="05000000000000000000" pitchFamily="2" charset="2"/>
              <a:buChar char="§"/>
            </a:pPr>
            <a:r>
              <a:rPr lang="ru" sz="2800" dirty="0">
                <a:solidFill>
                  <a:prstClr val="black"/>
                </a:solidFill>
              </a:rPr>
              <a:t>Организация предпочтительных поставщиков Medicare (PPO)</a:t>
            </a:r>
          </a:p>
          <a:p>
            <a:pPr marL="214303" indent="-214303" defTabSz="514324" rtl="0">
              <a:spcBef>
                <a:spcPts val="600"/>
              </a:spcBef>
              <a:spcAft>
                <a:spcPts val="1200"/>
              </a:spcAft>
              <a:buFont typeface="Wingdings" panose="05000000000000000000" pitchFamily="2" charset="2"/>
              <a:buChar char="§"/>
            </a:pPr>
            <a:r>
              <a:rPr lang="ru" sz="2800" dirty="0">
                <a:solidFill>
                  <a:prstClr val="black"/>
                </a:solidFill>
              </a:rPr>
              <a:t>Частная плата за услуги Medicare (PFFS)</a:t>
            </a:r>
          </a:p>
          <a:p>
            <a:pPr marL="214303" indent="-214303" defTabSz="514324" rtl="0">
              <a:spcBef>
                <a:spcPts val="600"/>
              </a:spcBef>
              <a:spcAft>
                <a:spcPts val="1200"/>
              </a:spcAft>
              <a:buFont typeface="Wingdings" panose="05000000000000000000" pitchFamily="2" charset="2"/>
              <a:buChar char="§"/>
            </a:pPr>
            <a:r>
              <a:rPr lang="ru" sz="2800" dirty="0">
                <a:solidFill>
                  <a:prstClr val="black"/>
                </a:solidFill>
              </a:rPr>
              <a:t>Программа Medicare для особых потребностей (SNP)</a:t>
            </a:r>
          </a:p>
          <a:p>
            <a:pPr marL="214303" indent="-214303" defTabSz="514324" rtl="0">
              <a:spcBef>
                <a:spcPts val="600"/>
              </a:spcBef>
              <a:buFont typeface="Wingdings" panose="05000000000000000000" pitchFamily="2" charset="2"/>
              <a:buChar char="§"/>
            </a:pPr>
            <a:r>
              <a:rPr lang="ru" sz="2800" dirty="0">
                <a:solidFill>
                  <a:prstClr val="black"/>
                </a:solidFill>
              </a:rPr>
              <a:t>Медицинский сберегательный счет Medicare (MSA)</a:t>
            </a:r>
          </a:p>
        </p:txBody>
      </p:sp>
    </p:spTree>
    <p:extLst>
      <p:ext uri="{BB962C8B-B14F-4D97-AF65-F5344CB8AC3E}">
        <p14:creationId xmlns:p14="http://schemas.microsoft.com/office/powerpoint/2010/main" val="286992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55</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Планы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8DE1BA-2880-4546-B930-F03CFE933B52}"/>
              </a:ext>
            </a:extLst>
          </p:cNvPr>
          <p:cNvSpPr/>
          <p:nvPr/>
        </p:nvSpPr>
        <p:spPr>
          <a:xfrm>
            <a:off x="3151290" y="1036646"/>
            <a:ext cx="9040709" cy="5629105"/>
          </a:xfrm>
          <a:prstGeom prst="rect">
            <a:avLst/>
          </a:prstGeom>
        </p:spPr>
        <p:txBody>
          <a:bodyPr wrap="square" rtlCol="0">
            <a:spAutoFit/>
          </a:bodyPr>
          <a:lstStyle/>
          <a:p>
            <a:pPr rtl="0">
              <a:lnSpc>
                <a:spcPct val="110000"/>
              </a:lnSpc>
              <a:spcAft>
                <a:spcPts val="1200"/>
              </a:spcAft>
            </a:pPr>
            <a:r>
              <a:rPr lang="ru" sz="2400" b="1" dirty="0">
                <a:latin typeface="Arial" panose="020B0604020202020204" pitchFamily="34" charset="0"/>
                <a:cs typeface="Arial" panose="020B0604020202020204" pitchFamily="34" charset="0"/>
              </a:rPr>
              <a:t>Если вы присоединитесь к плану Medicare Advantage, вы: </a:t>
            </a:r>
          </a:p>
          <a:p>
            <a:pPr marL="589343" lvl="1" indent="-285750" rtl="0">
              <a:lnSpc>
                <a:spcPct val="110000"/>
              </a:lnSpc>
              <a:spcAft>
                <a:spcPts val="600"/>
              </a:spcAft>
              <a:buFont typeface="Wingdings" panose="05000000000000000000" pitchFamily="2" charset="2"/>
              <a:buChar char="§"/>
            </a:pPr>
            <a:r>
              <a:rPr lang="ru" sz="2200" dirty="0"/>
              <a:t>По-прежнему имеете права и защиту Medicare.</a:t>
            </a:r>
          </a:p>
          <a:p>
            <a:pPr marL="589343" lvl="1" indent="-285750" rtl="0">
              <a:lnSpc>
                <a:spcPct val="110000"/>
              </a:lnSpc>
              <a:buFont typeface="Wingdings" panose="05000000000000000000" pitchFamily="2" charset="2"/>
              <a:buChar char="§"/>
            </a:pPr>
            <a:r>
              <a:rPr lang="ru" sz="2200" dirty="0"/>
              <a:t>Вы должны следовать правилам плана в отношении того, как вы получаете услуги.</a:t>
            </a:r>
          </a:p>
          <a:p>
            <a:pPr marL="589343" lvl="1" indent="-285750" rtl="0">
              <a:lnSpc>
                <a:spcPct val="110000"/>
              </a:lnSpc>
              <a:buFont typeface="Wingdings" panose="05000000000000000000" pitchFamily="2" charset="2"/>
              <a:buChar char="§"/>
            </a:pPr>
            <a:r>
              <a:rPr lang="ru" sz="2200" dirty="0"/>
              <a:t>Может выбрать план, который включает покрытие рецептурных препаратов Части D.</a:t>
            </a:r>
          </a:p>
          <a:p>
            <a:pPr marL="589343" lvl="1" indent="-285750" rtl="0">
              <a:lnSpc>
                <a:spcPct val="110000"/>
              </a:lnSpc>
              <a:buFont typeface="Wingdings" panose="05000000000000000000" pitchFamily="2" charset="2"/>
              <a:buChar char="§"/>
            </a:pPr>
            <a:r>
              <a:rPr lang="ru" sz="2200" dirty="0"/>
              <a:t>За определенные услуги нельзя взимать больше, чем вы заплатили бы по Оригинальной программе Medicare.</a:t>
            </a:r>
          </a:p>
          <a:p>
            <a:pPr marL="589343" lvl="1" indent="-285750" rtl="0">
              <a:lnSpc>
                <a:spcPct val="110000"/>
              </a:lnSpc>
              <a:buFont typeface="Wingdings" panose="05000000000000000000" pitchFamily="2" charset="2"/>
              <a:buChar char="§"/>
            </a:pPr>
            <a:r>
              <a:rPr lang="ru" sz="2200" dirty="0"/>
              <a:t>Можете иметь различные льготы и разделение затрат.</a:t>
            </a:r>
          </a:p>
          <a:p>
            <a:pPr marL="589343" lvl="1" indent="-285750" rtl="0">
              <a:lnSpc>
                <a:spcPct val="110000"/>
              </a:lnSpc>
              <a:spcAft>
                <a:spcPts val="600"/>
              </a:spcAft>
              <a:buFont typeface="Wingdings" panose="05000000000000000000" pitchFamily="2" charset="2"/>
              <a:buChar char="§"/>
            </a:pPr>
            <a:r>
              <a:rPr lang="ru" sz="2200" dirty="0"/>
              <a:t>Можете выбрать план, который включает дополнительные льготы, не покрываемые Оригинальной программой Medicare, такие как офтальмология или стоматологическая помощь.</a:t>
            </a:r>
          </a:p>
          <a:p>
            <a:pPr marL="585773" lvl="1" indent="-285750" rtl="0">
              <a:lnSpc>
                <a:spcPct val="110000"/>
              </a:lnSpc>
              <a:buFont typeface="Wingdings" panose="05000000000000000000" pitchFamily="2" charset="2"/>
              <a:buChar char="§"/>
            </a:pPr>
            <a:r>
              <a:rPr lang="ru" sz="2200" dirty="0"/>
              <a:t>Вы не можете использовать полис Medigap в дополнение к своему страховому покрытию.</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59" y="1531673"/>
            <a:ext cx="3556010" cy="3708539"/>
            <a:chOff x="263666" y="761522"/>
            <a:chExt cx="3556010" cy="3708539"/>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6" y="1240504"/>
              <a:ext cx="3556010" cy="3229557"/>
              <a:chOff x="5227436" y="1421111"/>
              <a:chExt cx="3460927" cy="3229556"/>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522037"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Часть А</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Больничная страховка</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6940156" y="2082159"/>
                <a:ext cx="1748207"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Часть В</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Медицинская страховка</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Большинство включает Часть D</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Страховое покрытие рецептурных препаратов Medicare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b="1" i="0" u="none" strike="noStrike" kern="0" cap="none" spc="0" normalizeH="0" noProof="0">
                  <a:ln>
                    <a:noFill/>
                  </a:ln>
                  <a:solidFill>
                    <a:srgbClr val="1F497D"/>
                  </a:solidFill>
                  <a:effectLst/>
                  <a:uLnTx/>
                  <a:uFillTx/>
                </a:rPr>
                <a:t>Часть C включает</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1001639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Планы Medicare Advantage — Расходы</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D2FDA0-009C-4B8F-B34A-B1CADF11E3D1}"/>
              </a:ext>
            </a:extLst>
          </p:cNvPr>
          <p:cNvSpPr/>
          <p:nvPr/>
        </p:nvSpPr>
        <p:spPr>
          <a:xfrm>
            <a:off x="3465228" y="1611498"/>
            <a:ext cx="8726771" cy="4719112"/>
          </a:xfrm>
          <a:prstGeom prst="rect">
            <a:avLst/>
          </a:prstGeom>
        </p:spPr>
        <p:txBody>
          <a:bodyPr wrap="square" rtlCol="0">
            <a:spAutoFit/>
          </a:bodyPr>
          <a:lstStyle/>
          <a:p>
            <a:pPr indent="-342900" rtl="0">
              <a:lnSpc>
                <a:spcPct val="110000"/>
              </a:lnSpc>
              <a:buFont typeface="Wingdings" panose="05000000000000000000" pitchFamily="2" charset="2"/>
              <a:buChar char="§"/>
            </a:pPr>
            <a:r>
              <a:rPr lang="ru" sz="2800" b="1" dirty="0"/>
              <a:t>Ежемесячный страховой взнос</a:t>
            </a:r>
          </a:p>
          <a:p>
            <a:pPr marL="800100" lvl="1" indent="-342900" rtl="0">
              <a:lnSpc>
                <a:spcPct val="110000"/>
              </a:lnSpc>
              <a:spcBef>
                <a:spcPts val="600"/>
              </a:spcBef>
              <a:buFont typeface="Wingdings" panose="05000000000000000000" pitchFamily="2" charset="2"/>
              <a:buChar char="§"/>
            </a:pPr>
            <a:r>
              <a:rPr lang="ru" sz="2800" dirty="0"/>
              <a:t>Страховой взнос за Часть B</a:t>
            </a:r>
          </a:p>
          <a:p>
            <a:pPr marL="800100" lvl="1" indent="-342900" rtl="0">
              <a:lnSpc>
                <a:spcPct val="110000"/>
              </a:lnSpc>
              <a:spcBef>
                <a:spcPts val="600"/>
              </a:spcBef>
              <a:buFont typeface="Wingdings" panose="05000000000000000000" pitchFamily="2" charset="2"/>
              <a:buChar char="§"/>
            </a:pPr>
            <a:r>
              <a:rPr lang="ru" sz="2800" dirty="0"/>
              <a:t>Дополнительный ежемесячный страховой взнос, в зависимости от плана</a:t>
            </a:r>
          </a:p>
          <a:p>
            <a:pPr marL="342900" indent="-342900" rtl="0">
              <a:lnSpc>
                <a:spcPct val="110000"/>
              </a:lnSpc>
              <a:spcBef>
                <a:spcPts val="600"/>
              </a:spcBef>
              <a:buFont typeface="Wingdings" panose="05000000000000000000" pitchFamily="2" charset="2"/>
              <a:buChar char="§"/>
            </a:pPr>
            <a:r>
              <a:rPr lang="ru" sz="2800" b="1" dirty="0"/>
              <a:t>Вычитаемые франшизы, сострахование и доплаты </a:t>
            </a:r>
          </a:p>
          <a:p>
            <a:pPr marL="800100" lvl="1" indent="-342900" rtl="0">
              <a:lnSpc>
                <a:spcPct val="110000"/>
              </a:lnSpc>
              <a:spcBef>
                <a:spcPts val="600"/>
              </a:spcBef>
              <a:buFont typeface="Wingdings" panose="05000000000000000000" pitchFamily="2" charset="2"/>
              <a:buChar char="§"/>
            </a:pPr>
            <a:r>
              <a:rPr lang="ru" sz="2800" dirty="0"/>
              <a:t>Отличные от Оригинальной программы Medicare</a:t>
            </a:r>
          </a:p>
          <a:p>
            <a:pPr marL="822960" lvl="2" indent="-342900" rtl="0">
              <a:lnSpc>
                <a:spcPct val="110000"/>
              </a:lnSpc>
              <a:buFont typeface="Wingdings" panose="05000000000000000000" pitchFamily="2" charset="2"/>
              <a:buChar char="§"/>
            </a:pPr>
            <a:r>
              <a:rPr lang="ru" sz="2800" dirty="0"/>
              <a:t>Меняются от плана к плану</a:t>
            </a:r>
          </a:p>
          <a:p>
            <a:pPr marL="822960" lvl="2" indent="-342900" rtl="0">
              <a:lnSpc>
                <a:spcPct val="110000"/>
              </a:lnSpc>
              <a:buFont typeface="Wingdings" panose="05000000000000000000" pitchFamily="2" charset="2"/>
              <a:buChar char="§"/>
            </a:pPr>
            <a:r>
              <a:rPr lang="ru" sz="2800" dirty="0"/>
              <a:t>Могут быть выше, если вне сети</a:t>
            </a:r>
          </a:p>
          <a:p>
            <a:pPr marL="123831" indent="-342900" rtl="0">
              <a:lnSpc>
                <a:spcPct val="110000"/>
              </a:lnSpc>
              <a:spcBef>
                <a:spcPts val="600"/>
              </a:spcBef>
              <a:buFont typeface="Wingdings" panose="05000000000000000000" pitchFamily="2" charset="2"/>
              <a:buChar char="§"/>
            </a:pPr>
            <a:r>
              <a:rPr lang="ru" sz="2800" dirty="0"/>
              <a:t>Максимум личных расходов</a:t>
            </a:r>
          </a:p>
        </p:txBody>
      </p:sp>
      <p:sp>
        <p:nvSpPr>
          <p:cNvPr id="9" name="TextBox 8">
            <a:extLst>
              <a:ext uri="{FF2B5EF4-FFF2-40B4-BE49-F238E27FC236}">
                <a16:creationId xmlns:a16="http://schemas.microsoft.com/office/drawing/2014/main" id="{46A24921-099E-426C-B6F4-66AB44B0BDAC}"/>
              </a:ext>
            </a:extLst>
          </p:cNvPr>
          <p:cNvSpPr txBox="1"/>
          <p:nvPr/>
        </p:nvSpPr>
        <p:spPr>
          <a:xfrm>
            <a:off x="4138291" y="1127810"/>
            <a:ext cx="7212521" cy="584775"/>
          </a:xfrm>
          <a:prstGeom prst="rect">
            <a:avLst/>
          </a:prstGeom>
          <a:noFill/>
        </p:spPr>
        <p:txBody>
          <a:bodyPr wrap="square" rtlCol="0">
            <a:spAutoFit/>
          </a:bodyPr>
          <a:lstStyle/>
          <a:p>
            <a:pPr rtl="0"/>
            <a:r>
              <a:rPr lang="ru" sz="3200" b="1" dirty="0">
                <a:latin typeface="Arial" panose="020B0604020202020204" pitchFamily="34" charset="0"/>
                <a:cs typeface="Arial" panose="020B0604020202020204" pitchFamily="34" charset="0"/>
              </a:rPr>
              <a:t>Что вы оплачиваете </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337523" y="1531672"/>
            <a:ext cx="3800768" cy="3708539"/>
            <a:chOff x="263667" y="761522"/>
            <a:chExt cx="3800768" cy="3708539"/>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800768" cy="3229557"/>
              <a:chOff x="5227436" y="1421111"/>
              <a:chExt cx="3699140" cy="3229556"/>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522037"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Часть А</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Больничная страховка</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848811"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Часть В</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Медицинская страховка</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sz="2000" b="1" i="0" u="none" strike="noStrike" kern="0" cap="none" spc="0" normalizeH="0" noProof="0" dirty="0">
                    <a:ln>
                      <a:noFill/>
                    </a:ln>
                    <a:solidFill>
                      <a:srgbClr val="1F497D"/>
                    </a:solidFill>
                    <a:effectLst/>
                    <a:uLnTx/>
                    <a:uFillTx/>
                  </a:rPr>
                  <a:t>Большинство включает Часть D</a:t>
                </a:r>
              </a:p>
              <a:p>
                <a:pPr marL="0" marR="0" lvl="0" indent="0" algn="ctr" defTabSz="685800" rtl="0" eaLnBrk="1" fontAlgn="auto" latinLnBrk="0" hangingPunct="1">
                  <a:lnSpc>
                    <a:spcPct val="100000"/>
                  </a:lnSpc>
                  <a:spcBef>
                    <a:spcPts val="0"/>
                  </a:spcBef>
                  <a:spcAft>
                    <a:spcPts val="0"/>
                  </a:spcAft>
                  <a:buClrTx/>
                  <a:buSzTx/>
                  <a:buFontTx/>
                  <a:buNone/>
                  <a:tabLst/>
                  <a:defRPr/>
                </a:pPr>
                <a:r>
                  <a:rPr lang="ru" sz="2000" b="0" i="0" u="none" strike="noStrike" kern="0" cap="none" spc="0" normalizeH="0" noProof="0" dirty="0">
                    <a:ln>
                      <a:noFill/>
                    </a:ln>
                    <a:solidFill>
                      <a:srgbClr val="1F497D"/>
                    </a:solidFill>
                    <a:effectLst/>
                    <a:uLnTx/>
                    <a:uFillTx/>
                  </a:rPr>
                  <a:t>Страховое покрытие рецептурных препаратов Medicare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 b="1" i="0" u="none" strike="noStrike" kern="0" cap="none" spc="0" normalizeH="0" noProof="0">
                  <a:ln>
                    <a:noFill/>
                  </a:ln>
                  <a:solidFill>
                    <a:srgbClr val="1F497D"/>
                  </a:solidFill>
                  <a:effectLst/>
                  <a:uLnTx/>
                  <a:uFillTx/>
                </a:rPr>
                <a:t>Часть C включает</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3" name="Slide Number Placeholder 2">
            <a:extLst>
              <a:ext uri="{FF2B5EF4-FFF2-40B4-BE49-F238E27FC236}">
                <a16:creationId xmlns:a16="http://schemas.microsoft.com/office/drawing/2014/main" id="{9E2226C7-383B-47D1-9711-A42EC6C44632}"/>
              </a:ext>
            </a:extLst>
          </p:cNvPr>
          <p:cNvSpPr>
            <a:spLocks noGrp="1"/>
          </p:cNvSpPr>
          <p:nvPr>
            <p:ph type="sldNum" sz="quarter" idx="12"/>
          </p:nvPr>
        </p:nvSpPr>
        <p:spPr/>
        <p:txBody>
          <a:bodyPr rtlCol="0"/>
          <a:lstStyle/>
          <a:p>
            <a:pPr rtl="0"/>
            <a:fld id="{844A7B69-93E2-4D34-896D-EFDD7F03AB74}" type="slidenum">
              <a:rPr lang="en-US" smtClean="0"/>
              <a:t>56</a:t>
            </a:fld>
            <a:endParaRPr lang="en-US"/>
          </a:p>
        </p:txBody>
      </p:sp>
    </p:spTree>
    <p:extLst>
      <p:ext uri="{BB962C8B-B14F-4D97-AF65-F5344CB8AC3E}">
        <p14:creationId xmlns:p14="http://schemas.microsoft.com/office/powerpoint/2010/main" val="2986909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57</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Планы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1872CB-6BC8-4238-885B-7B3A96EBDB18}"/>
              </a:ext>
            </a:extLst>
          </p:cNvPr>
          <p:cNvSpPr txBox="1"/>
          <p:nvPr/>
        </p:nvSpPr>
        <p:spPr>
          <a:xfrm>
            <a:off x="197224" y="1251135"/>
            <a:ext cx="5898776" cy="4893647"/>
          </a:xfrm>
          <a:prstGeom prst="rect">
            <a:avLst/>
          </a:prstGeom>
          <a:solidFill>
            <a:schemeClr val="accent6">
              <a:lumMod val="20000"/>
              <a:lumOff val="80000"/>
            </a:schemeClr>
          </a:solidFill>
          <a:ln>
            <a:solidFill>
              <a:schemeClr val="tx1"/>
            </a:solidFill>
          </a:ln>
        </p:spPr>
        <p:txBody>
          <a:bodyPr wrap="square" rtlCol="0">
            <a:spAutoFit/>
          </a:bodyPr>
          <a:lstStyle/>
          <a:p>
            <a:pPr algn="ctr" rtl="0">
              <a:spcAft>
                <a:spcPts val="300"/>
              </a:spcAft>
            </a:pPr>
            <a:r>
              <a:rPr lang="ru" sz="3200" b="1" dirty="0"/>
              <a:t>Преимущества</a:t>
            </a:r>
          </a:p>
          <a:p>
            <a:pPr marL="285750" indent="-285750" rtl="0">
              <a:spcAft>
                <a:spcPts val="300"/>
              </a:spcAft>
              <a:buFont typeface="Wingdings" panose="05000000000000000000" pitchFamily="2" charset="2"/>
              <a:buChar char="§"/>
            </a:pPr>
            <a:r>
              <a:rPr lang="ru" sz="2200" b="1" dirty="0">
                <a:cs typeface="Arial" pitchFamily="34" charset="0"/>
              </a:rPr>
              <a:t>Могут иметь более низкие ежемесячные страховые взносы </a:t>
            </a:r>
            <a:br>
              <a:rPr lang="en-US" sz="2200" dirty="0">
                <a:cs typeface="Arial" pitchFamily="34" charset="0"/>
              </a:rPr>
            </a:br>
            <a:r>
              <a:rPr lang="ru" sz="2200" dirty="0">
                <a:cs typeface="Arial" pitchFamily="34" charset="0"/>
              </a:rPr>
              <a:t>(помимо страхового взноса за Часть B)</a:t>
            </a:r>
          </a:p>
          <a:p>
            <a:pPr marL="285750" indent="-285750" rtl="0">
              <a:spcAft>
                <a:spcPts val="300"/>
              </a:spcAft>
              <a:buFont typeface="Wingdings" panose="05000000000000000000" pitchFamily="2" charset="2"/>
              <a:buChar char="§"/>
            </a:pPr>
            <a:r>
              <a:rPr lang="ru" sz="2200" b="1" dirty="0">
                <a:cs typeface="Arial" pitchFamily="34" charset="0"/>
              </a:rPr>
              <a:t>Скоординированная помощь</a:t>
            </a:r>
            <a:r>
              <a:rPr lang="ru" sz="2200" dirty="0">
                <a:cs typeface="Arial" pitchFamily="34" charset="0"/>
              </a:rPr>
              <a:t> с врачами сети</a:t>
            </a:r>
          </a:p>
          <a:p>
            <a:pPr marL="285750" indent="-285750" rtl="0">
              <a:spcAft>
                <a:spcPts val="300"/>
              </a:spcAft>
              <a:buFont typeface="Wingdings" panose="05000000000000000000" pitchFamily="2" charset="2"/>
              <a:buChar char="§"/>
            </a:pPr>
            <a:r>
              <a:rPr lang="ru" sz="2200" dirty="0"/>
              <a:t>Некоторые предлагают </a:t>
            </a:r>
            <a:r>
              <a:rPr lang="ru" sz="2200" b="1" dirty="0"/>
              <a:t>дополнительные льготы </a:t>
            </a:r>
            <a:r>
              <a:rPr lang="ru" sz="2200" dirty="0"/>
              <a:t>(что касается зрения, стоматологии, слуха).</a:t>
            </a:r>
          </a:p>
          <a:p>
            <a:pPr marL="285750" indent="-285750" rtl="0">
              <a:spcAft>
                <a:spcPts val="300"/>
              </a:spcAft>
              <a:buFont typeface="Wingdings" panose="05000000000000000000" pitchFamily="2" charset="2"/>
              <a:buChar char="§"/>
            </a:pPr>
            <a:r>
              <a:rPr lang="ru" sz="2200" dirty="0"/>
              <a:t>Разнообразные планы и варианты</a:t>
            </a:r>
          </a:p>
          <a:p>
            <a:pPr marL="285750" indent="-285750" rtl="0">
              <a:spcAft>
                <a:spcPts val="300"/>
              </a:spcAft>
              <a:buFont typeface="Wingdings" panose="05000000000000000000" pitchFamily="2" charset="2"/>
              <a:buChar char="§"/>
            </a:pPr>
            <a:r>
              <a:rPr lang="ru" sz="2200" dirty="0"/>
              <a:t>Могут менять планы каждый год</a:t>
            </a:r>
          </a:p>
          <a:p>
            <a:pPr marL="285750" indent="-285750" rtl="0">
              <a:spcAft>
                <a:spcPts val="300"/>
              </a:spcAft>
              <a:buFont typeface="Wingdings" panose="05000000000000000000" pitchFamily="2" charset="2"/>
              <a:buChar char="§"/>
            </a:pPr>
            <a:r>
              <a:rPr lang="ru" sz="2200" b="1" dirty="0"/>
              <a:t>Максимальная доплата наличными</a:t>
            </a:r>
          </a:p>
          <a:p>
            <a:pPr marL="285750" indent="-285750" rtl="0">
              <a:spcAft>
                <a:spcPts val="300"/>
              </a:spcAft>
              <a:buFont typeface="Wingdings" panose="05000000000000000000" pitchFamily="2" charset="2"/>
              <a:buChar char="§"/>
            </a:pPr>
            <a:r>
              <a:rPr lang="ru" sz="2200" dirty="0"/>
              <a:t>Необходимо следовать правилам Medicare</a:t>
            </a:r>
          </a:p>
          <a:p>
            <a:pPr rtl="0">
              <a:spcAft>
                <a:spcPts val="300"/>
              </a:spcAft>
            </a:pPr>
            <a:endParaRPr lang="en-US" dirty="0"/>
          </a:p>
        </p:txBody>
      </p:sp>
      <p:sp>
        <p:nvSpPr>
          <p:cNvPr id="8" name="TextBox 7">
            <a:extLst>
              <a:ext uri="{FF2B5EF4-FFF2-40B4-BE49-F238E27FC236}">
                <a16:creationId xmlns:a16="http://schemas.microsoft.com/office/drawing/2014/main" id="{5236A5EA-9489-4EA3-81F2-36AD9D4F7A8B}"/>
              </a:ext>
            </a:extLst>
          </p:cNvPr>
          <p:cNvSpPr txBox="1"/>
          <p:nvPr/>
        </p:nvSpPr>
        <p:spPr>
          <a:xfrm>
            <a:off x="6376743" y="1251135"/>
            <a:ext cx="5618033" cy="5216813"/>
          </a:xfrm>
          <a:prstGeom prst="rect">
            <a:avLst/>
          </a:prstGeom>
          <a:solidFill>
            <a:schemeClr val="accent2">
              <a:lumMod val="20000"/>
              <a:lumOff val="80000"/>
            </a:schemeClr>
          </a:solidFill>
          <a:ln>
            <a:solidFill>
              <a:schemeClr val="tx1"/>
            </a:solidFill>
          </a:ln>
        </p:spPr>
        <p:txBody>
          <a:bodyPr wrap="square" rtlCol="0">
            <a:spAutoFit/>
          </a:bodyPr>
          <a:lstStyle/>
          <a:p>
            <a:pPr algn="ctr" rtl="0">
              <a:spcAft>
                <a:spcPts val="300"/>
              </a:spcAft>
            </a:pPr>
            <a:r>
              <a:rPr lang="ru" sz="3200" b="1" dirty="0"/>
              <a:t>Недостатки</a:t>
            </a:r>
          </a:p>
          <a:p>
            <a:pPr marL="285750" indent="-285750" rtl="0">
              <a:spcAft>
                <a:spcPts val="300"/>
              </a:spcAft>
              <a:buFont typeface="Wingdings" panose="05000000000000000000" pitchFamily="2" charset="2"/>
              <a:buChar char="§"/>
            </a:pPr>
            <a:r>
              <a:rPr lang="ru" sz="2200" b="1" dirty="0">
                <a:cs typeface="Arial" pitchFamily="34" charset="0"/>
              </a:rPr>
              <a:t>Могут иметь более высокие личные затраты</a:t>
            </a:r>
          </a:p>
          <a:p>
            <a:pPr marL="285750" indent="-285750" rtl="0">
              <a:spcAft>
                <a:spcPts val="300"/>
              </a:spcAft>
              <a:buFont typeface="Wingdings" panose="05000000000000000000" pitchFamily="2" charset="2"/>
              <a:buChar char="§"/>
            </a:pPr>
            <a:r>
              <a:rPr lang="ru" sz="2200" b="1" dirty="0">
                <a:cs typeface="Arial" pitchFamily="34" charset="0"/>
              </a:rPr>
              <a:t>Необходимо видеть внутрисетевых поставщиков</a:t>
            </a:r>
            <a:r>
              <a:rPr lang="ru" sz="2200" dirty="0">
                <a:cs typeface="Arial" pitchFamily="34" charset="0"/>
              </a:rPr>
              <a:t>; </a:t>
            </a:r>
            <a:br>
              <a:rPr lang="en-US" sz="2200" dirty="0">
                <a:cs typeface="Arial" pitchFamily="34" charset="0"/>
              </a:rPr>
            </a:br>
            <a:r>
              <a:rPr lang="ru" sz="2200" dirty="0">
                <a:cs typeface="Arial" pitchFamily="34" charset="0"/>
              </a:rPr>
              <a:t>более высокие затраты вне сети</a:t>
            </a:r>
          </a:p>
          <a:p>
            <a:pPr marL="285750" indent="-285750" rtl="0">
              <a:spcAft>
                <a:spcPts val="300"/>
              </a:spcAft>
              <a:buFont typeface="Wingdings" panose="05000000000000000000" pitchFamily="2" charset="2"/>
              <a:buChar char="§"/>
            </a:pPr>
            <a:r>
              <a:rPr lang="ru" sz="2200" dirty="0">
                <a:cs typeface="Arial" pitchFamily="34" charset="0"/>
              </a:rPr>
              <a:t>Могут потребоваться </a:t>
            </a:r>
            <a:r>
              <a:rPr lang="ru" sz="2200" b="1" dirty="0">
                <a:cs typeface="Arial" pitchFamily="34" charset="0"/>
              </a:rPr>
              <a:t>направления и предварительное разрешение на услуги</a:t>
            </a:r>
            <a:endParaRPr lang="en-US" sz="2200" dirty="0">
              <a:cs typeface="Arial" pitchFamily="34" charset="0"/>
            </a:endParaRPr>
          </a:p>
          <a:p>
            <a:pPr marL="285750" indent="-285750" rtl="0">
              <a:spcAft>
                <a:spcPts val="300"/>
              </a:spcAft>
              <a:buFont typeface="Wingdings" panose="05000000000000000000" pitchFamily="2" charset="2"/>
              <a:buChar char="§"/>
            </a:pPr>
            <a:r>
              <a:rPr lang="ru" sz="2200" dirty="0">
                <a:cs typeface="Arial" pitchFamily="34" charset="0"/>
              </a:rPr>
              <a:t>Нет государственных мандатов или защиты для дополнительных льгот</a:t>
            </a:r>
          </a:p>
          <a:p>
            <a:pPr marL="285750" indent="-285750" rtl="0">
              <a:spcAft>
                <a:spcPts val="300"/>
              </a:spcAft>
              <a:buFont typeface="Wingdings" panose="05000000000000000000" pitchFamily="2" charset="2"/>
              <a:buChar char="§"/>
            </a:pPr>
            <a:r>
              <a:rPr lang="ru" sz="2200" dirty="0">
                <a:cs typeface="Arial" pitchFamily="34" charset="0"/>
              </a:rPr>
              <a:t>Путаница относительно планов/покрытия</a:t>
            </a:r>
          </a:p>
          <a:p>
            <a:pPr marL="285750" indent="-285750" rtl="0">
              <a:spcAft>
                <a:spcPts val="300"/>
              </a:spcAft>
              <a:buFont typeface="Wingdings" panose="05000000000000000000" pitchFamily="2" charset="2"/>
              <a:buChar char="§"/>
            </a:pPr>
            <a:r>
              <a:rPr lang="ru" sz="2200" dirty="0">
                <a:cs typeface="Arial" pitchFamily="34" charset="0"/>
              </a:rPr>
              <a:t>Необходимо </a:t>
            </a:r>
            <a:r>
              <a:rPr lang="ru" sz="2200" b="1" dirty="0">
                <a:cs typeface="Arial" pitchFamily="34" charset="0"/>
              </a:rPr>
              <a:t>пересматривать план каждый год</a:t>
            </a:r>
            <a:r>
              <a:rPr lang="ru" sz="2200" dirty="0">
                <a:cs typeface="Arial" pitchFamily="34" charset="0"/>
              </a:rPr>
              <a:t>; возможно, потребуется изменить планы (и поставщиков)</a:t>
            </a:r>
          </a:p>
        </p:txBody>
      </p:sp>
    </p:spTree>
    <p:extLst>
      <p:ext uri="{BB962C8B-B14F-4D97-AF65-F5344CB8AC3E}">
        <p14:creationId xmlns:p14="http://schemas.microsoft.com/office/powerpoint/2010/main" val="1526230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dirty="0">
                <a:solidFill>
                  <a:schemeClr val="bg1"/>
                </a:solidFill>
                <a:latin typeface="Arial" panose="020B0604020202020204" pitchFamily="34" charset="0"/>
                <a:cs typeface="Arial" panose="020B0604020202020204" pitchFamily="34" charset="0"/>
              </a:rPr>
              <a:t>Другие виды медицинского страхования</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3668233" y="1292087"/>
            <a:ext cx="7685567" cy="4273826"/>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defRPr/>
            </a:pPr>
            <a:r>
              <a:rPr lang="ru" b="1" dirty="0">
                <a:cs typeface="Arial" panose="020B0604020202020204" pitchFamily="34" charset="0"/>
              </a:rPr>
              <a:t>Групповой план медицинского страхования работодателя/пенсионера</a:t>
            </a:r>
          </a:p>
          <a:p>
            <a:pPr lvl="1" rtl="0">
              <a:defRPr/>
            </a:pPr>
            <a:r>
              <a:rPr lang="ru" dirty="0">
                <a:cs typeface="Arial" panose="020B0604020202020204" pitchFamily="34" charset="0"/>
              </a:rPr>
              <a:t>Подробности покрытия смотрите в плане.</a:t>
            </a:r>
          </a:p>
          <a:p>
            <a:pPr lvl="1" rtl="0">
              <a:defRPr/>
            </a:pPr>
            <a:r>
              <a:rPr lang="ru" dirty="0">
                <a:cs typeface="Arial" panose="020B0604020202020204" pitchFamily="34" charset="0"/>
              </a:rPr>
              <a:t>Некоторые предлагают </a:t>
            </a:r>
            <a:r>
              <a:rPr lang="ru" b="1" dirty="0">
                <a:cs typeface="Arial" panose="020B0604020202020204" pitchFamily="34" charset="0"/>
              </a:rPr>
              <a:t>заслуживающее доверия</a:t>
            </a:r>
            <a:r>
              <a:rPr lang="ru" dirty="0">
                <a:cs typeface="Arial" panose="020B0604020202020204" pitchFamily="34" charset="0"/>
              </a:rPr>
              <a:t> страховое покрытие по рецепту.</a:t>
            </a:r>
          </a:p>
          <a:p>
            <a:pPr lvl="1" rtl="0">
              <a:defRPr/>
            </a:pPr>
            <a:r>
              <a:rPr lang="ru" dirty="0">
                <a:cs typeface="Arial" panose="020B0604020202020204" pitchFamily="34" charset="0"/>
              </a:rPr>
              <a:t>Обратитесь к своему работодателю или администратору профсоюзных льгот, чтобы узнать, как ваша страховка работает с Medicare.</a:t>
            </a:r>
          </a:p>
          <a:p>
            <a:pPr marL="393700" lvl="1" indent="0" rtl="0">
              <a:buFont typeface="Arial" panose="020B0604020202020204" pitchFamily="34" charset="0"/>
              <a:buNone/>
              <a:defRPr/>
            </a:pPr>
            <a:endParaRPr lang="en-US" altLang="en-US" sz="900" dirty="0">
              <a:cs typeface="Arial" panose="020B0604020202020204" pitchFamily="34" charset="0"/>
            </a:endParaRPr>
          </a:p>
          <a:p>
            <a:pPr rtl="0">
              <a:defRPr/>
            </a:pPr>
            <a:r>
              <a:rPr lang="ru" b="1" dirty="0">
                <a:cs typeface="Arial" panose="020B0604020202020204" pitchFamily="34" charset="0"/>
              </a:rPr>
              <a:t>Военное страховое покрытие</a:t>
            </a:r>
            <a:r>
              <a:rPr lang="ru" dirty="0">
                <a:cs typeface="Arial" panose="020B0604020202020204" pitchFamily="34" charset="0"/>
              </a:rPr>
              <a:t>: Администрация по делам ветеранов (VA) или TriCare</a:t>
            </a:r>
            <a:endParaRPr lang="en-US" altLang="en-US" dirty="0">
              <a:cs typeface="Arial" panose="020B0604020202020204" pitchFamily="34" charset="0"/>
            </a:endParaRPr>
          </a:p>
          <a:p>
            <a:pPr marL="0" indent="0" rtl="0">
              <a:buFont typeface="Arial" panose="020B0604020202020204" pitchFamily="34" charset="0"/>
              <a:buNone/>
              <a:defRPr/>
            </a:pPr>
            <a:endParaRPr lang="en-US" altLang="en-US" sz="900" b="1" dirty="0">
              <a:cs typeface="Arial" panose="020B0604020202020204" pitchFamily="34" charset="0"/>
            </a:endParaRPr>
          </a:p>
          <a:p>
            <a:pPr rtl="0">
              <a:defRPr/>
            </a:pPr>
            <a:r>
              <a:rPr lang="ru" b="1" dirty="0">
                <a:cs typeface="Arial" panose="020B0604020202020204" pitchFamily="34" charset="0"/>
              </a:rPr>
              <a:t>Программа Medicaid и программы финансовой помощи</a:t>
            </a:r>
          </a:p>
          <a:p>
            <a:pPr rtl="0">
              <a:defRPr/>
            </a:pPr>
            <a:endParaRPr lang="en-US" altLang="en-US" dirty="0">
              <a:cs typeface="Arial" panose="020B0604020202020204" pitchFamily="34" charset="0"/>
            </a:endParaRPr>
          </a:p>
          <a:p>
            <a:pPr rtl="0">
              <a:defRPr/>
            </a:pPr>
            <a:endParaRPr lang="en-US" alt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1054183" y="5135376"/>
            <a:ext cx="1944717" cy="1220974"/>
          </a:xfrm>
          <a:prstGeom prst="rect">
            <a:avLst/>
          </a:prstGeom>
          <a:noFill/>
          <a:ln w="9525">
            <a:noFill/>
            <a:miter lim="800000"/>
            <a:headEnd/>
            <a:tailEnd/>
          </a:ln>
        </p:spPr>
      </p:pic>
      <p:pic>
        <p:nvPicPr>
          <p:cNvPr id="1026" name="Picture 2" descr="Tier 1 Graphc Standards: Foundation for Brand Maintenance and Evolution">
            <a:extLst>
              <a:ext uri="{FF2B5EF4-FFF2-40B4-BE49-F238E27FC236}">
                <a16:creationId xmlns:a16="http://schemas.microsoft.com/office/drawing/2014/main" id="{9DE14655-B4A5-45DC-863D-36ECC4416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240" y="3197887"/>
            <a:ext cx="1612605" cy="1612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urance — Dermatology Solutions">
            <a:extLst>
              <a:ext uri="{FF2B5EF4-FFF2-40B4-BE49-F238E27FC236}">
                <a16:creationId xmlns:a16="http://schemas.microsoft.com/office/drawing/2014/main" id="{BE696A23-33C7-455D-A412-5661CA6F33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4036" y="1387989"/>
            <a:ext cx="1485014" cy="1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37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690577" y="1589127"/>
            <a:ext cx="11053187" cy="4108817"/>
          </a:xfrm>
          <a:prstGeom prst="rect">
            <a:avLst/>
          </a:prstGeom>
        </p:spPr>
        <p:txBody>
          <a:bodyPr wrap="square" rtlCol="0">
            <a:spAutoFit/>
          </a:bodyPr>
          <a:lstStyle/>
          <a:p>
            <a:pPr rtl="0">
              <a:spcAft>
                <a:spcPts val="1200"/>
              </a:spcAft>
              <a:defRPr/>
            </a:pPr>
            <a:r>
              <a:rPr lang="ru" sz="3500" dirty="0">
                <a:cs typeface="Arial" panose="020B0604020202020204" pitchFamily="34" charset="0"/>
              </a:rPr>
              <a:t>Чтобы получить </a:t>
            </a:r>
            <a:r>
              <a:rPr lang="ru" sz="3500" b="1" dirty="0">
                <a:cs typeface="Arial" panose="020B0604020202020204" pitchFamily="34" charset="0"/>
              </a:rPr>
              <a:t>бесплатную и </a:t>
            </a:r>
            <a:r>
              <a:rPr lang="ru" sz="3500" dirty="0">
                <a:cs typeface="Arial" panose="020B0604020202020204" pitchFamily="34" charset="0"/>
              </a:rPr>
              <a:t>непредвзятую помощь по программе Medicare, обратитесь в Программу помощи в области медицинского страхования штата Висконсин:</a:t>
            </a:r>
          </a:p>
          <a:p>
            <a:pPr marL="457200" indent="-457200" rtl="0">
              <a:spcAft>
                <a:spcPts val="600"/>
              </a:spcAft>
              <a:buFont typeface="Arial" panose="020B0604020202020204" pitchFamily="34" charset="0"/>
              <a:buChar char="•"/>
              <a:defRPr/>
            </a:pPr>
            <a:r>
              <a:rPr lang="ru" sz="3500" dirty="0">
                <a:cs typeface="Arial" panose="020B0604020202020204" pitchFamily="34" charset="0"/>
              </a:rPr>
              <a:t>Позвоните на горячую линию Medigap по номеру 1-800-242-1060.</a:t>
            </a:r>
          </a:p>
          <a:p>
            <a:pPr marL="457200" indent="-457200" rtl="0">
              <a:spcAft>
                <a:spcPts val="600"/>
              </a:spcAft>
              <a:buFont typeface="Arial" panose="020B0604020202020204" pitchFamily="34" charset="0"/>
              <a:buChar char="•"/>
              <a:defRPr/>
            </a:pPr>
            <a:r>
              <a:rPr lang="ru" sz="3500" dirty="0">
                <a:cs typeface="Arial" panose="020B0604020202020204" pitchFamily="34" charset="0"/>
              </a:rPr>
              <a:t>Посетите веб-сайт Департамента здравоохранения штата Висконсин по адресу </a:t>
            </a:r>
            <a:r>
              <a:rPr lang="ru" sz="3500" dirty="0">
                <a:cs typeface="Arial" panose="020B0604020202020204" pitchFamily="34" charset="0"/>
                <a:hlinkClick r:id="rId3"/>
              </a:rPr>
              <a:t>dhs.wi.gov/medicare-help</a:t>
            </a:r>
            <a:r>
              <a:rPr lang="ru"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134422"/>
            <a:ext cx="12192000" cy="1723549"/>
          </a:xfrm>
          <a:prstGeom prst="rect">
            <a:avLst/>
          </a:prstGeom>
          <a:solidFill>
            <a:schemeClr val="accent5">
              <a:lumMod val="50000"/>
            </a:schemeClr>
          </a:solidFill>
        </p:spPr>
        <p:txBody>
          <a:bodyPr wrap="square" rtlCol="0">
            <a:spAutoFit/>
          </a:bodyPr>
          <a:lstStyle/>
          <a:p>
            <a:pPr algn="ctr" rtl="0">
              <a:tabLst>
                <a:tab pos="5916613" algn="l"/>
              </a:tabLst>
            </a:pPr>
            <a:endParaRPr lang="en-US" sz="1400" dirty="0">
              <a:solidFill>
                <a:schemeClr val="bg1"/>
              </a:solidFill>
              <a:latin typeface="Arial" panose="020B0604020202020204" pitchFamily="34" charset="0"/>
              <a:cs typeface="Arial" panose="020B0604020202020204" pitchFamily="34" charset="0"/>
            </a:endParaRPr>
          </a:p>
          <a:p>
            <a:pPr algn="ctr" rtl="0"/>
            <a:r>
              <a:rPr lang="ru" sz="4000" dirty="0">
                <a:solidFill>
                  <a:schemeClr val="bg1"/>
                </a:solidFill>
                <a:latin typeface="Arial" panose="020B0604020202020204" pitchFamily="34" charset="0"/>
                <a:cs typeface="Arial" panose="020B0604020202020204" pitchFamily="34" charset="0"/>
              </a:rPr>
              <a:t>Местная помощь для участников программы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418249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F3A7CAE-0E4A-4FD7-8C73-A0E7FFA37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8841" y="1107997"/>
            <a:ext cx="4113159" cy="232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Регистрация в программе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285300" y="1197989"/>
            <a:ext cx="11621399" cy="5660011"/>
          </a:xfrm>
          <a:prstGeom prst="rect">
            <a:avLst/>
          </a:prstGeom>
        </p:spPr>
        <p:txBody>
          <a:bodyPr wrap="square" rtlCol="0">
            <a:spAutoFit/>
          </a:bodyPr>
          <a:lstStyle/>
          <a:p>
            <a:pPr marL="342900" indent="-342900" rtl="0">
              <a:lnSpc>
                <a:spcPct val="90000"/>
              </a:lnSpc>
              <a:buFont typeface="Wingdings" panose="05000000000000000000" pitchFamily="2" charset="2"/>
              <a:buChar char="§"/>
            </a:pPr>
            <a:r>
              <a:rPr lang="ru" sz="2400" b="1" dirty="0">
                <a:cs typeface="Arial" charset="0"/>
              </a:rPr>
              <a:t>Период первоначальной регистрации</a:t>
            </a:r>
          </a:p>
          <a:p>
            <a:pPr lvl="1" rtl="0">
              <a:lnSpc>
                <a:spcPct val="90000"/>
              </a:lnSpc>
            </a:pPr>
            <a:r>
              <a:rPr lang="ru" sz="2200" dirty="0">
                <a:cs typeface="Arial" charset="0"/>
              </a:rPr>
              <a:t>7-месячный период включает 3 месяца до, месяц на момент и </a:t>
            </a:r>
          </a:p>
          <a:p>
            <a:pPr lvl="1" rtl="0">
              <a:lnSpc>
                <a:spcPct val="90000"/>
              </a:lnSpc>
            </a:pPr>
            <a:r>
              <a:rPr lang="ru" sz="2200" dirty="0">
                <a:cs typeface="Arial" charset="0"/>
              </a:rPr>
              <a:t>3 месяца после 65-летия.</a:t>
            </a:r>
            <a:br>
              <a:rPr lang="en-US" altLang="en-US" sz="2200" dirty="0">
                <a:cs typeface="Arial" charset="0"/>
              </a:rPr>
            </a:br>
            <a:r>
              <a:rPr lang="ru" sz="2200" b="1" dirty="0">
                <a:cs typeface="Arial" charset="0"/>
              </a:rPr>
              <a:t>Штрафа не будет.</a:t>
            </a:r>
            <a:endParaRPr lang="en-US" altLang="en-US" sz="2200" dirty="0">
              <a:cs typeface="Arial" charset="0"/>
            </a:endParaRPr>
          </a:p>
          <a:p>
            <a:pPr rtl="0">
              <a:lnSpc>
                <a:spcPct val="90000"/>
              </a:lnSpc>
            </a:pPr>
            <a:endParaRPr lang="en-US" altLang="en-US" sz="2000" dirty="0">
              <a:cs typeface="Arial" charset="0"/>
            </a:endParaRPr>
          </a:p>
          <a:p>
            <a:pPr marL="342900" indent="-342900" rtl="0">
              <a:lnSpc>
                <a:spcPct val="90000"/>
              </a:lnSpc>
              <a:buFont typeface="Wingdings" panose="05000000000000000000" pitchFamily="2" charset="2"/>
              <a:buChar char="§"/>
            </a:pPr>
            <a:r>
              <a:rPr lang="ru" sz="2400" b="1" dirty="0">
                <a:cs typeface="Arial" charset="0"/>
              </a:rPr>
              <a:t>Специальный период регистрации </a:t>
            </a:r>
            <a:endParaRPr lang="en-US" altLang="en-US" sz="2400" dirty="0">
              <a:cs typeface="Arial" charset="0"/>
            </a:endParaRPr>
          </a:p>
          <a:p>
            <a:pPr lvl="1" rtl="0">
              <a:lnSpc>
                <a:spcPct val="90000"/>
              </a:lnSpc>
            </a:pPr>
            <a:r>
              <a:rPr lang="ru" sz="2200" dirty="0">
                <a:cs typeface="Arial" charset="0"/>
              </a:rPr>
              <a:t>Если вы откладываете регистрацию в Части B, потому что вы или ваш(а) супруг(а) все еще работаете и имеете страховое покрытие группового плана медицинского страхования, вы можете зарегистрироваться в течение 8 месяцев, следующих за месяцем окончания действия группового плана </a:t>
            </a:r>
            <a:r>
              <a:rPr lang="ru" sz="2200" i="1" dirty="0">
                <a:cs typeface="Arial" charset="0"/>
              </a:rPr>
              <a:t>или</a:t>
            </a:r>
            <a:r>
              <a:rPr lang="ru" sz="2200" dirty="0">
                <a:cs typeface="Arial" charset="0"/>
              </a:rPr>
              <a:t> окончания работы (в зависимости от того, что наступит раньше).  </a:t>
            </a:r>
            <a:br>
              <a:rPr lang="en-US" altLang="en-US" sz="2200" dirty="0">
                <a:cs typeface="Arial" charset="0"/>
              </a:rPr>
            </a:br>
            <a:r>
              <a:rPr lang="ru" sz="2200" b="1" dirty="0">
                <a:cs typeface="Arial" charset="0"/>
              </a:rPr>
              <a:t>Штрафа не будет.</a:t>
            </a:r>
          </a:p>
          <a:p>
            <a:pPr rtl="0">
              <a:lnSpc>
                <a:spcPct val="90000"/>
              </a:lnSpc>
            </a:pPr>
            <a:endParaRPr lang="en-US" altLang="en-US" sz="2400" b="1" dirty="0">
              <a:cs typeface="Arial" charset="0"/>
            </a:endParaRPr>
          </a:p>
          <a:p>
            <a:pPr marL="342900" indent="-342900" rtl="0">
              <a:lnSpc>
                <a:spcPct val="90000"/>
              </a:lnSpc>
              <a:buFont typeface="Wingdings" panose="05000000000000000000" pitchFamily="2" charset="2"/>
              <a:buChar char="§"/>
            </a:pPr>
            <a:r>
              <a:rPr lang="ru" sz="2400" b="1" dirty="0">
                <a:cs typeface="Arial" charset="0"/>
              </a:rPr>
              <a:t>Общий период регистрации</a:t>
            </a:r>
          </a:p>
          <a:p>
            <a:pPr lvl="1" rtl="0">
              <a:lnSpc>
                <a:spcPct val="90000"/>
              </a:lnSpc>
            </a:pPr>
            <a:r>
              <a:rPr lang="ru" sz="2200" dirty="0">
                <a:cs typeface="Arial" charset="0"/>
              </a:rPr>
              <a:t>с 1 января по 31 марта. Ежегодная возможность зарегистрироваться для тех, кто не зарегистрировался во время первоначальной регистрации. </a:t>
            </a:r>
            <a:br>
              <a:rPr lang="en-US" altLang="en-US" sz="2200" dirty="0">
                <a:cs typeface="Arial" charset="0"/>
              </a:rPr>
            </a:br>
            <a:r>
              <a:rPr lang="ru" sz="2200" b="1" dirty="0">
                <a:cs typeface="Arial" charset="0"/>
              </a:rPr>
              <a:t>Штраф: </a:t>
            </a:r>
            <a:r>
              <a:rPr lang="ru" sz="2200" dirty="0">
                <a:cs typeface="Arial" charset="0"/>
              </a:rPr>
              <a:t>Стоимость страхового взноса по Части B будет увеличиваться на 10 % за каждый полный 12-месячный период, в течение которого вы откладываете регистрацию. </a:t>
            </a:r>
          </a:p>
        </p:txBody>
      </p:sp>
      <p:sp>
        <p:nvSpPr>
          <p:cNvPr id="8" name="Slide Number Placeholder 7">
            <a:extLst>
              <a:ext uri="{FF2B5EF4-FFF2-40B4-BE49-F238E27FC236}">
                <a16:creationId xmlns:a16="http://schemas.microsoft.com/office/drawing/2014/main" id="{CCC8463F-EA92-419E-A61E-5D2948C3C288}"/>
              </a:ext>
            </a:extLst>
          </p:cNvPr>
          <p:cNvSpPr>
            <a:spLocks noGrp="1"/>
          </p:cNvSpPr>
          <p:nvPr>
            <p:ph type="sldNum" sz="quarter" idx="12"/>
          </p:nvPr>
        </p:nvSpPr>
        <p:spPr/>
        <p:txBody>
          <a:bodyPr rtlCol="0"/>
          <a:lstStyle/>
          <a:p>
            <a:pPr rtl="0"/>
            <a:fld id="{844A7B69-93E2-4D34-896D-EFDD7F03AB74}" type="slidenum">
              <a:rPr lang="en-US" smtClean="0"/>
              <a:t>6</a:t>
            </a:fld>
            <a:endParaRPr lang="en-US"/>
          </a:p>
        </p:txBody>
      </p:sp>
    </p:spTree>
    <p:extLst>
      <p:ext uri="{BB962C8B-B14F-4D97-AF65-F5344CB8AC3E}">
        <p14:creationId xmlns:p14="http://schemas.microsoft.com/office/powerpoint/2010/main" val="247720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488141" y="1781536"/>
            <a:ext cx="9179858" cy="812965"/>
          </a:xfrm>
        </p:spPr>
        <p:txBody>
          <a:bodyPr rtlCol="0">
            <a:normAutofit fontScale="90000"/>
          </a:bodyPr>
          <a:lstStyle/>
          <a:p>
            <a:pPr rtl="0"/>
            <a:r>
              <a:rPr lang="ru" dirty="0">
                <a:solidFill>
                  <a:schemeClr val="accent1">
                    <a:lumMod val="50000"/>
                  </a:schemeClr>
                </a:solidFill>
                <a:latin typeface="Arial" panose="020B0604020202020204" pitchFamily="34" charset="0"/>
                <a:cs typeface="Arial" panose="020B0604020202020204" pitchFamily="34" charset="0"/>
              </a:rPr>
              <a:t>Добро пожаловать в программу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fontScale="92500"/>
          </a:bodyPr>
          <a:lstStyle/>
          <a:p>
            <a:pPr rtl="0"/>
            <a:r>
              <a:rPr lang="ru" sz="2800">
                <a:solidFill>
                  <a:srgbClr val="FF0000"/>
                </a:solidFill>
                <a:latin typeface="Arial" charset="0"/>
                <a:cs typeface="Arial" charset="0"/>
              </a:rPr>
              <a:t> </a:t>
            </a:r>
            <a:r>
              <a:rPr lang="ru" sz="3200">
                <a:latin typeface="Arial" charset="0"/>
                <a:cs typeface="Arial" charset="0"/>
              </a:rPr>
              <a:t>Образовательная серия для участников программы Medicare в Висконсине</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093173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ru"/>
              <a:t>Отказ от ответственности за грантовое финансирование</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just" rtl="0">
              <a:buNone/>
            </a:pPr>
            <a:r>
              <a:rPr lang="ru" sz="2400">
                <a:latin typeface="Arial" panose="020B0604020202020204" pitchFamily="34" charset="0"/>
                <a:cs typeface="Arial" panose="020B0604020202020204" pitchFamily="34" charset="0"/>
              </a:rPr>
              <a:t>Этот проект был поддержан Департаментом здравоохранения штата Висконсин при финансовой поддержке, полностью или частично, в виде гранта № 90SAPG0091 из США. Управление по общественной жизни, Министерство здравоохранения и социальных служб, Вашингтон, округ Колумбия 20201. Грантополучателям, осуществляющим проекты при поддержке правительства, предлагается свободно высказывать свои выводы и заключения. Таким образом, точки зрения или мнения не обязательно отражают официальную политику ACL (Управление по общественной жизни).</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61</a:t>
            </a:fld>
            <a:endParaRPr lang="en-US"/>
          </a:p>
        </p:txBody>
      </p:sp>
    </p:spTree>
    <p:extLst>
      <p:ext uri="{BB962C8B-B14F-4D97-AF65-F5344CB8AC3E}">
        <p14:creationId xmlns:p14="http://schemas.microsoft.com/office/powerpoint/2010/main" val="3549814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987" y="3916320"/>
            <a:ext cx="7285805" cy="745327"/>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 презентации</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204986" y="1383882"/>
            <a:ext cx="7285806" cy="4709111"/>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ru" sz="2600" b="1" dirty="0">
                <a:cs typeface="Arial" panose="020B0604020202020204" pitchFamily="34" charset="0"/>
              </a:rPr>
              <a:t>Часть 1: 	</a:t>
            </a:r>
            <a:r>
              <a:rPr lang="ru" sz="2600" dirty="0">
                <a:cs typeface="Arial" panose="020B0604020202020204" pitchFamily="34" charset="0"/>
              </a:rPr>
              <a:t>Регистрация в программе Medicare </a:t>
            </a:r>
          </a:p>
          <a:p>
            <a:pPr marL="0" indent="0" rtl="0">
              <a:spcAft>
                <a:spcPts val="600"/>
              </a:spcAft>
              <a:buNone/>
            </a:pPr>
            <a:r>
              <a:rPr lang="ru" sz="2600" b="1" dirty="0">
                <a:cs typeface="Arial" panose="020B0604020202020204" pitchFamily="34" charset="0"/>
              </a:rPr>
              <a:t>Часть 2:</a:t>
            </a:r>
            <a:r>
              <a:rPr lang="ru" sz="2600" dirty="0">
                <a:cs typeface="Arial" panose="020B0604020202020204" pitchFamily="34" charset="0"/>
              </a:rPr>
              <a:t>	Основы программы Medicare; Часть А; </a:t>
            </a:r>
            <a:r>
              <a:rPr lang="hu-HU" sz="2600" dirty="0">
                <a:cs typeface="Arial" panose="020B0604020202020204" pitchFamily="34" charset="0"/>
              </a:rPr>
              <a:t>		</a:t>
            </a:r>
            <a:r>
              <a:rPr lang="ru" sz="2600" dirty="0">
                <a:cs typeface="Arial" panose="020B0604020202020204" pitchFamily="34" charset="0"/>
              </a:rPr>
              <a:t>Часть В</a:t>
            </a:r>
          </a:p>
          <a:p>
            <a:pPr marL="0" indent="0" rtl="0">
              <a:spcAft>
                <a:spcPts val="600"/>
              </a:spcAft>
              <a:buNone/>
            </a:pPr>
            <a:r>
              <a:rPr lang="ru" sz="2600" b="1" dirty="0">
                <a:cs typeface="Arial" panose="020B0604020202020204" pitchFamily="34" charset="0"/>
              </a:rPr>
              <a:t>Часть 3: </a:t>
            </a:r>
            <a:r>
              <a:rPr lang="hu-HU" sz="2600" b="1" dirty="0">
                <a:cs typeface="Arial" panose="020B0604020202020204" pitchFamily="34" charset="0"/>
              </a:rPr>
              <a:t>	</a:t>
            </a:r>
            <a:r>
              <a:rPr lang="ru" sz="2600" dirty="0">
                <a:cs typeface="Arial" panose="020B0604020202020204" pitchFamily="34" charset="0"/>
              </a:rPr>
              <a:t>Ваш выбор страхового покрытия; </a:t>
            </a:r>
            <a:r>
              <a:rPr lang="hu-HU" sz="2600" dirty="0">
                <a:cs typeface="Arial" panose="020B0604020202020204" pitchFamily="34" charset="0"/>
              </a:rPr>
              <a:t>			</a:t>
            </a:r>
            <a:r>
              <a:rPr lang="ru" sz="2600" dirty="0">
                <a:cs typeface="Arial" panose="020B0604020202020204" pitchFamily="34" charset="0"/>
              </a:rPr>
              <a:t>Оригинальная программа Medicare; 		</a:t>
            </a:r>
            <a:r>
              <a:rPr lang="hu-HU" sz="2600" dirty="0">
                <a:cs typeface="Arial" panose="020B0604020202020204" pitchFamily="34" charset="0"/>
              </a:rPr>
              <a:t>	</a:t>
            </a:r>
            <a:r>
              <a:rPr lang="ru" sz="2600" dirty="0">
                <a:cs typeface="Arial" panose="020B0604020202020204" pitchFamily="34" charset="0"/>
              </a:rPr>
              <a:t>Страхование Medigap</a:t>
            </a:r>
          </a:p>
          <a:p>
            <a:pPr marL="0" indent="0" rtl="0">
              <a:spcAft>
                <a:spcPts val="600"/>
              </a:spcAft>
              <a:buNone/>
            </a:pPr>
            <a:r>
              <a:rPr lang="ru" sz="2600" b="1" dirty="0">
                <a:cs typeface="Arial" panose="020B0604020202020204" pitchFamily="34" charset="0"/>
              </a:rPr>
              <a:t>Часть 4: </a:t>
            </a:r>
            <a:r>
              <a:rPr lang="hu-HU" sz="2600" b="1" dirty="0">
                <a:cs typeface="Arial" panose="020B0604020202020204" pitchFamily="34" charset="0"/>
              </a:rPr>
              <a:t>	</a:t>
            </a:r>
            <a:r>
              <a:rPr lang="ru" sz="2600" dirty="0">
                <a:cs typeface="Arial" panose="020B0604020202020204" pitchFamily="34" charset="0"/>
              </a:rPr>
              <a:t>Планы Medicare Advantage (часть C);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Другие типы покрытия </a:t>
            </a:r>
          </a:p>
          <a:p>
            <a:pPr marL="0" indent="0" rtl="0">
              <a:spcAft>
                <a:spcPts val="600"/>
              </a:spcAft>
              <a:buNone/>
            </a:pPr>
            <a:r>
              <a:rPr lang="ru" sz="2600" b="1" dirty="0">
                <a:cs typeface="Arial" panose="020B0604020202020204" pitchFamily="34" charset="0"/>
              </a:rPr>
              <a:t>Часть 5: 	Medicare часть D; SeniorCare; </a:t>
            </a:r>
            <a:br>
              <a:rPr lang="en-US" sz="2600" b="1" dirty="0">
                <a:cs typeface="Arial" panose="020B0604020202020204" pitchFamily="34" charset="0"/>
              </a:rPr>
            </a:br>
            <a:r>
              <a:rPr lang="ru" sz="2600" b="1" dirty="0">
                <a:cs typeface="Arial" panose="020B0604020202020204" pitchFamily="34" charset="0"/>
              </a:rPr>
              <a:t>	</a:t>
            </a:r>
            <a:r>
              <a:rPr lang="hu-HU" sz="2600" b="1" dirty="0">
                <a:cs typeface="Arial" panose="020B0604020202020204" pitchFamily="34" charset="0"/>
              </a:rPr>
              <a:t>	</a:t>
            </a:r>
            <a:r>
              <a:rPr lang="ru" sz="2600" b="1" dirty="0">
                <a:cs typeface="Arial" panose="020B0604020202020204" pitchFamily="34" charset="0"/>
              </a:rPr>
              <a:t>Ежегодный период открытой регистрации</a:t>
            </a:r>
          </a:p>
          <a:p>
            <a:pPr marL="0" indent="0" rtl="0">
              <a:buNone/>
            </a:pPr>
            <a:r>
              <a:rPr lang="ru" sz="2600" b="1" dirty="0">
                <a:cs typeface="Arial" panose="020B0604020202020204" pitchFamily="34" charset="0"/>
              </a:rPr>
              <a:t>Часть 6: </a:t>
            </a:r>
            <a:r>
              <a:rPr lang="hu-HU" sz="2600" b="1" dirty="0">
                <a:cs typeface="Arial" panose="020B0604020202020204" pitchFamily="34" charset="0"/>
              </a:rPr>
              <a:t>	</a:t>
            </a:r>
            <a:r>
              <a:rPr lang="ru" sz="2600" dirty="0">
                <a:cs typeface="Arial" panose="020B0604020202020204" pitchFamily="34" charset="0"/>
              </a:rPr>
              <a:t>Помощь людям с ограниченным доходом; 		Защитите себя и предотвратите </a:t>
            </a:r>
            <a:r>
              <a:rPr lang="hu-HU" sz="2600" dirty="0">
                <a:cs typeface="Arial" panose="020B0604020202020204" pitchFamily="34" charset="0"/>
              </a:rPr>
              <a:t>			</a:t>
            </a:r>
            <a:r>
              <a:rPr lang="ru" sz="2600" dirty="0">
                <a:cs typeface="Arial" panose="020B0604020202020204" pitchFamily="34" charset="0"/>
              </a:rPr>
              <a:t>мошенничество;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Обзор и ресурсы</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9108140" y="5196755"/>
            <a:ext cx="2574665" cy="1159595"/>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ru" sz="1700" dirty="0"/>
              <a:t>Более подробную информацию можно найти в </a:t>
            </a:r>
            <a:r>
              <a:rPr lang="ru" sz="1700" dirty="0">
                <a:hlinkClick r:id="rId3"/>
              </a:rPr>
              <a:t>справочнике Medicare &amp; You</a:t>
            </a:r>
            <a:r>
              <a:rPr lang="ru" sz="1700" dirty="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62</a:t>
            </a:fld>
            <a:endParaRPr lang="en-US" dirty="0"/>
          </a:p>
        </p:txBody>
      </p:sp>
      <p:pic>
        <p:nvPicPr>
          <p:cNvPr id="3" name="Picture 2">
            <a:extLst>
              <a:ext uri="{FF2B5EF4-FFF2-40B4-BE49-F238E27FC236}">
                <a16:creationId xmlns:a16="http://schemas.microsoft.com/office/drawing/2014/main" id="{EAE21F63-CF79-CFF8-A9B4-4E864B399D60}"/>
              </a:ext>
            </a:extLst>
          </p:cNvPr>
          <p:cNvPicPr>
            <a:picLocks noChangeAspect="1"/>
          </p:cNvPicPr>
          <p:nvPr/>
        </p:nvPicPr>
        <p:blipFill>
          <a:blip r:embed="rId4"/>
          <a:stretch>
            <a:fillRect/>
          </a:stretch>
        </p:blipFill>
        <p:spPr>
          <a:xfrm>
            <a:off x="9029849" y="1550171"/>
            <a:ext cx="2731245" cy="3535986"/>
          </a:xfrm>
          <a:prstGeom prst="rect">
            <a:avLst/>
          </a:prstGeom>
        </p:spPr>
      </p:pic>
    </p:spTree>
    <p:extLst>
      <p:ext uri="{BB962C8B-B14F-4D97-AF65-F5344CB8AC3E}">
        <p14:creationId xmlns:p14="http://schemas.microsoft.com/office/powerpoint/2010/main" val="2386754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Добро пожаловать в программу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63</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1902385" y="1624405"/>
            <a:ext cx="607896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ru" sz="21600" b="1" dirty="0"/>
              <a:t>Часть 5</a:t>
            </a:r>
          </a:p>
          <a:p>
            <a:pPr rtl="0">
              <a:spcAft>
                <a:spcPts val="600"/>
              </a:spcAft>
            </a:pPr>
            <a:r>
              <a:rPr lang="ru" sz="14400" dirty="0"/>
              <a:t>Программа Medicare, Часть D</a:t>
            </a:r>
          </a:p>
          <a:p>
            <a:pPr rtl="0">
              <a:spcAft>
                <a:spcPts val="600"/>
              </a:spcAft>
            </a:pPr>
            <a:r>
              <a:rPr lang="ru" sz="14400" dirty="0"/>
              <a:t>SeniorCare</a:t>
            </a:r>
            <a:endParaRPr lang="en-US" sz="14400" dirty="0"/>
          </a:p>
          <a:p>
            <a:pPr rtl="0">
              <a:spcAft>
                <a:spcPts val="600"/>
              </a:spcAft>
            </a:pPr>
            <a:r>
              <a:rPr lang="ru" sz="14400" dirty="0"/>
              <a:t>Ежегодный период открытой регистрации</a:t>
            </a:r>
          </a:p>
        </p:txBody>
      </p:sp>
      <p:pic>
        <p:nvPicPr>
          <p:cNvPr id="8"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73832E7E-38EB-49A7-9EF4-3E3A3E6427B9}"/>
              </a:ext>
            </a:extLst>
          </p:cNvPr>
          <p:cNvPicPr>
            <a:picLocks noChangeAspect="1" noChangeArrowheads="1"/>
          </p:cNvPicPr>
          <p:nvPr/>
        </p:nvPicPr>
        <p:blipFill>
          <a:blip r:embed="rId3" cstate="print"/>
          <a:srcRect/>
          <a:stretch>
            <a:fillRect/>
          </a:stretch>
        </p:blipFill>
        <p:spPr bwMode="auto">
          <a:xfrm>
            <a:off x="7238809" y="1624405"/>
            <a:ext cx="4457769" cy="4268879"/>
          </a:xfrm>
          <a:prstGeom prst="rect">
            <a:avLst/>
          </a:prstGeom>
          <a:noFill/>
          <a:effectLst>
            <a:softEdge rad="635000"/>
          </a:effectLst>
        </p:spPr>
      </p:pic>
      <p:pic>
        <p:nvPicPr>
          <p:cNvPr id="9" name="Picture 8">
            <a:extLst>
              <a:ext uri="{FF2B5EF4-FFF2-40B4-BE49-F238E27FC236}">
                <a16:creationId xmlns:a16="http://schemas.microsoft.com/office/drawing/2014/main" id="{311D29F8-F0F5-4EC5-8610-E584413D33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extLst>
      <p:ext uri="{BB962C8B-B14F-4D97-AF65-F5344CB8AC3E}">
        <p14:creationId xmlns:p14="http://schemas.microsoft.com/office/powerpoint/2010/main" val="2277135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Ваш выбор страхового покрытия</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667964" y="1242560"/>
            <a:ext cx="10852898" cy="5113790"/>
            <a:chOff x="-669636" y="1314822"/>
            <a:chExt cx="10852694" cy="5112830"/>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669636" y="1379338"/>
              <a:ext cx="4309126" cy="9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sz="2800" b="1" dirty="0">
                  <a:solidFill>
                    <a:srgbClr val="000000"/>
                  </a:solidFill>
                </a:rPr>
                <a:t>Оригинальная программа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476248" y="2503689"/>
              <a:ext cx="1543020"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a:solidFill>
                    <a:prstClr val="black"/>
                  </a:solidFill>
                </a:rPr>
                <a:t>Часть А</a:t>
              </a:r>
            </a:p>
            <a:p>
              <a:pPr algn="ctr" rtl="0">
                <a:defRPr/>
              </a:pPr>
              <a:r>
                <a:rPr lang="ru" sz="2000">
                  <a:solidFill>
                    <a:prstClr val="black"/>
                  </a:solidFill>
                </a:rPr>
                <a:t>Больничная страховка</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752431"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В</a:t>
              </a:r>
            </a:p>
            <a:p>
              <a:pPr algn="ctr" rtl="0">
                <a:defRPr/>
              </a:pPr>
              <a:r>
                <a:rPr lang="ru" sz="2000" dirty="0">
                  <a:solidFill>
                    <a:prstClr val="black"/>
                  </a:solidFill>
                </a:rPr>
                <a:t>Медицинская страховка</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b="1">
                  <a:solidFill>
                    <a:srgbClr val="000000"/>
                  </a:solidFill>
                </a:rPr>
                <a:t>Можете добавить</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160743" y="4369834"/>
              <a:ext cx="1965772" cy="180147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D</a:t>
              </a:r>
            </a:p>
            <a:p>
              <a:pPr algn="ctr" rtl="0">
                <a:defRPr/>
              </a:pPr>
              <a:r>
                <a:rPr lang="ru" sz="2000" dirty="0">
                  <a:solidFill>
                    <a:prstClr val="black"/>
                  </a:solidFill>
                </a:rPr>
                <a:t>Страховое покрытие рецептурных препаратов</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221" y="4337618"/>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white"/>
                  </a:solidFill>
                </a:rPr>
                <a:t>Полис дополнительного страхования Medicare (Medigap)</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1010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ru" sz="2800" b="1" dirty="0">
                  <a:solidFill>
                    <a:srgbClr val="000000"/>
                  </a:solidFill>
                </a:rPr>
                <a:t>или</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337583" y="1314822"/>
              <a:ext cx="484547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sz="2400" b="1" dirty="0">
                  <a:solidFill>
                    <a:srgbClr val="000000"/>
                  </a:solidFill>
                </a:rPr>
                <a:t> </a:t>
              </a:r>
              <a:r>
                <a:rPr lang="ru" sz="2800" b="1" dirty="0">
                  <a:solidFill>
                    <a:srgbClr val="000000"/>
                  </a:solidFill>
                </a:rPr>
                <a:t>План Medicare Advantage</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70573" y="2414303"/>
              <a:ext cx="3505134"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С</a:t>
              </a:r>
            </a:p>
            <a:p>
              <a:pPr algn="ctr" rtl="0">
                <a:defRPr/>
              </a:pPr>
              <a:r>
                <a:rPr lang="ru" sz="2000" dirty="0">
                  <a:solidFill>
                    <a:prstClr val="black"/>
                  </a:solidFill>
                </a:rPr>
                <a:t>Объединяет Часть А и Часть В</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ru" b="1">
                  <a:solidFill>
                    <a:srgbClr val="000000"/>
                  </a:solidFill>
                </a:rPr>
                <a:t>Может включать или вы можете добавить</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5" y="3999151"/>
              <a:ext cx="4405112" cy="2428501"/>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D</a:t>
              </a:r>
            </a:p>
            <a:p>
              <a:pPr algn="ctr" rtl="0">
                <a:defRPr/>
              </a:pPr>
              <a:r>
                <a:rPr lang="ru" sz="2000" dirty="0">
                  <a:solidFill>
                    <a:prstClr val="black"/>
                  </a:solidFill>
                </a:rPr>
                <a:t>Страховое покрытие рецептурных препаратов</a:t>
              </a:r>
            </a:p>
            <a:p>
              <a:pPr algn="ctr" rtl="0">
                <a:defRPr/>
              </a:pPr>
              <a:r>
                <a:rPr lang="ru" sz="2000" dirty="0">
                  <a:solidFill>
                    <a:prstClr val="black"/>
                  </a:solidFill>
                </a:rPr>
                <a:t>(Большинство планов Части C покрывают рецептурные препараты. Вы можете добавить покрытие лекарств к </a:t>
              </a:r>
              <a:r>
                <a:rPr lang="ru" sz="2000" b="1" dirty="0">
                  <a:solidFill>
                    <a:prstClr val="black"/>
                  </a:solidFill>
                </a:rPr>
                <a:t>некоторым</a:t>
              </a:r>
              <a:r>
                <a:rPr lang="ru" sz="2000" dirty="0">
                  <a:solidFill>
                    <a:prstClr val="black"/>
                  </a:solidFill>
                </a:rPr>
                <a:t> типам планов, если они еще </a:t>
              </a:r>
              <a:r>
                <a:rPr lang="ru" sz="2000" i="1" dirty="0">
                  <a:solidFill>
                    <a:prstClr val="black"/>
                  </a:solidFill>
                </a:rPr>
                <a:t>не</a:t>
              </a:r>
              <a:r>
                <a:rPr lang="ru" sz="2000" dirty="0">
                  <a:solidFill>
                    <a:prstClr val="black"/>
                  </a:solidFill>
                </a:rPr>
                <a:t> включены.)</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7" name="Slide Number Placeholder 26">
            <a:extLst>
              <a:ext uri="{FF2B5EF4-FFF2-40B4-BE49-F238E27FC236}">
                <a16:creationId xmlns:a16="http://schemas.microsoft.com/office/drawing/2014/main" id="{F8E21826-4954-4589-BDFC-E548A4F078A9}"/>
              </a:ext>
            </a:extLst>
          </p:cNvPr>
          <p:cNvSpPr>
            <a:spLocks noGrp="1"/>
          </p:cNvSpPr>
          <p:nvPr>
            <p:ph type="sldNum" sz="quarter" idx="12"/>
          </p:nvPr>
        </p:nvSpPr>
        <p:spPr/>
        <p:txBody>
          <a:bodyPr rtlCol="0"/>
          <a:lstStyle/>
          <a:p>
            <a:pPr rtl="0"/>
            <a:fld id="{844A7B69-93E2-4D34-896D-EFDD7F03AB74}" type="slidenum">
              <a:rPr lang="en-US" smtClean="0"/>
              <a:t>64</a:t>
            </a:fld>
            <a:endParaRPr lang="en-US"/>
          </a:p>
        </p:txBody>
      </p:sp>
      <p:sp>
        <p:nvSpPr>
          <p:cNvPr id="28" name="Oval 27">
            <a:extLst>
              <a:ext uri="{FF2B5EF4-FFF2-40B4-BE49-F238E27FC236}">
                <a16:creationId xmlns:a16="http://schemas.microsoft.com/office/drawing/2014/main" id="{E641F221-E2D4-4BD6-B382-4ADA54A2D079}"/>
              </a:ext>
            </a:extLst>
          </p:cNvPr>
          <p:cNvSpPr/>
          <p:nvPr/>
        </p:nvSpPr>
        <p:spPr>
          <a:xfrm>
            <a:off x="5133333" y="5682289"/>
            <a:ext cx="1982333" cy="843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dirty="0"/>
              <a:t>И/или </a:t>
            </a:r>
          </a:p>
          <a:p>
            <a:pPr algn="ctr" rtl="0"/>
            <a:r>
              <a:rPr lang="ru" dirty="0"/>
              <a:t>SeniorCare!</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778233" y="5326461"/>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289935" y="5310640"/>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65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D</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40BF32-EF9A-4DA2-8CDB-1C11303044BB}"/>
              </a:ext>
            </a:extLst>
          </p:cNvPr>
          <p:cNvSpPr/>
          <p:nvPr/>
        </p:nvSpPr>
        <p:spPr>
          <a:xfrm>
            <a:off x="2495871" y="1107996"/>
            <a:ext cx="8857929" cy="4744889"/>
          </a:xfrm>
          <a:prstGeom prst="rect">
            <a:avLst/>
          </a:prstGeom>
        </p:spPr>
        <p:txBody>
          <a:bodyPr wrap="square" rtlCol="0">
            <a:spAutoFit/>
          </a:bodyPr>
          <a:lstStyle/>
          <a:p>
            <a:pPr marL="219065" indent="-219065" defTabSz="514324" rtl="0">
              <a:spcBef>
                <a:spcPts val="1200"/>
              </a:spcBef>
              <a:buFont typeface="Wingdings" panose="05000000000000000000" pitchFamily="2" charset="2"/>
              <a:buChar char="§"/>
            </a:pPr>
            <a:r>
              <a:rPr lang="ru" sz="2800" dirty="0">
                <a:solidFill>
                  <a:prstClr val="black"/>
                </a:solidFill>
              </a:rPr>
              <a:t>Чтобы получить покрытие Части D, вы должны зарегистрироваться в плане Части D.</a:t>
            </a:r>
          </a:p>
          <a:p>
            <a:pPr marL="219065" indent="-219065" defTabSz="514324" rtl="0">
              <a:spcBef>
                <a:spcPts val="1200"/>
              </a:spcBef>
              <a:buFont typeface="Wingdings" panose="05000000000000000000" pitchFamily="2" charset="2"/>
              <a:buChar char="§"/>
            </a:pPr>
            <a:r>
              <a:rPr lang="ru" sz="2800" dirty="0">
                <a:solidFill>
                  <a:prstClr val="black"/>
                </a:solidFill>
              </a:rPr>
              <a:t>Покрывает рецептурные препараты.</a:t>
            </a:r>
          </a:p>
          <a:p>
            <a:pPr marL="219065" indent="-219065" defTabSz="514324" rtl="0">
              <a:spcBef>
                <a:spcPts val="1200"/>
              </a:spcBef>
              <a:buFont typeface="Wingdings" panose="05000000000000000000" pitchFamily="2" charset="2"/>
              <a:buChar char="§"/>
            </a:pPr>
            <a:r>
              <a:rPr lang="ru" sz="2800" dirty="0">
                <a:solidFill>
                  <a:prstClr val="black"/>
                </a:solidFill>
              </a:rPr>
              <a:t>Управление осуществляется частными компаниями, которые сотрудничают с Medicare.</a:t>
            </a:r>
          </a:p>
          <a:p>
            <a:pPr marL="219065" indent="-219065" defTabSz="514324" rtl="0">
              <a:spcBef>
                <a:spcPts val="1200"/>
              </a:spcBef>
              <a:buFont typeface="Wingdings" panose="05000000000000000000" pitchFamily="2" charset="2"/>
              <a:buChar char="§"/>
            </a:pPr>
            <a:r>
              <a:rPr lang="ru" sz="2800" dirty="0">
                <a:solidFill>
                  <a:prstClr val="black"/>
                </a:solidFill>
              </a:rPr>
              <a:t>Планы Части D предоставляются через:</a:t>
            </a:r>
          </a:p>
          <a:p>
            <a:pPr marL="591728" lvl="1" indent="-342900" defTabSz="514324" rtl="0">
              <a:spcBef>
                <a:spcPts val="451"/>
              </a:spcBef>
              <a:buFont typeface="Wingdings" panose="05000000000000000000" pitchFamily="2" charset="2"/>
              <a:buChar char="§"/>
            </a:pPr>
            <a:r>
              <a:rPr lang="ru" sz="2400" dirty="0"/>
              <a:t>Планы страхования рецептурных препаратов Medicare (PDP), которые работают с Оригинальной программой Medicare.</a:t>
            </a:r>
          </a:p>
          <a:p>
            <a:pPr marL="591728" lvl="1" indent="-342900" defTabSz="514324" rtl="0">
              <a:spcBef>
                <a:spcPts val="451"/>
              </a:spcBef>
              <a:spcAft>
                <a:spcPts val="1200"/>
              </a:spcAft>
              <a:buFont typeface="Wingdings" panose="05000000000000000000" pitchFamily="2" charset="2"/>
              <a:buChar char="§"/>
            </a:pPr>
            <a:r>
              <a:rPr lang="ru" sz="2400" dirty="0"/>
              <a:t>Планы страхования рецептурных препаратов Medicare Advantage (MA-PD).</a:t>
            </a: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268942" y="1891517"/>
            <a:ext cx="1770100" cy="2796314"/>
            <a:chOff x="6713150" y="1808184"/>
            <a:chExt cx="2305203" cy="2838736"/>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6713150" y="2678512"/>
              <a:ext cx="2305203" cy="1968408"/>
            </a:xfrm>
            <a:prstGeom prst="rect">
              <a:avLst/>
            </a:prstGeom>
            <a:noFill/>
          </p:spPr>
          <p:txBody>
            <a:bodyPr wrap="square" rtlCol="0">
              <a:spAutoFit/>
            </a:bodyPr>
            <a:lstStyle/>
            <a:p>
              <a:pPr algn="ctr" rtl="0"/>
              <a:r>
                <a:rPr lang="ru" sz="2000" b="1" dirty="0">
                  <a:solidFill>
                    <a:schemeClr val="tx2"/>
                  </a:solidFill>
                </a:rPr>
                <a:t>Часть D</a:t>
              </a:r>
            </a:p>
            <a:p>
              <a:pPr algn="ctr" rtl="0"/>
              <a:r>
                <a:rPr lang="ru" sz="2000" dirty="0">
                  <a:solidFill>
                    <a:schemeClr val="tx2"/>
                  </a:solidFill>
                </a:rPr>
                <a:t>Страховое покрытие рецептурных препаратов Medicare</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2757094" y="5750004"/>
            <a:ext cx="7225106"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defRPr/>
            </a:pPr>
            <a:r>
              <a:rPr lang="ru" sz="2400" dirty="0">
                <a:cs typeface="Arial" panose="020B0604020202020204" pitchFamily="34" charset="0"/>
              </a:rPr>
              <a:t>Вы можете сравнить планы и зарегистрироваться в плане на странице Поиск планов на </a:t>
            </a:r>
            <a:r>
              <a:rPr lang="ru" sz="2400" b="1" dirty="0">
                <a:solidFill>
                  <a:srgbClr val="000000"/>
                </a:solidFill>
                <a:cs typeface="Arial" panose="020B0604020202020204" pitchFamily="34" charset="0"/>
                <a:hlinkClick r:id="rId4"/>
              </a:rPr>
              <a:t>сайте www.medicare.gov.</a:t>
            </a:r>
            <a:endParaRPr lang="en-US" altLang="en-US" sz="2400" b="1" dirty="0">
              <a:solidFill>
                <a:srgbClr val="000000"/>
              </a:solidFill>
              <a:cs typeface="Arial" panose="020B0604020202020204" pitchFamily="34" charset="0"/>
            </a:endParaRPr>
          </a:p>
        </p:txBody>
      </p:sp>
    </p:spTree>
    <p:extLst>
      <p:ext uri="{BB962C8B-B14F-4D97-AF65-F5344CB8AC3E}">
        <p14:creationId xmlns:p14="http://schemas.microsoft.com/office/powerpoint/2010/main" val="1092381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D</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171" y="1212575"/>
            <a:ext cx="659367" cy="584775"/>
          </a:xfrm>
          <a:prstGeom prst="rect">
            <a:avLst/>
          </a:prstGeom>
        </p:spPr>
      </p:pic>
      <p:sp>
        <p:nvSpPr>
          <p:cNvPr id="2" name="Rectangle 1">
            <a:extLst>
              <a:ext uri="{FF2B5EF4-FFF2-40B4-BE49-F238E27FC236}">
                <a16:creationId xmlns:a16="http://schemas.microsoft.com/office/drawing/2014/main" id="{D740BF32-EF9A-4DA2-8CDB-1C11303044BB}"/>
              </a:ext>
            </a:extLst>
          </p:cNvPr>
          <p:cNvSpPr/>
          <p:nvPr/>
        </p:nvSpPr>
        <p:spPr>
          <a:xfrm>
            <a:off x="1391536" y="1212575"/>
            <a:ext cx="8587168" cy="584775"/>
          </a:xfrm>
          <a:prstGeom prst="rect">
            <a:avLst/>
          </a:prstGeom>
        </p:spPr>
        <p:txBody>
          <a:bodyPr wrap="square" rtlCol="0">
            <a:spAutoFit/>
          </a:bodyPr>
          <a:lstStyle/>
          <a:p>
            <a:pPr defTabSz="514324" rtl="0">
              <a:spcBef>
                <a:spcPts val="451"/>
              </a:spcBef>
              <a:spcAft>
                <a:spcPts val="1800"/>
              </a:spcAft>
            </a:pPr>
            <a:r>
              <a:rPr lang="ru" sz="3200" b="1">
                <a:solidFill>
                  <a:prstClr val="black"/>
                </a:solidFill>
                <a:latin typeface="Arial" panose="020B0604020202020204" pitchFamily="34" charset="0"/>
                <a:cs typeface="Arial" panose="020B0604020202020204" pitchFamily="34" charset="0"/>
              </a:rPr>
              <a:t>Возможности регистрации</a:t>
            </a:r>
            <a:endParaRPr lang="en-US" sz="3200" dirty="0">
              <a:solidFill>
                <a:prstClr val="black"/>
              </a:solidFill>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6633D04-FEBA-438E-B6C0-4C3095812688}"/>
              </a:ext>
            </a:extLst>
          </p:cNvPr>
          <p:cNvSpPr>
            <a:spLocks noGrp="1"/>
          </p:cNvSpPr>
          <p:nvPr>
            <p:ph type="sldNum" sz="quarter" idx="12"/>
          </p:nvPr>
        </p:nvSpPr>
        <p:spPr>
          <a:xfrm>
            <a:off x="8035413" y="6385847"/>
            <a:ext cx="2743200" cy="365125"/>
          </a:xfrm>
        </p:spPr>
        <p:txBody>
          <a:bodyPr rtlCol="0"/>
          <a:lstStyle/>
          <a:p>
            <a:pPr rtl="0"/>
            <a:fld id="{844A7B69-93E2-4D34-896D-EFDD7F03AB74}" type="slidenum">
              <a:rPr lang="en-US" smtClean="0"/>
              <a:t>66</a:t>
            </a:fld>
            <a:endParaRPr lang="en-US"/>
          </a:p>
        </p:txBody>
      </p:sp>
      <p:graphicFrame>
        <p:nvGraphicFramePr>
          <p:cNvPr id="3" name="Diagram 2">
            <a:extLst>
              <a:ext uri="{FF2B5EF4-FFF2-40B4-BE49-F238E27FC236}">
                <a16:creationId xmlns:a16="http://schemas.microsoft.com/office/drawing/2014/main" id="{EF95344B-64B5-498E-B2A8-E3F00BA36E45}"/>
              </a:ext>
            </a:extLst>
          </p:cNvPr>
          <p:cNvGraphicFramePr/>
          <p:nvPr>
            <p:extLst>
              <p:ext uri="{D42A27DB-BD31-4B8C-83A1-F6EECF244321}">
                <p14:modId xmlns:p14="http://schemas.microsoft.com/office/powerpoint/2010/main" val="619094600"/>
              </p:ext>
            </p:extLst>
          </p:nvPr>
        </p:nvGraphicFramePr>
        <p:xfrm>
          <a:off x="1391536" y="1872432"/>
          <a:ext cx="9685540" cy="4760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3586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D – Расходы </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785878" y="1403590"/>
            <a:ext cx="1617569" cy="2488537"/>
            <a:chOff x="7108784" y="1808184"/>
            <a:chExt cx="1909568" cy="2526290"/>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655962"/>
            </a:xfrm>
            <a:prstGeom prst="rect">
              <a:avLst/>
            </a:prstGeom>
            <a:noFill/>
          </p:spPr>
          <p:txBody>
            <a:bodyPr wrap="square" rtlCol="0">
              <a:spAutoFit/>
            </a:bodyPr>
            <a:lstStyle/>
            <a:p>
              <a:pPr algn="ctr" rtl="0"/>
              <a:r>
                <a:rPr lang="ru" sz="2000" b="1">
                  <a:solidFill>
                    <a:schemeClr val="tx2"/>
                  </a:solidFill>
                </a:rPr>
                <a:t>Часть D</a:t>
              </a:r>
            </a:p>
            <a:p>
              <a:pPr algn="ctr" rtl="0"/>
              <a:r>
                <a:rPr lang="ru" sz="2000">
                  <a:solidFill>
                    <a:schemeClr val="tx2"/>
                  </a:solidFill>
                </a:rPr>
                <a:t>Страховое покрытие рецептурных препаратов Medicare</a:t>
              </a:r>
            </a:p>
          </p:txBody>
        </p:sp>
      </p:grpSp>
      <p:sp>
        <p:nvSpPr>
          <p:cNvPr id="7" name="Slide Number Placeholder 6">
            <a:extLst>
              <a:ext uri="{FF2B5EF4-FFF2-40B4-BE49-F238E27FC236}">
                <a16:creationId xmlns:a16="http://schemas.microsoft.com/office/drawing/2014/main" id="{47B96D34-B429-4D97-A599-6B02A096C1B5}"/>
              </a:ext>
            </a:extLst>
          </p:cNvPr>
          <p:cNvSpPr>
            <a:spLocks noGrp="1"/>
          </p:cNvSpPr>
          <p:nvPr>
            <p:ph type="sldNum" sz="quarter" idx="12"/>
          </p:nvPr>
        </p:nvSpPr>
        <p:spPr/>
        <p:txBody>
          <a:bodyPr rtlCol="0"/>
          <a:lstStyle/>
          <a:p>
            <a:pPr rtl="0"/>
            <a:fld id="{844A7B69-93E2-4D34-896D-EFDD7F03AB74}" type="slidenum">
              <a:rPr lang="en-US" smtClean="0"/>
              <a:t>67</a:t>
            </a:fld>
            <a:endParaRPr lang="en-US"/>
          </a:p>
        </p:txBody>
      </p:sp>
      <p:sp>
        <p:nvSpPr>
          <p:cNvPr id="9" name="Rectangle 8">
            <a:extLst>
              <a:ext uri="{FF2B5EF4-FFF2-40B4-BE49-F238E27FC236}">
                <a16:creationId xmlns:a16="http://schemas.microsoft.com/office/drawing/2014/main" id="{D49BCBE8-A79F-4771-90B6-A37C2DDED4AF}"/>
              </a:ext>
            </a:extLst>
          </p:cNvPr>
          <p:cNvSpPr/>
          <p:nvPr/>
        </p:nvSpPr>
        <p:spPr>
          <a:xfrm>
            <a:off x="2743200" y="1107996"/>
            <a:ext cx="9139570" cy="5685852"/>
          </a:xfrm>
          <a:prstGeom prst="rect">
            <a:avLst/>
          </a:prstGeom>
        </p:spPr>
        <p:txBody>
          <a:bodyPr wrap="square" rtlCol="0">
            <a:spAutoFit/>
          </a:bodyPr>
          <a:lstStyle/>
          <a:p>
            <a:pPr lvl="1" rtl="0">
              <a:lnSpc>
                <a:spcPct val="80000"/>
              </a:lnSpc>
              <a:spcAft>
                <a:spcPts val="1200"/>
              </a:spcAft>
            </a:pPr>
            <a:r>
              <a:rPr lang="ru" sz="2400" b="1" dirty="0">
                <a:latin typeface="Arial" panose="020B0604020202020204" pitchFamily="34" charset="0"/>
                <a:cs typeface="Arial" panose="020B0604020202020204" pitchFamily="34" charset="0"/>
              </a:rPr>
              <a:t>Страховые взносы, вычитаемые франшизы и доплаты или сострахование</a:t>
            </a:r>
          </a:p>
          <a:p>
            <a:pPr marL="1257300" lvl="2" indent="-342900" rtl="0">
              <a:lnSpc>
                <a:spcPct val="80000"/>
              </a:lnSpc>
              <a:spcAft>
                <a:spcPts val="1200"/>
              </a:spcAft>
              <a:buFont typeface="Wingdings" panose="05000000000000000000" pitchFamily="2" charset="2"/>
              <a:buChar char="§"/>
            </a:pPr>
            <a:r>
              <a:rPr lang="ru" sz="2400" b="1" dirty="0">
                <a:cs typeface="Arial" charset="0"/>
              </a:rPr>
              <a:t>Стоимость варьируется в зависимости от плана и меняется</a:t>
            </a:r>
            <a:r>
              <a:rPr lang="ru" sz="2400" dirty="0">
                <a:cs typeface="Arial" charset="0"/>
              </a:rPr>
              <a:t> </a:t>
            </a:r>
            <a:r>
              <a:rPr lang="ru" sz="2400" b="1" dirty="0">
                <a:cs typeface="Arial" charset="0"/>
              </a:rPr>
              <a:t> </a:t>
            </a:r>
            <a:r>
              <a:rPr lang="ru" sz="2400" dirty="0">
                <a:cs typeface="Arial" charset="0"/>
              </a:rPr>
              <a:t>каждый год.</a:t>
            </a:r>
          </a:p>
          <a:p>
            <a:pPr marL="1257300" lvl="2" indent="-342900" rtl="0">
              <a:lnSpc>
                <a:spcPct val="80000"/>
              </a:lnSpc>
              <a:spcAft>
                <a:spcPts val="3000"/>
              </a:spcAft>
              <a:buFont typeface="Wingdings" panose="05000000000000000000" pitchFamily="2" charset="2"/>
              <a:buChar char="§"/>
            </a:pPr>
            <a:r>
              <a:rPr lang="ru" sz="2400" dirty="0">
                <a:cs typeface="Arial" charset="0"/>
              </a:rPr>
              <a:t>Доплаты и совместное страхование зависят от препарата, плана и аптеки.  </a:t>
            </a:r>
          </a:p>
          <a:p>
            <a:pPr lvl="1" rtl="0">
              <a:lnSpc>
                <a:spcPct val="80000"/>
              </a:lnSpc>
              <a:spcAft>
                <a:spcPts val="1200"/>
              </a:spcAft>
            </a:pPr>
            <a:r>
              <a:rPr lang="ru" sz="2400" b="1" dirty="0">
                <a:latin typeface="Arial" panose="020B0604020202020204" pitchFamily="34" charset="0"/>
                <a:cs typeface="Arial" panose="020B0604020202020204" pitchFamily="34" charset="0"/>
              </a:rPr>
              <a:t>Сумма ежемесячной корректировки, связанная с доходом (IRMAA)</a:t>
            </a:r>
          </a:p>
          <a:p>
            <a:pPr lvl="2" rtl="0">
              <a:lnSpc>
                <a:spcPct val="80000"/>
              </a:lnSpc>
              <a:spcAft>
                <a:spcPts val="1200"/>
              </a:spcAft>
            </a:pPr>
            <a:r>
              <a:rPr lang="ru" sz="2400" b="1" dirty="0">
                <a:cs typeface="Arial" charset="0"/>
              </a:rPr>
              <a:t>Люди с более высоким уровнем дохода будут платить более высокие страховые взносы по части D. </a:t>
            </a:r>
          </a:p>
          <a:p>
            <a:pPr lvl="2" rtl="0">
              <a:lnSpc>
                <a:spcPct val="80000"/>
              </a:lnSpc>
              <a:spcAft>
                <a:spcPts val="1200"/>
              </a:spcAft>
            </a:pPr>
            <a:r>
              <a:rPr lang="ru" sz="2400" dirty="0">
                <a:cs typeface="Arial" charset="0"/>
              </a:rPr>
              <a:t>За основу берется сумма из налоговой отчетности, внесенная два года тому. </a:t>
            </a:r>
            <a:br>
              <a:rPr lang="en-US" altLang="en-US" sz="2400" dirty="0">
                <a:cs typeface="Arial" charset="0"/>
              </a:rPr>
            </a:br>
            <a:r>
              <a:rPr lang="ru" sz="2400" dirty="0">
                <a:cs typeface="Arial" charset="0"/>
              </a:rPr>
              <a:t>(т.е. сумма за 2023 год основана на налоговой декларации за 2021 год.)</a:t>
            </a:r>
          </a:p>
          <a:p>
            <a:pPr lvl="1" rtl="0">
              <a:lnSpc>
                <a:spcPct val="80000"/>
              </a:lnSpc>
            </a:pPr>
            <a:endParaRPr lang="en-US" altLang="en-US" sz="2400" dirty="0">
              <a:cs typeface="Arial" charset="0"/>
            </a:endParaRPr>
          </a:p>
        </p:txBody>
      </p:sp>
      <p:sp>
        <p:nvSpPr>
          <p:cNvPr id="8" name="Rectangle: Rounded Corners 7">
            <a:extLst>
              <a:ext uri="{FF2B5EF4-FFF2-40B4-BE49-F238E27FC236}">
                <a16:creationId xmlns:a16="http://schemas.microsoft.com/office/drawing/2014/main" id="{C6408F1F-3AE2-4534-B886-1F8CB4F2EF25}"/>
              </a:ext>
            </a:extLst>
          </p:cNvPr>
          <p:cNvSpPr/>
          <p:nvPr/>
        </p:nvSpPr>
        <p:spPr>
          <a:xfrm>
            <a:off x="309230" y="4187721"/>
            <a:ext cx="2743200" cy="216862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sz="2400"/>
              <a:t>Расходы меняются каждый год. </a:t>
            </a:r>
            <a:br>
              <a:rPr lang="en-US" sz="2400" dirty="0"/>
            </a:br>
            <a:r>
              <a:rPr lang="ru" sz="2400" b="1"/>
              <a:t>См. текущие расходы на сайте </a:t>
            </a:r>
            <a:r>
              <a:rPr lang="ru" sz="2400" b="1">
                <a:solidFill>
                  <a:schemeClr val="bg1"/>
                </a:solidFill>
                <a:hlinkClick r:id="rId4">
                  <a:extLst>
                    <a:ext uri="{A12FA001-AC4F-418D-AE19-62706E023703}">
                      <ahyp:hlinkClr xmlns:ahyp="http://schemas.microsoft.com/office/drawing/2018/hyperlinkcolor" val="tx"/>
                    </a:ext>
                  </a:extLst>
                </a:hlinkClick>
              </a:rPr>
              <a:t>medicare.gov</a:t>
            </a:r>
            <a:r>
              <a:rPr lang="ru" sz="2400" b="1"/>
              <a:t>.</a:t>
            </a:r>
          </a:p>
        </p:txBody>
      </p:sp>
    </p:spTree>
    <p:extLst>
      <p:ext uri="{BB962C8B-B14F-4D97-AF65-F5344CB8AC3E}">
        <p14:creationId xmlns:p14="http://schemas.microsoft.com/office/powerpoint/2010/main" val="18674645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68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D – Расходы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528493" y="1197227"/>
            <a:ext cx="6421313" cy="5738174"/>
          </a:xfrm>
          <a:prstGeom prst="rect">
            <a:avLst/>
          </a:prstGeom>
        </p:spPr>
        <p:txBody>
          <a:bodyPr wrap="square" rtlCol="0">
            <a:spAutoFit/>
          </a:bodyPr>
          <a:lstStyle/>
          <a:p>
            <a:pPr marL="796925" lvl="1" rtl="0">
              <a:lnSpc>
                <a:spcPct val="80000"/>
              </a:lnSpc>
              <a:spcAft>
                <a:spcPts val="1200"/>
              </a:spcAft>
            </a:pPr>
            <a:r>
              <a:rPr lang="ru" sz="2400" b="1" dirty="0">
                <a:latin typeface="Arial" panose="020B0604020202020204" pitchFamily="34" charset="0"/>
                <a:cs typeface="Arial" panose="020B0604020202020204" pitchFamily="34" charset="0"/>
              </a:rPr>
              <a:t>Штраф за позднюю регистрацию</a:t>
            </a:r>
          </a:p>
          <a:p>
            <a:pPr marL="796925" lvl="2" indent="-342900" rtl="0">
              <a:lnSpc>
                <a:spcPct val="80000"/>
              </a:lnSpc>
              <a:spcAft>
                <a:spcPts val="1200"/>
              </a:spcAft>
              <a:buFont typeface="Wingdings" panose="05000000000000000000" pitchFamily="2" charset="2"/>
              <a:buChar char="§"/>
            </a:pPr>
            <a:r>
              <a:rPr lang="ru" sz="2400" dirty="0">
                <a:solidFill>
                  <a:srgbClr val="C00000"/>
                </a:solidFill>
                <a:cs typeface="Arial" charset="0"/>
              </a:rPr>
              <a:t>Вы можете заплатить штраф за позднюю регистрацию, если вы не зарегистрировались в части D в течение периода первоначальной регистрации </a:t>
            </a:r>
            <a:r>
              <a:rPr lang="ru" sz="2400" dirty="0">
                <a:cs typeface="Arial" charset="0"/>
              </a:rPr>
              <a:t>и не имели другого </a:t>
            </a:r>
            <a:r>
              <a:rPr lang="ru" sz="2400" b="1" dirty="0">
                <a:cs typeface="Arial" charset="0"/>
              </a:rPr>
              <a:t>внушающего доверие страхового покрытия</a:t>
            </a:r>
            <a:r>
              <a:rPr lang="ru" sz="2400" dirty="0">
                <a:cs typeface="Arial" charset="0"/>
              </a:rPr>
              <a:t>*. </a:t>
            </a:r>
          </a:p>
          <a:p>
            <a:pPr marL="796925" lvl="2" indent="-342900" rtl="0">
              <a:lnSpc>
                <a:spcPct val="80000"/>
              </a:lnSpc>
              <a:spcAft>
                <a:spcPts val="1200"/>
              </a:spcAft>
              <a:buFont typeface="Wingdings" panose="05000000000000000000" pitchFamily="2" charset="2"/>
              <a:buChar char="§"/>
            </a:pPr>
            <a:r>
              <a:rPr lang="ru" sz="2400" dirty="0">
                <a:cs typeface="Arial" charset="0"/>
              </a:rPr>
              <a:t>Штраф составляет 1% от среднего национального ежемесячного страхового взноса за каждый месяц задержки регистрации.</a:t>
            </a:r>
          </a:p>
          <a:p>
            <a:pPr marL="796925" lvl="2" indent="-342900" rtl="0">
              <a:lnSpc>
                <a:spcPct val="80000"/>
              </a:lnSpc>
              <a:spcAft>
                <a:spcPts val="1200"/>
              </a:spcAft>
              <a:buFont typeface="Wingdings" panose="05000000000000000000" pitchFamily="2" charset="2"/>
              <a:buChar char="§"/>
            </a:pPr>
            <a:r>
              <a:rPr lang="ru" sz="2400" dirty="0">
                <a:cs typeface="Arial" charset="0"/>
              </a:rPr>
              <a:t>Штраф будет добавлен к вашему ежемесячному страховому взносу, если и когда вы зарегистрируетесь в плане Части D, и будет действовать до тех пор, пока вы зарегистрированы.</a:t>
            </a:r>
          </a:p>
          <a:p>
            <a:pPr lvl="1" rtl="0">
              <a:lnSpc>
                <a:spcPct val="80000"/>
              </a:lnSpc>
            </a:pPr>
            <a:endParaRPr lang="en-US" altLang="en-US" sz="2400" dirty="0">
              <a:cs typeface="Arial" charset="0"/>
            </a:endParaRPr>
          </a:p>
        </p:txBody>
      </p:sp>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493" y="1350389"/>
            <a:ext cx="632106" cy="526583"/>
          </a:xfrm>
          <a:prstGeom prst="rect">
            <a:avLst/>
          </a:prstGeom>
        </p:spPr>
      </p:pic>
      <p:sp>
        <p:nvSpPr>
          <p:cNvPr id="2" name="Rectangle: Rounded Corners 1">
            <a:extLst>
              <a:ext uri="{FF2B5EF4-FFF2-40B4-BE49-F238E27FC236}">
                <a16:creationId xmlns:a16="http://schemas.microsoft.com/office/drawing/2014/main" id="{6226F08B-DEF7-405A-8F2E-561B85D528B4}"/>
              </a:ext>
            </a:extLst>
          </p:cNvPr>
          <p:cNvSpPr/>
          <p:nvPr/>
        </p:nvSpPr>
        <p:spPr>
          <a:xfrm>
            <a:off x="6949806" y="1355800"/>
            <a:ext cx="5080829" cy="522429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rtl="0">
              <a:lnSpc>
                <a:spcPct val="80000"/>
              </a:lnSpc>
              <a:spcBef>
                <a:spcPts val="600"/>
              </a:spcBef>
              <a:spcAft>
                <a:spcPts val="1200"/>
              </a:spcAft>
            </a:pPr>
            <a:r>
              <a:rPr lang="ru" sz="2800" b="1" dirty="0">
                <a:cs typeface="Arial" panose="020B0604020202020204" pitchFamily="34" charset="0"/>
              </a:rPr>
              <a:t>* </a:t>
            </a:r>
            <a:r>
              <a:rPr lang="ru" sz="2400" b="1" dirty="0">
                <a:cs typeface="Arial" panose="020B0604020202020204" pitchFamily="34" charset="0"/>
              </a:rPr>
              <a:t>Надежное страховое покрытие: </a:t>
            </a:r>
            <a:r>
              <a:rPr lang="ru" sz="2400" dirty="0">
                <a:cs typeface="Arial" panose="020B0604020202020204" pitchFamily="34" charset="0"/>
              </a:rPr>
              <a:t>Покрытие рецептурных препаратов, которое, как ожидается, будет в среднем оплачиваться как минимум столько же, сколько стандартное покрытие части D Medicare, например: </a:t>
            </a:r>
            <a:endParaRPr lang="en-US" altLang="en-US" sz="2400" b="1" dirty="0">
              <a:cs typeface="Arial" panose="020B0604020202020204" pitchFamily="34" charset="0"/>
            </a:endParaRPr>
          </a:p>
          <a:p>
            <a:pPr marL="796925" lvl="3" indent="-342900" rtl="0">
              <a:lnSpc>
                <a:spcPct val="80000"/>
              </a:lnSpc>
              <a:spcAft>
                <a:spcPts val="600"/>
              </a:spcAft>
              <a:buFont typeface="Wingdings" panose="05000000000000000000" pitchFamily="2" charset="2"/>
              <a:buChar char="§"/>
            </a:pPr>
            <a:r>
              <a:rPr lang="ru" sz="2400" dirty="0">
                <a:cs typeface="Arial" panose="020B0604020202020204" pitchFamily="34" charset="0"/>
              </a:rPr>
              <a:t>Покрытие лекарств Администрацией по делам ветеранов (VA)</a:t>
            </a:r>
          </a:p>
          <a:p>
            <a:pPr marL="796925" lvl="3" indent="-342900" rtl="0">
              <a:lnSpc>
                <a:spcPct val="80000"/>
              </a:lnSpc>
              <a:spcAft>
                <a:spcPts val="600"/>
              </a:spcAft>
              <a:buFont typeface="Wingdings" panose="05000000000000000000" pitchFamily="2" charset="2"/>
              <a:buChar char="§"/>
            </a:pPr>
            <a:r>
              <a:rPr lang="ru" sz="2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SeniorCare</a:t>
            </a:r>
            <a:endParaRPr lang="en-US" altLang="en-US" sz="2400" dirty="0">
              <a:solidFill>
                <a:schemeClr val="bg1"/>
              </a:solidFill>
              <a:cs typeface="Arial" panose="020B0604020202020204" pitchFamily="34" charset="0"/>
            </a:endParaRPr>
          </a:p>
          <a:p>
            <a:pPr marL="796925" lvl="3" indent="-342900" rtl="0">
              <a:lnSpc>
                <a:spcPct val="80000"/>
              </a:lnSpc>
              <a:spcAft>
                <a:spcPts val="600"/>
              </a:spcAft>
              <a:buFont typeface="Wingdings" panose="05000000000000000000" pitchFamily="2" charset="2"/>
              <a:buChar char="§"/>
            </a:pPr>
            <a:r>
              <a:rPr lang="ru" sz="2400" dirty="0">
                <a:cs typeface="Arial" panose="020B0604020202020204" pitchFamily="34" charset="0"/>
              </a:rPr>
              <a:t>Некоторые виды страхового покрытия </a:t>
            </a:r>
            <a:r>
              <a:rPr lang="ru" sz="2800" dirty="0">
                <a:cs typeface="Arial" panose="020B0604020202020204" pitchFamily="34" charset="0"/>
              </a:rPr>
              <a:t>работодателя (необходимо спросить)</a:t>
            </a:r>
            <a:endParaRPr lang="en-US" altLang="en-US" sz="2800" dirty="0">
              <a:cs typeface="Arial" charset="0"/>
            </a:endParaRPr>
          </a:p>
        </p:txBody>
      </p:sp>
    </p:spTree>
    <p:extLst>
      <p:ext uri="{BB962C8B-B14F-4D97-AF65-F5344CB8AC3E}">
        <p14:creationId xmlns:p14="http://schemas.microsoft.com/office/powerpoint/2010/main" val="221709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D – Расходы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11" name="Flowchart: Process 10">
            <a:extLst>
              <a:ext uri="{FF2B5EF4-FFF2-40B4-BE49-F238E27FC236}">
                <a16:creationId xmlns:a16="http://schemas.microsoft.com/office/drawing/2014/main" id="{20C9B6D5-4C3A-4809-95AD-A22A2E1B2509}"/>
              </a:ext>
            </a:extLst>
          </p:cNvPr>
          <p:cNvSpPr/>
          <p:nvPr/>
        </p:nvSpPr>
        <p:spPr>
          <a:xfrm>
            <a:off x="3449155" y="4144765"/>
            <a:ext cx="2392362" cy="1236762"/>
          </a:xfrm>
          <a:prstGeom prst="flowChartProcess">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800" b="1" dirty="0">
                <a:solidFill>
                  <a:schemeClr val="accent1">
                    <a:lumMod val="50000"/>
                  </a:schemeClr>
                </a:solidFill>
              </a:rPr>
              <a:t>Первоначальное покрытие </a:t>
            </a:r>
          </a:p>
          <a:p>
            <a:pPr algn="ctr" rtl="0">
              <a:defRPr/>
            </a:pPr>
            <a:r>
              <a:rPr lang="ru" sz="2800" b="1" dirty="0">
                <a:solidFill>
                  <a:schemeClr val="accent1">
                    <a:lumMod val="50000"/>
                  </a:schemeClr>
                </a:solidFill>
              </a:rPr>
              <a:t>Период</a:t>
            </a:r>
          </a:p>
        </p:txBody>
      </p:sp>
      <p:sp>
        <p:nvSpPr>
          <p:cNvPr id="13" name="Right Arrow 5">
            <a:extLst>
              <a:ext uri="{FF2B5EF4-FFF2-40B4-BE49-F238E27FC236}">
                <a16:creationId xmlns:a16="http://schemas.microsoft.com/office/drawing/2014/main" id="{372600DF-7CB9-4F13-BB18-1850F1B3EBFF}"/>
              </a:ext>
            </a:extLst>
          </p:cNvPr>
          <p:cNvSpPr/>
          <p:nvPr/>
        </p:nvSpPr>
        <p:spPr>
          <a:xfrm>
            <a:off x="5827746" y="3794716"/>
            <a:ext cx="3801446" cy="1691485"/>
          </a:xfrm>
          <a:prstGeom prst="rightArrow">
            <a:avLst>
              <a:gd name="adj1" fmla="val 59249"/>
              <a:gd name="adj2" fmla="val 50925"/>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800" b="1" dirty="0">
                <a:solidFill>
                  <a:schemeClr val="bg1"/>
                </a:solidFill>
              </a:rPr>
              <a:t>Катастрофический период</a:t>
            </a:r>
          </a:p>
        </p:txBody>
      </p:sp>
      <p:sp>
        <p:nvSpPr>
          <p:cNvPr id="14" name="TextBox 17">
            <a:extLst>
              <a:ext uri="{FF2B5EF4-FFF2-40B4-BE49-F238E27FC236}">
                <a16:creationId xmlns:a16="http://schemas.microsoft.com/office/drawing/2014/main" id="{2AFEB7BE-C575-44CF-B276-47F2587BF619}"/>
              </a:ext>
            </a:extLst>
          </p:cNvPr>
          <p:cNvSpPr txBox="1">
            <a:spLocks noChangeArrowheads="1"/>
          </p:cNvSpPr>
          <p:nvPr/>
        </p:nvSpPr>
        <p:spPr bwMode="auto">
          <a:xfrm>
            <a:off x="3449155" y="5380380"/>
            <a:ext cx="2392362" cy="1323439"/>
          </a:xfrm>
          <a:prstGeom prst="rect">
            <a:avLst/>
          </a:prstGeom>
          <a:noFill/>
          <a:ln w="2857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rtlCol="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ru-RU" sz="2000" dirty="0">
                <a:latin typeface="+mn-lt"/>
              </a:rPr>
              <a:t>Вы платите фиксированную годовую сумму за все лекарства</a:t>
            </a:r>
            <a:endParaRPr lang="ru" sz="2000" dirty="0">
              <a:latin typeface="+mn-lt"/>
            </a:endParaRPr>
          </a:p>
        </p:txBody>
      </p:sp>
      <p:sp>
        <p:nvSpPr>
          <p:cNvPr id="16" name="TextBox 25">
            <a:extLst>
              <a:ext uri="{FF2B5EF4-FFF2-40B4-BE49-F238E27FC236}">
                <a16:creationId xmlns:a16="http://schemas.microsoft.com/office/drawing/2014/main" id="{85E907B8-DA13-402A-A9BF-AB8045F357E9}"/>
              </a:ext>
            </a:extLst>
          </p:cNvPr>
          <p:cNvSpPr txBox="1">
            <a:spLocks noChangeArrowheads="1"/>
          </p:cNvSpPr>
          <p:nvPr/>
        </p:nvSpPr>
        <p:spPr bwMode="auto">
          <a:xfrm>
            <a:off x="5862080" y="5646719"/>
            <a:ext cx="2946017" cy="646331"/>
          </a:xfrm>
          <a:prstGeom prst="rect">
            <a:avLst/>
          </a:prstGeom>
          <a:noFill/>
          <a:ln w="2857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600"/>
              </a:spcAft>
            </a:pPr>
            <a:r>
              <a:rPr lang="ru-RU" dirty="0"/>
              <a:t>Ваша доплата составляет 0 долларов</a:t>
            </a:r>
            <a:endParaRPr lang="en-US" altLang="en-US" sz="2400" dirty="0">
              <a:latin typeface="+mn-lt"/>
            </a:endParaRPr>
          </a:p>
        </p:txBody>
      </p:sp>
      <p:sp>
        <p:nvSpPr>
          <p:cNvPr id="17" name="Rectangle 16">
            <a:extLst>
              <a:ext uri="{FF2B5EF4-FFF2-40B4-BE49-F238E27FC236}">
                <a16:creationId xmlns:a16="http://schemas.microsoft.com/office/drawing/2014/main" id="{20BC3CF8-F734-4B20-BEBF-F4B78A5F164C}"/>
              </a:ext>
            </a:extLst>
          </p:cNvPr>
          <p:cNvSpPr/>
          <p:nvPr/>
        </p:nvSpPr>
        <p:spPr>
          <a:xfrm>
            <a:off x="1089304" y="2247002"/>
            <a:ext cx="2970830" cy="1200329"/>
          </a:xfrm>
          <a:prstGeom prst="rect">
            <a:avLst/>
          </a:prstGeom>
          <a:noFill/>
        </p:spPr>
        <p:txBody>
          <a:bodyPr wrap="square" rtlCol="0">
            <a:spAutoFit/>
          </a:bodyPr>
          <a:lstStyle/>
          <a:p>
            <a:pPr algn="ctr" rtl="0">
              <a:defRPr/>
            </a:pPr>
            <a:r>
              <a:rPr lang="en-US"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C</a:t>
            </a:r>
            <a:r>
              <a:rPr lang="ru"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оответствуют вычитаемой франшизе</a:t>
            </a:r>
            <a:endParaRPr lang="en-US"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D608DAA-32FF-48F5-B1DC-5B84CA64505D}"/>
              </a:ext>
            </a:extLst>
          </p:cNvPr>
          <p:cNvSpPr/>
          <p:nvPr/>
        </p:nvSpPr>
        <p:spPr>
          <a:xfrm>
            <a:off x="3986229" y="2064538"/>
            <a:ext cx="3045661" cy="1569660"/>
          </a:xfrm>
          <a:prstGeom prst="rect">
            <a:avLst/>
          </a:prstGeom>
          <a:noFill/>
        </p:spPr>
        <p:txBody>
          <a:bodyPr wrap="square" rtlCol="0">
            <a:spAutoFit/>
          </a:bodyPr>
          <a:lstStyle/>
          <a:p>
            <a:pPr algn="ctr" rtl="0">
              <a:defRPr/>
            </a:pPr>
            <a:r>
              <a:rPr lang="ru"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Общая стоимость препаратов </a:t>
            </a:r>
            <a:r>
              <a:rPr lang="ru"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достигает годовой лимит</a:t>
            </a:r>
            <a:r>
              <a:rPr lang="ru"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0EB5D9BE-8B48-412B-9FF5-F48E709E617C}"/>
              </a:ext>
            </a:extLst>
          </p:cNvPr>
          <p:cNvSpPr/>
          <p:nvPr/>
        </p:nvSpPr>
        <p:spPr>
          <a:xfrm>
            <a:off x="7158403" y="2246766"/>
            <a:ext cx="3473933" cy="1569660"/>
          </a:xfrm>
          <a:prstGeom prst="rect">
            <a:avLst/>
          </a:prstGeom>
          <a:noFill/>
        </p:spPr>
        <p:txBody>
          <a:bodyPr wrap="square" rtlCol="0">
            <a:spAutoFit/>
          </a:bodyPr>
          <a:lstStyle/>
          <a:p>
            <a:pPr algn="ctr" rtl="0">
              <a:defRPr/>
            </a:pPr>
            <a:r>
              <a:rPr lang="ru"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Ваша</a:t>
            </a:r>
            <a:r>
              <a:rPr lang="ru"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 общая сумма наличных расходов </a:t>
            </a:r>
            <a:r>
              <a:rPr lang="ru"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достигает годовой лимит</a:t>
            </a:r>
            <a:r>
              <a:rPr lang="ru"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id="{BD4C4C54-74FA-49BD-AE55-2AAA824E54A5}"/>
              </a:ext>
            </a:extLst>
          </p:cNvPr>
          <p:cNvSpPr>
            <a:spLocks noGrp="1"/>
          </p:cNvSpPr>
          <p:nvPr>
            <p:ph type="sldNum" sz="quarter" idx="12"/>
          </p:nvPr>
        </p:nvSpPr>
        <p:spPr>
          <a:xfrm>
            <a:off x="8563425" y="6354563"/>
            <a:ext cx="2743200" cy="365125"/>
          </a:xfrm>
        </p:spPr>
        <p:txBody>
          <a:bodyPr rtlCol="0"/>
          <a:lstStyle/>
          <a:p>
            <a:pPr rtl="0"/>
            <a:fld id="{844A7B69-93E2-4D34-896D-EFDD7F03AB74}" type="slidenum">
              <a:rPr lang="en-US" smtClean="0"/>
              <a:t>69</a:t>
            </a:fld>
            <a:endParaRPr lang="en-US"/>
          </a:p>
        </p:txBody>
      </p:sp>
      <p:sp>
        <p:nvSpPr>
          <p:cNvPr id="24" name="Flowchart: Process 23">
            <a:extLst>
              <a:ext uri="{FF2B5EF4-FFF2-40B4-BE49-F238E27FC236}">
                <a16:creationId xmlns:a16="http://schemas.microsoft.com/office/drawing/2014/main" id="{EE7623D8-9D2E-436E-A366-B3F03B05ECA5}"/>
              </a:ext>
            </a:extLst>
          </p:cNvPr>
          <p:cNvSpPr/>
          <p:nvPr/>
        </p:nvSpPr>
        <p:spPr>
          <a:xfrm>
            <a:off x="1089304" y="4144764"/>
            <a:ext cx="2369171" cy="1226189"/>
          </a:xfrm>
          <a:prstGeom prst="flowChartProcess">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0">
              <a:defRPr/>
            </a:pPr>
            <a:r>
              <a:rPr lang="ru" sz="2800" b="1">
                <a:solidFill>
                  <a:schemeClr val="accent1">
                    <a:lumMod val="50000"/>
                  </a:schemeClr>
                </a:solidFill>
              </a:rPr>
              <a:t>Вычитаемая франшиза</a:t>
            </a:r>
          </a:p>
        </p:txBody>
      </p:sp>
      <p:sp>
        <p:nvSpPr>
          <p:cNvPr id="25" name="TextBox 17">
            <a:extLst>
              <a:ext uri="{FF2B5EF4-FFF2-40B4-BE49-F238E27FC236}">
                <a16:creationId xmlns:a16="http://schemas.microsoft.com/office/drawing/2014/main" id="{EA2FAC62-3B24-4458-A1D7-E16E52AF7BFC}"/>
              </a:ext>
            </a:extLst>
          </p:cNvPr>
          <p:cNvSpPr txBox="1">
            <a:spLocks noChangeArrowheads="1"/>
          </p:cNvSpPr>
          <p:nvPr/>
        </p:nvSpPr>
        <p:spPr bwMode="auto">
          <a:xfrm>
            <a:off x="1090109" y="5370953"/>
            <a:ext cx="2348764" cy="1323439"/>
          </a:xfrm>
          <a:prstGeom prst="rect">
            <a:avLst/>
          </a:prstGeom>
          <a:noFill/>
          <a:ln w="28575">
            <a:solidFill>
              <a:schemeClr val="accent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sz="2000" dirty="0">
                <a:latin typeface="+mn-lt"/>
              </a:rPr>
              <a:t>Вы платите </a:t>
            </a:r>
            <a:r>
              <a:rPr lang="ru" sz="2000" b="1" dirty="0">
                <a:latin typeface="+mn-lt"/>
              </a:rPr>
              <a:t>до суммы </a:t>
            </a:r>
            <a:r>
              <a:rPr lang="ru" sz="2000" b="1">
                <a:latin typeface="+mn-lt"/>
              </a:rPr>
              <a:t>вычитаемой франшизы</a:t>
            </a:r>
            <a:endParaRPr lang="ru" sz="2000" dirty="0"/>
          </a:p>
        </p:txBody>
      </p:sp>
      <p:sp>
        <p:nvSpPr>
          <p:cNvPr id="2" name="TextBox 1">
            <a:extLst>
              <a:ext uri="{FF2B5EF4-FFF2-40B4-BE49-F238E27FC236}">
                <a16:creationId xmlns:a16="http://schemas.microsoft.com/office/drawing/2014/main" id="{B5030EA7-1932-4CC3-B69F-41FF08F555A5}"/>
              </a:ext>
            </a:extLst>
          </p:cNvPr>
          <p:cNvSpPr txBox="1"/>
          <p:nvPr/>
        </p:nvSpPr>
        <p:spPr>
          <a:xfrm>
            <a:off x="3539780" y="1371799"/>
            <a:ext cx="4575933" cy="646331"/>
          </a:xfrm>
          <a:prstGeom prst="rect">
            <a:avLst/>
          </a:prstGeom>
          <a:noFill/>
        </p:spPr>
        <p:txBody>
          <a:bodyPr wrap="none" rtlCol="0">
            <a:spAutoFit/>
          </a:bodyPr>
          <a:lstStyle/>
          <a:p>
            <a:pPr rtl="0"/>
            <a:r>
              <a:rPr lang="ru" sz="3600"/>
              <a:t>Часть D Этапы покрытия</a:t>
            </a:r>
          </a:p>
        </p:txBody>
      </p:sp>
      <p:sp>
        <p:nvSpPr>
          <p:cNvPr id="26" name="Arrow: Curved Down 25">
            <a:extLst>
              <a:ext uri="{FF2B5EF4-FFF2-40B4-BE49-F238E27FC236}">
                <a16:creationId xmlns:a16="http://schemas.microsoft.com/office/drawing/2014/main" id="{38944DAA-D2D5-4EB5-A213-29F5F70E6B09}"/>
              </a:ext>
            </a:extLst>
          </p:cNvPr>
          <p:cNvSpPr/>
          <p:nvPr/>
        </p:nvSpPr>
        <p:spPr>
          <a:xfrm>
            <a:off x="2905147" y="3600236"/>
            <a:ext cx="1036916" cy="508015"/>
          </a:xfrm>
          <a:prstGeom prst="curved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
        <p:nvSpPr>
          <p:cNvPr id="28" name="Arrow: Curved Down 27">
            <a:extLst>
              <a:ext uri="{FF2B5EF4-FFF2-40B4-BE49-F238E27FC236}">
                <a16:creationId xmlns:a16="http://schemas.microsoft.com/office/drawing/2014/main" id="{72D85B71-3B6C-45A8-8F63-DA007363DA69}"/>
              </a:ext>
            </a:extLst>
          </p:cNvPr>
          <p:cNvSpPr/>
          <p:nvPr/>
        </p:nvSpPr>
        <p:spPr>
          <a:xfrm>
            <a:off x="5465982" y="3562418"/>
            <a:ext cx="1036916" cy="508015"/>
          </a:xfrm>
          <a:prstGeom prst="curvedDownArrow">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370485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Регистрация в программе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rtlCol="0"/>
          <a:lstStyle/>
          <a:p>
            <a:pPr rtl="0"/>
            <a:fld id="{844A7B69-93E2-4D34-896D-EFDD7F03AB74}" type="slidenum">
              <a:rPr lang="en-US" smtClean="0"/>
              <a:t>7</a:t>
            </a:fld>
            <a:endParaRPr lang="en-US" dirty="0"/>
          </a:p>
        </p:txBody>
      </p:sp>
      <p:sp>
        <p:nvSpPr>
          <p:cNvPr id="7" name="TextBox 6">
            <a:extLst>
              <a:ext uri="{FF2B5EF4-FFF2-40B4-BE49-F238E27FC236}">
                <a16:creationId xmlns:a16="http://schemas.microsoft.com/office/drawing/2014/main" id="{4C6F1EC2-BA54-4E1F-9E92-F69969960177}"/>
              </a:ext>
            </a:extLst>
          </p:cNvPr>
          <p:cNvSpPr txBox="1"/>
          <p:nvPr/>
        </p:nvSpPr>
        <p:spPr>
          <a:xfrm>
            <a:off x="2926772" y="1231520"/>
            <a:ext cx="8763203" cy="584775"/>
          </a:xfrm>
          <a:prstGeom prst="rect">
            <a:avLst/>
          </a:prstGeom>
          <a:noFill/>
        </p:spPr>
        <p:txBody>
          <a:bodyPr wrap="square" rtlCol="0">
            <a:spAutoFit/>
          </a:bodyPr>
          <a:lstStyle/>
          <a:p>
            <a:pPr algn="ctr" rtl="0"/>
            <a:r>
              <a:rPr lang="ru" sz="3200" b="1" dirty="0">
                <a:latin typeface="Arial" panose="020B0604020202020204" pitchFamily="34" charset="0"/>
                <a:cs typeface="Arial" panose="020B0604020202020204" pitchFamily="34" charset="0"/>
              </a:rPr>
              <a:t>Страхование Medicare и работодатель</a:t>
            </a:r>
          </a:p>
        </p:txBody>
      </p:sp>
      <p:sp>
        <p:nvSpPr>
          <p:cNvPr id="8" name="TextBox 7">
            <a:extLst>
              <a:ext uri="{FF2B5EF4-FFF2-40B4-BE49-F238E27FC236}">
                <a16:creationId xmlns:a16="http://schemas.microsoft.com/office/drawing/2014/main" id="{1FE75D9A-4314-4C2A-9E00-7E7218F68C72}"/>
              </a:ext>
            </a:extLst>
          </p:cNvPr>
          <p:cNvSpPr txBox="1"/>
          <p:nvPr/>
        </p:nvSpPr>
        <p:spPr>
          <a:xfrm>
            <a:off x="2590597" y="1677378"/>
            <a:ext cx="8903101" cy="4170372"/>
          </a:xfrm>
          <a:prstGeom prst="rect">
            <a:avLst/>
          </a:prstGeom>
          <a:noFill/>
        </p:spPr>
        <p:txBody>
          <a:bodyPr wrap="square" rtlCol="0">
            <a:spAutoFit/>
          </a:bodyPr>
          <a:lstStyle/>
          <a:p>
            <a:pPr marL="342900" indent="-342900" rtl="0">
              <a:buFont typeface="Arial" panose="020B0604020202020204" pitchFamily="34" charset="0"/>
              <a:buChar char="•"/>
            </a:pPr>
            <a:r>
              <a:rPr lang="ru" sz="1900" b="1" dirty="0"/>
              <a:t>Вы можете отложить регистрацию в программе Medicare, если:</a:t>
            </a:r>
          </a:p>
          <a:p>
            <a:pPr marL="742950" lvl="1" indent="-285750" rtl="0">
              <a:buFont typeface="Arial" panose="020B0604020202020204" pitchFamily="34" charset="0"/>
              <a:buChar char="•"/>
            </a:pPr>
            <a:r>
              <a:rPr lang="ru" sz="1900" dirty="0"/>
              <a:t>Вы/ваш(а) супруг(а) в настоящее время работаете, </a:t>
            </a:r>
            <a:r>
              <a:rPr lang="ru" sz="1900" b="1" i="1" dirty="0"/>
              <a:t>и</a:t>
            </a:r>
          </a:p>
          <a:p>
            <a:pPr marL="742950" lvl="1" indent="-285750" rtl="0">
              <a:buFont typeface="Arial" panose="020B0604020202020204" pitchFamily="34" charset="0"/>
              <a:buChar char="•"/>
            </a:pPr>
            <a:r>
              <a:rPr lang="ru" sz="1900" dirty="0"/>
              <a:t>Вы застрахованы в рамках группового плана медицинского страхования на основе этой работы</a:t>
            </a:r>
            <a:r>
              <a:rPr lang="ru" sz="1900" b="1" i="1" dirty="0"/>
              <a:t>, и</a:t>
            </a:r>
          </a:p>
          <a:p>
            <a:pPr marL="742950" lvl="1" indent="-285750" rtl="0">
              <a:buFont typeface="Arial" panose="020B0604020202020204" pitchFamily="34" charset="0"/>
              <a:buChar char="•"/>
            </a:pPr>
            <a:r>
              <a:rPr lang="ru" sz="1900" dirty="0"/>
              <a:t>У работодателя более 20 сотрудников. (Если менее 20 сотрудников, вы должны принять участие в программе Medicare в возрасте 65 лет, даже если вы все еще работаете.)</a:t>
            </a:r>
            <a:endParaRPr lang="en-US" sz="1900" dirty="0"/>
          </a:p>
          <a:p>
            <a:pPr marL="342900" indent="-342900" rtl="0">
              <a:buFont typeface="Arial" panose="020B0604020202020204" pitchFamily="34" charset="0"/>
              <a:buChar char="•"/>
            </a:pPr>
            <a:r>
              <a:rPr lang="ru" sz="1900" b="1" dirty="0"/>
              <a:t>Зарегистрируйтесь в Medicare в любое время, продолжая активно работать.</a:t>
            </a:r>
          </a:p>
          <a:p>
            <a:pPr rtl="0"/>
            <a:endParaRPr lang="en-US" sz="1900" b="1" dirty="0"/>
          </a:p>
          <a:p>
            <a:pPr marL="342900" indent="-342900" rtl="0">
              <a:buFont typeface="Arial" panose="020B0604020202020204" pitchFamily="34" charset="0"/>
              <a:buChar char="•"/>
            </a:pPr>
            <a:r>
              <a:rPr lang="ru" sz="1900" b="1" dirty="0"/>
              <a:t>Во избежание штрафа</a:t>
            </a:r>
            <a:r>
              <a:rPr lang="ru" sz="1900" b="1" i="1" dirty="0"/>
              <a:t> необходимо </a:t>
            </a:r>
            <a:r>
              <a:rPr lang="ru" sz="1900" b="1" dirty="0"/>
              <a:t>зарегистрироваться в течение 8 месяцев с момента</a:t>
            </a:r>
          </a:p>
          <a:p>
            <a:pPr marL="742950" lvl="1" indent="-285750" rtl="0">
              <a:buFont typeface="Arial" panose="020B0604020202020204" pitchFamily="34" charset="0"/>
              <a:buChar char="•"/>
            </a:pPr>
            <a:r>
              <a:rPr lang="ru" sz="1900" dirty="0"/>
              <a:t>Прекращения работы (увольнения или выхода на пенсию), или</a:t>
            </a:r>
          </a:p>
          <a:p>
            <a:pPr marL="742950" lvl="1" indent="-285750" rtl="0">
              <a:buFont typeface="Arial" panose="020B0604020202020204" pitchFamily="34" charset="0"/>
              <a:buChar char="•"/>
            </a:pPr>
            <a:r>
              <a:rPr lang="ru" sz="1900" dirty="0"/>
              <a:t>Потери медицинской страховки из-за работы.</a:t>
            </a:r>
          </a:p>
          <a:p>
            <a:pPr marL="285750" indent="-285750" rtl="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C829B34-3451-4E40-A439-C27CE9CBDBBD}"/>
              </a:ext>
            </a:extLst>
          </p:cNvPr>
          <p:cNvSpPr txBox="1"/>
          <p:nvPr/>
        </p:nvSpPr>
        <p:spPr>
          <a:xfrm>
            <a:off x="698302" y="4245981"/>
            <a:ext cx="1708446" cy="1015663"/>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ru" sz="2000" dirty="0"/>
              <a:t>Специальный период регистрации</a:t>
            </a:r>
          </a:p>
        </p:txBody>
      </p:sp>
      <p:sp>
        <p:nvSpPr>
          <p:cNvPr id="10" name="TextBox 9">
            <a:extLst>
              <a:ext uri="{FF2B5EF4-FFF2-40B4-BE49-F238E27FC236}">
                <a16:creationId xmlns:a16="http://schemas.microsoft.com/office/drawing/2014/main" id="{11AA5A29-D119-4763-BA9A-33AB4FDD6DA9}"/>
              </a:ext>
            </a:extLst>
          </p:cNvPr>
          <p:cNvSpPr txBox="1"/>
          <p:nvPr/>
        </p:nvSpPr>
        <p:spPr>
          <a:xfrm>
            <a:off x="2265427" y="5709246"/>
            <a:ext cx="9088373" cy="707886"/>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rtl="0"/>
            <a:r>
              <a:rPr lang="ru" sz="2000" dirty="0"/>
              <a:t>По прошествии 8 месяцев на вас наложат штраф за позднюю регистрацию, и вы не сможете зарегистрироваться до наступления Общего периода регистрации.</a:t>
            </a:r>
          </a:p>
        </p:txBody>
      </p:sp>
    </p:spTree>
    <p:extLst>
      <p:ext uri="{BB962C8B-B14F-4D97-AF65-F5344CB8AC3E}">
        <p14:creationId xmlns:p14="http://schemas.microsoft.com/office/powerpoint/2010/main" val="3987383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D</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758087" cy="2585400"/>
            <a:chOff x="7108787" y="2022298"/>
            <a:chExt cx="2289560" cy="2624621"/>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2289560" cy="1968407"/>
            </a:xfrm>
            <a:prstGeom prst="rect">
              <a:avLst/>
            </a:prstGeom>
            <a:noFill/>
          </p:spPr>
          <p:txBody>
            <a:bodyPr wrap="square" rtlCol="0">
              <a:spAutoFit/>
            </a:bodyPr>
            <a:lstStyle/>
            <a:p>
              <a:pPr algn="ctr" rtl="0"/>
              <a:r>
                <a:rPr lang="ru" sz="2000" b="1" dirty="0">
                  <a:solidFill>
                    <a:schemeClr val="tx2"/>
                  </a:solidFill>
                </a:rPr>
                <a:t>Часть D</a:t>
              </a:r>
            </a:p>
            <a:p>
              <a:pPr algn="ctr" rtl="0"/>
              <a:r>
                <a:rPr lang="ru" sz="2000" dirty="0">
                  <a:solidFill>
                    <a:schemeClr val="tx2"/>
                  </a:solidFill>
                </a:rPr>
                <a:t>Страховое покрытие рецептурных препаратов Medicare</a:t>
              </a:r>
            </a:p>
          </p:txBody>
        </p:sp>
      </p:grpSp>
      <p:sp>
        <p:nvSpPr>
          <p:cNvPr id="2" name="Rectangle 1">
            <a:extLst>
              <a:ext uri="{FF2B5EF4-FFF2-40B4-BE49-F238E27FC236}">
                <a16:creationId xmlns:a16="http://schemas.microsoft.com/office/drawing/2014/main" id="{EA95CB36-4B99-45D0-97C8-1C33F9EC47EB}"/>
              </a:ext>
            </a:extLst>
          </p:cNvPr>
          <p:cNvSpPr/>
          <p:nvPr/>
        </p:nvSpPr>
        <p:spPr>
          <a:xfrm>
            <a:off x="3249973" y="1517657"/>
            <a:ext cx="3509294" cy="584775"/>
          </a:xfrm>
          <a:prstGeom prst="rect">
            <a:avLst/>
          </a:prstGeom>
        </p:spPr>
        <p:txBody>
          <a:bodyPr wrap="none" rtlCol="0">
            <a:spAutoFit/>
          </a:bodyPr>
          <a:lstStyle/>
          <a:p>
            <a:pPr rtl="0"/>
            <a:r>
              <a:rPr lang="ru" sz="3200" b="1">
                <a:latin typeface="Arial" panose="020B0604020202020204" pitchFamily="34" charset="0"/>
                <a:cs typeface="Arial" panose="020B0604020202020204" pitchFamily="34" charset="0"/>
              </a:rPr>
              <a:t>Что покрывается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933007" y="2171688"/>
            <a:ext cx="8113535" cy="4154984"/>
          </a:xfrm>
          <a:prstGeom prst="rect">
            <a:avLst/>
          </a:prstGeom>
        </p:spPr>
        <p:txBody>
          <a:bodyPr wrap="square" rtlCol="0">
            <a:spAutoFit/>
          </a:bodyPr>
          <a:lstStyle/>
          <a:p>
            <a:pPr marL="342900" indent="-342900" rtl="0">
              <a:spcAft>
                <a:spcPts val="1200"/>
              </a:spcAft>
              <a:buFont typeface="Wingdings" panose="05000000000000000000" pitchFamily="2" charset="2"/>
              <a:buChar char="§"/>
            </a:pPr>
            <a:r>
              <a:rPr lang="ru" sz="2800" dirty="0">
                <a:cs typeface="Arial" charset="0"/>
              </a:rPr>
              <a:t>Прописанные препараты</a:t>
            </a:r>
          </a:p>
          <a:p>
            <a:pPr marL="342900" indent="-342900" rtl="0">
              <a:spcAft>
                <a:spcPts val="1200"/>
              </a:spcAft>
              <a:buFont typeface="Wingdings" panose="05000000000000000000" pitchFamily="2" charset="2"/>
              <a:buChar char="§"/>
            </a:pPr>
            <a:r>
              <a:rPr lang="ru" sz="2800" dirty="0">
                <a:cs typeface="Arial" charset="0"/>
              </a:rPr>
              <a:t>Препараты, включенные в фармакологический справочник плана (Не все лекарства покрываются всеми планами.)</a:t>
            </a:r>
          </a:p>
          <a:p>
            <a:pPr marL="342900" indent="-342900" rtl="0">
              <a:spcAft>
                <a:spcPts val="1200"/>
              </a:spcAft>
              <a:buFont typeface="Wingdings" panose="05000000000000000000" pitchFamily="2" charset="2"/>
              <a:buChar char="§"/>
            </a:pPr>
            <a:r>
              <a:rPr lang="ru" sz="2800" dirty="0">
                <a:cs typeface="Arial" charset="0"/>
              </a:rPr>
              <a:t>Инсулин, иглы и шприцы для введения инсулина</a:t>
            </a:r>
          </a:p>
          <a:p>
            <a:pPr marL="342900" indent="-342900" rtl="0">
              <a:spcAft>
                <a:spcPts val="1200"/>
              </a:spcAft>
              <a:buFont typeface="Wingdings" panose="05000000000000000000" pitchFamily="2" charset="2"/>
              <a:buChar char="§"/>
            </a:pPr>
            <a:r>
              <a:rPr lang="ru" sz="2800" dirty="0">
                <a:cs typeface="Arial" charset="0"/>
              </a:rPr>
              <a:t>Препараты должны быть предназначены для использования по медицинским показаниям</a:t>
            </a:r>
          </a:p>
          <a:p>
            <a:pPr marL="342900" indent="-342900" rtl="0">
              <a:spcAft>
                <a:spcPts val="1200"/>
              </a:spcAft>
              <a:buFont typeface="Wingdings" panose="05000000000000000000" pitchFamily="2" charset="2"/>
              <a:buChar char="§"/>
            </a:pPr>
            <a:r>
              <a:rPr lang="ru" sz="2800" dirty="0">
                <a:cs typeface="Arial" charset="0"/>
              </a:rPr>
              <a:t>Закон исключает определенные препараты из покрытия согласно Части D.</a:t>
            </a:r>
          </a:p>
        </p:txBody>
      </p:sp>
    </p:spTree>
    <p:extLst>
      <p:ext uri="{BB962C8B-B14F-4D97-AF65-F5344CB8AC3E}">
        <p14:creationId xmlns:p14="http://schemas.microsoft.com/office/powerpoint/2010/main" val="16182539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71</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Программа Medicare Часть D</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17910C-B812-4414-A756-FBDBFC6135A7}"/>
              </a:ext>
            </a:extLst>
          </p:cNvPr>
          <p:cNvSpPr/>
          <p:nvPr/>
        </p:nvSpPr>
        <p:spPr>
          <a:xfrm>
            <a:off x="3284943" y="1261214"/>
            <a:ext cx="4442242" cy="584775"/>
          </a:xfrm>
          <a:prstGeom prst="rect">
            <a:avLst/>
          </a:prstGeom>
        </p:spPr>
        <p:txBody>
          <a:bodyPr wrap="none" rtlCol="0">
            <a:spAutoFit/>
          </a:bodyPr>
          <a:lstStyle/>
          <a:p>
            <a:pPr rtl="0"/>
            <a:r>
              <a:rPr lang="ru" sz="3200" b="1" dirty="0">
                <a:latin typeface="Arial" panose="020B0604020202020204" pitchFamily="34" charset="0"/>
                <a:cs typeface="Arial" panose="020B0604020202020204" pitchFamily="34" charset="0"/>
              </a:rPr>
              <a:t>Что Не покрывается?</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2671482" y="1845989"/>
            <a:ext cx="9095078" cy="4939814"/>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ru" sz="2400" dirty="0">
                <a:cs typeface="Arial" charset="0"/>
              </a:rPr>
              <a:t>Лекарства, которых нет в фармакологическом справочнике плана </a:t>
            </a:r>
          </a:p>
          <a:p>
            <a:pPr marL="342900" indent="-342900" rtl="0">
              <a:spcAft>
                <a:spcPts val="600"/>
              </a:spcAft>
              <a:buFont typeface="Wingdings" panose="05000000000000000000" pitchFamily="2" charset="2"/>
              <a:buChar char="§"/>
            </a:pPr>
            <a:r>
              <a:rPr lang="ru" sz="2400" dirty="0">
                <a:cs typeface="Arial" charset="0"/>
              </a:rPr>
              <a:t>Безрецептурные, патентованные препараты</a:t>
            </a:r>
          </a:p>
          <a:p>
            <a:pPr marL="342900" indent="-342900" rtl="0">
              <a:spcAft>
                <a:spcPts val="600"/>
              </a:spcAft>
              <a:buFont typeface="Wingdings" panose="05000000000000000000" pitchFamily="2" charset="2"/>
              <a:buChar char="§"/>
            </a:pPr>
            <a:r>
              <a:rPr lang="ru" sz="2400" dirty="0">
                <a:cs typeface="Arial" charset="0"/>
              </a:rPr>
              <a:t>Препараты, не одобренные Федеральным управлением по лекарственным средствам (FDA)</a:t>
            </a:r>
          </a:p>
          <a:p>
            <a:pPr marL="342900" indent="-342900" rtl="0">
              <a:spcAft>
                <a:spcPts val="600"/>
              </a:spcAft>
              <a:buFont typeface="Wingdings" panose="05000000000000000000" pitchFamily="2" charset="2"/>
              <a:buChar char="§"/>
            </a:pPr>
            <a:r>
              <a:rPr lang="ru" sz="2400" dirty="0">
                <a:cs typeface="Arial" charset="0"/>
              </a:rPr>
              <a:t>Витамины и минералы</a:t>
            </a:r>
          </a:p>
          <a:p>
            <a:pPr marL="342900" indent="-342900" rtl="0">
              <a:spcAft>
                <a:spcPts val="600"/>
              </a:spcAft>
              <a:buFont typeface="Wingdings" panose="05000000000000000000" pitchFamily="2" charset="2"/>
              <a:buChar char="§"/>
            </a:pPr>
            <a:r>
              <a:rPr lang="ru" sz="2400" dirty="0">
                <a:cs typeface="Arial" charset="0"/>
              </a:rPr>
              <a:t>Препараты от кашля</a:t>
            </a:r>
          </a:p>
          <a:p>
            <a:pPr marL="342900" indent="-342900" rtl="0">
              <a:spcAft>
                <a:spcPts val="600"/>
              </a:spcAft>
              <a:buFont typeface="Wingdings" panose="05000000000000000000" pitchFamily="2" charset="2"/>
              <a:buChar char="§"/>
            </a:pPr>
            <a:r>
              <a:rPr lang="ru" sz="2400" dirty="0">
                <a:cs typeface="Arial" charset="0"/>
              </a:rPr>
              <a:t>Препараты для лечения ЭД</a:t>
            </a:r>
          </a:p>
          <a:p>
            <a:pPr marL="342900" indent="-342900" rtl="0">
              <a:buFont typeface="Wingdings" panose="05000000000000000000" pitchFamily="2" charset="2"/>
              <a:buChar char="§"/>
            </a:pPr>
            <a:r>
              <a:rPr lang="ru" sz="2400" dirty="0">
                <a:cs typeface="Arial" charset="0"/>
              </a:rPr>
              <a:t>Препараты косметического назначения</a:t>
            </a:r>
          </a:p>
          <a:p>
            <a:pPr marL="800100" lvl="1" indent="-342900" rtl="0">
              <a:buFont typeface="Wingdings" panose="05000000000000000000" pitchFamily="2" charset="2"/>
              <a:buChar char="§"/>
            </a:pPr>
            <a:r>
              <a:rPr lang="ru" sz="2000" dirty="0">
                <a:cs typeface="Arial" charset="0"/>
              </a:rPr>
              <a:t>Потеря веса или увеличение веса</a:t>
            </a:r>
          </a:p>
          <a:p>
            <a:pPr marL="800100" lvl="1" indent="-342900" rtl="0">
              <a:spcAft>
                <a:spcPts val="600"/>
              </a:spcAft>
              <a:buFont typeface="Wingdings" panose="05000000000000000000" pitchFamily="2" charset="2"/>
              <a:buChar char="§"/>
            </a:pPr>
            <a:r>
              <a:rPr lang="ru" sz="2000" dirty="0">
                <a:cs typeface="Arial" charset="0"/>
              </a:rPr>
              <a:t>Выпадение волос</a:t>
            </a:r>
            <a:endParaRPr lang="en-US" altLang="en-US" sz="2200" dirty="0">
              <a:cs typeface="Arial" charset="0"/>
            </a:endParaRPr>
          </a:p>
          <a:p>
            <a:pPr marL="342900" indent="-342900" rtl="0">
              <a:spcAft>
                <a:spcPts val="600"/>
              </a:spcAft>
              <a:buFont typeface="Wingdings" panose="05000000000000000000" pitchFamily="2" charset="2"/>
              <a:buChar char="§"/>
            </a:pPr>
            <a:r>
              <a:rPr lang="ru" sz="2400" dirty="0">
                <a:cs typeface="Arial" charset="0"/>
              </a:rPr>
              <a:t>Препараты, прописанные для использования «не по прямому назначению»</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0" y="2240205"/>
            <a:ext cx="1855304" cy="1614114"/>
          </a:xfrm>
          <a:prstGeom prst="rect">
            <a:avLst/>
          </a:prstGeom>
        </p:spPr>
      </p:pic>
    </p:spTree>
    <p:extLst>
      <p:ext uri="{BB962C8B-B14F-4D97-AF65-F5344CB8AC3E}">
        <p14:creationId xmlns:p14="http://schemas.microsoft.com/office/powerpoint/2010/main" val="831930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72</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30A1FF-884F-4F0A-AFDE-6B39CFEB1464}"/>
              </a:ext>
            </a:extLst>
          </p:cNvPr>
          <p:cNvSpPr/>
          <p:nvPr/>
        </p:nvSpPr>
        <p:spPr>
          <a:xfrm>
            <a:off x="1531838" y="1107996"/>
            <a:ext cx="7840480" cy="1077218"/>
          </a:xfrm>
          <a:prstGeom prst="rect">
            <a:avLst/>
          </a:prstGeom>
        </p:spPr>
        <p:txBody>
          <a:bodyPr wrap="none" rtlCol="0">
            <a:spAutoFit/>
          </a:bodyPr>
          <a:lstStyle/>
          <a:p>
            <a:pPr rtl="0"/>
            <a:r>
              <a:rPr lang="ru" sz="3200" b="1" dirty="0">
                <a:latin typeface="Arial" panose="020B0604020202020204" pitchFamily="34" charset="0"/>
                <a:cs typeface="Arial" panose="020B0604020202020204" pitchFamily="34" charset="0"/>
              </a:rPr>
              <a:t>Программа помощи по рецептурным </a:t>
            </a:r>
            <a:endParaRPr lang="hu-HU" sz="3200" b="1" dirty="0">
              <a:latin typeface="Arial" panose="020B0604020202020204" pitchFamily="34" charset="0"/>
              <a:cs typeface="Arial" panose="020B0604020202020204" pitchFamily="34" charset="0"/>
            </a:endParaRPr>
          </a:p>
          <a:p>
            <a:pPr rtl="0"/>
            <a:r>
              <a:rPr lang="ru" sz="3200" b="1" dirty="0">
                <a:latin typeface="Arial" panose="020B0604020202020204" pitchFamily="34" charset="0"/>
                <a:cs typeface="Arial" panose="020B0604020202020204" pitchFamily="34" charset="0"/>
              </a:rPr>
              <a:t>препаратам штата Висконсин</a:t>
            </a:r>
          </a:p>
        </p:txBody>
      </p:sp>
      <p:sp>
        <p:nvSpPr>
          <p:cNvPr id="3" name="Rectangle 2">
            <a:extLst>
              <a:ext uri="{FF2B5EF4-FFF2-40B4-BE49-F238E27FC236}">
                <a16:creationId xmlns:a16="http://schemas.microsoft.com/office/drawing/2014/main" id="{EF96D4C7-033B-4412-A88E-E8904DB9518B}"/>
              </a:ext>
            </a:extLst>
          </p:cNvPr>
          <p:cNvSpPr/>
          <p:nvPr/>
        </p:nvSpPr>
        <p:spPr>
          <a:xfrm>
            <a:off x="394261" y="2008368"/>
            <a:ext cx="7840480" cy="4782015"/>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ru" sz="2100" dirty="0">
                <a:cs typeface="Arial" charset="0"/>
              </a:rPr>
              <a:t>Доступно для жителей Висконсина в возрасте 65 лет и старше, которые являются </a:t>
            </a:r>
            <a:r>
              <a:rPr lang="ru" sz="2100" dirty="0"/>
              <a:t>гражданами США или имеют соответствующий статус иммигранта.</a:t>
            </a:r>
            <a:endParaRPr lang="en-US" altLang="en-US" sz="2100" dirty="0">
              <a:cs typeface="Arial" charset="0"/>
            </a:endParaRPr>
          </a:p>
          <a:p>
            <a:pPr marL="342900" indent="-342900" rtl="0">
              <a:spcAft>
                <a:spcPts val="600"/>
              </a:spcAft>
              <a:buFont typeface="Wingdings" panose="05000000000000000000" pitchFamily="2" charset="2"/>
              <a:buChar char="§"/>
            </a:pPr>
            <a:r>
              <a:rPr lang="ru" sz="2100" dirty="0">
                <a:cs typeface="Arial" charset="0"/>
              </a:rPr>
              <a:t>Годовой регистрационный сбор в размере 30 долларов США. (Без ежемесячного страхового взноса.)</a:t>
            </a:r>
          </a:p>
          <a:p>
            <a:pPr marL="342900" indent="-342900" rtl="0">
              <a:spcAft>
                <a:spcPts val="600"/>
              </a:spcAft>
              <a:buFont typeface="Wingdings" panose="05000000000000000000" pitchFamily="2" charset="2"/>
              <a:buChar char="§"/>
            </a:pPr>
            <a:r>
              <a:rPr lang="ru" sz="2100" dirty="0">
                <a:cs typeface="Arial" charset="0"/>
              </a:rPr>
              <a:t>Надежное страховое покрытие. (Избегает штрафа по Части D.)</a:t>
            </a:r>
          </a:p>
          <a:p>
            <a:pPr marL="342900" indent="-342900" rtl="0">
              <a:spcAft>
                <a:spcPts val="600"/>
              </a:spcAft>
              <a:buFont typeface="Wingdings" panose="05000000000000000000" pitchFamily="2" charset="2"/>
              <a:buChar char="§"/>
            </a:pPr>
            <a:r>
              <a:rPr lang="ru" sz="2100" dirty="0">
                <a:cs typeface="Arial" charset="0"/>
              </a:rPr>
              <a:t>Ваш годовой доход определяет уровень страхового покрытия.</a:t>
            </a:r>
          </a:p>
          <a:p>
            <a:pPr marL="800100" lvl="1" indent="-342900" rtl="0">
              <a:spcAft>
                <a:spcPts val="600"/>
              </a:spcAft>
              <a:buFont typeface="Wingdings" panose="05000000000000000000" pitchFamily="2" charset="2"/>
              <a:buChar char="§"/>
            </a:pPr>
            <a:r>
              <a:rPr lang="ru" sz="2100" dirty="0">
                <a:cs typeface="Arial" charset="0"/>
              </a:rPr>
              <a:t>Нет вычитаемой франшизы на уровне 1.</a:t>
            </a:r>
          </a:p>
          <a:p>
            <a:pPr marL="800100" lvl="1" indent="-342900" rtl="0">
              <a:spcAft>
                <a:spcPts val="600"/>
              </a:spcAft>
              <a:buFont typeface="Wingdings" panose="05000000000000000000" pitchFamily="2" charset="2"/>
              <a:buChar char="§"/>
            </a:pPr>
            <a:r>
              <a:rPr lang="ru" sz="2100" dirty="0">
                <a:cs typeface="Arial" charset="0"/>
              </a:rPr>
              <a:t>Уровни 2a и 2b имеют вычитаемую франшизу.</a:t>
            </a:r>
          </a:p>
          <a:p>
            <a:pPr marL="800100" lvl="1" indent="-342900" rtl="0">
              <a:spcAft>
                <a:spcPts val="600"/>
              </a:spcAft>
              <a:buFont typeface="Wingdings" panose="05000000000000000000" pitchFamily="2" charset="2"/>
              <a:buChar char="§"/>
            </a:pPr>
            <a:r>
              <a:rPr lang="ru" sz="2100" dirty="0">
                <a:cs typeface="Arial" charset="0"/>
              </a:rPr>
              <a:t>Уровень 3 имеет вычитаемую франшизу и расходы.</a:t>
            </a:r>
          </a:p>
          <a:p>
            <a:pPr marL="342900" indent="-342900" rtl="0">
              <a:lnSpc>
                <a:spcPct val="150000"/>
              </a:lnSpc>
              <a:buFont typeface="Wingdings" panose="05000000000000000000" pitchFamily="2" charset="2"/>
              <a:buChar char="§"/>
            </a:pPr>
            <a:r>
              <a:rPr lang="ru" sz="2100" dirty="0">
                <a:cs typeface="Arial" charset="0"/>
              </a:rPr>
              <a:t>Нет ограничений по активам.</a:t>
            </a:r>
          </a:p>
          <a:p>
            <a:pPr marL="342900" indent="-342900" rtl="0">
              <a:lnSpc>
                <a:spcPct val="150000"/>
              </a:lnSpc>
              <a:buFont typeface="Wingdings" panose="05000000000000000000" pitchFamily="2" charset="2"/>
              <a:buChar char="§"/>
            </a:pPr>
            <a:r>
              <a:rPr lang="ru" sz="2100" dirty="0">
                <a:cs typeface="Arial" charset="0"/>
              </a:rPr>
              <a:t>Может использоваться отдельно или в дополнение к Части D.</a:t>
            </a:r>
          </a:p>
        </p:txBody>
      </p:sp>
      <p:sp>
        <p:nvSpPr>
          <p:cNvPr id="7" name="TextBox 6">
            <a:extLst>
              <a:ext uri="{FF2B5EF4-FFF2-40B4-BE49-F238E27FC236}">
                <a16:creationId xmlns:a16="http://schemas.microsoft.com/office/drawing/2014/main" id="{7F56AF19-575E-42C8-95EA-FEF5E9154CCB}"/>
              </a:ext>
            </a:extLst>
          </p:cNvPr>
          <p:cNvSpPr txBox="1"/>
          <p:nvPr/>
        </p:nvSpPr>
        <p:spPr>
          <a:xfrm>
            <a:off x="8157661" y="2313823"/>
            <a:ext cx="3640078" cy="4678204"/>
          </a:xfrm>
          <a:prstGeom prst="rect">
            <a:avLst/>
          </a:prstGeom>
          <a:solidFill>
            <a:schemeClr val="bg1"/>
          </a:solidFill>
          <a:ln>
            <a:solidFill>
              <a:schemeClr val="accent1">
                <a:lumMod val="50000"/>
              </a:schemeClr>
            </a:solidFill>
          </a:ln>
        </p:spPr>
        <p:txBody>
          <a:bodyPr wrap="square" rtlCol="0">
            <a:spAutoFit/>
          </a:bodyPr>
          <a:lstStyle/>
          <a:p>
            <a:pPr rtl="0"/>
            <a:endParaRPr lang="en-US" sz="2000" dirty="0"/>
          </a:p>
          <a:p>
            <a:pPr rtl="0"/>
            <a:endParaRPr lang="en-US" sz="2000" dirty="0"/>
          </a:p>
          <a:p>
            <a:pPr rtl="0"/>
            <a:endParaRPr lang="en-US" sz="2000" dirty="0"/>
          </a:p>
          <a:p>
            <a:pPr rtl="0"/>
            <a:endParaRPr lang="en-US" sz="2000" dirty="0"/>
          </a:p>
          <a:p>
            <a:pPr algn="ctr" rtl="0"/>
            <a:r>
              <a:rPr lang="ru" sz="2200" dirty="0"/>
              <a:t>Для получения дополнительной информации или загрузки приложения посетите: </a:t>
            </a:r>
            <a:r>
              <a:rPr lang="ru" sz="2200" dirty="0">
                <a:hlinkClick r:id="rId3"/>
              </a:rPr>
              <a:t>www.dhs.wisconsin.gov/</a:t>
            </a:r>
            <a:br>
              <a:rPr lang="en-US" sz="2200" dirty="0">
                <a:hlinkClick r:id="rId3"/>
              </a:rPr>
            </a:br>
            <a:r>
              <a:rPr lang="ru" sz="2200" dirty="0">
                <a:hlinkClick r:id="rId3"/>
              </a:rPr>
              <a:t>seniorcare</a:t>
            </a:r>
            <a:endParaRPr lang="en-US" sz="2200" dirty="0"/>
          </a:p>
          <a:p>
            <a:pPr algn="ctr" rtl="0"/>
            <a:endParaRPr lang="en-US" sz="2200" dirty="0"/>
          </a:p>
          <a:p>
            <a:pPr algn="ctr" rtl="0"/>
            <a:r>
              <a:rPr lang="ru" sz="2200" dirty="0"/>
              <a:t>Или позвоните по телефону</a:t>
            </a:r>
          </a:p>
          <a:p>
            <a:pPr algn="ctr" rtl="0"/>
            <a:r>
              <a:rPr lang="ru" sz="2200" dirty="0"/>
              <a:t> 1-800-657-2038</a:t>
            </a:r>
          </a:p>
          <a:p>
            <a:pPr rtl="0"/>
            <a:endParaRPr lang="en-US" sz="2000" dirty="0"/>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327913"/>
            <a:ext cx="2734200" cy="1019629"/>
          </a:xfrm>
          <a:prstGeom prst="rect">
            <a:avLst/>
          </a:prstGeom>
        </p:spPr>
      </p:pic>
    </p:spTree>
    <p:extLst>
      <p:ext uri="{BB962C8B-B14F-4D97-AF65-F5344CB8AC3E}">
        <p14:creationId xmlns:p14="http://schemas.microsoft.com/office/powerpoint/2010/main" val="3230742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Ежегодный период открытой регистрации</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3304232" y="1404540"/>
            <a:ext cx="6968425" cy="4062651"/>
          </a:xfrm>
          <a:prstGeom prst="rect">
            <a:avLst/>
          </a:prstGeom>
        </p:spPr>
        <p:txBody>
          <a:bodyPr wrap="square" rtlCol="0">
            <a:spAutoFit/>
          </a:bodyPr>
          <a:lstStyle/>
          <a:p>
            <a:pPr algn="ctr" rtl="0">
              <a:defRPr/>
            </a:pPr>
            <a:r>
              <a:rPr lang="ru" sz="4000" b="1" dirty="0">
                <a:cs typeface="Arial" panose="020B0604020202020204" pitchFamily="34" charset="0"/>
              </a:rPr>
              <a:t>15 октября – 7 декабря.</a:t>
            </a:r>
            <a:endParaRPr lang="hu-HU" sz="4000" b="1" dirty="0">
              <a:cs typeface="Arial" panose="020B0604020202020204" pitchFamily="34" charset="0"/>
            </a:endParaRPr>
          </a:p>
          <a:p>
            <a:pPr algn="ctr" rtl="0">
              <a:defRPr/>
            </a:pPr>
            <a:endParaRPr lang="en-US" sz="4000" dirty="0">
              <a:cs typeface="Arial" panose="020B0604020202020204" pitchFamily="34" charset="0"/>
            </a:endParaRPr>
          </a:p>
          <a:p>
            <a:pPr marL="285750" indent="-285750" rtl="0">
              <a:spcAft>
                <a:spcPts val="1200"/>
              </a:spcAft>
              <a:buFont typeface="Arial" panose="020B0604020202020204" pitchFamily="34" charset="0"/>
              <a:buChar char="•"/>
              <a:defRPr/>
            </a:pPr>
            <a:r>
              <a:rPr lang="ru" sz="2400" dirty="0">
                <a:cs typeface="Arial" panose="020B0604020202020204" pitchFamily="34" charset="0"/>
              </a:rPr>
              <a:t>Планы Medicare Часть D, а также планы Medicare Advantage (Часть C) могут ежегодно изменять детали своих планов.</a:t>
            </a:r>
          </a:p>
          <a:p>
            <a:pPr marL="285750" indent="-285750" rtl="0">
              <a:buFont typeface="Arial" panose="020B0604020202020204" pitchFamily="34" charset="0"/>
              <a:buChar char="•"/>
              <a:defRPr/>
            </a:pPr>
            <a:r>
              <a:rPr lang="ru" sz="2400" dirty="0">
                <a:cs typeface="Arial" panose="020B0604020202020204" pitchFamily="34" charset="0"/>
              </a:rPr>
              <a:t>Формуляры страховых планов, аптечные сети, страховые взносы и другие расходы могут меняться каждый год.</a:t>
            </a:r>
          </a:p>
          <a:p>
            <a:pPr rtl="0">
              <a:defRPr/>
            </a:pP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rtlCol="0"/>
          <a:lstStyle/>
          <a:p>
            <a:pPr rtl="0"/>
            <a:fld id="{844A7B69-93E2-4D34-896D-EFDD7F03AB74}" type="slidenum">
              <a:rPr lang="en-US" smtClean="0"/>
              <a:t>73</a:t>
            </a:fld>
            <a:endParaRPr lang="en-US" dirty="0"/>
          </a:p>
        </p:txBody>
      </p:sp>
      <p:pic>
        <p:nvPicPr>
          <p:cNvPr id="6" name="Picture 5">
            <a:extLst>
              <a:ext uri="{FF2B5EF4-FFF2-40B4-BE49-F238E27FC236}">
                <a16:creationId xmlns:a16="http://schemas.microsoft.com/office/drawing/2014/main" id="{766F160A-47A6-4B67-8D86-796AA1617641}"/>
              </a:ext>
            </a:extLst>
          </p:cNvPr>
          <p:cNvPicPr/>
          <p:nvPr/>
        </p:nvPicPr>
        <p:blipFill>
          <a:blip r:embed="rId3">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a:extLst>
              <a:ext uri="{FF2B5EF4-FFF2-40B4-BE49-F238E27FC236}">
                <a16:creationId xmlns:a16="http://schemas.microsoft.com/office/drawing/2014/main" id="{50991334-B14C-45B7-BEF2-05F905605FEA}"/>
              </a:ext>
            </a:extLst>
          </p:cNvPr>
          <p:cNvSpPr txBox="1"/>
          <p:nvPr/>
        </p:nvSpPr>
        <p:spPr>
          <a:xfrm>
            <a:off x="3525519" y="5099517"/>
            <a:ext cx="6968425" cy="1323439"/>
          </a:xfrm>
          <a:prstGeom prst="rect">
            <a:avLst/>
          </a:prstGeom>
          <a:noFill/>
        </p:spPr>
        <p:txBody>
          <a:bodyPr wrap="square" rtlCol="0">
            <a:spAutoFit/>
          </a:bodyPr>
          <a:lstStyle/>
          <a:p>
            <a:pPr rtl="0"/>
            <a:r>
              <a:rPr lang="ru" sz="4000" b="1" dirty="0"/>
              <a:t>Каждый год пересматривайте свой план!</a:t>
            </a:r>
          </a:p>
        </p:txBody>
      </p:sp>
    </p:spTree>
    <p:extLst>
      <p:ext uri="{BB962C8B-B14F-4D97-AF65-F5344CB8AC3E}">
        <p14:creationId xmlns:p14="http://schemas.microsoft.com/office/powerpoint/2010/main" val="10691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125506" y="0"/>
            <a:ext cx="12066494" cy="1757082"/>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Местная помощь для участников программы Medicare</a:t>
            </a:r>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340659" y="1631576"/>
            <a:ext cx="11851341" cy="4108817"/>
          </a:xfrm>
          <a:prstGeom prst="rect">
            <a:avLst/>
          </a:prstGeom>
        </p:spPr>
        <p:txBody>
          <a:bodyPr wrap="square" rtlCol="0">
            <a:spAutoFit/>
          </a:bodyPr>
          <a:lstStyle/>
          <a:p>
            <a:pPr algn="ctr" rtl="0">
              <a:defRPr/>
            </a:pPr>
            <a:r>
              <a:rPr lang="ru" sz="4000" b="1" dirty="0">
                <a:cs typeface="Arial" panose="020B0604020202020204" pitchFamily="34" charset="0"/>
              </a:rPr>
              <a:t>Получите бесплатную и беспристрастную помощь!</a:t>
            </a:r>
          </a:p>
          <a:p>
            <a:pPr marL="285750" indent="-285750" rtl="0">
              <a:spcAft>
                <a:spcPts val="600"/>
              </a:spcAft>
              <a:buFont typeface="Arial" panose="020B0604020202020204" pitchFamily="34" charset="0"/>
              <a:buChar char="•"/>
              <a:defRPr/>
            </a:pPr>
            <a:r>
              <a:rPr lang="ru" sz="2800" dirty="0">
                <a:cs typeface="Arial" panose="020B0604020202020204" pitchFamily="34" charset="0"/>
              </a:rPr>
              <a:t>Поиск плана Medicare на сайте: </a:t>
            </a:r>
            <a:r>
              <a:rPr lang="ru" sz="2800" dirty="0">
                <a:cs typeface="Arial" panose="020B0604020202020204" pitchFamily="34" charset="0"/>
                <a:hlinkClick r:id="rId3"/>
              </a:rPr>
              <a:t>www.medicare.gov</a:t>
            </a:r>
            <a:endParaRPr lang="en-US" sz="2800" dirty="0">
              <a:cs typeface="Arial" panose="020B0604020202020204" pitchFamily="34" charset="0"/>
            </a:endParaRPr>
          </a:p>
          <a:p>
            <a:pPr marL="285750" indent="-285750" rtl="0">
              <a:spcAft>
                <a:spcPts val="600"/>
              </a:spcAft>
              <a:buFont typeface="Arial" panose="020B0604020202020204" pitchFamily="34" charset="0"/>
              <a:buChar char="•"/>
              <a:defRPr/>
            </a:pPr>
            <a:r>
              <a:rPr lang="ru" sz="2800" dirty="0">
                <a:cs typeface="Arial" panose="020B0604020202020204" pitchFamily="34" charset="0"/>
              </a:rPr>
              <a:t>Программа Medicare: </a:t>
            </a:r>
            <a:r>
              <a:rPr lang="ru" sz="2800" b="1" dirty="0">
                <a:cs typeface="Arial" panose="020B0604020202020204" pitchFamily="34" charset="0"/>
              </a:rPr>
              <a:t>1-800-633-4227</a:t>
            </a:r>
          </a:p>
          <a:p>
            <a:pPr marL="285750" indent="-285750" rtl="0">
              <a:spcAft>
                <a:spcPts val="600"/>
              </a:spcAft>
              <a:buFont typeface="Arial" panose="020B0604020202020204" pitchFamily="34" charset="0"/>
              <a:buChar char="•"/>
              <a:defRPr/>
            </a:pPr>
            <a:r>
              <a:rPr lang="ru" sz="2800" dirty="0">
                <a:cs typeface="Arial" panose="020B0604020202020204" pitchFamily="34" charset="0"/>
              </a:rPr>
              <a:t>Программа помощи по медицинскому страхованию штата Висконсин (SHIP):</a:t>
            </a:r>
          </a:p>
          <a:p>
            <a:pPr marL="742950" lvl="1" indent="-285750" rtl="0">
              <a:spcAft>
                <a:spcPts val="600"/>
              </a:spcAft>
              <a:buFont typeface="Arial" panose="020B0604020202020204" pitchFamily="34" charset="0"/>
              <a:buChar char="•"/>
              <a:defRPr/>
            </a:pPr>
            <a:r>
              <a:rPr lang="ru" sz="2800" dirty="0">
                <a:cs typeface="Arial" panose="020B0604020202020204" pitchFamily="34" charset="0"/>
              </a:rPr>
              <a:t>Телефон доверия плана Medigap:  </a:t>
            </a:r>
            <a:r>
              <a:rPr lang="ru" sz="2800" b="1" dirty="0">
                <a:cs typeface="Arial" panose="020B0604020202020204" pitchFamily="34" charset="0"/>
              </a:rPr>
              <a:t>1-800-242-1060</a:t>
            </a:r>
          </a:p>
          <a:p>
            <a:pPr marL="742950" lvl="1" indent="-285750" rtl="0">
              <a:spcAft>
                <a:spcPts val="600"/>
              </a:spcAft>
              <a:buFont typeface="Arial" panose="020B0604020202020204" pitchFamily="34" charset="0"/>
              <a:buChar char="•"/>
              <a:defRPr/>
            </a:pPr>
            <a:r>
              <a:rPr lang="ru" sz="2800" dirty="0">
                <a:cs typeface="Arial" panose="020B0604020202020204" pitchFamily="34" charset="0"/>
              </a:rPr>
              <a:t>Горячая линия плана Medigap Часть D: </a:t>
            </a:r>
            <a:r>
              <a:rPr lang="ru" sz="2800" b="1" dirty="0">
                <a:cs typeface="Arial" panose="020B0604020202020204" pitchFamily="34" charset="0"/>
              </a:rPr>
              <a:t>855-677-2783</a:t>
            </a:r>
          </a:p>
          <a:p>
            <a:pPr marL="742950" lvl="1" indent="-285750" rtl="0">
              <a:spcAft>
                <a:spcPts val="1800"/>
              </a:spcAft>
              <a:buFont typeface="Arial" panose="020B0604020202020204" pitchFamily="34" charset="0"/>
              <a:buChar char="•"/>
              <a:defRPr/>
            </a:pPr>
            <a:r>
              <a:rPr lang="ru" sz="2800" b="1" dirty="0">
                <a:cs typeface="Arial" panose="020B0604020202020204" pitchFamily="34" charset="0"/>
              </a:rPr>
              <a:t>Местные SHIP-консультанты</a:t>
            </a:r>
            <a:r>
              <a:rPr lang="ru" sz="2800" dirty="0">
                <a:cs typeface="Arial" panose="020B0604020202020204" pitchFamily="34" charset="0"/>
              </a:rPr>
              <a:t> рядом с вами: </a:t>
            </a:r>
            <a:r>
              <a:rPr lang="ru" sz="2800" dirty="0">
                <a:cs typeface="Arial" panose="020B0604020202020204" pitchFamily="34" charset="0"/>
                <a:hlinkClick r:id="rId4"/>
              </a:rPr>
              <a:t>dhs.wi.gov/medicare-help</a:t>
            </a: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rtlCol="0"/>
          <a:lstStyle/>
          <a:p>
            <a:pPr rtl="0"/>
            <a:fld id="{844A7B69-93E2-4D34-896D-EFDD7F03AB74}" type="slidenum">
              <a:rPr lang="en-US" smtClean="0"/>
              <a:t>74</a:t>
            </a:fld>
            <a:endParaRPr lang="en-US"/>
          </a:p>
        </p:txBody>
      </p:sp>
    </p:spTree>
    <p:extLst>
      <p:ext uri="{BB962C8B-B14F-4D97-AF65-F5344CB8AC3E}">
        <p14:creationId xmlns:p14="http://schemas.microsoft.com/office/powerpoint/2010/main" val="29310119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Средство поиска планов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50A6711-F8C4-44AD-AA50-7C791504F89E}"/>
              </a:ext>
            </a:extLst>
          </p:cNvPr>
          <p:cNvSpPr/>
          <p:nvPr/>
        </p:nvSpPr>
        <p:spPr>
          <a:xfrm>
            <a:off x="7692559" y="3078255"/>
            <a:ext cx="4257261" cy="1723549"/>
          </a:xfrm>
          <a:prstGeom prst="rect">
            <a:avLst/>
          </a:prstGeom>
          <a:noFill/>
          <a:ln>
            <a:noFill/>
          </a:ln>
        </p:spPr>
        <p:txBody>
          <a:bodyPr wrap="square" rtlCol="0">
            <a:spAutoFit/>
          </a:bodyPr>
          <a:lstStyle/>
          <a:p>
            <a:pPr marL="285750" indent="-285750" rtl="0">
              <a:spcAft>
                <a:spcPts val="1200"/>
              </a:spcAft>
              <a:buFont typeface="Wingdings" panose="05000000000000000000" pitchFamily="2" charset="2"/>
              <a:buChar char="§"/>
            </a:pPr>
            <a:r>
              <a:rPr lang="ru" sz="2400" dirty="0"/>
              <a:t>Персонализируйте поиск.</a:t>
            </a:r>
          </a:p>
          <a:p>
            <a:pPr marL="285750" indent="-285750" rtl="0">
              <a:buFont typeface="Wingdings" panose="05000000000000000000" pitchFamily="2" charset="2"/>
              <a:buChar char="§"/>
            </a:pPr>
            <a:r>
              <a:rPr lang="ru" sz="2400" dirty="0"/>
              <a:t>Сравните планы на основе звездных оценок, формуляров, льгот, затрат и многого другого.</a:t>
            </a:r>
          </a:p>
        </p:txBody>
      </p:sp>
      <p:sp>
        <p:nvSpPr>
          <p:cNvPr id="7" name="TextBox 6">
            <a:extLst>
              <a:ext uri="{FF2B5EF4-FFF2-40B4-BE49-F238E27FC236}">
                <a16:creationId xmlns:a16="http://schemas.microsoft.com/office/drawing/2014/main" id="{B76AE5C7-9020-4D72-9364-60A32DB780E6}"/>
              </a:ext>
            </a:extLst>
          </p:cNvPr>
          <p:cNvSpPr txBox="1"/>
          <p:nvPr/>
        </p:nvSpPr>
        <p:spPr>
          <a:xfrm>
            <a:off x="7610763" y="1186112"/>
            <a:ext cx="4478143" cy="1261884"/>
          </a:xfrm>
          <a:prstGeom prst="rect">
            <a:avLst/>
          </a:prstGeom>
          <a:noFill/>
          <a:ln>
            <a:noFill/>
          </a:ln>
        </p:spPr>
        <p:txBody>
          <a:bodyPr wrap="square" rtlCol="0">
            <a:spAutoFit/>
          </a:bodyPr>
          <a:lstStyle/>
          <a:p>
            <a:pPr rtl="0"/>
            <a:r>
              <a:rPr lang="ru" sz="3800" dirty="0"/>
              <a:t>Сравните планы на сайте </a:t>
            </a:r>
            <a:r>
              <a:rPr lang="ru" sz="3800" b="1" dirty="0">
                <a:hlinkClick r:id="rId3"/>
              </a:rPr>
              <a:t>www.medicare.gov</a:t>
            </a:r>
            <a:endParaRPr lang="en-US" sz="3800" b="1" dirty="0"/>
          </a:p>
        </p:txBody>
      </p:sp>
      <p:sp>
        <p:nvSpPr>
          <p:cNvPr id="14" name="Slide Number Placeholder 13">
            <a:extLst>
              <a:ext uri="{FF2B5EF4-FFF2-40B4-BE49-F238E27FC236}">
                <a16:creationId xmlns:a16="http://schemas.microsoft.com/office/drawing/2014/main" id="{FEE4D95B-DF7A-4B75-AB09-1EA3B2DBE679}"/>
              </a:ext>
            </a:extLst>
          </p:cNvPr>
          <p:cNvSpPr>
            <a:spLocks noGrp="1"/>
          </p:cNvSpPr>
          <p:nvPr>
            <p:ph type="sldNum" sz="quarter" idx="12"/>
          </p:nvPr>
        </p:nvSpPr>
        <p:spPr/>
        <p:txBody>
          <a:bodyPr rtlCol="0"/>
          <a:lstStyle/>
          <a:p>
            <a:pPr rtl="0"/>
            <a:fld id="{844A7B69-93E2-4D34-896D-EFDD7F03AB74}" type="slidenum">
              <a:rPr lang="en-US" smtClean="0"/>
              <a:t>75</a:t>
            </a:fld>
            <a:endParaRPr lang="en-US"/>
          </a:p>
        </p:txBody>
      </p:sp>
      <p:sp>
        <p:nvSpPr>
          <p:cNvPr id="11" name="Rectangle: Rounded Corners 10">
            <a:extLst>
              <a:ext uri="{FF2B5EF4-FFF2-40B4-BE49-F238E27FC236}">
                <a16:creationId xmlns:a16="http://schemas.microsoft.com/office/drawing/2014/main" id="{9F117680-28E2-4C48-BA6E-CF658EFF26B8}"/>
              </a:ext>
            </a:extLst>
          </p:cNvPr>
          <p:cNvSpPr/>
          <p:nvPr/>
        </p:nvSpPr>
        <p:spPr>
          <a:xfrm>
            <a:off x="8449590" y="5100231"/>
            <a:ext cx="3276245" cy="173664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r>
              <a:rPr lang="ru" sz="2400" b="1" dirty="0">
                <a:cs typeface="Arial" panose="020B0604020202020204" pitchFamily="34" charset="0"/>
              </a:rPr>
              <a:t>Нажмите «Найти планы медицинского обслуживания и лекарств».</a:t>
            </a:r>
            <a:endParaRPr lang="en-US" sz="2400" b="1" dirty="0"/>
          </a:p>
        </p:txBody>
      </p:sp>
      <p:pic>
        <p:nvPicPr>
          <p:cNvPr id="10" name="Picture 9" descr="Graphical user interface, website&#10;&#10;Description automatically generated">
            <a:extLst>
              <a:ext uri="{FF2B5EF4-FFF2-40B4-BE49-F238E27FC236}">
                <a16:creationId xmlns:a16="http://schemas.microsoft.com/office/drawing/2014/main" id="{9347CE67-7E8B-46C9-938E-6DBB7C188314}"/>
              </a:ext>
            </a:extLst>
          </p:cNvPr>
          <p:cNvPicPr>
            <a:picLocks noChangeAspect="1"/>
          </p:cNvPicPr>
          <p:nvPr/>
        </p:nvPicPr>
        <p:blipFill rotWithShape="1">
          <a:blip r:embed="rId4"/>
          <a:srcRect l="19487" t="19601" r="20384" b="8148"/>
          <a:stretch/>
        </p:blipFill>
        <p:spPr bwMode="auto">
          <a:xfrm>
            <a:off x="21297" y="1094990"/>
            <a:ext cx="7478486" cy="5200169"/>
          </a:xfrm>
          <a:prstGeom prst="rect">
            <a:avLst/>
          </a:prstGeom>
          <a:ln>
            <a:no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12841E8E-EF64-4A3C-A4B1-757B0AD6C16B}"/>
              </a:ext>
            </a:extLst>
          </p:cNvPr>
          <p:cNvCxnSpPr>
            <a:cxnSpLocks/>
          </p:cNvCxnSpPr>
          <p:nvPr/>
        </p:nvCxnSpPr>
        <p:spPr>
          <a:xfrm flipH="1" flipV="1">
            <a:off x="7356683" y="5725256"/>
            <a:ext cx="1092907" cy="37754"/>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5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947531" y="1947149"/>
            <a:ext cx="10663222" cy="3985706"/>
          </a:xfrm>
          <a:prstGeom prst="rect">
            <a:avLst/>
          </a:prstGeom>
        </p:spPr>
        <p:txBody>
          <a:bodyPr wrap="square" rtlCol="0">
            <a:spAutoFit/>
          </a:bodyPr>
          <a:lstStyle/>
          <a:p>
            <a:pPr rtl="0">
              <a:spcAft>
                <a:spcPts val="1200"/>
              </a:spcAft>
              <a:defRPr/>
            </a:pPr>
            <a:r>
              <a:rPr lang="ru" sz="3400" dirty="0">
                <a:cs typeface="Arial" panose="020B0604020202020204" pitchFamily="34" charset="0"/>
              </a:rPr>
              <a:t>Чтобы получить </a:t>
            </a:r>
            <a:r>
              <a:rPr lang="ru" sz="3400" b="1" dirty="0">
                <a:cs typeface="Arial" panose="020B0604020202020204" pitchFamily="34" charset="0"/>
              </a:rPr>
              <a:t>бесплатную и </a:t>
            </a:r>
            <a:r>
              <a:rPr lang="ru" sz="3400" dirty="0">
                <a:cs typeface="Arial" panose="020B0604020202020204" pitchFamily="34" charset="0"/>
              </a:rPr>
              <a:t>непредвзятую помощь по программе Medicare, обратитесь в Программу помощи в области медицинского страхования штата Висконсин:</a:t>
            </a:r>
          </a:p>
          <a:p>
            <a:pPr marL="457200" indent="-457200" rtl="0">
              <a:spcAft>
                <a:spcPts val="600"/>
              </a:spcAft>
              <a:buFont typeface="Arial" panose="020B0604020202020204" pitchFamily="34" charset="0"/>
              <a:buChar char="•"/>
              <a:defRPr/>
            </a:pPr>
            <a:r>
              <a:rPr lang="ru" sz="3400" dirty="0">
                <a:cs typeface="Arial" panose="020B0604020202020204" pitchFamily="34" charset="0"/>
              </a:rPr>
              <a:t>Позвоните на горячую линию Medigap по номеру 1-800-242-1060.</a:t>
            </a:r>
          </a:p>
          <a:p>
            <a:pPr marL="457200" indent="-457200" rtl="0">
              <a:spcAft>
                <a:spcPts val="600"/>
              </a:spcAft>
              <a:buFont typeface="Arial" panose="020B0604020202020204" pitchFamily="34" charset="0"/>
              <a:buChar char="•"/>
              <a:defRPr/>
            </a:pPr>
            <a:r>
              <a:rPr lang="ru" sz="3400" dirty="0">
                <a:cs typeface="Arial" panose="020B0604020202020204" pitchFamily="34" charset="0"/>
              </a:rPr>
              <a:t>Посетите веб-сайт Департамента здравоохранения штата Висконсин по адресу </a:t>
            </a:r>
            <a:r>
              <a:rPr lang="ru" sz="3400" dirty="0">
                <a:cs typeface="Arial" panose="020B0604020202020204" pitchFamily="34" charset="0"/>
                <a:hlinkClick r:id="rId3"/>
              </a:rPr>
              <a:t>dhs.wi.gov/medicare-help</a:t>
            </a:r>
            <a:r>
              <a:rPr lang="ru" sz="3400" dirty="0">
                <a:cs typeface="Arial" panose="020B0604020202020204" pitchFamily="34" charset="0"/>
              </a:rPr>
              <a:t>. </a:t>
            </a:r>
            <a:endParaRPr lang="en-US" sz="3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125506" y="0"/>
            <a:ext cx="12066494"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Местная помощь для участников программы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653025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06069" y="1476321"/>
            <a:ext cx="8892989" cy="1122363"/>
          </a:xfrm>
        </p:spPr>
        <p:txBody>
          <a:bodyPr rtlCol="0">
            <a:normAutofit fontScale="90000"/>
          </a:bodyPr>
          <a:lstStyle/>
          <a:p>
            <a:pPr rtl="0"/>
            <a:r>
              <a:rPr lang="ru" dirty="0">
                <a:solidFill>
                  <a:schemeClr val="accent1">
                    <a:lumMod val="50000"/>
                  </a:schemeClr>
                </a:solidFill>
                <a:latin typeface="Arial" panose="020B0604020202020204" pitchFamily="34" charset="0"/>
                <a:cs typeface="Arial" panose="020B0604020202020204" pitchFamily="34" charset="0"/>
              </a:rPr>
              <a:t>Добро пожаловать в программу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fontScale="92500"/>
          </a:bodyPr>
          <a:lstStyle/>
          <a:p>
            <a:pPr rtl="0"/>
            <a:r>
              <a:rPr lang="ru" sz="2800">
                <a:solidFill>
                  <a:srgbClr val="FF0000"/>
                </a:solidFill>
                <a:latin typeface="Arial" charset="0"/>
                <a:cs typeface="Arial" charset="0"/>
              </a:rPr>
              <a:t> </a:t>
            </a:r>
            <a:r>
              <a:rPr lang="ru" sz="3200">
                <a:latin typeface="Arial" charset="0"/>
                <a:cs typeface="Arial" charset="0"/>
              </a:rPr>
              <a:t>Образовательная серия для участников программы Medicare в Висконсине</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318075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ru"/>
              <a:t>Отказ от ответственности за грантовое финансирование</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just" rtl="0">
              <a:buNone/>
            </a:pPr>
            <a:r>
              <a:rPr lang="ru" sz="2400">
                <a:latin typeface="Arial" panose="020B0604020202020204" pitchFamily="34" charset="0"/>
                <a:cs typeface="Arial" panose="020B0604020202020204" pitchFamily="34" charset="0"/>
              </a:rPr>
              <a:t>Этот проект был поддержан Департаментом здравоохранения штата Висконсин при финансовой поддержке, полностью или частично, в виде гранта № 90SAPG0091 из США. Управление по общественной жизни, Министерство здравоохранения и социальных служб, Вашингтон, округ Колумбия 20201. Грантополучателям, осуществляющим проекты при поддержке правительства, предлагается свободно высказывать свои выводы и заключения. Таким образом, точки зрения или мнения не обязательно отражают официальную политику ACL (Управление по общественной жизни).</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78</a:t>
            </a:fld>
            <a:endParaRPr lang="en-US"/>
          </a:p>
        </p:txBody>
      </p:sp>
    </p:spTree>
    <p:extLst>
      <p:ext uri="{BB962C8B-B14F-4D97-AF65-F5344CB8AC3E}">
        <p14:creationId xmlns:p14="http://schemas.microsoft.com/office/powerpoint/2010/main" val="2824843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7023" y="5103336"/>
            <a:ext cx="6523768" cy="97058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План презентации</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653800" y="1829801"/>
            <a:ext cx="7285806" cy="4709111"/>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ru" sz="2600" b="1" dirty="0">
                <a:cs typeface="Arial" panose="020B0604020202020204" pitchFamily="34" charset="0"/>
              </a:rPr>
              <a:t>Часть 1: 	</a:t>
            </a:r>
            <a:r>
              <a:rPr lang="ru" sz="2600" dirty="0">
                <a:cs typeface="Arial" panose="020B0604020202020204" pitchFamily="34" charset="0"/>
              </a:rPr>
              <a:t>Регистрация в программе Medicare </a:t>
            </a:r>
          </a:p>
          <a:p>
            <a:pPr marL="0" indent="0" rtl="0">
              <a:spcAft>
                <a:spcPts val="600"/>
              </a:spcAft>
              <a:buNone/>
            </a:pPr>
            <a:r>
              <a:rPr lang="ru" sz="2600" b="1" dirty="0">
                <a:cs typeface="Arial" panose="020B0604020202020204" pitchFamily="34" charset="0"/>
              </a:rPr>
              <a:t>Часть 2:</a:t>
            </a:r>
            <a:r>
              <a:rPr lang="ru" sz="2600" dirty="0">
                <a:cs typeface="Arial" panose="020B0604020202020204" pitchFamily="34" charset="0"/>
              </a:rPr>
              <a:t>	Основы программы Medicare; Часть А; </a:t>
            </a:r>
            <a:r>
              <a:rPr lang="hu-HU" sz="2600" dirty="0">
                <a:cs typeface="Arial" panose="020B0604020202020204" pitchFamily="34" charset="0"/>
              </a:rPr>
              <a:t>		</a:t>
            </a:r>
            <a:r>
              <a:rPr lang="ru" sz="2600" dirty="0">
                <a:cs typeface="Arial" panose="020B0604020202020204" pitchFamily="34" charset="0"/>
              </a:rPr>
              <a:t>Часть В</a:t>
            </a:r>
          </a:p>
          <a:p>
            <a:pPr marL="0" indent="0" rtl="0">
              <a:spcAft>
                <a:spcPts val="600"/>
              </a:spcAft>
              <a:buNone/>
            </a:pPr>
            <a:r>
              <a:rPr lang="ru" sz="2600" b="1" dirty="0">
                <a:cs typeface="Arial" panose="020B0604020202020204" pitchFamily="34" charset="0"/>
              </a:rPr>
              <a:t>Часть 3: </a:t>
            </a:r>
            <a:r>
              <a:rPr lang="hu-HU" sz="2600" b="1" dirty="0">
                <a:cs typeface="Arial" panose="020B0604020202020204" pitchFamily="34" charset="0"/>
              </a:rPr>
              <a:t>	</a:t>
            </a:r>
            <a:r>
              <a:rPr lang="ru" sz="2600" dirty="0">
                <a:cs typeface="Arial" panose="020B0604020202020204" pitchFamily="34" charset="0"/>
              </a:rPr>
              <a:t>Ваш выбор страхового покрытия; </a:t>
            </a:r>
            <a:r>
              <a:rPr lang="hu-HU" sz="2600" dirty="0">
                <a:cs typeface="Arial" panose="020B0604020202020204" pitchFamily="34" charset="0"/>
              </a:rPr>
              <a:t>			</a:t>
            </a:r>
            <a:r>
              <a:rPr lang="ru" sz="2600" dirty="0">
                <a:cs typeface="Arial" panose="020B0604020202020204" pitchFamily="34" charset="0"/>
              </a:rPr>
              <a:t>Оригинальная программа Medicare; 		Страхование Medigap</a:t>
            </a:r>
          </a:p>
          <a:p>
            <a:pPr marL="0" indent="0" rtl="0">
              <a:spcAft>
                <a:spcPts val="600"/>
              </a:spcAft>
              <a:buNone/>
            </a:pPr>
            <a:r>
              <a:rPr lang="ru" sz="2600" b="1" dirty="0">
                <a:cs typeface="Arial" panose="020B0604020202020204" pitchFamily="34" charset="0"/>
              </a:rPr>
              <a:t>Часть 4: </a:t>
            </a:r>
            <a:r>
              <a:rPr lang="hu-HU" sz="2600" b="1" dirty="0">
                <a:cs typeface="Arial" panose="020B0604020202020204" pitchFamily="34" charset="0"/>
              </a:rPr>
              <a:t>	</a:t>
            </a:r>
            <a:r>
              <a:rPr lang="ru" sz="2600" dirty="0">
                <a:cs typeface="Arial" panose="020B0604020202020204" pitchFamily="34" charset="0"/>
              </a:rPr>
              <a:t>Планы Medicare Advantage (часть C);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Другие типы покрытия </a:t>
            </a:r>
          </a:p>
          <a:p>
            <a:pPr marL="0" indent="0" rtl="0">
              <a:spcAft>
                <a:spcPts val="600"/>
              </a:spcAft>
              <a:buNone/>
            </a:pPr>
            <a:r>
              <a:rPr lang="ru" sz="2600" b="1" dirty="0">
                <a:cs typeface="Arial" panose="020B0604020202020204" pitchFamily="34" charset="0"/>
              </a:rPr>
              <a:t>Часть 5: 	</a:t>
            </a:r>
            <a:r>
              <a:rPr lang="ru" sz="2600" dirty="0">
                <a:cs typeface="Arial" panose="020B0604020202020204" pitchFamily="34" charset="0"/>
              </a:rPr>
              <a:t>Medicare часть D; SeniorCare; </a:t>
            </a:r>
            <a:br>
              <a:rPr lang="en-US" sz="2600" dirty="0">
                <a:cs typeface="Arial" panose="020B0604020202020204" pitchFamily="34" charset="0"/>
              </a:rPr>
            </a:br>
            <a:r>
              <a:rPr lang="ru" sz="2600" dirty="0">
                <a:cs typeface="Arial" panose="020B0604020202020204" pitchFamily="34" charset="0"/>
              </a:rPr>
              <a:t>	</a:t>
            </a:r>
            <a:r>
              <a:rPr lang="hu-HU" sz="2600" dirty="0">
                <a:cs typeface="Arial" panose="020B0604020202020204" pitchFamily="34" charset="0"/>
              </a:rPr>
              <a:t>	</a:t>
            </a:r>
            <a:r>
              <a:rPr lang="ru" sz="2600" dirty="0">
                <a:cs typeface="Arial" panose="020B0604020202020204" pitchFamily="34" charset="0"/>
              </a:rPr>
              <a:t>Ежегодный период открытой регистрации</a:t>
            </a:r>
          </a:p>
          <a:p>
            <a:pPr marL="0" indent="0" rtl="0">
              <a:buNone/>
            </a:pPr>
            <a:r>
              <a:rPr lang="ru" sz="2600" b="1" dirty="0">
                <a:cs typeface="Arial" panose="020B0604020202020204" pitchFamily="34" charset="0"/>
              </a:rPr>
              <a:t>Часть 6: </a:t>
            </a:r>
            <a:r>
              <a:rPr lang="hu-HU" sz="2600" b="1" dirty="0">
                <a:cs typeface="Arial" panose="020B0604020202020204" pitchFamily="34" charset="0"/>
              </a:rPr>
              <a:t>	</a:t>
            </a:r>
            <a:r>
              <a:rPr lang="ru" sz="2600" b="1" dirty="0">
                <a:cs typeface="Arial" panose="020B0604020202020204" pitchFamily="34" charset="0"/>
              </a:rPr>
              <a:t>Помощь людям с ограниченным доходом; 		Защитите себя и предотвратите м</a:t>
            </a:r>
            <a:r>
              <a:rPr lang="hu-HU" sz="2600" b="1" dirty="0">
                <a:cs typeface="Arial" panose="020B0604020202020204" pitchFamily="34" charset="0"/>
              </a:rPr>
              <a:t>			</a:t>
            </a:r>
            <a:r>
              <a:rPr lang="ru" sz="2600" b="1" dirty="0">
                <a:cs typeface="Arial" panose="020B0604020202020204" pitchFamily="34" charset="0"/>
              </a:rPr>
              <a:t>ошенничество; </a:t>
            </a:r>
            <a:br>
              <a:rPr lang="en-US" sz="2600" b="1" dirty="0">
                <a:cs typeface="Arial" panose="020B0604020202020204" pitchFamily="34" charset="0"/>
              </a:rPr>
            </a:br>
            <a:r>
              <a:rPr lang="ru" sz="2600" b="1" dirty="0">
                <a:cs typeface="Arial" panose="020B0604020202020204" pitchFamily="34" charset="0"/>
              </a:rPr>
              <a:t>	</a:t>
            </a:r>
            <a:r>
              <a:rPr lang="hu-HU" sz="2600" b="1" dirty="0">
                <a:cs typeface="Arial" panose="020B0604020202020204" pitchFamily="34" charset="0"/>
              </a:rPr>
              <a:t>	</a:t>
            </a:r>
            <a:r>
              <a:rPr lang="ru" sz="2600" b="1" dirty="0">
                <a:cs typeface="Arial" panose="020B0604020202020204" pitchFamily="34" charset="0"/>
              </a:rPr>
              <a:t>Обзор и ресурсы</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9252828" y="5196755"/>
            <a:ext cx="2429977" cy="113877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ru" sz="1700" dirty="0"/>
              <a:t>Более подробную информацию можно найти в </a:t>
            </a:r>
            <a:r>
              <a:rPr lang="ru" sz="1700" dirty="0">
                <a:hlinkClick r:id="rId3"/>
              </a:rPr>
              <a:t>справочнике Medicare &amp; You</a:t>
            </a:r>
            <a:r>
              <a:rPr lang="ru" sz="1700" dirty="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79</a:t>
            </a:fld>
            <a:endParaRPr lang="en-US" dirty="0"/>
          </a:p>
        </p:txBody>
      </p:sp>
      <p:pic>
        <p:nvPicPr>
          <p:cNvPr id="3" name="Picture 2">
            <a:extLst>
              <a:ext uri="{FF2B5EF4-FFF2-40B4-BE49-F238E27FC236}">
                <a16:creationId xmlns:a16="http://schemas.microsoft.com/office/drawing/2014/main" id="{06EA4493-04E3-6BCE-DB7B-0FBAA3ACFA9E}"/>
              </a:ext>
            </a:extLst>
          </p:cNvPr>
          <p:cNvPicPr>
            <a:picLocks noChangeAspect="1"/>
          </p:cNvPicPr>
          <p:nvPr/>
        </p:nvPicPr>
        <p:blipFill>
          <a:blip r:embed="rId4"/>
          <a:stretch>
            <a:fillRect/>
          </a:stretch>
        </p:blipFill>
        <p:spPr>
          <a:xfrm>
            <a:off x="9102193" y="1567350"/>
            <a:ext cx="2731245" cy="3535986"/>
          </a:xfrm>
          <a:prstGeom prst="rect">
            <a:avLst/>
          </a:prstGeom>
        </p:spPr>
      </p:pic>
    </p:spTree>
    <p:extLst>
      <p:ext uri="{BB962C8B-B14F-4D97-AF65-F5344CB8AC3E}">
        <p14:creationId xmlns:p14="http://schemas.microsoft.com/office/powerpoint/2010/main" val="42281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52" y="2093263"/>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674146" y="1107996"/>
            <a:ext cx="9914964" cy="526391"/>
          </a:xfrm>
        </p:spPr>
        <p:txBody>
          <a:bodyPr rtlCol="0">
            <a:normAutofit fontScale="90000"/>
          </a:bodyPr>
          <a:lstStyle/>
          <a:p>
            <a:pPr rtl="0"/>
            <a:r>
              <a:rPr lang="ru" sz="3200" b="1" dirty="0">
                <a:latin typeface="Arial" panose="020B0604020202020204" pitchFamily="34" charset="0"/>
                <a:cs typeface="Arial" panose="020B0604020202020204" pitchFamily="34" charset="0"/>
              </a:rPr>
              <a:t>Итак, если вы работаете и вам исполнилось 65 лет:</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104729" y="1719556"/>
            <a:ext cx="9409043" cy="3924155"/>
          </a:xfrm>
        </p:spPr>
        <p:txBody>
          <a:bodyPr rtlCol="0">
            <a:normAutofit/>
          </a:bodyPr>
          <a:lstStyle/>
          <a:p>
            <a:pPr marL="342900" indent="-342900" algn="l" rtl="0">
              <a:spcBef>
                <a:spcPts val="800"/>
              </a:spcBef>
              <a:buFont typeface="Arial" panose="020B0604020202020204" pitchFamily="34" charset="0"/>
              <a:buChar char="•"/>
            </a:pPr>
            <a:r>
              <a:rPr lang="ru" dirty="0">
                <a:cs typeface="Arial" panose="020B0604020202020204" pitchFamily="34" charset="0"/>
              </a:rPr>
              <a:t>Обратитесь в свой отдел кадров.</a:t>
            </a:r>
          </a:p>
          <a:p>
            <a:pPr marL="342900" indent="-342900" algn="l" rtl="0">
              <a:spcBef>
                <a:spcPts val="800"/>
              </a:spcBef>
              <a:buFont typeface="Arial" panose="020B0604020202020204" pitchFamily="34" charset="0"/>
              <a:buChar char="•"/>
            </a:pPr>
            <a:r>
              <a:rPr lang="ru" dirty="0">
                <a:cs typeface="Arial" panose="020B0604020202020204" pitchFamily="34" charset="0"/>
              </a:rPr>
              <a:t>Проверьте свой план медицинского страхования.</a:t>
            </a:r>
          </a:p>
          <a:p>
            <a:pPr marL="342900" indent="-342900" algn="l" rtl="0">
              <a:spcBef>
                <a:spcPts val="800"/>
              </a:spcBef>
              <a:buFont typeface="Arial" panose="020B0604020202020204" pitchFamily="34" charset="0"/>
              <a:buChar char="•"/>
            </a:pPr>
            <a:r>
              <a:rPr lang="ru" dirty="0">
                <a:cs typeface="Arial" panose="020B0604020202020204" pitchFamily="34" charset="0"/>
              </a:rPr>
              <a:t>Проверьте план медицинского страхования вашего(ей) супруга(и).</a:t>
            </a:r>
          </a:p>
          <a:p>
            <a:pPr marL="342900" indent="-342900" algn="l" rtl="0">
              <a:spcBef>
                <a:spcPts val="800"/>
              </a:spcBef>
              <a:buFont typeface="Arial" panose="020B0604020202020204" pitchFamily="34" charset="0"/>
              <a:buChar char="•"/>
            </a:pPr>
            <a:r>
              <a:rPr lang="ru" dirty="0">
                <a:cs typeface="Arial" panose="020B0604020202020204" pitchFamily="34" charset="0"/>
              </a:rPr>
              <a:t>Обратитесь в </a:t>
            </a:r>
            <a:r>
              <a:rPr lang="ru" dirty="0">
                <a:cs typeface="Arial" panose="020B0604020202020204" pitchFamily="34" charset="0"/>
                <a:hlinkClick r:id="rId5"/>
              </a:rPr>
              <a:t>Службу социального обеспечения</a:t>
            </a:r>
            <a:r>
              <a:rPr lang="ru" dirty="0">
                <a:cs typeface="Arial" panose="020B0604020202020204" pitchFamily="34" charset="0"/>
              </a:rPr>
              <a:t>.</a:t>
            </a:r>
          </a:p>
          <a:p>
            <a:pPr algn="l"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Регистрация в программе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FF41911-C201-445F-A79C-94040ECBDD94}"/>
              </a:ext>
            </a:extLst>
          </p:cNvPr>
          <p:cNvSpPr/>
          <p:nvPr/>
        </p:nvSpPr>
        <p:spPr>
          <a:xfrm>
            <a:off x="1598807" y="3627774"/>
            <a:ext cx="9914965" cy="830997"/>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ru" sz="2400" b="1" dirty="0">
                <a:latin typeface="Arial" panose="020B0604020202020204" pitchFamily="34" charset="0"/>
                <a:cs typeface="Arial" panose="020B0604020202020204" pitchFamily="34" charset="0"/>
              </a:rPr>
              <a:t>ПРИМЕЧАНИЕ: Информация о медицинском сберегательном счете (HSA)</a:t>
            </a:r>
            <a:endParaRPr lang="en-US" sz="2400" dirty="0"/>
          </a:p>
        </p:txBody>
      </p:sp>
      <p:sp>
        <p:nvSpPr>
          <p:cNvPr id="9" name="Rectangle 8">
            <a:extLst>
              <a:ext uri="{FF2B5EF4-FFF2-40B4-BE49-F238E27FC236}">
                <a16:creationId xmlns:a16="http://schemas.microsoft.com/office/drawing/2014/main" id="{F0EF3D5A-D1FD-485C-A2E5-58BCB8E3CF25}"/>
              </a:ext>
            </a:extLst>
          </p:cNvPr>
          <p:cNvSpPr/>
          <p:nvPr/>
        </p:nvSpPr>
        <p:spPr>
          <a:xfrm>
            <a:off x="1598807" y="4472853"/>
            <a:ext cx="9409042" cy="1600438"/>
          </a:xfrm>
          <a:prstGeom prst="rect">
            <a:avLst/>
          </a:prstGeom>
        </p:spPr>
        <p:txBody>
          <a:bodyPr wrap="square" rtlCol="0">
            <a:spAutoFit/>
          </a:bodyPr>
          <a:lstStyle/>
          <a:p>
            <a:pPr marL="342900" indent="-342900" rtl="0">
              <a:spcAft>
                <a:spcPts val="1200"/>
              </a:spcAft>
              <a:buFont typeface="Arial" panose="020B0604020202020204" pitchFamily="34" charset="0"/>
              <a:buChar char="•"/>
            </a:pPr>
            <a:r>
              <a:rPr lang="ru" sz="2200" b="1" dirty="0">
                <a:cs typeface="Arial" charset="0"/>
              </a:rPr>
              <a:t>Перестаньте платить взносы на HSA За 6 месяцев до начала действия Части А во избежание налоговых штрафов. </a:t>
            </a:r>
            <a:r>
              <a:rPr lang="ru" sz="2200" dirty="0">
                <a:cs typeface="Arial" charset="0"/>
              </a:rPr>
              <a:t>Если ваш работодатель предлагает программу HSA, обратитесь в отдел кадров, прежде чем регистрироваться в программе Medicare по части A или B.</a:t>
            </a:r>
            <a:endParaRPr lang="en-US" altLang="en-US" sz="2200" b="1" dirty="0">
              <a:cs typeface="Arial" charset="0"/>
            </a:endParaRPr>
          </a:p>
          <a:p>
            <a:pPr marL="342900" indent="-342900" rtl="0">
              <a:spcAft>
                <a:spcPts val="1200"/>
              </a:spcAft>
              <a:buFont typeface="Arial" panose="020B0604020202020204" pitchFamily="34" charset="0"/>
              <a:buChar char="•"/>
            </a:pPr>
            <a:r>
              <a:rPr lang="ru" sz="2200" b="1" dirty="0">
                <a:cs typeface="Arial" charset="0"/>
              </a:rPr>
              <a:t>Вы не можете делать взносы на свой HSA, если вы участвуете в программе Medicare. </a:t>
            </a:r>
            <a:endParaRPr lang="en-US" altLang="en-US" sz="2200" dirty="0">
              <a:cs typeface="Arial" charset="0"/>
            </a:endParaRPr>
          </a:p>
        </p:txBody>
      </p:sp>
    </p:spTree>
    <p:extLst>
      <p:ext uri="{BB962C8B-B14F-4D97-AF65-F5344CB8AC3E}">
        <p14:creationId xmlns:p14="http://schemas.microsoft.com/office/powerpoint/2010/main" val="833458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Добро пожаловать в программу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EE09D31-73F4-435D-87D4-B2C6830BB3B4}"/>
              </a:ext>
            </a:extLst>
          </p:cNvPr>
          <p:cNvSpPr>
            <a:spLocks noGrp="1"/>
          </p:cNvSpPr>
          <p:nvPr>
            <p:ph type="ftr" sz="quarter" idx="11"/>
          </p:nvPr>
        </p:nvSpPr>
        <p:spPr>
          <a:xfrm>
            <a:off x="4038600" y="5991225"/>
            <a:ext cx="4114800" cy="365125"/>
          </a:xfrm>
        </p:spPr>
        <p:txBody>
          <a:bodyPr rtlCol="0"/>
          <a:lstStyle/>
          <a:p>
            <a:pPr rtl="0"/>
            <a:r>
              <a:rPr lang="ru" dirty="0"/>
              <a:t>Январь 2022 г. Презентация «Добро пожаловать в программу Medicare»</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80</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2914425" y="1846522"/>
            <a:ext cx="823049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ru" sz="21600" b="1"/>
              <a:t>Часть 6</a:t>
            </a:r>
          </a:p>
          <a:p>
            <a:pPr rtl="0">
              <a:spcAft>
                <a:spcPts val="600"/>
              </a:spcAft>
            </a:pPr>
            <a:r>
              <a:rPr lang="ru" sz="16000"/>
              <a:t>Помощь людям с ограниченным доходом</a:t>
            </a:r>
          </a:p>
          <a:p>
            <a:pPr rtl="0">
              <a:spcAft>
                <a:spcPts val="600"/>
              </a:spcAft>
            </a:pPr>
            <a:r>
              <a:rPr lang="ru" sz="16000"/>
              <a:t>Защитите себя/предотвратите мошенничество</a:t>
            </a:r>
          </a:p>
          <a:p>
            <a:pPr rtl="0">
              <a:spcAft>
                <a:spcPts val="600"/>
              </a:spcAft>
            </a:pPr>
            <a:r>
              <a:rPr lang="ru" sz="16000"/>
              <a:t>Обзор и ресурсы</a:t>
            </a:r>
          </a:p>
        </p:txBody>
      </p:sp>
      <p:pic>
        <p:nvPicPr>
          <p:cNvPr id="8" name="Picture 7">
            <a:extLst>
              <a:ext uri="{FF2B5EF4-FFF2-40B4-BE49-F238E27FC236}">
                <a16:creationId xmlns:a16="http://schemas.microsoft.com/office/drawing/2014/main" id="{EEB84A7C-70AC-4958-8583-33B95B636D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extLst>
      <p:ext uri="{BB962C8B-B14F-4D97-AF65-F5344CB8AC3E}">
        <p14:creationId xmlns:p14="http://schemas.microsoft.com/office/powerpoint/2010/main" val="4056697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591465-DEA3-4F6C-97B8-19F766CEE21E}"/>
              </a:ext>
            </a:extLst>
          </p:cNvPr>
          <p:cNvSpPr>
            <a:spLocks noGrp="1"/>
          </p:cNvSpPr>
          <p:nvPr>
            <p:ph type="ftr" sz="quarter" idx="11"/>
          </p:nvPr>
        </p:nvSpPr>
        <p:spPr>
          <a:xfrm>
            <a:off x="2533091" y="6356350"/>
            <a:ext cx="8421217" cy="365125"/>
          </a:xfrm>
        </p:spPr>
        <p:txBody>
          <a:bodyPr rtlCol="0"/>
          <a:lstStyle/>
          <a:p>
            <a:pPr rtl="0"/>
            <a:r>
              <a:rPr lang="en-US" dirty="0"/>
              <a:t>2025 </a:t>
            </a:r>
            <a:r>
              <a:rPr lang="ru" dirty="0"/>
              <a:t>Презентация «Добро пожаловать в программу Medicare»</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81</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Помощь людям с ограниченным доходом</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8F0151D-4D52-4D1C-B5D5-F37F4B5E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091" y="1272988"/>
            <a:ext cx="6915709" cy="5142671"/>
          </a:xfrm>
          <a:prstGeom prst="rect">
            <a:avLst/>
          </a:prstGeom>
        </p:spPr>
      </p:pic>
    </p:spTree>
    <p:extLst>
      <p:ext uri="{BB962C8B-B14F-4D97-AF65-F5344CB8AC3E}">
        <p14:creationId xmlns:p14="http://schemas.microsoft.com/office/powerpoint/2010/main" val="15477359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Помощь людям с ограниченным доходом</a:t>
            </a:r>
          </a:p>
          <a:p>
            <a:pPr algn="ctr" rtl="0"/>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63CCDBA-F41F-47C5-8CBD-CFA12EAF8CFE}"/>
              </a:ext>
            </a:extLst>
          </p:cNvPr>
          <p:cNvGraphicFramePr/>
          <p:nvPr>
            <p:extLst>
              <p:ext uri="{D42A27DB-BD31-4B8C-83A1-F6EECF244321}">
                <p14:modId xmlns:p14="http://schemas.microsoft.com/office/powerpoint/2010/main" val="3673819262"/>
              </p:ext>
            </p:extLst>
          </p:nvPr>
        </p:nvGraphicFramePr>
        <p:xfrm>
          <a:off x="2134835" y="1107996"/>
          <a:ext cx="9300684" cy="5613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2" y="3851010"/>
            <a:ext cx="862945" cy="688090"/>
          </a:xfrm>
          <a:prstGeom prst="rect">
            <a:avLst/>
          </a:prstGeom>
        </p:spPr>
      </p:pic>
      <p:pic>
        <p:nvPicPr>
          <p:cNvPr id="10" name="Picture 9" title="Part D icon">
            <a:extLst>
              <a:ext uri="{FF2B5EF4-FFF2-40B4-BE49-F238E27FC236}">
                <a16:creationId xmlns:a16="http://schemas.microsoft.com/office/drawing/2014/main" id="{AEC3FA5E-1B9A-47A8-A393-CC8EDE6BAC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6481" y="5512531"/>
            <a:ext cx="862945" cy="688090"/>
          </a:xfrm>
          <a:prstGeom prst="rect">
            <a:avLst/>
          </a:prstGeom>
        </p:spPr>
      </p:pic>
      <p:pic>
        <p:nvPicPr>
          <p:cNvPr id="11" name="Picture 10" title="Part B icon">
            <a:extLst>
              <a:ext uri="{FF2B5EF4-FFF2-40B4-BE49-F238E27FC236}">
                <a16:creationId xmlns:a16="http://schemas.microsoft.com/office/drawing/2014/main" id="{20CF23FA-9147-4D43-89F5-76F2E9B2B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200" y="2039987"/>
            <a:ext cx="803847" cy="837592"/>
          </a:xfrm>
          <a:prstGeom prst="rect">
            <a:avLst/>
          </a:prstGeom>
        </p:spPr>
      </p:pic>
    </p:spTree>
    <p:extLst>
      <p:ext uri="{BB962C8B-B14F-4D97-AF65-F5344CB8AC3E}">
        <p14:creationId xmlns:p14="http://schemas.microsoft.com/office/powerpoint/2010/main" val="18326807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Помощь людям с ограниченным доходом</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A3C283-162E-4438-92AF-48C1C60D2323}"/>
              </a:ext>
            </a:extLst>
          </p:cNvPr>
          <p:cNvSpPr/>
          <p:nvPr/>
        </p:nvSpPr>
        <p:spPr>
          <a:xfrm>
            <a:off x="1209655" y="896472"/>
            <a:ext cx="10336886" cy="584775"/>
          </a:xfrm>
          <a:prstGeom prst="rect">
            <a:avLst/>
          </a:prstGeom>
        </p:spPr>
        <p:txBody>
          <a:bodyPr wrap="square" rtlCol="0">
            <a:spAutoFit/>
          </a:bodyPr>
          <a:lstStyle/>
          <a:p>
            <a:pPr rtl="0"/>
            <a:r>
              <a:rPr lang="ru" sz="3200" b="1" dirty="0">
                <a:latin typeface="Arial" panose="020B0604020202020204" pitchFamily="34" charset="0"/>
                <a:cs typeface="Arial" panose="020B0604020202020204" pitchFamily="34" charset="0"/>
              </a:rPr>
              <a:t>Проверьте, соответствуете ли вы требованиям</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rtlCol="0"/>
          <a:lstStyle/>
          <a:p>
            <a:pPr rtl="0"/>
            <a:fld id="{844A7B69-93E2-4D34-896D-EFDD7F03AB74}" type="slidenum">
              <a:rPr lang="en-US" smtClean="0"/>
              <a:t>83</a:t>
            </a:fld>
            <a:endParaRPr lang="en-US"/>
          </a:p>
        </p:txBody>
      </p:sp>
      <p:sp>
        <p:nvSpPr>
          <p:cNvPr id="3" name="TextBox 2">
            <a:extLst>
              <a:ext uri="{FF2B5EF4-FFF2-40B4-BE49-F238E27FC236}">
                <a16:creationId xmlns:a16="http://schemas.microsoft.com/office/drawing/2014/main" id="{C98F2B25-ADDA-4CF0-AB1F-14F0A68F3346}"/>
              </a:ext>
            </a:extLst>
          </p:cNvPr>
          <p:cNvSpPr txBox="1"/>
          <p:nvPr/>
        </p:nvSpPr>
        <p:spPr>
          <a:xfrm>
            <a:off x="335961" y="1385348"/>
            <a:ext cx="5760039" cy="3847207"/>
          </a:xfrm>
          <a:prstGeom prst="rect">
            <a:avLst/>
          </a:prstGeom>
          <a:noFill/>
        </p:spPr>
        <p:txBody>
          <a:bodyPr wrap="square" rtlCol="0">
            <a:spAutoFit/>
          </a:bodyPr>
          <a:lstStyle/>
          <a:p>
            <a:pPr rtl="0"/>
            <a:r>
              <a:rPr lang="ru" sz="2800" b="1" dirty="0"/>
              <a:t>Программа сбережений Medicare</a:t>
            </a:r>
          </a:p>
          <a:p>
            <a:pPr marL="342900" indent="-342900" rtl="0">
              <a:buFont typeface="Arial" panose="020B0604020202020204" pitchFamily="34" charset="0"/>
              <a:buChar char="•"/>
            </a:pPr>
            <a:r>
              <a:rPr lang="ru" sz="2400" dirty="0"/>
              <a:t>Узнайте больше на сайте </a:t>
            </a:r>
            <a:r>
              <a:rPr lang="ru" sz="2400" dirty="0">
                <a:hlinkClick r:id="rId3"/>
              </a:rPr>
              <a:t>www.dhs.wisconsin.gov/medicaid</a:t>
            </a:r>
            <a:r>
              <a:rPr lang="ru" sz="2400" dirty="0"/>
              <a:t> или</a:t>
            </a:r>
            <a:br>
              <a:rPr lang="en-US" sz="2400" dirty="0"/>
            </a:br>
            <a:r>
              <a:rPr lang="ru" sz="2400" dirty="0">
                <a:hlinkClick r:id="rId4"/>
              </a:rPr>
              <a:t>Информационный бюллетень о программе сбережений Medicare </a:t>
            </a:r>
            <a:br>
              <a:rPr lang="en-US" sz="2400" dirty="0">
                <a:hlinkClick r:id="rId4"/>
              </a:rPr>
            </a:br>
            <a:r>
              <a:rPr lang="ru" sz="2400" dirty="0">
                <a:hlinkClick r:id="rId4"/>
              </a:rPr>
              <a:t>(P-10062)</a:t>
            </a:r>
            <a:endParaRPr lang="en-US" sz="2400" dirty="0"/>
          </a:p>
          <a:p>
            <a:pPr marL="342900" indent="-342900" rtl="0">
              <a:buFont typeface="Arial" panose="020B0604020202020204" pitchFamily="34" charset="0"/>
              <a:buChar char="•"/>
            </a:pPr>
            <a:r>
              <a:rPr lang="ru" sz="2400" dirty="0"/>
              <a:t>Подайте заявку на сайте </a:t>
            </a:r>
            <a:r>
              <a:rPr lang="ru" sz="2400" dirty="0">
                <a:hlinkClick r:id="rId5"/>
              </a:rPr>
              <a:t>access.wisconsin.gov</a:t>
            </a:r>
            <a:endParaRPr lang="en-US" sz="2400" dirty="0"/>
          </a:p>
          <a:p>
            <a:pPr marL="342900" indent="-342900" rtl="0">
              <a:buFont typeface="Arial" panose="020B0604020202020204" pitchFamily="34" charset="0"/>
              <a:buChar char="•"/>
            </a:pPr>
            <a:r>
              <a:rPr lang="ru" sz="2400" dirty="0"/>
              <a:t>Получите помощь или подайте заявку в </a:t>
            </a:r>
            <a:r>
              <a:rPr lang="ru" sz="2400" dirty="0">
                <a:hlinkClick r:id="rId6"/>
              </a:rPr>
              <a:t>местном отделении Medicaid </a:t>
            </a:r>
            <a:endParaRPr lang="en-US" sz="2400" dirty="0"/>
          </a:p>
        </p:txBody>
      </p:sp>
      <p:sp>
        <p:nvSpPr>
          <p:cNvPr id="9" name="TextBox 8">
            <a:extLst>
              <a:ext uri="{FF2B5EF4-FFF2-40B4-BE49-F238E27FC236}">
                <a16:creationId xmlns:a16="http://schemas.microsoft.com/office/drawing/2014/main" id="{328C4827-D6D3-44A2-9998-7C498910EEB8}"/>
              </a:ext>
            </a:extLst>
          </p:cNvPr>
          <p:cNvSpPr txBox="1"/>
          <p:nvPr/>
        </p:nvSpPr>
        <p:spPr>
          <a:xfrm>
            <a:off x="595939" y="5195361"/>
            <a:ext cx="5240084" cy="153233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ru" sz="2800" dirty="0">
                <a:solidFill>
                  <a:schemeClr val="bg1"/>
                </a:solidFill>
              </a:rPr>
              <a:t>Вы также можете получить помощь от </a:t>
            </a:r>
            <a:r>
              <a:rPr lang="ru" sz="2800" dirty="0">
                <a:solidFill>
                  <a:schemeClr val="bg1"/>
                </a:solidFill>
                <a:hlinkClick r:id="rId7">
                  <a:extLst>
                    <a:ext uri="{A12FA001-AC4F-418D-AE19-62706E023703}">
                      <ahyp:hlinkClr xmlns:ahyp="http://schemas.microsoft.com/office/drawing/2018/hyperlinkcolor" val="tx"/>
                    </a:ext>
                  </a:extLst>
                </a:hlinkClick>
              </a:rPr>
              <a:t>специалиста по льготам штата Висконсин</a:t>
            </a:r>
            <a:r>
              <a:rPr lang="ru" sz="2800" dirty="0">
                <a:solidFill>
                  <a:schemeClr val="bg1"/>
                </a:solidFill>
              </a:rPr>
              <a:t>.</a:t>
            </a:r>
          </a:p>
        </p:txBody>
      </p:sp>
      <p:sp>
        <p:nvSpPr>
          <p:cNvPr id="10" name="TextBox 9">
            <a:extLst>
              <a:ext uri="{FF2B5EF4-FFF2-40B4-BE49-F238E27FC236}">
                <a16:creationId xmlns:a16="http://schemas.microsoft.com/office/drawing/2014/main" id="{FC511949-137A-471E-91E2-6054E3AD471A}"/>
              </a:ext>
            </a:extLst>
          </p:cNvPr>
          <p:cNvSpPr txBox="1"/>
          <p:nvPr/>
        </p:nvSpPr>
        <p:spPr>
          <a:xfrm>
            <a:off x="6030899" y="1385348"/>
            <a:ext cx="5825140" cy="5909310"/>
          </a:xfrm>
          <a:prstGeom prst="rect">
            <a:avLst/>
          </a:prstGeom>
          <a:noFill/>
        </p:spPr>
        <p:txBody>
          <a:bodyPr wrap="square" rtlCol="0">
            <a:spAutoFit/>
          </a:bodyPr>
          <a:lstStyle/>
          <a:p>
            <a:pPr rtl="0"/>
            <a:r>
              <a:rPr lang="ru" sz="2800" b="1" dirty="0"/>
              <a:t>Дополнительная помощь</a:t>
            </a:r>
          </a:p>
          <a:p>
            <a:pPr marL="342900" indent="-342900" rtl="0">
              <a:buFont typeface="Arial" panose="020B0604020202020204" pitchFamily="34" charset="0"/>
              <a:buChar char="•"/>
            </a:pPr>
            <a:r>
              <a:rPr lang="ru" sz="2400" dirty="0"/>
              <a:t>Узнайте больше или подайте заявку на сайте </a:t>
            </a:r>
            <a:r>
              <a:rPr lang="ru" sz="2400" dirty="0">
                <a:hlinkClick r:id="rId8"/>
              </a:rPr>
              <a:t>ssa.gov </a:t>
            </a:r>
            <a:endParaRPr lang="en-US" sz="2400" dirty="0"/>
          </a:p>
          <a:p>
            <a:pPr marL="342900" indent="-342900" rtl="0">
              <a:buFont typeface="Arial" panose="020B0604020202020204" pitchFamily="34" charset="0"/>
              <a:buChar char="•"/>
            </a:pPr>
            <a:r>
              <a:rPr lang="ru" sz="2400" dirty="0"/>
              <a:t>Позвоните в Службу социального обеспечения, чтобы задать вопросы или подать заявку: </a:t>
            </a:r>
            <a:br>
              <a:rPr lang="en-US" sz="2400" dirty="0"/>
            </a:br>
            <a:r>
              <a:rPr lang="ru" sz="2400" dirty="0"/>
              <a:t>1-800-772-1213 (TTY 1-800-325-0778) </a:t>
            </a:r>
          </a:p>
          <a:p>
            <a:pPr rtl="0">
              <a:spcBef>
                <a:spcPts val="1200"/>
              </a:spcBef>
            </a:pPr>
            <a:r>
              <a:rPr lang="ru" sz="2800" b="1" dirty="0"/>
              <a:t>SeniorCare</a:t>
            </a:r>
          </a:p>
          <a:p>
            <a:pPr marL="342900" indent="-342900" rtl="0">
              <a:buFont typeface="Arial" panose="020B0604020202020204" pitchFamily="34" charset="0"/>
              <a:buChar char="•"/>
            </a:pPr>
            <a:r>
              <a:rPr lang="ru" sz="2400" dirty="0"/>
              <a:t>Узнайте больше и распечатайте заявку на сайте </a:t>
            </a:r>
            <a:r>
              <a:rPr lang="ru" sz="2400" dirty="0">
                <a:hlinkClick r:id="rId9"/>
              </a:rPr>
              <a:t>www.dhs.wisconsin.gov/seniorcare.</a:t>
            </a:r>
            <a:r>
              <a:rPr lang="ru" sz="2400" dirty="0"/>
              <a:t> </a:t>
            </a:r>
          </a:p>
          <a:p>
            <a:pPr marL="342900" indent="-342900" rtl="0">
              <a:buFont typeface="Arial" panose="020B0604020202020204" pitchFamily="34" charset="0"/>
              <a:buChar char="•"/>
            </a:pPr>
            <a:r>
              <a:rPr lang="ru" sz="2400" dirty="0"/>
              <a:t>Позвоните на горячую линию SeniorCare, чтобы задать вопросы: 1-800-657-2038</a:t>
            </a:r>
          </a:p>
          <a:p>
            <a:pPr marL="342900" indent="-342900" rtl="0">
              <a:buFont typeface="Arial" panose="020B0604020202020204" pitchFamily="34" charset="0"/>
              <a:buChar char="•"/>
            </a:pPr>
            <a:endParaRPr lang="en-US" sz="2400" dirty="0"/>
          </a:p>
        </p:txBody>
      </p:sp>
    </p:spTree>
    <p:extLst>
      <p:ext uri="{BB962C8B-B14F-4D97-AF65-F5344CB8AC3E}">
        <p14:creationId xmlns:p14="http://schemas.microsoft.com/office/powerpoint/2010/main" val="2284871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591465-DEA3-4F6C-97B8-19F766CEE21E}"/>
              </a:ext>
            </a:extLst>
          </p:cNvPr>
          <p:cNvSpPr>
            <a:spLocks noGrp="1"/>
          </p:cNvSpPr>
          <p:nvPr>
            <p:ph type="ftr" sz="quarter" idx="11"/>
          </p:nvPr>
        </p:nvSpPr>
        <p:spPr>
          <a:xfrm>
            <a:off x="4433455" y="6356350"/>
            <a:ext cx="6629400" cy="365125"/>
          </a:xfrm>
        </p:spPr>
        <p:txBody>
          <a:bodyPr rtlCol="0"/>
          <a:lstStyle/>
          <a:p>
            <a:pPr rtl="0"/>
            <a:r>
              <a:rPr lang="en-US" dirty="0"/>
              <a:t>2025 </a:t>
            </a:r>
            <a:r>
              <a:rPr lang="ru" dirty="0"/>
              <a:t>Презентация «Добро пожаловать в программу Medicare»</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Защитите себя/предотвратите мошенничество</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12025C5-C8C9-4E57-8D5A-C27D8C45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455" y="1107996"/>
            <a:ext cx="7758545" cy="5141973"/>
          </a:xfrm>
          <a:prstGeom prst="rect">
            <a:avLst/>
          </a:prstGeom>
        </p:spPr>
      </p:pic>
      <p:sp>
        <p:nvSpPr>
          <p:cNvPr id="7" name="TextBox 6">
            <a:extLst>
              <a:ext uri="{FF2B5EF4-FFF2-40B4-BE49-F238E27FC236}">
                <a16:creationId xmlns:a16="http://schemas.microsoft.com/office/drawing/2014/main" id="{591E8480-443D-409B-ACB5-29CA5390DC9B}"/>
              </a:ext>
            </a:extLst>
          </p:cNvPr>
          <p:cNvSpPr txBox="1"/>
          <p:nvPr/>
        </p:nvSpPr>
        <p:spPr>
          <a:xfrm>
            <a:off x="785573" y="2151530"/>
            <a:ext cx="2452744" cy="1754326"/>
          </a:xfrm>
          <a:prstGeom prst="rect">
            <a:avLst/>
          </a:prstGeom>
          <a:noFill/>
        </p:spPr>
        <p:txBody>
          <a:bodyPr wrap="square" rtlCol="0">
            <a:spAutoFit/>
          </a:bodyPr>
          <a:lstStyle/>
          <a:p>
            <a:pPr rtl="0"/>
            <a:r>
              <a:rPr lang="ru" sz="3600" i="1"/>
              <a:t>Несколько слов предостережения…</a:t>
            </a:r>
          </a:p>
        </p:txBody>
      </p:sp>
    </p:spTree>
    <p:extLst>
      <p:ext uri="{BB962C8B-B14F-4D97-AF65-F5344CB8AC3E}">
        <p14:creationId xmlns:p14="http://schemas.microsoft.com/office/powerpoint/2010/main" val="3235564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Защитите себя/предотвратите мошенничество</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7B71A7-5E3E-42CD-8B0E-E4222C1A32B8}"/>
              </a:ext>
            </a:extLst>
          </p:cNvPr>
          <p:cNvSpPr/>
          <p:nvPr/>
        </p:nvSpPr>
        <p:spPr>
          <a:xfrm>
            <a:off x="1249680" y="1144776"/>
            <a:ext cx="10104120" cy="584775"/>
          </a:xfrm>
          <a:prstGeom prst="rect">
            <a:avLst/>
          </a:prstGeom>
        </p:spPr>
        <p:txBody>
          <a:bodyPr wrap="square" rtlCol="0">
            <a:spAutoFit/>
          </a:bodyPr>
          <a:lstStyle/>
          <a:p>
            <a:pPr rtl="0"/>
            <a:r>
              <a:rPr lang="ru" sz="3200" b="1" dirty="0">
                <a:latin typeface="Arial" panose="020B0604020202020204" pitchFamily="34" charset="0"/>
                <a:cs typeface="Arial" panose="020B0604020202020204" pitchFamily="34" charset="0"/>
              </a:rPr>
              <a:t>Три шага для предотвращения мошенничества</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249680" y="1752237"/>
            <a:ext cx="9692640" cy="584775"/>
          </a:xfrm>
          <a:prstGeom prst="rect">
            <a:avLst/>
          </a:prstGeom>
        </p:spPr>
        <p:txBody>
          <a:bodyPr wrap="square" rtlCol="0">
            <a:spAutoFit/>
          </a:bodyPr>
          <a:lstStyle/>
          <a:p>
            <a:pPr rtl="0"/>
            <a:r>
              <a:rPr lang="ru" sz="3200" dirty="0"/>
              <a:t>Шаг 1: </a:t>
            </a:r>
            <a:r>
              <a:rPr lang="ru" sz="3200" b="1" dirty="0">
                <a:solidFill>
                  <a:srgbClr val="339966"/>
                </a:solidFill>
              </a:rPr>
              <a:t>Защитите</a:t>
            </a:r>
            <a:r>
              <a:rPr lang="ru" sz="3200" dirty="0">
                <a:solidFill>
                  <a:srgbClr val="339966"/>
                </a:solidFill>
              </a:rPr>
              <a:t> </a:t>
            </a:r>
            <a:r>
              <a:rPr lang="ru" sz="3200" dirty="0"/>
              <a:t> себя и других от мошенничества с программой Medicare</a:t>
            </a:r>
            <a:endParaRPr lang="en-US" sz="3200"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162339" y="2486610"/>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ru" sz="2800" b="1" kern="1200" dirty="0">
                  <a:latin typeface="Arial" pitchFamily="34" charset="0"/>
                  <a:cs typeface="Arial" pitchFamily="34" charset="0"/>
                </a:rPr>
                <a:t>ДЕЛАЙТЕ</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210527" y="3198546"/>
            <a:ext cx="5579651" cy="3308598"/>
          </a:xfrm>
          <a:prstGeom prst="rect">
            <a:avLst/>
          </a:prstGeom>
        </p:spPr>
        <p:txBody>
          <a:bodyPr wrap="square" rtlCol="0">
            <a:spAutoFit/>
          </a:bodyPr>
          <a:lstStyle/>
          <a:p>
            <a:pPr marL="285750" lvl="0" indent="-285750" rtl="0">
              <a:spcAft>
                <a:spcPts val="600"/>
              </a:spcAft>
              <a:buFont typeface="Arial" panose="020B0604020202020204" pitchFamily="34" charset="0"/>
              <a:buChar char="•"/>
            </a:pPr>
            <a:r>
              <a:rPr lang="ru" sz="2100" dirty="0">
                <a:cs typeface="Arial" pitchFamily="34" charset="0"/>
              </a:rPr>
              <a:t>Обращайтесь со своей картой Medicare и номером как с кредитной картой.</a:t>
            </a:r>
          </a:p>
          <a:p>
            <a:pPr marL="285750" lvl="0" indent="-285750" rtl="0">
              <a:spcAft>
                <a:spcPts val="600"/>
              </a:spcAft>
              <a:buFont typeface="Arial" panose="020B0604020202020204" pitchFamily="34" charset="0"/>
              <a:buChar char="•"/>
            </a:pPr>
            <a:r>
              <a:rPr lang="ru" sz="2100" dirty="0">
                <a:cs typeface="Arial" pitchFamily="34" charset="0"/>
              </a:rPr>
              <a:t>Остерегайтесь кражи личных данных.</a:t>
            </a:r>
          </a:p>
          <a:p>
            <a:pPr marL="285750" lvl="0" indent="-285750" rtl="0">
              <a:spcAft>
                <a:spcPts val="600"/>
              </a:spcAft>
              <a:buFont typeface="Arial" panose="020B0604020202020204" pitchFamily="34" charset="0"/>
              <a:buChar char="•"/>
            </a:pPr>
            <a:r>
              <a:rPr lang="ru" sz="2100" dirty="0">
                <a:cs typeface="Arial" pitchFamily="34" charset="0"/>
              </a:rPr>
              <a:t>Имейте в виду, что программа Medicare не звонит и не посещает вас, чтобы что-либо продать.</a:t>
            </a:r>
          </a:p>
          <a:p>
            <a:pPr marL="285750" lvl="0" indent="-285750" rtl="0">
              <a:spcAft>
                <a:spcPts val="600"/>
              </a:spcAft>
              <a:buFont typeface="Arial" panose="020B0604020202020204" pitchFamily="34" charset="0"/>
              <a:buChar char="•"/>
            </a:pPr>
            <a:r>
              <a:rPr lang="ru" sz="2100" dirty="0">
                <a:cs typeface="Arial" pitchFamily="34" charset="0"/>
              </a:rPr>
              <a:t>Будьте осторожны с предложениями «бесплатных» медицинских услуг.  </a:t>
            </a:r>
          </a:p>
          <a:p>
            <a:pPr marL="285750" lvl="0" indent="-285750" rtl="0">
              <a:buFont typeface="Arial" panose="020B0604020202020204" pitchFamily="34" charset="0"/>
              <a:buChar char="•"/>
            </a:pPr>
            <a:r>
              <a:rPr lang="ru" sz="2100" dirty="0">
                <a:cs typeface="Arial" pitchFamily="34" charset="0"/>
              </a:rPr>
              <a:t>Передайте это!</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1358816" y="3044897"/>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ru" sz="2800" b="1" kern="1200" dirty="0">
                  <a:latin typeface="Arial" pitchFamily="34" charset="0"/>
                  <a:cs typeface="Arial" pitchFamily="34" charset="0"/>
                </a:rPr>
                <a:t>НЕ ДЕЛАЙТЕ</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932330" y="3906431"/>
            <a:ext cx="5481021" cy="1107996"/>
          </a:xfrm>
          <a:prstGeom prst="rect">
            <a:avLst/>
          </a:prstGeom>
        </p:spPr>
        <p:txBody>
          <a:bodyPr wrap="square" rtlCol="0">
            <a:spAutoFit/>
          </a:bodyPr>
          <a:lstStyle/>
          <a:p>
            <a:pPr marL="285750" lvl="0" indent="-285750" rtl="0">
              <a:buFont typeface="Arial" panose="020B0604020202020204" pitchFamily="34" charset="0"/>
              <a:buChar char="•"/>
            </a:pPr>
            <a:r>
              <a:rPr lang="ru" sz="2200" dirty="0">
                <a:cs typeface="Arial" pitchFamily="34" charset="0"/>
              </a:rPr>
              <a:t>Не сообщайте свой номер Medicare, кроме как своему врачу или другому поставщику услуг Medicare.</a:t>
            </a:r>
            <a:endParaRPr lang="en-US" sz="2200" dirty="0"/>
          </a:p>
        </p:txBody>
      </p:sp>
      <p:pic>
        <p:nvPicPr>
          <p:cNvPr id="16" name="Picture 15">
            <a:extLst>
              <a:ext uri="{FF2B5EF4-FFF2-40B4-BE49-F238E27FC236}">
                <a16:creationId xmlns:a16="http://schemas.microsoft.com/office/drawing/2014/main" id="{49356B48-6DF2-4114-A25E-9C5D34E2AE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1822" y="4672173"/>
            <a:ext cx="2954564" cy="2080082"/>
          </a:xfrm>
          <a:prstGeom prst="rect">
            <a:avLst/>
          </a:prstGeom>
          <a:noFill/>
          <a:ln>
            <a:noFill/>
          </a:ln>
          <a:effectLst/>
        </p:spPr>
      </p:pic>
    </p:spTree>
    <p:extLst>
      <p:ext uri="{BB962C8B-B14F-4D97-AF65-F5344CB8AC3E}">
        <p14:creationId xmlns:p14="http://schemas.microsoft.com/office/powerpoint/2010/main" val="1990903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Защитите себя/предотвратите мошенничество</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3595843-278F-498F-A51F-CE508A2779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356" y="4738973"/>
            <a:ext cx="3077828" cy="1982502"/>
          </a:xfrm>
          <a:prstGeom prst="rect">
            <a:avLst/>
          </a:prstGeom>
          <a:noFill/>
          <a:ln>
            <a:noFill/>
          </a:ln>
          <a:effectLst/>
        </p:spPr>
      </p:pic>
      <p:sp>
        <p:nvSpPr>
          <p:cNvPr id="8" name="Rectangle 7">
            <a:extLst>
              <a:ext uri="{FF2B5EF4-FFF2-40B4-BE49-F238E27FC236}">
                <a16:creationId xmlns:a16="http://schemas.microsoft.com/office/drawing/2014/main" id="{69279ABA-CC7C-4ECA-B363-91B2A69ADF57}"/>
              </a:ext>
            </a:extLst>
          </p:cNvPr>
          <p:cNvSpPr/>
          <p:nvPr/>
        </p:nvSpPr>
        <p:spPr>
          <a:xfrm>
            <a:off x="1186229" y="1534253"/>
            <a:ext cx="9928424" cy="1077218"/>
          </a:xfrm>
          <a:prstGeom prst="rect">
            <a:avLst/>
          </a:prstGeom>
        </p:spPr>
        <p:txBody>
          <a:bodyPr wrap="none" rtlCol="0">
            <a:spAutoFit/>
          </a:bodyPr>
          <a:lstStyle/>
          <a:p>
            <a:pPr rtl="0"/>
            <a:r>
              <a:rPr lang="ru" sz="3200" dirty="0"/>
              <a:t>Шаг 2: </a:t>
            </a:r>
            <a:r>
              <a:rPr lang="ru" sz="3200" b="1" dirty="0">
                <a:solidFill>
                  <a:srgbClr val="339966"/>
                </a:solidFill>
              </a:rPr>
              <a:t>Выявляйте</a:t>
            </a:r>
            <a:r>
              <a:rPr lang="ru" sz="3200" dirty="0">
                <a:solidFill>
                  <a:srgbClr val="339966"/>
                </a:solidFill>
              </a:rPr>
              <a:t> </a:t>
            </a:r>
            <a:r>
              <a:rPr lang="ru" sz="3200" dirty="0"/>
              <a:t> Мошенничество и злоупотребления </a:t>
            </a:r>
            <a:endParaRPr lang="hu-HU" sz="3200" dirty="0"/>
          </a:p>
          <a:p>
            <a:pPr rtl="0"/>
            <a:r>
              <a:rPr lang="ru" sz="3200" dirty="0"/>
              <a:t>в рамках программы Medicare</a:t>
            </a:r>
            <a:endParaRPr lang="en-US" sz="3200" dirty="0"/>
          </a:p>
        </p:txBody>
      </p:sp>
      <p:sp>
        <p:nvSpPr>
          <p:cNvPr id="9" name="Rectangle 8">
            <a:extLst>
              <a:ext uri="{FF2B5EF4-FFF2-40B4-BE49-F238E27FC236}">
                <a16:creationId xmlns:a16="http://schemas.microsoft.com/office/drawing/2014/main" id="{F1713371-9C99-4E6B-96E3-E60723AF74F0}"/>
              </a:ext>
            </a:extLst>
          </p:cNvPr>
          <p:cNvSpPr/>
          <p:nvPr/>
        </p:nvSpPr>
        <p:spPr>
          <a:xfrm>
            <a:off x="1773216" y="2611471"/>
            <a:ext cx="10196457" cy="2739211"/>
          </a:xfrm>
          <a:prstGeom prst="rect">
            <a:avLst/>
          </a:prstGeom>
        </p:spPr>
        <p:txBody>
          <a:bodyPr wrap="square" rtlCol="0">
            <a:spAutoFit/>
          </a:bodyPr>
          <a:lstStyle/>
          <a:p>
            <a:pPr marL="342900" indent="-342900" rtl="0">
              <a:spcBef>
                <a:spcPts val="600"/>
              </a:spcBef>
              <a:spcAft>
                <a:spcPts val="600"/>
              </a:spcAft>
              <a:buFont typeface="Arial" panose="020B0604020202020204" pitchFamily="34" charset="0"/>
              <a:buChar char="•"/>
              <a:defRPr/>
            </a:pPr>
            <a:r>
              <a:rPr lang="ru" sz="2400" dirty="0">
                <a:cs typeface="Arial" charset="0"/>
              </a:rPr>
              <a:t>Всегда просматривайте сводные </a:t>
            </a:r>
            <a:r>
              <a:rPr lang="ru" sz="2400" b="1" dirty="0">
                <a:cs typeface="Arial" charset="0"/>
              </a:rPr>
              <a:t>уведомления Medicare (MSN)!</a:t>
            </a:r>
            <a:endParaRPr lang="en-US" sz="2400" dirty="0">
              <a:cs typeface="Arial" charset="0"/>
            </a:endParaRPr>
          </a:p>
          <a:p>
            <a:pPr marL="342900" indent="-342900" rtl="0">
              <a:spcBef>
                <a:spcPts val="600"/>
              </a:spcBef>
              <a:spcAft>
                <a:spcPts val="600"/>
              </a:spcAft>
              <a:buFont typeface="Arial" panose="020B0604020202020204" pitchFamily="34" charset="0"/>
              <a:buChar char="•"/>
              <a:defRPr/>
            </a:pPr>
            <a:r>
              <a:rPr lang="ru" sz="2400" dirty="0">
                <a:cs typeface="Arial" charset="0"/>
              </a:rPr>
              <a:t>Получите доступ к своей информации Medicare в Интернете на сайте </a:t>
            </a:r>
            <a:r>
              <a:rPr lang="ru" sz="2400" dirty="0">
                <a:solidFill>
                  <a:srgbClr val="00B050"/>
                </a:solidFill>
                <a:cs typeface="Arial" charset="0"/>
                <a:hlinkClick r:id="rId4"/>
              </a:rPr>
              <a:t>www.MyMedicare.gov</a:t>
            </a:r>
            <a:r>
              <a:rPr lang="ru" sz="2400" dirty="0">
                <a:solidFill>
                  <a:srgbClr val="00B050"/>
                </a:solidFill>
                <a:cs typeface="Arial" charset="0"/>
              </a:rPr>
              <a:t>.</a:t>
            </a:r>
          </a:p>
          <a:p>
            <a:pPr marL="342900" indent="-342900" rtl="0">
              <a:spcBef>
                <a:spcPts val="600"/>
              </a:spcBef>
              <a:spcAft>
                <a:spcPts val="600"/>
              </a:spcAft>
              <a:buFont typeface="Arial" panose="020B0604020202020204" pitchFamily="34" charset="0"/>
              <a:buChar char="•"/>
              <a:defRPr/>
            </a:pPr>
            <a:r>
              <a:rPr lang="ru" sz="2400" dirty="0">
                <a:cs typeface="Arial" charset="0"/>
              </a:rPr>
              <a:t>Создайте </a:t>
            </a:r>
            <a:r>
              <a:rPr lang="ru" sz="2400" b="1" dirty="0">
                <a:cs typeface="Arial" charset="0"/>
              </a:rPr>
              <a:t>личный журнал медицинского обслуживания:</a:t>
            </a:r>
          </a:p>
          <a:p>
            <a:pPr marL="742950" lvl="1" indent="-285750" rtl="0">
              <a:spcBef>
                <a:spcPts val="600"/>
              </a:spcBef>
              <a:spcAft>
                <a:spcPts val="600"/>
              </a:spcAft>
              <a:buFont typeface="Arial" panose="020B0604020202020204" pitchFamily="34" charset="0"/>
              <a:buChar char="•"/>
              <a:defRPr/>
            </a:pPr>
            <a:r>
              <a:rPr lang="ru" sz="2000" dirty="0">
                <a:cs typeface="Arial" charset="0"/>
              </a:rPr>
              <a:t>Записывайте визиты к врачу, анализы и процедуры в журнал и берите его с собой на приемы.</a:t>
            </a:r>
          </a:p>
          <a:p>
            <a:pPr marL="742950" lvl="1" indent="-285750" rtl="0">
              <a:spcBef>
                <a:spcPts val="600"/>
              </a:spcBef>
              <a:spcAft>
                <a:spcPts val="600"/>
              </a:spcAft>
              <a:buFont typeface="Arial" panose="020B0604020202020204" pitchFamily="34" charset="0"/>
              <a:buChar char="•"/>
              <a:defRPr/>
            </a:pPr>
            <a:r>
              <a:rPr lang="ru" sz="2000" dirty="0">
                <a:cs typeface="Arial" charset="0"/>
              </a:rPr>
              <a:t>Сравните свои MSN и другие заявления с вашим журналом, чтобы убедиться, что они верны.</a:t>
            </a:r>
          </a:p>
        </p:txBody>
      </p:sp>
    </p:spTree>
    <p:extLst>
      <p:ext uri="{BB962C8B-B14F-4D97-AF65-F5344CB8AC3E}">
        <p14:creationId xmlns:p14="http://schemas.microsoft.com/office/powerpoint/2010/main" val="19208006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Защитите себя/предотвратите мошенничество</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F5E9133-5BB7-4FB4-94DC-7B1BC6EF1398}"/>
              </a:ext>
            </a:extLst>
          </p:cNvPr>
          <p:cNvSpPr/>
          <p:nvPr/>
        </p:nvSpPr>
        <p:spPr>
          <a:xfrm>
            <a:off x="232004" y="1195052"/>
            <a:ext cx="9228808" cy="584775"/>
          </a:xfrm>
          <a:prstGeom prst="rect">
            <a:avLst/>
          </a:prstGeom>
        </p:spPr>
        <p:txBody>
          <a:bodyPr wrap="none" rtlCol="0">
            <a:spAutoFit/>
          </a:bodyPr>
          <a:lstStyle/>
          <a:p>
            <a:pPr rtl="0"/>
            <a:r>
              <a:rPr lang="ru" sz="3200" dirty="0">
                <a:latin typeface="Arial" panose="020B0604020202020204" pitchFamily="34" charset="0"/>
                <a:cs typeface="Arial" panose="020B0604020202020204" pitchFamily="34" charset="0"/>
              </a:rPr>
              <a:t>Всегда просматривайте </a:t>
            </a:r>
            <a:r>
              <a:rPr lang="ru" sz="3200" b="1" dirty="0">
                <a:latin typeface="Arial" panose="020B0604020202020204" pitchFamily="34" charset="0"/>
                <a:cs typeface="Arial" panose="020B0604020202020204" pitchFamily="34" charset="0"/>
              </a:rPr>
              <a:t>сводное уведомление Medicare!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4739817" y="1733667"/>
            <a:ext cx="6844199" cy="4667945"/>
          </a:xfrm>
          <a:prstGeom prst="rect">
            <a:avLst/>
          </a:prstGeom>
        </p:spPr>
        <p:txBody>
          <a:bodyPr wrap="square" rtlCol="0">
            <a:spAutoFit/>
          </a:bodyPr>
          <a:lstStyle/>
          <a:p>
            <a:pPr marL="342900" indent="-342900" rtl="0">
              <a:spcAft>
                <a:spcPts val="1000"/>
              </a:spcAft>
              <a:buFont typeface="Wingdings" panose="05000000000000000000" pitchFamily="2" charset="2"/>
              <a:buChar char="§"/>
            </a:pPr>
            <a:r>
              <a:rPr lang="ru" sz="2400" dirty="0">
                <a:cs typeface="Arial" charset="0"/>
              </a:rPr>
              <a:t>Это не счет. Отправляется ежеквартально.</a:t>
            </a:r>
          </a:p>
          <a:p>
            <a:pPr marL="342900" indent="-342900" rtl="0">
              <a:spcAft>
                <a:spcPts val="1000"/>
              </a:spcAft>
              <a:buFont typeface="Wingdings" panose="05000000000000000000" pitchFamily="2" charset="2"/>
              <a:buChar char="§"/>
            </a:pPr>
            <a:r>
              <a:rPr lang="ru" sz="2400" dirty="0">
                <a:cs typeface="Arial" charset="0"/>
              </a:rPr>
              <a:t>Проверьте правильность написания имени, адреса, номера Medicare.</a:t>
            </a:r>
          </a:p>
          <a:p>
            <a:pPr marL="342900" indent="-342900" rtl="0">
              <a:spcAft>
                <a:spcPts val="1000"/>
              </a:spcAft>
              <a:buFont typeface="Wingdings" panose="05000000000000000000" pitchFamily="2" charset="2"/>
              <a:buChar char="§"/>
            </a:pPr>
            <a:r>
              <a:rPr lang="ru" sz="2400" dirty="0">
                <a:cs typeface="Arial" charset="0"/>
              </a:rPr>
              <a:t>Вы получили услугу?	</a:t>
            </a:r>
          </a:p>
          <a:p>
            <a:pPr marL="342900" indent="-342900" rtl="0">
              <a:spcAft>
                <a:spcPts val="1000"/>
              </a:spcAft>
              <a:buFont typeface="Wingdings" panose="05000000000000000000" pitchFamily="2" charset="2"/>
              <a:buChar char="§"/>
            </a:pPr>
            <a:r>
              <a:rPr lang="ru" sz="2400" dirty="0">
                <a:cs typeface="Arial" charset="0"/>
              </a:rPr>
              <a:t>Убедитесь, что претензия обработана и оплачена. Если вопрос отклонен, позвоните в офис врача, чтобы убедиться, что претензия была правильно закодирована. Если нет, офис может отправить повторно.</a:t>
            </a:r>
          </a:p>
          <a:p>
            <a:pPr marL="342900" indent="-342900" rtl="0">
              <a:spcAft>
                <a:spcPts val="600"/>
              </a:spcAft>
              <a:buFont typeface="Wingdings" panose="05000000000000000000" pitchFamily="2" charset="2"/>
              <a:buChar char="§"/>
            </a:pPr>
            <a:r>
              <a:rPr lang="ru" sz="2400" dirty="0">
                <a:cs typeface="Arial" charset="0"/>
              </a:rPr>
              <a:t>В случае отказа вы имеете право на апелляцию.  Срок обжалования составляет 120 дней.</a:t>
            </a:r>
          </a:p>
        </p:txBody>
      </p:sp>
      <p:pic>
        <p:nvPicPr>
          <p:cNvPr id="8" name="Picture 7">
            <a:extLst>
              <a:ext uri="{FF2B5EF4-FFF2-40B4-BE49-F238E27FC236}">
                <a16:creationId xmlns:a16="http://schemas.microsoft.com/office/drawing/2014/main" id="{1C00E0B0-7AD3-46B4-85CB-4F149DAFD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4" y="2089568"/>
            <a:ext cx="4238424" cy="4131123"/>
          </a:xfrm>
          <a:prstGeom prst="rect">
            <a:avLst/>
          </a:prstGeom>
        </p:spPr>
      </p:pic>
    </p:spTree>
    <p:extLst>
      <p:ext uri="{BB962C8B-B14F-4D97-AF65-F5344CB8AC3E}">
        <p14:creationId xmlns:p14="http://schemas.microsoft.com/office/powerpoint/2010/main" val="2023508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Защитите себя/предотвратите мошенничество</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31355E-1CBB-4919-9305-A64FFBFE0550}"/>
              </a:ext>
            </a:extLst>
          </p:cNvPr>
          <p:cNvSpPr/>
          <p:nvPr/>
        </p:nvSpPr>
        <p:spPr>
          <a:xfrm>
            <a:off x="1300516" y="1437456"/>
            <a:ext cx="9552102" cy="1077218"/>
          </a:xfrm>
          <a:prstGeom prst="rect">
            <a:avLst/>
          </a:prstGeom>
        </p:spPr>
        <p:txBody>
          <a:bodyPr wrap="none" rtlCol="0">
            <a:spAutoFit/>
          </a:bodyPr>
          <a:lstStyle/>
          <a:p>
            <a:pPr rtl="0"/>
            <a:r>
              <a:rPr lang="ru" sz="3200" dirty="0"/>
              <a:t>Шаг 3:</a:t>
            </a:r>
            <a:r>
              <a:rPr lang="ru" sz="3200" b="1" dirty="0"/>
              <a:t> </a:t>
            </a:r>
            <a:r>
              <a:rPr lang="ru" sz="3200" b="1" dirty="0">
                <a:solidFill>
                  <a:srgbClr val="339966"/>
                </a:solidFill>
              </a:rPr>
              <a:t>Сообщите </a:t>
            </a:r>
            <a:r>
              <a:rPr lang="ru" sz="3200" dirty="0"/>
              <a:t>о предполагаемом мошенничестве </a:t>
            </a:r>
            <a:endParaRPr lang="hu-HU" sz="3200" dirty="0"/>
          </a:p>
          <a:p>
            <a:pPr rtl="0"/>
            <a:r>
              <a:rPr lang="ru" sz="3200" dirty="0"/>
              <a:t>и злоупотреблениях в рамках программы Medicare</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3371299" y="2487342"/>
            <a:ext cx="8372466" cy="4293483"/>
          </a:xfrm>
          <a:prstGeom prst="rect">
            <a:avLst/>
          </a:prstGeom>
        </p:spPr>
        <p:txBody>
          <a:bodyPr wrap="square" rtlCol="0">
            <a:spAutoFit/>
          </a:bodyPr>
          <a:lstStyle/>
          <a:p>
            <a:pPr marL="514350" indent="-514350" rtl="0">
              <a:spcBef>
                <a:spcPts val="600"/>
              </a:spcBef>
              <a:spcAft>
                <a:spcPts val="600"/>
              </a:spcAft>
              <a:buFont typeface="Arial" panose="020B0604020202020204" pitchFamily="34" charset="0"/>
              <a:buChar char="•"/>
            </a:pPr>
            <a:r>
              <a:rPr lang="ru" sz="2400" dirty="0">
                <a:cs typeface="Arial" charset="0"/>
              </a:rPr>
              <a:t>Позвоните поставщику.</a:t>
            </a:r>
          </a:p>
          <a:p>
            <a:pPr marL="514350" indent="-514350" rtl="0">
              <a:spcBef>
                <a:spcPts val="600"/>
              </a:spcBef>
              <a:spcAft>
                <a:spcPts val="600"/>
              </a:spcAft>
              <a:buFont typeface="Arial" panose="020B0604020202020204" pitchFamily="34" charset="0"/>
              <a:buChar char="•"/>
            </a:pPr>
            <a:r>
              <a:rPr lang="ru" sz="2400" dirty="0">
                <a:cs typeface="Arial" charset="0"/>
              </a:rPr>
              <a:t>Соберите информацию и документацию.</a:t>
            </a:r>
          </a:p>
          <a:p>
            <a:pPr marL="514350" indent="-514350" rtl="0">
              <a:spcBef>
                <a:spcPts val="600"/>
              </a:spcBef>
              <a:spcAft>
                <a:spcPts val="600"/>
              </a:spcAft>
              <a:buFont typeface="Arial" panose="020B0604020202020204" pitchFamily="34" charset="0"/>
              <a:buChar char="•"/>
            </a:pPr>
            <a:r>
              <a:rPr lang="ru" sz="2400" dirty="0">
                <a:cs typeface="Arial" charset="0"/>
              </a:rPr>
              <a:t>Свяжитесь со </a:t>
            </a:r>
            <a:r>
              <a:rPr lang="ru" sz="2400" b="1" dirty="0">
                <a:cs typeface="Arial" charset="0"/>
              </a:rPr>
              <a:t> Старшим медицинским патрулем </a:t>
            </a:r>
            <a:r>
              <a:rPr lang="ru" sz="2400" dirty="0">
                <a:cs typeface="Arial" charset="0"/>
              </a:rPr>
              <a:t> Medicare штата Висконсин (SMP):</a:t>
            </a:r>
          </a:p>
          <a:p>
            <a:pPr marL="971550" lvl="1" indent="-514350" rtl="0">
              <a:spcBef>
                <a:spcPts val="600"/>
              </a:spcBef>
              <a:spcAft>
                <a:spcPts val="600"/>
              </a:spcAft>
              <a:buFont typeface="Arial" panose="020B0604020202020204" pitchFamily="34" charset="0"/>
              <a:buChar char="•"/>
            </a:pPr>
            <a:r>
              <a:rPr lang="ru" sz="2200" dirty="0">
                <a:cs typeface="Arial" charset="0"/>
              </a:rPr>
              <a:t>Звоните по бесплатному номеру: </a:t>
            </a:r>
            <a:r>
              <a:rPr lang="ru" sz="2200" b="1" dirty="0">
                <a:cs typeface="Arial" charset="0"/>
              </a:rPr>
              <a:t>1-888-818-2611</a:t>
            </a:r>
            <a:r>
              <a:rPr lang="ru" sz="2200" dirty="0">
                <a:cs typeface="Arial" charset="0"/>
              </a:rPr>
              <a:t>  </a:t>
            </a:r>
            <a:r>
              <a:rPr lang="ru" sz="2200" i="1" dirty="0">
                <a:cs typeface="Arial" charset="0"/>
              </a:rPr>
              <a:t> (бесплатно и конфиденциально!)</a:t>
            </a:r>
          </a:p>
          <a:p>
            <a:pPr marL="1143000" lvl="2" indent="-285750" rtl="0">
              <a:spcAft>
                <a:spcPts val="600"/>
              </a:spcAft>
              <a:buFont typeface="Arial" panose="020B0604020202020204" pitchFamily="34" charset="0"/>
              <a:buChar char="•"/>
            </a:pPr>
            <a:r>
              <a:rPr lang="ru" sz="2200" dirty="0">
                <a:cs typeface="Arial" charset="0"/>
              </a:rPr>
              <a:t>Чтобы сообщить о подозрении на мошенничество/злоупотребление.</a:t>
            </a:r>
          </a:p>
          <a:p>
            <a:pPr marL="1143000" lvl="2" indent="-285750" rtl="0">
              <a:spcAft>
                <a:spcPts val="600"/>
              </a:spcAft>
              <a:buFont typeface="Arial" panose="020B0604020202020204" pitchFamily="34" charset="0"/>
              <a:buChar char="•"/>
            </a:pPr>
            <a:r>
              <a:rPr lang="ru" sz="2200" dirty="0">
                <a:cs typeface="Arial" charset="0"/>
              </a:rPr>
              <a:t>Для обучения, спикеров и/или материалов.</a:t>
            </a:r>
          </a:p>
          <a:p>
            <a:pPr marL="1143000" lvl="2" indent="-285750" rtl="0">
              <a:spcAft>
                <a:spcPts val="600"/>
              </a:spcAft>
              <a:buFont typeface="Arial" panose="020B0604020202020204" pitchFamily="34" charset="0"/>
              <a:buChar char="•"/>
            </a:pPr>
            <a:r>
              <a:rPr lang="ru" sz="2200" dirty="0">
                <a:cs typeface="Arial" charset="0"/>
              </a:rPr>
              <a:t>Станьте волонтером программы SMP.</a:t>
            </a:r>
            <a:endParaRPr lang="en-US" sz="2200" dirty="0"/>
          </a:p>
        </p:txBody>
      </p:sp>
      <p:pic>
        <p:nvPicPr>
          <p:cNvPr id="10" name="Picture 9">
            <a:extLst>
              <a:ext uri="{FF2B5EF4-FFF2-40B4-BE49-F238E27FC236}">
                <a16:creationId xmlns:a16="http://schemas.microsoft.com/office/drawing/2014/main" id="{1DC00635-D7AC-4388-AF05-71977A8B4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Tree>
    <p:extLst>
      <p:ext uri="{BB962C8B-B14F-4D97-AF65-F5344CB8AC3E}">
        <p14:creationId xmlns:p14="http://schemas.microsoft.com/office/powerpoint/2010/main" val="38901161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D45B00-C21E-47D6-A23F-32B5A7B14869}"/>
              </a:ext>
            </a:extLst>
          </p:cNvPr>
          <p:cNvSpPr>
            <a:spLocks noGrp="1"/>
          </p:cNvSpPr>
          <p:nvPr>
            <p:ph type="sldNum" sz="quarter" idx="12"/>
          </p:nvPr>
        </p:nvSpPr>
        <p:spPr/>
        <p:txBody>
          <a:bodyPr rtlCol="0"/>
          <a:lstStyle/>
          <a:p>
            <a:pPr rtl="0"/>
            <a:fld id="{844A7B69-93E2-4D34-896D-EFDD7F03AB74}" type="slidenum">
              <a:rPr lang="en-US" smtClean="0"/>
              <a:t>89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Обзор — Ваш выбор страхового покрытия</a:t>
            </a:r>
          </a:p>
          <a:p>
            <a:pPr algn="ctr" rtl="0"/>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510765" y="1539530"/>
            <a:ext cx="44534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sz="2800" b="1" dirty="0">
                <a:solidFill>
                  <a:srgbClr val="000000"/>
                </a:solidFill>
              </a:rPr>
              <a:t>Оригинальная программа Medicare</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5174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sz="2400" b="1" dirty="0">
                <a:solidFill>
                  <a:srgbClr val="000000"/>
                </a:solidFill>
              </a:rPr>
              <a:t> </a:t>
            </a:r>
            <a:r>
              <a:rPr lang="ru" sz="2800" b="1" dirty="0">
                <a:solidFill>
                  <a:srgbClr val="000000"/>
                </a:solidFill>
              </a:rPr>
              <a:t>План Medicare Advantage</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1075765" y="2468523"/>
            <a:ext cx="2268194"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А</a:t>
            </a:r>
          </a:p>
          <a:p>
            <a:pPr algn="ctr" rtl="0">
              <a:defRPr/>
            </a:pPr>
            <a:r>
              <a:rPr lang="ru" sz="2000" dirty="0">
                <a:solidFill>
                  <a:prstClr val="black"/>
                </a:solidFill>
              </a:rPr>
              <a:t>Больничная страховка</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47172" y="2489160"/>
            <a:ext cx="1876425"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В</a:t>
            </a:r>
          </a:p>
          <a:p>
            <a:pPr algn="ctr" rtl="0">
              <a:defRPr/>
            </a:pPr>
            <a:r>
              <a:rPr lang="ru" sz="2000" dirty="0">
                <a:solidFill>
                  <a:prstClr val="black"/>
                </a:solidFill>
              </a:rPr>
              <a:t>Медицинская страховка</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91359" y="4303673"/>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white"/>
                </a:solidFill>
              </a:rPr>
              <a:t>Полис дополнительного страхования Medicare (Medigap)</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647172" y="4267160"/>
            <a:ext cx="2128837"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D</a:t>
            </a:r>
          </a:p>
          <a:p>
            <a:pPr algn="ctr" rtl="0">
              <a:defRPr/>
            </a:pPr>
            <a:r>
              <a:rPr lang="ru" sz="2000" dirty="0">
                <a:solidFill>
                  <a:prstClr val="black"/>
                </a:solidFill>
              </a:rPr>
              <a:t>Страховое покрытие рецептурных препаратов</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ru" b="1">
                <a:solidFill>
                  <a:srgbClr val="000000"/>
                </a:solidFill>
              </a:rPr>
              <a:t>Можете добавить</a:t>
            </a:r>
          </a:p>
        </p:txBody>
      </p:sp>
      <p:sp>
        <p:nvSpPr>
          <p:cNvPr id="55" name="Oval 54">
            <a:extLst>
              <a:ext uri="{FF2B5EF4-FFF2-40B4-BE49-F238E27FC236}">
                <a16:creationId xmlns:a16="http://schemas.microsoft.com/office/drawing/2014/main" id="{A0385E48-3378-4AD8-ABAC-9702664C5588}"/>
              </a:ext>
            </a:extLst>
          </p:cNvPr>
          <p:cNvSpPr/>
          <p:nvPr/>
        </p:nvSpPr>
        <p:spPr>
          <a:xfrm>
            <a:off x="5365298" y="5563348"/>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t>И/или </a:t>
            </a:r>
          </a:p>
          <a:p>
            <a:pPr algn="ctr" rtl="0"/>
            <a:r>
              <a:rPr lang="ru"/>
              <a:t>SeniorCare!</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488837" y="2366990"/>
            <a:ext cx="3627398"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С</a:t>
            </a:r>
          </a:p>
          <a:p>
            <a:pPr algn="ctr" rtl="0">
              <a:defRPr/>
            </a:pPr>
            <a:r>
              <a:rPr lang="ru" sz="2000" dirty="0">
                <a:solidFill>
                  <a:prstClr val="black"/>
                </a:solidFill>
              </a:rPr>
              <a:t>Объединяет Часть А и Часть В</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019209" y="3581735"/>
            <a:ext cx="5007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ru" b="1" dirty="0">
                <a:solidFill>
                  <a:srgbClr val="000000"/>
                </a:solidFill>
              </a:rPr>
              <a:t>Может включать или вы можете добавить</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329833" y="4088641"/>
            <a:ext cx="4783503" cy="2579014"/>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ru" sz="2000" b="1" dirty="0">
                <a:solidFill>
                  <a:prstClr val="black"/>
                </a:solidFill>
              </a:rPr>
              <a:t>Часть D</a:t>
            </a:r>
          </a:p>
          <a:p>
            <a:pPr algn="ctr" rtl="0">
              <a:defRPr/>
            </a:pPr>
            <a:r>
              <a:rPr lang="ru" sz="2000" dirty="0">
                <a:solidFill>
                  <a:prstClr val="black"/>
                </a:solidFill>
              </a:rPr>
              <a:t>Страховое покрытие рецептурных препаратов</a:t>
            </a:r>
          </a:p>
          <a:p>
            <a:pPr algn="ctr" rtl="0">
              <a:defRPr/>
            </a:pPr>
            <a:r>
              <a:rPr lang="ru" sz="2000" dirty="0">
                <a:solidFill>
                  <a:prstClr val="black"/>
                </a:solidFill>
              </a:rPr>
              <a:t>(Большинство планов Части C покрывают рецептурные препараты. Вы можете добавить покрытие лекарств к </a:t>
            </a:r>
            <a:r>
              <a:rPr lang="ru" sz="2000" b="1" dirty="0">
                <a:solidFill>
                  <a:prstClr val="black"/>
                </a:solidFill>
              </a:rPr>
              <a:t>некоторым</a:t>
            </a:r>
            <a:r>
              <a:rPr lang="ru" sz="2000" dirty="0">
                <a:solidFill>
                  <a:prstClr val="black"/>
                </a:solidFill>
              </a:rPr>
              <a:t> типам планов, если они еще </a:t>
            </a:r>
            <a:r>
              <a:rPr lang="ru" sz="2000" i="1" dirty="0">
                <a:solidFill>
                  <a:prstClr val="black"/>
                </a:solidFill>
              </a:rPr>
              <a:t>не</a:t>
            </a:r>
            <a:r>
              <a:rPr lang="ru" sz="2000" dirty="0">
                <a:solidFill>
                  <a:prstClr val="black"/>
                </a:solidFill>
              </a:rPr>
              <a:t> включены.)</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33198" y="4963698"/>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879285" y="499236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8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404499" y="1435433"/>
            <a:ext cx="9144000" cy="650915"/>
          </a:xfrm>
        </p:spPr>
        <p:txBody>
          <a:bodyPr rtlCol="0">
            <a:normAutofit/>
          </a:bodyPr>
          <a:lstStyle/>
          <a:p>
            <a:pPr rtl="0"/>
            <a:r>
              <a:rPr lang="ru" sz="3600" b="1">
                <a:latin typeface="Arial" panose="020B0604020202020204" pitchFamily="34" charset="0"/>
                <a:cs typeface="Arial" panose="020B0604020202020204" pitchFamily="34" charset="0"/>
              </a:rPr>
              <a:t>Карта Medicare </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353026" y="4538346"/>
            <a:ext cx="5574489" cy="1230944"/>
          </a:xfrm>
        </p:spPr>
        <p:txBody>
          <a:bodyPr rtlCol="0"/>
          <a:lstStyle/>
          <a:p>
            <a:pPr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a:solidFill>
                  <a:schemeClr val="bg1"/>
                </a:solidFill>
                <a:latin typeface="Arial" panose="020B0604020202020204" pitchFamily="34" charset="0"/>
                <a:cs typeface="Arial" panose="020B0604020202020204" pitchFamily="34" charset="0"/>
              </a:rPr>
              <a:t>Регистрация в программе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436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717176" y="1723548"/>
            <a:ext cx="10900647" cy="2308324"/>
          </a:xfrm>
          <a:prstGeom prst="rect">
            <a:avLst/>
          </a:prstGeom>
        </p:spPr>
        <p:txBody>
          <a:bodyPr wrap="square" rtlCol="0">
            <a:spAutoFit/>
          </a:bodyPr>
          <a:lstStyle/>
          <a:p>
            <a:pPr rtl="0">
              <a:spcAft>
                <a:spcPts val="1200"/>
              </a:spcAft>
              <a:defRPr/>
            </a:pPr>
            <a:r>
              <a:rPr lang="ru" sz="3600" dirty="0">
                <a:cs typeface="Arial" panose="020B0604020202020204" pitchFamily="34" charset="0"/>
              </a:rPr>
              <a:t>Чтобы получить </a:t>
            </a:r>
            <a:r>
              <a:rPr lang="ru" sz="3600" b="1" dirty="0">
                <a:cs typeface="Arial" panose="020B0604020202020204" pitchFamily="34" charset="0"/>
              </a:rPr>
              <a:t>бесплатную и непредвзятую помощь по программе Medicare</a:t>
            </a:r>
            <a:r>
              <a:rPr lang="ru" sz="3600" dirty="0">
                <a:cs typeface="Arial" panose="020B0604020202020204" pitchFamily="34" charset="0"/>
              </a:rPr>
              <a:t>, обратитесь в Программу помощи в области медицинского страхования штата Висконсин:</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90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197224" y="-1"/>
            <a:ext cx="12389224"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ru" sz="4000" dirty="0">
                <a:solidFill>
                  <a:schemeClr val="bg1"/>
                </a:solidFill>
                <a:latin typeface="Arial" panose="020B0604020202020204" pitchFamily="34" charset="0"/>
                <a:cs typeface="Arial" panose="020B0604020202020204" pitchFamily="34" charset="0"/>
              </a:rPr>
              <a:t>Местная помощь для участников программы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66D1B792-1BF2-4C7E-AC5B-62A1A5738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12" y="4177224"/>
            <a:ext cx="2397697" cy="2544251"/>
          </a:xfrm>
          <a:prstGeom prst="rect">
            <a:avLst/>
          </a:prstGeom>
        </p:spPr>
      </p:pic>
      <p:sp>
        <p:nvSpPr>
          <p:cNvPr id="10" name="TextBox 9">
            <a:extLst>
              <a:ext uri="{FF2B5EF4-FFF2-40B4-BE49-F238E27FC236}">
                <a16:creationId xmlns:a16="http://schemas.microsoft.com/office/drawing/2014/main" id="{C84C5E13-F93D-4551-9831-3FF1F03D9962}"/>
              </a:ext>
            </a:extLst>
          </p:cNvPr>
          <p:cNvSpPr txBox="1"/>
          <p:nvPr/>
        </p:nvSpPr>
        <p:spPr>
          <a:xfrm>
            <a:off x="3390770" y="4048026"/>
            <a:ext cx="8227053" cy="1954381"/>
          </a:xfrm>
          <a:prstGeom prst="rect">
            <a:avLst/>
          </a:prstGeom>
          <a:noFill/>
        </p:spPr>
        <p:txBody>
          <a:bodyPr wrap="square" rtlCol="0">
            <a:spAutoFit/>
          </a:bodyPr>
          <a:lstStyle/>
          <a:p>
            <a:pPr marL="457200" indent="-457200" rtl="0">
              <a:spcAft>
                <a:spcPts val="600"/>
              </a:spcAft>
              <a:buFont typeface="Arial" panose="020B0604020202020204" pitchFamily="34" charset="0"/>
              <a:buChar char="•"/>
              <a:defRPr/>
            </a:pPr>
            <a:r>
              <a:rPr lang="ru" sz="2800" dirty="0">
                <a:cs typeface="Arial" panose="020B0604020202020204" pitchFamily="34" charset="0"/>
              </a:rPr>
              <a:t>Телефон доверия плана Medigap: 1-800-242-1060</a:t>
            </a:r>
          </a:p>
          <a:p>
            <a:pPr marL="457200" indent="-457200" rtl="0">
              <a:spcAft>
                <a:spcPts val="600"/>
              </a:spcAft>
              <a:buFont typeface="Arial" panose="020B0604020202020204" pitchFamily="34" charset="0"/>
              <a:buChar char="•"/>
              <a:defRPr/>
            </a:pPr>
            <a:r>
              <a:rPr lang="ru" sz="2800" dirty="0">
                <a:cs typeface="Arial" panose="020B0604020202020204" pitchFamily="34" charset="0"/>
              </a:rPr>
              <a:t>Посетите веб-сайт Департамента здравоохранения штата Висконсин по адресу </a:t>
            </a:r>
            <a:br>
              <a:rPr lang="en-US" sz="2800" dirty="0">
                <a:cs typeface="Arial" panose="020B0604020202020204" pitchFamily="34" charset="0"/>
              </a:rPr>
            </a:br>
            <a:r>
              <a:rPr lang="ru" sz="2800" dirty="0">
                <a:cs typeface="Arial" panose="020B0604020202020204" pitchFamily="34" charset="0"/>
                <a:hlinkClick r:id="rId4"/>
              </a:rPr>
              <a:t>dhs.wi.gov/medicare-help</a:t>
            </a:r>
            <a:r>
              <a:rPr lang="ru" sz="3200" dirty="0">
                <a:cs typeface="Arial" panose="020B0604020202020204" pitchFamily="34" charset="0"/>
              </a:rPr>
              <a:t>. </a:t>
            </a:r>
            <a:endParaRPr lang="en-US" sz="2000" dirty="0">
              <a:cs typeface="Arial" panose="020B0604020202020204" pitchFamily="34" charset="0"/>
            </a:endParaRPr>
          </a:p>
        </p:txBody>
      </p:sp>
    </p:spTree>
    <p:extLst>
      <p:ext uri="{BB962C8B-B14F-4D97-AF65-F5344CB8AC3E}">
        <p14:creationId xmlns:p14="http://schemas.microsoft.com/office/powerpoint/2010/main" val="983821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9&quot;&gt;&lt;property id=&quot;20148&quot; value=&quot;5&quot;/&gt;&lt;property id=&quot;20300&quot; value=&quot;Slide 15&quot;/&gt;&lt;property id=&quot;20307&quot; value=&quot;267&quot;/&gt;&lt;/object&gt;&lt;object type=&quot;3&quot; unique_id=&quot;10010&quot;&gt;&lt;property id=&quot;20148&quot; value=&quot;5&quot;/&gt;&lt;property id=&quot;20300&quot; value=&quot;Slide 14&quot;/&gt;&lt;property id=&quot;20307&quot; value=&quot;269&quot;/&gt;&lt;/object&gt;&lt;object type=&quot;3&quot; unique_id=&quot;10012&quot;&gt;&lt;property id=&quot;20148&quot; value=&quot;5&quot;/&gt;&lt;property id=&quot;20300&quot; value=&quot;Slide 21&quot;/&gt;&lt;property id=&quot;20307&quot; value=&quot;272&quot;/&gt;&lt;/object&gt;&lt;object type=&quot;3&quot; unique_id=&quot;10013&quot;&gt;&lt;property id=&quot;20148&quot; value=&quot;5&quot;/&gt;&lt;property id=&quot;20300&quot; value=&quot;Slide 23&quot;/&gt;&lt;property id=&quot;20307&quot; value=&quot;273&quot;/&gt;&lt;/object&gt;&lt;object type=&quot;3&quot; unique_id=&quot;10016&quot;&gt;&lt;property id=&quot;20148&quot; value=&quot;5&quot;/&gt;&lt;property id=&quot;20300&quot; value=&quot;Slide 26&quot;/&gt;&lt;property id=&quot;20307&quot; value=&quot;283&quot;/&gt;&lt;/object&gt;&lt;object type=&quot;3&quot; unique_id=&quot;10017&quot;&gt;&lt;property id=&quot;20148&quot; value=&quot;5&quot;/&gt;&lt;property id=&quot;20300&quot; value=&quot;Slide 27&quot;/&gt;&lt;property id=&quot;20307&quot; value=&quot;285&quot;/&gt;&lt;/object&gt;&lt;object type=&quot;3&quot; unique_id=&quot;10018&quot;&gt;&lt;property id=&quot;20148&quot; value=&quot;5&quot;/&gt;&lt;property id=&quot;20300&quot; value=&quot;Slide 28&quot;/&gt;&lt;property id=&quot;20307&quot; value=&quot;286&quot;/&gt;&lt;/object&gt;&lt;object type=&quot;3&quot; unique_id=&quot;10021&quot;&gt;&lt;property id=&quot;20148&quot; value=&quot;5&quot;/&gt;&lt;property id=&quot;20300&quot; value=&quot;Slide 36&quot;/&gt;&lt;property id=&quot;20307&quot; value=&quot;287&quot;/&gt;&lt;/object&gt;&lt;object type=&quot;3&quot; unique_id=&quot;10022&quot;&gt;&lt;property id=&quot;20148&quot; value=&quot;5&quot;/&gt;&lt;property id=&quot;20300&quot; value=&quot;Slide 37&quot;/&gt;&lt;property id=&quot;20307&quot; value=&quot;277&quot;/&gt;&lt;/object&gt;&lt;object type=&quot;3&quot; unique_id=&quot;10023&quot;&gt;&lt;property id=&quot;20148&quot; value=&quot;5&quot;/&gt;&lt;property id=&quot;20300&quot; value=&quot;Slide 39&quot;/&gt;&lt;property id=&quot;20307&quot; value=&quot;288&quot;/&gt;&lt;/object&gt;&lt;object type=&quot;3&quot; unique_id=&quot;10024&quot;&gt;&lt;property id=&quot;20148&quot; value=&quot;5&quot;/&gt;&lt;property id=&quot;20300&quot; value=&quot;Slide 40&quot;/&gt;&lt;property id=&quot;20307&quot; value=&quot;289&quot;/&gt;&lt;/object&gt;&lt;object type=&quot;3&quot; unique_id=&quot;10026&quot;&gt;&lt;property id=&quot;20148&quot; value=&quot;5&quot;/&gt;&lt;property id=&quot;20300&quot; value=&quot;Slide 42&quot;/&gt;&lt;property id=&quot;20307&quot; value=&quot;291&quot;/&gt;&lt;/object&gt;&lt;object type=&quot;3&quot; unique_id=&quot;10027&quot;&gt;&lt;property id=&quot;20148&quot; value=&quot;5&quot;/&gt;&lt;property id=&quot;20300&quot; value=&quot;Slide 43&quot;/&gt;&lt;property id=&quot;20307&quot; value=&quot;294&quot;/&gt;&lt;/object&gt;&lt;object type=&quot;3&quot; unique_id=&quot;10028&quot;&gt;&lt;property id=&quot;20148&quot; value=&quot;5&quot;/&gt;&lt;property id=&quot;20300&quot; value=&quot;Slide 44&quot;/&gt;&lt;property id=&quot;20307&quot; value=&quot;276&quot;/&gt;&lt;/object&gt;&lt;object type=&quot;3&quot; unique_id=&quot;10029&quot;&gt;&lt;property id=&quot;20148&quot; value=&quot;5&quot;/&gt;&lt;property id=&quot;20300&quot; value=&quot;Slide 45&quot;/&gt;&lt;property id=&quot;20307&quot; value=&quot;292&quot;/&gt;&lt;/object&gt;&lt;object type=&quot;3&quot; unique_id=&quot;10030&quot;&gt;&lt;property id=&quot;20148&quot; value=&quot;5&quot;/&gt;&lt;property id=&quot;20300&quot; value=&quot;Slide 46&quot;/&gt;&lt;property id=&quot;20307&quot; value=&quot;293&quot;/&gt;&lt;/object&gt;&lt;object type=&quot;3&quot; unique_id=&quot;10034&quot;&gt;&lt;property id=&quot;20148&quot; value=&quot;5&quot;/&gt;&lt;property id=&quot;20300&quot; value=&quot;Slide 70&quot;/&gt;&lt;property id=&quot;20307&quot; value=&quot;297&quot;/&gt;&lt;/object&gt;&lt;object type=&quot;3&quot; unique_id=&quot;10035&quot;&gt;&lt;property id=&quot;20148&quot; value=&quot;5&quot;/&gt;&lt;property id=&quot;20300&quot; value=&quot;Slide 71&quot;/&gt;&lt;property id=&quot;20307&quot; value=&quot;298&quot;/&gt;&lt;/object&gt;&lt;object type=&quot;3&quot; unique_id=&quot;10038&quot;&gt;&lt;property id=&quot;20148&quot; value=&quot;5&quot;/&gt;&lt;property id=&quot;20300&quot; value=&quot;Slide 55&quot;/&gt;&lt;property id=&quot;20307&quot; value=&quot;302&quot;/&gt;&lt;/object&gt;&lt;object type=&quot;3&quot; unique_id=&quot;10039&quot;&gt;&lt;property id=&quot;20148&quot; value=&quot;5&quot;/&gt;&lt;property id=&quot;20300&quot; value=&quot;Slide 57&quot;/&gt;&lt;property id=&quot;20307&quot; value=&quot;303&quot;/&gt;&lt;/object&gt;&lt;object type=&quot;3&quot; unique_id=&quot;10042&quot;&gt;&lt;property id=&quot;20148&quot; value=&quot;5&quot;/&gt;&lt;property id=&quot;20300&quot; value=&quot;Slide 58&quot;/&gt;&lt;property id=&quot;20307&quot; value=&quot;309&quot;/&gt;&lt;/object&gt;&lt;object type=&quot;3&quot; unique_id=&quot;10043&quot;&gt;&lt;property id=&quot;20148&quot; value=&quot;5&quot;/&gt;&lt;property id=&quot;20300&quot; value=&quot;Slide 72&quot;/&gt;&lt;property id=&quot;20307&quot; value=&quot;307&quot;/&gt;&lt;/object&gt;&lt;object type=&quot;3&quot; unique_id=&quot;10044&quot;&gt;&lt;property id=&quot;20148&quot; value=&quot;5&quot;/&gt;&lt;property id=&quot;20300&quot; value=&quot;Slide 81&quot;/&gt;&lt;property id=&quot;20307&quot; value=&quot;279&quot;/&gt;&lt;/object&gt;&lt;object type=&quot;3&quot; unique_id=&quot;10046&quot;&gt;&lt;property id=&quot;20148&quot; value=&quot;5&quot;/&gt;&lt;property id=&quot;20300&quot; value=&quot;Slide 84&quot;/&gt;&lt;property id=&quot;20307&quot; value=&quot;281&quot;/&gt;&lt;/object&gt;&lt;object type=&quot;3&quot; unique_id=&quot;10047&quot;&gt;&lt;property id=&quot;20148&quot; value=&quot;5&quot;/&gt;&lt;property id=&quot;20300&quot; value=&quot;Slide 85&quot;/&gt;&lt;property id=&quot;20307&quot; value=&quot;308&quot;/&gt;&lt;/object&gt;&lt;object type=&quot;3&quot; unique_id=&quot;10339&quot;&gt;&lt;property id=&quot;20148&quot; value=&quot;5&quot;/&gt;&lt;property id=&quot;20300&quot; value=&quot;Slide 7&quot;/&gt;&lt;property id=&quot;20307&quot; value=&quot;312&quot;/&gt;&lt;/object&gt;&lt;object type=&quot;3&quot; unique_id=&quot;10340&quot;&gt;&lt;property id=&quot;20148&quot; value=&quot;5&quot;/&gt;&lt;property id=&quot;20300&quot; value=&quot;Slide 8 - &amp;quot;So, if you are working and turn 65:&amp;quot;&quot;/&gt;&lt;property id=&quot;20307&quot; value=&quot;314&quot;/&gt;&lt;/object&gt;&lt;object type=&quot;3&quot; unique_id=&quot;10341&quot;&gt;&lt;property id=&quot;20148&quot; value=&quot;5&quot;/&gt;&lt;property id=&quot;20300&quot; value=&quot;Slide 35&quot;/&gt;&lt;property id=&quot;20307&quot; value=&quot;313&quot;/&gt;&lt;/object&gt;&lt;object type=&quot;3&quot; unique_id=&quot;10343&quot;&gt;&lt;property id=&quot;20148&quot; value=&quot;5&quot;/&gt;&lt;property id=&quot;20300&quot; value=&quot;Slide 3&quot;/&gt;&lt;property id=&quot;20307&quot; value=&quot;336&quot;/&gt;&lt;/object&gt;&lt;object type=&quot;3&quot; unique_id=&quot;10344&quot;&gt;&lt;property id=&quot;20148&quot; value=&quot;5&quot;/&gt;&lt;property id=&quot;20300&quot; value=&quot;Slide 4&quot;/&gt;&lt;property id=&quot;20307&quot; value=&quot;356&quot;/&gt;&lt;/object&gt;&lt;object type=&quot;3&quot; unique_id=&quot;10345&quot;&gt;&lt;property id=&quot;20148&quot; value=&quot;5&quot;/&gt;&lt;property id=&quot;20300&quot; value=&quot;Slide 5&quot;/&gt;&lt;property id=&quot;20307&quot; value=&quot;337&quot;/&gt;&lt;/object&gt;&lt;object type=&quot;3&quot; unique_id=&quot;10346&quot;&gt;&lt;property id=&quot;20148&quot; value=&quot;5&quot;/&gt;&lt;property id=&quot;20300&quot; value=&quot;Slide 6&quot;/&gt;&lt;property id=&quot;20307&quot; value=&quot;338&quot;/&gt;&lt;/object&gt;&lt;object type=&quot;3&quot; unique_id=&quot;10347&quot;&gt;&lt;property id=&quot;20148&quot; value=&quot;5&quot;/&gt;&lt;property id=&quot;20300&quot; value=&quot;Slide 9 - &amp;quot;Medicare Card &amp;quot;&quot;/&gt;&lt;property id=&quot;20307&quot; value=&quot;354&quot;/&gt;&lt;/object&gt;&lt;object type=&quot;3&quot; unique_id=&quot;10348&quot;&gt;&lt;property id=&quot;20148&quot; value=&quot;5&quot;/&gt;&lt;property id=&quot;20300&quot; value=&quot;Slide 10&quot;/&gt;&lt;property id=&quot;20307&quot; value=&quot;380&quot;/&gt;&lt;/object&gt;&lt;object type=&quot;3&quot; unique_id=&quot;10351&quot;&gt;&lt;property id=&quot;20148&quot; value=&quot;5&quot;/&gt;&lt;property id=&quot;20300&quot; value=&quot;Slide 16&quot;/&gt;&lt;property id=&quot;20307&quot; value=&quot;328&quot;/&gt;&lt;/object&gt;&lt;object type=&quot;3&quot; unique_id=&quot;10352&quot;&gt;&lt;property id=&quot;20148&quot; value=&quot;5&quot;/&gt;&lt;property id=&quot;20300&quot; value=&quot;Slide 17&quot;/&gt;&lt;property id=&quot;20307&quot; value=&quot;319&quot;/&gt;&lt;/object&gt;&lt;object type=&quot;3&quot; unique_id=&quot;10353&quot;&gt;&lt;property id=&quot;20148&quot; value=&quot;5&quot;/&gt;&lt;property id=&quot;20300&quot; value=&quot;Slide 18&quot;/&gt;&lt;property id=&quot;20307&quot; value=&quot;339&quot;/&gt;&lt;/object&gt;&lt;object type=&quot;3&quot; unique_id=&quot;10354&quot;&gt;&lt;property id=&quot;20148&quot; value=&quot;5&quot;/&gt;&lt;property id=&quot;20300&quot; value=&quot;Slide 19&quot;/&gt;&lt;property id=&quot;20307&quot; value=&quot;340&quot;/&gt;&lt;/object&gt;&lt;object type=&quot;3&quot; unique_id=&quot;10355&quot;&gt;&lt;property id=&quot;20148&quot; value=&quot;5&quot;/&gt;&lt;property id=&quot;20300&quot; value=&quot;Slide 20&quot;/&gt;&lt;property id=&quot;20307&quot; value=&quot;341&quot;/&gt;&lt;/object&gt;&lt;object type=&quot;3&quot; unique_id=&quot;10356&quot;&gt;&lt;property id=&quot;20148&quot; value=&quot;5&quot;/&gt;&lt;property id=&quot;20300&quot; value=&quot;Slide 22&quot;/&gt;&lt;property id=&quot;20307&quot; value=&quot;329&quot;/&gt;&lt;/object&gt;&lt;object type=&quot;3&quot; unique_id=&quot;10357&quot;&gt;&lt;property id=&quot;20148&quot; value=&quot;5&quot;/&gt;&lt;property id=&quot;20300&quot; value=&quot;Slide 24&quot;/&gt;&lt;property id=&quot;20307&quot; value=&quot;342&quot;/&gt;&lt;/object&gt;&lt;object type=&quot;3&quot; unique_id=&quot;10358&quot;&gt;&lt;property id=&quot;20148&quot; value=&quot;5&quot;/&gt;&lt;property id=&quot;20300&quot; value=&quot;Slide 25&quot;/&gt;&lt;property id=&quot;20307&quot; value=&quot;343&quot;/&gt;&lt;/object&gt;&lt;object type=&quot;3&quot; unique_id=&quot;10362&quot;&gt;&lt;property id=&quot;20148&quot; value=&quot;5&quot;/&gt;&lt;property id=&quot;20300&quot; value=&quot;Slide 33&quot;/&gt;&lt;property id=&quot;20307&quot; value=&quot;357&quot;/&gt;&lt;/object&gt;&lt;object type=&quot;3&quot; unique_id=&quot;10363&quot;&gt;&lt;property id=&quot;20148&quot; value=&quot;5&quot;/&gt;&lt;property id=&quot;20300&quot; value=&quot;Slide 34&quot;/&gt;&lt;property id=&quot;20307&quot; value=&quot;365&quot;/&gt;&lt;/object&gt;&lt;object type=&quot;3&quot; unique_id=&quot;10364&quot;&gt;&lt;property id=&quot;20148&quot; value=&quot;5&quot;/&gt;&lt;property id=&quot;20300&quot; value=&quot;Slide 38&quot;/&gt;&lt;property id=&quot;20307&quot; value=&quot;326&quot;/&gt;&lt;/object&gt;&lt;object type=&quot;3&quot; unique_id=&quot;10365&quot;&gt;&lt;property id=&quot;20148&quot; value=&quot;5&quot;/&gt;&lt;property id=&quot;20300&quot; value=&quot;Slide 41&quot;/&gt;&lt;property id=&quot;20307&quot; value=&quot;345&quot;/&gt;&lt;/object&gt;&lt;object type=&quot;3&quot; unique_id=&quot;10369&quot;&gt;&lt;property id=&quot;20148&quot; value=&quot;5&quot;/&gt;&lt;property id=&quot;20300&quot; value=&quot;Slide 51&quot;/&gt;&lt;property id=&quot;20307&quot; value=&quot;358&quot;/&gt;&lt;/object&gt;&lt;object type=&quot;3&quot; unique_id=&quot;10370&quot;&gt;&lt;property id=&quot;20148&quot; value=&quot;5&quot;/&gt;&lt;property id=&quot;20300&quot; value=&quot;Slide 52&quot;/&gt;&lt;property id=&quot;20307&quot; value=&quot;349&quot;/&gt;&lt;/object&gt;&lt;object type=&quot;3&quot; unique_id=&quot;10371&quot;&gt;&lt;property id=&quot;20148&quot; value=&quot;5&quot;/&gt;&lt;property id=&quot;20300&quot; value=&quot;Slide 53&quot;/&gt;&lt;property id=&quot;20307&quot; value=&quot;332&quot;/&gt;&lt;/object&gt;&lt;object type=&quot;3&quot; unique_id=&quot;10372&quot;&gt;&lt;property id=&quot;20148&quot; value=&quot;5&quot;/&gt;&lt;property id=&quot;20300&quot; value=&quot;Slide 54&quot;/&gt;&lt;property id=&quot;20307&quot; value=&quot;386&quot;/&gt;&lt;/object&gt;&lt;object type=&quot;3&quot; unique_id=&quot;10373&quot;&gt;&lt;property id=&quot;20148&quot; value=&quot;5&quot;/&gt;&lt;property id=&quot;20300&quot; value=&quot;Slide 56&quot;/&gt;&lt;property id=&quot;20307&quot; value=&quot;350&quot;/&gt;&lt;/object&gt;&lt;object type=&quot;3&quot; unique_id=&quot;10377&quot;&gt;&lt;property id=&quot;20148&quot; value=&quot;5&quot;/&gt;&lt;property id=&quot;20300&quot; value=&quot;Slide 63&quot;/&gt;&lt;property id=&quot;20307&quot; value=&quot;359&quot;/&gt;&lt;/object&gt;&lt;object type=&quot;3&quot; unique_id=&quot;10378&quot;&gt;&lt;property id=&quot;20148&quot; value=&quot;5&quot;/&gt;&lt;property id=&quot;20300&quot; value=&quot;Slide 64&quot;/&gt;&lt;property id=&quot;20307&quot; value=&quot;355&quot;/&gt;&lt;/object&gt;&lt;object type=&quot;3&quot; unique_id=&quot;10379&quot;&gt;&lt;property id=&quot;20148&quot; value=&quot;5&quot;/&gt;&lt;property id=&quot;20300&quot; value=&quot;Slide 65&quot;/&gt;&lt;property id=&quot;20307&quot; value=&quot;327&quot;/&gt;&lt;/object&gt;&lt;object type=&quot;3&quot; unique_id=&quot;10380&quot;&gt;&lt;property id=&quot;20148&quot; value=&quot;5&quot;/&gt;&lt;property id=&quot;20300&quot; value=&quot;Slide 66&quot;/&gt;&lt;property id=&quot;20307&quot; value=&quot;346&quot;/&gt;&lt;/object&gt;&lt;object type=&quot;3&quot; unique_id=&quot;10381&quot;&gt;&lt;property id=&quot;20148&quot; value=&quot;5&quot;/&gt;&lt;property id=&quot;20300&quot; value=&quot;Slide 67&quot;/&gt;&lt;property id=&quot;20307&quot; value=&quot;347&quot;/&gt;&lt;/object&gt;&lt;object type=&quot;3&quot; unique_id=&quot;10382&quot;&gt;&lt;property id=&quot;20148&quot; value=&quot;5&quot;/&gt;&lt;property id=&quot;20300&quot; value=&quot;Slide 68&quot;/&gt;&lt;property id=&quot;20307&quot; value=&quot;323&quot;/&gt;&lt;/object&gt;&lt;object type=&quot;3&quot; unique_id=&quot;10383&quot;&gt;&lt;property id=&quot;20148&quot; value=&quot;5&quot;/&gt;&lt;property id=&quot;20300&quot; value=&quot;Slide 69&quot;/&gt;&lt;property id=&quot;20307&quot; value=&quot;348&quot;/&gt;&lt;/object&gt;&lt;object type=&quot;3&quot; unique_id=&quot;10384&quot;&gt;&lt;property id=&quot;20148&quot; value=&quot;5&quot;/&gt;&lt;property id=&quot;20300&quot; value=&quot;Slide 73&quot;/&gt;&lt;property id=&quot;20307&quot; value=&quot;351&quot;/&gt;&lt;/object&gt;&lt;object type=&quot;3&quot; unique_id=&quot;10385&quot;&gt;&lt;property id=&quot;20148&quot; value=&quot;5&quot;/&gt;&lt;property id=&quot;20300&quot; value=&quot;Slide 74&quot;/&gt;&lt;property id=&quot;20307&quot; value=&quot;360&quot;/&gt;&lt;/object&gt;&lt;object type=&quot;3&quot; unique_id=&quot;10386&quot;&gt;&lt;property id=&quot;20148&quot; value=&quot;5&quot;/&gt;&lt;property id=&quot;20300&quot; value=&quot;Slide 75&quot;/&gt;&lt;property id=&quot;20307&quot; value=&quot;352&quot;/&gt;&lt;/object&gt;&lt;object type=&quot;3&quot; unique_id=&quot;10390&quot;&gt;&lt;property id=&quot;20148&quot; value=&quot;5&quot;/&gt;&lt;property id=&quot;20300&quot; value=&quot;Slide 80&quot;/&gt;&lt;property id=&quot;20307&quot; value=&quot;361&quot;/&gt;&lt;/object&gt;&lt;object type=&quot;3&quot; unique_id=&quot;10391&quot;&gt;&lt;property id=&quot;20148&quot; value=&quot;5&quot;/&gt;&lt;property id=&quot;20300&quot; value=&quot;Slide 82&quot;/&gt;&lt;property id=&quot;20307&quot; value=&quot;363&quot;/&gt;&lt;/object&gt;&lt;object type=&quot;3&quot; unique_id=&quot;10392&quot;&gt;&lt;property id=&quot;20148&quot; value=&quot;5&quot;/&gt;&lt;property id=&quot;20300&quot; value=&quot;Slide 83&quot;/&gt;&lt;property id=&quot;20307&quot; value=&quot;353&quot;/&gt;&lt;/object&gt;&lt;object type=&quot;3&quot; unique_id=&quot;10393&quot;&gt;&lt;property id=&quot;20148&quot; value=&quot;5&quot;/&gt;&lt;property id=&quot;20300&quot; value=&quot;Slide 86&quot;/&gt;&lt;property id=&quot;20307&quot; value=&quot;335&quot;/&gt;&lt;/object&gt;&lt;object type=&quot;3&quot; unique_id=&quot;10394&quot;&gt;&lt;property id=&quot;20148&quot; value=&quot;5&quot;/&gt;&lt;property id=&quot;20300&quot; value=&quot;Slide 87&quot;/&gt;&lt;property id=&quot;20307&quot; value=&quot;364&quot;/&gt;&lt;/object&gt;&lt;object type=&quot;3&quot; unique_id=&quot;10395&quot;&gt;&lt;property id=&quot;20148&quot; value=&quot;5&quot;/&gt;&lt;property id=&quot;20300&quot; value=&quot;Slide 88&quot;/&gt;&lt;property id=&quot;20307&quot; value=&quot;334&quot;/&gt;&lt;/object&gt;&lt;object type=&quot;3&quot; unique_id=&quot;10396&quot;&gt;&lt;property id=&quot;20148&quot; value=&quot;5&quot;/&gt;&lt;property id=&quot;20300&quot; value=&quot;Slide 89&quot;/&gt;&lt;property id=&quot;20307&quot; value=&quot;316&quot;/&gt;&lt;/object&gt;&lt;object type=&quot;3&quot; unique_id=&quot;11045&quot;&gt;&lt;property id=&quot;20148&quot; value=&quot;5&quot;/&gt;&lt;property id=&quot;20300&quot; value=&quot;Slide 2 - &amp;quot;Grant Funding Disclaimer&amp;quot;&quot;/&gt;&lt;property id=&quot;20307&quot; value=&quot;387&quot;/&gt;&lt;/object&gt;&lt;object type=&quot;3&quot; unique_id=&quot;13774&quot;&gt;&lt;property id=&quot;20148&quot; value=&quot;5&quot;/&gt;&lt;property id=&quot;20300&quot; value=&quot;Slide 11 - &amp;quot;Welcome to Medicare&amp;quot;&quot;/&gt;&lt;property id=&quot;20307&quot; value=&quot;393&quot;/&gt;&lt;/object&gt;&lt;object type=&quot;3&quot; unique_id=&quot;13775&quot;&gt;&lt;property id=&quot;20148&quot; value=&quot;5&quot;/&gt;&lt;property id=&quot;20300&quot; value=&quot;Slide 12 - &amp;quot;Grant Funding Disclaimer&amp;quot;&quot;/&gt;&lt;property id=&quot;20307&quot; value=&quot;394&quot;/&gt;&lt;/object&gt;&lt;object type=&quot;3&quot; unique_id=&quot;13776&quot;&gt;&lt;property id=&quot;20148&quot; value=&quot;5&quot;/&gt;&lt;property id=&quot;20300&quot; value=&quot;Slide 13&quot;/&gt;&lt;property id=&quot;20307&quot; value=&quot;403&quot;/&gt;&lt;/object&gt;&lt;object type=&quot;3&quot; unique_id=&quot;13777&quot;&gt;&lt;property id=&quot;20148&quot; value=&quot;5&quot;/&gt;&lt;property id=&quot;20300&quot; value=&quot;Slide 29&quot;/&gt;&lt;property id=&quot;20307&quot; value=&quot;408&quot;/&gt;&lt;/object&gt;&lt;object type=&quot;3&quot; unique_id=&quot;13778&quot;&gt;&lt;property id=&quot;20148&quot; value=&quot;5&quot;/&gt;&lt;property id=&quot;20300&quot; value=&quot;Slide 30 - &amp;quot;Welcome to Medicare&amp;quot;&quot;/&gt;&lt;property id=&quot;20307&quot; value=&quot;395&quot;/&gt;&lt;/object&gt;&lt;object type=&quot;3&quot; unique_id=&quot;13780&quot;&gt;&lt;property id=&quot;20148&quot; value=&quot;5&quot;/&gt;&lt;property id=&quot;20300&quot; value=&quot;Slide 32&quot;/&gt;&lt;property id=&quot;20307&quot; value=&quot;404&quot;/&gt;&lt;/object&gt;&lt;object type=&quot;3&quot; unique_id=&quot;13781&quot;&gt;&lt;property id=&quot;20148&quot; value=&quot;5&quot;/&gt;&lt;property id=&quot;20300&quot; value=&quot;Slide 47&quot;/&gt;&lt;property id=&quot;20307&quot; value=&quot;409&quot;/&gt;&lt;/object&gt;&lt;object type=&quot;3&quot; unique_id=&quot;13782&quot;&gt;&lt;property id=&quot;20148&quot; value=&quot;5&quot;/&gt;&lt;property id=&quot;20300&quot; value=&quot;Slide 48 - &amp;quot;Welcome to Medicare&amp;quot;&quot;/&gt;&lt;property id=&quot;20307&quot; value=&quot;397&quot;/&gt;&lt;/object&gt;&lt;object type=&quot;3&quot; unique_id=&quot;13783&quot;&gt;&lt;property id=&quot;20148&quot; value=&quot;5&quot;/&gt;&lt;property id=&quot;20300&quot; value=&quot;Slide 49 - &amp;quot;Grant Funding Disclaimer&amp;quot;&quot;/&gt;&lt;property id=&quot;20307&quot; value=&quot;398&quot;/&gt;&lt;/object&gt;&lt;object type=&quot;3&quot; unique_id=&quot;13784&quot;&gt;&lt;property id=&quot;20148&quot; value=&quot;5&quot;/&gt;&lt;property id=&quot;20300&quot; value=&quot;Slide 50&quot;/&gt;&lt;property id=&quot;20307&quot; value=&quot;405&quot;/&gt;&lt;/object&gt;&lt;object type=&quot;3&quot; unique_id=&quot;13785&quot;&gt;&lt;property id=&quot;20148&quot; value=&quot;5&quot;/&gt;&lt;property id=&quot;20300&quot; value=&quot;Slide 59&quot;/&gt;&lt;property id=&quot;20307&quot; value=&quot;410&quot;/&gt;&lt;/object&gt;&lt;object type=&quot;3&quot; unique_id=&quot;13786&quot;&gt;&lt;property id=&quot;20148&quot; value=&quot;5&quot;/&gt;&lt;property id=&quot;20300&quot; value=&quot;Slide 60 - &amp;quot;Welcome to Medicare&amp;quot;&quot;/&gt;&lt;property id=&quot;20307&quot; value=&quot;399&quot;/&gt;&lt;/object&gt;&lt;object type=&quot;3&quot; unique_id=&quot;13787&quot;&gt;&lt;property id=&quot;20148&quot; value=&quot;5&quot;/&gt;&lt;property id=&quot;20300&quot; value=&quot;Slide 61 - &amp;quot;Grant Funding Disclaimer&amp;quot;&quot;/&gt;&lt;property id=&quot;20307&quot; value=&quot;400&quot;/&gt;&lt;/object&gt;&lt;object type=&quot;3&quot; unique_id=&quot;13788&quot;&gt;&lt;property id=&quot;20148&quot; value=&quot;5&quot;/&gt;&lt;property id=&quot;20300&quot; value=&quot;Slide 62&quot;/&gt;&lt;property id=&quot;20307&quot; value=&quot;406&quot;/&gt;&lt;/object&gt;&lt;object type=&quot;3&quot; unique_id=&quot;13789&quot;&gt;&lt;property id=&quot;20148&quot; value=&quot;5&quot;/&gt;&lt;property id=&quot;20300&quot; value=&quot;Slide 76&quot;/&gt;&lt;property id=&quot;20307&quot; value=&quot;411&quot;/&gt;&lt;/object&gt;&lt;object type=&quot;3&quot; unique_id=&quot;13790&quot;&gt;&lt;property id=&quot;20148&quot; value=&quot;5&quot;/&gt;&lt;property id=&quot;20300&quot; value=&quot;Slide 77 - &amp;quot;Welcome to Medicare&amp;quot;&quot;/&gt;&lt;property id=&quot;20307&quot; value=&quot;401&quot;/&gt;&lt;/object&gt;&lt;object type=&quot;3&quot; unique_id=&quot;13791&quot;&gt;&lt;property id=&quot;20148&quot; value=&quot;5&quot;/&gt;&lt;property id=&quot;20300&quot; value=&quot;Slide 78 - &amp;quot;Grant Funding Disclaimer&amp;quot;&quot;/&gt;&lt;property id=&quot;20307&quot; value=&quot;402&quot;/&gt;&lt;/object&gt;&lt;object type=&quot;3&quot; unique_id=&quot;13792&quot;&gt;&lt;property id=&quot;20148&quot; value=&quot;5&quot;/&gt;&lt;property id=&quot;20300&quot; value=&quot;Slide 79&quot;/&gt;&lt;property id=&quot;20307&quot; value=&quot;407&quot;/&gt;&lt;/object&gt;&lt;object type=&quot;3&quot; unique_id=&quot;13793&quot;&gt;&lt;property id=&quot;20148&quot; value=&quot;5&quot;/&gt;&lt;property id=&quot;20300&quot; value=&quot;Slide 90&quot;/&gt;&lt;property id=&quot;20307&quot; value=&quot;412&quot;/&gt;&lt;/object&gt;&lt;object type=&quot;3&quot; unique_id=&quot;14071&quot;&gt;&lt;property id=&quot;20148&quot; value=&quot;5&quot;/&gt;&lt;property id=&quot;20300&quot; value=&quot;Slide 31 - &amp;quot;Grant Funding Disclaimer&amp;quot;&quot;/&gt;&lt;property id=&quot;20307&quot; value=&quot;4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mpf xmlns="9d573c1b-6dcb-451b-98f6-64a2510d60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9E7E598CAAC489CBEF4F1FC574214" ma:contentTypeVersion="2" ma:contentTypeDescription="Create a new document." ma:contentTypeScope="" ma:versionID="65420f831daf4bdf85e4d7f027a0cdf9">
  <xsd:schema xmlns:xsd="http://www.w3.org/2001/XMLSchema" xmlns:xs="http://www.w3.org/2001/XMLSchema" xmlns:p="http://schemas.microsoft.com/office/2006/metadata/properties" xmlns:ns2="9d573c1b-6dcb-451b-98f6-64a2510d602f" xmlns:ns3="87bd0454-ed76-4925-b348-c7619820d7d7" targetNamespace="http://schemas.microsoft.com/office/2006/metadata/properties" ma:root="true" ma:fieldsID="a13c510496aa88c7299ab3b295965f91" ns2:_="" ns3:_="">
    <xsd:import namespace="9d573c1b-6dcb-451b-98f6-64a2510d602f"/>
    <xsd:import namespace="87bd0454-ed76-4925-b348-c7619820d7d7"/>
    <xsd:element name="properties">
      <xsd:complexType>
        <xsd:sequence>
          <xsd:element name="documentManagement">
            <xsd:complexType>
              <xsd:all>
                <xsd:element ref="ns2:cmpf"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73c1b-6dcb-451b-98f6-64a2510d602f" elementFormDefault="qualified">
    <xsd:import namespace="http://schemas.microsoft.com/office/2006/documentManagement/types"/>
    <xsd:import namespace="http://schemas.microsoft.com/office/infopath/2007/PartnerControls"/>
    <xsd:element name="cmpf" ma:index="8" nillable="true" ma:displayName="Notes" ma:internalName="cmp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d0454-ed76-4925-b348-c7619820d7d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E2121E-4598-43F3-9CFD-09D9F8E746BD}">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87bd0454-ed76-4925-b348-c7619820d7d7"/>
    <ds:schemaRef ds:uri="http://purl.org/dc/terms/"/>
    <ds:schemaRef ds:uri="http://schemas.microsoft.com/office/2006/metadata/properties"/>
    <ds:schemaRef ds:uri="9d573c1b-6dcb-451b-98f6-64a2510d602f"/>
    <ds:schemaRef ds:uri="http://www.w3.org/XML/1998/namespace"/>
    <ds:schemaRef ds:uri="http://purl.org/dc/dcmitype/"/>
  </ds:schemaRefs>
</ds:datastoreItem>
</file>

<file path=customXml/itemProps2.xml><?xml version="1.0" encoding="utf-8"?>
<ds:datastoreItem xmlns:ds="http://schemas.openxmlformats.org/officeDocument/2006/customXml" ds:itemID="{3D1F0781-3BD2-4705-9BCE-D313937CA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73c1b-6dcb-451b-98f6-64a2510d602f"/>
    <ds:schemaRef ds:uri="87bd0454-ed76-4925-b348-c7619820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229C60-092C-4CAB-82EC-707DFFBB3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12988</TotalTime>
  <Words>16263</Words>
  <Application>Microsoft Office PowerPoint</Application>
  <PresentationFormat>Widescreen</PresentationFormat>
  <Paragraphs>1474</Paragraphs>
  <Slides>90</Slides>
  <Notes>90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Arial</vt:lpstr>
      <vt:lpstr>Calibri</vt:lpstr>
      <vt:lpstr>Calibri Light</vt:lpstr>
      <vt:lpstr>Segoe UI</vt:lpstr>
      <vt:lpstr>Times New Roman</vt:lpstr>
      <vt:lpstr>ui-sans-serif</vt:lpstr>
      <vt:lpstr>Wingdings</vt:lpstr>
      <vt:lpstr>Wingdings 2</vt:lpstr>
      <vt:lpstr>Office Theme</vt:lpstr>
      <vt:lpstr>Добро пожаловать в программу «Medicare»</vt:lpstr>
      <vt:lpstr>Отказ от ответственности за грантовое финансирование</vt:lpstr>
      <vt:lpstr>PowerPoint Presentation</vt:lpstr>
      <vt:lpstr>PowerPoint Presentation</vt:lpstr>
      <vt:lpstr>PowerPoint Presentation</vt:lpstr>
      <vt:lpstr>PowerPoint Presentation</vt:lpstr>
      <vt:lpstr>PowerPoint Presentation</vt:lpstr>
      <vt:lpstr>Итак, если вы работаете и вам исполнилось 65 лет:</vt:lpstr>
      <vt:lpstr>Карта Medicare </vt:lpstr>
      <vt:lpstr>PowerPoint Presentation</vt:lpstr>
      <vt:lpstr>Добро пожаловать в программу Medicare</vt:lpstr>
      <vt:lpstr>Отказ от ответственности за грантовое финансирование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Добро пожаловать в программу Medicare</vt:lpstr>
      <vt:lpstr>Отказ от ответственности за грантовое финансирование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Добро пожаловать в программу Medicare</vt:lpstr>
      <vt:lpstr>Отказ от ответственности за грантовое финансирование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Добро пожаловать в программу Medicare</vt:lpstr>
      <vt:lpstr>Отказ от ответственности за грантовое финансирование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Добро пожаловать в программу Medicare</vt:lpstr>
      <vt:lpstr>Отказ от ответственности за грантовое финансирование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Stephanie Haas</cp:lastModifiedBy>
  <cp:revision>535</cp:revision>
  <cp:lastPrinted>2020-02-10T21:12:06Z</cp:lastPrinted>
  <dcterms:created xsi:type="dcterms:W3CDTF">2018-03-22T15:27:16Z</dcterms:created>
  <dcterms:modified xsi:type="dcterms:W3CDTF">2025-08-05T20:32:29Z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0x0101005F09E7E598CAAC489CBEF4F1FC574214</vt:lpwstr>
  </property>
</Properties>
</file>