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pl" sz="2600" b="1" dirty="0"/>
            <a:t>Okres rejestracji wstępnej</a:t>
          </a:r>
          <a:endParaRPr lang="en-US" sz="26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538" indent="0" rtl="0">
            <a:buNone/>
          </a:pPr>
          <a:r>
            <a:rPr lang="pl" sz="2400"/>
            <a:t>3 miesiące przed, w dniu i 3 miesiące po rozpoczęciu korzystania z Medicare</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pl" sz="2600" b="1" dirty="0"/>
            <a:t>Coroczny Okres rejestracji otwartej</a:t>
          </a:r>
          <a:endParaRPr lang="en-US" sz="26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213" indent="0" rtl="0">
            <a:buNone/>
          </a:pPr>
          <a:r>
            <a:rPr lang="pl" sz="2400" b="1" kern="1200"/>
            <a:t>15 października - 7 grudnia każdego roku </a:t>
          </a:r>
          <a:br>
            <a:rPr lang="en-US" sz="2400" b="1" kern="1200" dirty="0"/>
          </a:br>
          <a:r>
            <a:rPr lang="pl" sz="2400" b="0" kern="1200"/>
            <a:t>Zmiana zakresu ubezpieczenia. Zmiany wchodzą w życie </a:t>
          </a:r>
          <a:r>
            <a:rPr lang="pl" sz="2400" kern="1200"/>
            <a:t>1 stycznia następnego</a:t>
          </a:r>
          <a:r>
            <a:rPr lang="pl" sz="2400" b="0" kern="1200"/>
            <a:t> roku</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pl" sz="2600" b="1" dirty="0"/>
            <a:t>Okres rejestracji otwartej do programu Medicare Advantage</a:t>
          </a:r>
          <a:endParaRPr lang="en-US" sz="26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213" indent="0" rtl="0">
            <a:buNone/>
          </a:pPr>
          <a:r>
            <a:rPr lang="pl" sz="2400" b="0"/>
            <a:t>Osoby korzystające już z planu Medicare Advantage mogą dokonać jednej zmiany </a:t>
          </a:r>
          <a:r>
            <a:rPr lang="pl" sz="2400" b="1"/>
            <a:t>1 stycznia - 31 marca </a:t>
          </a:r>
          <a:r>
            <a:rPr lang="pl" sz="2400" b="0"/>
            <a:t>każdego roku</a:t>
          </a:r>
          <a:endParaRPr lang="en-US" sz="24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pl" sz="2800" b="1" dirty="0"/>
            <a:t>Okresy rejestracji specjalnej</a:t>
          </a:r>
          <a:endParaRPr lang="en-US" sz="2800" dirty="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213" indent="0" rtl="0">
            <a:buNone/>
          </a:pPr>
          <a:r>
            <a:rPr lang="pl" sz="2400"/>
            <a:t>Zdarzenia kwalifikujące mogą umożliwić zmianę zakresu ubezpieczenia Medicare</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pl" sz="2200" b="1" dirty="0">
              <a:solidFill>
                <a:schemeClr val="bg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Programy Medicare Savings </a:t>
          </a:r>
          <a:endParaRPr lang="en-US" sz="2200" dirty="0">
            <a:solidFill>
              <a:schemeClr val="bg1"/>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pl" sz="2400"/>
            <a:t>Pomaga opłacić składkę Medicare Część B</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pl" sz="2400" dirty="0"/>
            <a:t>Może również pomóc w pokryciu kosztów i wkładów własnych Medicare</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pl" sz="2200" b="1" dirty="0">
              <a:solidFill>
                <a:schemeClr val="bg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Dodatkowa pomoc (dotacja dla osób o niskich dochodach)</a:t>
          </a:r>
          <a:endParaRPr lang="en-US" sz="2200" dirty="0">
            <a:solidFill>
              <a:schemeClr val="bg1"/>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pl" sz="2400" dirty="0"/>
            <a:t>Pomoc w pokryciu kosztów leków na receptę Medicare.</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pl" sz="2400"/>
            <a:t>Zmniejsza składki na Część D, wkłady własne i dopłaty w oparciu o dochód i majątek.</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pl" sz="2200" b="1" dirty="0">
              <a:solidFill>
                <a:schemeClr val="bg1"/>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Program pomocy w zakupie leków na receptę SeniorCare</a:t>
          </a:r>
          <a:endParaRPr lang="en-US" sz="2200" dirty="0">
            <a:solidFill>
              <a:schemeClr val="bg1"/>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pl" sz="2400"/>
            <a:t>Poziom pomocy zależy od rocznego dochodu.</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017" y="-2523933"/>
          <a:ext cx="1091673" cy="6198451"/>
        </a:xfrm>
        <a:prstGeom prst="round2SameRect">
          <a:avLst/>
        </a:prstGeom>
        <a:solidFill>
          <a:schemeClr val="l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538" lvl="1" indent="0" algn="l" defTabSz="1066800" rtl="0">
            <a:lnSpc>
              <a:spcPct val="90000"/>
            </a:lnSpc>
            <a:spcBef>
              <a:spcPct val="0"/>
            </a:spcBef>
            <a:spcAft>
              <a:spcPct val="15000"/>
            </a:spcAft>
            <a:buNone/>
          </a:pPr>
          <a:r>
            <a:rPr lang="pl" sz="2400" kern="1200"/>
            <a:t>3 miesiące przed, w dniu i 3 miesiące po rozpoczęciu korzystania z Medicare</a:t>
          </a:r>
        </a:p>
      </dsp:txBody>
      <dsp:txXfrm rot="-5400000">
        <a:off x="3486629" y="82746"/>
        <a:ext cx="6145160" cy="985091"/>
      </dsp:txXfrm>
    </dsp:sp>
    <dsp:sp modelId="{CF3EE2EC-67D0-4139-A5DA-BCB0423E1211}">
      <dsp:nvSpPr>
        <dsp:cNvPr id="0" name=""/>
        <dsp:cNvSpPr/>
      </dsp:nvSpPr>
      <dsp:spPr>
        <a:xfrm>
          <a:off x="0" y="2382"/>
          <a:ext cx="3486628" cy="1145820"/>
        </a:xfrm>
        <a:prstGeom prst="roundRect">
          <a:avLst/>
        </a:prstGeom>
        <a:solidFill>
          <a:schemeClr val="accent2">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rtlCol="0" anchor="ctr" anchorCtr="0">
          <a:noAutofit/>
        </a:bodyPr>
        <a:lstStyle/>
        <a:p>
          <a:pPr marL="0" lvl="0" indent="0" algn="ctr" defTabSz="1155700" rtl="0">
            <a:lnSpc>
              <a:spcPct val="90000"/>
            </a:lnSpc>
            <a:spcBef>
              <a:spcPct val="0"/>
            </a:spcBef>
            <a:spcAft>
              <a:spcPct val="35000"/>
            </a:spcAft>
            <a:buNone/>
          </a:pPr>
          <a:r>
            <a:rPr lang="pl" sz="2600" b="1" kern="1200" dirty="0"/>
            <a:t>Okres rejestracji wstępnej</a:t>
          </a:r>
          <a:endParaRPr lang="en-US" sz="2600" kern="1200" dirty="0"/>
        </a:p>
      </dsp:txBody>
      <dsp:txXfrm>
        <a:off x="55934" y="58316"/>
        <a:ext cx="3374760" cy="1033952"/>
      </dsp:txXfrm>
    </dsp:sp>
    <dsp:sp modelId="{CFF62F21-8F30-45E9-BB29-AEABFFD43C6A}">
      <dsp:nvSpPr>
        <dsp:cNvPr id="0" name=""/>
        <dsp:cNvSpPr/>
      </dsp:nvSpPr>
      <dsp:spPr>
        <a:xfrm rot="5400000">
          <a:off x="6040017" y="-1320821"/>
          <a:ext cx="1091673" cy="6198451"/>
        </a:xfrm>
        <a:prstGeom prst="round2SameRect">
          <a:avLst/>
        </a:prstGeom>
        <a:solidFill>
          <a:schemeClr val="l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66800" rtl="0">
            <a:lnSpc>
              <a:spcPct val="90000"/>
            </a:lnSpc>
            <a:spcBef>
              <a:spcPct val="0"/>
            </a:spcBef>
            <a:spcAft>
              <a:spcPct val="15000"/>
            </a:spcAft>
            <a:buNone/>
          </a:pPr>
          <a:r>
            <a:rPr lang="pl" sz="2400" b="1" kern="1200"/>
            <a:t>15 października - 7 grudnia każdego roku </a:t>
          </a:r>
          <a:br>
            <a:rPr lang="en-US" sz="2400" b="1" kern="1200" dirty="0"/>
          </a:br>
          <a:r>
            <a:rPr lang="pl" sz="2400" b="0" kern="1200"/>
            <a:t>Zmiana zakresu ubezpieczenia. Zmiany wchodzą w życie </a:t>
          </a:r>
          <a:r>
            <a:rPr lang="pl" sz="2400" kern="1200"/>
            <a:t>1 stycznia następnego</a:t>
          </a:r>
          <a:r>
            <a:rPr lang="pl" sz="2400" b="0" kern="1200"/>
            <a:t> roku</a:t>
          </a:r>
        </a:p>
      </dsp:txBody>
      <dsp:txXfrm rot="-5400000">
        <a:off x="3486629" y="1285858"/>
        <a:ext cx="6145160" cy="985091"/>
      </dsp:txXfrm>
    </dsp:sp>
    <dsp:sp modelId="{D514C1B3-6B98-4004-A000-064C8A7C2212}">
      <dsp:nvSpPr>
        <dsp:cNvPr id="0" name=""/>
        <dsp:cNvSpPr/>
      </dsp:nvSpPr>
      <dsp:spPr>
        <a:xfrm>
          <a:off x="0" y="1205493"/>
          <a:ext cx="3486628" cy="1145820"/>
        </a:xfrm>
        <a:prstGeom prst="roundRect">
          <a:avLst/>
        </a:prstGeom>
        <a:solidFill>
          <a:schemeClr val="accent2">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rtlCol="0" anchor="ctr" anchorCtr="0">
          <a:noAutofit/>
        </a:bodyPr>
        <a:lstStyle/>
        <a:p>
          <a:pPr marL="0" lvl="0" indent="0" algn="ctr" defTabSz="1155700" rtl="0">
            <a:lnSpc>
              <a:spcPct val="90000"/>
            </a:lnSpc>
            <a:spcBef>
              <a:spcPct val="0"/>
            </a:spcBef>
            <a:spcAft>
              <a:spcPct val="35000"/>
            </a:spcAft>
            <a:buNone/>
          </a:pPr>
          <a:r>
            <a:rPr lang="pl" sz="2600" b="1" kern="1200" dirty="0"/>
            <a:t>Coroczny Okres rejestracji otwartej</a:t>
          </a:r>
          <a:endParaRPr lang="en-US" sz="2600" kern="1200" dirty="0"/>
        </a:p>
      </dsp:txBody>
      <dsp:txXfrm>
        <a:off x="55934" y="1261427"/>
        <a:ext cx="3374760" cy="1033952"/>
      </dsp:txXfrm>
    </dsp:sp>
    <dsp:sp modelId="{435441D0-6D36-410A-A6CA-5EB36F557E45}">
      <dsp:nvSpPr>
        <dsp:cNvPr id="0" name=""/>
        <dsp:cNvSpPr/>
      </dsp:nvSpPr>
      <dsp:spPr>
        <a:xfrm rot="5400000">
          <a:off x="6040017" y="-117709"/>
          <a:ext cx="1091673" cy="6198451"/>
        </a:xfrm>
        <a:prstGeom prst="round2SameRect">
          <a:avLst/>
        </a:prstGeom>
        <a:solidFill>
          <a:schemeClr val="l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66800" rtl="0">
            <a:lnSpc>
              <a:spcPct val="90000"/>
            </a:lnSpc>
            <a:spcBef>
              <a:spcPct val="0"/>
            </a:spcBef>
            <a:spcAft>
              <a:spcPct val="15000"/>
            </a:spcAft>
            <a:buNone/>
          </a:pPr>
          <a:r>
            <a:rPr lang="pl" sz="2400" b="0" kern="1200"/>
            <a:t>Osoby korzystające już z planu Medicare Advantage mogą dokonać jednej zmiany </a:t>
          </a:r>
          <a:r>
            <a:rPr lang="pl" sz="2400" b="1" kern="1200"/>
            <a:t>1 stycznia - 31 marca </a:t>
          </a:r>
          <a:r>
            <a:rPr lang="pl" sz="2400" b="0" kern="1200"/>
            <a:t>każdego roku</a:t>
          </a:r>
          <a:endParaRPr lang="en-US" sz="2400" kern="1200" dirty="0"/>
        </a:p>
      </dsp:txBody>
      <dsp:txXfrm rot="-5400000">
        <a:off x="3486629" y="2488970"/>
        <a:ext cx="6145160" cy="985091"/>
      </dsp:txXfrm>
    </dsp:sp>
    <dsp:sp modelId="{516281F7-5637-4314-A4FC-4E4A8131CACE}">
      <dsp:nvSpPr>
        <dsp:cNvPr id="0" name=""/>
        <dsp:cNvSpPr/>
      </dsp:nvSpPr>
      <dsp:spPr>
        <a:xfrm>
          <a:off x="0" y="2408605"/>
          <a:ext cx="3486628" cy="1145820"/>
        </a:xfrm>
        <a:prstGeom prst="roundRect">
          <a:avLst/>
        </a:prstGeom>
        <a:solidFill>
          <a:schemeClr val="accent2">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rtlCol="0" anchor="ctr" anchorCtr="0">
          <a:noAutofit/>
        </a:bodyPr>
        <a:lstStyle/>
        <a:p>
          <a:pPr marL="0" lvl="0" indent="0" algn="ctr" defTabSz="1155700" rtl="0">
            <a:lnSpc>
              <a:spcPct val="90000"/>
            </a:lnSpc>
            <a:spcBef>
              <a:spcPct val="0"/>
            </a:spcBef>
            <a:spcAft>
              <a:spcPct val="35000"/>
            </a:spcAft>
            <a:buNone/>
          </a:pPr>
          <a:r>
            <a:rPr lang="pl" sz="2600" b="1" kern="1200" dirty="0"/>
            <a:t>Okres rejestracji otwartej do programu Medicare Advantage</a:t>
          </a:r>
          <a:endParaRPr lang="en-US" sz="2600" kern="1200" dirty="0"/>
        </a:p>
      </dsp:txBody>
      <dsp:txXfrm>
        <a:off x="55934" y="2464539"/>
        <a:ext cx="3374760" cy="1033952"/>
      </dsp:txXfrm>
    </dsp:sp>
    <dsp:sp modelId="{37F1C8C0-D261-4943-BCB4-27BC5B30E72A}">
      <dsp:nvSpPr>
        <dsp:cNvPr id="0" name=""/>
        <dsp:cNvSpPr/>
      </dsp:nvSpPr>
      <dsp:spPr>
        <a:xfrm rot="5400000">
          <a:off x="6040017" y="1085401"/>
          <a:ext cx="1091673" cy="6198451"/>
        </a:xfrm>
        <a:prstGeom prst="round2SameRect">
          <a:avLst/>
        </a:prstGeom>
        <a:solidFill>
          <a:schemeClr val="lt1">
            <a:alpha val="90000"/>
            <a:tint val="4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1066800" rtl="0">
            <a:lnSpc>
              <a:spcPct val="90000"/>
            </a:lnSpc>
            <a:spcBef>
              <a:spcPct val="0"/>
            </a:spcBef>
            <a:spcAft>
              <a:spcPct val="15000"/>
            </a:spcAft>
            <a:buNone/>
          </a:pPr>
          <a:r>
            <a:rPr lang="pl" sz="2400" kern="1200"/>
            <a:t>Zdarzenia kwalifikujące mogą umożliwić zmianę zakresu ubezpieczenia Medicare</a:t>
          </a:r>
        </a:p>
      </dsp:txBody>
      <dsp:txXfrm rot="-5400000">
        <a:off x="3486629" y="3692081"/>
        <a:ext cx="6145160" cy="985091"/>
      </dsp:txXfrm>
    </dsp:sp>
    <dsp:sp modelId="{3723CD6B-A69C-4F10-A21F-85660CBFA7BD}">
      <dsp:nvSpPr>
        <dsp:cNvPr id="0" name=""/>
        <dsp:cNvSpPr/>
      </dsp:nvSpPr>
      <dsp:spPr>
        <a:xfrm>
          <a:off x="0" y="3611717"/>
          <a:ext cx="3486628" cy="1145820"/>
        </a:xfrm>
        <a:prstGeom prst="roundRect">
          <a:avLst/>
        </a:prstGeom>
        <a:solidFill>
          <a:schemeClr val="accent2">
            <a:lumMod val="20000"/>
            <a:lumOff val="80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pl" sz="2800" b="1" kern="1200" dirty="0"/>
            <a:t>Okresy rejestracji specjalnej</a:t>
          </a:r>
          <a:endParaRPr lang="en-US" sz="2800" kern="1200" dirty="0"/>
        </a:p>
      </dsp:txBody>
      <dsp:txXfrm>
        <a:off x="55934" y="3667651"/>
        <a:ext cx="3374760" cy="1033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263452"/>
          <a:ext cx="9300239" cy="1559250"/>
        </a:xfrm>
        <a:prstGeom prst="rect">
          <a:avLst/>
        </a:prstGeom>
        <a:solidFill>
          <a:schemeClr val="lt1">
            <a:alpha val="9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02" tIns="312420" rIns="721802" bIns="170688" numCol="1" spcCol="1270" rtlCol="0" anchor="t" anchorCtr="0">
          <a:noAutofit/>
        </a:bodyPr>
        <a:lstStyle/>
        <a:p>
          <a:pPr marL="228600" lvl="1" indent="-228600" algn="l" defTabSz="1066800" rtl="0">
            <a:lnSpc>
              <a:spcPct val="90000"/>
            </a:lnSpc>
            <a:spcBef>
              <a:spcPct val="0"/>
            </a:spcBef>
            <a:spcAft>
              <a:spcPct val="15000"/>
            </a:spcAft>
            <a:buChar char="•"/>
          </a:pPr>
          <a:r>
            <a:rPr lang="pl" sz="2400" kern="1200"/>
            <a:t>Pomaga opłacić składkę Medicare Część B</a:t>
          </a:r>
        </a:p>
        <a:p>
          <a:pPr marL="228600" lvl="1" indent="-228600" algn="l" defTabSz="1066800" rtl="0">
            <a:lnSpc>
              <a:spcPct val="90000"/>
            </a:lnSpc>
            <a:spcBef>
              <a:spcPct val="0"/>
            </a:spcBef>
            <a:spcAft>
              <a:spcPct val="15000"/>
            </a:spcAft>
            <a:buChar char="•"/>
          </a:pPr>
          <a:r>
            <a:rPr lang="pl" sz="2400" kern="1200" dirty="0"/>
            <a:t>Może również pomóc w pokryciu kosztów i wkładów własnych Medicare</a:t>
          </a:r>
        </a:p>
      </dsp:txBody>
      <dsp:txXfrm>
        <a:off x="0" y="263452"/>
        <a:ext cx="9300239" cy="1559250"/>
      </dsp:txXfrm>
    </dsp:sp>
    <dsp:sp modelId="{2DA11BB7-A651-4E79-9794-A5A3B7C17E48}">
      <dsp:nvSpPr>
        <dsp:cNvPr id="0" name=""/>
        <dsp:cNvSpPr/>
      </dsp:nvSpPr>
      <dsp:spPr>
        <a:xfrm>
          <a:off x="465012" y="42052"/>
          <a:ext cx="7671256" cy="442800"/>
        </a:xfrm>
        <a:prstGeom prst="roundRect">
          <a:avLst/>
        </a:prstGeom>
        <a:solidFill>
          <a:schemeClr val="accent1">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69" tIns="0" rIns="246069" bIns="0" numCol="1" spcCol="1270" rtlCol="0" anchor="ctr" anchorCtr="0">
          <a:noAutofit/>
        </a:bodyPr>
        <a:lstStyle/>
        <a:p>
          <a:pPr marL="0" lvl="0" indent="0" algn="l" defTabSz="977900" rtl="0">
            <a:lnSpc>
              <a:spcPct val="90000"/>
            </a:lnSpc>
            <a:spcBef>
              <a:spcPct val="0"/>
            </a:spcBef>
            <a:spcAft>
              <a:spcPct val="35000"/>
            </a:spcAft>
            <a:buNone/>
          </a:pPr>
          <a:r>
            <a:rPr lang="pl" sz="2200" b="1"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Programy Medicare Savings </a:t>
          </a:r>
          <a:endParaRPr lang="en-US" sz="2200" kern="1200" dirty="0">
            <a:solidFill>
              <a:schemeClr val="bg1"/>
            </a:solidFill>
          </a:endParaRPr>
        </a:p>
      </dsp:txBody>
      <dsp:txXfrm>
        <a:off x="486628" y="63668"/>
        <a:ext cx="7628024" cy="399568"/>
      </dsp:txXfrm>
    </dsp:sp>
    <dsp:sp modelId="{E128DCBD-F30F-44C5-90CA-4777D044AE2F}">
      <dsp:nvSpPr>
        <dsp:cNvPr id="0" name=""/>
        <dsp:cNvSpPr/>
      </dsp:nvSpPr>
      <dsp:spPr>
        <a:xfrm>
          <a:off x="0" y="2125102"/>
          <a:ext cx="9300239" cy="1559250"/>
        </a:xfrm>
        <a:prstGeom prst="rect">
          <a:avLst/>
        </a:prstGeom>
        <a:solidFill>
          <a:schemeClr val="lt1">
            <a:alpha val="9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02" tIns="312420" rIns="721802" bIns="170688" numCol="1" spcCol="1270" rtlCol="0" anchor="t" anchorCtr="0">
          <a:noAutofit/>
        </a:bodyPr>
        <a:lstStyle/>
        <a:p>
          <a:pPr marL="228600" lvl="1" indent="-228600" algn="l" defTabSz="1066800" rtl="0">
            <a:lnSpc>
              <a:spcPct val="90000"/>
            </a:lnSpc>
            <a:spcBef>
              <a:spcPct val="0"/>
            </a:spcBef>
            <a:spcAft>
              <a:spcPct val="15000"/>
            </a:spcAft>
            <a:buChar char="•"/>
          </a:pPr>
          <a:r>
            <a:rPr lang="pl" sz="2400" kern="1200" dirty="0"/>
            <a:t>Pomoc w pokryciu kosztów leków na receptę Medicare.</a:t>
          </a:r>
        </a:p>
        <a:p>
          <a:pPr marL="228600" lvl="1" indent="-228600" algn="l" defTabSz="1066800" rtl="0">
            <a:lnSpc>
              <a:spcPct val="90000"/>
            </a:lnSpc>
            <a:spcBef>
              <a:spcPct val="0"/>
            </a:spcBef>
            <a:spcAft>
              <a:spcPct val="15000"/>
            </a:spcAft>
            <a:buChar char="•"/>
          </a:pPr>
          <a:r>
            <a:rPr lang="pl" sz="2400" kern="1200"/>
            <a:t>Zmniejsza składki na Część D, wkłady własne i dopłaty w oparciu o dochód i majątek.</a:t>
          </a:r>
        </a:p>
      </dsp:txBody>
      <dsp:txXfrm>
        <a:off x="0" y="2125102"/>
        <a:ext cx="9300239" cy="1559250"/>
      </dsp:txXfrm>
    </dsp:sp>
    <dsp:sp modelId="{5C328C96-D91F-4CCB-9D95-C0651D0CF141}">
      <dsp:nvSpPr>
        <dsp:cNvPr id="0" name=""/>
        <dsp:cNvSpPr/>
      </dsp:nvSpPr>
      <dsp:spPr>
        <a:xfrm>
          <a:off x="465012" y="1903702"/>
          <a:ext cx="7700291" cy="442800"/>
        </a:xfrm>
        <a:prstGeom prst="roundRect">
          <a:avLst/>
        </a:prstGeom>
        <a:solidFill>
          <a:schemeClr val="accent1">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69" tIns="0" rIns="246069" bIns="0" numCol="1" spcCol="1270" rtlCol="0" anchor="ctr" anchorCtr="0">
          <a:noAutofit/>
        </a:bodyPr>
        <a:lstStyle/>
        <a:p>
          <a:pPr marL="0" lvl="0" indent="0" algn="l" defTabSz="977900" rtl="0">
            <a:lnSpc>
              <a:spcPct val="90000"/>
            </a:lnSpc>
            <a:spcBef>
              <a:spcPct val="0"/>
            </a:spcBef>
            <a:spcAft>
              <a:spcPct val="35000"/>
            </a:spcAft>
            <a:buNone/>
          </a:pPr>
          <a:r>
            <a:rPr lang="pl" sz="2200" b="1"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Dodatkowa pomoc (dotacja dla osób o niskich dochodach)</a:t>
          </a:r>
          <a:endParaRPr lang="en-US" sz="2200" kern="1200" dirty="0">
            <a:solidFill>
              <a:schemeClr val="bg1"/>
            </a:solidFill>
          </a:endParaRPr>
        </a:p>
      </dsp:txBody>
      <dsp:txXfrm>
        <a:off x="486628" y="1925318"/>
        <a:ext cx="7657059" cy="399568"/>
      </dsp:txXfrm>
    </dsp:sp>
    <dsp:sp modelId="{DBEE6CB2-8397-4670-B430-48325A9FF035}">
      <dsp:nvSpPr>
        <dsp:cNvPr id="0" name=""/>
        <dsp:cNvSpPr/>
      </dsp:nvSpPr>
      <dsp:spPr>
        <a:xfrm>
          <a:off x="0" y="3986752"/>
          <a:ext cx="9300239" cy="826875"/>
        </a:xfrm>
        <a:prstGeom prst="rect">
          <a:avLst/>
        </a:prstGeom>
        <a:solidFill>
          <a:schemeClr val="lt1">
            <a:alpha val="90000"/>
            <a:hueOff val="0"/>
            <a:satOff val="0"/>
            <a:lumOff val="0"/>
            <a:alphaOff val="0"/>
          </a:schemeClr>
        </a:solidFill>
        <a:ln w="12700" cap="flat" cmpd="sng" algn="ctr">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02" tIns="312420" rIns="721802" bIns="170688" numCol="1" spcCol="1270" rtlCol="0" anchor="t" anchorCtr="0">
          <a:noAutofit/>
        </a:bodyPr>
        <a:lstStyle/>
        <a:p>
          <a:pPr marL="228600" lvl="1" indent="-228600" algn="l" defTabSz="1066800" rtl="0">
            <a:lnSpc>
              <a:spcPct val="90000"/>
            </a:lnSpc>
            <a:spcBef>
              <a:spcPct val="0"/>
            </a:spcBef>
            <a:spcAft>
              <a:spcPct val="15000"/>
            </a:spcAft>
            <a:buNone/>
          </a:pPr>
          <a:r>
            <a:rPr lang="pl" sz="2400" kern="1200"/>
            <a:t>Poziom pomocy zależy od rocznego dochodu.</a:t>
          </a:r>
        </a:p>
      </dsp:txBody>
      <dsp:txXfrm>
        <a:off x="0" y="3986752"/>
        <a:ext cx="9300239" cy="826875"/>
      </dsp:txXfrm>
    </dsp:sp>
    <dsp:sp modelId="{CDEAA6E9-2779-4085-BF73-AFDFA0ECACA1}">
      <dsp:nvSpPr>
        <dsp:cNvPr id="0" name=""/>
        <dsp:cNvSpPr/>
      </dsp:nvSpPr>
      <dsp:spPr>
        <a:xfrm>
          <a:off x="465012" y="3765352"/>
          <a:ext cx="7845403" cy="442800"/>
        </a:xfrm>
        <a:prstGeom prst="roundRect">
          <a:avLst/>
        </a:prstGeom>
        <a:solidFill>
          <a:schemeClr val="accent1">
            <a:lumMod val="75000"/>
          </a:schemeClr>
        </a:solidFill>
        <a:ln w="12700" cap="flat" cmpd="sng" algn="ctr">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69" tIns="0" rIns="246069" bIns="0" numCol="1" spcCol="1270" rtlCol="0" anchor="ctr" anchorCtr="0">
          <a:noAutofit/>
        </a:bodyPr>
        <a:lstStyle/>
        <a:p>
          <a:pPr marL="0" lvl="0" indent="0" algn="l" defTabSz="977900" rtl="0">
            <a:lnSpc>
              <a:spcPct val="90000"/>
            </a:lnSpc>
            <a:spcBef>
              <a:spcPct val="0"/>
            </a:spcBef>
            <a:spcAft>
              <a:spcPct val="35000"/>
            </a:spcAft>
            <a:buNone/>
          </a:pPr>
          <a:r>
            <a:rPr lang="pl" sz="2200" b="1"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Program pomocy w zakupie leków na receptę SeniorCare</a:t>
          </a:r>
          <a:endParaRPr lang="en-US" sz="2200" kern="1200" dirty="0">
            <a:solidFill>
              <a:schemeClr val="bg1"/>
            </a:solidFill>
          </a:endParaRPr>
        </a:p>
      </dsp:txBody>
      <dsp:txXfrm>
        <a:off x="486628" y="3786968"/>
        <a:ext cx="7802171"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l-PL" sz="1800" b="0" u="none" strike="noStrike">
                <a:solidFill>
                  <a:schemeClr val="dk1"/>
                </a:solidFill>
                <a:effectLst/>
                <a:uFillTx/>
                <a:latin typeface="Calibri"/>
              </a:rPr>
              <a:t>Kliknij, aby przesunąć slajd</a:t>
            </a:r>
          </a:p>
        </p:txBody>
      </p:sp>
      <p:sp>
        <p:nvSpPr>
          <p:cNvPr id="5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pl-PL" sz="2000" b="0" u="none" strike="noStrike">
                <a:solidFill>
                  <a:srgbClr val="000000"/>
                </a:solidFill>
                <a:effectLst/>
                <a:uFillTx/>
                <a:latin typeface="Arial"/>
              </a:rPr>
              <a:t>Kliknij, aby edytować format notatek</a:t>
            </a:r>
          </a:p>
        </p:txBody>
      </p:sp>
      <p:sp>
        <p:nvSpPr>
          <p:cNvPr id="5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pl-PL" sz="1400" b="0" u="none" strike="noStrike">
                <a:solidFill>
                  <a:srgbClr val="000000"/>
                </a:solidFill>
                <a:effectLst/>
                <a:uFillTx/>
                <a:latin typeface="Times New Roman"/>
              </a:rPr>
              <a:t>&lt;główka&gt;</a:t>
            </a:r>
          </a:p>
        </p:txBody>
      </p:sp>
      <p:sp>
        <p:nvSpPr>
          <p:cNvPr id="60" name="PlaceHolder 4"/>
          <p:cNvSpPr>
            <a:spLocks noGrp="1"/>
          </p:cNvSpPr>
          <p:nvPr>
            <p:ph type="dt" idx="31"/>
          </p:nvPr>
        </p:nvSpPr>
        <p:spPr>
          <a:xfrm>
            <a:off x="4278960" y="0"/>
            <a:ext cx="3280680" cy="534240"/>
          </a:xfrm>
          <a:prstGeom prst="rect">
            <a:avLst/>
          </a:prstGeom>
          <a:noFill/>
          <a:ln w="0">
            <a:noFill/>
          </a:ln>
        </p:spPr>
        <p:txBody>
          <a:bodyPr lIns="0" tIns="0" rIns="0" bIns="0" anchor="t">
            <a:noAutofit/>
          </a:bodyPr>
          <a:lstStyle>
            <a:lvl1pPr indent="0" algn="r">
              <a:buNone/>
              <a:defRPr lang="pl-PL" sz="1400" b="0" u="none" strike="noStrike">
                <a:solidFill>
                  <a:srgbClr val="000000"/>
                </a:solidFill>
                <a:effectLst/>
                <a:uFillTx/>
                <a:latin typeface="Times New Roman"/>
              </a:defRPr>
            </a:lvl1pPr>
          </a:lstStyle>
          <a:p>
            <a:pPr indent="0" algn="r">
              <a:buNone/>
            </a:pPr>
            <a:r>
              <a:rPr lang="pl-PL" sz="1400" b="0" u="none" strike="noStrike">
                <a:solidFill>
                  <a:srgbClr val="000000"/>
                </a:solidFill>
                <a:effectLst/>
                <a:uFillTx/>
                <a:latin typeface="Times New Roman"/>
              </a:rPr>
              <a:t>&lt;data/godzina&gt;</a:t>
            </a:r>
          </a:p>
        </p:txBody>
      </p:sp>
      <p:sp>
        <p:nvSpPr>
          <p:cNvPr id="61" name="PlaceHolder 5"/>
          <p:cNvSpPr>
            <a:spLocks noGrp="1"/>
          </p:cNvSpPr>
          <p:nvPr>
            <p:ph type="ftr" idx="32"/>
          </p:nvPr>
        </p:nvSpPr>
        <p:spPr>
          <a:xfrm>
            <a:off x="0" y="10157400"/>
            <a:ext cx="3280680" cy="534240"/>
          </a:xfrm>
          <a:prstGeom prst="rect">
            <a:avLst/>
          </a:prstGeom>
          <a:noFill/>
          <a:ln w="0">
            <a:noFill/>
          </a:ln>
        </p:spPr>
        <p:txBody>
          <a:bodyPr lIns="0" tIns="0" rIns="0" bIns="0" anchor="b">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&lt;stopka&gt;</a:t>
            </a:r>
          </a:p>
        </p:txBody>
      </p:sp>
      <p:sp>
        <p:nvSpPr>
          <p:cNvPr id="62" name="PlaceHolder 6"/>
          <p:cNvSpPr>
            <a:spLocks noGrp="1"/>
          </p:cNvSpPr>
          <p:nvPr>
            <p:ph type="sldNum" idx="33"/>
          </p:nvPr>
        </p:nvSpPr>
        <p:spPr>
          <a:xfrm>
            <a:off x="4278960" y="10157400"/>
            <a:ext cx="3280680" cy="534240"/>
          </a:xfrm>
          <a:prstGeom prst="rect">
            <a:avLst/>
          </a:prstGeom>
          <a:noFill/>
          <a:ln w="0">
            <a:noFill/>
          </a:ln>
        </p:spPr>
        <p:txBody>
          <a:bodyPr lIns="0" tIns="0" rIns="0" bIns="0" anchor="b">
            <a:noAutofit/>
          </a:bodyPr>
          <a:lstStyle>
            <a:lvl1pPr indent="0" algn="r">
              <a:buNone/>
              <a:defRPr lang="pl-PL" sz="1400" b="0" u="none" strike="noStrike">
                <a:solidFill>
                  <a:srgbClr val="000000"/>
                </a:solidFill>
                <a:effectLst/>
                <a:uFillTx/>
                <a:latin typeface="Times New Roman"/>
              </a:defRPr>
            </a:lvl1pPr>
          </a:lstStyle>
          <a:p>
            <a:pPr indent="0" algn="r">
              <a:buNone/>
            </a:pPr>
            <a:fld id="{F32ABF47-2948-483D-87BF-29A00E972652}" type="slidenum">
              <a:rPr lang="pl-PL" sz="1400" b="0" u="none" strike="noStrike">
                <a:solidFill>
                  <a:srgbClr val="000000"/>
                </a:solidFill>
                <a:effectLst/>
                <a:uFillTx/>
                <a:latin typeface="Times New Roman"/>
              </a:rPr>
              <a:t>‹#›</a:t>
            </a:fld>
            <a:endParaRPr lang="pl-PL"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PlaceHolder 1"/>
          <p:cNvSpPr>
            <a:spLocks noGrp="1" noRot="1" noChangeAspect="1"/>
          </p:cNvSpPr>
          <p:nvPr>
            <p:ph type="sldImg"/>
          </p:nvPr>
        </p:nvSpPr>
        <p:spPr>
          <a:xfrm>
            <a:off x="717480" y="1162080"/>
            <a:ext cx="5574960" cy="3136680"/>
          </a:xfrm>
          <a:prstGeom prst="rect">
            <a:avLst/>
          </a:prstGeom>
          <a:ln w="0">
            <a:noFill/>
          </a:ln>
        </p:spPr>
      </p:sp>
      <p:sp>
        <p:nvSpPr>
          <p:cNvPr id="66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 i zapraszam do zapoznania się z serią edukacyjną zatytułowaną Witamy w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prezentowany przez WI Department of Health Services, który obsługuje stanowy program pomocy w zakresie ubezpieczeń zdrowotnych lub SHIP, lokalną usługę publiczną dla osób z Medicare.  Każdy stan posiada program SHIP.  W Wisconsin można uzyskać bezpłatną i bezstronną pomoc w zakresie Medicare od lokalnych doradców SHIP lub jednej z naszych bezpłatnych infolinii.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Slajdy do tej prezentacji można pobrać, klikając łącze w opisie filmu na YouTube lub odwiedzając stronę gwaar.org/educational-videos-for-medicare-outreach. </a:t>
            </a:r>
            <a:endParaRPr lang="pl-PL" sz="2000" b="0" u="none" strike="noStrike">
              <a:solidFill>
                <a:srgbClr val="000000"/>
              </a:solidFill>
              <a:effectLst/>
              <a:uFillTx/>
              <a:latin typeface="Arial"/>
            </a:endParaRPr>
          </a:p>
        </p:txBody>
      </p:sp>
      <p:sp>
        <p:nvSpPr>
          <p:cNvPr id="665" name="PlaceHolder 3"/>
          <p:cNvSpPr>
            <a:spLocks noGrp="1"/>
          </p:cNvSpPr>
          <p:nvPr>
            <p:ph type="sldNum" idx="11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B4EC49F9-DD89-4C12-BE25-EED407062FA1}" type="slidenum">
              <a:rPr lang="en-US" sz="1200" b="0" u="none" strike="noStrike">
                <a:solidFill>
                  <a:schemeClr val="dk1"/>
                </a:solidFill>
                <a:effectLst/>
                <a:uFillTx/>
                <a:latin typeface="+mn-lt"/>
                <a:ea typeface="+mn-ea"/>
              </a:rPr>
              <a:t>1</a:t>
            </a:fld>
            <a:endParaRPr lang="pl-PL" sz="1200" b="0" u="none" strike="noStrike">
              <a:solidFill>
                <a:srgbClr val="000000"/>
              </a:solidFill>
              <a:effectLst/>
              <a:uFillTx/>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717480" y="1162080"/>
            <a:ext cx="5574960" cy="3136680"/>
          </a:xfrm>
          <a:prstGeom prst="rect">
            <a:avLst/>
          </a:prstGeom>
          <a:ln w="0">
            <a:noFill/>
          </a:ln>
        </p:spPr>
      </p:sp>
      <p:sp>
        <p:nvSpPr>
          <p:cNvPr id="69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Na tym kończy się Część 1 programu Witamy w Medicare.  Mamy nadzieję, że te informacje były pomocne. W następnej części tej serii omówione zostaną podstawy Medicare, w tym Części A i B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Niniejsza prezentacja została przygotowana przez Wisconsin State Health Insurance Assistance Program lub SHIP, lokalną służbę publiczną, która zapewnia bezpłatną i bezstronną pomoc osobom z ubezpieczeniem Medicare. Jeśli masz pytania dotyczące Medicare, zadzwoń na jedną z naszych bezpłatnych infolinii lub skontaktuj się z lokalnym doradcą SHIP Medicare już dziś. Nie musisz robić tego sam! </a:t>
            </a:r>
            <a:endParaRPr lang="pl-PL" sz="2000" b="0" u="none" strike="noStrike">
              <a:solidFill>
                <a:srgbClr val="000000"/>
              </a:solidFill>
              <a:effectLst/>
              <a:uFillTx/>
              <a:latin typeface="Arial"/>
            </a:endParaRPr>
          </a:p>
        </p:txBody>
      </p:sp>
      <p:sp>
        <p:nvSpPr>
          <p:cNvPr id="692" name="PlaceHolder 3"/>
          <p:cNvSpPr>
            <a:spLocks noGrp="1"/>
          </p:cNvSpPr>
          <p:nvPr>
            <p:ph type="sldNum" idx="12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DF1731E-BA36-45A0-8464-A0E5C520676E}" type="slidenum">
              <a:rPr lang="en-US" sz="1200" b="0" u="none" strike="noStrike">
                <a:solidFill>
                  <a:schemeClr val="dk1"/>
                </a:solidFill>
                <a:effectLst/>
                <a:uFillTx/>
                <a:latin typeface="+mn-lt"/>
                <a:ea typeface="+mn-ea"/>
              </a:rPr>
              <a:t>10</a:t>
            </a:fld>
            <a:endParaRPr lang="pl-PL" sz="1200" b="0" u="none" strike="noStrike">
              <a:solidFill>
                <a:srgbClr val="000000"/>
              </a:solidFill>
              <a:effectLst/>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717480" y="1162080"/>
            <a:ext cx="5574960" cy="3136680"/>
          </a:xfrm>
          <a:prstGeom prst="rect">
            <a:avLst/>
          </a:prstGeom>
          <a:ln w="0">
            <a:noFill/>
          </a:ln>
        </p:spPr>
      </p:sp>
      <p:sp>
        <p:nvSpPr>
          <p:cNvPr id="69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 i zapraszam do zapoznania się z serią edukacyjną zatytułowaną Witamy w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prezentowany przez WI Department of Health Services, który obsługuje stanowy program pomocy w zakresie ubezpieczeń zdrowotnych lub SHIP, lokalną usługę publiczną dla osób z Medicare.  Każdy stan posiada program SHIP.  W Wisconsin można uzyskać bezpłatną i bezstronną pomoc w zakresie Medicare od lokalnych doradców SHIP lub jednej z naszych bezpłatnych infolinii.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Slajdy do tej prezentacji można pobrać, klikając łącze w opisie filmu na YouTube lub odwiedzając stronę gwaar.org/educational-videos-for-medicare-outreach. </a:t>
            </a:r>
            <a:endParaRPr lang="pl-PL" sz="2000" b="0" u="none" strike="noStrike">
              <a:solidFill>
                <a:srgbClr val="000000"/>
              </a:solidFill>
              <a:effectLst/>
              <a:uFillTx/>
              <a:latin typeface="Arial"/>
            </a:endParaRPr>
          </a:p>
        </p:txBody>
      </p:sp>
      <p:sp>
        <p:nvSpPr>
          <p:cNvPr id="695" name="PlaceHolder 3"/>
          <p:cNvSpPr>
            <a:spLocks noGrp="1"/>
          </p:cNvSpPr>
          <p:nvPr>
            <p:ph type="sldNum" idx="12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771E66C7-E7E9-44AD-821D-B62D5ED8EF6E}" type="slidenum">
              <a:rPr lang="en-US" sz="1200" b="0" u="none" strike="noStrike">
                <a:solidFill>
                  <a:schemeClr val="dk1"/>
                </a:solidFill>
                <a:effectLst/>
                <a:uFillTx/>
                <a:latin typeface="+mn-lt"/>
                <a:ea typeface="+mn-ea"/>
              </a:rPr>
              <a:t>11</a:t>
            </a:fld>
            <a:endParaRPr lang="pl-PL" sz="1200" b="0" u="none" strike="noStrike">
              <a:solidFill>
                <a:srgbClr val="000000"/>
              </a:solidFill>
              <a:effectLst/>
              <a:uFillTx/>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717550" y="1162050"/>
            <a:ext cx="5575300" cy="3136900"/>
          </a:xfrm>
          <a:prstGeom prst="rect">
            <a:avLst/>
          </a:prstGeom>
          <a:ln w="0">
            <a:noFill/>
          </a:ln>
        </p:spPr>
      </p:sp>
      <p:sp>
        <p:nvSpPr>
          <p:cNvPr id="69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Projekt ten jest wspierany przez dotację z federalnego programu Administration for Community Living.</a:t>
            </a:r>
            <a:endParaRPr lang="pl-PL" sz="2000" b="0" u="none" strike="noStrike">
              <a:solidFill>
                <a:srgbClr val="000000"/>
              </a:solidFill>
              <a:effectLst/>
              <a:uFillTx/>
              <a:latin typeface="Arial"/>
            </a:endParaRPr>
          </a:p>
        </p:txBody>
      </p:sp>
      <p:sp>
        <p:nvSpPr>
          <p:cNvPr id="698" name="PlaceHolder 3"/>
          <p:cNvSpPr>
            <a:spLocks noGrp="1"/>
          </p:cNvSpPr>
          <p:nvPr>
            <p:ph type="sldNum" idx="129"/>
          </p:nvPr>
        </p:nvSpPr>
        <p:spPr>
          <a:xfrm>
            <a:off x="3970800" y="8830080"/>
            <a:ext cx="3037320" cy="466200"/>
          </a:xfrm>
          <a:prstGeom prst="rect">
            <a:avLst/>
          </a:prstGeom>
          <a:noFill/>
          <a:ln w="0">
            <a:noFill/>
          </a:ln>
        </p:spPr>
        <p:txBody>
          <a:bodyPr lIns="93240" tIns="46440" rIns="93240" bIns="4644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B6E5CD6F-B1BA-48F6-B54E-84172113F548}" type="slidenum">
              <a:rPr lang="en-US" sz="1200" b="0" u="none" strike="noStrike">
                <a:solidFill>
                  <a:srgbClr val="000000"/>
                </a:solidFill>
                <a:effectLst/>
                <a:uFillTx/>
                <a:latin typeface="Times New Roman"/>
              </a:rPr>
              <a:t>12</a:t>
            </a:fld>
            <a:endParaRPr lang="pl-PL" sz="1200" b="0" u="none" strike="noStrike">
              <a:solidFill>
                <a:srgbClr val="000000"/>
              </a:solidFill>
              <a:effectLst/>
              <a:uFillTx/>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717550" y="1162050"/>
            <a:ext cx="5575300" cy="3136900"/>
          </a:xfrm>
          <a:prstGeom prst="rect">
            <a:avLst/>
          </a:prstGeom>
          <a:ln w="0">
            <a:noFill/>
          </a:ln>
        </p:spPr>
      </p:sp>
      <p:sp>
        <p:nvSpPr>
          <p:cNvPr id="70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Ten program zawiera przegląd Medicare i jest podzielony na 6 sekcji.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1" u="none" strike="noStrike">
                <a:solidFill>
                  <a:srgbClr val="000000"/>
                </a:solidFill>
                <a:effectLst/>
                <a:uFillTx/>
                <a:latin typeface="Arial"/>
              </a:rPr>
              <a:t>Informacje te można znaleźć bardziej szczegółowo w podręczniku Medicare &amp; You Handbook, który jest wysyłany pocztą do osób z ubezpieczeniem Medicare i można go również znaleźć na stronie Medicare.gov.  W celu łatwiejszego zrozumienia zachęcamy do oglądania części tej serii w kolejności. </a:t>
            </a:r>
            <a:endParaRPr lang="pl-PL" sz="2000" b="0" u="none" strike="noStrike">
              <a:solidFill>
                <a:srgbClr val="000000"/>
              </a:solidFill>
              <a:effectLst/>
              <a:uFillTx/>
              <a:latin typeface="Arial"/>
            </a:endParaRPr>
          </a:p>
        </p:txBody>
      </p:sp>
      <p:sp>
        <p:nvSpPr>
          <p:cNvPr id="701" name="PlaceHolder 3"/>
          <p:cNvSpPr>
            <a:spLocks noGrp="1"/>
          </p:cNvSpPr>
          <p:nvPr>
            <p:ph type="sldNum" idx="13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8E726EF5-7A78-4A24-BB5D-E7D0798B92BB}" type="slidenum">
              <a:rPr lang="en-US" sz="1200" b="0" u="none" strike="noStrike">
                <a:solidFill>
                  <a:schemeClr val="dk1"/>
                </a:solidFill>
                <a:effectLst/>
                <a:uFillTx/>
                <a:latin typeface="+mn-lt"/>
                <a:ea typeface="+mn-ea"/>
              </a:rPr>
              <a:t>13</a:t>
            </a:fld>
            <a:endParaRPr lang="pl-PL" sz="1200" b="0" u="none" strike="noStrike">
              <a:solidFill>
                <a:srgbClr val="000000"/>
              </a:solidFill>
              <a:effectLst/>
              <a:uFillTx/>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717480" y="1162080"/>
            <a:ext cx="5574960" cy="3136680"/>
          </a:xfrm>
          <a:prstGeom prst="rect">
            <a:avLst/>
          </a:prstGeom>
          <a:ln w="0">
            <a:noFill/>
          </a:ln>
        </p:spPr>
      </p:sp>
      <p:sp>
        <p:nvSpPr>
          <p:cNvPr id="70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Witamy w Części 2 tej serii.  W ostatniej sekcji rozmawialiśmy o tym, jak i kiedy się zarejestrować, a teraz omówimy kilka podstaw Medicare.</a:t>
            </a:r>
            <a:endParaRPr lang="pl-PL" sz="2000" b="0" u="none" strike="noStrike">
              <a:solidFill>
                <a:srgbClr val="000000"/>
              </a:solidFill>
              <a:effectLst/>
              <a:uFillTx/>
              <a:latin typeface="Arial"/>
            </a:endParaRPr>
          </a:p>
        </p:txBody>
      </p:sp>
      <p:sp>
        <p:nvSpPr>
          <p:cNvPr id="704" name="PlaceHolder 3"/>
          <p:cNvSpPr>
            <a:spLocks noGrp="1"/>
          </p:cNvSpPr>
          <p:nvPr>
            <p:ph type="sldNum" idx="13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EFDE5571-91DD-44FA-A924-277587B07286}" type="slidenum">
              <a:rPr lang="en-US" sz="1200" b="0" u="none" strike="noStrike">
                <a:solidFill>
                  <a:schemeClr val="dk1"/>
                </a:solidFill>
                <a:effectLst/>
                <a:uFillTx/>
                <a:latin typeface="+mn-lt"/>
                <a:ea typeface="+mn-ea"/>
              </a:rPr>
              <a:t>14</a:t>
            </a:fld>
            <a:endParaRPr lang="pl-PL" sz="1200" b="0" u="none" strike="noStrike">
              <a:solidFill>
                <a:srgbClr val="000000"/>
              </a:solidFill>
              <a:effectLst/>
              <a:uFillTx/>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717550" y="1162050"/>
            <a:ext cx="5575300" cy="3136900"/>
          </a:xfrm>
          <a:prstGeom prst="rect">
            <a:avLst/>
          </a:prstGeom>
          <a:ln w="0">
            <a:noFill/>
          </a:ln>
        </p:spPr>
      </p:sp>
      <p:sp>
        <p:nvSpPr>
          <p:cNvPr id="70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Ta tabela zawiera krótkie podsumowanie tego, co obejmuje każda część Medicare. </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	Część A :  Pomaga pokryć koszty opieki szpitalnej i wykwalifikowanych placówek opiekuńczych, a także hospicjum, domowej opieki zdrowotnej i transfuzji krwi, którą możesz otrzymać jako pacjent szpitala.</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	Część B :  Pomaga pokryć koszty usług lekarskich, opieki ambulatoryjnej, domowej opieki zdrowotnej i wielu usług profilaktycznych.</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	</a:t>
            </a:r>
            <a:r>
              <a:rPr lang="pl" sz="2000" b="1" i="1" u="none" strike="noStrike">
                <a:solidFill>
                  <a:srgbClr val="000000"/>
                </a:solidFill>
                <a:effectLst/>
                <a:uFillTx/>
                <a:latin typeface="Arial"/>
              </a:rPr>
              <a:t>(Część A i Część B są uważane za Plan Original Medicare)</a:t>
            </a:r>
            <a:r>
              <a:rPr lang="pl" sz="2000" b="0" u="none" strike="noStrike">
                <a:solidFill>
                  <a:srgbClr val="000000"/>
                </a:solidFill>
                <a:effectLst/>
                <a:uFillTx/>
                <a:latin typeface="Arial"/>
              </a:rPr>
              <a:t>.</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	Plany Medicare Advantage (znane również jako Część C) :  Są alternatywą dla Original Medicare.  Są one zarządzane przez prywatne firmy ubezpieczeniowe, które zawarły umowę z Medicare.  Plany te obejmują Część A i B oraz zazwyczaj Część D.</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	Część D :  Pomaga pokryć koszty leków na receptę. Plany te są prowadzone przez prywatne firmy ubezpieczeniowe, które przestrzegają zasad określonych przez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707" name="PlaceHolder 3"/>
          <p:cNvSpPr>
            <a:spLocks noGrp="1"/>
          </p:cNvSpPr>
          <p:nvPr>
            <p:ph type="sldNum" idx="13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A366110A-EEFC-4E2C-95EC-70ED2A71A3F2}" type="slidenum">
              <a:rPr lang="en-US" sz="1200" b="0" u="none" strike="noStrike">
                <a:solidFill>
                  <a:schemeClr val="dk1"/>
                </a:solidFill>
                <a:effectLst/>
                <a:uFillTx/>
                <a:latin typeface="+mn-lt"/>
                <a:ea typeface="+mn-ea"/>
              </a:rPr>
              <a:t>15</a:t>
            </a:fld>
            <a:endParaRPr lang="pl-PL" sz="1200" b="0" u="none" strike="noStrike">
              <a:solidFill>
                <a:srgbClr val="000000"/>
              </a:solidFill>
              <a:effectLst/>
              <a:uFillTx/>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717480" y="1162080"/>
            <a:ext cx="5574960" cy="3136680"/>
          </a:xfrm>
          <a:prstGeom prst="rect">
            <a:avLst/>
          </a:prstGeom>
          <a:ln w="0">
            <a:noFill/>
          </a:ln>
        </p:spPr>
      </p:sp>
      <p:sp>
        <p:nvSpPr>
          <p:cNvPr id="70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Przyjrzyjmy się bliżej świadczeniom z Części A.</a:t>
            </a:r>
            <a:endParaRPr lang="pl-PL" sz="2000" b="0" u="none" strike="noStrike">
              <a:solidFill>
                <a:srgbClr val="000000"/>
              </a:solidFill>
              <a:effectLst/>
              <a:uFillTx/>
              <a:latin typeface="Arial"/>
            </a:endParaRPr>
          </a:p>
        </p:txBody>
      </p:sp>
      <p:sp>
        <p:nvSpPr>
          <p:cNvPr id="710" name="PlaceHolder 3"/>
          <p:cNvSpPr>
            <a:spLocks noGrp="1"/>
          </p:cNvSpPr>
          <p:nvPr>
            <p:ph type="sldNum" idx="13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2593DDAD-C78C-40F3-BE56-76812F50E906}" type="slidenum">
              <a:rPr lang="en-US" sz="1200" b="0" u="none" strike="noStrike">
                <a:solidFill>
                  <a:schemeClr val="dk1"/>
                </a:solidFill>
                <a:effectLst/>
                <a:uFillTx/>
                <a:latin typeface="+mn-lt"/>
                <a:ea typeface="+mn-ea"/>
              </a:rPr>
              <a:t>16</a:t>
            </a:fld>
            <a:endParaRPr lang="pl-PL" sz="1200" b="0" u="none" strike="noStrike">
              <a:solidFill>
                <a:srgbClr val="000000"/>
              </a:solidFill>
              <a:effectLst/>
              <a:uFillTx/>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717550" y="1162050"/>
            <a:ext cx="5575300" cy="3136900"/>
          </a:xfrm>
          <a:prstGeom prst="rect">
            <a:avLst/>
          </a:prstGeom>
          <a:ln w="0">
            <a:noFill/>
          </a:ln>
        </p:spPr>
      </p:sp>
      <p:sp>
        <p:nvSpPr>
          <p:cNvPr id="71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Część A pomaga pokryć koszty:</a:t>
            </a: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Opieki w szpitalu lub wykwalifikowanym ośrodku opieki.  Obejmuje również transfuzję krwi, którą możesz otrzymać jako pacjent, domową opiekę zdrowotną i opiekę hospicyjną.</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Nie obejmuje</a:t>
            </a:r>
            <a:endParaRPr lang="pl-PL" sz="2000" b="0" u="none" strike="noStrike">
              <a:solidFill>
                <a:srgbClr val="000000"/>
              </a:solidFill>
              <a:effectLst/>
              <a:uFillTx/>
              <a:latin typeface="Arial"/>
            </a:endParaRPr>
          </a:p>
          <a:p>
            <a:pPr marL="628560" lvl="1"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Prywatnej opieki pielęgniarskiej</a:t>
            </a:r>
            <a:endParaRPr lang="pl-PL" sz="2000" b="0" u="none" strike="noStrike">
              <a:solidFill>
                <a:srgbClr val="000000"/>
              </a:solidFill>
              <a:effectLst/>
              <a:uFillTx/>
              <a:latin typeface="Arial"/>
            </a:endParaRPr>
          </a:p>
          <a:p>
            <a:pPr marL="628560" lvl="1"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Pokoju prywatnego</a:t>
            </a:r>
            <a:endParaRPr lang="pl-PL" sz="2000" b="0" u="none" strike="noStrike">
              <a:solidFill>
                <a:srgbClr val="000000"/>
              </a:solidFill>
              <a:effectLst/>
              <a:uFillTx/>
              <a:latin typeface="Arial"/>
            </a:endParaRPr>
          </a:p>
          <a:p>
            <a:pPr marL="628560" lvl="1"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Telewizji lub telefonu, jeśli szpital pobiera za to oddzielną opłatę</a:t>
            </a:r>
            <a:endParaRPr lang="pl-PL" sz="2000" b="0" u="none" strike="noStrike">
              <a:solidFill>
                <a:srgbClr val="000000"/>
              </a:solidFill>
              <a:effectLst/>
              <a:uFillTx/>
              <a:latin typeface="Arial"/>
            </a:endParaRPr>
          </a:p>
          <a:p>
            <a:pPr marL="628560" lvl="1"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Artykułów higieny osobistej, takich jak maszynki do golenia, skarpetki itp.</a:t>
            </a:r>
            <a:endParaRPr lang="pl-PL" sz="2000" b="0" u="none" strike="noStrike">
              <a:solidFill>
                <a:srgbClr val="000000"/>
              </a:solidFill>
              <a:effectLst/>
              <a:uFillTx/>
              <a:latin typeface="Arial"/>
            </a:endParaRPr>
          </a:p>
          <a:p>
            <a:pPr marL="628560" lvl="1"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Opieki zapewnianej przez osoby niewykwalifikowane w domu opieki.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p:txBody>
      </p:sp>
      <p:sp>
        <p:nvSpPr>
          <p:cNvPr id="713" name="PlaceHolder 3"/>
          <p:cNvSpPr>
            <a:spLocks noGrp="1"/>
          </p:cNvSpPr>
          <p:nvPr>
            <p:ph type="sldNum" idx="13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E487E2E-7CDD-4F99-8C35-113E6CD9DCB0}" type="slidenum">
              <a:rPr lang="en-US" sz="1200" b="0" u="none" strike="noStrike">
                <a:solidFill>
                  <a:schemeClr val="dk1"/>
                </a:solidFill>
                <a:effectLst/>
                <a:uFillTx/>
                <a:latin typeface="+mn-lt"/>
                <a:ea typeface="+mn-ea"/>
              </a:rPr>
              <a:t>17</a:t>
            </a:fld>
            <a:endParaRPr lang="pl-PL" sz="1200" b="0" u="none" strike="noStrike">
              <a:solidFill>
                <a:srgbClr val="000000"/>
              </a:solidFill>
              <a:effectLst/>
              <a:uFillTx/>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717480" y="1162080"/>
            <a:ext cx="5574960" cy="3136680"/>
          </a:xfrm>
          <a:prstGeom prst="rect">
            <a:avLst/>
          </a:prstGeom>
          <a:ln w="0">
            <a:noFill/>
          </a:ln>
        </p:spPr>
      </p:sp>
      <p:sp>
        <p:nvSpPr>
          <p:cNvPr id="71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Większość osób nie płaci składek na Część A. Osoby, które płaciły podatki na ubezpieczenie społeczne przez mniej niż 10 lat, mogą być zobowiązane do płacenia składek.</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Istnieje udział własny dla Części A </a:t>
            </a:r>
            <a:r>
              <a:rPr lang="pl" sz="2000" b="0" i="1" u="none" strike="noStrike">
                <a:solidFill>
                  <a:srgbClr val="000000"/>
                </a:solidFill>
                <a:effectLst/>
                <a:uFillTx/>
                <a:latin typeface="Arial"/>
              </a:rPr>
              <a:t>. Udział własny jest oparty na okresach świadczeń (które trwają 60 dni). </a:t>
            </a:r>
            <a:r>
              <a:rPr lang="pl" sz="2000" b="0" u="none" strike="noStrike">
                <a:solidFill>
                  <a:srgbClr val="000000"/>
                </a:solidFill>
                <a:effectLst/>
                <a:uFillTx/>
                <a:latin typeface="Arial"/>
              </a:rPr>
              <a:t>Okres świadczenia rozpoczyna się w dniu przyjęcia do szpitala lub wykwalifikowanej placówki opiekuńczej danej osoby w charakterze pacjenta hospitalizowanego. Okres świadczenia kończy się, gdy przez 60 dni z rzędu nie korzystało się z opieki szpitalnej lub wykwalifikowanej opieki pielęgniarskiej. Jeśli pacjent trafi do szpitala lub wykwalifikowanego ośrodka opieki po zakończeniu jednego okresu świadczenia, rozpoczyna się nowy okres świadczenia. </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Za każdy okres świadczenia należy opłacić udział własny za świadczenia szpitalne z Części A. Okresy świadczeń mogą obejmować lata kalendarzowe.</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Konieczne może być również uiszczenie określonej kwoty za dzień lub "dopłaty", gdy pacjent przebywa w szpitalu lub wykwalifikowanym ośrodku opieki.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DOPŁATA NIE jest wymagana w przypadku domowej opieki zdrowotnej lub opieki hospicyjnej. Aby móc korzystać z domowej opieki zdrowotnej lub opieki hospicyjnej, należy spełnić określone wymagania.</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W przypadku Original Medicare nie ma maksymalnej kwoty wydatków bieżących. (W następnej sekcji omówimy ubezpieczenie Medicare Supplement (lub Medigap) i sposób, w jaki może ono pomóc w pokryciu tych kosztów).</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tabLst>
                <a:tab pos="0" algn="l"/>
              </a:tabLst>
            </a:pPr>
            <a:r>
              <a:rPr lang="pl" sz="2000" b="0" u="none" strike="noStrike">
                <a:solidFill>
                  <a:srgbClr val="000000"/>
                </a:solidFill>
                <a:effectLst/>
                <a:uFillTx/>
                <a:latin typeface="Arial"/>
              </a:rPr>
              <a:t>Należy pamiętać, że koszty zmieniają się co roku. Aby sprawdzić aktualne koszty w ramach Części A Ubezpieczenia Szpitalnego, odwiedź stronę </a:t>
            </a:r>
            <a:r>
              <a:rPr lang="pl" sz="1800" b="0" u="sng" strike="noStrike">
                <a:solidFill>
                  <a:srgbClr val="000000"/>
                </a:solidFill>
                <a:effectLst/>
                <a:uFillTx/>
                <a:latin typeface="Calibri"/>
                <a:ea typeface="Calibri"/>
                <a:hlinkClick r:id="rId3"/>
              </a:rPr>
              <a:t>www.medicare.gov/basics/costs/medicare-costs</a:t>
            </a:r>
            <a:r>
              <a:rPr lang="pl" sz="1800" b="0" u="sng" strike="noStrike">
                <a:solidFill>
                  <a:srgbClr val="1F3864"/>
                </a:solidFill>
                <a:effectLst/>
                <a:uFillTx/>
                <a:latin typeface="Calibri"/>
                <a:ea typeface="Calibri"/>
              </a:rPr>
              <a:t>.</a:t>
            </a:r>
            <a:endParaRPr lang="pl-PL" sz="1800" b="0" u="none" strike="noStrike">
              <a:solidFill>
                <a:srgbClr val="000000"/>
              </a:solidFill>
              <a:effectLst/>
              <a:uFillTx/>
              <a:latin typeface="Arial"/>
            </a:endParaRPr>
          </a:p>
          <a:p>
            <a:pPr indent="0">
              <a:lnSpc>
                <a:spcPct val="100000"/>
              </a:lnSpc>
              <a:buNone/>
              <a:tabLst>
                <a:tab pos="0" algn="l"/>
              </a:tabLst>
            </a:pPr>
            <a:endParaRPr lang="pl-PL" sz="1800" b="0" u="none" strike="noStrike">
              <a:solidFill>
                <a:srgbClr val="000000"/>
              </a:solidFill>
              <a:effectLst/>
              <a:uFillTx/>
              <a:latin typeface="Arial"/>
            </a:endParaRPr>
          </a:p>
        </p:txBody>
      </p:sp>
      <p:sp>
        <p:nvSpPr>
          <p:cNvPr id="716" name="PlaceHolder 3"/>
          <p:cNvSpPr>
            <a:spLocks noGrp="1"/>
          </p:cNvSpPr>
          <p:nvPr>
            <p:ph type="sldNum" idx="13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CB92F2F-EE31-45F9-AE3D-7D08C386ED64}" type="slidenum">
              <a:rPr lang="en-US" sz="1200" b="0" u="none" strike="noStrike">
                <a:solidFill>
                  <a:schemeClr val="dk1"/>
                </a:solidFill>
                <a:effectLst/>
                <a:uFillTx/>
                <a:latin typeface="+mn-lt"/>
                <a:ea typeface="+mn-ea"/>
              </a:rPr>
              <a:t>18</a:t>
            </a:fld>
            <a:endParaRPr lang="pl-PL" sz="1200" b="0" u="none" strike="noStrike">
              <a:solidFill>
                <a:srgbClr val="000000"/>
              </a:solidFill>
              <a:effectLst/>
              <a:uFillTx/>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717550" y="1162050"/>
            <a:ext cx="5575300" cy="3136900"/>
          </a:xfrm>
          <a:prstGeom prst="rect">
            <a:avLst/>
          </a:prstGeom>
          <a:ln w="0">
            <a:noFill/>
          </a:ln>
        </p:spPr>
      </p:sp>
      <p:sp>
        <p:nvSpPr>
          <p:cNvPr id="71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Ten wykres przedstawia koszty Części A związane z pobytem w szpitalu.</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Przez pierwsze 60 dni pobytu w szpitalu pacjent musi opłacać udział własny w Części A; Medicare pokrywa pozostałą część kosztów.</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Za dni od 61. do 90. pacjent musi zapłacić określoną kwotę za każdy dzień, zwaną dopłatą. Kwota ta zmienia się w każdym roku kalendarzowym. Medicare płaci pozostałą część.</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Za dni od 91. do 150. pacjent płaci ustaloną, wyższą stawkę dzienną, a Medicare pokrywa pozostałą część kosztów.</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Aby sprawdzić aktualne koszty ubezpieczenia szpitalnego Medicare Część A, odwiedź stronę </a:t>
            </a:r>
            <a:r>
              <a:rPr lang="pl" sz="1800" b="0" u="sng" strike="noStrike">
                <a:solidFill>
                  <a:srgbClr val="000000"/>
                </a:solidFill>
                <a:effectLst/>
                <a:uFillTx/>
                <a:latin typeface="Calibri"/>
                <a:ea typeface="Calibri"/>
                <a:hlinkClick r:id="rId3"/>
              </a:rPr>
              <a:t>www.medicare.gov/basics/costs/medicare-costs</a:t>
            </a:r>
            <a:r>
              <a:rPr lang="pl" sz="1800" b="0" u="sng" strike="noStrike">
                <a:solidFill>
                  <a:srgbClr val="1F3864"/>
                </a:solidFill>
                <a:effectLst/>
                <a:uFillTx/>
                <a:latin typeface="Calibri"/>
                <a:ea typeface="Calibri"/>
              </a:rPr>
              <a:t> </a:t>
            </a:r>
            <a:endParaRPr lang="pl-PL" sz="1800" b="0" u="none" strike="noStrike">
              <a:solidFill>
                <a:srgbClr val="000000"/>
              </a:solidFill>
              <a:effectLst/>
              <a:uFillTx/>
              <a:latin typeface="Arial"/>
            </a:endParaRPr>
          </a:p>
          <a:p>
            <a:pPr indent="0" defTabSz="914400">
              <a:lnSpc>
                <a:spcPct val="100000"/>
              </a:lnSpc>
              <a:buNone/>
              <a:tabLst>
                <a:tab pos="0" algn="l"/>
              </a:tabLst>
            </a:pPr>
            <a:endParaRPr lang="pl-PL" sz="1800" b="0" u="none" strike="noStrike">
              <a:solidFill>
                <a:srgbClr val="000000"/>
              </a:solidFill>
              <a:effectLst/>
              <a:uFillTx/>
              <a:latin typeface="Arial"/>
            </a:endParaRPr>
          </a:p>
        </p:txBody>
      </p:sp>
      <p:sp>
        <p:nvSpPr>
          <p:cNvPr id="719" name="PlaceHolder 3"/>
          <p:cNvSpPr>
            <a:spLocks noGrp="1"/>
          </p:cNvSpPr>
          <p:nvPr>
            <p:ph type="sldNum" idx="13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CD2B5902-77CE-4D14-8A23-1F67FC026346}" type="slidenum">
              <a:rPr lang="en-US" sz="1200" b="0" u="none" strike="noStrike">
                <a:solidFill>
                  <a:schemeClr val="dk1"/>
                </a:solidFill>
                <a:effectLst/>
                <a:uFillTx/>
                <a:latin typeface="+mn-lt"/>
                <a:ea typeface="+mn-ea"/>
              </a:rPr>
              <a:t>19</a:t>
            </a:fld>
            <a:endParaRPr lang="pl-PL" sz="1200" b="0" u="none" strike="noStrike">
              <a:solidFill>
                <a:srgbClr val="000000"/>
              </a:solidFill>
              <a:effectLst/>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PlaceHolder 1"/>
          <p:cNvSpPr>
            <a:spLocks noGrp="1" noRot="1" noChangeAspect="1"/>
          </p:cNvSpPr>
          <p:nvPr>
            <p:ph type="sldImg"/>
          </p:nvPr>
        </p:nvSpPr>
        <p:spPr>
          <a:xfrm>
            <a:off x="717550" y="1162050"/>
            <a:ext cx="5575300" cy="3136900"/>
          </a:xfrm>
          <a:prstGeom prst="rect">
            <a:avLst/>
          </a:prstGeom>
          <a:ln w="0">
            <a:noFill/>
          </a:ln>
        </p:spPr>
      </p:sp>
      <p:sp>
        <p:nvSpPr>
          <p:cNvPr id="66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Projekt ten jest wspierany przez dotację z federalnego programu Administration for Community Living.</a:t>
            </a:r>
            <a:endParaRPr lang="pl-PL" sz="2000" b="0" u="none" strike="noStrike">
              <a:solidFill>
                <a:srgbClr val="000000"/>
              </a:solidFill>
              <a:effectLst/>
              <a:uFillTx/>
              <a:latin typeface="Arial"/>
            </a:endParaRPr>
          </a:p>
        </p:txBody>
      </p:sp>
      <p:sp>
        <p:nvSpPr>
          <p:cNvPr id="668" name="PlaceHolder 3"/>
          <p:cNvSpPr>
            <a:spLocks noGrp="1"/>
          </p:cNvSpPr>
          <p:nvPr>
            <p:ph type="sldNum" idx="119"/>
          </p:nvPr>
        </p:nvSpPr>
        <p:spPr>
          <a:xfrm>
            <a:off x="3970800" y="8830080"/>
            <a:ext cx="3037320" cy="466200"/>
          </a:xfrm>
          <a:prstGeom prst="rect">
            <a:avLst/>
          </a:prstGeom>
          <a:noFill/>
          <a:ln w="0">
            <a:noFill/>
          </a:ln>
        </p:spPr>
        <p:txBody>
          <a:bodyPr lIns="93240" tIns="46440" rIns="93240" bIns="4644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6A84F852-C39D-41C7-96A0-D534B6E02BAC}" type="slidenum">
              <a:rPr lang="en-US" sz="1200" b="0" u="none" strike="noStrike">
                <a:solidFill>
                  <a:srgbClr val="000000"/>
                </a:solidFill>
                <a:effectLst/>
                <a:uFillTx/>
                <a:latin typeface="Times New Roman"/>
              </a:rPr>
              <a:t>2</a:t>
            </a:fld>
            <a:endParaRPr lang="pl-PL" sz="1200" b="0" u="none" strike="noStrike">
              <a:solidFill>
                <a:srgbClr val="000000"/>
              </a:solidFill>
              <a:effectLst/>
              <a:uFillTx/>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717550" y="1162050"/>
            <a:ext cx="5575300" cy="3136900"/>
          </a:xfrm>
          <a:prstGeom prst="rect">
            <a:avLst/>
          </a:prstGeom>
          <a:ln w="0">
            <a:noFill/>
          </a:ln>
        </p:spPr>
      </p:sp>
      <p:sp>
        <p:nvSpPr>
          <p:cNvPr id="72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Po hospitalizacji trwającej co najmniej trzy dni, Medicare Część A może pokryć koszty pobytu w wykwalifikowanej placówce opiekuńczej.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Przez pierwsze 20 dni, po spełnieniu warunku udziału własnego w kosztach hospitalizacji, Medicare pokrywa wszystkie koszty.</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W dniach od 21. do 100. pacjent płaci określoną kwotę za dzień (dzienna dopłata), a Medicare pokrywa pozostałą część kosztów.</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Medicare nie pokrywa żadnych kosztów po 100. dniu. </a:t>
            </a:r>
            <a:endParaRPr lang="pl-PL" sz="2000" b="0" u="none" strike="noStrike">
              <a:solidFill>
                <a:srgbClr val="000000"/>
              </a:solidFill>
              <a:effectLst/>
              <a:uFillTx/>
              <a:latin typeface="Arial"/>
            </a:endParaRPr>
          </a:p>
          <a:p>
            <a:pPr indent="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Aby sprawdzić aktualne kwoty dopłat w Części A, odwiedź stronę </a:t>
            </a:r>
            <a:r>
              <a:rPr lang="pl" sz="1800" b="0" u="sng" strike="noStrike">
                <a:solidFill>
                  <a:srgbClr val="000000"/>
                </a:solidFill>
                <a:effectLst/>
                <a:uFillTx/>
                <a:latin typeface="Calibri"/>
                <a:ea typeface="Calibri"/>
                <a:hlinkClick r:id="rId3"/>
              </a:rPr>
              <a:t>www.medicare.gov/basics/costs/medicare-costs</a:t>
            </a:r>
            <a:r>
              <a:rPr lang="pl" sz="1800" b="0" u="sng" strike="noStrike">
                <a:solidFill>
                  <a:srgbClr val="1F3864"/>
                </a:solidFill>
                <a:effectLst/>
                <a:uFillTx/>
                <a:latin typeface="Calibri"/>
                <a:ea typeface="Calibri"/>
              </a:rPr>
              <a:t> </a:t>
            </a:r>
            <a:endParaRPr lang="pl-PL" sz="1800" b="0" u="none" strike="noStrike">
              <a:solidFill>
                <a:srgbClr val="000000"/>
              </a:solidFill>
              <a:effectLst/>
              <a:uFillTx/>
              <a:latin typeface="Arial"/>
            </a:endParaRPr>
          </a:p>
          <a:p>
            <a:pPr indent="0" defTabSz="914400">
              <a:lnSpc>
                <a:spcPct val="100000"/>
              </a:lnSpc>
              <a:buNone/>
              <a:tabLst>
                <a:tab pos="0" algn="l"/>
              </a:tabLst>
            </a:pPr>
            <a:endParaRPr lang="pl-PL" sz="1800" b="0" u="none" strike="noStrike">
              <a:solidFill>
                <a:srgbClr val="000000"/>
              </a:solidFill>
              <a:effectLst/>
              <a:uFillTx/>
              <a:latin typeface="Arial"/>
            </a:endParaRPr>
          </a:p>
          <a:p>
            <a:pPr indent="0" defTabSz="914400">
              <a:lnSpc>
                <a:spcPct val="100000"/>
              </a:lnSpc>
              <a:buNone/>
              <a:tabLst>
                <a:tab pos="0" algn="l"/>
              </a:tabLst>
            </a:pPr>
            <a:endParaRPr lang="pl-PL" sz="1800" b="0" u="none" strike="noStrike">
              <a:solidFill>
                <a:srgbClr val="000000"/>
              </a:solidFill>
              <a:effectLst/>
              <a:uFillTx/>
              <a:latin typeface="Arial"/>
            </a:endParaRPr>
          </a:p>
        </p:txBody>
      </p:sp>
      <p:sp>
        <p:nvSpPr>
          <p:cNvPr id="722" name="PlaceHolder 3"/>
          <p:cNvSpPr>
            <a:spLocks noGrp="1"/>
          </p:cNvSpPr>
          <p:nvPr>
            <p:ph type="sldNum" idx="13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4D51259-2658-4567-9091-69ABCE09A67F}" type="slidenum">
              <a:rPr lang="en-US" sz="1200" b="0" u="none" strike="noStrike">
                <a:solidFill>
                  <a:schemeClr val="dk1"/>
                </a:solidFill>
                <a:effectLst/>
                <a:uFillTx/>
                <a:latin typeface="+mn-lt"/>
                <a:ea typeface="+mn-ea"/>
              </a:rPr>
              <a:t>20</a:t>
            </a:fld>
            <a:endParaRPr lang="pl-PL" sz="1200" b="0" u="none" strike="noStrike">
              <a:solidFill>
                <a:srgbClr val="000000"/>
              </a:solidFill>
              <a:effectLst/>
              <a:uFillTx/>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717480" y="1162080"/>
            <a:ext cx="5574960" cy="3136680"/>
          </a:xfrm>
          <a:prstGeom prst="rect">
            <a:avLst/>
          </a:prstGeom>
          <a:ln w="0">
            <a:noFill/>
          </a:ln>
        </p:spPr>
      </p:sp>
      <p:sp>
        <p:nvSpPr>
          <p:cNvPr id="72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Status pacjenta w szpitalu jest złożoną decyzją medyczną opartą na ocenie lekarza i potrzebie medycznej opieki szpitalnej.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Pacjent jest hospitalizowany, jeśli został formalnie przyjęty do szpitala na podstawie skierowania lekarza.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JEŚLI lekarz nie wypisał skierowania przyjęcia pacjenta do szpitala, jest on pacjentem ambulatoryjnym.  Wizyta na izbie przyjęć jest uznawana za wizytę ambulatoryjną.</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Jeśli przebywasz w szpitalu na "obserwacji", jesteś pacjentem ambulatoryjnym - nawet jeśli spędzasz w nim noc. Medicare Część A nie opłaca nic. Część B opłaca usługi lekarskie i szpitalne usługi ambulatoryjne po opłaceniu udziału własnego, współubezpieczenia i dopłat.</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Za leki otrzymane podczas pobytu na obserwacji prawdopodobnie będziesz musiał zapłacić z własnej kieszeni i przesłać formularz wniosku do swojego planu lekowego o zwrot kosztów.  Możesz poprosić o formularz wniosku apteki spoza sieci od swojego planu Części D.</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171360" indent="-171360" defTabSz="914400">
              <a:lnSpc>
                <a:spcPct val="110000"/>
              </a:lnSpc>
              <a:spcBef>
                <a:spcPts val="578"/>
              </a:spcBef>
              <a:buClr>
                <a:srgbClr val="000000"/>
              </a:buClr>
              <a:buFont typeface="Arial"/>
              <a:buChar char="•"/>
            </a:pPr>
            <a:r>
              <a:rPr lang="pl" sz="2000" b="0" u="none" strike="noStrike">
                <a:solidFill>
                  <a:srgbClr val="000000"/>
                </a:solidFill>
                <a:effectLst/>
                <a:uFillTx/>
                <a:latin typeface="Arial"/>
              </a:rPr>
              <a:t>Jeśli przebywasz w szpitalu dłużej niż kilka godzin, zapytaj lekarza lub personel szpitala o swój status.  Szpitale są zobowiązane do powiadomienia pacjenta o jego statusie, jeśli jego pobyt na obserwacji trwa dłużej niż 24 godziny.</a:t>
            </a:r>
            <a:endParaRPr lang="pl-PL" sz="2000" b="0" u="none" strike="noStrike">
              <a:solidFill>
                <a:srgbClr val="000000"/>
              </a:solidFill>
              <a:effectLst/>
              <a:uFillTx/>
              <a:latin typeface="Arial"/>
            </a:endParaRPr>
          </a:p>
          <a:p>
            <a:pPr indent="0" defTabSz="914400">
              <a:lnSpc>
                <a:spcPct val="110000"/>
              </a:lnSpc>
              <a:spcBef>
                <a:spcPts val="578"/>
              </a:spcBef>
              <a:buNone/>
            </a:pPr>
            <a:endParaRPr lang="pl-PL" sz="2000" b="0" u="none" strike="noStrike">
              <a:solidFill>
                <a:srgbClr val="000000"/>
              </a:solidFill>
              <a:effectLst/>
              <a:uFillTx/>
              <a:latin typeface="Arial"/>
            </a:endParaRPr>
          </a:p>
        </p:txBody>
      </p:sp>
      <p:sp>
        <p:nvSpPr>
          <p:cNvPr id="725" name="PlaceHolder 3"/>
          <p:cNvSpPr>
            <a:spLocks noGrp="1"/>
          </p:cNvSpPr>
          <p:nvPr>
            <p:ph type="sldNum" idx="13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49AE5CAA-46F6-4A61-8DBB-A9DCFD1964E0}" type="slidenum">
              <a:rPr lang="en-US" sz="1200" b="0" u="none" strike="noStrike">
                <a:solidFill>
                  <a:schemeClr val="dk1"/>
                </a:solidFill>
                <a:effectLst/>
                <a:uFillTx/>
                <a:latin typeface="+mn-lt"/>
                <a:ea typeface="+mn-ea"/>
              </a:rPr>
              <a:t>21</a:t>
            </a:fld>
            <a:endParaRPr lang="pl-PL" sz="1200" b="0" u="none" strike="noStrike">
              <a:solidFill>
                <a:srgbClr val="000000"/>
              </a:solidFill>
              <a:effectLst/>
              <a:uFillTx/>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717480" y="1162080"/>
            <a:ext cx="5574960" cy="3136680"/>
          </a:xfrm>
          <a:prstGeom prst="rect">
            <a:avLst/>
          </a:prstGeom>
          <a:ln w="0">
            <a:noFill/>
          </a:ln>
        </p:spPr>
      </p:sp>
      <p:sp>
        <p:nvSpPr>
          <p:cNvPr id="72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Medicare Część B.</a:t>
            </a:r>
            <a:endParaRPr lang="pl-PL" sz="2000" b="0" u="none" strike="noStrike">
              <a:solidFill>
                <a:srgbClr val="000000"/>
              </a:solidFill>
              <a:effectLst/>
              <a:uFillTx/>
              <a:latin typeface="Arial"/>
            </a:endParaRPr>
          </a:p>
        </p:txBody>
      </p:sp>
      <p:sp>
        <p:nvSpPr>
          <p:cNvPr id="728" name="PlaceHolder 3"/>
          <p:cNvSpPr>
            <a:spLocks noGrp="1"/>
          </p:cNvSpPr>
          <p:nvPr>
            <p:ph type="sldNum" idx="13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499FA661-767A-4433-8409-B6007523C313}" type="slidenum">
              <a:rPr lang="en-US" sz="1200" b="0" u="none" strike="noStrike">
                <a:solidFill>
                  <a:schemeClr val="dk1"/>
                </a:solidFill>
                <a:effectLst/>
                <a:uFillTx/>
                <a:latin typeface="+mn-lt"/>
                <a:ea typeface="+mn-ea"/>
              </a:rPr>
              <a:t>22</a:t>
            </a:fld>
            <a:endParaRPr lang="pl-PL" sz="1200" b="0" u="none" strike="noStrike">
              <a:solidFill>
                <a:srgbClr val="000000"/>
              </a:solidFill>
              <a:effectLst/>
              <a:uFillTx/>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717480" y="1162080"/>
            <a:ext cx="5574960" cy="3136680"/>
          </a:xfrm>
          <a:prstGeom prst="rect">
            <a:avLst/>
          </a:prstGeom>
          <a:ln w="0">
            <a:noFill/>
          </a:ln>
        </p:spPr>
      </p:sp>
      <p:sp>
        <p:nvSpPr>
          <p:cNvPr id="73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Część B pomaga pokryć niezbędne z medycznego punktu widzenia usługi i świadczenia ambulatoryjne, w tym:</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Usługi lekarskie</a:t>
            </a:r>
            <a:endParaRPr lang="pl-PL" sz="12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Ambulatoryjne usługi medyczne i chirurgiczne oraz materiały eksploatacyjne</a:t>
            </a:r>
            <a:endParaRPr lang="pl-PL" sz="12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Kliniczne testy laboratoryjne</a:t>
            </a:r>
            <a:endParaRPr lang="pl-PL" sz="12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Trwały sprzęt medyczny (może być konieczne skorzystanie z usług określonych dostawców)</a:t>
            </a:r>
            <a:endParaRPr lang="pl-PL" sz="12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Materiały do testów cukrzycowych</a:t>
            </a:r>
            <a:endParaRPr lang="pl-PL" sz="12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Usługi profilaktyczne (takie jak szczepienia przeciw grypie i coroczna wizyta wellness), oraz</a:t>
            </a:r>
            <a:endParaRPr lang="pl-PL" sz="1200" b="0" u="none" strike="noStrike">
              <a:solidFill>
                <a:srgbClr val="000000"/>
              </a:solidFill>
              <a:effectLst/>
              <a:uFillTx/>
              <a:latin typeface="Arial"/>
            </a:endParaRPr>
          </a:p>
          <a:p>
            <a:pPr marL="342720" indent="-342720">
              <a:lnSpc>
                <a:spcPct val="100000"/>
              </a:lnSpc>
              <a:spcBef>
                <a:spcPts val="451"/>
              </a:spcBef>
              <a:buClr>
                <a:srgbClr val="000000"/>
              </a:buClr>
              <a:buFont typeface="Wingdings" charset="2"/>
              <a:buChar char=""/>
            </a:pPr>
            <a:r>
              <a:rPr lang="pl" sz="1200" b="0" u="none" strike="noStrike">
                <a:solidFill>
                  <a:srgbClr val="000000"/>
                </a:solidFill>
                <a:effectLst/>
                <a:uFillTx/>
                <a:latin typeface="Arial"/>
              </a:rPr>
              <a:t>Domowej opieki zdrowotnej</a:t>
            </a:r>
            <a:endParaRPr lang="pl-PL" sz="1200" b="0" u="none" strike="noStrike">
              <a:solidFill>
                <a:srgbClr val="000000"/>
              </a:solidFill>
              <a:effectLst/>
              <a:uFillTx/>
              <a:latin typeface="Arial"/>
            </a:endParaRPr>
          </a:p>
          <a:p>
            <a:pPr indent="0">
              <a:lnSpc>
                <a:spcPct val="100000"/>
              </a:lnSpc>
              <a:buNone/>
            </a:pPr>
            <a:endParaRPr lang="pl-PL" sz="1200" b="0" u="none" strike="noStrike">
              <a:solidFill>
                <a:srgbClr val="000000"/>
              </a:solidFill>
              <a:effectLst/>
              <a:uFillTx/>
              <a:latin typeface="Arial"/>
            </a:endParaRPr>
          </a:p>
        </p:txBody>
      </p:sp>
      <p:sp>
        <p:nvSpPr>
          <p:cNvPr id="731" name="PlaceHolder 3"/>
          <p:cNvSpPr>
            <a:spLocks noGrp="1"/>
          </p:cNvSpPr>
          <p:nvPr>
            <p:ph type="sldNum" idx="14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2E58B269-1A92-4D21-A37C-2C88C516E848}" type="slidenum">
              <a:rPr lang="en-US" sz="1200" b="0" u="none" strike="noStrike">
                <a:solidFill>
                  <a:schemeClr val="dk1"/>
                </a:solidFill>
                <a:effectLst/>
                <a:uFillTx/>
                <a:latin typeface="+mn-lt"/>
                <a:ea typeface="+mn-ea"/>
              </a:rPr>
              <a:t>23</a:t>
            </a:fld>
            <a:endParaRPr lang="pl-PL" sz="1200" b="0" u="none" strike="noStrike">
              <a:solidFill>
                <a:srgbClr val="000000"/>
              </a:solidFill>
              <a:effectLst/>
              <a:uFillTx/>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717480" y="1162080"/>
            <a:ext cx="5574960" cy="3136680"/>
          </a:xfrm>
          <a:prstGeom prst="rect">
            <a:avLst/>
          </a:prstGeom>
          <a:ln w="0">
            <a:noFill/>
          </a:ln>
        </p:spPr>
      </p:sp>
      <p:sp>
        <p:nvSpPr>
          <p:cNvPr id="73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Aby posiadać ubezpieczenie medyczne Medicare Część B, należy co miesiąc opłacać składkę. Miesięczna składka zmienia się co roku.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Osoby z Medicare o wyższych dochodach płacą wyższe miesięczne składki Medicare Część B. Te uzależnione od dochodu miesięczne stawki składek nazywane są Income Related Monthly Adjustment Amount (IRMAA) i dotyczą około 5% osób korzystających z Medicare. Social Security korzysta z danych IRS sprzed dwóch lat, aby ustalić, czy musisz płacić wyższą składkę na Część B.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Składka na Część B może być potrącana z comiesięcznego rozliczenia Social Security. Jeśli składka na Część B nie zostanie potrącona z rozliczenia, Medicare może wystawić rachunek. Medicare Easy Pay umożliwia automatyczne potrącanie składek Medicare z konta oszczędnościowego lub rozliczeniowego każdego miesiąca.</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Istnieje </a:t>
            </a:r>
            <a:r>
              <a:rPr lang="pl" sz="2000" b="1" u="none" strike="noStrike">
                <a:solidFill>
                  <a:srgbClr val="000000"/>
                </a:solidFill>
                <a:effectLst/>
                <a:uFillTx/>
                <a:latin typeface="Arial"/>
              </a:rPr>
              <a:t>roczny </a:t>
            </a:r>
            <a:r>
              <a:rPr lang="pl" sz="2000" b="0" u="none" strike="noStrike">
                <a:solidFill>
                  <a:srgbClr val="000000"/>
                </a:solidFill>
                <a:effectLst/>
                <a:uFillTx/>
                <a:latin typeface="Arial"/>
              </a:rPr>
              <a:t>Udział własny dla Części B.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W przypadku większości usług objętych ubezpieczeniem (takich jak usługi lekarskie i niektóre usługi profilaktyczne) Medicare pokryje 80% kosztów, a ty zapłacisz współubezpieczenie, czyli pozostałe 20%, o ile dostawca zaakceptuje cesję Medicare. Oznacza to, że usługodawca akceptuje to, co płaci Medicare, jako pełną płatność. Jeśli usługodawca nie "zaakceptuje cesji", może naliczyć dodatkowe 15%.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*Wiele usług profilaktycznych Medicare jest pokrywanych w całości i nie wymaga żadnych opłat z własnej kieszeni.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Aby sprawdzić aktualne koszty ubezpieczenia medycznego Medicare Część B, odwiedź stronę </a:t>
            </a:r>
            <a:r>
              <a:rPr lang="pl" sz="1800" b="0" u="sng" strike="noStrike">
                <a:solidFill>
                  <a:srgbClr val="000000"/>
                </a:solidFill>
                <a:effectLst/>
                <a:uFillTx/>
                <a:latin typeface="Calibri"/>
                <a:ea typeface="Calibri"/>
                <a:hlinkClick r:id="rId3"/>
              </a:rPr>
              <a:t>www.medicare.gov/basics/costs/medicare-costs</a:t>
            </a:r>
            <a:r>
              <a:rPr lang="pl" sz="1800" b="0" u="sng" strike="noStrike">
                <a:solidFill>
                  <a:srgbClr val="1F3864"/>
                </a:solidFill>
                <a:effectLst/>
                <a:uFillTx/>
                <a:latin typeface="Calibri"/>
                <a:ea typeface="Calibri"/>
              </a:rPr>
              <a:t> </a:t>
            </a:r>
            <a:endParaRPr lang="pl-PL" sz="1800" b="0" u="none" strike="noStrike">
              <a:solidFill>
                <a:srgbClr val="000000"/>
              </a:solidFill>
              <a:effectLst/>
              <a:uFillTx/>
              <a:latin typeface="Arial"/>
            </a:endParaRPr>
          </a:p>
          <a:p>
            <a:pPr indent="0" defTabSz="914400">
              <a:lnSpc>
                <a:spcPct val="100000"/>
              </a:lnSpc>
              <a:buNone/>
              <a:tabLst>
                <a:tab pos="0" algn="l"/>
              </a:tabLst>
            </a:pPr>
            <a:endParaRPr lang="pl-PL" sz="1800" b="0" u="none" strike="noStrike">
              <a:solidFill>
                <a:srgbClr val="000000"/>
              </a:solidFill>
              <a:effectLst/>
              <a:uFillTx/>
              <a:latin typeface="Arial"/>
            </a:endParaRPr>
          </a:p>
        </p:txBody>
      </p:sp>
      <p:sp>
        <p:nvSpPr>
          <p:cNvPr id="734" name="PlaceHolder 3"/>
          <p:cNvSpPr>
            <a:spLocks noGrp="1"/>
          </p:cNvSpPr>
          <p:nvPr>
            <p:ph type="sldNum" idx="14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C77DCC87-7A17-4707-A64A-266CE6EB93D5}" type="slidenum">
              <a:rPr lang="en-US" sz="1200" b="0" u="none" strike="noStrike">
                <a:solidFill>
                  <a:schemeClr val="dk1"/>
                </a:solidFill>
                <a:effectLst/>
                <a:uFillTx/>
                <a:latin typeface="+mn-lt"/>
                <a:ea typeface="+mn-ea"/>
              </a:rPr>
              <a:t>24</a:t>
            </a:fld>
            <a:endParaRPr lang="pl-PL" sz="1200" b="0" u="none" strike="noStrike">
              <a:solidFill>
                <a:srgbClr val="000000"/>
              </a:solidFill>
              <a:effectLst/>
              <a:uFillTx/>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717480" y="1162080"/>
            <a:ext cx="5574960" cy="3136680"/>
          </a:xfrm>
          <a:prstGeom prst="rect">
            <a:avLst/>
          </a:prstGeom>
          <a:ln w="0">
            <a:noFill/>
          </a:ln>
        </p:spPr>
      </p:sp>
      <p:sp>
        <p:nvSpPr>
          <p:cNvPr id="73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PL" sz="2000" b="0" u="none" strike="noStrike">
                <a:solidFill>
                  <a:srgbClr val="000000"/>
                </a:solidFill>
                <a:effectLst/>
                <a:uFillTx/>
                <a:latin typeface="Arial"/>
              </a:rPr>
              <a:t>Osoby z Medicare o wyższych dochodach płacą wyższe miesięczne składki na Medicare Część B. Te zależne od dochodu miesięczne stawki składek nazywane są miesięczną kwotą korygującą zależną od dochodu (Income Related Monthly Adjustment Amount, lub IRMAA) i dotyczą około 5% osób z Medicare. </a:t>
            </a: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PL" sz="2000" b="0" u="none" strike="noStrike">
                <a:solidFill>
                  <a:srgbClr val="000000"/>
                </a:solidFill>
                <a:effectLst/>
                <a:uFillTx/>
                <a:latin typeface="Arial"/>
              </a:rPr>
              <a:t>Ten wykres przedstawia składki na część B dla osób o wyższych dochodach. Kwota jest oparta na zeznaniu podatkowym </a:t>
            </a:r>
            <a:r>
              <a:rPr lang="pl-PL" sz="1200" b="0" u="none" strike="noStrike">
                <a:solidFill>
                  <a:srgbClr val="000000"/>
                </a:solidFill>
                <a:effectLst/>
                <a:uFillTx/>
                <a:latin typeface="Arial"/>
              </a:rPr>
              <a:t>z dwóch poprzednich lat</a:t>
            </a:r>
            <a:r>
              <a:rPr lang="pl-PL" sz="2000" b="0" u="none" strike="noStrike">
                <a:solidFill>
                  <a:srgbClr val="000000"/>
                </a:solidFill>
                <a:effectLst/>
                <a:uFillTx/>
                <a:latin typeface="Arial"/>
              </a:rPr>
              <a:t>.  Aby sprawdzić kwotę, jaką zapłaciłbyś za składkę na część B, odwiedź stronę www.medicare.gov/basics/costs/medicare-costs.</a:t>
            </a:r>
          </a:p>
        </p:txBody>
      </p:sp>
      <p:sp>
        <p:nvSpPr>
          <p:cNvPr id="737" name="PlaceHolder 3"/>
          <p:cNvSpPr>
            <a:spLocks noGrp="1"/>
          </p:cNvSpPr>
          <p:nvPr>
            <p:ph type="sldNum" idx="14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BF3AFAD3-BE46-4E7C-86E5-040969A92A6D}" type="slidenum">
              <a:rPr lang="en-US" sz="1200" b="0" u="none" strike="noStrike">
                <a:solidFill>
                  <a:schemeClr val="dk1"/>
                </a:solidFill>
                <a:effectLst/>
                <a:uFillTx/>
                <a:latin typeface="+mn-lt"/>
                <a:ea typeface="+mn-ea"/>
              </a:rPr>
              <a:t>25</a:t>
            </a:fld>
            <a:endParaRPr lang="pl-PL" sz="1200" b="0" u="none" strike="noStrike">
              <a:solidFill>
                <a:srgbClr val="000000"/>
              </a:solidFill>
              <a:effectLst/>
              <a:uFillTx/>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717480" y="1162080"/>
            <a:ext cx="5574960" cy="3136680"/>
          </a:xfrm>
          <a:prstGeom prst="rect">
            <a:avLst/>
          </a:prstGeom>
          <a:ln w="0">
            <a:noFill/>
          </a:ln>
        </p:spPr>
      </p:sp>
      <p:sp>
        <p:nvSpPr>
          <p:cNvPr id="73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Medicare Część B obejmuje 2 wizyty profilaktyczne (wizytę Witamy w Medicare i Coroczną wizytę wellness), a także szereg dodatkowych badań przesiewowych i usług mających na celu zapobieganie chorobom i wczesne wykrywanie problemów medycznych, gdy leczenie przynosi najlepsze rezultaty. </a:t>
            </a: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Opis tych usług profilaktycznych można znaleźć w podręczniku Medicare &amp; You.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Zachęcamy do zapoznania się z tymi usługami i porozmawiania z lekarzem na temat indywidualnego planu profilaktyki.</a:t>
            </a:r>
            <a:endParaRPr lang="pl-PL" sz="2000" b="0" u="none" strike="noStrike">
              <a:solidFill>
                <a:srgbClr val="000000"/>
              </a:solidFill>
              <a:effectLst/>
              <a:uFillTx/>
              <a:latin typeface="Arial"/>
            </a:endParaRPr>
          </a:p>
        </p:txBody>
      </p:sp>
      <p:sp>
        <p:nvSpPr>
          <p:cNvPr id="740" name="PlaceHolder 3"/>
          <p:cNvSpPr>
            <a:spLocks noGrp="1"/>
          </p:cNvSpPr>
          <p:nvPr>
            <p:ph type="sldNum" idx="14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4F4DF21-D662-4415-8951-BE3159528950}" type="slidenum">
              <a:rPr lang="en-US" sz="1200" b="0" u="none" strike="noStrike">
                <a:solidFill>
                  <a:schemeClr val="dk1"/>
                </a:solidFill>
                <a:effectLst/>
                <a:uFillTx/>
                <a:latin typeface="+mn-lt"/>
                <a:ea typeface="+mn-ea"/>
              </a:rPr>
              <a:t>26</a:t>
            </a:fld>
            <a:endParaRPr lang="pl-PL" sz="1200" b="0" u="none" strike="noStrike">
              <a:solidFill>
                <a:srgbClr val="000000"/>
              </a:solidFill>
              <a:effectLst/>
              <a:uFillTx/>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717480" y="1162080"/>
            <a:ext cx="5574960" cy="3136680"/>
          </a:xfrm>
          <a:prstGeom prst="rect">
            <a:avLst/>
          </a:prstGeom>
          <a:ln w="0">
            <a:noFill/>
          </a:ln>
        </p:spPr>
      </p:sp>
      <p:sp>
        <p:nvSpPr>
          <p:cNvPr id="74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15000"/>
              </a:lnSpc>
              <a:spcAft>
                <a:spcPts val="601"/>
              </a:spcAft>
              <a:buNone/>
            </a:pPr>
            <a:r>
              <a:rPr lang="pl" sz="2000" b="1" u="none" strike="noStrike">
                <a:solidFill>
                  <a:srgbClr val="000000"/>
                </a:solidFill>
                <a:effectLst/>
                <a:uFillTx/>
                <a:latin typeface="Times New Roman"/>
              </a:rPr>
              <a:t>Wizyta "Witamy w Medicare"</a:t>
            </a:r>
            <a:r>
              <a:rPr lang="pl" sz="2000" b="0" u="none" strike="noStrike">
                <a:solidFill>
                  <a:srgbClr val="000000"/>
                </a:solidFill>
                <a:effectLst/>
                <a:uFillTx/>
                <a:latin typeface="Times New Roman"/>
              </a:rPr>
              <a:t> jest pokrywana w ciągu pierwszych 12 miesięcy posiadania Części B </a:t>
            </a:r>
            <a:r>
              <a:rPr lang="pl" sz="2000" b="1" u="none" strike="noStrike">
                <a:solidFill>
                  <a:srgbClr val="000000"/>
                </a:solidFill>
                <a:effectLst/>
                <a:uFillTx/>
                <a:latin typeface="Times New Roman"/>
              </a:rPr>
              <a:t>. Należy pamiętać, że NIE jest to badanie lekarskie.  </a:t>
            </a:r>
            <a:r>
              <a:rPr lang="pl" sz="2000" b="0" u="none" strike="noStrike">
                <a:solidFill>
                  <a:srgbClr val="000000"/>
                </a:solidFill>
                <a:effectLst/>
                <a:uFillTx/>
                <a:latin typeface="Times New Roman"/>
              </a:rPr>
              <a:t>Wizyta ta obejmuje wymienione tutaj elementy, a także przegląd historii medycznej i społecznej związanej ze zdrowiem.  Podczas umawiania się na wizytę poinformuj gabinet lekarski, że chcesz umówić się na wizytę profilaktyczną "Witamy w Medicare".  Wizyta jest pokrywana przez Medicare, w tym udział własny i dopłata.  Jeśli jednak otrzymasz dodatkowe badania lub usługi, być może będziesz musiał zapłacić współubezpieczenie i może obowiązywać udział własny w Części B.  </a:t>
            </a:r>
            <a:endParaRPr lang="pl-PL" sz="2000" b="0" u="none" strike="noStrike">
              <a:solidFill>
                <a:srgbClr val="000000"/>
              </a:solidFill>
              <a:effectLst/>
              <a:uFillTx/>
              <a:latin typeface="Arial"/>
            </a:endParaRPr>
          </a:p>
        </p:txBody>
      </p:sp>
      <p:sp>
        <p:nvSpPr>
          <p:cNvPr id="743" name="PlaceHolder 3"/>
          <p:cNvSpPr>
            <a:spLocks noGrp="1"/>
          </p:cNvSpPr>
          <p:nvPr>
            <p:ph type="sldNum" idx="14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AE3B68C-FC80-46B5-9524-1EA19853CC65}" type="slidenum">
              <a:rPr lang="en-US" sz="1200" b="0" u="none" strike="noStrike">
                <a:solidFill>
                  <a:schemeClr val="dk1"/>
                </a:solidFill>
                <a:effectLst/>
                <a:uFillTx/>
                <a:latin typeface="+mn-lt"/>
                <a:ea typeface="+mn-ea"/>
              </a:rPr>
              <a:t>27</a:t>
            </a:fld>
            <a:endParaRPr lang="pl-PL" sz="1200" b="0" u="none" strike="noStrike">
              <a:solidFill>
                <a:srgbClr val="000000"/>
              </a:solidFill>
              <a:effectLst/>
              <a:uFillTx/>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717480" y="1162080"/>
            <a:ext cx="5574960" cy="3136680"/>
          </a:xfrm>
          <a:prstGeom prst="rect">
            <a:avLst/>
          </a:prstGeom>
          <a:ln w="0">
            <a:noFill/>
          </a:ln>
        </p:spPr>
      </p:sp>
      <p:sp>
        <p:nvSpPr>
          <p:cNvPr id="74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15000"/>
              </a:lnSpc>
              <a:spcAft>
                <a:spcPts val="601"/>
              </a:spcAft>
              <a:buNone/>
              <a:tabLst>
                <a:tab pos="0" algn="l"/>
              </a:tabLst>
            </a:pPr>
            <a:r>
              <a:rPr lang="pl" sz="2000" b="0" u="none" strike="noStrike">
                <a:solidFill>
                  <a:srgbClr val="000000"/>
                </a:solidFill>
                <a:effectLst/>
                <a:uFillTx/>
                <a:latin typeface="Times New Roman"/>
                <a:ea typeface="Calibri"/>
              </a:rPr>
              <a:t>Jeśli korzystasz z części B dłużej niż 12 miesięcy, Medicare pokryje koszty </a:t>
            </a:r>
            <a:r>
              <a:rPr lang="pl" sz="2000" b="1" u="none" strike="noStrike">
                <a:solidFill>
                  <a:srgbClr val="000000"/>
                </a:solidFill>
                <a:effectLst/>
                <a:uFillTx/>
                <a:latin typeface="Times New Roman"/>
                <a:ea typeface="Calibri"/>
              </a:rPr>
              <a:t>corocznej wizyty "Wellness"</a:t>
            </a:r>
            <a:r>
              <a:rPr lang="pl" sz="2000" b="0" u="none" strike="noStrike">
                <a:solidFill>
                  <a:srgbClr val="000000"/>
                </a:solidFill>
                <a:effectLst/>
                <a:uFillTx/>
                <a:latin typeface="Times New Roman"/>
                <a:ea typeface="Calibri"/>
              </a:rPr>
              <a:t>. </a:t>
            </a:r>
            <a:endParaRPr lang="pl-PL" sz="2000" b="0" u="none" strike="noStrike">
              <a:solidFill>
                <a:srgbClr val="000000"/>
              </a:solidFill>
              <a:effectLst/>
              <a:uFillTx/>
              <a:latin typeface="Arial"/>
            </a:endParaRPr>
          </a:p>
          <a:p>
            <a:pPr marL="171360" indent="-171360">
              <a:lnSpc>
                <a:spcPct val="115000"/>
              </a:lnSpc>
              <a:spcAft>
                <a:spcPts val="601"/>
              </a:spcAft>
              <a:buClr>
                <a:srgbClr val="000000"/>
              </a:buClr>
              <a:buFont typeface="Arial"/>
              <a:buChar char="•"/>
              <a:tabLst>
                <a:tab pos="0" algn="l"/>
              </a:tabLst>
            </a:pPr>
            <a:r>
              <a:rPr lang="pl" sz="2000" b="0" u="none" strike="noStrike">
                <a:solidFill>
                  <a:srgbClr val="000000"/>
                </a:solidFill>
                <a:effectLst/>
                <a:uFillTx/>
                <a:latin typeface="Times New Roman"/>
                <a:ea typeface="Calibri"/>
              </a:rPr>
              <a:t>Głównym celem tej wizyty jest stworzenie i aktualizacja planu profilaktyki w oparciu o aktualny stan zdrowia i czynniki ryzyka.  Zostaniesz poproszony o wypełnienie "Oceny ryzyka dla zdrowia", aby pomóc swojemu lekarzowi w stworzeniu spersonalizowanego planu profilaktyki. </a:t>
            </a:r>
            <a:endParaRPr lang="pl-PL" sz="2000" b="0" u="none" strike="noStrike">
              <a:solidFill>
                <a:srgbClr val="000000"/>
              </a:solidFill>
              <a:effectLst/>
              <a:uFillTx/>
              <a:latin typeface="Arial"/>
            </a:endParaRPr>
          </a:p>
          <a:p>
            <a:pPr indent="0">
              <a:lnSpc>
                <a:spcPct val="115000"/>
              </a:lnSpc>
              <a:spcAft>
                <a:spcPts val="601"/>
              </a:spcAft>
              <a:buNone/>
              <a:tabLst>
                <a:tab pos="0" algn="l"/>
              </a:tabLst>
            </a:pPr>
            <a:endParaRPr lang="pl-PL" sz="2000" b="0" u="none" strike="noStrike">
              <a:solidFill>
                <a:srgbClr val="000000"/>
              </a:solidFill>
              <a:effectLst/>
              <a:uFillTx/>
              <a:latin typeface="Arial"/>
            </a:endParaRPr>
          </a:p>
          <a:p>
            <a:pPr marL="171360" indent="-171360">
              <a:lnSpc>
                <a:spcPct val="115000"/>
              </a:lnSpc>
              <a:spcAft>
                <a:spcPts val="601"/>
              </a:spcAft>
              <a:buClr>
                <a:srgbClr val="000000"/>
              </a:buClr>
              <a:buFont typeface="Arial"/>
              <a:buChar char="•"/>
              <a:tabLst>
                <a:tab pos="0" algn="l"/>
              </a:tabLst>
            </a:pPr>
            <a:r>
              <a:rPr lang="pl" sz="2000" b="0" u="none" strike="noStrike">
                <a:solidFill>
                  <a:srgbClr val="000000"/>
                </a:solidFill>
                <a:effectLst/>
                <a:uFillTx/>
                <a:latin typeface="Times New Roman"/>
                <a:ea typeface="Calibri"/>
              </a:rPr>
              <a:t>Koszt wizyty jest pokrywany przez Medicare raz na 12 miesięcy bez żadnych opłat, w tym udziału własnego i dopłat.  Jeśli jednak otrzymasz dodatkowe badania lub usługi, być może będziesz musiał zapłacić współubezpieczenie i może obowiązywać udział własny w Części B.  </a:t>
            </a:r>
            <a:endParaRPr lang="pl-PL" sz="2000" b="0" u="none" strike="noStrike">
              <a:solidFill>
                <a:srgbClr val="000000"/>
              </a:solidFill>
              <a:effectLst/>
              <a:uFillTx/>
              <a:latin typeface="Arial"/>
            </a:endParaRPr>
          </a:p>
          <a:p>
            <a:pPr indent="0">
              <a:lnSpc>
                <a:spcPct val="115000"/>
              </a:lnSpc>
              <a:spcAft>
                <a:spcPts val="601"/>
              </a:spcAft>
              <a:buNone/>
              <a:tabLst>
                <a:tab pos="0" algn="l"/>
              </a:tabLst>
            </a:pPr>
            <a:endParaRPr lang="pl-PL" sz="2000" b="0" u="none" strike="noStrike">
              <a:solidFill>
                <a:srgbClr val="000000"/>
              </a:solidFill>
              <a:effectLst/>
              <a:uFillTx/>
              <a:latin typeface="Arial"/>
            </a:endParaRPr>
          </a:p>
          <a:p>
            <a:pPr marL="171360" indent="-171360" defTabSz="914400">
              <a:lnSpc>
                <a:spcPct val="115000"/>
              </a:lnSpc>
              <a:spcAft>
                <a:spcPts val="601"/>
              </a:spcAft>
              <a:buClr>
                <a:srgbClr val="000000"/>
              </a:buClr>
              <a:buFont typeface="Arial"/>
              <a:buChar char="•"/>
              <a:tabLst>
                <a:tab pos="0" algn="l"/>
              </a:tabLst>
            </a:pPr>
            <a:r>
              <a:rPr lang="pl" sz="2000" b="0" u="none" strike="noStrike">
                <a:solidFill>
                  <a:srgbClr val="000000"/>
                </a:solidFill>
                <a:effectLst/>
                <a:uFillTx/>
                <a:latin typeface="Times New Roman"/>
                <a:ea typeface="Calibri"/>
              </a:rPr>
              <a:t>Powinieneś poprosić o </a:t>
            </a:r>
            <a:r>
              <a:rPr lang="pl" sz="2000" b="0" i="1" u="none" strike="noStrike">
                <a:solidFill>
                  <a:srgbClr val="000000"/>
                </a:solidFill>
                <a:effectLst/>
                <a:uFillTx/>
                <a:latin typeface="Times New Roman"/>
                <a:ea typeface="Calibri"/>
              </a:rPr>
              <a:t>coroczną wizytę wellness</a:t>
            </a:r>
            <a:r>
              <a:rPr lang="pl" sz="2000" b="0" u="none" strike="noStrike">
                <a:solidFill>
                  <a:srgbClr val="000000"/>
                </a:solidFill>
                <a:effectLst/>
                <a:uFillTx/>
                <a:latin typeface="Times New Roman"/>
                <a:ea typeface="Calibri"/>
              </a:rPr>
              <a:t> według nazwiska.  </a:t>
            </a:r>
            <a:r>
              <a:rPr lang="pl" sz="2000" b="1" u="none" strike="noStrike">
                <a:solidFill>
                  <a:srgbClr val="000000"/>
                </a:solidFill>
                <a:effectLst/>
                <a:uFillTx/>
                <a:latin typeface="Times New Roman"/>
                <a:ea typeface="Calibri"/>
              </a:rPr>
              <a:t>Poza tym, Coroczna wizyta</a:t>
            </a:r>
            <a:r>
              <a:rPr lang="pl" sz="2000" b="0" u="none" strike="noStrike">
                <a:solidFill>
                  <a:srgbClr val="000000"/>
                </a:solidFill>
                <a:effectLst/>
                <a:uFillTx/>
                <a:latin typeface="Times New Roman"/>
                <a:ea typeface="Calibri"/>
              </a:rPr>
              <a:t> </a:t>
            </a:r>
            <a:r>
              <a:rPr lang="pl" sz="2000" b="1" u="none" strike="noStrike">
                <a:solidFill>
                  <a:srgbClr val="000000"/>
                </a:solidFill>
                <a:effectLst/>
                <a:uFillTx/>
                <a:latin typeface="Times New Roman"/>
                <a:ea typeface="Calibri"/>
              </a:rPr>
              <a:t>Wellness</a:t>
            </a:r>
            <a:r>
              <a:rPr lang="pl" sz="2000" b="0" u="none" strike="noStrike">
                <a:solidFill>
                  <a:srgbClr val="000000"/>
                </a:solidFill>
                <a:effectLst/>
                <a:uFillTx/>
                <a:latin typeface="Times New Roman"/>
                <a:ea typeface="Calibri"/>
              </a:rPr>
              <a:t>  NIE jest badaniem lekarskim. </a:t>
            </a:r>
            <a:r>
              <a:rPr lang="pl" sz="2000" b="1" u="none" strike="noStrike">
                <a:solidFill>
                  <a:srgbClr val="000000"/>
                </a:solidFill>
                <a:effectLst/>
                <a:uFillTx/>
                <a:latin typeface="Times New Roman"/>
                <a:ea typeface="Calibri"/>
              </a:rPr>
              <a:t>Medicare nie pokrywa kosztów badania lekarskiego.</a:t>
            </a:r>
            <a:r>
              <a:rPr lang="pl" sz="2000" b="0" u="none" strike="noStrike">
                <a:solidFill>
                  <a:srgbClr val="000000"/>
                </a:solidFill>
                <a:effectLst/>
                <a:uFillTx/>
                <a:latin typeface="Times New Roman"/>
                <a:ea typeface="Calibri"/>
              </a:rPr>
              <a:t>  Jeśli umówisz się na badanie lekarskie, może być konieczne opłacenie pełnego kosztu badania.</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p:txBody>
      </p:sp>
      <p:sp>
        <p:nvSpPr>
          <p:cNvPr id="746" name="PlaceHolder 3"/>
          <p:cNvSpPr>
            <a:spLocks noGrp="1"/>
          </p:cNvSpPr>
          <p:nvPr>
            <p:ph type="sldNum" idx="14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1ADFC2E-B5E2-4B91-9E2F-FD6D52E9D930}" type="slidenum">
              <a:rPr lang="en-US" sz="1200" b="0" u="none" strike="noStrike">
                <a:solidFill>
                  <a:schemeClr val="dk1"/>
                </a:solidFill>
                <a:effectLst/>
                <a:uFillTx/>
                <a:latin typeface="+mn-lt"/>
                <a:ea typeface="+mn-ea"/>
              </a:rPr>
              <a:t>28</a:t>
            </a:fld>
            <a:endParaRPr lang="pl-PL" sz="1200" b="0" u="none" strike="noStrike">
              <a:solidFill>
                <a:srgbClr val="000000"/>
              </a:solidFill>
              <a:effectLst/>
              <a:uFillTx/>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PlaceHolder 1"/>
          <p:cNvSpPr>
            <a:spLocks noGrp="1" noRot="1" noChangeAspect="1"/>
          </p:cNvSpPr>
          <p:nvPr>
            <p:ph type="sldImg"/>
          </p:nvPr>
        </p:nvSpPr>
        <p:spPr>
          <a:xfrm>
            <a:off x="717480" y="1162080"/>
            <a:ext cx="5574960" cy="3136680"/>
          </a:xfrm>
          <a:prstGeom prst="rect">
            <a:avLst/>
          </a:prstGeom>
          <a:ln w="0">
            <a:noFill/>
          </a:ln>
        </p:spPr>
      </p:sp>
      <p:sp>
        <p:nvSpPr>
          <p:cNvPr id="74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Na tym kończy się Część 1 programu Witamy w Medicare.  Mamy nadzieję, że te informacje były pomocne. W następnej części tej serii omówione zostaną podstawy Medicare, w tym Części A i B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Niniejsza prezentacja została przygotowana przez Wisconsin State Health Insurance Assistance Program lub SHIP, lokalną służbę publiczną, która zapewnia bezpłatną i bezstronną pomoc osobom z ubezpieczeniem Medicare. Jeśli masz pytania dotyczące Medicare, zadzwoń na jedną z naszych bezpłatnych infolinii lub skontaktuj się z lokalnym doradcą SHIP Medicare już dziś. Nie musisz robić tego sam! </a:t>
            </a:r>
            <a:endParaRPr lang="pl-PL" sz="2000" b="0" u="none" strike="noStrike">
              <a:solidFill>
                <a:srgbClr val="000000"/>
              </a:solidFill>
              <a:effectLst/>
              <a:uFillTx/>
              <a:latin typeface="Arial"/>
            </a:endParaRPr>
          </a:p>
        </p:txBody>
      </p:sp>
      <p:sp>
        <p:nvSpPr>
          <p:cNvPr id="749" name="PlaceHolder 3"/>
          <p:cNvSpPr>
            <a:spLocks noGrp="1"/>
          </p:cNvSpPr>
          <p:nvPr>
            <p:ph type="sldNum" idx="14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60F0C78A-991C-42D9-8214-80DAE660EBA8}" type="slidenum">
              <a:rPr lang="en-US" sz="1200" b="0" u="none" strike="noStrike">
                <a:solidFill>
                  <a:schemeClr val="dk1"/>
                </a:solidFill>
                <a:effectLst/>
                <a:uFillTx/>
                <a:latin typeface="+mn-lt"/>
                <a:ea typeface="+mn-ea"/>
              </a:rPr>
              <a:t>29</a:t>
            </a:fld>
            <a:endParaRPr lang="pl-PL" sz="1200" b="0" u="none" strike="noStrike">
              <a:solidFill>
                <a:srgbClr val="000000"/>
              </a:solidFill>
              <a:effectLst/>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PlaceHolder 1"/>
          <p:cNvSpPr>
            <a:spLocks noGrp="1" noRot="1" noChangeAspect="1"/>
          </p:cNvSpPr>
          <p:nvPr>
            <p:ph type="sldImg"/>
          </p:nvPr>
        </p:nvSpPr>
        <p:spPr>
          <a:xfrm>
            <a:off x="717550" y="1162050"/>
            <a:ext cx="5575300" cy="3136900"/>
          </a:xfrm>
          <a:prstGeom prst="rect">
            <a:avLst/>
          </a:prstGeom>
          <a:ln w="0">
            <a:noFill/>
          </a:ln>
        </p:spPr>
      </p:sp>
      <p:sp>
        <p:nvSpPr>
          <p:cNvPr id="67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Ten program zawiera przegląd Medicare i jest podzielony na 6 sekcji:  </a:t>
            </a:r>
            <a:endParaRPr lang="pl-PL" sz="2000" b="0" u="none" strike="noStrike">
              <a:solidFill>
                <a:srgbClr val="000000"/>
              </a:solidFill>
              <a:effectLst/>
              <a:uFillTx/>
              <a:latin typeface="Arial"/>
            </a:endParaRPr>
          </a:p>
          <a:p>
            <a:pPr marL="171360" indent="-171360" defTabSz="914400">
              <a:lnSpc>
                <a:spcPct val="100000"/>
              </a:lnSpc>
              <a:buClr>
                <a:srgbClr val="FF0000"/>
              </a:buClr>
              <a:buFont typeface="Arial"/>
              <a:buChar char="•"/>
              <a:tabLst>
                <a:tab pos="0" algn="l"/>
              </a:tabLst>
            </a:pPr>
            <a:r>
              <a:rPr lang="pl" sz="2000" b="0" u="none" strike="noStrike">
                <a:solidFill>
                  <a:srgbClr val="FF0000"/>
                </a:solidFill>
                <a:effectLst/>
                <a:uFillTx/>
                <a:latin typeface="Arial"/>
              </a:rPr>
              <a:t>Część 1 :  Rejestracja w Medicare</a:t>
            </a:r>
            <a:endParaRPr lang="pl-PL" sz="2000" b="0" u="none" strike="noStrike">
              <a:solidFill>
                <a:srgbClr val="000000"/>
              </a:solidFill>
              <a:effectLst/>
              <a:uFillTx/>
              <a:latin typeface="Arial"/>
            </a:endParaRPr>
          </a:p>
          <a:p>
            <a:pPr marL="171360" indent="-171360" defTabSz="914400">
              <a:lnSpc>
                <a:spcPct val="100000"/>
              </a:lnSpc>
              <a:buClr>
                <a:srgbClr val="FF0000"/>
              </a:buClr>
              <a:buFont typeface="Arial"/>
              <a:buChar char="•"/>
              <a:tabLst>
                <a:tab pos="0" algn="l"/>
              </a:tabLst>
            </a:pPr>
            <a:r>
              <a:rPr lang="pl" sz="2000" b="0" u="none" strike="noStrike">
                <a:solidFill>
                  <a:srgbClr val="FF0000"/>
                </a:solidFill>
                <a:effectLst/>
                <a:uFillTx/>
                <a:latin typeface="Arial"/>
              </a:rPr>
              <a:t>Część 2:   Podstawy Medicare; Część A, Część B </a:t>
            </a:r>
            <a:endParaRPr lang="pl-PL" sz="2000" b="0" u="none" strike="noStrike">
              <a:solidFill>
                <a:srgbClr val="000000"/>
              </a:solidFill>
              <a:effectLst/>
              <a:uFillTx/>
              <a:latin typeface="Arial"/>
            </a:endParaRPr>
          </a:p>
          <a:p>
            <a:pPr marL="171360" indent="-171360" defTabSz="914400">
              <a:lnSpc>
                <a:spcPct val="100000"/>
              </a:lnSpc>
              <a:buClr>
                <a:srgbClr val="FF0000"/>
              </a:buClr>
              <a:buFont typeface="Arial"/>
              <a:buChar char="•"/>
              <a:tabLst>
                <a:tab pos="0" algn="l"/>
              </a:tabLst>
            </a:pPr>
            <a:r>
              <a:rPr lang="pl" sz="2000" b="0" u="none" strike="noStrike">
                <a:solidFill>
                  <a:srgbClr val="FF0000"/>
                </a:solidFill>
                <a:effectLst/>
                <a:uFillTx/>
                <a:latin typeface="Arial"/>
              </a:rPr>
              <a:t>Część 3:  Twój wybór ubezpieczenia, Original Medicare, Ubezpieczenie Medicare Supplement (Medigap) </a:t>
            </a:r>
            <a:endParaRPr lang="pl-PL" sz="2000" b="0" u="none" strike="noStrike">
              <a:solidFill>
                <a:srgbClr val="000000"/>
              </a:solidFill>
              <a:effectLst/>
              <a:uFillTx/>
              <a:latin typeface="Arial"/>
            </a:endParaRPr>
          </a:p>
          <a:p>
            <a:pPr marL="171360" indent="-171360" defTabSz="914400">
              <a:lnSpc>
                <a:spcPct val="100000"/>
              </a:lnSpc>
              <a:buClr>
                <a:srgbClr val="FF0000"/>
              </a:buClr>
              <a:buFont typeface="Arial"/>
              <a:buChar char="•"/>
              <a:tabLst>
                <a:tab pos="0" algn="l"/>
              </a:tabLst>
            </a:pPr>
            <a:r>
              <a:rPr lang="pl" sz="2000" b="0" u="none" strike="noStrike">
                <a:solidFill>
                  <a:srgbClr val="FF0000"/>
                </a:solidFill>
                <a:effectLst/>
                <a:uFillTx/>
                <a:latin typeface="Arial"/>
              </a:rPr>
              <a:t>Część 4:  Plany Medicare Advantage (Część C); inne rodzaje ubezpieczeń </a:t>
            </a:r>
            <a:endParaRPr lang="pl-PL" sz="2000" b="0" u="none" strike="noStrike">
              <a:solidFill>
                <a:srgbClr val="000000"/>
              </a:solidFill>
              <a:effectLst/>
              <a:uFillTx/>
              <a:latin typeface="Arial"/>
            </a:endParaRPr>
          </a:p>
          <a:p>
            <a:pPr marL="171360" indent="-171360" defTabSz="914400">
              <a:lnSpc>
                <a:spcPct val="100000"/>
              </a:lnSpc>
              <a:buClr>
                <a:srgbClr val="FF0000"/>
              </a:buClr>
              <a:buFont typeface="Arial"/>
              <a:buChar char="•"/>
              <a:tabLst>
                <a:tab pos="0" algn="l"/>
              </a:tabLst>
            </a:pPr>
            <a:r>
              <a:rPr lang="pl" sz="2000" b="0" u="none" strike="noStrike">
                <a:solidFill>
                  <a:srgbClr val="FF0000"/>
                </a:solidFill>
                <a:effectLst/>
                <a:uFillTx/>
                <a:latin typeface="Arial"/>
              </a:rPr>
              <a:t>Część 5:  Medicare Część D (pokrycie kosztów leków na receptę), WI SeniorCare i Coroczny otwarty okres rejestracji</a:t>
            </a:r>
            <a:endParaRPr lang="pl-PL" sz="2000" b="0" u="none" strike="noStrike">
              <a:solidFill>
                <a:srgbClr val="000000"/>
              </a:solidFill>
              <a:effectLst/>
              <a:uFillTx/>
              <a:latin typeface="Arial"/>
            </a:endParaRPr>
          </a:p>
          <a:p>
            <a:pPr marL="171360" indent="-171360" defTabSz="914400">
              <a:lnSpc>
                <a:spcPct val="100000"/>
              </a:lnSpc>
              <a:buClr>
                <a:srgbClr val="FF0000"/>
              </a:buClr>
              <a:buFont typeface="Arial"/>
              <a:buChar char="•"/>
              <a:tabLst>
                <a:tab pos="0" algn="l"/>
              </a:tabLst>
            </a:pPr>
            <a:r>
              <a:rPr lang="pl" sz="2000" b="0" u="none" strike="noStrike">
                <a:solidFill>
                  <a:srgbClr val="FF0000"/>
                </a:solidFill>
                <a:effectLst/>
                <a:uFillTx/>
                <a:latin typeface="Arial"/>
              </a:rPr>
              <a:t>Część 6:  Pomoc dla osób o ograniczonych dochodach, ochrona i zapobieganie oszustwom, przegląd i zasoby</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1" u="none" strike="noStrike">
                <a:solidFill>
                  <a:srgbClr val="000000"/>
                </a:solidFill>
                <a:effectLst/>
                <a:uFillTx/>
                <a:latin typeface="Arial"/>
              </a:rPr>
              <a:t>Informacje te można znaleźć bardziej szczegółowo w podręczniku Medicare &amp; You Handbook, który jest wysyłany pocztą do osób z ubezpieczeniem Medicare i można go również znaleźć na stronie Medicare.gov.  W celu łatwiejszego zrozumienia zachęcamy do oglądania części tej serii w kolejności.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p:txBody>
      </p:sp>
      <p:sp>
        <p:nvSpPr>
          <p:cNvPr id="671" name="PlaceHolder 3"/>
          <p:cNvSpPr>
            <a:spLocks noGrp="1"/>
          </p:cNvSpPr>
          <p:nvPr>
            <p:ph type="sldNum" idx="12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DEE54069-DEB2-4A46-BFF9-EB65368CBC86}" type="slidenum">
              <a:rPr lang="en-US" sz="1200" b="0" u="none" strike="noStrike">
                <a:solidFill>
                  <a:schemeClr val="dk1"/>
                </a:solidFill>
                <a:effectLst/>
                <a:uFillTx/>
                <a:latin typeface="+mn-lt"/>
                <a:ea typeface="+mn-ea"/>
              </a:rPr>
              <a:t>3</a:t>
            </a:fld>
            <a:endParaRPr lang="pl-PL" sz="1200" b="0" u="none" strike="noStrike">
              <a:solidFill>
                <a:srgbClr val="000000"/>
              </a:solidFill>
              <a:effectLst/>
              <a:uFillTx/>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PlaceHolder 1"/>
          <p:cNvSpPr>
            <a:spLocks noGrp="1" noRot="1" noChangeAspect="1"/>
          </p:cNvSpPr>
          <p:nvPr>
            <p:ph type="sldImg"/>
          </p:nvPr>
        </p:nvSpPr>
        <p:spPr>
          <a:xfrm>
            <a:off x="717480" y="1162080"/>
            <a:ext cx="5574960" cy="3136680"/>
          </a:xfrm>
          <a:prstGeom prst="rect">
            <a:avLst/>
          </a:prstGeom>
          <a:ln w="0">
            <a:noFill/>
          </a:ln>
        </p:spPr>
      </p:sp>
      <p:sp>
        <p:nvSpPr>
          <p:cNvPr id="75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i zapraszamy do zapoznania się z serią edukacyjną zatytułowaną Witamy w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prezentowany przez WI Department of Health Services, który obsługuje stanowy program pomocy w zakresie ubezpieczeń zdrowotnych lub SHIP, lokalną usługę publiczną dla osób z Medicare.  Każdy stan posiada program SHIP.  W Wisconsin można uzyskać bezpłatną i bezstronną pomoc w zakresie Medicare od lokalnych doradców SHIP lub jednej z naszych bezpłatnych infolinii.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Slajdy do tej prezentacji można pobrać, klikając łącze w opisie filmu na YouTube lub odwiedzając stronę gwaar.org/educational-videos-for-medicare-outreach. </a:t>
            </a:r>
            <a:endParaRPr lang="pl-PL" sz="2000" b="0" u="none" strike="noStrike">
              <a:solidFill>
                <a:srgbClr val="000000"/>
              </a:solidFill>
              <a:effectLst/>
              <a:uFillTx/>
              <a:latin typeface="Arial"/>
            </a:endParaRPr>
          </a:p>
        </p:txBody>
      </p:sp>
      <p:sp>
        <p:nvSpPr>
          <p:cNvPr id="752" name="PlaceHolder 3"/>
          <p:cNvSpPr>
            <a:spLocks noGrp="1"/>
          </p:cNvSpPr>
          <p:nvPr>
            <p:ph type="sldNum" idx="14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783B5E9F-7101-4D88-8D9B-6FE8BD35C66A}" type="slidenum">
              <a:rPr lang="en-US" sz="1200" b="0" u="none" strike="noStrike">
                <a:solidFill>
                  <a:schemeClr val="dk1"/>
                </a:solidFill>
                <a:effectLst/>
                <a:uFillTx/>
                <a:latin typeface="+mn-lt"/>
                <a:ea typeface="+mn-ea"/>
              </a:rPr>
              <a:t>30</a:t>
            </a:fld>
            <a:endParaRPr lang="pl-PL" sz="1200" b="0" u="none" strike="noStrike">
              <a:solidFill>
                <a:srgbClr val="000000"/>
              </a:solidFill>
              <a:effectLst/>
              <a:uFillTx/>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PlaceHolder 1"/>
          <p:cNvSpPr>
            <a:spLocks noGrp="1" noRot="1" noChangeAspect="1"/>
          </p:cNvSpPr>
          <p:nvPr>
            <p:ph type="sldImg"/>
          </p:nvPr>
        </p:nvSpPr>
        <p:spPr>
          <a:xfrm>
            <a:off x="717550" y="1162050"/>
            <a:ext cx="5575300" cy="3136900"/>
          </a:xfrm>
          <a:prstGeom prst="rect">
            <a:avLst/>
          </a:prstGeom>
          <a:ln w="0">
            <a:noFill/>
          </a:ln>
        </p:spPr>
      </p:sp>
      <p:sp>
        <p:nvSpPr>
          <p:cNvPr id="75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Projekt ten jest wspierany przez dotację z federalnego programu Administration for Community Living.</a:t>
            </a:r>
            <a:endParaRPr lang="pl-PL" sz="2000" b="0" u="none" strike="noStrike">
              <a:solidFill>
                <a:srgbClr val="000000"/>
              </a:solidFill>
              <a:effectLst/>
              <a:uFillTx/>
              <a:latin typeface="Arial"/>
            </a:endParaRPr>
          </a:p>
        </p:txBody>
      </p:sp>
      <p:sp>
        <p:nvSpPr>
          <p:cNvPr id="755" name="PlaceHolder 3"/>
          <p:cNvSpPr>
            <a:spLocks noGrp="1"/>
          </p:cNvSpPr>
          <p:nvPr>
            <p:ph type="sldNum" idx="148"/>
          </p:nvPr>
        </p:nvSpPr>
        <p:spPr>
          <a:xfrm>
            <a:off x="3970800" y="8830080"/>
            <a:ext cx="3037320" cy="466200"/>
          </a:xfrm>
          <a:prstGeom prst="rect">
            <a:avLst/>
          </a:prstGeom>
          <a:noFill/>
          <a:ln w="0">
            <a:noFill/>
          </a:ln>
        </p:spPr>
        <p:txBody>
          <a:bodyPr lIns="93240" tIns="46440" rIns="93240" bIns="4644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61FD8061-21F0-4986-81AD-8196B8A519A0}" type="slidenum">
              <a:rPr lang="en-US" sz="1200" b="0" u="none" strike="noStrike">
                <a:solidFill>
                  <a:srgbClr val="000000"/>
                </a:solidFill>
                <a:effectLst/>
                <a:uFillTx/>
                <a:latin typeface="Times New Roman"/>
              </a:rPr>
              <a:t>31</a:t>
            </a:fld>
            <a:endParaRPr lang="pl-PL" sz="1200" b="0" u="none" strike="noStrike">
              <a:solidFill>
                <a:srgbClr val="000000"/>
              </a:solidFill>
              <a:effectLst/>
              <a:uFillTx/>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PlaceHolder 1"/>
          <p:cNvSpPr>
            <a:spLocks noGrp="1" noRot="1" noChangeAspect="1"/>
          </p:cNvSpPr>
          <p:nvPr>
            <p:ph type="sldImg"/>
          </p:nvPr>
        </p:nvSpPr>
        <p:spPr>
          <a:xfrm>
            <a:off x="717550" y="1162050"/>
            <a:ext cx="5575300" cy="3136900"/>
          </a:xfrm>
          <a:prstGeom prst="rect">
            <a:avLst/>
          </a:prstGeom>
          <a:ln w="0">
            <a:noFill/>
          </a:ln>
        </p:spPr>
      </p:sp>
      <p:sp>
        <p:nvSpPr>
          <p:cNvPr id="75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Ten program zawiera przegląd Medicare i jest podzielony na 6 sekcji.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1" u="none" strike="noStrike">
                <a:solidFill>
                  <a:srgbClr val="000000"/>
                </a:solidFill>
                <a:effectLst/>
                <a:uFillTx/>
                <a:latin typeface="Arial"/>
              </a:rPr>
              <a:t>Informacje te można znaleźć bardziej szczegółowo w podręczniku Medicare &amp; You Handbook, który jest wysyłany pocztą do osób z ubezpieczeniem Medicare i można go również znaleźć na stronie Medicare.gov.  W celu łatwiejszego zrozumienia zachęcamy do oglądania części tej serii w kolejności. </a:t>
            </a:r>
            <a:endParaRPr lang="pl-PL" sz="2000" b="0" u="none" strike="noStrike">
              <a:solidFill>
                <a:srgbClr val="000000"/>
              </a:solidFill>
              <a:effectLst/>
              <a:uFillTx/>
              <a:latin typeface="Arial"/>
            </a:endParaRPr>
          </a:p>
        </p:txBody>
      </p:sp>
      <p:sp>
        <p:nvSpPr>
          <p:cNvPr id="758" name="PlaceHolder 3"/>
          <p:cNvSpPr>
            <a:spLocks noGrp="1"/>
          </p:cNvSpPr>
          <p:nvPr>
            <p:ph type="sldNum" idx="14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4607C891-DBEE-4E38-9AD5-DEBF30213933}" type="slidenum">
              <a:rPr lang="en-US" sz="1200" b="0" u="none" strike="noStrike">
                <a:solidFill>
                  <a:schemeClr val="dk1"/>
                </a:solidFill>
                <a:effectLst/>
                <a:uFillTx/>
                <a:latin typeface="+mn-lt"/>
                <a:ea typeface="+mn-ea"/>
              </a:rPr>
              <a:t>32</a:t>
            </a:fld>
            <a:endParaRPr lang="pl-PL" sz="1200" b="0" u="none" strike="noStrike">
              <a:solidFill>
                <a:srgbClr val="000000"/>
              </a:solidFill>
              <a:effectLst/>
              <a:uFillTx/>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PlaceHolder 1"/>
          <p:cNvSpPr>
            <a:spLocks noGrp="1" noRot="1" noChangeAspect="1"/>
          </p:cNvSpPr>
          <p:nvPr>
            <p:ph type="sldImg"/>
          </p:nvPr>
        </p:nvSpPr>
        <p:spPr>
          <a:xfrm>
            <a:off x="717550" y="1162050"/>
            <a:ext cx="5575300" cy="3136900"/>
          </a:xfrm>
          <a:prstGeom prst="rect">
            <a:avLst/>
          </a:prstGeom>
          <a:ln w="0">
            <a:noFill/>
          </a:ln>
        </p:spPr>
      </p:sp>
      <p:sp>
        <p:nvSpPr>
          <p:cNvPr id="76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w Części 3 tej serii edukacyjnej.</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W tej sekcji dowiesz się o możliwościach wyboru ubezpieczenia Medicare, Original Medicare i Medicare Supplement (lub Medigap).</a:t>
            </a:r>
            <a:endParaRPr lang="pl-PL" sz="2000" b="0" u="none" strike="noStrike">
              <a:solidFill>
                <a:srgbClr val="000000"/>
              </a:solidFill>
              <a:effectLst/>
              <a:uFillTx/>
              <a:latin typeface="Arial"/>
            </a:endParaRPr>
          </a:p>
        </p:txBody>
      </p:sp>
      <p:sp>
        <p:nvSpPr>
          <p:cNvPr id="761" name="PlaceHolder 3"/>
          <p:cNvSpPr>
            <a:spLocks noGrp="1"/>
          </p:cNvSpPr>
          <p:nvPr>
            <p:ph type="sldNum" idx="15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6A08B491-5580-47F6-A798-BD2DE636B12F}" type="slidenum">
              <a:rPr lang="en-US" sz="1200" b="0" u="none" strike="noStrike">
                <a:solidFill>
                  <a:schemeClr val="dk1"/>
                </a:solidFill>
                <a:effectLst/>
                <a:uFillTx/>
                <a:latin typeface="+mn-lt"/>
                <a:ea typeface="+mn-ea"/>
              </a:rPr>
              <a:t>33</a:t>
            </a:fld>
            <a:endParaRPr lang="pl-PL" sz="1200" b="0" u="none" strike="noStrike">
              <a:solidFill>
                <a:srgbClr val="000000"/>
              </a:solidFill>
              <a:effectLst/>
              <a:uFillTx/>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PlaceHolder 1"/>
          <p:cNvSpPr>
            <a:spLocks noGrp="1" noRot="1" noChangeAspect="1"/>
          </p:cNvSpPr>
          <p:nvPr>
            <p:ph type="sldImg"/>
          </p:nvPr>
        </p:nvSpPr>
        <p:spPr>
          <a:xfrm>
            <a:off x="717480" y="1162080"/>
            <a:ext cx="5574960" cy="3136680"/>
          </a:xfrm>
          <a:prstGeom prst="rect">
            <a:avLst/>
          </a:prstGeom>
          <a:ln w="0">
            <a:noFill/>
          </a:ln>
        </p:spPr>
      </p:sp>
      <p:sp>
        <p:nvSpPr>
          <p:cNvPr id="76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624"/>
              </a:spcBef>
              <a:buNone/>
            </a:pPr>
            <a:r>
              <a:rPr lang="pl" sz="2000" b="0" u="none" strike="noStrike">
                <a:solidFill>
                  <a:srgbClr val="000000"/>
                </a:solidFill>
                <a:effectLst/>
                <a:uFillTx/>
                <a:latin typeface="Arial"/>
              </a:rPr>
              <a:t>Istnieją 2 główne sposoby uzyskania ubezpieczenia Medicare</a:t>
            </a:r>
            <a:r>
              <a:rPr lang="pl" sz="2000" b="0" u="none" strike="noStrike">
                <a:solidFill>
                  <a:srgbClr val="000000"/>
                </a:solidFill>
                <a:effectLst/>
                <a:uFillTx/>
                <a:latin typeface="Calibri"/>
              </a:rPr>
              <a:t>—Planów Original Medicare lub Medicare Advantage. Możesz wybrać sposób, w jaki chcesz uzyskać ubezpieczenie.</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marL="239400" indent="-239400">
              <a:lnSpc>
                <a:spcPct val="100000"/>
              </a:lnSpc>
              <a:spcBef>
                <a:spcPts val="624"/>
              </a:spcBef>
              <a:buClr>
                <a:srgbClr val="000000"/>
              </a:buClr>
              <a:buFont typeface="Wingdings" charset="2"/>
              <a:buChar char=""/>
            </a:pPr>
            <a:r>
              <a:rPr lang="pl" sz="2000" b="1" u="none" strike="noStrike">
                <a:solidFill>
                  <a:srgbClr val="000000"/>
                </a:solidFill>
                <a:effectLst/>
                <a:uFillTx/>
                <a:latin typeface="Calibri"/>
              </a:rPr>
              <a:t>Original Medicare </a:t>
            </a:r>
            <a:r>
              <a:rPr lang="pl" sz="2000" b="0" u="none" strike="noStrike">
                <a:solidFill>
                  <a:srgbClr val="000000"/>
                </a:solidFill>
                <a:effectLst/>
                <a:uFillTx/>
                <a:latin typeface="Calibri"/>
              </a:rPr>
              <a:t>Obejmuje Część A i/lub Część B. Mówiliśmy o pewnych lukach w Original Medicare, takich jak wkłady własne i współubezpieczenie - i możesz dodać dodatkowe ubezpieczenie, aby pomóc pokryć te luki:  </a:t>
            </a:r>
            <a:endParaRPr lang="pl-PL" sz="2000" b="0" u="none" strike="noStrike">
              <a:solidFill>
                <a:srgbClr val="000000"/>
              </a:solidFill>
              <a:effectLst/>
              <a:uFillTx/>
              <a:latin typeface="Arial"/>
            </a:endParaRPr>
          </a:p>
          <a:p>
            <a:pPr marL="696600" lvl="1"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Calibri"/>
              </a:rPr>
              <a:t>Możesz wykupić polisę Medicare Supplement (Medigap), aby pokryć luki w Original Medicare.</a:t>
            </a:r>
            <a:endParaRPr lang="pl-PL" sz="2000" b="0" u="none" strike="noStrike">
              <a:solidFill>
                <a:srgbClr val="000000"/>
              </a:solidFill>
              <a:effectLst/>
              <a:uFillTx/>
              <a:latin typeface="Arial"/>
            </a:endParaRPr>
          </a:p>
          <a:p>
            <a:pPr marL="696600" lvl="1"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Calibri"/>
              </a:rPr>
              <a:t>Możesz również zdecydować się na wykupienie ubezpieczenia Medicare na leki na receptę (Część D) w ramach planu Medicare Prescription Drug Plan (PDP). </a:t>
            </a:r>
            <a:endParaRPr lang="pl-PL" sz="2000" b="0" u="none" strike="noStrike">
              <a:solidFill>
                <a:srgbClr val="000000"/>
              </a:solidFill>
              <a:effectLst/>
              <a:uFillTx/>
              <a:latin typeface="Arial"/>
            </a:endParaRPr>
          </a:p>
          <a:p>
            <a:pPr marL="696600" lvl="1"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Calibri"/>
              </a:rPr>
              <a:t>Program SeniorCare w Wisconsin jest kolejną opcją, samodzielną lub uzupełniającą Część D.</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marL="239400" indent="-239400">
              <a:lnSpc>
                <a:spcPct val="100000"/>
              </a:lnSpc>
              <a:spcBef>
                <a:spcPts val="624"/>
              </a:spcBef>
              <a:buClr>
                <a:srgbClr val="000000"/>
              </a:buClr>
              <a:buFont typeface="Wingdings" charset="2"/>
              <a:buChar char=""/>
            </a:pPr>
            <a:r>
              <a:rPr lang="pl" sz="2000" b="1" u="none" strike="noStrike">
                <a:solidFill>
                  <a:srgbClr val="000000"/>
                </a:solidFill>
                <a:effectLst/>
                <a:uFillTx/>
                <a:latin typeface="Calibri"/>
              </a:rPr>
              <a:t>Plany Medicare Advantage </a:t>
            </a:r>
            <a:r>
              <a:rPr lang="pl" sz="2000" b="0" u="none" strike="noStrike">
                <a:solidFill>
                  <a:srgbClr val="000000"/>
                </a:solidFill>
                <a:effectLst/>
                <a:uFillTx/>
                <a:latin typeface="Calibri"/>
              </a:rPr>
              <a:t>(znane również jako Część C) są alternatywnym sposobem na uzyskanie świadczeń Medicare.  Są one oferowane przez prywatne firmy ubezpieczeniowe zatwierdzone przez Medicare. Istnieją różne rodzaje planów Advantage, takie jak Health Maintenance Organization (HMO) lub Preferred Provider Organization (PPO), które obejmują usługi i dostawy z Części A i Części B. Większość planów Medicare Advantage obejmuje leki na receptę Medicare. Do niektórych rodzajów planów można dodać pokrycie kosztów leków, jeśli nie są one jeszcze uwzględnione. </a:t>
            </a:r>
            <a:endParaRPr lang="pl-PL" sz="2000" b="0" u="none" strike="noStrike">
              <a:solidFill>
                <a:srgbClr val="000000"/>
              </a:solidFill>
              <a:effectLst/>
              <a:uFillTx/>
              <a:latin typeface="Arial"/>
            </a:endParaRPr>
          </a:p>
          <a:p>
            <a:pPr marL="239400"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Calibri"/>
              </a:rPr>
              <a:t>SeniorCare może również współpracować z planami Medicare Advantage.  Więcej na ten temat powiemy później.  (Polisy Medigap nie współpracują z planami Medicare Advantage, więc jeśli dołączysz do Planu Medicare Advantage, nie możesz użyć Polisy Medigap do pokrycia kosztów bieżących).</a:t>
            </a:r>
            <a:endParaRPr lang="pl-PL" sz="2000" b="0" u="none" strike="noStrike">
              <a:solidFill>
                <a:srgbClr val="000000"/>
              </a:solidFill>
              <a:effectLst/>
              <a:uFillTx/>
              <a:latin typeface="Arial"/>
            </a:endParaRPr>
          </a:p>
          <a:p>
            <a:pPr marL="249480" indent="0">
              <a:lnSpc>
                <a:spcPct val="100000"/>
              </a:lnSpc>
              <a:spcBef>
                <a:spcPts val="624"/>
              </a:spcBef>
              <a:buNone/>
            </a:pPr>
            <a:endParaRPr lang="pl-PL" sz="2000" b="0" u="none" strike="noStrike">
              <a:solidFill>
                <a:srgbClr val="000000"/>
              </a:solidFill>
              <a:effectLst/>
              <a:uFillTx/>
              <a:latin typeface="Arial"/>
            </a:endParaRPr>
          </a:p>
          <a:p>
            <a:pPr marL="249480" indent="0">
              <a:lnSpc>
                <a:spcPct val="100000"/>
              </a:lnSpc>
              <a:spcBef>
                <a:spcPts val="624"/>
              </a:spcBef>
              <a:buNone/>
            </a:pPr>
            <a:r>
              <a:rPr lang="pl" sz="2000" b="0" u="none" strike="noStrike">
                <a:solidFill>
                  <a:srgbClr val="000000"/>
                </a:solidFill>
                <a:effectLst/>
                <a:uFillTx/>
                <a:latin typeface="Calibri"/>
              </a:rPr>
              <a:t>Zacznijmy od przyjrzenia się opcji po lewej stronie tego wykresu - Original Medicare, a następnie zobaczymy, jak spójne z nim jest Medigap.</a:t>
            </a:r>
            <a:endParaRPr lang="pl-PL" sz="2000" b="0" u="none" strike="noStrike">
              <a:solidFill>
                <a:srgbClr val="000000"/>
              </a:solidFill>
              <a:effectLst/>
              <a:uFillTx/>
              <a:latin typeface="Arial"/>
            </a:endParaRPr>
          </a:p>
          <a:p>
            <a:pPr marL="249480" indent="0">
              <a:lnSpc>
                <a:spcPct val="100000"/>
              </a:lnSpc>
              <a:spcBef>
                <a:spcPts val="624"/>
              </a:spcBef>
              <a:buNone/>
            </a:pPr>
            <a:endParaRPr lang="pl-PL" sz="2000" b="0" u="none" strike="noStrike">
              <a:solidFill>
                <a:srgbClr val="000000"/>
              </a:solidFill>
              <a:effectLst/>
              <a:uFillTx/>
              <a:latin typeface="Arial"/>
            </a:endParaRPr>
          </a:p>
          <a:p>
            <a:pPr marL="249480" indent="0">
              <a:lnSpc>
                <a:spcPct val="100000"/>
              </a:lnSpc>
              <a:buNone/>
            </a:pPr>
            <a:endParaRPr lang="pl-PL" sz="2000" b="0" u="none" strike="noStrike">
              <a:solidFill>
                <a:srgbClr val="000000"/>
              </a:solidFill>
              <a:effectLst/>
              <a:uFillTx/>
              <a:latin typeface="Arial"/>
            </a:endParaRPr>
          </a:p>
        </p:txBody>
      </p:sp>
      <p:sp>
        <p:nvSpPr>
          <p:cNvPr id="764" name="PlaceHolder 3"/>
          <p:cNvSpPr>
            <a:spLocks noGrp="1"/>
          </p:cNvSpPr>
          <p:nvPr>
            <p:ph type="sldNum" idx="15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834BF6FD-2CBF-4405-85BC-CF35F7AD554D}" type="slidenum">
              <a:rPr lang="en-US" sz="1200" b="0" u="none" strike="noStrike">
                <a:solidFill>
                  <a:schemeClr val="dk1"/>
                </a:solidFill>
                <a:effectLst/>
                <a:uFillTx/>
                <a:latin typeface="+mn-lt"/>
                <a:ea typeface="+mn-ea"/>
              </a:rPr>
              <a:t>34</a:t>
            </a:fld>
            <a:endParaRPr lang="pl-PL" sz="1200" b="0" u="none" strike="noStrike">
              <a:solidFill>
                <a:srgbClr val="000000"/>
              </a:solidFill>
              <a:effectLst/>
              <a:uFillTx/>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PlaceHolder 1"/>
          <p:cNvSpPr>
            <a:spLocks noGrp="1" noRot="1" noChangeAspect="1"/>
          </p:cNvSpPr>
          <p:nvPr>
            <p:ph type="sldImg"/>
          </p:nvPr>
        </p:nvSpPr>
        <p:spPr>
          <a:xfrm>
            <a:off x="717480" y="1162080"/>
            <a:ext cx="5574960" cy="3136680"/>
          </a:xfrm>
          <a:prstGeom prst="rect">
            <a:avLst/>
          </a:prstGeom>
          <a:ln w="0">
            <a:noFill/>
          </a:ln>
        </p:spPr>
      </p:sp>
      <p:sp>
        <p:nvSpPr>
          <p:cNvPr id="76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Tutaj także Original Medicare obejmuje Część A i/lub Część B. </a:t>
            </a: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Możesz udać się do dowolnego lekarza, szpitala lub innego dostawcy opieki zdrowotnej, który jest zarejestrowany w Medicare i przyjmuje nowych pacjentów Medicare. Na koszty ma wpływ to, czy akceptują one </a:t>
            </a:r>
            <a:r>
              <a:rPr lang="pl" sz="2000" b="1" u="none" strike="noStrike">
                <a:solidFill>
                  <a:srgbClr val="000000"/>
                </a:solidFill>
                <a:effectLst/>
                <a:uFillTx/>
                <a:latin typeface="Arial"/>
              </a:rPr>
              <a:t>cesję</a:t>
            </a:r>
            <a:r>
              <a:rPr lang="pl" sz="2000" b="0" u="none" strike="noStrike">
                <a:solidFill>
                  <a:srgbClr val="000000"/>
                </a:solidFill>
                <a:effectLst/>
                <a:uFillTx/>
                <a:latin typeface="Arial"/>
              </a:rPr>
              <a:t>która jest umową zawartą przez lekarza lub innego usługodawcę, aby zaakceptować zatwierdzoną przez Medicare kwotę za usługę i nie wystawiać rachunku na kwotę wyższą niż udział własny i współubezpieczenie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W przypadku Original Medicare można zdecydować się na zakup polisy Medigap, która pomoże pokryć niektóre koszty nieobjęte Original Medicare. </a:t>
            </a: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Możesz również zdecydować się na wykupienie ubezpieczenia Medicare na leki na receptę (Część D) w ramach planu Medicare Prescription Drug Plan (PDP).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p:txBody>
      </p:sp>
      <p:sp>
        <p:nvSpPr>
          <p:cNvPr id="767" name="PlaceHolder 3"/>
          <p:cNvSpPr>
            <a:spLocks noGrp="1"/>
          </p:cNvSpPr>
          <p:nvPr>
            <p:ph type="sldNum" idx="15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AAF6D616-5E09-4D0A-880E-D48DCED6EAE9}" type="slidenum">
              <a:rPr lang="en-US" sz="1200" b="0" u="none" strike="noStrike">
                <a:solidFill>
                  <a:schemeClr val="dk1"/>
                </a:solidFill>
                <a:effectLst/>
                <a:uFillTx/>
                <a:latin typeface="+mn-lt"/>
                <a:ea typeface="+mn-ea"/>
              </a:rPr>
              <a:t>35</a:t>
            </a:fld>
            <a:endParaRPr lang="pl-PL" sz="1200" b="0" u="none" strike="noStrike">
              <a:solidFill>
                <a:srgbClr val="000000"/>
              </a:solidFill>
              <a:effectLst/>
              <a:uFillTx/>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PlaceHolder 1"/>
          <p:cNvSpPr>
            <a:spLocks noGrp="1" noRot="1" noChangeAspect="1"/>
          </p:cNvSpPr>
          <p:nvPr>
            <p:ph type="sldImg"/>
          </p:nvPr>
        </p:nvSpPr>
        <p:spPr>
          <a:xfrm>
            <a:off x="717480" y="1162080"/>
            <a:ext cx="5574960" cy="3136680"/>
          </a:xfrm>
          <a:prstGeom prst="rect">
            <a:avLst/>
          </a:prstGeom>
          <a:ln w="0">
            <a:noFill/>
          </a:ln>
        </p:spPr>
      </p:sp>
      <p:sp>
        <p:nvSpPr>
          <p:cNvPr id="76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Original Medicare nie obejmuje następujących zabiegów</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Akupunktura</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Większość zabiegów dentystycznych lub protez</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Chirurgia kosmetyczna</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Opieka zdrowotna poza USA</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Aparaty słuchowe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Opieka długoterminowa</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Większość rutynowych zabiegów pielęgnacji stóp</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Rutynowe zabiegi okulistyczne i większość okularów</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Rutynowe badania lekarskie</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Jeśli będziesz potrzebować tych usług, będziesz musiał zapłacić za nie sam, chyba że masz inne ubezpieczenie (w tym Medicaid) na pokrycie kosztów.  </a:t>
            </a:r>
            <a:endParaRPr lang="pl-PL" sz="2000" b="0" u="none" strike="noStrike">
              <a:solidFill>
                <a:srgbClr val="000000"/>
              </a:solidFill>
              <a:effectLst/>
              <a:uFillTx/>
              <a:latin typeface="Arial"/>
            </a:endParaRPr>
          </a:p>
        </p:txBody>
      </p:sp>
      <p:sp>
        <p:nvSpPr>
          <p:cNvPr id="770" name="PlaceHolder 3"/>
          <p:cNvSpPr>
            <a:spLocks noGrp="1"/>
          </p:cNvSpPr>
          <p:nvPr>
            <p:ph type="sldNum" idx="15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CEEF8997-7A6D-43B5-9153-D6C46D165A1F}" type="slidenum">
              <a:rPr lang="en-US" sz="1200" b="0" u="none" strike="noStrike">
                <a:solidFill>
                  <a:schemeClr val="dk1"/>
                </a:solidFill>
                <a:effectLst/>
                <a:uFillTx/>
                <a:latin typeface="+mn-lt"/>
                <a:ea typeface="+mn-ea"/>
              </a:rPr>
              <a:t>36</a:t>
            </a:fld>
            <a:endParaRPr lang="pl-PL" sz="1200" b="0" u="none" strike="noStrike">
              <a:solidFill>
                <a:srgbClr val="000000"/>
              </a:solidFill>
              <a:effectLst/>
              <a:uFillTx/>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PlaceHolder 1"/>
          <p:cNvSpPr>
            <a:spLocks noGrp="1" noRot="1" noChangeAspect="1"/>
          </p:cNvSpPr>
          <p:nvPr>
            <p:ph type="sldImg"/>
          </p:nvPr>
        </p:nvSpPr>
        <p:spPr>
          <a:xfrm>
            <a:off x="717480" y="1162080"/>
            <a:ext cx="5574960" cy="3136680"/>
          </a:xfrm>
          <a:prstGeom prst="rect">
            <a:avLst/>
          </a:prstGeom>
          <a:ln w="0">
            <a:noFill/>
          </a:ln>
        </p:spPr>
      </p:sp>
      <p:sp>
        <p:nvSpPr>
          <p:cNvPr id="77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Ubezpieczenie Medicare Supplement lub Medigap.</a:t>
            </a:r>
            <a:endParaRPr lang="pl-PL" sz="2000" b="0" u="none" strike="noStrike">
              <a:solidFill>
                <a:srgbClr val="000000"/>
              </a:solidFill>
              <a:effectLst/>
              <a:uFillTx/>
              <a:latin typeface="Arial"/>
            </a:endParaRPr>
          </a:p>
        </p:txBody>
      </p:sp>
      <p:sp>
        <p:nvSpPr>
          <p:cNvPr id="773" name="PlaceHolder 3"/>
          <p:cNvSpPr>
            <a:spLocks noGrp="1"/>
          </p:cNvSpPr>
          <p:nvPr>
            <p:ph type="sldNum" idx="15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6DE81269-7C35-4A97-8F60-161AF9785F74}" type="slidenum">
              <a:rPr lang="en-US" sz="1200" b="0" u="none" strike="noStrike">
                <a:solidFill>
                  <a:schemeClr val="dk1"/>
                </a:solidFill>
                <a:effectLst/>
                <a:uFillTx/>
                <a:latin typeface="+mn-lt"/>
                <a:ea typeface="+mn-ea"/>
              </a:rPr>
              <a:t>37</a:t>
            </a:fld>
            <a:endParaRPr lang="pl-PL" sz="1200" b="0" u="none" strike="noStrike">
              <a:solidFill>
                <a:srgbClr val="000000"/>
              </a:solidFill>
              <a:effectLst/>
              <a:uFillTx/>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PlaceHolder 1"/>
          <p:cNvSpPr>
            <a:spLocks noGrp="1" noRot="1" noChangeAspect="1"/>
          </p:cNvSpPr>
          <p:nvPr>
            <p:ph type="sldImg"/>
          </p:nvPr>
        </p:nvSpPr>
        <p:spPr>
          <a:xfrm>
            <a:off x="717480" y="1162080"/>
            <a:ext cx="5574960" cy="3136680"/>
          </a:xfrm>
          <a:prstGeom prst="rect">
            <a:avLst/>
          </a:prstGeom>
          <a:ln w="0">
            <a:noFill/>
          </a:ln>
        </p:spPr>
      </p:sp>
      <p:sp>
        <p:nvSpPr>
          <p:cNvPr id="77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marL="171360" indent="-171360">
              <a:lnSpc>
                <a:spcPct val="100000"/>
              </a:lnSpc>
              <a:buClr>
                <a:srgbClr val="000000"/>
              </a:buClr>
              <a:buFont typeface="Arial"/>
              <a:buChar char="•"/>
            </a:pPr>
            <a:r>
              <a:rPr lang="pl" sz="2000" b="0" u="none" strike="noStrike">
                <a:solidFill>
                  <a:srgbClr val="000000"/>
                </a:solidFill>
                <a:effectLst/>
                <a:uFillTx/>
                <a:latin typeface="Arial"/>
              </a:rPr>
              <a:t>Polisa ubezpieczeniowa Medicare Supplement (lub Medigap) to prywatne ubezpieczenie zatwierdzone i regulowane przez Commissioner of Insurance, które pomaga wypełnić luki w Original Medicare (takie jak dopłaty, współubezpieczenie i udział własny).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Aby wykupić polisę Medigap, należy posiadać Część A i Część B.</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Płacisz miesięczną składkę za polisę Medigap, a koszty zależą od firmy ubezpieczeniowej, wybranych opcjonalnych świadczeń, Twojego wieku i miejsca zamieszkania.</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Po opłaceniu przez Medicare części zatwierdzonych przez Medicare kwot na pokrycie kosztów opieki zdrowotnej, polisa Medigap opłaci swoją część.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Polisa Medigap nie obejmuje leków na receptę.</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Nie ma potrzeby dokonywania corocznego przeglądu ubezpieczenia.</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776" name="PlaceHolder 3"/>
          <p:cNvSpPr>
            <a:spLocks noGrp="1"/>
          </p:cNvSpPr>
          <p:nvPr>
            <p:ph type="sldNum" idx="15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285C4A0-D9C4-407B-A770-4C168DCEEDFC}" type="slidenum">
              <a:rPr lang="en-US" sz="1200" b="0" u="none" strike="noStrike">
                <a:solidFill>
                  <a:schemeClr val="dk1"/>
                </a:solidFill>
                <a:effectLst/>
                <a:uFillTx/>
                <a:latin typeface="+mn-lt"/>
                <a:ea typeface="+mn-ea"/>
              </a:rPr>
              <a:t>38</a:t>
            </a:fld>
            <a:endParaRPr lang="pl-PL" sz="1200" b="0" u="none" strike="noStrike">
              <a:solidFill>
                <a:srgbClr val="000000"/>
              </a:solidFill>
              <a:effectLst/>
              <a:uFillTx/>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PlaceHolder 1"/>
          <p:cNvSpPr>
            <a:spLocks noGrp="1" noRot="1" noChangeAspect="1"/>
          </p:cNvSpPr>
          <p:nvPr>
            <p:ph type="sldImg"/>
          </p:nvPr>
        </p:nvSpPr>
        <p:spPr>
          <a:xfrm>
            <a:off x="717480" y="1162080"/>
            <a:ext cx="5574960" cy="3136680"/>
          </a:xfrm>
          <a:prstGeom prst="rect">
            <a:avLst/>
          </a:prstGeom>
          <a:ln w="0">
            <a:noFill/>
          </a:ln>
        </p:spPr>
      </p:sp>
      <p:sp>
        <p:nvSpPr>
          <p:cNvPr id="77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Istnieją różne rodzaje Polis Medigap.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W przypadku Tradycyjnych Polis Medigap koszty mogą być oparte o:</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Osiągnięty wiek - gdy składki stają się wyższe wraz z osiągnięciem wyższych przedziałów wiekowych. LUB--</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Wiek emisji - składki są ustalane w wieku, w którym kupujesz polisę i nie wzrosną z powodu starzenia się. Składki mogą rosnąć z innych powodów i mogą rosnąć każdego roku z powodu korekty kosztów utrzymania.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Istnieją również Polisy podziału kosztów,</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Polisy z wysokim udziałem własnym, oraz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Polisy Medicare Select</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Aby uzyskać więcej informacji, można poprosić o Publikację w biurze WI Office of the Commissioner of Insurance:  "WI Guide to Health Insurance for People with Medicare" lub można ją sprawdzić na tej stronie internetowej.  (Te informacje kontaktowe zostaną udostępnione na późniejszym slajdzie). </a:t>
            </a:r>
            <a:endParaRPr lang="pl-PL" sz="2000" b="0" u="none" strike="noStrike">
              <a:solidFill>
                <a:srgbClr val="000000"/>
              </a:solidFill>
              <a:effectLst/>
              <a:uFillTx/>
              <a:latin typeface="Arial"/>
            </a:endParaRPr>
          </a:p>
        </p:txBody>
      </p:sp>
      <p:sp>
        <p:nvSpPr>
          <p:cNvPr id="779" name="PlaceHolder 3"/>
          <p:cNvSpPr>
            <a:spLocks noGrp="1"/>
          </p:cNvSpPr>
          <p:nvPr>
            <p:ph type="sldNum" idx="15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4F211378-B0AB-4720-A0EA-3E754D778F05}" type="slidenum">
              <a:rPr lang="en-US" sz="1200" b="0" u="none" strike="noStrike">
                <a:solidFill>
                  <a:schemeClr val="dk1"/>
                </a:solidFill>
                <a:effectLst/>
                <a:uFillTx/>
                <a:latin typeface="+mn-lt"/>
                <a:ea typeface="+mn-ea"/>
              </a:rPr>
              <a:t>39</a:t>
            </a:fld>
            <a:endParaRPr lang="pl-PL" sz="1200" b="0" u="none" strike="noStrike">
              <a:solidFill>
                <a:srgbClr val="000000"/>
              </a:solidFill>
              <a:effectLst/>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PlaceHolder 1"/>
          <p:cNvSpPr>
            <a:spLocks noGrp="1" noRot="1" noChangeAspect="1"/>
          </p:cNvSpPr>
          <p:nvPr>
            <p:ph type="sldImg"/>
          </p:nvPr>
        </p:nvSpPr>
        <p:spPr>
          <a:xfrm>
            <a:off x="717550" y="1162050"/>
            <a:ext cx="5575300" cy="3136900"/>
          </a:xfrm>
          <a:prstGeom prst="rect">
            <a:avLst/>
          </a:prstGeom>
          <a:ln w="0">
            <a:noFill/>
          </a:ln>
        </p:spPr>
      </p:sp>
      <p:sp>
        <p:nvSpPr>
          <p:cNvPr id="67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Część 1, Rejestracja w Medicare. </a:t>
            </a:r>
            <a:endParaRPr lang="pl-PL" sz="2000" b="0" u="none" strike="noStrike">
              <a:solidFill>
                <a:srgbClr val="000000"/>
              </a:solidFill>
              <a:effectLst/>
              <a:uFillTx/>
              <a:latin typeface="Arial"/>
            </a:endParaRPr>
          </a:p>
        </p:txBody>
      </p:sp>
      <p:sp>
        <p:nvSpPr>
          <p:cNvPr id="674" name="PlaceHolder 3"/>
          <p:cNvSpPr>
            <a:spLocks noGrp="1"/>
          </p:cNvSpPr>
          <p:nvPr>
            <p:ph type="sldNum" idx="12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B6697AA0-C6A1-48BF-A752-A7241DE72179}" type="slidenum">
              <a:rPr lang="en-US" sz="1200" b="0" u="none" strike="noStrike">
                <a:solidFill>
                  <a:schemeClr val="dk1"/>
                </a:solidFill>
                <a:effectLst/>
                <a:uFillTx/>
                <a:latin typeface="+mn-lt"/>
                <a:ea typeface="+mn-ea"/>
              </a:rPr>
              <a:t>4</a:t>
            </a:fld>
            <a:endParaRPr lang="pl-PL" sz="1200" b="0" u="none" strike="noStrike">
              <a:solidFill>
                <a:srgbClr val="000000"/>
              </a:solidFill>
              <a:effectLst/>
              <a:uFillTx/>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PlaceHolder 1"/>
          <p:cNvSpPr>
            <a:spLocks noGrp="1" noRot="1" noChangeAspect="1"/>
          </p:cNvSpPr>
          <p:nvPr>
            <p:ph type="sldImg"/>
          </p:nvPr>
        </p:nvSpPr>
        <p:spPr>
          <a:xfrm>
            <a:off x="717480" y="1162080"/>
            <a:ext cx="5574960" cy="3136680"/>
          </a:xfrm>
          <a:prstGeom prst="rect">
            <a:avLst/>
          </a:prstGeom>
          <a:ln w="0">
            <a:noFill/>
          </a:ln>
        </p:spPr>
      </p:sp>
      <p:sp>
        <p:nvSpPr>
          <p:cNvPr id="78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181"/>
              </a:spcBef>
              <a:buNone/>
            </a:pPr>
            <a:r>
              <a:rPr lang="pl" sz="2000" b="1" u="none" strike="noStrike">
                <a:solidFill>
                  <a:srgbClr val="000000"/>
                </a:solidFill>
                <a:effectLst/>
                <a:uFillTx/>
                <a:latin typeface="Arial"/>
              </a:rPr>
              <a:t>Świadczenia podstawowe w ramach polisy Medigap</a:t>
            </a:r>
            <a:r>
              <a:rPr lang="pl" sz="2000" b="0" u="none" strike="noStrike">
                <a:solidFill>
                  <a:srgbClr val="000000"/>
                </a:solidFill>
                <a:effectLst/>
                <a:uFillTx/>
                <a:latin typeface="Arial"/>
              </a:rPr>
              <a:t>Obejmują pokrycie 20% współubezpieczenia po Medicare Część B dla większości usług, pokrywają współpłatności Części A za hospitalizację i wykwalifikowaną opiekę pielęgniarską, dodatkową opiekę psychiatryczną, pierwsze 3 litra krwi (w razie potrzeby) i 40 dodatkowych wizyt w ramach domowej opieki zdrowotnej.</a:t>
            </a:r>
            <a:endParaRPr lang="pl-PL" sz="2000" b="0" u="none" strike="noStrike">
              <a:solidFill>
                <a:srgbClr val="000000"/>
              </a:solidFill>
              <a:effectLst/>
              <a:uFillTx/>
              <a:latin typeface="Arial"/>
            </a:endParaRPr>
          </a:p>
          <a:p>
            <a:pPr indent="0">
              <a:lnSpc>
                <a:spcPct val="100000"/>
              </a:lnSpc>
              <a:spcBef>
                <a:spcPts val="119"/>
              </a:spcBef>
              <a:buNone/>
            </a:pPr>
            <a:endParaRPr lang="pl-PL" sz="800" b="0" u="none" strike="noStrike">
              <a:solidFill>
                <a:srgbClr val="000000"/>
              </a:solidFill>
              <a:effectLst/>
              <a:uFillTx/>
              <a:latin typeface="Arial"/>
            </a:endParaRPr>
          </a:p>
          <a:p>
            <a:pPr indent="0">
              <a:lnSpc>
                <a:spcPct val="100000"/>
              </a:lnSpc>
              <a:spcBef>
                <a:spcPts val="181"/>
              </a:spcBef>
              <a:buNone/>
            </a:pPr>
            <a:r>
              <a:rPr lang="pl" sz="2000" b="1" u="none" strike="noStrike">
                <a:solidFill>
                  <a:srgbClr val="000000"/>
                </a:solidFill>
                <a:effectLst/>
                <a:uFillTx/>
                <a:latin typeface="Arial"/>
              </a:rPr>
              <a:t>Wszystkie polisy Medigap sprzedawane w stanie Wisconsin muszą obejmować kilka dodatkowych świadczeń:</a:t>
            </a:r>
            <a:r>
              <a:rPr lang="pl" sz="2000" b="0" u="none" strike="noStrike">
                <a:solidFill>
                  <a:srgbClr val="000000"/>
                </a:solidFill>
                <a:effectLst/>
                <a:uFillTx/>
                <a:latin typeface="Arial"/>
              </a:rPr>
              <a:t> Obejmuje to zwykły/zwyczajowy koszt opieki chiropraktycznej nieobjętej ubezpieczeniem Medicare, a także pokrycie 30-dniowego pobytu w wykwalifikowanej placówce opiekuńczej nieobjętej ubezpieczeniem Medicare, bez konieczności wcześniejszej hospitalizacji.</a:t>
            </a:r>
            <a:endParaRPr lang="pl-PL" sz="2000" b="0" u="none" strike="noStrike">
              <a:solidFill>
                <a:srgbClr val="000000"/>
              </a:solidFill>
              <a:effectLst/>
              <a:uFillTx/>
              <a:latin typeface="Arial"/>
            </a:endParaRPr>
          </a:p>
          <a:p>
            <a:pPr indent="0">
              <a:lnSpc>
                <a:spcPct val="100000"/>
              </a:lnSpc>
              <a:spcBef>
                <a:spcPts val="119"/>
              </a:spcBef>
              <a:buNone/>
            </a:pPr>
            <a:endParaRPr lang="pl-PL" sz="8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Świadczenia wymagane w Wisconsin mają zastosowanie tylko do polis, które zostały </a:t>
            </a:r>
            <a:r>
              <a:rPr lang="pl" sz="2000" b="0" i="1" u="none" strike="noStrike">
                <a:solidFill>
                  <a:srgbClr val="000000"/>
                </a:solidFill>
                <a:effectLst/>
                <a:uFillTx/>
                <a:latin typeface="Arial"/>
              </a:rPr>
              <a:t>wystawione </a:t>
            </a:r>
            <a:r>
              <a:rPr lang="pl" sz="2000" b="0" u="none" strike="noStrike">
                <a:solidFill>
                  <a:srgbClr val="000000"/>
                </a:solidFill>
                <a:effectLst/>
                <a:uFillTx/>
                <a:latin typeface="Arial"/>
              </a:rPr>
              <a:t>w stanie Wisconsin.</a:t>
            </a:r>
            <a:endParaRPr lang="pl-PL" sz="2000" b="0" u="none" strike="noStrike">
              <a:solidFill>
                <a:srgbClr val="000000"/>
              </a:solidFill>
              <a:effectLst/>
              <a:uFillTx/>
              <a:latin typeface="Arial"/>
            </a:endParaRPr>
          </a:p>
        </p:txBody>
      </p:sp>
      <p:sp>
        <p:nvSpPr>
          <p:cNvPr id="782" name="PlaceHolder 3"/>
          <p:cNvSpPr>
            <a:spLocks noGrp="1"/>
          </p:cNvSpPr>
          <p:nvPr>
            <p:ph type="sldNum" idx="15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E4AACB2-A2A1-40CE-9B1F-1EB250FBF483}" type="slidenum">
              <a:rPr lang="en-US" sz="1200" b="0" u="none" strike="noStrike">
                <a:solidFill>
                  <a:schemeClr val="dk1"/>
                </a:solidFill>
                <a:effectLst/>
                <a:uFillTx/>
                <a:latin typeface="+mn-lt"/>
                <a:ea typeface="+mn-ea"/>
              </a:rPr>
              <a:t>40</a:t>
            </a:fld>
            <a:endParaRPr lang="pl-PL" sz="1200" b="0" u="none" strike="noStrike">
              <a:solidFill>
                <a:srgbClr val="000000"/>
              </a:solidFill>
              <a:effectLst/>
              <a:uFillTx/>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PlaceHolder 1"/>
          <p:cNvSpPr>
            <a:spLocks noGrp="1" noRot="1" noChangeAspect="1"/>
          </p:cNvSpPr>
          <p:nvPr>
            <p:ph type="sldImg"/>
          </p:nvPr>
        </p:nvSpPr>
        <p:spPr>
          <a:xfrm>
            <a:off x="717480" y="1162080"/>
            <a:ext cx="5574960" cy="3136680"/>
          </a:xfrm>
          <a:prstGeom prst="rect">
            <a:avLst/>
          </a:prstGeom>
          <a:ln w="0">
            <a:noFill/>
          </a:ln>
        </p:spPr>
      </p:sp>
      <p:sp>
        <p:nvSpPr>
          <p:cNvPr id="78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Ważne jest, aby zdecydować, które "Opcjonalne dodatki" lub Dodatkowe świadczenia mogą być zainteresowane zakupem polisy Medigap.</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Jeśli skorzystasz z opcji udziału własnego w Części A, udział własny zostanie pokryty z polisy Medigap.</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Możesz także zdecydować, czy chcesz, aby dodatki do Części B obejmowały udział własny, dopłaty lub nadpłaty, dodatkową opiekę zdrowotną w domu lub nieplanowane podróże zagraniczne.  Należy pamiętać, że od 1 stycznia 2020 r. dodatek z tytułu udziału własnego w Części B nie jest już dostępny dla osób nowo kwalifikujących się do Medicare. Jest on nadal dostępny dla osób, które kwalifikowały się przed 1 stycznia 2020 r.).</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Przed porównaniem kosztów różnych polis, upewnij się, które z nich chcesz wykupić.</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785" name="PlaceHolder 3"/>
          <p:cNvSpPr>
            <a:spLocks noGrp="1"/>
          </p:cNvSpPr>
          <p:nvPr>
            <p:ph type="sldNum" idx="15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7A716FE8-6122-4396-933E-225AE9F9A028}" type="slidenum">
              <a:rPr lang="en-US" sz="1200" b="0" u="none" strike="noStrike">
                <a:solidFill>
                  <a:schemeClr val="dk1"/>
                </a:solidFill>
                <a:effectLst/>
                <a:uFillTx/>
                <a:latin typeface="+mn-lt"/>
                <a:ea typeface="+mn-ea"/>
              </a:rPr>
              <a:t>41</a:t>
            </a:fld>
            <a:endParaRPr lang="pl-PL" sz="1200" b="0" u="none" strike="noStrike">
              <a:solidFill>
                <a:srgbClr val="000000"/>
              </a:solidFill>
              <a:effectLst/>
              <a:uFillTx/>
              <a:latin typeface="Times New Roman"/>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PlaceHolder 1"/>
          <p:cNvSpPr>
            <a:spLocks noGrp="1" noRot="1" noChangeAspect="1"/>
          </p:cNvSpPr>
          <p:nvPr>
            <p:ph type="sldImg"/>
          </p:nvPr>
        </p:nvSpPr>
        <p:spPr>
          <a:xfrm>
            <a:off x="717480" y="1162080"/>
            <a:ext cx="5574960" cy="3136680"/>
          </a:xfrm>
          <a:prstGeom prst="rect">
            <a:avLst/>
          </a:prstGeom>
          <a:ln w="0">
            <a:noFill/>
          </a:ln>
        </p:spPr>
      </p:sp>
      <p:sp>
        <p:nvSpPr>
          <p:cNvPr id="78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Oto kroki, które należy podjąć, jeśli jesteś zainteresowany zakupem polisy Medigap:</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343080" indent="-343080">
              <a:lnSpc>
                <a:spcPct val="100000"/>
              </a:lnSpc>
              <a:spcAft>
                <a:spcPts val="1199"/>
              </a:spcAft>
              <a:buClr>
                <a:srgbClr val="000000"/>
              </a:buClr>
              <a:buFont typeface="Wingdings" charset="2"/>
              <a:buChar char=""/>
            </a:pPr>
            <a:r>
              <a:rPr lang="pl" sz="1200" b="0" u="none" strike="noStrike">
                <a:solidFill>
                  <a:srgbClr val="000000"/>
                </a:solidFill>
                <a:effectLst/>
                <a:uFillTx/>
                <a:latin typeface="Arial"/>
              </a:rPr>
              <a:t>KROK 1:	Zdecyduj, które świadczenia (lub Dodatki) chcesz uzyskać.</a:t>
            </a:r>
            <a:endParaRPr lang="pl-PL" sz="1200" b="0" u="none" strike="noStrike">
              <a:solidFill>
                <a:srgbClr val="000000"/>
              </a:solidFill>
              <a:effectLst/>
              <a:uFillTx/>
              <a:latin typeface="Arial"/>
            </a:endParaRPr>
          </a:p>
          <a:p>
            <a:pPr marL="343080" indent="-343080">
              <a:lnSpc>
                <a:spcPct val="100000"/>
              </a:lnSpc>
              <a:spcAft>
                <a:spcPts val="1199"/>
              </a:spcAft>
              <a:buClr>
                <a:srgbClr val="000000"/>
              </a:buClr>
              <a:buFont typeface="Wingdings" charset="2"/>
              <a:buChar char=""/>
            </a:pPr>
            <a:r>
              <a:rPr lang="pl" sz="1200" b="0" u="none" strike="noStrike">
                <a:solidFill>
                  <a:srgbClr val="000000"/>
                </a:solidFill>
                <a:effectLst/>
                <a:uFillTx/>
                <a:latin typeface="Arial"/>
              </a:rPr>
              <a:t>KROK 2: 	Dowiedz się, które firmy ubezpieczeniowe sprzedają polisy Medigap w Twoim stanie. </a:t>
            </a:r>
            <a:endParaRPr lang="pl-PL" sz="1200" b="0" u="none" strike="noStrike">
              <a:solidFill>
                <a:srgbClr val="000000"/>
              </a:solidFill>
              <a:effectLst/>
              <a:uFillTx/>
              <a:latin typeface="Arial"/>
            </a:endParaRPr>
          </a:p>
          <a:p>
            <a:pPr marL="343080" indent="-343080">
              <a:lnSpc>
                <a:spcPct val="100000"/>
              </a:lnSpc>
              <a:spcAft>
                <a:spcPts val="1199"/>
              </a:spcAft>
              <a:buClr>
                <a:srgbClr val="000000"/>
              </a:buClr>
              <a:buFont typeface="Wingdings" charset="2"/>
              <a:buChar char=""/>
            </a:pPr>
            <a:r>
              <a:rPr lang="pl" sz="1200" b="0" u="none" strike="noStrike">
                <a:solidFill>
                  <a:srgbClr val="000000"/>
                </a:solidFill>
                <a:effectLst/>
                <a:uFillTx/>
                <a:latin typeface="Arial"/>
              </a:rPr>
              <a:t>KROK 3: 	Zadzwoń do firm ubezpieczeniowych, które sprzedają polisy Medigap i porównaj koszty.</a:t>
            </a:r>
            <a:endParaRPr lang="pl-PL" sz="1200" b="0" u="none" strike="noStrike">
              <a:solidFill>
                <a:srgbClr val="000000"/>
              </a:solidFill>
              <a:effectLst/>
              <a:uFillTx/>
              <a:latin typeface="Arial"/>
            </a:endParaRPr>
          </a:p>
          <a:p>
            <a:pPr marL="343080" indent="-343080">
              <a:lnSpc>
                <a:spcPct val="100000"/>
              </a:lnSpc>
              <a:buClr>
                <a:srgbClr val="000000"/>
              </a:buClr>
              <a:buFont typeface="Wingdings" charset="2"/>
              <a:buChar char=""/>
            </a:pPr>
            <a:r>
              <a:rPr lang="pl" sz="1200" b="0" u="none" strike="noStrike">
                <a:solidFill>
                  <a:srgbClr val="000000"/>
                </a:solidFill>
                <a:effectLst/>
                <a:uFillTx/>
                <a:latin typeface="Arial"/>
              </a:rPr>
              <a:t>KROK 4:	Wykup polisę Medigap. </a:t>
            </a:r>
            <a:endParaRPr lang="pl-PL" sz="1200" b="0" u="none" strike="noStrike">
              <a:solidFill>
                <a:srgbClr val="000000"/>
              </a:solidFill>
              <a:effectLst/>
              <a:uFillTx/>
              <a:latin typeface="Arial"/>
            </a:endParaRPr>
          </a:p>
          <a:p>
            <a:pPr indent="0">
              <a:lnSpc>
                <a:spcPct val="100000"/>
              </a:lnSpc>
              <a:buNone/>
            </a:pPr>
            <a:endParaRPr lang="pl-PL" sz="1200" b="0" u="none" strike="noStrike">
              <a:solidFill>
                <a:srgbClr val="000000"/>
              </a:solidFill>
              <a:effectLst/>
              <a:uFillTx/>
              <a:latin typeface="Arial"/>
            </a:endParaRPr>
          </a:p>
        </p:txBody>
      </p:sp>
      <p:sp>
        <p:nvSpPr>
          <p:cNvPr id="788" name="PlaceHolder 3"/>
          <p:cNvSpPr>
            <a:spLocks noGrp="1"/>
          </p:cNvSpPr>
          <p:nvPr>
            <p:ph type="sldNum" idx="15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856E0F5-B60A-441E-AEA1-00F68696F5DB}" type="slidenum">
              <a:rPr lang="en-US" sz="1200" b="0" u="none" strike="noStrike">
                <a:solidFill>
                  <a:schemeClr val="dk1"/>
                </a:solidFill>
                <a:effectLst/>
                <a:uFillTx/>
                <a:latin typeface="+mn-lt"/>
                <a:ea typeface="+mn-ea"/>
              </a:rPr>
              <a:t>42</a:t>
            </a:fld>
            <a:endParaRPr lang="pl-PL" sz="1200" b="0" u="none" strike="noStrike">
              <a:solidFill>
                <a:srgbClr val="000000"/>
              </a:solidFill>
              <a:effectLst/>
              <a:uFillTx/>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PlaceHolder 1"/>
          <p:cNvSpPr>
            <a:spLocks noGrp="1" noRot="1" noChangeAspect="1"/>
          </p:cNvSpPr>
          <p:nvPr>
            <p:ph type="sldImg"/>
          </p:nvPr>
        </p:nvSpPr>
        <p:spPr>
          <a:xfrm>
            <a:off x="717550" y="1162050"/>
            <a:ext cx="5575300" cy="3136900"/>
          </a:xfrm>
          <a:prstGeom prst="rect">
            <a:avLst/>
          </a:prstGeom>
          <a:ln w="0">
            <a:noFill/>
          </a:ln>
        </p:spPr>
      </p:sp>
      <p:sp>
        <p:nvSpPr>
          <p:cNvPr id="79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641"/>
              </a:spcBef>
              <a:buNone/>
              <a:tabLst>
                <a:tab pos="659160" algn="r"/>
              </a:tabLst>
            </a:pPr>
            <a:r>
              <a:rPr lang="pl" sz="2000" b="0" u="none" strike="noStrike">
                <a:solidFill>
                  <a:srgbClr val="000000"/>
                </a:solidFill>
                <a:effectLst/>
                <a:uFillTx/>
                <a:latin typeface="Arial"/>
                <a:ea typeface="Times New Roman"/>
              </a:rPr>
              <a:t>Najlepszym momentem na zakup polisy Medigap jest Okres rejestracji otwartej Medigap. Okres ten trwa 6 miesięcy i rozpoczyna się pierwszego dnia miesiąca, w którym ukończyłeś 65 lat </a:t>
            </a:r>
            <a:r>
              <a:rPr lang="pl" sz="2000" b="1" u="sng" strike="noStrike">
                <a:solidFill>
                  <a:srgbClr val="000000"/>
                </a:solidFill>
                <a:effectLst/>
                <a:uFillTx/>
                <a:latin typeface="Arial"/>
                <a:ea typeface="Times New Roman"/>
              </a:rPr>
              <a:t>i </a:t>
            </a:r>
            <a:r>
              <a:rPr lang="pl" sz="2000" b="0" u="none" strike="noStrike">
                <a:solidFill>
                  <a:srgbClr val="000000"/>
                </a:solidFill>
                <a:effectLst/>
                <a:uFillTx/>
                <a:latin typeface="Arial"/>
                <a:ea typeface="Times New Roman"/>
              </a:rPr>
              <a:t>jesteś zapisany do Medicare Część B. Jeśli złożysz wniosek w okresie Medigap OEP, jest to uważane za "Okres gwarantowanej emisji" i możesz wykupić dowolną polisę Medigap sprzedawaną przez firmę, nawet jeśli masz problemy zdrowotne, za taką samą cenę jak osoby o dobrym zdrowiu. Jeśli nie wykupisz planu w ciągu 6-miesięcznego okresu OEP, firmy ubezpieczeniowe mogą odmówić ubezpieczenia na podstawie Twojego stanu zdrowia.</a:t>
            </a:r>
            <a:endParaRPr lang="pl-PL" sz="2000" b="0" u="none" strike="noStrike">
              <a:solidFill>
                <a:srgbClr val="000000"/>
              </a:solidFill>
              <a:effectLst/>
              <a:uFillTx/>
              <a:latin typeface="Arial"/>
            </a:endParaRPr>
          </a:p>
          <a:p>
            <a:pPr indent="0">
              <a:lnSpc>
                <a:spcPct val="100000"/>
              </a:lnSpc>
              <a:spcBef>
                <a:spcPts val="641"/>
              </a:spcBef>
              <a:buNone/>
              <a:tabLst>
                <a:tab pos="659160" algn="r"/>
              </a:tabLst>
            </a:pPr>
            <a:endParaRPr lang="pl-PL" sz="2000" b="0" u="none" strike="noStrike">
              <a:solidFill>
                <a:srgbClr val="000000"/>
              </a:solidFill>
              <a:effectLst/>
              <a:uFillTx/>
              <a:latin typeface="Arial"/>
            </a:endParaRPr>
          </a:p>
          <a:p>
            <a:pPr indent="0">
              <a:lnSpc>
                <a:spcPct val="100000"/>
              </a:lnSpc>
              <a:spcBef>
                <a:spcPts val="641"/>
              </a:spcBef>
              <a:buNone/>
              <a:tabLst>
                <a:tab pos="659160" algn="r"/>
              </a:tabLst>
            </a:pPr>
            <a:r>
              <a:rPr lang="pl" sz="2000" b="0" u="none" strike="noStrike">
                <a:solidFill>
                  <a:srgbClr val="000000"/>
                </a:solidFill>
                <a:effectLst/>
                <a:uFillTx/>
                <a:latin typeface="Arial"/>
                <a:ea typeface="Times New Roman"/>
              </a:rPr>
              <a:t>Chociaż firma ubezpieczeniowa nie może zmusić Cię  do czekania na rozpoczęcie </a:t>
            </a:r>
            <a:r>
              <a:rPr lang="pl" sz="2000" b="1" u="none" strike="noStrike">
                <a:solidFill>
                  <a:srgbClr val="000000"/>
                </a:solidFill>
                <a:effectLst/>
                <a:uFillTx/>
                <a:latin typeface="Arial"/>
                <a:ea typeface="Times New Roman"/>
              </a:rPr>
              <a:t>ochrony ubezpieczeniowej</a:t>
            </a:r>
            <a:r>
              <a:rPr lang="pl" sz="2000" b="0" u="none" strike="noStrike">
                <a:solidFill>
                  <a:srgbClr val="000000"/>
                </a:solidFill>
                <a:effectLst/>
                <a:uFillTx/>
                <a:latin typeface="Arial"/>
                <a:ea typeface="Times New Roman"/>
              </a:rPr>
              <a:t>, może być w stanie zmusić cię do czekania na ochronę związaną z wcześniejszym stanem zdrowia. Pamiętaj, że w przypadku usług objętych ubezpieczeniem Medicare, Original Medicare nadal będzie obejmować ochronę w danym stanie zdrowia, nawet jeśli polisa Medigap nie pokryje Twoich wydatków bieżących. Polisę Medigap można wykupić za każdym razem, gdy firma ubezpieczeniowa chce ją sprzedać. </a:t>
            </a:r>
            <a:endParaRPr lang="pl-PL" sz="2000" b="0" u="none" strike="noStrike">
              <a:solidFill>
                <a:srgbClr val="000000"/>
              </a:solidFill>
              <a:effectLst/>
              <a:uFillTx/>
              <a:latin typeface="Arial"/>
            </a:endParaRPr>
          </a:p>
          <a:p>
            <a:pPr indent="0">
              <a:lnSpc>
                <a:spcPct val="100000"/>
              </a:lnSpc>
              <a:buNone/>
              <a:tabLst>
                <a:tab pos="659160" algn="r"/>
              </a:tabLst>
            </a:pPr>
            <a:endParaRPr lang="pl-PL" sz="2000" b="0" u="none" strike="noStrike">
              <a:solidFill>
                <a:srgbClr val="000000"/>
              </a:solidFill>
              <a:effectLst/>
              <a:uFillTx/>
              <a:latin typeface="Arial"/>
            </a:endParaRPr>
          </a:p>
        </p:txBody>
      </p:sp>
      <p:sp>
        <p:nvSpPr>
          <p:cNvPr id="791" name="PlaceHolder 3"/>
          <p:cNvSpPr>
            <a:spLocks noGrp="1"/>
          </p:cNvSpPr>
          <p:nvPr>
            <p:ph type="sldNum" idx="16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E6CFD0E8-8031-4849-BEC4-63CE3D8C903C}" type="slidenum">
              <a:rPr lang="en-US" sz="1200" b="0" u="none" strike="noStrike">
                <a:solidFill>
                  <a:schemeClr val="dk1"/>
                </a:solidFill>
                <a:effectLst/>
                <a:uFillTx/>
                <a:latin typeface="+mn-lt"/>
                <a:ea typeface="+mn-ea"/>
              </a:rPr>
              <a:t>43</a:t>
            </a:fld>
            <a:endParaRPr lang="pl-PL" sz="1200" b="0" u="none" strike="noStrike">
              <a:solidFill>
                <a:srgbClr val="000000"/>
              </a:solidFill>
              <a:effectLst/>
              <a:uFillTx/>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PlaceHolder 1"/>
          <p:cNvSpPr>
            <a:spLocks noGrp="1" noRot="1" noChangeAspect="1"/>
          </p:cNvSpPr>
          <p:nvPr>
            <p:ph type="sldImg"/>
          </p:nvPr>
        </p:nvSpPr>
        <p:spPr>
          <a:xfrm>
            <a:off x="717480" y="1162080"/>
            <a:ext cx="5574960" cy="3136680"/>
          </a:xfrm>
          <a:prstGeom prst="rect">
            <a:avLst/>
          </a:prstGeom>
          <a:ln w="0">
            <a:noFill/>
          </a:ln>
        </p:spPr>
      </p:sp>
      <p:sp>
        <p:nvSpPr>
          <p:cNvPr id="79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Pamiętasz zasady dotyczące opóźniania Części B?  Jeśli opóźnisz rejestrację do Części B, ponieważ Ty lub Twój współmałżonek nadal pracujecie i posiadacie grupowe ubezpieczenie zdrowotne oparte na tym zatrudnieniu, Twój Medigap OEP również zostanie opóźniony do czasu zarejestrowania się do Części B.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Po zakończeniu okresu ubezpieczenia lub zakończeniu okresu zatrudnienia i zarejestrowaniu się do Części B rozpoczyna się 6-miesięczny okres Medigap OEP.</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Osoby, które mogą korzystać z Medicare z powodu niepełnosprawności, otrzymają drugi OEP po ukończeniu 65. roku życia. </a:t>
            </a:r>
            <a:endParaRPr lang="pl-PL" sz="2000" b="0" u="none" strike="noStrike">
              <a:solidFill>
                <a:srgbClr val="000000"/>
              </a:solidFill>
              <a:effectLst/>
              <a:uFillTx/>
              <a:latin typeface="Arial"/>
            </a:endParaRPr>
          </a:p>
        </p:txBody>
      </p:sp>
      <p:sp>
        <p:nvSpPr>
          <p:cNvPr id="794" name="PlaceHolder 3"/>
          <p:cNvSpPr>
            <a:spLocks noGrp="1"/>
          </p:cNvSpPr>
          <p:nvPr>
            <p:ph type="sldNum" idx="16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9CE63E1-2ED9-4222-B738-01F49CDCF4FB}" type="slidenum">
              <a:rPr lang="en-US" sz="1200" b="0" u="none" strike="noStrike">
                <a:solidFill>
                  <a:schemeClr val="dk1"/>
                </a:solidFill>
                <a:effectLst/>
                <a:uFillTx/>
                <a:latin typeface="+mn-lt"/>
                <a:ea typeface="+mn-ea"/>
              </a:rPr>
              <a:t>44</a:t>
            </a:fld>
            <a:endParaRPr lang="pl-PL" sz="1200" b="0" u="none" strike="noStrike">
              <a:solidFill>
                <a:srgbClr val="000000"/>
              </a:solidFill>
              <a:effectLst/>
              <a:uFillTx/>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PlaceHolder 1"/>
          <p:cNvSpPr>
            <a:spLocks noGrp="1" noRot="1" noChangeAspect="1"/>
          </p:cNvSpPr>
          <p:nvPr>
            <p:ph type="sldImg"/>
          </p:nvPr>
        </p:nvSpPr>
        <p:spPr>
          <a:xfrm>
            <a:off x="717480" y="1162080"/>
            <a:ext cx="5574960" cy="3136680"/>
          </a:xfrm>
          <a:prstGeom prst="rect">
            <a:avLst/>
          </a:prstGeom>
          <a:ln w="0">
            <a:noFill/>
          </a:ln>
        </p:spPr>
      </p:sp>
      <p:sp>
        <p:nvSpPr>
          <p:cNvPr id="79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Są to inne sytuacje, w których można otrzymać Gwarancję emisji (i nie otrzymać odmowy) polisy Medigap:</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Twój plan Medicare Advantage kończy się lub przestaje zapewniać opiekę w Twoim obszarze usług.</a:t>
            </a:r>
            <a:endParaRPr lang="pl-PL" sz="20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W przypadku przeprowadzki poza obszar objęty planem.</a:t>
            </a:r>
            <a:endParaRPr lang="pl-PL" sz="20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Jeśli Twój plan grupowej opieki zdrowotnej zapewniany przez pracodawcę kończy świadczenie części lub całości zakresu ubezpieczenia.  </a:t>
            </a:r>
            <a:endParaRPr lang="pl-PL" sz="20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Jeśli koszt planu grupowej opieki zdrowotnej zapewniany przez pracodawcę wzrasta o ponad 25% w ciągu jednego 12-miesięcznego okresu.</a:t>
            </a:r>
            <a:endParaRPr lang="pl-PL" sz="20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Jeśli jesteś w Okresie próbnym planu Medicare Advantage.  </a:t>
            </a:r>
            <a:r>
              <a:rPr lang="pl" sz="2000" b="0" i="1" u="none" strike="noStrike">
                <a:solidFill>
                  <a:srgbClr val="000000"/>
                </a:solidFill>
                <a:effectLst/>
                <a:uFillTx/>
                <a:latin typeface="Arial"/>
              </a:rPr>
              <a:t>(Jest to okres 12 miesięcy przy pierwszym przystąpieniu do planu MA).  Otrzymujesz tylko 1 okres próbny w życiu).</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Aby uzyskać Gwarancję wystawienia polisy Medigap, należy złożyć wniosek w ciągu 63 dni od zakończenia okresu innego ubezpieczenia.</a:t>
            </a:r>
            <a:endParaRPr lang="pl-PL" sz="2000" b="0" u="none" strike="noStrike">
              <a:solidFill>
                <a:srgbClr val="000000"/>
              </a:solidFill>
              <a:effectLst/>
              <a:uFillTx/>
              <a:latin typeface="Arial"/>
            </a:endParaRPr>
          </a:p>
        </p:txBody>
      </p:sp>
      <p:sp>
        <p:nvSpPr>
          <p:cNvPr id="797" name="PlaceHolder 3"/>
          <p:cNvSpPr>
            <a:spLocks noGrp="1"/>
          </p:cNvSpPr>
          <p:nvPr>
            <p:ph type="sldNum" idx="16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6C76E800-303B-48B1-809F-17E3B3A9516A}" type="slidenum">
              <a:rPr lang="en-US" sz="1200" b="0" u="none" strike="noStrike">
                <a:solidFill>
                  <a:schemeClr val="dk1"/>
                </a:solidFill>
                <a:effectLst/>
                <a:uFillTx/>
                <a:latin typeface="+mn-lt"/>
                <a:ea typeface="+mn-ea"/>
              </a:rPr>
              <a:t>45</a:t>
            </a:fld>
            <a:endParaRPr lang="pl-PL" sz="1200" b="0" u="none" strike="noStrike">
              <a:solidFill>
                <a:srgbClr val="000000"/>
              </a:solidFill>
              <a:effectLst/>
              <a:uFillTx/>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PlaceHolder 1"/>
          <p:cNvSpPr>
            <a:spLocks noGrp="1" noRot="1" noChangeAspect="1"/>
          </p:cNvSpPr>
          <p:nvPr>
            <p:ph type="sldImg"/>
          </p:nvPr>
        </p:nvSpPr>
        <p:spPr>
          <a:xfrm>
            <a:off x="717480" y="1162080"/>
            <a:ext cx="5574960" cy="3136680"/>
          </a:xfrm>
          <a:prstGeom prst="rect">
            <a:avLst/>
          </a:prstGeom>
          <a:ln w="0">
            <a:noFill/>
          </a:ln>
        </p:spPr>
      </p:sp>
      <p:sp>
        <p:nvSpPr>
          <p:cNvPr id="79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Jeśli masz pytania lub chcesz uzyskać więcej informacji na temat polis Medigap, możesz skontaktować się z Infolinią WI Medigap pod numerem 1-800-242-1060.</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Aby uzyskać informacje lub otrzymać publikacje na temat zatwierdzonych polis WI, należy skontaktować się z WI Commissioner of Insurance pod numerem 1-800-236-8517 lub znaleźć je online pod adresem: oci.wi.gov.</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Można również zadzwonić do Medicare pod numer 1-800-633-4227 lub odwiedzić stronę internetową Medicare pod adresem www.medicare.gov.</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800" name="PlaceHolder 3"/>
          <p:cNvSpPr>
            <a:spLocks noGrp="1"/>
          </p:cNvSpPr>
          <p:nvPr>
            <p:ph type="sldNum" idx="16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AFA3D305-494E-4E4A-8D43-C336799E7491}" type="slidenum">
              <a:rPr lang="en-US" sz="1200" b="0" u="none" strike="noStrike">
                <a:solidFill>
                  <a:schemeClr val="dk1"/>
                </a:solidFill>
                <a:effectLst/>
                <a:uFillTx/>
                <a:latin typeface="+mn-lt"/>
                <a:ea typeface="+mn-ea"/>
              </a:rPr>
              <a:t>46</a:t>
            </a:fld>
            <a:endParaRPr lang="pl-PL" sz="1200" b="0" u="none" strike="noStrike">
              <a:solidFill>
                <a:srgbClr val="000000"/>
              </a:solidFill>
              <a:effectLst/>
              <a:uFillTx/>
              <a:latin typeface="Times New Roman"/>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PlaceHolder 1"/>
          <p:cNvSpPr>
            <a:spLocks noGrp="1" noRot="1" noChangeAspect="1"/>
          </p:cNvSpPr>
          <p:nvPr>
            <p:ph type="sldImg"/>
          </p:nvPr>
        </p:nvSpPr>
        <p:spPr>
          <a:xfrm>
            <a:off x="717480" y="1162080"/>
            <a:ext cx="5574960" cy="3136680"/>
          </a:xfrm>
          <a:prstGeom prst="rect">
            <a:avLst/>
          </a:prstGeom>
          <a:ln w="0">
            <a:noFill/>
          </a:ln>
        </p:spPr>
      </p:sp>
      <p:sp>
        <p:nvSpPr>
          <p:cNvPr id="80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Na tym kończy się Część 1 programu Witamy w Medicare.  Mamy nadzieję, że te informacje były pomocne. W następnej części tej serii omówione zostaną podstawy Medicare, w tym Części A i B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Niniejsza prezentacja została przygotowana przez Wisconsin State Health Insurance Assistance Program lub SHIP, lokalną służbę publiczną, która zapewnia bezpłatną i bezstronną pomoc osobom z ubezpieczeniem Medicare. Jeśli masz pytania dotyczące Medicare, zadzwoń na jedną z naszych bezpłatnych infolinii lub skontaktuj się z lokalnym doradcą SHIP Medicare już dziś. Nie musisz robić tego sam! </a:t>
            </a:r>
            <a:endParaRPr lang="pl-PL" sz="2000" b="0" u="none" strike="noStrike">
              <a:solidFill>
                <a:srgbClr val="000000"/>
              </a:solidFill>
              <a:effectLst/>
              <a:uFillTx/>
              <a:latin typeface="Arial"/>
            </a:endParaRPr>
          </a:p>
        </p:txBody>
      </p:sp>
      <p:sp>
        <p:nvSpPr>
          <p:cNvPr id="803" name="PlaceHolder 3"/>
          <p:cNvSpPr>
            <a:spLocks noGrp="1"/>
          </p:cNvSpPr>
          <p:nvPr>
            <p:ph type="sldNum" idx="16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E6200354-CB31-4255-AEE2-990C7FA80FA1}" type="slidenum">
              <a:rPr lang="en-US" sz="1200" b="0" u="none" strike="noStrike">
                <a:solidFill>
                  <a:schemeClr val="dk1"/>
                </a:solidFill>
                <a:effectLst/>
                <a:uFillTx/>
                <a:latin typeface="+mn-lt"/>
                <a:ea typeface="+mn-ea"/>
              </a:rPr>
              <a:t>47</a:t>
            </a:fld>
            <a:endParaRPr lang="pl-PL" sz="1200" b="0" u="none" strike="noStrike">
              <a:solidFill>
                <a:srgbClr val="000000"/>
              </a:solidFill>
              <a:effectLst/>
              <a:uFillTx/>
              <a:latin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PlaceHolder 1"/>
          <p:cNvSpPr>
            <a:spLocks noGrp="1" noRot="1" noChangeAspect="1"/>
          </p:cNvSpPr>
          <p:nvPr>
            <p:ph type="sldImg"/>
          </p:nvPr>
        </p:nvSpPr>
        <p:spPr>
          <a:xfrm>
            <a:off x="717480" y="1162080"/>
            <a:ext cx="5574960" cy="3136680"/>
          </a:xfrm>
          <a:prstGeom prst="rect">
            <a:avLst/>
          </a:prstGeom>
          <a:ln w="0">
            <a:noFill/>
          </a:ln>
        </p:spPr>
      </p:sp>
      <p:sp>
        <p:nvSpPr>
          <p:cNvPr id="80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i zapraszamy do zapoznania się z serią edukacyjną zatytułowaną Witamy w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prezentowany przez WI Department of Health Services, który obsługuje stanowy program pomocy w zakresie ubezpieczeń zdrowotnych lub SHIP, lokalną usługę publiczną dla osób z Medicare.  Każdy stan posiada program SHIP.  W Wisconsin można uzyskać bezpłatną i bezstronną pomoc w zakresie Medicare od lokalnych doradców SHIP lub jednej z naszych bezpłatnych infolinii.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Slajdy do tej prezentacji można pobrać, klikając łącze w opisie filmu na YouTube lub odwiedzając stronę gwaar.org/educational-videos-for-medicare-outreach. </a:t>
            </a:r>
            <a:endParaRPr lang="pl-PL" sz="2000" b="0" u="none" strike="noStrike">
              <a:solidFill>
                <a:srgbClr val="000000"/>
              </a:solidFill>
              <a:effectLst/>
              <a:uFillTx/>
              <a:latin typeface="Arial"/>
            </a:endParaRPr>
          </a:p>
        </p:txBody>
      </p:sp>
      <p:sp>
        <p:nvSpPr>
          <p:cNvPr id="806" name="PlaceHolder 3"/>
          <p:cNvSpPr>
            <a:spLocks noGrp="1"/>
          </p:cNvSpPr>
          <p:nvPr>
            <p:ph type="sldNum" idx="16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E0CC9DC-7002-4D61-8C8B-32169397463A}" type="slidenum">
              <a:rPr lang="en-US" sz="1200" b="0" u="none" strike="noStrike">
                <a:solidFill>
                  <a:schemeClr val="dk1"/>
                </a:solidFill>
                <a:effectLst/>
                <a:uFillTx/>
                <a:latin typeface="+mn-lt"/>
                <a:ea typeface="+mn-ea"/>
              </a:rPr>
              <a:t>48</a:t>
            </a:fld>
            <a:endParaRPr lang="pl-PL" sz="1200" b="0" u="none" strike="noStrike">
              <a:solidFill>
                <a:srgbClr val="000000"/>
              </a:solidFill>
              <a:effectLst/>
              <a:uFillTx/>
              <a:latin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PlaceHolder 1"/>
          <p:cNvSpPr>
            <a:spLocks noGrp="1" noRot="1" noChangeAspect="1"/>
          </p:cNvSpPr>
          <p:nvPr>
            <p:ph type="sldImg"/>
          </p:nvPr>
        </p:nvSpPr>
        <p:spPr>
          <a:xfrm>
            <a:off x="717550" y="1162050"/>
            <a:ext cx="5575300" cy="3136900"/>
          </a:xfrm>
          <a:prstGeom prst="rect">
            <a:avLst/>
          </a:prstGeom>
          <a:ln w="0">
            <a:noFill/>
          </a:ln>
        </p:spPr>
      </p:sp>
      <p:sp>
        <p:nvSpPr>
          <p:cNvPr id="80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Projekt ten jest wspierany przez dotację z federalnego programu Administration for Community Living.</a:t>
            </a:r>
            <a:endParaRPr lang="pl-PL" sz="2000" b="0" u="none" strike="noStrike">
              <a:solidFill>
                <a:srgbClr val="000000"/>
              </a:solidFill>
              <a:effectLst/>
              <a:uFillTx/>
              <a:latin typeface="Arial"/>
            </a:endParaRPr>
          </a:p>
        </p:txBody>
      </p:sp>
      <p:sp>
        <p:nvSpPr>
          <p:cNvPr id="809" name="PlaceHolder 3"/>
          <p:cNvSpPr>
            <a:spLocks noGrp="1"/>
          </p:cNvSpPr>
          <p:nvPr>
            <p:ph type="sldNum" idx="166"/>
          </p:nvPr>
        </p:nvSpPr>
        <p:spPr>
          <a:xfrm>
            <a:off x="3970800" y="8830080"/>
            <a:ext cx="3037320" cy="466200"/>
          </a:xfrm>
          <a:prstGeom prst="rect">
            <a:avLst/>
          </a:prstGeom>
          <a:noFill/>
          <a:ln w="0">
            <a:noFill/>
          </a:ln>
        </p:spPr>
        <p:txBody>
          <a:bodyPr lIns="93240" tIns="46440" rIns="93240" bIns="4644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1DEA958E-4387-471A-B340-E60E35D6A955}" type="slidenum">
              <a:rPr lang="en-US" sz="1200" b="0" u="none" strike="noStrike">
                <a:solidFill>
                  <a:srgbClr val="000000"/>
                </a:solidFill>
                <a:effectLst/>
                <a:uFillTx/>
                <a:latin typeface="Times New Roman"/>
              </a:rPr>
              <a:t>49</a:t>
            </a:fld>
            <a:endParaRPr lang="pl-PL" sz="1200" b="0" u="none" strike="noStrike">
              <a:solidFill>
                <a:srgbClr val="000000"/>
              </a:solidFill>
              <a:effectLst/>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noRot="1" noChangeAspect="1"/>
          </p:cNvSpPr>
          <p:nvPr>
            <p:ph type="sldImg"/>
          </p:nvPr>
        </p:nvSpPr>
        <p:spPr>
          <a:xfrm>
            <a:off x="717550" y="1162050"/>
            <a:ext cx="5575300" cy="3136900"/>
          </a:xfrm>
          <a:prstGeom prst="rect">
            <a:avLst/>
          </a:prstGeom>
          <a:ln w="0">
            <a:noFill/>
          </a:ln>
        </p:spPr>
      </p:sp>
      <p:sp>
        <p:nvSpPr>
          <p:cNvPr id="67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Pierwszą rzeczą, o której warto wiedzieć, jest to, jak i kiedy zarejestrować się do Medicare.</a:t>
            </a:r>
            <a:endParaRPr lang="pl-PL" sz="2000" b="0" u="none" strike="noStrike">
              <a:solidFill>
                <a:srgbClr val="000000"/>
              </a:solidFill>
              <a:effectLst/>
              <a:uFillTx/>
              <a:latin typeface="Arial"/>
            </a:endParaRPr>
          </a:p>
          <a:p>
            <a:pPr marL="343080" indent="-343080">
              <a:lnSpc>
                <a:spcPct val="100000"/>
              </a:lnSpc>
              <a:spcAft>
                <a:spcPts val="1199"/>
              </a:spcAft>
              <a:buClr>
                <a:srgbClr val="000000"/>
              </a:buClr>
              <a:buFont typeface="Wingdings" charset="2"/>
              <a:buChar char=""/>
            </a:pPr>
            <a:r>
              <a:rPr lang="pl" sz="2200" b="0" u="none" strike="noStrike">
                <a:solidFill>
                  <a:srgbClr val="000000"/>
                </a:solidFill>
                <a:effectLst/>
                <a:uFillTx/>
                <a:latin typeface="Arial"/>
              </a:rPr>
              <a:t>Jeśli otrzymujesz już świadczenia z Social Security lub Railroad Retirement, jesteś automatycznie rejestrowany do Części A i B Medicare pierwszego dnia miesiąca, w którym kończysz 65 lat.</a:t>
            </a:r>
            <a:endParaRPr lang="pl-PL" sz="2200" b="0" u="none" strike="noStrike">
              <a:solidFill>
                <a:srgbClr val="000000"/>
              </a:solidFill>
              <a:effectLst/>
              <a:uFillTx/>
              <a:latin typeface="Arial"/>
            </a:endParaRPr>
          </a:p>
          <a:p>
            <a:pPr marL="343080" indent="-343080">
              <a:lnSpc>
                <a:spcPct val="100000"/>
              </a:lnSpc>
              <a:spcAft>
                <a:spcPts val="1199"/>
              </a:spcAft>
              <a:buClr>
                <a:srgbClr val="000000"/>
              </a:buClr>
              <a:buFont typeface="Wingdings" charset="2"/>
              <a:buChar char=""/>
            </a:pPr>
            <a:r>
              <a:rPr lang="pl" sz="2200" b="0" u="none" strike="noStrike">
                <a:solidFill>
                  <a:srgbClr val="000000"/>
                </a:solidFill>
                <a:effectLst/>
                <a:uFillTx/>
                <a:latin typeface="Arial"/>
              </a:rPr>
              <a:t>Jeśli zbliżasz się do 65. roku życia i obecnie nie otrzymujesz świadczeń z </a:t>
            </a:r>
            <a:r>
              <a:rPr lang="pl" sz="2200" b="1" u="none" strike="noStrike">
                <a:solidFill>
                  <a:srgbClr val="000000"/>
                </a:solidFill>
                <a:effectLst/>
                <a:uFillTx/>
                <a:latin typeface="Arial"/>
              </a:rPr>
              <a:t>Social Security</a:t>
            </a:r>
            <a:r>
              <a:rPr lang="pl" sz="2200" b="0" u="none" strike="noStrike">
                <a:solidFill>
                  <a:srgbClr val="000000"/>
                </a:solidFill>
                <a:effectLst/>
                <a:uFillTx/>
                <a:latin typeface="Arial"/>
              </a:rPr>
              <a:t>, musisz zarejestrować się w Części A i B z Social Security w </a:t>
            </a:r>
            <a:r>
              <a:rPr lang="pl" sz="2200" b="0" i="1" u="none" strike="noStrike">
                <a:solidFill>
                  <a:srgbClr val="000000"/>
                </a:solidFill>
                <a:effectLst/>
                <a:uFillTx/>
                <a:latin typeface="Arial"/>
              </a:rPr>
              <a:t>Okresie rejestracji wstępnej</a:t>
            </a:r>
            <a:r>
              <a:rPr lang="pl" sz="2200" b="0" u="none" strike="noStrike">
                <a:solidFill>
                  <a:srgbClr val="000000"/>
                </a:solidFill>
                <a:effectLst/>
                <a:uFillTx/>
                <a:latin typeface="Arial"/>
              </a:rPr>
              <a:t>:  (Więcej na ten temat na następnym slajdzie).</a:t>
            </a:r>
            <a:endParaRPr lang="pl-PL" sz="2200" b="0" u="none" strike="noStrike">
              <a:solidFill>
                <a:srgbClr val="000000"/>
              </a:solidFill>
              <a:effectLst/>
              <a:uFillTx/>
              <a:latin typeface="Arial"/>
            </a:endParaRPr>
          </a:p>
          <a:p>
            <a:pPr marL="800280" lvl="1" indent="-343080">
              <a:lnSpc>
                <a:spcPct val="110000"/>
              </a:lnSpc>
              <a:spcAft>
                <a:spcPts val="601"/>
              </a:spcAft>
              <a:buClr>
                <a:srgbClr val="000000"/>
              </a:buClr>
              <a:buFont typeface="Wingdings" charset="2"/>
              <a:buChar char=""/>
            </a:pPr>
            <a:r>
              <a:rPr lang="pl" sz="2200" b="0" u="none" strike="noStrike">
                <a:solidFill>
                  <a:srgbClr val="000000"/>
                </a:solidFill>
                <a:effectLst/>
                <a:uFillTx/>
                <a:latin typeface="Arial"/>
              </a:rPr>
              <a:t>Zarejestruj się online na stronie </a:t>
            </a:r>
            <a:r>
              <a:rPr lang="pl" sz="2200" b="1" u="none" strike="noStrike">
                <a:solidFill>
                  <a:srgbClr val="000000"/>
                </a:solidFill>
                <a:effectLst/>
                <a:uFillTx/>
                <a:latin typeface="Arial"/>
              </a:rPr>
              <a:t>ssa.gov </a:t>
            </a:r>
            <a:r>
              <a:rPr lang="pl" sz="2200" b="0" u="none" strike="noStrike">
                <a:solidFill>
                  <a:srgbClr val="000000"/>
                </a:solidFill>
                <a:effectLst/>
                <a:uFillTx/>
                <a:latin typeface="Arial"/>
              </a:rPr>
              <a:t> lub </a:t>
            </a:r>
            <a:endParaRPr lang="pl-PL" sz="2200" b="0" u="none" strike="noStrike">
              <a:solidFill>
                <a:srgbClr val="000000"/>
              </a:solidFill>
              <a:effectLst/>
              <a:uFillTx/>
              <a:latin typeface="Arial"/>
            </a:endParaRPr>
          </a:p>
          <a:p>
            <a:pPr marL="800280" lvl="1" indent="-343080">
              <a:lnSpc>
                <a:spcPct val="110000"/>
              </a:lnSpc>
              <a:spcAft>
                <a:spcPts val="601"/>
              </a:spcAft>
              <a:buClr>
                <a:srgbClr val="000000"/>
              </a:buClr>
              <a:buFont typeface="Wingdings" charset="2"/>
              <a:buChar char=""/>
            </a:pPr>
            <a:r>
              <a:rPr lang="pl" sz="2200" b="0" u="none" strike="noStrike">
                <a:solidFill>
                  <a:srgbClr val="000000"/>
                </a:solidFill>
                <a:effectLst/>
                <a:uFillTx/>
                <a:latin typeface="Arial"/>
              </a:rPr>
              <a:t>Zadzwoń do Social Security pod numer </a:t>
            </a:r>
            <a:r>
              <a:rPr lang="pl" sz="2200" b="1" u="none" strike="noStrike">
                <a:solidFill>
                  <a:srgbClr val="000000"/>
                </a:solidFill>
                <a:effectLst/>
                <a:uFillTx/>
                <a:latin typeface="Arial"/>
              </a:rPr>
              <a:t>1-800-772-1213 </a:t>
            </a:r>
            <a:r>
              <a:rPr lang="pl" sz="2200" b="0" u="none" strike="noStrike">
                <a:solidFill>
                  <a:srgbClr val="000000"/>
                </a:solidFill>
                <a:effectLst/>
                <a:uFillTx/>
                <a:latin typeface="Arial"/>
              </a:rPr>
              <a:t>(osoby niedosłyszące i korzystające z TTY mogą zadzwonić pod numer </a:t>
            </a:r>
            <a:r>
              <a:rPr lang="pl" sz="3600" b="1" u="none" strike="noStrike">
                <a:solidFill>
                  <a:srgbClr val="212121"/>
                </a:solidFill>
                <a:effectLst/>
                <a:uFillTx/>
                <a:latin typeface="ui-sans-serif"/>
              </a:rPr>
              <a:t>1-800-325-0778</a:t>
            </a:r>
            <a:r>
              <a:rPr lang="pl" sz="3600" b="0" u="none" strike="noStrike">
                <a:solidFill>
                  <a:srgbClr val="212121"/>
                </a:solidFill>
                <a:effectLst/>
                <a:uFillTx/>
                <a:latin typeface="ui-sans-serif"/>
              </a:rPr>
              <a:t>)</a:t>
            </a:r>
            <a:endParaRPr lang="pl-PL" sz="3600" b="0" u="none" strike="noStrike">
              <a:solidFill>
                <a:srgbClr val="000000"/>
              </a:solidFill>
              <a:effectLst/>
              <a:uFillTx/>
              <a:latin typeface="Arial"/>
            </a:endParaRPr>
          </a:p>
          <a:p>
            <a:pPr marL="800280" lvl="1" indent="-343080">
              <a:lnSpc>
                <a:spcPct val="110000"/>
              </a:lnSpc>
              <a:spcAft>
                <a:spcPts val="601"/>
              </a:spcAft>
              <a:buClr>
                <a:srgbClr val="000000"/>
              </a:buClr>
              <a:buFont typeface="Wingdings" charset="2"/>
              <a:buChar char=""/>
            </a:pPr>
            <a:r>
              <a:rPr lang="pl" sz="2200" b="0" i="1" u="none" strike="noStrike">
                <a:solidFill>
                  <a:srgbClr val="000000"/>
                </a:solidFill>
                <a:effectLst/>
                <a:uFillTx/>
                <a:latin typeface="ui-sans-serif"/>
              </a:rPr>
              <a:t>Lub odwiedź lokalny urząd Social Security</a:t>
            </a:r>
            <a:endParaRPr lang="pl-PL" sz="2200" b="0" u="none" strike="noStrike">
              <a:solidFill>
                <a:srgbClr val="000000"/>
              </a:solidFill>
              <a:effectLst/>
              <a:uFillTx/>
              <a:latin typeface="Arial"/>
            </a:endParaRPr>
          </a:p>
          <a:p>
            <a:pPr marL="343080" indent="-343080">
              <a:lnSpc>
                <a:spcPct val="100000"/>
              </a:lnSpc>
              <a:spcAft>
                <a:spcPts val="1199"/>
              </a:spcAft>
              <a:buClr>
                <a:srgbClr val="000000"/>
              </a:buClr>
              <a:buFont typeface="Wingdings" charset="2"/>
              <a:buChar char=""/>
            </a:pPr>
            <a:r>
              <a:rPr lang="pl" sz="2200" b="0" u="none" strike="noStrike">
                <a:solidFill>
                  <a:srgbClr val="000000"/>
                </a:solidFill>
                <a:effectLst/>
                <a:uFillTx/>
                <a:latin typeface="ui-sans-serif"/>
              </a:rPr>
              <a:t>Osoby w wieku poniżej 65 lat i niepełnosprawne są automatycznie rejestrowane do Medicare po otrzymaniu 24 kolejnych miesięcy świadczeń z tytułu niepełnosprawności Social Security (SSDI).</a:t>
            </a:r>
            <a:endParaRPr lang="pl-PL" sz="2200" b="0" u="none" strike="noStrike">
              <a:solidFill>
                <a:srgbClr val="000000"/>
              </a:solidFill>
              <a:effectLst/>
              <a:uFillTx/>
              <a:latin typeface="Arial"/>
            </a:endParaRPr>
          </a:p>
          <a:p>
            <a:pPr indent="0">
              <a:lnSpc>
                <a:spcPct val="100000"/>
              </a:lnSpc>
              <a:buNone/>
            </a:pPr>
            <a:endParaRPr lang="pl-PL" sz="22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ui-sans-serif"/>
              </a:rPr>
              <a:t>A oto wskazówka: jeśli zarejestrujesz się na </a:t>
            </a:r>
            <a:r>
              <a:rPr lang="pl" sz="2000" b="1" u="none" strike="noStrike">
                <a:solidFill>
                  <a:srgbClr val="000000"/>
                </a:solidFill>
                <a:effectLst/>
                <a:uFillTx/>
                <a:latin typeface="ui-sans-serif"/>
              </a:rPr>
              <a:t>Medicare.gov</a:t>
            </a:r>
            <a:r>
              <a:rPr lang="pl" sz="2000" b="0" u="none" strike="noStrike">
                <a:solidFill>
                  <a:srgbClr val="000000"/>
                </a:solidFill>
                <a:effectLst/>
                <a:uFillTx/>
                <a:latin typeface="ui-sans-serif"/>
              </a:rPr>
              <a:t>,</a:t>
            </a:r>
            <a:r>
              <a:rPr lang="pl" sz="1200" b="0" u="none" strike="noStrike">
                <a:solidFill>
                  <a:schemeClr val="dk1"/>
                </a:solidFill>
                <a:effectLst/>
                <a:uFillTx/>
                <a:latin typeface="+mn-lt"/>
                <a:ea typeface="+mn-ea"/>
              </a:rPr>
              <a:t> możesz użyć go do zarządzania osobistymi informacjami o świadczeniach Original Medicare.  Jest to bezpłatna, bezpieczna witryna, która umożliwia łatwe sprawdzenie online informacji o ubezpieczeniu, statusie rejestracji i roszczeniach Medicare. </a:t>
            </a:r>
            <a:endParaRPr lang="pl-PL" sz="1200" b="0" u="none" strike="noStrike">
              <a:solidFill>
                <a:srgbClr val="000000"/>
              </a:solidFill>
              <a:effectLst/>
              <a:uFillTx/>
              <a:latin typeface="Arial"/>
            </a:endParaRPr>
          </a:p>
        </p:txBody>
      </p:sp>
      <p:sp>
        <p:nvSpPr>
          <p:cNvPr id="677" name="PlaceHolder 3"/>
          <p:cNvSpPr>
            <a:spLocks noGrp="1"/>
          </p:cNvSpPr>
          <p:nvPr>
            <p:ph type="sldNum" idx="12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A32F45EB-84E5-4684-A2EB-25C4CDE4AEC6}" type="slidenum">
              <a:rPr lang="en-US" sz="1200" b="0" u="none" strike="noStrike">
                <a:solidFill>
                  <a:schemeClr val="dk1"/>
                </a:solidFill>
                <a:effectLst/>
                <a:uFillTx/>
                <a:latin typeface="+mn-lt"/>
                <a:ea typeface="+mn-ea"/>
              </a:rPr>
              <a:t>5</a:t>
            </a:fld>
            <a:endParaRPr lang="pl-PL" sz="1200" b="0" u="none" strike="noStrike">
              <a:solidFill>
                <a:srgbClr val="000000"/>
              </a:solidFill>
              <a:effectLst/>
              <a:uFillTx/>
              <a:latin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PlaceHolder 1"/>
          <p:cNvSpPr>
            <a:spLocks noGrp="1" noRot="1" noChangeAspect="1"/>
          </p:cNvSpPr>
          <p:nvPr>
            <p:ph type="sldImg"/>
          </p:nvPr>
        </p:nvSpPr>
        <p:spPr>
          <a:xfrm>
            <a:off x="717550" y="1162050"/>
            <a:ext cx="5575300" cy="3136900"/>
          </a:xfrm>
          <a:prstGeom prst="rect">
            <a:avLst/>
          </a:prstGeom>
          <a:ln w="0">
            <a:noFill/>
          </a:ln>
        </p:spPr>
      </p:sp>
      <p:sp>
        <p:nvSpPr>
          <p:cNvPr id="81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Ten program zawiera przegląd Medicare i jest podzielony na 6 sekcji.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1" u="none" strike="noStrike">
                <a:solidFill>
                  <a:srgbClr val="000000"/>
                </a:solidFill>
                <a:effectLst/>
                <a:uFillTx/>
                <a:latin typeface="Arial"/>
              </a:rPr>
              <a:t>Informacje te można znaleźć bardziej szczegółowo w podręczniku Medicare &amp; You Handbook, który jest wysyłany pocztą do osób z ubezpieczeniem Medicare i można go również znaleźć na stronie Medicare.gov.  W celu łatwiejszego zrozumienia zachęcamy do oglądania części tej serii w kolejności. </a:t>
            </a:r>
            <a:endParaRPr lang="pl-PL" sz="2000" b="0" u="none" strike="noStrike">
              <a:solidFill>
                <a:srgbClr val="000000"/>
              </a:solidFill>
              <a:effectLst/>
              <a:uFillTx/>
              <a:latin typeface="Arial"/>
            </a:endParaRPr>
          </a:p>
        </p:txBody>
      </p:sp>
      <p:sp>
        <p:nvSpPr>
          <p:cNvPr id="812" name="PlaceHolder 3"/>
          <p:cNvSpPr>
            <a:spLocks noGrp="1"/>
          </p:cNvSpPr>
          <p:nvPr>
            <p:ph type="sldNum" idx="16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40C7ACB8-DB06-4734-BDB8-EC43EC9A4167}" type="slidenum">
              <a:rPr lang="en-US" sz="1200" b="0" u="none" strike="noStrike">
                <a:solidFill>
                  <a:schemeClr val="dk1"/>
                </a:solidFill>
                <a:effectLst/>
                <a:uFillTx/>
                <a:latin typeface="+mn-lt"/>
                <a:ea typeface="+mn-ea"/>
              </a:rPr>
              <a:t>50</a:t>
            </a:fld>
            <a:endParaRPr lang="pl-PL" sz="1200" b="0" u="none" strike="noStrike">
              <a:solidFill>
                <a:srgbClr val="000000"/>
              </a:solidFill>
              <a:effectLst/>
              <a:uFillTx/>
              <a:latin typeface="Times New Roman"/>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 name="PlaceHolder 1"/>
          <p:cNvSpPr>
            <a:spLocks noGrp="1" noRot="1" noChangeAspect="1"/>
          </p:cNvSpPr>
          <p:nvPr>
            <p:ph type="sldImg"/>
          </p:nvPr>
        </p:nvSpPr>
        <p:spPr>
          <a:xfrm>
            <a:off x="717550" y="1162050"/>
            <a:ext cx="5575300" cy="3136900"/>
          </a:xfrm>
          <a:prstGeom prst="rect">
            <a:avLst/>
          </a:prstGeom>
          <a:ln w="0">
            <a:noFill/>
          </a:ln>
        </p:spPr>
      </p:sp>
      <p:sp>
        <p:nvSpPr>
          <p:cNvPr id="81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w Części 4 tej serii.  W tej sekcji dowiesz się o Planach Medicare Advantage (znanych również jako Medicare Część C), a także kilka krótkich informacji o innych rodzajach ubezpieczenia zdrowotnego.  </a:t>
            </a:r>
            <a:endParaRPr lang="pl-PL" sz="2000" b="0" u="none" strike="noStrike">
              <a:solidFill>
                <a:srgbClr val="000000"/>
              </a:solidFill>
              <a:effectLst/>
              <a:uFillTx/>
              <a:latin typeface="Arial"/>
            </a:endParaRPr>
          </a:p>
        </p:txBody>
      </p:sp>
      <p:sp>
        <p:nvSpPr>
          <p:cNvPr id="815" name="PlaceHolder 3"/>
          <p:cNvSpPr>
            <a:spLocks noGrp="1"/>
          </p:cNvSpPr>
          <p:nvPr>
            <p:ph type="sldNum" idx="16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E403BAD-FC6C-45EC-9431-2F963BC642F7}" type="slidenum">
              <a:rPr lang="en-US" sz="1200" b="0" u="none" strike="noStrike">
                <a:solidFill>
                  <a:schemeClr val="dk1"/>
                </a:solidFill>
                <a:effectLst/>
                <a:uFillTx/>
                <a:latin typeface="+mn-lt"/>
                <a:ea typeface="+mn-ea"/>
              </a:rPr>
              <a:t>51</a:t>
            </a:fld>
            <a:endParaRPr lang="pl-PL" sz="1200" b="0" u="none" strike="noStrike">
              <a:solidFill>
                <a:srgbClr val="000000"/>
              </a:solidFill>
              <a:effectLst/>
              <a:uFillTx/>
              <a:latin typeface="Times New Roman"/>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PlaceHolder 1"/>
          <p:cNvSpPr>
            <a:spLocks noGrp="1" noRot="1" noChangeAspect="1"/>
          </p:cNvSpPr>
          <p:nvPr>
            <p:ph type="sldImg"/>
          </p:nvPr>
        </p:nvSpPr>
        <p:spPr>
          <a:xfrm>
            <a:off x="717480" y="1162080"/>
            <a:ext cx="5574960" cy="3136680"/>
          </a:xfrm>
          <a:prstGeom prst="rect">
            <a:avLst/>
          </a:prstGeom>
          <a:ln w="0">
            <a:noFill/>
          </a:ln>
        </p:spPr>
      </p:sp>
      <p:sp>
        <p:nvSpPr>
          <p:cNvPr id="81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Spójrzmy jeszcze raz na nasz wykres, który pokazuje nasze Opcje Ubezpieczeń.  Plany Medicare Advantage to alternatywny sposób uzyskania ubezpieczenia Medicare.</a:t>
            </a:r>
            <a:endParaRPr lang="pl-PL" sz="2000" b="0" u="none" strike="noStrike">
              <a:solidFill>
                <a:srgbClr val="000000"/>
              </a:solidFill>
              <a:effectLst/>
              <a:uFillTx/>
              <a:latin typeface="Arial"/>
            </a:endParaRPr>
          </a:p>
        </p:txBody>
      </p:sp>
      <p:sp>
        <p:nvSpPr>
          <p:cNvPr id="818" name="PlaceHolder 3"/>
          <p:cNvSpPr>
            <a:spLocks noGrp="1"/>
          </p:cNvSpPr>
          <p:nvPr>
            <p:ph type="sldNum" idx="16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AF760BB-146B-4F72-A234-544147E63E74}" type="slidenum">
              <a:rPr lang="en-US" sz="1200" b="0" u="none" strike="noStrike">
                <a:solidFill>
                  <a:schemeClr val="dk1"/>
                </a:solidFill>
                <a:effectLst/>
                <a:uFillTx/>
                <a:latin typeface="+mn-lt"/>
                <a:ea typeface="+mn-ea"/>
              </a:rPr>
              <a:t>52</a:t>
            </a:fld>
            <a:endParaRPr lang="pl-PL" sz="1200" b="0" u="none" strike="noStrike">
              <a:solidFill>
                <a:srgbClr val="000000"/>
              </a:solidFill>
              <a:effectLst/>
              <a:uFillTx/>
              <a:latin typeface="Times New Roman"/>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 name="PlaceHolder 1"/>
          <p:cNvSpPr>
            <a:spLocks noGrp="1" noRot="1" noChangeAspect="1"/>
          </p:cNvSpPr>
          <p:nvPr>
            <p:ph type="sldImg"/>
          </p:nvPr>
        </p:nvSpPr>
        <p:spPr>
          <a:xfrm>
            <a:off x="717480" y="1162080"/>
            <a:ext cx="5574960" cy="3136680"/>
          </a:xfrm>
          <a:prstGeom prst="rect">
            <a:avLst/>
          </a:prstGeom>
          <a:ln w="0">
            <a:noFill/>
          </a:ln>
        </p:spPr>
      </p:sp>
      <p:sp>
        <p:nvSpPr>
          <p:cNvPr id="82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Plany Medicare Advantage obejmują wszystkie usługi i świadczenia z Części A i Części B, a także zazwyczaj Część D. Są one prowadzone przez prywatne firmy ubezpieczeniowe zatwierdzone przez Medicare.  Aby przystąpić do planu Medicare Advantage, należy posiadać zarówno Część A, jak i B.  W większości planów musisz korzystać z usług lekarzy, szpitali i innych świadczeniodawców, którzy znajdują się w sieci planu, w przeciwnym razie zapłacisz więcej lub całość kosztów.  Dostawcy mogą dołączyć lub opuścić sieć planu w dowolnym momencie w ciągu roku.  W takim przypadku konieczne może być wybranie nowego dostawcy. Zasadniczo nie można zmienić planów w ciągu roku, jeśli tak się stanie.</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821" name="PlaceHolder 3"/>
          <p:cNvSpPr>
            <a:spLocks noGrp="1"/>
          </p:cNvSpPr>
          <p:nvPr>
            <p:ph type="sldNum" idx="17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E133CCC1-7FB7-48D2-8B9B-ED5ACA252EC6}" type="slidenum">
              <a:rPr lang="en-US" sz="1200" b="0" u="none" strike="noStrike">
                <a:solidFill>
                  <a:schemeClr val="dk1"/>
                </a:solidFill>
                <a:effectLst/>
                <a:uFillTx/>
                <a:latin typeface="+mn-lt"/>
                <a:ea typeface="+mn-ea"/>
              </a:rPr>
              <a:t>53</a:t>
            </a:fld>
            <a:endParaRPr lang="pl-PL" sz="1200" b="0" u="none" strike="noStrike">
              <a:solidFill>
                <a:srgbClr val="000000"/>
              </a:solidFill>
              <a:effectLst/>
              <a:uFillTx/>
              <a:latin typeface="Times New Roman"/>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PlaceHolder 1"/>
          <p:cNvSpPr>
            <a:spLocks noGrp="1" noRot="1" noChangeAspect="1"/>
          </p:cNvSpPr>
          <p:nvPr>
            <p:ph type="sldImg"/>
          </p:nvPr>
        </p:nvSpPr>
        <p:spPr>
          <a:xfrm>
            <a:off x="717480" y="1162080"/>
            <a:ext cx="5574960" cy="3136680"/>
          </a:xfrm>
          <a:prstGeom prst="rect">
            <a:avLst/>
          </a:prstGeom>
          <a:ln w="0">
            <a:noFill/>
          </a:ln>
        </p:spPr>
      </p:sp>
      <p:sp>
        <p:nvSpPr>
          <p:cNvPr id="82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Istnieje kilka rodzajów planów Medicare Advantage.  Plany </a:t>
            </a:r>
            <a:r>
              <a:rPr lang="pl" sz="2000" b="1" u="none" strike="noStrike">
                <a:solidFill>
                  <a:srgbClr val="000000"/>
                </a:solidFill>
                <a:effectLst/>
                <a:uFillTx/>
                <a:latin typeface="Arial"/>
              </a:rPr>
              <a:t>Medicare Health Maintenance Organization (HMO) </a:t>
            </a:r>
            <a:r>
              <a:rPr lang="pl" sz="2000" b="0" u="none" strike="noStrike">
                <a:solidFill>
                  <a:srgbClr val="000000"/>
                </a:solidFill>
                <a:effectLst/>
                <a:uFillTx/>
                <a:latin typeface="Arial"/>
              </a:rPr>
              <a:t>mają sieci świadczeniodawców, a opieka i usługi są świadczone przez lekarzy lub szpitale w sieci planu. Jeśli skorzystasz z opieki poza siecią, być może będziesz musiał ponieść pełne koszty. Plany </a:t>
            </a:r>
            <a:r>
              <a:rPr lang="pl" sz="2000" b="1" u="none" strike="noStrike">
                <a:solidFill>
                  <a:srgbClr val="000000"/>
                </a:solidFill>
                <a:effectLst/>
                <a:uFillTx/>
                <a:latin typeface="Arial"/>
              </a:rPr>
              <a:t>Medicare Preferred Provider Organization (PPO) </a:t>
            </a:r>
            <a:r>
              <a:rPr lang="pl" sz="2000" b="0" u="none" strike="noStrike">
                <a:solidFill>
                  <a:srgbClr val="000000"/>
                </a:solidFill>
                <a:effectLst/>
                <a:uFillTx/>
                <a:latin typeface="Arial"/>
              </a:rPr>
              <a:t>mają również sieć lekarzy i szpitali, ale w przypadku planu PPO można także korzystać z usług świadczonych poza siecią, zwykle za wyższą opłatą.</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Plany </a:t>
            </a:r>
            <a:r>
              <a:rPr lang="pl" sz="2000" b="1" u="none" strike="noStrike">
                <a:solidFill>
                  <a:srgbClr val="000000"/>
                </a:solidFill>
                <a:effectLst/>
                <a:uFillTx/>
                <a:latin typeface="Arial"/>
              </a:rPr>
              <a:t>Medicare Private Fee-for-Service (PFFS)</a:t>
            </a:r>
            <a:r>
              <a:rPr lang="pl" sz="2000" b="0" u="none" strike="noStrike">
                <a:solidFill>
                  <a:srgbClr val="000000"/>
                </a:solidFill>
                <a:effectLst/>
                <a:uFillTx/>
                <a:latin typeface="Arial"/>
              </a:rPr>
              <a:t> pozwalają udać się do dowolnego zatwierdzonego przez Medicare lekarza lub szpitala, który akceptuje warunki płatności planu i zgadza się na leczenie. Możesz również udać się do dowolnego świadczeniodawcy w ramach sieci, który zgodził się zawsze leczyć zarejestrowanych do planu. Możesz także wybrać dostawcę spoza sieci, który akceptuje warunki planu - ale możesz zapłacić więcej.</a:t>
            </a:r>
            <a:endParaRPr lang="pl-PL" sz="2000" b="0" u="none" strike="noStrike">
              <a:solidFill>
                <a:srgbClr val="000000"/>
              </a:solidFill>
              <a:effectLst/>
              <a:uFillTx/>
              <a:latin typeface="Arial"/>
            </a:endParaRPr>
          </a:p>
          <a:p>
            <a:pPr indent="0">
              <a:lnSpc>
                <a:spcPct val="100000"/>
              </a:lnSpc>
              <a:buNone/>
            </a:pPr>
            <a:r>
              <a:rPr lang="pl" sz="2000" b="1" u="none" strike="noStrike">
                <a:solidFill>
                  <a:srgbClr val="000000"/>
                </a:solidFill>
                <a:effectLst/>
                <a:uFillTx/>
                <a:latin typeface="Arial"/>
              </a:rPr>
              <a:t>Plany Medicare Special Needs (SNP) </a:t>
            </a:r>
            <a:r>
              <a:rPr lang="pl" sz="2000" b="0" u="none" strike="noStrike">
                <a:solidFill>
                  <a:srgbClr val="000000"/>
                </a:solidFill>
                <a:effectLst/>
                <a:uFillTx/>
                <a:latin typeface="Arial"/>
              </a:rPr>
              <a:t>mają na celu zapewnienie ukierunkowanego zarządzania opieką, specjalistycznej wiedzy dostawców planu oraz świadczeń dostosowanych do określonych grup, w tym: osób mieszkających w określonych instytucjach (takich jak dom opieki), osób kwalifikujących się zarówno do Medicare, jak i Medicaid oraz osób z określonymi chorobami przewlekłymi lub niepełnosprawnymi.</a:t>
            </a:r>
            <a:endParaRPr lang="pl-PL" sz="2000" b="0" u="none" strike="noStrike">
              <a:solidFill>
                <a:srgbClr val="000000"/>
              </a:solidFill>
              <a:effectLst/>
              <a:uFillTx/>
              <a:latin typeface="Arial"/>
            </a:endParaRPr>
          </a:p>
          <a:p>
            <a:pPr indent="0">
              <a:lnSpc>
                <a:spcPct val="100000"/>
              </a:lnSpc>
              <a:buNone/>
            </a:pPr>
            <a:r>
              <a:rPr lang="pl" sz="2000" b="1" u="none" strike="noStrike">
                <a:solidFill>
                  <a:srgbClr val="000000"/>
                </a:solidFill>
                <a:effectLst/>
                <a:uFillTx/>
                <a:latin typeface="Arial"/>
              </a:rPr>
              <a:t>Plany Medicare Medical Savings Accounts (MSA)</a:t>
            </a:r>
            <a:r>
              <a:rPr lang="pl" sz="2000" b="0" u="none" strike="noStrike">
                <a:solidFill>
                  <a:srgbClr val="000000"/>
                </a:solidFill>
                <a:effectLst/>
                <a:uFillTx/>
                <a:latin typeface="Arial"/>
              </a:rPr>
              <a:t> łączą plan zdrowotny o wysokim udziale własnym z kontem bankowym.  Medicare wpłaca pieniądze na konto, a Ty używasz ich do opłacania usług opieki zdrowotnej. **Do planu Medicare Private Fee-for-Service lub planu Medicare Medical Savings Account (MSA), który nie obejmuje leków na receptę, można dodać plan Części D. NIE można dodać zakresu pokrycia Części D do planu HMO lub PPO, który jeszcze nie obejmuje kosztów leków. </a:t>
            </a:r>
            <a:endParaRPr lang="pl-PL" sz="2000" b="0" u="none" strike="noStrike">
              <a:solidFill>
                <a:srgbClr val="000000"/>
              </a:solidFill>
              <a:effectLst/>
              <a:uFillTx/>
              <a:latin typeface="Arial"/>
            </a:endParaRPr>
          </a:p>
        </p:txBody>
      </p:sp>
      <p:sp>
        <p:nvSpPr>
          <p:cNvPr id="824" name="PlaceHolder 3"/>
          <p:cNvSpPr>
            <a:spLocks noGrp="1"/>
          </p:cNvSpPr>
          <p:nvPr>
            <p:ph type="sldNum" idx="17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E9CB6085-9BE6-4279-BDFF-AFEE58422DAE}" type="slidenum">
              <a:rPr lang="en-US" sz="1200" b="0" u="none" strike="noStrike">
                <a:solidFill>
                  <a:schemeClr val="dk1"/>
                </a:solidFill>
                <a:effectLst/>
                <a:uFillTx/>
                <a:latin typeface="+mn-lt"/>
                <a:ea typeface="+mn-ea"/>
              </a:rPr>
              <a:t>54</a:t>
            </a:fld>
            <a:endParaRPr lang="pl-PL" sz="1200" b="0" u="none" strike="noStrike">
              <a:solidFill>
                <a:srgbClr val="000000"/>
              </a:solidFill>
              <a:effectLst/>
              <a:uFillTx/>
              <a:latin typeface="Times New Roman"/>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PlaceHolder 1"/>
          <p:cNvSpPr>
            <a:spLocks noGrp="1" noRot="1" noChangeAspect="1"/>
          </p:cNvSpPr>
          <p:nvPr>
            <p:ph type="sldImg"/>
          </p:nvPr>
        </p:nvSpPr>
        <p:spPr>
          <a:xfrm>
            <a:off x="717480" y="1162080"/>
            <a:ext cx="5574960" cy="3136680"/>
          </a:xfrm>
          <a:prstGeom prst="rect">
            <a:avLst/>
          </a:prstGeom>
          <a:ln w="0">
            <a:noFill/>
          </a:ln>
        </p:spPr>
      </p:sp>
      <p:sp>
        <p:nvSpPr>
          <p:cNvPr id="82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marL="174600" indent="-174600">
              <a:lnSpc>
                <a:spcPct val="100000"/>
              </a:lnSpc>
              <a:buClr>
                <a:srgbClr val="000000"/>
              </a:buClr>
              <a:buFont typeface="Wingdings" charset="2"/>
              <a:buChar char=""/>
            </a:pPr>
            <a:r>
              <a:rPr lang="pl" sz="2000" b="0" u="none" strike="noStrike">
                <a:solidFill>
                  <a:srgbClr val="000000"/>
                </a:solidFill>
                <a:effectLst/>
                <a:uFillTx/>
                <a:latin typeface="Arial"/>
              </a:rPr>
              <a:t>Jeśli dołączysz do planu Medicare Advantage, </a:t>
            </a:r>
            <a:endParaRPr lang="pl-PL" sz="2000" b="0" u="none" strike="noStrike">
              <a:solidFill>
                <a:srgbClr val="000000"/>
              </a:solidFill>
              <a:effectLst/>
              <a:uFillTx/>
              <a:latin typeface="Arial"/>
            </a:endParaRPr>
          </a:p>
          <a:p>
            <a:pPr marL="354240" lvl="1" indent="-176400">
              <a:lnSpc>
                <a:spcPct val="100000"/>
              </a:lnSpc>
              <a:buClr>
                <a:srgbClr val="000000"/>
              </a:buClr>
              <a:buFont typeface="Arial"/>
              <a:buChar char="•"/>
            </a:pPr>
            <a:r>
              <a:rPr lang="pl" sz="2000" b="0" u="none" strike="noStrike">
                <a:solidFill>
                  <a:srgbClr val="000000"/>
                </a:solidFill>
                <a:effectLst/>
                <a:uFillTx/>
                <a:latin typeface="Arial"/>
              </a:rPr>
              <a:t>Nadal będziesz objęty Medicare z tymi samymi prawami i zakresem ochrony.</a:t>
            </a:r>
            <a:endParaRPr lang="pl-PL" sz="2000" b="0" u="none" strike="noStrike">
              <a:solidFill>
                <a:srgbClr val="000000"/>
              </a:solidFill>
              <a:effectLst/>
              <a:uFillTx/>
              <a:latin typeface="Arial"/>
            </a:endParaRPr>
          </a:p>
          <a:p>
            <a:pPr marL="354240" lvl="1" indent="-176400">
              <a:lnSpc>
                <a:spcPct val="100000"/>
              </a:lnSpc>
              <a:buClr>
                <a:srgbClr val="000000"/>
              </a:buClr>
              <a:buFont typeface="Arial"/>
              <a:buChar char="•"/>
            </a:pPr>
            <a:r>
              <a:rPr lang="pl" sz="2000" b="0" u="none" strike="noStrike">
                <a:solidFill>
                  <a:srgbClr val="000000"/>
                </a:solidFill>
                <a:effectLst/>
                <a:uFillTx/>
                <a:latin typeface="Arial"/>
              </a:rPr>
              <a:t>Musisz przestrzegać zasad planu dotyczących sposobu korzystania z usług (np. czy potrzebujesz skierowania do specjalisty albo czy musisz udać się do świadczeniodawców w ramach sieci).  Zasady te mogą się zmieniać co roku).</a:t>
            </a:r>
            <a:endParaRPr lang="pl-PL" sz="2000" b="0" u="none" strike="noStrike">
              <a:solidFill>
                <a:srgbClr val="000000"/>
              </a:solidFill>
              <a:effectLst/>
              <a:uFillTx/>
              <a:latin typeface="Arial"/>
            </a:endParaRPr>
          </a:p>
          <a:p>
            <a:pPr marL="354240" lvl="1" indent="-176400">
              <a:lnSpc>
                <a:spcPct val="100000"/>
              </a:lnSpc>
              <a:buClr>
                <a:srgbClr val="000000"/>
              </a:buClr>
              <a:buFont typeface="Arial"/>
              <a:buChar char="•"/>
            </a:pPr>
            <a:r>
              <a:rPr lang="pl" sz="2000" b="0" u="none" strike="noStrike">
                <a:solidFill>
                  <a:srgbClr val="000000"/>
                </a:solidFill>
                <a:effectLst/>
                <a:uFillTx/>
                <a:latin typeface="Arial"/>
              </a:rPr>
              <a:t>Możesz wybrać plan, który obejmuje koszty leków na receptę. </a:t>
            </a:r>
            <a:endParaRPr lang="pl-PL" sz="2000" b="0" u="none" strike="noStrike">
              <a:solidFill>
                <a:srgbClr val="000000"/>
              </a:solidFill>
              <a:effectLst/>
              <a:uFillTx/>
              <a:latin typeface="Arial"/>
            </a:endParaRPr>
          </a:p>
          <a:p>
            <a:pPr marL="354240" lvl="1" indent="-176400" defTabSz="914400">
              <a:lnSpc>
                <a:spcPct val="100000"/>
              </a:lnSpc>
              <a:buClr>
                <a:srgbClr val="000000"/>
              </a:buClr>
              <a:buFont typeface="Arial"/>
              <a:buChar char="•"/>
            </a:pPr>
            <a:r>
              <a:rPr lang="pl" sz="2000" b="0" u="none" strike="noStrike">
                <a:solidFill>
                  <a:srgbClr val="000000"/>
                </a:solidFill>
                <a:effectLst/>
                <a:uFillTx/>
                <a:latin typeface="Arial"/>
              </a:rPr>
              <a:t>Plany Medicare Advantage nie mogą pobierać wyższych opłat niż Original Medicare za niektóre usługi, takie jak chemioterapia, dializy i wykwalifikowana opieka pielęgniarska.</a:t>
            </a:r>
            <a:endParaRPr lang="pl-PL" sz="2000" b="0" u="none" strike="noStrike">
              <a:solidFill>
                <a:srgbClr val="000000"/>
              </a:solidFill>
              <a:effectLst/>
              <a:uFillTx/>
              <a:latin typeface="Arial"/>
            </a:endParaRPr>
          </a:p>
          <a:p>
            <a:pPr marL="354240" lvl="1" indent="-176400" defTabSz="914400">
              <a:lnSpc>
                <a:spcPct val="100000"/>
              </a:lnSpc>
              <a:buClr>
                <a:srgbClr val="000000"/>
              </a:buClr>
              <a:buFont typeface="Arial"/>
              <a:buChar char="•"/>
            </a:pPr>
            <a:r>
              <a:rPr lang="pl" sz="2000" b="0" u="none" strike="noStrike">
                <a:solidFill>
                  <a:srgbClr val="000000"/>
                </a:solidFill>
                <a:effectLst/>
                <a:uFillTx/>
                <a:latin typeface="Arial"/>
              </a:rPr>
              <a:t>Każdy plan Medicare Advantage może obejmować różne świadczenia i udział w kosztach.</a:t>
            </a:r>
            <a:endParaRPr lang="pl-PL" sz="2000" b="0" u="none" strike="noStrike">
              <a:solidFill>
                <a:srgbClr val="000000"/>
              </a:solidFill>
              <a:effectLst/>
              <a:uFillTx/>
              <a:latin typeface="Arial"/>
            </a:endParaRPr>
          </a:p>
          <a:p>
            <a:pPr marL="354240" lvl="1" indent="-176400" defTabSz="914400">
              <a:lnSpc>
                <a:spcPct val="100000"/>
              </a:lnSpc>
              <a:buClr>
                <a:srgbClr val="000000"/>
              </a:buClr>
              <a:buFont typeface="Arial"/>
              <a:buChar char="•"/>
            </a:pPr>
            <a:r>
              <a:rPr lang="pl" sz="2000" b="0" u="none" strike="noStrike">
                <a:solidFill>
                  <a:srgbClr val="000000"/>
                </a:solidFill>
                <a:effectLst/>
                <a:uFillTx/>
                <a:latin typeface="Arial"/>
              </a:rPr>
              <a:t>Możesz wybrać plan, który obejmuje dodatkowe świadczenia, takie jak świadczenia okulistyczne lub dentystyczne (które nie są objęte Original Medicare).</a:t>
            </a:r>
            <a:endParaRPr lang="pl-PL" sz="2000" b="0" u="none" strike="noStrike">
              <a:solidFill>
                <a:srgbClr val="000000"/>
              </a:solidFill>
              <a:effectLst/>
              <a:uFillTx/>
              <a:latin typeface="Arial"/>
            </a:endParaRPr>
          </a:p>
          <a:p>
            <a:pPr indent="0" defTabSz="914400">
              <a:lnSpc>
                <a:spcPct val="100000"/>
              </a:lnSpc>
              <a:buNone/>
            </a:pPr>
            <a:endParaRPr lang="pl-PL" sz="2000" b="0" u="none" strike="noStrike">
              <a:solidFill>
                <a:srgbClr val="000000"/>
              </a:solidFill>
              <a:effectLst/>
              <a:uFillTx/>
              <a:latin typeface="Arial"/>
            </a:endParaRPr>
          </a:p>
          <a:p>
            <a:pPr marL="174600" indent="-174600" defTabSz="914400">
              <a:lnSpc>
                <a:spcPct val="100000"/>
              </a:lnSpc>
              <a:buClr>
                <a:srgbClr val="000000"/>
              </a:buClr>
              <a:buFont typeface="Wingdings" charset="2"/>
              <a:buChar char=""/>
            </a:pPr>
            <a:r>
              <a:rPr lang="pl" sz="2000" b="1" u="none" strike="noStrike">
                <a:solidFill>
                  <a:srgbClr val="000000"/>
                </a:solidFill>
                <a:effectLst/>
                <a:uFillTx/>
                <a:latin typeface="Arial"/>
              </a:rPr>
              <a:t>Nie można korzystać z polisy Medigap w ramach planu Medicare Advantage.</a:t>
            </a:r>
            <a:endParaRPr lang="pl-PL" sz="2000" b="0" u="none" strike="noStrike">
              <a:solidFill>
                <a:srgbClr val="000000"/>
              </a:solidFill>
              <a:effectLst/>
              <a:uFillTx/>
              <a:latin typeface="Arial"/>
            </a:endParaRPr>
          </a:p>
          <a:p>
            <a:pPr indent="0" defTabSz="914400">
              <a:lnSpc>
                <a:spcPct val="100000"/>
              </a:lnSpc>
              <a:buNone/>
            </a:pPr>
            <a:endParaRPr lang="pl-PL" sz="2000" b="0" u="none" strike="noStrike">
              <a:solidFill>
                <a:srgbClr val="000000"/>
              </a:solidFill>
              <a:effectLst/>
              <a:uFillTx/>
              <a:latin typeface="Arial"/>
            </a:endParaRPr>
          </a:p>
        </p:txBody>
      </p:sp>
      <p:sp>
        <p:nvSpPr>
          <p:cNvPr id="827" name="PlaceHolder 3"/>
          <p:cNvSpPr>
            <a:spLocks noGrp="1"/>
          </p:cNvSpPr>
          <p:nvPr>
            <p:ph type="sldNum" idx="17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A9FFA050-BB75-4B37-B79C-CEA82E0BF9AA}" type="slidenum">
              <a:rPr lang="en-US" sz="1200" b="0" u="none" strike="noStrike">
                <a:solidFill>
                  <a:schemeClr val="dk1"/>
                </a:solidFill>
                <a:effectLst/>
                <a:uFillTx/>
                <a:latin typeface="+mn-lt"/>
                <a:ea typeface="+mn-ea"/>
              </a:rPr>
              <a:t>55</a:t>
            </a:fld>
            <a:endParaRPr lang="pl-PL" sz="1200" b="0" u="none" strike="noStrike">
              <a:solidFill>
                <a:srgbClr val="000000"/>
              </a:solidFill>
              <a:effectLst/>
              <a:uFillTx/>
              <a:latin typeface="Times New Roman"/>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PlaceHolder 1"/>
          <p:cNvSpPr>
            <a:spLocks noGrp="1" noRot="1" noChangeAspect="1"/>
          </p:cNvSpPr>
          <p:nvPr>
            <p:ph type="sldImg"/>
          </p:nvPr>
        </p:nvSpPr>
        <p:spPr>
          <a:xfrm>
            <a:off x="717480" y="1162080"/>
            <a:ext cx="5574960" cy="3136680"/>
          </a:xfrm>
          <a:prstGeom prst="rect">
            <a:avLst/>
          </a:prstGeom>
          <a:ln w="0">
            <a:noFill/>
          </a:ln>
        </p:spPr>
      </p:sp>
      <p:sp>
        <p:nvSpPr>
          <p:cNvPr id="82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590"/>
              </a:spcBef>
              <a:buNone/>
            </a:pPr>
            <a:r>
              <a:rPr lang="pl" sz="2000" b="0" u="none" strike="noStrike">
                <a:solidFill>
                  <a:srgbClr val="000000"/>
                </a:solidFill>
                <a:effectLst/>
                <a:uFillTx/>
                <a:latin typeface="Arial"/>
                <a:ea typeface="Arial"/>
              </a:rPr>
              <a:t>Jeśli dołączysz do planu Medicare Advantage, nadal będziesz płacić miesięczną składkę na Medicare Część B.  (Osoby o ograniczonych dochodach i zasobach mogą kwalifikować się do wsparcia w pokryciu kosztów Medicare w ramach programów świadczeń przeznaczonych dla takich osób). Zostanie to omówione w Części 5 tej serii).</a:t>
            </a:r>
            <a:endParaRPr lang="pl-PL" sz="2000" b="0" u="none" strike="noStrike">
              <a:solidFill>
                <a:srgbClr val="000000"/>
              </a:solidFill>
              <a:effectLst/>
              <a:uFillTx/>
              <a:latin typeface="Arial"/>
            </a:endParaRPr>
          </a:p>
          <a:p>
            <a:pPr indent="0">
              <a:lnSpc>
                <a:spcPct val="100000"/>
              </a:lnSpc>
              <a:spcBef>
                <a:spcPts val="590"/>
              </a:spcBef>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ea typeface="Arial"/>
              </a:rPr>
              <a:t>Istnieją również inne koszty, które możesz ponieść, takie jak</a:t>
            </a:r>
            <a:endParaRPr lang="pl-PL" sz="2000" b="0" u="none" strike="noStrike">
              <a:solidFill>
                <a:srgbClr val="000000"/>
              </a:solidFill>
              <a:effectLst/>
              <a:uFillTx/>
              <a:latin typeface="Arial"/>
            </a:endParaRPr>
          </a:p>
          <a:p>
            <a:pPr marL="167400" indent="-167400">
              <a:lnSpc>
                <a:spcPct val="100000"/>
              </a:lnSpc>
              <a:buClr>
                <a:srgbClr val="000000"/>
              </a:buClr>
              <a:buFont typeface="Wingdings" charset="2"/>
              <a:buChar char=""/>
            </a:pPr>
            <a:r>
              <a:rPr lang="pl" sz="2000" b="0" u="none" strike="noStrike">
                <a:solidFill>
                  <a:srgbClr val="000000"/>
                </a:solidFill>
                <a:effectLst/>
                <a:uFillTx/>
                <a:latin typeface="Arial"/>
                <a:ea typeface="Arial"/>
              </a:rPr>
              <a:t>Dodatkowa miesięczna składka</a:t>
            </a:r>
            <a:endParaRPr lang="pl-PL" sz="2000" b="0" u="none" strike="noStrike">
              <a:solidFill>
                <a:srgbClr val="000000"/>
              </a:solidFill>
              <a:effectLst/>
              <a:uFillTx/>
              <a:latin typeface="Arial"/>
            </a:endParaRPr>
          </a:p>
          <a:p>
            <a:pPr marL="167400" indent="-167400">
              <a:lnSpc>
                <a:spcPct val="100000"/>
              </a:lnSpc>
              <a:buClr>
                <a:srgbClr val="000000"/>
              </a:buClr>
              <a:buFont typeface="Wingdings" charset="2"/>
              <a:buChar char=""/>
            </a:pPr>
            <a:r>
              <a:rPr lang="pl" sz="2000" b="0" u="none" strike="noStrike">
                <a:solidFill>
                  <a:srgbClr val="000000"/>
                </a:solidFill>
                <a:effectLst/>
                <a:uFillTx/>
                <a:latin typeface="Arial"/>
                <a:ea typeface="Arial"/>
              </a:rPr>
              <a:t>Wkłady własne, współubezpieczenie i dopłaty</a:t>
            </a:r>
            <a:endParaRPr lang="pl-PL" sz="2000" b="0" u="none" strike="noStrike">
              <a:solidFill>
                <a:srgbClr val="000000"/>
              </a:solidFill>
              <a:effectLst/>
              <a:uFillTx/>
              <a:latin typeface="Arial"/>
            </a:endParaRPr>
          </a:p>
          <a:p>
            <a:pPr marL="384120" lvl="1" indent="-165960">
              <a:lnSpc>
                <a:spcPct val="100000"/>
              </a:lnSpc>
              <a:buClr>
                <a:srgbClr val="000000"/>
              </a:buClr>
              <a:buFont typeface="Arial"/>
              <a:buChar char="•"/>
            </a:pPr>
            <a:r>
              <a:rPr lang="pl" sz="2000" b="0" u="none" strike="noStrike">
                <a:solidFill>
                  <a:srgbClr val="000000"/>
                </a:solidFill>
                <a:effectLst/>
                <a:uFillTx/>
                <a:latin typeface="Arial"/>
                <a:ea typeface="Arial"/>
              </a:rPr>
              <a:t>Koszty te</a:t>
            </a:r>
            <a:endParaRPr lang="pl-PL" sz="2000" b="0" u="none" strike="noStrike">
              <a:solidFill>
                <a:srgbClr val="000000"/>
              </a:solidFill>
              <a:effectLst/>
              <a:uFillTx/>
              <a:latin typeface="Arial"/>
            </a:endParaRPr>
          </a:p>
          <a:p>
            <a:pPr marL="552240" lvl="1" indent="-165240">
              <a:lnSpc>
                <a:spcPct val="100000"/>
              </a:lnSpc>
              <a:buClr>
                <a:srgbClr val="000000"/>
              </a:buClr>
              <a:buSzPct val="50000"/>
              <a:buFont typeface="Wingdings" charset="2"/>
              <a:buChar char=""/>
            </a:pPr>
            <a:r>
              <a:rPr lang="pl" sz="2000" b="0" u="none" strike="noStrike">
                <a:solidFill>
                  <a:srgbClr val="000000"/>
                </a:solidFill>
                <a:effectLst/>
                <a:uFillTx/>
                <a:latin typeface="Arial"/>
                <a:ea typeface="Arial"/>
              </a:rPr>
              <a:t>różnią się od Original Medicare </a:t>
            </a:r>
            <a:endParaRPr lang="pl-PL" sz="2000" b="0" u="none" strike="noStrike">
              <a:solidFill>
                <a:srgbClr val="000000"/>
              </a:solidFill>
              <a:effectLst/>
              <a:uFillTx/>
              <a:latin typeface="Arial"/>
            </a:endParaRPr>
          </a:p>
          <a:p>
            <a:pPr marL="552240" lvl="1" indent="-165240">
              <a:lnSpc>
                <a:spcPct val="100000"/>
              </a:lnSpc>
              <a:buClr>
                <a:srgbClr val="000000"/>
              </a:buClr>
              <a:buSzPct val="50000"/>
              <a:buFont typeface="Wingdings" charset="2"/>
              <a:buChar char=""/>
            </a:pPr>
            <a:r>
              <a:rPr lang="pl" sz="2000" b="0" u="none" strike="noStrike">
                <a:solidFill>
                  <a:srgbClr val="000000"/>
                </a:solidFill>
                <a:effectLst/>
                <a:uFillTx/>
                <a:latin typeface="Arial"/>
                <a:ea typeface="Arial"/>
              </a:rPr>
              <a:t>różnią się w zależności od planu</a:t>
            </a:r>
            <a:endParaRPr lang="pl-PL" sz="2000" b="0" u="none" strike="noStrike">
              <a:solidFill>
                <a:srgbClr val="000000"/>
              </a:solidFill>
              <a:effectLst/>
              <a:uFillTx/>
              <a:latin typeface="Arial"/>
            </a:endParaRPr>
          </a:p>
          <a:p>
            <a:pPr marL="552240" lvl="1" indent="-165240">
              <a:lnSpc>
                <a:spcPct val="100000"/>
              </a:lnSpc>
              <a:buClr>
                <a:srgbClr val="000000"/>
              </a:buClr>
              <a:buSzPct val="50000"/>
              <a:buFont typeface="Wingdings" charset="2"/>
              <a:buChar char=""/>
            </a:pPr>
            <a:r>
              <a:rPr lang="pl" sz="2000" b="0" u="none" strike="noStrike">
                <a:solidFill>
                  <a:srgbClr val="000000"/>
                </a:solidFill>
                <a:effectLst/>
                <a:uFillTx/>
                <a:latin typeface="Arial"/>
                <a:ea typeface="Arial"/>
              </a:rPr>
              <a:t>I mogą być wyższe w przypadku wizyty u lekarza spoza sieci</a:t>
            </a:r>
            <a:endParaRPr lang="pl-PL" sz="2000" b="0" u="none" strike="noStrike">
              <a:solidFill>
                <a:srgbClr val="000000"/>
              </a:solidFill>
              <a:effectLst/>
              <a:uFillTx/>
              <a:latin typeface="Arial"/>
            </a:endParaRPr>
          </a:p>
          <a:p>
            <a:pPr marL="385560" indent="-165240">
              <a:lnSpc>
                <a:spcPct val="100000"/>
              </a:lnSpc>
              <a:buClr>
                <a:srgbClr val="000000"/>
              </a:buClr>
              <a:buFont typeface="Arial"/>
              <a:buChar char="•"/>
            </a:pPr>
            <a:r>
              <a:rPr lang="pl" sz="2000" b="0" u="none" strike="noStrike">
                <a:solidFill>
                  <a:srgbClr val="000000"/>
                </a:solidFill>
                <a:effectLst/>
                <a:uFillTx/>
                <a:latin typeface="Arial"/>
                <a:ea typeface="Arial"/>
              </a:rPr>
              <a:t>Wszystkie plany Medicare Advantage mają maksymalną kwotę wydatków bieżących. Po osiągnięciu tego limitu nie będziesz płacić nic za usługi objęte ubezpieczeniem. Limit ten może różnić się w zależności od planu Medicare Advantage i może zmieniać się każdego roku. Jest to coś, co należy wziąć pod uwagę przy wyborze planu.</a:t>
            </a:r>
            <a:endParaRPr lang="pl-PL" sz="2000" b="0" u="none" strike="noStrike">
              <a:solidFill>
                <a:srgbClr val="000000"/>
              </a:solidFill>
              <a:effectLst/>
              <a:uFillTx/>
              <a:latin typeface="Arial"/>
            </a:endParaRPr>
          </a:p>
          <a:p>
            <a:pPr marL="220320" indent="0">
              <a:lnSpc>
                <a:spcPct val="100000"/>
              </a:lnSpc>
              <a:buNone/>
              <a:tabLst>
                <a:tab pos="0" algn="l"/>
              </a:tabLst>
            </a:pPr>
            <a:endParaRPr lang="pl-PL" sz="2000" b="0" u="none" strike="noStrike">
              <a:solidFill>
                <a:srgbClr val="000000"/>
              </a:solidFill>
              <a:effectLst/>
              <a:uFillTx/>
              <a:latin typeface="Arial"/>
            </a:endParaRPr>
          </a:p>
          <a:p>
            <a:pPr marL="220320" indent="0" defTabSz="914400">
              <a:lnSpc>
                <a:spcPct val="100000"/>
              </a:lnSpc>
              <a:buNone/>
              <a:tabLst>
                <a:tab pos="0" algn="l"/>
              </a:tabLst>
            </a:pPr>
            <a:r>
              <a:rPr lang="pl" sz="2000" b="0" u="none" strike="noStrike">
                <a:solidFill>
                  <a:srgbClr val="000000"/>
                </a:solidFill>
                <a:effectLst/>
                <a:uFillTx/>
                <a:latin typeface="Arial"/>
                <a:ea typeface="Arial"/>
              </a:rPr>
              <a:t>Aby sprawdzić aktualne koszty w ramach planu Medicare Advantage Część C, porównaj plany na stronie </a:t>
            </a:r>
            <a:r>
              <a:rPr lang="pl" sz="1800" b="0" u="sng" strike="noStrike">
                <a:solidFill>
                  <a:srgbClr val="000000"/>
                </a:solidFill>
                <a:effectLst/>
                <a:uFillTx/>
                <a:latin typeface="Calibri"/>
                <a:ea typeface="Calibri"/>
                <a:hlinkClick r:id="rId3"/>
              </a:rPr>
              <a:t>www.medicare.gov</a:t>
            </a:r>
            <a:r>
              <a:rPr lang="pl" sz="1800" b="0" u="sng" strike="noStrike">
                <a:solidFill>
                  <a:srgbClr val="1F3864"/>
                </a:solidFill>
                <a:effectLst/>
                <a:uFillTx/>
                <a:latin typeface="Calibri"/>
                <a:ea typeface="Calibri"/>
              </a:rPr>
              <a:t>.</a:t>
            </a:r>
            <a:endParaRPr lang="pl-PL" sz="1800" b="0" u="none" strike="noStrike">
              <a:solidFill>
                <a:srgbClr val="000000"/>
              </a:solidFill>
              <a:effectLst/>
              <a:uFillTx/>
              <a:latin typeface="Arial"/>
            </a:endParaRPr>
          </a:p>
          <a:p>
            <a:pPr marL="220320" indent="0" defTabSz="914400">
              <a:lnSpc>
                <a:spcPct val="100000"/>
              </a:lnSpc>
              <a:buNone/>
              <a:tabLst>
                <a:tab pos="0" algn="l"/>
              </a:tabLst>
            </a:pPr>
            <a:endParaRPr lang="pl-PL" sz="1800" b="0" u="none" strike="noStrike">
              <a:solidFill>
                <a:srgbClr val="000000"/>
              </a:solidFill>
              <a:effectLst/>
              <a:uFillTx/>
              <a:latin typeface="Arial"/>
            </a:endParaRPr>
          </a:p>
          <a:p>
            <a:pPr indent="0" defTabSz="914400">
              <a:lnSpc>
                <a:spcPct val="100000"/>
              </a:lnSpc>
              <a:spcBef>
                <a:spcPts val="590"/>
              </a:spcBef>
              <a:buNone/>
              <a:tabLst>
                <a:tab pos="0" algn="l"/>
              </a:tabLst>
            </a:pPr>
            <a:endParaRPr lang="pl-PL" sz="1800" b="0" u="none" strike="noStrike">
              <a:solidFill>
                <a:srgbClr val="000000"/>
              </a:solidFill>
              <a:effectLst/>
              <a:uFillTx/>
              <a:latin typeface="Arial"/>
            </a:endParaRPr>
          </a:p>
        </p:txBody>
      </p:sp>
      <p:sp>
        <p:nvSpPr>
          <p:cNvPr id="830" name="PlaceHolder 3"/>
          <p:cNvSpPr>
            <a:spLocks noGrp="1"/>
          </p:cNvSpPr>
          <p:nvPr>
            <p:ph type="sldNum" idx="17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760FD43B-6148-46E8-AA5D-76D86D9145E0}" type="slidenum">
              <a:rPr lang="en-US" sz="1200" b="0" u="none" strike="noStrike">
                <a:solidFill>
                  <a:schemeClr val="dk1"/>
                </a:solidFill>
                <a:effectLst/>
                <a:uFillTx/>
                <a:latin typeface="+mn-lt"/>
                <a:ea typeface="+mn-ea"/>
              </a:rPr>
              <a:t>56</a:t>
            </a:fld>
            <a:endParaRPr lang="pl-PL" sz="1200" b="0" u="none" strike="noStrike">
              <a:solidFill>
                <a:srgbClr val="000000"/>
              </a:solidFill>
              <a:effectLst/>
              <a:uFillTx/>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PlaceHolder 1"/>
          <p:cNvSpPr>
            <a:spLocks noGrp="1" noRot="1" noChangeAspect="1"/>
          </p:cNvSpPr>
          <p:nvPr>
            <p:ph type="sldImg"/>
          </p:nvPr>
        </p:nvSpPr>
        <p:spPr>
          <a:xfrm>
            <a:off x="717480" y="1162080"/>
            <a:ext cx="5574960" cy="3136680"/>
          </a:xfrm>
          <a:prstGeom prst="rect">
            <a:avLst/>
          </a:prstGeom>
          <a:ln w="0">
            <a:noFill/>
          </a:ln>
        </p:spPr>
      </p:sp>
      <p:sp>
        <p:nvSpPr>
          <p:cNvPr id="83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Podejmując decyzje dotyczące ubezpieczenia Medicare, ważne jest, aby wziąć pod uwagę zalety i wady planów Medicare Advantage.</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NALEŻY PAMIĘTAĆ - plany Medicare Advantage mogą co roku wprowadzać zmiany w zakresie ubezpieczenia, kosztów, obszaru usług i nie tylko.  Zmiany te są odnotowywane w "Corocznych informacjach o zmianach", które są wysyłane w ramach planu co roku do końca września. Powinieneś zapoznać się z tymi informacjami i rozważyć, czy w następnym roku dany plan będzie nadal najlepszym planem dla Ciebie. Możesz porównać swój plan z innymi dostępnymi planami i dokonać wszelkich zmian podczas corocznego Okresu rejestracji otwartej Medicare.  Zostanie to szerzej omówione w Części 4 tej serii. </a:t>
            </a:r>
            <a:endParaRPr lang="pl-PL" sz="2000" b="0" u="none" strike="noStrike">
              <a:solidFill>
                <a:srgbClr val="000000"/>
              </a:solidFill>
              <a:effectLst/>
              <a:uFillTx/>
              <a:latin typeface="Arial"/>
            </a:endParaRPr>
          </a:p>
        </p:txBody>
      </p:sp>
      <p:sp>
        <p:nvSpPr>
          <p:cNvPr id="833" name="PlaceHolder 3"/>
          <p:cNvSpPr>
            <a:spLocks noGrp="1"/>
          </p:cNvSpPr>
          <p:nvPr>
            <p:ph type="sldNum" idx="17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38D7F89-C013-4FB5-86D9-D8CBC2A8EEF2}" type="slidenum">
              <a:rPr lang="en-US" sz="1200" b="0" u="none" strike="noStrike">
                <a:solidFill>
                  <a:schemeClr val="dk1"/>
                </a:solidFill>
                <a:effectLst/>
                <a:uFillTx/>
                <a:latin typeface="+mn-lt"/>
                <a:ea typeface="+mn-ea"/>
              </a:rPr>
              <a:t>57</a:t>
            </a:fld>
            <a:endParaRPr lang="pl-PL" sz="1200" b="0" u="none" strike="noStrike">
              <a:solidFill>
                <a:srgbClr val="000000"/>
              </a:solidFill>
              <a:effectLst/>
              <a:uFillTx/>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PlaceHolder 1"/>
          <p:cNvSpPr>
            <a:spLocks noGrp="1" noRot="1" noChangeAspect="1"/>
          </p:cNvSpPr>
          <p:nvPr>
            <p:ph type="sldImg"/>
          </p:nvPr>
        </p:nvSpPr>
        <p:spPr>
          <a:xfrm>
            <a:off x="717480" y="1162080"/>
            <a:ext cx="5574960" cy="3136680"/>
          </a:xfrm>
          <a:prstGeom prst="rect">
            <a:avLst/>
          </a:prstGeom>
          <a:ln w="0">
            <a:noFill/>
          </a:ln>
        </p:spPr>
      </p:sp>
      <p:sp>
        <p:nvSpPr>
          <p:cNvPr id="83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Oprócz tego, co już omówiliśmy, wiele osób otrzymuje opiekę zdrowotną w ramach innych rodzajów ubezpieczeń zdrowotnych.</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Niektórzy pracodawcy zapewniają </a:t>
            </a:r>
            <a:r>
              <a:rPr lang="pl" sz="2000" b="1" u="none" strike="noStrike">
                <a:solidFill>
                  <a:srgbClr val="000000"/>
                </a:solidFill>
                <a:effectLst/>
                <a:uFillTx/>
                <a:latin typeface="Arial"/>
              </a:rPr>
              <a:t>emerytom grupowe plany opieki zdrowotnej.</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Jeśli pracodawca zapewnia tego typu plan, ważne jest, aby sprawdzić w planie szczegóły dotyczące zakresu ubezpieczenia.</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Niektóre z tych planów oferują pokrycie kosztów leków na receptę.  </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Najlepiej jest skontaktować się z pracodawcą lub administratorem świadczeń związkowych, aby dowiedzieć się, w jaki sposób ubezpieczenie jest spójne z Medicare.</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Innym rodzajem ubezpieczenia zdrowotnego jest ubezpieczenie wojskowe. Jest ono zapewniane przez Veterans Administration (VA) lub TriCare.</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A dla osób z ograniczonymi dochodami, opieka zdrowotna jest dostępna za pośrednictwem Medicaid i innych programów pomocy finansowej. </a:t>
            </a:r>
            <a:endParaRPr lang="pl-PL" sz="2000" b="0" u="none" strike="noStrike">
              <a:solidFill>
                <a:srgbClr val="000000"/>
              </a:solidFill>
              <a:effectLst/>
              <a:uFillTx/>
              <a:latin typeface="Arial"/>
            </a:endParaRPr>
          </a:p>
          <a:p>
            <a:pPr indent="0">
              <a:lnSpc>
                <a:spcPct val="100000"/>
              </a:lnSpc>
              <a:buNone/>
              <a:tabLst>
                <a:tab pos="0" algn="l"/>
              </a:tabLst>
            </a:pPr>
            <a:endParaRPr lang="pl-PL" sz="2000" b="0" u="none" strike="noStrike">
              <a:solidFill>
                <a:srgbClr val="000000"/>
              </a:solidFill>
              <a:effectLst/>
              <a:uFillTx/>
              <a:latin typeface="Arial"/>
            </a:endParaRPr>
          </a:p>
          <a:p>
            <a:pPr indent="0">
              <a:lnSpc>
                <a:spcPct val="100000"/>
              </a:lnSpc>
              <a:buNone/>
              <a:tabLst>
                <a:tab pos="0" algn="l"/>
              </a:tabLst>
            </a:pPr>
            <a:endParaRPr lang="pl-PL" sz="2000" b="0" u="none" strike="noStrike">
              <a:solidFill>
                <a:srgbClr val="000000"/>
              </a:solidFill>
              <a:effectLst/>
              <a:uFillTx/>
              <a:latin typeface="Arial"/>
            </a:endParaRPr>
          </a:p>
        </p:txBody>
      </p:sp>
      <p:sp>
        <p:nvSpPr>
          <p:cNvPr id="836" name="PlaceHolder 3"/>
          <p:cNvSpPr>
            <a:spLocks noGrp="1"/>
          </p:cNvSpPr>
          <p:nvPr>
            <p:ph type="sldNum" idx="17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82ACDEDF-823F-4313-9B4F-E05229BDCB9E}" type="slidenum">
              <a:rPr lang="en-US" sz="1200" b="0" u="none" strike="noStrike">
                <a:solidFill>
                  <a:schemeClr val="dk1"/>
                </a:solidFill>
                <a:effectLst/>
                <a:uFillTx/>
                <a:latin typeface="+mn-lt"/>
                <a:ea typeface="+mn-ea"/>
              </a:rPr>
              <a:t>58</a:t>
            </a:fld>
            <a:endParaRPr lang="pl-PL" sz="1200" b="0" u="none" strike="noStrike">
              <a:solidFill>
                <a:srgbClr val="000000"/>
              </a:solidFill>
              <a:effectLst/>
              <a:uFillTx/>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PlaceHolder 1"/>
          <p:cNvSpPr>
            <a:spLocks noGrp="1" noRot="1" noChangeAspect="1"/>
          </p:cNvSpPr>
          <p:nvPr>
            <p:ph type="sldImg"/>
          </p:nvPr>
        </p:nvSpPr>
        <p:spPr>
          <a:xfrm>
            <a:off x="717480" y="1162080"/>
            <a:ext cx="5574960" cy="3136680"/>
          </a:xfrm>
          <a:prstGeom prst="rect">
            <a:avLst/>
          </a:prstGeom>
          <a:ln w="0">
            <a:noFill/>
          </a:ln>
        </p:spPr>
      </p:sp>
      <p:sp>
        <p:nvSpPr>
          <p:cNvPr id="83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Na tym kończy się Część 1 programu Witamy w Medicare.  Mamy nadzieję, że te informacje były pomocne. W następnej części tej serii omówione zostaną podstawy Medicare, w tym Części A i B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Niniejsza prezentacja została przygotowana przez Wisconsin State Health Insurance Assistance Program lub SHIP, lokalną służbę publiczną, która zapewnia bezpłatną i bezstronną pomoc osobom z ubezpieczeniem Medicare. Jeśli masz pytania dotyczące Medicare, zadzwoń na jedną z naszych bezpłatnych infolinii lub skontaktuj się z lokalnym doradcą SHIP Medicare już dziś. Nie musisz robić tego sam! </a:t>
            </a:r>
            <a:endParaRPr lang="pl-PL" sz="2000" b="0" u="none" strike="noStrike">
              <a:solidFill>
                <a:srgbClr val="000000"/>
              </a:solidFill>
              <a:effectLst/>
              <a:uFillTx/>
              <a:latin typeface="Arial"/>
            </a:endParaRPr>
          </a:p>
        </p:txBody>
      </p:sp>
      <p:sp>
        <p:nvSpPr>
          <p:cNvPr id="839" name="PlaceHolder 3"/>
          <p:cNvSpPr>
            <a:spLocks noGrp="1"/>
          </p:cNvSpPr>
          <p:nvPr>
            <p:ph type="sldNum" idx="17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C529EE63-AF02-4DF1-A241-2AD5FE88A548}" type="slidenum">
              <a:rPr lang="en-US" sz="1200" b="0" u="none" strike="noStrike">
                <a:solidFill>
                  <a:schemeClr val="dk1"/>
                </a:solidFill>
                <a:effectLst/>
                <a:uFillTx/>
                <a:latin typeface="+mn-lt"/>
                <a:ea typeface="+mn-ea"/>
              </a:rPr>
              <a:t>59</a:t>
            </a:fld>
            <a:endParaRPr lang="pl-PL" sz="1200" b="0" u="none" strike="noStrike">
              <a:solidFill>
                <a:srgbClr val="000000"/>
              </a:solidFill>
              <a:effectLst/>
              <a:uFillTx/>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717480" y="1162080"/>
            <a:ext cx="5574960" cy="3136680"/>
          </a:xfrm>
          <a:prstGeom prst="rect">
            <a:avLst/>
          </a:prstGeom>
          <a:ln w="0">
            <a:noFill/>
          </a:ln>
        </p:spPr>
      </p:sp>
      <p:sp>
        <p:nvSpPr>
          <p:cNvPr id="67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10000"/>
              </a:lnSpc>
              <a:spcBef>
                <a:spcPts val="601"/>
              </a:spcBef>
              <a:buNone/>
            </a:pPr>
            <a:r>
              <a:rPr lang="pl" sz="2000" b="0" u="none" strike="noStrike">
                <a:solidFill>
                  <a:srgbClr val="000000"/>
                </a:solidFill>
                <a:effectLst/>
                <a:uFillTx/>
                <a:latin typeface="Arial"/>
              </a:rPr>
              <a:t>Jeśli nie jesteś automatycznie zarejestrowany, pierwszą okazją do zarejestrowania się do Medicare jest </a:t>
            </a:r>
            <a:r>
              <a:rPr lang="pl" sz="2000" b="1" u="none" strike="noStrike">
                <a:solidFill>
                  <a:srgbClr val="000000"/>
                </a:solidFill>
                <a:effectLst/>
                <a:uFillTx/>
                <a:latin typeface="Arial"/>
              </a:rPr>
              <a:t>Okres wstępnej rejestracji</a:t>
            </a:r>
            <a:r>
              <a:rPr lang="pl" sz="2000" b="0" u="none" strike="noStrike">
                <a:solidFill>
                  <a:srgbClr val="000000"/>
                </a:solidFill>
                <a:effectLst/>
                <a:uFillTx/>
                <a:latin typeface="Arial"/>
              </a:rPr>
              <a:t>, który trwa 7 miesięcy i obejmuje 3 miesiące przed ukończeniem 65. roku życia, miesiąc ukończenia 65. roku życia i 3 miesiące po ukończeniu 65 roku życia.  Ochrona ubezpieczeniowa rozpoczyna się w momencie rejestracji. Jeśli zarejestrujesz się w ciągu pierwszych 3 miesięcy, ochrona ubezpieczeniowa rozpocznie się pierwszego dnia miesiąca, w którym ukończysz 65 lat. Jeśli zarejestrujesz się po tym czasie, ochrona rozpocznie się później, w zależności od daty rejestracji.</a:t>
            </a:r>
            <a:endParaRPr lang="pl-PL" sz="2000" b="0" u="none" strike="noStrike">
              <a:solidFill>
                <a:srgbClr val="000000"/>
              </a:solidFill>
              <a:effectLst/>
              <a:uFillTx/>
              <a:latin typeface="Arial"/>
            </a:endParaRPr>
          </a:p>
          <a:p>
            <a:pPr indent="0">
              <a:lnSpc>
                <a:spcPct val="110000"/>
              </a:lnSpc>
              <a:spcBef>
                <a:spcPts val="601"/>
              </a:spcBef>
              <a:buNone/>
              <a:tabLst>
                <a:tab pos="0" algn="l"/>
              </a:tabLst>
            </a:pPr>
            <a:endParaRPr lang="pl-PL" sz="2000" b="0" u="none" strike="noStrike">
              <a:solidFill>
                <a:srgbClr val="000000"/>
              </a:solidFill>
              <a:effectLst/>
              <a:uFillTx/>
              <a:latin typeface="Arial"/>
            </a:endParaRPr>
          </a:p>
          <a:p>
            <a:pPr indent="0">
              <a:lnSpc>
                <a:spcPct val="90000"/>
              </a:lnSpc>
              <a:buNone/>
              <a:tabLst>
                <a:tab pos="0" algn="l"/>
              </a:tabLst>
            </a:pPr>
            <a:r>
              <a:rPr lang="pl" sz="2400" b="1" u="none" strike="noStrike">
                <a:solidFill>
                  <a:srgbClr val="000000"/>
                </a:solidFill>
                <a:effectLst/>
                <a:uFillTx/>
                <a:latin typeface="Arial"/>
              </a:rPr>
              <a:t>Istnieje również Okres rejestracji specjalnej. </a:t>
            </a:r>
            <a:r>
              <a:rPr lang="pl" sz="2000" b="0" u="none" strike="noStrike">
                <a:solidFill>
                  <a:srgbClr val="000000"/>
                </a:solidFill>
                <a:effectLst/>
                <a:uFillTx/>
                <a:latin typeface="Arial"/>
              </a:rPr>
              <a:t>Jeśli zwlekasz z zarejestrowaniem się do Części B, ponieważ Ty lub Twój współmałżonek nadal pracujecie i jesteście objęci grupowym planem opieki zdrowotnej, możesz zarejestrować się w ciągu 8 miesięcy następujących po miesiącu wygaśnięcia planu grupowego lub zakończenia trwania zatrudnienia (w zależności od tego, co nastąpi wcześniej).  </a:t>
            </a:r>
            <a:r>
              <a:rPr lang="pl" sz="2000" b="1" u="none" strike="noStrike">
                <a:solidFill>
                  <a:srgbClr val="000000"/>
                </a:solidFill>
                <a:effectLst/>
                <a:uFillTx/>
                <a:latin typeface="Arial"/>
              </a:rPr>
              <a:t>Nie będzie żadnych kar.</a:t>
            </a:r>
            <a:endParaRPr lang="pl-PL" sz="2000" b="0" u="none" strike="noStrike">
              <a:solidFill>
                <a:srgbClr val="000000"/>
              </a:solidFill>
              <a:effectLst/>
              <a:uFillTx/>
              <a:latin typeface="Arial"/>
            </a:endParaRPr>
          </a:p>
          <a:p>
            <a:pPr indent="0">
              <a:lnSpc>
                <a:spcPct val="90000"/>
              </a:lnSpc>
              <a:buNone/>
              <a:tabLst>
                <a:tab pos="0" algn="l"/>
              </a:tabLst>
            </a:pPr>
            <a:endParaRPr lang="pl-PL" sz="2400" b="0" u="none" strike="noStrike">
              <a:solidFill>
                <a:srgbClr val="000000"/>
              </a:solidFill>
              <a:effectLst/>
              <a:uFillTx/>
              <a:latin typeface="Arial"/>
            </a:endParaRPr>
          </a:p>
          <a:p>
            <a:pPr indent="0">
              <a:lnSpc>
                <a:spcPct val="90000"/>
              </a:lnSpc>
              <a:buNone/>
              <a:tabLst>
                <a:tab pos="0" algn="l"/>
              </a:tabLst>
            </a:pPr>
            <a:r>
              <a:rPr lang="pl" sz="2400" b="1" u="none" strike="noStrike">
                <a:solidFill>
                  <a:srgbClr val="000000"/>
                </a:solidFill>
                <a:effectLst/>
                <a:uFillTx/>
                <a:latin typeface="Arial"/>
              </a:rPr>
              <a:t>Okres rejestracji ogólnej </a:t>
            </a:r>
            <a:r>
              <a:rPr lang="pl" sz="2000" b="0" u="none" strike="noStrike">
                <a:solidFill>
                  <a:srgbClr val="000000"/>
                </a:solidFill>
                <a:effectLst/>
                <a:uFillTx/>
                <a:latin typeface="Arial"/>
              </a:rPr>
              <a:t>trwa od 1 stycznia do 31 marca i jest przeznaczony dla osób, które nie zarejestrowały się podczas okresu rejestracji wstępnej - lub podczas rejestracji specjalnej.  Istnieje kara </a:t>
            </a:r>
            <a:r>
              <a:rPr lang="pl" sz="2000" b="1" u="none" strike="noStrike">
                <a:solidFill>
                  <a:srgbClr val="000000"/>
                </a:solidFill>
                <a:effectLst/>
                <a:uFillTx/>
                <a:latin typeface="Arial"/>
              </a:rPr>
              <a:t>: </a:t>
            </a:r>
            <a:r>
              <a:rPr lang="pl" sz="2000" b="0" u="none" strike="noStrike">
                <a:solidFill>
                  <a:srgbClr val="000000"/>
                </a:solidFill>
                <a:effectLst/>
                <a:uFillTx/>
                <a:latin typeface="Arial"/>
              </a:rPr>
              <a:t>Koszt</a:t>
            </a:r>
            <a:r>
              <a:rPr lang="pl" sz="2000" b="1" u="none" strike="noStrike">
                <a:solidFill>
                  <a:srgbClr val="000000"/>
                </a:solidFill>
                <a:effectLst/>
                <a:uFillTx/>
                <a:latin typeface="Arial"/>
              </a:rPr>
              <a:t> </a:t>
            </a:r>
            <a:r>
              <a:rPr lang="pl" sz="2000" b="0" u="none" strike="noStrike">
                <a:solidFill>
                  <a:srgbClr val="000000"/>
                </a:solidFill>
                <a:effectLst/>
                <a:uFillTx/>
                <a:latin typeface="Arial"/>
              </a:rPr>
              <a:t>składki na Część B wzrośnie o 10% za każdy pełny 12-miesięczny okres opóźnienia rejestracji.</a:t>
            </a:r>
            <a:endParaRPr lang="pl-PL" sz="2000" b="0" u="none" strike="noStrike">
              <a:solidFill>
                <a:srgbClr val="000000"/>
              </a:solidFill>
              <a:effectLst/>
              <a:uFillTx/>
              <a:latin typeface="Arial"/>
            </a:endParaRPr>
          </a:p>
          <a:p>
            <a:pPr indent="0">
              <a:lnSpc>
                <a:spcPct val="90000"/>
              </a:lnSpc>
              <a:buNone/>
              <a:tabLst>
                <a:tab pos="0" algn="l"/>
              </a:tabLst>
            </a:pPr>
            <a:endParaRPr lang="pl-PL" sz="2000" b="0" u="none" strike="noStrike">
              <a:solidFill>
                <a:srgbClr val="000000"/>
              </a:solidFill>
              <a:effectLst/>
              <a:uFillTx/>
              <a:latin typeface="Arial"/>
            </a:endParaRPr>
          </a:p>
          <a:p>
            <a:pPr indent="0">
              <a:lnSpc>
                <a:spcPct val="90000"/>
              </a:lnSpc>
              <a:buNone/>
              <a:tabLst>
                <a:tab pos="0" algn="l"/>
              </a:tabLst>
            </a:pPr>
            <a:r>
              <a:rPr lang="pl" sz="2000" b="0" u="none" strike="noStrike">
                <a:solidFill>
                  <a:srgbClr val="000000"/>
                </a:solidFill>
                <a:effectLst/>
                <a:uFillTx/>
                <a:latin typeface="Arial"/>
              </a:rPr>
              <a:t>Aby uniknąć kary, należy zarejestrować się w okresie rejestracji wstępnej lub okresie rejestracji specjalnej.</a:t>
            </a:r>
            <a:endParaRPr lang="pl-PL" sz="2000" b="0" u="none" strike="noStrike">
              <a:solidFill>
                <a:srgbClr val="000000"/>
              </a:solidFill>
              <a:effectLst/>
              <a:uFillTx/>
              <a:latin typeface="Arial"/>
            </a:endParaRPr>
          </a:p>
        </p:txBody>
      </p:sp>
      <p:sp>
        <p:nvSpPr>
          <p:cNvPr id="680" name="PlaceHolder 3"/>
          <p:cNvSpPr>
            <a:spLocks noGrp="1"/>
          </p:cNvSpPr>
          <p:nvPr>
            <p:ph type="sldNum" idx="12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F8E94E8F-3CA5-4F08-A89E-D825CD1588B2}" type="slidenum">
              <a:rPr lang="en-US" sz="1200" b="0" u="none" strike="noStrike">
                <a:solidFill>
                  <a:schemeClr val="dk1"/>
                </a:solidFill>
                <a:effectLst/>
                <a:uFillTx/>
                <a:latin typeface="+mn-lt"/>
                <a:ea typeface="+mn-ea"/>
              </a:rPr>
              <a:t>6</a:t>
            </a:fld>
            <a:endParaRPr lang="pl-PL" sz="1200" b="0" u="none" strike="noStrike">
              <a:solidFill>
                <a:srgbClr val="000000"/>
              </a:solidFill>
              <a:effectLst/>
              <a:uFillTx/>
              <a:latin typeface="Times New Roman"/>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 name="PlaceHolder 1"/>
          <p:cNvSpPr>
            <a:spLocks noGrp="1" noRot="1" noChangeAspect="1"/>
          </p:cNvSpPr>
          <p:nvPr>
            <p:ph type="sldImg"/>
          </p:nvPr>
        </p:nvSpPr>
        <p:spPr>
          <a:xfrm>
            <a:off x="717480" y="1162080"/>
            <a:ext cx="5574960" cy="3136680"/>
          </a:xfrm>
          <a:prstGeom prst="rect">
            <a:avLst/>
          </a:prstGeom>
          <a:ln w="0">
            <a:noFill/>
          </a:ln>
        </p:spPr>
      </p:sp>
      <p:sp>
        <p:nvSpPr>
          <p:cNvPr id="84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i zapraszamy do zapoznania się z serią edukacyjną zatytułowaną Witamy w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prezentowany przez WI Department of Health Services, który obsługuje stanowy program pomocy w zakresie ubezpieczeń zdrowotnych lub SHIP, lokalną usługę publiczną dla osób z Medicare.  Każdy stan posiada program SHIP.  W Wisconsin można uzyskać bezpłatną i bezstronną pomoc w zakresie Medicare od lokalnych doradców SHIP lub jednej z naszych bezpłatnych infolinii.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Slajdy do tej prezentacji można pobrać, klikając łącze w opisie filmu na YouTube lub odwiedzając stronę gwaar.org/educational-videos-for-medicare-outreach. </a:t>
            </a:r>
            <a:endParaRPr lang="pl-PL" sz="2000" b="0" u="none" strike="noStrike">
              <a:solidFill>
                <a:srgbClr val="000000"/>
              </a:solidFill>
              <a:effectLst/>
              <a:uFillTx/>
              <a:latin typeface="Arial"/>
            </a:endParaRPr>
          </a:p>
        </p:txBody>
      </p:sp>
      <p:sp>
        <p:nvSpPr>
          <p:cNvPr id="842" name="PlaceHolder 3"/>
          <p:cNvSpPr>
            <a:spLocks noGrp="1"/>
          </p:cNvSpPr>
          <p:nvPr>
            <p:ph type="sldNum" idx="17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8895C798-0E7F-472B-93F3-7AEB6512EAD8}" type="slidenum">
              <a:rPr lang="en-US" sz="1200" b="0" u="none" strike="noStrike">
                <a:solidFill>
                  <a:schemeClr val="dk1"/>
                </a:solidFill>
                <a:effectLst/>
                <a:uFillTx/>
                <a:latin typeface="+mn-lt"/>
                <a:ea typeface="+mn-ea"/>
              </a:rPr>
              <a:t>60</a:t>
            </a:fld>
            <a:endParaRPr lang="pl-PL" sz="1200" b="0" u="none" strike="noStrike">
              <a:solidFill>
                <a:srgbClr val="000000"/>
              </a:solidFill>
              <a:effectLst/>
              <a:uFillTx/>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PlaceHolder 1"/>
          <p:cNvSpPr>
            <a:spLocks noGrp="1" noRot="1" noChangeAspect="1"/>
          </p:cNvSpPr>
          <p:nvPr>
            <p:ph type="sldImg"/>
          </p:nvPr>
        </p:nvSpPr>
        <p:spPr>
          <a:xfrm>
            <a:off x="717550" y="1162050"/>
            <a:ext cx="5575300" cy="3136900"/>
          </a:xfrm>
          <a:prstGeom prst="rect">
            <a:avLst/>
          </a:prstGeom>
          <a:ln w="0">
            <a:noFill/>
          </a:ln>
        </p:spPr>
      </p:sp>
      <p:sp>
        <p:nvSpPr>
          <p:cNvPr id="84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Projekt ten jest wspierany przez dotację z federalnego programu Administration for Community Living.</a:t>
            </a:r>
            <a:endParaRPr lang="pl-PL" sz="2000" b="0" u="none" strike="noStrike">
              <a:solidFill>
                <a:srgbClr val="000000"/>
              </a:solidFill>
              <a:effectLst/>
              <a:uFillTx/>
              <a:latin typeface="Arial"/>
            </a:endParaRPr>
          </a:p>
        </p:txBody>
      </p:sp>
      <p:sp>
        <p:nvSpPr>
          <p:cNvPr id="845" name="PlaceHolder 3"/>
          <p:cNvSpPr>
            <a:spLocks noGrp="1"/>
          </p:cNvSpPr>
          <p:nvPr>
            <p:ph type="sldNum" idx="178"/>
          </p:nvPr>
        </p:nvSpPr>
        <p:spPr>
          <a:xfrm>
            <a:off x="3970800" y="8830080"/>
            <a:ext cx="3037320" cy="466200"/>
          </a:xfrm>
          <a:prstGeom prst="rect">
            <a:avLst/>
          </a:prstGeom>
          <a:noFill/>
          <a:ln w="0">
            <a:noFill/>
          </a:ln>
        </p:spPr>
        <p:txBody>
          <a:bodyPr lIns="93240" tIns="46440" rIns="93240" bIns="4644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53C078F8-0509-4958-BD90-96EC9205C0B0}" type="slidenum">
              <a:rPr lang="en-US" sz="1200" b="0" u="none" strike="noStrike">
                <a:solidFill>
                  <a:srgbClr val="000000"/>
                </a:solidFill>
                <a:effectLst/>
                <a:uFillTx/>
                <a:latin typeface="Times New Roman"/>
              </a:rPr>
              <a:t>61</a:t>
            </a:fld>
            <a:endParaRPr lang="pl-PL" sz="1200" b="0" u="none" strike="noStrike">
              <a:solidFill>
                <a:srgbClr val="000000"/>
              </a:solidFill>
              <a:effectLst/>
              <a:uFillTx/>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PlaceHolder 1"/>
          <p:cNvSpPr>
            <a:spLocks noGrp="1" noRot="1" noChangeAspect="1"/>
          </p:cNvSpPr>
          <p:nvPr>
            <p:ph type="sldImg"/>
          </p:nvPr>
        </p:nvSpPr>
        <p:spPr>
          <a:xfrm>
            <a:off x="717550" y="1162050"/>
            <a:ext cx="5575300" cy="3136900"/>
          </a:xfrm>
          <a:prstGeom prst="rect">
            <a:avLst/>
          </a:prstGeom>
          <a:ln w="0">
            <a:noFill/>
          </a:ln>
        </p:spPr>
      </p:sp>
      <p:sp>
        <p:nvSpPr>
          <p:cNvPr id="84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Ten program zawiera przegląd Medicare i jest podzielony na 6 sekcji.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1" u="none" strike="noStrike">
                <a:solidFill>
                  <a:srgbClr val="000000"/>
                </a:solidFill>
                <a:effectLst/>
                <a:uFillTx/>
                <a:latin typeface="Arial"/>
              </a:rPr>
              <a:t>Informacje te można znaleźć bardziej szczegółowo w podręczniku Medicare &amp; You Handbook, który jest wysyłany pocztą do osób z ubezpieczeniem Medicare i można go również znaleźć na stronie Medicare.gov.  W celu łatwiejszego zrozumienia zachęcamy do oglądania części tej serii w kolejności. </a:t>
            </a:r>
            <a:endParaRPr lang="pl-PL" sz="2000" b="0" u="none" strike="noStrike">
              <a:solidFill>
                <a:srgbClr val="000000"/>
              </a:solidFill>
              <a:effectLst/>
              <a:uFillTx/>
              <a:latin typeface="Arial"/>
            </a:endParaRPr>
          </a:p>
        </p:txBody>
      </p:sp>
      <p:sp>
        <p:nvSpPr>
          <p:cNvPr id="848" name="PlaceHolder 3"/>
          <p:cNvSpPr>
            <a:spLocks noGrp="1"/>
          </p:cNvSpPr>
          <p:nvPr>
            <p:ph type="sldNum" idx="17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37FB14B7-21D3-4EF8-99F1-91FA43A41C65}" type="slidenum">
              <a:rPr lang="en-US" sz="1200" b="0" u="none" strike="noStrike">
                <a:solidFill>
                  <a:schemeClr val="dk1"/>
                </a:solidFill>
                <a:effectLst/>
                <a:uFillTx/>
                <a:latin typeface="+mn-lt"/>
                <a:ea typeface="+mn-ea"/>
              </a:rPr>
              <a:t>62</a:t>
            </a:fld>
            <a:endParaRPr lang="pl-PL" sz="1200" b="0" u="none" strike="noStrike">
              <a:solidFill>
                <a:srgbClr val="000000"/>
              </a:solidFill>
              <a:effectLst/>
              <a:uFillTx/>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PlaceHolder 1"/>
          <p:cNvSpPr>
            <a:spLocks noGrp="1" noRot="1" noChangeAspect="1"/>
          </p:cNvSpPr>
          <p:nvPr>
            <p:ph type="sldImg"/>
          </p:nvPr>
        </p:nvSpPr>
        <p:spPr>
          <a:xfrm>
            <a:off x="717550" y="1162050"/>
            <a:ext cx="5575300" cy="3136900"/>
          </a:xfrm>
          <a:prstGeom prst="rect">
            <a:avLst/>
          </a:prstGeom>
          <a:ln w="0">
            <a:noFill/>
          </a:ln>
        </p:spPr>
      </p:sp>
      <p:sp>
        <p:nvSpPr>
          <p:cNvPr id="85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w Części 5 tej serii edukacyjnej.  W tej sekcji dowiesz się o pokryciu kosztów leków na receptę, w tym Medicare Część D i Wisconsin SeniorCare, a także o corocznym Okresie rejestracji otwartej Medicare.</a:t>
            </a:r>
            <a:endParaRPr lang="pl-PL" sz="2000" b="0" u="none" strike="noStrike">
              <a:solidFill>
                <a:srgbClr val="000000"/>
              </a:solidFill>
              <a:effectLst/>
              <a:uFillTx/>
              <a:latin typeface="Arial"/>
            </a:endParaRPr>
          </a:p>
        </p:txBody>
      </p:sp>
      <p:sp>
        <p:nvSpPr>
          <p:cNvPr id="851" name="PlaceHolder 3"/>
          <p:cNvSpPr>
            <a:spLocks noGrp="1"/>
          </p:cNvSpPr>
          <p:nvPr>
            <p:ph type="sldNum" idx="18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137F49E7-D9FB-4DBB-9850-935ACDC2BCD1}" type="slidenum">
              <a:rPr lang="en-US" sz="1200" b="0" u="none" strike="noStrike">
                <a:solidFill>
                  <a:schemeClr val="dk1"/>
                </a:solidFill>
                <a:effectLst/>
                <a:uFillTx/>
                <a:latin typeface="+mn-lt"/>
                <a:ea typeface="+mn-ea"/>
              </a:rPr>
              <a:t>63</a:t>
            </a:fld>
            <a:endParaRPr lang="pl-PL" sz="1200" b="0" u="none" strike="noStrike">
              <a:solidFill>
                <a:srgbClr val="000000"/>
              </a:solidFill>
              <a:effectLst/>
              <a:uFillTx/>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PlaceHolder 1"/>
          <p:cNvSpPr>
            <a:spLocks noGrp="1" noRot="1" noChangeAspect="1"/>
          </p:cNvSpPr>
          <p:nvPr>
            <p:ph type="sldImg"/>
          </p:nvPr>
        </p:nvSpPr>
        <p:spPr>
          <a:xfrm>
            <a:off x="717480" y="1162080"/>
            <a:ext cx="5574960" cy="3136680"/>
          </a:xfrm>
          <a:prstGeom prst="rect">
            <a:avLst/>
          </a:prstGeom>
          <a:ln w="0">
            <a:noFill/>
          </a:ln>
        </p:spPr>
      </p:sp>
      <p:sp>
        <p:nvSpPr>
          <p:cNvPr id="85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Należy pamiętać, że istnieją dwa sposoby pokrycia kosztów leków na receptę Medicare Część D:  Albo poprzez samodzielny plan Części D, albo poprzez plan Medicare Advantage, który obejmuje pokrycie kosztów leków.  Nie zapomnij też o programie pomocy w zakupie leków na receptę w Wisconsin o nazwie SeniorCare - zajmiemy się tym za kilka minut.</a:t>
            </a:r>
            <a:endParaRPr lang="pl-PL" sz="2000" b="0" u="none" strike="noStrike">
              <a:solidFill>
                <a:srgbClr val="000000"/>
              </a:solidFill>
              <a:effectLst/>
              <a:uFillTx/>
              <a:latin typeface="Arial"/>
            </a:endParaRPr>
          </a:p>
        </p:txBody>
      </p:sp>
      <p:sp>
        <p:nvSpPr>
          <p:cNvPr id="854" name="PlaceHolder 3"/>
          <p:cNvSpPr>
            <a:spLocks noGrp="1"/>
          </p:cNvSpPr>
          <p:nvPr>
            <p:ph type="sldNum" idx="18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DD383FF5-1F14-45FA-A4E5-A8DBFFD299DC}" type="slidenum">
              <a:rPr lang="en-US" sz="1200" b="0" u="none" strike="noStrike">
                <a:solidFill>
                  <a:schemeClr val="dk1"/>
                </a:solidFill>
                <a:effectLst/>
                <a:uFillTx/>
                <a:latin typeface="+mn-lt"/>
                <a:ea typeface="+mn-ea"/>
              </a:rPr>
              <a:t>64</a:t>
            </a:fld>
            <a:endParaRPr lang="pl-PL" sz="1200" b="0" u="none" strike="noStrike">
              <a:solidFill>
                <a:srgbClr val="000000"/>
              </a:solidFill>
              <a:effectLst/>
              <a:uFillTx/>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PlaceHolder 1"/>
          <p:cNvSpPr>
            <a:spLocks noGrp="1" noRot="1" noChangeAspect="1"/>
          </p:cNvSpPr>
          <p:nvPr>
            <p:ph type="sldImg"/>
          </p:nvPr>
        </p:nvSpPr>
        <p:spPr>
          <a:xfrm>
            <a:off x="717480" y="1162080"/>
            <a:ext cx="5574960" cy="3136680"/>
          </a:xfrm>
          <a:prstGeom prst="rect">
            <a:avLst/>
          </a:prstGeom>
          <a:ln w="0">
            <a:noFill/>
          </a:ln>
        </p:spPr>
      </p:sp>
      <p:sp>
        <p:nvSpPr>
          <p:cNvPr id="85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marL="171360" indent="-171360">
              <a:lnSpc>
                <a:spcPct val="100000"/>
              </a:lnSpc>
              <a:spcBef>
                <a:spcPts val="612"/>
              </a:spcBef>
              <a:buClr>
                <a:srgbClr val="000000"/>
              </a:buClr>
              <a:buFont typeface="Wingdings" charset="2"/>
              <a:buChar char=""/>
            </a:pPr>
            <a:r>
              <a:rPr lang="pl" sz="2000" b="0" u="none" strike="noStrike">
                <a:solidFill>
                  <a:srgbClr val="000000"/>
                </a:solidFill>
                <a:effectLst/>
                <a:uFillTx/>
                <a:latin typeface="Arial"/>
              </a:rPr>
              <a:t>Medicare Część D to ubezpieczenie Medicare obejmujące leki na receptę.</a:t>
            </a:r>
            <a:endParaRPr lang="pl-PL" sz="2000" b="0" u="none" strike="noStrike">
              <a:solidFill>
                <a:srgbClr val="000000"/>
              </a:solidFill>
              <a:effectLst/>
              <a:uFillTx/>
              <a:latin typeface="Arial"/>
            </a:endParaRPr>
          </a:p>
          <a:p>
            <a:pPr marL="171360" indent="-171360">
              <a:lnSpc>
                <a:spcPct val="100000"/>
              </a:lnSpc>
              <a:spcBef>
                <a:spcPts val="612"/>
              </a:spcBef>
              <a:buClr>
                <a:srgbClr val="000000"/>
              </a:buClr>
              <a:buFont typeface="Wingdings" charset="2"/>
              <a:buChar char=""/>
            </a:pPr>
            <a:r>
              <a:rPr lang="pl" sz="2000" b="0" u="none" strike="noStrike">
                <a:solidFill>
                  <a:srgbClr val="000000"/>
                </a:solidFill>
                <a:effectLst/>
                <a:uFillTx/>
                <a:latin typeface="Arial"/>
              </a:rPr>
              <a:t>Jeśli wybrałeś Original Medicare i chcesz otrzymywać leki na receptę, musisz wybrać i dołączyć do planu Medicare Prescription Drug Plan. Zazwyczaj płaci się miesięczną składkę.</a:t>
            </a:r>
            <a:endParaRPr lang="pl-PL" sz="2000" b="0" u="none" strike="noStrike">
              <a:solidFill>
                <a:srgbClr val="000000"/>
              </a:solidFill>
              <a:effectLst/>
              <a:uFillTx/>
              <a:latin typeface="Arial"/>
            </a:endParaRPr>
          </a:p>
          <a:p>
            <a:pPr marL="171360" indent="-171360">
              <a:lnSpc>
                <a:spcPct val="100000"/>
              </a:lnSpc>
              <a:spcBef>
                <a:spcPts val="612"/>
              </a:spcBef>
              <a:buClr>
                <a:srgbClr val="000000"/>
              </a:buClr>
              <a:buFont typeface="Wingdings" charset="2"/>
              <a:buChar char=""/>
            </a:pPr>
            <a:r>
              <a:rPr lang="pl" sz="2000" b="0" u="none" strike="noStrike">
                <a:solidFill>
                  <a:srgbClr val="000000"/>
                </a:solidFill>
                <a:effectLst/>
                <a:uFillTx/>
                <a:latin typeface="Arial"/>
              </a:rPr>
              <a:t>Plany te są prowadzone przez prywatne firmy, które zawierają umowy z Medicare.</a:t>
            </a:r>
            <a:endParaRPr lang="pl-PL" sz="2000" b="0" u="none" strike="noStrike">
              <a:solidFill>
                <a:srgbClr val="000000"/>
              </a:solidFill>
              <a:effectLst/>
              <a:uFillTx/>
              <a:latin typeface="Arial"/>
            </a:endParaRPr>
          </a:p>
          <a:p>
            <a:pPr marL="171360" indent="-171360">
              <a:lnSpc>
                <a:spcPct val="100000"/>
              </a:lnSpc>
              <a:buClr>
                <a:srgbClr val="000000"/>
              </a:buClr>
              <a:buFont typeface="Wingdings" charset="2"/>
              <a:buChar char=""/>
            </a:pPr>
            <a:r>
              <a:rPr lang="pl" sz="2000" b="0" u="none" strike="noStrike">
                <a:solidFill>
                  <a:srgbClr val="000000"/>
                </a:solidFill>
                <a:effectLst/>
                <a:uFillTx/>
                <a:latin typeface="Arial"/>
              </a:rPr>
              <a:t>Również w tym przypadku, ubezpieczenie w ramach Części D jest zapewniane za pośrednictwem planów Medicare Prescription Drug Plans (PDP) i Medicare Advantage Plans z pokryciem kosztów leków na receptę. </a:t>
            </a:r>
            <a:endParaRPr lang="pl-PL" sz="2000" b="0" u="none" strike="noStrike">
              <a:solidFill>
                <a:srgbClr val="000000"/>
              </a:solidFill>
              <a:effectLst/>
              <a:uFillTx/>
              <a:latin typeface="Arial"/>
            </a:endParaRPr>
          </a:p>
          <a:p>
            <a:pPr marL="457200" indent="0" defTabSz="514440">
              <a:lnSpc>
                <a:spcPct val="100000"/>
              </a:lnSpc>
              <a:spcBef>
                <a:spcPts val="451"/>
              </a:spcBef>
              <a:buNone/>
              <a:tabLst>
                <a:tab pos="0" algn="l"/>
              </a:tabLst>
            </a:pPr>
            <a:endParaRPr lang="pl-PL" sz="2000" b="0" u="none" strike="noStrike">
              <a:solidFill>
                <a:srgbClr val="000000"/>
              </a:solidFill>
              <a:effectLst/>
              <a:uFillTx/>
              <a:latin typeface="Arial"/>
            </a:endParaRPr>
          </a:p>
        </p:txBody>
      </p:sp>
      <p:sp>
        <p:nvSpPr>
          <p:cNvPr id="857" name="PlaceHolder 3"/>
          <p:cNvSpPr>
            <a:spLocks noGrp="1"/>
          </p:cNvSpPr>
          <p:nvPr>
            <p:ph type="sldNum" idx="18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6AA0543E-3557-4C64-BC82-B2718C899299}" type="slidenum">
              <a:rPr lang="en-US" sz="1200" b="0" u="none" strike="noStrike">
                <a:solidFill>
                  <a:schemeClr val="dk1"/>
                </a:solidFill>
                <a:effectLst/>
                <a:uFillTx/>
                <a:latin typeface="+mn-lt"/>
                <a:ea typeface="+mn-ea"/>
              </a:rPr>
              <a:t>65</a:t>
            </a:fld>
            <a:endParaRPr lang="pl-PL" sz="1200" b="0" u="none" strike="noStrike">
              <a:solidFill>
                <a:srgbClr val="000000"/>
              </a:solidFill>
              <a:effectLst/>
              <a:uFillTx/>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 name="PlaceHolder 1"/>
          <p:cNvSpPr>
            <a:spLocks noGrp="1" noRot="1" noChangeAspect="1"/>
          </p:cNvSpPr>
          <p:nvPr>
            <p:ph type="sldImg"/>
          </p:nvPr>
        </p:nvSpPr>
        <p:spPr>
          <a:xfrm>
            <a:off x="717550" y="1162050"/>
            <a:ext cx="5575300" cy="3136900"/>
          </a:xfrm>
          <a:prstGeom prst="rect">
            <a:avLst/>
          </a:prstGeom>
          <a:ln w="0">
            <a:noFill/>
          </a:ln>
        </p:spPr>
      </p:sp>
      <p:sp>
        <p:nvSpPr>
          <p:cNvPr id="85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612"/>
              </a:spcBef>
              <a:buNone/>
            </a:pPr>
            <a:r>
              <a:rPr lang="pl" sz="2000" b="0" u="none" strike="noStrike">
                <a:solidFill>
                  <a:srgbClr val="000000"/>
                </a:solidFill>
                <a:effectLst/>
                <a:uFillTx/>
                <a:latin typeface="Arial"/>
              </a:rPr>
              <a:t>Istnieją pewne okresy, w których można zapisać się do planu Część D:</a:t>
            </a:r>
            <a:endParaRPr lang="pl-PL" sz="2000" b="0" u="none" strike="noStrike">
              <a:solidFill>
                <a:srgbClr val="000000"/>
              </a:solidFill>
              <a:effectLst/>
              <a:uFillTx/>
              <a:latin typeface="Arial"/>
            </a:endParaRPr>
          </a:p>
          <a:p>
            <a:pPr indent="0">
              <a:lnSpc>
                <a:spcPct val="100000"/>
              </a:lnSpc>
              <a:spcBef>
                <a:spcPts val="612"/>
              </a:spcBef>
              <a:buNone/>
            </a:pPr>
            <a:endParaRPr lang="pl-PL" sz="2000" b="0" u="none" strike="noStrike">
              <a:solidFill>
                <a:srgbClr val="000000"/>
              </a:solidFill>
              <a:effectLst/>
              <a:uFillTx/>
              <a:latin typeface="Arial"/>
            </a:endParaRPr>
          </a:p>
          <a:p>
            <a:pPr marL="219240" indent="-219240" defTabSz="514440">
              <a:lnSpc>
                <a:spcPct val="100000"/>
              </a:lnSpc>
              <a:spcBef>
                <a:spcPts val="451"/>
              </a:spcBef>
              <a:buClr>
                <a:srgbClr val="000000"/>
              </a:buClr>
              <a:buFont typeface="Wingdings" charset="2"/>
              <a:buChar char=""/>
            </a:pPr>
            <a:r>
              <a:rPr lang="pl" sz="2200" b="0" u="none" strike="noStrike">
                <a:solidFill>
                  <a:srgbClr val="000000"/>
                </a:solidFill>
                <a:effectLst/>
                <a:uFillTx/>
                <a:latin typeface="Arial"/>
              </a:rPr>
              <a:t>Pierwszą okazją do rejestracji jest Okres rejestracji wstępnej.</a:t>
            </a:r>
            <a:endParaRPr lang="pl-PL" sz="2200" b="0" u="none" strike="noStrike">
              <a:solidFill>
                <a:srgbClr val="000000"/>
              </a:solidFill>
              <a:effectLst/>
              <a:uFillTx/>
              <a:latin typeface="Arial"/>
            </a:endParaRPr>
          </a:p>
          <a:p>
            <a:pPr marL="676440" lvl="1" indent="-219240" defTabSz="514440">
              <a:lnSpc>
                <a:spcPct val="100000"/>
              </a:lnSpc>
              <a:spcBef>
                <a:spcPts val="451"/>
              </a:spcBef>
              <a:buClr>
                <a:srgbClr val="000000"/>
              </a:buClr>
              <a:buFont typeface="Wingdings" charset="2"/>
              <a:buChar char=""/>
            </a:pPr>
            <a:r>
              <a:rPr lang="pl" sz="2000" b="0" u="none" strike="noStrike">
                <a:solidFill>
                  <a:srgbClr val="000000"/>
                </a:solidFill>
                <a:effectLst/>
                <a:uFillTx/>
                <a:latin typeface="Arial"/>
              </a:rPr>
              <a:t>Okres ten rozpoczyna się 3 miesiące przed rozpoczęciem okresu korzystania z Medicare i obejmuje miesiąc rozpoczęcia korzystania z Medicare oraz 3 miesiące po rozpoczęciu korzystania z Medicare.</a:t>
            </a:r>
            <a:endParaRPr lang="pl-PL" sz="2000" b="0" u="none" strike="noStrike">
              <a:solidFill>
                <a:srgbClr val="000000"/>
              </a:solidFill>
              <a:effectLst/>
              <a:uFillTx/>
              <a:latin typeface="Arial"/>
            </a:endParaRPr>
          </a:p>
          <a:p>
            <a:pPr marL="219240" indent="-219240" defTabSz="514440">
              <a:lnSpc>
                <a:spcPct val="100000"/>
              </a:lnSpc>
              <a:spcBef>
                <a:spcPts val="451"/>
              </a:spcBef>
              <a:buClr>
                <a:srgbClr val="000000"/>
              </a:buClr>
              <a:buFont typeface="Wingdings" charset="2"/>
              <a:buChar char=""/>
            </a:pPr>
            <a:r>
              <a:rPr lang="pl" sz="2200" b="0" u="none" strike="noStrike">
                <a:solidFill>
                  <a:srgbClr val="000000"/>
                </a:solidFill>
                <a:effectLst/>
                <a:uFillTx/>
                <a:latin typeface="Arial"/>
              </a:rPr>
              <a:t>Istnieje również coroczny Okres rejestracji otwartej</a:t>
            </a:r>
            <a:endParaRPr lang="pl-PL" sz="2200" b="0" u="none" strike="noStrike">
              <a:solidFill>
                <a:srgbClr val="000000"/>
              </a:solidFill>
              <a:effectLst/>
              <a:uFillTx/>
              <a:latin typeface="Arial"/>
            </a:endParaRPr>
          </a:p>
          <a:p>
            <a:pPr marL="676440" lvl="1" indent="-219240" defTabSz="514440">
              <a:lnSpc>
                <a:spcPct val="100000"/>
              </a:lnSpc>
              <a:spcBef>
                <a:spcPts val="451"/>
              </a:spcBef>
              <a:buClr>
                <a:srgbClr val="000000"/>
              </a:buClr>
              <a:buFont typeface="Wingdings" charset="2"/>
              <a:buChar char=""/>
            </a:pPr>
            <a:r>
              <a:rPr lang="pl" sz="2000" b="0" u="none" strike="noStrike">
                <a:solidFill>
                  <a:srgbClr val="000000"/>
                </a:solidFill>
                <a:effectLst/>
                <a:uFillTx/>
                <a:latin typeface="Arial"/>
              </a:rPr>
              <a:t>Od 15 października do 7 grudnia każdego roku dla ubezpieczenia rozpoczynającego swój bieg 1 stycznia następnego roku. </a:t>
            </a:r>
            <a:endParaRPr lang="pl-PL" sz="2000" b="0" u="none" strike="noStrike">
              <a:solidFill>
                <a:srgbClr val="000000"/>
              </a:solidFill>
              <a:effectLst/>
              <a:uFillTx/>
              <a:latin typeface="Arial"/>
            </a:endParaRPr>
          </a:p>
          <a:p>
            <a:pPr marL="219240" indent="-219240" defTabSz="514440">
              <a:lnSpc>
                <a:spcPct val="100000"/>
              </a:lnSpc>
              <a:spcBef>
                <a:spcPts val="451"/>
              </a:spcBef>
              <a:buClr>
                <a:srgbClr val="000000"/>
              </a:buClr>
              <a:buFont typeface="Wingdings" charset="2"/>
              <a:buChar char=""/>
            </a:pPr>
            <a:r>
              <a:rPr lang="pl" sz="2200" b="0" u="none" strike="noStrike">
                <a:solidFill>
                  <a:srgbClr val="000000"/>
                </a:solidFill>
                <a:effectLst/>
                <a:uFillTx/>
                <a:latin typeface="Arial"/>
              </a:rPr>
              <a:t>A dla osób, które są już zarejestrowane do planu Medicare Advantage: istnieje Okres rejestracji otwartej Medicare Advantage: od 1 stycznia do 31 marca - znów, dotyczy to tylko osób już zarejestrowanych do planu MA.</a:t>
            </a:r>
            <a:endParaRPr lang="pl-PL" sz="2200" b="0" u="none" strike="noStrike">
              <a:solidFill>
                <a:srgbClr val="000000"/>
              </a:solidFill>
              <a:effectLst/>
              <a:uFillTx/>
              <a:latin typeface="Arial"/>
            </a:endParaRPr>
          </a:p>
          <a:p>
            <a:pPr marL="219240" indent="-219240" defTabSz="514440">
              <a:lnSpc>
                <a:spcPct val="100000"/>
              </a:lnSpc>
              <a:spcBef>
                <a:spcPts val="451"/>
              </a:spcBef>
              <a:buClr>
                <a:srgbClr val="000000"/>
              </a:buClr>
              <a:buFont typeface="Wingdings" charset="2"/>
              <a:buChar char=""/>
            </a:pPr>
            <a:r>
              <a:rPr lang="pl" sz="2200" b="0" u="none" strike="noStrike">
                <a:solidFill>
                  <a:srgbClr val="000000"/>
                </a:solidFill>
                <a:effectLst/>
                <a:uFillTx/>
                <a:latin typeface="Arial"/>
              </a:rPr>
              <a:t>Istnieją również Okresy rejestracji specjalnej.</a:t>
            </a:r>
            <a:endParaRPr lang="pl-PL" sz="2200" b="0" u="none" strike="noStrike">
              <a:solidFill>
                <a:srgbClr val="000000"/>
              </a:solidFill>
              <a:effectLst/>
              <a:uFillTx/>
              <a:latin typeface="Arial"/>
            </a:endParaRPr>
          </a:p>
          <a:p>
            <a:pPr marL="628560" lvl="1" indent="-171360" defTabSz="514440">
              <a:lnSpc>
                <a:spcPct val="110000"/>
              </a:lnSpc>
              <a:buClr>
                <a:srgbClr val="000000"/>
              </a:buClr>
              <a:buFont typeface="Arial"/>
              <a:buChar char="•"/>
            </a:pPr>
            <a:r>
              <a:rPr lang="pl" sz="2000" b="1" u="none" strike="noStrike">
                <a:solidFill>
                  <a:srgbClr val="000000"/>
                </a:solidFill>
                <a:effectLst/>
                <a:uFillTx/>
                <a:latin typeface="Arial"/>
              </a:rPr>
              <a:t>W pewnych okolicznościach, takich jak wyprowadzka z obszaru obsługi planu, możesz kwalifikować się do Okresu rejestracji specjalnej, który pozwoli Ci zmienić zakres pokrycia kosztów leków na receptę Medicare poza innymi okresami rejestracji. </a:t>
            </a:r>
            <a:endParaRPr lang="pl-PL" sz="2000" b="0" u="none" strike="noStrike">
              <a:solidFill>
                <a:srgbClr val="000000"/>
              </a:solidFill>
              <a:effectLst/>
              <a:uFillTx/>
              <a:latin typeface="Arial"/>
            </a:endParaRPr>
          </a:p>
        </p:txBody>
      </p:sp>
      <p:sp>
        <p:nvSpPr>
          <p:cNvPr id="860" name="PlaceHolder 3"/>
          <p:cNvSpPr>
            <a:spLocks noGrp="1"/>
          </p:cNvSpPr>
          <p:nvPr>
            <p:ph type="sldNum" idx="18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14A6B8FA-B6F5-498D-8652-B5C58CC8D445}" type="slidenum">
              <a:rPr lang="en-US" sz="1200" b="0" u="none" strike="noStrike">
                <a:solidFill>
                  <a:schemeClr val="dk1"/>
                </a:solidFill>
                <a:effectLst/>
                <a:uFillTx/>
                <a:latin typeface="+mn-lt"/>
                <a:ea typeface="+mn-ea"/>
              </a:rPr>
              <a:t>66</a:t>
            </a:fld>
            <a:endParaRPr lang="pl-PL" sz="1200" b="0" u="none" strike="noStrike">
              <a:solidFill>
                <a:srgbClr val="000000"/>
              </a:solidFill>
              <a:effectLst/>
              <a:uFillTx/>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PlaceHolder 1"/>
          <p:cNvSpPr>
            <a:spLocks noGrp="1" noRot="1" noChangeAspect="1"/>
          </p:cNvSpPr>
          <p:nvPr>
            <p:ph type="sldImg"/>
          </p:nvPr>
        </p:nvSpPr>
        <p:spPr>
          <a:xfrm>
            <a:off x="717480" y="1162080"/>
            <a:ext cx="5574960" cy="3136680"/>
          </a:xfrm>
          <a:prstGeom prst="rect">
            <a:avLst/>
          </a:prstGeom>
          <a:ln w="0">
            <a:noFill/>
          </a:ln>
        </p:spPr>
      </p:sp>
      <p:sp>
        <p:nvSpPr>
          <p:cNvPr id="86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Koszty planów Medicare Część D obejmują składki, wkłady własne i dopłaty lub współubezpieczenie.</a:t>
            </a: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Koszty różnią się w zależności od planu i zmieniają się co roku.</a:t>
            </a: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Plany Części D mogą obejmować udział własny. Niektóre plany mogą nie obejmować udziału własnego lub mogą obejmować niższy udział własny.</a:t>
            </a: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Dopłaty i współubezpieczenie są różne w zależności od leku, planu i apteki.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Tak więc koszty pokrycia leków na receptę będą zależeć od wybranego planu, przyjmowanych leków na receptę, tego, czy chodzisz do apteki w ramach sieci planu i czy otrzymujesz dodatkową pomoc w pokryciu kosztów leków. (Za kilka minut omówimy, jak znaleźć i porównać plany).</a:t>
            </a: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a:t>
            </a:r>
            <a:r>
              <a:rPr lang="pl" sz="2000" b="1" u="none" strike="noStrike">
                <a:solidFill>
                  <a:srgbClr val="000000"/>
                </a:solidFill>
                <a:effectLst/>
                <a:uFillTx/>
                <a:latin typeface="Arial"/>
              </a:rPr>
              <a:t>Uwaga: </a:t>
            </a:r>
            <a:r>
              <a:rPr lang="pl" sz="2000" b="0" u="none" strike="noStrike">
                <a:solidFill>
                  <a:srgbClr val="000000"/>
                </a:solidFill>
                <a:effectLst/>
                <a:uFillTx/>
                <a:latin typeface="Arial"/>
              </a:rPr>
              <a:t>osoby o wyższych dochodach mogą płacić dodatkową kwotę poza miesięcznymi składkami w oparciu o poziom dochodu zgłoszony w zeznaniu podatkowym. Dotyczy to tylko około 5% osób z ubezpieczeniem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en-US" sz="2000" b="0" u="none" strike="noStrike">
                <a:solidFill>
                  <a:srgbClr val="000000"/>
                </a:solidFill>
                <a:effectLst/>
                <a:uFillTx/>
                <a:latin typeface="Arial"/>
              </a:rPr>
              <a:t>Koszty zmieniają się każdego roku. Aby sprawdzić aktualne koszty w ramach Części D, porównaj plany na stronie </a:t>
            </a:r>
            <a:r>
              <a:rPr lang="pl" sz="1800" b="0" u="sng" strike="noStrike">
                <a:solidFill>
                  <a:srgbClr val="000000"/>
                </a:solidFill>
                <a:effectLst/>
                <a:uFillTx/>
                <a:latin typeface="Calibri"/>
                <a:ea typeface="Calibri"/>
                <a:hlinkClick r:id="rId3"/>
              </a:rPr>
              <a:t>www.medicare.gov</a:t>
            </a:r>
            <a:r>
              <a:rPr lang="pl" sz="2000" b="0" u="none" strike="noStrike">
                <a:solidFill>
                  <a:srgbClr val="000000"/>
                </a:solidFill>
                <a:effectLst/>
                <a:uFillTx/>
                <a:latin typeface="Calibri"/>
                <a:ea typeface="Calibri"/>
              </a:rPr>
              <a:t>.</a:t>
            </a:r>
            <a:endParaRPr lang="pl-PL" sz="2000" b="0" u="none" strike="noStrike">
              <a:solidFill>
                <a:srgbClr val="000000"/>
              </a:solidFill>
              <a:effectLst/>
              <a:uFillTx/>
              <a:latin typeface="Arial"/>
            </a:endParaRPr>
          </a:p>
        </p:txBody>
      </p:sp>
      <p:sp>
        <p:nvSpPr>
          <p:cNvPr id="863" name="PlaceHolder 3"/>
          <p:cNvSpPr>
            <a:spLocks noGrp="1"/>
          </p:cNvSpPr>
          <p:nvPr>
            <p:ph type="sldNum" idx="18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DB4567D4-428A-4D5F-8641-EA231FE16D5C}" type="slidenum">
              <a:rPr lang="en-US" sz="1200" b="0" u="none" strike="noStrike">
                <a:solidFill>
                  <a:schemeClr val="dk1"/>
                </a:solidFill>
                <a:effectLst/>
                <a:uFillTx/>
                <a:latin typeface="+mn-lt"/>
                <a:ea typeface="+mn-ea"/>
              </a:rPr>
              <a:t>67</a:t>
            </a:fld>
            <a:endParaRPr lang="pl-PL" sz="1200" b="0" u="none" strike="noStrike">
              <a:solidFill>
                <a:srgbClr val="000000"/>
              </a:solidFill>
              <a:effectLst/>
              <a:uFillTx/>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 name="PlaceHolder 1"/>
          <p:cNvSpPr>
            <a:spLocks noGrp="1" noRot="1" noChangeAspect="1"/>
          </p:cNvSpPr>
          <p:nvPr>
            <p:ph type="sldImg"/>
          </p:nvPr>
        </p:nvSpPr>
        <p:spPr>
          <a:xfrm>
            <a:off x="717480" y="1162080"/>
            <a:ext cx="5574960" cy="3136680"/>
          </a:xfrm>
          <a:prstGeom prst="rect">
            <a:avLst/>
          </a:prstGeom>
          <a:ln w="0">
            <a:noFill/>
          </a:ln>
        </p:spPr>
      </p:sp>
      <p:sp>
        <p:nvSpPr>
          <p:cNvPr id="86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Kary za opóźnioną rejestrację w Części D to coś, czego należy unikać!</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JEŚLI nie zarejestrujesz się w Części D podczas Okresu rejestracji wstępnej i nie posiadasz innego kwalifikującego się ubezpieczenia pokrywającego koszty leków, możesz ponieść Karę za opóźnioną rejestrację. Kara wynosi 1% średniej krajowej składki miesięcznej za każdy miesiąc opóźnienia rejestracji i zostanie ona dodana do miesięcznej składki, JEŚLI i KIEDY zarejestrujesz się w planie Części D, i będzie obowiązywać dopóki pozostaniesz zarejestrowany.</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*Podlegające zaliczeniu pokrycie kosztów leków na receptę, które powinno wynosić średnio co najmniej tyle samo, co standardowy zakres Części D Medicare.  Veterans Drug Coverage i WI SeniorCare są uważane za ubezpieczenie podlegające zaliczeniu.  Niektóre rodzaje ubezpieczeń przez pracodawcę są również uważane za podlegające zaliczeniu, ale ważne jest, aby o to zapytać.</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866" name="PlaceHolder 3"/>
          <p:cNvSpPr>
            <a:spLocks noGrp="1"/>
          </p:cNvSpPr>
          <p:nvPr>
            <p:ph type="sldNum" idx="18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3FC4E587-3C5A-448A-B432-901A5A93FE96}" type="slidenum">
              <a:rPr lang="en-US" sz="1200" b="0" u="none" strike="noStrike">
                <a:solidFill>
                  <a:schemeClr val="dk1"/>
                </a:solidFill>
                <a:effectLst/>
                <a:uFillTx/>
                <a:latin typeface="+mn-lt"/>
                <a:ea typeface="+mn-ea"/>
              </a:rPr>
              <a:t>68</a:t>
            </a:fld>
            <a:endParaRPr lang="pl-PL" sz="1200" b="0" u="none" strike="noStrike">
              <a:solidFill>
                <a:srgbClr val="000000"/>
              </a:solidFill>
              <a:effectLst/>
              <a:uFillTx/>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PlaceHolder 1"/>
          <p:cNvSpPr>
            <a:spLocks noGrp="1" noRot="1" noChangeAspect="1"/>
          </p:cNvSpPr>
          <p:nvPr>
            <p:ph type="sldImg"/>
          </p:nvPr>
        </p:nvSpPr>
        <p:spPr>
          <a:xfrm>
            <a:off x="717480" y="1162080"/>
            <a:ext cx="5574960" cy="3136680"/>
          </a:xfrm>
          <a:prstGeom prst="rect">
            <a:avLst/>
          </a:prstGeom>
          <a:ln w="0">
            <a:noFill/>
          </a:ln>
        </p:spPr>
      </p:sp>
      <p:sp>
        <p:nvSpPr>
          <p:cNvPr id="86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624"/>
              </a:spcBef>
              <a:buNone/>
            </a:pPr>
            <a:r>
              <a:rPr lang="pl" sz="2000" b="0" u="none" strike="noStrike">
                <a:solidFill>
                  <a:srgbClr val="000000"/>
                </a:solidFill>
                <a:effectLst/>
                <a:uFillTx/>
                <a:latin typeface="Arial"/>
              </a:rPr>
              <a:t>Ta grafika podsumowuje fazy zakresu ubezpieczenia Medicare Część D.  Kwoty te zmieniają się każdego roku.</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indent="0">
              <a:lnSpc>
                <a:spcPct val="100000"/>
              </a:lnSpc>
              <a:spcBef>
                <a:spcPts val="624"/>
              </a:spcBef>
              <a:buNone/>
            </a:pPr>
            <a:r>
              <a:rPr lang="pl" sz="2000" b="0" u="none" strike="noStrike">
                <a:solidFill>
                  <a:srgbClr val="000000"/>
                </a:solidFill>
                <a:effectLst/>
                <a:uFillTx/>
                <a:latin typeface="Arial"/>
              </a:rPr>
              <a:t>Jeśli Twój plan obejmuje udział własny, płacisz za pełny koszt leków, dopóki nie osiągniesz poziomu udziału własnego.</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marL="171360" lvl="1" indent="-171360">
              <a:lnSpc>
                <a:spcPct val="100000"/>
              </a:lnSpc>
              <a:spcBef>
                <a:spcPts val="624"/>
              </a:spcBef>
              <a:buClr>
                <a:srgbClr val="000000"/>
              </a:buClr>
              <a:buFont typeface="Arial"/>
              <a:buChar char="•"/>
            </a:pPr>
            <a:r>
              <a:rPr lang="pl" sz="2000" b="0" u="none" strike="noStrike">
                <a:solidFill>
                  <a:srgbClr val="000000"/>
                </a:solidFill>
                <a:effectLst/>
                <a:uFillTx/>
                <a:latin typeface="Arial"/>
              </a:rPr>
              <a:t>W Początkowym okresie ubezpieczenia pacjent będzie płacił dopłatę lub współubezpieczenie za leki, w wysokości która nie będzie przekraczać 25% kosztu leku (ani aktuarialnie równoważnej struktury szczebli). Niektóre plany mogą oferować tanie leki generyczne z bardzo niskimi opłatami w początkowym okresie ubezpieczenia.</a:t>
            </a:r>
            <a:endParaRPr lang="pl-PL" sz="2000" b="0" u="none" strike="noStrike">
              <a:solidFill>
                <a:srgbClr val="000000"/>
              </a:solidFill>
              <a:effectLst/>
              <a:uFillTx/>
              <a:latin typeface="Arial"/>
            </a:endParaRPr>
          </a:p>
          <a:p>
            <a:pPr marL="171360" lvl="1" indent="-171360">
              <a:lnSpc>
                <a:spcPct val="100000"/>
              </a:lnSpc>
              <a:spcBef>
                <a:spcPts val="624"/>
              </a:spcBef>
              <a:buClr>
                <a:srgbClr val="000000"/>
              </a:buClr>
              <a:buFont typeface="Arial"/>
              <a:buChar char="•"/>
            </a:pPr>
            <a:r>
              <a:rPr lang="pl" sz="2000" b="0" u="none" strike="noStrike">
                <a:solidFill>
                  <a:srgbClr val="000000"/>
                </a:solidFill>
                <a:effectLst/>
                <a:uFillTx/>
                <a:latin typeface="Arial"/>
              </a:rPr>
              <a:t>Jeśli łączne koszty leków osiągną ustalony limit (kwota zmienia się co roku), osiągniesz Lukę zakresu ubezpieczenia. (Całkowite koszty leków obejmują zarówno to, co płacisz, jak i to, co Twój plan płaci za leki). </a:t>
            </a:r>
            <a:endParaRPr lang="pl-PL" sz="2000" b="0" u="none" strike="noStrike">
              <a:solidFill>
                <a:srgbClr val="000000"/>
              </a:solidFill>
              <a:effectLst/>
              <a:uFillTx/>
              <a:latin typeface="Arial"/>
            </a:endParaRPr>
          </a:p>
          <a:p>
            <a:pPr marL="171360" lvl="1" indent="-171360">
              <a:lnSpc>
                <a:spcPct val="100000"/>
              </a:lnSpc>
              <a:spcBef>
                <a:spcPts val="624"/>
              </a:spcBef>
              <a:buClr>
                <a:srgbClr val="000000"/>
              </a:buClr>
              <a:buFont typeface="Arial"/>
              <a:buChar char="•"/>
            </a:pPr>
            <a:r>
              <a:rPr lang="pl" sz="2000" b="0" u="none" strike="noStrike">
                <a:solidFill>
                  <a:srgbClr val="000000"/>
                </a:solidFill>
                <a:effectLst/>
                <a:uFillTx/>
                <a:latin typeface="Arial"/>
              </a:rPr>
              <a:t>Jeśli całkowite koszty bieżące leków osiągną ustalony limit (kwota zmienia się co roku), osiągniesz Okres katastrofalnego zakresu ubezpieczenia i zapłacisz 0$ za wszystkie leki do końca roku.  </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indent="0" defTabSz="914400">
              <a:lnSpc>
                <a:spcPct val="100000"/>
              </a:lnSpc>
              <a:spcBef>
                <a:spcPts val="624"/>
              </a:spcBef>
              <a:buNone/>
              <a:tabLst>
                <a:tab pos="0" algn="l"/>
              </a:tabLst>
            </a:pPr>
            <a:r>
              <a:rPr lang="pl" sz="1800" b="0" u="none" strike="noStrike">
                <a:solidFill>
                  <a:srgbClr val="000000"/>
                </a:solidFill>
                <a:effectLst/>
                <a:uFillTx/>
                <a:latin typeface="Segoe UI"/>
              </a:rPr>
              <a:t>Opłaty za insulinę objętą ubezpieczeniem są ograniczone do zapasu wystarczającego na miesiąc.</a:t>
            </a:r>
            <a:endParaRPr lang="pl-PL" sz="1800" b="0" u="none" strike="noStrike">
              <a:solidFill>
                <a:srgbClr val="000000"/>
              </a:solidFill>
              <a:effectLst/>
              <a:uFillTx/>
              <a:latin typeface="Arial"/>
            </a:endParaRPr>
          </a:p>
          <a:p>
            <a:pPr indent="0" defTabSz="914400">
              <a:lnSpc>
                <a:spcPct val="100000"/>
              </a:lnSpc>
              <a:spcBef>
                <a:spcPts val="624"/>
              </a:spcBef>
              <a:buNone/>
              <a:tabLst>
                <a:tab pos="0" algn="l"/>
              </a:tabLst>
            </a:pPr>
            <a:endParaRPr lang="pl-PL" sz="1800" b="0" u="none" strike="noStrike">
              <a:solidFill>
                <a:srgbClr val="000000"/>
              </a:solidFill>
              <a:effectLst/>
              <a:uFillTx/>
              <a:latin typeface="Arial"/>
            </a:endParaRPr>
          </a:p>
          <a:p>
            <a:pPr indent="0" defTabSz="914400">
              <a:lnSpc>
                <a:spcPct val="100000"/>
              </a:lnSpc>
              <a:spcBef>
                <a:spcPts val="624"/>
              </a:spcBef>
              <a:buNone/>
              <a:tabLst>
                <a:tab pos="0" algn="l"/>
              </a:tabLst>
            </a:pPr>
            <a:r>
              <a:rPr lang="pl" sz="2000" b="0" u="none" strike="noStrike">
                <a:solidFill>
                  <a:srgbClr val="000000"/>
                </a:solidFill>
                <a:effectLst/>
                <a:uFillTx/>
                <a:latin typeface="Segoe UI"/>
              </a:rPr>
              <a:t>Koszty zmieniają się każdego roku. Aby sprawdzić aktualne koszty w ramach Części D, odwiedź stronę </a:t>
            </a:r>
            <a:r>
              <a:rPr lang="pl" sz="1800" b="0" u="sng" strike="noStrike">
                <a:solidFill>
                  <a:srgbClr val="000000"/>
                </a:solidFill>
                <a:effectLst/>
                <a:uFillTx/>
                <a:latin typeface="Calibri"/>
                <a:ea typeface="Calibri"/>
                <a:hlinkClick r:id="rId3"/>
              </a:rPr>
              <a:t>www.medicare.gov/basics/costs/medicare-costs</a:t>
            </a:r>
            <a:r>
              <a:rPr lang="pl" sz="2000" b="0" u="none" strike="noStrike">
                <a:solidFill>
                  <a:srgbClr val="000000"/>
                </a:solidFill>
                <a:effectLst/>
                <a:uFillTx/>
                <a:latin typeface="Calibri"/>
                <a:ea typeface="Calibri"/>
              </a:rPr>
              <a:t>.</a:t>
            </a:r>
            <a:endParaRPr lang="pl-PL" sz="2000" b="0" u="none" strike="noStrike">
              <a:solidFill>
                <a:srgbClr val="000000"/>
              </a:solidFill>
              <a:effectLst/>
              <a:uFillTx/>
              <a:latin typeface="Arial"/>
            </a:endParaRPr>
          </a:p>
          <a:p>
            <a:pPr indent="0" defTabSz="914400">
              <a:lnSpc>
                <a:spcPct val="100000"/>
              </a:lnSpc>
              <a:spcBef>
                <a:spcPts val="624"/>
              </a:spcBef>
              <a:buNone/>
              <a:tabLst>
                <a:tab pos="0" algn="l"/>
              </a:tabLst>
            </a:pPr>
            <a:r>
              <a:rPr lang="pl" sz="2000" b="0" u="none" strike="noStrike">
                <a:solidFill>
                  <a:srgbClr val="000000"/>
                </a:solidFill>
                <a:effectLst/>
                <a:uFillTx/>
                <a:latin typeface="Calibri"/>
                <a:ea typeface="Calibri"/>
              </a:rPr>
              <a:t> lub porównaj plany na stronie www.medicare.gov. </a:t>
            </a:r>
            <a:endParaRPr lang="pl-PL" sz="2000" b="0" u="none" strike="noStrike">
              <a:solidFill>
                <a:srgbClr val="000000"/>
              </a:solidFill>
              <a:effectLst/>
              <a:uFillTx/>
              <a:latin typeface="Arial"/>
            </a:endParaRPr>
          </a:p>
          <a:p>
            <a:pPr indent="0" defTabSz="914400">
              <a:lnSpc>
                <a:spcPct val="100000"/>
              </a:lnSpc>
              <a:spcBef>
                <a:spcPts val="590"/>
              </a:spcBef>
              <a:buNone/>
              <a:tabLst>
                <a:tab pos="0" algn="l"/>
              </a:tabLst>
            </a:pPr>
            <a:endParaRPr lang="pl-PL" sz="2000" b="0" u="none" strike="noStrike">
              <a:solidFill>
                <a:srgbClr val="000000"/>
              </a:solidFill>
              <a:effectLst/>
              <a:uFillTx/>
              <a:latin typeface="Arial"/>
            </a:endParaRPr>
          </a:p>
        </p:txBody>
      </p:sp>
      <p:sp>
        <p:nvSpPr>
          <p:cNvPr id="869" name="PlaceHolder 3"/>
          <p:cNvSpPr>
            <a:spLocks noGrp="1"/>
          </p:cNvSpPr>
          <p:nvPr>
            <p:ph type="sldNum" idx="18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BF8C9C64-B989-40BC-B987-31FFD0269820}" type="slidenum">
              <a:rPr lang="en-US" sz="1200" b="0" u="none" strike="noStrike">
                <a:solidFill>
                  <a:schemeClr val="dk1"/>
                </a:solidFill>
                <a:effectLst/>
                <a:uFillTx/>
                <a:latin typeface="+mn-lt"/>
                <a:ea typeface="+mn-ea"/>
              </a:rPr>
              <a:t>69</a:t>
            </a:fld>
            <a:endParaRPr lang="pl-PL" sz="1200" b="0" u="none" strike="noStrike">
              <a:solidFill>
                <a:srgbClr val="000000"/>
              </a:solidFill>
              <a:effectLst/>
              <a:uFillTx/>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717480" y="1162080"/>
            <a:ext cx="5574960" cy="3136680"/>
          </a:xfrm>
          <a:prstGeom prst="rect">
            <a:avLst/>
          </a:prstGeom>
          <a:ln w="0">
            <a:noFill/>
          </a:ln>
        </p:spPr>
      </p:sp>
      <p:sp>
        <p:nvSpPr>
          <p:cNvPr id="68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10000"/>
              </a:lnSpc>
              <a:spcBef>
                <a:spcPts val="601"/>
              </a:spcBef>
              <a:buNone/>
            </a:pPr>
            <a:r>
              <a:rPr lang="pl" sz="2000" b="0" u="none" strike="noStrike">
                <a:solidFill>
                  <a:srgbClr val="000000"/>
                </a:solidFill>
                <a:effectLst/>
                <a:uFillTx/>
                <a:latin typeface="Arial"/>
              </a:rPr>
              <a:t>Omówmy teraz Ubezpieczenie Medicare i Pracodawcy.  Wiele osób kontynuuje pracę po ukończeniu 65. roku życia, więc ważne jest, aby mieć jasność co do tych kwestii.  </a:t>
            </a:r>
            <a:r>
              <a:rPr lang="pl" sz="2000" b="1" i="1" u="none" strike="noStrike">
                <a:solidFill>
                  <a:srgbClr val="000000"/>
                </a:solidFill>
                <a:effectLst/>
                <a:uFillTx/>
                <a:latin typeface="Arial"/>
              </a:rPr>
              <a:t>Większość osób otrzymuje Część A za darmo, więc jeśli nadal pracują, rejestrują się do Części A, ale mogą odłożyć Część B do czasu przejścia na emeryturę.</a:t>
            </a:r>
            <a:endParaRPr lang="pl-PL" sz="2000" b="0" u="none" strike="noStrike">
              <a:solidFill>
                <a:srgbClr val="000000"/>
              </a:solidFill>
              <a:effectLst/>
              <a:uFillTx/>
              <a:latin typeface="Arial"/>
            </a:endParaRPr>
          </a:p>
          <a:p>
            <a:pPr indent="0">
              <a:lnSpc>
                <a:spcPct val="110000"/>
              </a:lnSpc>
              <a:spcBef>
                <a:spcPts val="601"/>
              </a:spcBef>
              <a:buNone/>
            </a:pPr>
            <a:endParaRPr lang="pl-PL" sz="2000" b="0" u="none" strike="noStrike">
              <a:solidFill>
                <a:srgbClr val="000000"/>
              </a:solidFill>
              <a:effectLst/>
              <a:uFillTx/>
              <a:latin typeface="Arial"/>
            </a:endParaRPr>
          </a:p>
          <a:p>
            <a:pPr marL="343080" indent="-343080">
              <a:lnSpc>
                <a:spcPct val="100000"/>
              </a:lnSpc>
              <a:buClr>
                <a:srgbClr val="000000"/>
              </a:buClr>
              <a:buFont typeface="Arial"/>
              <a:buChar char="•"/>
            </a:pPr>
            <a:r>
              <a:rPr lang="pl" sz="2400" b="1" u="none" strike="noStrike">
                <a:solidFill>
                  <a:srgbClr val="000000"/>
                </a:solidFill>
                <a:effectLst/>
                <a:uFillTx/>
                <a:latin typeface="Arial"/>
              </a:rPr>
              <a:t>Możesz opóźnić rejestrację w Medicare, jeśli</a:t>
            </a:r>
            <a:endParaRPr lang="pl-PL" sz="2400" b="0" u="none" strike="noStrike">
              <a:solidFill>
                <a:srgbClr val="000000"/>
              </a:solidFill>
              <a:effectLst/>
              <a:uFillTx/>
              <a:latin typeface="Arial"/>
            </a:endParaRPr>
          </a:p>
          <a:p>
            <a:pPr marL="743040" lvl="1" indent="-285840">
              <a:lnSpc>
                <a:spcPct val="100000"/>
              </a:lnSpc>
              <a:buClr>
                <a:srgbClr val="000000"/>
              </a:buClr>
              <a:buFont typeface="Arial"/>
              <a:buChar char="•"/>
            </a:pPr>
            <a:r>
              <a:rPr lang="pl" sz="2000" b="0" u="none" strike="noStrike">
                <a:solidFill>
                  <a:srgbClr val="000000"/>
                </a:solidFill>
                <a:effectLst/>
                <a:uFillTx/>
                <a:latin typeface="Arial"/>
              </a:rPr>
              <a:t>Ty/Twój współmałżonek obecnie pracujecie </a:t>
            </a:r>
            <a:r>
              <a:rPr lang="pl" sz="2000" b="1" i="1" u="none" strike="noStrike">
                <a:solidFill>
                  <a:srgbClr val="000000"/>
                </a:solidFill>
                <a:effectLst/>
                <a:uFillTx/>
                <a:latin typeface="Arial"/>
              </a:rPr>
              <a:t>oraz</a:t>
            </a:r>
            <a:endParaRPr lang="pl-PL" sz="2000" b="0" u="none" strike="noStrike">
              <a:solidFill>
                <a:srgbClr val="000000"/>
              </a:solidFill>
              <a:effectLst/>
              <a:uFillTx/>
              <a:latin typeface="Arial"/>
            </a:endParaRPr>
          </a:p>
          <a:p>
            <a:pPr marL="743040" lvl="1" indent="-285840">
              <a:lnSpc>
                <a:spcPct val="100000"/>
              </a:lnSpc>
              <a:buClr>
                <a:srgbClr val="000000"/>
              </a:buClr>
              <a:buFont typeface="Arial"/>
              <a:buChar char="•"/>
            </a:pPr>
            <a:r>
              <a:rPr lang="pl" sz="2000" b="0" i="1" u="none" strike="noStrike">
                <a:solidFill>
                  <a:srgbClr val="000000"/>
                </a:solidFill>
                <a:effectLst/>
                <a:uFillTx/>
                <a:latin typeface="Arial"/>
              </a:rPr>
              <a:t>jesteś objęty grupowym planem opieki zdrowotnej na podstawie tego zatrudnienia</a:t>
            </a:r>
            <a:r>
              <a:rPr lang="pl" sz="2000" b="1" i="1" u="none" strike="noStrike">
                <a:solidFill>
                  <a:srgbClr val="000000"/>
                </a:solidFill>
                <a:effectLst/>
                <a:uFillTx/>
                <a:latin typeface="Arial"/>
              </a:rPr>
              <a:t>oraz</a:t>
            </a:r>
            <a:endParaRPr lang="pl-PL" sz="2000" b="0" u="none" strike="noStrike">
              <a:solidFill>
                <a:srgbClr val="000000"/>
              </a:solidFill>
              <a:effectLst/>
              <a:uFillTx/>
              <a:latin typeface="Arial"/>
            </a:endParaRPr>
          </a:p>
          <a:p>
            <a:pPr marL="743040" lvl="1" indent="-285840">
              <a:lnSpc>
                <a:spcPct val="100000"/>
              </a:lnSpc>
              <a:buClr>
                <a:srgbClr val="000000"/>
              </a:buClr>
              <a:buFont typeface="Arial"/>
              <a:buChar char="•"/>
            </a:pPr>
            <a:r>
              <a:rPr lang="pl" sz="2000" b="0" u="none" strike="noStrike">
                <a:solidFill>
                  <a:srgbClr val="000000"/>
                </a:solidFill>
                <a:effectLst/>
                <a:uFillTx/>
                <a:latin typeface="Arial"/>
              </a:rPr>
              <a:t>Pracodawca zatrudnia więcej niż 20 pracowników (jeśli zatrudnionych jest mniej niż 20 pracowników, powinieneś przejść na ubezpieczenie Medicare w wieku 65 lat, nawet jeśli nadal pracujesz, ponieważ Medicare będzie uważane za podstawowe).</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343080" indent="-343080">
              <a:lnSpc>
                <a:spcPct val="100000"/>
              </a:lnSpc>
              <a:buClr>
                <a:srgbClr val="000000"/>
              </a:buClr>
              <a:buFont typeface="Arial"/>
              <a:buChar char="•"/>
            </a:pPr>
            <a:r>
              <a:rPr lang="pl" sz="2400" b="1" u="none" strike="noStrike">
                <a:solidFill>
                  <a:srgbClr val="000000"/>
                </a:solidFill>
                <a:effectLst/>
                <a:uFillTx/>
                <a:latin typeface="Arial"/>
              </a:rPr>
              <a:t>Możesz zarejestrować się do Medicare w dowolnym momencie podczas okresu aktywnego zatrudnienia</a:t>
            </a:r>
            <a:endParaRPr lang="pl-PL" sz="2400" b="0" u="none" strike="noStrike">
              <a:solidFill>
                <a:srgbClr val="000000"/>
              </a:solidFill>
              <a:effectLst/>
              <a:uFillTx/>
              <a:latin typeface="Arial"/>
            </a:endParaRPr>
          </a:p>
          <a:p>
            <a:pPr marL="343080" indent="-343080">
              <a:lnSpc>
                <a:spcPct val="100000"/>
              </a:lnSpc>
              <a:buClr>
                <a:srgbClr val="000000"/>
              </a:buClr>
              <a:buFont typeface="Arial"/>
              <a:buChar char="•"/>
            </a:pPr>
            <a:r>
              <a:rPr lang="pl" sz="2400" b="1" i="1" u="none" strike="noStrike">
                <a:solidFill>
                  <a:srgbClr val="000000"/>
                </a:solidFill>
                <a:effectLst/>
                <a:uFillTx/>
                <a:latin typeface="Arial"/>
              </a:rPr>
              <a:t>Należy pamiętać, że w przypadku opóźnienia Części B z powodu obecnego zatrudnienia, należy </a:t>
            </a:r>
            <a:r>
              <a:rPr lang="pl" sz="2400" b="1" u="none" strike="noStrike">
                <a:solidFill>
                  <a:srgbClr val="000000"/>
                </a:solidFill>
                <a:effectLst/>
                <a:uFillTx/>
                <a:latin typeface="Arial"/>
              </a:rPr>
              <a:t>zarejestrować się w ciągu 8 miesięcy od daty:</a:t>
            </a:r>
            <a:endParaRPr lang="pl-PL" sz="2400" b="0" u="none" strike="noStrike">
              <a:solidFill>
                <a:srgbClr val="000000"/>
              </a:solidFill>
              <a:effectLst/>
              <a:uFillTx/>
              <a:latin typeface="Arial"/>
            </a:endParaRPr>
          </a:p>
          <a:p>
            <a:pPr marL="743040" lvl="1" indent="-285840">
              <a:lnSpc>
                <a:spcPct val="100000"/>
              </a:lnSpc>
              <a:buClr>
                <a:srgbClr val="000000"/>
              </a:buClr>
              <a:buFont typeface="Arial"/>
              <a:buChar char="•"/>
            </a:pPr>
            <a:r>
              <a:rPr lang="pl" sz="2000" b="0" u="none" strike="noStrike">
                <a:solidFill>
                  <a:srgbClr val="000000"/>
                </a:solidFill>
                <a:effectLst/>
                <a:uFillTx/>
                <a:latin typeface="Arial"/>
              </a:rPr>
              <a:t>zaprzestania pracy (niezależnie od tego, czy zrezygnujesz, czy przejdziesz na emeryturę), lub</a:t>
            </a:r>
            <a:endParaRPr lang="pl-PL" sz="2000" b="0" u="none" strike="noStrike">
              <a:solidFill>
                <a:srgbClr val="000000"/>
              </a:solidFill>
              <a:effectLst/>
              <a:uFillTx/>
              <a:latin typeface="Arial"/>
            </a:endParaRPr>
          </a:p>
          <a:p>
            <a:pPr marL="743040" lvl="1" indent="-285840">
              <a:lnSpc>
                <a:spcPct val="100000"/>
              </a:lnSpc>
              <a:buClr>
                <a:srgbClr val="000000"/>
              </a:buClr>
              <a:buFont typeface="Arial"/>
              <a:buChar char="•"/>
            </a:pPr>
            <a:r>
              <a:rPr lang="pl" sz="2000" b="0" u="none" strike="noStrike">
                <a:solidFill>
                  <a:srgbClr val="000000"/>
                </a:solidFill>
                <a:effectLst/>
                <a:uFillTx/>
                <a:latin typeface="Arial"/>
              </a:rPr>
              <a:t>Utraty ubezpieczenia zdrowotnego w pracy</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1" u="none" strike="noStrike">
                <a:solidFill>
                  <a:srgbClr val="000000"/>
                </a:solidFill>
                <a:effectLst/>
                <a:uFillTx/>
                <a:latin typeface="Arial"/>
              </a:rPr>
              <a:t>Po upływie 8 miesięcy obowiązywać będzie kara za spóźnioną rejestrację i będziesz musiał poczekać do Okresu rejestracji ogólnej.</a:t>
            </a:r>
            <a:endParaRPr lang="pl-PL" sz="2000" b="0" u="none" strike="noStrike">
              <a:solidFill>
                <a:srgbClr val="000000"/>
              </a:solidFill>
              <a:effectLst/>
              <a:uFillTx/>
              <a:latin typeface="Arial"/>
            </a:endParaRPr>
          </a:p>
          <a:p>
            <a:pPr indent="0">
              <a:lnSpc>
                <a:spcPct val="110000"/>
              </a:lnSpc>
              <a:spcBef>
                <a:spcPts val="601"/>
              </a:spcBef>
              <a:buNone/>
            </a:pPr>
            <a:endParaRPr lang="pl-PL" sz="2000" b="0" u="none" strike="noStrike">
              <a:solidFill>
                <a:srgbClr val="000000"/>
              </a:solidFill>
              <a:effectLst/>
              <a:uFillTx/>
              <a:latin typeface="Arial"/>
            </a:endParaRPr>
          </a:p>
          <a:p>
            <a:pPr marL="171360" indent="-171360">
              <a:lnSpc>
                <a:spcPct val="110000"/>
              </a:lnSpc>
              <a:spcBef>
                <a:spcPts val="601"/>
              </a:spcBef>
              <a:buClr>
                <a:srgbClr val="000000"/>
              </a:buClr>
              <a:buFont typeface="Arial"/>
              <a:buChar char="•"/>
            </a:pPr>
            <a:r>
              <a:rPr lang="pl" sz="2000" b="0" u="none" strike="noStrike">
                <a:solidFill>
                  <a:srgbClr val="000000"/>
                </a:solidFill>
                <a:effectLst/>
                <a:uFillTx/>
                <a:latin typeface="Arial"/>
              </a:rPr>
              <a:t>Należy pamiętać, że COBRA i Ubezpieczenie emerytalne nie są aktywnym ubezpieczeniem pracodawcy.  Oznacza to, że jeśli masz ubezpieczenie COBRA lub emerytalne i nie zarejestrujesz się do Medicare w Okresie rejestracji wstępnej, zostanie zastosowana kara za opóźnioną rejestrację i będziesz musiał poczekać do Okresu rejestracji ogólnej.</a:t>
            </a:r>
            <a:endParaRPr lang="pl-PL" sz="2000" b="0" u="none" strike="noStrike">
              <a:solidFill>
                <a:srgbClr val="000000"/>
              </a:solidFill>
              <a:effectLst/>
              <a:uFillTx/>
              <a:latin typeface="Arial"/>
            </a:endParaRPr>
          </a:p>
        </p:txBody>
      </p:sp>
      <p:sp>
        <p:nvSpPr>
          <p:cNvPr id="683" name="PlaceHolder 3"/>
          <p:cNvSpPr>
            <a:spLocks noGrp="1"/>
          </p:cNvSpPr>
          <p:nvPr>
            <p:ph type="sldNum" idx="12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07968AD-1920-4316-A5BC-3095F4B16166}" type="slidenum">
              <a:rPr lang="en-US" sz="1200" b="0" u="none" strike="noStrike">
                <a:solidFill>
                  <a:schemeClr val="dk1"/>
                </a:solidFill>
                <a:effectLst/>
                <a:uFillTx/>
                <a:latin typeface="+mn-lt"/>
                <a:ea typeface="+mn-ea"/>
              </a:rPr>
              <a:t>7</a:t>
            </a:fld>
            <a:endParaRPr lang="pl-PL" sz="1200" b="0" u="none" strike="noStrike">
              <a:solidFill>
                <a:srgbClr val="000000"/>
              </a:solidFill>
              <a:effectLst/>
              <a:uFillTx/>
              <a:latin typeface="Times New Roman"/>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PlaceHolder 1"/>
          <p:cNvSpPr>
            <a:spLocks noGrp="1" noRot="1" noChangeAspect="1"/>
          </p:cNvSpPr>
          <p:nvPr>
            <p:ph type="sldImg"/>
          </p:nvPr>
        </p:nvSpPr>
        <p:spPr>
          <a:xfrm>
            <a:off x="717480" y="1162080"/>
            <a:ext cx="5574960" cy="3136680"/>
          </a:xfrm>
          <a:prstGeom prst="rect">
            <a:avLst/>
          </a:prstGeom>
          <a:ln w="0">
            <a:noFill/>
          </a:ln>
        </p:spPr>
      </p:sp>
      <p:sp>
        <p:nvSpPr>
          <p:cNvPr id="87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Plany Medicare Część D obejmują:</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Leki na receptę.</a:t>
            </a:r>
            <a:endParaRPr lang="pl-PL" sz="1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Jednak nie wszystkie leki są objęte wszystkimi planami.  Plany Części D obejmują leki, które są zawarte w ich planie - lub na liście leków objętych ubezpieczeniem.</a:t>
            </a:r>
            <a:endParaRPr lang="pl-PL" sz="12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Plany Części D obejmują insulinę oraz igły i strzykawki do podawania insuliny.</a:t>
            </a:r>
            <a:endParaRPr lang="pl-PL" sz="12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Leki musi przepisać lekarz, aby były one objęte ubezpieczeniem.</a:t>
            </a:r>
            <a:endParaRPr lang="pl-PL" sz="12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Prawo wyklucza niektóre leki z ubezpieczenia w ramach Części D.</a:t>
            </a:r>
            <a:endParaRPr lang="pl-PL" sz="1200" b="0" u="none" strike="noStrike">
              <a:solidFill>
                <a:srgbClr val="000000"/>
              </a:solidFill>
              <a:effectLst/>
              <a:uFillTx/>
              <a:latin typeface="Arial"/>
            </a:endParaRPr>
          </a:p>
          <a:p>
            <a:pPr indent="0" defTabSz="914400">
              <a:lnSpc>
                <a:spcPct val="100000"/>
              </a:lnSpc>
              <a:buNone/>
            </a:pPr>
            <a:endParaRPr lang="pl-PL" sz="1200" b="0" u="none" strike="noStrike">
              <a:solidFill>
                <a:srgbClr val="000000"/>
              </a:solidFill>
              <a:effectLst/>
              <a:uFillTx/>
              <a:latin typeface="Arial"/>
            </a:endParaRPr>
          </a:p>
        </p:txBody>
      </p:sp>
      <p:sp>
        <p:nvSpPr>
          <p:cNvPr id="872" name="PlaceHolder 3"/>
          <p:cNvSpPr>
            <a:spLocks noGrp="1"/>
          </p:cNvSpPr>
          <p:nvPr>
            <p:ph type="sldNum" idx="18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3074434A-E974-4132-9AA6-E76664BF473F}" type="slidenum">
              <a:rPr lang="en-US" sz="1200" b="0" u="none" strike="noStrike">
                <a:solidFill>
                  <a:schemeClr val="dk1"/>
                </a:solidFill>
                <a:effectLst/>
                <a:uFillTx/>
                <a:latin typeface="+mn-lt"/>
                <a:ea typeface="+mn-ea"/>
              </a:rPr>
              <a:t>70</a:t>
            </a:fld>
            <a:endParaRPr lang="pl-PL" sz="1200" b="0" u="none" strike="noStrike">
              <a:solidFill>
                <a:srgbClr val="000000"/>
              </a:solidFill>
              <a:effectLst/>
              <a:uFillTx/>
              <a:latin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PlaceHolder 1"/>
          <p:cNvSpPr>
            <a:spLocks noGrp="1" noRot="1" noChangeAspect="1"/>
          </p:cNvSpPr>
          <p:nvPr>
            <p:ph type="sldImg"/>
          </p:nvPr>
        </p:nvSpPr>
        <p:spPr>
          <a:xfrm>
            <a:off x="717480" y="1162080"/>
            <a:ext cx="5574960" cy="3136680"/>
          </a:xfrm>
          <a:prstGeom prst="rect">
            <a:avLst/>
          </a:prstGeom>
          <a:ln w="0">
            <a:noFill/>
          </a:ln>
        </p:spPr>
      </p:sp>
      <p:sp>
        <p:nvSpPr>
          <p:cNvPr id="87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Następujące pozycje nie są objęte Medicare Część D.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2200" b="0" u="none" strike="noStrike">
                <a:solidFill>
                  <a:srgbClr val="000000"/>
                </a:solidFill>
                <a:effectLst/>
                <a:uFillTx/>
                <a:latin typeface="Arial"/>
              </a:rPr>
              <a:t>Leki, które nie znajdują się w planie leczenia</a:t>
            </a:r>
            <a:endParaRPr lang="pl-PL" sz="2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2200" b="0" u="none" strike="noStrike">
                <a:solidFill>
                  <a:srgbClr val="000000"/>
                </a:solidFill>
                <a:effectLst/>
                <a:uFillTx/>
                <a:latin typeface="Arial"/>
              </a:rPr>
              <a:t>Leki bez recepty, dostępne bez recepty</a:t>
            </a:r>
            <a:endParaRPr lang="pl-PL" sz="2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2200" b="0" u="none" strike="noStrike">
                <a:solidFill>
                  <a:srgbClr val="000000"/>
                </a:solidFill>
                <a:effectLst/>
                <a:uFillTx/>
                <a:latin typeface="Arial"/>
              </a:rPr>
              <a:t>Leki, które nie zostały zatwierdzone przez Federal Drug Administration (FDA)</a:t>
            </a:r>
            <a:endParaRPr lang="pl-PL" sz="2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2200" b="0" u="none" strike="noStrike">
                <a:solidFill>
                  <a:srgbClr val="000000"/>
                </a:solidFill>
                <a:effectLst/>
                <a:uFillTx/>
                <a:latin typeface="Arial"/>
              </a:rPr>
              <a:t>Witaminy i minerały</a:t>
            </a:r>
            <a:endParaRPr lang="pl-PL" sz="2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2200" b="0" u="none" strike="noStrike">
                <a:solidFill>
                  <a:srgbClr val="000000"/>
                </a:solidFill>
                <a:effectLst/>
                <a:uFillTx/>
                <a:latin typeface="Arial"/>
              </a:rPr>
              <a:t>Leki na kaszel</a:t>
            </a:r>
            <a:endParaRPr lang="pl-PL" sz="2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2200" b="0" u="none" strike="noStrike">
                <a:solidFill>
                  <a:srgbClr val="000000"/>
                </a:solidFill>
                <a:effectLst/>
                <a:uFillTx/>
                <a:latin typeface="Arial"/>
              </a:rPr>
              <a:t>Leki na zaburzenia erekcji</a:t>
            </a:r>
            <a:endParaRPr lang="pl-PL" sz="2200" b="0" u="none" strike="noStrike">
              <a:solidFill>
                <a:srgbClr val="000000"/>
              </a:solidFill>
              <a:effectLst/>
              <a:uFillTx/>
              <a:latin typeface="Arial"/>
            </a:endParaRPr>
          </a:p>
          <a:p>
            <a:pPr marL="343080" indent="-343080">
              <a:lnSpc>
                <a:spcPct val="100000"/>
              </a:lnSpc>
              <a:buClr>
                <a:srgbClr val="000000"/>
              </a:buClr>
              <a:buFont typeface="Wingdings" charset="2"/>
              <a:buChar char=""/>
            </a:pPr>
            <a:r>
              <a:rPr lang="pl" sz="2200" b="0" u="none" strike="noStrike">
                <a:solidFill>
                  <a:srgbClr val="000000"/>
                </a:solidFill>
                <a:effectLst/>
                <a:uFillTx/>
                <a:latin typeface="Arial"/>
              </a:rPr>
              <a:t>Oraz leki do celów kosmetycznych, w tym na</a:t>
            </a:r>
            <a:endParaRPr lang="pl-PL" sz="22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Utratę lub przyrost masy ciała, lub</a:t>
            </a:r>
            <a:endParaRPr lang="pl-PL" sz="2000" b="0" u="none" strike="noStrike">
              <a:solidFill>
                <a:srgbClr val="000000"/>
              </a:solidFill>
              <a:effectLst/>
              <a:uFillTx/>
              <a:latin typeface="Arial"/>
            </a:endParaRPr>
          </a:p>
          <a:p>
            <a:pPr marL="800280" lvl="1" indent="-343080">
              <a:lnSpc>
                <a:spcPct val="100000"/>
              </a:lnSpc>
              <a:buClr>
                <a:srgbClr val="000000"/>
              </a:buClr>
              <a:buFont typeface="Wingdings" charset="2"/>
              <a:buChar char=""/>
            </a:pPr>
            <a:r>
              <a:rPr lang="pl" sz="2000" b="0" u="none" strike="noStrike">
                <a:solidFill>
                  <a:srgbClr val="000000"/>
                </a:solidFill>
                <a:effectLst/>
                <a:uFillTx/>
                <a:latin typeface="Arial"/>
              </a:rPr>
              <a:t>Preparaty na wypadanie włosów</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1" i="1" u="none" strike="noStrike">
                <a:solidFill>
                  <a:srgbClr val="000000"/>
                </a:solidFill>
                <a:effectLst/>
                <a:highlight>
                  <a:srgbClr val="FFFF00"/>
                </a:highlight>
                <a:uFillTx/>
                <a:latin typeface="Arial"/>
              </a:rPr>
              <a:t>Należy również pamiętać, że stosowanie leków na receptę "poza wskazaniami" nie jest objęte zakresem Części D. Na przykład, jeśli lekarz przepisze lek na daną chorobę, ale FDA nie zatwierdzi stosowania tego leku na tę chorobę - wówczas lek ten nie będzie objęty ubezpieczeniem - nawet jeśli znajduje się w formularzu planu do stosowania przy innych chorobach!</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875" name="PlaceHolder 3"/>
          <p:cNvSpPr>
            <a:spLocks noGrp="1"/>
          </p:cNvSpPr>
          <p:nvPr>
            <p:ph type="sldNum" idx="18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35E84AFB-FDE3-4084-9D85-5B3C19027861}" type="slidenum">
              <a:rPr lang="en-US" sz="1200" b="0" u="none" strike="noStrike">
                <a:solidFill>
                  <a:schemeClr val="dk1"/>
                </a:solidFill>
                <a:effectLst/>
                <a:uFillTx/>
                <a:latin typeface="+mn-lt"/>
                <a:ea typeface="+mn-ea"/>
              </a:rPr>
              <a:t>71</a:t>
            </a:fld>
            <a:endParaRPr lang="pl-PL" sz="1200" b="0" u="none" strike="noStrike">
              <a:solidFill>
                <a:srgbClr val="000000"/>
              </a:solidFill>
              <a:effectLst/>
              <a:uFillTx/>
              <a:latin typeface="Times New Roman"/>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PlaceHolder 1"/>
          <p:cNvSpPr>
            <a:spLocks noGrp="1" noRot="1" noChangeAspect="1"/>
          </p:cNvSpPr>
          <p:nvPr>
            <p:ph type="sldImg"/>
          </p:nvPr>
        </p:nvSpPr>
        <p:spPr>
          <a:xfrm>
            <a:off x="717480" y="1162080"/>
            <a:ext cx="5574960" cy="3136680"/>
          </a:xfrm>
          <a:prstGeom prst="rect">
            <a:avLst/>
          </a:prstGeom>
          <a:ln w="0">
            <a:noFill/>
          </a:ln>
        </p:spPr>
      </p:sp>
      <p:sp>
        <p:nvSpPr>
          <p:cNvPr id="87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Inną opcją pokrycia kosztów leków na receptę jest program wsparcia w zakresie leków na receptę w stanie Wisconsin o nazwie SeniorCare.</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dostępny dla mieszkańców Wisconsin w wieku 65 lat i starszych, którzy są obywatelami USA lub mają kwalifikujący się status imigranta.  Nie ma ŻADNEJ MIESIĘCZNEJ SKŁADKI - tylko roczna opłata za wniosek w wysokości $30. Program SeniorCare jest uznawany za podlegające zaliczeniu pokrycie kosztów leków na receptę.</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Roczny dochód określa poziom ubezpieczenia SeniorCare.  Osoby o niższych dochodach, na poziomie SeniorCare Poziom 1, NIE mają wkładu własnego na swoje recepty i płacą dopłaty w wysokości $5 za leki generyczne i $15 za leki markowe.  Aby uzyskać dodatkowe informacje lub złożyć wniosek, skontaktuj się z SeniorCare online lub zadzwoń pod numer 1-800-657-2038.</a:t>
            </a:r>
            <a:endParaRPr lang="pl-PL" sz="2000" b="0" u="none" strike="noStrike">
              <a:solidFill>
                <a:srgbClr val="000000"/>
              </a:solidFill>
              <a:effectLst/>
              <a:uFillTx/>
              <a:latin typeface="Arial"/>
            </a:endParaRPr>
          </a:p>
        </p:txBody>
      </p:sp>
      <p:sp>
        <p:nvSpPr>
          <p:cNvPr id="878" name="PlaceHolder 3"/>
          <p:cNvSpPr>
            <a:spLocks noGrp="1"/>
          </p:cNvSpPr>
          <p:nvPr>
            <p:ph type="sldNum" idx="18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F8D4810C-FB8B-4F55-AC77-E32A996968F1}" type="slidenum">
              <a:rPr lang="en-US" sz="1200" b="0" u="none" strike="noStrike">
                <a:solidFill>
                  <a:schemeClr val="dk1"/>
                </a:solidFill>
                <a:effectLst/>
                <a:uFillTx/>
                <a:latin typeface="+mn-lt"/>
                <a:ea typeface="+mn-ea"/>
              </a:rPr>
              <a:t>72</a:t>
            </a:fld>
            <a:endParaRPr lang="pl-PL" sz="1200" b="0" u="none" strike="noStrike">
              <a:solidFill>
                <a:srgbClr val="000000"/>
              </a:solidFill>
              <a:effectLst/>
              <a:uFillTx/>
              <a:latin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PlaceHolder 1"/>
          <p:cNvSpPr>
            <a:spLocks noGrp="1" noRot="1" noChangeAspect="1"/>
          </p:cNvSpPr>
          <p:nvPr>
            <p:ph type="sldImg"/>
          </p:nvPr>
        </p:nvSpPr>
        <p:spPr>
          <a:xfrm>
            <a:off x="717480" y="1162080"/>
            <a:ext cx="5574960" cy="3136680"/>
          </a:xfrm>
          <a:prstGeom prst="rect">
            <a:avLst/>
          </a:prstGeom>
          <a:ln w="0">
            <a:noFill/>
          </a:ln>
        </p:spPr>
      </p:sp>
      <p:sp>
        <p:nvSpPr>
          <p:cNvPr id="88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Coroczny Okres rejestracji otwartej do Części D i plany Medicare Advantage trwa od 15 października do 7 grudnia każdego roku.  </a:t>
            </a: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Plany te są jednorocznymi umowami obowiązującymi od 1 stycznia do 31 grudnia.  </a:t>
            </a: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Szczegóły planów mogą się zmieniać co roku.  Są oni zobowiązani</a:t>
            </a:r>
            <a:r>
              <a:rPr lang="pl" sz="2000" b="1" u="none" strike="noStrike">
                <a:solidFill>
                  <a:srgbClr val="000000"/>
                </a:solidFill>
                <a:effectLst/>
                <a:uFillTx/>
                <a:latin typeface="Arial"/>
              </a:rPr>
              <a:t> do wysyłania powiadomienia o zmianach każdego roku do końca września</a:t>
            </a:r>
            <a:r>
              <a:rPr lang="pl" sz="2000" b="0" u="none" strike="noStrike">
                <a:solidFill>
                  <a:srgbClr val="000000"/>
                </a:solidFill>
                <a:effectLst/>
                <a:uFillTx/>
                <a:latin typeface="Arial"/>
              </a:rPr>
              <a:t>.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marL="171360" indent="-171360" defTabSz="914400">
              <a:lnSpc>
                <a:spcPct val="100000"/>
              </a:lnSpc>
              <a:buClr>
                <a:srgbClr val="000000"/>
              </a:buClr>
              <a:buFont typeface="Arial"/>
              <a:buChar char="•"/>
              <a:tabLst>
                <a:tab pos="0" algn="l"/>
              </a:tabLst>
            </a:pPr>
            <a:r>
              <a:rPr lang="pl" sz="2000" b="0" u="none" strike="noStrike">
                <a:solidFill>
                  <a:srgbClr val="000000"/>
                </a:solidFill>
                <a:effectLst/>
                <a:uFillTx/>
                <a:latin typeface="Arial"/>
              </a:rPr>
              <a:t>Wykorzystaj coroczny Okres rejestracji otwartej, aby przejrzeć swój plan i porównać go z innymi dostępnymi planami oraz upewnić się, że w nowym roku będziesz mieć odpowiedni zakres ochrony.  Jeśli zarejestrujesz się w nowym planie, Twoje nowe ubezpieczenie rozpocznie swój bieg 1 stycznia. </a:t>
            </a:r>
            <a:endParaRPr lang="pl-PL" sz="2000" b="0" u="none" strike="noStrike">
              <a:solidFill>
                <a:srgbClr val="000000"/>
              </a:solidFill>
              <a:effectLst/>
              <a:uFillTx/>
              <a:latin typeface="Arial"/>
            </a:endParaRPr>
          </a:p>
        </p:txBody>
      </p:sp>
      <p:sp>
        <p:nvSpPr>
          <p:cNvPr id="881" name="PlaceHolder 3"/>
          <p:cNvSpPr>
            <a:spLocks noGrp="1"/>
          </p:cNvSpPr>
          <p:nvPr>
            <p:ph type="sldNum" idx="19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724D0A8D-FD4E-4C0C-93D7-88DE07B07C00}" type="slidenum">
              <a:rPr lang="en-US" sz="1200" b="0" u="none" strike="noStrike">
                <a:solidFill>
                  <a:schemeClr val="dk1"/>
                </a:solidFill>
                <a:effectLst/>
                <a:uFillTx/>
                <a:latin typeface="+mn-lt"/>
                <a:ea typeface="+mn-ea"/>
              </a:rPr>
              <a:t>73</a:t>
            </a:fld>
            <a:endParaRPr lang="pl-PL" sz="1200" b="0" u="none" strike="noStrike">
              <a:solidFill>
                <a:srgbClr val="000000"/>
              </a:solidFill>
              <a:effectLst/>
              <a:uFillTx/>
              <a:latin typeface="Times New Roman"/>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PlaceHolder 1"/>
          <p:cNvSpPr>
            <a:spLocks noGrp="1" noRot="1" noChangeAspect="1"/>
          </p:cNvSpPr>
          <p:nvPr>
            <p:ph type="sldImg"/>
          </p:nvPr>
        </p:nvSpPr>
        <p:spPr>
          <a:xfrm>
            <a:off x="717480" y="1162080"/>
            <a:ext cx="5574960" cy="3136680"/>
          </a:xfrm>
          <a:prstGeom prst="rect">
            <a:avLst/>
          </a:prstGeom>
          <a:ln w="0">
            <a:noFill/>
          </a:ln>
        </p:spPr>
      </p:sp>
      <p:sp>
        <p:nvSpPr>
          <p:cNvPr id="88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tabLst>
                <a:tab pos="0" algn="l"/>
              </a:tabLst>
            </a:pPr>
            <a:r>
              <a:rPr lang="pl" sz="2000" b="0" u="none" strike="noStrike">
                <a:solidFill>
                  <a:srgbClr val="000000"/>
                </a:solidFill>
                <a:effectLst/>
                <a:uFillTx/>
                <a:latin typeface="Arial"/>
              </a:rPr>
              <a:t>Najlepszym sposobem na znalezienie i porównanie planów jest skorzystanie z narzędzia do porównywania planów, znanego jako Plan Finder, na stronie Medicare pod adresem: www.Medicare.gov.  </a:t>
            </a:r>
            <a:endParaRPr lang="pl-PL" sz="2000" b="0" u="none" strike="noStrike">
              <a:solidFill>
                <a:srgbClr val="000000"/>
              </a:solidFill>
              <a:effectLst/>
              <a:uFillTx/>
              <a:latin typeface="Arial"/>
            </a:endParaRPr>
          </a:p>
          <a:p>
            <a:pPr indent="0">
              <a:lnSpc>
                <a:spcPct val="100000"/>
              </a:lnSpc>
              <a:buNone/>
              <a:tabLst>
                <a:tab pos="0" algn="l"/>
              </a:tabLst>
            </a:pPr>
            <a:endParaRPr lang="pl-PL" sz="2000" b="0" u="none" strike="noStrike">
              <a:solidFill>
                <a:srgbClr val="000000"/>
              </a:solidFill>
              <a:effectLst/>
              <a:uFillTx/>
              <a:latin typeface="Arial"/>
            </a:endParaRPr>
          </a:p>
          <a:p>
            <a:pPr indent="0">
              <a:lnSpc>
                <a:spcPct val="100000"/>
              </a:lnSpc>
              <a:buNone/>
              <a:tabLst>
                <a:tab pos="0" algn="l"/>
              </a:tabLst>
            </a:pPr>
            <a:r>
              <a:rPr lang="pl" sz="2000" b="0" u="none" strike="noStrike">
                <a:solidFill>
                  <a:srgbClr val="000000"/>
                </a:solidFill>
                <a:effectLst/>
                <a:uFillTx/>
                <a:latin typeface="Arial"/>
              </a:rPr>
              <a:t>Aby uzyskać pomoc w przypadku pytań dotyczących Medicare lub porównania planów, można zadzwonić bezpośrednio do Medicare pod numer 1-800-633-4227.</a:t>
            </a:r>
            <a:endParaRPr lang="pl-PL" sz="2000" b="0" u="none" strike="noStrike">
              <a:solidFill>
                <a:srgbClr val="000000"/>
              </a:solidFill>
              <a:effectLst/>
              <a:uFillTx/>
              <a:latin typeface="Arial"/>
            </a:endParaRPr>
          </a:p>
          <a:p>
            <a:pPr indent="0">
              <a:lnSpc>
                <a:spcPct val="100000"/>
              </a:lnSpc>
              <a:buNone/>
              <a:tabLst>
                <a:tab pos="0" algn="l"/>
              </a:tabLst>
            </a:pPr>
            <a:r>
              <a:rPr lang="pl" sz="2000" b="0" u="none" strike="noStrike">
                <a:solidFill>
                  <a:srgbClr val="000000"/>
                </a:solidFill>
                <a:effectLst/>
                <a:uFillTx/>
                <a:latin typeface="Arial"/>
              </a:rPr>
              <a:t>Pomoc można również uzyskać za pośrednictwem Infolinii WI SHIP / Medigap pod numerem 1-800-242-1060,</a:t>
            </a:r>
            <a:endParaRPr lang="pl-PL" sz="2000" b="0" u="none" strike="noStrike">
              <a:solidFill>
                <a:srgbClr val="000000"/>
              </a:solidFill>
              <a:effectLst/>
              <a:uFillTx/>
              <a:latin typeface="Arial"/>
            </a:endParaRPr>
          </a:p>
          <a:p>
            <a:pPr indent="0">
              <a:lnSpc>
                <a:spcPct val="100000"/>
              </a:lnSpc>
              <a:buNone/>
              <a:tabLst>
                <a:tab pos="0" algn="l"/>
              </a:tabLst>
            </a:pPr>
            <a:r>
              <a:rPr lang="pl" sz="2000" b="0" u="none" strike="noStrike">
                <a:solidFill>
                  <a:srgbClr val="000000"/>
                </a:solidFill>
                <a:effectLst/>
                <a:uFillTx/>
                <a:latin typeface="Arial"/>
              </a:rPr>
              <a:t>Lub od lokalnych Doradców SHIP. Lokalnego Doradcę SHIP można znaleźć, kontaktując się z Okręgowym ośrodkiem ds. osób starszych i niepełnosprawnych lub dzwoniąc pod numer SHIP.</a:t>
            </a:r>
            <a:endParaRPr lang="pl-PL" sz="2000" b="0" u="none" strike="noStrike">
              <a:solidFill>
                <a:srgbClr val="000000"/>
              </a:solidFill>
              <a:effectLst/>
              <a:uFillTx/>
              <a:latin typeface="Arial"/>
            </a:endParaRPr>
          </a:p>
          <a:p>
            <a:pPr indent="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p:txBody>
      </p:sp>
      <p:sp>
        <p:nvSpPr>
          <p:cNvPr id="884" name="PlaceHolder 3"/>
          <p:cNvSpPr>
            <a:spLocks noGrp="1"/>
          </p:cNvSpPr>
          <p:nvPr>
            <p:ph type="sldNum" idx="19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264FA624-2E51-43C2-85F4-A9C22C49E7E5}" type="slidenum">
              <a:rPr lang="en-US" sz="1200" b="0" u="none" strike="noStrike">
                <a:solidFill>
                  <a:schemeClr val="dk1"/>
                </a:solidFill>
                <a:effectLst/>
                <a:uFillTx/>
                <a:latin typeface="+mn-lt"/>
                <a:ea typeface="+mn-ea"/>
              </a:rPr>
              <a:t>74</a:t>
            </a:fld>
            <a:endParaRPr lang="pl-PL" sz="1200" b="0" u="none" strike="noStrike">
              <a:solidFill>
                <a:srgbClr val="000000"/>
              </a:solidFill>
              <a:effectLst/>
              <a:uFillTx/>
              <a:latin typeface="Times New Roman"/>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PlaceHolder 1"/>
          <p:cNvSpPr>
            <a:spLocks noGrp="1" noRot="1" noChangeAspect="1"/>
          </p:cNvSpPr>
          <p:nvPr>
            <p:ph type="sldImg"/>
          </p:nvPr>
        </p:nvSpPr>
        <p:spPr>
          <a:xfrm>
            <a:off x="717480" y="1162080"/>
            <a:ext cx="5574960" cy="3136680"/>
          </a:xfrm>
          <a:prstGeom prst="rect">
            <a:avLst/>
          </a:prstGeom>
          <a:ln w="0">
            <a:noFill/>
          </a:ln>
        </p:spPr>
      </p:sp>
      <p:sp>
        <p:nvSpPr>
          <p:cNvPr id="88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JEŚLI czujesz się komfortowo korzystając z komputera, odwiedź </a:t>
            </a:r>
            <a:r>
              <a:rPr lang="pl" sz="2000" b="1" u="sng" strike="noStrike">
                <a:solidFill>
                  <a:srgbClr val="000000"/>
                </a:solidFill>
                <a:effectLst/>
                <a:uFillTx/>
                <a:latin typeface="Arial"/>
              </a:rPr>
              <a:t>Medicare.gov </a:t>
            </a:r>
            <a:r>
              <a:rPr lang="pl" sz="2000" b="0" u="none" strike="noStrike">
                <a:solidFill>
                  <a:srgbClr val="000000"/>
                </a:solidFill>
                <a:effectLst/>
                <a:uFillTx/>
                <a:latin typeface="Arial"/>
              </a:rPr>
              <a:t>i kliknij "Find Health &amp; Drug Plans".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Spowoduje to przejście do narzędzia porównywania planów Medicare znanego jako Plan Finder. Plan Finder przeprowadzi Cię przez kolejne etapy wyszukiwania i porównywania planów.  Wprowadzając informacje o konkretnych lekach, preferencjach aptecznych i kodzie pocztowym, będziesz w stanie uzyskać szacunkowe roczne koszty każdego z planów dostępnych w Twojej okolicy.  Możesz zapisać się do planu online za pośrednictwem wyszukiwarki planów Medicare lub dzwoniąc do Medicare, albo też możesz skontaktować się bezpośrednio z personelem planu.  Dane kontaktowe planu można znaleźć w wyszukiwarce planów Medicare.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Jeśli nie masz dostępu do komputera lub jeśli potrzebujesz pomocy w znalezieniu i porównaniu planów, zadzwoń do jednego z zasobów podanych na ostatnim slajdzie.  </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p:txBody>
      </p:sp>
      <p:sp>
        <p:nvSpPr>
          <p:cNvPr id="887" name="PlaceHolder 3"/>
          <p:cNvSpPr>
            <a:spLocks noGrp="1"/>
          </p:cNvSpPr>
          <p:nvPr>
            <p:ph type="sldNum" idx="19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F8DDD45A-0A3D-4232-810A-918EF2DA8248}" type="slidenum">
              <a:rPr lang="en-US" sz="1200" b="0" u="none" strike="noStrike">
                <a:solidFill>
                  <a:schemeClr val="dk1"/>
                </a:solidFill>
                <a:effectLst/>
                <a:uFillTx/>
                <a:latin typeface="+mn-lt"/>
                <a:ea typeface="+mn-ea"/>
              </a:rPr>
              <a:t>75</a:t>
            </a:fld>
            <a:endParaRPr lang="pl-PL" sz="1200" b="0" u="none" strike="noStrike">
              <a:solidFill>
                <a:srgbClr val="000000"/>
              </a:solidFill>
              <a:effectLst/>
              <a:uFillTx/>
              <a:latin typeface="Times New Roman"/>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 name="PlaceHolder 1"/>
          <p:cNvSpPr>
            <a:spLocks noGrp="1" noRot="1" noChangeAspect="1"/>
          </p:cNvSpPr>
          <p:nvPr>
            <p:ph type="sldImg"/>
          </p:nvPr>
        </p:nvSpPr>
        <p:spPr>
          <a:xfrm>
            <a:off x="717480" y="1162080"/>
            <a:ext cx="5574960" cy="3136680"/>
          </a:xfrm>
          <a:prstGeom prst="rect">
            <a:avLst/>
          </a:prstGeom>
          <a:ln w="0">
            <a:noFill/>
          </a:ln>
        </p:spPr>
      </p:sp>
      <p:sp>
        <p:nvSpPr>
          <p:cNvPr id="88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Na tym kończy się Część 1 programu Witamy w Medicare.  Mamy nadzieję, że te informacje były pomocne. W następnej części tej serii omówione zostaną podstawy Medicare, w tym Części A i B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Niniejsza prezentacja została przygotowana przez Wisconsin State Health Insurance Assistance Program lub SHIP, lokalną służbę publiczną, która zapewnia bezpłatną i bezstronną pomoc osobom z ubezpieczeniem Medicare. Jeśli masz pytania dotyczące Medicare, zadzwoń na jedną z naszych bezpłatnych infolinii lub skontaktuj się z lokalnym doradcą SHIP Medicare już dziś. Nie musisz robić tego sam! </a:t>
            </a:r>
            <a:endParaRPr lang="pl-PL" sz="2000" b="0" u="none" strike="noStrike">
              <a:solidFill>
                <a:srgbClr val="000000"/>
              </a:solidFill>
              <a:effectLst/>
              <a:uFillTx/>
              <a:latin typeface="Arial"/>
            </a:endParaRPr>
          </a:p>
        </p:txBody>
      </p:sp>
      <p:sp>
        <p:nvSpPr>
          <p:cNvPr id="890" name="PlaceHolder 3"/>
          <p:cNvSpPr>
            <a:spLocks noGrp="1"/>
          </p:cNvSpPr>
          <p:nvPr>
            <p:ph type="sldNum" idx="19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00FAC42-D8B9-410B-B139-41495F72A00C}" type="slidenum">
              <a:rPr lang="en-US" sz="1200" b="0" u="none" strike="noStrike">
                <a:solidFill>
                  <a:schemeClr val="dk1"/>
                </a:solidFill>
                <a:effectLst/>
                <a:uFillTx/>
                <a:latin typeface="+mn-lt"/>
                <a:ea typeface="+mn-ea"/>
              </a:rPr>
              <a:t>76</a:t>
            </a:fld>
            <a:endParaRPr lang="pl-PL" sz="1200" b="0" u="none" strike="noStrike">
              <a:solidFill>
                <a:srgbClr val="000000"/>
              </a:solidFill>
              <a:effectLst/>
              <a:uFillTx/>
              <a:latin typeface="Times New Roman"/>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PlaceHolder 1"/>
          <p:cNvSpPr>
            <a:spLocks noGrp="1" noRot="1" noChangeAspect="1"/>
          </p:cNvSpPr>
          <p:nvPr>
            <p:ph type="sldImg"/>
          </p:nvPr>
        </p:nvSpPr>
        <p:spPr>
          <a:xfrm>
            <a:off x="717480" y="1162080"/>
            <a:ext cx="5574960" cy="3136680"/>
          </a:xfrm>
          <a:prstGeom prst="rect">
            <a:avLst/>
          </a:prstGeom>
          <a:ln w="0">
            <a:noFill/>
          </a:ln>
        </p:spPr>
      </p:sp>
      <p:sp>
        <p:nvSpPr>
          <p:cNvPr id="89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i zapraszamy do zapoznania się z serią edukacyjną zatytułowaną Witamy w Medicare.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Program ten jest prezentowany przez WI Department of Health Services, który obsługuje stanowy program pomocy w zakresie ubezpieczeń zdrowotnych lub SHIP, lokalną usługę publiczną dla osób z Medicare.  Każdy stan posiada program SHIP.  W Wisconsin można uzyskać bezpłatną i bezstronną pomoc w zakresie Medicare od lokalnych doradców SHIP lub jednej z naszych bezpłatnych infolinii.</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Slajdy do tej prezentacji można pobrać, klikając łącze w opisie filmu na YouTube lub odwiedzając stronę gwaar.org/educational-videos-for-medicare-outreach. </a:t>
            </a:r>
            <a:endParaRPr lang="pl-PL" sz="2000" b="0" u="none" strike="noStrike">
              <a:solidFill>
                <a:srgbClr val="000000"/>
              </a:solidFill>
              <a:effectLst/>
              <a:uFillTx/>
              <a:latin typeface="Arial"/>
            </a:endParaRPr>
          </a:p>
        </p:txBody>
      </p:sp>
      <p:sp>
        <p:nvSpPr>
          <p:cNvPr id="893" name="PlaceHolder 3"/>
          <p:cNvSpPr>
            <a:spLocks noGrp="1"/>
          </p:cNvSpPr>
          <p:nvPr>
            <p:ph type="sldNum" idx="19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02099110-B240-4DBB-BB2B-F89B8BAEE338}" type="slidenum">
              <a:rPr lang="en-US" sz="1200" b="0" u="none" strike="noStrike">
                <a:solidFill>
                  <a:schemeClr val="dk1"/>
                </a:solidFill>
                <a:effectLst/>
                <a:uFillTx/>
                <a:latin typeface="+mn-lt"/>
                <a:ea typeface="+mn-ea"/>
              </a:rPr>
              <a:t>77</a:t>
            </a:fld>
            <a:endParaRPr lang="pl-PL" sz="1200" b="0" u="none" strike="noStrike">
              <a:solidFill>
                <a:srgbClr val="000000"/>
              </a:solidFill>
              <a:effectLst/>
              <a:uFillTx/>
              <a:latin typeface="Times New Roman"/>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 name="PlaceHolder 1"/>
          <p:cNvSpPr>
            <a:spLocks noGrp="1" noRot="1" noChangeAspect="1"/>
          </p:cNvSpPr>
          <p:nvPr>
            <p:ph type="sldImg"/>
          </p:nvPr>
        </p:nvSpPr>
        <p:spPr>
          <a:xfrm>
            <a:off x="717550" y="1162050"/>
            <a:ext cx="5575300" cy="3136900"/>
          </a:xfrm>
          <a:prstGeom prst="rect">
            <a:avLst/>
          </a:prstGeom>
          <a:ln w="0">
            <a:noFill/>
          </a:ln>
        </p:spPr>
      </p:sp>
      <p:sp>
        <p:nvSpPr>
          <p:cNvPr id="89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Projekt ten jest wspierany przez dotację z federalnego programu Administration for Community Living.</a:t>
            </a:r>
            <a:endParaRPr lang="pl-PL" sz="2000" b="0" u="none" strike="noStrike">
              <a:solidFill>
                <a:srgbClr val="000000"/>
              </a:solidFill>
              <a:effectLst/>
              <a:uFillTx/>
              <a:latin typeface="Arial"/>
            </a:endParaRPr>
          </a:p>
        </p:txBody>
      </p:sp>
      <p:sp>
        <p:nvSpPr>
          <p:cNvPr id="896" name="PlaceHolder 3"/>
          <p:cNvSpPr>
            <a:spLocks noGrp="1"/>
          </p:cNvSpPr>
          <p:nvPr>
            <p:ph type="sldNum" idx="195"/>
          </p:nvPr>
        </p:nvSpPr>
        <p:spPr>
          <a:xfrm>
            <a:off x="3970800" y="8830080"/>
            <a:ext cx="3037320" cy="466200"/>
          </a:xfrm>
          <a:prstGeom prst="rect">
            <a:avLst/>
          </a:prstGeom>
          <a:noFill/>
          <a:ln w="0">
            <a:noFill/>
          </a:ln>
        </p:spPr>
        <p:txBody>
          <a:bodyPr lIns="93240" tIns="46440" rIns="93240" bIns="46440" anchor="b">
            <a:noAutofit/>
          </a:bodyPr>
          <a:lstStyle>
            <a:lvl1pPr indent="0" algn="r">
              <a:lnSpc>
                <a:spcPct val="100000"/>
              </a:lnSpc>
              <a:buNone/>
              <a:defRPr lang="en-US" sz="1200" b="0" u="none" strike="noStrike">
                <a:solidFill>
                  <a:srgbClr val="000000"/>
                </a:solidFill>
                <a:effectLst/>
                <a:uFillTx/>
                <a:latin typeface="Times New Roman"/>
              </a:defRPr>
            </a:lvl1pPr>
          </a:lstStyle>
          <a:p>
            <a:pPr indent="0" algn="r">
              <a:lnSpc>
                <a:spcPct val="100000"/>
              </a:lnSpc>
              <a:buNone/>
            </a:pPr>
            <a:fld id="{9A187F2F-8C6F-4F08-B194-D7A7F02A2AA1}" type="slidenum">
              <a:rPr lang="en-US" sz="1200" b="0" u="none" strike="noStrike">
                <a:solidFill>
                  <a:srgbClr val="000000"/>
                </a:solidFill>
                <a:effectLst/>
                <a:uFillTx/>
                <a:latin typeface="Times New Roman"/>
              </a:rPr>
              <a:t>78</a:t>
            </a:fld>
            <a:endParaRPr lang="pl-PL" sz="1200" b="0" u="none" strike="noStrike">
              <a:solidFill>
                <a:srgbClr val="000000"/>
              </a:solidFill>
              <a:effectLst/>
              <a:uFillTx/>
              <a:latin typeface="Times New Roman"/>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PlaceHolder 1"/>
          <p:cNvSpPr>
            <a:spLocks noGrp="1" noRot="1" noChangeAspect="1"/>
          </p:cNvSpPr>
          <p:nvPr>
            <p:ph type="sldImg"/>
          </p:nvPr>
        </p:nvSpPr>
        <p:spPr>
          <a:xfrm>
            <a:off x="717550" y="1162050"/>
            <a:ext cx="5575300" cy="3136900"/>
          </a:xfrm>
          <a:prstGeom prst="rect">
            <a:avLst/>
          </a:prstGeom>
          <a:ln w="0">
            <a:noFill/>
          </a:ln>
        </p:spPr>
      </p:sp>
      <p:sp>
        <p:nvSpPr>
          <p:cNvPr id="89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Ten program zawiera przegląd Medicare i jest podzielony na 6 sekcji.</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1" u="none" strike="noStrike">
                <a:solidFill>
                  <a:srgbClr val="000000"/>
                </a:solidFill>
                <a:effectLst/>
                <a:uFillTx/>
                <a:latin typeface="Arial"/>
              </a:rPr>
              <a:t>Informacje te można znaleźć bardziej szczegółowo w podręczniku Medicare &amp; You Handbook, który jest wysyłany pocztą do osób z ubezpieczeniem Medicare i można go również znaleźć na stronie Medicare.gov.  W celu łatwiejszego zrozumienia zachęcamy do oglądania części tej serii w kolejności. </a:t>
            </a:r>
            <a:endParaRPr lang="pl-PL" sz="2000" b="0" u="none" strike="noStrike">
              <a:solidFill>
                <a:srgbClr val="000000"/>
              </a:solidFill>
              <a:effectLst/>
              <a:uFillTx/>
              <a:latin typeface="Arial"/>
            </a:endParaRPr>
          </a:p>
        </p:txBody>
      </p:sp>
      <p:sp>
        <p:nvSpPr>
          <p:cNvPr id="899" name="PlaceHolder 3"/>
          <p:cNvSpPr>
            <a:spLocks noGrp="1"/>
          </p:cNvSpPr>
          <p:nvPr>
            <p:ph type="sldNum" idx="19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DE744274-81E7-4FB8-8D59-0715BA941EDB}" type="slidenum">
              <a:rPr lang="en-US" sz="1200" b="0" u="none" strike="noStrike">
                <a:solidFill>
                  <a:schemeClr val="dk1"/>
                </a:solidFill>
                <a:effectLst/>
                <a:uFillTx/>
                <a:latin typeface="+mn-lt"/>
                <a:ea typeface="+mn-ea"/>
              </a:rPr>
              <a:t>79</a:t>
            </a:fld>
            <a:endParaRPr lang="pl-PL" sz="1200" b="0" u="none" strike="noStrike">
              <a:solidFill>
                <a:srgbClr val="000000"/>
              </a:solidFill>
              <a:effectLst/>
              <a:uFillTx/>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717480" y="1162080"/>
            <a:ext cx="5574960" cy="3136680"/>
          </a:xfrm>
          <a:prstGeom prst="rect">
            <a:avLst/>
          </a:prstGeom>
          <a:ln w="0">
            <a:noFill/>
          </a:ln>
        </p:spPr>
      </p:sp>
      <p:sp>
        <p:nvSpPr>
          <p:cNvPr id="68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1" u="none" strike="noStrike">
                <a:solidFill>
                  <a:srgbClr val="000000"/>
                </a:solidFill>
                <a:effectLst/>
                <a:uFillTx/>
                <a:latin typeface="Arial"/>
              </a:rPr>
              <a:t>Przed podjęciem decyzji o rejestracji należy zebrać następujące informacje:</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Jeśli pracujesz i skończysz 65 lat, sprawdź w swoim ubezpieczeniu zdrowotnym i skontaktuj się z działem kadr, aby dowiedzieć się, co musisz zrobić, gdy zaczniesz kwalifikować się do Medicare.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Zapytaj, czy musisz wykupić zarówno Część A, jak i B, czy tylko Część A. - Pamiętaj o zasadach opóźnień dla Części B.</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Jeśli zdecydujesz się opóźnić Część B, musisz to zrobić za pośrednictwem Social Security.  Następnie będziesz mieć okres rejestracji specjalnej - po zakończeniu okresu ubezpieczenia grupowego lub zatrudnienia, w którym to czasie możesz zarejestrować się do Części B bez płacenia Kary.</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A oto ważna uwaga dla każdego, kto ma konto Health Savings Account, (H.S.A.).</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Aby uniknąć kar podatkowych, przestań opłacać składki na ubezpieczenie HAS na sześć miesięcy przed rozpoczęciem Części A.</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Nie można już dokonywać wpłat na HSA po przejściu na Medicare. Nawet jeśli masz tylko Część A.</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Jeśli Twój pracodawca oferuje HSA, skontaktuj się z działem kadr przed zarejestrowaniem się do Części A lub B Medicare.</a:t>
            </a:r>
            <a:endParaRPr lang="pl-PL" sz="2000" b="0" u="none" strike="noStrike">
              <a:solidFill>
                <a:srgbClr val="000000"/>
              </a:solidFill>
              <a:effectLst/>
              <a:uFillTx/>
              <a:latin typeface="Arial"/>
            </a:endParaRPr>
          </a:p>
        </p:txBody>
      </p:sp>
      <p:sp>
        <p:nvSpPr>
          <p:cNvPr id="686" name="PlaceHolder 3"/>
          <p:cNvSpPr>
            <a:spLocks noGrp="1"/>
          </p:cNvSpPr>
          <p:nvPr>
            <p:ph type="sldNum" idx="12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84D795A2-97FA-45A1-912E-0896957B0A4F}" type="slidenum">
              <a:rPr lang="en-US" sz="1200" b="0" u="none" strike="noStrike">
                <a:solidFill>
                  <a:schemeClr val="dk1"/>
                </a:solidFill>
                <a:effectLst/>
                <a:uFillTx/>
                <a:latin typeface="+mn-lt"/>
                <a:ea typeface="+mn-ea"/>
              </a:rPr>
              <a:t>8</a:t>
            </a:fld>
            <a:endParaRPr lang="pl-PL" sz="1200" b="0" u="none" strike="noStrike">
              <a:solidFill>
                <a:srgbClr val="000000"/>
              </a:solidFill>
              <a:effectLst/>
              <a:uFillTx/>
              <a:latin typeface="Times New Roman"/>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PlaceHolder 1"/>
          <p:cNvSpPr>
            <a:spLocks noGrp="1" noRot="1" noChangeAspect="1"/>
          </p:cNvSpPr>
          <p:nvPr>
            <p:ph type="sldImg"/>
          </p:nvPr>
        </p:nvSpPr>
        <p:spPr>
          <a:xfrm>
            <a:off x="717550" y="1162050"/>
            <a:ext cx="5575300" cy="3136900"/>
          </a:xfrm>
          <a:prstGeom prst="rect">
            <a:avLst/>
          </a:prstGeom>
          <a:ln w="0">
            <a:noFill/>
          </a:ln>
        </p:spPr>
      </p:sp>
      <p:sp>
        <p:nvSpPr>
          <p:cNvPr id="90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Witamy w Części 6 tej serii.  Ta sekcja będzie zawierać informacje o programach Medicare dla osób o ograniczonych dochodach; wskazówki, które pomogą Ci chronić się i zapobiegać oszustwom, a także przegląd i listę dostępnych zasobów.  </a:t>
            </a:r>
            <a:endParaRPr lang="pl-PL" sz="2000" b="0" u="none" strike="noStrike">
              <a:solidFill>
                <a:srgbClr val="000000"/>
              </a:solidFill>
              <a:effectLst/>
              <a:uFillTx/>
              <a:latin typeface="Arial"/>
            </a:endParaRPr>
          </a:p>
        </p:txBody>
      </p:sp>
      <p:sp>
        <p:nvSpPr>
          <p:cNvPr id="902" name="PlaceHolder 3"/>
          <p:cNvSpPr>
            <a:spLocks noGrp="1"/>
          </p:cNvSpPr>
          <p:nvPr>
            <p:ph type="sldNum" idx="19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5309D968-6859-4639-8AC8-A9D16F9B078A}" type="slidenum">
              <a:rPr lang="en-US" sz="1200" b="0" u="none" strike="noStrike">
                <a:solidFill>
                  <a:schemeClr val="dk1"/>
                </a:solidFill>
                <a:effectLst/>
                <a:uFillTx/>
                <a:latin typeface="+mn-lt"/>
                <a:ea typeface="+mn-ea"/>
              </a:rPr>
              <a:t>80</a:t>
            </a:fld>
            <a:endParaRPr lang="pl-PL" sz="1200" b="0" u="none" strike="noStrike">
              <a:solidFill>
                <a:srgbClr val="000000"/>
              </a:solidFill>
              <a:effectLst/>
              <a:uFillTx/>
              <a:latin typeface="Times New Roman"/>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 name="PlaceHolder 1"/>
          <p:cNvSpPr>
            <a:spLocks noGrp="1" noRot="1" noChangeAspect="1"/>
          </p:cNvSpPr>
          <p:nvPr>
            <p:ph type="sldImg"/>
          </p:nvPr>
        </p:nvSpPr>
        <p:spPr>
          <a:xfrm>
            <a:off x="717550" y="1162050"/>
            <a:ext cx="5575300" cy="3136900"/>
          </a:xfrm>
          <a:prstGeom prst="rect">
            <a:avLst/>
          </a:prstGeom>
          <a:ln w="0">
            <a:noFill/>
          </a:ln>
        </p:spPr>
      </p:sp>
      <p:sp>
        <p:nvSpPr>
          <p:cNvPr id="904"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Wiele osób korzystających z Medicare staje przed wyzwaniami związanymi z opłacaniem opieki zdrowotnej i leków na receptę.  W rzeczywistości często słyszymy o ludziach, którzy muszą wybierać między płaceniem za artykuły spożywcze a płaceniem za opiekę zdrowotną lub leki.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Jeśli znasz kogoś, kto znalazł się w takiej sytuacji, powinieneś wiedzieć o kilku ważnych programach Medicare, które mogą mu pomóc.</a:t>
            </a:r>
            <a:endParaRPr lang="pl-PL" sz="2000" b="0" u="none" strike="noStrike">
              <a:solidFill>
                <a:srgbClr val="000000"/>
              </a:solidFill>
              <a:effectLst/>
              <a:uFillTx/>
              <a:latin typeface="Arial"/>
            </a:endParaRPr>
          </a:p>
        </p:txBody>
      </p:sp>
      <p:sp>
        <p:nvSpPr>
          <p:cNvPr id="905" name="PlaceHolder 3"/>
          <p:cNvSpPr>
            <a:spLocks noGrp="1"/>
          </p:cNvSpPr>
          <p:nvPr>
            <p:ph type="sldNum" idx="198"/>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F2286FC0-670A-48DD-AE98-9CE24C500E62}" type="slidenum">
              <a:rPr lang="en-US" sz="1200" b="0" u="none" strike="noStrike">
                <a:solidFill>
                  <a:schemeClr val="dk1"/>
                </a:solidFill>
                <a:effectLst/>
                <a:uFillTx/>
                <a:latin typeface="+mn-lt"/>
                <a:ea typeface="+mn-ea"/>
              </a:rPr>
              <a:t>81</a:t>
            </a:fld>
            <a:endParaRPr lang="pl-PL" sz="1200" b="0" u="none" strike="noStrike">
              <a:solidFill>
                <a:srgbClr val="000000"/>
              </a:solidFill>
              <a:effectLst/>
              <a:uFillTx/>
              <a:latin typeface="Times New Roman"/>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 name="PlaceHolder 1"/>
          <p:cNvSpPr>
            <a:spLocks noGrp="1" noRot="1" noChangeAspect="1"/>
          </p:cNvSpPr>
          <p:nvPr>
            <p:ph type="sldImg"/>
          </p:nvPr>
        </p:nvSpPr>
        <p:spPr>
          <a:xfrm>
            <a:off x="717550" y="1162050"/>
            <a:ext cx="5575300" cy="3136900"/>
          </a:xfrm>
          <a:prstGeom prst="rect">
            <a:avLst/>
          </a:prstGeom>
          <a:ln w="0">
            <a:noFill/>
          </a:ln>
        </p:spPr>
      </p:sp>
      <p:sp>
        <p:nvSpPr>
          <p:cNvPr id="907"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Poniższe trzy programy mogą być pomocne dla osób o ograniczonych dochodach.</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marL="216000" indent="-216000">
              <a:lnSpc>
                <a:spcPct val="100000"/>
              </a:lnSpc>
              <a:spcAft>
                <a:spcPts val="601"/>
              </a:spcAft>
              <a:buClr>
                <a:srgbClr val="000000"/>
              </a:buClr>
              <a:buFont typeface="Wingdings" charset="2"/>
              <a:buChar char=""/>
            </a:pPr>
            <a:r>
              <a:rPr lang="pl" sz="3000" b="1" u="none" strike="noStrike">
                <a:solidFill>
                  <a:srgbClr val="000000"/>
                </a:solidFill>
                <a:effectLst/>
                <a:uFillTx/>
                <a:latin typeface="Arial"/>
              </a:rPr>
              <a:t>Plany Medicare Savings Plans zapewniają pomoc ze strony państwa dla osób o ograniczonych dochodach i zasobach.</a:t>
            </a:r>
            <a:endParaRPr lang="pl-PL" sz="3000" b="0" u="none" strike="noStrike">
              <a:solidFill>
                <a:srgbClr val="000000"/>
              </a:solidFill>
              <a:effectLst/>
              <a:uFillTx/>
              <a:latin typeface="Arial"/>
            </a:endParaRPr>
          </a:p>
          <a:p>
            <a:pPr marL="432000" lvl="1" indent="-216000">
              <a:lnSpc>
                <a:spcPct val="100000"/>
              </a:lnSpc>
              <a:buClr>
                <a:srgbClr val="000000"/>
              </a:buClr>
              <a:buFont typeface="Wingdings" charset="2"/>
              <a:buChar char=""/>
            </a:pPr>
            <a:r>
              <a:rPr lang="pl" sz="1800" b="0" u="none" strike="noStrike">
                <a:solidFill>
                  <a:srgbClr val="000000"/>
                </a:solidFill>
                <a:effectLst/>
                <a:uFillTx/>
                <a:latin typeface="Arial"/>
              </a:rPr>
              <a:t>Jeśli się kwalifikujesz, Twoja składka Medicare Część B zostanie opłacona za Ciebie.</a:t>
            </a:r>
            <a:endParaRPr lang="pl-PL" sz="1800" b="0" u="none" strike="noStrike">
              <a:solidFill>
                <a:srgbClr val="000000"/>
              </a:solidFill>
              <a:effectLst/>
              <a:uFillTx/>
              <a:latin typeface="Arial"/>
            </a:endParaRPr>
          </a:p>
          <a:p>
            <a:pPr marL="432000" lvl="1" indent="-216000">
              <a:lnSpc>
                <a:spcPct val="100000"/>
              </a:lnSpc>
              <a:buClr>
                <a:srgbClr val="000000"/>
              </a:buClr>
              <a:buFont typeface="Wingdings" charset="2"/>
              <a:buChar char=""/>
            </a:pPr>
            <a:r>
              <a:rPr lang="pl" sz="1800" b="0" u="none" strike="noStrike">
                <a:solidFill>
                  <a:srgbClr val="000000"/>
                </a:solidFill>
                <a:effectLst/>
                <a:uFillTx/>
                <a:latin typeface="Arial"/>
              </a:rPr>
              <a:t>Niektóre osoby mają również opłacone składki i wkłady własne Medicare, w zależności od dochodów i majątku.</a:t>
            </a:r>
            <a:endParaRPr lang="pl-PL" sz="1800" b="0" u="none" strike="noStrike">
              <a:solidFill>
                <a:srgbClr val="000000"/>
              </a:solidFill>
              <a:effectLst/>
              <a:uFillTx/>
              <a:latin typeface="Arial"/>
            </a:endParaRPr>
          </a:p>
          <a:p>
            <a:pPr marL="457200" indent="0">
              <a:lnSpc>
                <a:spcPct val="100000"/>
              </a:lnSpc>
              <a:buNone/>
              <a:tabLst>
                <a:tab pos="0" algn="l"/>
              </a:tabLst>
            </a:pPr>
            <a:endParaRPr lang="pl-PL" sz="1800" b="0" u="none" strike="noStrike">
              <a:solidFill>
                <a:srgbClr val="000000"/>
              </a:solidFill>
              <a:effectLst/>
              <a:uFillTx/>
              <a:latin typeface="Arial"/>
            </a:endParaRPr>
          </a:p>
          <a:p>
            <a:pPr marL="457200">
              <a:lnSpc>
                <a:spcPct val="100000"/>
              </a:lnSpc>
              <a:spcAft>
                <a:spcPts val="601"/>
              </a:spcAft>
              <a:buClr>
                <a:srgbClr val="000000"/>
              </a:buClr>
              <a:buFont typeface="Wingdings" charset="2"/>
              <a:buChar char=""/>
              <a:tabLst>
                <a:tab pos="0" algn="l"/>
              </a:tabLst>
            </a:pPr>
            <a:r>
              <a:rPr lang="pl" sz="3000" b="1" u="none" strike="noStrike">
                <a:solidFill>
                  <a:srgbClr val="000000"/>
                </a:solidFill>
                <a:effectLst/>
                <a:uFillTx/>
                <a:latin typeface="Arial"/>
              </a:rPr>
              <a:t>Extra Help to program Medicare mający na celu pomoc osobom o ograniczonych dochodach i zasobach przy pokryciu kosztów leków na receptę Medicare. </a:t>
            </a:r>
            <a:endParaRPr lang="pl-PL" sz="3000" b="0" u="none" strike="noStrike">
              <a:solidFill>
                <a:srgbClr val="000000"/>
              </a:solidFill>
              <a:effectLst/>
              <a:uFillTx/>
              <a:latin typeface="Arial"/>
            </a:endParaRPr>
          </a:p>
          <a:p>
            <a:pPr marL="457200" lvl="1">
              <a:lnSpc>
                <a:spcPct val="100000"/>
              </a:lnSpc>
              <a:buClr>
                <a:srgbClr val="000000"/>
              </a:buClr>
              <a:buFont typeface="Wingdings" charset="2"/>
              <a:buChar char=""/>
              <a:tabLst>
                <a:tab pos="0" algn="l"/>
              </a:tabLst>
            </a:pPr>
            <a:r>
              <a:rPr lang="pl" sz="1800" b="0" u="none" strike="noStrike">
                <a:solidFill>
                  <a:srgbClr val="000000"/>
                </a:solidFill>
                <a:effectLst/>
                <a:uFillTx/>
                <a:latin typeface="Arial"/>
              </a:rPr>
              <a:t> Osoby, które się kwalifikują, otrzymają pomoc w opłacaniu składek, wkładów własnych i dopłat w ramach planu Część D w oparciu o ich dochody i majątek.  Nie będą one również musiały opłacać luki w zakresie ubezpieczenia ani kary za opóźnioną rejestrację.</a:t>
            </a:r>
            <a:endParaRPr lang="pl-PL" sz="1800" b="0" u="none" strike="noStrike">
              <a:solidFill>
                <a:srgbClr val="000000"/>
              </a:solidFill>
              <a:effectLst/>
              <a:uFillTx/>
              <a:latin typeface="Arial"/>
            </a:endParaRPr>
          </a:p>
          <a:p>
            <a:pPr marL="457200" indent="0">
              <a:lnSpc>
                <a:spcPct val="100000"/>
              </a:lnSpc>
              <a:buNone/>
              <a:tabLst>
                <a:tab pos="0" algn="l"/>
              </a:tabLst>
            </a:pPr>
            <a:endParaRPr lang="pl-PL" sz="1800" b="0" u="none" strike="noStrike">
              <a:solidFill>
                <a:srgbClr val="000000"/>
              </a:solidFill>
              <a:effectLst/>
              <a:uFillTx/>
              <a:latin typeface="Arial"/>
            </a:endParaRPr>
          </a:p>
          <a:p>
            <a:pPr marL="457200">
              <a:lnSpc>
                <a:spcPct val="100000"/>
              </a:lnSpc>
              <a:buClr>
                <a:srgbClr val="000000"/>
              </a:buClr>
              <a:buFont typeface="Wingdings" charset="2"/>
              <a:buChar char=""/>
              <a:tabLst>
                <a:tab pos="0" algn="l"/>
              </a:tabLst>
            </a:pPr>
            <a:r>
              <a:rPr lang="pl" sz="3000" b="1" u="none" strike="noStrike">
                <a:solidFill>
                  <a:srgbClr val="000000"/>
                </a:solidFill>
                <a:effectLst/>
                <a:uFillTx/>
                <a:latin typeface="Arial"/>
              </a:rPr>
              <a:t>  W ostatnim odcinku serii omówiliśmy WI SeniorCare.  Jest to kolejny program, który może pomóc osobom o ograniczonych dochodach.   </a:t>
            </a:r>
            <a:endParaRPr lang="pl-PL" sz="3000" b="0" u="none" strike="noStrike">
              <a:solidFill>
                <a:srgbClr val="000000"/>
              </a:solidFill>
              <a:effectLst/>
              <a:uFillTx/>
              <a:latin typeface="Arial"/>
            </a:endParaRPr>
          </a:p>
          <a:p>
            <a:pPr marL="457200" lvl="1">
              <a:lnSpc>
                <a:spcPct val="100000"/>
              </a:lnSpc>
              <a:buClr>
                <a:srgbClr val="000000"/>
              </a:buClr>
              <a:buFont typeface="Wingdings" charset="2"/>
              <a:buChar char=""/>
              <a:tabLst>
                <a:tab pos="0" algn="l"/>
              </a:tabLst>
            </a:pPr>
            <a:r>
              <a:rPr lang="pl" sz="1800" b="0" u="none" strike="noStrike">
                <a:solidFill>
                  <a:srgbClr val="000000"/>
                </a:solidFill>
                <a:effectLst/>
                <a:uFillTx/>
                <a:latin typeface="Arial"/>
              </a:rPr>
              <a:t> Poziom pomocy w ramach tego programu będzie zależał od rocznego dochodu danej osoby.  </a:t>
            </a:r>
            <a:endParaRPr lang="pl-PL" sz="1800" b="0" u="none" strike="noStrike">
              <a:solidFill>
                <a:srgbClr val="000000"/>
              </a:solidFill>
              <a:effectLst/>
              <a:uFillTx/>
              <a:latin typeface="Arial"/>
            </a:endParaRPr>
          </a:p>
          <a:p>
            <a:pPr marL="457200" indent="0">
              <a:lnSpc>
                <a:spcPct val="100000"/>
              </a:lnSpc>
              <a:buNone/>
              <a:tabLst>
                <a:tab pos="0" algn="l"/>
              </a:tabLst>
            </a:pPr>
            <a:endParaRPr lang="pl-PL" sz="1800" b="0" u="none" strike="noStrike">
              <a:solidFill>
                <a:srgbClr val="000000"/>
              </a:solidFill>
              <a:effectLst/>
              <a:uFillTx/>
              <a:latin typeface="Arial"/>
            </a:endParaRPr>
          </a:p>
        </p:txBody>
      </p:sp>
      <p:sp>
        <p:nvSpPr>
          <p:cNvPr id="908" name="PlaceHolder 3"/>
          <p:cNvSpPr>
            <a:spLocks noGrp="1"/>
          </p:cNvSpPr>
          <p:nvPr>
            <p:ph type="sldNum" idx="199"/>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39B4D64F-9839-4424-93C8-9B827E60F4BE}" type="slidenum">
              <a:rPr lang="en-US" sz="1200" b="0" u="none" strike="noStrike">
                <a:solidFill>
                  <a:schemeClr val="dk1"/>
                </a:solidFill>
                <a:effectLst/>
                <a:uFillTx/>
                <a:latin typeface="+mn-lt"/>
                <a:ea typeface="+mn-ea"/>
              </a:rPr>
              <a:t>82</a:t>
            </a:fld>
            <a:endParaRPr lang="pl-PL" sz="1200" b="0" u="none" strike="noStrike">
              <a:solidFill>
                <a:srgbClr val="000000"/>
              </a:solidFill>
              <a:effectLst/>
              <a:uFillTx/>
              <a:latin typeface="Times New Roman"/>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PlaceHolder 1"/>
          <p:cNvSpPr>
            <a:spLocks noGrp="1" noRot="1" noChangeAspect="1"/>
          </p:cNvSpPr>
          <p:nvPr>
            <p:ph type="sldImg"/>
          </p:nvPr>
        </p:nvSpPr>
        <p:spPr>
          <a:xfrm>
            <a:off x="717480" y="1162080"/>
            <a:ext cx="5574960" cy="3136680"/>
          </a:xfrm>
          <a:prstGeom prst="rect">
            <a:avLst/>
          </a:prstGeom>
          <a:ln w="0">
            <a:noFill/>
          </a:ln>
        </p:spPr>
      </p:sp>
      <p:sp>
        <p:nvSpPr>
          <p:cNvPr id="910"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Każdy program pomocy finansowej ma inne wymagania kwalifikacyjne. Kliknij linki lub zadzwoń pod podane numery, aby dowiedzieć się, czy możesz uzyskać pomoc w ramach tych programów. Jeśli potrzebujesz pomocy, możesz skontaktować się z lokalnym specjalistą ds. świadczeń, aby uzyskać indywidualną pomoc. </a:t>
            </a:r>
            <a:endParaRPr lang="pl-PL" sz="2000" b="0" u="none" strike="noStrike">
              <a:solidFill>
                <a:srgbClr val="000000"/>
              </a:solidFill>
              <a:effectLst/>
              <a:uFillTx/>
              <a:latin typeface="Arial"/>
            </a:endParaRPr>
          </a:p>
        </p:txBody>
      </p:sp>
      <p:sp>
        <p:nvSpPr>
          <p:cNvPr id="911" name="PlaceHolder 3"/>
          <p:cNvSpPr>
            <a:spLocks noGrp="1"/>
          </p:cNvSpPr>
          <p:nvPr>
            <p:ph type="sldNum" idx="200"/>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DE9CDAAC-0ECF-4F49-B623-0055A7EDD00F}" type="slidenum">
              <a:rPr lang="en-US" sz="1200" b="0" u="none" strike="noStrike">
                <a:solidFill>
                  <a:schemeClr val="dk1"/>
                </a:solidFill>
                <a:effectLst/>
                <a:uFillTx/>
                <a:latin typeface="+mn-lt"/>
                <a:ea typeface="+mn-ea"/>
              </a:rPr>
              <a:t>83</a:t>
            </a:fld>
            <a:endParaRPr lang="pl-PL" sz="1200" b="0" u="none" strike="noStrike">
              <a:solidFill>
                <a:srgbClr val="000000"/>
              </a:solidFill>
              <a:effectLst/>
              <a:uFillTx/>
              <a:latin typeface="Times New Roman"/>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PlaceHolder 1"/>
          <p:cNvSpPr>
            <a:spLocks noGrp="1" noRot="1" noChangeAspect="1"/>
          </p:cNvSpPr>
          <p:nvPr>
            <p:ph type="sldImg"/>
          </p:nvPr>
        </p:nvSpPr>
        <p:spPr>
          <a:xfrm>
            <a:off x="717550" y="1162050"/>
            <a:ext cx="5575300" cy="3136900"/>
          </a:xfrm>
          <a:prstGeom prst="rect">
            <a:avLst/>
          </a:prstGeom>
          <a:ln w="0">
            <a:noFill/>
          </a:ln>
        </p:spPr>
      </p:sp>
      <p:sp>
        <p:nvSpPr>
          <p:cNvPr id="913"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Chroń się i zapobiegaj oszustwom.  Oszustwa i nadużycia związane z Medicare zdarzają się, ale jest kilka ważnych rzeczy, które można zrobić, aby im zapobiec i zapewnić sobie ochronę.</a:t>
            </a:r>
            <a:endParaRPr lang="pl-PL" sz="2000" b="0" u="none" strike="noStrike">
              <a:solidFill>
                <a:srgbClr val="000000"/>
              </a:solidFill>
              <a:effectLst/>
              <a:uFillTx/>
              <a:latin typeface="Arial"/>
            </a:endParaRPr>
          </a:p>
        </p:txBody>
      </p:sp>
      <p:sp>
        <p:nvSpPr>
          <p:cNvPr id="914" name="PlaceHolder 3"/>
          <p:cNvSpPr>
            <a:spLocks noGrp="1"/>
          </p:cNvSpPr>
          <p:nvPr>
            <p:ph type="sldNum" idx="201"/>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29ED7945-8A2E-4411-A176-3D17CD92A289}" type="slidenum">
              <a:rPr lang="en-US" sz="1200" b="0" u="none" strike="noStrike">
                <a:solidFill>
                  <a:schemeClr val="dk1"/>
                </a:solidFill>
                <a:effectLst/>
                <a:uFillTx/>
                <a:latin typeface="+mn-lt"/>
                <a:ea typeface="+mn-ea"/>
              </a:rPr>
              <a:t>84</a:t>
            </a:fld>
            <a:endParaRPr lang="pl-PL" sz="1200" b="0" u="none" strike="noStrike">
              <a:solidFill>
                <a:srgbClr val="000000"/>
              </a:solidFill>
              <a:effectLst/>
              <a:uFillTx/>
              <a:latin typeface="Times New Roman"/>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PlaceHolder 1"/>
          <p:cNvSpPr>
            <a:spLocks noGrp="1" noRot="1" noChangeAspect="1"/>
          </p:cNvSpPr>
          <p:nvPr>
            <p:ph type="sldImg"/>
          </p:nvPr>
        </p:nvSpPr>
        <p:spPr>
          <a:xfrm>
            <a:off x="717480" y="1162080"/>
            <a:ext cx="5574960" cy="3136680"/>
          </a:xfrm>
          <a:prstGeom prst="rect">
            <a:avLst/>
          </a:prstGeom>
          <a:ln w="0">
            <a:noFill/>
          </a:ln>
        </p:spPr>
      </p:sp>
      <p:sp>
        <p:nvSpPr>
          <p:cNvPr id="916"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Wisconsin Senior Medicare Patrol sugeruje podjęcie kilku kroków:</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Krok 1:  Chroń siebie i innych przed oszustwami związanymi z Medicare.</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Nie podawaj swojego numeru Medicare, chyba że swojemu lekarzowi lub innemu dostawcy Medicare.</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Traktuj swoją kartę Medicare jak kartę kredytową.  Uważaj na kradzież tożsamości. Należy pamiętać, że personel Medicare nie dzwoni ani nie odwiedza nikogo w celu sprzedaży czegokolwiek.  Zachowaj ostrożność w przypadku ofert "bezpłatnych" usług medycznych.  (Pamiętaj - jeśli coś brzmi zbyt dobrze, by mogło być prawdziwe, prawdopodobnie takie jest!).  I przekaż to dalej - podziel się tymi nakazami i zakazami z przyjaciółmi i rodziną.</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917" name="PlaceHolder 3"/>
          <p:cNvSpPr>
            <a:spLocks noGrp="1"/>
          </p:cNvSpPr>
          <p:nvPr>
            <p:ph type="sldNum" idx="202"/>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89BCDEEF-2840-4450-9F07-10F700DF2A90}" type="slidenum">
              <a:rPr lang="en-US" sz="1200" b="0" u="none" strike="noStrike">
                <a:solidFill>
                  <a:schemeClr val="dk1"/>
                </a:solidFill>
                <a:effectLst/>
                <a:uFillTx/>
                <a:latin typeface="+mn-lt"/>
                <a:ea typeface="+mn-ea"/>
              </a:rPr>
              <a:t>85</a:t>
            </a:fld>
            <a:endParaRPr lang="pl-PL" sz="1200" b="0" u="none" strike="noStrike">
              <a:solidFill>
                <a:srgbClr val="000000"/>
              </a:solidFill>
              <a:effectLst/>
              <a:uFillTx/>
              <a:latin typeface="Times New Roman"/>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PlaceHolder 1"/>
          <p:cNvSpPr>
            <a:spLocks noGrp="1" noRot="1" noChangeAspect="1"/>
          </p:cNvSpPr>
          <p:nvPr>
            <p:ph type="sldImg"/>
          </p:nvPr>
        </p:nvSpPr>
        <p:spPr>
          <a:xfrm>
            <a:off x="717480" y="1162080"/>
            <a:ext cx="5574960" cy="3136680"/>
          </a:xfrm>
          <a:prstGeom prst="rect">
            <a:avLst/>
          </a:prstGeom>
          <a:ln w="0">
            <a:noFill/>
          </a:ln>
        </p:spPr>
      </p:sp>
      <p:sp>
        <p:nvSpPr>
          <p:cNvPr id="919"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Krok 2:  Wykrywaj oszustwa Medicare, przeglądając Powiadomienia podsumowujące Medicare.</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Jeśli zarejestrujesz się na MyMedicare.gov, będziesz mieć dostęp do swoich osobistych informacji Medicare online.  </a:t>
            </a: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Zachęcamy również do prowadzenia osobistego dziennika opieki zdrowotnej, w którym można śledzić wizyty u lekarza i usługi.  Zabieraj go ze sobą na spotkania.  Potem możesz porównać Powiadomienie podsumowujące Medicare ze swoim dziennikiem.</a:t>
            </a:r>
            <a:endParaRPr lang="pl-PL" sz="2000" b="0" u="none" strike="noStrike">
              <a:solidFill>
                <a:srgbClr val="000000"/>
              </a:solidFill>
              <a:effectLst/>
              <a:uFillTx/>
              <a:latin typeface="Arial"/>
            </a:endParaRPr>
          </a:p>
        </p:txBody>
      </p:sp>
      <p:sp>
        <p:nvSpPr>
          <p:cNvPr id="920" name="PlaceHolder 3"/>
          <p:cNvSpPr>
            <a:spLocks noGrp="1"/>
          </p:cNvSpPr>
          <p:nvPr>
            <p:ph type="sldNum" idx="203"/>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410173A1-869F-4CC4-B7F8-E75380BA51ED}" type="slidenum">
              <a:rPr lang="en-US" sz="1200" b="0" u="none" strike="noStrike">
                <a:solidFill>
                  <a:schemeClr val="dk1"/>
                </a:solidFill>
                <a:effectLst/>
                <a:uFillTx/>
                <a:latin typeface="+mn-lt"/>
                <a:ea typeface="+mn-ea"/>
              </a:rPr>
              <a:t>86</a:t>
            </a:fld>
            <a:endParaRPr lang="pl-PL" sz="1200" b="0" u="none" strike="noStrike">
              <a:solidFill>
                <a:srgbClr val="000000"/>
              </a:solidFill>
              <a:effectLst/>
              <a:uFillTx/>
              <a:latin typeface="Times New Roman"/>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PlaceHolder 1"/>
          <p:cNvSpPr>
            <a:spLocks noGrp="1" noRot="1" noChangeAspect="1"/>
          </p:cNvSpPr>
          <p:nvPr>
            <p:ph type="sldImg"/>
          </p:nvPr>
        </p:nvSpPr>
        <p:spPr>
          <a:xfrm>
            <a:off x="717480" y="1162080"/>
            <a:ext cx="5574960" cy="3136680"/>
          </a:xfrm>
          <a:prstGeom prst="rect">
            <a:avLst/>
          </a:prstGeom>
          <a:ln w="0">
            <a:noFill/>
          </a:ln>
        </p:spPr>
      </p:sp>
      <p:sp>
        <p:nvSpPr>
          <p:cNvPr id="922"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Powiadomienie podsumowujące Medicare (MSN) jest wysyłane kwartalnie do osób z Medicare.  </a:t>
            </a:r>
            <a:r>
              <a:rPr lang="pl" sz="2000" b="0" i="1" u="none" strike="noStrike">
                <a:solidFill>
                  <a:srgbClr val="000000"/>
                </a:solidFill>
                <a:effectLst/>
                <a:uFillTx/>
                <a:latin typeface="Arial"/>
              </a:rPr>
              <a:t>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Pamiętaj, aby sprawdzić je po otrzymaniu.  </a:t>
            </a:r>
            <a:endParaRPr lang="pl-PL" sz="20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To nie jest rachunek. </a:t>
            </a:r>
            <a:endParaRPr lang="pl-PL" sz="1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Sprawdź poprawność nazwy, adresu i numeru Medicare.</a:t>
            </a:r>
            <a:endParaRPr lang="pl-PL" sz="1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Czy otrzymałeś usługę?</a:t>
            </a:r>
            <a:r>
              <a:rPr lang="pl" sz="1200" b="0" i="1" u="none" strike="noStrike">
                <a:solidFill>
                  <a:srgbClr val="000000"/>
                </a:solidFill>
                <a:effectLst/>
                <a:uFillTx/>
                <a:latin typeface="Arial"/>
              </a:rPr>
              <a:t>Także to porównaj ze swoim dziennikiem opieki zdrowotnej.</a:t>
            </a:r>
            <a:r>
              <a:rPr lang="pl" sz="1200" b="0" u="none" strike="noStrike">
                <a:solidFill>
                  <a:srgbClr val="000000"/>
                </a:solidFill>
                <a:effectLst/>
                <a:uFillTx/>
                <a:latin typeface="Arial"/>
              </a:rPr>
              <a:t>	</a:t>
            </a:r>
            <a:endParaRPr lang="pl-PL" sz="1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Upewnij się, że Twój wniosek został rozpatrzony i wypłacony. W przypadku odrzucenia wniosku należy skontaktować się z gabinetem lekarskim, aby upewnić się, że wniosek został prawidłowo zakodowany. Jeśli nie, gabinet lekarski może ponownie złożyć wniosek.</a:t>
            </a:r>
            <a:endParaRPr lang="pl-PL" sz="1200" b="0" u="none" strike="noStrike">
              <a:solidFill>
                <a:srgbClr val="000000"/>
              </a:solidFill>
              <a:effectLst/>
              <a:uFillTx/>
              <a:latin typeface="Arial"/>
            </a:endParaRPr>
          </a:p>
          <a:p>
            <a:pPr marL="343080" indent="-343080">
              <a:lnSpc>
                <a:spcPct val="100000"/>
              </a:lnSpc>
              <a:spcAft>
                <a:spcPts val="601"/>
              </a:spcAft>
              <a:buClr>
                <a:srgbClr val="000000"/>
              </a:buClr>
              <a:buFont typeface="Wingdings" charset="2"/>
              <a:buChar char=""/>
            </a:pPr>
            <a:r>
              <a:rPr lang="pl" sz="1200" b="0" u="none" strike="noStrike">
                <a:solidFill>
                  <a:srgbClr val="000000"/>
                </a:solidFill>
                <a:effectLst/>
                <a:uFillTx/>
                <a:latin typeface="Arial"/>
              </a:rPr>
              <a:t>Jeśli wniosek zostanie odrzucony, przysługuje Ci prawo do odwołania.  Termin na złożenie odwołania wynosi 120 dni.</a:t>
            </a:r>
            <a:endParaRPr lang="pl-PL" sz="1200" b="0" u="none" strike="noStrike">
              <a:solidFill>
                <a:srgbClr val="000000"/>
              </a:solidFill>
              <a:effectLst/>
              <a:uFillTx/>
              <a:latin typeface="Arial"/>
            </a:endParaRPr>
          </a:p>
          <a:p>
            <a:pPr indent="0">
              <a:lnSpc>
                <a:spcPct val="100000"/>
              </a:lnSpc>
              <a:buNone/>
              <a:tabLst>
                <a:tab pos="0" algn="l"/>
              </a:tabLst>
            </a:pPr>
            <a:endParaRPr lang="pl-PL" sz="1200" b="0" u="none" strike="noStrike">
              <a:solidFill>
                <a:srgbClr val="000000"/>
              </a:solidFill>
              <a:effectLst/>
              <a:uFillTx/>
              <a:latin typeface="Arial"/>
            </a:endParaRPr>
          </a:p>
        </p:txBody>
      </p:sp>
      <p:sp>
        <p:nvSpPr>
          <p:cNvPr id="923" name="PlaceHolder 3"/>
          <p:cNvSpPr>
            <a:spLocks noGrp="1"/>
          </p:cNvSpPr>
          <p:nvPr>
            <p:ph type="sldNum" idx="204"/>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CFEAFA4A-4826-464C-B560-823529915307}" type="slidenum">
              <a:rPr lang="en-US" sz="1200" b="0" u="none" strike="noStrike">
                <a:solidFill>
                  <a:schemeClr val="dk1"/>
                </a:solidFill>
                <a:effectLst/>
                <a:uFillTx/>
                <a:latin typeface="+mn-lt"/>
                <a:ea typeface="+mn-ea"/>
              </a:rPr>
              <a:t>87</a:t>
            </a:fld>
            <a:endParaRPr lang="pl-PL" sz="1200" b="0" u="none" strike="noStrike">
              <a:solidFill>
                <a:srgbClr val="000000"/>
              </a:solidFill>
              <a:effectLst/>
              <a:uFillTx/>
              <a:latin typeface="Times New Roman"/>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 name="PlaceHolder 1"/>
          <p:cNvSpPr>
            <a:spLocks noGrp="1" noRot="1" noChangeAspect="1"/>
          </p:cNvSpPr>
          <p:nvPr>
            <p:ph type="sldImg"/>
          </p:nvPr>
        </p:nvSpPr>
        <p:spPr>
          <a:xfrm>
            <a:off x="717480" y="1162080"/>
            <a:ext cx="5574960" cy="3136680"/>
          </a:xfrm>
          <a:prstGeom prst="rect">
            <a:avLst/>
          </a:prstGeom>
          <a:ln w="0">
            <a:noFill/>
          </a:ln>
        </p:spPr>
      </p:sp>
      <p:sp>
        <p:nvSpPr>
          <p:cNvPr id="925"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0" u="none" strike="noStrike">
                <a:solidFill>
                  <a:srgbClr val="000000"/>
                </a:solidFill>
                <a:effectLst/>
                <a:uFillTx/>
                <a:latin typeface="Arial"/>
              </a:rPr>
              <a:t>Krok 3:  Zgłaszaj wszelkie podejrzenia oszustw lub nadużyć związanych z Medicare.</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JEŚLI zauważysz coś na rachunku, co nie wydaje się prawidłowe, pierwszą rzeczą do zrobienia jest skontaktowanie się z dostawcą usług w celu omówienia swoich obaw.</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Pamiętaj, aby zebrać dokumentację - taką jak osobisty dziennik opieki zdrowotnej, wyciągi z rachunków i powiadomienie podsumowujące Medicare. </a:t>
            </a:r>
            <a:endParaRPr lang="pl-PL" sz="2000" b="0" u="none" strike="noStrike">
              <a:solidFill>
                <a:srgbClr val="000000"/>
              </a:solidFill>
              <a:effectLst/>
              <a:uFillTx/>
              <a:latin typeface="Arial"/>
            </a:endParaRPr>
          </a:p>
          <a:p>
            <a:pPr marL="171360" indent="-171360">
              <a:lnSpc>
                <a:spcPct val="100000"/>
              </a:lnSpc>
              <a:buClr>
                <a:srgbClr val="000000"/>
              </a:buClr>
              <a:buFont typeface="Arial"/>
              <a:buChar char="•"/>
            </a:pPr>
            <a:r>
              <a:rPr lang="pl" sz="2000" b="0" u="none" strike="noStrike">
                <a:solidFill>
                  <a:srgbClr val="000000"/>
                </a:solidFill>
                <a:effectLst/>
                <a:uFillTx/>
                <a:latin typeface="Arial"/>
              </a:rPr>
              <a:t>A jeśli problem nie zostanie rozwiązany, skontaktuj się z WI Senior Medicare Patrol, aby uzyskać bezpłatną i poufną pomoc!</a:t>
            </a:r>
            <a:endParaRPr lang="pl-PL" sz="2000" b="0" u="none" strike="noStrike">
              <a:solidFill>
                <a:srgbClr val="000000"/>
              </a:solidFill>
              <a:effectLst/>
              <a:uFillTx/>
              <a:latin typeface="Arial"/>
            </a:endParaRPr>
          </a:p>
          <a:p>
            <a:pPr marL="628560" lvl="1" indent="-171360">
              <a:lnSpc>
                <a:spcPct val="100000"/>
              </a:lnSpc>
              <a:buClr>
                <a:srgbClr val="000000"/>
              </a:buClr>
              <a:buFont typeface="Arial"/>
              <a:buChar char="•"/>
            </a:pPr>
            <a:r>
              <a:rPr lang="pl" sz="2000" b="0" u="none" strike="noStrike">
                <a:solidFill>
                  <a:srgbClr val="000000"/>
                </a:solidFill>
                <a:effectLst/>
                <a:uFillTx/>
                <a:latin typeface="Arial"/>
              </a:rPr>
              <a:t>Zadzwoń pod bezpłatny numer 1-888-818-2611</a:t>
            </a:r>
            <a:endParaRPr lang="pl-PL" sz="2000" b="0" u="none" strike="noStrike">
              <a:solidFill>
                <a:srgbClr val="000000"/>
              </a:solidFill>
              <a:effectLst/>
              <a:uFillTx/>
              <a:latin typeface="Arial"/>
            </a:endParaRPr>
          </a:p>
        </p:txBody>
      </p:sp>
      <p:sp>
        <p:nvSpPr>
          <p:cNvPr id="926" name="PlaceHolder 3"/>
          <p:cNvSpPr>
            <a:spLocks noGrp="1"/>
          </p:cNvSpPr>
          <p:nvPr>
            <p:ph type="sldNum" idx="205"/>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BB0763BE-DDBB-4D6A-AC35-316B1688E914}" type="slidenum">
              <a:rPr lang="en-US" sz="1200" b="0" u="none" strike="noStrike">
                <a:solidFill>
                  <a:schemeClr val="dk1"/>
                </a:solidFill>
                <a:effectLst/>
                <a:uFillTx/>
                <a:latin typeface="+mn-lt"/>
                <a:ea typeface="+mn-ea"/>
              </a:rPr>
              <a:t>88</a:t>
            </a:fld>
            <a:endParaRPr lang="pl-PL" sz="1200" b="0" u="none" strike="noStrike">
              <a:solidFill>
                <a:srgbClr val="000000"/>
              </a:solidFill>
              <a:effectLst/>
              <a:uFillTx/>
              <a:latin typeface="Times New Roman"/>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PlaceHolder 1"/>
          <p:cNvSpPr>
            <a:spLocks noGrp="1" noRot="1" noChangeAspect="1"/>
          </p:cNvSpPr>
          <p:nvPr>
            <p:ph type="sldImg"/>
          </p:nvPr>
        </p:nvSpPr>
        <p:spPr>
          <a:xfrm>
            <a:off x="717550" y="1162050"/>
            <a:ext cx="5575300" cy="3136900"/>
          </a:xfrm>
          <a:prstGeom prst="rect">
            <a:avLst/>
          </a:prstGeom>
          <a:ln w="0">
            <a:noFill/>
          </a:ln>
        </p:spPr>
      </p:sp>
      <p:sp>
        <p:nvSpPr>
          <p:cNvPr id="92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spcBef>
                <a:spcPts val="624"/>
              </a:spcBef>
              <a:buNone/>
            </a:pPr>
            <a:r>
              <a:rPr lang="pl" sz="2000" b="0" u="none" strike="noStrike">
                <a:solidFill>
                  <a:srgbClr val="000000"/>
                </a:solidFill>
                <a:effectLst/>
                <a:uFillTx/>
                <a:latin typeface="Arial"/>
              </a:rPr>
              <a:t>W tej 6-częściowej serii omówiliśmy wiele informacji, więc zanim zakończymy, zróbmy szybki przegląd opcji ubezpieczeń, o których się dowiedziałeś.  Pamiętaj, że istnieją dwa sposoby uzyskania ubezpieczenia Medicare: Original Medicare lub Medicare Advantage Plan.</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marL="239400" indent="-239400">
              <a:lnSpc>
                <a:spcPct val="100000"/>
              </a:lnSpc>
              <a:spcBef>
                <a:spcPts val="624"/>
              </a:spcBef>
              <a:buClr>
                <a:srgbClr val="000000"/>
              </a:buClr>
              <a:buFont typeface="Wingdings" charset="2"/>
              <a:buChar char=""/>
            </a:pPr>
            <a:r>
              <a:rPr lang="pl" sz="2000" b="1" u="none" strike="noStrike">
                <a:solidFill>
                  <a:srgbClr val="000000"/>
                </a:solidFill>
                <a:effectLst/>
                <a:uFillTx/>
                <a:latin typeface="Arial"/>
              </a:rPr>
              <a:t>Original Medicare </a:t>
            </a:r>
            <a:r>
              <a:rPr lang="pl" sz="2000" b="0" u="none" strike="noStrike">
                <a:solidFill>
                  <a:srgbClr val="000000"/>
                </a:solidFill>
                <a:effectLst/>
                <a:uFillTx/>
                <a:latin typeface="Arial"/>
              </a:rPr>
              <a:t>obejmuje Część A i/lub Część B. Można również dodać dodatkowe ubezpieczenie, takie jak :  </a:t>
            </a:r>
            <a:endParaRPr lang="pl-PL" sz="2000" b="0" u="none" strike="noStrike">
              <a:solidFill>
                <a:srgbClr val="000000"/>
              </a:solidFill>
              <a:effectLst/>
              <a:uFillTx/>
              <a:latin typeface="Arial"/>
            </a:endParaRPr>
          </a:p>
          <a:p>
            <a:pPr marL="696600" lvl="1"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Arial"/>
              </a:rPr>
              <a:t>Polisę Medigap, która wypełnia luki Original Medicare.</a:t>
            </a:r>
            <a:endParaRPr lang="pl-PL" sz="2000" b="0" u="none" strike="noStrike">
              <a:solidFill>
                <a:srgbClr val="000000"/>
              </a:solidFill>
              <a:effectLst/>
              <a:uFillTx/>
              <a:latin typeface="Arial"/>
            </a:endParaRPr>
          </a:p>
          <a:p>
            <a:pPr marL="696600" lvl="1"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Arial"/>
              </a:rPr>
              <a:t>Możesz również zdecydować się na wykupienie ubezpieczenia Medicare na leki na receptę (Część D). (I/lub SeniorCare).</a:t>
            </a:r>
            <a:endParaRPr lang="pl-PL" sz="2000" b="0" u="none" strike="noStrike">
              <a:solidFill>
                <a:srgbClr val="000000"/>
              </a:solidFill>
              <a:effectLst/>
              <a:uFillTx/>
              <a:latin typeface="Arial"/>
            </a:endParaRPr>
          </a:p>
          <a:p>
            <a:pPr indent="0">
              <a:lnSpc>
                <a:spcPct val="100000"/>
              </a:lnSpc>
              <a:spcBef>
                <a:spcPts val="624"/>
              </a:spcBef>
              <a:buNone/>
            </a:pPr>
            <a:endParaRPr lang="pl-PL" sz="2000" b="0" u="none" strike="noStrike">
              <a:solidFill>
                <a:srgbClr val="000000"/>
              </a:solidFill>
              <a:effectLst/>
              <a:uFillTx/>
              <a:latin typeface="Arial"/>
            </a:endParaRPr>
          </a:p>
          <a:p>
            <a:pPr marL="239400" indent="-239400">
              <a:lnSpc>
                <a:spcPct val="100000"/>
              </a:lnSpc>
              <a:spcBef>
                <a:spcPts val="624"/>
              </a:spcBef>
              <a:buClr>
                <a:srgbClr val="000000"/>
              </a:buClr>
              <a:buFont typeface="Wingdings" charset="2"/>
              <a:buChar char=""/>
            </a:pPr>
            <a:r>
              <a:rPr lang="pl" sz="2000" b="0" u="none" strike="noStrike">
                <a:solidFill>
                  <a:srgbClr val="000000"/>
                </a:solidFill>
                <a:effectLst/>
                <a:uFillTx/>
                <a:latin typeface="Arial"/>
              </a:rPr>
              <a:t>Możesz też zdecydować się na objęcie ubezpieczeniem w ramach </a:t>
            </a:r>
            <a:r>
              <a:rPr lang="pl" sz="2000" b="1" u="none" strike="noStrike">
                <a:solidFill>
                  <a:srgbClr val="000000"/>
                </a:solidFill>
                <a:effectLst/>
                <a:uFillTx/>
                <a:latin typeface="Arial"/>
              </a:rPr>
              <a:t>planu Medicare Advantage</a:t>
            </a:r>
            <a:r>
              <a:rPr lang="pl" sz="2000" b="0" u="none" strike="noStrike">
                <a:solidFill>
                  <a:srgbClr val="000000"/>
                </a:solidFill>
                <a:effectLst/>
                <a:uFillTx/>
                <a:latin typeface="Arial"/>
              </a:rPr>
              <a:t>, który obejmuje Część A i Część B usług i dostaw oraz zwykle obejmuje Część D.  Do niektórych rodzajów planów Advantage można dodać ubezpieczenie pokrywającego koszty leków, jeśli nie jest ono jeszcze uwzględnione. (I pamiętaj także o tej opcji dla SeniorCare).</a:t>
            </a:r>
            <a:endParaRPr lang="pl-PL" sz="2000" b="0" u="none" strike="noStrike">
              <a:solidFill>
                <a:srgbClr val="000000"/>
              </a:solidFill>
              <a:effectLst/>
              <a:uFillTx/>
              <a:latin typeface="Arial"/>
            </a:endParaRPr>
          </a:p>
          <a:p>
            <a:pPr indent="0">
              <a:lnSpc>
                <a:spcPct val="100000"/>
              </a:lnSpc>
              <a:spcBef>
                <a:spcPts val="624"/>
              </a:spcBef>
              <a:buNone/>
              <a:tabLst>
                <a:tab pos="0" algn="l"/>
              </a:tabLst>
            </a:pPr>
            <a:endParaRPr lang="pl-PL" sz="2000" b="0" u="none" strike="noStrike">
              <a:solidFill>
                <a:srgbClr val="000000"/>
              </a:solidFill>
              <a:effectLst/>
              <a:uFillTx/>
              <a:latin typeface="Arial"/>
            </a:endParaRPr>
          </a:p>
        </p:txBody>
      </p:sp>
      <p:sp>
        <p:nvSpPr>
          <p:cNvPr id="929" name="PlaceHolder 3"/>
          <p:cNvSpPr>
            <a:spLocks noGrp="1"/>
          </p:cNvSpPr>
          <p:nvPr>
            <p:ph type="sldNum" idx="20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A1B07AD4-3358-4132-86D6-278B87CF6BF8}" type="slidenum">
              <a:rPr lang="en-US" sz="1200" b="0" u="none" strike="noStrike">
                <a:solidFill>
                  <a:schemeClr val="dk1"/>
                </a:solidFill>
                <a:effectLst/>
                <a:uFillTx/>
                <a:latin typeface="+mn-lt"/>
                <a:ea typeface="+mn-ea"/>
              </a:rPr>
              <a:t>89</a:t>
            </a:fld>
            <a:endParaRPr lang="pl-PL" sz="1200" b="0" u="none" strike="noStrike">
              <a:solidFill>
                <a:srgbClr val="000000"/>
              </a:solidFill>
              <a:effectLst/>
              <a:uFillTx/>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717480" y="1162080"/>
            <a:ext cx="5574960" cy="3136680"/>
          </a:xfrm>
          <a:prstGeom prst="rect">
            <a:avLst/>
          </a:prstGeom>
          <a:ln w="0">
            <a:noFill/>
          </a:ln>
        </p:spPr>
      </p:sp>
      <p:sp>
        <p:nvSpPr>
          <p:cNvPr id="688"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a:lnSpc>
                <a:spcPct val="100000"/>
              </a:lnSpc>
              <a:buNone/>
            </a:pPr>
            <a:r>
              <a:rPr lang="pl" sz="2000" b="1" u="none" strike="noStrike">
                <a:solidFill>
                  <a:srgbClr val="000000"/>
                </a:solidFill>
                <a:effectLst/>
                <a:uFillTx/>
                <a:latin typeface="Arial"/>
              </a:rPr>
              <a:t>Oto przykładowa karta Medicare Card.</a:t>
            </a:r>
            <a:endParaRPr lang="pl-PL" sz="2000" b="0" u="none" strike="noStrike">
              <a:solidFill>
                <a:srgbClr val="000000"/>
              </a:solidFill>
              <a:effectLst/>
              <a:uFillTx/>
              <a:latin typeface="Arial"/>
            </a:endParaRPr>
          </a:p>
          <a:p>
            <a:pPr indent="0">
              <a:lnSpc>
                <a:spcPct val="100000"/>
              </a:lnSpc>
              <a:buNone/>
            </a:pPr>
            <a:r>
              <a:rPr lang="pl" sz="2000" b="1" u="none" strike="noStrike">
                <a:solidFill>
                  <a:srgbClr val="000000"/>
                </a:solidFill>
                <a:effectLst/>
                <a:uFillTx/>
                <a:latin typeface="Arial"/>
              </a:rPr>
              <a:t>Zawsze chroń swoją kartę!</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Korzystanie z Medicare Card będzie się różnić w zależności od wybranego rodzaju ubezpieczenia Medicare.  Jeśli wybierzesz Original Medicare, będziesz używać czerwonej, białej i niebieskiej karty Medicare podczas korzystania z opieki zdrowotnej.</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u="none" strike="noStrike">
                <a:solidFill>
                  <a:srgbClr val="000000"/>
                </a:solidFill>
                <a:effectLst/>
                <a:uFillTx/>
                <a:latin typeface="Arial"/>
              </a:rPr>
              <a:t>Twoja karta zawiera również listę części Medicare, do których jesteś zarejestrowany oraz daty ich wejścia w życie. </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a:p>
            <a:pPr indent="0">
              <a:lnSpc>
                <a:spcPct val="100000"/>
              </a:lnSpc>
              <a:buNone/>
            </a:pPr>
            <a:r>
              <a:rPr lang="pl" sz="2000" b="0" i="1" u="none" strike="noStrike">
                <a:solidFill>
                  <a:srgbClr val="000000"/>
                </a:solidFill>
                <a:effectLst/>
                <a:uFillTx/>
                <a:latin typeface="Arial"/>
              </a:rPr>
              <a:t>(Medicare Część A i B to </a:t>
            </a:r>
            <a:r>
              <a:rPr lang="pl" sz="2000" b="0" i="1" u="sng" strike="noStrike">
                <a:solidFill>
                  <a:srgbClr val="000000"/>
                </a:solidFill>
                <a:effectLst/>
                <a:uFillTx/>
                <a:latin typeface="Arial"/>
              </a:rPr>
              <a:t>jedyne</a:t>
            </a:r>
            <a:r>
              <a:rPr lang="pl" sz="2000" b="0" i="1" u="none" strike="noStrike">
                <a:solidFill>
                  <a:srgbClr val="000000"/>
                </a:solidFill>
                <a:effectLst/>
                <a:uFillTx/>
                <a:latin typeface="Arial"/>
              </a:rPr>
              <a:t> części, które zostaną odzwierciedlone na tej karcie).  Medicare Część C lub D są oferowane przez prywatne firmy).</a:t>
            </a:r>
            <a:endParaRPr lang="pl-PL" sz="2000" b="0" u="none" strike="noStrike">
              <a:solidFill>
                <a:srgbClr val="000000"/>
              </a:solidFill>
              <a:effectLst/>
              <a:uFillTx/>
              <a:latin typeface="Arial"/>
            </a:endParaRPr>
          </a:p>
          <a:p>
            <a:pPr indent="0">
              <a:lnSpc>
                <a:spcPct val="100000"/>
              </a:lnSpc>
              <a:buNone/>
            </a:pPr>
            <a:endParaRPr lang="pl-PL" sz="2000" b="0" u="none" strike="noStrike">
              <a:solidFill>
                <a:srgbClr val="000000"/>
              </a:solidFill>
              <a:effectLst/>
              <a:uFillTx/>
              <a:latin typeface="Arial"/>
            </a:endParaRPr>
          </a:p>
        </p:txBody>
      </p:sp>
      <p:sp>
        <p:nvSpPr>
          <p:cNvPr id="689" name="PlaceHolder 3"/>
          <p:cNvSpPr>
            <a:spLocks noGrp="1"/>
          </p:cNvSpPr>
          <p:nvPr>
            <p:ph type="sldNum" idx="126"/>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97F778CB-6813-47AE-958A-502D4B539E52}" type="slidenum">
              <a:rPr lang="en-US" sz="1200" b="0" u="none" strike="noStrike">
                <a:solidFill>
                  <a:schemeClr val="dk1"/>
                </a:solidFill>
                <a:effectLst/>
                <a:uFillTx/>
                <a:latin typeface="+mn-lt"/>
                <a:ea typeface="+mn-ea"/>
              </a:rPr>
              <a:t>9</a:t>
            </a:fld>
            <a:endParaRPr lang="pl-PL" sz="1200" b="0" u="none" strike="noStrike">
              <a:solidFill>
                <a:srgbClr val="000000"/>
              </a:solidFill>
              <a:effectLst/>
              <a:uFillTx/>
              <a:latin typeface="Times New Roman"/>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PlaceHolder 1"/>
          <p:cNvSpPr>
            <a:spLocks noGrp="1" noRot="1" noChangeAspect="1"/>
          </p:cNvSpPr>
          <p:nvPr>
            <p:ph type="sldImg"/>
          </p:nvPr>
        </p:nvSpPr>
        <p:spPr>
          <a:xfrm>
            <a:off x="717480" y="1162080"/>
            <a:ext cx="5574960" cy="3136680"/>
          </a:xfrm>
          <a:prstGeom prst="rect">
            <a:avLst/>
          </a:prstGeom>
          <a:ln w="0">
            <a:noFill/>
          </a:ln>
        </p:spPr>
      </p:sp>
      <p:sp>
        <p:nvSpPr>
          <p:cNvPr id="931" name="PlaceHolder 2"/>
          <p:cNvSpPr>
            <a:spLocks noGrp="1"/>
          </p:cNvSpPr>
          <p:nvPr>
            <p:ph type="body"/>
          </p:nvPr>
        </p:nvSpPr>
        <p:spPr>
          <a:xfrm>
            <a:off x="700920" y="4473720"/>
            <a:ext cx="5608080" cy="3660120"/>
          </a:xfrm>
          <a:prstGeom prst="rect">
            <a:avLst/>
          </a:prstGeom>
          <a:noFill/>
          <a:ln w="0">
            <a:noFill/>
          </a:ln>
        </p:spPr>
        <p:txBody>
          <a:bodyPr lIns="93240" tIns="46440" rIns="93240" bIns="46440" anchor="t">
            <a:noAutofit/>
          </a:bodyPr>
          <a:lstStyle/>
          <a:p>
            <a:pPr indent="0" defTabSz="914400">
              <a:lnSpc>
                <a:spcPct val="100000"/>
              </a:lnSpc>
              <a:buNone/>
              <a:tabLst>
                <a:tab pos="0" algn="l"/>
              </a:tabLst>
            </a:pPr>
            <a:r>
              <a:rPr lang="pl" sz="2000" b="0" u="none" strike="noStrike">
                <a:solidFill>
                  <a:srgbClr val="000000"/>
                </a:solidFill>
                <a:effectLst/>
                <a:uFillTx/>
                <a:latin typeface="Arial"/>
              </a:rPr>
              <a:t>Na tym kończy się Część 1 programu Witamy w Medicare.  Mamy nadzieję, że te informacje były pomocne. W następnej części tej serii omówione zostaną podstawy Medicare, w tym Części A i B Medicare.</a:t>
            </a:r>
            <a:endParaRPr lang="pl-PL" sz="2000" b="0" u="none" strike="noStrike">
              <a:solidFill>
                <a:srgbClr val="000000"/>
              </a:solidFill>
              <a:effectLst/>
              <a:uFillTx/>
              <a:latin typeface="Arial"/>
            </a:endParaRPr>
          </a:p>
          <a:p>
            <a:pPr indent="0" defTabSz="914400">
              <a:lnSpc>
                <a:spcPct val="100000"/>
              </a:lnSpc>
              <a:buNone/>
              <a:tabLst>
                <a:tab pos="0" algn="l"/>
              </a:tabLst>
            </a:pPr>
            <a:endParaRPr lang="pl-PL" sz="2000" b="0" u="none" strike="noStrike">
              <a:solidFill>
                <a:srgbClr val="000000"/>
              </a:solidFill>
              <a:effectLst/>
              <a:uFillTx/>
              <a:latin typeface="Arial"/>
            </a:endParaRPr>
          </a:p>
          <a:p>
            <a:pPr indent="0" defTabSz="914400">
              <a:lnSpc>
                <a:spcPct val="100000"/>
              </a:lnSpc>
              <a:buNone/>
              <a:tabLst>
                <a:tab pos="0" algn="l"/>
              </a:tabLst>
            </a:pPr>
            <a:r>
              <a:rPr lang="pl" sz="2000" b="0" u="none" strike="noStrike">
                <a:solidFill>
                  <a:srgbClr val="000000"/>
                </a:solidFill>
                <a:effectLst/>
                <a:uFillTx/>
                <a:latin typeface="Arial"/>
              </a:rPr>
              <a:t>Niniejsza prezentacja została przygotowana przez Wisconsin State Health Insurance Assistance Program lub SHIP, lokalną służbę publiczną, która zapewnia bezpłatną i bezstronną pomoc osobom z ubezpieczeniem Medicare. Jeśli masz pytania dotyczące Medicare, zadzwoń na jedną z naszych bezpłatnych infolinii lub skontaktuj się z lokalnym doradcą SHIP Medicare już dziś. Nie musisz robić tego sam! </a:t>
            </a:r>
            <a:endParaRPr lang="pl-PL" sz="2000" b="0" u="none" strike="noStrike">
              <a:solidFill>
                <a:srgbClr val="000000"/>
              </a:solidFill>
              <a:effectLst/>
              <a:uFillTx/>
              <a:latin typeface="Arial"/>
            </a:endParaRPr>
          </a:p>
        </p:txBody>
      </p:sp>
      <p:sp>
        <p:nvSpPr>
          <p:cNvPr id="932" name="PlaceHolder 3"/>
          <p:cNvSpPr>
            <a:spLocks noGrp="1"/>
          </p:cNvSpPr>
          <p:nvPr>
            <p:ph type="sldNum" idx="207"/>
          </p:nvPr>
        </p:nvSpPr>
        <p:spPr>
          <a:xfrm>
            <a:off x="3970800" y="8830080"/>
            <a:ext cx="3037320" cy="466200"/>
          </a:xfrm>
          <a:prstGeom prst="rect">
            <a:avLst/>
          </a:prstGeom>
          <a:noFill/>
          <a:ln w="0">
            <a:noFill/>
          </a:ln>
        </p:spPr>
        <p:txBody>
          <a:bodyPr lIns="93240" tIns="46440" rIns="93240" bIns="46440" anchor="b">
            <a:noAutofit/>
          </a:bodyPr>
          <a:lstStyle>
            <a:lvl1pPr indent="0" algn="r" defTabSz="914400">
              <a:lnSpc>
                <a:spcPct val="100000"/>
              </a:lnSpc>
              <a:buNone/>
              <a:defRPr lang="en-US" sz="1200" b="0" u="none" strike="noStrike">
                <a:solidFill>
                  <a:schemeClr val="dk1"/>
                </a:solidFill>
                <a:effectLst/>
                <a:uFillTx/>
                <a:latin typeface="+mn-lt"/>
                <a:ea typeface="+mn-ea"/>
              </a:defRPr>
            </a:lvl1pPr>
          </a:lstStyle>
          <a:p>
            <a:pPr indent="0" algn="r" defTabSz="914400">
              <a:lnSpc>
                <a:spcPct val="100000"/>
              </a:lnSpc>
              <a:buNone/>
            </a:pPr>
            <a:fld id="{6DCC0E86-F424-4B9C-89AD-E96EAD1052FA}" type="slidenum">
              <a:rPr lang="en-US" sz="1200" b="0" u="none" strike="noStrike">
                <a:solidFill>
                  <a:schemeClr val="dk1"/>
                </a:solidFill>
                <a:effectLst/>
                <a:uFillTx/>
                <a:latin typeface="+mn-lt"/>
                <a:ea typeface="+mn-ea"/>
              </a:rPr>
              <a:t>90</a:t>
            </a:fld>
            <a:endParaRPr lang="pl-PL"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dk1"/>
                </a:solidFill>
                <a:effectLst/>
                <a:uFillTx/>
                <a:latin typeface="Calibri Light"/>
              </a:rPr>
              <a:t>Click to edit Master title style</a:t>
            </a:r>
            <a:endParaRPr lang="pl-PL" sz="6000" b="0" u="none" strike="noStrike">
              <a:solidFill>
                <a:schemeClr val="dk1"/>
              </a:solidFill>
              <a:effectLst/>
              <a:uFillTx/>
              <a:latin typeface="Calibri"/>
            </a:endParaRPr>
          </a:p>
        </p:txBody>
      </p:sp>
      <p:sp>
        <p:nvSpPr>
          <p:cNvPr id="4" name="PlaceHolder 2"/>
          <p:cNvSpPr>
            <a:spLocks noGrp="1"/>
          </p:cNvSpPr>
          <p:nvPr>
            <p:ph type="sldNum" idx="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CD334BDF-9A1B-453E-B0DF-324C8F5C7544}"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
        <p:nvSpPr>
          <p:cNvPr id="2"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u="none" strike="noStrike">
                <a:solidFill>
                  <a:schemeClr val="dk1"/>
                </a:solidFill>
                <a:effectLst/>
                <a:uFillTx/>
                <a:latin typeface="Calibri"/>
              </a:rPr>
              <a:t>Kliknij, aby edytować format tekstu konspektu</a:t>
            </a:r>
          </a:p>
          <a:p>
            <a:pPr marL="864000" lvl="1" indent="-324000">
              <a:lnSpc>
                <a:spcPct val="90000"/>
              </a:lnSpc>
              <a:spcBef>
                <a:spcPts val="1134"/>
              </a:spcBef>
              <a:buClr>
                <a:srgbClr val="000000"/>
              </a:buClr>
              <a:buSzPct val="75000"/>
              <a:buFont typeface="Symbol" charset="2"/>
              <a:buChar char=""/>
            </a:pPr>
            <a:r>
              <a:rPr lang="pl-PL" sz="2000" b="0" u="none" strike="noStrike">
                <a:solidFill>
                  <a:schemeClr val="dk1"/>
                </a:solidFill>
                <a:effectLst/>
                <a:uFillTx/>
                <a:latin typeface="Calibri"/>
              </a:rPr>
              <a:t>Drugi poziom konspektu</a:t>
            </a:r>
          </a:p>
          <a:p>
            <a:pPr marL="1296000" lvl="2" indent="-288000">
              <a:lnSpc>
                <a:spcPct val="90000"/>
              </a:lnSpc>
              <a:spcBef>
                <a:spcPts val="850"/>
              </a:spcBef>
              <a:buClr>
                <a:srgbClr val="000000"/>
              </a:buClr>
              <a:buSzPct val="45000"/>
              <a:buFont typeface="Wingdings" charset="2"/>
              <a:buChar char=""/>
            </a:pPr>
            <a:r>
              <a:rPr lang="pl-PL" sz="1800" b="0" u="none" strike="noStrike">
                <a:solidFill>
                  <a:schemeClr val="dk1"/>
                </a:solidFill>
                <a:effectLst/>
                <a:uFillTx/>
                <a:latin typeface="Calibri"/>
              </a:rPr>
              <a:t>Trzeci poziom konspektu</a:t>
            </a:r>
          </a:p>
          <a:p>
            <a:pPr marL="1728000" lvl="3" indent="-216000">
              <a:lnSpc>
                <a:spcPct val="90000"/>
              </a:lnSpc>
              <a:spcBef>
                <a:spcPts val="567"/>
              </a:spcBef>
              <a:buClr>
                <a:srgbClr val="000000"/>
              </a:buClr>
              <a:buSzPct val="75000"/>
              <a:buFont typeface="Symbol" charset="2"/>
              <a:buChar char=""/>
            </a:pPr>
            <a:r>
              <a:rPr lang="pl-PL" sz="1800" b="0" u="none" strike="noStrike">
                <a:solidFill>
                  <a:schemeClr val="dk1"/>
                </a:solidFill>
                <a:effectLst/>
                <a:uFillTx/>
                <a:latin typeface="Calibri"/>
              </a:rPr>
              <a:t>Czwarty poziom konspektu</a:t>
            </a:r>
          </a:p>
          <a:p>
            <a:pPr marL="2160000" lvl="4" indent="-216000">
              <a:lnSpc>
                <a:spcPct val="90000"/>
              </a:lnSpc>
              <a:spcBef>
                <a:spcPts val="283"/>
              </a:spcBef>
              <a:buClr>
                <a:srgbClr val="000000"/>
              </a:buClr>
              <a:buSzPct val="45000"/>
              <a:buFont typeface="Wingdings" charset="2"/>
              <a:buChar char=""/>
            </a:pPr>
            <a:r>
              <a:rPr lang="pl-PL" sz="2000" b="0" u="none" strike="noStrike">
                <a:solidFill>
                  <a:schemeClr val="dk1"/>
                </a:solidFill>
                <a:effectLst/>
                <a:uFillTx/>
                <a:latin typeface="Calibri"/>
              </a:rPr>
              <a:t>Piąty poziom konspektu</a:t>
            </a:r>
          </a:p>
          <a:p>
            <a:pPr marL="2592000" lvl="5" indent="-216000">
              <a:lnSpc>
                <a:spcPct val="90000"/>
              </a:lnSpc>
              <a:spcBef>
                <a:spcPts val="283"/>
              </a:spcBef>
              <a:buClr>
                <a:srgbClr val="000000"/>
              </a:buClr>
              <a:buSzPct val="45000"/>
              <a:buFont typeface="Wingdings" charset="2"/>
              <a:buChar char=""/>
            </a:pPr>
            <a:r>
              <a:rPr lang="pl-PL" sz="2000" b="0" u="none" strike="noStrike">
                <a:solidFill>
                  <a:schemeClr val="dk1"/>
                </a:solidFill>
                <a:effectLst/>
                <a:uFillTx/>
                <a:latin typeface="Calibri"/>
              </a:rPr>
              <a:t>Szósty poziom konspektu</a:t>
            </a:r>
          </a:p>
          <a:p>
            <a:pPr marL="3024000" lvl="6" indent="-216000">
              <a:lnSpc>
                <a:spcPct val="90000"/>
              </a:lnSpc>
              <a:spcBef>
                <a:spcPts val="283"/>
              </a:spcBef>
              <a:buClr>
                <a:srgbClr val="000000"/>
              </a:buClr>
              <a:buSzPct val="45000"/>
              <a:buFont typeface="Wingdings" charset="2"/>
              <a:buChar char=""/>
            </a:pPr>
            <a:r>
              <a:rPr lang="pl-PL" sz="2000" b="0" u="none" strike="noStrike">
                <a:solidFill>
                  <a:schemeClr val="dk1"/>
                </a:solidFill>
                <a:effectLst/>
                <a:uFillTx/>
                <a:latin typeface="Calibri"/>
              </a:rPr>
              <a:t>Siódmy poziom konspektu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pl" sz="3200" b="0" u="none" strike="noStrike">
                <a:solidFill>
                  <a:schemeClr val="dk1"/>
                </a:solidFill>
                <a:effectLst/>
                <a:uFillTx/>
                <a:latin typeface="Calibri Light"/>
              </a:rPr>
              <a:t>Click to edit Master title style</a:t>
            </a:r>
            <a:endParaRPr lang="pl-PL" sz="3200" b="0" u="none" strike="noStrike">
              <a:solidFill>
                <a:schemeClr val="dk1"/>
              </a:solidFill>
              <a:effectLst/>
              <a:uFillTx/>
              <a:latin typeface="Calibri"/>
            </a:endParaRPr>
          </a:p>
        </p:txBody>
      </p:sp>
      <p:sp>
        <p:nvSpPr>
          <p:cNvPr id="46" name="PlaceHolder 2"/>
          <p:cNvSpPr>
            <a:spLocks noGrp="1"/>
          </p:cNvSpPr>
          <p:nvPr>
            <p:ph type="body"/>
          </p:nvPr>
        </p:nvSpPr>
        <p:spPr>
          <a:xfrm>
            <a:off x="5183280" y="987480"/>
            <a:ext cx="6171840" cy="487332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l" sz="3200" b="0" u="none" strike="noStrike">
                <a:solidFill>
                  <a:schemeClr val="dk1"/>
                </a:solidFill>
                <a:effectLst/>
                <a:uFillTx/>
                <a:latin typeface="Calibri"/>
              </a:rPr>
              <a:t>Edit Master text styles</a:t>
            </a:r>
            <a:endParaRPr lang="pl-PL" sz="32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800" b="0" u="none" strike="noStrike">
                <a:solidFill>
                  <a:schemeClr val="dk1"/>
                </a:solidFill>
                <a:effectLst/>
                <a:uFillTx/>
                <a:latin typeface="Calibri"/>
              </a:rPr>
              <a:t>Second level</a:t>
            </a:r>
            <a:endParaRPr lang="pl-PL" sz="28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Third level</a:t>
            </a:r>
            <a:endParaRPr lang="pl-PL" sz="24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Fourth level</a:t>
            </a:r>
            <a:endParaRPr lang="pl-PL" sz="20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Fifth level</a:t>
            </a:r>
            <a:endParaRPr lang="pl-PL" sz="2000" b="0" u="none" strike="noStrike">
              <a:solidFill>
                <a:schemeClr val="dk1"/>
              </a:solidFill>
              <a:effectLst/>
              <a:uFillTx/>
              <a:latin typeface="Calibri"/>
            </a:endParaRPr>
          </a:p>
        </p:txBody>
      </p:sp>
      <p:sp>
        <p:nvSpPr>
          <p:cNvPr id="47"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pl" sz="1600" b="0" u="none" strike="noStrike">
                <a:solidFill>
                  <a:schemeClr val="dk1"/>
                </a:solidFill>
                <a:effectLst/>
                <a:uFillTx/>
                <a:latin typeface="Calibri"/>
              </a:rPr>
              <a:t>Edit Master text styles</a:t>
            </a:r>
            <a:endParaRPr lang="pl-PL" sz="1600" b="0" u="none" strike="noStrike">
              <a:solidFill>
                <a:schemeClr val="dk1"/>
              </a:solidFill>
              <a:effectLst/>
              <a:uFillTx/>
              <a:latin typeface="Calibri"/>
            </a:endParaRPr>
          </a:p>
        </p:txBody>
      </p:sp>
      <p:sp>
        <p:nvSpPr>
          <p:cNvPr id="48" name="PlaceHolder 4"/>
          <p:cNvSpPr>
            <a:spLocks noGrp="1"/>
          </p:cNvSpPr>
          <p:nvPr>
            <p:ph type="dt" idx="25"/>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49" name="PlaceHolder 5"/>
          <p:cNvSpPr>
            <a:spLocks noGrp="1"/>
          </p:cNvSpPr>
          <p:nvPr>
            <p:ph type="ftr" idx="26"/>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50" name="PlaceHolder 6"/>
          <p:cNvSpPr>
            <a:spLocks noGrp="1"/>
          </p:cNvSpPr>
          <p:nvPr>
            <p:ph type="sldNum" idx="2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41F1398-5796-4B72-B1F3-AA38DCDAC248}"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839880" y="457200"/>
            <a:ext cx="3931920" cy="1599840"/>
          </a:xfrm>
          <a:prstGeom prst="rect">
            <a:avLst/>
          </a:prstGeom>
          <a:noFill/>
          <a:ln w="0">
            <a:noFill/>
          </a:ln>
        </p:spPr>
        <p:txBody>
          <a:bodyPr lIns="91440" tIns="45720" rIns="91440" bIns="45720" anchor="b">
            <a:noAutofit/>
          </a:bodyPr>
          <a:lstStyle/>
          <a:p>
            <a:pPr indent="0" defTabSz="914400">
              <a:lnSpc>
                <a:spcPct val="90000"/>
              </a:lnSpc>
              <a:buNone/>
            </a:pPr>
            <a:r>
              <a:rPr lang="pl" sz="3200" b="0" u="none" strike="noStrike">
                <a:solidFill>
                  <a:schemeClr val="dk1"/>
                </a:solidFill>
                <a:effectLst/>
                <a:uFillTx/>
                <a:latin typeface="Calibri Light"/>
              </a:rPr>
              <a:t>Click to edit Master title style</a:t>
            </a:r>
            <a:endParaRPr lang="pl-PL" sz="3200" b="0" u="none" strike="noStrike">
              <a:solidFill>
                <a:schemeClr val="dk1"/>
              </a:solidFill>
              <a:effectLst/>
              <a:uFillTx/>
              <a:latin typeface="Calibri"/>
            </a:endParaRPr>
          </a:p>
        </p:txBody>
      </p:sp>
      <p:sp>
        <p:nvSpPr>
          <p:cNvPr id="52"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pl-PL" sz="3200" b="0" u="none" strike="noStrike">
                <a:solidFill>
                  <a:schemeClr val="dk1"/>
                </a:solidFill>
                <a:effectLst/>
                <a:uFillTx/>
                <a:latin typeface="Calibri"/>
              </a:rPr>
              <a:t>Kliknij, aby edytować format tekstu konspektu</a:t>
            </a:r>
          </a:p>
          <a:p>
            <a:pPr marL="864000" lvl="1" indent="-324000">
              <a:lnSpc>
                <a:spcPct val="90000"/>
              </a:lnSpc>
              <a:spcBef>
                <a:spcPts val="1134"/>
              </a:spcBef>
              <a:buClr>
                <a:srgbClr val="000000"/>
              </a:buClr>
              <a:buSzPct val="75000"/>
              <a:buFont typeface="Symbol" charset="2"/>
              <a:buChar char=""/>
            </a:pPr>
            <a:r>
              <a:rPr lang="pl-PL" sz="3200" b="0" u="none" strike="noStrike">
                <a:solidFill>
                  <a:schemeClr val="dk1"/>
                </a:solidFill>
                <a:effectLst/>
                <a:uFillTx/>
                <a:latin typeface="Calibri"/>
              </a:rPr>
              <a:t>Drugi poziom konspektu</a:t>
            </a:r>
          </a:p>
          <a:p>
            <a:pPr marL="1296000" lvl="2" indent="-288000">
              <a:lnSpc>
                <a:spcPct val="90000"/>
              </a:lnSpc>
              <a:spcBef>
                <a:spcPts val="850"/>
              </a:spcBef>
              <a:buClr>
                <a:srgbClr val="000000"/>
              </a:buClr>
              <a:buSzPct val="45000"/>
              <a:buFont typeface="Wingdings" charset="2"/>
              <a:buChar char=""/>
            </a:pPr>
            <a:r>
              <a:rPr lang="pl-PL" sz="3200" b="0" u="none" strike="noStrike">
                <a:solidFill>
                  <a:schemeClr val="dk1"/>
                </a:solidFill>
                <a:effectLst/>
                <a:uFillTx/>
                <a:latin typeface="Calibri"/>
              </a:rPr>
              <a:t>Trzeci poziom konspektu</a:t>
            </a:r>
          </a:p>
          <a:p>
            <a:pPr marL="1728000" lvl="3" indent="-216000">
              <a:lnSpc>
                <a:spcPct val="90000"/>
              </a:lnSpc>
              <a:spcBef>
                <a:spcPts val="567"/>
              </a:spcBef>
              <a:buClr>
                <a:srgbClr val="000000"/>
              </a:buClr>
              <a:buSzPct val="75000"/>
              <a:buFont typeface="Symbol" charset="2"/>
              <a:buChar char=""/>
            </a:pPr>
            <a:r>
              <a:rPr lang="pl-PL" sz="3200" b="0" u="none" strike="noStrike">
                <a:solidFill>
                  <a:schemeClr val="dk1"/>
                </a:solidFill>
                <a:effectLst/>
                <a:uFillTx/>
                <a:latin typeface="Calibri"/>
              </a:rPr>
              <a:t>Czwarty poziom konspektu</a:t>
            </a:r>
          </a:p>
          <a:p>
            <a:pPr marL="2160000" lvl="4" indent="-216000">
              <a:lnSpc>
                <a:spcPct val="90000"/>
              </a:lnSpc>
              <a:spcBef>
                <a:spcPts val="283"/>
              </a:spcBef>
              <a:buClr>
                <a:srgbClr val="000000"/>
              </a:buClr>
              <a:buSzPct val="45000"/>
              <a:buFont typeface="Wingdings" charset="2"/>
              <a:buChar char=""/>
            </a:pPr>
            <a:r>
              <a:rPr lang="pl-PL" sz="3200" b="0" u="none" strike="noStrike">
                <a:solidFill>
                  <a:schemeClr val="dk1"/>
                </a:solidFill>
                <a:effectLst/>
                <a:uFillTx/>
                <a:latin typeface="Calibri"/>
              </a:rPr>
              <a:t>Piąty poziom konspektu</a:t>
            </a:r>
          </a:p>
          <a:p>
            <a:pPr marL="2592000" lvl="5" indent="-216000">
              <a:lnSpc>
                <a:spcPct val="90000"/>
              </a:lnSpc>
              <a:spcBef>
                <a:spcPts val="283"/>
              </a:spcBef>
              <a:buClr>
                <a:srgbClr val="000000"/>
              </a:buClr>
              <a:buSzPct val="45000"/>
              <a:buFont typeface="Wingdings" charset="2"/>
              <a:buChar char=""/>
            </a:pPr>
            <a:r>
              <a:rPr lang="pl-PL" sz="3200" b="0" u="none" strike="noStrike">
                <a:solidFill>
                  <a:schemeClr val="dk1"/>
                </a:solidFill>
                <a:effectLst/>
                <a:uFillTx/>
                <a:latin typeface="Calibri"/>
              </a:rPr>
              <a:t>Szósty poziom konspektu</a:t>
            </a:r>
          </a:p>
          <a:p>
            <a:pPr marL="3024000" lvl="6" indent="-216000">
              <a:lnSpc>
                <a:spcPct val="90000"/>
              </a:lnSpc>
              <a:spcBef>
                <a:spcPts val="283"/>
              </a:spcBef>
              <a:buClr>
                <a:srgbClr val="000000"/>
              </a:buClr>
              <a:buSzPct val="45000"/>
              <a:buFont typeface="Wingdings" charset="2"/>
              <a:buChar char=""/>
            </a:pPr>
            <a:r>
              <a:rPr lang="pl-PL" sz="3200" b="0" u="none" strike="noStrike">
                <a:solidFill>
                  <a:schemeClr val="dk1"/>
                </a:solidFill>
                <a:effectLst/>
                <a:uFillTx/>
                <a:latin typeface="Calibri"/>
              </a:rPr>
              <a:t>Siódmy poziom konspektu</a:t>
            </a:r>
          </a:p>
        </p:txBody>
      </p:sp>
      <p:sp>
        <p:nvSpPr>
          <p:cNvPr id="53" name="PlaceHolder 3"/>
          <p:cNvSpPr>
            <a:spLocks noGrp="1"/>
          </p:cNvSpPr>
          <p:nvPr>
            <p:ph type="body"/>
          </p:nvPr>
        </p:nvSpPr>
        <p:spPr>
          <a:xfrm>
            <a:off x="839880" y="2057400"/>
            <a:ext cx="3931920" cy="381132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pl" sz="1600" b="0" u="none" strike="noStrike">
                <a:solidFill>
                  <a:schemeClr val="dk1"/>
                </a:solidFill>
                <a:effectLst/>
                <a:uFillTx/>
                <a:latin typeface="Calibri"/>
              </a:rPr>
              <a:t>Edit Master text styles</a:t>
            </a:r>
            <a:endParaRPr lang="pl-PL" sz="1600" b="0" u="none" strike="noStrike">
              <a:solidFill>
                <a:schemeClr val="dk1"/>
              </a:solidFill>
              <a:effectLst/>
              <a:uFillTx/>
              <a:latin typeface="Calibri"/>
            </a:endParaRPr>
          </a:p>
        </p:txBody>
      </p:sp>
      <p:sp>
        <p:nvSpPr>
          <p:cNvPr id="54" name="PlaceHolder 4"/>
          <p:cNvSpPr>
            <a:spLocks noGrp="1"/>
          </p:cNvSpPr>
          <p:nvPr>
            <p:ph type="dt" idx="28"/>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55" name="PlaceHolder 5"/>
          <p:cNvSpPr>
            <a:spLocks noGrp="1"/>
          </p:cNvSpPr>
          <p:nvPr>
            <p:ph type="ftr" idx="29"/>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56" name="PlaceHolder 6"/>
          <p:cNvSpPr>
            <a:spLocks noGrp="1"/>
          </p:cNvSpPr>
          <p:nvPr>
            <p:ph type="sldNum" idx="3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3535B121-77AA-4797-8A3A-A379A496C103}"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l" sz="4400" b="0" u="none" strike="noStrike">
                <a:solidFill>
                  <a:schemeClr val="dk1"/>
                </a:solidFill>
                <a:effectLst/>
                <a:uFillTx/>
                <a:latin typeface="Calibri Light"/>
              </a:rPr>
              <a:t>Click to edit Master title style</a:t>
            </a:r>
            <a:endParaRPr lang="pl-PL" sz="4400" b="0" u="none" strike="noStrike">
              <a:solidFill>
                <a:schemeClr val="dk1"/>
              </a:solidFill>
              <a:effectLst/>
              <a:uFillTx/>
              <a:latin typeface="Calibri"/>
            </a:endParaRPr>
          </a:p>
        </p:txBody>
      </p:sp>
      <p:sp>
        <p:nvSpPr>
          <p:cNvPr id="4" name="PlaceHolder 2"/>
          <p:cNvSpPr>
            <a:spLocks noGrp="1"/>
          </p:cNvSpPr>
          <p:nvPr>
            <p:ph type="body"/>
          </p:nvPr>
        </p:nvSpPr>
        <p:spPr>
          <a:xfrm>
            <a:off x="838080" y="1825560"/>
            <a:ext cx="10515240" cy="435096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5" name="PlaceHolder 3"/>
          <p:cNvSpPr>
            <a:spLocks noGrp="1"/>
          </p:cNvSpPr>
          <p:nvPr>
            <p:ph type="dt" idx="2"/>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6" name="PlaceHolder 4"/>
          <p:cNvSpPr>
            <a:spLocks noGrp="1"/>
          </p:cNvSpPr>
          <p:nvPr>
            <p:ph type="ftr" idx="3"/>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7" name="PlaceHolder 5"/>
          <p:cNvSpPr>
            <a:spLocks noGrp="1"/>
          </p:cNvSpPr>
          <p:nvPr>
            <p:ph type="sldNum" idx="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530DEDA-939D-4530-A407-8DAF4824614B}"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FFFFF"/>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8724960" y="365040"/>
            <a:ext cx="2628720" cy="5811480"/>
          </a:xfrm>
          <a:prstGeom prst="rect">
            <a:avLst/>
          </a:prstGeom>
          <a:noFill/>
          <a:ln w="0">
            <a:noFill/>
          </a:ln>
        </p:spPr>
        <p:txBody>
          <a:bodyPr vert="eaVert" lIns="91440" tIns="45720" rIns="91440" bIns="45720" anchor="ctr">
            <a:noAutofit/>
          </a:bodyPr>
          <a:lstStyle/>
          <a:p>
            <a:pPr indent="0" defTabSz="914400">
              <a:lnSpc>
                <a:spcPct val="90000"/>
              </a:lnSpc>
              <a:buNone/>
            </a:pPr>
            <a:r>
              <a:rPr lang="pl" sz="4400" b="0" u="none" strike="noStrike">
                <a:solidFill>
                  <a:schemeClr val="dk1"/>
                </a:solidFill>
                <a:effectLst/>
                <a:uFillTx/>
                <a:latin typeface="Calibri Light"/>
              </a:rPr>
              <a:t>Click to edit Master title style</a:t>
            </a:r>
            <a:endParaRPr lang="pl-PL" sz="4400" b="0" u="none" strike="noStrike">
              <a:solidFill>
                <a:schemeClr val="dk1"/>
              </a:solidFill>
              <a:effectLst/>
              <a:uFillTx/>
              <a:latin typeface="Calibri"/>
            </a:endParaRPr>
          </a:p>
        </p:txBody>
      </p:sp>
      <p:sp>
        <p:nvSpPr>
          <p:cNvPr id="9" name="PlaceHolder 2"/>
          <p:cNvSpPr>
            <a:spLocks noGrp="1"/>
          </p:cNvSpPr>
          <p:nvPr>
            <p:ph type="body"/>
          </p:nvPr>
        </p:nvSpPr>
        <p:spPr>
          <a:xfrm>
            <a:off x="838080" y="365040"/>
            <a:ext cx="7733880" cy="581148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10" name="PlaceHolder 3"/>
          <p:cNvSpPr>
            <a:spLocks noGrp="1"/>
          </p:cNvSpPr>
          <p:nvPr>
            <p:ph type="dt" idx="5"/>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11" name="PlaceHolder 4"/>
          <p:cNvSpPr>
            <a:spLocks noGrp="1"/>
          </p:cNvSpPr>
          <p:nvPr>
            <p:ph type="ftr" idx="6"/>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12" name="PlaceHolder 5"/>
          <p:cNvSpPr>
            <a:spLocks noGrp="1"/>
          </p:cNvSpPr>
          <p:nvPr>
            <p:ph type="sldNum" idx="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17BE28AC-1659-46EB-8008-98893BADC2D7}"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l" sz="4400" b="0" u="none" strike="noStrike">
                <a:solidFill>
                  <a:schemeClr val="dk1"/>
                </a:solidFill>
                <a:effectLst/>
                <a:uFillTx/>
                <a:latin typeface="Calibri Light"/>
              </a:rPr>
              <a:t>Click to edit Master title style</a:t>
            </a:r>
            <a:endParaRPr lang="pl-PL" sz="4400" b="0" u="none" strike="noStrike">
              <a:solidFill>
                <a:schemeClr val="dk1"/>
              </a:solidFill>
              <a:effectLst/>
              <a:uFillTx/>
              <a:latin typeface="Calibri"/>
            </a:endParaRPr>
          </a:p>
        </p:txBody>
      </p:sp>
      <p:sp>
        <p:nvSpPr>
          <p:cNvPr id="14" name="PlaceHolder 2"/>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15" name="PlaceHolder 3"/>
          <p:cNvSpPr>
            <a:spLocks noGrp="1"/>
          </p:cNvSpPr>
          <p:nvPr>
            <p:ph type="sldNum" idx="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A6FF1ED-9C8A-47DF-AE13-5BB1E81AFB24}"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
        <p:nvSpPr>
          <p:cNvPr id="16" name="PlaceHolder 4"/>
          <p:cNvSpPr>
            <a:spLocks noGrp="1"/>
          </p:cNvSpPr>
          <p:nvPr>
            <p:ph type="ftr" idx="9"/>
          </p:nvPr>
        </p:nvSpPr>
        <p:spPr>
          <a:xfrm>
            <a:off x="4038480" y="6356520"/>
            <a:ext cx="4114440" cy="364680"/>
          </a:xfrm>
          <a:prstGeom prst="rect">
            <a:avLst/>
          </a:prstGeom>
          <a:noFill/>
          <a:ln w="0">
            <a:noFill/>
          </a:ln>
        </p:spPr>
        <p:txBody>
          <a:bodyPr lIns="90000" tIns="45000" rIns="90000" bIns="45000" anchor="t">
            <a:noAutofit/>
          </a:bodyPr>
          <a:lstStyle>
            <a:lvl1pPr indent="0" defTabSz="914400">
              <a:lnSpc>
                <a:spcPct val="100000"/>
              </a:lnSpc>
              <a:buNone/>
              <a:defRPr lang="pl" sz="1800" b="0" u="none" strike="noStrike">
                <a:solidFill>
                  <a:schemeClr val="dk1"/>
                </a:solidFill>
                <a:effectLst/>
                <a:uFillTx/>
                <a:latin typeface="Calibri"/>
              </a:defRPr>
            </a:lvl1pPr>
          </a:lstStyle>
          <a:p>
            <a:pPr indent="0" defTabSz="914400">
              <a:lnSpc>
                <a:spcPct val="100000"/>
              </a:lnSpc>
              <a:buNone/>
            </a:pPr>
            <a:r>
              <a:rPr lang="pl" sz="1800" b="0" u="none" strike="noStrike">
                <a:solidFill>
                  <a:schemeClr val="dk1"/>
                </a:solidFill>
                <a:effectLst/>
                <a:uFillTx/>
                <a:latin typeface="Calibri"/>
              </a:rPr>
              <a:t>&lt;stopka&gt;</a:t>
            </a:r>
            <a:endParaRPr lang="pl-PL" sz="180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 Header">
    <p:bg>
      <p:bgPr>
        <a:solidFill>
          <a:srgbClr val="FFFFFF"/>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1960" y="1709640"/>
            <a:ext cx="10515240" cy="2852280"/>
          </a:xfrm>
          <a:prstGeom prst="rect">
            <a:avLst/>
          </a:prstGeom>
          <a:noFill/>
          <a:ln w="0">
            <a:noFill/>
          </a:ln>
        </p:spPr>
        <p:txBody>
          <a:bodyPr lIns="91440" tIns="45720" rIns="91440" bIns="45720" anchor="b">
            <a:noAutofit/>
          </a:bodyPr>
          <a:lstStyle/>
          <a:p>
            <a:pPr indent="0" defTabSz="914400">
              <a:lnSpc>
                <a:spcPct val="90000"/>
              </a:lnSpc>
              <a:buNone/>
            </a:pPr>
            <a:r>
              <a:rPr lang="pl" sz="6000" b="0" u="none" strike="noStrike">
                <a:solidFill>
                  <a:schemeClr val="dk1"/>
                </a:solidFill>
                <a:effectLst/>
                <a:uFillTx/>
                <a:latin typeface="Calibri Light"/>
              </a:rPr>
              <a:t>Click to edit Master title style</a:t>
            </a:r>
            <a:endParaRPr lang="pl-PL" sz="6000" b="0" u="none" strike="noStrike">
              <a:solidFill>
                <a:schemeClr val="dk1"/>
              </a:solidFill>
              <a:effectLst/>
              <a:uFillTx/>
              <a:latin typeface="Calibri"/>
            </a:endParaRPr>
          </a:p>
        </p:txBody>
      </p:sp>
      <p:sp>
        <p:nvSpPr>
          <p:cNvPr id="18" name="PlaceHolder 2"/>
          <p:cNvSpPr>
            <a:spLocks noGrp="1"/>
          </p:cNvSpPr>
          <p:nvPr>
            <p:ph type="body"/>
          </p:nvPr>
        </p:nvSpPr>
        <p:spPr>
          <a:xfrm>
            <a:off x="831960" y="4589640"/>
            <a:ext cx="10515240" cy="14997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pl" sz="2400" b="0" u="none" strike="noStrike">
                <a:solidFill>
                  <a:schemeClr val="dk1">
                    <a:tint val="75000"/>
                  </a:schemeClr>
                </a:solidFill>
                <a:effectLst/>
                <a:uFillTx/>
                <a:latin typeface="Calibri"/>
              </a:rPr>
              <a:t>Edit Master text styles</a:t>
            </a:r>
            <a:endParaRPr lang="pl-PL" sz="2400" b="0" u="none" strike="noStrike">
              <a:solidFill>
                <a:schemeClr val="dk1"/>
              </a:solidFill>
              <a:effectLst/>
              <a:uFillTx/>
              <a:latin typeface="Calibri"/>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3C9F2C85-3F26-48B0-BEF4-4DB40E0F5E51}"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l" sz="4400" b="0" u="none" strike="noStrike">
                <a:solidFill>
                  <a:schemeClr val="dk1"/>
                </a:solidFill>
                <a:effectLst/>
                <a:uFillTx/>
                <a:latin typeface="Calibri Light"/>
              </a:rPr>
              <a:t>Click to edit Master title style</a:t>
            </a:r>
            <a:endParaRPr lang="pl-PL" sz="4400" b="0" u="none" strike="noStrike">
              <a:solidFill>
                <a:schemeClr val="dk1"/>
              </a:solidFill>
              <a:effectLst/>
              <a:uFillTx/>
              <a:latin typeface="Calibri"/>
            </a:endParaRPr>
          </a:p>
        </p:txBody>
      </p:sp>
      <p:sp>
        <p:nvSpPr>
          <p:cNvPr id="23" name="PlaceHolder 2"/>
          <p:cNvSpPr>
            <a:spLocks noGrp="1"/>
          </p:cNvSpPr>
          <p:nvPr>
            <p:ph type="body"/>
          </p:nvPr>
        </p:nvSpPr>
        <p:spPr>
          <a:xfrm>
            <a:off x="83808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24" name="PlaceHolder 3"/>
          <p:cNvSpPr>
            <a:spLocks noGrp="1"/>
          </p:cNvSpPr>
          <p:nvPr>
            <p:ph type="body"/>
          </p:nvPr>
        </p:nvSpPr>
        <p:spPr>
          <a:xfrm>
            <a:off x="6172200" y="1825560"/>
            <a:ext cx="518112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25" name="PlaceHolder 4"/>
          <p:cNvSpPr>
            <a:spLocks noGrp="1"/>
          </p:cNvSpPr>
          <p:nvPr>
            <p:ph type="dt" idx="13"/>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26" name="PlaceHolder 5"/>
          <p:cNvSpPr>
            <a:spLocks noGrp="1"/>
          </p:cNvSpPr>
          <p:nvPr>
            <p:ph type="ftr" idx="14"/>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27" name="PlaceHolder 6"/>
          <p:cNvSpPr>
            <a:spLocks noGrp="1"/>
          </p:cNvSpPr>
          <p:nvPr>
            <p:ph type="sldNum" idx="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C1F1C606-A6AC-4163-AB27-11289C94287F}"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ison">
    <p:bg>
      <p:bgPr>
        <a:solidFill>
          <a:srgbClr val="FFFFFF"/>
        </a:solidFill>
        <a:effectLst/>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8398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l" sz="4400" b="0" u="none" strike="noStrike">
                <a:solidFill>
                  <a:schemeClr val="dk1"/>
                </a:solidFill>
                <a:effectLst/>
                <a:uFillTx/>
                <a:latin typeface="Calibri Light"/>
              </a:rPr>
              <a:t>Click to edit Master title style</a:t>
            </a:r>
            <a:endParaRPr lang="pl-PL" sz="4400" b="0" u="none" strike="noStrike">
              <a:solidFill>
                <a:schemeClr val="dk1"/>
              </a:solidFill>
              <a:effectLst/>
              <a:uFillTx/>
              <a:latin typeface="Calibri"/>
            </a:endParaRPr>
          </a:p>
        </p:txBody>
      </p:sp>
      <p:sp>
        <p:nvSpPr>
          <p:cNvPr id="29" name="PlaceHolder 2"/>
          <p:cNvSpPr>
            <a:spLocks noGrp="1"/>
          </p:cNvSpPr>
          <p:nvPr>
            <p:ph type="body"/>
          </p:nvPr>
        </p:nvSpPr>
        <p:spPr>
          <a:xfrm>
            <a:off x="839880" y="1681200"/>
            <a:ext cx="515736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pl" sz="2400" b="1" u="none" strike="noStrike">
                <a:solidFill>
                  <a:schemeClr val="dk1"/>
                </a:solidFill>
                <a:effectLst/>
                <a:uFillTx/>
                <a:latin typeface="Calibri"/>
              </a:rPr>
              <a:t>Edit Master text styles</a:t>
            </a:r>
            <a:endParaRPr lang="pl-PL" sz="2400" b="0" u="none" strike="noStrike">
              <a:solidFill>
                <a:schemeClr val="dk1"/>
              </a:solidFill>
              <a:effectLst/>
              <a:uFillTx/>
              <a:latin typeface="Calibri"/>
            </a:endParaRPr>
          </a:p>
        </p:txBody>
      </p:sp>
      <p:sp>
        <p:nvSpPr>
          <p:cNvPr id="30" name="PlaceHolder 3"/>
          <p:cNvSpPr>
            <a:spLocks noGrp="1"/>
          </p:cNvSpPr>
          <p:nvPr>
            <p:ph type="body"/>
          </p:nvPr>
        </p:nvSpPr>
        <p:spPr>
          <a:xfrm>
            <a:off x="839880" y="2505240"/>
            <a:ext cx="515736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31" name="PlaceHolder 4"/>
          <p:cNvSpPr>
            <a:spLocks noGrp="1"/>
          </p:cNvSpPr>
          <p:nvPr>
            <p:ph type="body"/>
          </p:nvPr>
        </p:nvSpPr>
        <p:spPr>
          <a:xfrm>
            <a:off x="6172200" y="1681200"/>
            <a:ext cx="5182920" cy="82368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pl" sz="2400" b="1" u="none" strike="noStrike">
                <a:solidFill>
                  <a:schemeClr val="dk1"/>
                </a:solidFill>
                <a:effectLst/>
                <a:uFillTx/>
                <a:latin typeface="Calibri"/>
              </a:rPr>
              <a:t>Edit Master text styles</a:t>
            </a:r>
            <a:endParaRPr lang="pl-PL" sz="2400" b="0" u="none" strike="noStrike">
              <a:solidFill>
                <a:schemeClr val="dk1"/>
              </a:solidFill>
              <a:effectLst/>
              <a:uFillTx/>
              <a:latin typeface="Calibri"/>
            </a:endParaRPr>
          </a:p>
        </p:txBody>
      </p:sp>
      <p:sp>
        <p:nvSpPr>
          <p:cNvPr id="32" name="PlaceHolder 5"/>
          <p:cNvSpPr>
            <a:spLocks noGrp="1"/>
          </p:cNvSpPr>
          <p:nvPr>
            <p:ph type="body"/>
          </p:nvPr>
        </p:nvSpPr>
        <p:spPr>
          <a:xfrm>
            <a:off x="6172200" y="2505240"/>
            <a:ext cx="5182920" cy="368424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pl" sz="2800" b="0" u="none" strike="noStrike">
                <a:solidFill>
                  <a:schemeClr val="dk1"/>
                </a:solidFill>
                <a:effectLst/>
                <a:uFillTx/>
                <a:latin typeface="Calibri"/>
              </a:rPr>
              <a:t>Edit Master text styles</a:t>
            </a:r>
            <a:endParaRPr lang="pl-PL" sz="2800" b="0" u="none" strike="noStrike">
              <a:solidFill>
                <a:schemeClr val="dk1"/>
              </a:solidFill>
              <a:effectLst/>
              <a:uFillTx/>
              <a:latin typeface="Calibri"/>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Second level</a:t>
            </a:r>
            <a:endParaRPr lang="pl-PL" sz="2400" b="0" u="none" strike="noStrike">
              <a:solidFill>
                <a:schemeClr val="dk1"/>
              </a:solidFill>
              <a:effectLst/>
              <a:uFillTx/>
              <a:latin typeface="Calibri"/>
            </a:endParaRPr>
          </a:p>
          <a:p>
            <a:pPr marL="1143000" lvl="2" indent="-228600" defTabSz="914400">
              <a:lnSpc>
                <a:spcPct val="90000"/>
              </a:lnSpc>
              <a:spcBef>
                <a:spcPts val="499"/>
              </a:spcBef>
              <a:buClr>
                <a:srgbClr val="000000"/>
              </a:buClr>
              <a:buFont typeface="Arial"/>
              <a:buChar char="•"/>
            </a:pPr>
            <a:r>
              <a:rPr lang="pl" sz="2000" b="0" u="none" strike="noStrike">
                <a:solidFill>
                  <a:schemeClr val="dk1"/>
                </a:solidFill>
                <a:effectLst/>
                <a:uFillTx/>
                <a:latin typeface="Calibri"/>
              </a:rPr>
              <a:t>Third level</a:t>
            </a:r>
            <a:endParaRPr lang="pl-PL" sz="2000" b="0" u="none" strike="noStrike">
              <a:solidFill>
                <a:schemeClr val="dk1"/>
              </a:solidFill>
              <a:effectLst/>
              <a:uFillTx/>
              <a:latin typeface="Calibri"/>
            </a:endParaRPr>
          </a:p>
          <a:p>
            <a:pPr marL="1600200" lvl="3"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Fourth level</a:t>
            </a:r>
            <a:endParaRPr lang="pl-PL" sz="1800" b="0" u="none" strike="noStrike">
              <a:solidFill>
                <a:schemeClr val="dk1"/>
              </a:solidFill>
              <a:effectLst/>
              <a:uFillTx/>
              <a:latin typeface="Calibri"/>
            </a:endParaRPr>
          </a:p>
          <a:p>
            <a:pPr marL="2057400" lvl="4" indent="-228600" defTabSz="914400">
              <a:lnSpc>
                <a:spcPct val="90000"/>
              </a:lnSpc>
              <a:spcBef>
                <a:spcPts val="499"/>
              </a:spcBef>
              <a:buClr>
                <a:srgbClr val="000000"/>
              </a:buClr>
              <a:buFont typeface="Arial"/>
              <a:buChar char="•"/>
            </a:pPr>
            <a:r>
              <a:rPr lang="pl" sz="1800" b="0" u="none" strike="noStrike">
                <a:solidFill>
                  <a:schemeClr val="dk1"/>
                </a:solidFill>
                <a:effectLst/>
                <a:uFillTx/>
                <a:latin typeface="Calibri"/>
              </a:rPr>
              <a:t>Fifth level</a:t>
            </a:r>
            <a:endParaRPr lang="pl-PL" sz="1800" b="0" u="none" strike="noStrike">
              <a:solidFill>
                <a:schemeClr val="dk1"/>
              </a:solidFill>
              <a:effectLst/>
              <a:uFillTx/>
              <a:latin typeface="Calibri"/>
            </a:endParaRPr>
          </a:p>
        </p:txBody>
      </p:sp>
      <p:sp>
        <p:nvSpPr>
          <p:cNvPr id="33" name="PlaceHolder 6"/>
          <p:cNvSpPr>
            <a:spLocks noGrp="1"/>
          </p:cNvSpPr>
          <p:nvPr>
            <p:ph type="dt" idx="16"/>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34" name="PlaceHolder 7"/>
          <p:cNvSpPr>
            <a:spLocks noGrp="1"/>
          </p:cNvSpPr>
          <p:nvPr>
            <p:ph type="ftr" idx="17"/>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35" name="PlaceHolder 8"/>
          <p:cNvSpPr>
            <a:spLocks noGrp="1"/>
          </p:cNvSpPr>
          <p:nvPr>
            <p:ph type="sldNum" idx="1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3FF320B-3BC0-4D88-ADED-69711003BF6F}"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defTabSz="914400">
              <a:lnSpc>
                <a:spcPct val="90000"/>
              </a:lnSpc>
              <a:buNone/>
            </a:pPr>
            <a:r>
              <a:rPr lang="pl" sz="4400" b="0" u="none" strike="noStrike">
                <a:solidFill>
                  <a:schemeClr val="dk1"/>
                </a:solidFill>
                <a:effectLst/>
                <a:uFillTx/>
                <a:latin typeface="Calibri Light"/>
              </a:rPr>
              <a:t>Click to edit Master title style</a:t>
            </a:r>
            <a:endParaRPr lang="pl-PL" sz="4400" b="0" u="none" strike="noStrike">
              <a:solidFill>
                <a:schemeClr val="dk1"/>
              </a:solidFill>
              <a:effectLst/>
              <a:uFillTx/>
              <a:latin typeface="Calibri"/>
            </a:endParaRPr>
          </a:p>
        </p:txBody>
      </p:sp>
      <p:sp>
        <p:nvSpPr>
          <p:cNvPr id="37" name="PlaceHolder 2"/>
          <p:cNvSpPr>
            <a:spLocks noGrp="1"/>
          </p:cNvSpPr>
          <p:nvPr>
            <p:ph type="dt" idx="19"/>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38" name="PlaceHolder 3"/>
          <p:cNvSpPr>
            <a:spLocks noGrp="1"/>
          </p:cNvSpPr>
          <p:nvPr>
            <p:ph type="ftr" idx="20"/>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39" name="PlaceHolder 4"/>
          <p:cNvSpPr>
            <a:spLocks noGrp="1"/>
          </p:cNvSpPr>
          <p:nvPr>
            <p:ph type="sldNum" idx="2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A6DFE6F-06A1-48FC-824C-7D2C6199A583}"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dt" idx="22"/>
          </p:nvPr>
        </p:nvSpPr>
        <p:spPr>
          <a:xfrm>
            <a:off x="838080" y="6356520"/>
            <a:ext cx="2742840" cy="364680"/>
          </a:xfrm>
          <a:prstGeom prst="rect">
            <a:avLst/>
          </a:prstGeom>
          <a:noFill/>
          <a:ln w="0">
            <a:noFill/>
          </a:ln>
        </p:spPr>
        <p:txBody>
          <a:bodyPr lIns="90000" tIns="45000" rIns="90000" bIns="45000" anchor="t">
            <a:noAutofit/>
          </a:bodyPr>
          <a:lstStyle>
            <a:lvl1pPr indent="0">
              <a:buNone/>
              <a:defRPr lang="pl-PL" sz="1400" b="0" u="none" strike="noStrike">
                <a:solidFill>
                  <a:srgbClr val="000000"/>
                </a:solidFill>
                <a:effectLst/>
                <a:uFillTx/>
                <a:latin typeface="Times New Roman"/>
              </a:defRPr>
            </a:lvl1pPr>
          </a:lstStyle>
          <a:p>
            <a:pPr indent="0">
              <a:buNone/>
            </a:pPr>
            <a:r>
              <a:rPr lang="pl-PL" sz="1400" b="0" u="none" strike="noStrike">
                <a:solidFill>
                  <a:srgbClr val="000000"/>
                </a:solidFill>
                <a:effectLst/>
                <a:uFillTx/>
                <a:latin typeface="Times New Roman"/>
              </a:rPr>
              <a:t>&lt;data/godzina&gt;</a:t>
            </a:r>
          </a:p>
        </p:txBody>
      </p:sp>
      <p:sp>
        <p:nvSpPr>
          <p:cNvPr id="41" name="PlaceHolder 2"/>
          <p:cNvSpPr>
            <a:spLocks noGrp="1"/>
          </p:cNvSpPr>
          <p:nvPr>
            <p:ph type="ftr" idx="23"/>
          </p:nvPr>
        </p:nvSpPr>
        <p:spPr>
          <a:xfrm>
            <a:off x="4038480" y="6356520"/>
            <a:ext cx="4114440" cy="364680"/>
          </a:xfrm>
          <a:prstGeom prst="rect">
            <a:avLst/>
          </a:prstGeom>
          <a:noFill/>
          <a:ln w="0">
            <a:noFill/>
          </a:ln>
        </p:spPr>
        <p:txBody>
          <a:bodyPr lIns="90000" tIns="45000" rIns="90000" bIns="45000" anchor="t">
            <a:noAutofit/>
          </a:bodyPr>
          <a:lstStyle>
            <a:lvl1pPr indent="0" algn="ctr">
              <a:buNone/>
              <a:defRPr lang="pl-PL" sz="1400" b="0" u="none" strike="noStrike">
                <a:solidFill>
                  <a:srgbClr val="000000"/>
                </a:solidFill>
                <a:effectLst/>
                <a:uFillTx/>
                <a:latin typeface="Times New Roman"/>
              </a:defRPr>
            </a:lvl1pPr>
          </a:lstStyle>
          <a:p>
            <a:pPr indent="0" algn="ctr">
              <a:buNone/>
            </a:pPr>
            <a:r>
              <a:rPr lang="pl-PL" sz="1400" b="0" u="none" strike="noStrike">
                <a:solidFill>
                  <a:srgbClr val="000000"/>
                </a:solidFill>
                <a:effectLst/>
                <a:uFillTx/>
                <a:latin typeface="Times New Roman"/>
              </a:rPr>
              <a:t>&lt;stopka&gt;</a:t>
            </a:r>
          </a:p>
        </p:txBody>
      </p:sp>
      <p:sp>
        <p:nvSpPr>
          <p:cNvPr id="42" name="PlaceHolder 3"/>
          <p:cNvSpPr>
            <a:spLocks noGrp="1"/>
          </p:cNvSpPr>
          <p:nvPr>
            <p:ph type="sldNum" idx="2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7DDC92C-C7B5-4F4D-BBB3-DA8CBDB8036C}" type="slidenum">
              <a:rPr lang="en-US" sz="1200" b="0" u="none" strike="noStrike">
                <a:solidFill>
                  <a:schemeClr val="dk1">
                    <a:tint val="75000"/>
                  </a:schemeClr>
                </a:solidFill>
                <a:effectLst/>
                <a:uFillTx/>
                <a:latin typeface="Calibri"/>
              </a:rPr>
              <a:t>‹#›</a:t>
            </a:fld>
            <a:endParaRPr lang="pl-PL" sz="1200" b="0" u="none" strike="noStrike">
              <a:solidFill>
                <a:srgbClr val="000000"/>
              </a:solidFill>
              <a:effectLst/>
              <a:uFillTx/>
              <a:latin typeface="Times New Roman"/>
            </a:endParaRPr>
          </a:p>
        </p:txBody>
      </p:sp>
      <p:sp>
        <p:nvSpPr>
          <p:cNvPr id="4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pl-PL" sz="1800" b="0" u="none" strike="noStrike">
                <a:solidFill>
                  <a:schemeClr val="dk1"/>
                </a:solidFill>
                <a:effectLst/>
                <a:uFillTx/>
                <a:latin typeface="Calibri"/>
              </a:rPr>
              <a:t>Kliknij, aby edytować format tekstu tytułu</a:t>
            </a:r>
          </a:p>
        </p:txBody>
      </p:sp>
      <p:sp>
        <p:nvSpPr>
          <p:cNvPr id="4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u="none" strike="noStrike">
                <a:solidFill>
                  <a:schemeClr val="dk1"/>
                </a:solidFill>
                <a:effectLst/>
                <a:uFillTx/>
                <a:latin typeface="Calibri"/>
              </a:rPr>
              <a:t>Kliknij, aby edytować format tekstu konspektu</a:t>
            </a:r>
          </a:p>
          <a:p>
            <a:pPr marL="864000" lvl="1" indent="-324000">
              <a:lnSpc>
                <a:spcPct val="90000"/>
              </a:lnSpc>
              <a:spcBef>
                <a:spcPts val="1134"/>
              </a:spcBef>
              <a:buClr>
                <a:srgbClr val="000000"/>
              </a:buClr>
              <a:buSzPct val="75000"/>
              <a:buFont typeface="Symbol" charset="2"/>
              <a:buChar char=""/>
            </a:pPr>
            <a:r>
              <a:rPr lang="pl-PL" sz="2000" b="0" u="none" strike="noStrike">
                <a:solidFill>
                  <a:schemeClr val="dk1"/>
                </a:solidFill>
                <a:effectLst/>
                <a:uFillTx/>
                <a:latin typeface="Calibri"/>
              </a:rPr>
              <a:t>Drugi poziom konspektu</a:t>
            </a:r>
          </a:p>
          <a:p>
            <a:pPr marL="1296000" lvl="2" indent="-288000">
              <a:lnSpc>
                <a:spcPct val="90000"/>
              </a:lnSpc>
              <a:spcBef>
                <a:spcPts val="850"/>
              </a:spcBef>
              <a:buClr>
                <a:srgbClr val="000000"/>
              </a:buClr>
              <a:buSzPct val="45000"/>
              <a:buFont typeface="Wingdings" charset="2"/>
              <a:buChar char=""/>
            </a:pPr>
            <a:r>
              <a:rPr lang="pl-PL" sz="1800" b="0" u="none" strike="noStrike">
                <a:solidFill>
                  <a:schemeClr val="dk1"/>
                </a:solidFill>
                <a:effectLst/>
                <a:uFillTx/>
                <a:latin typeface="Calibri"/>
              </a:rPr>
              <a:t>Trzeci poziom konspektu</a:t>
            </a:r>
          </a:p>
          <a:p>
            <a:pPr marL="1728000" lvl="3" indent="-216000">
              <a:lnSpc>
                <a:spcPct val="90000"/>
              </a:lnSpc>
              <a:spcBef>
                <a:spcPts val="567"/>
              </a:spcBef>
              <a:buClr>
                <a:srgbClr val="000000"/>
              </a:buClr>
              <a:buSzPct val="75000"/>
              <a:buFont typeface="Symbol" charset="2"/>
              <a:buChar char=""/>
            </a:pPr>
            <a:r>
              <a:rPr lang="pl-PL" sz="1800" b="0" u="none" strike="noStrike">
                <a:solidFill>
                  <a:schemeClr val="dk1"/>
                </a:solidFill>
                <a:effectLst/>
                <a:uFillTx/>
                <a:latin typeface="Calibri"/>
              </a:rPr>
              <a:t>Czwarty poziom konspektu</a:t>
            </a:r>
          </a:p>
          <a:p>
            <a:pPr marL="2160000" lvl="4" indent="-216000">
              <a:lnSpc>
                <a:spcPct val="90000"/>
              </a:lnSpc>
              <a:spcBef>
                <a:spcPts val="283"/>
              </a:spcBef>
              <a:buClr>
                <a:srgbClr val="000000"/>
              </a:buClr>
              <a:buSzPct val="45000"/>
              <a:buFont typeface="Wingdings" charset="2"/>
              <a:buChar char=""/>
            </a:pPr>
            <a:r>
              <a:rPr lang="pl-PL" sz="2000" b="0" u="none" strike="noStrike">
                <a:solidFill>
                  <a:schemeClr val="dk1"/>
                </a:solidFill>
                <a:effectLst/>
                <a:uFillTx/>
                <a:latin typeface="Calibri"/>
              </a:rPr>
              <a:t>Piąty poziom konspektu</a:t>
            </a:r>
          </a:p>
          <a:p>
            <a:pPr marL="2592000" lvl="5" indent="-216000">
              <a:lnSpc>
                <a:spcPct val="90000"/>
              </a:lnSpc>
              <a:spcBef>
                <a:spcPts val="283"/>
              </a:spcBef>
              <a:buClr>
                <a:srgbClr val="000000"/>
              </a:buClr>
              <a:buSzPct val="45000"/>
              <a:buFont typeface="Wingdings" charset="2"/>
              <a:buChar char=""/>
            </a:pPr>
            <a:r>
              <a:rPr lang="pl-PL" sz="2000" b="0" u="none" strike="noStrike">
                <a:solidFill>
                  <a:schemeClr val="dk1"/>
                </a:solidFill>
                <a:effectLst/>
                <a:uFillTx/>
                <a:latin typeface="Calibri"/>
              </a:rPr>
              <a:t>Szósty poziom konspektu</a:t>
            </a:r>
          </a:p>
          <a:p>
            <a:pPr marL="3024000" lvl="6" indent="-216000">
              <a:lnSpc>
                <a:spcPct val="90000"/>
              </a:lnSpc>
              <a:spcBef>
                <a:spcPts val="283"/>
              </a:spcBef>
              <a:buClr>
                <a:srgbClr val="000000"/>
              </a:buClr>
              <a:buSzPct val="45000"/>
              <a:buFont typeface="Wingdings" charset="2"/>
              <a:buChar char=""/>
            </a:pPr>
            <a:r>
              <a:rPr lang="pl-PL" sz="2000" b="0" u="none" strike="noStrike">
                <a:solidFill>
                  <a:schemeClr val="dk1"/>
                </a:solidFill>
                <a:effectLst/>
                <a:uFillTx/>
                <a:latin typeface="Calibri"/>
              </a:rPr>
              <a:t>Siódmy poziom konspektu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9.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9.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9.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7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3.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9.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9.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9.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6.xml"/><Relationship Id="rId1" Type="http://schemas.openxmlformats.org/officeDocument/2006/relationships/slideLayout" Target="../slideLayouts/slideLayout9.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0.xml"/><Relationship Id="rId1" Type="http://schemas.openxmlformats.org/officeDocument/2006/relationships/slideLayout" Target="../slideLayouts/slideLayout9.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851040"/>
            <a:ext cx="9143640" cy="15807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accent1">
                    <a:lumMod val="50000"/>
                  </a:schemeClr>
                </a:solidFill>
                <a:effectLst/>
                <a:uFillTx/>
                <a:latin typeface="Arial"/>
              </a:rPr>
              <a:t>Witamy w Medicare</a:t>
            </a:r>
            <a:endParaRPr lang="pl-PL" sz="6000" b="0" u="none" strike="noStrike">
              <a:solidFill>
                <a:schemeClr val="dk1"/>
              </a:solidFill>
              <a:effectLst/>
              <a:uFillTx/>
              <a:latin typeface="Calibri"/>
            </a:endParaRPr>
          </a:p>
        </p:txBody>
      </p:sp>
      <p:sp>
        <p:nvSpPr>
          <p:cNvPr id="64" name="PlaceHolder 2"/>
          <p:cNvSpPr>
            <a:spLocks noGrp="1"/>
          </p:cNvSpPr>
          <p:nvPr>
            <p:ph type="subTitle"/>
          </p:nvPr>
        </p:nvSpPr>
        <p:spPr>
          <a:xfrm>
            <a:off x="2327400" y="2594520"/>
            <a:ext cx="7536960" cy="996120"/>
          </a:xfrm>
          <a:prstGeom prst="rect">
            <a:avLst/>
          </a:prstGeom>
          <a:noFill/>
          <a:ln w="0">
            <a:noFill/>
          </a:ln>
        </p:spPr>
        <p:txBody>
          <a:bodyPr lIns="91440" tIns="45720" rIns="91440" bIns="45720" anchor="t">
            <a:normAutofit fontScale="85000" lnSpcReduction="9999"/>
          </a:bodyPr>
          <a:lstStyle/>
          <a:p>
            <a:pPr indent="0" algn="ctr" defTabSz="914400">
              <a:lnSpc>
                <a:spcPct val="90000"/>
              </a:lnSpc>
              <a:spcBef>
                <a:spcPts val="1001"/>
              </a:spcBef>
              <a:buNone/>
              <a:tabLst>
                <a:tab pos="0" algn="l"/>
              </a:tabLst>
            </a:pPr>
            <a:r>
              <a:rPr lang="pl" sz="2800" b="0" u="none" strike="noStrike">
                <a:solidFill>
                  <a:srgbClr val="FF0000"/>
                </a:solidFill>
                <a:effectLst/>
                <a:uFillTx/>
                <a:latin typeface="Arial"/>
              </a:rPr>
              <a:t> </a:t>
            </a:r>
            <a:r>
              <a:rPr lang="pl" sz="3200" b="0" u="none" strike="noStrike">
                <a:solidFill>
                  <a:schemeClr val="dk1"/>
                </a:solidFill>
                <a:effectLst/>
                <a:uFillTx/>
                <a:latin typeface="Arial"/>
              </a:rPr>
              <a:t>Seria edukacyjna dla osób z ubezpieczeniem Medicare w stanie Wisconsin</a:t>
            </a:r>
            <a:endParaRPr lang="pl-PL" sz="3200" b="0" u="none" strike="noStrike">
              <a:solidFill>
                <a:srgbClr val="000000"/>
              </a:solidFill>
              <a:effectLst/>
              <a:uFillTx/>
              <a:latin typeface="Arial"/>
            </a:endParaRPr>
          </a:p>
          <a:p>
            <a:pPr indent="0" algn="ctr" defTabSz="914400">
              <a:lnSpc>
                <a:spcPct val="90000"/>
              </a:lnSpc>
              <a:spcBef>
                <a:spcPts val="1001"/>
              </a:spcBef>
              <a:buNone/>
              <a:tabLst>
                <a:tab pos="0" algn="l"/>
              </a:tabLst>
            </a:pPr>
            <a:endParaRPr lang="pl-PL" sz="2800" b="0" u="none" strike="noStrike">
              <a:solidFill>
                <a:srgbClr val="000000"/>
              </a:solidFill>
              <a:effectLst/>
              <a:uFillTx/>
              <a:latin typeface="Arial"/>
            </a:endParaRPr>
          </a:p>
        </p:txBody>
      </p:sp>
      <p:sp>
        <p:nvSpPr>
          <p:cNvPr id="65" name="TextBox 3"/>
          <p:cNvSpPr/>
          <p:nvPr/>
        </p:nvSpPr>
        <p:spPr>
          <a:xfrm>
            <a:off x="0" y="0"/>
            <a:ext cx="12191760" cy="11221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66" name="TextBox 5"/>
          <p:cNvSpPr/>
          <p:nvPr/>
        </p:nvSpPr>
        <p:spPr>
          <a:xfrm>
            <a:off x="0" y="6239880"/>
            <a:ext cx="12191760" cy="369000"/>
          </a:xfrm>
          <a:prstGeom prst="rect">
            <a:avLst/>
          </a:pr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67" name="TextBox 6"/>
          <p:cNvSpPr/>
          <p:nvPr/>
        </p:nvSpPr>
        <p:spPr>
          <a:xfrm>
            <a:off x="0" y="6536880"/>
            <a:ext cx="12191760" cy="369000"/>
          </a:xfrm>
          <a:prstGeom prst="rect">
            <a:avLst/>
          </a:prstGeom>
          <a:solidFill>
            <a:srgbClr val="00817E"/>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endParaRPr lang="en-US" sz="1800" b="0" u="none" strike="noStrike">
              <a:solidFill>
                <a:schemeClr val="lt1"/>
              </a:solidFill>
              <a:effectLst/>
              <a:uFillTx/>
              <a:latin typeface="Calibri"/>
            </a:endParaRPr>
          </a:p>
        </p:txBody>
      </p:sp>
      <p:pic>
        <p:nvPicPr>
          <p:cNvPr id="68" name="Picture 8"/>
          <p:cNvPicPr/>
          <p:nvPr/>
        </p:nvPicPr>
        <p:blipFill>
          <a:blip r:embed="rId3"/>
          <a:stretch/>
        </p:blipFill>
        <p:spPr>
          <a:xfrm>
            <a:off x="3977640" y="4250160"/>
            <a:ext cx="4236120" cy="1330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3000"/>
    </mc:Choice>
    <mc:Fallback xmlns:p15="http://schemas.microsoft.com/office/powerpoint/2012/main" xmlns="">
      <p:transition spd="slow" advTm="5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7"/>
          <p:cNvSpPr/>
          <p:nvPr/>
        </p:nvSpPr>
        <p:spPr>
          <a:xfrm>
            <a:off x="933120" y="1739160"/>
            <a:ext cx="10662840" cy="398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pl" sz="3400" b="0" u="none" strike="noStrike">
                <a:solidFill>
                  <a:schemeClr val="dk1"/>
                </a:solidFill>
                <a:effectLst/>
                <a:uFillTx/>
                <a:latin typeface="Calibri"/>
              </a:rPr>
              <a:t>Aby uzyskać </a:t>
            </a:r>
            <a:r>
              <a:rPr lang="pl" sz="3400" b="1" u="none" strike="noStrike">
                <a:solidFill>
                  <a:schemeClr val="dk1"/>
                </a:solidFill>
                <a:effectLst/>
                <a:uFillTx/>
                <a:latin typeface="Calibri"/>
              </a:rPr>
              <a:t>bezpłatną i bezstronną pomoc dot. Medicare</a:t>
            </a:r>
            <a:r>
              <a:rPr lang="pl" sz="3400" b="0" u="none" strike="noStrike">
                <a:solidFill>
                  <a:schemeClr val="dk1"/>
                </a:solidFill>
                <a:effectLst/>
                <a:uFillTx/>
                <a:latin typeface="Calibri"/>
              </a:rPr>
              <a:t>, skontaktuj się z Wisconsin State Health Insurance Assistance Program:</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Zadzwoń na infolinię Medigap pod numer 1-800-242-1060.</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Odwiedź stronę internetową Wisconsin Department of Health Services pod adresem </a:t>
            </a:r>
            <a:r>
              <a:rPr lang="pl" sz="3400" b="0" u="sng" strike="noStrike">
                <a:solidFill>
                  <a:schemeClr val="dk1"/>
                </a:solidFill>
                <a:effectLst/>
                <a:uFillTx/>
                <a:latin typeface="Calibri"/>
                <a:hlinkClick r:id="rId3"/>
              </a:rPr>
              <a:t>dhs.wi.gov/medicare-help</a:t>
            </a:r>
            <a:r>
              <a:rPr lang="pl" sz="3400" b="0" u="none" strike="noStrike">
                <a:solidFill>
                  <a:schemeClr val="dk1"/>
                </a:solidFill>
                <a:effectLst/>
                <a:uFillTx/>
                <a:latin typeface="Calibri"/>
              </a:rPr>
              <a:t>. </a:t>
            </a:r>
            <a:endParaRPr lang="pl-PL" sz="3400" b="0" u="none" strike="noStrike">
              <a:solidFill>
                <a:srgbClr val="000000"/>
              </a:solidFill>
              <a:effectLst/>
              <a:uFillTx/>
              <a:latin typeface="Arial"/>
            </a:endParaRPr>
          </a:p>
        </p:txBody>
      </p:sp>
      <p:sp>
        <p:nvSpPr>
          <p:cNvPr id="107" name="PlaceHolder 1"/>
          <p:cNvSpPr>
            <a:spLocks noGrp="1"/>
          </p:cNvSpPr>
          <p:nvPr>
            <p:ph type="sldNum" idx="3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989AE5D-F1DD-47E3-8BEA-70632C79A8CC}" type="slidenum">
              <a:rPr lang="en-US" sz="1200" b="0" u="none" strike="noStrike">
                <a:solidFill>
                  <a:schemeClr val="dk1">
                    <a:tint val="75000"/>
                  </a:schemeClr>
                </a:solidFill>
                <a:effectLst/>
                <a:uFillTx/>
                <a:latin typeface="Calibri"/>
              </a:rPr>
              <a:t>10</a:t>
            </a:fld>
            <a:endParaRPr lang="pl-PL" sz="1200" b="0" u="none" strike="noStrike">
              <a:solidFill>
                <a:srgbClr val="000000"/>
              </a:solidFill>
              <a:effectLst/>
              <a:uFillTx/>
              <a:latin typeface="Times New Roman"/>
            </a:endParaRPr>
          </a:p>
        </p:txBody>
      </p:sp>
      <p:sp>
        <p:nvSpPr>
          <p:cNvPr id="10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109" name="Picture 8"/>
          <p:cNvPicPr/>
          <p:nvPr/>
        </p:nvPicPr>
        <p:blipFill>
          <a:blip r:embed="rId4"/>
          <a:stretch/>
        </p:blipFill>
        <p:spPr>
          <a:xfrm>
            <a:off x="308880" y="5879520"/>
            <a:ext cx="2328480" cy="7311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75000"/>
    </mc:Choice>
    <mc:Fallback xmlns:p15="http://schemas.microsoft.com/office/powerpoint/2012/main" xmlns="">
      <p:transition spd="slow" advTm="7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523880" y="851040"/>
            <a:ext cx="9143640" cy="15807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accent1">
                    <a:lumMod val="50000"/>
                  </a:schemeClr>
                </a:solidFill>
                <a:effectLst/>
                <a:uFillTx/>
                <a:latin typeface="Arial"/>
              </a:rPr>
              <a:t>Witamy w Medicare</a:t>
            </a:r>
            <a:endParaRPr lang="pl-PL" sz="6000" b="0" u="none" strike="noStrike">
              <a:solidFill>
                <a:schemeClr val="dk1"/>
              </a:solidFill>
              <a:effectLst/>
              <a:uFillTx/>
              <a:latin typeface="Calibri"/>
            </a:endParaRPr>
          </a:p>
        </p:txBody>
      </p:sp>
      <p:sp>
        <p:nvSpPr>
          <p:cNvPr id="111" name="PlaceHolder 2"/>
          <p:cNvSpPr>
            <a:spLocks noGrp="1"/>
          </p:cNvSpPr>
          <p:nvPr>
            <p:ph type="subTitle"/>
          </p:nvPr>
        </p:nvSpPr>
        <p:spPr>
          <a:xfrm>
            <a:off x="2327400" y="2594520"/>
            <a:ext cx="7536960" cy="996120"/>
          </a:xfrm>
          <a:prstGeom prst="rect">
            <a:avLst/>
          </a:prstGeom>
          <a:noFill/>
          <a:ln w="0">
            <a:noFill/>
          </a:ln>
        </p:spPr>
        <p:txBody>
          <a:bodyPr lIns="91440" tIns="45720" rIns="91440" bIns="45720" anchor="t">
            <a:normAutofit fontScale="85000" lnSpcReduction="9999"/>
          </a:bodyPr>
          <a:lstStyle/>
          <a:p>
            <a:pPr indent="0" algn="ctr" defTabSz="914400">
              <a:lnSpc>
                <a:spcPct val="90000"/>
              </a:lnSpc>
              <a:spcBef>
                <a:spcPts val="1001"/>
              </a:spcBef>
              <a:buNone/>
              <a:tabLst>
                <a:tab pos="0" algn="l"/>
              </a:tabLst>
            </a:pPr>
            <a:r>
              <a:rPr lang="pl" sz="2800" b="0" u="none" strike="noStrike">
                <a:solidFill>
                  <a:srgbClr val="FF0000"/>
                </a:solidFill>
                <a:effectLst/>
                <a:uFillTx/>
                <a:latin typeface="Arial"/>
              </a:rPr>
              <a:t> </a:t>
            </a:r>
            <a:r>
              <a:rPr lang="pl" sz="3200" b="0" u="none" strike="noStrike">
                <a:solidFill>
                  <a:schemeClr val="dk1"/>
                </a:solidFill>
                <a:effectLst/>
                <a:uFillTx/>
                <a:latin typeface="Arial"/>
              </a:rPr>
              <a:t>Seria edukacyjna dla osób z ubezpieczeniem Medicare w stanie Wisconsin</a:t>
            </a:r>
            <a:endParaRPr lang="pl-PL" sz="3200" b="0" u="none" strike="noStrike">
              <a:solidFill>
                <a:srgbClr val="000000"/>
              </a:solidFill>
              <a:effectLst/>
              <a:uFillTx/>
              <a:latin typeface="Arial"/>
            </a:endParaRPr>
          </a:p>
          <a:p>
            <a:pPr indent="0" algn="ctr" defTabSz="914400">
              <a:lnSpc>
                <a:spcPct val="90000"/>
              </a:lnSpc>
              <a:spcBef>
                <a:spcPts val="1001"/>
              </a:spcBef>
              <a:buNone/>
              <a:tabLst>
                <a:tab pos="0" algn="l"/>
              </a:tabLst>
            </a:pPr>
            <a:endParaRPr lang="pl-PL" sz="2800" b="0" u="none" strike="noStrike">
              <a:solidFill>
                <a:srgbClr val="000000"/>
              </a:solidFill>
              <a:effectLst/>
              <a:uFillTx/>
              <a:latin typeface="Arial"/>
            </a:endParaRPr>
          </a:p>
        </p:txBody>
      </p:sp>
      <p:sp>
        <p:nvSpPr>
          <p:cNvPr id="112" name="TextBox 3"/>
          <p:cNvSpPr/>
          <p:nvPr/>
        </p:nvSpPr>
        <p:spPr>
          <a:xfrm>
            <a:off x="0" y="0"/>
            <a:ext cx="12191760" cy="11221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113" name="TextBox 5"/>
          <p:cNvSpPr/>
          <p:nvPr/>
        </p:nvSpPr>
        <p:spPr>
          <a:xfrm>
            <a:off x="0" y="6239880"/>
            <a:ext cx="12191760" cy="369000"/>
          </a:xfrm>
          <a:prstGeom prst="rect">
            <a:avLst/>
          </a:pr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114" name="TextBox 6"/>
          <p:cNvSpPr/>
          <p:nvPr/>
        </p:nvSpPr>
        <p:spPr>
          <a:xfrm>
            <a:off x="0" y="6536880"/>
            <a:ext cx="12191760" cy="369000"/>
          </a:xfrm>
          <a:prstGeom prst="rect">
            <a:avLst/>
          </a:prstGeom>
          <a:solidFill>
            <a:srgbClr val="00817E"/>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endParaRPr lang="en-US" sz="1800" b="0" u="none" strike="noStrike">
              <a:solidFill>
                <a:schemeClr val="lt1"/>
              </a:solidFill>
              <a:effectLst/>
              <a:uFillTx/>
              <a:latin typeface="Calibri"/>
            </a:endParaRPr>
          </a:p>
        </p:txBody>
      </p:sp>
      <p:pic>
        <p:nvPicPr>
          <p:cNvPr id="115" name="Picture 8"/>
          <p:cNvPicPr/>
          <p:nvPr/>
        </p:nvPicPr>
        <p:blipFill>
          <a:blip r:embed="rId3"/>
          <a:stretch/>
        </p:blipFill>
        <p:spPr>
          <a:xfrm>
            <a:off x="3977640" y="4250160"/>
            <a:ext cx="4236120" cy="1330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83000"/>
    </mc:Choice>
    <mc:Fallback xmlns:p15="http://schemas.microsoft.com/office/powerpoint/2012/main" xmlns="">
      <p:transition spd="slow" advTm="8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pl" sz="4400" b="0" u="none" strike="noStrike">
                <a:solidFill>
                  <a:schemeClr val="dk1"/>
                </a:solidFill>
                <a:effectLst/>
                <a:uFillTx/>
                <a:latin typeface="Calibri Light"/>
              </a:rPr>
              <a:t>Zastrzeżenie dotyczące finansowania z dotacji</a:t>
            </a:r>
            <a:endParaRPr lang="pl-PL" sz="4400" b="0" u="none" strike="noStrike">
              <a:solidFill>
                <a:schemeClr val="dk1"/>
              </a:solidFill>
              <a:effectLst/>
              <a:uFillTx/>
              <a:latin typeface="Calibri"/>
            </a:endParaRPr>
          </a:p>
        </p:txBody>
      </p:sp>
      <p:sp>
        <p:nvSpPr>
          <p:cNvPr id="117" name="Content Placeholder 2"/>
          <p:cNvSpPr/>
          <p:nvPr/>
        </p:nvSpPr>
        <p:spPr>
          <a:xfrm>
            <a:off x="1952280" y="2345400"/>
            <a:ext cx="8286840" cy="335592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anchor="ctr">
            <a:normAutofit lnSpcReduction="10000"/>
          </a:bodyPr>
          <a:lstStyle/>
          <a:p>
            <a:pPr algn="just" defTabSz="914400">
              <a:lnSpc>
                <a:spcPct val="90000"/>
              </a:lnSpc>
              <a:spcBef>
                <a:spcPts val="1001"/>
              </a:spcBef>
              <a:tabLst>
                <a:tab pos="0" algn="l"/>
              </a:tabLst>
            </a:pPr>
            <a:r>
              <a:rPr lang="pl" sz="2400" b="0" u="none" strike="noStrike">
                <a:solidFill>
                  <a:schemeClr val="lt1"/>
                </a:solidFill>
                <a:effectLst/>
                <a:uFillTx/>
                <a:latin typeface="Arial"/>
              </a:rPr>
              <a:t>Ten projekt jest wspierany przez Wisconsin Department of Health Services pomocą finansową, w całości lub w części, numer grantu 90SAPG0091, U.S. Administration for Community Living, Department of Health and Human Services, Washington, D.C. 20201. Grantobiorcy realizujący projekty sponsorowane przez rząd są zachęcani do swobodnego wyrażania swoich ustaleń i wniosków. Punkty widzenia lub opinie niekoniecznie odzwierciedlają oficjalną politykę ACL.</a:t>
            </a:r>
            <a:endParaRPr lang="pl-PL" sz="2400" b="0" u="none" strike="noStrike">
              <a:solidFill>
                <a:srgbClr val="FFFFFF"/>
              </a:solidFill>
              <a:effectLst/>
              <a:uFillTx/>
              <a:latin typeface="Arial"/>
            </a:endParaRPr>
          </a:p>
        </p:txBody>
      </p:sp>
      <p:sp>
        <p:nvSpPr>
          <p:cNvPr id="118" name="PlaceHolder 2"/>
          <p:cNvSpPr>
            <a:spLocks noGrp="1"/>
          </p:cNvSpPr>
          <p:nvPr>
            <p:ph type="sldNum" idx="4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E37104FB-780D-4D83-B38E-CE2ED6A4AA0A}" type="slidenum">
              <a:rPr lang="en-US" sz="1200" b="0" u="none" strike="noStrike">
                <a:solidFill>
                  <a:schemeClr val="dk1">
                    <a:tint val="75000"/>
                  </a:schemeClr>
                </a:solidFill>
                <a:effectLst/>
                <a:uFillTx/>
                <a:latin typeface="Calibri"/>
              </a:rPr>
              <a:t>12</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1000"/>
    </mc:Choice>
    <mc:Fallback xmlns:p15="http://schemas.microsoft.com/office/powerpoint/2012/main" xmlns="">
      <p:transition spd="slow" advTm="1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
          <p:cNvSpPr/>
          <p:nvPr/>
        </p:nvSpPr>
        <p:spPr>
          <a:xfrm>
            <a:off x="1924560" y="2216160"/>
            <a:ext cx="6523560" cy="400320"/>
          </a:xfrm>
          <a:prstGeom prst="rect">
            <a:avLst/>
          </a:prstGeom>
          <a:solidFill>
            <a:schemeClr val="accent4">
              <a:lumMod val="20000"/>
              <a:lumOff val="80000"/>
            </a:schemeClr>
          </a:solidFill>
          <a:ln w="38100">
            <a:solidFill>
              <a:srgbClr val="FFC000">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120"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Zarys prezentacji</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21" name="Subtitle 2"/>
          <p:cNvSpPr/>
          <p:nvPr/>
        </p:nvSpPr>
        <p:spPr>
          <a:xfrm>
            <a:off x="2073240" y="1766160"/>
            <a:ext cx="728532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9999"/>
          </a:bodyPr>
          <a:lstStyle/>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1: </a:t>
            </a:r>
            <a:r>
              <a:rPr lang="pl" sz="2600" b="0" u="none" strike="noStrike">
                <a:solidFill>
                  <a:schemeClr val="dk1"/>
                </a:solidFill>
                <a:effectLst/>
                <a:uFillTx/>
                <a:latin typeface="Calibri"/>
              </a:rPr>
              <a:t>Rejestracja w Medicare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2:</a:t>
            </a:r>
            <a:r>
              <a:rPr lang="en-US" sz="2600" b="0" u="none" strike="noStrike">
                <a:solidFill>
                  <a:schemeClr val="dk1"/>
                </a:solidFill>
                <a:effectLst/>
                <a:uFillTx/>
                <a:latin typeface="Calibri"/>
              </a:rPr>
              <a:t> </a:t>
            </a:r>
            <a:r>
              <a:rPr lang="pl" sz="2600" b="1" u="none" strike="noStrike">
                <a:solidFill>
                  <a:schemeClr val="dk1"/>
                </a:solidFill>
                <a:effectLst/>
                <a:uFillTx/>
                <a:latin typeface="Calibri"/>
              </a:rPr>
              <a:t>Podstawy Medicare; Część A; Część B</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3: </a:t>
            </a:r>
            <a:r>
              <a:rPr lang="pl" sz="2600" b="0" u="none" strike="noStrike">
                <a:solidFill>
                  <a:schemeClr val="dk1"/>
                </a:solidFill>
                <a:effectLst/>
                <a:uFillTx/>
                <a:latin typeface="Calibri"/>
              </a:rPr>
              <a:t>Wybór ubezpieczenia; Original Medicare; 		</a:t>
            </a:r>
            <a:r>
              <a:rPr lang="en-US" sz="2600" b="0" u="none" strike="noStrike">
                <a:solidFill>
                  <a:schemeClr val="dk1"/>
                </a:solidFill>
                <a:effectLst/>
                <a:uFillTx/>
                <a:latin typeface="Calibri"/>
              </a:rPr>
              <a:t>  </a:t>
            </a:r>
            <a:r>
              <a:rPr lang="pl" sz="2600" b="0" u="none" strike="noStrike">
                <a:solidFill>
                  <a:schemeClr val="dk1"/>
                </a:solidFill>
                <a:effectLst/>
                <a:uFillTx/>
                <a:latin typeface="Calibri"/>
              </a:rPr>
              <a:t>Ubezpieczenie Medigap</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4: </a:t>
            </a:r>
            <a:r>
              <a:rPr lang="pl" sz="2600" b="0" u="none" strike="noStrike">
                <a:solidFill>
                  <a:schemeClr val="dk1"/>
                </a:solidFill>
                <a:effectLst/>
                <a:uFillTx/>
                <a:latin typeface="Calibri"/>
              </a:rPr>
              <a:t>Plany Medicare Advantage (Część C); </a:t>
            </a:r>
            <a:br>
              <a:rPr sz="2600"/>
            </a:br>
            <a:r>
              <a:rPr lang="pl" sz="2600" b="0" u="none" strike="noStrike">
                <a:solidFill>
                  <a:schemeClr val="dk1"/>
                </a:solidFill>
                <a:effectLst/>
                <a:uFillTx/>
                <a:latin typeface="Calibri"/>
              </a:rPr>
              <a:t>	</a:t>
            </a:r>
            <a:r>
              <a:rPr lang="en-US" sz="2600" b="0" u="none" strike="noStrike">
                <a:solidFill>
                  <a:schemeClr val="dk1"/>
                </a:solidFill>
                <a:effectLst/>
                <a:uFillTx/>
                <a:latin typeface="Calibri"/>
              </a:rPr>
              <a:t>  </a:t>
            </a:r>
            <a:r>
              <a:rPr lang="pl" sz="2600" b="0" u="none" strike="noStrike">
                <a:solidFill>
                  <a:schemeClr val="dk1"/>
                </a:solidFill>
                <a:effectLst/>
                <a:uFillTx/>
                <a:latin typeface="Calibri"/>
              </a:rPr>
              <a:t>Inne rodzaje zakresów ubezpieczeń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5: </a:t>
            </a:r>
            <a:r>
              <a:rPr lang="en-US" sz="2600" b="1" u="none" strike="noStrike">
                <a:solidFill>
                  <a:schemeClr val="dk1"/>
                </a:solidFill>
                <a:effectLst/>
                <a:uFillTx/>
                <a:latin typeface="Calibri"/>
              </a:rPr>
              <a:t> </a:t>
            </a:r>
            <a:r>
              <a:rPr lang="pl" sz="2600" b="0" u="none" strike="noStrike">
                <a:solidFill>
                  <a:schemeClr val="dk1"/>
                </a:solidFill>
                <a:effectLst/>
                <a:uFillTx/>
                <a:latin typeface="Calibri"/>
              </a:rPr>
              <a:t>Medicare Część D; SeniorCare; </a:t>
            </a:r>
            <a:br>
              <a:rPr sz="2600"/>
            </a:br>
            <a:r>
              <a:rPr lang="pl" sz="2600" b="0" u="none" strike="noStrike">
                <a:solidFill>
                  <a:schemeClr val="dk1"/>
                </a:solidFill>
                <a:effectLst/>
                <a:uFillTx/>
                <a:latin typeface="Calibri"/>
              </a:rPr>
              <a:t>	Coroczny Okres rejestracji otwartej</a:t>
            </a:r>
            <a:endParaRPr lang="pl-PL" sz="2600" b="0" u="none" strike="noStrike">
              <a:solidFill>
                <a:srgbClr val="000000"/>
              </a:solidFill>
              <a:effectLst/>
              <a:uFillTx/>
              <a:latin typeface="Arial"/>
            </a:endParaRPr>
          </a:p>
          <a:p>
            <a:pPr defTabSz="914400">
              <a:lnSpc>
                <a:spcPct val="90000"/>
              </a:lnSpc>
              <a:spcBef>
                <a:spcPts val="1001"/>
              </a:spcBef>
              <a:tabLst>
                <a:tab pos="0" algn="l"/>
              </a:tabLst>
            </a:pPr>
            <a:r>
              <a:rPr lang="pl" sz="2600" b="1" u="none" strike="noStrike">
                <a:solidFill>
                  <a:schemeClr val="dk1"/>
                </a:solidFill>
                <a:effectLst/>
                <a:uFillTx/>
                <a:latin typeface="Calibri"/>
              </a:rPr>
              <a:t>Część 6: </a:t>
            </a:r>
            <a:r>
              <a:rPr lang="pl" sz="2600" b="0" u="none" strike="noStrike">
                <a:solidFill>
                  <a:schemeClr val="dk1"/>
                </a:solidFill>
                <a:effectLst/>
                <a:uFillTx/>
                <a:latin typeface="Calibri"/>
              </a:rPr>
              <a:t>Pomoc dla osób o ograniczonych dochodach; 	Chroń się i zapobiegaj oszustwom; </a:t>
            </a:r>
            <a:br>
              <a:rPr sz="2600"/>
            </a:br>
            <a:r>
              <a:rPr lang="pl" sz="2600" b="0" u="none" strike="noStrike">
                <a:solidFill>
                  <a:schemeClr val="dk1"/>
                </a:solidFill>
                <a:effectLst/>
                <a:uFillTx/>
                <a:latin typeface="Calibri"/>
              </a:rPr>
              <a:t>	Przegląd i zasoby</a:t>
            </a:r>
            <a:endParaRPr lang="pl-PL" sz="2600" b="0" u="none" strike="noStrike">
              <a:solidFill>
                <a:srgbClr val="000000"/>
              </a:solidFill>
              <a:effectLst/>
              <a:uFillTx/>
              <a:latin typeface="Arial"/>
            </a:endParaRPr>
          </a:p>
          <a:p>
            <a:pPr defTabSz="914400">
              <a:lnSpc>
                <a:spcPct val="90000"/>
              </a:lnSpc>
              <a:spcBef>
                <a:spcPts val="1001"/>
              </a:spcBef>
              <a:tabLst>
                <a:tab pos="0" algn="l"/>
              </a:tabLst>
            </a:pPr>
            <a:endParaRPr lang="pl-PL" sz="2800" b="0" u="none" strike="noStrike">
              <a:solidFill>
                <a:srgbClr val="000000"/>
              </a:solidFill>
              <a:effectLst/>
              <a:uFillTx/>
              <a:latin typeface="Arial"/>
            </a:endParaRPr>
          </a:p>
        </p:txBody>
      </p:sp>
      <p:sp>
        <p:nvSpPr>
          <p:cNvPr id="122" name="TextBox 8"/>
          <p:cNvSpPr/>
          <p:nvPr/>
        </p:nvSpPr>
        <p:spPr>
          <a:xfrm>
            <a:off x="8939520" y="5196600"/>
            <a:ext cx="2742840" cy="87696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700" b="0" u="none" strike="noStrike">
                <a:solidFill>
                  <a:schemeClr val="dk1"/>
                </a:solidFill>
                <a:effectLst/>
                <a:uFillTx/>
                <a:latin typeface="Calibri"/>
              </a:rPr>
              <a:t>Więcej szczegółowych informacji można znaleźć w </a:t>
            </a:r>
            <a:r>
              <a:rPr lang="pl" sz="1700" b="0" u="sng" strike="noStrike">
                <a:solidFill>
                  <a:schemeClr val="dk1"/>
                </a:solidFill>
                <a:effectLst/>
                <a:uFillTx/>
                <a:latin typeface="Calibri"/>
                <a:hlinkClick r:id="rId3"/>
              </a:rPr>
              <a:t>Podręczniku Medicare &amp; You</a:t>
            </a:r>
            <a:r>
              <a:rPr lang="pl" sz="1700" b="0" u="none" strike="noStrike">
                <a:solidFill>
                  <a:schemeClr val="dk1"/>
                </a:solidFill>
                <a:effectLst/>
                <a:uFillTx/>
                <a:latin typeface="Calibri"/>
              </a:rPr>
              <a:t>.</a:t>
            </a:r>
            <a:endParaRPr lang="pl-PL" sz="1700" b="0" u="none" strike="noStrike">
              <a:solidFill>
                <a:srgbClr val="000000"/>
              </a:solidFill>
              <a:effectLst/>
              <a:uFillTx/>
              <a:latin typeface="Arial"/>
            </a:endParaRPr>
          </a:p>
        </p:txBody>
      </p:sp>
      <p:sp>
        <p:nvSpPr>
          <p:cNvPr id="123" name="PlaceHolder 1"/>
          <p:cNvSpPr>
            <a:spLocks noGrp="1"/>
          </p:cNvSpPr>
          <p:nvPr>
            <p:ph type="sldNum" idx="4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E6E8D14C-F39C-4372-B89D-085C35CF21D4}" type="slidenum">
              <a:rPr lang="en-US" sz="1200" b="0" u="none" strike="noStrike">
                <a:solidFill>
                  <a:schemeClr val="dk1">
                    <a:tint val="75000"/>
                  </a:schemeClr>
                </a:solidFill>
                <a:effectLst/>
                <a:uFillTx/>
                <a:latin typeface="Calibri"/>
              </a:rPr>
              <a:t>13</a:t>
            </a:fld>
            <a:endParaRPr lang="pl-PL" sz="1200" b="0" u="none" strike="noStrike">
              <a:solidFill>
                <a:srgbClr val="000000"/>
              </a:solidFill>
              <a:effectLst/>
              <a:uFillTx/>
              <a:latin typeface="Times New Roman"/>
            </a:endParaRPr>
          </a:p>
        </p:txBody>
      </p:sp>
      <p:pic>
        <p:nvPicPr>
          <p:cNvPr id="3" name="Picture 2" descr="A close-up of a poster&#10;&#10;AI-generated content may be incorrect.">
            <a:extLst>
              <a:ext uri="{FF2B5EF4-FFF2-40B4-BE49-F238E27FC236}">
                <a16:creationId xmlns:a16="http://schemas.microsoft.com/office/drawing/2014/main" id="{E19B6134-2F6D-9B9D-A2FB-9BE3E597E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25" y="1519920"/>
            <a:ext cx="2729429" cy="353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000"/>
    </mc:Choice>
    <mc:Fallback xmlns:p15="http://schemas.microsoft.com/office/powerpoint/2012/main" xmlns="">
      <p:transition spd="slow" advTm="2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sldNum" idx="4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D494D9E-D251-4F4D-BB21-D7EE455B0197}" type="slidenum">
              <a:rPr lang="en-US" sz="1200" b="0" u="none" strike="noStrike">
                <a:solidFill>
                  <a:schemeClr val="dk1">
                    <a:tint val="75000"/>
                  </a:schemeClr>
                </a:solidFill>
                <a:effectLst/>
                <a:uFillTx/>
                <a:latin typeface="Calibri"/>
              </a:rPr>
              <a:t>14</a:t>
            </a:fld>
            <a:endParaRPr lang="pl-PL" sz="1200" b="0" u="none" strike="noStrike">
              <a:solidFill>
                <a:srgbClr val="000000"/>
              </a:solidFill>
              <a:effectLst/>
              <a:uFillTx/>
              <a:latin typeface="Times New Roman"/>
            </a:endParaRPr>
          </a:p>
        </p:txBody>
      </p:sp>
      <p:sp>
        <p:nvSpPr>
          <p:cNvPr id="12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2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p:nvPr/>
        </p:nvSpPr>
        <p:spPr>
          <a:xfrm>
            <a:off x="838080" y="1688040"/>
            <a:ext cx="8809200" cy="52441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90000"/>
              </a:lnSpc>
              <a:spcBef>
                <a:spcPts val="1001"/>
              </a:spcBef>
              <a:spcAft>
                <a:spcPts val="1199"/>
              </a:spcAft>
              <a:tabLst>
                <a:tab pos="0" algn="l"/>
              </a:tabLst>
            </a:pPr>
            <a:r>
              <a:rPr lang="pl" sz="5400" b="1" u="none" strike="noStrike">
                <a:solidFill>
                  <a:schemeClr val="dk1"/>
                </a:solidFill>
                <a:effectLst/>
                <a:uFillTx/>
                <a:latin typeface="Calibri"/>
              </a:rPr>
              <a:t>Część 2</a:t>
            </a:r>
            <a:endParaRPr lang="pl-PL" sz="5400" b="0" u="none" strike="noStrike">
              <a:solidFill>
                <a:srgbClr val="000000"/>
              </a:solidFill>
              <a:effectLst/>
              <a:uFillTx/>
              <a:latin typeface="Arial"/>
            </a:endParaRPr>
          </a:p>
          <a:p>
            <a:pPr defTabSz="914400">
              <a:lnSpc>
                <a:spcPct val="90000"/>
              </a:lnSpc>
              <a:spcBef>
                <a:spcPts val="1001"/>
              </a:spcBef>
              <a:spcAft>
                <a:spcPts val="1199"/>
              </a:spcAft>
              <a:tabLst>
                <a:tab pos="0" algn="l"/>
              </a:tabLst>
            </a:pPr>
            <a:r>
              <a:rPr lang="pl" sz="3600" b="0" u="none" strike="noStrike">
                <a:solidFill>
                  <a:schemeClr val="dk1"/>
                </a:solidFill>
                <a:effectLst/>
                <a:uFillTx/>
                <a:latin typeface="Calibri"/>
              </a:rPr>
              <a:t>Podstawy Medicare</a:t>
            </a:r>
            <a:endParaRPr lang="pl-PL" sz="3600" b="0" u="none" strike="noStrike">
              <a:solidFill>
                <a:srgbClr val="000000"/>
              </a:solidFill>
              <a:effectLst/>
              <a:uFillTx/>
              <a:latin typeface="Arial"/>
            </a:endParaRPr>
          </a:p>
          <a:p>
            <a:pPr defTabSz="914400">
              <a:lnSpc>
                <a:spcPct val="90000"/>
              </a:lnSpc>
              <a:spcBef>
                <a:spcPts val="499"/>
              </a:spcBef>
              <a:tabLst>
                <a:tab pos="0" algn="l"/>
              </a:tabLst>
            </a:pPr>
            <a:endParaRPr lang="pl-PL" sz="2400" b="0" u="none" strike="noStrike">
              <a:solidFill>
                <a:srgbClr val="000000"/>
              </a:solidFill>
              <a:effectLst/>
              <a:uFillTx/>
              <a:latin typeface="Arial"/>
            </a:endParaRPr>
          </a:p>
        </p:txBody>
      </p:sp>
      <p:pic>
        <p:nvPicPr>
          <p:cNvPr id="128" name="Picture 2"/>
          <p:cNvPicPr/>
          <p:nvPr/>
        </p:nvPicPr>
        <p:blipFill>
          <a:blip r:embed="rId3"/>
          <a:srcRect l="5174" t="22670"/>
          <a:stretch/>
        </p:blipFill>
        <p:spPr>
          <a:xfrm>
            <a:off x="4532400" y="1490400"/>
            <a:ext cx="7659360" cy="4160520"/>
          </a:xfrm>
          <a:prstGeom prst="rect">
            <a:avLst/>
          </a:prstGeom>
          <a:noFill/>
          <a:ln w="0">
            <a:noFill/>
          </a:ln>
        </p:spPr>
      </p:pic>
      <p:pic>
        <p:nvPicPr>
          <p:cNvPr id="129" name="Picture 8"/>
          <p:cNvPicPr/>
          <p:nvPr/>
        </p:nvPicPr>
        <p:blipFill>
          <a:blip r:embed="rId4"/>
          <a:stretch/>
        </p:blipFill>
        <p:spPr>
          <a:xfrm>
            <a:off x="271080" y="5522760"/>
            <a:ext cx="2854800" cy="8964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17000"/>
    </mc:Choice>
    <mc:Fallback xmlns:p15="http://schemas.microsoft.com/office/powerpoint/2012/main" xmlns="">
      <p:transition spd="slow" advTm="1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Podstawy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aphicFrame>
        <p:nvGraphicFramePr>
          <p:cNvPr id="131" name="Content Placeholder 3"/>
          <p:cNvGraphicFramePr/>
          <p:nvPr/>
        </p:nvGraphicFramePr>
        <p:xfrm>
          <a:off x="2071800" y="1108080"/>
          <a:ext cx="9872280" cy="5760840"/>
        </p:xfrm>
        <a:graphic>
          <a:graphicData uri="http://schemas.openxmlformats.org/drawingml/2006/table">
            <a:tbl>
              <a:tblPr/>
              <a:tblGrid>
                <a:gridCol w="3599640">
                  <a:extLst>
                    <a:ext uri="{9D8B030D-6E8A-4147-A177-3AD203B41FA5}">
                      <a16:colId xmlns:a16="http://schemas.microsoft.com/office/drawing/2014/main" val="20000"/>
                    </a:ext>
                  </a:extLst>
                </a:gridCol>
                <a:gridCol w="6272640">
                  <a:extLst>
                    <a:ext uri="{9D8B030D-6E8A-4147-A177-3AD203B41FA5}">
                      <a16:colId xmlns:a16="http://schemas.microsoft.com/office/drawing/2014/main" val="20001"/>
                    </a:ext>
                  </a:extLst>
                </a:gridCol>
              </a:tblGrid>
              <a:tr h="414720">
                <a:tc>
                  <a:txBody>
                    <a:bodyPr/>
                    <a:lstStyle/>
                    <a:p>
                      <a:pPr defTabSz="914400">
                        <a:lnSpc>
                          <a:spcPct val="100000"/>
                        </a:lnSpc>
                      </a:pPr>
                      <a:r>
                        <a:rPr lang="pl" sz="2200" b="1" u="none" strike="noStrike">
                          <a:solidFill>
                            <a:schemeClr val="dk1"/>
                          </a:solidFill>
                          <a:effectLst/>
                          <a:uFillTx/>
                          <a:latin typeface="Calibri"/>
                        </a:rPr>
                        <a:t>Część Medicare</a:t>
                      </a:r>
                      <a:endParaRPr lang="pl-PL" sz="2200" b="0" u="none" strike="noStrike">
                        <a:solidFill>
                          <a:srgbClr val="000000"/>
                        </a:solidFill>
                        <a:effectLst/>
                        <a:uFillTx/>
                        <a:latin typeface="Arial"/>
                      </a:endParaRPr>
                    </a:p>
                  </a:txBody>
                  <a:tcPr>
                    <a:lnL>
                      <a:noFill/>
                    </a:lnL>
                    <a:lnR>
                      <a:noFill/>
                    </a:lnR>
                    <a:lnT w="12240">
                      <a:solidFill>
                        <a:srgbClr val="4472C4"/>
                      </a:solidFill>
                      <a:prstDash val="solid"/>
                    </a:lnT>
                    <a:lnB w="12240">
                      <a:solidFill>
                        <a:srgbClr val="4472C4"/>
                      </a:solidFill>
                      <a:prstDash val="solid"/>
                    </a:lnB>
                    <a:noFill/>
                  </a:tcPr>
                </a:tc>
                <a:tc>
                  <a:txBody>
                    <a:bodyPr/>
                    <a:lstStyle/>
                    <a:p>
                      <a:pPr defTabSz="914400">
                        <a:lnSpc>
                          <a:spcPct val="100000"/>
                        </a:lnSpc>
                      </a:pPr>
                      <a:r>
                        <a:rPr lang="pl" sz="2200" b="1" u="none" strike="noStrike">
                          <a:solidFill>
                            <a:schemeClr val="dk1"/>
                          </a:solidFill>
                          <a:effectLst/>
                          <a:uFillTx/>
                          <a:latin typeface="Calibri"/>
                        </a:rPr>
                        <a:t>Co obejmuje</a:t>
                      </a:r>
                      <a:endParaRPr lang="pl-PL" sz="2200" b="0" u="none" strike="noStrike">
                        <a:solidFill>
                          <a:srgbClr val="000000"/>
                        </a:solidFill>
                        <a:effectLst/>
                        <a:uFillTx/>
                        <a:latin typeface="Arial"/>
                      </a:endParaRPr>
                    </a:p>
                  </a:txBody>
                  <a:tcPr>
                    <a:lnL>
                      <a:noFill/>
                    </a:lnL>
                    <a:lnR>
                      <a:noFill/>
                    </a:lnR>
                    <a:lnT w="12240">
                      <a:solidFill>
                        <a:srgbClr val="4472C4"/>
                      </a:solidFill>
                      <a:prstDash val="solid"/>
                    </a:lnT>
                    <a:lnB w="12240">
                      <a:solidFill>
                        <a:srgbClr val="4472C4"/>
                      </a:solidFill>
                      <a:prstDash val="solid"/>
                    </a:lnB>
                    <a:noFill/>
                  </a:tcPr>
                </a:tc>
                <a:extLst>
                  <a:ext uri="{0D108BD9-81ED-4DB2-BD59-A6C34878D82A}">
                    <a16:rowId xmlns:a16="http://schemas.microsoft.com/office/drawing/2014/main" val="10000"/>
                  </a:ext>
                </a:extLst>
              </a:tr>
              <a:tr h="1452240">
                <a:tc>
                  <a:txBody>
                    <a:bodyPr/>
                    <a:lstStyle/>
                    <a:p>
                      <a:pPr defTabSz="914400">
                        <a:lnSpc>
                          <a:spcPct val="100000"/>
                        </a:lnSpc>
                        <a:tabLst>
                          <a:tab pos="0" algn="l"/>
                        </a:tabLst>
                      </a:pPr>
                      <a:r>
                        <a:rPr lang="pl" sz="2200" b="1" u="none" strike="noStrike">
                          <a:solidFill>
                            <a:schemeClr val="dk1"/>
                          </a:solidFill>
                          <a:effectLst/>
                          <a:uFillTx/>
                          <a:latin typeface="Calibri"/>
                        </a:rPr>
                        <a:t>Część A </a:t>
                      </a:r>
                      <a:br>
                        <a:rPr sz="2200"/>
                      </a:br>
                      <a:r>
                        <a:rPr lang="pl" sz="2200" b="1" u="none" strike="noStrike">
                          <a:solidFill>
                            <a:schemeClr val="dk1"/>
                          </a:solidFill>
                          <a:effectLst/>
                          <a:uFillTx/>
                          <a:latin typeface="Calibri"/>
                        </a:rPr>
                        <a:t>(Ubezpieczenie szpitalne)</a:t>
                      </a:r>
                      <a:endParaRPr lang="pl-PL" sz="22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tc>
                  <a:txBody>
                    <a:bodyPr/>
                    <a:lstStyle/>
                    <a:p>
                      <a:pPr defTabSz="914400">
                        <a:lnSpc>
                          <a:spcPct val="100000"/>
                        </a:lnSpc>
                        <a:tabLst>
                          <a:tab pos="0" algn="l"/>
                        </a:tabLst>
                      </a:pPr>
                      <a:r>
                        <a:rPr lang="pl" sz="2000" b="0" u="none" strike="noStrike">
                          <a:solidFill>
                            <a:schemeClr val="dk1"/>
                          </a:solidFill>
                          <a:effectLst/>
                          <a:uFillTx/>
                          <a:latin typeface="Calibri"/>
                        </a:rPr>
                        <a:t>Pomaga pokryć koszty opieki szpitalnej i wykwalifikowanych placówek opiekuńczych, a także hospicjum, niektóre rodzaje domowej opieki zdrowotnej oraz krwi.</a:t>
                      </a:r>
                      <a:endParaRPr lang="pl-PL" sz="20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extLst>
                  <a:ext uri="{0D108BD9-81ED-4DB2-BD59-A6C34878D82A}">
                    <a16:rowId xmlns:a16="http://schemas.microsoft.com/office/drawing/2014/main" val="10001"/>
                  </a:ext>
                </a:extLst>
              </a:tr>
              <a:tr h="1155600">
                <a:tc>
                  <a:txBody>
                    <a:bodyPr/>
                    <a:lstStyle/>
                    <a:p>
                      <a:pPr defTabSz="914400">
                        <a:lnSpc>
                          <a:spcPct val="100000"/>
                        </a:lnSpc>
                      </a:pPr>
                      <a:r>
                        <a:rPr lang="pl" sz="2200" b="1" u="none" strike="noStrike">
                          <a:solidFill>
                            <a:schemeClr val="dk1"/>
                          </a:solidFill>
                          <a:effectLst/>
                          <a:uFillTx/>
                          <a:latin typeface="Calibri"/>
                        </a:rPr>
                        <a:t>Część B </a:t>
                      </a:r>
                      <a:br>
                        <a:rPr sz="2200"/>
                      </a:br>
                      <a:r>
                        <a:rPr lang="pl" sz="2200" b="1" u="none" strike="noStrike">
                          <a:solidFill>
                            <a:schemeClr val="dk1"/>
                          </a:solidFill>
                          <a:effectLst/>
                          <a:uFillTx/>
                          <a:latin typeface="Calibri"/>
                        </a:rPr>
                        <a:t>(Ubezpieczenie medyczne)</a:t>
                      </a:r>
                      <a:endParaRPr lang="pl-PL" sz="2200" b="0" u="none" strike="noStrike">
                        <a:solidFill>
                          <a:srgbClr val="000000"/>
                        </a:solidFill>
                        <a:effectLst/>
                        <a:uFillTx/>
                        <a:latin typeface="Arial"/>
                      </a:endParaRPr>
                    </a:p>
                  </a:txBody>
                  <a:tcPr marL="137160" marR="137160">
                    <a:lnL>
                      <a:noFill/>
                    </a:lnL>
                    <a:lnR>
                      <a:noFill/>
                    </a:lnR>
                    <a:lnT>
                      <a:noFill/>
                    </a:lnT>
                    <a:lnB>
                      <a:noFill/>
                    </a:lnB>
                    <a:noFill/>
                  </a:tcPr>
                </a:tc>
                <a:tc>
                  <a:txBody>
                    <a:bodyPr/>
                    <a:lstStyle/>
                    <a:p>
                      <a:pPr defTabSz="914400">
                        <a:lnSpc>
                          <a:spcPct val="100000"/>
                        </a:lnSpc>
                      </a:pPr>
                      <a:r>
                        <a:rPr lang="pl" sz="2000" b="0" u="none" strike="noStrike">
                          <a:solidFill>
                            <a:schemeClr val="dk1"/>
                          </a:solidFill>
                          <a:effectLst/>
                          <a:uFillTx/>
                          <a:latin typeface="Calibri"/>
                        </a:rPr>
                        <a:t>Pomaga pokryć koszty usług lekarskich, opieki ambulatoryjnej, domowej opieki zdrowotnej i niektórych usług profilaktycznych.</a:t>
                      </a:r>
                      <a:endParaRPr lang="pl-PL" sz="2000" b="0" u="none" strike="noStrike">
                        <a:solidFill>
                          <a:srgbClr val="000000"/>
                        </a:solidFill>
                        <a:effectLst/>
                        <a:uFillTx/>
                        <a:latin typeface="Arial"/>
                      </a:endParaRPr>
                    </a:p>
                  </a:txBody>
                  <a:tcPr marL="137160" marR="137160">
                    <a:lnL>
                      <a:noFill/>
                    </a:lnL>
                    <a:lnR>
                      <a:noFill/>
                    </a:lnR>
                    <a:lnT>
                      <a:noFill/>
                    </a:lnT>
                    <a:lnB>
                      <a:noFill/>
                    </a:lnB>
                    <a:noFill/>
                  </a:tcPr>
                </a:tc>
                <a:extLst>
                  <a:ext uri="{0D108BD9-81ED-4DB2-BD59-A6C34878D82A}">
                    <a16:rowId xmlns:a16="http://schemas.microsoft.com/office/drawing/2014/main" val="10002"/>
                  </a:ext>
                </a:extLst>
              </a:tr>
              <a:tr h="1570680">
                <a:tc>
                  <a:txBody>
                    <a:bodyPr/>
                    <a:lstStyle/>
                    <a:p>
                      <a:pPr defTabSz="914400">
                        <a:lnSpc>
                          <a:spcPct val="100000"/>
                        </a:lnSpc>
                      </a:pPr>
                      <a:r>
                        <a:rPr lang="pl" sz="2200" b="1" u="none" strike="noStrike">
                          <a:solidFill>
                            <a:schemeClr val="dk1"/>
                          </a:solidFill>
                          <a:effectLst/>
                          <a:uFillTx/>
                          <a:latin typeface="Calibri"/>
                        </a:rPr>
                        <a:t>Medicare Advantage </a:t>
                      </a:r>
                      <a:endParaRPr lang="pl-PL" sz="2200" b="0" u="none" strike="noStrike">
                        <a:solidFill>
                          <a:srgbClr val="FFFFFF"/>
                        </a:solidFill>
                        <a:effectLst/>
                        <a:uFillTx/>
                        <a:latin typeface="Arial"/>
                      </a:endParaRPr>
                    </a:p>
                    <a:p>
                      <a:pPr defTabSz="914400">
                        <a:lnSpc>
                          <a:spcPct val="100000"/>
                        </a:lnSpc>
                      </a:pPr>
                      <a:r>
                        <a:rPr lang="pl" sz="2200" b="1" u="none" strike="noStrike">
                          <a:solidFill>
                            <a:schemeClr val="dk1"/>
                          </a:solidFill>
                          <a:effectLst/>
                          <a:uFillTx/>
                          <a:latin typeface="Calibri"/>
                        </a:rPr>
                        <a:t>(Ubezpieczenie znane również jako Część C)</a:t>
                      </a:r>
                      <a:br>
                        <a:rPr sz="2200"/>
                      </a:br>
                      <a:endParaRPr lang="pl-PL" sz="2200" b="0" u="none" strike="noStrike">
                        <a:solidFill>
                          <a:srgbClr val="FFFFFF"/>
                        </a:solidFill>
                        <a:effectLst/>
                        <a:uFillTx/>
                        <a:latin typeface="Arial"/>
                      </a:endParaRPr>
                    </a:p>
                  </a:txBody>
                  <a:tcPr marL="137160" marR="137160">
                    <a:lnL>
                      <a:noFill/>
                    </a:lnL>
                    <a:lnR>
                      <a:noFill/>
                    </a:lnR>
                    <a:lnT>
                      <a:noFill/>
                    </a:lnT>
                    <a:lnB>
                      <a:noFill/>
                    </a:lnB>
                    <a:solidFill>
                      <a:schemeClr val="accent1">
                        <a:alpha val="20000"/>
                      </a:schemeClr>
                    </a:solidFill>
                  </a:tcPr>
                </a:tc>
                <a:tc>
                  <a:txBody>
                    <a:bodyPr/>
                    <a:lstStyle/>
                    <a:p>
                      <a:pPr defTabSz="914400">
                        <a:lnSpc>
                          <a:spcPct val="100000"/>
                        </a:lnSpc>
                      </a:pPr>
                      <a:r>
                        <a:rPr lang="pl" sz="2000" b="0" u="none" strike="noStrike">
                          <a:solidFill>
                            <a:schemeClr val="dk1"/>
                          </a:solidFill>
                          <a:effectLst/>
                          <a:uFillTx/>
                          <a:latin typeface="Calibri"/>
                        </a:rPr>
                        <a:t>Alternatywa dla oryginalnego planu Medicare, zarządzana przez prywatne firmy ubezpieczeniowe na podstawie umowy z Medicare. Obejmuje Część A i B oraz zazwyczaj Część D.</a:t>
                      </a:r>
                      <a:endParaRPr lang="pl-PL" sz="2000" b="0" u="none" strike="noStrike">
                        <a:solidFill>
                          <a:srgbClr val="FFFFFF"/>
                        </a:solidFill>
                        <a:effectLst/>
                        <a:uFillTx/>
                        <a:latin typeface="Arial"/>
                      </a:endParaRPr>
                    </a:p>
                  </a:txBody>
                  <a:tcPr marL="137160" marR="137160">
                    <a:lnL>
                      <a:noFill/>
                    </a:lnL>
                    <a:lnR>
                      <a:noFill/>
                    </a:lnR>
                    <a:lnT>
                      <a:noFill/>
                    </a:lnT>
                    <a:lnB>
                      <a:noFill/>
                    </a:lnB>
                    <a:solidFill>
                      <a:schemeClr val="accent1">
                        <a:alpha val="20000"/>
                      </a:schemeClr>
                    </a:solidFill>
                  </a:tcPr>
                </a:tc>
                <a:extLst>
                  <a:ext uri="{0D108BD9-81ED-4DB2-BD59-A6C34878D82A}">
                    <a16:rowId xmlns:a16="http://schemas.microsoft.com/office/drawing/2014/main" val="10003"/>
                  </a:ext>
                </a:extLst>
              </a:tr>
              <a:tr h="1155600">
                <a:tc>
                  <a:txBody>
                    <a:bodyPr/>
                    <a:lstStyle/>
                    <a:p>
                      <a:pPr defTabSz="914400">
                        <a:lnSpc>
                          <a:spcPct val="100000"/>
                        </a:lnSpc>
                      </a:pPr>
                      <a:r>
                        <a:rPr lang="pl" sz="2200" b="1" u="none" strike="noStrike">
                          <a:solidFill>
                            <a:schemeClr val="dk1"/>
                          </a:solidFill>
                          <a:effectLst/>
                          <a:uFillTx/>
                          <a:latin typeface="Calibri"/>
                        </a:rPr>
                        <a:t>Część D</a:t>
                      </a:r>
                      <a:br>
                        <a:rPr sz="2200"/>
                      </a:br>
                      <a:r>
                        <a:rPr lang="pl" sz="2200" b="1" u="none" strike="noStrike">
                          <a:solidFill>
                            <a:schemeClr val="dk1"/>
                          </a:solidFill>
                          <a:effectLst/>
                          <a:uFillTx/>
                          <a:latin typeface="Calibri"/>
                        </a:rPr>
                        <a:t>(Obejmuje leki na receptę)</a:t>
                      </a:r>
                      <a:endParaRPr lang="pl-PL" sz="2200" b="0" u="none" strike="noStrike">
                        <a:solidFill>
                          <a:srgbClr val="000000"/>
                        </a:solidFill>
                        <a:effectLst/>
                        <a:uFillTx/>
                        <a:latin typeface="Arial"/>
                      </a:endParaRPr>
                    </a:p>
                  </a:txBody>
                  <a:tcPr marL="137160" marR="137160">
                    <a:lnL>
                      <a:noFill/>
                    </a:lnL>
                    <a:lnR>
                      <a:noFill/>
                    </a:lnR>
                    <a:lnT>
                      <a:noFill/>
                    </a:lnT>
                    <a:lnB w="12240">
                      <a:solidFill>
                        <a:srgbClr val="4472C4"/>
                      </a:solidFill>
                      <a:prstDash val="solid"/>
                    </a:lnB>
                    <a:noFill/>
                  </a:tcPr>
                </a:tc>
                <a:tc>
                  <a:txBody>
                    <a:bodyPr/>
                    <a:lstStyle/>
                    <a:p>
                      <a:pPr defTabSz="914400">
                        <a:lnSpc>
                          <a:spcPct val="100000"/>
                        </a:lnSpc>
                      </a:pPr>
                      <a:r>
                        <a:rPr lang="pl" sz="2000" b="0" u="none" strike="noStrike">
                          <a:solidFill>
                            <a:schemeClr val="dk1"/>
                          </a:solidFill>
                          <a:effectLst/>
                          <a:uFillTx/>
                          <a:latin typeface="Calibri"/>
                        </a:rPr>
                        <a:t>Pomaga pokryć koszty leków na receptę. Prowadzone przez prywatne firmy ubezpieczeniowe na podstawie umowy z Medicare.</a:t>
                      </a:r>
                      <a:endParaRPr lang="pl-PL" sz="2000" b="0" u="none" strike="noStrike">
                        <a:solidFill>
                          <a:srgbClr val="000000"/>
                        </a:solidFill>
                        <a:effectLst/>
                        <a:uFillTx/>
                        <a:latin typeface="Arial"/>
                      </a:endParaRPr>
                    </a:p>
                  </a:txBody>
                  <a:tcPr marL="137160" marR="137160">
                    <a:lnL>
                      <a:noFill/>
                    </a:lnL>
                    <a:lnR>
                      <a:noFill/>
                    </a:lnR>
                    <a:lnT>
                      <a:noFill/>
                    </a:lnT>
                    <a:lnB w="12240">
                      <a:solidFill>
                        <a:srgbClr val="4472C4"/>
                      </a:solidFill>
                      <a:prstDash val="solid"/>
                    </a:lnB>
                    <a:noFill/>
                  </a:tcPr>
                </a:tc>
                <a:extLst>
                  <a:ext uri="{0D108BD9-81ED-4DB2-BD59-A6C34878D82A}">
                    <a16:rowId xmlns:a16="http://schemas.microsoft.com/office/drawing/2014/main" val="10004"/>
                  </a:ext>
                </a:extLst>
              </a:tr>
            </a:tbl>
          </a:graphicData>
        </a:graphic>
      </p:graphicFrame>
      <p:sp>
        <p:nvSpPr>
          <p:cNvPr id="132" name="PlaceHolder 1"/>
          <p:cNvSpPr>
            <a:spLocks noGrp="1"/>
          </p:cNvSpPr>
          <p:nvPr>
            <p:ph type="sldNum" idx="4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2AE9B9A-EE1E-460E-BA3D-AE191F0D3D5A}" type="slidenum">
              <a:rPr lang="en-US" sz="1200" b="0" u="none" strike="noStrike">
                <a:solidFill>
                  <a:schemeClr val="dk1">
                    <a:tint val="75000"/>
                  </a:schemeClr>
                </a:solidFill>
                <a:effectLst/>
                <a:uFillTx/>
                <a:latin typeface="Calibri"/>
              </a:rPr>
              <a:t>15</a:t>
            </a:fld>
            <a:endParaRPr lang="pl-PL" sz="1200" b="0" u="none" strike="noStrike">
              <a:solidFill>
                <a:srgbClr val="000000"/>
              </a:solidFill>
              <a:effectLst/>
              <a:uFillTx/>
              <a:latin typeface="Times New Roman"/>
            </a:endParaRPr>
          </a:p>
        </p:txBody>
      </p:sp>
      <p:pic>
        <p:nvPicPr>
          <p:cNvPr id="133" name="Picture 5"/>
          <p:cNvPicPr/>
          <p:nvPr/>
        </p:nvPicPr>
        <p:blipFill>
          <a:blip r:embed="rId3"/>
          <a:stretch/>
        </p:blipFill>
        <p:spPr>
          <a:xfrm>
            <a:off x="619200" y="1736640"/>
            <a:ext cx="1271880" cy="703080"/>
          </a:xfrm>
          <a:prstGeom prst="rect">
            <a:avLst/>
          </a:prstGeom>
          <a:noFill/>
          <a:ln w="0">
            <a:solidFill>
              <a:srgbClr val="FFFFFF"/>
            </a:solidFill>
          </a:ln>
        </p:spPr>
      </p:pic>
      <p:pic>
        <p:nvPicPr>
          <p:cNvPr id="134" name="Picture 8"/>
          <p:cNvPicPr/>
          <p:nvPr/>
        </p:nvPicPr>
        <p:blipFill>
          <a:blip r:embed="rId4"/>
          <a:stretch/>
        </p:blipFill>
        <p:spPr>
          <a:xfrm>
            <a:off x="853200" y="2796840"/>
            <a:ext cx="803520" cy="837360"/>
          </a:xfrm>
          <a:prstGeom prst="rect">
            <a:avLst/>
          </a:prstGeom>
          <a:noFill/>
          <a:ln w="0">
            <a:noFill/>
          </a:ln>
        </p:spPr>
      </p:pic>
      <p:pic>
        <p:nvPicPr>
          <p:cNvPr id="135" name="Picture 10"/>
          <p:cNvPicPr/>
          <p:nvPr/>
        </p:nvPicPr>
        <p:blipFill>
          <a:blip r:embed="rId5"/>
          <a:stretch/>
        </p:blipFill>
        <p:spPr>
          <a:xfrm>
            <a:off x="853200" y="5097240"/>
            <a:ext cx="710280" cy="6264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78000"/>
    </mc:Choice>
    <mc:Fallback xmlns:p15="http://schemas.microsoft.com/office/powerpoint/2012/main" xmlns="">
      <p:transition spd="slow" advTm="78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Podstawy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37" name="PlaceHolder 1"/>
          <p:cNvSpPr>
            <a:spLocks noGrp="1"/>
          </p:cNvSpPr>
          <p:nvPr>
            <p:ph type="sldNum" idx="4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DDD57F5B-F483-49C9-AAD0-DB814B872B94}" type="slidenum">
              <a:rPr lang="en-US" sz="1200" b="0" u="none" strike="noStrike">
                <a:solidFill>
                  <a:schemeClr val="dk1">
                    <a:tint val="75000"/>
                  </a:schemeClr>
                </a:solidFill>
                <a:effectLst/>
                <a:uFillTx/>
                <a:latin typeface="Calibri"/>
              </a:rPr>
              <a:t>16</a:t>
            </a:fld>
            <a:endParaRPr lang="pl-PL" sz="1200" b="0" u="none" strike="noStrike">
              <a:solidFill>
                <a:srgbClr val="000000"/>
              </a:solidFill>
              <a:effectLst/>
              <a:uFillTx/>
              <a:latin typeface="Times New Roman"/>
            </a:endParaRPr>
          </a:p>
        </p:txBody>
      </p:sp>
      <p:sp>
        <p:nvSpPr>
          <p:cNvPr id="13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p:nvPr/>
        </p:nvSpPr>
        <p:spPr>
          <a:xfrm>
            <a:off x="577800" y="2033280"/>
            <a:ext cx="8809200" cy="52441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90000"/>
              </a:lnSpc>
              <a:spcBef>
                <a:spcPts val="1001"/>
              </a:spcBef>
              <a:spcAft>
                <a:spcPts val="1199"/>
              </a:spcAft>
              <a:tabLst>
                <a:tab pos="0" algn="l"/>
              </a:tabLst>
            </a:pPr>
            <a:r>
              <a:rPr lang="pl" sz="5400" b="0" u="none" strike="noStrike">
                <a:solidFill>
                  <a:schemeClr val="dk1"/>
                </a:solidFill>
                <a:effectLst/>
                <a:uFillTx/>
                <a:latin typeface="Calibri"/>
              </a:rPr>
              <a:t>Medicare Część A </a:t>
            </a:r>
            <a:endParaRPr lang="pl-PL" sz="5400" b="0" u="none" strike="noStrike">
              <a:solidFill>
                <a:srgbClr val="000000"/>
              </a:solidFill>
              <a:effectLst/>
              <a:uFillTx/>
              <a:latin typeface="Arial"/>
            </a:endParaRPr>
          </a:p>
          <a:p>
            <a:pPr defTabSz="914400">
              <a:lnSpc>
                <a:spcPct val="90000"/>
              </a:lnSpc>
              <a:spcBef>
                <a:spcPts val="499"/>
              </a:spcBef>
              <a:tabLst>
                <a:tab pos="0" algn="l"/>
              </a:tabLst>
            </a:pPr>
            <a:endParaRPr lang="pl-PL" sz="2400" b="0" u="none" strike="noStrike">
              <a:solidFill>
                <a:srgbClr val="000000"/>
              </a:solidFill>
              <a:effectLst/>
              <a:uFillTx/>
              <a:latin typeface="Arial"/>
            </a:endParaRPr>
          </a:p>
        </p:txBody>
      </p:sp>
      <p:pic>
        <p:nvPicPr>
          <p:cNvPr id="139" name="Picture 8"/>
          <p:cNvPicPr/>
          <p:nvPr/>
        </p:nvPicPr>
        <p:blipFill>
          <a:blip r:embed="rId3"/>
          <a:stretch/>
        </p:blipFill>
        <p:spPr>
          <a:xfrm>
            <a:off x="2208600" y="3211200"/>
            <a:ext cx="1271880" cy="703080"/>
          </a:xfrm>
          <a:prstGeom prst="rect">
            <a:avLst/>
          </a:prstGeom>
          <a:noFill/>
          <a:ln w="0">
            <a:solidFill>
              <a:srgbClr val="FFFFFF"/>
            </a:solidFill>
          </a:ln>
        </p:spPr>
      </p:pic>
      <p:sp>
        <p:nvSpPr>
          <p:cNvPr id="140" name="TextBox 9"/>
          <p:cNvSpPr/>
          <p:nvPr/>
        </p:nvSpPr>
        <p:spPr>
          <a:xfrm>
            <a:off x="2133720" y="4089960"/>
            <a:ext cx="1521000" cy="119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chemeClr val="dk2"/>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a:t>
            </a:r>
            <a:r>
              <a:rPr lang="pl" sz="1800" b="0" u="none" strike="noStrike">
                <a:solidFill>
                  <a:schemeClr val="dk2"/>
                </a:solidFill>
                <a:effectLst/>
                <a:uFillTx/>
                <a:latin typeface="Calibri"/>
              </a:rPr>
              <a:t> </a:t>
            </a:r>
            <a:r>
              <a:rPr lang="pl" sz="2000" b="0" u="none" strike="noStrike">
                <a:solidFill>
                  <a:schemeClr val="dk2"/>
                </a:solidFill>
                <a:effectLst/>
                <a:uFillTx/>
                <a:latin typeface="Calibri"/>
              </a:rPr>
              <a:t>szpitalne</a:t>
            </a:r>
            <a:endParaRPr lang="pl-PL" sz="2000" b="0" u="none" strike="noStrike">
              <a:solidFill>
                <a:srgbClr val="000000"/>
              </a:solidFill>
              <a:effectLst/>
              <a:uFillTx/>
              <a:latin typeface="Arial"/>
            </a:endParaRPr>
          </a:p>
          <a:p>
            <a:pPr algn="ctr" defTabSz="914400">
              <a:lnSpc>
                <a:spcPct val="100000"/>
              </a:lnSpc>
            </a:pPr>
            <a:endParaRPr lang="pl-PL" sz="1350" b="0" u="none" strike="noStrike">
              <a:solidFill>
                <a:srgbClr val="000000"/>
              </a:solidFill>
              <a:effectLst/>
              <a:uFillTx/>
              <a:latin typeface="Arial"/>
            </a:endParaRPr>
          </a:p>
        </p:txBody>
      </p:sp>
      <p:pic>
        <p:nvPicPr>
          <p:cNvPr id="141" name="Picture 2" descr="Image result for hospital"/>
          <p:cNvPicPr/>
          <p:nvPr/>
        </p:nvPicPr>
        <p:blipFill>
          <a:blip r:embed="rId4"/>
          <a:stretch/>
        </p:blipFill>
        <p:spPr>
          <a:xfrm>
            <a:off x="5699160" y="1108080"/>
            <a:ext cx="6492240" cy="43228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p15="http://schemas.microsoft.com/office/powerpoint/2012/main" xmlns="">
      <p:transition spd="slow"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sldNum" idx="4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AADFFF6-BAE2-41CA-879A-28B190A50FE0}" type="slidenum">
              <a:rPr lang="en-US" sz="1200" b="0" u="none" strike="noStrike">
                <a:solidFill>
                  <a:schemeClr val="dk1">
                    <a:tint val="75000"/>
                  </a:schemeClr>
                </a:solidFill>
                <a:effectLst/>
                <a:uFillTx/>
                <a:latin typeface="Calibri"/>
              </a:rPr>
              <a:t>17</a:t>
            </a:fld>
            <a:endParaRPr lang="pl-PL" sz="1200" b="0" u="none" strike="noStrike">
              <a:solidFill>
                <a:srgbClr val="000000"/>
              </a:solidFill>
              <a:effectLst/>
              <a:uFillTx/>
              <a:latin typeface="Times New Roman"/>
            </a:endParaRPr>
          </a:p>
        </p:txBody>
      </p:sp>
      <p:sp>
        <p:nvSpPr>
          <p:cNvPr id="14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A</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44"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p:nvPr/>
        </p:nvSpPr>
        <p:spPr>
          <a:xfrm>
            <a:off x="2614680" y="1381320"/>
            <a:ext cx="8629920" cy="5398920"/>
          </a:xfrm>
          <a:prstGeom prst="rect">
            <a:avLst/>
          </a:prstGeom>
          <a:noFill/>
          <a:ln w="0">
            <a:noFill/>
          </a:ln>
        </p:spPr>
        <p:style>
          <a:lnRef idx="0">
            <a:scrgbClr r="0" g="0" b="0"/>
          </a:lnRef>
          <a:fillRef idx="0">
            <a:scrgbClr r="0" g="0" b="0"/>
          </a:fillRef>
          <a:effectRef idx="0">
            <a:scrgbClr r="0" g="0" b="0"/>
          </a:effectRef>
          <a:fontRef idx="minor"/>
        </p:style>
        <p:txBody>
          <a:bodyPr anchor="t">
            <a:normAutofit fontScale="70000" lnSpcReduction="20000"/>
          </a:bodyPr>
          <a:lstStyle/>
          <a:p>
            <a:pPr defTabSz="914400">
              <a:lnSpc>
                <a:spcPct val="90000"/>
              </a:lnSpc>
              <a:spcBef>
                <a:spcPts val="1001"/>
              </a:spcBef>
              <a:spcAft>
                <a:spcPts val="1199"/>
              </a:spcAft>
              <a:tabLst>
                <a:tab pos="0" algn="l"/>
              </a:tabLst>
            </a:pPr>
            <a:r>
              <a:rPr lang="pl" sz="3200" b="1" u="none" strike="noStrike" dirty="0">
                <a:solidFill>
                  <a:schemeClr val="dk1"/>
                </a:solidFill>
                <a:effectLst/>
                <a:uFillTx/>
                <a:latin typeface="Arial"/>
              </a:rPr>
              <a:t>Część A - Ubezpieczenie szpitalne pomaga pokryć koszty</a:t>
            </a:r>
            <a:r>
              <a:rPr lang="pl" sz="3200" b="0" u="none" strike="noStrike" dirty="0">
                <a:solidFill>
                  <a:schemeClr val="dk1"/>
                </a:solidFill>
                <a:effectLst/>
                <a:uFillTx/>
                <a:latin typeface="Arial"/>
              </a:rPr>
              <a:t>:</a:t>
            </a:r>
            <a:endParaRPr lang="pl-PL" sz="3200" b="0" u="none" strike="noStrike" dirty="0">
              <a:solidFill>
                <a:srgbClr val="000000"/>
              </a:solidFill>
              <a:effectLst/>
              <a:uFillTx/>
              <a:latin typeface="Arial"/>
            </a:endParaRPr>
          </a:p>
          <a:p>
            <a:pPr marL="685800" lvl="1" indent="-228600" defTabSz="914400">
              <a:lnSpc>
                <a:spcPct val="90000"/>
              </a:lnSpc>
              <a:spcBef>
                <a:spcPts val="499"/>
              </a:spcBef>
              <a:spcAft>
                <a:spcPts val="499"/>
              </a:spcAft>
              <a:buClr>
                <a:srgbClr val="000000"/>
              </a:buClr>
              <a:buFont typeface="Wingdings" charset="2"/>
              <a:buChar char=""/>
              <a:tabLst>
                <a:tab pos="0" algn="l"/>
              </a:tabLst>
            </a:pPr>
            <a:r>
              <a:rPr lang="pl" sz="2900" b="0" u="none" strike="noStrike" dirty="0">
                <a:solidFill>
                  <a:schemeClr val="dk1"/>
                </a:solidFill>
                <a:effectLst/>
                <a:uFillTx/>
                <a:latin typeface="Calibri"/>
              </a:rPr>
              <a:t>Opieki szpitalnej</a:t>
            </a:r>
            <a:endParaRPr lang="pl-PL" sz="2900" b="0" u="none" strike="noStrike" dirty="0">
              <a:solidFill>
                <a:srgbClr val="000000"/>
              </a:solidFill>
              <a:effectLst/>
              <a:uFillTx/>
              <a:latin typeface="Arial"/>
            </a:endParaRPr>
          </a:p>
          <a:p>
            <a:pPr marL="1143000" lvl="2" indent="-228600" defTabSz="914400">
              <a:lnSpc>
                <a:spcPct val="90000"/>
              </a:lnSpc>
              <a:spcBef>
                <a:spcPts val="499"/>
              </a:spcBef>
              <a:spcAft>
                <a:spcPts val="499"/>
              </a:spcAft>
              <a:buClr>
                <a:srgbClr val="000000"/>
              </a:buClr>
              <a:buFont typeface="Wingdings" charset="2"/>
              <a:buChar char=""/>
              <a:tabLst>
                <a:tab pos="0" algn="l"/>
              </a:tabLst>
            </a:pPr>
            <a:r>
              <a:rPr lang="pl" sz="2900" b="0" u="none" strike="noStrike" dirty="0">
                <a:solidFill>
                  <a:schemeClr val="dk1"/>
                </a:solidFill>
                <a:effectLst/>
                <a:uFillTx/>
                <a:latin typeface="Calibri"/>
              </a:rPr>
              <a:t>Pokoju półprywatnego, posiłków, ogólnej opieki pielęgniarskiej, innych usług szpitalnych i zaopatrzenia. Obejmuje stacjonarne placówki rehabilitacyjne i stacjonarną opiekę psychiatryczną w szpitalu psychiatrycznym (dożywotni limit wynosi 190 dni).</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Opiekę stacjonarną w wykwalifikowanej placówce opiekuńczej (SNF) </a:t>
            </a:r>
            <a:br>
              <a:rPr sz="2900" dirty="0"/>
            </a:br>
            <a:r>
              <a:rPr lang="pl" sz="2900" b="0" u="none" strike="noStrike" dirty="0">
                <a:solidFill>
                  <a:schemeClr val="dk1"/>
                </a:solidFill>
                <a:effectLst/>
                <a:uFillTx/>
                <a:latin typeface="Calibri"/>
              </a:rPr>
              <a:t>(Po powiązanym 3-dniowym pobycie w szpitalu)</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Transfuzji krwi (w szpitalu)</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Domowej opieki zdrowotnej</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Opieki w hospicjum</a:t>
            </a:r>
            <a:br>
              <a:rPr sz="2900" dirty="0"/>
            </a:br>
            <a:r>
              <a:rPr lang="en-US" sz="2900" b="0" u="none" strike="noStrike" dirty="0">
                <a:solidFill>
                  <a:schemeClr val="dk1"/>
                </a:solidFill>
                <a:effectLst/>
                <a:uFillTx/>
                <a:latin typeface="Calibri"/>
              </a:rPr>
              <a:t> </a:t>
            </a:r>
            <a:endParaRPr lang="pl-PL" sz="2900" b="0" u="none" strike="noStrike" dirty="0">
              <a:solidFill>
                <a:srgbClr val="000000"/>
              </a:solidFill>
              <a:effectLst/>
              <a:uFillTx/>
              <a:latin typeface="Arial"/>
            </a:endParaRPr>
          </a:p>
          <a:p>
            <a:pPr defTabSz="914400">
              <a:lnSpc>
                <a:spcPct val="90000"/>
              </a:lnSpc>
              <a:spcBef>
                <a:spcPts val="1001"/>
              </a:spcBef>
              <a:tabLst>
                <a:tab pos="0" algn="l"/>
              </a:tabLst>
            </a:pPr>
            <a:r>
              <a:rPr lang="pl" sz="2900" b="1" u="none" strike="noStrike" dirty="0">
                <a:solidFill>
                  <a:schemeClr val="dk1"/>
                </a:solidFill>
                <a:effectLst/>
                <a:uFillTx/>
                <a:latin typeface="Arial"/>
              </a:rPr>
              <a:t>Co nie jest objęte ubezpieczeniem?</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Prywatna opieka pielęgniarska</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Pokój prywatny (o ile nie jest to konieczne z medycznego punktu widzenia)</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Telewizor i telefon w pokoju (jeśli za te usługi pobierana jest oddzielna opłata)</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Artykuły higieny osobistej, takie jak maszynki do golenia, skarpetki itp.</a:t>
            </a:r>
            <a:endParaRPr lang="pl-PL" sz="2900" b="0" u="none" strike="noStrike" dirty="0">
              <a:solidFill>
                <a:srgbClr val="000000"/>
              </a:solidFill>
              <a:effectLst/>
              <a:uFillTx/>
              <a:latin typeface="Arial"/>
            </a:endParaRPr>
          </a:p>
          <a:p>
            <a:pPr marL="685800" lvl="1" indent="-228600" defTabSz="914400">
              <a:lnSpc>
                <a:spcPct val="90000"/>
              </a:lnSpc>
              <a:spcBef>
                <a:spcPts val="499"/>
              </a:spcBef>
              <a:buClr>
                <a:srgbClr val="000000"/>
              </a:buClr>
              <a:buFont typeface="Wingdings" charset="2"/>
              <a:buChar char=""/>
              <a:tabLst>
                <a:tab pos="0" algn="l"/>
              </a:tabLst>
            </a:pPr>
            <a:r>
              <a:rPr lang="pl" sz="2900" b="0" u="none" strike="noStrike" dirty="0">
                <a:solidFill>
                  <a:schemeClr val="dk1"/>
                </a:solidFill>
                <a:effectLst/>
                <a:uFillTx/>
                <a:latin typeface="Calibri"/>
              </a:rPr>
              <a:t>Opieka niewykwalifikowana w SNF </a:t>
            </a:r>
            <a:endParaRPr lang="pl-PL" sz="2900" b="0" u="none" strike="noStrike" dirty="0">
              <a:solidFill>
                <a:srgbClr val="000000"/>
              </a:solidFill>
              <a:effectLst/>
              <a:uFillTx/>
              <a:latin typeface="Arial"/>
            </a:endParaRPr>
          </a:p>
          <a:p>
            <a:pPr defTabSz="914400">
              <a:lnSpc>
                <a:spcPct val="90000"/>
              </a:lnSpc>
              <a:spcBef>
                <a:spcPts val="499"/>
              </a:spcBef>
              <a:tabLst>
                <a:tab pos="0" algn="l"/>
              </a:tabLst>
            </a:pPr>
            <a:endParaRPr lang="pl-PL" sz="1800" b="0" u="none" strike="noStrike" dirty="0">
              <a:solidFill>
                <a:srgbClr val="000000"/>
              </a:solidFill>
              <a:effectLst/>
              <a:uFillTx/>
              <a:latin typeface="Arial"/>
            </a:endParaRPr>
          </a:p>
          <a:p>
            <a:pPr defTabSz="914400">
              <a:lnSpc>
                <a:spcPct val="90000"/>
              </a:lnSpc>
              <a:spcBef>
                <a:spcPts val="499"/>
              </a:spcBef>
              <a:tabLst>
                <a:tab pos="0" algn="l"/>
              </a:tabLst>
            </a:pPr>
            <a:endParaRPr lang="pl-PL" sz="2400" b="0" u="none" strike="noStrike" dirty="0">
              <a:solidFill>
                <a:srgbClr val="000000"/>
              </a:solidFill>
              <a:effectLst/>
              <a:uFillTx/>
              <a:latin typeface="Arial"/>
            </a:endParaRPr>
          </a:p>
        </p:txBody>
      </p:sp>
      <p:pic>
        <p:nvPicPr>
          <p:cNvPr id="145" name="Picture 7"/>
          <p:cNvPicPr/>
          <p:nvPr/>
        </p:nvPicPr>
        <p:blipFill>
          <a:blip r:embed="rId3"/>
          <a:stretch/>
        </p:blipFill>
        <p:spPr>
          <a:xfrm>
            <a:off x="675360" y="1853640"/>
            <a:ext cx="1271880" cy="703080"/>
          </a:xfrm>
          <a:prstGeom prst="rect">
            <a:avLst/>
          </a:prstGeom>
          <a:noFill/>
          <a:ln w="0">
            <a:solidFill>
              <a:srgbClr val="FFFFFF"/>
            </a:solidFill>
          </a:ln>
        </p:spPr>
      </p:pic>
      <p:sp>
        <p:nvSpPr>
          <p:cNvPr id="146" name="TextBox 8"/>
          <p:cNvSpPr/>
          <p:nvPr/>
        </p:nvSpPr>
        <p:spPr>
          <a:xfrm>
            <a:off x="550800" y="2557440"/>
            <a:ext cx="1521000" cy="1130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chemeClr val="dk2"/>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chemeClr val="dk2"/>
                </a:solidFill>
                <a:effectLst/>
                <a:uFillTx/>
                <a:latin typeface="Calibri"/>
              </a:rPr>
              <a:t>Ubezpieczenie szpitalne</a:t>
            </a:r>
            <a:endParaRPr lang="pl-PL" sz="1800" b="0" u="none" strike="noStrike">
              <a:solidFill>
                <a:srgbClr val="000000"/>
              </a:solidFill>
              <a:effectLst/>
              <a:uFillTx/>
              <a:latin typeface="Arial"/>
            </a:endParaRPr>
          </a:p>
          <a:p>
            <a:pPr algn="ctr" defTabSz="914400">
              <a:lnSpc>
                <a:spcPct val="100000"/>
              </a:lnSpc>
            </a:pPr>
            <a:endParaRPr lang="pl-PL" sz="135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5000"/>
    </mc:Choice>
    <mc:Fallback xmlns:p15="http://schemas.microsoft.com/office/powerpoint/2012/main" xmlns="">
      <p:transition spd="slow" advTm="4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Część A Medicare - koszty</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4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p:nvPr/>
        </p:nvSpPr>
        <p:spPr>
          <a:xfrm>
            <a:off x="2228040" y="1316880"/>
            <a:ext cx="9744480" cy="3387600"/>
          </a:xfrm>
          <a:prstGeom prst="rect">
            <a:avLst/>
          </a:prstGeom>
          <a:noFill/>
          <a:ln w="0">
            <a:noFill/>
          </a:ln>
        </p:spPr>
        <p:style>
          <a:lnRef idx="0">
            <a:scrgbClr r="0" g="0" b="0"/>
          </a:lnRef>
          <a:fillRef idx="0">
            <a:scrgbClr r="0" g="0" b="0"/>
          </a:fillRef>
          <a:effectRef idx="0">
            <a:scrgbClr r="0" g="0" b="0"/>
          </a:effectRef>
          <a:fontRef idx="minor"/>
        </p:style>
        <p:txBody>
          <a:bodyPr lIns="68760" tIns="34200" rIns="68760" bIns="34200" anchor="t">
            <a:noAutofit/>
          </a:bodyPr>
          <a:lstStyle/>
          <a:p>
            <a:pPr marL="265680" indent="-265680" defTabSz="685800">
              <a:lnSpc>
                <a:spcPct val="100000"/>
              </a:lnSpc>
              <a:spcBef>
                <a:spcPts val="601"/>
              </a:spcBef>
              <a:buClr>
                <a:srgbClr val="000000"/>
              </a:buClr>
              <a:buFont typeface="Wingdings" charset="2"/>
              <a:buChar char=""/>
            </a:pPr>
            <a:r>
              <a:rPr lang="pl" sz="2800" b="1" u="none" strike="noStrike">
                <a:solidFill>
                  <a:srgbClr val="000000"/>
                </a:solidFill>
                <a:effectLst/>
                <a:uFillTx/>
                <a:latin typeface="Calibri"/>
              </a:rPr>
              <a:t>Składka: </a:t>
            </a:r>
            <a:r>
              <a:rPr lang="pl" sz="2800" b="0" u="none" strike="noStrike">
                <a:solidFill>
                  <a:srgbClr val="000000"/>
                </a:solidFill>
                <a:effectLst/>
                <a:uFillTx/>
                <a:latin typeface="Calibri"/>
              </a:rPr>
              <a:t>Brak składek dla większości osób</a:t>
            </a:r>
            <a:endParaRPr lang="pl-PL" sz="2800" b="0" u="none" strike="noStrike">
              <a:solidFill>
                <a:srgbClr val="000000"/>
              </a:solidFill>
              <a:effectLst/>
              <a:uFillTx/>
              <a:latin typeface="Arial"/>
            </a:endParaRPr>
          </a:p>
          <a:p>
            <a:pPr marL="265680" indent="-265680" defTabSz="685800">
              <a:lnSpc>
                <a:spcPct val="100000"/>
              </a:lnSpc>
              <a:spcBef>
                <a:spcPts val="601"/>
              </a:spcBef>
              <a:buClr>
                <a:srgbClr val="000000"/>
              </a:buClr>
              <a:buFont typeface="Wingdings" charset="2"/>
              <a:buChar char=""/>
            </a:pPr>
            <a:r>
              <a:rPr lang="pl" sz="2800" b="1" u="none" strike="noStrike">
                <a:solidFill>
                  <a:srgbClr val="000000"/>
                </a:solidFill>
                <a:effectLst/>
                <a:uFillTx/>
                <a:latin typeface="Calibri"/>
              </a:rPr>
              <a:t>Udział własny </a:t>
            </a:r>
            <a:r>
              <a:rPr lang="pl" sz="2800" b="0" u="none" strike="noStrike">
                <a:solidFill>
                  <a:srgbClr val="000000"/>
                </a:solidFill>
                <a:effectLst/>
                <a:uFillTx/>
                <a:latin typeface="Calibri"/>
              </a:rPr>
              <a:t>za każdy okres świadczenia hospitalizacji</a:t>
            </a:r>
            <a:endParaRPr lang="pl-PL" sz="2800" b="0" u="none" strike="noStrike">
              <a:solidFill>
                <a:srgbClr val="000000"/>
              </a:solidFill>
              <a:effectLst/>
              <a:uFillTx/>
              <a:latin typeface="Arial"/>
            </a:endParaRPr>
          </a:p>
          <a:p>
            <a:pPr marL="265680" indent="-265680" defTabSz="685800">
              <a:lnSpc>
                <a:spcPct val="100000"/>
              </a:lnSpc>
              <a:spcBef>
                <a:spcPts val="601"/>
              </a:spcBef>
              <a:buClr>
                <a:srgbClr val="000000"/>
              </a:buClr>
              <a:buFont typeface="Wingdings" charset="2"/>
              <a:buChar char=""/>
            </a:pPr>
            <a:r>
              <a:rPr lang="pl" sz="2800" b="1" u="none" strike="noStrike">
                <a:solidFill>
                  <a:srgbClr val="000000"/>
                </a:solidFill>
                <a:effectLst/>
                <a:uFillTx/>
                <a:latin typeface="Calibri"/>
              </a:rPr>
              <a:t>Dopłaty</a:t>
            </a:r>
            <a:r>
              <a:rPr lang="pl" sz="2800" b="0" u="none" strike="noStrike">
                <a:solidFill>
                  <a:srgbClr val="000000"/>
                </a:solidFill>
                <a:effectLst/>
                <a:uFillTx/>
                <a:latin typeface="Calibri"/>
              </a:rPr>
              <a:t> </a:t>
            </a:r>
            <a:endParaRPr lang="pl-PL" sz="2800" b="0" u="none" strike="noStrike">
              <a:solidFill>
                <a:srgbClr val="000000"/>
              </a:solidFill>
              <a:effectLst/>
              <a:uFillTx/>
              <a:latin typeface="Arial"/>
            </a:endParaRPr>
          </a:p>
          <a:p>
            <a:pPr marL="468000" lvl="1" indent="-171360" defTabSz="685800">
              <a:lnSpc>
                <a:spcPct val="100000"/>
              </a:lnSpc>
              <a:spcBef>
                <a:spcPts val="601"/>
              </a:spcBef>
              <a:buClr>
                <a:srgbClr val="000000"/>
              </a:buClr>
              <a:buFont typeface="Arial"/>
              <a:buChar char="•"/>
            </a:pPr>
            <a:r>
              <a:rPr lang="pl" sz="2400" b="1" u="none" strike="noStrike">
                <a:solidFill>
                  <a:srgbClr val="000000"/>
                </a:solidFill>
                <a:effectLst/>
                <a:uFillTx/>
                <a:latin typeface="Calibri"/>
              </a:rPr>
              <a:t>Pacjent hospitalizowany</a:t>
            </a:r>
            <a:r>
              <a:rPr lang="pl" sz="2400" b="0" u="none" strike="noStrike">
                <a:solidFill>
                  <a:srgbClr val="000000"/>
                </a:solidFill>
                <a:effectLst/>
                <a:uFillTx/>
                <a:latin typeface="Calibri"/>
              </a:rPr>
              <a:t>: ustalona kwota za określone dni</a:t>
            </a:r>
            <a:endParaRPr lang="pl-PL" sz="2400" b="0" u="none" strike="noStrike">
              <a:solidFill>
                <a:srgbClr val="000000"/>
              </a:solidFill>
              <a:effectLst/>
              <a:uFillTx/>
              <a:latin typeface="Arial"/>
            </a:endParaRPr>
          </a:p>
          <a:p>
            <a:pPr marL="468000" lvl="1" indent="-171360" defTabSz="685800">
              <a:lnSpc>
                <a:spcPct val="100000"/>
              </a:lnSpc>
              <a:spcBef>
                <a:spcPts val="601"/>
              </a:spcBef>
              <a:buClr>
                <a:srgbClr val="000000"/>
              </a:buClr>
              <a:buFont typeface="Arial"/>
              <a:buChar char="•"/>
            </a:pPr>
            <a:r>
              <a:rPr lang="pl" sz="2400" b="1" u="none" strike="noStrike">
                <a:solidFill>
                  <a:srgbClr val="000000"/>
                </a:solidFill>
                <a:effectLst/>
                <a:uFillTx/>
                <a:latin typeface="Calibri"/>
              </a:rPr>
              <a:t>Wykwalifikowana placówka opiekuńcza</a:t>
            </a:r>
            <a:r>
              <a:rPr lang="pl" sz="2400" b="0" u="none" strike="noStrike">
                <a:solidFill>
                  <a:srgbClr val="000000"/>
                </a:solidFill>
                <a:effectLst/>
                <a:uFillTx/>
                <a:latin typeface="Calibri"/>
              </a:rPr>
              <a:t>: ustalona kwota za określone dni</a:t>
            </a:r>
            <a:endParaRPr lang="pl-PL" sz="2400" b="0" u="none" strike="noStrike">
              <a:solidFill>
                <a:srgbClr val="000000"/>
              </a:solidFill>
              <a:effectLst/>
              <a:uFillTx/>
              <a:latin typeface="Arial"/>
            </a:endParaRPr>
          </a:p>
          <a:p>
            <a:pPr marL="468000" lvl="1" indent="-171360" defTabSz="685800">
              <a:lnSpc>
                <a:spcPct val="100000"/>
              </a:lnSpc>
              <a:spcBef>
                <a:spcPts val="601"/>
              </a:spcBef>
              <a:buClr>
                <a:srgbClr val="000000"/>
              </a:buClr>
              <a:buFont typeface="Arial"/>
              <a:buChar char="•"/>
            </a:pPr>
            <a:r>
              <a:rPr lang="pl" sz="2400" b="1" u="none" strike="noStrike">
                <a:solidFill>
                  <a:srgbClr val="000000"/>
                </a:solidFill>
                <a:effectLst/>
                <a:uFillTx/>
                <a:latin typeface="Calibri"/>
              </a:rPr>
              <a:t>Domowa opieka zdrowotna</a:t>
            </a:r>
            <a:r>
              <a:rPr lang="pl" sz="2400" b="0" u="none" strike="noStrike">
                <a:solidFill>
                  <a:srgbClr val="000000"/>
                </a:solidFill>
                <a:effectLst/>
                <a:uFillTx/>
                <a:latin typeface="Calibri"/>
              </a:rPr>
              <a:t>: brak kosztów usług objętych ubezpieczeniem</a:t>
            </a:r>
            <a:endParaRPr lang="pl-PL" sz="2400" b="0" u="none" strike="noStrike">
              <a:solidFill>
                <a:srgbClr val="000000"/>
              </a:solidFill>
              <a:effectLst/>
              <a:uFillTx/>
              <a:latin typeface="Arial"/>
            </a:endParaRPr>
          </a:p>
          <a:p>
            <a:pPr marL="468000" lvl="1" indent="-171360" defTabSz="685800">
              <a:lnSpc>
                <a:spcPct val="100000"/>
              </a:lnSpc>
              <a:spcBef>
                <a:spcPts val="601"/>
              </a:spcBef>
              <a:buClr>
                <a:srgbClr val="000000"/>
              </a:buClr>
              <a:buFont typeface="Arial"/>
              <a:buChar char="•"/>
            </a:pPr>
            <a:r>
              <a:rPr lang="pl" sz="2400" b="1" u="none" strike="noStrike">
                <a:solidFill>
                  <a:srgbClr val="000000"/>
                </a:solidFill>
                <a:effectLst/>
                <a:uFillTx/>
                <a:latin typeface="Calibri"/>
              </a:rPr>
              <a:t>Opieka hospicyjna: </a:t>
            </a:r>
            <a:r>
              <a:rPr lang="pl" sz="2400" b="0" u="none" strike="noStrike">
                <a:solidFill>
                  <a:srgbClr val="000000"/>
                </a:solidFill>
                <a:effectLst/>
                <a:uFillTx/>
                <a:latin typeface="Calibri"/>
              </a:rPr>
              <a:t>brak kosztów usług objętych ubezpieczeniem</a:t>
            </a:r>
            <a:endParaRPr lang="pl-PL" sz="2400" b="0" u="none" strike="noStrike">
              <a:solidFill>
                <a:srgbClr val="000000"/>
              </a:solidFill>
              <a:effectLst/>
              <a:uFillTx/>
              <a:latin typeface="Arial"/>
            </a:endParaRPr>
          </a:p>
          <a:p>
            <a:pPr marL="265680" indent="-265680" defTabSz="685800">
              <a:lnSpc>
                <a:spcPct val="100000"/>
              </a:lnSpc>
              <a:spcBef>
                <a:spcPts val="601"/>
              </a:spcBef>
              <a:buClr>
                <a:srgbClr val="000000"/>
              </a:buClr>
              <a:buFont typeface="Wingdings" charset="2"/>
              <a:buChar char=""/>
            </a:pPr>
            <a:r>
              <a:rPr lang="pl" sz="2800" b="1" u="none" strike="noStrike">
                <a:solidFill>
                  <a:srgbClr val="000000"/>
                </a:solidFill>
                <a:effectLst/>
                <a:uFillTx/>
                <a:latin typeface="Calibri"/>
              </a:rPr>
              <a:t>Maksymalna kwota wydatków bieżących: </a:t>
            </a:r>
            <a:r>
              <a:rPr lang="pl" sz="2800" b="0" u="none" strike="noStrike">
                <a:solidFill>
                  <a:srgbClr val="000000"/>
                </a:solidFill>
                <a:effectLst/>
                <a:uFillTx/>
                <a:latin typeface="Calibri"/>
              </a:rPr>
              <a:t>Brak w Original Medicare</a:t>
            </a:r>
            <a:endParaRPr lang="pl-PL" sz="2800" b="0" u="none" strike="noStrike">
              <a:solidFill>
                <a:srgbClr val="000000"/>
              </a:solidFill>
              <a:effectLst/>
              <a:uFillTx/>
              <a:latin typeface="Arial"/>
            </a:endParaRPr>
          </a:p>
          <a:p>
            <a:pPr defTabSz="685800">
              <a:lnSpc>
                <a:spcPct val="100000"/>
              </a:lnSpc>
              <a:spcBef>
                <a:spcPts val="601"/>
              </a:spcBef>
              <a:tabLst>
                <a:tab pos="0" algn="l"/>
              </a:tabLst>
            </a:pPr>
            <a:endParaRPr lang="pl-PL" sz="1600" b="0" u="none" strike="noStrike">
              <a:solidFill>
                <a:srgbClr val="000000"/>
              </a:solidFill>
              <a:effectLst/>
              <a:uFillTx/>
              <a:latin typeface="Arial"/>
            </a:endParaRPr>
          </a:p>
        </p:txBody>
      </p:sp>
      <p:pic>
        <p:nvPicPr>
          <p:cNvPr id="149" name="Picture 7"/>
          <p:cNvPicPr/>
          <p:nvPr/>
        </p:nvPicPr>
        <p:blipFill>
          <a:blip r:embed="rId3"/>
          <a:stretch/>
        </p:blipFill>
        <p:spPr>
          <a:xfrm>
            <a:off x="706680" y="1841760"/>
            <a:ext cx="1271880" cy="703080"/>
          </a:xfrm>
          <a:prstGeom prst="rect">
            <a:avLst/>
          </a:prstGeom>
          <a:noFill/>
          <a:ln w="0">
            <a:solidFill>
              <a:srgbClr val="FFFFFF"/>
            </a:solidFill>
          </a:ln>
        </p:spPr>
      </p:pic>
      <p:sp>
        <p:nvSpPr>
          <p:cNvPr id="150" name="TextBox 8"/>
          <p:cNvSpPr/>
          <p:nvPr/>
        </p:nvSpPr>
        <p:spPr>
          <a:xfrm>
            <a:off x="582120" y="2545200"/>
            <a:ext cx="1521000" cy="119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chemeClr val="dk2"/>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chemeClr val="dk2"/>
                </a:solidFill>
                <a:effectLst/>
                <a:uFillTx/>
                <a:latin typeface="Calibri"/>
              </a:rPr>
              <a:t>Ubezpieczenie szpitalne</a:t>
            </a:r>
            <a:endParaRPr lang="pl-PL" sz="1800" b="0" u="none" strike="noStrike">
              <a:solidFill>
                <a:srgbClr val="000000"/>
              </a:solidFill>
              <a:effectLst/>
              <a:uFillTx/>
              <a:latin typeface="Arial"/>
            </a:endParaRPr>
          </a:p>
          <a:p>
            <a:pPr algn="ctr" defTabSz="914400">
              <a:lnSpc>
                <a:spcPct val="100000"/>
              </a:lnSpc>
            </a:pPr>
            <a:endParaRPr lang="pl-PL" sz="1800" b="0" u="none" strike="noStrike">
              <a:solidFill>
                <a:srgbClr val="000000"/>
              </a:solidFill>
              <a:effectLst/>
              <a:uFillTx/>
              <a:latin typeface="Arial"/>
            </a:endParaRPr>
          </a:p>
        </p:txBody>
      </p:sp>
      <p:sp>
        <p:nvSpPr>
          <p:cNvPr id="151" name="PlaceHolder 1"/>
          <p:cNvSpPr>
            <a:spLocks noGrp="1"/>
          </p:cNvSpPr>
          <p:nvPr>
            <p:ph type="sldNum" idx="4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EA39FA5E-7DCE-433D-9163-1588DE89A8E2}" type="slidenum">
              <a:rPr lang="en-US" sz="1200" b="0" u="none" strike="noStrike">
                <a:solidFill>
                  <a:schemeClr val="dk1">
                    <a:tint val="75000"/>
                  </a:schemeClr>
                </a:solidFill>
                <a:effectLst/>
                <a:uFillTx/>
                <a:latin typeface="Calibri"/>
              </a:rPr>
              <a:t>18</a:t>
            </a:fld>
            <a:endParaRPr lang="pl-PL" sz="1200" b="0" u="none" strike="noStrike">
              <a:solidFill>
                <a:srgbClr val="000000"/>
              </a:solidFill>
              <a:effectLst/>
              <a:uFillTx/>
              <a:latin typeface="Times New Roman"/>
            </a:endParaRPr>
          </a:p>
        </p:txBody>
      </p:sp>
      <p:sp>
        <p:nvSpPr>
          <p:cNvPr id="152" name="Rectangle: Rounded Corners 1"/>
          <p:cNvSpPr/>
          <p:nvPr/>
        </p:nvSpPr>
        <p:spPr>
          <a:xfrm>
            <a:off x="3209400" y="5817600"/>
            <a:ext cx="6772680" cy="90324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200" b="0" u="none" strike="noStrike">
                <a:solidFill>
                  <a:schemeClr val="lt1"/>
                </a:solidFill>
                <a:effectLst/>
                <a:uFillTx/>
                <a:latin typeface="Calibri"/>
              </a:rPr>
              <a:t>Koszty zmieniają się każdego roku. </a:t>
            </a:r>
            <a:br>
              <a:rPr sz="2200"/>
            </a:br>
            <a:r>
              <a:rPr lang="pl" sz="2200" b="1" u="none" strike="noStrike">
                <a:solidFill>
                  <a:schemeClr val="lt1"/>
                </a:solidFill>
                <a:effectLst/>
                <a:uFillTx/>
                <a:latin typeface="Calibri"/>
              </a:rPr>
              <a:t>Aktualne koszty można znaleźć na stronie </a:t>
            </a:r>
            <a:r>
              <a:rPr lang="pl" sz="2200" b="1" u="sng" strike="noStrike">
                <a:solidFill>
                  <a:schemeClr val="lt1"/>
                </a:solidFill>
                <a:effectLst/>
                <a:uFillTx/>
                <a:latin typeface="Calibri"/>
                <a:hlinkClick r:id="rId4"/>
              </a:rPr>
              <a:t>medicare.gov</a:t>
            </a:r>
            <a:r>
              <a:rPr lang="pl" sz="2200" b="1" u="none" strike="noStrike">
                <a:solidFill>
                  <a:schemeClr val="lt1"/>
                </a:solidFill>
                <a:effectLst/>
                <a:uFillTx/>
                <a:latin typeface="Calibri"/>
              </a:rPr>
              <a:t>.</a:t>
            </a:r>
            <a:endParaRPr lang="pl-PL" sz="22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26000"/>
    </mc:Choice>
    <mc:Fallback xmlns:p15="http://schemas.microsoft.com/office/powerpoint/2012/main" xmlns="">
      <p:transition spd="slow" advTm="12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Część A Medicare - koszty</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154" name="Picture 7"/>
          <p:cNvPicPr/>
          <p:nvPr/>
        </p:nvPicPr>
        <p:blipFill>
          <a:blip r:embed="rId3"/>
          <a:stretch/>
        </p:blipFill>
        <p:spPr>
          <a:xfrm>
            <a:off x="624600" y="1725120"/>
            <a:ext cx="1271880" cy="703080"/>
          </a:xfrm>
          <a:prstGeom prst="rect">
            <a:avLst/>
          </a:prstGeom>
          <a:noFill/>
          <a:ln w="0">
            <a:solidFill>
              <a:srgbClr val="FFFFFF"/>
            </a:solidFill>
          </a:ln>
        </p:spPr>
      </p:pic>
      <p:graphicFrame>
        <p:nvGraphicFramePr>
          <p:cNvPr id="155" name="Content Placeholder 3"/>
          <p:cNvGraphicFramePr/>
          <p:nvPr/>
        </p:nvGraphicFramePr>
        <p:xfrm>
          <a:off x="2409120" y="2601360"/>
          <a:ext cx="8659080" cy="3412560"/>
        </p:xfrm>
        <a:graphic>
          <a:graphicData uri="http://schemas.openxmlformats.org/drawingml/2006/table">
            <a:tbl>
              <a:tblPr/>
              <a:tblGrid>
                <a:gridCol w="1996560">
                  <a:extLst>
                    <a:ext uri="{9D8B030D-6E8A-4147-A177-3AD203B41FA5}">
                      <a16:colId xmlns:a16="http://schemas.microsoft.com/office/drawing/2014/main" val="20000"/>
                    </a:ext>
                  </a:extLst>
                </a:gridCol>
                <a:gridCol w="3206880">
                  <a:extLst>
                    <a:ext uri="{9D8B030D-6E8A-4147-A177-3AD203B41FA5}">
                      <a16:colId xmlns:a16="http://schemas.microsoft.com/office/drawing/2014/main" val="20001"/>
                    </a:ext>
                  </a:extLst>
                </a:gridCol>
                <a:gridCol w="3455640">
                  <a:extLst>
                    <a:ext uri="{9D8B030D-6E8A-4147-A177-3AD203B41FA5}">
                      <a16:colId xmlns:a16="http://schemas.microsoft.com/office/drawing/2014/main" val="20002"/>
                    </a:ext>
                  </a:extLst>
                </a:gridCol>
              </a:tblGrid>
              <a:tr h="569520">
                <a:tc>
                  <a:txBody>
                    <a:bodyPr/>
                    <a:lstStyle/>
                    <a:p>
                      <a:pPr defTabSz="914400">
                        <a:lnSpc>
                          <a:spcPct val="100000"/>
                        </a:lnSpc>
                      </a:pPr>
                      <a:r>
                        <a:rPr lang="pl" sz="2800" b="1" u="none" strike="noStrike">
                          <a:solidFill>
                            <a:schemeClr val="dk1"/>
                          </a:solidFill>
                          <a:effectLst/>
                          <a:uFillTx/>
                          <a:latin typeface="Calibri"/>
                        </a:rPr>
                        <a:t>Ilość dni</a:t>
                      </a:r>
                      <a:endParaRPr lang="pl-PL" sz="2800" b="0" u="none" strike="noStrike">
                        <a:solidFill>
                          <a:srgbClr val="000000"/>
                        </a:solidFill>
                        <a:effectLst/>
                        <a:uFillTx/>
                        <a:latin typeface="Arial"/>
                      </a:endParaRPr>
                    </a:p>
                  </a:txBody>
                  <a:tcPr marL="137160" marR="137160">
                    <a:lnL>
                      <a:noFill/>
                    </a:lnL>
                    <a:lnR>
                      <a:noFill/>
                    </a:lnR>
                    <a:lnT w="12240">
                      <a:solidFill>
                        <a:srgbClr val="4472C4"/>
                      </a:solidFill>
                      <a:prstDash val="solid"/>
                    </a:lnT>
                    <a:lnB w="12240">
                      <a:solidFill>
                        <a:srgbClr val="4472C4"/>
                      </a:solidFill>
                      <a:prstDash val="solid"/>
                    </a:lnB>
                    <a:noFill/>
                  </a:tcPr>
                </a:tc>
                <a:tc>
                  <a:txBody>
                    <a:bodyPr/>
                    <a:lstStyle/>
                    <a:p>
                      <a:pPr defTabSz="914400">
                        <a:lnSpc>
                          <a:spcPct val="100000"/>
                        </a:lnSpc>
                      </a:pPr>
                      <a:r>
                        <a:rPr lang="pl" sz="2800" b="1" u="none" strike="noStrike">
                          <a:solidFill>
                            <a:schemeClr val="dk1"/>
                          </a:solidFill>
                          <a:effectLst/>
                          <a:uFillTx/>
                          <a:latin typeface="Calibri"/>
                        </a:rPr>
                        <a:t>Medicare płaci</a:t>
                      </a:r>
                      <a:endParaRPr lang="pl-PL" sz="2800" b="0" u="none" strike="noStrike">
                        <a:solidFill>
                          <a:srgbClr val="000000"/>
                        </a:solidFill>
                        <a:effectLst/>
                        <a:uFillTx/>
                        <a:latin typeface="Arial"/>
                      </a:endParaRPr>
                    </a:p>
                  </a:txBody>
                  <a:tcPr marL="137160" marR="137160">
                    <a:lnL>
                      <a:noFill/>
                    </a:lnL>
                    <a:lnR>
                      <a:noFill/>
                    </a:lnR>
                    <a:lnT w="12240">
                      <a:solidFill>
                        <a:srgbClr val="4472C4"/>
                      </a:solidFill>
                      <a:prstDash val="solid"/>
                    </a:lnT>
                    <a:lnB w="12240">
                      <a:solidFill>
                        <a:srgbClr val="4472C4"/>
                      </a:solidFill>
                      <a:prstDash val="solid"/>
                    </a:lnB>
                    <a:noFill/>
                  </a:tcPr>
                </a:tc>
                <a:tc>
                  <a:txBody>
                    <a:bodyPr/>
                    <a:lstStyle/>
                    <a:p>
                      <a:pPr defTabSz="914400">
                        <a:lnSpc>
                          <a:spcPct val="100000"/>
                        </a:lnSpc>
                      </a:pPr>
                      <a:r>
                        <a:rPr lang="pl" sz="2800" b="1" u="none" strike="noStrike">
                          <a:solidFill>
                            <a:schemeClr val="dk1"/>
                          </a:solidFill>
                          <a:effectLst/>
                          <a:uFillTx/>
                          <a:latin typeface="Calibri"/>
                        </a:rPr>
                        <a:t>Ty płacisz</a:t>
                      </a:r>
                      <a:endParaRPr lang="pl-PL" sz="2800" b="0" u="none" strike="noStrike">
                        <a:solidFill>
                          <a:srgbClr val="000000"/>
                        </a:solidFill>
                        <a:effectLst/>
                        <a:uFillTx/>
                        <a:latin typeface="Arial"/>
                      </a:endParaRPr>
                    </a:p>
                  </a:txBody>
                  <a:tcPr marL="137160" marR="137160">
                    <a:lnL>
                      <a:noFill/>
                    </a:lnL>
                    <a:lnR>
                      <a:noFill/>
                    </a:lnR>
                    <a:lnT w="12240">
                      <a:solidFill>
                        <a:srgbClr val="4472C4"/>
                      </a:solidFill>
                      <a:prstDash val="solid"/>
                    </a:lnT>
                    <a:lnB w="12240">
                      <a:solidFill>
                        <a:srgbClr val="4472C4"/>
                      </a:solidFill>
                      <a:prstDash val="solid"/>
                    </a:lnB>
                    <a:noFill/>
                  </a:tcPr>
                </a:tc>
                <a:extLst>
                  <a:ext uri="{0D108BD9-81ED-4DB2-BD59-A6C34878D82A}">
                    <a16:rowId xmlns:a16="http://schemas.microsoft.com/office/drawing/2014/main" val="10000"/>
                  </a:ext>
                </a:extLst>
              </a:tr>
              <a:tr h="916560">
                <a:tc>
                  <a:txBody>
                    <a:bodyPr/>
                    <a:lstStyle/>
                    <a:p>
                      <a:pPr defTabSz="914400">
                        <a:lnSpc>
                          <a:spcPct val="100000"/>
                        </a:lnSpc>
                      </a:pPr>
                      <a:r>
                        <a:rPr lang="pl" sz="2800" b="0" u="none" strike="noStrike">
                          <a:solidFill>
                            <a:schemeClr val="dk1"/>
                          </a:solidFill>
                          <a:effectLst/>
                          <a:uFillTx/>
                          <a:latin typeface="Calibri"/>
                        </a:rPr>
                        <a:t>1-60</a:t>
                      </a:r>
                      <a:endParaRPr lang="pl-PL" sz="28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tc>
                  <a:txBody>
                    <a:bodyPr/>
                    <a:lstStyle/>
                    <a:p>
                      <a:pPr defTabSz="914400">
                        <a:lnSpc>
                          <a:spcPct val="100000"/>
                        </a:lnSpc>
                      </a:pPr>
                      <a:r>
                        <a:rPr lang="pl" sz="2800" b="0" u="none" strike="noStrike">
                          <a:solidFill>
                            <a:schemeClr val="dk1"/>
                          </a:solidFill>
                          <a:effectLst/>
                          <a:uFillTx/>
                          <a:latin typeface="Calibri"/>
                        </a:rPr>
                        <a:t>Pozostała część kosztów</a:t>
                      </a:r>
                      <a:endParaRPr lang="pl-PL" sz="28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tc>
                  <a:txBody>
                    <a:bodyPr/>
                    <a:lstStyle/>
                    <a:p>
                      <a:pPr defTabSz="914400">
                        <a:lnSpc>
                          <a:spcPct val="100000"/>
                        </a:lnSpc>
                      </a:pPr>
                      <a:r>
                        <a:rPr lang="pl" sz="2800" b="0" u="sng" strike="noStrike">
                          <a:solidFill>
                            <a:schemeClr val="dk1"/>
                          </a:solidFill>
                          <a:effectLst/>
                          <a:uFillTx/>
                          <a:latin typeface="Calibri"/>
                          <a:hlinkClick r:id="rId4"/>
                        </a:rPr>
                        <a:t>Udział własny w części A</a:t>
                      </a:r>
                      <a:endParaRPr lang="pl-PL" sz="28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extLst>
                  <a:ext uri="{0D108BD9-81ED-4DB2-BD59-A6C34878D82A}">
                    <a16:rowId xmlns:a16="http://schemas.microsoft.com/office/drawing/2014/main" val="10001"/>
                  </a:ext>
                </a:extLst>
              </a:tr>
              <a:tr h="953280">
                <a:tc>
                  <a:txBody>
                    <a:bodyPr/>
                    <a:lstStyle/>
                    <a:p>
                      <a:pPr defTabSz="914400">
                        <a:lnSpc>
                          <a:spcPct val="100000"/>
                        </a:lnSpc>
                      </a:pPr>
                      <a:r>
                        <a:rPr lang="pl" sz="2800" b="0" u="none" strike="noStrike">
                          <a:solidFill>
                            <a:schemeClr val="dk1"/>
                          </a:solidFill>
                          <a:effectLst/>
                          <a:uFillTx/>
                          <a:latin typeface="Calibri"/>
                        </a:rPr>
                        <a:t>61-90</a:t>
                      </a:r>
                      <a:endParaRPr lang="pl-PL" sz="2800" b="0" u="none" strike="noStrike">
                        <a:solidFill>
                          <a:srgbClr val="000000"/>
                        </a:solidFill>
                        <a:effectLst/>
                        <a:uFillTx/>
                        <a:latin typeface="Arial"/>
                      </a:endParaRPr>
                    </a:p>
                  </a:txBody>
                  <a:tcPr marL="137160" marR="137160">
                    <a:lnL>
                      <a:noFill/>
                    </a:lnL>
                    <a:lnR>
                      <a:noFill/>
                    </a:lnR>
                    <a:lnT>
                      <a:noFill/>
                    </a:lnT>
                    <a:lnB>
                      <a:noFill/>
                    </a:lnB>
                    <a:noFill/>
                  </a:tcPr>
                </a:tc>
                <a:tc>
                  <a:txBody>
                    <a:bodyPr/>
                    <a:lstStyle/>
                    <a:p>
                      <a:pPr defTabSz="914400">
                        <a:lnSpc>
                          <a:spcPct val="100000"/>
                        </a:lnSpc>
                      </a:pPr>
                      <a:r>
                        <a:rPr lang="pl" sz="2800" b="0" u="none" strike="noStrike">
                          <a:solidFill>
                            <a:schemeClr val="dk1"/>
                          </a:solidFill>
                          <a:effectLst/>
                          <a:uFillTx/>
                          <a:latin typeface="Calibri"/>
                        </a:rPr>
                        <a:t>Pozostała część kosztów </a:t>
                      </a:r>
                      <a:endParaRPr lang="pl-PL" sz="2800" b="0" u="none" strike="noStrike">
                        <a:solidFill>
                          <a:srgbClr val="000000"/>
                        </a:solidFill>
                        <a:effectLst/>
                        <a:uFillTx/>
                        <a:latin typeface="Arial"/>
                      </a:endParaRPr>
                    </a:p>
                  </a:txBody>
                  <a:tcPr marL="137160" marR="137160">
                    <a:lnL>
                      <a:noFill/>
                    </a:lnL>
                    <a:lnR>
                      <a:noFill/>
                    </a:lnR>
                    <a:lnT>
                      <a:noFill/>
                    </a:lnT>
                    <a:lnB>
                      <a:noFill/>
                    </a:lnB>
                    <a:noFill/>
                  </a:tcPr>
                </a:tc>
                <a:tc>
                  <a:txBody>
                    <a:bodyPr/>
                    <a:lstStyle/>
                    <a:p>
                      <a:pPr defTabSz="914400">
                        <a:lnSpc>
                          <a:spcPct val="100000"/>
                        </a:lnSpc>
                      </a:pPr>
                      <a:r>
                        <a:rPr lang="pl" sz="2800" b="0" u="sng" strike="noStrike">
                          <a:solidFill>
                            <a:schemeClr val="dk1"/>
                          </a:solidFill>
                          <a:effectLst/>
                          <a:uFillTx/>
                          <a:latin typeface="Calibri"/>
                          <a:hlinkClick r:id="rId4"/>
                        </a:rPr>
                        <a:t>Dzienna dopłata</a:t>
                      </a:r>
                      <a:endParaRPr lang="pl-PL" sz="2800" b="0" u="none" strike="noStrike">
                        <a:solidFill>
                          <a:srgbClr val="000000"/>
                        </a:solidFill>
                        <a:effectLst/>
                        <a:uFillTx/>
                        <a:latin typeface="Arial"/>
                      </a:endParaRPr>
                    </a:p>
                  </a:txBody>
                  <a:tcPr marL="137160" marR="137160">
                    <a:lnL>
                      <a:noFill/>
                    </a:lnL>
                    <a:lnR>
                      <a:noFill/>
                    </a:lnR>
                    <a:lnT>
                      <a:noFill/>
                    </a:lnT>
                    <a:lnB>
                      <a:noFill/>
                    </a:lnB>
                    <a:noFill/>
                  </a:tcPr>
                </a:tc>
                <a:extLst>
                  <a:ext uri="{0D108BD9-81ED-4DB2-BD59-A6C34878D82A}">
                    <a16:rowId xmlns:a16="http://schemas.microsoft.com/office/drawing/2014/main" val="10002"/>
                  </a:ext>
                </a:extLst>
              </a:tr>
              <a:tr h="897120">
                <a:tc>
                  <a:txBody>
                    <a:bodyPr/>
                    <a:lstStyle/>
                    <a:p>
                      <a:pPr defTabSz="914400">
                        <a:lnSpc>
                          <a:spcPct val="100000"/>
                        </a:lnSpc>
                      </a:pPr>
                      <a:r>
                        <a:rPr lang="pl" sz="2800" b="0" u="none" strike="noStrike">
                          <a:solidFill>
                            <a:schemeClr val="dk1"/>
                          </a:solidFill>
                          <a:effectLst/>
                          <a:uFillTx/>
                          <a:latin typeface="Calibri"/>
                        </a:rPr>
                        <a:t>91-150</a:t>
                      </a:r>
                      <a:endParaRPr lang="pl-PL" sz="2800" b="0" u="none" strike="noStrike">
                        <a:solidFill>
                          <a:srgbClr val="FFFFFF"/>
                        </a:solidFill>
                        <a:effectLst/>
                        <a:uFillTx/>
                        <a:latin typeface="Arial"/>
                      </a:endParaRPr>
                    </a:p>
                  </a:txBody>
                  <a:tcPr marL="137160" marR="137160">
                    <a:lnL>
                      <a:noFill/>
                    </a:lnL>
                    <a:lnR>
                      <a:noFill/>
                    </a:lnR>
                    <a:lnT>
                      <a:noFill/>
                    </a:lnT>
                    <a:lnB w="12240">
                      <a:solidFill>
                        <a:srgbClr val="4472C4"/>
                      </a:solidFill>
                      <a:prstDash val="solid"/>
                    </a:lnB>
                    <a:solidFill>
                      <a:schemeClr val="accent1">
                        <a:alpha val="20000"/>
                      </a:schemeClr>
                    </a:solidFill>
                  </a:tcPr>
                </a:tc>
                <a:tc>
                  <a:txBody>
                    <a:bodyPr/>
                    <a:lstStyle/>
                    <a:p>
                      <a:pPr defTabSz="914400">
                        <a:lnSpc>
                          <a:spcPct val="100000"/>
                        </a:lnSpc>
                      </a:pPr>
                      <a:r>
                        <a:rPr lang="pl" sz="2800" b="0" u="none" strike="noStrike">
                          <a:solidFill>
                            <a:schemeClr val="dk1"/>
                          </a:solidFill>
                          <a:effectLst/>
                          <a:uFillTx/>
                          <a:latin typeface="Calibri"/>
                        </a:rPr>
                        <a:t>Pozostała część kosztów </a:t>
                      </a:r>
                      <a:endParaRPr lang="pl-PL" sz="2800" b="0" u="none" strike="noStrike">
                        <a:solidFill>
                          <a:srgbClr val="FFFFFF"/>
                        </a:solidFill>
                        <a:effectLst/>
                        <a:uFillTx/>
                        <a:latin typeface="Arial"/>
                      </a:endParaRPr>
                    </a:p>
                  </a:txBody>
                  <a:tcPr marL="137160" marR="137160">
                    <a:lnL>
                      <a:noFill/>
                    </a:lnL>
                    <a:lnR>
                      <a:noFill/>
                    </a:lnR>
                    <a:lnT>
                      <a:noFill/>
                    </a:lnT>
                    <a:lnB w="12240">
                      <a:solidFill>
                        <a:srgbClr val="4472C4"/>
                      </a:solidFill>
                      <a:prstDash val="solid"/>
                    </a:lnB>
                    <a:solidFill>
                      <a:schemeClr val="accent1">
                        <a:alpha val="20000"/>
                      </a:schemeClr>
                    </a:solidFill>
                  </a:tcPr>
                </a:tc>
                <a:tc>
                  <a:txBody>
                    <a:bodyPr/>
                    <a:lstStyle/>
                    <a:p>
                      <a:pPr defTabSz="914400">
                        <a:lnSpc>
                          <a:spcPct val="100000"/>
                        </a:lnSpc>
                      </a:pPr>
                      <a:r>
                        <a:rPr lang="pl" sz="2800" b="0" u="sng" strike="noStrike">
                          <a:solidFill>
                            <a:schemeClr val="dk1"/>
                          </a:solidFill>
                          <a:effectLst/>
                          <a:uFillTx/>
                          <a:latin typeface="Calibri"/>
                          <a:hlinkClick r:id="rId4"/>
                        </a:rPr>
                        <a:t>Dzienna opłata</a:t>
                      </a:r>
                      <a:endParaRPr lang="pl-PL" sz="2800" b="0" u="none" strike="noStrike">
                        <a:solidFill>
                          <a:srgbClr val="FFFFFF"/>
                        </a:solidFill>
                        <a:effectLst/>
                        <a:uFillTx/>
                        <a:latin typeface="Arial"/>
                      </a:endParaRPr>
                    </a:p>
                  </a:txBody>
                  <a:tcPr marL="137160" marR="137160">
                    <a:lnL>
                      <a:noFill/>
                    </a:lnL>
                    <a:lnR>
                      <a:noFill/>
                    </a:lnR>
                    <a:lnT>
                      <a:noFill/>
                    </a:lnT>
                    <a:lnB w="12240">
                      <a:solidFill>
                        <a:srgbClr val="4472C4"/>
                      </a:solidFill>
                      <a:prstDash val="solid"/>
                    </a:lnB>
                    <a:solidFill>
                      <a:schemeClr val="accent1">
                        <a:alpha val="20000"/>
                      </a:schemeClr>
                    </a:solidFill>
                  </a:tcPr>
                </a:tc>
                <a:extLst>
                  <a:ext uri="{0D108BD9-81ED-4DB2-BD59-A6C34878D82A}">
                    <a16:rowId xmlns:a16="http://schemas.microsoft.com/office/drawing/2014/main" val="10003"/>
                  </a:ext>
                </a:extLst>
              </a:tr>
            </a:tbl>
          </a:graphicData>
        </a:graphic>
      </p:graphicFrame>
      <p:sp>
        <p:nvSpPr>
          <p:cNvPr id="156" name="Rectangle 11"/>
          <p:cNvSpPr/>
          <p:nvPr/>
        </p:nvSpPr>
        <p:spPr>
          <a:xfrm>
            <a:off x="2409120" y="1753920"/>
            <a:ext cx="6890400" cy="64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3600" b="1" u="none" strike="noStrike">
                <a:solidFill>
                  <a:schemeClr val="dk1"/>
                </a:solidFill>
                <a:effectLst/>
                <a:uFillTx/>
                <a:latin typeface="Calibri"/>
              </a:rPr>
              <a:t>Dopłaty do opieki szpitalnej</a:t>
            </a:r>
            <a:endParaRPr lang="pl-PL" sz="3600" b="0" u="none" strike="noStrike">
              <a:solidFill>
                <a:srgbClr val="000000"/>
              </a:solidFill>
              <a:effectLst/>
              <a:uFillTx/>
              <a:latin typeface="Arial"/>
            </a:endParaRPr>
          </a:p>
        </p:txBody>
      </p:sp>
      <p:sp>
        <p:nvSpPr>
          <p:cNvPr id="157" name="PlaceHolder 1"/>
          <p:cNvSpPr>
            <a:spLocks noGrp="1"/>
          </p:cNvSpPr>
          <p:nvPr>
            <p:ph type="sldNum" idx="4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94761DB-2094-4E98-8B23-8ECA1381310B}" type="slidenum">
              <a:rPr lang="en-US" sz="1200" b="0" u="none" strike="noStrike">
                <a:solidFill>
                  <a:schemeClr val="dk1">
                    <a:tint val="75000"/>
                  </a:schemeClr>
                </a:solidFill>
                <a:effectLst/>
                <a:uFillTx/>
                <a:latin typeface="Calibri"/>
              </a:rPr>
              <a:t>19</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67000"/>
    </mc:Choice>
    <mc:Fallback xmlns:p15="http://schemas.microsoft.com/office/powerpoint/2012/main" xmlns="">
      <p:transition spd="slow" advTm="6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pl" sz="4400" b="0" u="none" strike="noStrike">
                <a:solidFill>
                  <a:schemeClr val="dk1"/>
                </a:solidFill>
                <a:effectLst/>
                <a:uFillTx/>
                <a:latin typeface="Calibri Light"/>
              </a:rPr>
              <a:t>Zastrzeżenie dotyczące finansowania z dotacji</a:t>
            </a:r>
            <a:endParaRPr lang="pl-PL" sz="4400" b="0" u="none" strike="noStrike">
              <a:solidFill>
                <a:schemeClr val="dk1"/>
              </a:solidFill>
              <a:effectLst/>
              <a:uFillTx/>
              <a:latin typeface="Calibri"/>
            </a:endParaRPr>
          </a:p>
        </p:txBody>
      </p:sp>
      <p:sp>
        <p:nvSpPr>
          <p:cNvPr id="70" name="Content Placeholder 2"/>
          <p:cNvSpPr/>
          <p:nvPr/>
        </p:nvSpPr>
        <p:spPr>
          <a:xfrm>
            <a:off x="1952280" y="2345400"/>
            <a:ext cx="8286840" cy="335592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anchor="ctr">
            <a:normAutofit lnSpcReduction="10000"/>
          </a:bodyPr>
          <a:lstStyle/>
          <a:p>
            <a:pPr algn="just" defTabSz="914400">
              <a:lnSpc>
                <a:spcPct val="90000"/>
              </a:lnSpc>
              <a:spcBef>
                <a:spcPts val="1001"/>
              </a:spcBef>
              <a:tabLst>
                <a:tab pos="0" algn="l"/>
              </a:tabLst>
            </a:pPr>
            <a:r>
              <a:rPr lang="pl" sz="2400" b="0" u="none" strike="noStrike">
                <a:solidFill>
                  <a:schemeClr val="lt1"/>
                </a:solidFill>
                <a:effectLst/>
                <a:uFillTx/>
                <a:latin typeface="Arial"/>
              </a:rPr>
              <a:t>Ten projekt jest wspierany przez Wisconsin Department of Health Services pomocą finansową, w całości lub w części, numer grantu 90SAPG0091, U.S. Administration for Community Living, Department of Health and Human Services, Washington, D.C. 20201. Grantobiorcy realizujący projekty sponsorowane przez rząd są zachęcani do swobodnego wyrażania swoich ustaleń i wniosków. Punkty widzenia lub opinie niekoniecznie odzwierciedlają oficjalną politykę ACL.</a:t>
            </a:r>
            <a:endParaRPr lang="pl-PL" sz="2400" b="0" u="none" strike="noStrike">
              <a:solidFill>
                <a:srgbClr val="FFFFFF"/>
              </a:solidFill>
              <a:effectLst/>
              <a:uFillTx/>
              <a:latin typeface="Arial"/>
            </a:endParaRPr>
          </a:p>
        </p:txBody>
      </p:sp>
      <p:sp>
        <p:nvSpPr>
          <p:cNvPr id="71" name="PlaceHolder 2"/>
          <p:cNvSpPr>
            <a:spLocks noGrp="1"/>
          </p:cNvSpPr>
          <p:nvPr>
            <p:ph type="sldNum" idx="3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DDA5A71-07D7-42AC-A243-7D9AE337901A}" type="slidenum">
              <a:rPr lang="en-US" sz="1200" b="0" u="none" strike="noStrike">
                <a:solidFill>
                  <a:schemeClr val="dk1">
                    <a:tint val="75000"/>
                  </a:schemeClr>
                </a:solidFill>
                <a:effectLst/>
                <a:uFillTx/>
                <a:latin typeface="Calibri"/>
              </a:rPr>
              <a:t>2</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25000"/>
    </mc:Choice>
    <mc:Fallback xmlns:p15="http://schemas.microsoft.com/office/powerpoint/2012/main" xmlns="">
      <p:transition spd="slow" advTm="2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Część A Medicare - koszty</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159" name="Picture 7"/>
          <p:cNvPicPr/>
          <p:nvPr/>
        </p:nvPicPr>
        <p:blipFill>
          <a:blip r:embed="rId3"/>
          <a:stretch/>
        </p:blipFill>
        <p:spPr>
          <a:xfrm>
            <a:off x="515160" y="1880640"/>
            <a:ext cx="1271880" cy="703080"/>
          </a:xfrm>
          <a:prstGeom prst="rect">
            <a:avLst/>
          </a:prstGeom>
          <a:noFill/>
          <a:ln w="0">
            <a:solidFill>
              <a:srgbClr val="FFFFFF"/>
            </a:solidFill>
          </a:ln>
        </p:spPr>
      </p:pic>
      <p:sp>
        <p:nvSpPr>
          <p:cNvPr id="160" name="Rectangle 1"/>
          <p:cNvSpPr/>
          <p:nvPr/>
        </p:nvSpPr>
        <p:spPr>
          <a:xfrm>
            <a:off x="2013120" y="1940040"/>
            <a:ext cx="1043676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100" b="1" u="none" strike="noStrike">
                <a:solidFill>
                  <a:srgbClr val="000000"/>
                </a:solidFill>
                <a:effectLst/>
                <a:uFillTx/>
                <a:latin typeface="Calibri"/>
              </a:rPr>
              <a:t>Dopłaty za pobyt w wykwalifikowanej placówce opiekuńczej</a:t>
            </a:r>
            <a:endParaRPr lang="pl-PL" sz="3100" b="0" u="none" strike="noStrike">
              <a:solidFill>
                <a:srgbClr val="000000"/>
              </a:solidFill>
              <a:effectLst/>
              <a:uFillTx/>
              <a:latin typeface="Arial"/>
            </a:endParaRPr>
          </a:p>
        </p:txBody>
      </p:sp>
      <p:graphicFrame>
        <p:nvGraphicFramePr>
          <p:cNvPr id="161" name="Content Placeholder 3"/>
          <p:cNvGraphicFramePr/>
          <p:nvPr/>
        </p:nvGraphicFramePr>
        <p:xfrm>
          <a:off x="2284560" y="2688480"/>
          <a:ext cx="9068760" cy="3240960"/>
        </p:xfrm>
        <a:graphic>
          <a:graphicData uri="http://schemas.openxmlformats.org/drawingml/2006/table">
            <a:tbl>
              <a:tblPr/>
              <a:tblGrid>
                <a:gridCol w="2055960">
                  <a:extLst>
                    <a:ext uri="{9D8B030D-6E8A-4147-A177-3AD203B41FA5}">
                      <a16:colId xmlns:a16="http://schemas.microsoft.com/office/drawing/2014/main" val="20000"/>
                    </a:ext>
                  </a:extLst>
                </a:gridCol>
                <a:gridCol w="3756960">
                  <a:extLst>
                    <a:ext uri="{9D8B030D-6E8A-4147-A177-3AD203B41FA5}">
                      <a16:colId xmlns:a16="http://schemas.microsoft.com/office/drawing/2014/main" val="20001"/>
                    </a:ext>
                  </a:extLst>
                </a:gridCol>
                <a:gridCol w="3255840">
                  <a:extLst>
                    <a:ext uri="{9D8B030D-6E8A-4147-A177-3AD203B41FA5}">
                      <a16:colId xmlns:a16="http://schemas.microsoft.com/office/drawing/2014/main" val="20002"/>
                    </a:ext>
                  </a:extLst>
                </a:gridCol>
              </a:tblGrid>
              <a:tr h="622080">
                <a:tc>
                  <a:txBody>
                    <a:bodyPr/>
                    <a:lstStyle/>
                    <a:p>
                      <a:pPr defTabSz="914400">
                        <a:lnSpc>
                          <a:spcPct val="100000"/>
                        </a:lnSpc>
                      </a:pPr>
                      <a:r>
                        <a:rPr lang="pl" sz="2800" b="1" u="none" strike="noStrike">
                          <a:solidFill>
                            <a:schemeClr val="dk1"/>
                          </a:solidFill>
                          <a:effectLst/>
                          <a:uFillTx/>
                          <a:latin typeface="Calibri"/>
                        </a:rPr>
                        <a:t>Ilość dni</a:t>
                      </a:r>
                      <a:endParaRPr lang="pl-PL" sz="2800" b="0" u="none" strike="noStrike">
                        <a:solidFill>
                          <a:srgbClr val="000000"/>
                        </a:solidFill>
                        <a:effectLst/>
                        <a:uFillTx/>
                        <a:latin typeface="Arial"/>
                      </a:endParaRPr>
                    </a:p>
                  </a:txBody>
                  <a:tcPr marL="137160" marR="137160">
                    <a:lnL>
                      <a:noFill/>
                    </a:lnL>
                    <a:lnR>
                      <a:noFill/>
                    </a:lnR>
                    <a:lnT w="12240">
                      <a:solidFill>
                        <a:srgbClr val="4472C4"/>
                      </a:solidFill>
                      <a:prstDash val="solid"/>
                    </a:lnT>
                    <a:lnB w="12240">
                      <a:solidFill>
                        <a:srgbClr val="4472C4"/>
                      </a:solidFill>
                      <a:prstDash val="solid"/>
                    </a:lnB>
                    <a:noFill/>
                  </a:tcPr>
                </a:tc>
                <a:tc>
                  <a:txBody>
                    <a:bodyPr/>
                    <a:lstStyle/>
                    <a:p>
                      <a:pPr defTabSz="914400">
                        <a:lnSpc>
                          <a:spcPct val="100000"/>
                        </a:lnSpc>
                      </a:pPr>
                      <a:r>
                        <a:rPr lang="pl" sz="2800" b="1" u="none" strike="noStrike">
                          <a:solidFill>
                            <a:schemeClr val="dk1"/>
                          </a:solidFill>
                          <a:effectLst/>
                          <a:uFillTx/>
                          <a:latin typeface="Calibri"/>
                        </a:rPr>
                        <a:t>Medicare płaci</a:t>
                      </a:r>
                      <a:endParaRPr lang="pl-PL" sz="2800" b="0" u="none" strike="noStrike">
                        <a:solidFill>
                          <a:srgbClr val="000000"/>
                        </a:solidFill>
                        <a:effectLst/>
                        <a:uFillTx/>
                        <a:latin typeface="Arial"/>
                      </a:endParaRPr>
                    </a:p>
                  </a:txBody>
                  <a:tcPr marL="137160" marR="137160">
                    <a:lnL>
                      <a:noFill/>
                    </a:lnL>
                    <a:lnR>
                      <a:noFill/>
                    </a:lnR>
                    <a:lnT w="12240">
                      <a:solidFill>
                        <a:srgbClr val="4472C4"/>
                      </a:solidFill>
                      <a:prstDash val="solid"/>
                    </a:lnT>
                    <a:lnB w="12240">
                      <a:solidFill>
                        <a:srgbClr val="4472C4"/>
                      </a:solidFill>
                      <a:prstDash val="solid"/>
                    </a:lnB>
                    <a:noFill/>
                  </a:tcPr>
                </a:tc>
                <a:tc>
                  <a:txBody>
                    <a:bodyPr/>
                    <a:lstStyle/>
                    <a:p>
                      <a:pPr defTabSz="914400">
                        <a:lnSpc>
                          <a:spcPct val="100000"/>
                        </a:lnSpc>
                      </a:pPr>
                      <a:r>
                        <a:rPr lang="pl" sz="2800" b="1" u="none" strike="noStrike">
                          <a:solidFill>
                            <a:schemeClr val="dk1"/>
                          </a:solidFill>
                          <a:effectLst/>
                          <a:uFillTx/>
                          <a:latin typeface="Calibri"/>
                        </a:rPr>
                        <a:t>Ty płacisz</a:t>
                      </a:r>
                      <a:endParaRPr lang="pl-PL" sz="2800" b="0" u="none" strike="noStrike">
                        <a:solidFill>
                          <a:srgbClr val="000000"/>
                        </a:solidFill>
                        <a:effectLst/>
                        <a:uFillTx/>
                        <a:latin typeface="Arial"/>
                      </a:endParaRPr>
                    </a:p>
                  </a:txBody>
                  <a:tcPr marL="137160" marR="137160">
                    <a:lnL>
                      <a:noFill/>
                    </a:lnL>
                    <a:lnR>
                      <a:noFill/>
                    </a:lnR>
                    <a:lnT w="12240">
                      <a:solidFill>
                        <a:srgbClr val="4472C4"/>
                      </a:solidFill>
                      <a:prstDash val="solid"/>
                    </a:lnT>
                    <a:lnB w="12240">
                      <a:solidFill>
                        <a:srgbClr val="4472C4"/>
                      </a:solidFill>
                      <a:prstDash val="solid"/>
                    </a:lnB>
                    <a:noFill/>
                  </a:tcPr>
                </a:tc>
                <a:extLst>
                  <a:ext uri="{0D108BD9-81ED-4DB2-BD59-A6C34878D82A}">
                    <a16:rowId xmlns:a16="http://schemas.microsoft.com/office/drawing/2014/main" val="10000"/>
                  </a:ext>
                </a:extLst>
              </a:tr>
              <a:tr h="832320">
                <a:tc>
                  <a:txBody>
                    <a:bodyPr/>
                    <a:lstStyle/>
                    <a:p>
                      <a:pPr defTabSz="914400">
                        <a:lnSpc>
                          <a:spcPct val="100000"/>
                        </a:lnSpc>
                      </a:pPr>
                      <a:r>
                        <a:rPr lang="pl" sz="2800" b="0" u="none" strike="noStrike">
                          <a:solidFill>
                            <a:schemeClr val="dk1"/>
                          </a:solidFill>
                          <a:effectLst/>
                          <a:uFillTx/>
                          <a:latin typeface="Calibri"/>
                        </a:rPr>
                        <a:t>1-20</a:t>
                      </a:r>
                      <a:endParaRPr lang="pl-PL" sz="28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tc>
                  <a:txBody>
                    <a:bodyPr/>
                    <a:lstStyle/>
                    <a:p>
                      <a:pPr defTabSz="914400">
                        <a:lnSpc>
                          <a:spcPct val="100000"/>
                        </a:lnSpc>
                      </a:pPr>
                      <a:r>
                        <a:rPr lang="pl" sz="2800" b="0" u="none" strike="noStrike">
                          <a:solidFill>
                            <a:schemeClr val="dk1"/>
                          </a:solidFill>
                          <a:effectLst/>
                          <a:uFillTx/>
                          <a:latin typeface="Calibri"/>
                        </a:rPr>
                        <a:t>Łączne koszty</a:t>
                      </a:r>
                      <a:endParaRPr lang="pl-PL" sz="28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tc>
                  <a:txBody>
                    <a:bodyPr/>
                    <a:lstStyle/>
                    <a:p>
                      <a:pPr defTabSz="914400">
                        <a:lnSpc>
                          <a:spcPct val="100000"/>
                        </a:lnSpc>
                      </a:pPr>
                      <a:r>
                        <a:rPr lang="pl" sz="2800" b="0" u="none" strike="noStrike">
                          <a:solidFill>
                            <a:schemeClr val="dk1"/>
                          </a:solidFill>
                          <a:effectLst/>
                          <a:uFillTx/>
                          <a:latin typeface="Calibri"/>
                        </a:rPr>
                        <a:t>$0</a:t>
                      </a:r>
                      <a:endParaRPr lang="pl-PL" sz="2800" b="0" u="none" strike="noStrike">
                        <a:solidFill>
                          <a:srgbClr val="FFFFFF"/>
                        </a:solidFill>
                        <a:effectLst/>
                        <a:uFillTx/>
                        <a:latin typeface="Arial"/>
                      </a:endParaRPr>
                    </a:p>
                  </a:txBody>
                  <a:tcPr marL="137160" marR="137160">
                    <a:lnL>
                      <a:noFill/>
                    </a:lnL>
                    <a:lnR>
                      <a:noFill/>
                    </a:lnR>
                    <a:lnT w="12240" cap="flat" cmpd="sng" algn="ctr">
                      <a:solidFill>
                        <a:srgbClr val="4472C4"/>
                      </a:solidFill>
                      <a:prstDash val="solid"/>
                      <a:round/>
                      <a:headEnd type="none" w="med" len="med"/>
                      <a:tailEnd type="none" w="med" len="med"/>
                    </a:lnT>
                    <a:lnB>
                      <a:noFill/>
                    </a:lnB>
                    <a:solidFill>
                      <a:schemeClr val="accent1">
                        <a:alpha val="20000"/>
                      </a:schemeClr>
                    </a:solidFill>
                  </a:tcPr>
                </a:tc>
                <a:extLst>
                  <a:ext uri="{0D108BD9-81ED-4DB2-BD59-A6C34878D82A}">
                    <a16:rowId xmlns:a16="http://schemas.microsoft.com/office/drawing/2014/main" val="10001"/>
                  </a:ext>
                </a:extLst>
              </a:tr>
              <a:tr h="906480">
                <a:tc>
                  <a:txBody>
                    <a:bodyPr/>
                    <a:lstStyle/>
                    <a:p>
                      <a:pPr defTabSz="914400">
                        <a:lnSpc>
                          <a:spcPct val="100000"/>
                        </a:lnSpc>
                      </a:pPr>
                      <a:r>
                        <a:rPr lang="pl" sz="2800" b="0" u="none" strike="noStrike">
                          <a:solidFill>
                            <a:schemeClr val="dk1"/>
                          </a:solidFill>
                          <a:effectLst/>
                          <a:uFillTx/>
                          <a:latin typeface="Calibri"/>
                        </a:rPr>
                        <a:t>21-100</a:t>
                      </a:r>
                      <a:endParaRPr lang="pl-PL" sz="2800" b="0" u="none" strike="noStrike">
                        <a:solidFill>
                          <a:srgbClr val="000000"/>
                        </a:solidFill>
                        <a:effectLst/>
                        <a:uFillTx/>
                        <a:latin typeface="Arial"/>
                      </a:endParaRPr>
                    </a:p>
                  </a:txBody>
                  <a:tcPr marL="137160" marR="137160">
                    <a:lnL>
                      <a:noFill/>
                    </a:lnL>
                    <a:lnR>
                      <a:noFill/>
                    </a:lnR>
                    <a:lnT>
                      <a:noFill/>
                    </a:lnT>
                    <a:lnB>
                      <a:noFill/>
                    </a:lnB>
                    <a:noFill/>
                  </a:tcPr>
                </a:tc>
                <a:tc>
                  <a:txBody>
                    <a:bodyPr/>
                    <a:lstStyle/>
                    <a:p>
                      <a:pPr defTabSz="914400">
                        <a:lnSpc>
                          <a:spcPct val="100000"/>
                        </a:lnSpc>
                      </a:pPr>
                      <a:r>
                        <a:rPr lang="pl" sz="2800" b="0" u="none" strike="noStrike">
                          <a:solidFill>
                            <a:schemeClr val="dk1"/>
                          </a:solidFill>
                          <a:effectLst/>
                          <a:uFillTx/>
                          <a:latin typeface="Calibri"/>
                        </a:rPr>
                        <a:t>Wszystkie z wyjątkiem kosztów dziennych</a:t>
                      </a:r>
                      <a:endParaRPr lang="pl-PL" sz="2800" b="0" u="none" strike="noStrike">
                        <a:solidFill>
                          <a:srgbClr val="000000"/>
                        </a:solidFill>
                        <a:effectLst/>
                        <a:uFillTx/>
                        <a:latin typeface="Arial"/>
                      </a:endParaRPr>
                    </a:p>
                  </a:txBody>
                  <a:tcPr marL="137160" marR="137160">
                    <a:lnL>
                      <a:noFill/>
                    </a:lnL>
                    <a:lnR>
                      <a:noFill/>
                    </a:lnR>
                    <a:lnT>
                      <a:noFill/>
                    </a:lnT>
                    <a:lnB>
                      <a:noFill/>
                    </a:lnB>
                    <a:noFill/>
                  </a:tcPr>
                </a:tc>
                <a:tc>
                  <a:txBody>
                    <a:bodyPr/>
                    <a:lstStyle/>
                    <a:p>
                      <a:pPr defTabSz="914400">
                        <a:lnSpc>
                          <a:spcPct val="100000"/>
                        </a:lnSpc>
                      </a:pPr>
                      <a:r>
                        <a:rPr lang="pl" sz="2800" b="0" u="sng" strike="noStrike">
                          <a:solidFill>
                            <a:schemeClr val="dk1"/>
                          </a:solidFill>
                          <a:effectLst/>
                          <a:uFillTx/>
                          <a:latin typeface="Calibri"/>
                          <a:hlinkClick r:id="rId4"/>
                        </a:rPr>
                        <a:t>Dzienna opłata</a:t>
                      </a:r>
                      <a:endParaRPr lang="pl-PL" sz="2800" b="0" u="none" strike="noStrike">
                        <a:solidFill>
                          <a:srgbClr val="000000"/>
                        </a:solidFill>
                        <a:effectLst/>
                        <a:uFillTx/>
                        <a:latin typeface="Arial"/>
                      </a:endParaRPr>
                    </a:p>
                  </a:txBody>
                  <a:tcPr marL="137160" marR="137160">
                    <a:lnL>
                      <a:noFill/>
                    </a:lnL>
                    <a:lnR>
                      <a:noFill/>
                    </a:lnR>
                    <a:lnT>
                      <a:noFill/>
                    </a:lnT>
                    <a:lnB>
                      <a:noFill/>
                    </a:lnB>
                    <a:noFill/>
                  </a:tcPr>
                </a:tc>
                <a:extLst>
                  <a:ext uri="{0D108BD9-81ED-4DB2-BD59-A6C34878D82A}">
                    <a16:rowId xmlns:a16="http://schemas.microsoft.com/office/drawing/2014/main" val="10002"/>
                  </a:ext>
                </a:extLst>
              </a:tr>
              <a:tr h="841680">
                <a:tc>
                  <a:txBody>
                    <a:bodyPr/>
                    <a:lstStyle/>
                    <a:p>
                      <a:pPr defTabSz="914400">
                        <a:lnSpc>
                          <a:spcPct val="100000"/>
                        </a:lnSpc>
                      </a:pPr>
                      <a:r>
                        <a:rPr lang="pl" sz="2800" b="0" u="none" strike="noStrike">
                          <a:solidFill>
                            <a:schemeClr val="dk1"/>
                          </a:solidFill>
                          <a:effectLst/>
                          <a:uFillTx/>
                          <a:latin typeface="Calibri"/>
                        </a:rPr>
                        <a:t>100+ dni</a:t>
                      </a:r>
                      <a:endParaRPr lang="pl-PL" sz="2800" b="0" u="none" strike="noStrike">
                        <a:solidFill>
                          <a:srgbClr val="FFFFFF"/>
                        </a:solidFill>
                        <a:effectLst/>
                        <a:uFillTx/>
                        <a:latin typeface="Arial"/>
                      </a:endParaRPr>
                    </a:p>
                  </a:txBody>
                  <a:tcPr marL="137160" marR="137160">
                    <a:lnL>
                      <a:noFill/>
                    </a:lnL>
                    <a:lnR>
                      <a:noFill/>
                    </a:lnR>
                    <a:lnT>
                      <a:noFill/>
                    </a:lnT>
                    <a:lnB w="12240">
                      <a:solidFill>
                        <a:srgbClr val="4472C4"/>
                      </a:solidFill>
                      <a:prstDash val="solid"/>
                    </a:lnB>
                    <a:solidFill>
                      <a:schemeClr val="accent1">
                        <a:alpha val="20000"/>
                      </a:schemeClr>
                    </a:solidFill>
                  </a:tcPr>
                </a:tc>
                <a:tc>
                  <a:txBody>
                    <a:bodyPr/>
                    <a:lstStyle/>
                    <a:p>
                      <a:pPr defTabSz="914400">
                        <a:lnSpc>
                          <a:spcPct val="100000"/>
                        </a:lnSpc>
                      </a:pPr>
                      <a:r>
                        <a:rPr lang="pl" sz="2800" b="0" u="none" strike="noStrike">
                          <a:solidFill>
                            <a:schemeClr val="dk1"/>
                          </a:solidFill>
                          <a:effectLst/>
                          <a:uFillTx/>
                          <a:latin typeface="Calibri"/>
                        </a:rPr>
                        <a:t>Brak</a:t>
                      </a:r>
                      <a:endParaRPr lang="pl-PL" sz="2800" b="0" u="none" strike="noStrike">
                        <a:solidFill>
                          <a:srgbClr val="FFFFFF"/>
                        </a:solidFill>
                        <a:effectLst/>
                        <a:uFillTx/>
                        <a:latin typeface="Arial"/>
                      </a:endParaRPr>
                    </a:p>
                  </a:txBody>
                  <a:tcPr marL="137160" marR="137160">
                    <a:lnL>
                      <a:noFill/>
                    </a:lnL>
                    <a:lnR>
                      <a:noFill/>
                    </a:lnR>
                    <a:lnT>
                      <a:noFill/>
                    </a:lnT>
                    <a:lnB w="12240">
                      <a:solidFill>
                        <a:srgbClr val="4472C4"/>
                      </a:solidFill>
                      <a:prstDash val="solid"/>
                    </a:lnB>
                    <a:solidFill>
                      <a:schemeClr val="accent1">
                        <a:alpha val="20000"/>
                      </a:schemeClr>
                    </a:solidFill>
                  </a:tcPr>
                </a:tc>
                <a:tc>
                  <a:txBody>
                    <a:bodyPr/>
                    <a:lstStyle/>
                    <a:p>
                      <a:pPr defTabSz="914400">
                        <a:lnSpc>
                          <a:spcPct val="100000"/>
                        </a:lnSpc>
                      </a:pPr>
                      <a:r>
                        <a:rPr lang="pl" sz="2800" b="0" u="none" strike="noStrike">
                          <a:solidFill>
                            <a:schemeClr val="dk1"/>
                          </a:solidFill>
                          <a:effectLst/>
                          <a:uFillTx/>
                          <a:latin typeface="Calibri"/>
                        </a:rPr>
                        <a:t>Łączne koszty</a:t>
                      </a:r>
                      <a:endParaRPr lang="pl-PL" sz="2800" b="0" u="none" strike="noStrike">
                        <a:solidFill>
                          <a:srgbClr val="FFFFFF"/>
                        </a:solidFill>
                        <a:effectLst/>
                        <a:uFillTx/>
                        <a:latin typeface="Arial"/>
                      </a:endParaRPr>
                    </a:p>
                  </a:txBody>
                  <a:tcPr marL="137160" marR="137160">
                    <a:lnL>
                      <a:noFill/>
                    </a:lnL>
                    <a:lnR>
                      <a:noFill/>
                    </a:lnR>
                    <a:lnT>
                      <a:noFill/>
                    </a:lnT>
                    <a:lnB w="12240">
                      <a:solidFill>
                        <a:srgbClr val="4472C4"/>
                      </a:solidFill>
                      <a:prstDash val="solid"/>
                    </a:lnB>
                    <a:solidFill>
                      <a:schemeClr val="accent1">
                        <a:alpha val="20000"/>
                      </a:schemeClr>
                    </a:solidFill>
                  </a:tcPr>
                </a:tc>
                <a:extLst>
                  <a:ext uri="{0D108BD9-81ED-4DB2-BD59-A6C34878D82A}">
                    <a16:rowId xmlns:a16="http://schemas.microsoft.com/office/drawing/2014/main" val="10003"/>
                  </a:ext>
                </a:extLst>
              </a:tr>
            </a:tbl>
          </a:graphicData>
        </a:graphic>
      </p:graphicFrame>
      <p:sp>
        <p:nvSpPr>
          <p:cNvPr id="162" name="PlaceHolder 1"/>
          <p:cNvSpPr>
            <a:spLocks noGrp="1"/>
          </p:cNvSpPr>
          <p:nvPr>
            <p:ph type="sldNum" idx="4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CC70D7F-E2F2-4E76-BC19-8287D2459105}" type="slidenum">
              <a:rPr lang="en-US" sz="1200" b="0" u="none" strike="noStrike">
                <a:solidFill>
                  <a:schemeClr val="dk1">
                    <a:tint val="75000"/>
                  </a:schemeClr>
                </a:solidFill>
                <a:effectLst/>
                <a:uFillTx/>
                <a:latin typeface="Calibri"/>
              </a:rPr>
              <a:t>20</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63000"/>
    </mc:Choice>
    <mc:Fallback xmlns:p15="http://schemas.microsoft.com/office/powerpoint/2012/main" xmlns="">
      <p:transition spd="slow" advTm="6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sldNum" idx="4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EDFBA50-1227-420F-8DB0-56850C017D24}" type="slidenum">
              <a:rPr lang="en-US" sz="1200" b="0" u="none" strike="noStrike">
                <a:solidFill>
                  <a:schemeClr val="dk1">
                    <a:tint val="75000"/>
                  </a:schemeClr>
                </a:solidFill>
                <a:effectLst/>
                <a:uFillTx/>
                <a:latin typeface="Calibri"/>
              </a:rPr>
              <a:t>21</a:t>
            </a:fld>
            <a:endParaRPr lang="pl-PL" sz="1200" b="0" u="none" strike="noStrike">
              <a:solidFill>
                <a:srgbClr val="000000"/>
              </a:solidFill>
              <a:effectLst/>
              <a:uFillTx/>
              <a:latin typeface="Times New Roman"/>
            </a:endParaRPr>
          </a:p>
        </p:txBody>
      </p:sp>
      <p:sp>
        <p:nvSpPr>
          <p:cNvPr id="16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A</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65" name="Rectangle 1"/>
          <p:cNvSpPr/>
          <p:nvPr/>
        </p:nvSpPr>
        <p:spPr>
          <a:xfrm>
            <a:off x="1766880" y="3052800"/>
            <a:ext cx="8876880" cy="3554280"/>
          </a:xfrm>
          <a:prstGeom prst="rect">
            <a:avLst/>
          </a:prstGeom>
          <a:solidFill>
            <a:schemeClr val="accent1">
              <a:lumMod val="20000"/>
              <a:lumOff val="80000"/>
            </a:schemeClr>
          </a:solid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400" b="1" u="none" strike="noStrike">
                <a:solidFill>
                  <a:schemeClr val="dk1"/>
                </a:solidFill>
                <a:effectLst/>
                <a:uFillTx/>
                <a:latin typeface="Calibri"/>
              </a:rPr>
              <a:t>Szpital - "Status obserwacji"</a:t>
            </a:r>
            <a:endParaRPr lang="pl-PL" sz="2400" b="0" u="none" strike="noStrike">
              <a:solidFill>
                <a:srgbClr val="000000"/>
              </a:solidFill>
              <a:effectLst/>
              <a:uFillTx/>
              <a:latin typeface="Arial"/>
            </a:endParaRPr>
          </a:p>
          <a:p>
            <a:pPr defTabSz="914400">
              <a:lnSpc>
                <a:spcPct val="100000"/>
              </a:lnSpc>
            </a:pPr>
            <a:endParaRPr lang="pl-PL" sz="10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200" b="0" u="none" strike="noStrike">
                <a:solidFill>
                  <a:schemeClr val="dk1"/>
                </a:solidFill>
                <a:effectLst/>
                <a:uFillTx/>
                <a:latin typeface="Calibri"/>
              </a:rPr>
              <a:t>Ambulatoryjny, </a:t>
            </a:r>
            <a:r>
              <a:rPr lang="pl" sz="2200" b="1" u="none" strike="noStrike">
                <a:solidFill>
                  <a:schemeClr val="dk1"/>
                </a:solidFill>
                <a:effectLst/>
                <a:uFillTx/>
                <a:latin typeface="Calibri"/>
              </a:rPr>
              <a:t>nie</a:t>
            </a:r>
            <a:r>
              <a:rPr lang="pl" sz="2200" b="0" u="none" strike="noStrike">
                <a:solidFill>
                  <a:schemeClr val="dk1"/>
                </a:solidFill>
                <a:effectLst/>
                <a:uFillTx/>
                <a:latin typeface="Calibri"/>
              </a:rPr>
              <a:t> hospitalizowany</a:t>
            </a:r>
            <a:r>
              <a:rPr lang="pl" sz="2200" b="0" i="1" u="none" strike="noStrike">
                <a:solidFill>
                  <a:schemeClr val="dk1"/>
                </a:solidFill>
                <a:effectLst/>
                <a:uFillTx/>
                <a:latin typeface="Calibri"/>
              </a:rPr>
              <a:t>, </a:t>
            </a:r>
            <a:r>
              <a:rPr lang="pl" sz="2200" b="0" u="none" strike="noStrike">
                <a:solidFill>
                  <a:schemeClr val="dk1"/>
                </a:solidFill>
                <a:effectLst/>
                <a:uFillTx/>
                <a:latin typeface="Calibri"/>
              </a:rPr>
              <a:t>nawet w razie nocowania.</a:t>
            </a:r>
            <a:r>
              <a:rPr lang="pl" sz="2200" b="0" i="1" u="none" strike="noStrike">
                <a:solidFill>
                  <a:schemeClr val="dk1"/>
                </a:solidFill>
                <a:effectLst/>
                <a:uFillTx/>
                <a:latin typeface="Calibri"/>
              </a:rPr>
              <a:t> </a:t>
            </a:r>
            <a:r>
              <a:rPr lang="pl" sz="2200" b="0" u="none" strike="noStrike">
                <a:solidFill>
                  <a:schemeClr val="dk1"/>
                </a:solidFill>
                <a:effectLst/>
                <a:uFillTx/>
                <a:latin typeface="Calibri"/>
              </a:rPr>
              <a:t>  </a:t>
            </a:r>
            <a:endParaRPr lang="pl-PL" sz="22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200" b="0" i="1" u="none" strike="noStrike">
                <a:solidFill>
                  <a:schemeClr val="dk1"/>
                </a:solidFill>
                <a:effectLst/>
                <a:uFillTx/>
                <a:latin typeface="Calibri"/>
              </a:rPr>
              <a:t>Medicare A nic nie płaci.</a:t>
            </a:r>
            <a:endParaRPr lang="pl-PL" sz="22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200" b="0" u="none" strike="noStrike">
                <a:solidFill>
                  <a:schemeClr val="dk1"/>
                </a:solidFill>
                <a:effectLst/>
                <a:uFillTx/>
                <a:latin typeface="Calibri"/>
              </a:rPr>
              <a:t>Medicare Część B opłaca usługi lekarskie i szpitalne usługi ambulatoryjne po opłaceniu udziału własnego, współubezpieczenia i współpłatności </a:t>
            </a:r>
            <a:r>
              <a:rPr lang="pl" sz="2200" b="0" u="none" strike="noStrike">
                <a:solidFill>
                  <a:schemeClr val="dk1"/>
                </a:solidFill>
                <a:effectLst/>
                <a:uFillTx/>
                <a:latin typeface="Arial"/>
              </a:rPr>
              <a:t>.</a:t>
            </a:r>
            <a:endParaRPr lang="pl-PL" sz="2200" b="0" u="none" strike="noStrike">
              <a:solidFill>
                <a:srgbClr val="000000"/>
              </a:solidFill>
              <a:effectLst/>
              <a:uFillTx/>
              <a:latin typeface="Arial"/>
            </a:endParaRPr>
          </a:p>
          <a:p>
            <a:pPr marL="285840" indent="-285840" defTabSz="914400">
              <a:lnSpc>
                <a:spcPct val="100000"/>
              </a:lnSpc>
              <a:buClr>
                <a:srgbClr val="000000"/>
              </a:buClr>
              <a:buFont typeface="Arial"/>
              <a:buChar char="•"/>
            </a:pPr>
            <a:r>
              <a:rPr lang="pl" sz="2200" b="0" u="none" strike="noStrike">
                <a:solidFill>
                  <a:schemeClr val="dk1"/>
                </a:solidFill>
                <a:effectLst/>
                <a:uFillTx/>
                <a:latin typeface="Calibri"/>
              </a:rPr>
              <a:t>Za leki otrzymane podczas pobytu na obserwacji prawdopodobnie będziesz musiał zapłacić z własnej kieszeni i przesłać formularz wniosku do swojego planu lekowego o zwrot kosztów. Poproś o </a:t>
            </a:r>
            <a:r>
              <a:rPr lang="pl" sz="2200" b="0" i="1" u="none" strike="noStrike">
                <a:solidFill>
                  <a:schemeClr val="dk1"/>
                </a:solidFill>
                <a:effectLst/>
                <a:uFillTx/>
                <a:latin typeface="Calibri"/>
              </a:rPr>
              <a:t>formularz wniosku dotyczący apteki spoza sieci </a:t>
            </a:r>
            <a:r>
              <a:rPr lang="pl" sz="2200" b="0" u="none" strike="noStrike">
                <a:solidFill>
                  <a:schemeClr val="dk1"/>
                </a:solidFill>
                <a:effectLst/>
                <a:uFillTx/>
                <a:latin typeface="Calibri"/>
              </a:rPr>
              <a:t>z planu Części D.</a:t>
            </a:r>
            <a:endParaRPr lang="pl-PL" sz="2200" b="0" u="none" strike="noStrike">
              <a:solidFill>
                <a:srgbClr val="000000"/>
              </a:solidFill>
              <a:effectLst/>
              <a:uFillTx/>
              <a:latin typeface="Arial"/>
            </a:endParaRPr>
          </a:p>
        </p:txBody>
      </p:sp>
      <p:sp>
        <p:nvSpPr>
          <p:cNvPr id="166" name="Rectangle 2"/>
          <p:cNvSpPr/>
          <p:nvPr/>
        </p:nvSpPr>
        <p:spPr>
          <a:xfrm>
            <a:off x="1766880" y="1295640"/>
            <a:ext cx="9441720" cy="492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600" b="1" u="none" strike="noStrike">
                <a:solidFill>
                  <a:schemeClr val="dk1"/>
                </a:solidFill>
                <a:effectLst/>
                <a:uFillTx/>
                <a:latin typeface="Arial"/>
              </a:rPr>
              <a:t>Jesteś pacjentem hospitalizowanym czy ambulatoryjnym?</a:t>
            </a:r>
            <a:endParaRPr lang="pl-PL" sz="2600" b="0" u="none" strike="noStrike">
              <a:solidFill>
                <a:srgbClr val="000000"/>
              </a:solidFill>
              <a:effectLst/>
              <a:uFillTx/>
              <a:latin typeface="Arial"/>
            </a:endParaRPr>
          </a:p>
        </p:txBody>
      </p:sp>
      <p:sp>
        <p:nvSpPr>
          <p:cNvPr id="167" name="Rectangle 8"/>
          <p:cNvSpPr/>
          <p:nvPr/>
        </p:nvSpPr>
        <p:spPr>
          <a:xfrm>
            <a:off x="1209960" y="2006640"/>
            <a:ext cx="4227120" cy="10152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pl" sz="2000" b="1" u="none" strike="noStrike">
                <a:solidFill>
                  <a:schemeClr val="accent1"/>
                </a:solidFill>
                <a:effectLst/>
                <a:uFillTx/>
                <a:latin typeface="Calibri"/>
              </a:rPr>
              <a:t>Pacjent hospitalizowany </a:t>
            </a:r>
            <a:r>
              <a:rPr lang="pl" sz="2000" b="0" u="none" strike="noStrike">
                <a:solidFill>
                  <a:schemeClr val="dk1"/>
                </a:solidFill>
                <a:effectLst/>
                <a:uFillTx/>
                <a:latin typeface="Calibri"/>
              </a:rPr>
              <a:t>- osoba formalnie przyjęta do szpitala na podstawie skierowania od lekarza. </a:t>
            </a:r>
            <a:endParaRPr lang="pl-PL" sz="2000" b="0" u="none" strike="noStrike">
              <a:solidFill>
                <a:srgbClr val="000000"/>
              </a:solidFill>
              <a:effectLst/>
              <a:uFillTx/>
              <a:latin typeface="Arial"/>
            </a:endParaRPr>
          </a:p>
        </p:txBody>
      </p:sp>
      <p:sp>
        <p:nvSpPr>
          <p:cNvPr id="168" name="Rectangle 9"/>
          <p:cNvSpPr/>
          <p:nvPr/>
        </p:nvSpPr>
        <p:spPr>
          <a:xfrm>
            <a:off x="6095880" y="2022120"/>
            <a:ext cx="4778640" cy="10152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601"/>
              </a:spcBef>
            </a:pPr>
            <a:r>
              <a:rPr lang="pl" sz="2000" b="1" u="none" strike="noStrike">
                <a:solidFill>
                  <a:schemeClr val="accent1"/>
                </a:solidFill>
                <a:effectLst/>
                <a:uFillTx/>
                <a:latin typeface="Calibri"/>
              </a:rPr>
              <a:t>Pacjent ambulatoryjny </a:t>
            </a:r>
            <a:r>
              <a:rPr lang="pl" sz="2000" b="0" u="none" strike="noStrike">
                <a:solidFill>
                  <a:schemeClr val="dk1"/>
                </a:solidFill>
                <a:effectLst/>
                <a:uFillTx/>
                <a:latin typeface="Calibri"/>
              </a:rPr>
              <a:t>- brak skierowania od lekarza.  Wizyta na ostrym dyżurze jest traktowana jako ambulatoryjna. </a:t>
            </a:r>
            <a:endParaRPr lang="pl-PL" sz="2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11000"/>
    </mc:Choice>
    <mc:Fallback xmlns:p15="http://schemas.microsoft.com/office/powerpoint/2012/main" xmlns="">
      <p:transition spd="slow" advTm="111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additive="repl">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additive="repl">
                                        <p:cTn id="12" dur="500"/>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additive="repl">
                                        <p:cTn id="17"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Podstawy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70" name="PlaceHolder 1"/>
          <p:cNvSpPr>
            <a:spLocks noGrp="1"/>
          </p:cNvSpPr>
          <p:nvPr>
            <p:ph type="sldNum" idx="5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67D47AA-9EDD-4DC6-8F98-BFB504EE9C13}" type="slidenum">
              <a:rPr lang="en-US" sz="1200" b="0" u="none" strike="noStrike">
                <a:solidFill>
                  <a:schemeClr val="dk1">
                    <a:tint val="75000"/>
                  </a:schemeClr>
                </a:solidFill>
                <a:effectLst/>
                <a:uFillTx/>
                <a:latin typeface="Calibri"/>
              </a:rPr>
              <a:t>22</a:t>
            </a:fld>
            <a:endParaRPr lang="pl-PL" sz="1200" b="0" u="none" strike="noStrike">
              <a:solidFill>
                <a:srgbClr val="000000"/>
              </a:solidFill>
              <a:effectLst/>
              <a:uFillTx/>
              <a:latin typeface="Times New Roman"/>
            </a:endParaRPr>
          </a:p>
        </p:txBody>
      </p:sp>
      <p:sp>
        <p:nvSpPr>
          <p:cNvPr id="171"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p:nvPr/>
        </p:nvSpPr>
        <p:spPr>
          <a:xfrm>
            <a:off x="904320" y="1843200"/>
            <a:ext cx="8809200" cy="5244120"/>
          </a:xfrm>
          <a:prstGeom prst="rect">
            <a:avLst/>
          </a:prstGeom>
          <a:noFill/>
          <a:ln w="0">
            <a:noFill/>
          </a:ln>
        </p:spPr>
        <p:style>
          <a:lnRef idx="0">
            <a:scrgbClr r="0" g="0" b="0"/>
          </a:lnRef>
          <a:fillRef idx="0">
            <a:scrgbClr r="0" g="0" b="0"/>
          </a:fillRef>
          <a:effectRef idx="0">
            <a:scrgbClr r="0" g="0" b="0"/>
          </a:effectRef>
          <a:fontRef idx="minor"/>
        </p:style>
        <p:txBody>
          <a:bodyPr anchor="t">
            <a:normAutofit/>
          </a:bodyPr>
          <a:lstStyle/>
          <a:p>
            <a:pPr defTabSz="914400">
              <a:lnSpc>
                <a:spcPct val="90000"/>
              </a:lnSpc>
              <a:spcBef>
                <a:spcPts val="1001"/>
              </a:spcBef>
              <a:spcAft>
                <a:spcPts val="1199"/>
              </a:spcAft>
              <a:tabLst>
                <a:tab pos="0" algn="l"/>
              </a:tabLst>
            </a:pPr>
            <a:r>
              <a:rPr lang="pl" sz="5400" b="0" u="none" strike="noStrike">
                <a:solidFill>
                  <a:schemeClr val="dk1"/>
                </a:solidFill>
                <a:effectLst/>
                <a:uFillTx/>
                <a:latin typeface="Calibri"/>
              </a:rPr>
              <a:t>Medicare Część B </a:t>
            </a:r>
            <a:endParaRPr lang="pl-PL" sz="5400" b="0" u="none" strike="noStrike">
              <a:solidFill>
                <a:srgbClr val="000000"/>
              </a:solidFill>
              <a:effectLst/>
              <a:uFillTx/>
              <a:latin typeface="Arial"/>
            </a:endParaRPr>
          </a:p>
          <a:p>
            <a:pPr defTabSz="914400">
              <a:lnSpc>
                <a:spcPct val="90000"/>
              </a:lnSpc>
              <a:spcBef>
                <a:spcPts val="499"/>
              </a:spcBef>
              <a:tabLst>
                <a:tab pos="0" algn="l"/>
              </a:tabLst>
            </a:pPr>
            <a:endParaRPr lang="pl-PL" sz="2400" b="0" u="none" strike="noStrike">
              <a:solidFill>
                <a:srgbClr val="000000"/>
              </a:solidFill>
              <a:effectLst/>
              <a:uFillTx/>
              <a:latin typeface="Arial"/>
            </a:endParaRPr>
          </a:p>
        </p:txBody>
      </p:sp>
      <p:grpSp>
        <p:nvGrpSpPr>
          <p:cNvPr id="172" name="Group 13"/>
          <p:cNvGrpSpPr/>
          <p:nvPr/>
        </p:nvGrpSpPr>
        <p:grpSpPr>
          <a:xfrm>
            <a:off x="1926360" y="3119760"/>
            <a:ext cx="1683000" cy="2021400"/>
            <a:chOff x="1926360" y="3119760"/>
            <a:chExt cx="1683000" cy="2021400"/>
          </a:xfrm>
        </p:grpSpPr>
        <p:pic>
          <p:nvPicPr>
            <p:cNvPr id="173" name="Picture 14"/>
            <p:cNvPicPr/>
            <p:nvPr/>
          </p:nvPicPr>
          <p:blipFill>
            <a:blip r:embed="rId3"/>
            <a:stretch/>
          </p:blipFill>
          <p:spPr>
            <a:xfrm>
              <a:off x="2580480" y="3119760"/>
              <a:ext cx="758880" cy="847440"/>
            </a:xfrm>
            <a:prstGeom prst="rect">
              <a:avLst/>
            </a:prstGeom>
            <a:noFill/>
            <a:ln w="0">
              <a:noFill/>
            </a:ln>
          </p:spPr>
        </p:pic>
        <p:sp>
          <p:nvSpPr>
            <p:cNvPr id="174" name="TextBox 15"/>
            <p:cNvSpPr/>
            <p:nvPr/>
          </p:nvSpPr>
          <p:spPr>
            <a:xfrm>
              <a:off x="1926360" y="4125960"/>
              <a:ext cx="168300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B</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medyczne</a:t>
              </a:r>
              <a:endParaRPr lang="pl-PL" sz="2000" b="0" u="none" strike="noStrike">
                <a:solidFill>
                  <a:srgbClr val="000000"/>
                </a:solidFill>
                <a:effectLst/>
                <a:uFillTx/>
                <a:latin typeface="Arial"/>
              </a:endParaRPr>
            </a:p>
          </p:txBody>
        </p:sp>
      </p:grpSp>
      <p:pic>
        <p:nvPicPr>
          <p:cNvPr id="175" name="Picture 12" descr="Image result for doctor and stethoscope"/>
          <p:cNvPicPr/>
          <p:nvPr/>
        </p:nvPicPr>
        <p:blipFill>
          <a:blip r:embed="rId4"/>
          <a:stretch/>
        </p:blipFill>
        <p:spPr>
          <a:xfrm>
            <a:off x="6314760" y="1108080"/>
            <a:ext cx="5877000" cy="38095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000"/>
    </mc:Choice>
    <mc:Fallback xmlns:p15="http://schemas.microsoft.com/office/powerpoint/2012/main" xmlns="">
      <p:transition spd="slow"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sldNum" idx="5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D2329EB8-36EF-4877-81C5-9210F898EEF0}" type="slidenum">
              <a:rPr lang="en-US" sz="1200" b="0" u="none" strike="noStrike">
                <a:solidFill>
                  <a:schemeClr val="dk1">
                    <a:tint val="75000"/>
                  </a:schemeClr>
                </a:solidFill>
                <a:effectLst/>
                <a:uFillTx/>
                <a:latin typeface="Calibri"/>
              </a:rPr>
              <a:t>23</a:t>
            </a:fld>
            <a:endParaRPr lang="pl-PL" sz="1200" b="0" u="none" strike="noStrike">
              <a:solidFill>
                <a:srgbClr val="000000"/>
              </a:solidFill>
              <a:effectLst/>
              <a:uFillTx/>
              <a:latin typeface="Times New Roman"/>
            </a:endParaRPr>
          </a:p>
        </p:txBody>
      </p:sp>
      <p:sp>
        <p:nvSpPr>
          <p:cNvPr id="17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B</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178" name="Group 6"/>
          <p:cNvGrpSpPr/>
          <p:nvPr/>
        </p:nvGrpSpPr>
        <p:grpSpPr>
          <a:xfrm>
            <a:off x="321120" y="2230200"/>
            <a:ext cx="1781280" cy="1868400"/>
            <a:chOff x="321120" y="2230200"/>
            <a:chExt cx="1781280" cy="1868400"/>
          </a:xfrm>
        </p:grpSpPr>
        <p:pic>
          <p:nvPicPr>
            <p:cNvPr id="179" name="Picture 7"/>
            <p:cNvPicPr/>
            <p:nvPr/>
          </p:nvPicPr>
          <p:blipFill>
            <a:blip r:embed="rId3"/>
            <a:stretch/>
          </p:blipFill>
          <p:spPr>
            <a:xfrm>
              <a:off x="810360" y="2230200"/>
              <a:ext cx="803520" cy="837360"/>
            </a:xfrm>
            <a:prstGeom prst="rect">
              <a:avLst/>
            </a:prstGeom>
            <a:noFill/>
            <a:ln w="0">
              <a:noFill/>
            </a:ln>
          </p:spPr>
        </p:pic>
        <p:sp>
          <p:nvSpPr>
            <p:cNvPr id="180" name="TextBox 8"/>
            <p:cNvSpPr/>
            <p:nvPr/>
          </p:nvSpPr>
          <p:spPr>
            <a:xfrm>
              <a:off x="321120" y="3083400"/>
              <a:ext cx="178128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B</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medyczne</a:t>
              </a:r>
              <a:endParaRPr lang="pl-PL" sz="2000" b="0" u="none" strike="noStrike">
                <a:solidFill>
                  <a:srgbClr val="000000"/>
                </a:solidFill>
                <a:effectLst/>
                <a:uFillTx/>
                <a:latin typeface="Arial"/>
              </a:endParaRPr>
            </a:p>
          </p:txBody>
        </p:sp>
      </p:grpSp>
      <p:sp>
        <p:nvSpPr>
          <p:cNvPr id="181" name="Rectangle 1"/>
          <p:cNvSpPr/>
          <p:nvPr/>
        </p:nvSpPr>
        <p:spPr>
          <a:xfrm>
            <a:off x="2371320" y="1555920"/>
            <a:ext cx="5017320" cy="522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spcBef>
                <a:spcPts val="451"/>
              </a:spcBef>
            </a:pPr>
            <a:r>
              <a:rPr lang="pl" sz="2800" b="1" u="none" strike="noStrike">
                <a:solidFill>
                  <a:srgbClr val="000000"/>
                </a:solidFill>
                <a:effectLst/>
                <a:uFillTx/>
                <a:latin typeface="Arial"/>
              </a:rPr>
              <a:t>Część B - Ubezpieczenie medyczne </a:t>
            </a:r>
            <a:endParaRPr lang="pl-PL" sz="2800" b="0" u="none" strike="noStrike">
              <a:solidFill>
                <a:srgbClr val="000000"/>
              </a:solidFill>
              <a:effectLst/>
              <a:uFillTx/>
              <a:latin typeface="Arial"/>
            </a:endParaRPr>
          </a:p>
        </p:txBody>
      </p:sp>
      <p:sp>
        <p:nvSpPr>
          <p:cNvPr id="182" name="Rectangle 2"/>
          <p:cNvSpPr/>
          <p:nvPr/>
        </p:nvSpPr>
        <p:spPr>
          <a:xfrm>
            <a:off x="2843280" y="2079360"/>
            <a:ext cx="8510400" cy="484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Bef>
                <a:spcPts val="451"/>
              </a:spcBef>
              <a:spcAft>
                <a:spcPts val="1199"/>
              </a:spcAft>
            </a:pPr>
            <a:r>
              <a:rPr lang="pl" sz="2800" b="0" u="none" strike="noStrike">
                <a:solidFill>
                  <a:srgbClr val="000000"/>
                </a:solidFill>
                <a:effectLst/>
                <a:uFillTx/>
                <a:latin typeface="Calibri"/>
              </a:rPr>
              <a:t>Pomaga pokryć koszty niezbędne z medycznego punktu widzenia:</a:t>
            </a:r>
            <a:endParaRPr lang="pl-PL" sz="28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Usługi lekarskie</a:t>
            </a:r>
            <a:endParaRPr lang="pl-PL" sz="21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Ambulatoryjne usługi medyczne i chirurgiczne oraz materiały eksploatacyjne</a:t>
            </a:r>
            <a:endParaRPr lang="pl-PL" sz="21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Kliniczne testy laboratoryjne</a:t>
            </a:r>
            <a:endParaRPr lang="pl-PL" sz="21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Trwały sprzęt medyczny (może być konieczne skorzystanie z usług określonych dostawców)</a:t>
            </a:r>
            <a:endParaRPr lang="pl-PL" sz="21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Materiały do testów cukrzycowych</a:t>
            </a:r>
            <a:endParaRPr lang="pl-PL" sz="21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Usługi profilaktyczne (takie jak szczepienia przeciw grypie i coroczna wizyta wellness)</a:t>
            </a:r>
            <a:endParaRPr lang="pl-PL" sz="2100" b="0" u="none" strike="noStrike">
              <a:solidFill>
                <a:srgbClr val="000000"/>
              </a:solidFill>
              <a:effectLst/>
              <a:uFillTx/>
              <a:latin typeface="Arial"/>
            </a:endParaRPr>
          </a:p>
          <a:p>
            <a:pPr marL="342720" indent="-34272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Domowej opieki zdrowotnej</a:t>
            </a:r>
            <a:endParaRPr lang="pl-PL" sz="21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4000"/>
    </mc:Choice>
    <mc:Fallback xmlns:p15="http://schemas.microsoft.com/office/powerpoint/2012/main" xmlns="">
      <p:transition spd="slow" advTm="4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Koszty części B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184" name="Group 6"/>
          <p:cNvGrpSpPr/>
          <p:nvPr/>
        </p:nvGrpSpPr>
        <p:grpSpPr>
          <a:xfrm>
            <a:off x="855360" y="1755000"/>
            <a:ext cx="1781280" cy="1868400"/>
            <a:chOff x="855360" y="1755000"/>
            <a:chExt cx="1781280" cy="1868400"/>
          </a:xfrm>
        </p:grpSpPr>
        <p:pic>
          <p:nvPicPr>
            <p:cNvPr id="185" name="Picture 7"/>
            <p:cNvPicPr/>
            <p:nvPr/>
          </p:nvPicPr>
          <p:blipFill>
            <a:blip r:embed="rId3"/>
            <a:stretch/>
          </p:blipFill>
          <p:spPr>
            <a:xfrm>
              <a:off x="1344600" y="1755000"/>
              <a:ext cx="803520" cy="837360"/>
            </a:xfrm>
            <a:prstGeom prst="rect">
              <a:avLst/>
            </a:prstGeom>
            <a:noFill/>
            <a:ln w="0">
              <a:noFill/>
            </a:ln>
          </p:spPr>
        </p:pic>
        <p:sp>
          <p:nvSpPr>
            <p:cNvPr id="186" name="TextBox 8"/>
            <p:cNvSpPr/>
            <p:nvPr/>
          </p:nvSpPr>
          <p:spPr>
            <a:xfrm>
              <a:off x="855360" y="2608200"/>
              <a:ext cx="178128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B</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medyczne</a:t>
              </a:r>
              <a:endParaRPr lang="pl-PL" sz="2000" b="0" u="none" strike="noStrike">
                <a:solidFill>
                  <a:srgbClr val="000000"/>
                </a:solidFill>
                <a:effectLst/>
                <a:uFillTx/>
                <a:latin typeface="Arial"/>
              </a:endParaRPr>
            </a:p>
          </p:txBody>
        </p:sp>
      </p:grpSp>
      <p:sp>
        <p:nvSpPr>
          <p:cNvPr id="187" name="Rectangle 1"/>
          <p:cNvSpPr/>
          <p:nvPr/>
        </p:nvSpPr>
        <p:spPr>
          <a:xfrm>
            <a:off x="2931480" y="1573560"/>
            <a:ext cx="7915680" cy="346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69720" lvl="1" indent="-342720" defTabSz="914400">
              <a:lnSpc>
                <a:spcPct val="100000"/>
              </a:lnSpc>
              <a:spcAft>
                <a:spcPts val="1199"/>
              </a:spcAft>
              <a:buClr>
                <a:srgbClr val="000000"/>
              </a:buClr>
              <a:buFont typeface="Wingdings" charset="2"/>
              <a:buChar char=""/>
            </a:pPr>
            <a:r>
              <a:rPr lang="pl" sz="2800" b="1" u="none" strike="noStrike">
                <a:solidFill>
                  <a:schemeClr val="dk1"/>
                </a:solidFill>
                <a:effectLst/>
                <a:uFillTx/>
                <a:latin typeface="Calibri"/>
              </a:rPr>
              <a:t>Składka miesięczna:</a:t>
            </a:r>
            <a:r>
              <a:rPr lang="pl" sz="2800" b="0" u="none" strike="noStrike">
                <a:solidFill>
                  <a:schemeClr val="dk1"/>
                </a:solidFill>
                <a:effectLst/>
                <a:uFillTx/>
                <a:latin typeface="Calibri"/>
              </a:rPr>
              <a:t> </a:t>
            </a:r>
            <a:r>
              <a:rPr lang="pl" sz="2400" b="0" u="sng" strike="noStrike">
                <a:solidFill>
                  <a:schemeClr val="dk1"/>
                </a:solidFill>
                <a:effectLst/>
                <a:uFillTx/>
                <a:latin typeface="Calibri"/>
                <a:hlinkClick r:id="rId4"/>
              </a:rPr>
              <a:t>Na podstawie dochodu</a:t>
            </a:r>
            <a:endParaRPr lang="pl-PL" sz="2400" b="0" u="none" strike="noStrike">
              <a:solidFill>
                <a:srgbClr val="000000"/>
              </a:solidFill>
              <a:effectLst/>
              <a:uFillTx/>
              <a:latin typeface="Arial"/>
            </a:endParaRPr>
          </a:p>
          <a:p>
            <a:pPr marL="355680" lvl="1" indent="-342720" defTabSz="914400">
              <a:lnSpc>
                <a:spcPct val="100000"/>
              </a:lnSpc>
              <a:spcAft>
                <a:spcPts val="1199"/>
              </a:spcAft>
              <a:buClr>
                <a:srgbClr val="000000"/>
              </a:buClr>
              <a:buFont typeface="Wingdings" charset="2"/>
              <a:buChar char=""/>
            </a:pPr>
            <a:r>
              <a:rPr lang="pl" sz="2800" b="1" u="none" strike="noStrike">
                <a:solidFill>
                  <a:schemeClr val="dk1"/>
                </a:solidFill>
                <a:effectLst/>
                <a:uFillTx/>
                <a:latin typeface="Calibri"/>
              </a:rPr>
              <a:t>Roczny </a:t>
            </a:r>
            <a:r>
              <a:rPr lang="pl" sz="2800" b="1" u="sng" strike="noStrike">
                <a:solidFill>
                  <a:schemeClr val="dk1"/>
                </a:solidFill>
                <a:effectLst/>
                <a:uFillTx/>
                <a:latin typeface="Calibri"/>
                <a:hlinkClick r:id="rId4"/>
              </a:rPr>
              <a:t>udział własny</a:t>
            </a:r>
            <a:r>
              <a:rPr lang="pl" sz="2800" b="1" u="none" strike="noStrike">
                <a:solidFill>
                  <a:schemeClr val="dk1"/>
                </a:solidFill>
                <a:effectLst/>
                <a:uFillTx/>
                <a:latin typeface="Calibri"/>
              </a:rPr>
              <a:t> </a:t>
            </a:r>
            <a:endParaRPr lang="pl-PL" sz="2800" b="0" u="none" strike="noStrike">
              <a:solidFill>
                <a:srgbClr val="000000"/>
              </a:solidFill>
              <a:effectLst/>
              <a:uFillTx/>
              <a:latin typeface="Arial"/>
            </a:endParaRPr>
          </a:p>
          <a:p>
            <a:pPr marL="342720" lvl="1" indent="-342720" defTabSz="914400">
              <a:lnSpc>
                <a:spcPct val="100000"/>
              </a:lnSpc>
              <a:buClr>
                <a:srgbClr val="000000"/>
              </a:buClr>
              <a:buFont typeface="Wingdings" charset="2"/>
              <a:buChar char=""/>
            </a:pPr>
            <a:r>
              <a:rPr lang="pl" sz="2800" b="1" u="none" strike="noStrike">
                <a:solidFill>
                  <a:schemeClr val="dk1"/>
                </a:solidFill>
                <a:effectLst/>
                <a:uFillTx/>
                <a:latin typeface="Calibri"/>
              </a:rPr>
              <a:t>Współubezpieczenie:</a:t>
            </a:r>
            <a:r>
              <a:rPr lang="pl" sz="2800" b="0" u="none" strike="noStrike">
                <a:solidFill>
                  <a:schemeClr val="dk1"/>
                </a:solidFill>
                <a:effectLst/>
                <a:uFillTx/>
                <a:latin typeface="Calibri"/>
              </a:rPr>
              <a:t> </a:t>
            </a:r>
            <a:r>
              <a:rPr lang="pl" sz="2300" b="0" u="none" strike="noStrike">
                <a:solidFill>
                  <a:schemeClr val="dk1"/>
                </a:solidFill>
                <a:effectLst/>
                <a:uFillTx/>
                <a:latin typeface="Calibri"/>
              </a:rPr>
              <a:t>Współubezpieczenie w wysokości 20% dla większości usług objętych ubezpieczeniem, takich jak usługi lekarskie. </a:t>
            </a:r>
            <a:endParaRPr lang="pl-PL" sz="2300" b="0" u="none" strike="noStrike">
              <a:solidFill>
                <a:srgbClr val="000000"/>
              </a:solidFill>
              <a:effectLst/>
              <a:uFillTx/>
              <a:latin typeface="Arial"/>
            </a:endParaRPr>
          </a:p>
          <a:p>
            <a:pPr marL="799920" lvl="2" indent="-342720" defTabSz="914400">
              <a:lnSpc>
                <a:spcPct val="100000"/>
              </a:lnSpc>
              <a:buClr>
                <a:srgbClr val="000000"/>
              </a:buClr>
              <a:buFont typeface="Wingdings" charset="2"/>
              <a:buChar char=""/>
            </a:pPr>
            <a:r>
              <a:rPr lang="pl" sz="2300" b="0" u="none" strike="noStrike">
                <a:solidFill>
                  <a:schemeClr val="dk1"/>
                </a:solidFill>
                <a:effectLst/>
                <a:uFillTx/>
                <a:latin typeface="Calibri"/>
              </a:rPr>
              <a:t>$0 za niektóre usługi profilaktyczne</a:t>
            </a:r>
            <a:endParaRPr lang="pl-PL" sz="2300" b="0" u="none" strike="noStrike">
              <a:solidFill>
                <a:srgbClr val="000000"/>
              </a:solidFill>
              <a:effectLst/>
              <a:uFillTx/>
              <a:latin typeface="Arial"/>
            </a:endParaRPr>
          </a:p>
          <a:p>
            <a:pPr marL="799920" lvl="2" indent="-342720" defTabSz="914400">
              <a:lnSpc>
                <a:spcPct val="100000"/>
              </a:lnSpc>
              <a:buClr>
                <a:srgbClr val="000000"/>
              </a:buClr>
              <a:buFont typeface="Wingdings" charset="2"/>
              <a:buChar char=""/>
            </a:pPr>
            <a:r>
              <a:rPr lang="pl" sz="2300" b="0" u="none" strike="noStrike">
                <a:solidFill>
                  <a:schemeClr val="dk1"/>
                </a:solidFill>
                <a:effectLst/>
                <a:uFillTx/>
                <a:latin typeface="Calibri"/>
              </a:rPr>
              <a:t>+15% dla dostawców, którzy nie "akceptują cesji"</a:t>
            </a:r>
            <a:br>
              <a:rPr sz="2300"/>
            </a:br>
            <a:r>
              <a:rPr lang="pl" sz="2300" b="0" u="none" strike="noStrike">
                <a:solidFill>
                  <a:schemeClr val="dk1"/>
                </a:solidFill>
                <a:effectLst/>
                <a:uFillTx/>
                <a:latin typeface="Calibri"/>
              </a:rPr>
              <a:t>(kwota płatności Medicare)</a:t>
            </a:r>
            <a:endParaRPr lang="pl-PL" sz="2300" b="0" u="none" strike="noStrike">
              <a:solidFill>
                <a:srgbClr val="000000"/>
              </a:solidFill>
              <a:effectLst/>
              <a:uFillTx/>
              <a:latin typeface="Arial"/>
            </a:endParaRPr>
          </a:p>
        </p:txBody>
      </p:sp>
      <p:sp>
        <p:nvSpPr>
          <p:cNvPr id="188" name="PlaceHolder 1"/>
          <p:cNvSpPr>
            <a:spLocks noGrp="1"/>
          </p:cNvSpPr>
          <p:nvPr>
            <p:ph type="sldNum" idx="5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4003F7E-7B17-4F1E-B60A-BC4BFE74E6C9}" type="slidenum">
              <a:rPr lang="en-US" sz="1200" b="0" u="none" strike="noStrike">
                <a:solidFill>
                  <a:schemeClr val="dk1">
                    <a:tint val="75000"/>
                  </a:schemeClr>
                </a:solidFill>
                <a:effectLst/>
                <a:uFillTx/>
                <a:latin typeface="Calibri"/>
              </a:rPr>
              <a:t>24</a:t>
            </a:fld>
            <a:endParaRPr lang="pl-PL" sz="1200" b="0" u="none" strike="noStrike">
              <a:solidFill>
                <a:srgbClr val="000000"/>
              </a:solidFill>
              <a:effectLst/>
              <a:uFillTx/>
              <a:latin typeface="Times New Roman"/>
            </a:endParaRPr>
          </a:p>
        </p:txBody>
      </p:sp>
      <p:sp>
        <p:nvSpPr>
          <p:cNvPr id="189" name="Rectangle: Rounded Corners 10"/>
          <p:cNvSpPr/>
          <p:nvPr/>
        </p:nvSpPr>
        <p:spPr>
          <a:xfrm>
            <a:off x="2931480" y="5508000"/>
            <a:ext cx="6772680" cy="103068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300" b="0" u="none" strike="noStrike">
                <a:solidFill>
                  <a:schemeClr val="lt1"/>
                </a:solidFill>
                <a:effectLst/>
                <a:uFillTx/>
                <a:latin typeface="Calibri"/>
              </a:rPr>
              <a:t>Koszty zmieniają się każdego roku. </a:t>
            </a:r>
            <a:br>
              <a:rPr sz="2300"/>
            </a:br>
            <a:r>
              <a:rPr lang="pl" sz="2300" b="1" u="none" strike="noStrike">
                <a:solidFill>
                  <a:schemeClr val="lt1"/>
                </a:solidFill>
                <a:effectLst/>
                <a:uFillTx/>
                <a:latin typeface="Calibri"/>
              </a:rPr>
              <a:t>Aktualne koszty można znaleźć na stronie </a:t>
            </a:r>
            <a:r>
              <a:rPr lang="pl" sz="2300" b="1" u="sng" strike="noStrike">
                <a:solidFill>
                  <a:schemeClr val="lt1"/>
                </a:solidFill>
                <a:effectLst/>
                <a:uFillTx/>
                <a:latin typeface="Calibri"/>
                <a:hlinkClick r:id="rId4"/>
              </a:rPr>
              <a:t>medicare.gov</a:t>
            </a:r>
            <a:r>
              <a:rPr lang="pl" sz="2300" b="1" u="none" strike="noStrike">
                <a:solidFill>
                  <a:schemeClr val="lt1"/>
                </a:solidFill>
                <a:effectLst/>
                <a:uFillTx/>
                <a:latin typeface="Calibri"/>
              </a:rPr>
              <a:t>.</a:t>
            </a:r>
            <a:endParaRPr lang="pl-PL" sz="23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61000"/>
    </mc:Choice>
    <mc:Fallback xmlns:p15="http://schemas.microsoft.com/office/powerpoint/2012/main" xmlns="">
      <p:transition spd="slow" advTm="161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Koszty części B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91" name="Rectangle 1"/>
          <p:cNvSpPr/>
          <p:nvPr/>
        </p:nvSpPr>
        <p:spPr>
          <a:xfrm>
            <a:off x="1536480" y="1338120"/>
            <a:ext cx="8041680" cy="4611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400" b="1" u="none" strike="noStrike">
                <a:solidFill>
                  <a:schemeClr val="dk1"/>
                </a:solidFill>
                <a:effectLst/>
                <a:uFillTx/>
                <a:latin typeface="Arial"/>
              </a:rPr>
              <a:t>Income-Related Monthly Adjustment Amount (IRMAA)</a:t>
            </a:r>
            <a:endParaRPr lang="pl-PL" sz="2400" b="0" u="none" strike="noStrike">
              <a:solidFill>
                <a:srgbClr val="000000"/>
              </a:solidFill>
              <a:effectLst/>
              <a:uFillTx/>
              <a:latin typeface="Arial"/>
            </a:endParaRPr>
          </a:p>
        </p:txBody>
      </p:sp>
      <p:sp>
        <p:nvSpPr>
          <p:cNvPr id="192" name="TextBox 2"/>
          <p:cNvSpPr/>
          <p:nvPr/>
        </p:nvSpPr>
        <p:spPr>
          <a:xfrm>
            <a:off x="1536480" y="2030040"/>
            <a:ext cx="8901360" cy="39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PL" sz="2000" b="0" u="none" strike="noStrike">
                <a:solidFill>
                  <a:schemeClr val="dk1"/>
                </a:solidFill>
                <a:effectLst/>
                <a:uFillTx/>
                <a:latin typeface="Calibri"/>
              </a:rPr>
              <a:t>Składka na część B jest oparta na zeznaniu podatkowym z dwóch poprzednich lat.</a:t>
            </a:r>
            <a:endParaRPr lang="pl-PL" sz="2000" b="0" u="none" strike="noStrike">
              <a:solidFill>
                <a:srgbClr val="000000"/>
              </a:solidFill>
              <a:effectLst/>
              <a:uFillTx/>
              <a:latin typeface="Arial"/>
            </a:endParaRPr>
          </a:p>
        </p:txBody>
      </p:sp>
      <p:sp>
        <p:nvSpPr>
          <p:cNvPr id="193" name="PlaceHolder 1"/>
          <p:cNvSpPr>
            <a:spLocks noGrp="1"/>
          </p:cNvSpPr>
          <p:nvPr>
            <p:ph type="sldNum" idx="5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4368CD3-64C4-4555-9AE4-0502C236E947}" type="slidenum">
              <a:rPr lang="en-US" sz="1200" b="0" u="none" strike="noStrike">
                <a:solidFill>
                  <a:schemeClr val="dk1">
                    <a:tint val="75000"/>
                  </a:schemeClr>
                </a:solidFill>
                <a:effectLst/>
                <a:uFillTx/>
                <a:latin typeface="Calibri"/>
              </a:rPr>
              <a:t>25</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48000"/>
    </mc:Choice>
    <mc:Fallback xmlns:p15="http://schemas.microsoft.com/office/powerpoint/2012/main" xmlns="">
      <p:transition spd="slow" advTm="48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sldNum" idx="5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004C8AA6-E884-4484-A52D-7CED4832A102}" type="slidenum">
              <a:rPr lang="en-US" sz="1200" b="0" u="none" strike="noStrike">
                <a:solidFill>
                  <a:schemeClr val="dk1">
                    <a:tint val="75000"/>
                  </a:schemeClr>
                </a:solidFill>
                <a:effectLst/>
                <a:uFillTx/>
                <a:latin typeface="Calibri"/>
              </a:rPr>
              <a:t>26</a:t>
            </a:fld>
            <a:endParaRPr lang="pl-PL" sz="1200" b="0" u="none" strike="noStrike">
              <a:solidFill>
                <a:srgbClr val="000000"/>
              </a:solidFill>
              <a:effectLst/>
              <a:uFillTx/>
              <a:latin typeface="Times New Roman"/>
            </a:endParaRPr>
          </a:p>
        </p:txBody>
      </p:sp>
      <p:sp>
        <p:nvSpPr>
          <p:cNvPr id="195"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B - Usługi profilaktyczne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96" name="Rectangle 1"/>
          <p:cNvSpPr/>
          <p:nvPr/>
        </p:nvSpPr>
        <p:spPr>
          <a:xfrm>
            <a:off x="4173120" y="1428480"/>
            <a:ext cx="405720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Usługi prewencyjne</a:t>
            </a:r>
            <a:endParaRPr lang="pl-PL" sz="3200" b="0" u="none" strike="noStrike">
              <a:solidFill>
                <a:srgbClr val="000000"/>
              </a:solidFill>
              <a:effectLst/>
              <a:uFillTx/>
              <a:latin typeface="Arial"/>
            </a:endParaRPr>
          </a:p>
        </p:txBody>
      </p:sp>
      <p:sp>
        <p:nvSpPr>
          <p:cNvPr id="197" name="Rectangle 2"/>
          <p:cNvSpPr/>
          <p:nvPr/>
        </p:nvSpPr>
        <p:spPr>
          <a:xfrm>
            <a:off x="2942280" y="2482920"/>
            <a:ext cx="6797880" cy="221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1199"/>
              </a:spcAft>
              <a:buClr>
                <a:srgbClr val="000000"/>
              </a:buClr>
              <a:buFont typeface="Wingdings" charset="2"/>
              <a:buChar char=""/>
            </a:pPr>
            <a:r>
              <a:rPr lang="pl" sz="2600" b="0" u="none" strike="noStrike">
                <a:solidFill>
                  <a:schemeClr val="dk1"/>
                </a:solidFill>
                <a:effectLst/>
                <a:uFillTx/>
                <a:latin typeface="Calibri"/>
              </a:rPr>
              <a:t>Witamy w Medicare Visit</a:t>
            </a:r>
            <a:endParaRPr lang="pl-PL" sz="26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600" b="0" u="none" strike="noStrike">
                <a:solidFill>
                  <a:schemeClr val="dk1"/>
                </a:solidFill>
                <a:effectLst/>
                <a:uFillTx/>
                <a:latin typeface="Calibri"/>
              </a:rPr>
              <a:t>Coroczna wizyta wellness</a:t>
            </a:r>
            <a:endParaRPr lang="pl-PL" sz="26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600" b="0" u="none" strike="noStrike">
                <a:solidFill>
                  <a:schemeClr val="dk1"/>
                </a:solidFill>
                <a:effectLst/>
                <a:uFillTx/>
                <a:latin typeface="Calibri"/>
              </a:rPr>
              <a:t>Dodatkowe badania przesiewowe/testy/usługi</a:t>
            </a:r>
            <a:br>
              <a:rPr sz="2600"/>
            </a:br>
            <a:r>
              <a:rPr lang="pl" sz="2000" b="0" u="none" strike="noStrike">
                <a:solidFill>
                  <a:schemeClr val="dk1"/>
                </a:solidFill>
                <a:effectLst/>
                <a:uFillTx/>
                <a:latin typeface="Arial"/>
              </a:rPr>
              <a:t>(Większość pokrywana bez udziału własnego lub dopłat)</a:t>
            </a:r>
            <a:r>
              <a:rPr lang="en-US" sz="2000" b="0" u="none" strike="noStrike">
                <a:solidFill>
                  <a:schemeClr val="dk1"/>
                </a:solidFill>
                <a:effectLst/>
                <a:uFillTx/>
                <a:latin typeface="Arial"/>
              </a:rPr>
              <a:t>0</a:t>
            </a:r>
            <a:endParaRPr lang="pl-PL" sz="2000" b="0" u="none" strike="noStrike">
              <a:solidFill>
                <a:srgbClr val="000000"/>
              </a:solidFill>
              <a:effectLst/>
              <a:uFillTx/>
              <a:latin typeface="Arial"/>
            </a:endParaRPr>
          </a:p>
        </p:txBody>
      </p:sp>
      <p:sp>
        <p:nvSpPr>
          <p:cNvPr id="198" name="Rectangle 6"/>
          <p:cNvSpPr/>
          <p:nvPr/>
        </p:nvSpPr>
        <p:spPr>
          <a:xfrm>
            <a:off x="9232560" y="4143600"/>
            <a:ext cx="2359800" cy="1846440"/>
          </a:xfrm>
          <a:prstGeom prst="rect">
            <a:avLst/>
          </a:prstGeom>
          <a:solidFill>
            <a:schemeClr val="accent1">
              <a:lumMod val="20000"/>
              <a:lumOff val="80000"/>
            </a:schemeClr>
          </a:solid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900" b="0" u="none" strike="noStrike">
                <a:solidFill>
                  <a:schemeClr val="dk1"/>
                </a:solidFill>
                <a:effectLst/>
                <a:uFillTx/>
                <a:latin typeface="Arial"/>
              </a:rPr>
              <a:t>Przejrzyj kartę usług profilaktycznych i</a:t>
            </a:r>
            <a:endParaRPr lang="pl-PL" sz="1900" b="0" u="none" strike="noStrike">
              <a:solidFill>
                <a:srgbClr val="000000"/>
              </a:solidFill>
              <a:effectLst/>
              <a:uFillTx/>
              <a:latin typeface="Arial"/>
            </a:endParaRPr>
          </a:p>
          <a:p>
            <a:pPr algn="ctr" defTabSz="914400">
              <a:lnSpc>
                <a:spcPct val="100000"/>
              </a:lnSpc>
            </a:pPr>
            <a:r>
              <a:rPr lang="pl" sz="1900" b="0" u="none" strike="noStrike">
                <a:solidFill>
                  <a:schemeClr val="dk1"/>
                </a:solidFill>
                <a:effectLst/>
                <a:uFillTx/>
                <a:latin typeface="Arial"/>
              </a:rPr>
              <a:t>omów swój plan profilaktyki z lekarzem.</a:t>
            </a:r>
            <a:endParaRPr lang="pl-PL" sz="1900" b="0" u="none" strike="noStrike">
              <a:solidFill>
                <a:srgbClr val="000000"/>
              </a:solidFill>
              <a:effectLst/>
              <a:uFillTx/>
              <a:latin typeface="Arial"/>
            </a:endParaRPr>
          </a:p>
        </p:txBody>
      </p:sp>
      <p:sp>
        <p:nvSpPr>
          <p:cNvPr id="199" name="Rectangle 7"/>
          <p:cNvSpPr/>
          <p:nvPr/>
        </p:nvSpPr>
        <p:spPr>
          <a:xfrm>
            <a:off x="2942280" y="5088960"/>
            <a:ext cx="590976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000" b="1" i="1" u="none" strike="noStrike">
                <a:solidFill>
                  <a:schemeClr val="dk1"/>
                </a:solidFill>
                <a:effectLst/>
                <a:uFillTx/>
                <a:latin typeface="Calibri Light"/>
              </a:rPr>
              <a:t>"Uncja zapobiegania jest warta funta leczenia"</a:t>
            </a:r>
            <a:endParaRPr lang="pl-PL" sz="2000" b="0" u="none" strike="noStrike">
              <a:solidFill>
                <a:srgbClr val="000000"/>
              </a:solidFill>
              <a:effectLst/>
              <a:uFillTx/>
              <a:latin typeface="Arial"/>
            </a:endParaRPr>
          </a:p>
          <a:p>
            <a:pPr defTabSz="914400">
              <a:lnSpc>
                <a:spcPct val="100000"/>
              </a:lnSpc>
            </a:pPr>
            <a:r>
              <a:rPr lang="pl" sz="2000" b="1" i="1" u="none" strike="noStrike">
                <a:solidFill>
                  <a:schemeClr val="dk1"/>
                </a:solidFill>
                <a:effectLst/>
                <a:uFillTx/>
                <a:latin typeface="Calibri Light"/>
              </a:rPr>
              <a:t>			- Benjamin Franklin</a:t>
            </a:r>
            <a:endParaRPr lang="pl-PL" sz="2000" b="0" u="none" strike="noStrike">
              <a:solidFill>
                <a:srgbClr val="000000"/>
              </a:solidFill>
              <a:effectLst/>
              <a:uFillTx/>
              <a:latin typeface="Arial"/>
            </a:endParaRPr>
          </a:p>
        </p:txBody>
      </p:sp>
      <p:pic>
        <p:nvPicPr>
          <p:cNvPr id="200" name="irc_mi" descr="https://s-media-cache-ak0.pinimg.com/564x/84/9a/a5/849aa54e0104a41171a5464f803e4a5d.jpg">
            <a:hlinkClick r:id="rId3"/>
          </p:cNvPr>
          <p:cNvPicPr/>
          <p:nvPr/>
        </p:nvPicPr>
        <p:blipFill>
          <a:blip r:embed="rId4"/>
          <a:stretch/>
        </p:blipFill>
        <p:spPr>
          <a:xfrm>
            <a:off x="9842760" y="2166480"/>
            <a:ext cx="1139400" cy="1659240"/>
          </a:xfrm>
          <a:prstGeom prst="rect">
            <a:avLst/>
          </a:prstGeom>
          <a:noFill/>
          <a:ln w="0">
            <a:noFill/>
          </a:ln>
        </p:spPr>
      </p:pic>
      <p:grpSp>
        <p:nvGrpSpPr>
          <p:cNvPr id="201" name="Group 9"/>
          <p:cNvGrpSpPr/>
          <p:nvPr/>
        </p:nvGrpSpPr>
        <p:grpSpPr>
          <a:xfrm>
            <a:off x="272160" y="2197440"/>
            <a:ext cx="1781280" cy="1868400"/>
            <a:chOff x="272160" y="2197440"/>
            <a:chExt cx="1781280" cy="1868400"/>
          </a:xfrm>
        </p:grpSpPr>
        <p:pic>
          <p:nvPicPr>
            <p:cNvPr id="202" name="Picture 10"/>
            <p:cNvPicPr/>
            <p:nvPr/>
          </p:nvPicPr>
          <p:blipFill>
            <a:blip r:embed="rId5"/>
            <a:stretch/>
          </p:blipFill>
          <p:spPr>
            <a:xfrm>
              <a:off x="761400" y="2197440"/>
              <a:ext cx="803520" cy="837360"/>
            </a:xfrm>
            <a:prstGeom prst="rect">
              <a:avLst/>
            </a:prstGeom>
            <a:noFill/>
            <a:ln w="0">
              <a:noFill/>
            </a:ln>
          </p:spPr>
        </p:pic>
        <p:sp>
          <p:nvSpPr>
            <p:cNvPr id="203" name="TextBox 11"/>
            <p:cNvSpPr/>
            <p:nvPr/>
          </p:nvSpPr>
          <p:spPr>
            <a:xfrm>
              <a:off x="272160" y="3050640"/>
              <a:ext cx="178128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B</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medyczne</a:t>
              </a:r>
              <a:endParaRPr lang="pl-PL" sz="2000" b="0" u="none" strike="noStrike">
                <a:solidFill>
                  <a:srgbClr val="000000"/>
                </a:solidFill>
                <a:effectLst/>
                <a:uFillTx/>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40000"/>
    </mc:Choice>
    <mc:Fallback xmlns:p15="http://schemas.microsoft.com/office/powerpoint/2012/main" xmlns="">
      <p:transition spd="slow" advTm="4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sldNum" idx="5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02D42A4-6C48-4DCE-845E-62D822BE0BBF}" type="slidenum">
              <a:rPr lang="en-US" sz="1200" b="0" u="none" strike="noStrike">
                <a:solidFill>
                  <a:schemeClr val="dk1">
                    <a:tint val="75000"/>
                  </a:schemeClr>
                </a:solidFill>
                <a:effectLst/>
                <a:uFillTx/>
                <a:latin typeface="Calibri"/>
              </a:rPr>
              <a:t>27</a:t>
            </a:fld>
            <a:endParaRPr lang="pl-PL" sz="1200" b="0" u="none" strike="noStrike">
              <a:solidFill>
                <a:srgbClr val="000000"/>
              </a:solidFill>
              <a:effectLst/>
              <a:uFillTx/>
              <a:latin typeface="Times New Roman"/>
            </a:endParaRPr>
          </a:p>
        </p:txBody>
      </p:sp>
      <p:sp>
        <p:nvSpPr>
          <p:cNvPr id="205"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B - Usługi profilaktyczne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06" name="Rectangle 1"/>
          <p:cNvSpPr/>
          <p:nvPr/>
        </p:nvSpPr>
        <p:spPr>
          <a:xfrm>
            <a:off x="2054160" y="1502640"/>
            <a:ext cx="8441280" cy="58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3200" b="1" u="none" strike="noStrike">
                <a:solidFill>
                  <a:schemeClr val="dk1"/>
                </a:solidFill>
                <a:effectLst/>
                <a:uFillTx/>
                <a:latin typeface="Arial"/>
              </a:rPr>
              <a:t>Wizyta "Witamy w Medicare"</a:t>
            </a:r>
            <a:endParaRPr lang="pl-PL" sz="3200" b="0" u="none" strike="noStrike">
              <a:solidFill>
                <a:srgbClr val="000000"/>
              </a:solidFill>
              <a:effectLst/>
              <a:uFillTx/>
              <a:latin typeface="Arial"/>
            </a:endParaRPr>
          </a:p>
        </p:txBody>
      </p:sp>
      <p:sp>
        <p:nvSpPr>
          <p:cNvPr id="207" name="Rectangle 2"/>
          <p:cNvSpPr/>
          <p:nvPr/>
        </p:nvSpPr>
        <p:spPr>
          <a:xfrm>
            <a:off x="3525120" y="2087280"/>
            <a:ext cx="6970320" cy="378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000" b="1" u="none" strike="noStrike">
                <a:solidFill>
                  <a:schemeClr val="dk1"/>
                </a:solidFill>
                <a:effectLst/>
                <a:uFillTx/>
                <a:latin typeface="Calibri"/>
              </a:rPr>
              <a:t>Obejmują:</a:t>
            </a:r>
            <a:endParaRPr lang="pl-PL" sz="20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000" b="0" u="none" strike="noStrike">
                <a:solidFill>
                  <a:schemeClr val="dk1"/>
                </a:solidFill>
                <a:effectLst/>
                <a:uFillTx/>
                <a:latin typeface="Calibri"/>
              </a:rPr>
              <a:t>Pomiar wzrostu, wagi i ciśnienia krwi </a:t>
            </a:r>
            <a:endParaRPr lang="pl-PL" sz="20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000" b="0" u="none" strike="noStrike">
                <a:solidFill>
                  <a:schemeClr val="dk1"/>
                </a:solidFill>
                <a:effectLst/>
                <a:uFillTx/>
                <a:latin typeface="Calibri"/>
              </a:rPr>
              <a:t>Pomiar wskaźnika masy ciała (BMI)</a:t>
            </a:r>
            <a:endParaRPr lang="pl-PL" sz="20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000" b="0" u="none" strike="noStrike">
                <a:solidFill>
                  <a:schemeClr val="dk1"/>
                </a:solidFill>
                <a:effectLst/>
                <a:uFillTx/>
                <a:latin typeface="Calibri"/>
              </a:rPr>
              <a:t>Test widzenia</a:t>
            </a:r>
            <a:endParaRPr lang="pl-PL" sz="20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000" b="0" u="none" strike="noStrike">
                <a:solidFill>
                  <a:schemeClr val="dk1"/>
                </a:solidFill>
                <a:effectLst/>
                <a:uFillTx/>
                <a:latin typeface="Calibri"/>
              </a:rPr>
              <a:t>Ocenę potencjalnego ryzyka depresji i poziomu bezpieczeństwa</a:t>
            </a:r>
            <a:endParaRPr lang="pl-PL" sz="20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000" b="0" u="none" strike="noStrike">
                <a:solidFill>
                  <a:schemeClr val="dk1"/>
                </a:solidFill>
                <a:effectLst/>
                <a:uFillTx/>
                <a:latin typeface="Calibri"/>
              </a:rPr>
              <a:t>Dyskusję na temat wcześniejszych dyrektyw, jeśli tak zdecydujesz</a:t>
            </a:r>
            <a:endParaRPr lang="pl-PL" sz="20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000" b="0" u="none" strike="noStrike">
                <a:solidFill>
                  <a:schemeClr val="dk1"/>
                </a:solidFill>
                <a:effectLst/>
                <a:uFillTx/>
                <a:latin typeface="Calibri"/>
              </a:rPr>
              <a:t>Pisemny plan dotyczący badań przesiewowych, szczepień i innych potrzebnych usług profilaktycznych</a:t>
            </a:r>
            <a:endParaRPr lang="pl-PL" sz="2000" b="0" u="none" strike="noStrike">
              <a:solidFill>
                <a:srgbClr val="000000"/>
              </a:solidFill>
              <a:effectLst/>
              <a:uFillTx/>
              <a:latin typeface="Arial"/>
            </a:endParaRPr>
          </a:p>
          <a:p>
            <a:pPr defTabSz="914400">
              <a:lnSpc>
                <a:spcPct val="100000"/>
              </a:lnSpc>
            </a:pPr>
            <a:r>
              <a:rPr lang="pl" sz="2200" b="1" i="1" u="none" strike="noStrike">
                <a:solidFill>
                  <a:schemeClr val="dk1"/>
                </a:solidFill>
                <a:effectLst/>
                <a:uFillTx/>
                <a:latin typeface="Calibri"/>
              </a:rPr>
              <a:t>Uwaga:  NIE jest to badanie lekarskie!</a:t>
            </a:r>
            <a:endParaRPr lang="pl-PL" sz="2200" b="0" u="none" strike="noStrike">
              <a:solidFill>
                <a:srgbClr val="000000"/>
              </a:solidFill>
              <a:effectLst/>
              <a:uFillTx/>
              <a:latin typeface="Arial"/>
            </a:endParaRPr>
          </a:p>
        </p:txBody>
      </p:sp>
      <p:sp>
        <p:nvSpPr>
          <p:cNvPr id="208" name="TextBox 6"/>
          <p:cNvSpPr/>
          <p:nvPr/>
        </p:nvSpPr>
        <p:spPr>
          <a:xfrm>
            <a:off x="577080" y="1943640"/>
            <a:ext cx="1934280" cy="861480"/>
          </a:xfrm>
          <a:prstGeom prst="rect">
            <a:avLst/>
          </a:prstGeom>
          <a:noFill/>
          <a:ln w="0">
            <a:solidFill>
              <a:srgbClr val="5B9BD5">
                <a:lumMod val="75000"/>
              </a:srgbClr>
            </a:solidFill>
          </a:ln>
          <a:effectLst>
            <a:glow rad="63360">
              <a:srgbClr val="1465F4">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500" b="1" u="none" strike="noStrike">
                <a:solidFill>
                  <a:schemeClr val="dk1"/>
                </a:solidFill>
                <a:effectLst/>
                <a:uFillTx/>
                <a:latin typeface="Calibri"/>
              </a:rPr>
              <a:t>Usługi prewencyjne</a:t>
            </a:r>
            <a:endParaRPr lang="pl-PL" sz="2500" b="0" u="none" strike="noStrike">
              <a:solidFill>
                <a:srgbClr val="000000"/>
              </a:solidFill>
              <a:effectLst/>
              <a:uFillTx/>
              <a:latin typeface="Arial"/>
            </a:endParaRPr>
          </a:p>
        </p:txBody>
      </p:sp>
      <p:grpSp>
        <p:nvGrpSpPr>
          <p:cNvPr id="209" name="Group 7"/>
          <p:cNvGrpSpPr/>
          <p:nvPr/>
        </p:nvGrpSpPr>
        <p:grpSpPr>
          <a:xfrm>
            <a:off x="610920" y="3749040"/>
            <a:ext cx="1781280" cy="1868400"/>
            <a:chOff x="610920" y="3749040"/>
            <a:chExt cx="1781280" cy="1868400"/>
          </a:xfrm>
        </p:grpSpPr>
        <p:pic>
          <p:nvPicPr>
            <p:cNvPr id="210" name="Picture 8"/>
            <p:cNvPicPr/>
            <p:nvPr/>
          </p:nvPicPr>
          <p:blipFill>
            <a:blip r:embed="rId3"/>
            <a:stretch/>
          </p:blipFill>
          <p:spPr>
            <a:xfrm>
              <a:off x="1099800" y="3749040"/>
              <a:ext cx="803520" cy="837360"/>
            </a:xfrm>
            <a:prstGeom prst="rect">
              <a:avLst/>
            </a:prstGeom>
            <a:noFill/>
            <a:ln w="0">
              <a:noFill/>
            </a:ln>
          </p:spPr>
        </p:pic>
        <p:sp>
          <p:nvSpPr>
            <p:cNvPr id="211" name="TextBox 9"/>
            <p:cNvSpPr/>
            <p:nvPr/>
          </p:nvSpPr>
          <p:spPr>
            <a:xfrm>
              <a:off x="610920" y="4602240"/>
              <a:ext cx="178128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B</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medyczne</a:t>
              </a:r>
              <a:endParaRPr lang="pl-PL" sz="2000" b="0" u="none" strike="noStrike">
                <a:solidFill>
                  <a:srgbClr val="000000"/>
                </a:solidFill>
                <a:effectLst/>
                <a:uFillTx/>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1000"/>
    </mc:Choice>
    <mc:Fallback xmlns:p15="http://schemas.microsoft.com/office/powerpoint/2012/main" xmlns="">
      <p:transition spd="slow" advTm="51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p:cNvSpPr>
          <p:nvPr>
            <p:ph type="sldNum" idx="5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1FD40CB-4319-4846-A1DF-704B07FF183F}" type="slidenum">
              <a:rPr lang="en-US" sz="1200" b="0" u="none" strike="noStrike">
                <a:solidFill>
                  <a:schemeClr val="dk1">
                    <a:tint val="75000"/>
                  </a:schemeClr>
                </a:solidFill>
                <a:effectLst/>
                <a:uFillTx/>
                <a:latin typeface="Calibri"/>
              </a:rPr>
              <a:t>28</a:t>
            </a:fld>
            <a:endParaRPr lang="pl-PL" sz="1200" b="0" u="none" strike="noStrike">
              <a:solidFill>
                <a:srgbClr val="000000"/>
              </a:solidFill>
              <a:effectLst/>
              <a:uFillTx/>
              <a:latin typeface="Times New Roman"/>
            </a:endParaRPr>
          </a:p>
        </p:txBody>
      </p:sp>
      <p:sp>
        <p:nvSpPr>
          <p:cNvPr id="21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B - Usługi profilaktyczne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14" name="Rectangle 1"/>
          <p:cNvSpPr/>
          <p:nvPr/>
        </p:nvSpPr>
        <p:spPr>
          <a:xfrm>
            <a:off x="4362840" y="1396800"/>
            <a:ext cx="424728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Coroczna wizyta wellness</a:t>
            </a:r>
            <a:endParaRPr lang="pl-PL" sz="3200" b="0" u="none" strike="noStrike">
              <a:solidFill>
                <a:srgbClr val="000000"/>
              </a:solidFill>
              <a:effectLst/>
              <a:uFillTx/>
              <a:latin typeface="Arial"/>
            </a:endParaRPr>
          </a:p>
        </p:txBody>
      </p:sp>
      <p:sp>
        <p:nvSpPr>
          <p:cNvPr id="215" name="Rectangle 2"/>
          <p:cNvSpPr/>
          <p:nvPr/>
        </p:nvSpPr>
        <p:spPr>
          <a:xfrm>
            <a:off x="3086280" y="2181600"/>
            <a:ext cx="8098560" cy="4462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400" b="1" u="none" strike="noStrike">
                <a:solidFill>
                  <a:schemeClr val="dk1"/>
                </a:solidFill>
                <a:effectLst/>
                <a:uFillTx/>
                <a:latin typeface="Calibri"/>
              </a:rPr>
              <a:t>Obejmuje:</a:t>
            </a:r>
            <a:r>
              <a:rPr lang="pl" sz="2200" b="1" u="none" strike="noStrike">
                <a:solidFill>
                  <a:schemeClr val="dk1"/>
                </a:solidFill>
                <a:effectLst/>
                <a:uFillTx/>
                <a:latin typeface="Calibri"/>
              </a:rPr>
              <a:t> </a:t>
            </a:r>
            <a:endParaRPr lang="pl-PL" sz="22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200" b="0" u="none" strike="noStrike">
                <a:solidFill>
                  <a:schemeClr val="dk1"/>
                </a:solidFill>
                <a:effectLst/>
                <a:uFillTx/>
                <a:latin typeface="Calibri"/>
              </a:rPr>
              <a:t>Przegląd historii medycznej i rodzinnej</a:t>
            </a:r>
            <a:endParaRPr lang="pl-PL" sz="22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Opracowanie listy aktualnych dostawców usług i recept</a:t>
            </a:r>
            <a:endParaRPr lang="pl-PL" sz="22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Pomiar wzrostu, wagi, ciśnienia krwi</a:t>
            </a:r>
            <a:endParaRPr lang="pl-PL" sz="22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Tworzenie listy czynników ryzyka i opcji leczenia</a:t>
            </a:r>
            <a:endParaRPr lang="pl-PL" sz="22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Wykrywanie zaburzeń poznawczych</a:t>
            </a:r>
            <a:endParaRPr lang="pl-PL" sz="22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Ustanowienie harmonogramu badań przesiewowych dla odpowiednich usług profilaktycznych</a:t>
            </a:r>
            <a:endParaRPr lang="pl-PL" sz="2200" b="0" u="none" strike="noStrike">
              <a:solidFill>
                <a:srgbClr val="000000"/>
              </a:solidFill>
              <a:effectLst/>
              <a:uFillTx/>
              <a:latin typeface="Arial"/>
            </a:endParaRPr>
          </a:p>
          <a:p>
            <a:pPr marL="800280" lvl="1" indent="-343080" defTabSz="914400">
              <a:lnSpc>
                <a:spcPct val="100000"/>
              </a:lnSpc>
              <a:spcAft>
                <a:spcPts val="1800"/>
              </a:spcAft>
              <a:buClr>
                <a:srgbClr val="000000"/>
              </a:buClr>
              <a:buFont typeface="Wingdings" charset="2"/>
              <a:buChar char=""/>
            </a:pPr>
            <a:r>
              <a:rPr lang="pl" sz="2200" b="0" u="none" strike="noStrike">
                <a:solidFill>
                  <a:schemeClr val="dk1"/>
                </a:solidFill>
                <a:effectLst/>
                <a:uFillTx/>
                <a:latin typeface="Calibri"/>
              </a:rPr>
              <a:t>Oferowanie spersonalizowanych porad zdrowotnych</a:t>
            </a:r>
            <a:endParaRPr lang="pl-PL" sz="2200" b="0" u="none" strike="noStrike">
              <a:solidFill>
                <a:srgbClr val="000000"/>
              </a:solidFill>
              <a:effectLst/>
              <a:uFillTx/>
              <a:latin typeface="Arial"/>
            </a:endParaRPr>
          </a:p>
          <a:p>
            <a:pPr marL="1085760" indent="-1085760" defTabSz="914400">
              <a:lnSpc>
                <a:spcPct val="100000"/>
              </a:lnSpc>
              <a:spcAft>
                <a:spcPts val="601"/>
              </a:spcAft>
              <a:tabLst>
                <a:tab pos="0" algn="l"/>
              </a:tabLst>
            </a:pPr>
            <a:r>
              <a:rPr lang="pl" sz="2200" b="1" u="none" strike="noStrike">
                <a:solidFill>
                  <a:schemeClr val="dk1"/>
                </a:solidFill>
                <a:effectLst/>
                <a:uFillTx/>
                <a:latin typeface="Arial"/>
              </a:rPr>
              <a:t>Uwaga:  </a:t>
            </a:r>
            <a:r>
              <a:rPr lang="pl" sz="2200" b="0" u="none" strike="noStrike">
                <a:solidFill>
                  <a:schemeClr val="dk1"/>
                </a:solidFill>
                <a:effectLst/>
                <a:uFillTx/>
                <a:latin typeface="Arial"/>
              </a:rPr>
              <a:t>Nie fizyczne.  Pamiętaj, aby zapytać o Wizytę </a:t>
            </a:r>
            <a:r>
              <a:rPr lang="pl" sz="2200" b="1" i="1" u="none" strike="noStrike">
                <a:solidFill>
                  <a:schemeClr val="dk1"/>
                </a:solidFill>
                <a:effectLst/>
                <a:uFillTx/>
                <a:latin typeface="Arial"/>
              </a:rPr>
              <a:t>Yearly Wellness	- 	</a:t>
            </a:r>
            <a:r>
              <a:rPr lang="pl" sz="2200" b="0" u="none" strike="noStrike">
                <a:solidFill>
                  <a:schemeClr val="dk1"/>
                </a:solidFill>
                <a:effectLst/>
                <a:uFillTx/>
                <a:latin typeface="Arial"/>
              </a:rPr>
              <a:t>według nazwy.</a:t>
            </a:r>
            <a:endParaRPr lang="pl-PL" sz="2200" b="0" u="none" strike="noStrike">
              <a:solidFill>
                <a:srgbClr val="000000"/>
              </a:solidFill>
              <a:effectLst/>
              <a:uFillTx/>
              <a:latin typeface="Arial"/>
            </a:endParaRPr>
          </a:p>
        </p:txBody>
      </p:sp>
      <p:sp>
        <p:nvSpPr>
          <p:cNvPr id="216" name="TextBox 7"/>
          <p:cNvSpPr/>
          <p:nvPr/>
        </p:nvSpPr>
        <p:spPr>
          <a:xfrm>
            <a:off x="577080" y="1943640"/>
            <a:ext cx="1934280" cy="861480"/>
          </a:xfrm>
          <a:prstGeom prst="rect">
            <a:avLst/>
          </a:prstGeom>
          <a:noFill/>
          <a:ln w="0">
            <a:solidFill>
              <a:srgbClr val="5B9BD5">
                <a:lumMod val="75000"/>
              </a:srgbClr>
            </a:solidFill>
          </a:ln>
          <a:effectLst>
            <a:glow rad="63360">
              <a:srgbClr val="1465F4">
                <a:alpha val="40000"/>
              </a:srgbClr>
            </a:glow>
          </a:effectLst>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500" b="1" u="none" strike="noStrike">
                <a:solidFill>
                  <a:schemeClr val="dk1"/>
                </a:solidFill>
                <a:effectLst/>
                <a:uFillTx/>
                <a:latin typeface="Calibri"/>
              </a:rPr>
              <a:t>Usługa prewencyjna</a:t>
            </a:r>
            <a:endParaRPr lang="pl-PL" sz="2500" b="0" u="none" strike="noStrike">
              <a:solidFill>
                <a:srgbClr val="000000"/>
              </a:solidFill>
              <a:effectLst/>
              <a:uFillTx/>
              <a:latin typeface="Arial"/>
            </a:endParaRPr>
          </a:p>
        </p:txBody>
      </p:sp>
      <p:grpSp>
        <p:nvGrpSpPr>
          <p:cNvPr id="217" name="Group 8"/>
          <p:cNvGrpSpPr/>
          <p:nvPr/>
        </p:nvGrpSpPr>
        <p:grpSpPr>
          <a:xfrm>
            <a:off x="610920" y="3749040"/>
            <a:ext cx="1781280" cy="1868400"/>
            <a:chOff x="610920" y="3749040"/>
            <a:chExt cx="1781280" cy="1868400"/>
          </a:xfrm>
        </p:grpSpPr>
        <p:pic>
          <p:nvPicPr>
            <p:cNvPr id="218" name="Picture 9"/>
            <p:cNvPicPr/>
            <p:nvPr/>
          </p:nvPicPr>
          <p:blipFill>
            <a:blip r:embed="rId3"/>
            <a:stretch/>
          </p:blipFill>
          <p:spPr>
            <a:xfrm>
              <a:off x="1099800" y="3749040"/>
              <a:ext cx="803520" cy="837360"/>
            </a:xfrm>
            <a:prstGeom prst="rect">
              <a:avLst/>
            </a:prstGeom>
            <a:noFill/>
            <a:ln w="0">
              <a:noFill/>
            </a:ln>
          </p:spPr>
        </p:pic>
        <p:sp>
          <p:nvSpPr>
            <p:cNvPr id="219" name="TextBox 10"/>
            <p:cNvSpPr/>
            <p:nvPr/>
          </p:nvSpPr>
          <p:spPr>
            <a:xfrm>
              <a:off x="610920" y="4602240"/>
              <a:ext cx="178128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B</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Ubezpieczenie medyczne</a:t>
              </a:r>
              <a:endParaRPr lang="pl-PL" sz="2000" b="0" u="none" strike="noStrike">
                <a:solidFill>
                  <a:srgbClr val="000000"/>
                </a:solidFill>
                <a:effectLst/>
                <a:uFillTx/>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79000"/>
    </mc:Choice>
    <mc:Fallback xmlns:p15="http://schemas.microsoft.com/office/powerpoint/2012/main" xmlns="">
      <p:transition spd="slow" advTm="79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Rectangle 7"/>
          <p:cNvSpPr/>
          <p:nvPr/>
        </p:nvSpPr>
        <p:spPr>
          <a:xfrm>
            <a:off x="919080" y="1561320"/>
            <a:ext cx="10824840" cy="398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pl" sz="3400" b="0" u="none" strike="noStrike">
                <a:solidFill>
                  <a:schemeClr val="dk1"/>
                </a:solidFill>
                <a:effectLst/>
                <a:uFillTx/>
                <a:latin typeface="Calibri"/>
              </a:rPr>
              <a:t>Aby uzyskać </a:t>
            </a:r>
            <a:r>
              <a:rPr lang="pl" sz="3400" b="1" u="none" strike="noStrike">
                <a:solidFill>
                  <a:schemeClr val="dk1"/>
                </a:solidFill>
                <a:effectLst/>
                <a:uFillTx/>
                <a:latin typeface="Calibri"/>
              </a:rPr>
              <a:t>bezpłatną i bezstronną pomoc dot. Medicare</a:t>
            </a:r>
            <a:r>
              <a:rPr lang="pl" sz="3400" b="0" u="none" strike="noStrike">
                <a:solidFill>
                  <a:schemeClr val="dk1"/>
                </a:solidFill>
                <a:effectLst/>
                <a:uFillTx/>
                <a:latin typeface="Calibri"/>
              </a:rPr>
              <a:t>, skontaktuj się z Wisconsin State Health Insurance Assistance Program:</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Zadzwoń na infolinię Medigap pod numer 1-800-242-1060.</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Odwiedź stronę internetową Wisconsin Department of Health Services pod adresem </a:t>
            </a:r>
            <a:r>
              <a:rPr lang="pl" sz="3400" b="0" u="sng" strike="noStrike">
                <a:solidFill>
                  <a:schemeClr val="dk1"/>
                </a:solidFill>
                <a:effectLst/>
                <a:uFillTx/>
                <a:latin typeface="Calibri"/>
                <a:hlinkClick r:id="rId3"/>
              </a:rPr>
              <a:t>dhs.wi.gov/medicare-help</a:t>
            </a:r>
            <a:r>
              <a:rPr lang="pl" sz="3400" b="0" u="none" strike="noStrike">
                <a:solidFill>
                  <a:schemeClr val="dk1"/>
                </a:solidFill>
                <a:effectLst/>
                <a:uFillTx/>
                <a:latin typeface="Calibri"/>
              </a:rPr>
              <a:t>. </a:t>
            </a:r>
            <a:endParaRPr lang="pl-PL" sz="3400" b="0" u="none" strike="noStrike">
              <a:solidFill>
                <a:srgbClr val="000000"/>
              </a:solidFill>
              <a:effectLst/>
              <a:uFillTx/>
              <a:latin typeface="Arial"/>
            </a:endParaRPr>
          </a:p>
        </p:txBody>
      </p:sp>
      <p:sp>
        <p:nvSpPr>
          <p:cNvPr id="221" name="PlaceHolder 1"/>
          <p:cNvSpPr>
            <a:spLocks noGrp="1"/>
          </p:cNvSpPr>
          <p:nvPr>
            <p:ph type="sldNum" idx="5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71584B8-44E6-437D-A1BF-A32BFF63D0A8}" type="slidenum">
              <a:rPr lang="en-US" sz="1200" b="0" u="none" strike="noStrike">
                <a:solidFill>
                  <a:schemeClr val="dk1">
                    <a:tint val="75000"/>
                  </a:schemeClr>
                </a:solidFill>
                <a:effectLst/>
                <a:uFillTx/>
                <a:latin typeface="Calibri"/>
              </a:rPr>
              <a:t>29</a:t>
            </a:fld>
            <a:endParaRPr lang="pl-PL" sz="1200" b="0" u="none" strike="noStrike">
              <a:solidFill>
                <a:srgbClr val="000000"/>
              </a:solidFill>
              <a:effectLst/>
              <a:uFillTx/>
              <a:latin typeface="Times New Roman"/>
            </a:endParaRPr>
          </a:p>
        </p:txBody>
      </p:sp>
      <p:sp>
        <p:nvSpPr>
          <p:cNvPr id="222"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223" name="Picture 8"/>
          <p:cNvPicPr/>
          <p:nvPr/>
        </p:nvPicPr>
        <p:blipFill>
          <a:blip r:embed="rId4"/>
          <a:stretch/>
        </p:blipFill>
        <p:spPr>
          <a:xfrm>
            <a:off x="308880" y="5879520"/>
            <a:ext cx="2328480" cy="7311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1000"/>
    </mc:Choice>
    <mc:Fallback xmlns:p15="http://schemas.microsoft.com/office/powerpoint/2012/main" xmlns="">
      <p:transition spd="slow" advTm="5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1"/>
          <p:cNvSpPr/>
          <p:nvPr/>
        </p:nvSpPr>
        <p:spPr>
          <a:xfrm>
            <a:off x="1924560" y="1716480"/>
            <a:ext cx="6523560" cy="400320"/>
          </a:xfrm>
          <a:prstGeom prst="rect">
            <a:avLst/>
          </a:prstGeom>
          <a:solidFill>
            <a:schemeClr val="accent4">
              <a:lumMod val="20000"/>
              <a:lumOff val="80000"/>
            </a:schemeClr>
          </a:solidFill>
          <a:ln w="38100">
            <a:solidFill>
              <a:srgbClr val="FFC000">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7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Zarys prezentacji</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74" name="Subtitle 2"/>
          <p:cNvSpPr/>
          <p:nvPr/>
        </p:nvSpPr>
        <p:spPr>
          <a:xfrm>
            <a:off x="2073240" y="1766160"/>
            <a:ext cx="728532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9999"/>
          </a:bodyPr>
          <a:lstStyle/>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1: Rejestracja w Medicare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2:</a:t>
            </a:r>
            <a:r>
              <a:rPr lang="en-US" sz="2600" b="0" u="none" strike="noStrike">
                <a:solidFill>
                  <a:schemeClr val="dk1"/>
                </a:solidFill>
                <a:effectLst/>
                <a:uFillTx/>
                <a:latin typeface="Calibri"/>
              </a:rPr>
              <a:t> </a:t>
            </a:r>
            <a:r>
              <a:rPr lang="pl" sz="2600" b="0" u="none" strike="noStrike">
                <a:solidFill>
                  <a:schemeClr val="dk1"/>
                </a:solidFill>
                <a:effectLst/>
                <a:uFillTx/>
                <a:latin typeface="Calibri"/>
              </a:rPr>
              <a:t>Podstawy Medicare; Część A; Część B</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3: </a:t>
            </a:r>
            <a:r>
              <a:rPr lang="pl" sz="2600" b="0" u="none" strike="noStrike">
                <a:solidFill>
                  <a:schemeClr val="dk1"/>
                </a:solidFill>
                <a:effectLst/>
                <a:uFillTx/>
                <a:latin typeface="Calibri"/>
              </a:rPr>
              <a:t>Wybór ubezpieczenia; Original Medicare; 		Ubezpieczenie Medigap</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4: </a:t>
            </a:r>
            <a:r>
              <a:rPr lang="pl" sz="2600" b="0" u="none" strike="noStrike">
                <a:solidFill>
                  <a:schemeClr val="dk1"/>
                </a:solidFill>
                <a:effectLst/>
                <a:uFillTx/>
                <a:latin typeface="Calibri"/>
              </a:rPr>
              <a:t>Plany Medicare Advantage (Część C); </a:t>
            </a:r>
            <a:br>
              <a:rPr sz="2600"/>
            </a:br>
            <a:r>
              <a:rPr lang="pl" sz="2600" b="0" u="none" strike="noStrike">
                <a:solidFill>
                  <a:schemeClr val="dk1"/>
                </a:solidFill>
                <a:effectLst/>
                <a:uFillTx/>
                <a:latin typeface="Calibri"/>
              </a:rPr>
              <a:t>	Inne rodzaje zakresów ubezpieczeń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5: </a:t>
            </a:r>
            <a:r>
              <a:rPr lang="pl" sz="2600" b="0" u="none" strike="noStrike">
                <a:solidFill>
                  <a:schemeClr val="dk1"/>
                </a:solidFill>
                <a:effectLst/>
                <a:uFillTx/>
                <a:latin typeface="Calibri"/>
              </a:rPr>
              <a:t>Medicare Część D; SeniorCare; </a:t>
            </a:r>
            <a:br>
              <a:rPr sz="2600"/>
            </a:br>
            <a:r>
              <a:rPr lang="pl" sz="2600" b="0" u="none" strike="noStrike">
                <a:solidFill>
                  <a:schemeClr val="dk1"/>
                </a:solidFill>
                <a:effectLst/>
                <a:uFillTx/>
                <a:latin typeface="Calibri"/>
              </a:rPr>
              <a:t>	Coroczny Okres rejestracji otwartej</a:t>
            </a:r>
            <a:endParaRPr lang="pl-PL" sz="2600" b="0" u="none" strike="noStrike">
              <a:solidFill>
                <a:srgbClr val="000000"/>
              </a:solidFill>
              <a:effectLst/>
              <a:uFillTx/>
              <a:latin typeface="Arial"/>
            </a:endParaRPr>
          </a:p>
          <a:p>
            <a:pPr defTabSz="914400">
              <a:lnSpc>
                <a:spcPct val="90000"/>
              </a:lnSpc>
              <a:spcBef>
                <a:spcPts val="1001"/>
              </a:spcBef>
              <a:tabLst>
                <a:tab pos="0" algn="l"/>
              </a:tabLst>
            </a:pPr>
            <a:r>
              <a:rPr lang="pl" sz="2600" b="1" u="none" strike="noStrike">
                <a:solidFill>
                  <a:schemeClr val="dk1"/>
                </a:solidFill>
                <a:effectLst/>
                <a:uFillTx/>
                <a:latin typeface="Calibri"/>
              </a:rPr>
              <a:t>Część 6: </a:t>
            </a:r>
            <a:r>
              <a:rPr lang="pl" sz="2600" b="0" u="none" strike="noStrike">
                <a:solidFill>
                  <a:schemeClr val="dk1"/>
                </a:solidFill>
                <a:effectLst/>
                <a:uFillTx/>
                <a:latin typeface="Calibri"/>
              </a:rPr>
              <a:t>Pomoc dla osób o ograniczonych dochodach; 	Chroń się i zapobiegaj oszustwom; </a:t>
            </a:r>
            <a:br>
              <a:rPr sz="2600"/>
            </a:br>
            <a:r>
              <a:rPr lang="pl" sz="2600" b="0" u="none" strike="noStrike">
                <a:solidFill>
                  <a:schemeClr val="dk1"/>
                </a:solidFill>
                <a:effectLst/>
                <a:uFillTx/>
                <a:latin typeface="Calibri"/>
              </a:rPr>
              <a:t>	Przegląd i zasoby</a:t>
            </a:r>
            <a:endParaRPr lang="pl-PL" sz="2600" b="0" u="none" strike="noStrike">
              <a:solidFill>
                <a:srgbClr val="000000"/>
              </a:solidFill>
              <a:effectLst/>
              <a:uFillTx/>
              <a:latin typeface="Arial"/>
            </a:endParaRPr>
          </a:p>
          <a:p>
            <a:pPr defTabSz="914400">
              <a:lnSpc>
                <a:spcPct val="90000"/>
              </a:lnSpc>
              <a:spcBef>
                <a:spcPts val="1001"/>
              </a:spcBef>
              <a:tabLst>
                <a:tab pos="0" algn="l"/>
              </a:tabLst>
            </a:pPr>
            <a:endParaRPr lang="pl-PL" sz="2800" b="0" u="none" strike="noStrike">
              <a:solidFill>
                <a:srgbClr val="000000"/>
              </a:solidFill>
              <a:effectLst/>
              <a:uFillTx/>
              <a:latin typeface="Arial"/>
            </a:endParaRPr>
          </a:p>
        </p:txBody>
      </p:sp>
      <p:sp>
        <p:nvSpPr>
          <p:cNvPr id="75" name="TextBox 8"/>
          <p:cNvSpPr/>
          <p:nvPr/>
        </p:nvSpPr>
        <p:spPr>
          <a:xfrm>
            <a:off x="8939520" y="5196600"/>
            <a:ext cx="2742840" cy="87696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700" b="0" u="none" strike="noStrike">
                <a:solidFill>
                  <a:schemeClr val="dk1"/>
                </a:solidFill>
                <a:effectLst/>
                <a:uFillTx/>
                <a:latin typeface="Calibri"/>
              </a:rPr>
              <a:t>Więcej szczegółowych informacji można znaleźć w </a:t>
            </a:r>
            <a:r>
              <a:rPr lang="pl" sz="1700" b="0" u="sng" strike="noStrike">
                <a:solidFill>
                  <a:schemeClr val="dk1"/>
                </a:solidFill>
                <a:effectLst/>
                <a:uFillTx/>
                <a:latin typeface="Calibri"/>
                <a:hlinkClick r:id="rId3"/>
              </a:rPr>
              <a:t>Podręczniku Medicare &amp; You</a:t>
            </a:r>
            <a:r>
              <a:rPr lang="pl" sz="1700" b="0" u="none" strike="noStrike">
                <a:solidFill>
                  <a:schemeClr val="dk1"/>
                </a:solidFill>
                <a:effectLst/>
                <a:uFillTx/>
                <a:latin typeface="Calibri"/>
              </a:rPr>
              <a:t>.</a:t>
            </a:r>
            <a:endParaRPr lang="pl-PL" sz="1700" b="0" u="none" strike="noStrike">
              <a:solidFill>
                <a:srgbClr val="000000"/>
              </a:solidFill>
              <a:effectLst/>
              <a:uFillTx/>
              <a:latin typeface="Arial"/>
            </a:endParaRPr>
          </a:p>
        </p:txBody>
      </p:sp>
      <p:sp>
        <p:nvSpPr>
          <p:cNvPr id="76" name="PlaceHolder 1"/>
          <p:cNvSpPr>
            <a:spLocks noGrp="1"/>
          </p:cNvSpPr>
          <p:nvPr>
            <p:ph type="sldNum" idx="3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E4EC5AD-F5CB-464A-96D2-E30D6BEF4E57}" type="slidenum">
              <a:rPr lang="en-US" sz="1200" b="0" u="none" strike="noStrike">
                <a:solidFill>
                  <a:schemeClr val="dk1">
                    <a:tint val="75000"/>
                  </a:schemeClr>
                </a:solidFill>
                <a:effectLst/>
                <a:uFillTx/>
                <a:latin typeface="Calibri"/>
              </a:rPr>
              <a:t>3</a:t>
            </a:fld>
            <a:endParaRPr lang="pl-PL" sz="1200" b="0" u="none" strike="noStrike">
              <a:solidFill>
                <a:srgbClr val="000000"/>
              </a:solidFill>
              <a:effectLst/>
              <a:uFillTx/>
              <a:latin typeface="Times New Roman"/>
            </a:endParaRPr>
          </a:p>
        </p:txBody>
      </p:sp>
      <p:pic>
        <p:nvPicPr>
          <p:cNvPr id="3" name="Picture 2" descr="A close-up of a poster&#10;&#10;AI-generated content may be incorrect.">
            <a:extLst>
              <a:ext uri="{FF2B5EF4-FFF2-40B4-BE49-F238E27FC236}">
                <a16:creationId xmlns:a16="http://schemas.microsoft.com/office/drawing/2014/main" id="{B9F93597-115C-4CF8-230F-E58D5EE7A2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058" y="1519920"/>
            <a:ext cx="2748764" cy="35602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7000"/>
    </mc:Choice>
    <mc:Fallback xmlns:p15="http://schemas.microsoft.com/office/powerpoint/2012/main" xmlns="">
      <p:transition spd="slow" advTm="107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1523880" y="851040"/>
            <a:ext cx="9143640" cy="15807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accent1">
                    <a:lumMod val="50000"/>
                  </a:schemeClr>
                </a:solidFill>
                <a:effectLst/>
                <a:uFillTx/>
                <a:latin typeface="Arial"/>
              </a:rPr>
              <a:t>Witamy w Medicare</a:t>
            </a:r>
            <a:endParaRPr lang="pl-PL" sz="6000" b="0" u="none" strike="noStrike">
              <a:solidFill>
                <a:schemeClr val="dk1"/>
              </a:solidFill>
              <a:effectLst/>
              <a:uFillTx/>
              <a:latin typeface="Calibri"/>
            </a:endParaRPr>
          </a:p>
        </p:txBody>
      </p:sp>
      <p:sp>
        <p:nvSpPr>
          <p:cNvPr id="225" name="PlaceHolder 2"/>
          <p:cNvSpPr>
            <a:spLocks noGrp="1"/>
          </p:cNvSpPr>
          <p:nvPr>
            <p:ph type="subTitle"/>
          </p:nvPr>
        </p:nvSpPr>
        <p:spPr>
          <a:xfrm>
            <a:off x="2327400" y="2594520"/>
            <a:ext cx="7536960" cy="996120"/>
          </a:xfrm>
          <a:prstGeom prst="rect">
            <a:avLst/>
          </a:prstGeom>
          <a:noFill/>
          <a:ln w="0">
            <a:noFill/>
          </a:ln>
        </p:spPr>
        <p:txBody>
          <a:bodyPr lIns="91440" tIns="45720" rIns="91440" bIns="45720" anchor="t">
            <a:normAutofit fontScale="85000" lnSpcReduction="9999"/>
          </a:bodyPr>
          <a:lstStyle/>
          <a:p>
            <a:pPr indent="0" algn="ctr" defTabSz="914400">
              <a:lnSpc>
                <a:spcPct val="90000"/>
              </a:lnSpc>
              <a:spcBef>
                <a:spcPts val="1001"/>
              </a:spcBef>
              <a:buNone/>
              <a:tabLst>
                <a:tab pos="0" algn="l"/>
              </a:tabLst>
            </a:pPr>
            <a:r>
              <a:rPr lang="pl" sz="2800" b="0" u="none" strike="noStrike">
                <a:solidFill>
                  <a:srgbClr val="FF0000"/>
                </a:solidFill>
                <a:effectLst/>
                <a:uFillTx/>
                <a:latin typeface="Arial"/>
              </a:rPr>
              <a:t> </a:t>
            </a:r>
            <a:r>
              <a:rPr lang="pl" sz="3200" b="0" u="none" strike="noStrike">
                <a:solidFill>
                  <a:schemeClr val="dk1"/>
                </a:solidFill>
                <a:effectLst/>
                <a:uFillTx/>
                <a:latin typeface="Arial"/>
              </a:rPr>
              <a:t>Seria edukacyjna dla osób z ubezpieczeniem Medicare w stanie Wisconsin</a:t>
            </a:r>
            <a:endParaRPr lang="pl-PL" sz="3200" b="0" u="none" strike="noStrike">
              <a:solidFill>
                <a:srgbClr val="000000"/>
              </a:solidFill>
              <a:effectLst/>
              <a:uFillTx/>
              <a:latin typeface="Arial"/>
            </a:endParaRPr>
          </a:p>
          <a:p>
            <a:pPr indent="0" algn="ctr" defTabSz="914400">
              <a:lnSpc>
                <a:spcPct val="90000"/>
              </a:lnSpc>
              <a:spcBef>
                <a:spcPts val="1001"/>
              </a:spcBef>
              <a:buNone/>
              <a:tabLst>
                <a:tab pos="0" algn="l"/>
              </a:tabLst>
            </a:pPr>
            <a:endParaRPr lang="pl-PL" sz="2800" b="0" u="none" strike="noStrike">
              <a:solidFill>
                <a:srgbClr val="000000"/>
              </a:solidFill>
              <a:effectLst/>
              <a:uFillTx/>
              <a:latin typeface="Arial"/>
            </a:endParaRPr>
          </a:p>
        </p:txBody>
      </p:sp>
      <p:sp>
        <p:nvSpPr>
          <p:cNvPr id="226" name="TextBox 3"/>
          <p:cNvSpPr/>
          <p:nvPr/>
        </p:nvSpPr>
        <p:spPr>
          <a:xfrm>
            <a:off x="0" y="0"/>
            <a:ext cx="12191760" cy="11221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227" name="TextBox 5"/>
          <p:cNvSpPr/>
          <p:nvPr/>
        </p:nvSpPr>
        <p:spPr>
          <a:xfrm>
            <a:off x="0" y="6239880"/>
            <a:ext cx="12191760" cy="369000"/>
          </a:xfrm>
          <a:prstGeom prst="rect">
            <a:avLst/>
          </a:pr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228" name="TextBox 6"/>
          <p:cNvSpPr/>
          <p:nvPr/>
        </p:nvSpPr>
        <p:spPr>
          <a:xfrm>
            <a:off x="0" y="6536880"/>
            <a:ext cx="12191760" cy="369000"/>
          </a:xfrm>
          <a:prstGeom prst="rect">
            <a:avLst/>
          </a:prstGeom>
          <a:solidFill>
            <a:srgbClr val="00817E"/>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endParaRPr lang="en-US" sz="1800" b="0" u="none" strike="noStrike">
              <a:solidFill>
                <a:schemeClr val="lt1"/>
              </a:solidFill>
              <a:effectLst/>
              <a:uFillTx/>
              <a:latin typeface="Calibri"/>
            </a:endParaRPr>
          </a:p>
        </p:txBody>
      </p:sp>
      <p:pic>
        <p:nvPicPr>
          <p:cNvPr id="229" name="Picture 8"/>
          <p:cNvPicPr/>
          <p:nvPr/>
        </p:nvPicPr>
        <p:blipFill>
          <a:blip r:embed="rId3"/>
          <a:stretch/>
        </p:blipFill>
        <p:spPr>
          <a:xfrm>
            <a:off x="3977640" y="4250160"/>
            <a:ext cx="4236120" cy="1330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3000"/>
    </mc:Choice>
    <mc:Fallback xmlns:p15="http://schemas.microsoft.com/office/powerpoint/2012/main" xmlns="">
      <p:transition spd="slow" advTm="5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pl" sz="4400" b="0" u="none" strike="noStrike">
                <a:solidFill>
                  <a:schemeClr val="dk1"/>
                </a:solidFill>
                <a:effectLst/>
                <a:uFillTx/>
                <a:latin typeface="Calibri Light"/>
              </a:rPr>
              <a:t>Zastrzeżenie dotyczące finansowania z dotacji</a:t>
            </a:r>
            <a:endParaRPr lang="pl-PL" sz="4400" b="0" u="none" strike="noStrike">
              <a:solidFill>
                <a:schemeClr val="dk1"/>
              </a:solidFill>
              <a:effectLst/>
              <a:uFillTx/>
              <a:latin typeface="Calibri"/>
            </a:endParaRPr>
          </a:p>
        </p:txBody>
      </p:sp>
      <p:sp>
        <p:nvSpPr>
          <p:cNvPr id="231" name="Content Placeholder 2"/>
          <p:cNvSpPr/>
          <p:nvPr/>
        </p:nvSpPr>
        <p:spPr>
          <a:xfrm>
            <a:off x="1952280" y="2345400"/>
            <a:ext cx="8286840" cy="335592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anchor="ctr">
            <a:normAutofit lnSpcReduction="10000"/>
          </a:bodyPr>
          <a:lstStyle/>
          <a:p>
            <a:pPr algn="just" defTabSz="914400">
              <a:lnSpc>
                <a:spcPct val="90000"/>
              </a:lnSpc>
              <a:spcBef>
                <a:spcPts val="1001"/>
              </a:spcBef>
              <a:tabLst>
                <a:tab pos="0" algn="l"/>
              </a:tabLst>
            </a:pPr>
            <a:r>
              <a:rPr lang="pl" sz="2400" b="0" u="none" strike="noStrike">
                <a:solidFill>
                  <a:schemeClr val="lt1"/>
                </a:solidFill>
                <a:effectLst/>
                <a:uFillTx/>
                <a:latin typeface="Arial"/>
              </a:rPr>
              <a:t>Ten projekt jest wspierany przez Wisconsin Department of Health Services pomocą finansową, w całości lub w części, numer grantu 90SAPG0091, U.S. Administration for Community Living, Department of Health and Human Services, Washington, D.C. 20201. Grantobiorcy realizujący projekty sponsorowane przez rząd są zachęcani do swobodnego wyrażania swoich ustaleń i wniosków. Punkty widzenia lub opinie niekoniecznie odzwierciedlają oficjalną politykę ACL.</a:t>
            </a:r>
            <a:endParaRPr lang="pl-PL" sz="2400" b="0" u="none" strike="noStrike">
              <a:solidFill>
                <a:srgbClr val="FFFFFF"/>
              </a:solidFill>
              <a:effectLst/>
              <a:uFillTx/>
              <a:latin typeface="Arial"/>
            </a:endParaRPr>
          </a:p>
        </p:txBody>
      </p:sp>
      <p:sp>
        <p:nvSpPr>
          <p:cNvPr id="232" name="PlaceHolder 2"/>
          <p:cNvSpPr>
            <a:spLocks noGrp="1"/>
          </p:cNvSpPr>
          <p:nvPr>
            <p:ph type="sldNum" idx="5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794AAAF-74EB-4317-8211-C4D732232B88}" type="slidenum">
              <a:rPr lang="en-US" sz="1200" b="0" u="none" strike="noStrike">
                <a:solidFill>
                  <a:schemeClr val="dk1">
                    <a:tint val="75000"/>
                  </a:schemeClr>
                </a:solidFill>
                <a:effectLst/>
                <a:uFillTx/>
                <a:latin typeface="Calibri"/>
              </a:rPr>
              <a:t>31</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p15="http://schemas.microsoft.com/office/powerpoint/2012/main" xmlns="">
      <p:transition spd="slow" advTm="8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Rectangle 1"/>
          <p:cNvSpPr/>
          <p:nvPr/>
        </p:nvSpPr>
        <p:spPr>
          <a:xfrm>
            <a:off x="2073240" y="2737080"/>
            <a:ext cx="7022880" cy="691560"/>
          </a:xfrm>
          <a:prstGeom prst="rect">
            <a:avLst/>
          </a:prstGeom>
          <a:solidFill>
            <a:schemeClr val="accent4">
              <a:lumMod val="20000"/>
              <a:lumOff val="80000"/>
            </a:schemeClr>
          </a:solidFill>
          <a:ln w="38100">
            <a:solidFill>
              <a:srgbClr val="FFC000">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23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Zarys prezentacji</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35" name="Subtitle 2"/>
          <p:cNvSpPr/>
          <p:nvPr/>
        </p:nvSpPr>
        <p:spPr>
          <a:xfrm>
            <a:off x="1757520" y="1766160"/>
            <a:ext cx="760140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2500" lnSpcReduction="9999"/>
          </a:bodyPr>
          <a:lstStyle/>
          <a:p>
            <a:pPr defTabSz="914400">
              <a:lnSpc>
                <a:spcPct val="90000"/>
              </a:lnSpc>
              <a:spcBef>
                <a:spcPts val="1001"/>
              </a:spcBef>
              <a:spcAft>
                <a:spcPts val="601"/>
              </a:spcAft>
              <a:tabLst>
                <a:tab pos="0" algn="l"/>
              </a:tabLst>
            </a:pPr>
            <a:r>
              <a:rPr lang="pl" sz="2800" b="1" u="none" strike="noStrike">
                <a:solidFill>
                  <a:schemeClr val="dk1"/>
                </a:solidFill>
                <a:effectLst/>
                <a:uFillTx/>
                <a:latin typeface="Calibri"/>
              </a:rPr>
              <a:t>Część 1: </a:t>
            </a:r>
            <a:r>
              <a:rPr lang="pl" sz="2800" b="0" u="none" strike="noStrike">
                <a:solidFill>
                  <a:schemeClr val="dk1"/>
                </a:solidFill>
                <a:effectLst/>
                <a:uFillTx/>
                <a:latin typeface="Calibri"/>
              </a:rPr>
              <a:t>Rejestracja w Medicare </a:t>
            </a:r>
            <a:endParaRPr lang="pl-PL" sz="28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800" b="1" u="none" strike="noStrike">
                <a:solidFill>
                  <a:schemeClr val="dk1"/>
                </a:solidFill>
                <a:effectLst/>
                <a:uFillTx/>
                <a:latin typeface="Calibri"/>
              </a:rPr>
              <a:t>Część 2:</a:t>
            </a:r>
            <a:r>
              <a:rPr lang="en-US" sz="2800" b="0" u="none" strike="noStrike">
                <a:solidFill>
                  <a:schemeClr val="dk1"/>
                </a:solidFill>
                <a:effectLst/>
                <a:uFillTx/>
                <a:latin typeface="Calibri"/>
              </a:rPr>
              <a:t> </a:t>
            </a:r>
            <a:r>
              <a:rPr lang="pl" sz="2800" b="0" u="none" strike="noStrike">
                <a:solidFill>
                  <a:schemeClr val="dk1"/>
                </a:solidFill>
                <a:effectLst/>
                <a:uFillTx/>
                <a:latin typeface="Calibri"/>
              </a:rPr>
              <a:t>Podstawy Medicare; Część A; Część B</a:t>
            </a:r>
            <a:endParaRPr lang="pl-PL" sz="28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800" b="1" u="none" strike="noStrike">
                <a:solidFill>
                  <a:schemeClr val="dk1"/>
                </a:solidFill>
                <a:effectLst/>
                <a:uFillTx/>
                <a:latin typeface="Calibri"/>
              </a:rPr>
              <a:t>Część 3: Wybór ubezpieczenia; Original Medicare; 	Ubezpieczenie Medigap</a:t>
            </a:r>
            <a:endParaRPr lang="pl-PL" sz="28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800" b="1" u="none" strike="noStrike">
                <a:solidFill>
                  <a:schemeClr val="dk1"/>
                </a:solidFill>
                <a:effectLst/>
                <a:uFillTx/>
                <a:latin typeface="Calibri"/>
              </a:rPr>
              <a:t>Część 4: </a:t>
            </a:r>
            <a:r>
              <a:rPr lang="pl" sz="2800" b="0" u="none" strike="noStrike">
                <a:solidFill>
                  <a:schemeClr val="dk1"/>
                </a:solidFill>
                <a:effectLst/>
                <a:uFillTx/>
                <a:latin typeface="Calibri"/>
              </a:rPr>
              <a:t>Plany Medicare Advantage (Część C); </a:t>
            </a:r>
            <a:br>
              <a:rPr sz="2800"/>
            </a:br>
            <a:r>
              <a:rPr lang="pl" sz="2800" b="0" u="none" strike="noStrike">
                <a:solidFill>
                  <a:schemeClr val="dk1"/>
                </a:solidFill>
                <a:effectLst/>
                <a:uFillTx/>
                <a:latin typeface="Calibri"/>
              </a:rPr>
              <a:t>	Inne rodzaje zakresów ubezpieczeń </a:t>
            </a:r>
            <a:endParaRPr lang="pl-PL" sz="28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800" b="1" u="none" strike="noStrike">
                <a:solidFill>
                  <a:schemeClr val="dk1"/>
                </a:solidFill>
                <a:effectLst/>
                <a:uFillTx/>
                <a:latin typeface="Calibri"/>
              </a:rPr>
              <a:t>Część 5: </a:t>
            </a:r>
            <a:r>
              <a:rPr lang="pl" sz="2800" b="0" u="none" strike="noStrike">
                <a:solidFill>
                  <a:schemeClr val="dk1"/>
                </a:solidFill>
                <a:effectLst/>
                <a:uFillTx/>
                <a:latin typeface="Calibri"/>
              </a:rPr>
              <a:t>Medicare Część D; SeniorCare; </a:t>
            </a:r>
            <a:br>
              <a:rPr sz="2800"/>
            </a:br>
            <a:r>
              <a:rPr lang="pl" sz="2800" b="0" u="none" strike="noStrike">
                <a:solidFill>
                  <a:schemeClr val="dk1"/>
                </a:solidFill>
                <a:effectLst/>
                <a:uFillTx/>
                <a:latin typeface="Calibri"/>
              </a:rPr>
              <a:t>	Coroczny Okres rejestracji otwartej</a:t>
            </a:r>
            <a:endParaRPr lang="pl-PL" sz="2800" b="0" u="none" strike="noStrike">
              <a:solidFill>
                <a:srgbClr val="000000"/>
              </a:solidFill>
              <a:effectLst/>
              <a:uFillTx/>
              <a:latin typeface="Arial"/>
            </a:endParaRPr>
          </a:p>
          <a:p>
            <a:pPr defTabSz="914400">
              <a:lnSpc>
                <a:spcPct val="90000"/>
              </a:lnSpc>
              <a:spcBef>
                <a:spcPts val="1001"/>
              </a:spcBef>
              <a:tabLst>
                <a:tab pos="0" algn="l"/>
              </a:tabLst>
            </a:pPr>
            <a:r>
              <a:rPr lang="pl" sz="2800" b="1" u="none" strike="noStrike">
                <a:solidFill>
                  <a:schemeClr val="dk1"/>
                </a:solidFill>
                <a:effectLst/>
                <a:uFillTx/>
                <a:latin typeface="Calibri"/>
              </a:rPr>
              <a:t>Część 6: </a:t>
            </a:r>
            <a:r>
              <a:rPr lang="pl" sz="2800" b="0" u="none" strike="noStrike">
                <a:solidFill>
                  <a:schemeClr val="dk1"/>
                </a:solidFill>
                <a:effectLst/>
                <a:uFillTx/>
                <a:latin typeface="Calibri"/>
              </a:rPr>
              <a:t>Pomoc dla osób o ograniczonych dochodach; 		Chroń się i zapobiegaj oszustwom; </a:t>
            </a:r>
            <a:br>
              <a:rPr sz="2800"/>
            </a:br>
            <a:r>
              <a:rPr lang="pl" sz="2800" b="0" u="none" strike="noStrike">
                <a:solidFill>
                  <a:schemeClr val="dk1"/>
                </a:solidFill>
                <a:effectLst/>
                <a:uFillTx/>
                <a:latin typeface="Calibri"/>
              </a:rPr>
              <a:t>	Przegląd i zasoby</a:t>
            </a:r>
            <a:endParaRPr lang="pl-PL" sz="2800" b="0" u="none" strike="noStrike">
              <a:solidFill>
                <a:srgbClr val="000000"/>
              </a:solidFill>
              <a:effectLst/>
              <a:uFillTx/>
              <a:latin typeface="Arial"/>
            </a:endParaRPr>
          </a:p>
          <a:p>
            <a:pPr defTabSz="914400">
              <a:lnSpc>
                <a:spcPct val="90000"/>
              </a:lnSpc>
              <a:spcBef>
                <a:spcPts val="1001"/>
              </a:spcBef>
              <a:tabLst>
                <a:tab pos="0" algn="l"/>
              </a:tabLst>
            </a:pPr>
            <a:endParaRPr lang="pl-PL" sz="2800" b="0" u="none" strike="noStrike">
              <a:solidFill>
                <a:srgbClr val="000000"/>
              </a:solidFill>
              <a:effectLst/>
              <a:uFillTx/>
              <a:latin typeface="Arial"/>
            </a:endParaRPr>
          </a:p>
        </p:txBody>
      </p:sp>
      <p:sp>
        <p:nvSpPr>
          <p:cNvPr id="236" name="TextBox 8"/>
          <p:cNvSpPr/>
          <p:nvPr/>
        </p:nvSpPr>
        <p:spPr>
          <a:xfrm>
            <a:off x="9149400" y="5218560"/>
            <a:ext cx="2742840" cy="87696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700" b="0" u="none" strike="noStrike">
                <a:solidFill>
                  <a:schemeClr val="dk1"/>
                </a:solidFill>
                <a:effectLst/>
                <a:uFillTx/>
                <a:latin typeface="Calibri"/>
              </a:rPr>
              <a:t>Więcej szczegółowych informacji można znaleźć w </a:t>
            </a:r>
            <a:r>
              <a:rPr lang="pl" sz="1700" b="0" u="sng" strike="noStrike">
                <a:solidFill>
                  <a:schemeClr val="dk1"/>
                </a:solidFill>
                <a:effectLst/>
                <a:uFillTx/>
                <a:latin typeface="Calibri"/>
                <a:hlinkClick r:id="rId3"/>
              </a:rPr>
              <a:t>Podręczniku Medicare &amp; You</a:t>
            </a:r>
            <a:r>
              <a:rPr lang="pl" sz="1700" b="0" u="none" strike="noStrike">
                <a:solidFill>
                  <a:schemeClr val="dk1"/>
                </a:solidFill>
                <a:effectLst/>
                <a:uFillTx/>
                <a:latin typeface="Calibri"/>
              </a:rPr>
              <a:t>.</a:t>
            </a:r>
            <a:endParaRPr lang="pl-PL" sz="1700" b="0" u="none" strike="noStrike">
              <a:solidFill>
                <a:srgbClr val="000000"/>
              </a:solidFill>
              <a:effectLst/>
              <a:uFillTx/>
              <a:latin typeface="Arial"/>
            </a:endParaRPr>
          </a:p>
        </p:txBody>
      </p:sp>
      <p:sp>
        <p:nvSpPr>
          <p:cNvPr id="237" name="PlaceHolder 1"/>
          <p:cNvSpPr>
            <a:spLocks noGrp="1"/>
          </p:cNvSpPr>
          <p:nvPr>
            <p:ph type="sldNum" idx="5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1BB01644-D9C6-44B8-BE90-DEFA347F04CF}" type="slidenum">
              <a:rPr lang="en-US" sz="1200" b="0" u="none" strike="noStrike">
                <a:solidFill>
                  <a:schemeClr val="dk1">
                    <a:tint val="75000"/>
                  </a:schemeClr>
                </a:solidFill>
                <a:effectLst/>
                <a:uFillTx/>
                <a:latin typeface="Calibri"/>
              </a:rPr>
              <a:t>32</a:t>
            </a:fld>
            <a:endParaRPr lang="pl-PL" sz="1200" b="0" u="none" strike="noStrike">
              <a:solidFill>
                <a:srgbClr val="000000"/>
              </a:solidFill>
              <a:effectLst/>
              <a:uFillTx/>
              <a:latin typeface="Times New Roman"/>
            </a:endParaRPr>
          </a:p>
        </p:txBody>
      </p:sp>
      <p:pic>
        <p:nvPicPr>
          <p:cNvPr id="3" name="Picture 2" descr="A close-up of a poster&#10;&#10;AI-generated content may be incorrect.">
            <a:extLst>
              <a:ext uri="{FF2B5EF4-FFF2-40B4-BE49-F238E27FC236}">
                <a16:creationId xmlns:a16="http://schemas.microsoft.com/office/drawing/2014/main" id="{DEDCF39F-6C17-CB5F-6DD5-D4FF12B29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9400" y="1517231"/>
            <a:ext cx="2756937" cy="3570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000"/>
    </mc:Choice>
    <mc:Fallback xmlns:p15="http://schemas.microsoft.com/office/powerpoint/2012/main" xmlns="">
      <p:transition spd="slow" advTm="34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Witamy w Medicare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40" name="PlaceHolder 1"/>
          <p:cNvSpPr>
            <a:spLocks noGrp="1"/>
          </p:cNvSpPr>
          <p:nvPr>
            <p:ph type="sldNum" idx="6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D22DDEC-303A-49D8-986B-348A38699AB9}" type="slidenum">
              <a:rPr lang="en-US" sz="1200" b="0" u="none" strike="noStrike">
                <a:solidFill>
                  <a:schemeClr val="dk1">
                    <a:tint val="75000"/>
                  </a:schemeClr>
                </a:solidFill>
                <a:effectLst/>
                <a:uFillTx/>
                <a:latin typeface="Calibri"/>
              </a:rPr>
              <a:t>33</a:t>
            </a:fld>
            <a:endParaRPr lang="pl-PL" sz="1200" b="0" u="none" strike="noStrike">
              <a:solidFill>
                <a:srgbClr val="000000"/>
              </a:solidFill>
              <a:effectLst/>
              <a:uFillTx/>
              <a:latin typeface="Times New Roman"/>
            </a:endParaRPr>
          </a:p>
        </p:txBody>
      </p:sp>
      <p:sp>
        <p:nvSpPr>
          <p:cNvPr id="241" name="Subtitle 2"/>
          <p:cNvSpPr/>
          <p:nvPr/>
        </p:nvSpPr>
        <p:spPr>
          <a:xfrm>
            <a:off x="3301560" y="1706400"/>
            <a:ext cx="7734240" cy="141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25000" lnSpcReduction="20000"/>
          </a:bodyPr>
          <a:lstStyle/>
          <a:p>
            <a:pPr defTabSz="914400">
              <a:lnSpc>
                <a:spcPct val="90000"/>
              </a:lnSpc>
              <a:spcBef>
                <a:spcPts val="1001"/>
              </a:spcBef>
              <a:spcAft>
                <a:spcPts val="1800"/>
              </a:spcAft>
              <a:tabLst>
                <a:tab pos="0" algn="l"/>
              </a:tabLst>
            </a:pPr>
            <a:r>
              <a:rPr lang="pl" sz="21600" b="1" u="none" strike="noStrike">
                <a:solidFill>
                  <a:schemeClr val="dk1"/>
                </a:solidFill>
                <a:effectLst/>
                <a:uFillTx/>
                <a:latin typeface="Calibri"/>
              </a:rPr>
              <a:t>Część 3</a:t>
            </a:r>
            <a:endParaRPr lang="pl-PL" sz="216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Wybór zakresu ubezpieczenia</a:t>
            </a:r>
            <a:endParaRPr lang="pl-PL" sz="160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Original Medicare</a:t>
            </a:r>
            <a:endParaRPr lang="pl-PL" sz="160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tabLst>
                <a:tab pos="0" algn="l"/>
              </a:tabLst>
            </a:pPr>
            <a:r>
              <a:rPr lang="pl" sz="16000" b="0" u="none" strike="noStrike">
                <a:solidFill>
                  <a:schemeClr val="dk1"/>
                </a:solidFill>
                <a:effectLst/>
                <a:uFillTx/>
                <a:latin typeface="Calibri"/>
              </a:rPr>
              <a:t>Ubezpieczenie Medicare Supplement (Medigap)</a:t>
            </a:r>
            <a:endParaRPr lang="pl-PL" sz="16000" b="0" u="none" strike="noStrike">
              <a:solidFill>
                <a:srgbClr val="000000"/>
              </a:solidFill>
              <a:effectLst/>
              <a:uFillTx/>
              <a:latin typeface="Arial"/>
            </a:endParaRPr>
          </a:p>
        </p:txBody>
      </p:sp>
      <p:pic>
        <p:nvPicPr>
          <p:cNvPr id="242" name="Picture 7"/>
          <p:cNvPicPr/>
          <p:nvPr/>
        </p:nvPicPr>
        <p:blipFill>
          <a:blip r:embed="rId3"/>
          <a:stretch/>
        </p:blipFill>
        <p:spPr>
          <a:xfrm>
            <a:off x="421920" y="5409000"/>
            <a:ext cx="3015720" cy="9468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13000"/>
    </mc:Choice>
    <mc:Fallback xmlns:p15="http://schemas.microsoft.com/office/powerpoint/2012/main" xmlns="">
      <p:transition spd="slow" advTm="1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sldNum" idx="6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085E9154-BFAD-41CE-A0FF-42A45DFA5367}" type="slidenum">
              <a:rPr lang="en-US" sz="1200" b="0" u="none" strike="noStrike">
                <a:solidFill>
                  <a:schemeClr val="dk1">
                    <a:tint val="75000"/>
                  </a:schemeClr>
                </a:solidFill>
                <a:effectLst/>
                <a:uFillTx/>
                <a:latin typeface="Calibri"/>
              </a:rPr>
              <a:t>34</a:t>
            </a:fld>
            <a:endParaRPr lang="pl-PL" sz="1200" b="0" u="none" strike="noStrike">
              <a:solidFill>
                <a:srgbClr val="000000"/>
              </a:solidFill>
              <a:effectLst/>
              <a:uFillTx/>
              <a:latin typeface="Times New Roman"/>
            </a:endParaRPr>
          </a:p>
        </p:txBody>
      </p:sp>
      <p:sp>
        <p:nvSpPr>
          <p:cNvPr id="24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Wybór zakresu ubezpieczenia</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cxnSp>
        <p:nvCxnSpPr>
          <p:cNvPr id="245" name="Straight Connector 26"/>
          <p:cNvCxnSpPr/>
          <p:nvPr/>
        </p:nvCxnSpPr>
        <p:spPr>
          <a:xfrm>
            <a:off x="5929920" y="1395360"/>
            <a:ext cx="1800" cy="438480"/>
          </a:xfrm>
          <a:prstGeom prst="straightConnector1">
            <a:avLst/>
          </a:prstGeom>
          <a:ln w="50800">
            <a:solidFill>
              <a:srgbClr val="4472C4"/>
            </a:solidFill>
          </a:ln>
        </p:spPr>
      </p:cxnSp>
      <p:cxnSp>
        <p:nvCxnSpPr>
          <p:cNvPr id="246" name="Straight Arrow Connector 27"/>
          <p:cNvCxnSpPr/>
          <p:nvPr/>
        </p:nvCxnSpPr>
        <p:spPr>
          <a:xfrm flipH="1">
            <a:off x="5120280" y="1833480"/>
            <a:ext cx="810000" cy="457560"/>
          </a:xfrm>
          <a:prstGeom prst="straightConnector1">
            <a:avLst/>
          </a:prstGeom>
          <a:ln w="50800">
            <a:solidFill>
              <a:srgbClr val="4472C4"/>
            </a:solidFill>
            <a:tailEnd type="arrow" w="med" len="med"/>
          </a:ln>
        </p:spPr>
      </p:cxnSp>
      <p:cxnSp>
        <p:nvCxnSpPr>
          <p:cNvPr id="247" name="Straight Arrow Connector 28"/>
          <p:cNvCxnSpPr/>
          <p:nvPr/>
        </p:nvCxnSpPr>
        <p:spPr>
          <a:xfrm>
            <a:off x="5929920" y="1833480"/>
            <a:ext cx="765000" cy="457560"/>
          </a:xfrm>
          <a:prstGeom prst="straightConnector1">
            <a:avLst/>
          </a:prstGeom>
          <a:ln w="50800">
            <a:solidFill>
              <a:srgbClr val="4472C4"/>
            </a:solidFill>
            <a:tailEnd type="arrow" w="med" len="med"/>
          </a:ln>
        </p:spPr>
      </p:cxnSp>
      <p:sp>
        <p:nvSpPr>
          <p:cNvPr id="248" name="TextBox 20"/>
          <p:cNvSpPr/>
          <p:nvPr/>
        </p:nvSpPr>
        <p:spPr>
          <a:xfrm>
            <a:off x="1752120" y="1539360"/>
            <a:ext cx="321156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800" b="1" u="none" strike="noStrike">
                <a:solidFill>
                  <a:srgbClr val="000000"/>
                </a:solidFill>
                <a:effectLst/>
                <a:uFillTx/>
                <a:latin typeface="Arial"/>
              </a:rPr>
              <a:t>Original Medicare</a:t>
            </a:r>
            <a:endParaRPr lang="pl-PL" sz="2800" b="0" u="none" strike="noStrike">
              <a:solidFill>
                <a:srgbClr val="000000"/>
              </a:solidFill>
              <a:effectLst/>
              <a:uFillTx/>
              <a:latin typeface="Arial"/>
            </a:endParaRPr>
          </a:p>
        </p:txBody>
      </p:sp>
      <p:sp>
        <p:nvSpPr>
          <p:cNvPr id="249" name="TextBox 23"/>
          <p:cNvSpPr/>
          <p:nvPr/>
        </p:nvSpPr>
        <p:spPr>
          <a:xfrm>
            <a:off x="6694560" y="1614600"/>
            <a:ext cx="460908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400" b="1" u="none" strike="noStrike">
                <a:solidFill>
                  <a:srgbClr val="000000"/>
                </a:solidFill>
                <a:effectLst/>
                <a:uFillTx/>
                <a:latin typeface="Arial"/>
              </a:rPr>
              <a:t> </a:t>
            </a:r>
            <a:r>
              <a:rPr lang="pl" sz="2800" b="1" u="none" strike="noStrike">
                <a:solidFill>
                  <a:srgbClr val="000000"/>
                </a:solidFill>
                <a:effectLst/>
                <a:uFillTx/>
                <a:latin typeface="Arial"/>
              </a:rPr>
              <a:t>Plan Medicare Advantage</a:t>
            </a:r>
            <a:endParaRPr lang="pl-PL" sz="2800" b="0" u="none" strike="noStrike">
              <a:solidFill>
                <a:srgbClr val="000000"/>
              </a:solidFill>
              <a:effectLst/>
              <a:uFillTx/>
              <a:latin typeface="Arial"/>
            </a:endParaRPr>
          </a:p>
        </p:txBody>
      </p:sp>
      <p:sp>
        <p:nvSpPr>
          <p:cNvPr id="250" name="Rectangle 31" descr="Hospital Insurance" title="Part A"/>
          <p:cNvSpPr/>
          <p:nvPr/>
        </p:nvSpPr>
        <p:spPr>
          <a:xfrm>
            <a:off x="2010600" y="2468520"/>
            <a:ext cx="1333080" cy="107748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700" b="1" u="none" strike="noStrike">
                <a:solidFill>
                  <a:srgbClr val="000000"/>
                </a:solidFill>
                <a:effectLst/>
                <a:uFillTx/>
                <a:latin typeface="Calibri"/>
              </a:rPr>
              <a:t>Część A</a:t>
            </a:r>
            <a:endParaRPr lang="pl-PL" sz="1700" b="0" u="none" strike="noStrike">
              <a:solidFill>
                <a:srgbClr val="000000"/>
              </a:solidFill>
              <a:effectLst/>
              <a:uFillTx/>
              <a:latin typeface="Arial"/>
            </a:endParaRPr>
          </a:p>
          <a:p>
            <a:pPr algn="ctr" defTabSz="914400">
              <a:lnSpc>
                <a:spcPct val="100000"/>
              </a:lnSpc>
            </a:pPr>
            <a:r>
              <a:rPr lang="pl" sz="1700" b="0" u="none" strike="noStrike">
                <a:solidFill>
                  <a:srgbClr val="000000"/>
                </a:solidFill>
                <a:effectLst/>
                <a:uFillTx/>
                <a:latin typeface="Calibri"/>
              </a:rPr>
              <a:t>Ubezpieczenie szpitalne</a:t>
            </a:r>
            <a:endParaRPr lang="pl-PL" sz="1700" b="0" u="none" strike="noStrike">
              <a:solidFill>
                <a:srgbClr val="000000"/>
              </a:solidFill>
              <a:effectLst/>
              <a:uFillTx/>
              <a:latin typeface="Arial"/>
            </a:endParaRPr>
          </a:p>
        </p:txBody>
      </p:sp>
      <p:sp>
        <p:nvSpPr>
          <p:cNvPr id="251" name="Rectangle 32" descr="Medical Insurance" title="Part B"/>
          <p:cNvSpPr/>
          <p:nvPr/>
        </p:nvSpPr>
        <p:spPr>
          <a:xfrm>
            <a:off x="3647160" y="2489040"/>
            <a:ext cx="1296720" cy="106812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700" b="1" u="none" strike="noStrike">
                <a:solidFill>
                  <a:srgbClr val="000000"/>
                </a:solidFill>
                <a:effectLst/>
                <a:uFillTx/>
                <a:latin typeface="Calibri"/>
              </a:rPr>
              <a:t>Część B</a:t>
            </a:r>
            <a:endParaRPr lang="pl-PL" sz="1700" b="0" u="none" strike="noStrike">
              <a:solidFill>
                <a:srgbClr val="000000"/>
              </a:solidFill>
              <a:effectLst/>
              <a:uFillTx/>
              <a:latin typeface="Arial"/>
            </a:endParaRPr>
          </a:p>
          <a:p>
            <a:pPr algn="ctr" defTabSz="914400">
              <a:lnSpc>
                <a:spcPct val="100000"/>
              </a:lnSpc>
            </a:pPr>
            <a:r>
              <a:rPr lang="pl" sz="1700" b="0" u="none" strike="noStrike">
                <a:solidFill>
                  <a:srgbClr val="000000"/>
                </a:solidFill>
                <a:effectLst/>
                <a:uFillTx/>
                <a:latin typeface="Calibri"/>
              </a:rPr>
              <a:t>Ubezpieczenie medyczne</a:t>
            </a:r>
            <a:endParaRPr lang="pl-PL" sz="1700" b="0" u="none" strike="noStrike">
              <a:solidFill>
                <a:srgbClr val="000000"/>
              </a:solidFill>
              <a:effectLst/>
              <a:uFillTx/>
              <a:latin typeface="Arial"/>
            </a:endParaRPr>
          </a:p>
        </p:txBody>
      </p:sp>
      <p:cxnSp>
        <p:nvCxnSpPr>
          <p:cNvPr id="252" name="Straight Arrow Connector 34"/>
          <p:cNvCxnSpPr/>
          <p:nvPr/>
        </p:nvCxnSpPr>
        <p:spPr>
          <a:xfrm flipH="1">
            <a:off x="2909520" y="3857760"/>
            <a:ext cx="493200" cy="388440"/>
          </a:xfrm>
          <a:prstGeom prst="straightConnector1">
            <a:avLst/>
          </a:prstGeom>
          <a:ln w="50800">
            <a:solidFill>
              <a:srgbClr val="4472C4"/>
            </a:solidFill>
            <a:tailEnd type="arrow" w="med" len="med"/>
          </a:ln>
        </p:spPr>
      </p:cxnSp>
      <p:cxnSp>
        <p:nvCxnSpPr>
          <p:cNvPr id="253" name="Straight Arrow Connector 35"/>
          <p:cNvCxnSpPr/>
          <p:nvPr/>
        </p:nvCxnSpPr>
        <p:spPr>
          <a:xfrm>
            <a:off x="3558960" y="3857760"/>
            <a:ext cx="471960" cy="338400"/>
          </a:xfrm>
          <a:prstGeom prst="straightConnector1">
            <a:avLst/>
          </a:prstGeom>
          <a:ln w="50800">
            <a:solidFill>
              <a:srgbClr val="4472C4"/>
            </a:solidFill>
            <a:tailEnd type="arrow" w="med" len="med"/>
          </a:ln>
        </p:spPr>
      </p:cxnSp>
      <p:sp>
        <p:nvSpPr>
          <p:cNvPr id="254" name="Rectangle 38" descr="Also known as Medigap policy" title="Medicare Supplement Insurance"/>
          <p:cNvSpPr/>
          <p:nvPr/>
        </p:nvSpPr>
        <p:spPr>
          <a:xfrm>
            <a:off x="1591200" y="4303800"/>
            <a:ext cx="1810800" cy="1734840"/>
          </a:xfrm>
          <a:prstGeom prst="rect">
            <a:avLst/>
          </a:prstGeom>
          <a:solidFill>
            <a:schemeClr val="accent1">
              <a:lumMod val="75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FFFFFF"/>
                </a:solidFill>
                <a:effectLst/>
                <a:uFillTx/>
                <a:latin typeface="Calibri"/>
              </a:rPr>
              <a:t>Polisa Ubezpieczeniowa Medicare Supplement (Medigap)</a:t>
            </a:r>
            <a:endParaRPr lang="pl-PL" sz="1800" b="0" u="none" strike="noStrike">
              <a:solidFill>
                <a:srgbClr val="FFFFFF"/>
              </a:solidFill>
              <a:effectLst/>
              <a:uFillTx/>
              <a:latin typeface="Arial"/>
            </a:endParaRPr>
          </a:p>
        </p:txBody>
      </p:sp>
      <p:sp>
        <p:nvSpPr>
          <p:cNvPr id="255" name="Rectangle 39" descr="Precription Drug Coverage" title="Part D"/>
          <p:cNvSpPr/>
          <p:nvPr/>
        </p:nvSpPr>
        <p:spPr>
          <a:xfrm>
            <a:off x="3899520" y="4267080"/>
            <a:ext cx="1875960" cy="180144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D</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Pokrycie kosztów leków na receptę</a:t>
            </a:r>
            <a:endParaRPr lang="pl-PL" sz="1800" b="0" u="none" strike="noStrike">
              <a:solidFill>
                <a:srgbClr val="000000"/>
              </a:solidFill>
              <a:effectLst/>
              <a:uFillTx/>
              <a:latin typeface="Arial"/>
            </a:endParaRPr>
          </a:p>
        </p:txBody>
      </p:sp>
      <p:sp>
        <p:nvSpPr>
          <p:cNvPr id="256" name="TextBox 3"/>
          <p:cNvSpPr/>
          <p:nvPr/>
        </p:nvSpPr>
        <p:spPr>
          <a:xfrm>
            <a:off x="2753640" y="3509640"/>
            <a:ext cx="133128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1800" b="1" u="none" strike="noStrike">
                <a:solidFill>
                  <a:srgbClr val="000000"/>
                </a:solidFill>
                <a:effectLst/>
                <a:uFillTx/>
                <a:latin typeface="Arial"/>
              </a:rPr>
              <a:t>Można dodać</a:t>
            </a:r>
            <a:endParaRPr lang="pl-PL" sz="1800" b="0" u="none" strike="noStrike">
              <a:solidFill>
                <a:srgbClr val="000000"/>
              </a:solidFill>
              <a:effectLst/>
              <a:uFillTx/>
              <a:latin typeface="Arial"/>
            </a:endParaRPr>
          </a:p>
        </p:txBody>
      </p:sp>
      <p:sp>
        <p:nvSpPr>
          <p:cNvPr id="257" name="Oval 54"/>
          <p:cNvSpPr/>
          <p:nvPr/>
        </p:nvSpPr>
        <p:spPr>
          <a:xfrm>
            <a:off x="5365440" y="5563440"/>
            <a:ext cx="1893600" cy="91404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0" u="none" strike="noStrike">
                <a:solidFill>
                  <a:schemeClr val="lt1"/>
                </a:solidFill>
                <a:effectLst/>
                <a:uFillTx/>
                <a:latin typeface="Calibri"/>
              </a:rPr>
              <a:t>i/lub </a:t>
            </a:r>
            <a:endParaRPr lang="pl-PL" sz="1800" b="0" u="none" strike="noStrike">
              <a:solidFill>
                <a:srgbClr val="FFFFFF"/>
              </a:solidFill>
              <a:effectLst/>
              <a:uFillTx/>
              <a:latin typeface="Arial"/>
            </a:endParaRPr>
          </a:p>
          <a:p>
            <a:pPr algn="ctr" defTabSz="914400">
              <a:lnSpc>
                <a:spcPct val="100000"/>
              </a:lnSpc>
            </a:pPr>
            <a:r>
              <a:rPr lang="pl" sz="1800" b="0" u="none" strike="noStrike">
                <a:solidFill>
                  <a:schemeClr val="lt1"/>
                </a:solidFill>
                <a:effectLst/>
                <a:uFillTx/>
                <a:latin typeface="Calibri"/>
              </a:rPr>
              <a:t>SeniorCare!</a:t>
            </a:r>
            <a:endParaRPr lang="pl-PL" sz="1800" b="0" u="none" strike="noStrike">
              <a:solidFill>
                <a:srgbClr val="FFFFFF"/>
              </a:solidFill>
              <a:effectLst/>
              <a:uFillTx/>
              <a:latin typeface="Arial"/>
            </a:endParaRPr>
          </a:p>
        </p:txBody>
      </p:sp>
      <p:sp>
        <p:nvSpPr>
          <p:cNvPr id="258" name="Rectangle 56" descr="Combines Part A, B and usually D" title="Part C"/>
          <p:cNvSpPr/>
          <p:nvPr/>
        </p:nvSpPr>
        <p:spPr>
          <a:xfrm>
            <a:off x="7827480" y="2489040"/>
            <a:ext cx="2666520" cy="98856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C</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Łączy Część A i Część B</a:t>
            </a:r>
            <a:endParaRPr lang="pl-PL" sz="1800" b="0" u="none" strike="noStrike">
              <a:solidFill>
                <a:srgbClr val="000000"/>
              </a:solidFill>
              <a:effectLst/>
              <a:uFillTx/>
              <a:latin typeface="Arial"/>
            </a:endParaRPr>
          </a:p>
        </p:txBody>
      </p:sp>
      <p:sp>
        <p:nvSpPr>
          <p:cNvPr id="259" name="TextBox 22"/>
          <p:cNvSpPr/>
          <p:nvPr/>
        </p:nvSpPr>
        <p:spPr>
          <a:xfrm>
            <a:off x="7488720" y="3694320"/>
            <a:ext cx="334404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rgbClr val="000000"/>
                </a:solidFill>
                <a:effectLst/>
                <a:uFillTx/>
                <a:latin typeface="Arial"/>
              </a:rPr>
              <a:t>Może obejmować lub można dodać</a:t>
            </a:r>
            <a:endParaRPr lang="pl-PL" sz="1800" b="0" u="none" strike="noStrike">
              <a:solidFill>
                <a:srgbClr val="000000"/>
              </a:solidFill>
              <a:effectLst/>
              <a:uFillTx/>
              <a:latin typeface="Arial"/>
            </a:endParaRPr>
          </a:p>
        </p:txBody>
      </p:sp>
      <p:sp>
        <p:nvSpPr>
          <p:cNvPr id="260" name="Rectangle 58" descr="Prescription Drug coverage. Most Part C plans cover prescription drugs." title="Prescription Drug coverage"/>
          <p:cNvSpPr/>
          <p:nvPr/>
        </p:nvSpPr>
        <p:spPr>
          <a:xfrm>
            <a:off x="7408440" y="4142520"/>
            <a:ext cx="3504960" cy="213480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700" b="1" u="none" strike="noStrike">
                <a:solidFill>
                  <a:srgbClr val="000000"/>
                </a:solidFill>
                <a:effectLst/>
                <a:uFillTx/>
                <a:latin typeface="Calibri"/>
              </a:rPr>
              <a:t>Część D</a:t>
            </a:r>
            <a:endParaRPr lang="pl-PL" sz="1700" b="0" u="none" strike="noStrike">
              <a:solidFill>
                <a:srgbClr val="000000"/>
              </a:solidFill>
              <a:effectLst/>
              <a:uFillTx/>
              <a:latin typeface="Arial"/>
            </a:endParaRPr>
          </a:p>
          <a:p>
            <a:pPr algn="ctr" defTabSz="914400">
              <a:lnSpc>
                <a:spcPct val="100000"/>
              </a:lnSpc>
            </a:pPr>
            <a:r>
              <a:rPr lang="pl" sz="1700" b="0" u="none" strike="noStrike">
                <a:solidFill>
                  <a:srgbClr val="000000"/>
                </a:solidFill>
                <a:effectLst/>
                <a:uFillTx/>
                <a:latin typeface="Calibri"/>
              </a:rPr>
              <a:t>Pokrycie kosztów leków na receptę</a:t>
            </a:r>
            <a:endParaRPr lang="pl-PL" sz="1700" b="0" u="none" strike="noStrike">
              <a:solidFill>
                <a:srgbClr val="000000"/>
              </a:solidFill>
              <a:effectLst/>
              <a:uFillTx/>
              <a:latin typeface="Arial"/>
            </a:endParaRPr>
          </a:p>
          <a:p>
            <a:pPr algn="ctr" defTabSz="914400">
              <a:lnSpc>
                <a:spcPct val="100000"/>
              </a:lnSpc>
            </a:pPr>
            <a:r>
              <a:rPr lang="pl" sz="1700" b="0" u="none" strike="noStrike">
                <a:solidFill>
                  <a:srgbClr val="000000"/>
                </a:solidFill>
                <a:effectLst/>
                <a:uFillTx/>
                <a:latin typeface="Calibri"/>
              </a:rPr>
              <a:t>(Większość planów Części C obejmuje leki na receptę. Do </a:t>
            </a:r>
            <a:r>
              <a:rPr lang="pl" sz="1700" b="1" u="none" strike="noStrike">
                <a:solidFill>
                  <a:srgbClr val="000000"/>
                </a:solidFill>
                <a:effectLst/>
                <a:uFillTx/>
                <a:latin typeface="Calibri"/>
              </a:rPr>
              <a:t>niektórych</a:t>
            </a:r>
            <a:r>
              <a:rPr lang="pl" sz="1700" b="0" u="none" strike="noStrike">
                <a:solidFill>
                  <a:srgbClr val="000000"/>
                </a:solidFill>
                <a:effectLst/>
                <a:uFillTx/>
                <a:latin typeface="Calibri"/>
              </a:rPr>
              <a:t> rodzajów planów można dodać pokrycie kosztów leków, jeśli </a:t>
            </a:r>
            <a:r>
              <a:rPr lang="pl" sz="1700" b="0" i="1" u="none" strike="noStrike">
                <a:solidFill>
                  <a:srgbClr val="000000"/>
                </a:solidFill>
                <a:effectLst/>
                <a:uFillTx/>
                <a:latin typeface="Calibri"/>
              </a:rPr>
              <a:t>nie</a:t>
            </a:r>
            <a:r>
              <a:rPr lang="pl" sz="1700" b="0" u="none" strike="noStrike">
                <a:solidFill>
                  <a:srgbClr val="000000"/>
                </a:solidFill>
                <a:effectLst/>
                <a:uFillTx/>
                <a:latin typeface="Calibri"/>
              </a:rPr>
              <a:t> są one jeszcze uwzględnione).</a:t>
            </a:r>
            <a:endParaRPr lang="pl-PL" sz="1700" b="0" u="none" strike="noStrike">
              <a:solidFill>
                <a:srgbClr val="000000"/>
              </a:solidFill>
              <a:effectLst/>
              <a:uFillTx/>
              <a:latin typeface="Arial"/>
            </a:endParaRPr>
          </a:p>
        </p:txBody>
      </p:sp>
      <p:cxnSp>
        <p:nvCxnSpPr>
          <p:cNvPr id="261" name="Straight Arrow Connector 61"/>
          <p:cNvCxnSpPr/>
          <p:nvPr/>
        </p:nvCxnSpPr>
        <p:spPr>
          <a:xfrm flipV="1">
            <a:off x="6733080" y="4963680"/>
            <a:ext cx="572400" cy="521280"/>
          </a:xfrm>
          <a:prstGeom prst="straightConnector1">
            <a:avLst/>
          </a:prstGeom>
          <a:ln w="57150">
            <a:solidFill>
              <a:srgbClr val="4472C4"/>
            </a:solidFill>
            <a:tailEnd type="triangle" w="med" len="med"/>
          </a:ln>
        </p:spPr>
      </p:cxnSp>
      <p:cxnSp>
        <p:nvCxnSpPr>
          <p:cNvPr id="262" name="Straight Arrow Connector 64"/>
          <p:cNvCxnSpPr/>
          <p:nvPr/>
        </p:nvCxnSpPr>
        <p:spPr>
          <a:xfrm flipH="1" flipV="1">
            <a:off x="5879160" y="4992120"/>
            <a:ext cx="493560" cy="464040"/>
          </a:xfrm>
          <a:prstGeom prst="straightConnector1">
            <a:avLst/>
          </a:prstGeom>
          <a:ln w="57150">
            <a:solidFill>
              <a:srgbClr val="4472C4"/>
            </a:solidFill>
            <a:tailEnd type="triangle" w="med" len="med"/>
          </a:ln>
        </p:spPr>
      </p:cxnSp>
      <p:sp>
        <p:nvSpPr>
          <p:cNvPr id="263" name="Rectangle: Rounded Corners 22"/>
          <p:cNvSpPr/>
          <p:nvPr/>
        </p:nvSpPr>
        <p:spPr>
          <a:xfrm>
            <a:off x="1663560" y="1482840"/>
            <a:ext cx="3389400" cy="700920"/>
          </a:xfrm>
          <a:prstGeom prst="roundRect">
            <a:avLst>
              <a:gd name="adj" fmla="val 16667"/>
            </a:avLst>
          </a:prstGeom>
          <a:noFill/>
          <a:ln w="19050">
            <a:solidFill>
              <a:srgbClr val="325490"/>
            </a:solidFill>
          </a:ln>
          <a:effectLst>
            <a:glow rad="228600">
              <a:srgbClr val="1465F4">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264" name="Rectangle 23"/>
          <p:cNvSpPr/>
          <p:nvPr/>
        </p:nvSpPr>
        <p:spPr>
          <a:xfrm>
            <a:off x="1591200" y="4302720"/>
            <a:ext cx="1810800" cy="1765800"/>
          </a:xfrm>
          <a:prstGeom prst="rect">
            <a:avLst/>
          </a:prstGeom>
          <a:noFill/>
          <a:ln w="19050">
            <a:solidFill>
              <a:srgbClr val="325490"/>
            </a:solidFill>
          </a:ln>
          <a:effectLst>
            <a:glow rad="228600">
              <a:srgbClr val="1465F4">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66000"/>
    </mc:Choice>
    <mc:Fallback xmlns:p15="http://schemas.microsoft.com/office/powerpoint/2012/main" xmlns="">
      <p:transition spd="slow" advTm="166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additive="repl">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additive="repl">
                                        <p:cTn id="12" dur="5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250"/>
                                        </p:tgtEl>
                                        <p:attrNameLst>
                                          <p:attrName>style.visibility</p:attrName>
                                        </p:attrNameLst>
                                      </p:cBhvr>
                                      <p:to>
                                        <p:strVal val="visible"/>
                                      </p:to>
                                    </p:set>
                                    <p:animEffect transition="in" filter="fade">
                                      <p:cBhvr additive="repl">
                                        <p:cTn id="17" dur="500"/>
                                        <p:tgtEl>
                                          <p:spTgt spid="250"/>
                                        </p:tgtEl>
                                      </p:cBhvr>
                                    </p:animEffect>
                                  </p:childTnLst>
                                </p:cTn>
                              </p:par>
                              <p:par>
                                <p:cTn id="18" presetID="10" presetClass="entr" fill="hold" nodeType="withEffect">
                                  <p:stCondLst>
                                    <p:cond delay="0"/>
                                  </p:stCondLst>
                                  <p:childTnLst>
                                    <p:set>
                                      <p:cBhvr>
                                        <p:cTn id="19" dur="1" fill="hold">
                                          <p:stCondLst>
                                            <p:cond delay="0"/>
                                          </p:stCondLst>
                                        </p:cTn>
                                        <p:tgtEl>
                                          <p:spTgt spid="251"/>
                                        </p:tgtEl>
                                        <p:attrNameLst>
                                          <p:attrName>style.visibility</p:attrName>
                                        </p:attrNameLst>
                                      </p:cBhvr>
                                      <p:to>
                                        <p:strVal val="visible"/>
                                      </p:to>
                                    </p:set>
                                    <p:animEffect transition="in" filter="fade">
                                      <p:cBhvr additive="repl">
                                        <p:cTn id="20" dur="500"/>
                                        <p:tgtEl>
                                          <p:spTgt spid="2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p:cTn id="24" dur="1" fill="hold">
                                          <p:stCondLst>
                                            <p:cond delay="0"/>
                                          </p:stCondLst>
                                        </p:cTn>
                                        <p:tgtEl>
                                          <p:spTgt spid="256"/>
                                        </p:tgtEl>
                                        <p:attrNameLst>
                                          <p:attrName>style.visibility</p:attrName>
                                        </p:attrNameLst>
                                      </p:cBhvr>
                                      <p:to>
                                        <p:strVal val="visible"/>
                                      </p:to>
                                    </p:set>
                                    <p:animEffect transition="in" filter="fade">
                                      <p:cBhvr additive="repl">
                                        <p:cTn id="25" dur="500"/>
                                        <p:tgtEl>
                                          <p:spTgt spid="256"/>
                                        </p:tgtEl>
                                      </p:cBhvr>
                                    </p:animEffect>
                                  </p:childTnLst>
                                </p:cTn>
                              </p:par>
                              <p:par>
                                <p:cTn id="26" presetID="10" presetClass="entr" fill="hold" nodeType="withEffect">
                                  <p:stCondLst>
                                    <p:cond delay="0"/>
                                  </p:stCondLst>
                                  <p:childTnLst>
                                    <p:set>
                                      <p:cBhvr>
                                        <p:cTn id="27" dur="1" fill="hold">
                                          <p:stCondLst>
                                            <p:cond delay="0"/>
                                          </p:stCondLst>
                                        </p:cTn>
                                        <p:tgtEl>
                                          <p:spTgt spid="252"/>
                                        </p:tgtEl>
                                        <p:attrNameLst>
                                          <p:attrName>style.visibility</p:attrName>
                                        </p:attrNameLst>
                                      </p:cBhvr>
                                      <p:to>
                                        <p:strVal val="visible"/>
                                      </p:to>
                                    </p:set>
                                    <p:animEffect transition="in" filter="fade">
                                      <p:cBhvr additive="repl">
                                        <p:cTn id="28" dur="500"/>
                                        <p:tgtEl>
                                          <p:spTgt spid="252"/>
                                        </p:tgtEl>
                                      </p:cBhvr>
                                    </p:animEffect>
                                  </p:childTnLst>
                                </p:cTn>
                              </p:par>
                              <p:par>
                                <p:cTn id="29" presetID="10" presetClass="entr" fill="hold" nodeType="withEffect">
                                  <p:stCondLst>
                                    <p:cond delay="0"/>
                                  </p:stCondLst>
                                  <p:childTnLst>
                                    <p:set>
                                      <p:cBhvr>
                                        <p:cTn id="30" dur="1" fill="hold">
                                          <p:stCondLst>
                                            <p:cond delay="0"/>
                                          </p:stCondLst>
                                        </p:cTn>
                                        <p:tgtEl>
                                          <p:spTgt spid="253"/>
                                        </p:tgtEl>
                                        <p:attrNameLst>
                                          <p:attrName>style.visibility</p:attrName>
                                        </p:attrNameLst>
                                      </p:cBhvr>
                                      <p:to>
                                        <p:strVal val="visible"/>
                                      </p:to>
                                    </p:set>
                                    <p:animEffect transition="in" filter="fade">
                                      <p:cBhvr additive="repl">
                                        <p:cTn id="31" dur="500"/>
                                        <p:tgtEl>
                                          <p:spTgt spid="2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fill="hold" nodeType="clickEffect">
                                  <p:stCondLst>
                                    <p:cond delay="0"/>
                                  </p:stCondLst>
                                  <p:childTnLst>
                                    <p:set>
                                      <p:cBhvr>
                                        <p:cTn id="35" dur="1" fill="hold">
                                          <p:stCondLst>
                                            <p:cond delay="0"/>
                                          </p:stCondLst>
                                        </p:cTn>
                                        <p:tgtEl>
                                          <p:spTgt spid="254"/>
                                        </p:tgtEl>
                                        <p:attrNameLst>
                                          <p:attrName>style.visibility</p:attrName>
                                        </p:attrNameLst>
                                      </p:cBhvr>
                                      <p:to>
                                        <p:strVal val="visible"/>
                                      </p:to>
                                    </p:set>
                                    <p:animEffect transition="in" filter="fade">
                                      <p:cBhvr additive="repl">
                                        <p:cTn id="36" dur="500"/>
                                        <p:tgtEl>
                                          <p:spTgt spid="25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fill="hold" nodeType="clickEffect">
                                  <p:stCondLst>
                                    <p:cond delay="0"/>
                                  </p:stCondLst>
                                  <p:childTnLst>
                                    <p:set>
                                      <p:cBhvr>
                                        <p:cTn id="40" dur="1" fill="hold">
                                          <p:stCondLst>
                                            <p:cond delay="0"/>
                                          </p:stCondLst>
                                        </p:cTn>
                                        <p:tgtEl>
                                          <p:spTgt spid="255"/>
                                        </p:tgtEl>
                                        <p:attrNameLst>
                                          <p:attrName>style.visibility</p:attrName>
                                        </p:attrNameLst>
                                      </p:cBhvr>
                                      <p:to>
                                        <p:strVal val="visible"/>
                                      </p:to>
                                    </p:set>
                                    <p:animEffect transition="in" filter="fade">
                                      <p:cBhvr additive="repl">
                                        <p:cTn id="41" dur="500"/>
                                        <p:tgtEl>
                                          <p:spTgt spid="2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nodeType="clickEffect">
                                  <p:stCondLst>
                                    <p:cond delay="0"/>
                                  </p:stCondLst>
                                  <p:childTnLst>
                                    <p:set>
                                      <p:cBhvr>
                                        <p:cTn id="45" dur="1" fill="hold">
                                          <p:stCondLst>
                                            <p:cond delay="0"/>
                                          </p:stCondLst>
                                        </p:cTn>
                                        <p:tgtEl>
                                          <p:spTgt spid="257"/>
                                        </p:tgtEl>
                                        <p:attrNameLst>
                                          <p:attrName>style.visibility</p:attrName>
                                        </p:attrNameLst>
                                      </p:cBhvr>
                                      <p:to>
                                        <p:strVal val="visible"/>
                                      </p:to>
                                    </p:set>
                                    <p:animEffect transition="in" filter="fade">
                                      <p:cBhvr additive="repl">
                                        <p:cTn id="46" dur="500"/>
                                        <p:tgtEl>
                                          <p:spTgt spid="25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fill="hold" nodeType="clickEffect">
                                  <p:stCondLst>
                                    <p:cond delay="0"/>
                                  </p:stCondLst>
                                  <p:childTnLst>
                                    <p:set>
                                      <p:cBhvr>
                                        <p:cTn id="50" dur="1" fill="hold">
                                          <p:stCondLst>
                                            <p:cond delay="0"/>
                                          </p:stCondLst>
                                        </p:cTn>
                                        <p:tgtEl>
                                          <p:spTgt spid="259"/>
                                        </p:tgtEl>
                                        <p:attrNameLst>
                                          <p:attrName>style.visibility</p:attrName>
                                        </p:attrNameLst>
                                      </p:cBhvr>
                                      <p:to>
                                        <p:strVal val="visible"/>
                                      </p:to>
                                    </p:set>
                                    <p:animEffect transition="in" filter="fade">
                                      <p:cBhvr additive="repl">
                                        <p:cTn id="51" dur="500"/>
                                        <p:tgtEl>
                                          <p:spTgt spid="259"/>
                                        </p:tgtEl>
                                      </p:cBhvr>
                                    </p:animEffect>
                                  </p:childTnLst>
                                </p:cTn>
                              </p:par>
                              <p:par>
                                <p:cTn id="52" presetID="10" presetClass="entr" fill="hold" nodeType="withEffect">
                                  <p:stCondLst>
                                    <p:cond delay="0"/>
                                  </p:stCondLst>
                                  <p:childTnLst>
                                    <p:set>
                                      <p:cBhvr>
                                        <p:cTn id="53" dur="1" fill="hold">
                                          <p:stCondLst>
                                            <p:cond delay="0"/>
                                          </p:stCondLst>
                                        </p:cTn>
                                        <p:tgtEl>
                                          <p:spTgt spid="260"/>
                                        </p:tgtEl>
                                        <p:attrNameLst>
                                          <p:attrName>style.visibility</p:attrName>
                                        </p:attrNameLst>
                                      </p:cBhvr>
                                      <p:to>
                                        <p:strVal val="visible"/>
                                      </p:to>
                                    </p:set>
                                    <p:animEffect transition="in" filter="fade">
                                      <p:cBhvr additive="repl">
                                        <p:cTn id="54" dur="500"/>
                                        <p:tgtEl>
                                          <p:spTgt spid="260"/>
                                        </p:tgtEl>
                                      </p:cBhvr>
                                    </p:animEffect>
                                  </p:childTnLst>
                                </p:cTn>
                              </p:par>
                              <p:par>
                                <p:cTn id="55" presetID="10" presetClass="entr" fill="hold" nodeType="withEffect">
                                  <p:stCondLst>
                                    <p:cond delay="0"/>
                                  </p:stCondLst>
                                  <p:childTnLst>
                                    <p:set>
                                      <p:cBhvr>
                                        <p:cTn id="56" dur="1" fill="hold">
                                          <p:stCondLst>
                                            <p:cond delay="0"/>
                                          </p:stCondLst>
                                        </p:cTn>
                                        <p:tgtEl>
                                          <p:spTgt spid="258"/>
                                        </p:tgtEl>
                                        <p:attrNameLst>
                                          <p:attrName>style.visibility</p:attrName>
                                        </p:attrNameLst>
                                      </p:cBhvr>
                                      <p:to>
                                        <p:strVal val="visible"/>
                                      </p:to>
                                    </p:set>
                                    <p:animEffect transition="in" filter="fade">
                                      <p:cBhvr additive="repl">
                                        <p:cTn id="57" dur="500"/>
                                        <p:tgtEl>
                                          <p:spTgt spid="2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61"/>
                                        </p:tgtEl>
                                        <p:attrNameLst>
                                          <p:attrName>style.visibility</p:attrName>
                                        </p:attrNameLst>
                                      </p:cBhvr>
                                      <p:to>
                                        <p:strVal val="visible"/>
                                      </p:to>
                                    </p:set>
                                    <p:animEffect transition="in" filter="wipe(down)">
                                      <p:cBhvr additive="repl">
                                        <p:cTn id="62" dur="500"/>
                                        <p:tgtEl>
                                          <p:spTgt spid="261"/>
                                        </p:tgtEl>
                                      </p:cBhvr>
                                    </p:animEffect>
                                  </p:childTnLst>
                                </p:cTn>
                              </p:par>
                              <p:par>
                                <p:cTn id="63" presetID="22" presetClass="entr" presetSubtype="4" fill="hold" nodeType="withEffect">
                                  <p:stCondLst>
                                    <p:cond delay="0"/>
                                  </p:stCondLst>
                                  <p:childTnLst>
                                    <p:set>
                                      <p:cBhvr>
                                        <p:cTn id="64" dur="1" fill="hold">
                                          <p:stCondLst>
                                            <p:cond delay="0"/>
                                          </p:stCondLst>
                                        </p:cTn>
                                        <p:tgtEl>
                                          <p:spTgt spid="262"/>
                                        </p:tgtEl>
                                        <p:attrNameLst>
                                          <p:attrName>style.visibility</p:attrName>
                                        </p:attrNameLst>
                                      </p:cBhvr>
                                      <p:to>
                                        <p:strVal val="visible"/>
                                      </p:to>
                                    </p:set>
                                    <p:animEffect transition="in" filter="wipe(down)">
                                      <p:cBhvr additive="repl">
                                        <p:cTn id="65" dur="500"/>
                                        <p:tgtEl>
                                          <p:spTgt spid="26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fill="hold" nodeType="clickEffect">
                                  <p:stCondLst>
                                    <p:cond delay="0"/>
                                  </p:stCondLst>
                                  <p:childTnLst>
                                    <p:set>
                                      <p:cBhvr>
                                        <p:cTn id="69" dur="1" fill="hold">
                                          <p:stCondLst>
                                            <p:cond delay="0"/>
                                          </p:stCondLst>
                                        </p:cTn>
                                        <p:tgtEl>
                                          <p:spTgt spid="26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fill="hold" nodeType="clickEffect">
                                  <p:stCondLst>
                                    <p:cond delay="0"/>
                                  </p:stCondLst>
                                  <p:childTnLst>
                                    <p:set>
                                      <p:cBhvr>
                                        <p:cTn id="73" dur="1" fill="hold">
                                          <p:stCondLst>
                                            <p:cond delay="0"/>
                                          </p:stCondLst>
                                        </p:cTn>
                                        <p:tgtEl>
                                          <p:spTgt spid="26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fill="hold" nodeType="clickEffect">
                                  <p:stCondLst>
                                    <p:cond delay="0"/>
                                  </p:stCondLst>
                                  <p:childTnLst>
                                    <p:set>
                                      <p:cBhvr>
                                        <p:cTn id="77"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sldNum" idx="6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5155665B-C1EB-415E-A0C6-F79F80C3FC8C}" type="slidenum">
              <a:rPr lang="en-US" sz="1200" b="0" u="none" strike="noStrike">
                <a:solidFill>
                  <a:schemeClr val="dk1">
                    <a:tint val="75000"/>
                  </a:schemeClr>
                </a:solidFill>
                <a:effectLst/>
                <a:uFillTx/>
                <a:latin typeface="Calibri"/>
              </a:rPr>
              <a:t>35</a:t>
            </a:fld>
            <a:endParaRPr lang="pl-PL" sz="1200" b="0" u="none" strike="noStrike">
              <a:solidFill>
                <a:srgbClr val="000000"/>
              </a:solidFill>
              <a:effectLst/>
              <a:uFillTx/>
              <a:latin typeface="Times New Roman"/>
            </a:endParaRPr>
          </a:p>
        </p:txBody>
      </p:sp>
      <p:sp>
        <p:nvSpPr>
          <p:cNvPr id="26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Original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67" name="Rectangle 1"/>
          <p:cNvSpPr/>
          <p:nvPr/>
        </p:nvSpPr>
        <p:spPr>
          <a:xfrm>
            <a:off x="2186640" y="1491840"/>
            <a:ext cx="9765720" cy="321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4200" indent="-21420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Original Medicare to Część A (ubezpieczenie szpitalne) i/lub Część B (ubezpieczenie medyczne).</a:t>
            </a:r>
            <a:endParaRPr lang="pl-PL" sz="2100" b="0" u="none" strike="noStrike">
              <a:solidFill>
                <a:srgbClr val="000000"/>
              </a:solidFill>
              <a:effectLst/>
              <a:uFillTx/>
              <a:latin typeface="Arial"/>
            </a:endParaRPr>
          </a:p>
          <a:p>
            <a:pPr marL="214200" indent="-21420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Medicare pokrywa koszty.</a:t>
            </a:r>
            <a:endParaRPr lang="pl-PL" sz="2100" b="0" u="none" strike="noStrike">
              <a:solidFill>
                <a:srgbClr val="000000"/>
              </a:solidFill>
              <a:effectLst/>
              <a:uFillTx/>
              <a:latin typeface="Arial"/>
            </a:endParaRPr>
          </a:p>
          <a:p>
            <a:pPr marL="214200" indent="-21420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Możesz wybrać dowolnych lekarzy, szpitale i innych świadczeniodawców, którzy przyjmują nowych pacjentów Medicare</a:t>
            </a:r>
            <a:endParaRPr lang="pl-PL" sz="2100" b="0" u="none" strike="noStrike">
              <a:solidFill>
                <a:srgbClr val="000000"/>
              </a:solidFill>
              <a:effectLst/>
              <a:uFillTx/>
              <a:latin typeface="Arial"/>
            </a:endParaRPr>
          </a:p>
          <a:p>
            <a:pPr marL="214200" indent="-214200" defTabSz="914400">
              <a:lnSpc>
                <a:spcPct val="100000"/>
              </a:lnSpc>
              <a:spcBef>
                <a:spcPts val="451"/>
              </a:spcBef>
              <a:buClr>
                <a:srgbClr val="000000"/>
              </a:buClr>
              <a:buFont typeface="Wingdings" charset="2"/>
              <a:buChar char=""/>
            </a:pPr>
            <a:r>
              <a:rPr lang="pl" sz="2100" b="0" u="none" strike="noStrike">
                <a:solidFill>
                  <a:srgbClr val="000000"/>
                </a:solidFill>
                <a:effectLst/>
                <a:uFillTx/>
                <a:latin typeface="Calibri"/>
              </a:rPr>
              <a:t>Koszty zależą od tego, czy akceptują oni </a:t>
            </a:r>
            <a:r>
              <a:rPr lang="pl" sz="2100" b="1" u="none" strike="noStrike">
                <a:solidFill>
                  <a:srgbClr val="000000"/>
                </a:solidFill>
                <a:effectLst/>
                <a:uFillTx/>
                <a:latin typeface="Calibri"/>
              </a:rPr>
              <a:t>cesję</a:t>
            </a:r>
            <a:r>
              <a:rPr lang="pl" sz="2100" b="0" u="none" strike="noStrike">
                <a:solidFill>
                  <a:srgbClr val="000000"/>
                </a:solidFill>
                <a:effectLst/>
                <a:uFillTx/>
                <a:latin typeface="Calibri"/>
              </a:rPr>
              <a:t>, która jest </a:t>
            </a:r>
            <a:r>
              <a:rPr lang="pl" sz="2100" b="0" u="none" strike="noStrike">
                <a:solidFill>
                  <a:schemeClr val="dk1"/>
                </a:solidFill>
                <a:effectLst/>
                <a:uFillTx/>
                <a:latin typeface="Calibri"/>
              </a:rPr>
              <a:t>umową zawartą przez lekarza/świadczeniodawcę, aby otrzymywać płatności bezpośrednio od Medicare, akceptować kwotę płatności zatwierdzoną przez Medicare za usługę i nie wystawiać</a:t>
            </a:r>
            <a:r>
              <a:rPr lang="pl" sz="2000" b="0" u="none" strike="noStrike">
                <a:solidFill>
                  <a:schemeClr val="dk1"/>
                </a:solidFill>
                <a:effectLst/>
                <a:uFillTx/>
                <a:latin typeface="Calibri"/>
              </a:rPr>
              <a:t> rachunków</a:t>
            </a:r>
            <a:r>
              <a:rPr lang="pl" sz="2100" b="0" u="none" strike="noStrike">
                <a:solidFill>
                  <a:srgbClr val="000000"/>
                </a:solidFill>
                <a:effectLst/>
                <a:uFillTx/>
                <a:latin typeface="Calibri"/>
              </a:rPr>
              <a:t> na kwotę wyższą niż udział własny i współubezpieczenie Medicare.</a:t>
            </a:r>
            <a:endParaRPr lang="pl-PL" sz="2100" b="0" u="none" strike="noStrike">
              <a:solidFill>
                <a:srgbClr val="000000"/>
              </a:solidFill>
              <a:effectLst/>
              <a:uFillTx/>
              <a:latin typeface="Arial"/>
            </a:endParaRPr>
          </a:p>
          <a:p>
            <a:pPr marL="214200" defTabSz="914400">
              <a:lnSpc>
                <a:spcPct val="100000"/>
              </a:lnSpc>
              <a:spcBef>
                <a:spcPts val="451"/>
              </a:spcBef>
            </a:pPr>
            <a:endParaRPr lang="pl-PL" sz="1800" b="0" u="none" strike="noStrike">
              <a:solidFill>
                <a:srgbClr val="000000"/>
              </a:solidFill>
              <a:effectLst/>
              <a:uFillTx/>
              <a:latin typeface="Arial"/>
            </a:endParaRPr>
          </a:p>
        </p:txBody>
      </p:sp>
      <p:pic>
        <p:nvPicPr>
          <p:cNvPr id="268" name="Picture 7"/>
          <p:cNvPicPr/>
          <p:nvPr/>
        </p:nvPicPr>
        <p:blipFill>
          <a:blip r:embed="rId3"/>
          <a:stretch/>
        </p:blipFill>
        <p:spPr>
          <a:xfrm>
            <a:off x="623520" y="1284120"/>
            <a:ext cx="967680" cy="534960"/>
          </a:xfrm>
          <a:prstGeom prst="rect">
            <a:avLst/>
          </a:prstGeom>
          <a:noFill/>
          <a:ln w="0">
            <a:solidFill>
              <a:srgbClr val="FFFFFF"/>
            </a:solidFill>
          </a:ln>
        </p:spPr>
      </p:pic>
      <p:grpSp>
        <p:nvGrpSpPr>
          <p:cNvPr id="269" name="Group 8"/>
          <p:cNvGrpSpPr/>
          <p:nvPr/>
        </p:nvGrpSpPr>
        <p:grpSpPr>
          <a:xfrm>
            <a:off x="589680" y="3171240"/>
            <a:ext cx="1226520" cy="1867680"/>
            <a:chOff x="589680" y="3171240"/>
            <a:chExt cx="1226520" cy="1867680"/>
          </a:xfrm>
        </p:grpSpPr>
        <p:pic>
          <p:nvPicPr>
            <p:cNvPr id="270" name="Picture 9"/>
            <p:cNvPicPr/>
            <p:nvPr/>
          </p:nvPicPr>
          <p:blipFill>
            <a:blip r:embed="rId4"/>
            <a:stretch/>
          </p:blipFill>
          <p:spPr>
            <a:xfrm>
              <a:off x="926280" y="3171240"/>
              <a:ext cx="553320" cy="643680"/>
            </a:xfrm>
            <a:prstGeom prst="rect">
              <a:avLst/>
            </a:prstGeom>
            <a:noFill/>
            <a:ln w="0">
              <a:noFill/>
            </a:ln>
          </p:spPr>
        </p:pic>
        <p:sp>
          <p:nvSpPr>
            <p:cNvPr id="271" name="TextBox 10"/>
            <p:cNvSpPr/>
            <p:nvPr/>
          </p:nvSpPr>
          <p:spPr>
            <a:xfrm>
              <a:off x="589680" y="3839040"/>
              <a:ext cx="1226520" cy="119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chemeClr val="dk2"/>
                  </a:solidFill>
                  <a:effectLst/>
                  <a:uFillTx/>
                  <a:latin typeface="Calibri"/>
                </a:rPr>
                <a:t>Część B</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chemeClr val="dk2"/>
                  </a:solidFill>
                  <a:effectLst/>
                  <a:uFillTx/>
                  <a:latin typeface="Calibri"/>
                </a:rPr>
                <a:t>Ubezpieczenie medyczne</a:t>
              </a:r>
              <a:endParaRPr lang="pl-PL" sz="1800" b="0" u="none" strike="noStrike">
                <a:solidFill>
                  <a:srgbClr val="000000"/>
                </a:solidFill>
                <a:effectLst/>
                <a:uFillTx/>
                <a:latin typeface="Arial"/>
              </a:endParaRPr>
            </a:p>
          </p:txBody>
        </p:sp>
      </p:grpSp>
      <p:sp>
        <p:nvSpPr>
          <p:cNvPr id="272" name="TextBox 11"/>
          <p:cNvSpPr/>
          <p:nvPr/>
        </p:nvSpPr>
        <p:spPr>
          <a:xfrm>
            <a:off x="346320" y="1843200"/>
            <a:ext cx="1458360" cy="119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chemeClr val="dk2"/>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chemeClr val="dk2"/>
                </a:solidFill>
                <a:effectLst/>
                <a:uFillTx/>
                <a:latin typeface="Calibri"/>
              </a:rPr>
              <a:t>Ubezpieczenie szpitalne</a:t>
            </a:r>
            <a:endParaRPr lang="pl-PL" sz="1800" b="0" u="none" strike="noStrike">
              <a:solidFill>
                <a:srgbClr val="000000"/>
              </a:solidFill>
              <a:effectLst/>
              <a:uFillTx/>
              <a:latin typeface="Arial"/>
            </a:endParaRPr>
          </a:p>
          <a:p>
            <a:pPr algn="ctr" defTabSz="914400">
              <a:lnSpc>
                <a:spcPct val="100000"/>
              </a:lnSpc>
            </a:pPr>
            <a:endParaRPr lang="pl-PL" sz="1800" b="0" u="none" strike="noStrike">
              <a:solidFill>
                <a:srgbClr val="000000"/>
              </a:solidFill>
              <a:effectLst/>
              <a:uFillTx/>
              <a:latin typeface="Arial"/>
            </a:endParaRPr>
          </a:p>
        </p:txBody>
      </p:sp>
      <p:pic>
        <p:nvPicPr>
          <p:cNvPr id="273" name="Graphic 12" descr="Add"/>
          <p:cNvPicPr/>
          <p:nvPr/>
        </p:nvPicPr>
        <p:blipFill>
          <a:blip r:embed="rId5">
            <a:extLst>
              <a:ext uri="{96DAC541-7B7A-43D3-8B79-37D633B846F1}">
                <asvg:svgBlip xmlns:asvg="http://schemas.microsoft.com/office/drawing/2016/SVG/main" r:embed="rId6"/>
              </a:ext>
            </a:extLst>
          </a:blip>
          <a:stretch/>
        </p:blipFill>
        <p:spPr>
          <a:xfrm>
            <a:off x="941400" y="2716920"/>
            <a:ext cx="375480" cy="375480"/>
          </a:xfrm>
          <a:prstGeom prst="rect">
            <a:avLst/>
          </a:prstGeom>
          <a:noFill/>
          <a:ln w="0">
            <a:noFill/>
          </a:ln>
        </p:spPr>
      </p:pic>
      <p:pic>
        <p:nvPicPr>
          <p:cNvPr id="274" name="Picture 13"/>
          <p:cNvPicPr/>
          <p:nvPr/>
        </p:nvPicPr>
        <p:blipFill>
          <a:blip r:embed="rId7"/>
          <a:stretch/>
        </p:blipFill>
        <p:spPr>
          <a:xfrm>
            <a:off x="1676160" y="5083200"/>
            <a:ext cx="629280" cy="543240"/>
          </a:xfrm>
          <a:prstGeom prst="rect">
            <a:avLst/>
          </a:prstGeom>
          <a:noFill/>
          <a:ln w="0">
            <a:noFill/>
          </a:ln>
        </p:spPr>
      </p:pic>
      <p:pic>
        <p:nvPicPr>
          <p:cNvPr id="275" name="Picture 14"/>
          <p:cNvPicPr/>
          <p:nvPr/>
        </p:nvPicPr>
        <p:blipFill>
          <a:blip r:embed="rId8"/>
          <a:stretch/>
        </p:blipFill>
        <p:spPr>
          <a:xfrm>
            <a:off x="1767240" y="5828040"/>
            <a:ext cx="617040" cy="544320"/>
          </a:xfrm>
          <a:prstGeom prst="rect">
            <a:avLst/>
          </a:prstGeom>
          <a:noFill/>
          <a:ln w="0">
            <a:noFill/>
          </a:ln>
        </p:spPr>
      </p:pic>
      <p:sp>
        <p:nvSpPr>
          <p:cNvPr id="276" name="TextBox 2"/>
          <p:cNvSpPr/>
          <p:nvPr/>
        </p:nvSpPr>
        <p:spPr>
          <a:xfrm>
            <a:off x="4741200" y="4631400"/>
            <a:ext cx="2709720" cy="522720"/>
          </a:xfrm>
          <a:prstGeom prst="rect">
            <a:avLst/>
          </a:prstGeom>
          <a:solidFill>
            <a:schemeClr val="accent1">
              <a:lumMod val="20000"/>
              <a:lumOff val="80000"/>
            </a:schemeClr>
          </a:solidFill>
          <a:ln w="0">
            <a:solidFill>
              <a:srgbClr val="5B9BD5">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800" b="1" u="none" strike="noStrike">
                <a:solidFill>
                  <a:schemeClr val="dk1"/>
                </a:solidFill>
                <a:effectLst/>
                <a:uFillTx/>
                <a:latin typeface="Calibri"/>
              </a:rPr>
              <a:t>Można dodać</a:t>
            </a:r>
            <a:endParaRPr lang="pl-PL" sz="2800" b="0" u="none" strike="noStrike">
              <a:solidFill>
                <a:srgbClr val="000000"/>
              </a:solidFill>
              <a:effectLst/>
              <a:uFillTx/>
              <a:latin typeface="Arial"/>
            </a:endParaRPr>
          </a:p>
        </p:txBody>
      </p:sp>
      <p:sp>
        <p:nvSpPr>
          <p:cNvPr id="277" name="TextBox 6"/>
          <p:cNvSpPr/>
          <p:nvPr/>
        </p:nvSpPr>
        <p:spPr>
          <a:xfrm>
            <a:off x="2634120" y="5083200"/>
            <a:ext cx="7514280" cy="119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spcAft>
                <a:spcPts val="2401"/>
              </a:spcAft>
              <a:buClr>
                <a:srgbClr val="000000"/>
              </a:buClr>
              <a:buFont typeface="Arial"/>
              <a:buChar char="•"/>
            </a:pPr>
            <a:r>
              <a:rPr lang="pl" sz="2600" b="1" u="none" strike="noStrike">
                <a:solidFill>
                  <a:schemeClr val="dk1"/>
                </a:solidFill>
                <a:effectLst/>
                <a:uFillTx/>
                <a:latin typeface="Calibri"/>
              </a:rPr>
              <a:t>Ubezpieczenie Medicare Supplement (Medigap)</a:t>
            </a:r>
            <a:endParaRPr lang="pl-PL" sz="2600" b="0" u="none" strike="noStrike">
              <a:solidFill>
                <a:srgbClr val="000000"/>
              </a:solidFill>
              <a:effectLst/>
              <a:uFillTx/>
              <a:latin typeface="Arial"/>
            </a:endParaRPr>
          </a:p>
          <a:p>
            <a:pPr marL="285840" indent="-285840" defTabSz="914400">
              <a:lnSpc>
                <a:spcPct val="100000"/>
              </a:lnSpc>
              <a:buClr>
                <a:srgbClr val="000000"/>
              </a:buClr>
              <a:buFont typeface="Arial"/>
              <a:buChar char="•"/>
            </a:pPr>
            <a:r>
              <a:rPr lang="pl" sz="2600" b="1" u="none" strike="noStrike">
                <a:solidFill>
                  <a:schemeClr val="dk1"/>
                </a:solidFill>
                <a:effectLst/>
                <a:uFillTx/>
                <a:latin typeface="Calibri"/>
              </a:rPr>
              <a:t>Część D</a:t>
            </a:r>
            <a:endParaRPr lang="pl-PL" sz="26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7000"/>
    </mc:Choice>
    <mc:Fallback xmlns:p15="http://schemas.microsoft.com/office/powerpoint/2012/main" xmlns="">
      <p:transition spd="slow" advTm="67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sldNum" idx="6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29F9422-C851-4020-BD08-3E0D769736A7}" type="slidenum">
              <a:rPr lang="en-US" sz="1200" b="0" u="none" strike="noStrike">
                <a:solidFill>
                  <a:schemeClr val="dk1">
                    <a:tint val="75000"/>
                  </a:schemeClr>
                </a:solidFill>
                <a:effectLst/>
                <a:uFillTx/>
                <a:latin typeface="Calibri"/>
              </a:rPr>
              <a:t>36</a:t>
            </a:fld>
            <a:endParaRPr lang="pl-PL" sz="1200" b="0" u="none" strike="noStrike">
              <a:solidFill>
                <a:srgbClr val="000000"/>
              </a:solidFill>
              <a:effectLst/>
              <a:uFillTx/>
              <a:latin typeface="Times New Roman"/>
            </a:endParaRPr>
          </a:p>
        </p:txBody>
      </p:sp>
      <p:sp>
        <p:nvSpPr>
          <p:cNvPr id="27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Original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80" name="Rectangle 2"/>
          <p:cNvSpPr/>
          <p:nvPr/>
        </p:nvSpPr>
        <p:spPr>
          <a:xfrm>
            <a:off x="2788920" y="2289600"/>
            <a:ext cx="8892360" cy="477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Akupunktura</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Większość zabiegów dentystycznych lub protez</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Chirurgia kosmetyczna </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Opieka zdrowotna podczas podróży poza USA</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Aparaty słuchowe i/lub badania w celu dopasowania aparatów słuchowych</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Opieka długoterminowa</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Większość rutynowych zabiegów pielęgnacji stóp i większość urządzeń wspomagających stopy</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Rutynowa opieka okulistyczna i większość okularów</a:t>
            </a:r>
            <a:endParaRPr lang="pl-PL" sz="23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300" b="0" u="none" strike="noStrike">
                <a:solidFill>
                  <a:schemeClr val="dk1"/>
                </a:solidFill>
                <a:effectLst/>
                <a:uFillTx/>
                <a:latin typeface="Calibri"/>
              </a:rPr>
              <a:t>Rutynowe badania lekarskie</a:t>
            </a:r>
            <a:endParaRPr lang="pl-PL" sz="2300" b="0" u="none" strike="noStrike">
              <a:solidFill>
                <a:srgbClr val="000000"/>
              </a:solidFill>
              <a:effectLst/>
              <a:uFillTx/>
              <a:latin typeface="Arial"/>
            </a:endParaRPr>
          </a:p>
        </p:txBody>
      </p:sp>
      <p:sp>
        <p:nvSpPr>
          <p:cNvPr id="281" name="TextBox 6"/>
          <p:cNvSpPr/>
          <p:nvPr/>
        </p:nvSpPr>
        <p:spPr>
          <a:xfrm>
            <a:off x="1948680" y="1452600"/>
            <a:ext cx="9925560" cy="492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600" b="1" u="none" strike="noStrike">
                <a:solidFill>
                  <a:schemeClr val="dk1"/>
                </a:solidFill>
                <a:effectLst/>
                <a:uFillTx/>
                <a:latin typeface="Arial"/>
              </a:rPr>
              <a:t>Original Medicare </a:t>
            </a:r>
            <a:r>
              <a:rPr lang="pl" sz="2600" b="1" i="1" u="none" strike="noStrike">
                <a:solidFill>
                  <a:schemeClr val="dk1"/>
                </a:solidFill>
                <a:effectLst/>
                <a:uFillTx/>
                <a:latin typeface="Arial"/>
              </a:rPr>
              <a:t>nie</a:t>
            </a:r>
            <a:r>
              <a:rPr lang="pl" sz="2600" b="1" u="none" strike="noStrike">
                <a:solidFill>
                  <a:schemeClr val="dk1"/>
                </a:solidFill>
                <a:effectLst/>
                <a:uFillTx/>
                <a:latin typeface="Arial"/>
              </a:rPr>
              <a:t> obejmuje tych usług ani materiałów eksploatacyjnych:</a:t>
            </a:r>
            <a:endParaRPr lang="pl-PL" sz="2600" b="0" u="none" strike="noStrike">
              <a:solidFill>
                <a:srgbClr val="000000"/>
              </a:solidFill>
              <a:effectLst/>
              <a:uFillTx/>
              <a:latin typeface="Arial"/>
            </a:endParaRPr>
          </a:p>
        </p:txBody>
      </p:sp>
      <p:pic>
        <p:nvPicPr>
          <p:cNvPr id="282" name="Picture 18"/>
          <p:cNvPicPr/>
          <p:nvPr/>
        </p:nvPicPr>
        <p:blipFill>
          <a:blip r:embed="rId3"/>
          <a:stretch/>
        </p:blipFill>
        <p:spPr>
          <a:xfrm>
            <a:off x="613080" y="2289600"/>
            <a:ext cx="1855080" cy="16138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36000"/>
    </mc:Choice>
    <mc:Fallback xmlns:p15="http://schemas.microsoft.com/office/powerpoint/2012/main" xmlns="">
      <p:transition spd="slow" advTm="36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sldNum" idx="6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C7087D7-3FC6-4E2C-89B2-3EF50389AEAC}" type="slidenum">
              <a:rPr lang="en-US" sz="1200" b="0" u="none" strike="noStrike">
                <a:solidFill>
                  <a:schemeClr val="dk1">
                    <a:tint val="75000"/>
                  </a:schemeClr>
                </a:solidFill>
                <a:effectLst/>
                <a:uFillTx/>
                <a:latin typeface="Calibri"/>
              </a:rPr>
              <a:t>37</a:t>
            </a:fld>
            <a:endParaRPr lang="pl-PL" sz="1200" b="0" u="none" strike="noStrike">
              <a:solidFill>
                <a:srgbClr val="000000"/>
              </a:solidFill>
              <a:effectLst/>
              <a:uFillTx/>
              <a:latin typeface="Times New Roman"/>
            </a:endParaRPr>
          </a:p>
        </p:txBody>
      </p:sp>
      <p:sp>
        <p:nvSpPr>
          <p:cNvPr id="28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Original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285" name="Picture 6"/>
          <p:cNvPicPr/>
          <p:nvPr/>
        </p:nvPicPr>
        <p:blipFill>
          <a:blip r:embed="rId3"/>
          <a:stretch/>
        </p:blipFill>
        <p:spPr>
          <a:xfrm>
            <a:off x="5491800" y="3408840"/>
            <a:ext cx="1208160" cy="1042560"/>
          </a:xfrm>
          <a:prstGeom prst="rect">
            <a:avLst/>
          </a:prstGeom>
          <a:noFill/>
          <a:ln w="0">
            <a:noFill/>
          </a:ln>
        </p:spPr>
      </p:pic>
      <p:sp>
        <p:nvSpPr>
          <p:cNvPr id="286" name="Rectangle 2"/>
          <p:cNvSpPr/>
          <p:nvPr/>
        </p:nvSpPr>
        <p:spPr>
          <a:xfrm>
            <a:off x="4038480" y="2366280"/>
            <a:ext cx="4365000" cy="645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600" b="1" u="none" strike="noStrike">
                <a:solidFill>
                  <a:schemeClr val="dk1"/>
                </a:solidFill>
                <a:effectLst/>
                <a:uFillTx/>
                <a:latin typeface="Arial"/>
              </a:rPr>
              <a:t>Ubezpieczenie Medigap</a:t>
            </a:r>
            <a:endParaRPr lang="pl-PL" sz="36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p15="http://schemas.microsoft.com/office/powerpoint/2012/main" xmlns="">
      <p:transition spd="slow"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sldNum" idx="6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0EFCC1E-3BA0-4CFA-BA71-928AC4EE00BF}" type="slidenum">
              <a:rPr lang="en-US" sz="1200" b="0" u="none" strike="noStrike">
                <a:solidFill>
                  <a:schemeClr val="dk1">
                    <a:tint val="75000"/>
                  </a:schemeClr>
                </a:solidFill>
                <a:effectLst/>
                <a:uFillTx/>
                <a:latin typeface="Calibri"/>
              </a:rPr>
              <a:t>38</a:t>
            </a:fld>
            <a:endParaRPr lang="pl-PL" sz="1200" b="0" u="none" strike="noStrike">
              <a:solidFill>
                <a:srgbClr val="000000"/>
              </a:solidFill>
              <a:effectLst/>
              <a:uFillTx/>
              <a:latin typeface="Times New Roman"/>
            </a:endParaRPr>
          </a:p>
        </p:txBody>
      </p:sp>
      <p:sp>
        <p:nvSpPr>
          <p:cNvPr id="28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Medicare Supplement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289" name="Rectangle 1"/>
          <p:cNvSpPr/>
          <p:nvPr/>
        </p:nvSpPr>
        <p:spPr>
          <a:xfrm>
            <a:off x="2459520" y="1452960"/>
            <a:ext cx="9290160" cy="550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Prywatne ubezpieczenie uzupełniające </a:t>
            </a:r>
            <a:r>
              <a:rPr lang="pl" sz="2400" b="1" u="none" strike="noStrike">
                <a:solidFill>
                  <a:schemeClr val="dk1"/>
                </a:solidFill>
                <a:effectLst/>
                <a:uFillTx/>
                <a:latin typeface="Calibri"/>
              </a:rPr>
              <a:t>Original Medicare. </a:t>
            </a:r>
            <a:r>
              <a:rPr lang="pl" sz="2400" b="0" u="none" strike="noStrike">
                <a:solidFill>
                  <a:schemeClr val="dk1"/>
                </a:solidFill>
                <a:effectLst/>
                <a:uFillTx/>
                <a:latin typeface="Calibri"/>
              </a:rPr>
              <a:t>Zatwierdzone i regulowane przez WI Commissioner of Insurance.</a:t>
            </a:r>
            <a:endParaRPr lang="pl-PL" sz="2400" b="0" u="none" strike="noStrike">
              <a:solidFill>
                <a:srgbClr val="000000"/>
              </a:solidFill>
              <a:effectLst/>
              <a:uFillTx/>
              <a:latin typeface="Arial"/>
            </a:endParaRPr>
          </a:p>
          <a:p>
            <a:pPr marL="285840" indent="-285840" defTabSz="914400">
              <a:lnSpc>
                <a:spcPct val="100000"/>
              </a:lnSpc>
              <a:buClr>
                <a:srgbClr val="000000"/>
              </a:buClr>
              <a:buFont typeface="Wingdings" charset="2"/>
              <a:buChar char=""/>
            </a:pPr>
            <a:r>
              <a:rPr lang="pl" sz="2400" b="0" u="none" strike="noStrike">
                <a:solidFill>
                  <a:schemeClr val="dk1"/>
                </a:solidFill>
                <a:effectLst/>
                <a:uFillTx/>
                <a:latin typeface="Calibri"/>
              </a:rPr>
              <a:t>Pomaga pokryć część kosztów opieki zdrowotnej, których nie pokrywa Original Medicare. </a:t>
            </a:r>
            <a:endParaRPr lang="pl-PL" sz="2400" b="0" u="none" strike="noStrike">
              <a:solidFill>
                <a:srgbClr val="000000"/>
              </a:solidFill>
              <a:effectLst/>
              <a:uFillTx/>
              <a:latin typeface="Arial"/>
            </a:endParaRPr>
          </a:p>
          <a:p>
            <a:pPr marL="285840" indent="-285840" defTabSz="914400">
              <a:lnSpc>
                <a:spcPct val="150000"/>
              </a:lnSpc>
              <a:buClr>
                <a:srgbClr val="000000"/>
              </a:buClr>
              <a:buFont typeface="Wingdings" charset="2"/>
              <a:buChar char=""/>
            </a:pPr>
            <a:r>
              <a:rPr lang="pl" sz="2400" b="0" u="none" strike="noStrike">
                <a:solidFill>
                  <a:schemeClr val="dk1"/>
                </a:solidFill>
                <a:effectLst/>
                <a:uFillTx/>
                <a:latin typeface="Calibri"/>
              </a:rPr>
              <a:t>Aby wykupić polisę Medigap, należy posiadać Części A i B Medicare.</a:t>
            </a:r>
            <a:endParaRPr lang="pl-PL" sz="2400" b="0" u="none" strike="noStrike">
              <a:solidFill>
                <a:srgbClr val="000000"/>
              </a:solidFill>
              <a:effectLst/>
              <a:uFillTx/>
              <a:latin typeface="Arial"/>
            </a:endParaRPr>
          </a:p>
          <a:p>
            <a:pPr marL="285840" indent="-285840" defTabSz="914400">
              <a:lnSpc>
                <a:spcPct val="150000"/>
              </a:lnSpc>
              <a:buClr>
                <a:srgbClr val="000000"/>
              </a:buClr>
              <a:buFont typeface="Wingdings" charset="2"/>
              <a:buChar char=""/>
            </a:pPr>
            <a:r>
              <a:rPr lang="pl" sz="2400" b="0" u="none" strike="noStrike">
                <a:solidFill>
                  <a:schemeClr val="dk1"/>
                </a:solidFill>
                <a:effectLst/>
                <a:uFillTx/>
                <a:latin typeface="Calibri"/>
              </a:rPr>
              <a:t>Za polisę</a:t>
            </a:r>
            <a:r>
              <a:rPr lang="pl" sz="2400" b="0" i="1" u="none" strike="noStrike">
                <a:solidFill>
                  <a:schemeClr val="dk1"/>
                </a:solidFill>
                <a:effectLst/>
                <a:uFillTx/>
                <a:latin typeface="Calibri"/>
              </a:rPr>
              <a:t> </a:t>
            </a:r>
            <a:r>
              <a:rPr lang="pl" sz="2400" b="0" u="none" strike="noStrike">
                <a:solidFill>
                  <a:schemeClr val="dk1"/>
                </a:solidFill>
                <a:effectLst/>
                <a:uFillTx/>
                <a:latin typeface="Calibri"/>
              </a:rPr>
              <a:t>Medigap płaci się miesięczną składkę.</a:t>
            </a:r>
            <a:endParaRPr lang="pl-PL" sz="2400" b="0" u="none" strike="noStrike">
              <a:solidFill>
                <a:srgbClr val="000000"/>
              </a:solidFill>
              <a:effectLst/>
              <a:uFillTx/>
              <a:latin typeface="Arial"/>
            </a:endParaRPr>
          </a:p>
          <a:p>
            <a:pPr marL="743040" lvl="1" indent="-285840" defTabSz="914400">
              <a:lnSpc>
                <a:spcPct val="100000"/>
              </a:lnSpc>
              <a:buClr>
                <a:srgbClr val="000000"/>
              </a:buClr>
              <a:buFont typeface="Wingdings" charset="2"/>
              <a:buChar char=""/>
            </a:pPr>
            <a:r>
              <a:rPr lang="pl" sz="2200" b="0" u="none" strike="noStrike">
                <a:solidFill>
                  <a:schemeClr val="dk1"/>
                </a:solidFill>
                <a:effectLst/>
                <a:uFillTx/>
                <a:latin typeface="Calibri"/>
              </a:rPr>
              <a:t>Koszty różnią się w zależności od firmy ubezpieczeniowej, wybranych świadczeń opcjonalnych, wieku wnioskodawcy oraz miejsca zamieszkania wnioskodawcy.  </a:t>
            </a:r>
            <a:endParaRPr lang="pl-PL" sz="2200" b="0" u="none" strike="noStrike">
              <a:solidFill>
                <a:srgbClr val="000000"/>
              </a:solidFill>
              <a:effectLst/>
              <a:uFillTx/>
              <a:latin typeface="Arial"/>
            </a:endParaRPr>
          </a:p>
          <a:p>
            <a:pPr marL="743040" lvl="1" indent="-28584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Po opłaceniu przez Medicare części zatwierdzonych przez Medicare kwot na pokrycie kosztów, polisa Medigap opłaci swoją część.</a:t>
            </a:r>
            <a:endParaRPr lang="pl-PL" sz="2200" b="0" u="none" strike="noStrike">
              <a:solidFill>
                <a:srgbClr val="000000"/>
              </a:solidFill>
              <a:effectLst/>
              <a:uFillTx/>
              <a:latin typeface="Arial"/>
            </a:endParaRPr>
          </a:p>
          <a:p>
            <a:pPr marL="285840" lvl="3" indent="-285840" defTabSz="914400">
              <a:lnSpc>
                <a:spcPct val="100000"/>
              </a:lnSpc>
              <a:spcAft>
                <a:spcPts val="601"/>
              </a:spcAft>
              <a:buClr>
                <a:srgbClr val="000000"/>
              </a:buClr>
              <a:buSzPct val="95000"/>
              <a:buFont typeface="Wingdings" charset="2"/>
              <a:buChar char=""/>
            </a:pPr>
            <a:r>
              <a:rPr lang="pl" sz="2400" b="0" u="none" strike="noStrike">
                <a:solidFill>
                  <a:schemeClr val="dk1"/>
                </a:solidFill>
                <a:effectLst/>
                <a:uFillTx/>
                <a:latin typeface="Calibri"/>
              </a:rPr>
              <a:t>Nie obejmuje to pokrycia ambulatoryjnych leków na receptę.</a:t>
            </a:r>
            <a:endParaRPr lang="pl-PL" sz="2400" b="0" u="none" strike="noStrike">
              <a:solidFill>
                <a:srgbClr val="000000"/>
              </a:solidFill>
              <a:effectLst/>
              <a:uFillTx/>
              <a:latin typeface="Arial"/>
            </a:endParaRPr>
          </a:p>
          <a:p>
            <a:pPr marL="285840" lvl="3" indent="-285840" defTabSz="914400">
              <a:lnSpc>
                <a:spcPct val="100000"/>
              </a:lnSpc>
              <a:buClr>
                <a:srgbClr val="000000"/>
              </a:buClr>
              <a:buSzPct val="95000"/>
              <a:buFont typeface="Wingdings" charset="2"/>
              <a:buChar char=""/>
            </a:pPr>
            <a:r>
              <a:rPr lang="pl" sz="2400" b="0" u="none" strike="noStrike">
                <a:solidFill>
                  <a:schemeClr val="dk1"/>
                </a:solidFill>
                <a:effectLst/>
                <a:uFillTx/>
                <a:latin typeface="Calibri"/>
              </a:rPr>
              <a:t>Nie ma potrzeby corocznego przeglądu zakresu ubezpieczenia.</a:t>
            </a:r>
            <a:endParaRPr lang="pl-PL" sz="2400" b="0" u="none" strike="noStrike">
              <a:solidFill>
                <a:srgbClr val="000000"/>
              </a:solidFill>
              <a:effectLst/>
              <a:uFillTx/>
              <a:latin typeface="Arial"/>
            </a:endParaRPr>
          </a:p>
          <a:p>
            <a:pPr defTabSz="914400">
              <a:lnSpc>
                <a:spcPct val="100000"/>
              </a:lnSpc>
            </a:pPr>
            <a:endParaRPr lang="pl-PL" sz="1050" b="0" u="none" strike="noStrike">
              <a:solidFill>
                <a:srgbClr val="000000"/>
              </a:solidFill>
              <a:effectLst/>
              <a:uFillTx/>
              <a:latin typeface="Arial"/>
            </a:endParaRPr>
          </a:p>
        </p:txBody>
      </p:sp>
      <p:pic>
        <p:nvPicPr>
          <p:cNvPr id="290" name="Picture 6"/>
          <p:cNvPicPr/>
          <p:nvPr/>
        </p:nvPicPr>
        <p:blipFill>
          <a:blip r:embed="rId3"/>
          <a:stretch/>
        </p:blipFill>
        <p:spPr>
          <a:xfrm>
            <a:off x="690840" y="1986120"/>
            <a:ext cx="1208160" cy="10425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61000"/>
    </mc:Choice>
    <mc:Fallback xmlns:p15="http://schemas.microsoft.com/office/powerpoint/2012/main" xmlns="">
      <p:transition spd="slow" advTm="61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p:cNvSpPr>
          <p:nvPr>
            <p:ph type="sldNum" idx="6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09C0185E-FF58-4574-B9AD-9D214AD7B500}" type="slidenum">
              <a:rPr lang="en-US" sz="1200" b="0" u="none" strike="noStrike">
                <a:solidFill>
                  <a:schemeClr val="dk1">
                    <a:tint val="75000"/>
                  </a:schemeClr>
                </a:solidFill>
                <a:effectLst/>
                <a:uFillTx/>
                <a:latin typeface="Calibri"/>
              </a:rPr>
              <a:t>39</a:t>
            </a:fld>
            <a:endParaRPr lang="pl-PL" sz="1200" b="0" u="none" strike="noStrike">
              <a:solidFill>
                <a:srgbClr val="000000"/>
              </a:solidFill>
              <a:effectLst/>
              <a:uFillTx/>
              <a:latin typeface="Times New Roman"/>
            </a:endParaRPr>
          </a:p>
        </p:txBody>
      </p:sp>
      <p:sp>
        <p:nvSpPr>
          <p:cNvPr id="292"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293" name="Picture 6"/>
          <p:cNvPicPr/>
          <p:nvPr/>
        </p:nvPicPr>
        <p:blipFill>
          <a:blip r:embed="rId3"/>
          <a:stretch/>
        </p:blipFill>
        <p:spPr>
          <a:xfrm>
            <a:off x="690840" y="1986120"/>
            <a:ext cx="1208160" cy="1042560"/>
          </a:xfrm>
          <a:prstGeom prst="rect">
            <a:avLst/>
          </a:prstGeom>
          <a:noFill/>
          <a:ln w="0">
            <a:noFill/>
          </a:ln>
        </p:spPr>
      </p:pic>
      <p:sp>
        <p:nvSpPr>
          <p:cNvPr id="294" name="Rectangle 2"/>
          <p:cNvSpPr/>
          <p:nvPr/>
        </p:nvSpPr>
        <p:spPr>
          <a:xfrm>
            <a:off x="4038480" y="1319040"/>
            <a:ext cx="5061960" cy="58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3200" b="1" u="none" strike="noStrike">
                <a:solidFill>
                  <a:schemeClr val="dk1"/>
                </a:solidFill>
                <a:effectLst/>
                <a:uFillTx/>
                <a:latin typeface="Arial"/>
              </a:rPr>
              <a:t>Rodzaje polis</a:t>
            </a:r>
            <a:endParaRPr lang="pl-PL" sz="3200" b="0" u="none" strike="noStrike">
              <a:solidFill>
                <a:srgbClr val="000000"/>
              </a:solidFill>
              <a:effectLst/>
              <a:uFillTx/>
              <a:latin typeface="Arial"/>
            </a:endParaRPr>
          </a:p>
        </p:txBody>
      </p:sp>
      <p:sp>
        <p:nvSpPr>
          <p:cNvPr id="295" name="Rectangle 7"/>
          <p:cNvSpPr/>
          <p:nvPr/>
        </p:nvSpPr>
        <p:spPr>
          <a:xfrm>
            <a:off x="2637360" y="2115000"/>
            <a:ext cx="9249480" cy="361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800280" lvl="1" indent="-343080" defTabSz="914400">
              <a:lnSpc>
                <a:spcPct val="100000"/>
              </a:lnSpc>
              <a:spcAft>
                <a:spcPts val="601"/>
              </a:spcAft>
              <a:buClr>
                <a:srgbClr val="000000"/>
              </a:buClr>
              <a:buFont typeface="Wingdings" charset="2"/>
              <a:buChar char=""/>
            </a:pPr>
            <a:r>
              <a:rPr lang="pl" sz="2100" b="0" u="none" strike="noStrike">
                <a:solidFill>
                  <a:schemeClr val="dk1"/>
                </a:solidFill>
                <a:effectLst/>
                <a:uFillTx/>
                <a:latin typeface="Calibri"/>
              </a:rPr>
              <a:t>Tradycyjne polisy uzupełniające Medicare</a:t>
            </a:r>
            <a:endParaRPr lang="pl-PL" sz="2100" b="0" u="none" strike="noStrike">
              <a:solidFill>
                <a:srgbClr val="000000"/>
              </a:solidFill>
              <a:effectLst/>
              <a:uFillTx/>
              <a:latin typeface="Arial"/>
            </a:endParaRPr>
          </a:p>
          <a:p>
            <a:pPr marL="1257480" lvl="2" indent="-343080" defTabSz="914400">
              <a:lnSpc>
                <a:spcPct val="100000"/>
              </a:lnSpc>
              <a:spcAft>
                <a:spcPts val="601"/>
              </a:spcAft>
              <a:buClr>
                <a:srgbClr val="000000"/>
              </a:buClr>
              <a:buFont typeface="Wingdings" charset="2"/>
              <a:buChar char=""/>
            </a:pPr>
            <a:r>
              <a:rPr lang="pl" sz="2100" b="0" i="1" u="none" strike="noStrike">
                <a:solidFill>
                  <a:schemeClr val="dk1"/>
                </a:solidFill>
                <a:effectLst/>
                <a:uFillTx/>
                <a:latin typeface="Calibri"/>
              </a:rPr>
              <a:t>Osiągnięty wiek </a:t>
            </a:r>
            <a:r>
              <a:rPr lang="pl" sz="2100" b="0" u="none" strike="noStrike">
                <a:solidFill>
                  <a:schemeClr val="dk1"/>
                </a:solidFill>
                <a:effectLst/>
                <a:uFillTx/>
                <a:latin typeface="Calibri"/>
              </a:rPr>
              <a:t>- Wraz z wiekiem składki ulegają zmianie w celu dostosowania się do przedziału wiekowego, a składki stają się wyższe*.</a:t>
            </a:r>
            <a:endParaRPr lang="pl-PL" sz="2100" b="0" u="none" strike="noStrike">
              <a:solidFill>
                <a:srgbClr val="000000"/>
              </a:solidFill>
              <a:effectLst/>
              <a:uFillTx/>
              <a:latin typeface="Arial"/>
            </a:endParaRPr>
          </a:p>
          <a:p>
            <a:pPr marL="1257480" lvl="2" indent="-343080" defTabSz="914400">
              <a:lnSpc>
                <a:spcPct val="100000"/>
              </a:lnSpc>
              <a:spcAft>
                <a:spcPts val="1199"/>
              </a:spcAft>
              <a:buClr>
                <a:srgbClr val="000000"/>
              </a:buClr>
              <a:buFont typeface="Wingdings" charset="2"/>
              <a:buChar char=""/>
            </a:pPr>
            <a:r>
              <a:rPr lang="pl" sz="2100" b="0" i="1" u="none" strike="noStrike">
                <a:solidFill>
                  <a:schemeClr val="dk1"/>
                </a:solidFill>
                <a:effectLst/>
                <a:uFillTx/>
                <a:latin typeface="Calibri"/>
              </a:rPr>
              <a:t>Wiek emisji </a:t>
            </a:r>
            <a:r>
              <a:rPr lang="pl" sz="2100" b="0" u="none" strike="noStrike">
                <a:solidFill>
                  <a:schemeClr val="dk1"/>
                </a:solidFill>
                <a:effectLst/>
                <a:uFillTx/>
                <a:latin typeface="Calibri"/>
              </a:rPr>
              <a:t>- Składki są ustalane w wieku, w którym jesteś w momencie zakupu polisy i nie wzrosną z powodu starzenia się*. Składki mogą wzrosnąć z innych powodów. </a:t>
            </a:r>
            <a:endParaRPr lang="pl-PL" sz="21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100" b="0" u="none" strike="noStrike">
                <a:solidFill>
                  <a:schemeClr val="dk1"/>
                </a:solidFill>
                <a:effectLst/>
                <a:uFillTx/>
                <a:latin typeface="Calibri"/>
              </a:rPr>
              <a:t>Dodatkowe polisy z udziałem w kosztach (50% lub 25% udziału w kosztach)</a:t>
            </a:r>
            <a:endParaRPr lang="pl-PL" sz="2100" b="0" u="none" strike="noStrike">
              <a:solidFill>
                <a:srgbClr val="000000"/>
              </a:solidFill>
              <a:effectLst/>
              <a:uFillTx/>
              <a:latin typeface="Arial"/>
            </a:endParaRPr>
          </a:p>
          <a:p>
            <a:pPr marL="800280" lvl="1" indent="-343080" defTabSz="914400">
              <a:lnSpc>
                <a:spcPct val="100000"/>
              </a:lnSpc>
              <a:spcAft>
                <a:spcPts val="1199"/>
              </a:spcAft>
              <a:buClr>
                <a:srgbClr val="000000"/>
              </a:buClr>
              <a:buFont typeface="Wingdings" charset="2"/>
              <a:buChar char=""/>
            </a:pPr>
            <a:r>
              <a:rPr lang="pl" sz="2100" b="0" u="none" strike="noStrike">
                <a:solidFill>
                  <a:schemeClr val="dk1"/>
                </a:solidFill>
                <a:effectLst/>
                <a:uFillTx/>
                <a:latin typeface="Calibri"/>
              </a:rPr>
              <a:t>Medicare Suplement o wysokim udziale własnym </a:t>
            </a:r>
            <a:endParaRPr lang="pl-PL" sz="21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100" b="0" u="none" strike="noStrike">
                <a:solidFill>
                  <a:schemeClr val="dk1"/>
                </a:solidFill>
                <a:effectLst/>
                <a:uFillTx/>
                <a:latin typeface="Calibri"/>
              </a:rPr>
              <a:t>Medicare Select  </a:t>
            </a:r>
            <a:endParaRPr lang="pl-PL" sz="2100" b="0" u="none" strike="noStrike">
              <a:solidFill>
                <a:srgbClr val="000000"/>
              </a:solidFill>
              <a:effectLst/>
              <a:uFillTx/>
              <a:latin typeface="Arial"/>
            </a:endParaRPr>
          </a:p>
        </p:txBody>
      </p:sp>
      <p:sp>
        <p:nvSpPr>
          <p:cNvPr id="296" name="TextBox 9"/>
          <p:cNvSpPr/>
          <p:nvPr/>
        </p:nvSpPr>
        <p:spPr>
          <a:xfrm>
            <a:off x="2556720" y="5956200"/>
            <a:ext cx="9330120" cy="39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000" b="0" u="none" strike="noStrike">
                <a:solidFill>
                  <a:schemeClr val="dk1"/>
                </a:solidFill>
                <a:effectLst/>
                <a:uFillTx/>
                <a:latin typeface="Calibri"/>
              </a:rPr>
              <a:t>*</a:t>
            </a:r>
            <a:r>
              <a:rPr lang="pl" sz="2000" b="0" i="1" u="none" strike="noStrike">
                <a:solidFill>
                  <a:schemeClr val="dk1"/>
                </a:solidFill>
                <a:effectLst/>
                <a:uFillTx/>
                <a:latin typeface="Calibri"/>
              </a:rPr>
              <a:t>Składki Medigap mogą również wzrastać każdego roku z powodu korekty kosztów utrzymania</a:t>
            </a:r>
            <a:r>
              <a:rPr lang="pl" sz="1600" b="0" i="1" u="none" strike="noStrike">
                <a:solidFill>
                  <a:schemeClr val="dk1"/>
                </a:solidFill>
                <a:effectLst/>
                <a:uFillTx/>
                <a:latin typeface="Calibri"/>
              </a:rPr>
              <a:t>.</a:t>
            </a:r>
            <a:endParaRPr lang="pl-PL" sz="16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3000"/>
    </mc:Choice>
    <mc:Fallback xmlns:p15="http://schemas.microsoft.com/office/powerpoint/2012/main" xmlns="">
      <p:transition spd="slow" advTm="6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Witamy w Medicare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79" name="PlaceHolder 1"/>
          <p:cNvSpPr>
            <a:spLocks noGrp="1"/>
          </p:cNvSpPr>
          <p:nvPr>
            <p:ph type="sldNum" idx="3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E74CFC14-7703-4D70-BC1F-1DE1708AC9AA}" type="slidenum">
              <a:rPr lang="en-US" sz="1200" b="0" u="none" strike="noStrike">
                <a:solidFill>
                  <a:schemeClr val="dk1">
                    <a:tint val="75000"/>
                  </a:schemeClr>
                </a:solidFill>
                <a:effectLst/>
                <a:uFillTx/>
                <a:latin typeface="Calibri"/>
              </a:rPr>
              <a:t>4</a:t>
            </a:fld>
            <a:endParaRPr lang="pl-PL" sz="1200" b="0" u="none" strike="noStrike">
              <a:solidFill>
                <a:srgbClr val="000000"/>
              </a:solidFill>
              <a:effectLst/>
              <a:uFillTx/>
              <a:latin typeface="Times New Roman"/>
            </a:endParaRPr>
          </a:p>
        </p:txBody>
      </p:sp>
      <p:sp>
        <p:nvSpPr>
          <p:cNvPr id="80" name="Subtitle 2"/>
          <p:cNvSpPr/>
          <p:nvPr/>
        </p:nvSpPr>
        <p:spPr>
          <a:xfrm>
            <a:off x="518040" y="1897200"/>
            <a:ext cx="4570008" cy="141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25000" lnSpcReduction="20000"/>
          </a:bodyPr>
          <a:lstStyle/>
          <a:p>
            <a:pPr defTabSz="914400">
              <a:lnSpc>
                <a:spcPct val="90000"/>
              </a:lnSpc>
              <a:spcBef>
                <a:spcPts val="1001"/>
              </a:spcBef>
              <a:spcAft>
                <a:spcPts val="1800"/>
              </a:spcAft>
              <a:tabLst>
                <a:tab pos="0" algn="l"/>
              </a:tabLst>
            </a:pPr>
            <a:r>
              <a:rPr lang="pl" sz="21600" b="1" u="none" strike="noStrike" dirty="0">
                <a:solidFill>
                  <a:schemeClr val="dk1"/>
                </a:solidFill>
                <a:effectLst/>
                <a:uFillTx/>
                <a:latin typeface="Calibri"/>
              </a:rPr>
              <a:t>Część 1</a:t>
            </a:r>
            <a:endParaRPr lang="pl-PL" sz="21600" b="0" u="none" strike="noStrike" dirty="0">
              <a:solidFill>
                <a:srgbClr val="000000"/>
              </a:solidFill>
              <a:effectLst/>
              <a:uFillTx/>
              <a:latin typeface="Arial"/>
            </a:endParaRPr>
          </a:p>
          <a:p>
            <a:pPr defTabSz="914400">
              <a:lnSpc>
                <a:spcPct val="90000"/>
              </a:lnSpc>
              <a:spcBef>
                <a:spcPts val="1001"/>
              </a:spcBef>
              <a:tabLst>
                <a:tab pos="0" algn="l"/>
              </a:tabLst>
            </a:pPr>
            <a:r>
              <a:rPr lang="pl" sz="14400" b="0" u="none" strike="noStrike" dirty="0">
                <a:solidFill>
                  <a:schemeClr val="dk1"/>
                </a:solidFill>
                <a:effectLst/>
                <a:uFillTx/>
                <a:latin typeface="Calibri"/>
              </a:rPr>
              <a:t> Rejestracja w Medicare</a:t>
            </a:r>
            <a:endParaRPr lang="pl-PL" sz="14400" b="0" u="none" strike="noStrike" dirty="0">
              <a:solidFill>
                <a:srgbClr val="000000"/>
              </a:solidFill>
              <a:effectLst/>
              <a:uFillTx/>
              <a:latin typeface="Arial"/>
            </a:endParaRPr>
          </a:p>
          <a:p>
            <a:pPr defTabSz="914400">
              <a:lnSpc>
                <a:spcPct val="90000"/>
              </a:lnSpc>
              <a:spcBef>
                <a:spcPts val="1001"/>
              </a:spcBef>
              <a:tabLst>
                <a:tab pos="0" algn="l"/>
              </a:tabLst>
            </a:pPr>
            <a:endParaRPr lang="pl-PL" sz="14400" b="0" u="none" strike="noStrike" dirty="0">
              <a:solidFill>
                <a:srgbClr val="000000"/>
              </a:solidFill>
              <a:effectLst/>
              <a:uFillTx/>
              <a:latin typeface="Arial"/>
            </a:endParaRPr>
          </a:p>
        </p:txBody>
      </p:sp>
      <p:pic>
        <p:nvPicPr>
          <p:cNvPr id="81" name="Picture 2"/>
          <p:cNvPicPr/>
          <p:nvPr/>
        </p:nvPicPr>
        <p:blipFill>
          <a:blip r:embed="rId3"/>
          <a:stretch/>
        </p:blipFill>
        <p:spPr>
          <a:xfrm>
            <a:off x="5380560" y="1112040"/>
            <a:ext cx="6811200" cy="4633200"/>
          </a:xfrm>
          <a:prstGeom prst="rect">
            <a:avLst/>
          </a:prstGeom>
          <a:noFill/>
          <a:ln w="0">
            <a:noFill/>
          </a:ln>
        </p:spPr>
      </p:pic>
      <p:pic>
        <p:nvPicPr>
          <p:cNvPr id="82" name="Picture 7"/>
          <p:cNvPicPr/>
          <p:nvPr/>
        </p:nvPicPr>
        <p:blipFill>
          <a:blip r:embed="rId4"/>
          <a:stretch/>
        </p:blipFill>
        <p:spPr>
          <a:xfrm>
            <a:off x="357480" y="5610960"/>
            <a:ext cx="2953800" cy="9273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4000"/>
    </mc:Choice>
    <mc:Fallback xmlns:p15="http://schemas.microsoft.com/office/powerpoint/2012/main" xmlns="">
      <p:transition spd="slow" advTm="4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sldNum" idx="6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5216E065-D70C-47CA-AD26-2137B834CF4F}" type="slidenum">
              <a:rPr lang="en-US" sz="1200" b="0" u="none" strike="noStrike">
                <a:solidFill>
                  <a:schemeClr val="dk1">
                    <a:tint val="75000"/>
                  </a:schemeClr>
                </a:solidFill>
                <a:effectLst/>
                <a:uFillTx/>
                <a:latin typeface="Calibri"/>
              </a:rPr>
              <a:t>40</a:t>
            </a:fld>
            <a:endParaRPr lang="pl-PL" sz="1200" b="0" u="none" strike="noStrike">
              <a:solidFill>
                <a:srgbClr val="000000"/>
              </a:solidFill>
              <a:effectLst/>
              <a:uFillTx/>
              <a:latin typeface="Times New Roman"/>
            </a:endParaRPr>
          </a:p>
        </p:txBody>
      </p:sp>
      <p:sp>
        <p:nvSpPr>
          <p:cNvPr id="29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299" name="Picture 6"/>
          <p:cNvPicPr/>
          <p:nvPr/>
        </p:nvPicPr>
        <p:blipFill>
          <a:blip r:embed="rId3"/>
          <a:stretch/>
        </p:blipFill>
        <p:spPr>
          <a:xfrm>
            <a:off x="690840" y="1986120"/>
            <a:ext cx="1208160" cy="1042560"/>
          </a:xfrm>
          <a:prstGeom prst="rect">
            <a:avLst/>
          </a:prstGeom>
          <a:noFill/>
          <a:ln w="0">
            <a:noFill/>
          </a:ln>
        </p:spPr>
      </p:pic>
      <p:sp>
        <p:nvSpPr>
          <p:cNvPr id="300" name="Rectangle 2"/>
          <p:cNvSpPr/>
          <p:nvPr/>
        </p:nvSpPr>
        <p:spPr>
          <a:xfrm>
            <a:off x="2743200" y="1337400"/>
            <a:ext cx="9097920" cy="520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71680" indent="-571680" defTabSz="914400">
              <a:lnSpc>
                <a:spcPct val="100000"/>
              </a:lnSpc>
              <a:buClr>
                <a:srgbClr val="000000"/>
              </a:buClr>
              <a:buFont typeface="Wingdings" charset="2"/>
              <a:buChar char=""/>
            </a:pPr>
            <a:r>
              <a:rPr lang="pl" sz="2400" b="1" u="none" strike="noStrike">
                <a:solidFill>
                  <a:schemeClr val="dk1"/>
                </a:solidFill>
                <a:effectLst/>
                <a:uFillTx/>
                <a:latin typeface="Calibri"/>
              </a:rPr>
              <a:t>Podstawowe świadczenia </a:t>
            </a:r>
            <a:r>
              <a:rPr lang="pl" sz="2400" b="0" u="none" strike="noStrike">
                <a:solidFill>
                  <a:schemeClr val="dk1"/>
                </a:solidFill>
                <a:effectLst/>
                <a:uFillTx/>
                <a:latin typeface="Calibri"/>
              </a:rPr>
              <a:t>obejmują:</a:t>
            </a:r>
            <a:endParaRPr lang="pl-PL" sz="2400" b="0" u="none" strike="noStrike">
              <a:solidFill>
                <a:srgbClr val="000000"/>
              </a:solidFill>
              <a:effectLst/>
              <a:uFillTx/>
              <a:latin typeface="Arial"/>
            </a:endParaRPr>
          </a:p>
          <a:p>
            <a:pPr marL="1028880" lvl="1" indent="-571680" defTabSz="914400">
              <a:lnSpc>
                <a:spcPct val="100000"/>
              </a:lnSpc>
              <a:buClr>
                <a:srgbClr val="000000"/>
              </a:buClr>
              <a:buFont typeface="Wingdings" charset="2"/>
              <a:buChar char=""/>
            </a:pPr>
            <a:r>
              <a:rPr lang="pl" sz="2400" b="0" u="none" strike="noStrike">
                <a:solidFill>
                  <a:schemeClr val="dk1"/>
                </a:solidFill>
                <a:effectLst/>
                <a:uFillTx/>
                <a:latin typeface="Calibri"/>
              </a:rPr>
              <a:t>Dopłaty do Części A</a:t>
            </a:r>
            <a:endParaRPr lang="pl-PL" sz="2400" b="0" u="none" strike="noStrike">
              <a:solidFill>
                <a:srgbClr val="000000"/>
              </a:solidFill>
              <a:effectLst/>
              <a:uFillTx/>
              <a:latin typeface="Arial"/>
            </a:endParaRPr>
          </a:p>
          <a:p>
            <a:pPr marL="1028880" lvl="1" indent="-571680" defTabSz="914400">
              <a:lnSpc>
                <a:spcPct val="100000"/>
              </a:lnSpc>
              <a:buClr>
                <a:srgbClr val="000000"/>
              </a:buClr>
              <a:buFont typeface="Wingdings" charset="2"/>
              <a:buChar char=""/>
            </a:pPr>
            <a:r>
              <a:rPr lang="pl" sz="2400" b="0" u="none" strike="noStrike">
                <a:solidFill>
                  <a:schemeClr val="dk1"/>
                </a:solidFill>
                <a:effectLst/>
                <a:uFillTx/>
                <a:latin typeface="Calibri"/>
              </a:rPr>
              <a:t>Część B: współubezpieczenie 20%</a:t>
            </a:r>
            <a:endParaRPr lang="pl-PL" sz="2400" b="0" u="none" strike="noStrike">
              <a:solidFill>
                <a:srgbClr val="000000"/>
              </a:solidFill>
              <a:effectLst/>
              <a:uFillTx/>
              <a:latin typeface="Arial"/>
            </a:endParaRPr>
          </a:p>
          <a:p>
            <a:pPr marL="1028880" lvl="1" indent="-571680" defTabSz="914400">
              <a:lnSpc>
                <a:spcPct val="100000"/>
              </a:lnSpc>
              <a:buClr>
                <a:srgbClr val="000000"/>
              </a:buClr>
              <a:buFont typeface="Wingdings" charset="2"/>
              <a:buChar char=""/>
            </a:pPr>
            <a:r>
              <a:rPr lang="pl" sz="2400" b="0" u="none" strike="noStrike">
                <a:solidFill>
                  <a:schemeClr val="dk1"/>
                </a:solidFill>
                <a:effectLst/>
                <a:uFillTx/>
                <a:latin typeface="Calibri"/>
              </a:rPr>
              <a:t>Dodatkowe dni hospitalizacji psychiatrycznej</a:t>
            </a:r>
            <a:endParaRPr lang="pl-PL" sz="2400" b="0" u="none" strike="noStrike">
              <a:solidFill>
                <a:srgbClr val="000000"/>
              </a:solidFill>
              <a:effectLst/>
              <a:uFillTx/>
              <a:latin typeface="Arial"/>
            </a:endParaRPr>
          </a:p>
          <a:p>
            <a:pPr marL="1028880" lvl="1" indent="-571680" defTabSz="914400">
              <a:lnSpc>
                <a:spcPct val="100000"/>
              </a:lnSpc>
              <a:buClr>
                <a:srgbClr val="000000"/>
              </a:buClr>
              <a:buFont typeface="Wingdings" charset="2"/>
              <a:buChar char=""/>
            </a:pPr>
            <a:r>
              <a:rPr lang="pl" sz="2400" b="0" u="none" strike="noStrike">
                <a:solidFill>
                  <a:schemeClr val="dk1"/>
                </a:solidFill>
                <a:effectLst/>
                <a:uFillTx/>
                <a:latin typeface="Calibri"/>
              </a:rPr>
              <a:t>Pierwsze 1,5 litra krwi</a:t>
            </a:r>
            <a:endParaRPr lang="pl-PL" sz="2400" b="0" u="none" strike="noStrike">
              <a:solidFill>
                <a:srgbClr val="000000"/>
              </a:solidFill>
              <a:effectLst/>
              <a:uFillTx/>
              <a:latin typeface="Arial"/>
            </a:endParaRPr>
          </a:p>
          <a:p>
            <a:pPr marL="1028880" lvl="1" indent="-571680" defTabSz="914400">
              <a:lnSpc>
                <a:spcPct val="100000"/>
              </a:lnSpc>
              <a:spcAft>
                <a:spcPts val="1199"/>
              </a:spcAft>
              <a:buClr>
                <a:srgbClr val="000000"/>
              </a:buClr>
              <a:buFont typeface="Wingdings" charset="2"/>
              <a:buChar char=""/>
            </a:pPr>
            <a:r>
              <a:rPr lang="pl" sz="2400" b="0" u="none" strike="noStrike">
                <a:solidFill>
                  <a:schemeClr val="dk1"/>
                </a:solidFill>
                <a:effectLst/>
                <a:uFillTx/>
                <a:latin typeface="Calibri"/>
              </a:rPr>
              <a:t>40 wizyt w ramach domowej opieki zdrowotnej.</a:t>
            </a:r>
            <a:endParaRPr lang="pl-PL" sz="2400" b="0" u="none" strike="noStrike">
              <a:solidFill>
                <a:srgbClr val="000000"/>
              </a:solidFill>
              <a:effectLst/>
              <a:uFillTx/>
              <a:latin typeface="Arial"/>
            </a:endParaRPr>
          </a:p>
          <a:p>
            <a:pPr marL="457200" indent="-457200" defTabSz="914400">
              <a:lnSpc>
                <a:spcPct val="100000"/>
              </a:lnSpc>
              <a:spcAft>
                <a:spcPts val="1199"/>
              </a:spcAft>
              <a:buClr>
                <a:srgbClr val="000000"/>
              </a:buClr>
              <a:buFont typeface="Wingdings" charset="2"/>
              <a:buChar char=""/>
            </a:pPr>
            <a:r>
              <a:rPr lang="pl" sz="2400" b="1" u="none" strike="noStrike">
                <a:solidFill>
                  <a:schemeClr val="dk1"/>
                </a:solidFill>
                <a:effectLst/>
                <a:uFillTx/>
                <a:latin typeface="Calibri"/>
              </a:rPr>
              <a:t>Obowiązkowe świadczenia w stanie Wisconsin: </a:t>
            </a:r>
            <a:br>
              <a:rPr sz="2400"/>
            </a:br>
            <a:r>
              <a:rPr lang="pl" sz="2400" b="0" u="none" strike="noStrike">
                <a:solidFill>
                  <a:schemeClr val="dk1"/>
                </a:solidFill>
                <a:effectLst/>
                <a:uFillTx/>
                <a:latin typeface="Calibri"/>
              </a:rPr>
              <a:t>Obejmuje niektóre usługi chiropraktyki i 30 dni w placówce opieki medycznej innej niż Medicare.  </a:t>
            </a:r>
            <a:r>
              <a:rPr lang="pl" sz="2400" b="0" i="1" u="none" strike="noStrike">
                <a:solidFill>
                  <a:schemeClr val="dk1"/>
                </a:solidFill>
                <a:effectLst/>
                <a:uFillTx/>
                <a:latin typeface="Calibri"/>
              </a:rPr>
              <a:t>(Dotyczy tylko polis wystawionych w Wisconsin dla mieszkańców Wisconsin).</a:t>
            </a:r>
            <a:endParaRPr lang="pl-PL" sz="2400" b="0" u="none" strike="noStrike">
              <a:solidFill>
                <a:srgbClr val="000000"/>
              </a:solidFill>
              <a:effectLst/>
              <a:uFillTx/>
              <a:latin typeface="Arial"/>
            </a:endParaRPr>
          </a:p>
          <a:p>
            <a:pPr marL="457200" indent="-457200" defTabSz="914400">
              <a:lnSpc>
                <a:spcPct val="100000"/>
              </a:lnSpc>
              <a:spcAft>
                <a:spcPts val="1199"/>
              </a:spcAft>
              <a:buClr>
                <a:srgbClr val="000000"/>
              </a:buClr>
              <a:buFont typeface="Wingdings" charset="2"/>
              <a:buChar char=""/>
            </a:pPr>
            <a:r>
              <a:rPr lang="pl" sz="2400" b="0" u="none" strike="noStrike">
                <a:solidFill>
                  <a:schemeClr val="dk1"/>
                </a:solidFill>
                <a:effectLst/>
                <a:uFillTx/>
                <a:latin typeface="Calibri"/>
              </a:rPr>
              <a:t>Sprawdź Office of the Commissioner of Insurance i przewodnik </a:t>
            </a:r>
            <a:br>
              <a:rPr sz="2400"/>
            </a:br>
            <a:r>
              <a:rPr lang="pl" sz="2400" b="0" u="none" strike="noStrike">
                <a:solidFill>
                  <a:schemeClr val="dk1"/>
                </a:solidFill>
                <a:effectLst/>
                <a:uFillTx/>
                <a:latin typeface="Calibri"/>
              </a:rPr>
              <a:t>“</a:t>
            </a:r>
            <a:r>
              <a:rPr lang="pl" sz="2400" b="0" u="sng" strike="noStrike">
                <a:solidFill>
                  <a:schemeClr val="dk1"/>
                </a:solidFill>
                <a:effectLst/>
                <a:uFillTx/>
                <a:latin typeface="Calibri"/>
                <a:hlinkClick r:id="rId4"/>
              </a:rPr>
              <a:t>WI Guide to Health Insurance for People with Medicare</a:t>
            </a:r>
            <a:r>
              <a:rPr lang="pl" sz="2400" b="0" u="none" strike="noStrike">
                <a:solidFill>
                  <a:schemeClr val="dk1"/>
                </a:solidFill>
                <a:effectLst/>
                <a:uFillTx/>
                <a:latin typeface="Calibri"/>
              </a:rPr>
              <a:t>” </a:t>
            </a:r>
            <a:br>
              <a:rPr sz="2400"/>
            </a:br>
            <a:r>
              <a:rPr lang="pl" sz="2400" b="0" u="none" strike="noStrike">
                <a:solidFill>
                  <a:schemeClr val="dk1"/>
                </a:solidFill>
                <a:effectLst/>
                <a:uFillTx/>
                <a:latin typeface="Calibri"/>
              </a:rPr>
              <a:t>aby uzyskać więcej informacji.</a:t>
            </a:r>
            <a:endParaRPr lang="pl-PL" sz="24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5000"/>
    </mc:Choice>
    <mc:Fallback xmlns:p15="http://schemas.microsoft.com/office/powerpoint/2012/main" xmlns="">
      <p:transition spd="slow" advTm="7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302" name="Picture 6"/>
          <p:cNvPicPr/>
          <p:nvPr/>
        </p:nvPicPr>
        <p:blipFill>
          <a:blip r:embed="rId3"/>
          <a:stretch/>
        </p:blipFill>
        <p:spPr>
          <a:xfrm>
            <a:off x="690840" y="1986120"/>
            <a:ext cx="1208160" cy="1042560"/>
          </a:xfrm>
          <a:prstGeom prst="rect">
            <a:avLst/>
          </a:prstGeom>
          <a:noFill/>
          <a:ln w="0">
            <a:noFill/>
          </a:ln>
        </p:spPr>
      </p:pic>
      <p:sp>
        <p:nvSpPr>
          <p:cNvPr id="303" name="Rectangle 1"/>
          <p:cNvSpPr/>
          <p:nvPr/>
        </p:nvSpPr>
        <p:spPr>
          <a:xfrm>
            <a:off x="3323160" y="1534320"/>
            <a:ext cx="537336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Opcjonalne dodatki (świadczenia):</a:t>
            </a:r>
            <a:endParaRPr lang="pl-PL" sz="3200" b="0" u="none" strike="noStrike">
              <a:solidFill>
                <a:srgbClr val="000000"/>
              </a:solidFill>
              <a:effectLst/>
              <a:uFillTx/>
              <a:latin typeface="Arial"/>
            </a:endParaRPr>
          </a:p>
        </p:txBody>
      </p:sp>
      <p:sp>
        <p:nvSpPr>
          <p:cNvPr id="304" name="Rectangle 7"/>
          <p:cNvSpPr/>
          <p:nvPr/>
        </p:nvSpPr>
        <p:spPr>
          <a:xfrm>
            <a:off x="2678760" y="2390400"/>
            <a:ext cx="8196840" cy="353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Udział własny w Części A (lub 50% udział własny w Części A)</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Udział własny w Części B*</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Dopłaty/współubezpieczenie w Części B (zmniejsza składki)</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Dodatkowe opłaty w Części B</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Dodatkowa domowa opieka zdrowotna </a:t>
            </a:r>
            <a:endParaRPr lang="pl-PL" sz="2400" b="0" u="none" strike="noStrike">
              <a:solidFill>
                <a:srgbClr val="000000"/>
              </a:solidFill>
              <a:effectLst/>
              <a:uFillTx/>
              <a:latin typeface="Arial"/>
            </a:endParaRPr>
          </a:p>
          <a:p>
            <a:pPr marL="343080" indent="-343080" defTabSz="914400">
              <a:lnSpc>
                <a:spcPct val="100000"/>
              </a:lnSpc>
              <a:spcAft>
                <a:spcPts val="1800"/>
              </a:spcAft>
              <a:buClr>
                <a:srgbClr val="000000"/>
              </a:buClr>
              <a:buFont typeface="Wingdings" charset="2"/>
              <a:buChar char=""/>
            </a:pPr>
            <a:r>
              <a:rPr lang="pl" sz="2400" b="0" u="none" strike="noStrike">
                <a:solidFill>
                  <a:schemeClr val="dk1"/>
                </a:solidFill>
                <a:effectLst/>
                <a:uFillTx/>
                <a:latin typeface="Calibri"/>
              </a:rPr>
              <a:t>Nieplanowane podróże zagraniczne </a:t>
            </a:r>
            <a:endParaRPr lang="pl-PL" sz="2400" b="0" u="none" strike="noStrike">
              <a:solidFill>
                <a:srgbClr val="000000"/>
              </a:solidFill>
              <a:effectLst/>
              <a:uFillTx/>
              <a:latin typeface="Arial"/>
            </a:endParaRPr>
          </a:p>
          <a:p>
            <a:pPr defTabSz="914400">
              <a:lnSpc>
                <a:spcPct val="100000"/>
              </a:lnSpc>
              <a:spcAft>
                <a:spcPts val="601"/>
              </a:spcAft>
            </a:pPr>
            <a:r>
              <a:rPr lang="pl" sz="2000" b="0" u="none" strike="noStrike">
                <a:solidFill>
                  <a:schemeClr val="dk1"/>
                </a:solidFill>
                <a:effectLst/>
                <a:uFillTx/>
                <a:latin typeface="Calibri"/>
              </a:rPr>
              <a:t>*Od</a:t>
            </a:r>
            <a:r>
              <a:rPr lang="pl" sz="2000" b="0" i="1" u="none" strike="noStrike">
                <a:solidFill>
                  <a:schemeClr val="dk1"/>
                </a:solidFill>
                <a:effectLst/>
                <a:uFillTx/>
                <a:latin typeface="Calibri"/>
              </a:rPr>
              <a:t>1 stycznia 2020 r. opcja odliczenia Udziału własnego w Części B nie jest już dostępna dla osób nowo kwalifikujących się do Medicare</a:t>
            </a:r>
            <a:r>
              <a:rPr lang="pl" sz="2000" b="0" u="none" strike="noStrike">
                <a:solidFill>
                  <a:schemeClr val="dk1"/>
                </a:solidFill>
                <a:effectLst/>
                <a:uFillTx/>
                <a:latin typeface="Calibri"/>
              </a:rPr>
              <a:t>. </a:t>
            </a:r>
            <a:endParaRPr lang="pl-PL" sz="2000" b="0" u="none" strike="noStrike">
              <a:solidFill>
                <a:srgbClr val="000000"/>
              </a:solidFill>
              <a:effectLst/>
              <a:uFillTx/>
              <a:latin typeface="Arial"/>
            </a:endParaRPr>
          </a:p>
        </p:txBody>
      </p:sp>
      <p:sp>
        <p:nvSpPr>
          <p:cNvPr id="305" name="PlaceHolder 1"/>
          <p:cNvSpPr>
            <a:spLocks noGrp="1"/>
          </p:cNvSpPr>
          <p:nvPr>
            <p:ph type="sldNum" idx="6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E5A1F1B-AE61-49A2-BF29-C1B8D2A58123}" type="slidenum">
              <a:rPr lang="en-US" sz="1200" b="0" u="none" strike="noStrike">
                <a:solidFill>
                  <a:schemeClr val="dk1">
                    <a:tint val="75000"/>
                  </a:schemeClr>
                </a:solidFill>
                <a:effectLst/>
                <a:uFillTx/>
                <a:latin typeface="Calibri"/>
              </a:rPr>
              <a:t>41</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61000"/>
    </mc:Choice>
    <mc:Fallback xmlns:p15="http://schemas.microsoft.com/office/powerpoint/2012/main" xmlns="">
      <p:transition spd="slow" advTm="61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p:cNvSpPr>
          <p:nvPr>
            <p:ph type="sldNum" idx="6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5481374F-FFF6-40A2-AA1C-06B6FA6B1575}" type="slidenum">
              <a:rPr lang="en-US" sz="1200" b="0" u="none" strike="noStrike">
                <a:solidFill>
                  <a:schemeClr val="dk1">
                    <a:tint val="75000"/>
                  </a:schemeClr>
                </a:solidFill>
                <a:effectLst/>
                <a:uFillTx/>
                <a:latin typeface="Calibri"/>
              </a:rPr>
              <a:t>42</a:t>
            </a:fld>
            <a:endParaRPr lang="pl-PL" sz="1200" b="0" u="none" strike="noStrike">
              <a:solidFill>
                <a:srgbClr val="000000"/>
              </a:solidFill>
              <a:effectLst/>
              <a:uFillTx/>
              <a:latin typeface="Times New Roman"/>
            </a:endParaRPr>
          </a:p>
        </p:txBody>
      </p:sp>
      <p:sp>
        <p:nvSpPr>
          <p:cNvPr id="30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308" name="Picture 6"/>
          <p:cNvPicPr/>
          <p:nvPr/>
        </p:nvPicPr>
        <p:blipFill>
          <a:blip r:embed="rId3"/>
          <a:stretch/>
        </p:blipFill>
        <p:spPr>
          <a:xfrm>
            <a:off x="690840" y="1986120"/>
            <a:ext cx="1208160" cy="1042560"/>
          </a:xfrm>
          <a:prstGeom prst="rect">
            <a:avLst/>
          </a:prstGeom>
          <a:noFill/>
          <a:ln w="0">
            <a:noFill/>
          </a:ln>
        </p:spPr>
      </p:pic>
      <p:sp>
        <p:nvSpPr>
          <p:cNvPr id="309" name="Rectangle 1"/>
          <p:cNvSpPr/>
          <p:nvPr/>
        </p:nvSpPr>
        <p:spPr>
          <a:xfrm>
            <a:off x="4259880" y="1401480"/>
            <a:ext cx="435060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Kroki do Zakupu polisy</a:t>
            </a:r>
            <a:endParaRPr lang="pl-PL" sz="3200" b="0" u="none" strike="noStrike">
              <a:solidFill>
                <a:srgbClr val="000000"/>
              </a:solidFill>
              <a:effectLst/>
              <a:uFillTx/>
              <a:latin typeface="Arial"/>
            </a:endParaRPr>
          </a:p>
        </p:txBody>
      </p:sp>
      <p:sp>
        <p:nvSpPr>
          <p:cNvPr id="310" name="Rectangle 7"/>
          <p:cNvSpPr/>
          <p:nvPr/>
        </p:nvSpPr>
        <p:spPr>
          <a:xfrm>
            <a:off x="2676960" y="2507400"/>
            <a:ext cx="8935560" cy="360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1199"/>
              </a:spcAft>
              <a:buClr>
                <a:srgbClr val="000000"/>
              </a:buClr>
              <a:buFont typeface="Wingdings" charset="2"/>
              <a:buChar char=""/>
            </a:pPr>
            <a:r>
              <a:rPr lang="pl" sz="2200" b="0" u="none" strike="noStrike">
                <a:solidFill>
                  <a:schemeClr val="dk1"/>
                </a:solidFill>
                <a:effectLst/>
                <a:uFillTx/>
                <a:latin typeface="Calibri"/>
              </a:rPr>
              <a:t>KROK 1:	Zdecyduj, które dodatki (świadczenia) chcesz uzyskać, a następnie zdecyduj która z polis Medigap spełnia Twoje potrzeby.</a:t>
            </a:r>
            <a:endParaRPr lang="pl-PL" sz="22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200" b="0" u="none" strike="noStrike">
                <a:solidFill>
                  <a:schemeClr val="dk1"/>
                </a:solidFill>
                <a:effectLst/>
                <a:uFillTx/>
                <a:latin typeface="Calibri"/>
              </a:rPr>
              <a:t>KROK 2: 	Dowiedz się, które firmy ubezpieczeniowe sprzedają polisy Medigap w danym stanie. </a:t>
            </a:r>
            <a:endParaRPr lang="pl-PL" sz="22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200" b="0" u="none" strike="noStrike">
                <a:solidFill>
                  <a:schemeClr val="dk1"/>
                </a:solidFill>
                <a:effectLst/>
                <a:uFillTx/>
                <a:latin typeface="Calibri"/>
              </a:rPr>
              <a:t>KROK 3: 	Zadzwoń do firm ubezpieczeniowych (lub agentów ubezpieczeniowych), które sprzedają polisy Medigap, którymi jesteś zainteresowany i porównaj koszty.</a:t>
            </a:r>
            <a:endParaRPr lang="pl-PL" sz="2200" b="0" u="none" strike="noStrike">
              <a:solidFill>
                <a:srgbClr val="000000"/>
              </a:solidFill>
              <a:effectLst/>
              <a:uFillTx/>
              <a:latin typeface="Arial"/>
            </a:endParaRPr>
          </a:p>
          <a:p>
            <a:pPr marL="343080" indent="-343080" defTabSz="914400">
              <a:lnSpc>
                <a:spcPct val="100000"/>
              </a:lnSpc>
              <a:buClr>
                <a:srgbClr val="000000"/>
              </a:buClr>
              <a:buFont typeface="Wingdings" charset="2"/>
              <a:buChar char=""/>
            </a:pPr>
            <a:r>
              <a:rPr lang="pl" sz="2200" b="0" u="none" strike="noStrike">
                <a:solidFill>
                  <a:schemeClr val="dk1"/>
                </a:solidFill>
                <a:effectLst/>
                <a:uFillTx/>
                <a:latin typeface="Calibri"/>
              </a:rPr>
              <a:t>KROK 4:	Wykup polisę Medigap. </a:t>
            </a:r>
            <a:endParaRPr lang="pl-PL" sz="2200" b="0" u="none" strike="noStrike">
              <a:solidFill>
                <a:srgbClr val="000000"/>
              </a:solidFill>
              <a:effectLst/>
              <a:uFillTx/>
              <a:latin typeface="Arial"/>
            </a:endParaRPr>
          </a:p>
          <a:p>
            <a:pPr defTabSz="914400">
              <a:lnSpc>
                <a:spcPct val="100000"/>
              </a:lnSpc>
            </a:pPr>
            <a:endParaRPr lang="pl-PL" sz="22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3000"/>
    </mc:Choice>
    <mc:Fallback xmlns:p15="http://schemas.microsoft.com/office/powerpoint/2012/main" xmlns="">
      <p:transition spd="slow" advTm="3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p:cNvSpPr>
          <p:nvPr>
            <p:ph type="sldNum" idx="7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98E1CBD-7844-480C-9C39-9AD0265A28F1}" type="slidenum">
              <a:rPr lang="en-US" sz="1200" b="0" u="none" strike="noStrike">
                <a:solidFill>
                  <a:schemeClr val="dk1">
                    <a:tint val="75000"/>
                  </a:schemeClr>
                </a:solidFill>
                <a:effectLst/>
                <a:uFillTx/>
                <a:latin typeface="Calibri"/>
              </a:rPr>
              <a:t>43</a:t>
            </a:fld>
            <a:endParaRPr lang="pl-PL" sz="1200" b="0" u="none" strike="noStrike">
              <a:solidFill>
                <a:srgbClr val="000000"/>
              </a:solidFill>
              <a:effectLst/>
              <a:uFillTx/>
              <a:latin typeface="Times New Roman"/>
            </a:endParaRPr>
          </a:p>
        </p:txBody>
      </p:sp>
      <p:sp>
        <p:nvSpPr>
          <p:cNvPr id="312"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313" name="Picture 6"/>
          <p:cNvPicPr/>
          <p:nvPr/>
        </p:nvPicPr>
        <p:blipFill>
          <a:blip r:embed="rId3"/>
          <a:stretch/>
        </p:blipFill>
        <p:spPr>
          <a:xfrm>
            <a:off x="690840" y="1986120"/>
            <a:ext cx="1208160" cy="1042560"/>
          </a:xfrm>
          <a:prstGeom prst="rect">
            <a:avLst/>
          </a:prstGeom>
          <a:noFill/>
          <a:ln w="0">
            <a:noFill/>
          </a:ln>
        </p:spPr>
      </p:pic>
      <p:sp>
        <p:nvSpPr>
          <p:cNvPr id="314" name="Rectangle 1"/>
          <p:cNvSpPr/>
          <p:nvPr/>
        </p:nvSpPr>
        <p:spPr>
          <a:xfrm>
            <a:off x="2745720" y="1277640"/>
            <a:ext cx="6699960" cy="538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900" b="1" u="none" strike="noStrike">
                <a:solidFill>
                  <a:schemeClr val="dk1"/>
                </a:solidFill>
                <a:effectLst/>
                <a:uFillTx/>
                <a:latin typeface="Arial"/>
              </a:rPr>
              <a:t>Kiedy można wykupić polisę Medigap</a:t>
            </a:r>
            <a:endParaRPr lang="pl-PL" sz="2900" b="0" u="none" strike="noStrike">
              <a:solidFill>
                <a:srgbClr val="000000"/>
              </a:solidFill>
              <a:effectLst/>
              <a:uFillTx/>
              <a:latin typeface="Arial"/>
            </a:endParaRPr>
          </a:p>
        </p:txBody>
      </p:sp>
      <p:sp>
        <p:nvSpPr>
          <p:cNvPr id="315" name="Rectangle 2"/>
          <p:cNvSpPr/>
          <p:nvPr/>
        </p:nvSpPr>
        <p:spPr>
          <a:xfrm>
            <a:off x="2653200" y="1915920"/>
            <a:ext cx="7619760" cy="152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spcAft>
                <a:spcPts val="601"/>
              </a:spcAft>
              <a:buClr>
                <a:srgbClr val="000000"/>
              </a:buClr>
              <a:buFont typeface="Wingdings" charset="2"/>
              <a:buChar char=""/>
            </a:pPr>
            <a:r>
              <a:rPr lang="pl" sz="2200" b="0" u="none" strike="noStrike">
                <a:solidFill>
                  <a:srgbClr val="000000"/>
                </a:solidFill>
                <a:effectLst/>
                <a:uFillTx/>
                <a:latin typeface="Calibri"/>
              </a:rPr>
              <a:t>Jednorazowy 6-miesięczny Okres rejestracji otwartej </a:t>
            </a:r>
            <a:r>
              <a:rPr lang="pl" sz="2200" b="1" u="none" strike="noStrike">
                <a:solidFill>
                  <a:srgbClr val="000000"/>
                </a:solidFill>
                <a:effectLst/>
                <a:uFillTx/>
                <a:latin typeface="Calibri"/>
              </a:rPr>
              <a:t>(OEP) </a:t>
            </a:r>
            <a:r>
              <a:rPr lang="pl" sz="2200" b="0" u="none" strike="noStrike">
                <a:solidFill>
                  <a:srgbClr val="000000"/>
                </a:solidFill>
                <a:effectLst/>
                <a:uFillTx/>
                <a:latin typeface="Calibri"/>
              </a:rPr>
              <a:t>rozpoczyna się po ukończeniu 65. roku życia i zarejestrowaniu się do Części B. </a:t>
            </a:r>
            <a:endParaRPr lang="pl-PL" sz="2200" b="0" u="none" strike="noStrike">
              <a:solidFill>
                <a:srgbClr val="000000"/>
              </a:solidFill>
              <a:effectLst/>
              <a:uFillTx/>
              <a:latin typeface="Arial"/>
            </a:endParaRPr>
          </a:p>
          <a:p>
            <a:pPr marL="285840" indent="-285840" defTabSz="914400">
              <a:lnSpc>
                <a:spcPct val="100000"/>
              </a:lnSpc>
              <a:buClr>
                <a:srgbClr val="000000"/>
              </a:buClr>
              <a:buFont typeface="Wingdings" charset="2"/>
              <a:buChar char=""/>
            </a:pPr>
            <a:r>
              <a:rPr lang="pl" sz="2200" b="0" u="none" strike="noStrike">
                <a:solidFill>
                  <a:srgbClr val="000000"/>
                </a:solidFill>
                <a:effectLst/>
                <a:uFillTx/>
                <a:latin typeface="Calibri"/>
              </a:rPr>
              <a:t>Możesz kupić polisę Medigap za każdym razem, gdy firma ubezpieczeniowa Ci ją sprzeda.</a:t>
            </a:r>
            <a:endParaRPr lang="pl-PL" sz="2200" b="0" u="none" strike="noStrike">
              <a:solidFill>
                <a:srgbClr val="000000"/>
              </a:solidFill>
              <a:effectLst/>
              <a:uFillTx/>
              <a:latin typeface="Arial"/>
            </a:endParaRPr>
          </a:p>
        </p:txBody>
      </p:sp>
      <p:graphicFrame>
        <p:nvGraphicFramePr>
          <p:cNvPr id="316" name="Table 7"/>
          <p:cNvGraphicFramePr/>
          <p:nvPr/>
        </p:nvGraphicFramePr>
        <p:xfrm>
          <a:off x="2514600" y="3431160"/>
          <a:ext cx="8115120" cy="2924280"/>
        </p:xfrm>
        <a:graphic>
          <a:graphicData uri="http://schemas.openxmlformats.org/drawingml/2006/table">
            <a:tbl>
              <a:tblPr/>
              <a:tblGrid>
                <a:gridCol w="4057560">
                  <a:extLst>
                    <a:ext uri="{9D8B030D-6E8A-4147-A177-3AD203B41FA5}">
                      <a16:colId xmlns:a16="http://schemas.microsoft.com/office/drawing/2014/main" val="20000"/>
                    </a:ext>
                  </a:extLst>
                </a:gridCol>
                <a:gridCol w="4057560">
                  <a:extLst>
                    <a:ext uri="{9D8B030D-6E8A-4147-A177-3AD203B41FA5}">
                      <a16:colId xmlns:a16="http://schemas.microsoft.com/office/drawing/2014/main" val="20001"/>
                    </a:ext>
                  </a:extLst>
                </a:gridCol>
              </a:tblGrid>
              <a:tr h="429480">
                <a:tc>
                  <a:txBody>
                    <a:bodyPr/>
                    <a:lstStyle/>
                    <a:p>
                      <a:pPr algn="ctr" defTabSz="914400">
                        <a:lnSpc>
                          <a:spcPct val="100000"/>
                        </a:lnSpc>
                      </a:pPr>
                      <a:r>
                        <a:rPr lang="pl" sz="2000" b="0" u="none" strike="noStrike">
                          <a:solidFill>
                            <a:srgbClr val="FFFFFF"/>
                          </a:solidFill>
                          <a:effectLst/>
                          <a:uFillTx/>
                          <a:latin typeface="Calibri"/>
                        </a:rPr>
                        <a:t>Podczas trwania Medigap OEP</a:t>
                      </a:r>
                      <a:endParaRPr lang="pl-PL" sz="2000" b="0" u="none" strike="noStrike">
                        <a:solidFill>
                          <a:srgbClr val="FFFFFF"/>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solidFill>
                  </a:tcPr>
                </a:tc>
                <a:tc>
                  <a:txBody>
                    <a:bodyPr/>
                    <a:lstStyle/>
                    <a:p>
                      <a:pPr algn="ctr" defTabSz="914400">
                        <a:lnSpc>
                          <a:spcPct val="100000"/>
                        </a:lnSpc>
                      </a:pPr>
                      <a:r>
                        <a:rPr lang="pl" sz="2000" b="0" u="none" strike="noStrike">
                          <a:solidFill>
                            <a:srgbClr val="FFFFFF"/>
                          </a:solidFill>
                          <a:effectLst/>
                          <a:uFillTx/>
                          <a:latin typeface="Calibri"/>
                        </a:rPr>
                        <a:t>NIE podczas trwania Medigap OEP</a:t>
                      </a:r>
                      <a:endParaRPr lang="pl-PL" sz="2000" b="0" u="none" strike="noStrike">
                        <a:solidFill>
                          <a:srgbClr val="FFFFFF"/>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dk2"/>
                    </a:solidFill>
                  </a:tcPr>
                </a:tc>
                <a:extLst>
                  <a:ext uri="{0D108BD9-81ED-4DB2-BD59-A6C34878D82A}">
                    <a16:rowId xmlns:a16="http://schemas.microsoft.com/office/drawing/2014/main" val="10000"/>
                  </a:ext>
                </a:extLst>
              </a:tr>
              <a:tr h="726840">
                <a:tc>
                  <a:txBody>
                    <a:bodyPr/>
                    <a:lstStyle/>
                    <a:p>
                      <a:pPr defTabSz="914400">
                        <a:lnSpc>
                          <a:spcPct val="100000"/>
                        </a:lnSpc>
                      </a:pPr>
                      <a:r>
                        <a:rPr lang="pl" sz="2000" b="0" u="none" strike="noStrike">
                          <a:solidFill>
                            <a:srgbClr val="000000"/>
                          </a:solidFill>
                          <a:effectLst/>
                          <a:uFillTx/>
                          <a:latin typeface="Calibri"/>
                        </a:rPr>
                        <a:t>Najlepszy czas na zakup</a:t>
                      </a:r>
                      <a:endParaRPr lang="pl-PL" sz="2000" b="0" u="none" strike="noStrike">
                        <a:solidFill>
                          <a:srgbClr val="000000"/>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5E9"/>
                    </a:solidFill>
                  </a:tcPr>
                </a:tc>
                <a:tc>
                  <a:txBody>
                    <a:bodyPr/>
                    <a:lstStyle/>
                    <a:p>
                      <a:pPr defTabSz="914400">
                        <a:lnSpc>
                          <a:spcPct val="100000"/>
                        </a:lnSpc>
                      </a:pPr>
                      <a:r>
                        <a:rPr lang="pl" sz="2000" b="0" u="none" strike="noStrike">
                          <a:solidFill>
                            <a:srgbClr val="000000"/>
                          </a:solidFill>
                          <a:effectLst/>
                          <a:uFillTx/>
                          <a:latin typeface="Calibri"/>
                        </a:rPr>
                        <a:t>Może wystąpić okres oczekiwania ze względu na wcześniejsze warunki</a:t>
                      </a:r>
                      <a:endParaRPr lang="pl-PL" sz="2000" b="0" u="none" strike="noStrike">
                        <a:solidFill>
                          <a:srgbClr val="000000"/>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5E9"/>
                    </a:solidFill>
                  </a:tcPr>
                </a:tc>
                <a:extLst>
                  <a:ext uri="{0D108BD9-81ED-4DB2-BD59-A6C34878D82A}">
                    <a16:rowId xmlns:a16="http://schemas.microsoft.com/office/drawing/2014/main" val="10001"/>
                  </a:ext>
                </a:extLst>
              </a:tr>
              <a:tr h="412920">
                <a:tc>
                  <a:txBody>
                    <a:bodyPr/>
                    <a:lstStyle/>
                    <a:p>
                      <a:pPr defTabSz="914400">
                        <a:lnSpc>
                          <a:spcPct val="100000"/>
                        </a:lnSpc>
                      </a:pPr>
                      <a:r>
                        <a:rPr lang="pl" sz="2000" b="0" u="none" strike="noStrike">
                          <a:solidFill>
                            <a:srgbClr val="000000"/>
                          </a:solidFill>
                          <a:effectLst/>
                          <a:uFillTx/>
                          <a:latin typeface="Calibri"/>
                        </a:rPr>
                        <a:t>Gwarantowany okres emisji</a:t>
                      </a:r>
                      <a:endParaRPr lang="pl-PL" sz="2000" b="0" u="none" strike="noStrike">
                        <a:solidFill>
                          <a:srgbClr val="000000"/>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BF4"/>
                    </a:solidFill>
                  </a:tcPr>
                </a:tc>
                <a:tc>
                  <a:txBody>
                    <a:bodyPr/>
                    <a:lstStyle/>
                    <a:p>
                      <a:pPr defTabSz="914400">
                        <a:lnSpc>
                          <a:spcPct val="100000"/>
                        </a:lnSpc>
                      </a:pPr>
                      <a:r>
                        <a:rPr lang="pl" sz="2000" b="0" u="none" strike="noStrike">
                          <a:solidFill>
                            <a:srgbClr val="000000"/>
                          </a:solidFill>
                          <a:effectLst/>
                          <a:uFillTx/>
                          <a:latin typeface="Calibri"/>
                        </a:rPr>
                        <a:t>Może kosztować więcej</a:t>
                      </a:r>
                      <a:endParaRPr lang="pl-PL" sz="2000" b="0" u="none" strike="noStrike">
                        <a:solidFill>
                          <a:srgbClr val="000000"/>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8EBF4"/>
                    </a:solidFill>
                  </a:tcPr>
                </a:tc>
                <a:extLst>
                  <a:ext uri="{0D108BD9-81ED-4DB2-BD59-A6C34878D82A}">
                    <a16:rowId xmlns:a16="http://schemas.microsoft.com/office/drawing/2014/main" val="10002"/>
                  </a:ext>
                </a:extLst>
              </a:tr>
              <a:tr h="1355040">
                <a:tc>
                  <a:txBody>
                    <a:bodyPr/>
                    <a:lstStyle/>
                    <a:p>
                      <a:pPr defTabSz="914400">
                        <a:lnSpc>
                          <a:spcPct val="100000"/>
                        </a:lnSpc>
                      </a:pPr>
                      <a:r>
                        <a:rPr lang="pl" sz="2000" b="0" u="none" strike="noStrike">
                          <a:solidFill>
                            <a:srgbClr val="000000"/>
                          </a:solidFill>
                          <a:effectLst/>
                          <a:uFillTx/>
                          <a:latin typeface="Calibri"/>
                        </a:rPr>
                        <a:t>Firmy muszą sprzedawać każdą polisę w tej samej cenie, nawet jeśli dana osoba cierpi na wcześniejsze schorzenie.</a:t>
                      </a:r>
                      <a:endParaRPr lang="pl-PL" sz="2000" b="0" u="none" strike="noStrike">
                        <a:solidFill>
                          <a:srgbClr val="000000"/>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5E9"/>
                    </a:solidFill>
                  </a:tcPr>
                </a:tc>
                <a:tc>
                  <a:txBody>
                    <a:bodyPr/>
                    <a:lstStyle/>
                    <a:p>
                      <a:pPr defTabSz="914400">
                        <a:lnSpc>
                          <a:spcPct val="100000"/>
                        </a:lnSpc>
                      </a:pPr>
                      <a:r>
                        <a:rPr lang="pl" sz="2000" b="0" u="none" strike="noStrike">
                          <a:solidFill>
                            <a:srgbClr val="000000"/>
                          </a:solidFill>
                          <a:effectLst/>
                          <a:uFillTx/>
                          <a:latin typeface="Calibri"/>
                        </a:rPr>
                        <a:t>Firmy mogą odmówić objęcia ubezpieczeniem</a:t>
                      </a:r>
                      <a:endParaRPr lang="pl-PL" sz="2000" b="0" u="none" strike="noStrike">
                        <a:solidFill>
                          <a:srgbClr val="000000"/>
                        </a:solidFill>
                        <a:effectLst/>
                        <a:uFillTx/>
                        <a:latin typeface="Arial"/>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FD5E9"/>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118000"/>
    </mc:Choice>
    <mc:Fallback xmlns:p15="http://schemas.microsoft.com/office/powerpoint/2012/main" xmlns="">
      <p:transition spd="slow" advTm="118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p:cNvSpPr>
          <p:nvPr>
            <p:ph type="sldNum" idx="7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3802039-E6DB-412C-91C1-4AE26E482F57}" type="slidenum">
              <a:rPr lang="en-US" sz="1200" b="0" u="none" strike="noStrike">
                <a:solidFill>
                  <a:schemeClr val="dk1">
                    <a:tint val="75000"/>
                  </a:schemeClr>
                </a:solidFill>
                <a:effectLst/>
                <a:uFillTx/>
                <a:latin typeface="Calibri"/>
              </a:rPr>
              <a:t>44</a:t>
            </a:fld>
            <a:endParaRPr lang="pl-PL" sz="1200" b="0" u="none" strike="noStrike">
              <a:solidFill>
                <a:srgbClr val="000000"/>
              </a:solidFill>
              <a:effectLst/>
              <a:uFillTx/>
              <a:latin typeface="Times New Roman"/>
            </a:endParaRPr>
          </a:p>
        </p:txBody>
      </p:sp>
      <p:sp>
        <p:nvSpPr>
          <p:cNvPr id="31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319" name="Rectangle 1"/>
          <p:cNvSpPr/>
          <p:nvPr/>
        </p:nvSpPr>
        <p:spPr>
          <a:xfrm>
            <a:off x="3469320" y="2230920"/>
            <a:ext cx="7708680" cy="460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65760" indent="-365760" defTabSz="914400">
              <a:lnSpc>
                <a:spcPct val="100000"/>
              </a:lnSpc>
              <a:spcAft>
                <a:spcPts val="601"/>
              </a:spcAft>
              <a:buClr>
                <a:srgbClr val="000000"/>
              </a:buClr>
              <a:buFont typeface="Wingdings" charset="2"/>
              <a:buChar char=""/>
            </a:pPr>
            <a:r>
              <a:rPr lang="pl" sz="2600" b="0" u="none" strike="noStrike">
                <a:solidFill>
                  <a:schemeClr val="dk1"/>
                </a:solidFill>
                <a:effectLst/>
                <a:uFillTx/>
                <a:latin typeface="Calibri"/>
              </a:rPr>
              <a:t>Jeśli opóźnisz rejestrację do Części B Medicare</a:t>
            </a:r>
            <a:endParaRPr lang="pl-PL" sz="2600" b="0" u="none" strike="noStrike">
              <a:solidFill>
                <a:srgbClr val="000000"/>
              </a:solidFill>
              <a:effectLst/>
              <a:uFillTx/>
              <a:latin typeface="Arial"/>
            </a:endParaRPr>
          </a:p>
          <a:p>
            <a:pPr marL="708840" lvl="1" indent="-343080" defTabSz="914400">
              <a:lnSpc>
                <a:spcPct val="100000"/>
              </a:lnSpc>
              <a:buClr>
                <a:srgbClr val="000000"/>
              </a:buClr>
              <a:buFont typeface="Wingdings" charset="2"/>
              <a:buChar char=""/>
            </a:pPr>
            <a:r>
              <a:rPr lang="pl" sz="2200" b="0" u="none" strike="noStrike">
                <a:solidFill>
                  <a:schemeClr val="dk1"/>
                </a:solidFill>
                <a:effectLst/>
                <a:uFillTx/>
                <a:latin typeface="Calibri"/>
              </a:rPr>
              <a:t>Ponieważ Ty lub Twój współmałżonek </a:t>
            </a:r>
            <a:r>
              <a:rPr lang="pl" sz="2200" b="1" u="none" strike="noStrike">
                <a:solidFill>
                  <a:schemeClr val="dk1"/>
                </a:solidFill>
                <a:effectLst/>
                <a:uFillTx/>
                <a:latin typeface="Calibri"/>
              </a:rPr>
              <a:t>nadal</a:t>
            </a:r>
            <a:r>
              <a:rPr lang="pl" sz="2200" b="0" u="none" strike="noStrike">
                <a:solidFill>
                  <a:schemeClr val="dk1"/>
                </a:solidFill>
                <a:effectLst/>
                <a:uFillTx/>
                <a:latin typeface="Calibri"/>
              </a:rPr>
              <a:t> pracujecie, </a:t>
            </a:r>
            <a:r>
              <a:rPr lang="pl" sz="2200" b="1" u="none" strike="noStrike">
                <a:solidFill>
                  <a:schemeClr val="dk1"/>
                </a:solidFill>
                <a:effectLst/>
                <a:uFillTx/>
                <a:latin typeface="Calibri"/>
              </a:rPr>
              <a:t>oraz</a:t>
            </a:r>
            <a:endParaRPr lang="pl-PL" sz="2200" b="0" u="none" strike="noStrike">
              <a:solidFill>
                <a:srgbClr val="000000"/>
              </a:solidFill>
              <a:effectLst/>
              <a:uFillTx/>
              <a:latin typeface="Arial"/>
            </a:endParaRPr>
          </a:p>
          <a:p>
            <a:pPr marL="708840" lvl="1" indent="-343080" defTabSz="914400">
              <a:lnSpc>
                <a:spcPct val="100000"/>
              </a:lnSpc>
              <a:spcAft>
                <a:spcPts val="1199"/>
              </a:spcAft>
              <a:buClr>
                <a:srgbClr val="000000"/>
              </a:buClr>
              <a:buFont typeface="Wingdings" charset="2"/>
              <a:buChar char=""/>
            </a:pPr>
            <a:r>
              <a:rPr lang="pl" sz="2200" b="0" u="none" strike="noStrike">
                <a:solidFill>
                  <a:schemeClr val="dk1"/>
                </a:solidFill>
                <a:effectLst/>
                <a:uFillTx/>
                <a:latin typeface="Calibri"/>
              </a:rPr>
              <a:t>Posiadasz grupowe ubezpieczenie zdrowotne (podstawowe),</a:t>
            </a:r>
            <a:endParaRPr lang="pl-PL" sz="2200" b="0" u="none" strike="noStrike">
              <a:solidFill>
                <a:srgbClr val="000000"/>
              </a:solidFill>
              <a:effectLst/>
              <a:uFillTx/>
              <a:latin typeface="Arial"/>
            </a:endParaRPr>
          </a:p>
          <a:p>
            <a:pPr marL="365760" indent="-365760" defTabSz="914400">
              <a:lnSpc>
                <a:spcPct val="100000"/>
              </a:lnSpc>
              <a:spcAft>
                <a:spcPts val="601"/>
              </a:spcAft>
              <a:buClr>
                <a:srgbClr val="000000"/>
              </a:buClr>
              <a:buFont typeface="Wingdings" charset="2"/>
              <a:buChar char=""/>
            </a:pPr>
            <a:r>
              <a:rPr lang="pl" sz="2600" b="0" u="none" strike="noStrike">
                <a:solidFill>
                  <a:schemeClr val="dk1"/>
                </a:solidFill>
                <a:effectLst/>
                <a:uFillTx/>
                <a:latin typeface="Calibri"/>
              </a:rPr>
              <a:t>W takim przypadku okres OEP Medigap jest opóźniony </a:t>
            </a:r>
            <a:endParaRPr lang="pl-PL" sz="2600" b="0" u="none" strike="noStrike">
              <a:solidFill>
                <a:srgbClr val="000000"/>
              </a:solidFill>
              <a:effectLst/>
              <a:uFillTx/>
              <a:latin typeface="Arial"/>
            </a:endParaRPr>
          </a:p>
          <a:p>
            <a:pPr marL="708840" lvl="1"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Do momentu zarejestrowania do Części B.</a:t>
            </a:r>
            <a:endParaRPr lang="pl-PL" sz="2200" b="0" u="none" strike="noStrike">
              <a:solidFill>
                <a:srgbClr val="000000"/>
              </a:solidFill>
              <a:effectLst/>
              <a:uFillTx/>
              <a:latin typeface="Arial"/>
            </a:endParaRPr>
          </a:p>
          <a:p>
            <a:pPr marL="365760" indent="-365760" defTabSz="914400">
              <a:lnSpc>
                <a:spcPct val="100000"/>
              </a:lnSpc>
              <a:buClr>
                <a:srgbClr val="000000"/>
              </a:buClr>
              <a:buFont typeface="Wingdings" charset="2"/>
              <a:buChar char=""/>
            </a:pPr>
            <a:r>
              <a:rPr lang="pl" sz="2600" b="0" u="none" strike="noStrike">
                <a:solidFill>
                  <a:schemeClr val="dk1"/>
                </a:solidFill>
                <a:effectLst/>
                <a:uFillTx/>
                <a:latin typeface="Calibri"/>
              </a:rPr>
              <a:t>Jeśli korzystasz z Medicare z powodu niepełnosprawności, otrzymujesz 2. okres OEP w wieku 65 lat.</a:t>
            </a:r>
            <a:endParaRPr lang="pl-PL" sz="2600" b="0" u="none" strike="noStrike">
              <a:solidFill>
                <a:srgbClr val="000000"/>
              </a:solidFill>
              <a:effectLst/>
              <a:uFillTx/>
              <a:latin typeface="Arial"/>
            </a:endParaRPr>
          </a:p>
          <a:p>
            <a:pPr defTabSz="914400">
              <a:lnSpc>
                <a:spcPct val="100000"/>
              </a:lnSpc>
            </a:pPr>
            <a:endParaRPr lang="pl-PL" sz="2400" b="0" u="none" strike="noStrike">
              <a:solidFill>
                <a:srgbClr val="000000"/>
              </a:solidFill>
              <a:effectLst/>
              <a:uFillTx/>
              <a:latin typeface="Arial"/>
            </a:endParaRPr>
          </a:p>
        </p:txBody>
      </p:sp>
      <p:pic>
        <p:nvPicPr>
          <p:cNvPr id="320" name="Picture 6"/>
          <p:cNvPicPr/>
          <p:nvPr/>
        </p:nvPicPr>
        <p:blipFill>
          <a:blip r:embed="rId3"/>
          <a:stretch/>
        </p:blipFill>
        <p:spPr>
          <a:xfrm>
            <a:off x="690840" y="1986120"/>
            <a:ext cx="1208160" cy="1042560"/>
          </a:xfrm>
          <a:prstGeom prst="rect">
            <a:avLst/>
          </a:prstGeom>
          <a:noFill/>
          <a:ln w="0">
            <a:noFill/>
          </a:ln>
        </p:spPr>
      </p:pic>
      <p:sp>
        <p:nvSpPr>
          <p:cNvPr id="321" name="Rectangle 2"/>
          <p:cNvSpPr/>
          <p:nvPr/>
        </p:nvSpPr>
        <p:spPr>
          <a:xfrm>
            <a:off x="3491640" y="1398240"/>
            <a:ext cx="6989040" cy="522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800" b="1" u="none" strike="noStrike">
                <a:solidFill>
                  <a:schemeClr val="dk1"/>
                </a:solidFill>
                <a:effectLst/>
                <a:uFillTx/>
                <a:latin typeface="Arial"/>
              </a:rPr>
              <a:t>Opóźniony okres rejestracji otwartej (OEP)</a:t>
            </a:r>
            <a:endParaRPr lang="pl-PL" sz="2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7000"/>
    </mc:Choice>
    <mc:Fallback xmlns:p15="http://schemas.microsoft.com/office/powerpoint/2012/main" xmlns="">
      <p:transition spd="slow" advTm="47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sldNum" idx="7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561B8324-E9B4-4A96-8DE7-BEB171654405}" type="slidenum">
              <a:rPr lang="en-US" sz="1200" b="0" u="none" strike="noStrike">
                <a:solidFill>
                  <a:schemeClr val="dk1">
                    <a:tint val="75000"/>
                  </a:schemeClr>
                </a:solidFill>
                <a:effectLst/>
                <a:uFillTx/>
                <a:latin typeface="Calibri"/>
              </a:rPr>
              <a:t>45</a:t>
            </a:fld>
            <a:endParaRPr lang="pl-PL" sz="1200" b="0" u="none" strike="noStrike">
              <a:solidFill>
                <a:srgbClr val="000000"/>
              </a:solidFill>
              <a:effectLst/>
              <a:uFillTx/>
              <a:latin typeface="Times New Roman"/>
            </a:endParaRPr>
          </a:p>
        </p:txBody>
      </p:sp>
      <p:sp>
        <p:nvSpPr>
          <p:cNvPr id="32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324" name="Picture 6"/>
          <p:cNvPicPr/>
          <p:nvPr/>
        </p:nvPicPr>
        <p:blipFill>
          <a:blip r:embed="rId3"/>
          <a:stretch/>
        </p:blipFill>
        <p:spPr>
          <a:xfrm>
            <a:off x="690840" y="1986120"/>
            <a:ext cx="1208160" cy="1042560"/>
          </a:xfrm>
          <a:prstGeom prst="rect">
            <a:avLst/>
          </a:prstGeom>
          <a:noFill/>
          <a:ln w="0">
            <a:noFill/>
          </a:ln>
        </p:spPr>
      </p:pic>
      <p:sp>
        <p:nvSpPr>
          <p:cNvPr id="325" name="Rectangle 1"/>
          <p:cNvSpPr/>
          <p:nvPr/>
        </p:nvSpPr>
        <p:spPr>
          <a:xfrm>
            <a:off x="2955240" y="1463040"/>
            <a:ext cx="7535520" cy="522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800" b="1" u="none" strike="noStrike">
                <a:solidFill>
                  <a:schemeClr val="dk1"/>
                </a:solidFill>
                <a:effectLst/>
                <a:uFillTx/>
                <a:latin typeface="Arial"/>
              </a:rPr>
              <a:t>W innych przypadkach nie można odmówić polisy:</a:t>
            </a:r>
            <a:endParaRPr lang="pl-PL" sz="2800" b="0" u="none" strike="noStrike">
              <a:solidFill>
                <a:srgbClr val="000000"/>
              </a:solidFill>
              <a:effectLst/>
              <a:uFillTx/>
              <a:latin typeface="Arial"/>
            </a:endParaRPr>
          </a:p>
        </p:txBody>
      </p:sp>
      <p:sp>
        <p:nvSpPr>
          <p:cNvPr id="326" name="Rectangle 7"/>
          <p:cNvSpPr/>
          <p:nvPr/>
        </p:nvSpPr>
        <p:spPr>
          <a:xfrm>
            <a:off x="2566080" y="2061720"/>
            <a:ext cx="8845560" cy="378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800280" lvl="1" indent="-343080" defTabSz="914400">
              <a:lnSpc>
                <a:spcPct val="100000"/>
              </a:lnSpc>
              <a:buClr>
                <a:srgbClr val="000000"/>
              </a:buClr>
              <a:buFont typeface="Wingdings" charset="2"/>
              <a:buChar char=""/>
            </a:pPr>
            <a:r>
              <a:rPr lang="pl" sz="2400" b="0" u="none" strike="noStrike">
                <a:solidFill>
                  <a:schemeClr val="dk1"/>
                </a:solidFill>
                <a:effectLst/>
                <a:uFillTx/>
                <a:latin typeface="Calibri"/>
              </a:rPr>
              <a:t>Twój plan Medicare Advantage kończy się lub przestaje zapewniać opiekę w Twoim obszarze usług.</a:t>
            </a:r>
            <a:endParaRPr lang="pl-PL" sz="24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400" b="0" u="none" strike="noStrike">
                <a:solidFill>
                  <a:schemeClr val="dk1"/>
                </a:solidFill>
                <a:effectLst/>
                <a:uFillTx/>
                <a:latin typeface="Calibri"/>
              </a:rPr>
              <a:t>Przeprowadzasz się poza obszar objęty planem.</a:t>
            </a:r>
            <a:endParaRPr lang="pl-PL" sz="24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400" b="0" u="none" strike="noStrike">
                <a:solidFill>
                  <a:schemeClr val="dk1"/>
                </a:solidFill>
                <a:effectLst/>
                <a:uFillTx/>
                <a:latin typeface="Calibri"/>
              </a:rPr>
              <a:t>Grupowy plan zdrowotny oferowany przez pracodawcę kończy świadczenie części lub całości zakresu ubezpieczenia.</a:t>
            </a:r>
            <a:endParaRPr lang="pl-PL" sz="24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400" b="0" u="none" strike="noStrike">
                <a:solidFill>
                  <a:schemeClr val="dk1"/>
                </a:solidFill>
                <a:effectLst/>
                <a:uFillTx/>
                <a:latin typeface="Calibri"/>
              </a:rPr>
              <a:t>Koszt planu grupowego oferowanego przez pracodawcę wzrasta o ponad 25% w ciągu jednego 12-miesięcznego okresu.</a:t>
            </a:r>
            <a:endParaRPr lang="pl-PL" sz="24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400" b="0" u="none" strike="noStrike">
                <a:solidFill>
                  <a:schemeClr val="dk1"/>
                </a:solidFill>
                <a:effectLst/>
                <a:uFillTx/>
                <a:latin typeface="Calibri"/>
              </a:rPr>
              <a:t>Jesteś w trakcie Okresu próbnego planu Medicare Advantage.</a:t>
            </a:r>
            <a:endParaRPr lang="pl-PL" sz="2400" b="0" u="none" strike="noStrike">
              <a:solidFill>
                <a:srgbClr val="000000"/>
              </a:solidFill>
              <a:effectLst/>
              <a:uFillTx/>
              <a:latin typeface="Arial"/>
            </a:endParaRPr>
          </a:p>
          <a:p>
            <a:pPr marL="393840" defTabSz="914400">
              <a:lnSpc>
                <a:spcPct val="100000"/>
              </a:lnSpc>
              <a:tabLst>
                <a:tab pos="0" algn="l"/>
              </a:tabLst>
            </a:pPr>
            <a:endParaRPr lang="pl-PL" sz="2400" b="0" u="none" strike="noStrike">
              <a:solidFill>
                <a:srgbClr val="000000"/>
              </a:solidFill>
              <a:effectLst/>
              <a:uFillTx/>
              <a:latin typeface="Arial"/>
            </a:endParaRPr>
          </a:p>
          <a:p>
            <a:pPr defTabSz="914400">
              <a:lnSpc>
                <a:spcPct val="100000"/>
              </a:lnSpc>
              <a:tabLst>
                <a:tab pos="0" algn="l"/>
              </a:tabLst>
            </a:pPr>
            <a:r>
              <a:rPr lang="pl" sz="2400" b="1" u="none" strike="noStrike">
                <a:solidFill>
                  <a:schemeClr val="dk1"/>
                </a:solidFill>
                <a:effectLst/>
                <a:uFillTx/>
                <a:latin typeface="Calibri"/>
              </a:rPr>
              <a:t>     Należy złożyć wniosek w ciągu 63 dni od daty zakończenia okresu innego ubezpieczenia.</a:t>
            </a:r>
            <a:endParaRPr lang="pl-PL" sz="24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74000"/>
    </mc:Choice>
    <mc:Fallback xmlns:p15="http://schemas.microsoft.com/office/powerpoint/2012/main" xmlns="">
      <p:transition spd="slow" advTm="74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sldNum" idx="7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57147D36-9D73-4AB5-AAA5-DD90483670BE}" type="slidenum">
              <a:rPr lang="en-US" sz="1200" b="0" u="none" strike="noStrike">
                <a:solidFill>
                  <a:schemeClr val="dk1">
                    <a:tint val="75000"/>
                  </a:schemeClr>
                </a:solidFill>
                <a:effectLst/>
                <a:uFillTx/>
                <a:latin typeface="Calibri"/>
              </a:rPr>
              <a:t>46</a:t>
            </a:fld>
            <a:endParaRPr lang="pl-PL" sz="1200" b="0" u="none" strike="noStrike">
              <a:solidFill>
                <a:srgbClr val="000000"/>
              </a:solidFill>
              <a:effectLst/>
              <a:uFillTx/>
              <a:latin typeface="Times New Roman"/>
            </a:endParaRPr>
          </a:p>
        </p:txBody>
      </p:sp>
      <p:sp>
        <p:nvSpPr>
          <p:cNvPr id="32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Ubezpieczenie Medigap</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329" name="Rectangle 1"/>
          <p:cNvSpPr/>
          <p:nvPr/>
        </p:nvSpPr>
        <p:spPr>
          <a:xfrm>
            <a:off x="197640" y="1245240"/>
            <a:ext cx="4180680" cy="522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800" b="1" u="none" strike="noStrike">
                <a:solidFill>
                  <a:schemeClr val="dk1"/>
                </a:solidFill>
                <a:effectLst/>
                <a:uFillTx/>
                <a:latin typeface="Arial"/>
              </a:rPr>
              <a:t>W przypadku pytań prosimy o kontakt:</a:t>
            </a:r>
            <a:endParaRPr lang="pl-PL" sz="2800" b="0" u="none" strike="noStrike">
              <a:solidFill>
                <a:srgbClr val="000000"/>
              </a:solidFill>
              <a:effectLst/>
              <a:uFillTx/>
              <a:latin typeface="Arial"/>
            </a:endParaRPr>
          </a:p>
        </p:txBody>
      </p:sp>
      <p:pic>
        <p:nvPicPr>
          <p:cNvPr id="330" name="Picture 9" descr="Graphical user interface, website&#10;&#10;Description automatically generated"/>
          <p:cNvPicPr/>
          <p:nvPr/>
        </p:nvPicPr>
        <p:blipFill>
          <a:blip r:embed="rId3"/>
          <a:srcRect l="20173" t="15206" r="19998" b="21592"/>
          <a:stretch/>
        </p:blipFill>
        <p:spPr>
          <a:xfrm>
            <a:off x="4038480" y="1905480"/>
            <a:ext cx="8152920" cy="4815720"/>
          </a:xfrm>
          <a:prstGeom prst="rect">
            <a:avLst/>
          </a:prstGeom>
          <a:noFill/>
          <a:ln w="0">
            <a:noFill/>
          </a:ln>
        </p:spPr>
      </p:pic>
      <p:sp>
        <p:nvSpPr>
          <p:cNvPr id="331" name="Rectangle 8"/>
          <p:cNvSpPr/>
          <p:nvPr/>
        </p:nvSpPr>
        <p:spPr>
          <a:xfrm>
            <a:off x="197640" y="1878480"/>
            <a:ext cx="4114440" cy="40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216000" defTabSz="914400">
              <a:lnSpc>
                <a:spcPct val="100000"/>
              </a:lnSpc>
              <a:buClr>
                <a:srgbClr val="000000"/>
              </a:buClr>
              <a:buFont typeface="Wingdings" charset="2"/>
              <a:buChar char=""/>
            </a:pPr>
            <a:r>
              <a:rPr lang="pl" sz="2400" b="0" u="none" strike="noStrike">
                <a:solidFill>
                  <a:schemeClr val="dk1"/>
                </a:solidFill>
                <a:effectLst/>
                <a:uFillTx/>
                <a:latin typeface="Calibri"/>
              </a:rPr>
              <a:t> Infolinia Wisconsin Medigap</a:t>
            </a:r>
            <a:endParaRPr lang="pl-PL" sz="2400" b="0" u="none" strike="noStrike">
              <a:solidFill>
                <a:srgbClr val="000000"/>
              </a:solidFill>
              <a:effectLst/>
              <a:uFillTx/>
              <a:latin typeface="Arial"/>
            </a:endParaRPr>
          </a:p>
          <a:p>
            <a:pPr defTabSz="914400">
              <a:lnSpc>
                <a:spcPct val="100000"/>
              </a:lnSpc>
            </a:pPr>
            <a:r>
              <a:rPr lang="pl" sz="3200" b="1" u="none" strike="noStrike">
                <a:solidFill>
                  <a:schemeClr val="dk1"/>
                </a:solidFill>
                <a:effectLst/>
                <a:uFillTx/>
                <a:latin typeface="Calibri"/>
              </a:rPr>
              <a:t>   </a:t>
            </a:r>
            <a:r>
              <a:rPr lang="pl" sz="2400" b="1" u="none" strike="noStrike">
                <a:solidFill>
                  <a:schemeClr val="dk1"/>
                </a:solidFill>
                <a:effectLst/>
                <a:uFillTx/>
                <a:latin typeface="Calibri"/>
              </a:rPr>
              <a:t>1-800-242-1060</a:t>
            </a:r>
            <a:endParaRPr lang="pl-PL" sz="2400" b="0" u="none" strike="noStrike">
              <a:solidFill>
                <a:srgbClr val="000000"/>
              </a:solidFill>
              <a:effectLst/>
              <a:uFillTx/>
              <a:latin typeface="Arial"/>
            </a:endParaRPr>
          </a:p>
          <a:p>
            <a:pPr marL="457200" defTabSz="914400">
              <a:lnSpc>
                <a:spcPct val="100000"/>
              </a:lnSpc>
            </a:pPr>
            <a:endParaRPr lang="pl-PL" sz="800" b="0" u="none" strike="noStrike">
              <a:solidFill>
                <a:srgbClr val="000000"/>
              </a:solidFill>
              <a:effectLst/>
              <a:uFillTx/>
              <a:latin typeface="Arial"/>
            </a:endParaRPr>
          </a:p>
          <a:p>
            <a:pPr indent="-216000" defTabSz="914400">
              <a:lnSpc>
                <a:spcPct val="100000"/>
              </a:lnSpc>
              <a:buClr>
                <a:srgbClr val="000000"/>
              </a:buClr>
              <a:buFont typeface="Wingdings" charset="2"/>
              <a:buChar char=""/>
            </a:pPr>
            <a:r>
              <a:rPr lang="pl" sz="2400" b="0" u="none" strike="noStrike">
                <a:solidFill>
                  <a:schemeClr val="dk1"/>
                </a:solidFill>
                <a:effectLst/>
                <a:uFillTx/>
                <a:latin typeface="Calibri"/>
              </a:rPr>
              <a:t> Commissioner of Insurance  </a:t>
            </a:r>
            <a:endParaRPr lang="pl-PL" sz="2400" b="0" u="none" strike="noStrike">
              <a:solidFill>
                <a:srgbClr val="000000"/>
              </a:solidFill>
              <a:effectLst/>
              <a:uFillTx/>
              <a:latin typeface="Arial"/>
            </a:endParaRPr>
          </a:p>
          <a:p>
            <a:pPr defTabSz="914400">
              <a:lnSpc>
                <a:spcPct val="100000"/>
              </a:lnSpc>
            </a:pPr>
            <a:r>
              <a:rPr lang="pl" sz="2800" b="0" u="none" strike="noStrike">
                <a:solidFill>
                  <a:schemeClr val="dk1"/>
                </a:solidFill>
                <a:effectLst/>
                <a:uFillTx/>
                <a:latin typeface="Calibri"/>
              </a:rPr>
              <a:t>   </a:t>
            </a:r>
            <a:r>
              <a:rPr lang="pl" sz="2400" b="1" u="none" strike="noStrike">
                <a:solidFill>
                  <a:schemeClr val="dk1"/>
                </a:solidFill>
                <a:effectLst/>
                <a:uFillTx/>
                <a:latin typeface="Calibri"/>
              </a:rPr>
              <a:t>1-800-236-8517</a:t>
            </a:r>
            <a:endParaRPr lang="pl-PL" sz="2400" b="0" u="none" strike="noStrike">
              <a:solidFill>
                <a:srgbClr val="000000"/>
              </a:solidFill>
              <a:effectLst/>
              <a:uFillTx/>
              <a:latin typeface="Arial"/>
            </a:endParaRPr>
          </a:p>
          <a:p>
            <a:pPr defTabSz="914400">
              <a:lnSpc>
                <a:spcPct val="100000"/>
              </a:lnSpc>
            </a:pPr>
            <a:r>
              <a:rPr lang="pl" sz="2400" b="0" u="none" strike="noStrike">
                <a:solidFill>
                  <a:schemeClr val="dk1"/>
                </a:solidFill>
                <a:effectLst/>
                <a:uFillTx/>
                <a:latin typeface="Calibri"/>
              </a:rPr>
              <a:t>    </a:t>
            </a:r>
            <a:r>
              <a:rPr lang="pl" sz="2400" b="0" u="sng" strike="noStrike">
                <a:solidFill>
                  <a:schemeClr val="accent1"/>
                </a:solidFill>
                <a:effectLst/>
                <a:uFillTx/>
                <a:latin typeface="Calibri"/>
              </a:rPr>
              <a:t>https://oci.wi.gov</a:t>
            </a:r>
            <a:r>
              <a:rPr lang="pl" sz="2400" b="0" u="sng" strike="noStrike">
                <a:solidFill>
                  <a:schemeClr val="dk1"/>
                </a:solidFill>
                <a:effectLst/>
                <a:uFillTx/>
                <a:latin typeface="Calibri"/>
              </a:rPr>
              <a:t> </a:t>
            </a:r>
            <a:endParaRPr lang="pl-PL" sz="2400" b="0" u="none" strike="noStrike">
              <a:solidFill>
                <a:srgbClr val="000000"/>
              </a:solidFill>
              <a:effectLst/>
              <a:uFillTx/>
              <a:latin typeface="Arial"/>
            </a:endParaRPr>
          </a:p>
          <a:p>
            <a:pPr defTabSz="914400">
              <a:lnSpc>
                <a:spcPct val="100000"/>
              </a:lnSpc>
            </a:pPr>
            <a:endParaRPr lang="pl-PL" sz="1800" b="0" u="none" strike="noStrike">
              <a:solidFill>
                <a:srgbClr val="000000"/>
              </a:solidFill>
              <a:effectLst/>
              <a:uFillTx/>
              <a:latin typeface="Arial"/>
            </a:endParaRPr>
          </a:p>
          <a:p>
            <a:pPr indent="-216000" defTabSz="914400">
              <a:lnSpc>
                <a:spcPct val="100000"/>
              </a:lnSpc>
              <a:buClr>
                <a:srgbClr val="000000"/>
              </a:buClr>
              <a:buFont typeface="Wingdings" charset="2"/>
              <a:buChar char=""/>
            </a:pPr>
            <a:r>
              <a:rPr lang="pl" sz="2400" b="0" u="none" strike="noStrike">
                <a:solidFill>
                  <a:schemeClr val="dk1"/>
                </a:solidFill>
                <a:effectLst/>
                <a:uFillTx/>
                <a:latin typeface="Calibri"/>
              </a:rPr>
              <a:t>  Medicare </a:t>
            </a:r>
            <a:endParaRPr lang="pl-PL" sz="2400" b="0" u="none" strike="noStrike">
              <a:solidFill>
                <a:srgbClr val="000000"/>
              </a:solidFill>
              <a:effectLst/>
              <a:uFillTx/>
              <a:latin typeface="Arial"/>
            </a:endParaRPr>
          </a:p>
          <a:p>
            <a:pPr defTabSz="914400">
              <a:lnSpc>
                <a:spcPct val="100000"/>
              </a:lnSpc>
            </a:pPr>
            <a:r>
              <a:rPr lang="pl" sz="2400" b="0" u="none" strike="noStrike">
                <a:solidFill>
                  <a:schemeClr val="dk1"/>
                </a:solidFill>
                <a:effectLst/>
                <a:uFillTx/>
                <a:latin typeface="Calibri"/>
              </a:rPr>
              <a:t>    </a:t>
            </a:r>
            <a:r>
              <a:rPr lang="pl" sz="2400" b="1" u="none" strike="noStrike">
                <a:solidFill>
                  <a:schemeClr val="dk1"/>
                </a:solidFill>
                <a:effectLst/>
                <a:uFillTx/>
                <a:latin typeface="Calibri"/>
              </a:rPr>
              <a:t>1-800-MEDICARE</a:t>
            </a:r>
            <a:endParaRPr lang="pl-PL" sz="2400" b="0" u="none" strike="noStrike">
              <a:solidFill>
                <a:srgbClr val="000000"/>
              </a:solidFill>
              <a:effectLst/>
              <a:uFillTx/>
              <a:latin typeface="Arial"/>
            </a:endParaRPr>
          </a:p>
          <a:p>
            <a:pPr defTabSz="914400">
              <a:lnSpc>
                <a:spcPct val="100000"/>
              </a:lnSpc>
            </a:pPr>
            <a:r>
              <a:rPr lang="pl" sz="2400" b="0" u="none" strike="noStrike">
                <a:solidFill>
                  <a:schemeClr val="dk1"/>
                </a:solidFill>
                <a:effectLst/>
                <a:uFillTx/>
                <a:latin typeface="Calibri"/>
              </a:rPr>
              <a:t>    </a:t>
            </a:r>
            <a:r>
              <a:rPr lang="pl" sz="2400" b="0" u="sng" strike="noStrike">
                <a:solidFill>
                  <a:schemeClr val="dk1"/>
                </a:solidFill>
                <a:effectLst/>
                <a:uFillTx/>
                <a:latin typeface="Calibri"/>
                <a:hlinkClick r:id="rId4"/>
              </a:rPr>
              <a:t>www.Medicare.gov</a:t>
            </a:r>
            <a:br>
              <a:rPr sz="2400"/>
            </a:br>
            <a:endParaRPr lang="pl-PL" sz="2400" b="0" u="none" strike="noStrike">
              <a:solidFill>
                <a:srgbClr val="000000"/>
              </a:solidFill>
              <a:effectLst/>
              <a:uFillTx/>
              <a:latin typeface="Arial"/>
            </a:endParaRPr>
          </a:p>
        </p:txBody>
      </p:sp>
      <p:cxnSp>
        <p:nvCxnSpPr>
          <p:cNvPr id="332" name="Straight Arrow Connector 10"/>
          <p:cNvCxnSpPr/>
          <p:nvPr/>
        </p:nvCxnSpPr>
        <p:spPr>
          <a:xfrm>
            <a:off x="6959160" y="1999440"/>
            <a:ext cx="1293120" cy="1778760"/>
          </a:xfrm>
          <a:prstGeom prst="straightConnector1">
            <a:avLst/>
          </a:prstGeom>
          <a:ln w="88900">
            <a:solidFill>
              <a:srgbClr val="4472C4"/>
            </a:solidFill>
            <a:tailEnd type="triangle" w="lg" len="lg"/>
          </a:ln>
        </p:spPr>
      </p:cxnSp>
      <p:sp>
        <p:nvSpPr>
          <p:cNvPr id="333" name="TextBox 12"/>
          <p:cNvSpPr/>
          <p:nvPr/>
        </p:nvSpPr>
        <p:spPr>
          <a:xfrm>
            <a:off x="4312440" y="1584360"/>
            <a:ext cx="7688880" cy="83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400" b="0" i="1" u="none" strike="noStrike">
                <a:solidFill>
                  <a:schemeClr val="dk1"/>
                </a:solidFill>
                <a:effectLst/>
                <a:uFillTx/>
                <a:latin typeface="Calibri"/>
              </a:rPr>
              <a:t>Lub można odwiedzić Medicare.gov, aby znaleźć polisę Medigap</a:t>
            </a:r>
            <a:endParaRPr lang="pl-PL" sz="24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8000"/>
    </mc:Choice>
    <mc:Fallback xmlns:p15="http://schemas.microsoft.com/office/powerpoint/2012/main" xmlns="">
      <p:transition spd="slow" advTm="58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Rectangle 7"/>
          <p:cNvSpPr/>
          <p:nvPr/>
        </p:nvSpPr>
        <p:spPr>
          <a:xfrm>
            <a:off x="947520" y="1947240"/>
            <a:ext cx="10662840" cy="398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pl" sz="3400" b="0" u="none" strike="noStrike">
                <a:solidFill>
                  <a:schemeClr val="dk1"/>
                </a:solidFill>
                <a:effectLst/>
                <a:uFillTx/>
                <a:latin typeface="Calibri"/>
              </a:rPr>
              <a:t>Aby uzyskać </a:t>
            </a:r>
            <a:r>
              <a:rPr lang="pl" sz="3400" b="1" u="none" strike="noStrike">
                <a:solidFill>
                  <a:schemeClr val="dk1"/>
                </a:solidFill>
                <a:effectLst/>
                <a:uFillTx/>
                <a:latin typeface="Calibri"/>
              </a:rPr>
              <a:t>bezpłatną i bezstronną pomoc dot. Medicare</a:t>
            </a:r>
            <a:r>
              <a:rPr lang="pl" sz="3400" b="0" u="none" strike="noStrike">
                <a:solidFill>
                  <a:schemeClr val="dk1"/>
                </a:solidFill>
                <a:effectLst/>
                <a:uFillTx/>
                <a:latin typeface="Calibri"/>
              </a:rPr>
              <a:t>, skontaktuj się z Wisconsin State Health Insurance Assistance Program:</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Zadzwoń na infolinię Medigap pod numer 1-800-242-1060.</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Odwiedź stronę internetową Wisconsin Department of Health Services pod adresem </a:t>
            </a:r>
            <a:r>
              <a:rPr lang="pl" sz="3400" b="0" u="sng" strike="noStrike">
                <a:solidFill>
                  <a:schemeClr val="dk1"/>
                </a:solidFill>
                <a:effectLst/>
                <a:uFillTx/>
                <a:latin typeface="Calibri"/>
                <a:hlinkClick r:id="rId3"/>
              </a:rPr>
              <a:t>dhs.wi.gov/medicare-help</a:t>
            </a:r>
            <a:r>
              <a:rPr lang="pl" sz="3400" b="0" u="none" strike="noStrike">
                <a:solidFill>
                  <a:schemeClr val="dk1"/>
                </a:solidFill>
                <a:effectLst/>
                <a:uFillTx/>
                <a:latin typeface="Calibri"/>
              </a:rPr>
              <a:t>. </a:t>
            </a:r>
            <a:endParaRPr lang="pl-PL" sz="3400" b="0" u="none" strike="noStrike">
              <a:solidFill>
                <a:srgbClr val="000000"/>
              </a:solidFill>
              <a:effectLst/>
              <a:uFillTx/>
              <a:latin typeface="Arial"/>
            </a:endParaRPr>
          </a:p>
        </p:txBody>
      </p:sp>
      <p:sp>
        <p:nvSpPr>
          <p:cNvPr id="335" name="PlaceHolder 1"/>
          <p:cNvSpPr>
            <a:spLocks noGrp="1"/>
          </p:cNvSpPr>
          <p:nvPr>
            <p:ph type="sldNum" idx="7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0F68BB3-55BF-4405-8126-881D90300AAB}" type="slidenum">
              <a:rPr lang="en-US" sz="1200" b="0" u="none" strike="noStrike">
                <a:solidFill>
                  <a:schemeClr val="dk1">
                    <a:tint val="75000"/>
                  </a:schemeClr>
                </a:solidFill>
                <a:effectLst/>
                <a:uFillTx/>
                <a:latin typeface="Calibri"/>
              </a:rPr>
              <a:t>47</a:t>
            </a:fld>
            <a:endParaRPr lang="pl-PL" sz="1200" b="0" u="none" strike="noStrike">
              <a:solidFill>
                <a:srgbClr val="000000"/>
              </a:solidFill>
              <a:effectLst/>
              <a:uFillTx/>
              <a:latin typeface="Times New Roman"/>
            </a:endParaRPr>
          </a:p>
        </p:txBody>
      </p:sp>
      <p:sp>
        <p:nvSpPr>
          <p:cNvPr id="33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337" name="Picture 8"/>
          <p:cNvPicPr/>
          <p:nvPr/>
        </p:nvPicPr>
        <p:blipFill>
          <a:blip r:embed="rId4"/>
          <a:stretch/>
        </p:blipFill>
        <p:spPr>
          <a:xfrm>
            <a:off x="308880" y="5879520"/>
            <a:ext cx="2328480" cy="7311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44000"/>
    </mc:Choice>
    <mc:Fallback xmlns:p15="http://schemas.microsoft.com/office/powerpoint/2012/main" xmlns="">
      <p:transition spd="slow" advTm="44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1523880" y="851040"/>
            <a:ext cx="9143640" cy="15807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accent1">
                    <a:lumMod val="50000"/>
                  </a:schemeClr>
                </a:solidFill>
                <a:effectLst/>
                <a:uFillTx/>
                <a:latin typeface="Arial"/>
              </a:rPr>
              <a:t>Witamy w Medicare</a:t>
            </a:r>
            <a:endParaRPr lang="pl-PL" sz="6000" b="0" u="none" strike="noStrike">
              <a:solidFill>
                <a:schemeClr val="dk1"/>
              </a:solidFill>
              <a:effectLst/>
              <a:uFillTx/>
              <a:latin typeface="Calibri"/>
            </a:endParaRPr>
          </a:p>
        </p:txBody>
      </p:sp>
      <p:sp>
        <p:nvSpPr>
          <p:cNvPr id="339" name="PlaceHolder 2"/>
          <p:cNvSpPr>
            <a:spLocks noGrp="1"/>
          </p:cNvSpPr>
          <p:nvPr>
            <p:ph type="subTitle"/>
          </p:nvPr>
        </p:nvSpPr>
        <p:spPr>
          <a:xfrm>
            <a:off x="2327400" y="2594520"/>
            <a:ext cx="7536960" cy="996120"/>
          </a:xfrm>
          <a:prstGeom prst="rect">
            <a:avLst/>
          </a:prstGeom>
          <a:noFill/>
          <a:ln w="0">
            <a:noFill/>
          </a:ln>
        </p:spPr>
        <p:txBody>
          <a:bodyPr lIns="91440" tIns="45720" rIns="91440" bIns="45720" anchor="t">
            <a:normAutofit fontScale="85000" lnSpcReduction="9999"/>
          </a:bodyPr>
          <a:lstStyle/>
          <a:p>
            <a:pPr indent="0" algn="ctr" defTabSz="914400">
              <a:lnSpc>
                <a:spcPct val="90000"/>
              </a:lnSpc>
              <a:spcBef>
                <a:spcPts val="1001"/>
              </a:spcBef>
              <a:buNone/>
              <a:tabLst>
                <a:tab pos="0" algn="l"/>
              </a:tabLst>
            </a:pPr>
            <a:r>
              <a:rPr lang="pl" sz="2800" b="0" u="none" strike="noStrike">
                <a:solidFill>
                  <a:srgbClr val="FF0000"/>
                </a:solidFill>
                <a:effectLst/>
                <a:uFillTx/>
                <a:latin typeface="Arial"/>
              </a:rPr>
              <a:t> </a:t>
            </a:r>
            <a:r>
              <a:rPr lang="pl" sz="3200" b="0" u="none" strike="noStrike">
                <a:solidFill>
                  <a:schemeClr val="dk1"/>
                </a:solidFill>
                <a:effectLst/>
                <a:uFillTx/>
                <a:latin typeface="Arial"/>
              </a:rPr>
              <a:t>Seria edukacyjna dla osób z ubezpieczeniem Medicare w stanie Wisconsin</a:t>
            </a:r>
            <a:endParaRPr lang="pl-PL" sz="3200" b="0" u="none" strike="noStrike">
              <a:solidFill>
                <a:srgbClr val="000000"/>
              </a:solidFill>
              <a:effectLst/>
              <a:uFillTx/>
              <a:latin typeface="Arial"/>
            </a:endParaRPr>
          </a:p>
          <a:p>
            <a:pPr indent="0" algn="ctr" defTabSz="914400">
              <a:lnSpc>
                <a:spcPct val="90000"/>
              </a:lnSpc>
              <a:spcBef>
                <a:spcPts val="1001"/>
              </a:spcBef>
              <a:buNone/>
              <a:tabLst>
                <a:tab pos="0" algn="l"/>
              </a:tabLst>
            </a:pPr>
            <a:endParaRPr lang="pl-PL" sz="2800" b="0" u="none" strike="noStrike">
              <a:solidFill>
                <a:srgbClr val="000000"/>
              </a:solidFill>
              <a:effectLst/>
              <a:uFillTx/>
              <a:latin typeface="Arial"/>
            </a:endParaRPr>
          </a:p>
        </p:txBody>
      </p:sp>
      <p:sp>
        <p:nvSpPr>
          <p:cNvPr id="340" name="TextBox 3"/>
          <p:cNvSpPr/>
          <p:nvPr/>
        </p:nvSpPr>
        <p:spPr>
          <a:xfrm>
            <a:off x="0" y="0"/>
            <a:ext cx="12191760" cy="11221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341" name="TextBox 5"/>
          <p:cNvSpPr/>
          <p:nvPr/>
        </p:nvSpPr>
        <p:spPr>
          <a:xfrm>
            <a:off x="0" y="6239880"/>
            <a:ext cx="12191760" cy="369000"/>
          </a:xfrm>
          <a:prstGeom prst="rect">
            <a:avLst/>
          </a:pr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342" name="TextBox 6"/>
          <p:cNvSpPr/>
          <p:nvPr/>
        </p:nvSpPr>
        <p:spPr>
          <a:xfrm>
            <a:off x="0" y="6536880"/>
            <a:ext cx="12191760" cy="369000"/>
          </a:xfrm>
          <a:prstGeom prst="rect">
            <a:avLst/>
          </a:prstGeom>
          <a:solidFill>
            <a:srgbClr val="00817E"/>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endParaRPr lang="en-US" sz="1800" b="0" u="none" strike="noStrike">
              <a:solidFill>
                <a:schemeClr val="lt1"/>
              </a:solidFill>
              <a:effectLst/>
              <a:uFillTx/>
              <a:latin typeface="Calibri"/>
            </a:endParaRPr>
          </a:p>
        </p:txBody>
      </p:sp>
      <p:pic>
        <p:nvPicPr>
          <p:cNvPr id="343" name="Picture 8"/>
          <p:cNvPicPr/>
          <p:nvPr/>
        </p:nvPicPr>
        <p:blipFill>
          <a:blip r:embed="rId3"/>
          <a:stretch/>
        </p:blipFill>
        <p:spPr>
          <a:xfrm>
            <a:off x="3977640" y="4250160"/>
            <a:ext cx="4236120" cy="1330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3000"/>
    </mc:Choice>
    <mc:Fallback xmlns:p15="http://schemas.microsoft.com/office/powerpoint/2012/main" xmlns="">
      <p:transition spd="slow" advTm="53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pl" sz="4400" b="0" u="none" strike="noStrike">
                <a:solidFill>
                  <a:schemeClr val="dk1"/>
                </a:solidFill>
                <a:effectLst/>
                <a:uFillTx/>
                <a:latin typeface="Calibri Light"/>
              </a:rPr>
              <a:t>Zastrzeżenie dotyczące finansowania z dotacji</a:t>
            </a:r>
            <a:endParaRPr lang="pl-PL" sz="4400" b="0" u="none" strike="noStrike">
              <a:solidFill>
                <a:schemeClr val="dk1"/>
              </a:solidFill>
              <a:effectLst/>
              <a:uFillTx/>
              <a:latin typeface="Calibri"/>
            </a:endParaRPr>
          </a:p>
        </p:txBody>
      </p:sp>
      <p:sp>
        <p:nvSpPr>
          <p:cNvPr id="345" name="Content Placeholder 2"/>
          <p:cNvSpPr/>
          <p:nvPr/>
        </p:nvSpPr>
        <p:spPr>
          <a:xfrm>
            <a:off x="1952280" y="2345400"/>
            <a:ext cx="8286840" cy="335592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anchor="ctr">
            <a:normAutofit lnSpcReduction="10000"/>
          </a:bodyPr>
          <a:lstStyle/>
          <a:p>
            <a:pPr algn="just" defTabSz="914400">
              <a:lnSpc>
                <a:spcPct val="90000"/>
              </a:lnSpc>
              <a:spcBef>
                <a:spcPts val="1001"/>
              </a:spcBef>
              <a:tabLst>
                <a:tab pos="0" algn="l"/>
              </a:tabLst>
            </a:pPr>
            <a:r>
              <a:rPr lang="pl" sz="2400" b="0" u="none" strike="noStrike">
                <a:solidFill>
                  <a:schemeClr val="lt1"/>
                </a:solidFill>
                <a:effectLst/>
                <a:uFillTx/>
                <a:latin typeface="Arial"/>
              </a:rPr>
              <a:t>Ten projekt jest wspierany przez Wisconsin Department of Health Services pomocą finansową, w całości lub w części, numer grantu 90SAPG0091, U.S. Administration for Community Living, Department of Health and Human Services, Washington, D.C. 20201. Grantobiorcy realizujący projekty sponsorowane przez rząd są zachęcani do swobodnego wyrażania swoich ustaleń i wniosków. Punkty widzenia lub opinie niekoniecznie odzwierciedlają oficjalną politykę ACL.</a:t>
            </a:r>
            <a:endParaRPr lang="pl-PL" sz="2400" b="0" u="none" strike="noStrike">
              <a:solidFill>
                <a:srgbClr val="FFFFFF"/>
              </a:solidFill>
              <a:effectLst/>
              <a:uFillTx/>
              <a:latin typeface="Arial"/>
            </a:endParaRPr>
          </a:p>
        </p:txBody>
      </p:sp>
      <p:sp>
        <p:nvSpPr>
          <p:cNvPr id="346" name="PlaceHolder 2"/>
          <p:cNvSpPr>
            <a:spLocks noGrp="1"/>
          </p:cNvSpPr>
          <p:nvPr>
            <p:ph type="sldNum" idx="7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57F9781-0971-4458-B9F0-3E38E73D2DBC}" type="slidenum">
              <a:rPr lang="en-US" sz="1200" b="0" u="none" strike="noStrike">
                <a:solidFill>
                  <a:schemeClr val="dk1">
                    <a:tint val="75000"/>
                  </a:schemeClr>
                </a:solidFill>
                <a:effectLst/>
                <a:uFillTx/>
                <a:latin typeface="Calibri"/>
              </a:rPr>
              <a:t>49</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p15="http://schemas.microsoft.com/office/powerpoint/2012/main" xmlns="">
      <p:transition spd="slow"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laceHolder 1"/>
          <p:cNvSpPr>
            <a:spLocks noGrp="1"/>
          </p:cNvSpPr>
          <p:nvPr>
            <p:ph type="subTitle"/>
          </p:nvPr>
        </p:nvSpPr>
        <p:spPr>
          <a:xfrm>
            <a:off x="1584360" y="1236960"/>
            <a:ext cx="9022680" cy="4078440"/>
          </a:xfrm>
          <a:prstGeom prst="rect">
            <a:avLst/>
          </a:prstGeom>
          <a:noFill/>
          <a:ln w="0">
            <a:noFill/>
          </a:ln>
        </p:spPr>
        <p:txBody>
          <a:bodyPr lIns="91440" tIns="45720" rIns="91440" bIns="45720" anchor="t">
            <a:normAutofit fontScale="70000" lnSpcReduction="20000"/>
          </a:bodyPr>
          <a:lstStyle/>
          <a:p>
            <a:pPr marL="343080" indent="-343080" defTabSz="914400">
              <a:lnSpc>
                <a:spcPct val="90000"/>
              </a:lnSpc>
              <a:spcBef>
                <a:spcPts val="1001"/>
              </a:spcBef>
              <a:spcAft>
                <a:spcPts val="1199"/>
              </a:spcAft>
              <a:buClr>
                <a:srgbClr val="000000"/>
              </a:buClr>
              <a:buFont typeface="Wingdings" charset="2"/>
              <a:buChar char=""/>
            </a:pPr>
            <a:r>
              <a:rPr lang="pl" sz="3100" b="1" u="none" strike="noStrike">
                <a:solidFill>
                  <a:schemeClr val="dk1"/>
                </a:solidFill>
                <a:effectLst/>
                <a:uFillTx/>
                <a:latin typeface="Calibri"/>
              </a:rPr>
              <a:t>Jeśli otrzymujesz już świadczenia z Social Security </a:t>
            </a:r>
            <a:r>
              <a:rPr lang="pl" sz="3100" b="0" u="none" strike="noStrike">
                <a:solidFill>
                  <a:schemeClr val="dk1"/>
                </a:solidFill>
                <a:effectLst/>
                <a:uFillTx/>
                <a:latin typeface="Calibri"/>
              </a:rPr>
              <a:t>lub Railroad Retirement, zostaniesz </a:t>
            </a:r>
            <a:r>
              <a:rPr lang="pl" sz="3100" b="1" u="none" strike="noStrike">
                <a:solidFill>
                  <a:schemeClr val="dk1"/>
                </a:solidFill>
                <a:effectLst/>
                <a:uFillTx/>
                <a:latin typeface="Calibri"/>
              </a:rPr>
              <a:t>automatycznie zapisany </a:t>
            </a:r>
            <a:r>
              <a:rPr lang="pl" sz="3100" b="0" u="none" strike="noStrike">
                <a:solidFill>
                  <a:schemeClr val="dk1"/>
                </a:solidFill>
                <a:effectLst/>
                <a:uFillTx/>
                <a:latin typeface="Calibri"/>
              </a:rPr>
              <a:t>do części A i B pierwszego dnia miesiąca, w którym skończysz 65 lat.</a:t>
            </a:r>
            <a:endParaRPr lang="pl-PL" sz="3100" b="0" u="none" strike="noStrike">
              <a:solidFill>
                <a:srgbClr val="000000"/>
              </a:solidFill>
              <a:effectLst/>
              <a:uFillTx/>
              <a:latin typeface="Arial"/>
            </a:endParaRPr>
          </a:p>
          <a:p>
            <a:pPr marL="343080" indent="-343080" defTabSz="914400">
              <a:lnSpc>
                <a:spcPct val="90000"/>
              </a:lnSpc>
              <a:spcBef>
                <a:spcPts val="1001"/>
              </a:spcBef>
              <a:spcAft>
                <a:spcPts val="1199"/>
              </a:spcAft>
              <a:buClr>
                <a:srgbClr val="000000"/>
              </a:buClr>
              <a:buFont typeface="Wingdings" charset="2"/>
              <a:buChar char=""/>
            </a:pPr>
            <a:r>
              <a:rPr lang="pl" sz="3100" b="1" u="none" strike="noStrike">
                <a:solidFill>
                  <a:schemeClr val="dk1"/>
                </a:solidFill>
                <a:effectLst/>
                <a:uFillTx/>
                <a:latin typeface="Calibri"/>
              </a:rPr>
              <a:t>Jeśli </a:t>
            </a:r>
            <a:r>
              <a:rPr lang="pl" sz="3100" b="0" u="none" strike="noStrike">
                <a:solidFill>
                  <a:schemeClr val="dk1"/>
                </a:solidFill>
                <a:effectLst/>
                <a:uFillTx/>
                <a:latin typeface="Calibri"/>
              </a:rPr>
              <a:t>zbliżasz się do 65. roku życia i obecnie nie otrzymujesz </a:t>
            </a:r>
            <a:r>
              <a:rPr lang="pl" sz="3100" b="1" u="none" strike="noStrike">
                <a:solidFill>
                  <a:schemeClr val="dk1"/>
                </a:solidFill>
                <a:effectLst/>
                <a:uFillTx/>
                <a:latin typeface="Calibri"/>
              </a:rPr>
              <a:t>świadczeń z Social Security, musisz zarejestrować </a:t>
            </a:r>
            <a:r>
              <a:rPr lang="pl" sz="3100" b="0" u="none" strike="noStrike">
                <a:solidFill>
                  <a:schemeClr val="dk1"/>
                </a:solidFill>
                <a:effectLst/>
                <a:uFillTx/>
                <a:latin typeface="Calibri"/>
              </a:rPr>
              <a:t>się w części A i B </a:t>
            </a:r>
            <a:r>
              <a:rPr lang="pl" sz="3100" b="1" u="none" strike="noStrike">
                <a:solidFill>
                  <a:schemeClr val="dk1"/>
                </a:solidFill>
                <a:effectLst/>
                <a:uFillTx/>
                <a:latin typeface="Calibri"/>
              </a:rPr>
              <a:t>poprzez Social Security </a:t>
            </a:r>
            <a:r>
              <a:rPr lang="pl" sz="3100" b="0" u="none" strike="noStrike">
                <a:solidFill>
                  <a:schemeClr val="dk1"/>
                </a:solidFill>
                <a:effectLst/>
                <a:uFillTx/>
                <a:latin typeface="Calibri"/>
              </a:rPr>
              <a:t>w </a:t>
            </a:r>
            <a:r>
              <a:rPr lang="pl" sz="3100" b="0" i="1" u="none" strike="noStrike">
                <a:solidFill>
                  <a:schemeClr val="dk1"/>
                </a:solidFill>
                <a:effectLst/>
                <a:uFillTx/>
                <a:latin typeface="Calibri"/>
              </a:rPr>
              <a:t>Okresie rejestracji wstępnej</a:t>
            </a:r>
            <a:r>
              <a:rPr lang="pl" sz="3100" b="0" u="none" strike="noStrike">
                <a:solidFill>
                  <a:schemeClr val="dk1"/>
                </a:solidFill>
                <a:effectLst/>
                <a:uFillTx/>
                <a:latin typeface="Calibri"/>
              </a:rPr>
              <a:t>:</a:t>
            </a:r>
            <a:endParaRPr lang="pl-PL" sz="3100" b="0" u="none" strike="noStrike">
              <a:solidFill>
                <a:srgbClr val="000000"/>
              </a:solidFill>
              <a:effectLst/>
              <a:uFillTx/>
              <a:latin typeface="Arial"/>
            </a:endParaRPr>
          </a:p>
          <a:p>
            <a:pPr marL="800280" lvl="1" indent="-343080" defTabSz="914400">
              <a:lnSpc>
                <a:spcPct val="110000"/>
              </a:lnSpc>
              <a:spcAft>
                <a:spcPts val="601"/>
              </a:spcAft>
              <a:buClr>
                <a:srgbClr val="000000"/>
              </a:buClr>
              <a:buFont typeface="Wingdings" charset="2"/>
              <a:buChar char=""/>
            </a:pPr>
            <a:r>
              <a:rPr lang="pl" sz="3100" b="0" u="none" strike="noStrike">
                <a:solidFill>
                  <a:schemeClr val="dk1"/>
                </a:solidFill>
                <a:effectLst/>
                <a:uFillTx/>
                <a:latin typeface="Calibri"/>
              </a:rPr>
              <a:t>Odwiedź stronę </a:t>
            </a:r>
            <a:r>
              <a:rPr lang="pl" sz="3100" b="0" u="sng" strike="noStrike">
                <a:solidFill>
                  <a:schemeClr val="dk1"/>
                </a:solidFill>
                <a:effectLst/>
                <a:uFillTx/>
                <a:latin typeface="Calibri"/>
                <a:hlinkClick r:id="rId3"/>
              </a:rPr>
              <a:t>ssa.gov</a:t>
            </a:r>
            <a:endParaRPr lang="pl-PL" sz="3100" b="0" u="none" strike="noStrike">
              <a:solidFill>
                <a:srgbClr val="000000"/>
              </a:solidFill>
              <a:effectLst/>
              <a:uFillTx/>
              <a:latin typeface="Arial"/>
            </a:endParaRPr>
          </a:p>
          <a:p>
            <a:pPr marL="800280" lvl="1" indent="-343080" defTabSz="914400">
              <a:lnSpc>
                <a:spcPct val="110000"/>
              </a:lnSpc>
              <a:spcAft>
                <a:spcPts val="601"/>
              </a:spcAft>
              <a:buClr>
                <a:srgbClr val="000000"/>
              </a:buClr>
              <a:buFont typeface="Wingdings" charset="2"/>
              <a:buChar char=""/>
            </a:pPr>
            <a:r>
              <a:rPr lang="pl" sz="3100" b="0" u="none" strike="noStrike">
                <a:solidFill>
                  <a:schemeClr val="dk1"/>
                </a:solidFill>
                <a:effectLst/>
                <a:uFillTx/>
                <a:latin typeface="Calibri"/>
              </a:rPr>
              <a:t>Zadzwoń do Social Security pod numer 1-800-772-1213 (TTY 1-800-325-0778).</a:t>
            </a:r>
            <a:endParaRPr lang="pl-PL" sz="3100" b="0" u="none" strike="noStrike">
              <a:solidFill>
                <a:srgbClr val="000000"/>
              </a:solidFill>
              <a:effectLst/>
              <a:uFillTx/>
              <a:latin typeface="Arial"/>
            </a:endParaRPr>
          </a:p>
          <a:p>
            <a:pPr marL="800280" lvl="1" indent="-343080" defTabSz="914400">
              <a:lnSpc>
                <a:spcPct val="110000"/>
              </a:lnSpc>
              <a:spcAft>
                <a:spcPts val="601"/>
              </a:spcAft>
              <a:buClr>
                <a:srgbClr val="000000"/>
              </a:buClr>
              <a:buFont typeface="Wingdings" charset="2"/>
              <a:buChar char=""/>
            </a:pPr>
            <a:r>
              <a:rPr lang="pl" sz="3100" b="0" u="none" strike="noStrike">
                <a:solidFill>
                  <a:schemeClr val="dk1"/>
                </a:solidFill>
                <a:effectLst/>
                <a:uFillTx/>
                <a:latin typeface="Calibri"/>
              </a:rPr>
              <a:t>Lub odwiedź </a:t>
            </a:r>
            <a:r>
              <a:rPr lang="pl" sz="3100" b="0" u="sng" strike="noStrike">
                <a:solidFill>
                  <a:schemeClr val="dk1"/>
                </a:solidFill>
                <a:effectLst/>
                <a:uFillTx/>
                <a:latin typeface="Calibri"/>
                <a:hlinkClick r:id="rId4"/>
              </a:rPr>
              <a:t>miejscowy urząd Social Security</a:t>
            </a:r>
            <a:endParaRPr lang="pl-PL" sz="3100" b="0" u="none" strike="noStrike">
              <a:solidFill>
                <a:srgbClr val="000000"/>
              </a:solidFill>
              <a:effectLst/>
              <a:uFillTx/>
              <a:latin typeface="Arial"/>
            </a:endParaRPr>
          </a:p>
          <a:p>
            <a:pPr marL="343080" indent="-343080" defTabSz="914400">
              <a:lnSpc>
                <a:spcPct val="90000"/>
              </a:lnSpc>
              <a:spcBef>
                <a:spcPts val="1001"/>
              </a:spcBef>
              <a:spcAft>
                <a:spcPts val="1199"/>
              </a:spcAft>
              <a:buClr>
                <a:srgbClr val="000000"/>
              </a:buClr>
              <a:buFont typeface="Wingdings" charset="2"/>
              <a:buChar char=""/>
            </a:pPr>
            <a:r>
              <a:rPr lang="pl" sz="3100" b="0" u="none" strike="noStrike">
                <a:solidFill>
                  <a:schemeClr val="dk1"/>
                </a:solidFill>
                <a:effectLst/>
                <a:uFillTx/>
                <a:latin typeface="Calibri"/>
              </a:rPr>
              <a:t>Osoby w </a:t>
            </a:r>
            <a:r>
              <a:rPr lang="pl" sz="3100" b="1" u="none" strike="noStrike">
                <a:solidFill>
                  <a:schemeClr val="dk1"/>
                </a:solidFill>
                <a:effectLst/>
                <a:uFillTx/>
                <a:latin typeface="Calibri"/>
              </a:rPr>
              <a:t>wieku poniżej 65 lat i niepełnosprawne</a:t>
            </a:r>
            <a:r>
              <a:rPr lang="pl" sz="3100" b="0" u="none" strike="noStrike">
                <a:solidFill>
                  <a:schemeClr val="dk1"/>
                </a:solidFill>
                <a:effectLst/>
                <a:uFillTx/>
                <a:latin typeface="Calibri"/>
              </a:rPr>
              <a:t> są automatycznie zapisywane do Medicare po otrzymaniu 24 kolejnych miesięcy świadczeń z tytułu niepełnosprawności Social Security (SSDI).</a:t>
            </a:r>
            <a:endParaRPr lang="pl-PL" sz="3100" b="0" u="none" strike="noStrike">
              <a:solidFill>
                <a:srgbClr val="000000"/>
              </a:solidFill>
              <a:effectLst/>
              <a:uFillTx/>
              <a:latin typeface="Arial"/>
            </a:endParaRPr>
          </a:p>
          <a:p>
            <a:pPr defTabSz="914400">
              <a:lnSpc>
                <a:spcPct val="90000"/>
              </a:lnSpc>
              <a:spcBef>
                <a:spcPts val="1001"/>
              </a:spcBef>
              <a:tabLst>
                <a:tab pos="0" algn="l"/>
              </a:tabLst>
            </a:pPr>
            <a:endParaRPr lang="pl-PL" sz="2400" b="0" u="none" strike="noStrike">
              <a:solidFill>
                <a:srgbClr val="000000"/>
              </a:solidFill>
              <a:effectLst/>
              <a:uFillTx/>
              <a:latin typeface="Arial"/>
            </a:endParaRPr>
          </a:p>
        </p:txBody>
      </p:sp>
      <p:sp>
        <p:nvSpPr>
          <p:cNvPr id="8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Rejestracja w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85" name="TextBox 6"/>
          <p:cNvSpPr/>
          <p:nvPr/>
        </p:nvSpPr>
        <p:spPr>
          <a:xfrm>
            <a:off x="887760" y="5444640"/>
            <a:ext cx="9978480" cy="123084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pl-PL" sz="1400" b="0" u="none" strike="noStrike">
              <a:solidFill>
                <a:srgbClr val="000000"/>
              </a:solidFill>
              <a:effectLst/>
              <a:uFillTx/>
              <a:latin typeface="Arial"/>
            </a:endParaRPr>
          </a:p>
          <a:p>
            <a:pPr algn="ctr" defTabSz="914400">
              <a:lnSpc>
                <a:spcPct val="100000"/>
              </a:lnSpc>
            </a:pPr>
            <a:r>
              <a:rPr lang="pl" sz="2200" b="0" u="none" strike="noStrike">
                <a:solidFill>
                  <a:schemeClr val="dk1"/>
                </a:solidFill>
                <a:effectLst/>
                <a:uFillTx/>
                <a:latin typeface="Calibri"/>
              </a:rPr>
              <a:t>Uzyskaj dostęp do spersonalizowanych informacji w dowolnym momencie, rejestrując się na stronie </a:t>
            </a:r>
            <a:r>
              <a:rPr lang="pl" sz="2200" b="1" u="sng" strike="noStrike">
                <a:solidFill>
                  <a:schemeClr val="dk1"/>
                </a:solidFill>
                <a:effectLst/>
                <a:uFillTx/>
                <a:latin typeface="Calibri"/>
                <a:hlinkClick r:id="rId5"/>
              </a:rPr>
              <a:t>Medicare.gov</a:t>
            </a:r>
            <a:r>
              <a:rPr lang="pl" sz="2200" b="0" u="none" strike="noStrike">
                <a:solidFill>
                  <a:schemeClr val="dk1"/>
                </a:solidFill>
                <a:effectLst/>
                <a:uFillTx/>
                <a:latin typeface="Calibri"/>
              </a:rPr>
              <a:t>. </a:t>
            </a:r>
            <a:endParaRPr lang="pl-PL" sz="2200" b="0" u="none" strike="noStrike">
              <a:solidFill>
                <a:srgbClr val="000000"/>
              </a:solidFill>
              <a:effectLst/>
              <a:uFillTx/>
              <a:latin typeface="Arial"/>
            </a:endParaRPr>
          </a:p>
          <a:p>
            <a:pPr defTabSz="914400">
              <a:lnSpc>
                <a:spcPct val="100000"/>
              </a:lnSpc>
            </a:pPr>
            <a:endParaRPr lang="pl-PL" sz="16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9000"/>
    </mc:Choice>
    <mc:Fallback xmlns:p15="http://schemas.microsoft.com/office/powerpoint/2012/main" xmlns="">
      <p:transition spd="slow" advTm="109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1"/>
          <p:cNvSpPr/>
          <p:nvPr/>
        </p:nvSpPr>
        <p:spPr>
          <a:xfrm>
            <a:off x="1945800" y="3524040"/>
            <a:ext cx="6523560" cy="691560"/>
          </a:xfrm>
          <a:prstGeom prst="rect">
            <a:avLst/>
          </a:prstGeom>
          <a:solidFill>
            <a:schemeClr val="accent4">
              <a:lumMod val="20000"/>
              <a:lumOff val="80000"/>
            </a:schemeClr>
          </a:solidFill>
          <a:ln w="38100">
            <a:solidFill>
              <a:srgbClr val="FFC000">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34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Zarys prezentacji</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349" name="Subtitle 2"/>
          <p:cNvSpPr/>
          <p:nvPr/>
        </p:nvSpPr>
        <p:spPr>
          <a:xfrm>
            <a:off x="2073240" y="1766160"/>
            <a:ext cx="728532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9999"/>
          </a:bodyPr>
          <a:lstStyle/>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1: </a:t>
            </a:r>
            <a:r>
              <a:rPr lang="en-US" sz="2600" b="1" u="none" strike="noStrike">
                <a:solidFill>
                  <a:schemeClr val="dk1"/>
                </a:solidFill>
                <a:effectLst/>
                <a:uFillTx/>
                <a:latin typeface="Calibri"/>
              </a:rPr>
              <a:t> </a:t>
            </a:r>
            <a:r>
              <a:rPr lang="pl" sz="2600" b="0" u="none" strike="noStrike">
                <a:solidFill>
                  <a:schemeClr val="dk1"/>
                </a:solidFill>
                <a:effectLst/>
                <a:uFillTx/>
                <a:latin typeface="Calibri"/>
              </a:rPr>
              <a:t>Rejestracja w Medicare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2:</a:t>
            </a:r>
            <a:r>
              <a:rPr lang="en-US" sz="2600" b="0" u="none" strike="noStrike">
                <a:solidFill>
                  <a:schemeClr val="dk1"/>
                </a:solidFill>
                <a:effectLst/>
                <a:uFillTx/>
                <a:latin typeface="Calibri"/>
              </a:rPr>
              <a:t> </a:t>
            </a:r>
            <a:r>
              <a:rPr lang="pl" sz="2600" b="0" u="none" strike="noStrike">
                <a:solidFill>
                  <a:schemeClr val="dk1"/>
                </a:solidFill>
                <a:effectLst/>
                <a:uFillTx/>
                <a:latin typeface="Calibri"/>
              </a:rPr>
              <a:t>Podstawy Medicare; Część A; Część B</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3: </a:t>
            </a:r>
            <a:r>
              <a:rPr lang="pl" sz="2600" b="0" u="none" strike="noStrike">
                <a:solidFill>
                  <a:schemeClr val="dk1"/>
                </a:solidFill>
                <a:effectLst/>
                <a:uFillTx/>
                <a:latin typeface="Calibri"/>
              </a:rPr>
              <a:t>Wybór ubezpieczenia; Original Medicare; 		Ubezpieczenie Medigap</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4: Plany Medicare Advantage (Część C); </a:t>
            </a:r>
            <a:br>
              <a:rPr sz="2600"/>
            </a:br>
            <a:r>
              <a:rPr lang="pl" sz="2600" b="1" u="none" strike="noStrike">
                <a:solidFill>
                  <a:schemeClr val="dk1"/>
                </a:solidFill>
                <a:effectLst/>
                <a:uFillTx/>
                <a:latin typeface="Calibri"/>
              </a:rPr>
              <a:t>	Inne rodzaje zakresów ubezpieczeń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5: </a:t>
            </a:r>
            <a:r>
              <a:rPr lang="en-US" sz="2600" b="1" u="none" strike="noStrike">
                <a:solidFill>
                  <a:schemeClr val="dk1"/>
                </a:solidFill>
                <a:effectLst/>
                <a:uFillTx/>
                <a:latin typeface="Calibri"/>
              </a:rPr>
              <a:t> </a:t>
            </a:r>
            <a:r>
              <a:rPr lang="pl" sz="2600" b="0" u="none" strike="noStrike">
                <a:solidFill>
                  <a:schemeClr val="dk1"/>
                </a:solidFill>
                <a:effectLst/>
                <a:uFillTx/>
                <a:latin typeface="Calibri"/>
              </a:rPr>
              <a:t>Medicare Część D; SeniorCare; </a:t>
            </a:r>
            <a:br>
              <a:rPr sz="2600"/>
            </a:br>
            <a:r>
              <a:rPr lang="pl" sz="2600" b="0" u="none" strike="noStrike">
                <a:solidFill>
                  <a:schemeClr val="dk1"/>
                </a:solidFill>
                <a:effectLst/>
                <a:uFillTx/>
                <a:latin typeface="Calibri"/>
              </a:rPr>
              <a:t>	Coroczny Okres rejestracji otwartej</a:t>
            </a:r>
            <a:endParaRPr lang="pl-PL" sz="2600" b="0" u="none" strike="noStrike">
              <a:solidFill>
                <a:srgbClr val="000000"/>
              </a:solidFill>
              <a:effectLst/>
              <a:uFillTx/>
              <a:latin typeface="Arial"/>
            </a:endParaRPr>
          </a:p>
          <a:p>
            <a:pPr defTabSz="914400">
              <a:lnSpc>
                <a:spcPct val="90000"/>
              </a:lnSpc>
              <a:spcBef>
                <a:spcPts val="1001"/>
              </a:spcBef>
              <a:tabLst>
                <a:tab pos="0" algn="l"/>
              </a:tabLst>
            </a:pPr>
            <a:r>
              <a:rPr lang="pl" sz="2600" b="1" u="none" strike="noStrike">
                <a:solidFill>
                  <a:schemeClr val="dk1"/>
                </a:solidFill>
                <a:effectLst/>
                <a:uFillTx/>
                <a:latin typeface="Calibri"/>
              </a:rPr>
              <a:t>Część 6: </a:t>
            </a:r>
            <a:r>
              <a:rPr lang="pl" sz="2600" b="0" u="none" strike="noStrike">
                <a:solidFill>
                  <a:schemeClr val="dk1"/>
                </a:solidFill>
                <a:effectLst/>
                <a:uFillTx/>
                <a:latin typeface="Calibri"/>
              </a:rPr>
              <a:t>Pomoc dla osób o ograniczonych dochodach; 	Chroń się i zapobiegaj oszustwom; </a:t>
            </a:r>
            <a:br>
              <a:rPr sz="2600"/>
            </a:br>
            <a:r>
              <a:rPr lang="pl" sz="2600" b="0" u="none" strike="noStrike">
                <a:solidFill>
                  <a:schemeClr val="dk1"/>
                </a:solidFill>
                <a:effectLst/>
                <a:uFillTx/>
                <a:latin typeface="Calibri"/>
              </a:rPr>
              <a:t>	Przegląd i zasoby</a:t>
            </a:r>
            <a:endParaRPr lang="pl-PL" sz="2600" b="0" u="none" strike="noStrike">
              <a:solidFill>
                <a:srgbClr val="000000"/>
              </a:solidFill>
              <a:effectLst/>
              <a:uFillTx/>
              <a:latin typeface="Arial"/>
            </a:endParaRPr>
          </a:p>
          <a:p>
            <a:pPr defTabSz="914400">
              <a:lnSpc>
                <a:spcPct val="90000"/>
              </a:lnSpc>
              <a:spcBef>
                <a:spcPts val="1001"/>
              </a:spcBef>
              <a:tabLst>
                <a:tab pos="0" algn="l"/>
              </a:tabLst>
            </a:pPr>
            <a:endParaRPr lang="pl-PL" sz="2800" b="0" u="none" strike="noStrike">
              <a:solidFill>
                <a:srgbClr val="000000"/>
              </a:solidFill>
              <a:effectLst/>
              <a:uFillTx/>
              <a:latin typeface="Arial"/>
            </a:endParaRPr>
          </a:p>
        </p:txBody>
      </p:sp>
      <p:sp>
        <p:nvSpPr>
          <p:cNvPr id="350" name="TextBox 8"/>
          <p:cNvSpPr/>
          <p:nvPr/>
        </p:nvSpPr>
        <p:spPr>
          <a:xfrm>
            <a:off x="8939520" y="5196600"/>
            <a:ext cx="2742840" cy="87696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700" b="0" u="none" strike="noStrike">
                <a:solidFill>
                  <a:schemeClr val="dk1"/>
                </a:solidFill>
                <a:effectLst/>
                <a:uFillTx/>
                <a:latin typeface="Calibri"/>
              </a:rPr>
              <a:t>Więcej szczegółowych informacji można znaleźć w </a:t>
            </a:r>
            <a:r>
              <a:rPr lang="pl" sz="1700" b="0" u="sng" strike="noStrike">
                <a:solidFill>
                  <a:schemeClr val="dk1"/>
                </a:solidFill>
                <a:effectLst/>
                <a:uFillTx/>
                <a:latin typeface="Calibri"/>
                <a:hlinkClick r:id="rId3"/>
              </a:rPr>
              <a:t>Podręczniku Medicare &amp; You</a:t>
            </a:r>
            <a:r>
              <a:rPr lang="pl" sz="1700" b="0" u="none" strike="noStrike">
                <a:solidFill>
                  <a:schemeClr val="dk1"/>
                </a:solidFill>
                <a:effectLst/>
                <a:uFillTx/>
                <a:latin typeface="Calibri"/>
              </a:rPr>
              <a:t>.</a:t>
            </a:r>
            <a:endParaRPr lang="pl-PL" sz="1700" b="0" u="none" strike="noStrike">
              <a:solidFill>
                <a:srgbClr val="000000"/>
              </a:solidFill>
              <a:effectLst/>
              <a:uFillTx/>
              <a:latin typeface="Arial"/>
            </a:endParaRPr>
          </a:p>
        </p:txBody>
      </p:sp>
      <p:sp>
        <p:nvSpPr>
          <p:cNvPr id="351" name="PlaceHolder 1"/>
          <p:cNvSpPr>
            <a:spLocks noGrp="1"/>
          </p:cNvSpPr>
          <p:nvPr>
            <p:ph type="sldNum" idx="7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73629E2-7D45-49DA-A783-01D874526579}" type="slidenum">
              <a:rPr lang="en-US" sz="1200" b="0" u="none" strike="noStrike">
                <a:solidFill>
                  <a:schemeClr val="dk1">
                    <a:tint val="75000"/>
                  </a:schemeClr>
                </a:solidFill>
                <a:effectLst/>
                <a:uFillTx/>
                <a:latin typeface="Calibri"/>
              </a:rPr>
              <a:t>50</a:t>
            </a:fld>
            <a:endParaRPr lang="pl-PL" sz="1200" b="0" u="none" strike="noStrike">
              <a:solidFill>
                <a:srgbClr val="000000"/>
              </a:solidFill>
              <a:effectLst/>
              <a:uFillTx/>
              <a:latin typeface="Times New Roman"/>
            </a:endParaRPr>
          </a:p>
        </p:txBody>
      </p:sp>
      <p:pic>
        <p:nvPicPr>
          <p:cNvPr id="3" name="Picture 2" descr="A close-up of a poster&#10;&#10;AI-generated content may be incorrect.">
            <a:extLst>
              <a:ext uri="{FF2B5EF4-FFF2-40B4-BE49-F238E27FC236}">
                <a16:creationId xmlns:a16="http://schemas.microsoft.com/office/drawing/2014/main" id="{B8DD1788-F29A-9DC1-8A77-B82D629A1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9520" y="1519920"/>
            <a:ext cx="2823464" cy="3656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000"/>
    </mc:Choice>
    <mc:Fallback xmlns:p15="http://schemas.microsoft.com/office/powerpoint/2012/main" xmlns="">
      <p:transition spd="slow" advTm="24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Witamy w Medicare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354" name="PlaceHolder 1"/>
          <p:cNvSpPr>
            <a:spLocks noGrp="1"/>
          </p:cNvSpPr>
          <p:nvPr>
            <p:ph type="sldNum" idx="7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3972922D-2842-4546-89C2-1697B1DB0ED8}" type="slidenum">
              <a:rPr lang="en-US" sz="1200" b="0" u="none" strike="noStrike">
                <a:solidFill>
                  <a:schemeClr val="dk1">
                    <a:tint val="75000"/>
                  </a:schemeClr>
                </a:solidFill>
                <a:effectLst/>
                <a:uFillTx/>
                <a:latin typeface="Calibri"/>
              </a:rPr>
              <a:t>51</a:t>
            </a:fld>
            <a:endParaRPr lang="pl-PL" sz="1200" b="0" u="none" strike="noStrike">
              <a:solidFill>
                <a:srgbClr val="000000"/>
              </a:solidFill>
              <a:effectLst/>
              <a:uFillTx/>
              <a:latin typeface="Times New Roman"/>
            </a:endParaRPr>
          </a:p>
        </p:txBody>
      </p:sp>
      <p:sp>
        <p:nvSpPr>
          <p:cNvPr id="355" name="Subtitle 2"/>
          <p:cNvSpPr/>
          <p:nvPr/>
        </p:nvSpPr>
        <p:spPr>
          <a:xfrm>
            <a:off x="3043440" y="2016360"/>
            <a:ext cx="8111880" cy="141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25000" lnSpcReduction="20000"/>
          </a:bodyPr>
          <a:lstStyle/>
          <a:p>
            <a:pPr defTabSz="914400">
              <a:lnSpc>
                <a:spcPct val="90000"/>
              </a:lnSpc>
              <a:spcBef>
                <a:spcPts val="1001"/>
              </a:spcBef>
              <a:spcAft>
                <a:spcPts val="1800"/>
              </a:spcAft>
              <a:tabLst>
                <a:tab pos="0" algn="l"/>
              </a:tabLst>
            </a:pPr>
            <a:r>
              <a:rPr lang="pl" sz="21600" b="1" u="none" strike="noStrike">
                <a:solidFill>
                  <a:schemeClr val="dk1"/>
                </a:solidFill>
                <a:effectLst/>
                <a:uFillTx/>
                <a:latin typeface="Calibri"/>
              </a:rPr>
              <a:t>Część 4</a:t>
            </a:r>
            <a:endParaRPr lang="pl-PL" sz="216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Plany Medicare Advantage (Część C)</a:t>
            </a:r>
            <a:endParaRPr lang="pl-PL" sz="160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Inne rodzaje zakresów ubezpieczeń</a:t>
            </a:r>
            <a:endParaRPr lang="pl-PL" sz="16000" b="0" u="none" strike="noStrike">
              <a:solidFill>
                <a:srgbClr val="000000"/>
              </a:solidFill>
              <a:effectLst/>
              <a:uFillTx/>
              <a:latin typeface="Arial"/>
            </a:endParaRPr>
          </a:p>
        </p:txBody>
      </p:sp>
      <p:pic>
        <p:nvPicPr>
          <p:cNvPr id="356" name="Picture 7"/>
          <p:cNvPicPr/>
          <p:nvPr/>
        </p:nvPicPr>
        <p:blipFill>
          <a:blip r:embed="rId3"/>
          <a:stretch/>
        </p:blipFill>
        <p:spPr>
          <a:xfrm>
            <a:off x="443880" y="5409000"/>
            <a:ext cx="3015720" cy="9468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p15="http://schemas.microsoft.com/office/powerpoint/2012/main" xmlns="">
      <p:transition spd="slow" advTm="1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Wybór zakresu ubezpieczenia</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358" name="Group 4"/>
          <p:cNvGrpSpPr/>
          <p:nvPr/>
        </p:nvGrpSpPr>
        <p:grpSpPr>
          <a:xfrm>
            <a:off x="1541880" y="1395360"/>
            <a:ext cx="9810000" cy="4673160"/>
            <a:chOff x="1541880" y="1395360"/>
            <a:chExt cx="9810000" cy="4673160"/>
          </a:xfrm>
        </p:grpSpPr>
        <p:grpSp>
          <p:nvGrpSpPr>
            <p:cNvPr id="359" name="Group 9"/>
            <p:cNvGrpSpPr/>
            <p:nvPr/>
          </p:nvGrpSpPr>
          <p:grpSpPr>
            <a:xfrm>
              <a:off x="2627640" y="3098520"/>
              <a:ext cx="1685880" cy="895320"/>
              <a:chOff x="2627640" y="3098520"/>
              <a:chExt cx="1685880" cy="895320"/>
            </a:xfrm>
          </p:grpSpPr>
          <p:cxnSp>
            <p:nvCxnSpPr>
              <p:cNvPr id="360" name="Straight Arrow Connector 23"/>
              <p:cNvCxnSpPr/>
              <p:nvPr/>
            </p:nvCxnSpPr>
            <p:spPr>
              <a:xfrm flipH="1">
                <a:off x="2627640" y="3536640"/>
                <a:ext cx="810000" cy="457560"/>
              </a:xfrm>
              <a:prstGeom prst="straightConnector1">
                <a:avLst/>
              </a:prstGeom>
              <a:ln w="50800">
                <a:solidFill>
                  <a:srgbClr val="4472C4"/>
                </a:solidFill>
                <a:tailEnd type="arrow" w="med" len="med"/>
              </a:ln>
            </p:spPr>
          </p:cxnSp>
          <p:cxnSp>
            <p:nvCxnSpPr>
              <p:cNvPr id="361" name="Straight Arrow Connector 24"/>
              <p:cNvCxnSpPr/>
              <p:nvPr/>
            </p:nvCxnSpPr>
            <p:spPr>
              <a:xfrm>
                <a:off x="3437280" y="3536640"/>
                <a:ext cx="876600" cy="457560"/>
              </a:xfrm>
              <a:prstGeom prst="straightConnector1">
                <a:avLst/>
              </a:prstGeom>
              <a:ln w="50800">
                <a:solidFill>
                  <a:srgbClr val="4472C4"/>
                </a:solidFill>
                <a:tailEnd type="arrow" w="med" len="med"/>
              </a:ln>
            </p:spPr>
          </p:cxnSp>
          <p:cxnSp>
            <p:nvCxnSpPr>
              <p:cNvPr id="362" name="Straight Connector 25"/>
              <p:cNvCxnSpPr/>
              <p:nvPr/>
            </p:nvCxnSpPr>
            <p:spPr>
              <a:xfrm>
                <a:off x="3437280" y="3098520"/>
                <a:ext cx="1800" cy="438480"/>
              </a:xfrm>
              <a:prstGeom prst="straightConnector1">
                <a:avLst/>
              </a:prstGeom>
              <a:ln w="50800">
                <a:solidFill>
                  <a:srgbClr val="4472C4"/>
                </a:solidFill>
              </a:ln>
            </p:spPr>
          </p:cxnSp>
        </p:grpSp>
        <p:sp>
          <p:nvSpPr>
            <p:cNvPr id="363" name="TextBox 20"/>
            <p:cNvSpPr/>
            <p:nvPr/>
          </p:nvSpPr>
          <p:spPr>
            <a:xfrm>
              <a:off x="1702800" y="1539360"/>
              <a:ext cx="321156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800" b="1" u="none" strike="noStrike">
                  <a:solidFill>
                    <a:srgbClr val="000000"/>
                  </a:solidFill>
                  <a:effectLst/>
                  <a:uFillTx/>
                  <a:latin typeface="Arial"/>
                </a:rPr>
                <a:t>Original Medicare</a:t>
              </a:r>
              <a:endParaRPr lang="pl-PL" sz="2800" b="0" u="none" strike="noStrike">
                <a:solidFill>
                  <a:srgbClr val="000000"/>
                </a:solidFill>
                <a:effectLst/>
                <a:uFillTx/>
                <a:latin typeface="Arial"/>
              </a:endParaRPr>
            </a:p>
          </p:txBody>
        </p:sp>
        <p:sp>
          <p:nvSpPr>
            <p:cNvPr id="364" name="Rectangle 9" descr="Hospital Insurance" title="Part A"/>
            <p:cNvSpPr/>
            <p:nvPr/>
          </p:nvSpPr>
          <p:spPr>
            <a:xfrm>
              <a:off x="1960920" y="2468520"/>
              <a:ext cx="1333080" cy="107748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Ubezpieczenie szpitalne</a:t>
              </a:r>
              <a:endParaRPr lang="pl-PL" sz="1800" b="0" u="none" strike="noStrike">
                <a:solidFill>
                  <a:srgbClr val="000000"/>
                </a:solidFill>
                <a:effectLst/>
                <a:uFillTx/>
                <a:latin typeface="Arial"/>
              </a:endParaRPr>
            </a:p>
          </p:txBody>
        </p:sp>
        <p:sp>
          <p:nvSpPr>
            <p:cNvPr id="365" name="Rectangle 10" descr="Medical Insurance" title="Part B"/>
            <p:cNvSpPr/>
            <p:nvPr/>
          </p:nvSpPr>
          <p:spPr>
            <a:xfrm>
              <a:off x="3597840" y="2489040"/>
              <a:ext cx="1296720" cy="106812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B</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Ubezpieczenie medyczne</a:t>
              </a:r>
              <a:endParaRPr lang="pl-PL" sz="1800" b="0" u="none" strike="noStrike">
                <a:solidFill>
                  <a:srgbClr val="000000"/>
                </a:solidFill>
                <a:effectLst/>
                <a:uFillTx/>
                <a:latin typeface="Arial"/>
              </a:endParaRPr>
            </a:p>
          </p:txBody>
        </p:sp>
        <p:sp>
          <p:nvSpPr>
            <p:cNvPr id="366" name="TextBox 3"/>
            <p:cNvSpPr/>
            <p:nvPr/>
          </p:nvSpPr>
          <p:spPr>
            <a:xfrm>
              <a:off x="2776320" y="3933360"/>
              <a:ext cx="133128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1800" b="1" u="none" strike="noStrike">
                  <a:solidFill>
                    <a:srgbClr val="000000"/>
                  </a:solidFill>
                  <a:effectLst/>
                  <a:uFillTx/>
                  <a:latin typeface="Arial"/>
                </a:rPr>
                <a:t>Można dodać</a:t>
              </a:r>
              <a:endParaRPr lang="pl-PL" sz="1800" b="0" u="none" strike="noStrike">
                <a:solidFill>
                  <a:srgbClr val="000000"/>
                </a:solidFill>
                <a:effectLst/>
                <a:uFillTx/>
                <a:latin typeface="Arial"/>
              </a:endParaRPr>
            </a:p>
          </p:txBody>
        </p:sp>
        <p:sp>
          <p:nvSpPr>
            <p:cNvPr id="367" name="Rectangle 12" descr="Precription Drug Coverage" title="Part D"/>
            <p:cNvSpPr/>
            <p:nvPr/>
          </p:nvSpPr>
          <p:spPr>
            <a:xfrm>
              <a:off x="3850200" y="4267080"/>
              <a:ext cx="1875960" cy="180144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000" b="1" u="none" strike="noStrike">
                  <a:solidFill>
                    <a:srgbClr val="000000"/>
                  </a:solidFill>
                  <a:effectLst/>
                  <a:uFillTx/>
                  <a:latin typeface="Calibri"/>
                </a:rPr>
                <a:t>Część D</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rgbClr val="000000"/>
                  </a:solidFill>
                  <a:effectLst/>
                  <a:uFillTx/>
                  <a:latin typeface="Calibri"/>
                </a:rPr>
                <a:t>Pokrycie kosztów leków na receptę</a:t>
              </a:r>
              <a:endParaRPr lang="pl-PL" sz="2000" b="0" u="none" strike="noStrike">
                <a:solidFill>
                  <a:srgbClr val="000000"/>
                </a:solidFill>
                <a:effectLst/>
                <a:uFillTx/>
                <a:latin typeface="Arial"/>
              </a:endParaRPr>
            </a:p>
          </p:txBody>
        </p:sp>
        <p:sp>
          <p:nvSpPr>
            <p:cNvPr id="368" name="Rectangle 13" descr="Also known as Medigap policy" title="Medicare Supplement Insurance"/>
            <p:cNvSpPr/>
            <p:nvPr/>
          </p:nvSpPr>
          <p:spPr>
            <a:xfrm>
              <a:off x="1541880" y="4303800"/>
              <a:ext cx="1810800" cy="1734840"/>
            </a:xfrm>
            <a:prstGeom prst="rect">
              <a:avLst/>
            </a:prstGeom>
            <a:solidFill>
              <a:schemeClr val="accent1">
                <a:lumMod val="75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000" b="1" u="none" strike="noStrike">
                  <a:solidFill>
                    <a:srgbClr val="FFFFFF"/>
                  </a:solidFill>
                  <a:effectLst/>
                  <a:uFillTx/>
                  <a:latin typeface="Calibri"/>
                </a:rPr>
                <a:t>Polisa Ubezpieczeniowa Medicare Supplement (Medigap)</a:t>
              </a:r>
              <a:endParaRPr lang="pl-PL" sz="2000" b="0" u="none" strike="noStrike">
                <a:solidFill>
                  <a:srgbClr val="FFFFFF"/>
                </a:solidFill>
                <a:effectLst/>
                <a:uFillTx/>
                <a:latin typeface="Arial"/>
              </a:endParaRPr>
            </a:p>
          </p:txBody>
        </p:sp>
        <p:sp>
          <p:nvSpPr>
            <p:cNvPr id="369" name="TextBox 2"/>
            <p:cNvSpPr/>
            <p:nvPr/>
          </p:nvSpPr>
          <p:spPr>
            <a:xfrm>
              <a:off x="5414040" y="1965240"/>
              <a:ext cx="84276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800" b="1" u="none" strike="noStrike">
                  <a:solidFill>
                    <a:srgbClr val="000000"/>
                  </a:solidFill>
                  <a:effectLst/>
                  <a:uFillTx/>
                  <a:latin typeface="Arial"/>
                </a:rPr>
                <a:t>lub</a:t>
              </a:r>
              <a:endParaRPr lang="pl-PL" sz="2800" b="0" u="none" strike="noStrike">
                <a:solidFill>
                  <a:srgbClr val="000000"/>
                </a:solidFill>
                <a:effectLst/>
                <a:uFillTx/>
                <a:latin typeface="Arial"/>
              </a:endParaRPr>
            </a:p>
          </p:txBody>
        </p:sp>
        <p:sp>
          <p:nvSpPr>
            <p:cNvPr id="370" name="TextBox 23"/>
            <p:cNvSpPr/>
            <p:nvPr/>
          </p:nvSpPr>
          <p:spPr>
            <a:xfrm>
              <a:off x="6417360" y="1554120"/>
              <a:ext cx="4934520" cy="55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400" b="1" u="none" strike="noStrike">
                  <a:solidFill>
                    <a:srgbClr val="000000"/>
                  </a:solidFill>
                  <a:effectLst/>
                  <a:uFillTx/>
                  <a:latin typeface="Arial"/>
                </a:rPr>
                <a:t> </a:t>
              </a:r>
              <a:r>
                <a:rPr lang="pl" sz="3000" b="1" u="none" strike="noStrike">
                  <a:solidFill>
                    <a:srgbClr val="000000"/>
                  </a:solidFill>
                  <a:effectLst/>
                  <a:uFillTx/>
                  <a:latin typeface="Arial"/>
                </a:rPr>
                <a:t>Plan Medicare Advantage</a:t>
              </a:r>
              <a:endParaRPr lang="pl-PL" sz="3000" b="0" u="none" strike="noStrike">
                <a:solidFill>
                  <a:srgbClr val="000000"/>
                </a:solidFill>
                <a:effectLst/>
                <a:uFillTx/>
                <a:latin typeface="Arial"/>
              </a:endParaRPr>
            </a:p>
          </p:txBody>
        </p:sp>
        <p:sp>
          <p:nvSpPr>
            <p:cNvPr id="371" name="Rectangle 16" descr="Combines Part A, B and usually D" title="Part C"/>
            <p:cNvSpPr/>
            <p:nvPr/>
          </p:nvSpPr>
          <p:spPr>
            <a:xfrm>
              <a:off x="7009200" y="2468520"/>
              <a:ext cx="2666520" cy="98856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000" b="1" u="none" strike="noStrike">
                  <a:solidFill>
                    <a:srgbClr val="000000"/>
                  </a:solidFill>
                  <a:effectLst/>
                  <a:uFillTx/>
                  <a:latin typeface="Calibri"/>
                </a:rPr>
                <a:t>Część C</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rgbClr val="000000"/>
                  </a:solidFill>
                  <a:effectLst/>
                  <a:uFillTx/>
                  <a:latin typeface="Calibri"/>
                </a:rPr>
                <a:t>Łączy Część A i Część B</a:t>
              </a:r>
              <a:endParaRPr lang="pl-PL" sz="2000" b="0" u="none" strike="noStrike">
                <a:solidFill>
                  <a:srgbClr val="000000"/>
                </a:solidFill>
                <a:effectLst/>
                <a:uFillTx/>
                <a:latin typeface="Arial"/>
              </a:endParaRPr>
            </a:p>
          </p:txBody>
        </p:sp>
        <p:sp>
          <p:nvSpPr>
            <p:cNvPr id="372" name="TextBox 22"/>
            <p:cNvSpPr/>
            <p:nvPr/>
          </p:nvSpPr>
          <p:spPr>
            <a:xfrm>
              <a:off x="6651360" y="3564000"/>
              <a:ext cx="334404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rgbClr val="000000"/>
                  </a:solidFill>
                  <a:effectLst/>
                  <a:uFillTx/>
                  <a:latin typeface="Arial"/>
                </a:rPr>
                <a:t>Może obejmować lub można dodać</a:t>
              </a:r>
              <a:endParaRPr lang="pl-PL" sz="1800" b="0" u="none" strike="noStrike">
                <a:solidFill>
                  <a:srgbClr val="000000"/>
                </a:solidFill>
                <a:effectLst/>
                <a:uFillTx/>
                <a:latin typeface="Arial"/>
              </a:endParaRPr>
            </a:p>
          </p:txBody>
        </p:sp>
        <p:sp>
          <p:nvSpPr>
            <p:cNvPr id="373" name="Rectangle 18" descr="Prescription Drug coverage. Most Part C plans cover prescription drugs." title="Prescription Drug coverage"/>
            <p:cNvSpPr/>
            <p:nvPr/>
          </p:nvSpPr>
          <p:spPr>
            <a:xfrm>
              <a:off x="6590160" y="3909960"/>
              <a:ext cx="3504960" cy="213480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D</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Pokrycie kosztów leków na receptę</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(Większość planów Części C obejmuje leki na receptę. Do </a:t>
              </a:r>
              <a:r>
                <a:rPr lang="pl" sz="1800" b="1" u="none" strike="noStrike">
                  <a:solidFill>
                    <a:srgbClr val="000000"/>
                  </a:solidFill>
                  <a:effectLst/>
                  <a:uFillTx/>
                  <a:latin typeface="Calibri"/>
                </a:rPr>
                <a:t>niektórych</a:t>
              </a:r>
              <a:r>
                <a:rPr lang="pl" sz="1800" b="0" u="none" strike="noStrike">
                  <a:solidFill>
                    <a:srgbClr val="000000"/>
                  </a:solidFill>
                  <a:effectLst/>
                  <a:uFillTx/>
                  <a:latin typeface="Calibri"/>
                </a:rPr>
                <a:t> rodzajów planów można dodać pokrycie kosztów leków, jeśli </a:t>
              </a:r>
              <a:r>
                <a:rPr lang="pl" sz="1800" b="0" i="1" u="none" strike="noStrike">
                  <a:solidFill>
                    <a:srgbClr val="000000"/>
                  </a:solidFill>
                  <a:effectLst/>
                  <a:uFillTx/>
                  <a:latin typeface="Calibri"/>
                </a:rPr>
                <a:t>nie</a:t>
              </a:r>
              <a:r>
                <a:rPr lang="pl" sz="1800" b="0" u="none" strike="noStrike">
                  <a:solidFill>
                    <a:srgbClr val="000000"/>
                  </a:solidFill>
                  <a:effectLst/>
                  <a:uFillTx/>
                  <a:latin typeface="Calibri"/>
                </a:rPr>
                <a:t> są one jeszcze uwzględnione).</a:t>
              </a:r>
              <a:endParaRPr lang="pl-PL" sz="1800" b="0" u="none" strike="noStrike">
                <a:solidFill>
                  <a:srgbClr val="000000"/>
                </a:solidFill>
                <a:effectLst/>
                <a:uFillTx/>
                <a:latin typeface="Arial"/>
              </a:endParaRPr>
            </a:p>
          </p:txBody>
        </p:sp>
        <p:grpSp>
          <p:nvGrpSpPr>
            <p:cNvPr id="374" name="Group 47"/>
            <p:cNvGrpSpPr/>
            <p:nvPr/>
          </p:nvGrpSpPr>
          <p:grpSpPr>
            <a:xfrm>
              <a:off x="5070600" y="1395360"/>
              <a:ext cx="1685880" cy="895320"/>
              <a:chOff x="5070600" y="1395360"/>
              <a:chExt cx="1685880" cy="895320"/>
            </a:xfrm>
          </p:grpSpPr>
          <p:cxnSp>
            <p:nvCxnSpPr>
              <p:cNvPr id="375" name="Straight Arrow Connector 20"/>
              <p:cNvCxnSpPr/>
              <p:nvPr/>
            </p:nvCxnSpPr>
            <p:spPr>
              <a:xfrm flipH="1">
                <a:off x="5070600" y="1833480"/>
                <a:ext cx="810000" cy="457560"/>
              </a:xfrm>
              <a:prstGeom prst="straightConnector1">
                <a:avLst/>
              </a:prstGeom>
              <a:ln w="50800">
                <a:solidFill>
                  <a:srgbClr val="4472C4"/>
                </a:solidFill>
                <a:tailEnd type="arrow" w="med" len="med"/>
              </a:ln>
            </p:spPr>
          </p:cxnSp>
          <p:cxnSp>
            <p:nvCxnSpPr>
              <p:cNvPr id="376" name="Straight Arrow Connector 21"/>
              <p:cNvCxnSpPr/>
              <p:nvPr/>
            </p:nvCxnSpPr>
            <p:spPr>
              <a:xfrm>
                <a:off x="5880240" y="1833480"/>
                <a:ext cx="876600" cy="457560"/>
              </a:xfrm>
              <a:prstGeom prst="straightConnector1">
                <a:avLst/>
              </a:prstGeom>
              <a:ln w="50800">
                <a:solidFill>
                  <a:srgbClr val="4472C4"/>
                </a:solidFill>
                <a:tailEnd type="arrow" w="med" len="med"/>
              </a:ln>
            </p:spPr>
          </p:cxnSp>
          <p:cxnSp>
            <p:nvCxnSpPr>
              <p:cNvPr id="377" name="Straight Connector 22"/>
              <p:cNvCxnSpPr/>
              <p:nvPr/>
            </p:nvCxnSpPr>
            <p:spPr>
              <a:xfrm>
                <a:off x="5880240" y="1395360"/>
                <a:ext cx="2160" cy="438480"/>
              </a:xfrm>
              <a:prstGeom prst="straightConnector1">
                <a:avLst/>
              </a:prstGeom>
              <a:ln w="50800">
                <a:solidFill>
                  <a:srgbClr val="4472C4"/>
                </a:solidFill>
              </a:ln>
            </p:spPr>
          </p:cxnSp>
        </p:grpSp>
      </p:grpSp>
      <p:sp>
        <p:nvSpPr>
          <p:cNvPr id="378" name="Rectangle: Rounded Corners 1"/>
          <p:cNvSpPr/>
          <p:nvPr/>
        </p:nvSpPr>
        <p:spPr>
          <a:xfrm>
            <a:off x="6415560" y="1485000"/>
            <a:ext cx="4934520" cy="695520"/>
          </a:xfrm>
          <a:prstGeom prst="roundRect">
            <a:avLst>
              <a:gd name="adj" fmla="val 16667"/>
            </a:avLst>
          </a:prstGeom>
          <a:noFill/>
          <a:ln w="9525">
            <a:solidFill>
              <a:srgbClr val="325490"/>
            </a:solidFill>
          </a:ln>
          <a:effectLst>
            <a:glow rad="228600">
              <a:srgbClr val="1465F4">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379" name="PlaceHolder 1"/>
          <p:cNvSpPr>
            <a:spLocks noGrp="1"/>
          </p:cNvSpPr>
          <p:nvPr>
            <p:ph type="sldNum" idx="7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DFF8EE89-3ACF-45E4-80B6-955BE8AF04CC}" type="slidenum">
              <a:rPr lang="en-US" sz="1200" b="0" u="none" strike="noStrike">
                <a:solidFill>
                  <a:schemeClr val="dk1">
                    <a:tint val="75000"/>
                  </a:schemeClr>
                </a:solidFill>
                <a:effectLst/>
                <a:uFillTx/>
                <a:latin typeface="Calibri"/>
              </a:rPr>
              <a:t>52</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2000"/>
    </mc:Choice>
    <mc:Fallback xmlns:p15="http://schemas.microsoft.com/office/powerpoint/2012/main" xmlns="">
      <p:transition spd="slow" advTm="12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laceHolder 1"/>
          <p:cNvSpPr>
            <a:spLocks noGrp="1"/>
          </p:cNvSpPr>
          <p:nvPr>
            <p:ph type="sldNum" idx="7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1FFE4DE4-B485-4B71-B8D6-0D27F2F6DF6B}" type="slidenum">
              <a:rPr lang="en-US" sz="1200" b="0" u="none" strike="noStrike">
                <a:solidFill>
                  <a:schemeClr val="dk1">
                    <a:tint val="75000"/>
                  </a:schemeClr>
                </a:solidFill>
                <a:effectLst/>
                <a:uFillTx/>
                <a:latin typeface="Calibri"/>
              </a:rPr>
              <a:t>53</a:t>
            </a:fld>
            <a:endParaRPr lang="pl-PL" sz="1200" b="0" u="none" strike="noStrike">
              <a:solidFill>
                <a:srgbClr val="000000"/>
              </a:solidFill>
              <a:effectLst/>
              <a:uFillTx/>
              <a:latin typeface="Times New Roman"/>
            </a:endParaRPr>
          </a:p>
        </p:txBody>
      </p:sp>
      <p:sp>
        <p:nvSpPr>
          <p:cNvPr id="38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Plany Medicare Advantage (Część C)</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382" name="Group 9"/>
          <p:cNvGrpSpPr/>
          <p:nvPr/>
        </p:nvGrpSpPr>
        <p:grpSpPr>
          <a:xfrm>
            <a:off x="131040" y="1608120"/>
            <a:ext cx="3218760" cy="3708360"/>
            <a:chOff x="131040" y="1608120"/>
            <a:chExt cx="3218760" cy="3708360"/>
          </a:xfrm>
        </p:grpSpPr>
        <p:grpSp>
          <p:nvGrpSpPr>
            <p:cNvPr id="383" name="Group 10"/>
            <p:cNvGrpSpPr/>
            <p:nvPr/>
          </p:nvGrpSpPr>
          <p:grpSpPr>
            <a:xfrm>
              <a:off x="131040" y="2087280"/>
              <a:ext cx="3218760" cy="3229200"/>
              <a:chOff x="131040" y="2087280"/>
              <a:chExt cx="3218760" cy="3229200"/>
            </a:xfrm>
          </p:grpSpPr>
          <p:pic>
            <p:nvPicPr>
              <p:cNvPr id="384" name="Picture 13"/>
              <p:cNvPicPr/>
              <p:nvPr/>
            </p:nvPicPr>
            <p:blipFill>
              <a:blip r:embed="rId3"/>
              <a:stretch/>
            </p:blipFill>
            <p:spPr>
              <a:xfrm>
                <a:off x="450000" y="2144160"/>
                <a:ext cx="860040" cy="473760"/>
              </a:xfrm>
              <a:prstGeom prst="rect">
                <a:avLst/>
              </a:prstGeom>
              <a:noFill/>
              <a:ln w="0">
                <a:noFill/>
              </a:ln>
            </p:spPr>
          </p:pic>
          <p:pic>
            <p:nvPicPr>
              <p:cNvPr id="385" name="Picture 14"/>
              <p:cNvPicPr/>
              <p:nvPr/>
            </p:nvPicPr>
            <p:blipFill>
              <a:blip r:embed="rId4"/>
              <a:stretch/>
            </p:blipFill>
            <p:spPr>
              <a:xfrm>
                <a:off x="1551240" y="3836880"/>
                <a:ext cx="611280" cy="420840"/>
              </a:xfrm>
              <a:prstGeom prst="rect">
                <a:avLst/>
              </a:prstGeom>
              <a:noFill/>
              <a:ln w="0">
                <a:noFill/>
              </a:ln>
            </p:spPr>
          </p:pic>
          <p:pic>
            <p:nvPicPr>
              <p:cNvPr id="386" name="Picture 15"/>
              <p:cNvPicPr/>
              <p:nvPr/>
            </p:nvPicPr>
            <p:blipFill>
              <a:blip r:embed="rId5"/>
              <a:stretch/>
            </p:blipFill>
            <p:spPr>
              <a:xfrm>
                <a:off x="2386800" y="2087280"/>
                <a:ext cx="632160" cy="555480"/>
              </a:xfrm>
              <a:prstGeom prst="rect">
                <a:avLst/>
              </a:prstGeom>
              <a:noFill/>
              <a:ln w="0">
                <a:noFill/>
              </a:ln>
            </p:spPr>
          </p:pic>
          <p:sp>
            <p:nvSpPr>
              <p:cNvPr id="387" name="TextBox 16"/>
              <p:cNvSpPr/>
              <p:nvPr/>
            </p:nvSpPr>
            <p:spPr>
              <a:xfrm>
                <a:off x="131040" y="2617920"/>
                <a:ext cx="1445760" cy="129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A</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szpitalne</a:t>
                </a:r>
                <a:endParaRPr lang="pl-PL" sz="2000" b="0" u="none" strike="noStrike">
                  <a:solidFill>
                    <a:srgbClr val="000000"/>
                  </a:solidFill>
                  <a:effectLst/>
                  <a:uFillTx/>
                  <a:latin typeface="Arial"/>
                </a:endParaRPr>
              </a:p>
              <a:p>
                <a:pPr algn="ctr" defTabSz="685800">
                  <a:lnSpc>
                    <a:spcPct val="100000"/>
                  </a:lnSpc>
                  <a:tabLst>
                    <a:tab pos="0" algn="l"/>
                  </a:tabLst>
                </a:pPr>
                <a:endParaRPr lang="pl-PL" sz="1800" b="0" u="none" strike="noStrike">
                  <a:solidFill>
                    <a:srgbClr val="000000"/>
                  </a:solidFill>
                  <a:effectLst/>
                  <a:uFillTx/>
                  <a:latin typeface="Arial"/>
                </a:endParaRPr>
              </a:p>
            </p:txBody>
          </p:sp>
          <p:sp>
            <p:nvSpPr>
              <p:cNvPr id="388" name="TextBox 17"/>
              <p:cNvSpPr/>
              <p:nvPr/>
            </p:nvSpPr>
            <p:spPr>
              <a:xfrm>
                <a:off x="2032560" y="2703240"/>
                <a:ext cx="131724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B</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medyczne</a:t>
                </a:r>
                <a:endParaRPr lang="pl-PL" sz="2000" b="0" u="none" strike="noStrike">
                  <a:solidFill>
                    <a:srgbClr val="000000"/>
                  </a:solidFill>
                  <a:effectLst/>
                  <a:uFillTx/>
                  <a:latin typeface="Arial"/>
                </a:endParaRPr>
              </a:p>
            </p:txBody>
          </p:sp>
          <p:sp>
            <p:nvSpPr>
              <p:cNvPr id="389" name="TextBox 18"/>
              <p:cNvSpPr/>
              <p:nvPr/>
            </p:nvSpPr>
            <p:spPr>
              <a:xfrm>
                <a:off x="504360" y="4301280"/>
                <a:ext cx="257832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Większość z nich obejmuje Część D</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Pokrycie kosztów leków na receptę Medicare</a:t>
                </a:r>
                <a:endParaRPr lang="pl-PL" sz="2000" b="0" u="none" strike="noStrike">
                  <a:solidFill>
                    <a:srgbClr val="000000"/>
                  </a:solidFill>
                  <a:effectLst/>
                  <a:uFillTx/>
                  <a:latin typeface="Arial"/>
                </a:endParaRPr>
              </a:p>
            </p:txBody>
          </p:sp>
          <p:sp>
            <p:nvSpPr>
              <p:cNvPr id="390" name="Plus 28"/>
              <p:cNvSpPr/>
              <p:nvPr/>
            </p:nvSpPr>
            <p:spPr>
              <a:xfrm>
                <a:off x="1694880" y="3403080"/>
                <a:ext cx="22392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7560" rIns="90000" bIns="756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grpSp>
        <p:sp>
          <p:nvSpPr>
            <p:cNvPr id="391" name="Plus 15" title="and sign"/>
            <p:cNvSpPr/>
            <p:nvPr/>
          </p:nvSpPr>
          <p:spPr>
            <a:xfrm>
              <a:off x="1698120" y="2437920"/>
              <a:ext cx="21816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6120" rIns="90000" bIns="612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sp>
          <p:nvSpPr>
            <p:cNvPr id="392" name="TextBox 12"/>
            <p:cNvSpPr/>
            <p:nvPr/>
          </p:nvSpPr>
          <p:spPr>
            <a:xfrm>
              <a:off x="1006200" y="1608120"/>
              <a:ext cx="160128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685800">
                <a:lnSpc>
                  <a:spcPct val="100000"/>
                </a:lnSpc>
                <a:tabLst>
                  <a:tab pos="0" algn="l"/>
                </a:tabLst>
              </a:pPr>
              <a:r>
                <a:rPr lang="pl" sz="1800" b="1" u="none" strike="noStrike">
                  <a:solidFill>
                    <a:srgbClr val="1F497D"/>
                  </a:solidFill>
                  <a:effectLst/>
                  <a:uFillTx/>
                  <a:latin typeface="Calibri"/>
                </a:rPr>
                <a:t>Część C obejmuje</a:t>
              </a:r>
              <a:endParaRPr lang="pl-PL" sz="1800" b="0" u="none" strike="noStrike">
                <a:solidFill>
                  <a:srgbClr val="000000"/>
                </a:solidFill>
                <a:effectLst/>
                <a:uFillTx/>
                <a:latin typeface="Arial"/>
              </a:endParaRPr>
            </a:p>
            <a:p>
              <a:pPr algn="ctr" defTabSz="685800">
                <a:lnSpc>
                  <a:spcPct val="100000"/>
                </a:lnSpc>
                <a:tabLst>
                  <a:tab pos="0" algn="l"/>
                </a:tabLst>
              </a:pPr>
              <a:endParaRPr lang="pl-PL" sz="1350" b="0" u="none" strike="noStrike">
                <a:solidFill>
                  <a:srgbClr val="000000"/>
                </a:solidFill>
                <a:effectLst/>
                <a:uFillTx/>
                <a:latin typeface="Arial"/>
              </a:endParaRPr>
            </a:p>
          </p:txBody>
        </p:sp>
      </p:grpSp>
      <p:sp>
        <p:nvSpPr>
          <p:cNvPr id="393" name="Rectangle 1"/>
          <p:cNvSpPr/>
          <p:nvPr/>
        </p:nvSpPr>
        <p:spPr>
          <a:xfrm>
            <a:off x="3988440" y="1731600"/>
            <a:ext cx="7325280" cy="400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4200" indent="-214200" defTabSz="514440">
              <a:lnSpc>
                <a:spcPct val="100000"/>
              </a:lnSpc>
              <a:spcBef>
                <a:spcPts val="601"/>
              </a:spcBef>
              <a:spcAft>
                <a:spcPts val="1199"/>
              </a:spcAft>
              <a:buClr>
                <a:srgbClr val="000000"/>
              </a:buClr>
              <a:buFont typeface="Wingdings" charset="2"/>
              <a:buChar char=""/>
            </a:pPr>
            <a:r>
              <a:rPr lang="pl" sz="2800" b="0" u="none" strike="noStrike">
                <a:solidFill>
                  <a:srgbClr val="000000"/>
                </a:solidFill>
                <a:effectLst/>
                <a:uFillTx/>
                <a:latin typeface="Calibri"/>
              </a:rPr>
              <a:t>Medicare Advantage, czasami nazywany Częścią C, obejmuje Część A, Część B, a zazwyczaj także Część D.</a:t>
            </a:r>
            <a:endParaRPr lang="pl-PL" sz="2800" b="0" u="none" strike="noStrike">
              <a:solidFill>
                <a:srgbClr val="000000"/>
              </a:solidFill>
              <a:effectLst/>
              <a:uFillTx/>
              <a:latin typeface="Arial"/>
            </a:endParaRPr>
          </a:p>
          <a:p>
            <a:pPr marL="214200" indent="-214200" defTabSz="514440">
              <a:lnSpc>
                <a:spcPct val="100000"/>
              </a:lnSpc>
              <a:spcBef>
                <a:spcPts val="601"/>
              </a:spcBef>
              <a:spcAft>
                <a:spcPts val="1199"/>
              </a:spcAft>
              <a:buClr>
                <a:srgbClr val="000000"/>
              </a:buClr>
              <a:buFont typeface="Wingdings" charset="2"/>
              <a:buChar char=""/>
            </a:pPr>
            <a:r>
              <a:rPr lang="pl" sz="2800" b="0" u="none" strike="noStrike">
                <a:solidFill>
                  <a:srgbClr val="000000"/>
                </a:solidFill>
                <a:effectLst/>
                <a:uFillTx/>
                <a:latin typeface="Calibri"/>
              </a:rPr>
              <a:t>Prywatne firmy ubezpieczeniowe zatwierdzone przez Medicare zapewniają ubezpieczenie Medicare.</a:t>
            </a:r>
            <a:endParaRPr lang="pl-PL" sz="2800" b="0" u="none" strike="noStrike">
              <a:solidFill>
                <a:srgbClr val="000000"/>
              </a:solidFill>
              <a:effectLst/>
              <a:uFillTx/>
              <a:latin typeface="Arial"/>
            </a:endParaRPr>
          </a:p>
          <a:p>
            <a:pPr marL="214200" indent="-214200" defTabSz="514440">
              <a:lnSpc>
                <a:spcPct val="100000"/>
              </a:lnSpc>
              <a:spcBef>
                <a:spcPts val="601"/>
              </a:spcBef>
              <a:buClr>
                <a:srgbClr val="000000"/>
              </a:buClr>
              <a:buFont typeface="Wingdings" charset="2"/>
              <a:buChar char=""/>
            </a:pPr>
            <a:r>
              <a:rPr lang="pl" sz="2800" b="0" u="none" strike="noStrike">
                <a:solidFill>
                  <a:srgbClr val="000000"/>
                </a:solidFill>
                <a:effectLst/>
                <a:uFillTx/>
                <a:latin typeface="Calibri"/>
              </a:rPr>
              <a:t>Przy większości planów musisz korzystać z usług lekarzy, szpitali i innych świadczeniodawców, którzy znajdują się w sieci planu, w przeciwnym razie zapłacisz więcej lub całość kosztów.</a:t>
            </a:r>
            <a:endParaRPr lang="pl-PL" sz="2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7000"/>
    </mc:Choice>
    <mc:Fallback xmlns:p15="http://schemas.microsoft.com/office/powerpoint/2012/main" xmlns="">
      <p:transition spd="slow" advTm="47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p:cNvSpPr>
          <p:nvPr>
            <p:ph type="sldNum" idx="8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18BDD66D-9DA5-4583-B8DD-B0F51D974E8A}" type="slidenum">
              <a:rPr lang="en-US" sz="1200" b="0" u="none" strike="noStrike">
                <a:solidFill>
                  <a:schemeClr val="dk1">
                    <a:tint val="75000"/>
                  </a:schemeClr>
                </a:solidFill>
                <a:effectLst/>
                <a:uFillTx/>
                <a:latin typeface="Calibri"/>
              </a:rPr>
              <a:t>54</a:t>
            </a:fld>
            <a:endParaRPr lang="pl-PL" sz="1200" b="0" u="none" strike="noStrike">
              <a:solidFill>
                <a:srgbClr val="000000"/>
              </a:solidFill>
              <a:effectLst/>
              <a:uFillTx/>
              <a:latin typeface="Times New Roman"/>
            </a:endParaRPr>
          </a:p>
        </p:txBody>
      </p:sp>
      <p:sp>
        <p:nvSpPr>
          <p:cNvPr id="395"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Plany Medicare Advantage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396" name="Group 9"/>
          <p:cNvGrpSpPr/>
          <p:nvPr/>
        </p:nvGrpSpPr>
        <p:grpSpPr>
          <a:xfrm>
            <a:off x="131040" y="1608120"/>
            <a:ext cx="3218400" cy="3708360"/>
            <a:chOff x="131040" y="1608120"/>
            <a:chExt cx="3218400" cy="3708360"/>
          </a:xfrm>
        </p:grpSpPr>
        <p:grpSp>
          <p:nvGrpSpPr>
            <p:cNvPr id="397" name="Group 10"/>
            <p:cNvGrpSpPr/>
            <p:nvPr/>
          </p:nvGrpSpPr>
          <p:grpSpPr>
            <a:xfrm>
              <a:off x="131040" y="2087280"/>
              <a:ext cx="3218400" cy="3229200"/>
              <a:chOff x="131040" y="2087280"/>
              <a:chExt cx="3218400" cy="3229200"/>
            </a:xfrm>
          </p:grpSpPr>
          <p:pic>
            <p:nvPicPr>
              <p:cNvPr id="398" name="Picture 13"/>
              <p:cNvPicPr/>
              <p:nvPr/>
            </p:nvPicPr>
            <p:blipFill>
              <a:blip r:embed="rId3"/>
              <a:stretch/>
            </p:blipFill>
            <p:spPr>
              <a:xfrm>
                <a:off x="450000" y="2144160"/>
                <a:ext cx="860040" cy="473760"/>
              </a:xfrm>
              <a:prstGeom prst="rect">
                <a:avLst/>
              </a:prstGeom>
              <a:noFill/>
              <a:ln w="0">
                <a:noFill/>
              </a:ln>
            </p:spPr>
          </p:pic>
          <p:pic>
            <p:nvPicPr>
              <p:cNvPr id="399" name="Picture 14"/>
              <p:cNvPicPr/>
              <p:nvPr/>
            </p:nvPicPr>
            <p:blipFill>
              <a:blip r:embed="rId4"/>
              <a:stretch/>
            </p:blipFill>
            <p:spPr>
              <a:xfrm>
                <a:off x="1551240" y="3836880"/>
                <a:ext cx="611280" cy="420840"/>
              </a:xfrm>
              <a:prstGeom prst="rect">
                <a:avLst/>
              </a:prstGeom>
              <a:noFill/>
              <a:ln w="0">
                <a:noFill/>
              </a:ln>
            </p:spPr>
          </p:pic>
          <p:pic>
            <p:nvPicPr>
              <p:cNvPr id="400" name="Picture 15"/>
              <p:cNvPicPr/>
              <p:nvPr/>
            </p:nvPicPr>
            <p:blipFill>
              <a:blip r:embed="rId5"/>
              <a:stretch/>
            </p:blipFill>
            <p:spPr>
              <a:xfrm>
                <a:off x="2386800" y="2087280"/>
                <a:ext cx="632160" cy="555480"/>
              </a:xfrm>
              <a:prstGeom prst="rect">
                <a:avLst/>
              </a:prstGeom>
              <a:noFill/>
              <a:ln w="0">
                <a:noFill/>
              </a:ln>
            </p:spPr>
          </p:pic>
          <p:sp>
            <p:nvSpPr>
              <p:cNvPr id="401" name="TextBox 16"/>
              <p:cNvSpPr/>
              <p:nvPr/>
            </p:nvSpPr>
            <p:spPr>
              <a:xfrm>
                <a:off x="131040" y="2617920"/>
                <a:ext cx="1445760" cy="129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A</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szpitalne</a:t>
                </a:r>
                <a:endParaRPr lang="pl-PL" sz="2000" b="0" u="none" strike="noStrike">
                  <a:solidFill>
                    <a:srgbClr val="000000"/>
                  </a:solidFill>
                  <a:effectLst/>
                  <a:uFillTx/>
                  <a:latin typeface="Arial"/>
                </a:endParaRPr>
              </a:p>
              <a:p>
                <a:pPr algn="ctr" defTabSz="685800">
                  <a:lnSpc>
                    <a:spcPct val="100000"/>
                  </a:lnSpc>
                  <a:tabLst>
                    <a:tab pos="0" algn="l"/>
                  </a:tabLst>
                </a:pPr>
                <a:endParaRPr lang="pl-PL" sz="1800" b="0" u="none" strike="noStrike">
                  <a:solidFill>
                    <a:srgbClr val="000000"/>
                  </a:solidFill>
                  <a:effectLst/>
                  <a:uFillTx/>
                  <a:latin typeface="Arial"/>
                </a:endParaRPr>
              </a:p>
            </p:txBody>
          </p:sp>
          <p:sp>
            <p:nvSpPr>
              <p:cNvPr id="402" name="TextBox 17"/>
              <p:cNvSpPr/>
              <p:nvPr/>
            </p:nvSpPr>
            <p:spPr>
              <a:xfrm>
                <a:off x="2032200" y="2617920"/>
                <a:ext cx="131724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B</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medyczne</a:t>
                </a:r>
                <a:endParaRPr lang="pl-PL" sz="2000" b="0" u="none" strike="noStrike">
                  <a:solidFill>
                    <a:srgbClr val="000000"/>
                  </a:solidFill>
                  <a:effectLst/>
                  <a:uFillTx/>
                  <a:latin typeface="Arial"/>
                </a:endParaRPr>
              </a:p>
            </p:txBody>
          </p:sp>
          <p:sp>
            <p:nvSpPr>
              <p:cNvPr id="403" name="TextBox 18"/>
              <p:cNvSpPr/>
              <p:nvPr/>
            </p:nvSpPr>
            <p:spPr>
              <a:xfrm>
                <a:off x="504360" y="4301280"/>
                <a:ext cx="257832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Większość z nich obejmuje Część D</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Pokrycie kosztów leków na receptę Medicare</a:t>
                </a:r>
                <a:endParaRPr lang="pl-PL" sz="2000" b="0" u="none" strike="noStrike">
                  <a:solidFill>
                    <a:srgbClr val="000000"/>
                  </a:solidFill>
                  <a:effectLst/>
                  <a:uFillTx/>
                  <a:latin typeface="Arial"/>
                </a:endParaRPr>
              </a:p>
            </p:txBody>
          </p:sp>
          <p:sp>
            <p:nvSpPr>
              <p:cNvPr id="404" name="Plus 28"/>
              <p:cNvSpPr/>
              <p:nvPr/>
            </p:nvSpPr>
            <p:spPr>
              <a:xfrm>
                <a:off x="1694880" y="3403080"/>
                <a:ext cx="22392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7560" rIns="90000" bIns="756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grpSp>
        <p:sp>
          <p:nvSpPr>
            <p:cNvPr id="405" name="Plus 15" title="and sign"/>
            <p:cNvSpPr/>
            <p:nvPr/>
          </p:nvSpPr>
          <p:spPr>
            <a:xfrm>
              <a:off x="1698120" y="2437920"/>
              <a:ext cx="21816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6120" rIns="90000" bIns="612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sp>
          <p:nvSpPr>
            <p:cNvPr id="406" name="TextBox 12"/>
            <p:cNvSpPr/>
            <p:nvPr/>
          </p:nvSpPr>
          <p:spPr>
            <a:xfrm>
              <a:off x="1006200" y="1608120"/>
              <a:ext cx="160128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685800">
                <a:lnSpc>
                  <a:spcPct val="100000"/>
                </a:lnSpc>
                <a:tabLst>
                  <a:tab pos="0" algn="l"/>
                </a:tabLst>
              </a:pPr>
              <a:r>
                <a:rPr lang="pl" sz="1800" b="1" u="none" strike="noStrike">
                  <a:solidFill>
                    <a:srgbClr val="1F497D"/>
                  </a:solidFill>
                  <a:effectLst/>
                  <a:uFillTx/>
                  <a:latin typeface="Calibri"/>
                </a:rPr>
                <a:t>Część C obejmuje</a:t>
              </a:r>
              <a:endParaRPr lang="pl-PL" sz="1800" b="0" u="none" strike="noStrike">
                <a:solidFill>
                  <a:srgbClr val="000000"/>
                </a:solidFill>
                <a:effectLst/>
                <a:uFillTx/>
                <a:latin typeface="Arial"/>
              </a:endParaRPr>
            </a:p>
            <a:p>
              <a:pPr algn="ctr" defTabSz="685800">
                <a:lnSpc>
                  <a:spcPct val="100000"/>
                </a:lnSpc>
                <a:tabLst>
                  <a:tab pos="0" algn="l"/>
                </a:tabLst>
              </a:pPr>
              <a:endParaRPr lang="pl-PL" sz="1350" b="0" u="none" strike="noStrike">
                <a:solidFill>
                  <a:srgbClr val="000000"/>
                </a:solidFill>
                <a:effectLst/>
                <a:uFillTx/>
                <a:latin typeface="Arial"/>
              </a:endParaRPr>
            </a:p>
          </p:txBody>
        </p:sp>
      </p:grpSp>
      <p:sp>
        <p:nvSpPr>
          <p:cNvPr id="407" name="Rectangle 1"/>
          <p:cNvSpPr/>
          <p:nvPr/>
        </p:nvSpPr>
        <p:spPr>
          <a:xfrm>
            <a:off x="3684240" y="1816200"/>
            <a:ext cx="7753320" cy="383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514440">
              <a:lnSpc>
                <a:spcPct val="100000"/>
              </a:lnSpc>
              <a:spcBef>
                <a:spcPts val="601"/>
              </a:spcBef>
              <a:spcAft>
                <a:spcPts val="1199"/>
              </a:spcAft>
            </a:pPr>
            <a:r>
              <a:rPr lang="pl" sz="2800" b="1" u="none" strike="noStrike">
                <a:solidFill>
                  <a:srgbClr val="000000"/>
                </a:solidFill>
                <a:effectLst/>
                <a:uFillTx/>
                <a:latin typeface="Arial"/>
              </a:rPr>
              <a:t>Rodzaje planów Medicare Advantage</a:t>
            </a:r>
            <a:endParaRPr lang="pl-PL" sz="2800" b="0" u="none" strike="noStrike">
              <a:solidFill>
                <a:srgbClr val="000000"/>
              </a:solidFill>
              <a:effectLst/>
              <a:uFillTx/>
              <a:latin typeface="Arial"/>
            </a:endParaRPr>
          </a:p>
          <a:p>
            <a:pPr marL="214200" indent="-214200" defTabSz="514440">
              <a:lnSpc>
                <a:spcPct val="100000"/>
              </a:lnSpc>
              <a:spcBef>
                <a:spcPts val="601"/>
              </a:spcBef>
              <a:spcAft>
                <a:spcPts val="1199"/>
              </a:spcAft>
              <a:buClr>
                <a:srgbClr val="000000"/>
              </a:buClr>
              <a:buFont typeface="Wingdings" charset="2"/>
              <a:buChar char=""/>
            </a:pPr>
            <a:r>
              <a:rPr lang="pl" sz="2800" b="0" u="none" strike="noStrike">
                <a:solidFill>
                  <a:srgbClr val="000000"/>
                </a:solidFill>
                <a:effectLst/>
                <a:uFillTx/>
                <a:latin typeface="Calibri"/>
              </a:rPr>
              <a:t>Medicare Health Maintenance Organization (HMO) </a:t>
            </a:r>
            <a:endParaRPr lang="pl-PL" sz="2800" b="0" u="none" strike="noStrike">
              <a:solidFill>
                <a:srgbClr val="000000"/>
              </a:solidFill>
              <a:effectLst/>
              <a:uFillTx/>
              <a:latin typeface="Arial"/>
            </a:endParaRPr>
          </a:p>
          <a:p>
            <a:pPr marL="214200" indent="-214200" defTabSz="514440">
              <a:lnSpc>
                <a:spcPct val="100000"/>
              </a:lnSpc>
              <a:spcBef>
                <a:spcPts val="601"/>
              </a:spcBef>
              <a:spcAft>
                <a:spcPts val="1199"/>
              </a:spcAft>
              <a:buClr>
                <a:srgbClr val="000000"/>
              </a:buClr>
              <a:buFont typeface="Wingdings" charset="2"/>
              <a:buChar char=""/>
            </a:pPr>
            <a:r>
              <a:rPr lang="pl" sz="2800" b="0" u="none" strike="noStrike">
                <a:solidFill>
                  <a:srgbClr val="000000"/>
                </a:solidFill>
                <a:effectLst/>
                <a:uFillTx/>
                <a:latin typeface="Calibri"/>
              </a:rPr>
              <a:t>Medicare Preferred Provider Organization (PPO)</a:t>
            </a:r>
            <a:endParaRPr lang="pl-PL" sz="2800" b="0" u="none" strike="noStrike">
              <a:solidFill>
                <a:srgbClr val="000000"/>
              </a:solidFill>
              <a:effectLst/>
              <a:uFillTx/>
              <a:latin typeface="Arial"/>
            </a:endParaRPr>
          </a:p>
          <a:p>
            <a:pPr marL="214200" indent="-214200" defTabSz="514440">
              <a:lnSpc>
                <a:spcPct val="100000"/>
              </a:lnSpc>
              <a:spcBef>
                <a:spcPts val="601"/>
              </a:spcBef>
              <a:spcAft>
                <a:spcPts val="1199"/>
              </a:spcAft>
              <a:buClr>
                <a:srgbClr val="000000"/>
              </a:buClr>
              <a:buFont typeface="Wingdings" charset="2"/>
              <a:buChar char=""/>
            </a:pPr>
            <a:r>
              <a:rPr lang="pl" sz="2800" b="0" u="none" strike="noStrike">
                <a:solidFill>
                  <a:srgbClr val="000000"/>
                </a:solidFill>
                <a:effectLst/>
                <a:uFillTx/>
                <a:latin typeface="Calibri"/>
              </a:rPr>
              <a:t>Medicare Private Fee-for-Services (PFFS)</a:t>
            </a:r>
            <a:endParaRPr lang="pl-PL" sz="2800" b="0" u="none" strike="noStrike">
              <a:solidFill>
                <a:srgbClr val="000000"/>
              </a:solidFill>
              <a:effectLst/>
              <a:uFillTx/>
              <a:latin typeface="Arial"/>
            </a:endParaRPr>
          </a:p>
          <a:p>
            <a:pPr marL="214200" indent="-214200" defTabSz="514440">
              <a:lnSpc>
                <a:spcPct val="100000"/>
              </a:lnSpc>
              <a:spcBef>
                <a:spcPts val="601"/>
              </a:spcBef>
              <a:spcAft>
                <a:spcPts val="1199"/>
              </a:spcAft>
              <a:buClr>
                <a:srgbClr val="000000"/>
              </a:buClr>
              <a:buFont typeface="Wingdings" charset="2"/>
              <a:buChar char=""/>
            </a:pPr>
            <a:r>
              <a:rPr lang="pl" sz="2800" b="0" u="none" strike="noStrike">
                <a:solidFill>
                  <a:srgbClr val="000000"/>
                </a:solidFill>
                <a:effectLst/>
                <a:uFillTx/>
                <a:latin typeface="Calibri"/>
              </a:rPr>
              <a:t>Medicare Special Needs (SNP)</a:t>
            </a:r>
            <a:endParaRPr lang="pl-PL" sz="2800" b="0" u="none" strike="noStrike">
              <a:solidFill>
                <a:srgbClr val="000000"/>
              </a:solidFill>
              <a:effectLst/>
              <a:uFillTx/>
              <a:latin typeface="Arial"/>
            </a:endParaRPr>
          </a:p>
          <a:p>
            <a:pPr marL="214200" indent="-214200" defTabSz="514440">
              <a:lnSpc>
                <a:spcPct val="100000"/>
              </a:lnSpc>
              <a:spcBef>
                <a:spcPts val="601"/>
              </a:spcBef>
              <a:buClr>
                <a:srgbClr val="000000"/>
              </a:buClr>
              <a:buFont typeface="Wingdings" charset="2"/>
              <a:buChar char=""/>
            </a:pPr>
            <a:r>
              <a:rPr lang="pl" sz="2800" b="0" u="none" strike="noStrike">
                <a:solidFill>
                  <a:srgbClr val="000000"/>
                </a:solidFill>
                <a:effectLst/>
                <a:uFillTx/>
                <a:latin typeface="Calibri"/>
              </a:rPr>
              <a:t>Medicare Medical Savings Account (MSA)</a:t>
            </a:r>
            <a:endParaRPr lang="pl-PL" sz="2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50000"/>
    </mc:Choice>
    <mc:Fallback xmlns:p15="http://schemas.microsoft.com/office/powerpoint/2012/main" xmlns="">
      <p:transition spd="slow" advTm="15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sldNum" idx="8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34BBFCD5-D562-4D5D-AA08-E81E81FE6640}" type="slidenum">
              <a:rPr lang="en-US" sz="1200" b="0" u="none" strike="noStrike">
                <a:solidFill>
                  <a:schemeClr val="dk1">
                    <a:tint val="75000"/>
                  </a:schemeClr>
                </a:solidFill>
                <a:effectLst/>
                <a:uFillTx/>
                <a:latin typeface="Calibri"/>
              </a:rPr>
              <a:t>55</a:t>
            </a:fld>
            <a:endParaRPr lang="pl-PL" sz="1200" b="0" u="none" strike="noStrike">
              <a:solidFill>
                <a:srgbClr val="000000"/>
              </a:solidFill>
              <a:effectLst/>
              <a:uFillTx/>
              <a:latin typeface="Times New Roman"/>
            </a:endParaRPr>
          </a:p>
        </p:txBody>
      </p:sp>
      <p:sp>
        <p:nvSpPr>
          <p:cNvPr id="40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Plany Medicare Advantage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10" name="Rectangle 6"/>
          <p:cNvSpPr/>
          <p:nvPr/>
        </p:nvSpPr>
        <p:spPr>
          <a:xfrm>
            <a:off x="3538800" y="1842120"/>
            <a:ext cx="8652960" cy="512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10000"/>
              </a:lnSpc>
              <a:spcAft>
                <a:spcPts val="1199"/>
              </a:spcAft>
            </a:pPr>
            <a:r>
              <a:rPr lang="pl" sz="2800" b="1" u="none" strike="noStrike">
                <a:solidFill>
                  <a:schemeClr val="dk1"/>
                </a:solidFill>
                <a:effectLst/>
                <a:uFillTx/>
                <a:latin typeface="Arial"/>
              </a:rPr>
              <a:t>Jeśli dołączysz do planu Medicare Advantage: </a:t>
            </a:r>
            <a:endParaRPr lang="pl-PL" sz="2800" b="0" u="none" strike="noStrike">
              <a:solidFill>
                <a:srgbClr val="000000"/>
              </a:solidFill>
              <a:effectLst/>
              <a:uFillTx/>
              <a:latin typeface="Arial"/>
            </a:endParaRPr>
          </a:p>
          <a:p>
            <a:pPr marL="589320" lvl="1" indent="-285840" defTabSz="914400">
              <a:lnSpc>
                <a:spcPct val="110000"/>
              </a:lnSpc>
              <a:spcAft>
                <a:spcPts val="601"/>
              </a:spcAft>
              <a:buClr>
                <a:srgbClr val="000000"/>
              </a:buClr>
              <a:buFont typeface="Wingdings" charset="2"/>
              <a:buChar char=""/>
            </a:pPr>
            <a:r>
              <a:rPr lang="pl" sz="2100" b="0" u="none" strike="noStrike">
                <a:solidFill>
                  <a:schemeClr val="dk1"/>
                </a:solidFill>
                <a:effectLst/>
                <a:uFillTx/>
                <a:latin typeface="Calibri"/>
              </a:rPr>
              <a:t>Zachowasz prawa i zakres ochrony Medicare.</a:t>
            </a:r>
            <a:endParaRPr lang="pl-PL" sz="2100" b="0" u="none" strike="noStrike">
              <a:solidFill>
                <a:srgbClr val="000000"/>
              </a:solidFill>
              <a:effectLst/>
              <a:uFillTx/>
              <a:latin typeface="Arial"/>
            </a:endParaRPr>
          </a:p>
          <a:p>
            <a:pPr marL="589320" lvl="1" indent="-285840" defTabSz="914400">
              <a:lnSpc>
                <a:spcPct val="110000"/>
              </a:lnSpc>
              <a:buClr>
                <a:srgbClr val="000000"/>
              </a:buClr>
              <a:buFont typeface="Wingdings" charset="2"/>
              <a:buChar char=""/>
            </a:pPr>
            <a:r>
              <a:rPr lang="pl" sz="2100" b="0" u="none" strike="noStrike">
                <a:solidFill>
                  <a:schemeClr val="dk1"/>
                </a:solidFill>
                <a:effectLst/>
                <a:uFillTx/>
                <a:latin typeface="Calibri"/>
              </a:rPr>
              <a:t>Należy przestrzegać zasad planu dotyczących sposobu korzystania z usług.</a:t>
            </a:r>
            <a:endParaRPr lang="pl-PL" sz="2100" b="0" u="none" strike="noStrike">
              <a:solidFill>
                <a:srgbClr val="000000"/>
              </a:solidFill>
              <a:effectLst/>
              <a:uFillTx/>
              <a:latin typeface="Arial"/>
            </a:endParaRPr>
          </a:p>
          <a:p>
            <a:pPr marL="589320" lvl="1" indent="-285840" defTabSz="914400">
              <a:lnSpc>
                <a:spcPct val="110000"/>
              </a:lnSpc>
              <a:buClr>
                <a:srgbClr val="000000"/>
              </a:buClr>
              <a:buFont typeface="Wingdings" charset="2"/>
              <a:buChar char=""/>
            </a:pPr>
            <a:r>
              <a:rPr lang="pl" sz="2100" b="0" u="none" strike="noStrike">
                <a:solidFill>
                  <a:schemeClr val="dk1"/>
                </a:solidFill>
                <a:effectLst/>
                <a:uFillTx/>
                <a:latin typeface="Calibri"/>
              </a:rPr>
              <a:t>Możesz wybrać plan obejmujący leki na receptę z Części D.</a:t>
            </a:r>
            <a:endParaRPr lang="pl-PL" sz="2100" b="0" u="none" strike="noStrike">
              <a:solidFill>
                <a:srgbClr val="000000"/>
              </a:solidFill>
              <a:effectLst/>
              <a:uFillTx/>
              <a:latin typeface="Arial"/>
            </a:endParaRPr>
          </a:p>
          <a:p>
            <a:pPr marL="589320" lvl="1" indent="-285840" defTabSz="914400">
              <a:lnSpc>
                <a:spcPct val="110000"/>
              </a:lnSpc>
              <a:buClr>
                <a:srgbClr val="000000"/>
              </a:buClr>
              <a:buFont typeface="Wingdings" charset="2"/>
              <a:buChar char=""/>
            </a:pPr>
            <a:r>
              <a:rPr lang="pl" sz="2100" b="0" u="none" strike="noStrike">
                <a:solidFill>
                  <a:schemeClr val="dk1"/>
                </a:solidFill>
                <a:effectLst/>
                <a:uFillTx/>
                <a:latin typeface="Calibri"/>
              </a:rPr>
              <a:t>Opłaty za niektóre usługi nie mogą być wyższe niż w przypadku Original Medicare.</a:t>
            </a:r>
            <a:endParaRPr lang="pl-PL" sz="2100" b="0" u="none" strike="noStrike">
              <a:solidFill>
                <a:srgbClr val="000000"/>
              </a:solidFill>
              <a:effectLst/>
              <a:uFillTx/>
              <a:latin typeface="Arial"/>
            </a:endParaRPr>
          </a:p>
          <a:p>
            <a:pPr marL="589320" lvl="1" indent="-285840" defTabSz="914400">
              <a:lnSpc>
                <a:spcPct val="110000"/>
              </a:lnSpc>
              <a:buClr>
                <a:srgbClr val="000000"/>
              </a:buClr>
              <a:buFont typeface="Wingdings" charset="2"/>
              <a:buChar char=""/>
            </a:pPr>
            <a:r>
              <a:rPr lang="pl" sz="2100" b="0" u="none" strike="noStrike">
                <a:solidFill>
                  <a:schemeClr val="dk1"/>
                </a:solidFill>
                <a:effectLst/>
                <a:uFillTx/>
                <a:latin typeface="Calibri"/>
              </a:rPr>
              <a:t>Możesz mieć różne świadczenia i podział kosztów.</a:t>
            </a:r>
            <a:endParaRPr lang="pl-PL" sz="2100" b="0" u="none" strike="noStrike">
              <a:solidFill>
                <a:srgbClr val="000000"/>
              </a:solidFill>
              <a:effectLst/>
              <a:uFillTx/>
              <a:latin typeface="Arial"/>
            </a:endParaRPr>
          </a:p>
          <a:p>
            <a:pPr marL="589320" lvl="1" indent="-285840" defTabSz="914400">
              <a:lnSpc>
                <a:spcPct val="110000"/>
              </a:lnSpc>
              <a:spcAft>
                <a:spcPts val="601"/>
              </a:spcAft>
              <a:buClr>
                <a:srgbClr val="000000"/>
              </a:buClr>
              <a:buFont typeface="Wingdings" charset="2"/>
              <a:buChar char=""/>
            </a:pPr>
            <a:r>
              <a:rPr lang="pl" sz="2100" b="0" u="none" strike="noStrike">
                <a:solidFill>
                  <a:schemeClr val="dk1"/>
                </a:solidFill>
                <a:effectLst/>
                <a:uFillTx/>
                <a:latin typeface="Calibri"/>
              </a:rPr>
              <a:t>Możesz wybrać plan, który obejmuje dodatkowe świadczenia nieobjęte programem Original Medicare, takie jak opieka okulistyczna lub stomatologiczna.</a:t>
            </a:r>
            <a:endParaRPr lang="pl-PL" sz="2100" b="0" u="none" strike="noStrike">
              <a:solidFill>
                <a:srgbClr val="000000"/>
              </a:solidFill>
              <a:effectLst/>
              <a:uFillTx/>
              <a:latin typeface="Arial"/>
            </a:endParaRPr>
          </a:p>
          <a:p>
            <a:pPr marL="585720" lvl="1" indent="-285840" defTabSz="914400">
              <a:lnSpc>
                <a:spcPct val="110000"/>
              </a:lnSpc>
              <a:buClr>
                <a:srgbClr val="000000"/>
              </a:buClr>
              <a:buFont typeface="Wingdings" charset="2"/>
              <a:buChar char=""/>
            </a:pPr>
            <a:r>
              <a:rPr lang="pl" sz="2100" b="0" u="none" strike="noStrike">
                <a:solidFill>
                  <a:schemeClr val="dk1"/>
                </a:solidFill>
                <a:effectLst/>
                <a:uFillTx/>
                <a:latin typeface="Calibri"/>
              </a:rPr>
              <a:t>Nie można korzystać z polisy Medigap w celu uzupełnienia ubezpieczenia.</a:t>
            </a:r>
            <a:endParaRPr lang="pl-PL" sz="2100" b="0" u="none" strike="noStrike">
              <a:solidFill>
                <a:srgbClr val="000000"/>
              </a:solidFill>
              <a:effectLst/>
              <a:uFillTx/>
              <a:latin typeface="Arial"/>
            </a:endParaRPr>
          </a:p>
        </p:txBody>
      </p:sp>
      <p:grpSp>
        <p:nvGrpSpPr>
          <p:cNvPr id="411" name="Group 20"/>
          <p:cNvGrpSpPr/>
          <p:nvPr/>
        </p:nvGrpSpPr>
        <p:grpSpPr>
          <a:xfrm>
            <a:off x="207000" y="1531800"/>
            <a:ext cx="3151440" cy="3708000"/>
            <a:chOff x="207000" y="1531800"/>
            <a:chExt cx="3151440" cy="3708000"/>
          </a:xfrm>
        </p:grpSpPr>
        <p:grpSp>
          <p:nvGrpSpPr>
            <p:cNvPr id="412" name="Group 21"/>
            <p:cNvGrpSpPr/>
            <p:nvPr/>
          </p:nvGrpSpPr>
          <p:grpSpPr>
            <a:xfrm>
              <a:off x="207000" y="2010600"/>
              <a:ext cx="3151440" cy="3229200"/>
              <a:chOff x="207000" y="2010600"/>
              <a:chExt cx="3151440" cy="3229200"/>
            </a:xfrm>
          </p:grpSpPr>
          <p:pic>
            <p:nvPicPr>
              <p:cNvPr id="413" name="Picture 24"/>
              <p:cNvPicPr/>
              <p:nvPr/>
            </p:nvPicPr>
            <p:blipFill>
              <a:blip r:embed="rId3"/>
              <a:stretch/>
            </p:blipFill>
            <p:spPr>
              <a:xfrm>
                <a:off x="525960" y="2067480"/>
                <a:ext cx="860040" cy="473760"/>
              </a:xfrm>
              <a:prstGeom prst="rect">
                <a:avLst/>
              </a:prstGeom>
              <a:noFill/>
              <a:ln w="0">
                <a:noFill/>
              </a:ln>
            </p:spPr>
          </p:pic>
          <p:pic>
            <p:nvPicPr>
              <p:cNvPr id="414" name="Picture 25"/>
              <p:cNvPicPr/>
              <p:nvPr/>
            </p:nvPicPr>
            <p:blipFill>
              <a:blip r:embed="rId4"/>
              <a:stretch/>
            </p:blipFill>
            <p:spPr>
              <a:xfrm>
                <a:off x="1627200" y="3760200"/>
                <a:ext cx="611280" cy="420840"/>
              </a:xfrm>
              <a:prstGeom prst="rect">
                <a:avLst/>
              </a:prstGeom>
              <a:noFill/>
              <a:ln w="0">
                <a:noFill/>
              </a:ln>
            </p:spPr>
          </p:pic>
          <p:pic>
            <p:nvPicPr>
              <p:cNvPr id="415" name="Picture 26"/>
              <p:cNvPicPr/>
              <p:nvPr/>
            </p:nvPicPr>
            <p:blipFill>
              <a:blip r:embed="rId5"/>
              <a:stretch/>
            </p:blipFill>
            <p:spPr>
              <a:xfrm>
                <a:off x="2462760" y="2010600"/>
                <a:ext cx="632160" cy="555480"/>
              </a:xfrm>
              <a:prstGeom prst="rect">
                <a:avLst/>
              </a:prstGeom>
              <a:noFill/>
              <a:ln w="0">
                <a:noFill/>
              </a:ln>
            </p:spPr>
          </p:pic>
          <p:sp>
            <p:nvSpPr>
              <p:cNvPr id="416" name="TextBox 27"/>
              <p:cNvSpPr/>
              <p:nvPr/>
            </p:nvSpPr>
            <p:spPr>
              <a:xfrm>
                <a:off x="207000" y="2541240"/>
                <a:ext cx="1445760" cy="129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A</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szpitalne</a:t>
                </a:r>
                <a:endParaRPr lang="pl-PL" sz="2000" b="0" u="none" strike="noStrike">
                  <a:solidFill>
                    <a:srgbClr val="000000"/>
                  </a:solidFill>
                  <a:effectLst/>
                  <a:uFillTx/>
                  <a:latin typeface="Arial"/>
                </a:endParaRPr>
              </a:p>
              <a:p>
                <a:pPr algn="ctr" defTabSz="685800">
                  <a:lnSpc>
                    <a:spcPct val="100000"/>
                  </a:lnSpc>
                  <a:tabLst>
                    <a:tab pos="0" algn="l"/>
                  </a:tabLst>
                </a:pPr>
                <a:endParaRPr lang="pl-PL" sz="1800" b="0" u="none" strike="noStrike">
                  <a:solidFill>
                    <a:srgbClr val="000000"/>
                  </a:solidFill>
                  <a:effectLst/>
                  <a:uFillTx/>
                  <a:latin typeface="Arial"/>
                </a:endParaRPr>
              </a:p>
            </p:txBody>
          </p:sp>
          <p:sp>
            <p:nvSpPr>
              <p:cNvPr id="417" name="TextBox 28"/>
              <p:cNvSpPr/>
              <p:nvPr/>
            </p:nvSpPr>
            <p:spPr>
              <a:xfrm>
                <a:off x="2041200" y="2673720"/>
                <a:ext cx="131724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B</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medyczne</a:t>
                </a:r>
                <a:endParaRPr lang="pl-PL" sz="2000" b="0" u="none" strike="noStrike">
                  <a:solidFill>
                    <a:srgbClr val="000000"/>
                  </a:solidFill>
                  <a:effectLst/>
                  <a:uFillTx/>
                  <a:latin typeface="Arial"/>
                </a:endParaRPr>
              </a:p>
            </p:txBody>
          </p:sp>
          <p:sp>
            <p:nvSpPr>
              <p:cNvPr id="418" name="TextBox 29"/>
              <p:cNvSpPr/>
              <p:nvPr/>
            </p:nvSpPr>
            <p:spPr>
              <a:xfrm>
                <a:off x="580320" y="4224600"/>
                <a:ext cx="257832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Większość z nich obejmuje Część D</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Pokrycie kosztów leków na receptę Medicare</a:t>
                </a:r>
                <a:endParaRPr lang="pl-PL" sz="2000" b="0" u="none" strike="noStrike">
                  <a:solidFill>
                    <a:srgbClr val="000000"/>
                  </a:solidFill>
                  <a:effectLst/>
                  <a:uFillTx/>
                  <a:latin typeface="Arial"/>
                </a:endParaRPr>
              </a:p>
            </p:txBody>
          </p:sp>
          <p:sp>
            <p:nvSpPr>
              <p:cNvPr id="419" name="Plus 28"/>
              <p:cNvSpPr/>
              <p:nvPr/>
            </p:nvSpPr>
            <p:spPr>
              <a:xfrm>
                <a:off x="1770840" y="3326400"/>
                <a:ext cx="22392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7560" rIns="90000" bIns="756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grpSp>
        <p:sp>
          <p:nvSpPr>
            <p:cNvPr id="420" name="Plus 15" title="and sign"/>
            <p:cNvSpPr/>
            <p:nvPr/>
          </p:nvSpPr>
          <p:spPr>
            <a:xfrm>
              <a:off x="1774080" y="2361600"/>
              <a:ext cx="21816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6120" rIns="90000" bIns="612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sp>
          <p:nvSpPr>
            <p:cNvPr id="421" name="TextBox 23"/>
            <p:cNvSpPr/>
            <p:nvPr/>
          </p:nvSpPr>
          <p:spPr>
            <a:xfrm>
              <a:off x="1082520" y="1531800"/>
              <a:ext cx="160128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685800">
                <a:lnSpc>
                  <a:spcPct val="100000"/>
                </a:lnSpc>
                <a:tabLst>
                  <a:tab pos="0" algn="l"/>
                </a:tabLst>
              </a:pPr>
              <a:r>
                <a:rPr lang="pl" sz="1800" b="1" u="none" strike="noStrike">
                  <a:solidFill>
                    <a:srgbClr val="1F497D"/>
                  </a:solidFill>
                  <a:effectLst/>
                  <a:uFillTx/>
                  <a:latin typeface="Calibri"/>
                </a:rPr>
                <a:t>Część C obejmuje</a:t>
              </a:r>
              <a:endParaRPr lang="pl-PL" sz="1800" b="0" u="none" strike="noStrike">
                <a:solidFill>
                  <a:srgbClr val="000000"/>
                </a:solidFill>
                <a:effectLst/>
                <a:uFillTx/>
                <a:latin typeface="Arial"/>
              </a:endParaRPr>
            </a:p>
            <a:p>
              <a:pPr algn="ctr" defTabSz="685800">
                <a:lnSpc>
                  <a:spcPct val="100000"/>
                </a:lnSpc>
                <a:tabLst>
                  <a:tab pos="0" algn="l"/>
                </a:tabLst>
              </a:pPr>
              <a:endParaRPr lang="pl-PL" sz="1350" b="0" u="none" strike="noStrike">
                <a:solidFill>
                  <a:srgbClr val="000000"/>
                </a:solidFill>
                <a:effectLst/>
                <a:uFillTx/>
                <a:latin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72000"/>
    </mc:Choice>
    <mc:Fallback xmlns:p15="http://schemas.microsoft.com/office/powerpoint/2012/main" xmlns="">
      <p:transition spd="slow" advTm="72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Plany Medicare Advantage - Koszty</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23" name="Rectangle 6"/>
          <p:cNvSpPr/>
          <p:nvPr/>
        </p:nvSpPr>
        <p:spPr>
          <a:xfrm>
            <a:off x="4141440" y="1822320"/>
            <a:ext cx="7686360" cy="471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indent="-343080" defTabSz="914400">
              <a:lnSpc>
                <a:spcPct val="110000"/>
              </a:lnSpc>
              <a:buClr>
                <a:srgbClr val="000000"/>
              </a:buClr>
              <a:buFont typeface="Wingdings" charset="2"/>
              <a:buChar char=""/>
            </a:pPr>
            <a:r>
              <a:rPr lang="pl" sz="2800" b="1" u="none" strike="noStrike">
                <a:solidFill>
                  <a:schemeClr val="dk1"/>
                </a:solidFill>
                <a:effectLst/>
                <a:uFillTx/>
                <a:latin typeface="Calibri"/>
              </a:rPr>
              <a:t>Składka miesięczna</a:t>
            </a:r>
            <a:endParaRPr lang="pl-PL" sz="2800" b="0" u="none" strike="noStrike">
              <a:solidFill>
                <a:srgbClr val="000000"/>
              </a:solidFill>
              <a:effectLst/>
              <a:uFillTx/>
              <a:latin typeface="Arial"/>
            </a:endParaRPr>
          </a:p>
          <a:p>
            <a:pPr marL="800280" lvl="1" indent="-343080" defTabSz="914400">
              <a:lnSpc>
                <a:spcPct val="110000"/>
              </a:lnSpc>
              <a:spcBef>
                <a:spcPts val="601"/>
              </a:spcBef>
              <a:buClr>
                <a:srgbClr val="000000"/>
              </a:buClr>
              <a:buFont typeface="Wingdings" charset="2"/>
              <a:buChar char=""/>
            </a:pPr>
            <a:r>
              <a:rPr lang="pl" sz="2800" b="0" u="none" strike="noStrike">
                <a:solidFill>
                  <a:schemeClr val="dk1"/>
                </a:solidFill>
                <a:effectLst/>
                <a:uFillTx/>
                <a:latin typeface="Calibri"/>
              </a:rPr>
              <a:t>Składka za Część B</a:t>
            </a:r>
            <a:endParaRPr lang="pl-PL" sz="2800" b="0" u="none" strike="noStrike">
              <a:solidFill>
                <a:srgbClr val="000000"/>
              </a:solidFill>
              <a:effectLst/>
              <a:uFillTx/>
              <a:latin typeface="Arial"/>
            </a:endParaRPr>
          </a:p>
          <a:p>
            <a:pPr marL="800280" lvl="1" indent="-343080" defTabSz="914400">
              <a:lnSpc>
                <a:spcPct val="110000"/>
              </a:lnSpc>
              <a:spcBef>
                <a:spcPts val="601"/>
              </a:spcBef>
              <a:buClr>
                <a:srgbClr val="000000"/>
              </a:buClr>
              <a:buFont typeface="Wingdings" charset="2"/>
              <a:buChar char=""/>
            </a:pPr>
            <a:r>
              <a:rPr lang="pl" sz="2800" b="0" u="none" strike="noStrike">
                <a:solidFill>
                  <a:schemeClr val="dk1"/>
                </a:solidFill>
                <a:effectLst/>
                <a:uFillTx/>
                <a:latin typeface="Calibri"/>
              </a:rPr>
              <a:t>Dodatkowa składka miesięczna, w zależności od planu</a:t>
            </a:r>
            <a:endParaRPr lang="pl-PL" sz="2800" b="0" u="none" strike="noStrike">
              <a:solidFill>
                <a:srgbClr val="000000"/>
              </a:solidFill>
              <a:effectLst/>
              <a:uFillTx/>
              <a:latin typeface="Arial"/>
            </a:endParaRPr>
          </a:p>
          <a:p>
            <a:pPr marL="343080" indent="-343080" defTabSz="914400">
              <a:lnSpc>
                <a:spcPct val="110000"/>
              </a:lnSpc>
              <a:spcBef>
                <a:spcPts val="601"/>
              </a:spcBef>
              <a:buClr>
                <a:srgbClr val="000000"/>
              </a:buClr>
              <a:buFont typeface="Wingdings" charset="2"/>
              <a:buChar char=""/>
            </a:pPr>
            <a:r>
              <a:rPr lang="pl" sz="2800" b="1" u="none" strike="noStrike">
                <a:solidFill>
                  <a:schemeClr val="dk1"/>
                </a:solidFill>
                <a:effectLst/>
                <a:uFillTx/>
                <a:latin typeface="Calibri"/>
              </a:rPr>
              <a:t>Wkłady własne, współubezpieczenie i dopłaty </a:t>
            </a:r>
            <a:endParaRPr lang="pl-PL" sz="2800" b="0" u="none" strike="noStrike">
              <a:solidFill>
                <a:srgbClr val="000000"/>
              </a:solidFill>
              <a:effectLst/>
              <a:uFillTx/>
              <a:latin typeface="Arial"/>
            </a:endParaRPr>
          </a:p>
          <a:p>
            <a:pPr marL="800280" lvl="1" indent="-343080" defTabSz="914400">
              <a:lnSpc>
                <a:spcPct val="110000"/>
              </a:lnSpc>
              <a:spcBef>
                <a:spcPts val="601"/>
              </a:spcBef>
              <a:buClr>
                <a:srgbClr val="000000"/>
              </a:buClr>
              <a:buFont typeface="Wingdings" charset="2"/>
              <a:buChar char=""/>
            </a:pPr>
            <a:r>
              <a:rPr lang="pl" sz="2800" b="0" u="none" strike="noStrike">
                <a:solidFill>
                  <a:schemeClr val="dk1"/>
                </a:solidFill>
                <a:effectLst/>
                <a:uFillTx/>
                <a:latin typeface="Calibri"/>
              </a:rPr>
              <a:t>Różni się od Original Medicare</a:t>
            </a:r>
            <a:endParaRPr lang="pl-PL" sz="2800" b="0" u="none" strike="noStrike">
              <a:solidFill>
                <a:srgbClr val="000000"/>
              </a:solidFill>
              <a:effectLst/>
              <a:uFillTx/>
              <a:latin typeface="Arial"/>
            </a:endParaRPr>
          </a:p>
          <a:p>
            <a:pPr marL="822960" lvl="2" indent="-343080" defTabSz="914400">
              <a:lnSpc>
                <a:spcPct val="110000"/>
              </a:lnSpc>
              <a:buClr>
                <a:srgbClr val="000000"/>
              </a:buClr>
              <a:buFont typeface="Wingdings" charset="2"/>
              <a:buChar char=""/>
            </a:pPr>
            <a:r>
              <a:rPr lang="pl" sz="2800" b="0" u="none" strike="noStrike">
                <a:solidFill>
                  <a:schemeClr val="dk1"/>
                </a:solidFill>
                <a:effectLst/>
                <a:uFillTx/>
                <a:latin typeface="Calibri"/>
              </a:rPr>
              <a:t>Różni się w zależności od planu</a:t>
            </a:r>
            <a:endParaRPr lang="pl-PL" sz="2800" b="0" u="none" strike="noStrike">
              <a:solidFill>
                <a:srgbClr val="000000"/>
              </a:solidFill>
              <a:effectLst/>
              <a:uFillTx/>
              <a:latin typeface="Arial"/>
            </a:endParaRPr>
          </a:p>
          <a:p>
            <a:pPr marL="822960" lvl="2" indent="-343080" defTabSz="914400">
              <a:lnSpc>
                <a:spcPct val="110000"/>
              </a:lnSpc>
              <a:buClr>
                <a:srgbClr val="000000"/>
              </a:buClr>
              <a:buFont typeface="Wingdings" charset="2"/>
              <a:buChar char=""/>
            </a:pPr>
            <a:r>
              <a:rPr lang="pl" sz="2800" b="0" u="none" strike="noStrike">
                <a:solidFill>
                  <a:schemeClr val="dk1"/>
                </a:solidFill>
                <a:effectLst/>
                <a:uFillTx/>
                <a:latin typeface="Calibri"/>
              </a:rPr>
              <a:t>Może być wyższa, jeśli jest poza siecią</a:t>
            </a:r>
            <a:endParaRPr lang="pl-PL" sz="2800" b="0" u="none" strike="noStrike">
              <a:solidFill>
                <a:srgbClr val="000000"/>
              </a:solidFill>
              <a:effectLst/>
              <a:uFillTx/>
              <a:latin typeface="Arial"/>
            </a:endParaRPr>
          </a:p>
          <a:p>
            <a:pPr marL="123840" indent="-343080" defTabSz="914400">
              <a:lnSpc>
                <a:spcPct val="110000"/>
              </a:lnSpc>
              <a:spcBef>
                <a:spcPts val="601"/>
              </a:spcBef>
              <a:buClr>
                <a:srgbClr val="000000"/>
              </a:buClr>
              <a:buFont typeface="Wingdings" charset="2"/>
              <a:buChar char=""/>
            </a:pPr>
            <a:r>
              <a:rPr lang="pl" sz="2800" b="0" u="none" strike="noStrike">
                <a:solidFill>
                  <a:schemeClr val="dk1"/>
                </a:solidFill>
                <a:effectLst/>
                <a:uFillTx/>
                <a:latin typeface="Calibri"/>
              </a:rPr>
              <a:t>Maksymalna kwota wydatków bieżących</a:t>
            </a:r>
            <a:endParaRPr lang="pl-PL" sz="2800" b="0" u="none" strike="noStrike">
              <a:solidFill>
                <a:srgbClr val="000000"/>
              </a:solidFill>
              <a:effectLst/>
              <a:uFillTx/>
              <a:latin typeface="Arial"/>
            </a:endParaRPr>
          </a:p>
        </p:txBody>
      </p:sp>
      <p:sp>
        <p:nvSpPr>
          <p:cNvPr id="424" name="TextBox 8"/>
          <p:cNvSpPr/>
          <p:nvPr/>
        </p:nvSpPr>
        <p:spPr>
          <a:xfrm>
            <a:off x="4141440" y="1239120"/>
            <a:ext cx="7212240" cy="58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3200" b="1" u="none" strike="noStrike">
                <a:solidFill>
                  <a:schemeClr val="dk1"/>
                </a:solidFill>
                <a:effectLst/>
                <a:uFillTx/>
                <a:latin typeface="Arial"/>
              </a:rPr>
              <a:t>Ile płacisz </a:t>
            </a:r>
            <a:endParaRPr lang="pl-PL" sz="3200" b="0" u="none" strike="noStrike">
              <a:solidFill>
                <a:srgbClr val="000000"/>
              </a:solidFill>
              <a:effectLst/>
              <a:uFillTx/>
              <a:latin typeface="Arial"/>
            </a:endParaRPr>
          </a:p>
        </p:txBody>
      </p:sp>
      <p:grpSp>
        <p:nvGrpSpPr>
          <p:cNvPr id="425" name="Group 20"/>
          <p:cNvGrpSpPr/>
          <p:nvPr/>
        </p:nvGrpSpPr>
        <p:grpSpPr>
          <a:xfrm>
            <a:off x="207000" y="1531800"/>
            <a:ext cx="3218400" cy="3708000"/>
            <a:chOff x="207000" y="1531800"/>
            <a:chExt cx="3218400" cy="3708000"/>
          </a:xfrm>
        </p:grpSpPr>
        <p:grpSp>
          <p:nvGrpSpPr>
            <p:cNvPr id="426" name="Group 21"/>
            <p:cNvGrpSpPr/>
            <p:nvPr/>
          </p:nvGrpSpPr>
          <p:grpSpPr>
            <a:xfrm>
              <a:off x="207000" y="2010600"/>
              <a:ext cx="3218400" cy="3229200"/>
              <a:chOff x="207000" y="2010600"/>
              <a:chExt cx="3218400" cy="3229200"/>
            </a:xfrm>
          </p:grpSpPr>
          <p:pic>
            <p:nvPicPr>
              <p:cNvPr id="427" name="Picture 24"/>
              <p:cNvPicPr/>
              <p:nvPr/>
            </p:nvPicPr>
            <p:blipFill>
              <a:blip r:embed="rId3"/>
              <a:stretch/>
            </p:blipFill>
            <p:spPr>
              <a:xfrm>
                <a:off x="525960" y="2067480"/>
                <a:ext cx="860040" cy="473760"/>
              </a:xfrm>
              <a:prstGeom prst="rect">
                <a:avLst/>
              </a:prstGeom>
              <a:noFill/>
              <a:ln w="0">
                <a:noFill/>
              </a:ln>
            </p:spPr>
          </p:pic>
          <p:pic>
            <p:nvPicPr>
              <p:cNvPr id="428" name="Picture 25"/>
              <p:cNvPicPr/>
              <p:nvPr/>
            </p:nvPicPr>
            <p:blipFill>
              <a:blip r:embed="rId4"/>
              <a:stretch/>
            </p:blipFill>
            <p:spPr>
              <a:xfrm>
                <a:off x="1627200" y="3760200"/>
                <a:ext cx="611280" cy="420840"/>
              </a:xfrm>
              <a:prstGeom prst="rect">
                <a:avLst/>
              </a:prstGeom>
              <a:noFill/>
              <a:ln w="0">
                <a:noFill/>
              </a:ln>
            </p:spPr>
          </p:pic>
          <p:pic>
            <p:nvPicPr>
              <p:cNvPr id="429" name="Picture 26"/>
              <p:cNvPicPr/>
              <p:nvPr/>
            </p:nvPicPr>
            <p:blipFill>
              <a:blip r:embed="rId5"/>
              <a:stretch/>
            </p:blipFill>
            <p:spPr>
              <a:xfrm>
                <a:off x="2462760" y="2010600"/>
                <a:ext cx="632160" cy="555480"/>
              </a:xfrm>
              <a:prstGeom prst="rect">
                <a:avLst/>
              </a:prstGeom>
              <a:noFill/>
              <a:ln w="0">
                <a:noFill/>
              </a:ln>
            </p:spPr>
          </p:pic>
          <p:sp>
            <p:nvSpPr>
              <p:cNvPr id="430" name="TextBox 27"/>
              <p:cNvSpPr/>
              <p:nvPr/>
            </p:nvSpPr>
            <p:spPr>
              <a:xfrm>
                <a:off x="207000" y="2541240"/>
                <a:ext cx="1445760" cy="129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A</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szpitalne</a:t>
                </a:r>
                <a:endParaRPr lang="pl-PL" sz="2000" b="0" u="none" strike="noStrike">
                  <a:solidFill>
                    <a:srgbClr val="000000"/>
                  </a:solidFill>
                  <a:effectLst/>
                  <a:uFillTx/>
                  <a:latin typeface="Arial"/>
                </a:endParaRPr>
              </a:p>
              <a:p>
                <a:pPr algn="ctr" defTabSz="685800">
                  <a:lnSpc>
                    <a:spcPct val="100000"/>
                  </a:lnSpc>
                  <a:tabLst>
                    <a:tab pos="0" algn="l"/>
                  </a:tabLst>
                </a:pPr>
                <a:endParaRPr lang="pl-PL" sz="1800" b="0" u="none" strike="noStrike">
                  <a:solidFill>
                    <a:srgbClr val="000000"/>
                  </a:solidFill>
                  <a:effectLst/>
                  <a:uFillTx/>
                  <a:latin typeface="Arial"/>
                </a:endParaRPr>
              </a:p>
            </p:txBody>
          </p:sp>
          <p:sp>
            <p:nvSpPr>
              <p:cNvPr id="431" name="TextBox 28"/>
              <p:cNvSpPr/>
              <p:nvPr/>
            </p:nvSpPr>
            <p:spPr>
              <a:xfrm>
                <a:off x="2108160" y="2541240"/>
                <a:ext cx="131724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Część B</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Ubezpieczenie medyczne</a:t>
                </a:r>
                <a:endParaRPr lang="pl-PL" sz="2000" b="0" u="none" strike="noStrike">
                  <a:solidFill>
                    <a:srgbClr val="000000"/>
                  </a:solidFill>
                  <a:effectLst/>
                  <a:uFillTx/>
                  <a:latin typeface="Arial"/>
                </a:endParaRPr>
              </a:p>
            </p:txBody>
          </p:sp>
          <p:sp>
            <p:nvSpPr>
              <p:cNvPr id="432" name="TextBox 29"/>
              <p:cNvSpPr/>
              <p:nvPr/>
            </p:nvSpPr>
            <p:spPr>
              <a:xfrm>
                <a:off x="580320" y="4224600"/>
                <a:ext cx="2578320" cy="101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685800">
                  <a:lnSpc>
                    <a:spcPct val="100000"/>
                  </a:lnSpc>
                  <a:tabLst>
                    <a:tab pos="0" algn="l"/>
                  </a:tabLst>
                </a:pPr>
                <a:r>
                  <a:rPr lang="pl" sz="2000" b="1" u="none" strike="noStrike">
                    <a:solidFill>
                      <a:srgbClr val="1F497D"/>
                    </a:solidFill>
                    <a:effectLst/>
                    <a:uFillTx/>
                    <a:latin typeface="Calibri"/>
                  </a:rPr>
                  <a:t>Większość z nich obejmuje Część D</a:t>
                </a:r>
                <a:endParaRPr lang="pl-PL" sz="2000" b="0" u="none" strike="noStrike">
                  <a:solidFill>
                    <a:srgbClr val="000000"/>
                  </a:solidFill>
                  <a:effectLst/>
                  <a:uFillTx/>
                  <a:latin typeface="Arial"/>
                </a:endParaRPr>
              </a:p>
              <a:p>
                <a:pPr algn="ctr" defTabSz="685800">
                  <a:lnSpc>
                    <a:spcPct val="100000"/>
                  </a:lnSpc>
                  <a:tabLst>
                    <a:tab pos="0" algn="l"/>
                  </a:tabLst>
                </a:pPr>
                <a:r>
                  <a:rPr lang="pl" sz="2000" b="0" u="none" strike="noStrike">
                    <a:solidFill>
                      <a:srgbClr val="1F497D"/>
                    </a:solidFill>
                    <a:effectLst/>
                    <a:uFillTx/>
                    <a:latin typeface="Calibri"/>
                  </a:rPr>
                  <a:t>Pokrycie kosztów leków na receptę Medicare</a:t>
                </a:r>
                <a:endParaRPr lang="pl-PL" sz="2000" b="0" u="none" strike="noStrike">
                  <a:solidFill>
                    <a:srgbClr val="000000"/>
                  </a:solidFill>
                  <a:effectLst/>
                  <a:uFillTx/>
                  <a:latin typeface="Arial"/>
                </a:endParaRPr>
              </a:p>
            </p:txBody>
          </p:sp>
          <p:sp>
            <p:nvSpPr>
              <p:cNvPr id="433" name="Plus 28"/>
              <p:cNvSpPr/>
              <p:nvPr/>
            </p:nvSpPr>
            <p:spPr>
              <a:xfrm>
                <a:off x="1770840" y="3326400"/>
                <a:ext cx="22392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7560" rIns="90000" bIns="756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grpSp>
        <p:sp>
          <p:nvSpPr>
            <p:cNvPr id="434" name="Plus 15" title="and sign"/>
            <p:cNvSpPr/>
            <p:nvPr/>
          </p:nvSpPr>
          <p:spPr>
            <a:xfrm>
              <a:off x="1774080" y="2361600"/>
              <a:ext cx="218160" cy="267120"/>
            </a:xfrm>
            <a:prstGeom prst="mathPlus">
              <a:avLst>
                <a:gd name="adj1" fmla="val 23520"/>
              </a:avLst>
            </a:prstGeom>
            <a:solidFill>
              <a:srgbClr val="1F497D"/>
            </a:solidFill>
            <a:ln w="9525">
              <a:solidFill>
                <a:srgbClr val="4A7EBB"/>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lIns="90000" tIns="6120" rIns="90000" bIns="6120" anchor="ctr">
              <a:noAutofit/>
            </a:bodyPr>
            <a:lstStyle/>
            <a:p>
              <a:pPr algn="ctr" defTabSz="685800">
                <a:lnSpc>
                  <a:spcPct val="100000"/>
                </a:lnSpc>
                <a:tabLst>
                  <a:tab pos="0" algn="l"/>
                </a:tabLst>
              </a:pPr>
              <a:endParaRPr lang="en-US" sz="1350" b="0" u="none" strike="noStrike">
                <a:solidFill>
                  <a:srgbClr val="FFFFFF"/>
                </a:solidFill>
                <a:effectLst/>
                <a:uFillTx/>
                <a:latin typeface="Calibri"/>
              </a:endParaRPr>
            </a:p>
          </p:txBody>
        </p:sp>
        <p:sp>
          <p:nvSpPr>
            <p:cNvPr id="435" name="TextBox 23"/>
            <p:cNvSpPr/>
            <p:nvPr/>
          </p:nvSpPr>
          <p:spPr>
            <a:xfrm>
              <a:off x="1082520" y="1531800"/>
              <a:ext cx="1601280" cy="576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685800">
                <a:lnSpc>
                  <a:spcPct val="100000"/>
                </a:lnSpc>
                <a:tabLst>
                  <a:tab pos="0" algn="l"/>
                </a:tabLst>
              </a:pPr>
              <a:r>
                <a:rPr lang="pl" sz="1800" b="1" u="none" strike="noStrike">
                  <a:solidFill>
                    <a:srgbClr val="1F497D"/>
                  </a:solidFill>
                  <a:effectLst/>
                  <a:uFillTx/>
                  <a:latin typeface="Calibri"/>
                </a:rPr>
                <a:t>Część C obejmuje</a:t>
              </a:r>
              <a:endParaRPr lang="pl-PL" sz="1800" b="0" u="none" strike="noStrike">
                <a:solidFill>
                  <a:srgbClr val="000000"/>
                </a:solidFill>
                <a:effectLst/>
                <a:uFillTx/>
                <a:latin typeface="Arial"/>
              </a:endParaRPr>
            </a:p>
            <a:p>
              <a:pPr algn="ctr" defTabSz="685800">
                <a:lnSpc>
                  <a:spcPct val="100000"/>
                </a:lnSpc>
                <a:tabLst>
                  <a:tab pos="0" algn="l"/>
                </a:tabLst>
              </a:pPr>
              <a:endParaRPr lang="pl-PL" sz="1350" b="0" u="none" strike="noStrike">
                <a:solidFill>
                  <a:srgbClr val="000000"/>
                </a:solidFill>
                <a:effectLst/>
                <a:uFillTx/>
                <a:latin typeface="Arial"/>
              </a:endParaRPr>
            </a:p>
          </p:txBody>
        </p:sp>
      </p:grpSp>
      <p:sp>
        <p:nvSpPr>
          <p:cNvPr id="436" name="PlaceHolder 1"/>
          <p:cNvSpPr>
            <a:spLocks noGrp="1"/>
          </p:cNvSpPr>
          <p:nvPr>
            <p:ph type="sldNum" idx="8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96762A9-210D-4D5D-AC84-233631BC6E4A}" type="slidenum">
              <a:rPr lang="en-US" sz="1200" b="0" u="none" strike="noStrike">
                <a:solidFill>
                  <a:schemeClr val="dk1">
                    <a:tint val="75000"/>
                  </a:schemeClr>
                </a:solidFill>
                <a:effectLst/>
                <a:uFillTx/>
                <a:latin typeface="Calibri"/>
              </a:rPr>
              <a:t>56</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78000"/>
    </mc:Choice>
    <mc:Fallback xmlns:p15="http://schemas.microsoft.com/office/powerpoint/2012/main" xmlns="">
      <p:transition spd="slow" advTm="78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p:cNvSpPr>
          <p:nvPr>
            <p:ph type="sldNum" idx="8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BB18387E-7A45-4EE9-A16A-B3EEBA885BE8}" type="slidenum">
              <a:rPr lang="en-US" sz="1200" b="0" u="none" strike="noStrike">
                <a:solidFill>
                  <a:schemeClr val="dk1">
                    <a:tint val="75000"/>
                  </a:schemeClr>
                </a:solidFill>
                <a:effectLst/>
                <a:uFillTx/>
                <a:latin typeface="Calibri"/>
              </a:rPr>
              <a:t>57</a:t>
            </a:fld>
            <a:endParaRPr lang="pl-PL" sz="1200" b="0" u="none" strike="noStrike">
              <a:solidFill>
                <a:srgbClr val="000000"/>
              </a:solidFill>
              <a:effectLst/>
              <a:uFillTx/>
              <a:latin typeface="Times New Roman"/>
            </a:endParaRPr>
          </a:p>
        </p:txBody>
      </p:sp>
      <p:sp>
        <p:nvSpPr>
          <p:cNvPr id="43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Plany Medicare Advantage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39" name="TextBox 6"/>
          <p:cNvSpPr/>
          <p:nvPr/>
        </p:nvSpPr>
        <p:spPr>
          <a:xfrm>
            <a:off x="791640" y="1537920"/>
            <a:ext cx="5304240" cy="4845960"/>
          </a:xfrm>
          <a:prstGeom prst="rect">
            <a:avLst/>
          </a:prstGeom>
          <a:solidFill>
            <a:schemeClr val="accent6">
              <a:lumMod val="20000"/>
              <a:lumOff val="80000"/>
            </a:schemeClr>
          </a:solid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spcAft>
                <a:spcPts val="300"/>
              </a:spcAft>
            </a:pPr>
            <a:r>
              <a:rPr lang="pl" sz="3200" b="1" u="none" strike="noStrike">
                <a:solidFill>
                  <a:schemeClr val="dk1"/>
                </a:solidFill>
                <a:effectLst/>
                <a:uFillTx/>
                <a:latin typeface="Calibri"/>
              </a:rPr>
              <a:t>Zalety</a:t>
            </a:r>
            <a:endParaRPr lang="pl-PL" sz="32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1" u="none" strike="noStrike">
                <a:solidFill>
                  <a:schemeClr val="dk1"/>
                </a:solidFill>
                <a:effectLst/>
                <a:uFillTx/>
                <a:latin typeface="Calibri"/>
              </a:rPr>
              <a:t>Może mieć niższe miesięczne składki </a:t>
            </a:r>
            <a:br>
              <a:rPr sz="2100"/>
            </a:br>
            <a:r>
              <a:rPr lang="pl" sz="2100" b="0" u="none" strike="noStrike">
                <a:solidFill>
                  <a:schemeClr val="dk1"/>
                </a:solidFill>
                <a:effectLst/>
                <a:uFillTx/>
                <a:latin typeface="Calibri"/>
              </a:rPr>
              <a:t>(poza składką na Część B)</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1" u="none" strike="noStrike">
                <a:solidFill>
                  <a:schemeClr val="dk1"/>
                </a:solidFill>
                <a:effectLst/>
                <a:uFillTx/>
                <a:latin typeface="Calibri"/>
              </a:rPr>
              <a:t>Opieka skoordynowana </a:t>
            </a:r>
            <a:r>
              <a:rPr lang="pl" sz="2100" b="0" u="none" strike="noStrike">
                <a:solidFill>
                  <a:schemeClr val="dk1"/>
                </a:solidFill>
                <a:effectLst/>
                <a:uFillTx/>
                <a:latin typeface="Calibri"/>
              </a:rPr>
              <a:t>z lekarzami w ramach sieci</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Niektóre oferują </a:t>
            </a:r>
            <a:r>
              <a:rPr lang="pl" sz="2100" b="1" u="none" strike="noStrike">
                <a:solidFill>
                  <a:schemeClr val="dk1"/>
                </a:solidFill>
                <a:effectLst/>
                <a:uFillTx/>
                <a:latin typeface="Calibri"/>
              </a:rPr>
              <a:t>dodatkowe świadczenia </a:t>
            </a:r>
            <a:r>
              <a:rPr lang="pl" sz="2100" b="0" u="none" strike="noStrike">
                <a:solidFill>
                  <a:schemeClr val="dk1"/>
                </a:solidFill>
                <a:effectLst/>
                <a:uFillTx/>
                <a:latin typeface="Calibri"/>
              </a:rPr>
              <a:t>(okulistyka, stomatologia, badanie słuchu)</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Zróżnicowane plany i możliwości wyboru</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Możliwość zmiany planów co roku</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1" u="none" strike="noStrike">
                <a:solidFill>
                  <a:schemeClr val="dk1"/>
                </a:solidFill>
                <a:effectLst/>
                <a:uFillTx/>
                <a:latin typeface="Calibri"/>
              </a:rPr>
              <a:t>Maksymalna wysokość zwrotu z własnej kieszeni</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Należy przestrzegać przepisów Medicare</a:t>
            </a:r>
            <a:endParaRPr lang="pl-PL" sz="2100" b="0" u="none" strike="noStrike">
              <a:solidFill>
                <a:srgbClr val="000000"/>
              </a:solidFill>
              <a:effectLst/>
              <a:uFillTx/>
              <a:latin typeface="Arial"/>
            </a:endParaRPr>
          </a:p>
          <a:p>
            <a:pPr defTabSz="914400">
              <a:lnSpc>
                <a:spcPct val="100000"/>
              </a:lnSpc>
              <a:spcAft>
                <a:spcPts val="300"/>
              </a:spcAft>
            </a:pPr>
            <a:endParaRPr lang="pl-PL" sz="1800" b="0" u="none" strike="noStrike">
              <a:solidFill>
                <a:srgbClr val="000000"/>
              </a:solidFill>
              <a:effectLst/>
              <a:uFillTx/>
              <a:latin typeface="Arial"/>
            </a:endParaRPr>
          </a:p>
        </p:txBody>
      </p:sp>
      <p:sp>
        <p:nvSpPr>
          <p:cNvPr id="440" name="TextBox 7"/>
          <p:cNvSpPr/>
          <p:nvPr/>
        </p:nvSpPr>
        <p:spPr>
          <a:xfrm>
            <a:off x="6376680" y="1537920"/>
            <a:ext cx="5268240" cy="5339520"/>
          </a:xfrm>
          <a:prstGeom prst="rect">
            <a:avLst/>
          </a:prstGeom>
          <a:solidFill>
            <a:schemeClr val="accent2">
              <a:lumMod val="20000"/>
              <a:lumOff val="80000"/>
            </a:schemeClr>
          </a:solidFill>
          <a:ln w="0">
            <a:solidFill>
              <a:srgbClr val="000000"/>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spcAft>
                <a:spcPts val="300"/>
              </a:spcAft>
            </a:pPr>
            <a:r>
              <a:rPr lang="pl" sz="3200" b="1" u="none" strike="noStrike">
                <a:solidFill>
                  <a:schemeClr val="dk1"/>
                </a:solidFill>
                <a:effectLst/>
                <a:uFillTx/>
                <a:latin typeface="Calibri"/>
              </a:rPr>
              <a:t>Wady</a:t>
            </a:r>
            <a:endParaRPr lang="pl-PL" sz="32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1" u="none" strike="noStrike">
                <a:solidFill>
                  <a:schemeClr val="dk1"/>
                </a:solidFill>
                <a:effectLst/>
                <a:uFillTx/>
                <a:latin typeface="Calibri"/>
              </a:rPr>
              <a:t>Może wiązać się z wyższymi wydatkami bieżącymi</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1" u="none" strike="noStrike">
                <a:solidFill>
                  <a:schemeClr val="dk1"/>
                </a:solidFill>
                <a:effectLst/>
                <a:uFillTx/>
                <a:latin typeface="Calibri"/>
              </a:rPr>
              <a:t>Należy skontaktować się z dostawcami w ramach sieci</a:t>
            </a:r>
            <a:r>
              <a:rPr lang="pl" sz="2100" b="0" u="none" strike="noStrike">
                <a:solidFill>
                  <a:schemeClr val="dk1"/>
                </a:solidFill>
                <a:effectLst/>
                <a:uFillTx/>
                <a:latin typeface="Calibri"/>
              </a:rPr>
              <a:t>; </a:t>
            </a:r>
            <a:br>
              <a:rPr sz="2100"/>
            </a:br>
            <a:r>
              <a:rPr lang="pl" sz="2100" b="0" u="none" strike="noStrike">
                <a:solidFill>
                  <a:schemeClr val="dk1"/>
                </a:solidFill>
                <a:effectLst/>
                <a:uFillTx/>
                <a:latin typeface="Calibri"/>
              </a:rPr>
              <a:t>wyższe koszty poza siecią</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Może wymagać </a:t>
            </a:r>
            <a:r>
              <a:rPr lang="pl" sz="2100" b="1" u="none" strike="noStrike">
                <a:solidFill>
                  <a:schemeClr val="dk1"/>
                </a:solidFill>
                <a:effectLst/>
                <a:uFillTx/>
                <a:latin typeface="Calibri"/>
              </a:rPr>
              <a:t>skierowania i uprzedniej zgody na usługi</a:t>
            </a:r>
            <a:r>
              <a:rPr lang="pl" sz="2100" b="0" u="none" strike="noStrike">
                <a:solidFill>
                  <a:schemeClr val="dk1"/>
                </a:solidFill>
                <a:effectLst/>
                <a:uFillTx/>
                <a:latin typeface="Calibri"/>
              </a:rPr>
              <a:t>.</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Brak nakazów państwowych lub zabezpieczeń dodatkowych świadczeń</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0" u="none" strike="noStrike">
                <a:solidFill>
                  <a:schemeClr val="dk1"/>
                </a:solidFill>
                <a:effectLst/>
                <a:uFillTx/>
                <a:latin typeface="Calibri"/>
              </a:rPr>
              <a:t>Zamieszanie związane z planami/zakresem ubezpieczenia</a:t>
            </a:r>
            <a:endParaRPr lang="pl-PL" sz="2100" b="0" u="none" strike="noStrike">
              <a:solidFill>
                <a:srgbClr val="000000"/>
              </a:solidFill>
              <a:effectLst/>
              <a:uFillTx/>
              <a:latin typeface="Arial"/>
            </a:endParaRPr>
          </a:p>
          <a:p>
            <a:pPr marL="285840" indent="-285840" defTabSz="914400">
              <a:lnSpc>
                <a:spcPct val="100000"/>
              </a:lnSpc>
              <a:spcAft>
                <a:spcPts val="300"/>
              </a:spcAft>
              <a:buClr>
                <a:srgbClr val="000000"/>
              </a:buClr>
              <a:buFont typeface="Wingdings" charset="2"/>
              <a:buChar char=""/>
            </a:pPr>
            <a:r>
              <a:rPr lang="pl" sz="2100" b="1" u="none" strike="noStrike">
                <a:solidFill>
                  <a:schemeClr val="dk1"/>
                </a:solidFill>
                <a:effectLst/>
                <a:uFillTx/>
                <a:latin typeface="Calibri"/>
              </a:rPr>
              <a:t>Co roku</a:t>
            </a:r>
            <a:r>
              <a:rPr lang="pl" sz="2100" b="0" u="none" strike="noStrike">
                <a:solidFill>
                  <a:schemeClr val="dk1"/>
                </a:solidFill>
                <a:effectLst/>
                <a:uFillTx/>
                <a:latin typeface="Calibri"/>
              </a:rPr>
              <a:t> </a:t>
            </a:r>
            <a:r>
              <a:rPr lang="en" sz="2100" b="1" u="none" strike="noStrike">
                <a:solidFill>
                  <a:schemeClr val="dk1"/>
                </a:solidFill>
                <a:effectLst/>
                <a:uFillTx/>
                <a:latin typeface="Calibri"/>
              </a:rPr>
              <a:t>należy ponownie oceniać plan</a:t>
            </a:r>
            <a:r>
              <a:rPr lang="en" sz="2100" b="0" u="none" strike="noStrike">
                <a:solidFill>
                  <a:schemeClr val="dk1"/>
                </a:solidFill>
                <a:effectLst/>
                <a:uFillTx/>
                <a:latin typeface="Calibri"/>
              </a:rPr>
              <a:t>; może być konieczna zmiana planów (i dostawców).</a:t>
            </a:r>
            <a:endParaRPr lang="pl-PL" sz="21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9000"/>
    </mc:Choice>
    <mc:Fallback xmlns:p15="http://schemas.microsoft.com/office/powerpoint/2012/main" xmlns="">
      <p:transition spd="slow" advTm="59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sldNum" idx="8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1E841D44-F8D4-4020-A670-723AB1F80AC4}" type="slidenum">
              <a:rPr lang="en-US" sz="1200" b="0" u="none" strike="noStrike">
                <a:solidFill>
                  <a:schemeClr val="dk1">
                    <a:tint val="75000"/>
                  </a:schemeClr>
                </a:solidFill>
                <a:effectLst/>
                <a:uFillTx/>
                <a:latin typeface="Calibri"/>
              </a:rPr>
              <a:t>58</a:t>
            </a:fld>
            <a:endParaRPr lang="pl-PL" sz="1200" b="0" u="none" strike="noStrike">
              <a:solidFill>
                <a:srgbClr val="000000"/>
              </a:solidFill>
              <a:effectLst/>
              <a:uFillTx/>
              <a:latin typeface="Times New Roman"/>
            </a:endParaRPr>
          </a:p>
        </p:txBody>
      </p:sp>
      <p:sp>
        <p:nvSpPr>
          <p:cNvPr id="442"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Inne rodzaje ubezpieczeń zdrowotnych</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43" name="Content Placeholder 2"/>
          <p:cNvSpPr/>
          <p:nvPr/>
        </p:nvSpPr>
        <p:spPr>
          <a:xfrm>
            <a:off x="3668400" y="1770120"/>
            <a:ext cx="8150040" cy="427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8600" defTabSz="914400">
              <a:lnSpc>
                <a:spcPct val="90000"/>
              </a:lnSpc>
              <a:spcBef>
                <a:spcPts val="1001"/>
              </a:spcBef>
              <a:buClr>
                <a:srgbClr val="000000"/>
              </a:buClr>
              <a:buFont typeface="Arial"/>
              <a:buChar char="•"/>
            </a:pPr>
            <a:r>
              <a:rPr lang="pl" sz="2800" b="1" u="none" strike="noStrike">
                <a:solidFill>
                  <a:schemeClr val="dk1"/>
                </a:solidFill>
                <a:effectLst/>
                <a:uFillTx/>
                <a:latin typeface="Calibri"/>
              </a:rPr>
              <a:t>Grupowy plan zdrowotny pracodawcy/emeryta</a:t>
            </a:r>
            <a:endParaRPr lang="pl-PL" sz="2800" b="0" u="none" strike="noStrike">
              <a:solidFill>
                <a:srgbClr val="000000"/>
              </a:solidFill>
              <a:effectLst/>
              <a:uFillTx/>
              <a:latin typeface="Arial"/>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Szczegółowe informacje na ten temat można znaleźć w planie.</a:t>
            </a:r>
            <a:endParaRPr lang="pl-PL" sz="2400" b="0" u="none" strike="noStrike">
              <a:solidFill>
                <a:srgbClr val="000000"/>
              </a:solidFill>
              <a:effectLst/>
              <a:uFillTx/>
              <a:latin typeface="Arial"/>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Niektóre z nich oferują </a:t>
            </a:r>
            <a:r>
              <a:rPr lang="pl" sz="2400" b="1" u="none" strike="noStrike">
                <a:solidFill>
                  <a:schemeClr val="dk1"/>
                </a:solidFill>
                <a:effectLst/>
                <a:uFillTx/>
                <a:latin typeface="Calibri"/>
              </a:rPr>
              <a:t>podlegające zaliczeniu </a:t>
            </a:r>
            <a:r>
              <a:rPr lang="pl" sz="2400" b="0" u="none" strike="noStrike">
                <a:solidFill>
                  <a:schemeClr val="dk1"/>
                </a:solidFill>
                <a:effectLst/>
                <a:uFillTx/>
                <a:latin typeface="Calibri"/>
              </a:rPr>
              <a:t>pokrycie kosztów leków na receptę.</a:t>
            </a:r>
            <a:endParaRPr lang="pl-PL" sz="2400" b="0" u="none" strike="noStrike">
              <a:solidFill>
                <a:srgbClr val="000000"/>
              </a:solidFill>
              <a:effectLst/>
              <a:uFillTx/>
              <a:latin typeface="Arial"/>
            </a:endParaRPr>
          </a:p>
          <a:p>
            <a:pPr marL="685800" lvl="1" indent="-228600" defTabSz="914400">
              <a:lnSpc>
                <a:spcPct val="90000"/>
              </a:lnSpc>
              <a:spcBef>
                <a:spcPts val="499"/>
              </a:spcBef>
              <a:buClr>
                <a:srgbClr val="000000"/>
              </a:buClr>
              <a:buFont typeface="Arial"/>
              <a:buChar char="•"/>
            </a:pPr>
            <a:r>
              <a:rPr lang="pl" sz="2400" b="0" u="none" strike="noStrike">
                <a:solidFill>
                  <a:schemeClr val="dk1"/>
                </a:solidFill>
                <a:effectLst/>
                <a:uFillTx/>
                <a:latin typeface="Calibri"/>
              </a:rPr>
              <a:t>Skontaktuj się ze swoim pracodawcą lub administratorem świadczeń związkowych, aby dowiedzieć się, czy Twoje ubezpieczenie jest spójne z Medicare.</a:t>
            </a:r>
            <a:endParaRPr lang="pl-PL" sz="2400" b="0" u="none" strike="noStrike">
              <a:solidFill>
                <a:srgbClr val="000000"/>
              </a:solidFill>
              <a:effectLst/>
              <a:uFillTx/>
              <a:latin typeface="Arial"/>
            </a:endParaRPr>
          </a:p>
          <a:p>
            <a:pPr marL="393840" defTabSz="914400">
              <a:lnSpc>
                <a:spcPct val="90000"/>
              </a:lnSpc>
              <a:spcBef>
                <a:spcPts val="499"/>
              </a:spcBef>
              <a:tabLst>
                <a:tab pos="0" algn="l"/>
              </a:tabLst>
            </a:pPr>
            <a:endParaRPr lang="pl-PL" sz="9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tabLst>
                <a:tab pos="0" algn="l"/>
              </a:tabLst>
            </a:pPr>
            <a:r>
              <a:rPr lang="pl" sz="2800" b="1" u="none" strike="noStrike">
                <a:solidFill>
                  <a:schemeClr val="dk1"/>
                </a:solidFill>
                <a:effectLst/>
                <a:uFillTx/>
                <a:latin typeface="Calibri"/>
              </a:rPr>
              <a:t>Ubezpieczenie wojskowe</a:t>
            </a:r>
            <a:r>
              <a:rPr lang="pl" sz="2800" b="0" u="none" strike="noStrike">
                <a:solidFill>
                  <a:schemeClr val="dk1"/>
                </a:solidFill>
                <a:effectLst/>
                <a:uFillTx/>
                <a:latin typeface="Calibri"/>
              </a:rPr>
              <a:t>: Veterans Administration (VA) lub TriCare</a:t>
            </a:r>
            <a:endParaRPr lang="pl-PL" sz="2800" b="0" u="none" strike="noStrike">
              <a:solidFill>
                <a:srgbClr val="000000"/>
              </a:solidFill>
              <a:effectLst/>
              <a:uFillTx/>
              <a:latin typeface="Arial"/>
            </a:endParaRPr>
          </a:p>
          <a:p>
            <a:pPr defTabSz="914400">
              <a:lnSpc>
                <a:spcPct val="90000"/>
              </a:lnSpc>
              <a:spcBef>
                <a:spcPts val="1001"/>
              </a:spcBef>
              <a:tabLst>
                <a:tab pos="0" algn="l"/>
              </a:tabLst>
            </a:pPr>
            <a:endParaRPr lang="pl-PL" sz="900" b="0" u="none" strike="noStrike">
              <a:solidFill>
                <a:srgbClr val="000000"/>
              </a:solidFill>
              <a:effectLst/>
              <a:uFillTx/>
              <a:latin typeface="Arial"/>
            </a:endParaRPr>
          </a:p>
          <a:p>
            <a:pPr marL="228600" indent="-228600" defTabSz="914400">
              <a:lnSpc>
                <a:spcPct val="90000"/>
              </a:lnSpc>
              <a:spcBef>
                <a:spcPts val="1001"/>
              </a:spcBef>
              <a:buClr>
                <a:srgbClr val="000000"/>
              </a:buClr>
              <a:buFont typeface="Arial"/>
              <a:buChar char="•"/>
              <a:tabLst>
                <a:tab pos="0" algn="l"/>
              </a:tabLst>
            </a:pPr>
            <a:r>
              <a:rPr lang="pl" sz="2800" b="1" u="none" strike="noStrike">
                <a:solidFill>
                  <a:schemeClr val="dk1"/>
                </a:solidFill>
                <a:effectLst/>
                <a:uFillTx/>
                <a:latin typeface="Calibri"/>
              </a:rPr>
              <a:t>Medicaid i programy pomocy finansowej</a:t>
            </a:r>
            <a:endParaRPr lang="pl-PL" sz="2800" b="0" u="none" strike="noStrike">
              <a:solidFill>
                <a:srgbClr val="000000"/>
              </a:solidFill>
              <a:effectLst/>
              <a:uFillTx/>
              <a:latin typeface="Arial"/>
            </a:endParaRPr>
          </a:p>
          <a:p>
            <a:pPr defTabSz="914400">
              <a:lnSpc>
                <a:spcPct val="90000"/>
              </a:lnSpc>
              <a:spcBef>
                <a:spcPts val="1001"/>
              </a:spcBef>
              <a:tabLst>
                <a:tab pos="0" algn="l"/>
              </a:tabLst>
            </a:pPr>
            <a:endParaRPr lang="pl-PL" sz="2800" b="0" u="none" strike="noStrike">
              <a:solidFill>
                <a:srgbClr val="000000"/>
              </a:solidFill>
              <a:effectLst/>
              <a:uFillTx/>
              <a:latin typeface="Arial"/>
            </a:endParaRPr>
          </a:p>
          <a:p>
            <a:pPr defTabSz="914400">
              <a:lnSpc>
                <a:spcPct val="90000"/>
              </a:lnSpc>
              <a:spcBef>
                <a:spcPts val="1001"/>
              </a:spcBef>
              <a:tabLst>
                <a:tab pos="0" algn="l"/>
              </a:tabLst>
            </a:pPr>
            <a:endParaRPr lang="pl-PL" sz="3200" b="0" u="none" strike="noStrike">
              <a:solidFill>
                <a:srgbClr val="000000"/>
              </a:solidFill>
              <a:effectLst/>
              <a:uFillTx/>
              <a:latin typeface="Arial"/>
            </a:endParaRPr>
          </a:p>
        </p:txBody>
      </p:sp>
      <p:pic>
        <p:nvPicPr>
          <p:cNvPr id="444" name="Picture 7"/>
          <p:cNvPicPr/>
          <p:nvPr/>
        </p:nvPicPr>
        <p:blipFill>
          <a:blip r:embed="rId3"/>
          <a:stretch/>
        </p:blipFill>
        <p:spPr>
          <a:xfrm>
            <a:off x="1054080" y="5135400"/>
            <a:ext cx="1944360" cy="1220760"/>
          </a:xfrm>
          <a:prstGeom prst="rect">
            <a:avLst/>
          </a:prstGeom>
          <a:noFill/>
          <a:ln w="9525">
            <a:noFill/>
          </a:ln>
        </p:spPr>
      </p:pic>
      <p:pic>
        <p:nvPicPr>
          <p:cNvPr id="445" name="Picture 2" descr="Tier 1 Graphc Standards: Foundation for Brand Maintenance and Evolution"/>
          <p:cNvPicPr/>
          <p:nvPr/>
        </p:nvPicPr>
        <p:blipFill>
          <a:blip r:embed="rId4"/>
          <a:stretch/>
        </p:blipFill>
        <p:spPr>
          <a:xfrm>
            <a:off x="1220400" y="3197880"/>
            <a:ext cx="1612080" cy="1612080"/>
          </a:xfrm>
          <a:prstGeom prst="rect">
            <a:avLst/>
          </a:prstGeom>
          <a:noFill/>
          <a:ln w="0">
            <a:noFill/>
          </a:ln>
        </p:spPr>
      </p:pic>
      <p:pic>
        <p:nvPicPr>
          <p:cNvPr id="446" name="Picture 4" descr="Insurance — Dermatology Solutions"/>
          <p:cNvPicPr/>
          <p:nvPr/>
        </p:nvPicPr>
        <p:blipFill>
          <a:blip r:embed="rId5"/>
          <a:stretch/>
        </p:blipFill>
        <p:spPr>
          <a:xfrm>
            <a:off x="1284120" y="1388160"/>
            <a:ext cx="1484640" cy="1484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60000"/>
    </mc:Choice>
    <mc:Fallback xmlns:p15="http://schemas.microsoft.com/office/powerpoint/2012/main" xmlns="">
      <p:transition spd="slow" advTm="6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Rectangle 7"/>
          <p:cNvSpPr/>
          <p:nvPr/>
        </p:nvSpPr>
        <p:spPr>
          <a:xfrm>
            <a:off x="947520" y="1947240"/>
            <a:ext cx="10662840" cy="398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pl" sz="3400" b="0" u="none" strike="noStrike">
                <a:solidFill>
                  <a:schemeClr val="dk1"/>
                </a:solidFill>
                <a:effectLst/>
                <a:uFillTx/>
                <a:latin typeface="Calibri"/>
              </a:rPr>
              <a:t>Aby uzyskać </a:t>
            </a:r>
            <a:r>
              <a:rPr lang="pl" sz="3400" b="1" u="none" strike="noStrike">
                <a:solidFill>
                  <a:schemeClr val="dk1"/>
                </a:solidFill>
                <a:effectLst/>
                <a:uFillTx/>
                <a:latin typeface="Calibri"/>
              </a:rPr>
              <a:t>bezpłatną i bezstronną pomoc dot. Medicare</a:t>
            </a:r>
            <a:r>
              <a:rPr lang="pl" sz="3400" b="0" u="none" strike="noStrike">
                <a:solidFill>
                  <a:schemeClr val="dk1"/>
                </a:solidFill>
                <a:effectLst/>
                <a:uFillTx/>
                <a:latin typeface="Calibri"/>
              </a:rPr>
              <a:t>, skontaktuj się z Wisconsin State Health Insurance Assistance Program:</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Zadzwoń na infolinię Medigap pod numer 1-800-242-1060.</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Odwiedź stronę internetową Wisconsin Department of Health Services pod adresem </a:t>
            </a:r>
            <a:r>
              <a:rPr lang="pl" sz="3400" b="0" u="sng" strike="noStrike">
                <a:solidFill>
                  <a:schemeClr val="dk1"/>
                </a:solidFill>
                <a:effectLst/>
                <a:uFillTx/>
                <a:latin typeface="Calibri"/>
                <a:hlinkClick r:id="rId3"/>
              </a:rPr>
              <a:t>dhs.wi.gov/medicare-help</a:t>
            </a:r>
            <a:r>
              <a:rPr lang="pl" sz="3400" b="0" u="none" strike="noStrike">
                <a:solidFill>
                  <a:schemeClr val="dk1"/>
                </a:solidFill>
                <a:effectLst/>
                <a:uFillTx/>
                <a:latin typeface="Calibri"/>
              </a:rPr>
              <a:t>. </a:t>
            </a:r>
            <a:endParaRPr lang="pl-PL" sz="3400" b="0" u="none" strike="noStrike">
              <a:solidFill>
                <a:srgbClr val="000000"/>
              </a:solidFill>
              <a:effectLst/>
              <a:uFillTx/>
              <a:latin typeface="Arial"/>
            </a:endParaRPr>
          </a:p>
        </p:txBody>
      </p:sp>
      <p:sp>
        <p:nvSpPr>
          <p:cNvPr id="448" name="PlaceHolder 1"/>
          <p:cNvSpPr>
            <a:spLocks noGrp="1"/>
          </p:cNvSpPr>
          <p:nvPr>
            <p:ph type="sldNum" idx="8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F183D16-34D1-4B3B-95C9-8F31C99C7163}" type="slidenum">
              <a:rPr lang="en-US" sz="1200" b="0" u="none" strike="noStrike">
                <a:solidFill>
                  <a:schemeClr val="dk1">
                    <a:tint val="75000"/>
                  </a:schemeClr>
                </a:solidFill>
                <a:effectLst/>
                <a:uFillTx/>
                <a:latin typeface="Calibri"/>
              </a:rPr>
              <a:t>59</a:t>
            </a:fld>
            <a:endParaRPr lang="pl-PL" sz="1200" b="0" u="none" strike="noStrike">
              <a:solidFill>
                <a:srgbClr val="000000"/>
              </a:solidFill>
              <a:effectLst/>
              <a:uFillTx/>
              <a:latin typeface="Times New Roman"/>
            </a:endParaRPr>
          </a:p>
        </p:txBody>
      </p:sp>
      <p:sp>
        <p:nvSpPr>
          <p:cNvPr id="44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450" name="Picture 8"/>
          <p:cNvPicPr/>
          <p:nvPr/>
        </p:nvPicPr>
        <p:blipFill>
          <a:blip r:embed="rId4"/>
          <a:stretch/>
        </p:blipFill>
        <p:spPr>
          <a:xfrm>
            <a:off x="308880" y="5879520"/>
            <a:ext cx="2328480" cy="7311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47000"/>
    </mc:Choice>
    <mc:Fallback xmlns:p15="http://schemas.microsoft.com/office/powerpoint/2012/main" xmlns="">
      <p:transition spd="slow" advTm="4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4"/>
          <p:cNvPicPr/>
          <p:nvPr/>
        </p:nvPicPr>
        <p:blipFill>
          <a:blip r:embed="rId3"/>
          <a:stretch/>
        </p:blipFill>
        <p:spPr>
          <a:xfrm>
            <a:off x="8144640" y="1169640"/>
            <a:ext cx="4112640" cy="2562120"/>
          </a:xfrm>
          <a:prstGeom prst="rect">
            <a:avLst/>
          </a:prstGeom>
          <a:noFill/>
          <a:ln w="0">
            <a:noFill/>
          </a:ln>
        </p:spPr>
      </p:pic>
      <p:sp>
        <p:nvSpPr>
          <p:cNvPr id="8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Rejestracja w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88" name="Rectangle 4"/>
          <p:cNvSpPr/>
          <p:nvPr/>
        </p:nvSpPr>
        <p:spPr>
          <a:xfrm>
            <a:off x="157320" y="1108080"/>
            <a:ext cx="10043640" cy="565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90000"/>
              </a:lnSpc>
              <a:buClr>
                <a:srgbClr val="000000"/>
              </a:buClr>
              <a:buFont typeface="Wingdings" charset="2"/>
              <a:buChar char=""/>
            </a:pPr>
            <a:r>
              <a:rPr lang="pl" sz="2400" b="1" u="none" strike="noStrike">
                <a:solidFill>
                  <a:schemeClr val="dk1"/>
                </a:solidFill>
                <a:effectLst/>
                <a:uFillTx/>
                <a:latin typeface="Calibri"/>
              </a:rPr>
              <a:t>Okres rejestracji wstępnej</a:t>
            </a:r>
            <a:endParaRPr lang="pl-PL" sz="2400" b="0" u="none" strike="noStrike">
              <a:solidFill>
                <a:srgbClr val="000000"/>
              </a:solidFill>
              <a:effectLst/>
              <a:uFillTx/>
              <a:latin typeface="Arial"/>
            </a:endParaRPr>
          </a:p>
          <a:p>
            <a:pPr marL="457200" defTabSz="914400">
              <a:lnSpc>
                <a:spcPct val="90000"/>
              </a:lnSpc>
            </a:pPr>
            <a:r>
              <a:rPr lang="pl" sz="2200" b="0" u="none" strike="noStrike">
                <a:solidFill>
                  <a:schemeClr val="dk1"/>
                </a:solidFill>
                <a:effectLst/>
                <a:uFillTx/>
                <a:latin typeface="Calibri"/>
              </a:rPr>
              <a:t>7-miesięczny okres obejmuje 3 miesiące przed, miesiąc w którym są urodziny oraz </a:t>
            </a:r>
            <a:endParaRPr lang="pl-PL" sz="2200" b="0" u="none" strike="noStrike">
              <a:solidFill>
                <a:srgbClr val="000000"/>
              </a:solidFill>
              <a:effectLst/>
              <a:uFillTx/>
              <a:latin typeface="Arial"/>
            </a:endParaRPr>
          </a:p>
          <a:p>
            <a:pPr marL="457200" defTabSz="914400">
              <a:lnSpc>
                <a:spcPct val="90000"/>
              </a:lnSpc>
            </a:pPr>
            <a:r>
              <a:rPr lang="pl" sz="2200" b="0" u="none" strike="noStrike">
                <a:solidFill>
                  <a:schemeClr val="dk1"/>
                </a:solidFill>
                <a:effectLst/>
                <a:uFillTx/>
                <a:latin typeface="Calibri"/>
              </a:rPr>
              <a:t>3 miesiące po 65. urodzinach.</a:t>
            </a:r>
            <a:br>
              <a:rPr sz="2200"/>
            </a:br>
            <a:r>
              <a:rPr lang="pl" sz="2200" b="1" u="none" strike="noStrike">
                <a:solidFill>
                  <a:schemeClr val="dk1"/>
                </a:solidFill>
                <a:effectLst/>
                <a:uFillTx/>
                <a:latin typeface="Calibri"/>
              </a:rPr>
              <a:t>Nie będzie żadnych kar.</a:t>
            </a:r>
            <a:endParaRPr lang="pl-PL" sz="2200" b="0" u="none" strike="noStrike">
              <a:solidFill>
                <a:srgbClr val="000000"/>
              </a:solidFill>
              <a:effectLst/>
              <a:uFillTx/>
              <a:latin typeface="Arial"/>
            </a:endParaRPr>
          </a:p>
          <a:p>
            <a:pPr defTabSz="914400">
              <a:lnSpc>
                <a:spcPct val="90000"/>
              </a:lnSpc>
            </a:pPr>
            <a:endParaRPr lang="pl-PL" sz="2000" b="0" u="none" strike="noStrike">
              <a:solidFill>
                <a:srgbClr val="000000"/>
              </a:solidFill>
              <a:effectLst/>
              <a:uFillTx/>
              <a:latin typeface="Arial"/>
            </a:endParaRPr>
          </a:p>
          <a:p>
            <a:pPr marL="343080" indent="-343080" defTabSz="914400">
              <a:lnSpc>
                <a:spcPct val="90000"/>
              </a:lnSpc>
              <a:buClr>
                <a:srgbClr val="000000"/>
              </a:buClr>
              <a:buFont typeface="Wingdings" charset="2"/>
              <a:buChar char=""/>
            </a:pPr>
            <a:r>
              <a:rPr lang="pl" sz="2400" b="1" u="none" strike="noStrike">
                <a:solidFill>
                  <a:schemeClr val="dk1"/>
                </a:solidFill>
                <a:effectLst/>
                <a:uFillTx/>
                <a:latin typeface="Calibri"/>
              </a:rPr>
              <a:t>Specjalny okres rejestracji </a:t>
            </a:r>
            <a:endParaRPr lang="pl-PL" sz="2400" b="0" u="none" strike="noStrike">
              <a:solidFill>
                <a:srgbClr val="000000"/>
              </a:solidFill>
              <a:effectLst/>
              <a:uFillTx/>
              <a:latin typeface="Arial"/>
            </a:endParaRPr>
          </a:p>
          <a:p>
            <a:pPr marL="457200" defTabSz="914400">
              <a:lnSpc>
                <a:spcPct val="90000"/>
              </a:lnSpc>
            </a:pPr>
            <a:r>
              <a:rPr lang="pl" sz="2200" b="0" u="none" strike="noStrike">
                <a:solidFill>
                  <a:schemeClr val="dk1"/>
                </a:solidFill>
                <a:effectLst/>
                <a:uFillTx/>
                <a:latin typeface="Calibri"/>
              </a:rPr>
              <a:t>Jeśli zwlekasz z zarejestrowaniem się do Części B, ponieważ Ty lub Twój współmałżonek nadal pracujecie i jesteście objęci grupowym planem opieki zdrowotnej, możesz zarejestrować się w ciągu 8 miesięcy następujących po miesiącu wygaśnięcia planu grupowego </a:t>
            </a:r>
            <a:r>
              <a:rPr lang="pl" sz="2200" b="0" i="1" u="none" strike="noStrike">
                <a:solidFill>
                  <a:schemeClr val="dk1"/>
                </a:solidFill>
                <a:effectLst/>
                <a:uFillTx/>
                <a:latin typeface="Calibri"/>
              </a:rPr>
              <a:t>lub</a:t>
            </a:r>
            <a:r>
              <a:rPr lang="pl" sz="2200" b="0" u="none" strike="noStrike">
                <a:solidFill>
                  <a:schemeClr val="dk1"/>
                </a:solidFill>
                <a:effectLst/>
                <a:uFillTx/>
                <a:latin typeface="Calibri"/>
              </a:rPr>
              <a:t> zakończenia okresu zatrudnienia (w zależności od tego, co nastąpi wcześniej).  </a:t>
            </a:r>
            <a:br>
              <a:rPr sz="2200"/>
            </a:br>
            <a:r>
              <a:rPr lang="pl" sz="2200" b="1" u="none" strike="noStrike">
                <a:solidFill>
                  <a:schemeClr val="dk1"/>
                </a:solidFill>
                <a:effectLst/>
                <a:uFillTx/>
                <a:latin typeface="Calibri"/>
              </a:rPr>
              <a:t>Nie będzie żadnych kar.</a:t>
            </a:r>
            <a:endParaRPr lang="pl-PL" sz="2200" b="0" u="none" strike="noStrike">
              <a:solidFill>
                <a:srgbClr val="000000"/>
              </a:solidFill>
              <a:effectLst/>
              <a:uFillTx/>
              <a:latin typeface="Arial"/>
            </a:endParaRPr>
          </a:p>
          <a:p>
            <a:pPr defTabSz="914400">
              <a:lnSpc>
                <a:spcPct val="90000"/>
              </a:lnSpc>
            </a:pPr>
            <a:endParaRPr lang="pl-PL" sz="2400" b="0" u="none" strike="noStrike">
              <a:solidFill>
                <a:srgbClr val="000000"/>
              </a:solidFill>
              <a:effectLst/>
              <a:uFillTx/>
              <a:latin typeface="Arial"/>
            </a:endParaRPr>
          </a:p>
          <a:p>
            <a:pPr marL="343080" indent="-343080" defTabSz="914400">
              <a:lnSpc>
                <a:spcPct val="90000"/>
              </a:lnSpc>
              <a:buClr>
                <a:srgbClr val="000000"/>
              </a:buClr>
              <a:buFont typeface="Wingdings" charset="2"/>
              <a:buChar char=""/>
            </a:pPr>
            <a:r>
              <a:rPr lang="pl" sz="2400" b="1" u="none" strike="noStrike">
                <a:solidFill>
                  <a:schemeClr val="dk1"/>
                </a:solidFill>
                <a:effectLst/>
                <a:uFillTx/>
                <a:latin typeface="Calibri"/>
              </a:rPr>
              <a:t>Okres rejestracji ogólnej</a:t>
            </a:r>
            <a:endParaRPr lang="pl-PL" sz="2400" b="0" u="none" strike="noStrike">
              <a:solidFill>
                <a:srgbClr val="000000"/>
              </a:solidFill>
              <a:effectLst/>
              <a:uFillTx/>
              <a:latin typeface="Arial"/>
            </a:endParaRPr>
          </a:p>
          <a:p>
            <a:pPr marL="457200" defTabSz="914400">
              <a:lnSpc>
                <a:spcPct val="90000"/>
              </a:lnSpc>
            </a:pPr>
            <a:r>
              <a:rPr lang="pl" sz="2200" b="0" u="none" strike="noStrike">
                <a:solidFill>
                  <a:schemeClr val="dk1"/>
                </a:solidFill>
                <a:effectLst/>
                <a:uFillTx/>
                <a:latin typeface="Calibri"/>
              </a:rPr>
              <a:t>Od 1 stycznia do 31 marca. Coroczna możliwość rejestracji dla osób, które nie zarejestrowały się podczas rejestracji wstępnej. </a:t>
            </a:r>
            <a:br>
              <a:rPr sz="2200"/>
            </a:br>
            <a:r>
              <a:rPr lang="pl" sz="2200" b="1" u="none" strike="noStrike">
                <a:solidFill>
                  <a:schemeClr val="dk1"/>
                </a:solidFill>
                <a:effectLst/>
                <a:uFillTx/>
                <a:latin typeface="Calibri"/>
              </a:rPr>
              <a:t>Kara: </a:t>
            </a:r>
            <a:r>
              <a:rPr lang="pl" sz="2200" b="0" u="none" strike="noStrike">
                <a:solidFill>
                  <a:schemeClr val="dk1"/>
                </a:solidFill>
                <a:effectLst/>
                <a:uFillTx/>
                <a:latin typeface="Calibri"/>
              </a:rPr>
              <a:t>Koszt składki na część B wzrośnie o 10% za każdy pełny 12-miesięczny okres opóźnienia rejestracji. </a:t>
            </a:r>
            <a:endParaRPr lang="pl-PL" sz="2200" b="0" u="none" strike="noStrike">
              <a:solidFill>
                <a:srgbClr val="000000"/>
              </a:solidFill>
              <a:effectLst/>
              <a:uFillTx/>
              <a:latin typeface="Arial"/>
            </a:endParaRPr>
          </a:p>
        </p:txBody>
      </p:sp>
      <p:sp>
        <p:nvSpPr>
          <p:cNvPr id="89" name="PlaceHolder 1"/>
          <p:cNvSpPr>
            <a:spLocks noGrp="1"/>
          </p:cNvSpPr>
          <p:nvPr>
            <p:ph type="sldNum" idx="3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DC875D3C-8BB6-460C-B188-612B2AD7566C}" type="slidenum">
              <a:rPr lang="en-US" sz="1200" b="0" u="none" strike="noStrike">
                <a:solidFill>
                  <a:schemeClr val="dk1">
                    <a:tint val="75000"/>
                  </a:schemeClr>
                </a:solidFill>
                <a:effectLst/>
                <a:uFillTx/>
                <a:latin typeface="Calibri"/>
              </a:rPr>
              <a:t>6</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10000"/>
    </mc:Choice>
    <mc:Fallback xmlns:p15="http://schemas.microsoft.com/office/powerpoint/2012/main" xmlns="">
      <p:transition spd="slow" advTm="1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1523880" y="851040"/>
            <a:ext cx="9143640" cy="15807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accent1">
                    <a:lumMod val="50000"/>
                  </a:schemeClr>
                </a:solidFill>
                <a:effectLst/>
                <a:uFillTx/>
                <a:latin typeface="Arial"/>
              </a:rPr>
              <a:t>Witamy w Medicare</a:t>
            </a:r>
            <a:endParaRPr lang="pl-PL" sz="6000" b="0" u="none" strike="noStrike">
              <a:solidFill>
                <a:schemeClr val="dk1"/>
              </a:solidFill>
              <a:effectLst/>
              <a:uFillTx/>
              <a:latin typeface="Calibri"/>
            </a:endParaRPr>
          </a:p>
        </p:txBody>
      </p:sp>
      <p:sp>
        <p:nvSpPr>
          <p:cNvPr id="452" name="PlaceHolder 2"/>
          <p:cNvSpPr>
            <a:spLocks noGrp="1"/>
          </p:cNvSpPr>
          <p:nvPr>
            <p:ph type="subTitle"/>
          </p:nvPr>
        </p:nvSpPr>
        <p:spPr>
          <a:xfrm>
            <a:off x="2327400" y="2594520"/>
            <a:ext cx="7536960" cy="996120"/>
          </a:xfrm>
          <a:prstGeom prst="rect">
            <a:avLst/>
          </a:prstGeom>
          <a:noFill/>
          <a:ln w="0">
            <a:noFill/>
          </a:ln>
        </p:spPr>
        <p:txBody>
          <a:bodyPr lIns="91440" tIns="45720" rIns="91440" bIns="45720" anchor="t">
            <a:normAutofit fontScale="85000" lnSpcReduction="9999"/>
          </a:bodyPr>
          <a:lstStyle/>
          <a:p>
            <a:pPr indent="0" algn="ctr" defTabSz="914400">
              <a:lnSpc>
                <a:spcPct val="90000"/>
              </a:lnSpc>
              <a:spcBef>
                <a:spcPts val="1001"/>
              </a:spcBef>
              <a:buNone/>
              <a:tabLst>
                <a:tab pos="0" algn="l"/>
              </a:tabLst>
            </a:pPr>
            <a:r>
              <a:rPr lang="pl" sz="2800" b="0" u="none" strike="noStrike">
                <a:solidFill>
                  <a:srgbClr val="FF0000"/>
                </a:solidFill>
                <a:effectLst/>
                <a:uFillTx/>
                <a:latin typeface="Arial"/>
              </a:rPr>
              <a:t> </a:t>
            </a:r>
            <a:r>
              <a:rPr lang="pl" sz="3200" b="0" u="none" strike="noStrike">
                <a:solidFill>
                  <a:schemeClr val="dk1"/>
                </a:solidFill>
                <a:effectLst/>
                <a:uFillTx/>
                <a:latin typeface="Arial"/>
              </a:rPr>
              <a:t>Seria edukacyjna dla osób z ubezpieczeniem Medicare w stanie Wisconsin</a:t>
            </a:r>
            <a:endParaRPr lang="pl-PL" sz="3200" b="0" u="none" strike="noStrike">
              <a:solidFill>
                <a:srgbClr val="000000"/>
              </a:solidFill>
              <a:effectLst/>
              <a:uFillTx/>
              <a:latin typeface="Arial"/>
            </a:endParaRPr>
          </a:p>
          <a:p>
            <a:pPr indent="0" algn="ctr" defTabSz="914400">
              <a:lnSpc>
                <a:spcPct val="90000"/>
              </a:lnSpc>
              <a:spcBef>
                <a:spcPts val="1001"/>
              </a:spcBef>
              <a:buNone/>
              <a:tabLst>
                <a:tab pos="0" algn="l"/>
              </a:tabLst>
            </a:pPr>
            <a:endParaRPr lang="pl-PL" sz="2800" b="0" u="none" strike="noStrike">
              <a:solidFill>
                <a:srgbClr val="000000"/>
              </a:solidFill>
              <a:effectLst/>
              <a:uFillTx/>
              <a:latin typeface="Arial"/>
            </a:endParaRPr>
          </a:p>
        </p:txBody>
      </p:sp>
      <p:sp>
        <p:nvSpPr>
          <p:cNvPr id="453" name="TextBox 3"/>
          <p:cNvSpPr/>
          <p:nvPr/>
        </p:nvSpPr>
        <p:spPr>
          <a:xfrm>
            <a:off x="0" y="0"/>
            <a:ext cx="12191760" cy="11221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454" name="TextBox 5"/>
          <p:cNvSpPr/>
          <p:nvPr/>
        </p:nvSpPr>
        <p:spPr>
          <a:xfrm>
            <a:off x="0" y="6239880"/>
            <a:ext cx="12191760" cy="369000"/>
          </a:xfrm>
          <a:prstGeom prst="rect">
            <a:avLst/>
          </a:pr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455" name="TextBox 6"/>
          <p:cNvSpPr/>
          <p:nvPr/>
        </p:nvSpPr>
        <p:spPr>
          <a:xfrm>
            <a:off x="0" y="6536880"/>
            <a:ext cx="12191760" cy="369000"/>
          </a:xfrm>
          <a:prstGeom prst="rect">
            <a:avLst/>
          </a:prstGeom>
          <a:solidFill>
            <a:srgbClr val="00817E"/>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endParaRPr lang="en-US" sz="1800" b="0" u="none" strike="noStrike">
              <a:solidFill>
                <a:schemeClr val="lt1"/>
              </a:solidFill>
              <a:effectLst/>
              <a:uFillTx/>
              <a:latin typeface="Calibri"/>
            </a:endParaRPr>
          </a:p>
        </p:txBody>
      </p:sp>
      <p:pic>
        <p:nvPicPr>
          <p:cNvPr id="456" name="Picture 8"/>
          <p:cNvPicPr/>
          <p:nvPr/>
        </p:nvPicPr>
        <p:blipFill>
          <a:blip r:embed="rId3"/>
          <a:stretch/>
        </p:blipFill>
        <p:spPr>
          <a:xfrm>
            <a:off x="3977640" y="4250160"/>
            <a:ext cx="4236120" cy="1330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67000"/>
    </mc:Choice>
    <mc:Fallback xmlns:p15="http://schemas.microsoft.com/office/powerpoint/2012/main" xmlns="">
      <p:transition spd="slow" advTm="67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pl" sz="4400" b="0" u="none" strike="noStrike">
                <a:solidFill>
                  <a:schemeClr val="dk1"/>
                </a:solidFill>
                <a:effectLst/>
                <a:uFillTx/>
                <a:latin typeface="Calibri Light"/>
              </a:rPr>
              <a:t>Zastrzeżenie dotyczące finansowania z dotacji</a:t>
            </a:r>
            <a:endParaRPr lang="pl-PL" sz="4400" b="0" u="none" strike="noStrike">
              <a:solidFill>
                <a:schemeClr val="dk1"/>
              </a:solidFill>
              <a:effectLst/>
              <a:uFillTx/>
              <a:latin typeface="Calibri"/>
            </a:endParaRPr>
          </a:p>
        </p:txBody>
      </p:sp>
      <p:sp>
        <p:nvSpPr>
          <p:cNvPr id="458" name="Content Placeholder 2"/>
          <p:cNvSpPr/>
          <p:nvPr/>
        </p:nvSpPr>
        <p:spPr>
          <a:xfrm>
            <a:off x="1952280" y="2345400"/>
            <a:ext cx="8286840" cy="335592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anchor="ctr">
            <a:normAutofit lnSpcReduction="10000"/>
          </a:bodyPr>
          <a:lstStyle/>
          <a:p>
            <a:pPr algn="just" defTabSz="914400">
              <a:lnSpc>
                <a:spcPct val="90000"/>
              </a:lnSpc>
              <a:spcBef>
                <a:spcPts val="1001"/>
              </a:spcBef>
              <a:tabLst>
                <a:tab pos="0" algn="l"/>
              </a:tabLst>
            </a:pPr>
            <a:r>
              <a:rPr lang="pl" sz="2400" b="0" u="none" strike="noStrike">
                <a:solidFill>
                  <a:schemeClr val="lt1"/>
                </a:solidFill>
                <a:effectLst/>
                <a:uFillTx/>
                <a:latin typeface="Arial"/>
              </a:rPr>
              <a:t>Ten projekt jest wspierany przez Wisconsin Department of Health Services pomocą finansową, w całości lub w części, numer grantu 90SAPG0091, U.S. Administration for Community Living, Department of Health and Human Services, Washington, D.C. 20201. Grantobiorcy realizujący projekty sponsorowane przez rząd są zachęcani do swobodnego wyrażania swoich ustaleń i wniosków. Punkty widzenia lub opinie niekoniecznie odzwierciedlają oficjalną politykę ACL.</a:t>
            </a:r>
            <a:endParaRPr lang="pl-PL" sz="2400" b="0" u="none" strike="noStrike">
              <a:solidFill>
                <a:srgbClr val="FFFFFF"/>
              </a:solidFill>
              <a:effectLst/>
              <a:uFillTx/>
              <a:latin typeface="Arial"/>
            </a:endParaRPr>
          </a:p>
        </p:txBody>
      </p:sp>
      <p:sp>
        <p:nvSpPr>
          <p:cNvPr id="459" name="PlaceHolder 2"/>
          <p:cNvSpPr>
            <a:spLocks noGrp="1"/>
          </p:cNvSpPr>
          <p:nvPr>
            <p:ph type="sldNum" idx="8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B66DCD5-8378-45B6-9AAC-A44F6FB82A0C}" type="slidenum">
              <a:rPr lang="en-US" sz="1200" b="0" u="none" strike="noStrike">
                <a:solidFill>
                  <a:schemeClr val="dk1">
                    <a:tint val="75000"/>
                  </a:schemeClr>
                </a:solidFill>
                <a:effectLst/>
                <a:uFillTx/>
                <a:latin typeface="Calibri"/>
              </a:rPr>
              <a:t>61</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7000"/>
    </mc:Choice>
    <mc:Fallback xmlns:p15="http://schemas.microsoft.com/office/powerpoint/2012/main" xmlns="">
      <p:transition spd="slow" advTm="7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Rectangle 1"/>
          <p:cNvSpPr/>
          <p:nvPr/>
        </p:nvSpPr>
        <p:spPr>
          <a:xfrm>
            <a:off x="1967040" y="4310640"/>
            <a:ext cx="6523560" cy="691560"/>
          </a:xfrm>
          <a:prstGeom prst="rect">
            <a:avLst/>
          </a:prstGeom>
          <a:solidFill>
            <a:schemeClr val="accent4">
              <a:lumMod val="20000"/>
              <a:lumOff val="80000"/>
            </a:schemeClr>
          </a:solidFill>
          <a:ln w="38100">
            <a:solidFill>
              <a:srgbClr val="FFC000">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46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Zarys prezentacji</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62" name="Subtitle 2"/>
          <p:cNvSpPr/>
          <p:nvPr/>
        </p:nvSpPr>
        <p:spPr>
          <a:xfrm>
            <a:off x="2073240" y="1766160"/>
            <a:ext cx="728532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9999"/>
          </a:bodyPr>
          <a:lstStyle/>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1: </a:t>
            </a:r>
            <a:r>
              <a:rPr lang="en-US" sz="2600" b="1" u="none" strike="noStrike">
                <a:solidFill>
                  <a:schemeClr val="dk1"/>
                </a:solidFill>
                <a:effectLst/>
                <a:uFillTx/>
                <a:latin typeface="Calibri"/>
              </a:rPr>
              <a:t> </a:t>
            </a:r>
            <a:r>
              <a:rPr lang="pl" sz="2600" b="0" u="none" strike="noStrike">
                <a:solidFill>
                  <a:schemeClr val="dk1"/>
                </a:solidFill>
                <a:effectLst/>
                <a:uFillTx/>
                <a:latin typeface="Calibri"/>
              </a:rPr>
              <a:t>Rejestracja w Medicare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2:</a:t>
            </a:r>
            <a:r>
              <a:rPr lang="en-US" sz="2600" b="0" u="none" strike="noStrike">
                <a:solidFill>
                  <a:schemeClr val="dk1"/>
                </a:solidFill>
                <a:effectLst/>
                <a:uFillTx/>
                <a:latin typeface="Calibri"/>
              </a:rPr>
              <a:t> </a:t>
            </a:r>
            <a:r>
              <a:rPr lang="pl" sz="2600" b="0" u="none" strike="noStrike">
                <a:solidFill>
                  <a:schemeClr val="dk1"/>
                </a:solidFill>
                <a:effectLst/>
                <a:uFillTx/>
                <a:latin typeface="Calibri"/>
              </a:rPr>
              <a:t>Podstawy Medicare; Część A; Część B</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3: </a:t>
            </a:r>
            <a:r>
              <a:rPr lang="pl" sz="2600" b="0" u="none" strike="noStrike">
                <a:solidFill>
                  <a:schemeClr val="dk1"/>
                </a:solidFill>
                <a:effectLst/>
                <a:uFillTx/>
                <a:latin typeface="Calibri"/>
              </a:rPr>
              <a:t>Wybór ubezpieczenia; Original Medicare; 		Ubezpieczenie Medigap</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4: </a:t>
            </a:r>
            <a:r>
              <a:rPr lang="pl" sz="2600" b="0" u="none" strike="noStrike">
                <a:solidFill>
                  <a:schemeClr val="dk1"/>
                </a:solidFill>
                <a:effectLst/>
                <a:uFillTx/>
                <a:latin typeface="Calibri"/>
              </a:rPr>
              <a:t>Plany Medicare Advantage (Część C); </a:t>
            </a:r>
            <a:br>
              <a:rPr sz="2600"/>
            </a:br>
            <a:r>
              <a:rPr lang="pl" sz="2600" b="0" u="none" strike="noStrike">
                <a:solidFill>
                  <a:schemeClr val="dk1"/>
                </a:solidFill>
                <a:effectLst/>
                <a:uFillTx/>
                <a:latin typeface="Calibri"/>
              </a:rPr>
              <a:t>	Inne rodzaje zakresów ubezpieczeń </a:t>
            </a:r>
            <a:endParaRPr lang="pl-PL" sz="2600" b="0" u="none" strike="noStrike">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a:solidFill>
                  <a:schemeClr val="dk1"/>
                </a:solidFill>
                <a:effectLst/>
                <a:uFillTx/>
                <a:latin typeface="Calibri"/>
              </a:rPr>
              <a:t>Część 5: </a:t>
            </a:r>
            <a:r>
              <a:rPr lang="en-US" sz="2600" b="1" u="none" strike="noStrike">
                <a:solidFill>
                  <a:schemeClr val="dk1"/>
                </a:solidFill>
                <a:effectLst/>
                <a:uFillTx/>
                <a:latin typeface="Calibri"/>
              </a:rPr>
              <a:t> </a:t>
            </a:r>
            <a:r>
              <a:rPr lang="pl" sz="2600" b="1" u="none" strike="noStrike">
                <a:solidFill>
                  <a:schemeClr val="dk1"/>
                </a:solidFill>
                <a:effectLst/>
                <a:uFillTx/>
                <a:latin typeface="Calibri"/>
              </a:rPr>
              <a:t>Medicare Część D; SeniorCare; </a:t>
            </a:r>
            <a:br>
              <a:rPr sz="2600"/>
            </a:br>
            <a:r>
              <a:rPr lang="pl" sz="2600" b="1" u="none" strike="noStrike">
                <a:solidFill>
                  <a:schemeClr val="dk1"/>
                </a:solidFill>
                <a:effectLst/>
                <a:uFillTx/>
                <a:latin typeface="Calibri"/>
              </a:rPr>
              <a:t>	Coroczny Okres rejestracji otwartej</a:t>
            </a:r>
            <a:endParaRPr lang="pl-PL" sz="2600" b="0" u="none" strike="noStrike">
              <a:solidFill>
                <a:srgbClr val="000000"/>
              </a:solidFill>
              <a:effectLst/>
              <a:uFillTx/>
              <a:latin typeface="Arial"/>
            </a:endParaRPr>
          </a:p>
          <a:p>
            <a:pPr defTabSz="914400">
              <a:lnSpc>
                <a:spcPct val="90000"/>
              </a:lnSpc>
              <a:spcBef>
                <a:spcPts val="1001"/>
              </a:spcBef>
              <a:tabLst>
                <a:tab pos="0" algn="l"/>
              </a:tabLst>
            </a:pPr>
            <a:r>
              <a:rPr lang="pl" sz="2600" b="1" u="none" strike="noStrike">
                <a:solidFill>
                  <a:schemeClr val="dk1"/>
                </a:solidFill>
                <a:effectLst/>
                <a:uFillTx/>
                <a:latin typeface="Calibri"/>
              </a:rPr>
              <a:t>Część 6: </a:t>
            </a:r>
            <a:r>
              <a:rPr lang="pl" sz="2600" b="0" u="none" strike="noStrike">
                <a:solidFill>
                  <a:schemeClr val="dk1"/>
                </a:solidFill>
                <a:effectLst/>
                <a:uFillTx/>
                <a:latin typeface="Calibri"/>
              </a:rPr>
              <a:t>Pomoc dla osób o ograniczonych dochodach; 	Chroń się i zapobiegaj oszustwom; </a:t>
            </a:r>
            <a:br>
              <a:rPr sz="2600"/>
            </a:br>
            <a:r>
              <a:rPr lang="pl" sz="2600" b="0" u="none" strike="noStrike">
                <a:solidFill>
                  <a:schemeClr val="dk1"/>
                </a:solidFill>
                <a:effectLst/>
                <a:uFillTx/>
                <a:latin typeface="Calibri"/>
              </a:rPr>
              <a:t>	Przegląd i zasoby</a:t>
            </a:r>
            <a:endParaRPr lang="pl-PL" sz="2600" b="0" u="none" strike="noStrike">
              <a:solidFill>
                <a:srgbClr val="000000"/>
              </a:solidFill>
              <a:effectLst/>
              <a:uFillTx/>
              <a:latin typeface="Arial"/>
            </a:endParaRPr>
          </a:p>
          <a:p>
            <a:pPr defTabSz="914400">
              <a:lnSpc>
                <a:spcPct val="90000"/>
              </a:lnSpc>
              <a:spcBef>
                <a:spcPts val="1001"/>
              </a:spcBef>
              <a:tabLst>
                <a:tab pos="0" algn="l"/>
              </a:tabLst>
            </a:pPr>
            <a:endParaRPr lang="pl-PL" sz="2800" b="0" u="none" strike="noStrike">
              <a:solidFill>
                <a:srgbClr val="000000"/>
              </a:solidFill>
              <a:effectLst/>
              <a:uFillTx/>
              <a:latin typeface="Arial"/>
            </a:endParaRPr>
          </a:p>
        </p:txBody>
      </p:sp>
      <p:sp>
        <p:nvSpPr>
          <p:cNvPr id="463" name="TextBox 8"/>
          <p:cNvSpPr/>
          <p:nvPr/>
        </p:nvSpPr>
        <p:spPr>
          <a:xfrm>
            <a:off x="8939520" y="5196600"/>
            <a:ext cx="2742840" cy="87696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700" b="0" u="none" strike="noStrike">
                <a:solidFill>
                  <a:schemeClr val="dk1"/>
                </a:solidFill>
                <a:effectLst/>
                <a:uFillTx/>
                <a:latin typeface="Calibri"/>
              </a:rPr>
              <a:t>Więcej szczegółowych informacji można znaleźć w </a:t>
            </a:r>
            <a:r>
              <a:rPr lang="pl" sz="1700" b="0" u="sng" strike="noStrike">
                <a:solidFill>
                  <a:schemeClr val="dk1"/>
                </a:solidFill>
                <a:effectLst/>
                <a:uFillTx/>
                <a:latin typeface="Calibri"/>
                <a:hlinkClick r:id="rId3"/>
              </a:rPr>
              <a:t>Podręczniku Medicare &amp; You</a:t>
            </a:r>
            <a:r>
              <a:rPr lang="pl" sz="1700" b="0" u="none" strike="noStrike">
                <a:solidFill>
                  <a:schemeClr val="dk1"/>
                </a:solidFill>
                <a:effectLst/>
                <a:uFillTx/>
                <a:latin typeface="Calibri"/>
              </a:rPr>
              <a:t>.</a:t>
            </a:r>
            <a:endParaRPr lang="pl-PL" sz="1700" b="0" u="none" strike="noStrike">
              <a:solidFill>
                <a:srgbClr val="000000"/>
              </a:solidFill>
              <a:effectLst/>
              <a:uFillTx/>
              <a:latin typeface="Arial"/>
            </a:endParaRPr>
          </a:p>
        </p:txBody>
      </p:sp>
      <p:sp>
        <p:nvSpPr>
          <p:cNvPr id="464" name="PlaceHolder 1"/>
          <p:cNvSpPr>
            <a:spLocks noGrp="1"/>
          </p:cNvSpPr>
          <p:nvPr>
            <p:ph type="sldNum" idx="8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E7C793F-1527-43BB-BC25-B290B79EF5D9}" type="slidenum">
              <a:rPr lang="en-US" sz="1200" b="0" u="none" strike="noStrike">
                <a:solidFill>
                  <a:schemeClr val="dk1">
                    <a:tint val="75000"/>
                  </a:schemeClr>
                </a:solidFill>
                <a:effectLst/>
                <a:uFillTx/>
                <a:latin typeface="Calibri"/>
              </a:rPr>
              <a:t>62</a:t>
            </a:fld>
            <a:endParaRPr lang="pl-PL" sz="1200" b="0" u="none" strike="noStrike">
              <a:solidFill>
                <a:srgbClr val="000000"/>
              </a:solidFill>
              <a:effectLst/>
              <a:uFillTx/>
              <a:latin typeface="Times New Roman"/>
            </a:endParaRPr>
          </a:p>
        </p:txBody>
      </p:sp>
      <p:pic>
        <p:nvPicPr>
          <p:cNvPr id="3" name="Picture 2" descr="A close-up of a poster&#10;&#10;AI-generated content may be incorrect.">
            <a:extLst>
              <a:ext uri="{FF2B5EF4-FFF2-40B4-BE49-F238E27FC236}">
                <a16:creationId xmlns:a16="http://schemas.microsoft.com/office/drawing/2014/main" id="{04B513E0-7FB2-280E-C3CD-A547DFA01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4225" y="1307504"/>
            <a:ext cx="2893430" cy="3747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000"/>
    </mc:Choice>
    <mc:Fallback xmlns:p15="http://schemas.microsoft.com/office/powerpoint/2012/main" xmlns="">
      <p:transition spd="slow" advTm="24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Witamy w Medicare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67" name="PlaceHolder 1"/>
          <p:cNvSpPr>
            <a:spLocks noGrp="1"/>
          </p:cNvSpPr>
          <p:nvPr>
            <p:ph type="sldNum" idx="8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39A41EE-DE38-449E-8079-9CF2C0B4E372}" type="slidenum">
              <a:rPr lang="en-US" sz="1200" b="0" u="none" strike="noStrike">
                <a:solidFill>
                  <a:schemeClr val="dk1">
                    <a:tint val="75000"/>
                  </a:schemeClr>
                </a:solidFill>
                <a:effectLst/>
                <a:uFillTx/>
                <a:latin typeface="Calibri"/>
              </a:rPr>
              <a:t>63</a:t>
            </a:fld>
            <a:endParaRPr lang="pl-PL" sz="1200" b="0" u="none" strike="noStrike">
              <a:solidFill>
                <a:srgbClr val="000000"/>
              </a:solidFill>
              <a:effectLst/>
              <a:uFillTx/>
              <a:latin typeface="Times New Roman"/>
            </a:endParaRPr>
          </a:p>
        </p:txBody>
      </p:sp>
      <p:sp>
        <p:nvSpPr>
          <p:cNvPr id="468" name="Subtitle 2"/>
          <p:cNvSpPr/>
          <p:nvPr/>
        </p:nvSpPr>
        <p:spPr>
          <a:xfrm>
            <a:off x="2408760" y="1624320"/>
            <a:ext cx="6078600" cy="141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25000" lnSpcReduction="20000"/>
          </a:bodyPr>
          <a:lstStyle/>
          <a:p>
            <a:pPr defTabSz="914400">
              <a:lnSpc>
                <a:spcPct val="90000"/>
              </a:lnSpc>
              <a:spcBef>
                <a:spcPts val="1001"/>
              </a:spcBef>
              <a:spcAft>
                <a:spcPts val="1800"/>
              </a:spcAft>
              <a:tabLst>
                <a:tab pos="0" algn="l"/>
              </a:tabLst>
            </a:pPr>
            <a:r>
              <a:rPr lang="pl" sz="21600" b="1" u="none" strike="noStrike">
                <a:solidFill>
                  <a:schemeClr val="dk1"/>
                </a:solidFill>
                <a:effectLst/>
                <a:uFillTx/>
                <a:latin typeface="Calibri"/>
              </a:rPr>
              <a:t>Część 5</a:t>
            </a:r>
            <a:endParaRPr lang="pl-PL" sz="216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4400" b="0" u="none" strike="noStrike">
                <a:solidFill>
                  <a:schemeClr val="dk1"/>
                </a:solidFill>
                <a:effectLst/>
                <a:uFillTx/>
                <a:latin typeface="Calibri"/>
              </a:rPr>
              <a:t>Medicare Część D</a:t>
            </a:r>
            <a:endParaRPr lang="pl-PL" sz="144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4400" b="0" u="none" strike="noStrike">
                <a:solidFill>
                  <a:schemeClr val="dk1"/>
                </a:solidFill>
                <a:effectLst/>
                <a:uFillTx/>
                <a:latin typeface="Calibri"/>
              </a:rPr>
              <a:t>SeniorCare</a:t>
            </a:r>
            <a:endParaRPr lang="pl-PL" sz="144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4400" b="0" u="none" strike="noStrike">
                <a:solidFill>
                  <a:schemeClr val="dk1"/>
                </a:solidFill>
                <a:effectLst/>
                <a:uFillTx/>
                <a:latin typeface="Calibri"/>
              </a:rPr>
              <a:t>Coroczny Okres rejestracji otwartej</a:t>
            </a:r>
            <a:endParaRPr lang="pl-PL" sz="14400" b="0" u="none" strike="noStrike">
              <a:solidFill>
                <a:srgbClr val="000000"/>
              </a:solidFill>
              <a:effectLst/>
              <a:uFillTx/>
              <a:latin typeface="Arial"/>
            </a:endParaRPr>
          </a:p>
        </p:txBody>
      </p:sp>
      <p:pic>
        <p:nvPicPr>
          <p:cNvPr id="469" name="Picture 6" descr="http://images.google.com/url?source=imgres&amp;ct=img&amp;q=http://i.ehow.com/images/GlobalPhoto/Articles/5077395/PrescriptionDrugs-main_Full.jpg&amp;usg=AFQjCNE_Ow_s9jqcgpl7wCWEEwrGC_NOhQ"/>
          <p:cNvPicPr/>
          <p:nvPr/>
        </p:nvPicPr>
        <p:blipFill>
          <a:blip r:embed="rId3"/>
          <a:stretch/>
        </p:blipFill>
        <p:spPr>
          <a:xfrm>
            <a:off x="7238880" y="1624320"/>
            <a:ext cx="4457520" cy="4268520"/>
          </a:xfrm>
          <a:prstGeom prst="rect">
            <a:avLst/>
          </a:prstGeom>
          <a:noFill/>
          <a:ln w="0">
            <a:noFill/>
          </a:ln>
          <a:effectLst>
            <a:softEdge rad="635040"/>
          </a:effectLst>
        </p:spPr>
      </p:pic>
      <p:pic>
        <p:nvPicPr>
          <p:cNvPr id="470" name="Picture 8"/>
          <p:cNvPicPr/>
          <p:nvPr/>
        </p:nvPicPr>
        <p:blipFill>
          <a:blip r:embed="rId4"/>
          <a:stretch/>
        </p:blipFill>
        <p:spPr>
          <a:xfrm>
            <a:off x="394200" y="5483160"/>
            <a:ext cx="3015720" cy="9468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16000"/>
    </mc:Choice>
    <mc:Fallback xmlns:p15="http://schemas.microsoft.com/office/powerpoint/2012/main" xmlns="">
      <p:transition spd="slow" advTm="16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Wybór zakresu ubezpieczenia</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472" name="Group 4"/>
          <p:cNvGrpSpPr/>
          <p:nvPr/>
        </p:nvGrpSpPr>
        <p:grpSpPr>
          <a:xfrm>
            <a:off x="1437840" y="1358280"/>
            <a:ext cx="9846720" cy="4741200"/>
            <a:chOff x="1437840" y="1358280"/>
            <a:chExt cx="9846720" cy="4741200"/>
          </a:xfrm>
        </p:grpSpPr>
        <p:grpSp>
          <p:nvGrpSpPr>
            <p:cNvPr id="473" name="Group 9"/>
            <p:cNvGrpSpPr/>
            <p:nvPr/>
          </p:nvGrpSpPr>
          <p:grpSpPr>
            <a:xfrm>
              <a:off x="2689920" y="3061800"/>
              <a:ext cx="1685880" cy="895320"/>
              <a:chOff x="2689920" y="3061800"/>
              <a:chExt cx="1685880" cy="895320"/>
            </a:xfrm>
          </p:grpSpPr>
          <p:cxnSp>
            <p:nvCxnSpPr>
              <p:cNvPr id="474" name="Straight Arrow Connector 23"/>
              <p:cNvCxnSpPr/>
              <p:nvPr/>
            </p:nvCxnSpPr>
            <p:spPr>
              <a:xfrm flipH="1">
                <a:off x="2689920" y="3499920"/>
                <a:ext cx="810000" cy="457560"/>
              </a:xfrm>
              <a:prstGeom prst="straightConnector1">
                <a:avLst/>
              </a:prstGeom>
              <a:ln w="50800">
                <a:solidFill>
                  <a:srgbClr val="4472C4"/>
                </a:solidFill>
                <a:tailEnd type="arrow" w="med" len="med"/>
              </a:ln>
            </p:spPr>
          </p:cxnSp>
          <p:cxnSp>
            <p:nvCxnSpPr>
              <p:cNvPr id="475" name="Straight Arrow Connector 24"/>
              <p:cNvCxnSpPr/>
              <p:nvPr/>
            </p:nvCxnSpPr>
            <p:spPr>
              <a:xfrm>
                <a:off x="3499560" y="3499920"/>
                <a:ext cx="876600" cy="457560"/>
              </a:xfrm>
              <a:prstGeom prst="straightConnector1">
                <a:avLst/>
              </a:prstGeom>
              <a:ln w="50800">
                <a:solidFill>
                  <a:srgbClr val="4472C4"/>
                </a:solidFill>
                <a:tailEnd type="arrow" w="med" len="med"/>
              </a:ln>
            </p:spPr>
          </p:cxnSp>
          <p:cxnSp>
            <p:nvCxnSpPr>
              <p:cNvPr id="476" name="Straight Connector 25"/>
              <p:cNvCxnSpPr/>
              <p:nvPr/>
            </p:nvCxnSpPr>
            <p:spPr>
              <a:xfrm>
                <a:off x="3499560" y="3061800"/>
                <a:ext cx="2160" cy="438480"/>
              </a:xfrm>
              <a:prstGeom prst="straightConnector1">
                <a:avLst/>
              </a:prstGeom>
              <a:ln w="50800">
                <a:solidFill>
                  <a:srgbClr val="4472C4"/>
                </a:solidFill>
              </a:ln>
            </p:spPr>
          </p:cxnSp>
        </p:grpSp>
        <p:sp>
          <p:nvSpPr>
            <p:cNvPr id="477" name="TextBox 20"/>
            <p:cNvSpPr/>
            <p:nvPr/>
          </p:nvSpPr>
          <p:spPr>
            <a:xfrm>
              <a:off x="1765080" y="1502640"/>
              <a:ext cx="321156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800" b="1" u="none" strike="noStrike">
                  <a:solidFill>
                    <a:srgbClr val="000000"/>
                  </a:solidFill>
                  <a:effectLst/>
                  <a:uFillTx/>
                  <a:latin typeface="Arial"/>
                </a:rPr>
                <a:t>Original Medicare</a:t>
              </a:r>
              <a:endParaRPr lang="pl-PL" sz="2800" b="0" u="none" strike="noStrike">
                <a:solidFill>
                  <a:srgbClr val="000000"/>
                </a:solidFill>
                <a:effectLst/>
                <a:uFillTx/>
                <a:latin typeface="Arial"/>
              </a:endParaRPr>
            </a:p>
          </p:txBody>
        </p:sp>
        <p:sp>
          <p:nvSpPr>
            <p:cNvPr id="478" name="Rectangle 9" descr="Hospital Insurance" title="Part A"/>
            <p:cNvSpPr/>
            <p:nvPr/>
          </p:nvSpPr>
          <p:spPr>
            <a:xfrm>
              <a:off x="2023560" y="2431800"/>
              <a:ext cx="1333080" cy="107748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Ubezpieczenie szpitalne</a:t>
              </a:r>
              <a:endParaRPr lang="pl-PL" sz="1800" b="0" u="none" strike="noStrike">
                <a:solidFill>
                  <a:srgbClr val="000000"/>
                </a:solidFill>
                <a:effectLst/>
                <a:uFillTx/>
                <a:latin typeface="Arial"/>
              </a:endParaRPr>
            </a:p>
          </p:txBody>
        </p:sp>
        <p:sp>
          <p:nvSpPr>
            <p:cNvPr id="479" name="Rectangle 10" descr="Medical Insurance" title="Part B"/>
            <p:cNvSpPr/>
            <p:nvPr/>
          </p:nvSpPr>
          <p:spPr>
            <a:xfrm>
              <a:off x="3660120" y="2452320"/>
              <a:ext cx="1296720" cy="106812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B</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Ubezpieczenie medyczne</a:t>
              </a:r>
              <a:endParaRPr lang="pl-PL" sz="1800" b="0" u="none" strike="noStrike">
                <a:solidFill>
                  <a:srgbClr val="000000"/>
                </a:solidFill>
                <a:effectLst/>
                <a:uFillTx/>
                <a:latin typeface="Arial"/>
              </a:endParaRPr>
            </a:p>
          </p:txBody>
        </p:sp>
        <p:sp>
          <p:nvSpPr>
            <p:cNvPr id="480" name="TextBox 3"/>
            <p:cNvSpPr/>
            <p:nvPr/>
          </p:nvSpPr>
          <p:spPr>
            <a:xfrm>
              <a:off x="2838960" y="3896640"/>
              <a:ext cx="133128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1800" b="1" u="none" strike="noStrike">
                  <a:solidFill>
                    <a:srgbClr val="000000"/>
                  </a:solidFill>
                  <a:effectLst/>
                  <a:uFillTx/>
                  <a:latin typeface="Arial"/>
                </a:rPr>
                <a:t>Można dodać</a:t>
              </a:r>
              <a:endParaRPr lang="pl-PL" sz="1800" b="0" u="none" strike="noStrike">
                <a:solidFill>
                  <a:srgbClr val="000000"/>
                </a:solidFill>
                <a:effectLst/>
                <a:uFillTx/>
                <a:latin typeface="Arial"/>
              </a:endParaRPr>
            </a:p>
          </p:txBody>
        </p:sp>
        <p:sp>
          <p:nvSpPr>
            <p:cNvPr id="481" name="Rectangle 12" descr="Precription Drug Coverage" title="Part D"/>
            <p:cNvSpPr/>
            <p:nvPr/>
          </p:nvSpPr>
          <p:spPr>
            <a:xfrm>
              <a:off x="3587760" y="4298040"/>
              <a:ext cx="1875960" cy="1801440"/>
            </a:xfrm>
            <a:prstGeom prst="rect">
              <a:avLst/>
            </a:prstGeom>
            <a:solidFill>
              <a:schemeClr val="accent1">
                <a:lumMod val="40000"/>
                <a:lumOff val="60000"/>
              </a:schemeClr>
            </a:solidFill>
            <a:ln w="38100">
              <a:solidFill>
                <a:srgbClr val="325490"/>
              </a:solidFill>
            </a:ln>
            <a:effectLst>
              <a:glow rad="228600">
                <a:srgbClr val="1465F4">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000" b="1" u="none" strike="noStrike">
                  <a:solidFill>
                    <a:srgbClr val="000000"/>
                  </a:solidFill>
                  <a:effectLst/>
                  <a:uFillTx/>
                  <a:latin typeface="Calibri"/>
                </a:rPr>
                <a:t>Część D</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rgbClr val="000000"/>
                  </a:solidFill>
                  <a:effectLst/>
                  <a:uFillTx/>
                  <a:latin typeface="Calibri"/>
                </a:rPr>
                <a:t>Pokrycie kosztów leków na receptę</a:t>
              </a:r>
              <a:endParaRPr lang="pl-PL" sz="2000" b="0" u="none" strike="noStrike">
                <a:solidFill>
                  <a:srgbClr val="000000"/>
                </a:solidFill>
                <a:effectLst/>
                <a:uFillTx/>
                <a:latin typeface="Arial"/>
              </a:endParaRPr>
            </a:p>
          </p:txBody>
        </p:sp>
        <p:sp>
          <p:nvSpPr>
            <p:cNvPr id="482" name="Rectangle 13" descr="Also known as Medigap policy" title="Medicare Supplement Insurance"/>
            <p:cNvSpPr/>
            <p:nvPr/>
          </p:nvSpPr>
          <p:spPr>
            <a:xfrm>
              <a:off x="1437840" y="4266000"/>
              <a:ext cx="1810800" cy="1734840"/>
            </a:xfrm>
            <a:prstGeom prst="rect">
              <a:avLst/>
            </a:prstGeom>
            <a:solidFill>
              <a:schemeClr val="accent1">
                <a:lumMod val="75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FFFFFF"/>
                  </a:solidFill>
                  <a:effectLst/>
                  <a:uFillTx/>
                  <a:latin typeface="Calibri"/>
                </a:rPr>
                <a:t>Polisa Ubezpieczeniowa Medicare Supplement (Medigap)</a:t>
              </a:r>
              <a:endParaRPr lang="pl-PL" sz="1800" b="0" u="none" strike="noStrike">
                <a:solidFill>
                  <a:srgbClr val="FFFFFF"/>
                </a:solidFill>
                <a:effectLst/>
                <a:uFillTx/>
                <a:latin typeface="Arial"/>
              </a:endParaRPr>
            </a:p>
          </p:txBody>
        </p:sp>
        <p:sp>
          <p:nvSpPr>
            <p:cNvPr id="483" name="TextBox 2"/>
            <p:cNvSpPr/>
            <p:nvPr/>
          </p:nvSpPr>
          <p:spPr>
            <a:xfrm>
              <a:off x="5476680" y="1928160"/>
              <a:ext cx="842760" cy="52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800" b="1" u="none" strike="noStrike">
                  <a:solidFill>
                    <a:srgbClr val="000000"/>
                  </a:solidFill>
                  <a:effectLst/>
                  <a:uFillTx/>
                  <a:latin typeface="Arial"/>
                </a:rPr>
                <a:t>lub</a:t>
              </a:r>
              <a:endParaRPr lang="pl-PL" sz="2800" b="0" u="none" strike="noStrike">
                <a:solidFill>
                  <a:srgbClr val="000000"/>
                </a:solidFill>
                <a:effectLst/>
                <a:uFillTx/>
                <a:latin typeface="Arial"/>
              </a:endParaRPr>
            </a:p>
          </p:txBody>
        </p:sp>
        <p:sp>
          <p:nvSpPr>
            <p:cNvPr id="484" name="TextBox 23"/>
            <p:cNvSpPr/>
            <p:nvPr/>
          </p:nvSpPr>
          <p:spPr>
            <a:xfrm>
              <a:off x="6636960" y="1584720"/>
              <a:ext cx="464760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400" b="1" u="none" strike="noStrike">
                  <a:solidFill>
                    <a:srgbClr val="000000"/>
                  </a:solidFill>
                  <a:effectLst/>
                  <a:uFillTx/>
                  <a:latin typeface="Arial"/>
                </a:rPr>
                <a:t> </a:t>
              </a:r>
              <a:r>
                <a:rPr lang="pl" sz="2800" b="1" u="none" strike="noStrike">
                  <a:solidFill>
                    <a:srgbClr val="000000"/>
                  </a:solidFill>
                  <a:effectLst/>
                  <a:uFillTx/>
                  <a:latin typeface="Arial"/>
                </a:rPr>
                <a:t>Plan Medicare Advantage</a:t>
              </a:r>
              <a:endParaRPr lang="pl-PL" sz="2800" b="0" u="none" strike="noStrike">
                <a:solidFill>
                  <a:srgbClr val="000000"/>
                </a:solidFill>
                <a:effectLst/>
                <a:uFillTx/>
                <a:latin typeface="Arial"/>
              </a:endParaRPr>
            </a:p>
          </p:txBody>
        </p:sp>
        <p:sp>
          <p:nvSpPr>
            <p:cNvPr id="485" name="Rectangle 16" descr="Combines Part A, B and usually D" title="Part C"/>
            <p:cNvSpPr/>
            <p:nvPr/>
          </p:nvSpPr>
          <p:spPr>
            <a:xfrm>
              <a:off x="7301160" y="2431800"/>
              <a:ext cx="2666520" cy="98856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000" b="1" u="none" strike="noStrike">
                  <a:solidFill>
                    <a:srgbClr val="000000"/>
                  </a:solidFill>
                  <a:effectLst/>
                  <a:uFillTx/>
                  <a:latin typeface="Calibri"/>
                </a:rPr>
                <a:t>Część C</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rgbClr val="000000"/>
                  </a:solidFill>
                  <a:effectLst/>
                  <a:uFillTx/>
                  <a:latin typeface="Calibri"/>
                </a:rPr>
                <a:t>Łączy Część A i Część B</a:t>
              </a:r>
              <a:endParaRPr lang="pl-PL" sz="2000" b="0" u="none" strike="noStrike">
                <a:solidFill>
                  <a:srgbClr val="000000"/>
                </a:solidFill>
                <a:effectLst/>
                <a:uFillTx/>
                <a:latin typeface="Arial"/>
              </a:endParaRPr>
            </a:p>
          </p:txBody>
        </p:sp>
        <p:sp>
          <p:nvSpPr>
            <p:cNvPr id="486" name="TextBox 22"/>
            <p:cNvSpPr/>
            <p:nvPr/>
          </p:nvSpPr>
          <p:spPr>
            <a:xfrm>
              <a:off x="7000920" y="3527280"/>
              <a:ext cx="334404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a:solidFill>
                    <a:srgbClr val="000000"/>
                  </a:solidFill>
                  <a:effectLst/>
                  <a:uFillTx/>
                  <a:latin typeface="Arial"/>
                </a:rPr>
                <a:t>Może obejmować lub można dodać</a:t>
              </a:r>
              <a:endParaRPr lang="pl-PL" sz="1800" b="0" u="none" strike="noStrike">
                <a:solidFill>
                  <a:srgbClr val="000000"/>
                </a:solidFill>
                <a:effectLst/>
                <a:uFillTx/>
                <a:latin typeface="Arial"/>
              </a:endParaRPr>
            </a:p>
          </p:txBody>
        </p:sp>
        <p:sp>
          <p:nvSpPr>
            <p:cNvPr id="487" name="Rectangle 18" descr="Prescription Drug coverage. Most Part C plans cover prescription drugs." title="Prescription Drug coverage"/>
            <p:cNvSpPr/>
            <p:nvPr/>
          </p:nvSpPr>
          <p:spPr>
            <a:xfrm>
              <a:off x="7115760" y="3927240"/>
              <a:ext cx="3504960" cy="2134800"/>
            </a:xfrm>
            <a:prstGeom prst="rect">
              <a:avLst/>
            </a:prstGeom>
            <a:solidFill>
              <a:schemeClr val="accent1">
                <a:lumMod val="40000"/>
                <a:lumOff val="60000"/>
              </a:schemeClr>
            </a:solidFill>
            <a:ln w="38100">
              <a:solidFill>
                <a:srgbClr val="325490"/>
              </a:solidFill>
            </a:ln>
            <a:effectLst>
              <a:glow rad="228600">
                <a:srgbClr val="1465F4">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D</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Pokrycie kosztów leków na receptę</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(Większość planów Części C obejmuje leki na receptę. Do </a:t>
              </a:r>
              <a:r>
                <a:rPr lang="pl" sz="1800" b="1" u="none" strike="noStrike">
                  <a:solidFill>
                    <a:srgbClr val="000000"/>
                  </a:solidFill>
                  <a:effectLst/>
                  <a:uFillTx/>
                  <a:latin typeface="Calibri"/>
                </a:rPr>
                <a:t>niektórych</a:t>
              </a:r>
              <a:r>
                <a:rPr lang="pl" sz="1800" b="0" u="none" strike="noStrike">
                  <a:solidFill>
                    <a:srgbClr val="000000"/>
                  </a:solidFill>
                  <a:effectLst/>
                  <a:uFillTx/>
                  <a:latin typeface="Calibri"/>
                </a:rPr>
                <a:t> rodzajów planów można dodać pokrycie kosztów leków, jeśli </a:t>
              </a:r>
              <a:r>
                <a:rPr lang="pl" sz="1800" b="0" i="1" u="none" strike="noStrike">
                  <a:solidFill>
                    <a:srgbClr val="000000"/>
                  </a:solidFill>
                  <a:effectLst/>
                  <a:uFillTx/>
                  <a:latin typeface="Calibri"/>
                </a:rPr>
                <a:t>nie</a:t>
              </a:r>
              <a:r>
                <a:rPr lang="pl" sz="1800" b="0" u="none" strike="noStrike">
                  <a:solidFill>
                    <a:srgbClr val="000000"/>
                  </a:solidFill>
                  <a:effectLst/>
                  <a:uFillTx/>
                  <a:latin typeface="Calibri"/>
                </a:rPr>
                <a:t> są one jeszcze uwzględnione).</a:t>
              </a:r>
              <a:endParaRPr lang="pl-PL" sz="1800" b="0" u="none" strike="noStrike">
                <a:solidFill>
                  <a:srgbClr val="000000"/>
                </a:solidFill>
                <a:effectLst/>
                <a:uFillTx/>
                <a:latin typeface="Arial"/>
              </a:endParaRPr>
            </a:p>
          </p:txBody>
        </p:sp>
        <p:grpSp>
          <p:nvGrpSpPr>
            <p:cNvPr id="488" name="Group 47"/>
            <p:cNvGrpSpPr/>
            <p:nvPr/>
          </p:nvGrpSpPr>
          <p:grpSpPr>
            <a:xfrm>
              <a:off x="5133240" y="1358280"/>
              <a:ext cx="1685880" cy="895320"/>
              <a:chOff x="5133240" y="1358280"/>
              <a:chExt cx="1685880" cy="895320"/>
            </a:xfrm>
          </p:grpSpPr>
          <p:cxnSp>
            <p:nvCxnSpPr>
              <p:cNvPr id="489" name="Straight Arrow Connector 20"/>
              <p:cNvCxnSpPr/>
              <p:nvPr/>
            </p:nvCxnSpPr>
            <p:spPr>
              <a:xfrm flipH="1">
                <a:off x="5133240" y="1796400"/>
                <a:ext cx="810000" cy="457560"/>
              </a:xfrm>
              <a:prstGeom prst="straightConnector1">
                <a:avLst/>
              </a:prstGeom>
              <a:ln w="50800">
                <a:solidFill>
                  <a:srgbClr val="4472C4"/>
                </a:solidFill>
                <a:tailEnd type="arrow" w="med" len="med"/>
              </a:ln>
            </p:spPr>
          </p:cxnSp>
          <p:cxnSp>
            <p:nvCxnSpPr>
              <p:cNvPr id="490" name="Straight Arrow Connector 21"/>
              <p:cNvCxnSpPr/>
              <p:nvPr/>
            </p:nvCxnSpPr>
            <p:spPr>
              <a:xfrm>
                <a:off x="5942880" y="1796400"/>
                <a:ext cx="876600" cy="457560"/>
              </a:xfrm>
              <a:prstGeom prst="straightConnector1">
                <a:avLst/>
              </a:prstGeom>
              <a:ln w="50800">
                <a:solidFill>
                  <a:srgbClr val="4472C4"/>
                </a:solidFill>
                <a:tailEnd type="arrow" w="med" len="med"/>
              </a:ln>
            </p:spPr>
          </p:cxnSp>
          <p:cxnSp>
            <p:nvCxnSpPr>
              <p:cNvPr id="491" name="Straight Connector 22"/>
              <p:cNvCxnSpPr/>
              <p:nvPr/>
            </p:nvCxnSpPr>
            <p:spPr>
              <a:xfrm>
                <a:off x="5942880" y="1358280"/>
                <a:ext cx="1800" cy="438480"/>
              </a:xfrm>
              <a:prstGeom prst="straightConnector1">
                <a:avLst/>
              </a:prstGeom>
              <a:ln w="50800">
                <a:solidFill>
                  <a:srgbClr val="4472C4"/>
                </a:solidFill>
              </a:ln>
            </p:spPr>
          </p:cxnSp>
        </p:grpSp>
      </p:grpSp>
      <p:sp>
        <p:nvSpPr>
          <p:cNvPr id="492" name="PlaceHolder 1"/>
          <p:cNvSpPr>
            <a:spLocks noGrp="1"/>
          </p:cNvSpPr>
          <p:nvPr>
            <p:ph type="sldNum" idx="8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DF58907-DAD6-4940-A087-4846E80F8DC1}" type="slidenum">
              <a:rPr lang="en-US" sz="1200" b="0" u="none" strike="noStrike">
                <a:solidFill>
                  <a:schemeClr val="dk1">
                    <a:tint val="75000"/>
                  </a:schemeClr>
                </a:solidFill>
                <a:effectLst/>
                <a:uFillTx/>
                <a:latin typeface="Calibri"/>
              </a:rPr>
              <a:t>64</a:t>
            </a:fld>
            <a:endParaRPr lang="pl-PL" sz="1200" b="0" u="none" strike="noStrike">
              <a:solidFill>
                <a:srgbClr val="000000"/>
              </a:solidFill>
              <a:effectLst/>
              <a:uFillTx/>
              <a:latin typeface="Times New Roman"/>
            </a:endParaRPr>
          </a:p>
        </p:txBody>
      </p:sp>
      <p:sp>
        <p:nvSpPr>
          <p:cNvPr id="493" name="Oval 27"/>
          <p:cNvSpPr/>
          <p:nvPr/>
        </p:nvSpPr>
        <p:spPr>
          <a:xfrm>
            <a:off x="5414040" y="5611680"/>
            <a:ext cx="1893600" cy="91404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0" u="none" strike="noStrike">
                <a:solidFill>
                  <a:schemeClr val="lt1"/>
                </a:solidFill>
                <a:effectLst/>
                <a:uFillTx/>
                <a:latin typeface="Calibri"/>
              </a:rPr>
              <a:t>i/lub </a:t>
            </a:r>
            <a:endParaRPr lang="pl-PL" sz="1800" b="0" u="none" strike="noStrike">
              <a:solidFill>
                <a:srgbClr val="FFFFFF"/>
              </a:solidFill>
              <a:effectLst/>
              <a:uFillTx/>
              <a:latin typeface="Arial"/>
            </a:endParaRPr>
          </a:p>
          <a:p>
            <a:pPr algn="ctr" defTabSz="914400">
              <a:lnSpc>
                <a:spcPct val="100000"/>
              </a:lnSpc>
            </a:pPr>
            <a:r>
              <a:rPr lang="pl" sz="1800" b="0" u="none" strike="noStrike">
                <a:solidFill>
                  <a:schemeClr val="lt1"/>
                </a:solidFill>
                <a:effectLst/>
                <a:uFillTx/>
                <a:latin typeface="Calibri"/>
              </a:rPr>
              <a:t>SeniorCare!</a:t>
            </a:r>
            <a:endParaRPr lang="pl-PL" sz="1800" b="0" u="none" strike="noStrike">
              <a:solidFill>
                <a:srgbClr val="FFFFFF"/>
              </a:solidFill>
              <a:effectLst/>
              <a:uFillTx/>
              <a:latin typeface="Arial"/>
            </a:endParaRPr>
          </a:p>
        </p:txBody>
      </p:sp>
      <p:cxnSp>
        <p:nvCxnSpPr>
          <p:cNvPr id="494" name="Straight Arrow Connector 28"/>
          <p:cNvCxnSpPr/>
          <p:nvPr/>
        </p:nvCxnSpPr>
        <p:spPr>
          <a:xfrm flipH="1" flipV="1">
            <a:off x="5615280" y="5251320"/>
            <a:ext cx="511920" cy="281160"/>
          </a:xfrm>
          <a:prstGeom prst="straightConnector1">
            <a:avLst/>
          </a:prstGeom>
          <a:ln w="57150">
            <a:solidFill>
              <a:srgbClr val="4472C4"/>
            </a:solidFill>
            <a:tailEnd type="triangle" w="med" len="med"/>
          </a:ln>
        </p:spPr>
      </p:cxnSp>
      <p:cxnSp>
        <p:nvCxnSpPr>
          <p:cNvPr id="495" name="Straight Arrow Connector 29"/>
          <p:cNvCxnSpPr/>
          <p:nvPr/>
        </p:nvCxnSpPr>
        <p:spPr>
          <a:xfrm flipV="1">
            <a:off x="6486840" y="5235840"/>
            <a:ext cx="451800" cy="296640"/>
          </a:xfrm>
          <a:prstGeom prst="straightConnector1">
            <a:avLst/>
          </a:prstGeom>
          <a:ln w="57150">
            <a:solidFill>
              <a:srgbClr val="4472C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advTm="25000"/>
    </mc:Choice>
    <mc:Fallback xmlns:p15="http://schemas.microsoft.com/office/powerpoint/2012/main" xmlns="">
      <p:transition spd="slow" advTm="25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additive="repl">
                                        <p:cTn id="7" dur="500"/>
                                        <p:tgtEl>
                                          <p:spTgt spid="493"/>
                                        </p:tgtEl>
                                      </p:cBhvr>
                                    </p:animEffect>
                                  </p:childTnLst>
                                </p:cTn>
                              </p:par>
                              <p:par>
                                <p:cTn id="8" presetID="22" presetClass="entr" presetSubtype="4"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animEffect transition="in" filter="wipe(down)">
                                      <p:cBhvr additive="repl">
                                        <p:cTn id="10" dur="500"/>
                                        <p:tgtEl>
                                          <p:spTgt spid="494"/>
                                        </p:tgtEl>
                                      </p:cBhvr>
                                    </p:animEffect>
                                  </p:childTnLst>
                                </p:cTn>
                              </p:par>
                              <p:par>
                                <p:cTn id="11" presetID="22" presetClass="entr" presetSubtype="4" fill="hold" nodeType="withEffect">
                                  <p:stCondLst>
                                    <p:cond delay="0"/>
                                  </p:stCondLst>
                                  <p:childTnLst>
                                    <p:set>
                                      <p:cBhvr>
                                        <p:cTn id="12" dur="1" fill="hold">
                                          <p:stCondLst>
                                            <p:cond delay="0"/>
                                          </p:stCondLst>
                                        </p:cTn>
                                        <p:tgtEl>
                                          <p:spTgt spid="495"/>
                                        </p:tgtEl>
                                        <p:attrNameLst>
                                          <p:attrName>style.visibility</p:attrName>
                                        </p:attrNameLst>
                                      </p:cBhvr>
                                      <p:to>
                                        <p:strVal val="visible"/>
                                      </p:to>
                                    </p:set>
                                    <p:animEffect transition="in" filter="wipe(down)">
                                      <p:cBhvr additive="repl">
                                        <p:cTn id="13"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p:cNvSpPr>
          <p:nvPr>
            <p:ph type="sldNum" idx="9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ABD1190-8CA1-49A5-94F3-288FF34051F8}" type="slidenum">
              <a:rPr lang="en-US" sz="1200" b="0" u="none" strike="noStrike">
                <a:solidFill>
                  <a:schemeClr val="dk1">
                    <a:tint val="75000"/>
                  </a:schemeClr>
                </a:solidFill>
                <a:effectLst/>
                <a:uFillTx/>
                <a:latin typeface="Calibri"/>
              </a:rPr>
              <a:t>65</a:t>
            </a:fld>
            <a:endParaRPr lang="pl-PL" sz="1200" b="0" u="none" strike="noStrike">
              <a:solidFill>
                <a:srgbClr val="000000"/>
              </a:solidFill>
              <a:effectLst/>
              <a:uFillTx/>
              <a:latin typeface="Times New Roman"/>
            </a:endParaRPr>
          </a:p>
        </p:txBody>
      </p:sp>
      <p:sp>
        <p:nvSpPr>
          <p:cNvPr id="49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D</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498" name="Rectangle 1"/>
          <p:cNvSpPr/>
          <p:nvPr/>
        </p:nvSpPr>
        <p:spPr>
          <a:xfrm>
            <a:off x="2412360" y="1456560"/>
            <a:ext cx="9588960" cy="437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9240" indent="-219240" defTabSz="514440">
              <a:lnSpc>
                <a:spcPct val="100000"/>
              </a:lnSpc>
              <a:spcBef>
                <a:spcPts val="1199"/>
              </a:spcBef>
              <a:buClr>
                <a:srgbClr val="000000"/>
              </a:buClr>
              <a:buFont typeface="Wingdings" charset="2"/>
              <a:buChar char=""/>
            </a:pPr>
            <a:r>
              <a:rPr lang="pl" sz="2800" b="0" u="none" strike="noStrike">
                <a:solidFill>
                  <a:srgbClr val="000000"/>
                </a:solidFill>
                <a:effectLst/>
                <a:uFillTx/>
                <a:latin typeface="Calibri"/>
              </a:rPr>
              <a:t>Aby uzyskać ubezpieczenie w ramach Części D, należy zarejestrować się do planu Części D.</a:t>
            </a:r>
            <a:endParaRPr lang="pl-PL" sz="2800" b="0" u="none" strike="noStrike">
              <a:solidFill>
                <a:srgbClr val="000000"/>
              </a:solidFill>
              <a:effectLst/>
              <a:uFillTx/>
              <a:latin typeface="Arial"/>
            </a:endParaRPr>
          </a:p>
          <a:p>
            <a:pPr marL="219240" indent="-219240" defTabSz="514440">
              <a:lnSpc>
                <a:spcPct val="100000"/>
              </a:lnSpc>
              <a:spcBef>
                <a:spcPts val="1199"/>
              </a:spcBef>
              <a:buClr>
                <a:srgbClr val="000000"/>
              </a:buClr>
              <a:buFont typeface="Wingdings" charset="2"/>
              <a:buChar char=""/>
            </a:pPr>
            <a:r>
              <a:rPr lang="pl" sz="2800" b="0" u="none" strike="noStrike">
                <a:solidFill>
                  <a:srgbClr val="000000"/>
                </a:solidFill>
                <a:effectLst/>
                <a:uFillTx/>
                <a:latin typeface="Calibri"/>
              </a:rPr>
              <a:t>Obejmuje leki na receptę.</a:t>
            </a:r>
            <a:endParaRPr lang="pl-PL" sz="2800" b="0" u="none" strike="noStrike">
              <a:solidFill>
                <a:srgbClr val="000000"/>
              </a:solidFill>
              <a:effectLst/>
              <a:uFillTx/>
              <a:latin typeface="Arial"/>
            </a:endParaRPr>
          </a:p>
          <a:p>
            <a:pPr marL="219240" indent="-219240" defTabSz="514440">
              <a:lnSpc>
                <a:spcPct val="100000"/>
              </a:lnSpc>
              <a:spcBef>
                <a:spcPts val="1199"/>
              </a:spcBef>
              <a:buClr>
                <a:srgbClr val="000000"/>
              </a:buClr>
              <a:buFont typeface="Wingdings" charset="2"/>
              <a:buChar char=""/>
            </a:pPr>
            <a:r>
              <a:rPr lang="pl" sz="2800" b="0" u="none" strike="noStrike">
                <a:solidFill>
                  <a:srgbClr val="000000"/>
                </a:solidFill>
                <a:effectLst/>
                <a:uFillTx/>
                <a:latin typeface="Calibri"/>
              </a:rPr>
              <a:t>Prowadzone przez prywatne firmy, które zawarły umowę z Medicare.</a:t>
            </a:r>
            <a:endParaRPr lang="pl-PL" sz="2800" b="0" u="none" strike="noStrike">
              <a:solidFill>
                <a:srgbClr val="000000"/>
              </a:solidFill>
              <a:effectLst/>
              <a:uFillTx/>
              <a:latin typeface="Arial"/>
            </a:endParaRPr>
          </a:p>
          <a:p>
            <a:pPr marL="219240" indent="-219240" defTabSz="514440">
              <a:lnSpc>
                <a:spcPct val="100000"/>
              </a:lnSpc>
              <a:spcBef>
                <a:spcPts val="1199"/>
              </a:spcBef>
              <a:buClr>
                <a:srgbClr val="000000"/>
              </a:buClr>
              <a:buFont typeface="Wingdings" charset="2"/>
              <a:buChar char=""/>
            </a:pPr>
            <a:r>
              <a:rPr lang="pl" sz="2800" b="0" u="none" strike="noStrike">
                <a:solidFill>
                  <a:srgbClr val="000000"/>
                </a:solidFill>
                <a:effectLst/>
                <a:uFillTx/>
                <a:latin typeface="Calibri"/>
              </a:rPr>
              <a:t>Plany Części D są dostarczane za pośrednictwem:</a:t>
            </a:r>
            <a:endParaRPr lang="pl-PL" sz="2800" b="0" u="none" strike="noStrike">
              <a:solidFill>
                <a:srgbClr val="000000"/>
              </a:solidFill>
              <a:effectLst/>
              <a:uFillTx/>
              <a:latin typeface="Arial"/>
            </a:endParaRPr>
          </a:p>
          <a:p>
            <a:pPr marL="591840" lvl="1" indent="-343080" defTabSz="514440">
              <a:lnSpc>
                <a:spcPct val="100000"/>
              </a:lnSpc>
              <a:spcBef>
                <a:spcPts val="451"/>
              </a:spcBef>
              <a:buClr>
                <a:srgbClr val="000000"/>
              </a:buClr>
              <a:buFont typeface="Wingdings" charset="2"/>
              <a:buChar char=""/>
            </a:pPr>
            <a:r>
              <a:rPr lang="pl" sz="2400" b="0" u="none" strike="noStrike">
                <a:solidFill>
                  <a:schemeClr val="dk1"/>
                </a:solidFill>
                <a:effectLst/>
                <a:uFillTx/>
                <a:latin typeface="Calibri"/>
              </a:rPr>
              <a:t>Planów leków na receptę Medicare (PDP), które są spójne z Original Medicare.</a:t>
            </a:r>
            <a:endParaRPr lang="pl-PL" sz="2400" b="0" u="none" strike="noStrike">
              <a:solidFill>
                <a:srgbClr val="000000"/>
              </a:solidFill>
              <a:effectLst/>
              <a:uFillTx/>
              <a:latin typeface="Arial"/>
            </a:endParaRPr>
          </a:p>
          <a:p>
            <a:pPr marL="591840" lvl="1" indent="-343080" defTabSz="514440">
              <a:lnSpc>
                <a:spcPct val="100000"/>
              </a:lnSpc>
              <a:spcBef>
                <a:spcPts val="451"/>
              </a:spcBef>
              <a:spcAft>
                <a:spcPts val="1199"/>
              </a:spcAft>
              <a:buClr>
                <a:srgbClr val="000000"/>
              </a:buClr>
              <a:buFont typeface="Wingdings" charset="2"/>
              <a:buChar char=""/>
            </a:pPr>
            <a:r>
              <a:rPr lang="pl" sz="2400" b="0" u="none" strike="noStrike">
                <a:solidFill>
                  <a:schemeClr val="dk1"/>
                </a:solidFill>
                <a:effectLst/>
                <a:uFillTx/>
                <a:latin typeface="Calibri"/>
              </a:rPr>
              <a:t>Planów Medicare Advantage Prescription Drug (MA-PDs).</a:t>
            </a:r>
            <a:endParaRPr lang="pl-PL" sz="2400" b="0" u="none" strike="noStrike">
              <a:solidFill>
                <a:srgbClr val="000000"/>
              </a:solidFill>
              <a:effectLst/>
              <a:uFillTx/>
              <a:latin typeface="Arial"/>
            </a:endParaRPr>
          </a:p>
        </p:txBody>
      </p:sp>
      <p:grpSp>
        <p:nvGrpSpPr>
          <p:cNvPr id="499" name="Group 9"/>
          <p:cNvGrpSpPr/>
          <p:nvPr/>
        </p:nvGrpSpPr>
        <p:grpSpPr>
          <a:xfrm>
            <a:off x="572760" y="1891440"/>
            <a:ext cx="1465920" cy="2488320"/>
            <a:chOff x="572760" y="1891440"/>
            <a:chExt cx="1465920" cy="2488320"/>
          </a:xfrm>
        </p:grpSpPr>
        <p:pic>
          <p:nvPicPr>
            <p:cNvPr id="500" name="Picture 10"/>
            <p:cNvPicPr/>
            <p:nvPr/>
          </p:nvPicPr>
          <p:blipFill>
            <a:blip r:embed="rId3"/>
            <a:stretch/>
          </p:blipFill>
          <p:spPr>
            <a:xfrm>
              <a:off x="960840" y="1891440"/>
              <a:ext cx="751320" cy="666360"/>
            </a:xfrm>
            <a:prstGeom prst="rect">
              <a:avLst/>
            </a:prstGeom>
            <a:noFill/>
            <a:ln w="0">
              <a:noFill/>
            </a:ln>
          </p:spPr>
        </p:pic>
        <p:sp>
          <p:nvSpPr>
            <p:cNvPr id="501" name="TextBox 11" title="Part D Icon"/>
            <p:cNvSpPr/>
            <p:nvPr/>
          </p:nvSpPr>
          <p:spPr>
            <a:xfrm>
              <a:off x="572760" y="2748960"/>
              <a:ext cx="1465920" cy="163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D</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Pokrycie kosztów leków na receptę Medicare</a:t>
              </a:r>
              <a:endParaRPr lang="pl-PL" sz="2000" b="0" u="none" strike="noStrike">
                <a:solidFill>
                  <a:srgbClr val="000000"/>
                </a:solidFill>
                <a:effectLst/>
                <a:uFillTx/>
                <a:latin typeface="Arial"/>
              </a:endParaRPr>
            </a:p>
          </p:txBody>
        </p:sp>
      </p:grpSp>
      <p:sp>
        <p:nvSpPr>
          <p:cNvPr id="502" name="TextBox 12"/>
          <p:cNvSpPr/>
          <p:nvPr/>
        </p:nvSpPr>
        <p:spPr>
          <a:xfrm>
            <a:off x="2815200" y="5707800"/>
            <a:ext cx="6561000" cy="83052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400" b="0" u="none" strike="noStrike">
                <a:solidFill>
                  <a:schemeClr val="dk1"/>
                </a:solidFill>
                <a:effectLst/>
                <a:uFillTx/>
                <a:latin typeface="Calibri"/>
              </a:rPr>
              <a:t>Możesz porównać plany i zarejestrować się do planu w wyszukiwarce Plan Finder na stronie </a:t>
            </a:r>
            <a:r>
              <a:rPr lang="pl" sz="2400" b="1" u="sng" strike="noStrike">
                <a:solidFill>
                  <a:srgbClr val="0563C1"/>
                </a:solidFill>
                <a:effectLst/>
                <a:uFillTx/>
                <a:latin typeface="Calibri"/>
                <a:hlinkClick r:id="rId4"/>
              </a:rPr>
              <a:t>www.medicare.gov</a:t>
            </a:r>
            <a:r>
              <a:rPr lang="pl" sz="2400" b="0" u="none" strike="noStrike">
                <a:solidFill>
                  <a:schemeClr val="dk1"/>
                </a:solidFill>
                <a:effectLst/>
                <a:uFillTx/>
                <a:latin typeface="Calibri"/>
              </a:rPr>
              <a:t>.</a:t>
            </a:r>
            <a:endParaRPr lang="pl-PL" sz="24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4000"/>
    </mc:Choice>
    <mc:Fallback xmlns:p15="http://schemas.microsoft.com/office/powerpoint/2012/main" xmlns="">
      <p:transition spd="slow" advTm="54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D</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504" name="Picture 7"/>
          <p:cNvPicPr/>
          <p:nvPr/>
        </p:nvPicPr>
        <p:blipFill>
          <a:blip r:embed="rId3"/>
          <a:stretch/>
        </p:blipFill>
        <p:spPr>
          <a:xfrm>
            <a:off x="565200" y="1212480"/>
            <a:ext cx="659160" cy="584280"/>
          </a:xfrm>
          <a:prstGeom prst="rect">
            <a:avLst/>
          </a:prstGeom>
          <a:noFill/>
          <a:ln w="0">
            <a:noFill/>
          </a:ln>
        </p:spPr>
      </p:pic>
      <p:sp>
        <p:nvSpPr>
          <p:cNvPr id="505" name="Rectangle 1"/>
          <p:cNvSpPr/>
          <p:nvPr/>
        </p:nvSpPr>
        <p:spPr>
          <a:xfrm>
            <a:off x="1391400" y="1212480"/>
            <a:ext cx="8586720" cy="584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514440">
              <a:lnSpc>
                <a:spcPct val="100000"/>
              </a:lnSpc>
              <a:spcBef>
                <a:spcPts val="451"/>
              </a:spcBef>
              <a:spcAft>
                <a:spcPts val="1800"/>
              </a:spcAft>
            </a:pPr>
            <a:r>
              <a:rPr lang="pl" sz="3200" b="1" u="none" strike="noStrike">
                <a:solidFill>
                  <a:srgbClr val="000000"/>
                </a:solidFill>
                <a:effectLst/>
                <a:uFillTx/>
                <a:latin typeface="Arial"/>
              </a:rPr>
              <a:t>Możliwości rejestracji</a:t>
            </a:r>
            <a:endParaRPr lang="pl-PL" sz="3200" b="0" u="none" strike="noStrike">
              <a:solidFill>
                <a:srgbClr val="000000"/>
              </a:solidFill>
              <a:effectLst/>
              <a:uFillTx/>
              <a:latin typeface="Arial"/>
            </a:endParaRPr>
          </a:p>
        </p:txBody>
      </p:sp>
      <p:sp>
        <p:nvSpPr>
          <p:cNvPr id="506" name="PlaceHolder 1"/>
          <p:cNvSpPr>
            <a:spLocks noGrp="1"/>
          </p:cNvSpPr>
          <p:nvPr>
            <p:ph type="sldNum" idx="91"/>
          </p:nvPr>
        </p:nvSpPr>
        <p:spPr>
          <a:xfrm>
            <a:off x="8035560" y="638568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6730F2E-D112-436E-AD8A-79AD2A112E41}" type="slidenum">
              <a:rPr lang="en-US" sz="1200" b="0" u="none" strike="noStrike">
                <a:solidFill>
                  <a:schemeClr val="dk1">
                    <a:tint val="75000"/>
                  </a:schemeClr>
                </a:solidFill>
                <a:effectLst/>
                <a:uFillTx/>
                <a:latin typeface="Calibri"/>
              </a:rPr>
              <a:t>66</a:t>
            </a:fld>
            <a:endParaRPr lang="pl-PL" sz="1200" b="0" u="none" strike="noStrike">
              <a:solidFill>
                <a:srgbClr val="000000"/>
              </a:solidFill>
              <a:effectLst/>
              <a:uFillTx/>
              <a:latin typeface="Times New Roman"/>
            </a:endParaRPr>
          </a:p>
        </p:txBody>
      </p:sp>
      <p:graphicFrame>
        <p:nvGraphicFramePr>
          <p:cNvPr id="2" name="Diagram1"/>
          <p:cNvGraphicFramePr/>
          <p:nvPr>
            <p:extLst>
              <p:ext uri="{D42A27DB-BD31-4B8C-83A1-F6EECF244321}">
                <p14:modId xmlns:p14="http://schemas.microsoft.com/office/powerpoint/2010/main" val="4221300116"/>
              </p:ext>
            </p:extLst>
          </p:nvPr>
        </p:nvGraphicFramePr>
        <p:xfrm>
          <a:off x="1391400" y="1872360"/>
          <a:ext cx="9685080" cy="4759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93000"/>
    </mc:Choice>
    <mc:Fallback xmlns:p15="http://schemas.microsoft.com/office/powerpoint/2012/main" xmlns="">
      <p:transition spd="slow" advTm="93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Część D Medicare – koszty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508" name="Group 9"/>
          <p:cNvGrpSpPr/>
          <p:nvPr/>
        </p:nvGrpSpPr>
        <p:grpSpPr>
          <a:xfrm>
            <a:off x="785880" y="1403640"/>
            <a:ext cx="1617120" cy="2487960"/>
            <a:chOff x="785880" y="1403640"/>
            <a:chExt cx="1617120" cy="2487960"/>
          </a:xfrm>
        </p:grpSpPr>
        <p:pic>
          <p:nvPicPr>
            <p:cNvPr id="509" name="Picture 10"/>
            <p:cNvPicPr/>
            <p:nvPr/>
          </p:nvPicPr>
          <p:blipFill>
            <a:blip r:embed="rId3"/>
            <a:stretch/>
          </p:blipFill>
          <p:spPr>
            <a:xfrm>
              <a:off x="1213920" y="1403640"/>
              <a:ext cx="828720" cy="666360"/>
            </a:xfrm>
            <a:prstGeom prst="rect">
              <a:avLst/>
            </a:prstGeom>
            <a:noFill/>
            <a:ln w="0">
              <a:noFill/>
            </a:ln>
          </p:spPr>
        </p:pic>
        <p:sp>
          <p:nvSpPr>
            <p:cNvPr id="510" name="TextBox 11" title="Part D Icon"/>
            <p:cNvSpPr/>
            <p:nvPr/>
          </p:nvSpPr>
          <p:spPr>
            <a:xfrm>
              <a:off x="785880" y="2260800"/>
              <a:ext cx="1617120" cy="163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D</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Pokrycie kosztów leków na receptę Medicare</a:t>
              </a:r>
              <a:endParaRPr lang="pl-PL" sz="2000" b="0" u="none" strike="noStrike">
                <a:solidFill>
                  <a:srgbClr val="000000"/>
                </a:solidFill>
                <a:effectLst/>
                <a:uFillTx/>
                <a:latin typeface="Arial"/>
              </a:endParaRPr>
            </a:p>
          </p:txBody>
        </p:sp>
      </p:grpSp>
      <p:sp>
        <p:nvSpPr>
          <p:cNvPr id="511" name="PlaceHolder 1"/>
          <p:cNvSpPr>
            <a:spLocks noGrp="1"/>
          </p:cNvSpPr>
          <p:nvPr>
            <p:ph type="sldNum" idx="9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27CEDA9-1F8C-4354-97C4-E4E349B030B8}" type="slidenum">
              <a:rPr lang="en-US" sz="1200" b="0" u="none" strike="noStrike">
                <a:solidFill>
                  <a:schemeClr val="dk1">
                    <a:tint val="75000"/>
                  </a:schemeClr>
                </a:solidFill>
                <a:effectLst/>
                <a:uFillTx/>
                <a:latin typeface="Calibri"/>
              </a:rPr>
              <a:t>67</a:t>
            </a:fld>
            <a:endParaRPr lang="pl-PL" sz="1200" b="0" u="none" strike="noStrike">
              <a:solidFill>
                <a:srgbClr val="000000"/>
              </a:solidFill>
              <a:effectLst/>
              <a:uFillTx/>
              <a:latin typeface="Times New Roman"/>
            </a:endParaRPr>
          </a:p>
        </p:txBody>
      </p:sp>
      <p:sp>
        <p:nvSpPr>
          <p:cNvPr id="512" name="Rectangle 8"/>
          <p:cNvSpPr/>
          <p:nvPr/>
        </p:nvSpPr>
        <p:spPr>
          <a:xfrm>
            <a:off x="2629080" y="1344240"/>
            <a:ext cx="9562680" cy="587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defTabSz="914400">
              <a:lnSpc>
                <a:spcPct val="80000"/>
              </a:lnSpc>
              <a:spcAft>
                <a:spcPts val="1199"/>
              </a:spcAft>
            </a:pPr>
            <a:r>
              <a:rPr lang="pl" sz="2800" b="1" u="none" strike="noStrike">
                <a:solidFill>
                  <a:schemeClr val="dk1"/>
                </a:solidFill>
                <a:effectLst/>
                <a:uFillTx/>
                <a:latin typeface="Arial"/>
              </a:rPr>
              <a:t>Składki, wkłady własne i dopłaty lub współubezpieczenie</a:t>
            </a:r>
            <a:endParaRPr lang="pl-PL" sz="2800" b="0" u="none" strike="noStrike">
              <a:solidFill>
                <a:srgbClr val="000000"/>
              </a:solidFill>
              <a:effectLst/>
              <a:uFillTx/>
              <a:latin typeface="Arial"/>
            </a:endParaRPr>
          </a:p>
          <a:p>
            <a:pPr marL="1257480" lvl="2" indent="-343080" defTabSz="914400">
              <a:lnSpc>
                <a:spcPct val="80000"/>
              </a:lnSpc>
              <a:spcAft>
                <a:spcPts val="1199"/>
              </a:spcAft>
              <a:buClr>
                <a:srgbClr val="000000"/>
              </a:buClr>
              <a:buFont typeface="Wingdings" charset="2"/>
              <a:buChar char=""/>
            </a:pPr>
            <a:r>
              <a:rPr lang="pl" sz="2800" b="1" u="none" strike="noStrike">
                <a:solidFill>
                  <a:schemeClr val="dk1"/>
                </a:solidFill>
                <a:effectLst/>
                <a:uFillTx/>
                <a:latin typeface="Calibri"/>
              </a:rPr>
              <a:t>Koszty różnią się w zależności od planu i zmieniają się</a:t>
            </a:r>
            <a:r>
              <a:rPr lang="pl" sz="2800" b="0" u="none" strike="noStrike">
                <a:solidFill>
                  <a:schemeClr val="dk1"/>
                </a:solidFill>
                <a:effectLst/>
                <a:uFillTx/>
                <a:latin typeface="Calibri"/>
              </a:rPr>
              <a:t> </a:t>
            </a:r>
            <a:r>
              <a:rPr lang="pl" sz="2800" b="1" u="none" strike="noStrike">
                <a:solidFill>
                  <a:schemeClr val="dk1"/>
                </a:solidFill>
                <a:effectLst/>
                <a:uFillTx/>
                <a:latin typeface="Calibri"/>
              </a:rPr>
              <a:t>co roku</a:t>
            </a:r>
            <a:r>
              <a:rPr lang="pl" sz="2800" b="0" u="none" strike="noStrike">
                <a:solidFill>
                  <a:schemeClr val="dk1"/>
                </a:solidFill>
                <a:effectLst/>
                <a:uFillTx/>
                <a:latin typeface="Calibri"/>
              </a:rPr>
              <a:t>.</a:t>
            </a:r>
            <a:endParaRPr lang="pl-PL" sz="2800" b="0" u="none" strike="noStrike">
              <a:solidFill>
                <a:srgbClr val="000000"/>
              </a:solidFill>
              <a:effectLst/>
              <a:uFillTx/>
              <a:latin typeface="Arial"/>
            </a:endParaRPr>
          </a:p>
          <a:p>
            <a:pPr marL="1257480" lvl="2" indent="-343080" defTabSz="914400">
              <a:lnSpc>
                <a:spcPct val="80000"/>
              </a:lnSpc>
              <a:spcAft>
                <a:spcPts val="2999"/>
              </a:spcAft>
              <a:buClr>
                <a:srgbClr val="000000"/>
              </a:buClr>
              <a:buFont typeface="Wingdings" charset="2"/>
              <a:buChar char=""/>
            </a:pPr>
            <a:r>
              <a:rPr lang="pl" sz="2800" b="0" u="none" strike="noStrike">
                <a:solidFill>
                  <a:schemeClr val="dk1"/>
                </a:solidFill>
                <a:effectLst/>
                <a:uFillTx/>
                <a:latin typeface="Calibri"/>
              </a:rPr>
              <a:t>Dopłaty i współubezpieczenie są różne w zależności od leku, planu i apteki.  </a:t>
            </a:r>
            <a:endParaRPr lang="pl-PL" sz="2800" b="0" u="none" strike="noStrike">
              <a:solidFill>
                <a:srgbClr val="000000"/>
              </a:solidFill>
              <a:effectLst/>
              <a:uFillTx/>
              <a:latin typeface="Arial"/>
            </a:endParaRPr>
          </a:p>
          <a:p>
            <a:pPr marL="457200" defTabSz="914400">
              <a:lnSpc>
                <a:spcPct val="80000"/>
              </a:lnSpc>
              <a:spcAft>
                <a:spcPts val="1199"/>
              </a:spcAft>
            </a:pPr>
            <a:r>
              <a:rPr lang="pl" sz="2800" b="1" u="none" strike="noStrike">
                <a:solidFill>
                  <a:schemeClr val="dk1"/>
                </a:solidFill>
                <a:effectLst/>
                <a:uFillTx/>
                <a:latin typeface="Arial"/>
              </a:rPr>
              <a:t>Income Related Monthly Adjustment Amount (IRMAA)</a:t>
            </a:r>
            <a:endParaRPr lang="pl-PL" sz="2800" b="0" u="none" strike="noStrike">
              <a:solidFill>
                <a:srgbClr val="000000"/>
              </a:solidFill>
              <a:effectLst/>
              <a:uFillTx/>
              <a:latin typeface="Arial"/>
            </a:endParaRPr>
          </a:p>
          <a:p>
            <a:pPr marL="914400" defTabSz="914400">
              <a:lnSpc>
                <a:spcPct val="80000"/>
              </a:lnSpc>
              <a:spcAft>
                <a:spcPts val="1199"/>
              </a:spcAft>
            </a:pPr>
            <a:r>
              <a:rPr lang="pl" sz="2800" b="1" u="none" strike="noStrike">
                <a:solidFill>
                  <a:schemeClr val="dk1"/>
                </a:solidFill>
                <a:effectLst/>
                <a:uFillTx/>
                <a:latin typeface="Calibri"/>
              </a:rPr>
              <a:t>Osoby o wyższych dochodach będą płacić wyższe składki na Część D</a:t>
            </a:r>
            <a:r>
              <a:rPr lang="pl" sz="2800" b="0" u="none" strike="noStrike">
                <a:solidFill>
                  <a:schemeClr val="dk1"/>
                </a:solidFill>
                <a:effectLst/>
                <a:uFillTx/>
                <a:latin typeface="Calibri"/>
              </a:rPr>
              <a:t>. </a:t>
            </a:r>
            <a:endParaRPr lang="pl-PL" sz="2800" b="0" u="none" strike="noStrike">
              <a:solidFill>
                <a:srgbClr val="000000"/>
              </a:solidFill>
              <a:effectLst/>
              <a:uFillTx/>
              <a:latin typeface="Arial"/>
            </a:endParaRPr>
          </a:p>
          <a:p>
            <a:pPr marL="914400" defTabSz="914400">
              <a:lnSpc>
                <a:spcPct val="80000"/>
              </a:lnSpc>
              <a:spcAft>
                <a:spcPts val="1199"/>
              </a:spcAft>
            </a:pPr>
            <a:r>
              <a:rPr lang="pl" sz="2400" b="0" u="none" strike="noStrike">
                <a:solidFill>
                  <a:schemeClr val="dk1"/>
                </a:solidFill>
                <a:effectLst/>
                <a:uFillTx/>
                <a:latin typeface="Calibri"/>
              </a:rPr>
              <a:t>Kwota ta jest oparta na zeznaniu podatkowym złożonym dwa lata wcześniej. </a:t>
            </a:r>
            <a:br>
              <a:rPr sz="2400"/>
            </a:br>
            <a:r>
              <a:rPr lang="pl" sz="2400" b="0" u="none" strike="noStrike">
                <a:solidFill>
                  <a:schemeClr val="dk1"/>
                </a:solidFill>
                <a:effectLst/>
                <a:uFillTx/>
                <a:latin typeface="Calibri"/>
              </a:rPr>
              <a:t>(tj. kwota na 2023 r. jest oparta na zeznaniu podatkowym za 2021 r.).</a:t>
            </a:r>
            <a:endParaRPr lang="pl-PL" sz="2400" b="0" u="none" strike="noStrike">
              <a:solidFill>
                <a:srgbClr val="000000"/>
              </a:solidFill>
              <a:effectLst/>
              <a:uFillTx/>
              <a:latin typeface="Arial"/>
            </a:endParaRPr>
          </a:p>
          <a:p>
            <a:pPr marL="457200" defTabSz="914400">
              <a:lnSpc>
                <a:spcPct val="80000"/>
              </a:lnSpc>
            </a:pPr>
            <a:endParaRPr lang="pl-PL" sz="2400" b="0" u="none" strike="noStrike">
              <a:solidFill>
                <a:srgbClr val="000000"/>
              </a:solidFill>
              <a:effectLst/>
              <a:uFillTx/>
              <a:latin typeface="Arial"/>
            </a:endParaRPr>
          </a:p>
        </p:txBody>
      </p:sp>
      <p:sp>
        <p:nvSpPr>
          <p:cNvPr id="513" name="Rectangle: Rounded Corners 7"/>
          <p:cNvSpPr/>
          <p:nvPr/>
        </p:nvSpPr>
        <p:spPr>
          <a:xfrm>
            <a:off x="309240" y="4187880"/>
            <a:ext cx="2742840" cy="216828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200" b="0" u="none" strike="noStrike">
                <a:solidFill>
                  <a:schemeClr val="lt1"/>
                </a:solidFill>
                <a:effectLst/>
                <a:uFillTx/>
                <a:latin typeface="Calibri"/>
              </a:rPr>
              <a:t>Koszty zmieniają się każdego roku. </a:t>
            </a:r>
            <a:br>
              <a:rPr sz="2200"/>
            </a:br>
            <a:r>
              <a:rPr lang="pl" sz="2200" b="1" u="none" strike="noStrike">
                <a:solidFill>
                  <a:schemeClr val="lt1"/>
                </a:solidFill>
                <a:effectLst/>
                <a:uFillTx/>
                <a:latin typeface="Calibri"/>
              </a:rPr>
              <a:t>Aktualne koszty można znaleźć na stronie </a:t>
            </a:r>
            <a:r>
              <a:rPr lang="pl" sz="2200" b="1" u="sng" strike="noStrike">
                <a:solidFill>
                  <a:schemeClr val="lt1"/>
                </a:solidFill>
                <a:effectLst/>
                <a:uFillTx/>
                <a:latin typeface="Calibri"/>
                <a:hlinkClick r:id="rId4"/>
              </a:rPr>
              <a:t>medicare.gov</a:t>
            </a:r>
            <a:r>
              <a:rPr lang="pl" sz="2200" b="1" u="none" strike="noStrike">
                <a:solidFill>
                  <a:schemeClr val="lt1"/>
                </a:solidFill>
                <a:effectLst/>
                <a:uFillTx/>
                <a:latin typeface="Calibri"/>
              </a:rPr>
              <a:t>.</a:t>
            </a:r>
            <a:endParaRPr lang="pl-PL" sz="22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93000"/>
    </mc:Choice>
    <mc:Fallback xmlns:p15="http://schemas.microsoft.com/office/powerpoint/2012/main" xmlns="">
      <p:transition spd="slow" advTm="93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sldNum" idx="9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E0904A34-FA6A-40DF-A5C2-F2E7BB1301D9}" type="slidenum">
              <a:rPr lang="en-US" sz="1200" b="0" u="none" strike="noStrike">
                <a:solidFill>
                  <a:schemeClr val="dk1">
                    <a:tint val="75000"/>
                  </a:schemeClr>
                </a:solidFill>
                <a:effectLst/>
                <a:uFillTx/>
                <a:latin typeface="Calibri"/>
              </a:rPr>
              <a:t>68</a:t>
            </a:fld>
            <a:endParaRPr lang="pl-PL" sz="1200" b="0" u="none" strike="noStrike">
              <a:solidFill>
                <a:srgbClr val="000000"/>
              </a:solidFill>
              <a:effectLst/>
              <a:uFillTx/>
              <a:latin typeface="Times New Roman"/>
            </a:endParaRPr>
          </a:p>
        </p:txBody>
      </p:sp>
      <p:sp>
        <p:nvSpPr>
          <p:cNvPr id="515"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Część D Medicare – koszty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16" name="Rectangle 2"/>
          <p:cNvSpPr/>
          <p:nvPr/>
        </p:nvSpPr>
        <p:spPr>
          <a:xfrm>
            <a:off x="528480" y="1469520"/>
            <a:ext cx="6420960" cy="583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797040" defTabSz="914400">
              <a:lnSpc>
                <a:spcPct val="80000"/>
              </a:lnSpc>
              <a:spcAft>
                <a:spcPts val="1199"/>
              </a:spcAft>
            </a:pPr>
            <a:r>
              <a:rPr lang="pl" sz="2600" b="1" u="none" strike="noStrike">
                <a:solidFill>
                  <a:schemeClr val="dk1"/>
                </a:solidFill>
                <a:effectLst/>
                <a:uFillTx/>
                <a:latin typeface="Arial"/>
              </a:rPr>
              <a:t>Kara za opóźnioną rejestrację</a:t>
            </a:r>
            <a:endParaRPr lang="pl-PL" sz="2600" b="0" u="none" strike="noStrike">
              <a:solidFill>
                <a:srgbClr val="000000"/>
              </a:solidFill>
              <a:effectLst/>
              <a:uFillTx/>
              <a:latin typeface="Arial"/>
            </a:endParaRPr>
          </a:p>
          <a:p>
            <a:pPr marL="797040" lvl="2" indent="-343080" defTabSz="914400">
              <a:lnSpc>
                <a:spcPct val="80000"/>
              </a:lnSpc>
              <a:spcAft>
                <a:spcPts val="1199"/>
              </a:spcAft>
              <a:buClr>
                <a:srgbClr val="C00000"/>
              </a:buClr>
              <a:buFont typeface="Wingdings" charset="2"/>
              <a:buChar char=""/>
            </a:pPr>
            <a:r>
              <a:rPr lang="pl" sz="2600" b="0" u="none" strike="noStrike">
                <a:solidFill>
                  <a:srgbClr val="C00000"/>
                </a:solidFill>
                <a:effectLst/>
                <a:uFillTx/>
                <a:latin typeface="Calibri"/>
              </a:rPr>
              <a:t>Możesz zapłacić karę za opóźnioną rejestrację, jeśli nie zarejestrowałeś się w Części D w Okresie rejestracji wstępnej </a:t>
            </a:r>
            <a:r>
              <a:rPr lang="pl" sz="2600" b="0" u="none" strike="noStrike">
                <a:solidFill>
                  <a:schemeClr val="dk1"/>
                </a:solidFill>
                <a:effectLst/>
                <a:uFillTx/>
                <a:latin typeface="Calibri"/>
              </a:rPr>
              <a:t>i nie posiadałeś innego </a:t>
            </a:r>
            <a:r>
              <a:rPr lang="pl" sz="2600" b="1" u="none" strike="noStrike">
                <a:solidFill>
                  <a:schemeClr val="dk1"/>
                </a:solidFill>
                <a:effectLst/>
                <a:uFillTx/>
                <a:latin typeface="Calibri"/>
              </a:rPr>
              <a:t>ubezpieczenia podlegającego zaliczeniu*</a:t>
            </a:r>
            <a:r>
              <a:rPr lang="pl" sz="2600" b="0" u="none" strike="noStrike">
                <a:solidFill>
                  <a:schemeClr val="dk1"/>
                </a:solidFill>
                <a:effectLst/>
                <a:uFillTx/>
                <a:latin typeface="Calibri"/>
              </a:rPr>
              <a:t>. </a:t>
            </a:r>
            <a:endParaRPr lang="pl-PL" sz="2600" b="0" u="none" strike="noStrike">
              <a:solidFill>
                <a:srgbClr val="000000"/>
              </a:solidFill>
              <a:effectLst/>
              <a:uFillTx/>
              <a:latin typeface="Arial"/>
            </a:endParaRPr>
          </a:p>
          <a:p>
            <a:pPr marL="797040" lvl="2" indent="-343080" defTabSz="914400">
              <a:lnSpc>
                <a:spcPct val="80000"/>
              </a:lnSpc>
              <a:spcAft>
                <a:spcPts val="1199"/>
              </a:spcAft>
              <a:buClr>
                <a:srgbClr val="000000"/>
              </a:buClr>
              <a:buFont typeface="Wingdings" charset="2"/>
              <a:buChar char=""/>
            </a:pPr>
            <a:r>
              <a:rPr lang="pl" sz="2600" b="0" u="none" strike="noStrike">
                <a:solidFill>
                  <a:schemeClr val="dk1"/>
                </a:solidFill>
                <a:effectLst/>
                <a:uFillTx/>
                <a:latin typeface="Calibri"/>
              </a:rPr>
              <a:t>Kara wynosi 1% średniej krajowej składki miesięcznej za każdy miesiąc opóźnienia rejestracji.</a:t>
            </a:r>
            <a:endParaRPr lang="pl-PL" sz="2600" b="0" u="none" strike="noStrike">
              <a:solidFill>
                <a:srgbClr val="000000"/>
              </a:solidFill>
              <a:effectLst/>
              <a:uFillTx/>
              <a:latin typeface="Arial"/>
            </a:endParaRPr>
          </a:p>
          <a:p>
            <a:pPr marL="797040" lvl="2" indent="-343080" defTabSz="914400">
              <a:lnSpc>
                <a:spcPct val="80000"/>
              </a:lnSpc>
              <a:spcAft>
                <a:spcPts val="1199"/>
              </a:spcAft>
              <a:buClr>
                <a:srgbClr val="000000"/>
              </a:buClr>
              <a:buFont typeface="Wingdings" charset="2"/>
              <a:buChar char=""/>
            </a:pPr>
            <a:r>
              <a:rPr lang="pl" sz="2600" b="0" u="none" strike="noStrike">
                <a:solidFill>
                  <a:schemeClr val="dk1"/>
                </a:solidFill>
                <a:effectLst/>
                <a:uFillTx/>
                <a:latin typeface="Calibri"/>
              </a:rPr>
              <a:t>Kara zostanie dodana do miesięcznej składki, jeśli i kiedy zarejestrujesz się w planie Części D, i będzie obowiązywać tak długo, jak długo pozostaniesz zarejestrowany.</a:t>
            </a:r>
            <a:endParaRPr lang="pl-PL" sz="2600" b="0" u="none" strike="noStrike">
              <a:solidFill>
                <a:srgbClr val="000000"/>
              </a:solidFill>
              <a:effectLst/>
              <a:uFillTx/>
              <a:latin typeface="Arial"/>
            </a:endParaRPr>
          </a:p>
          <a:p>
            <a:pPr marL="457200" defTabSz="914400">
              <a:lnSpc>
                <a:spcPct val="80000"/>
              </a:lnSpc>
            </a:pPr>
            <a:endParaRPr lang="pl-PL" sz="2600" b="0" u="none" strike="noStrike">
              <a:solidFill>
                <a:srgbClr val="000000"/>
              </a:solidFill>
              <a:effectLst/>
              <a:uFillTx/>
              <a:latin typeface="Arial"/>
            </a:endParaRPr>
          </a:p>
        </p:txBody>
      </p:sp>
      <p:pic>
        <p:nvPicPr>
          <p:cNvPr id="517" name="Picture 10"/>
          <p:cNvPicPr/>
          <p:nvPr/>
        </p:nvPicPr>
        <p:blipFill>
          <a:blip r:embed="rId3"/>
          <a:stretch/>
        </p:blipFill>
        <p:spPr>
          <a:xfrm>
            <a:off x="528480" y="1350360"/>
            <a:ext cx="631800" cy="526320"/>
          </a:xfrm>
          <a:prstGeom prst="rect">
            <a:avLst/>
          </a:prstGeom>
          <a:noFill/>
          <a:ln w="0">
            <a:noFill/>
          </a:ln>
        </p:spPr>
      </p:pic>
      <p:sp>
        <p:nvSpPr>
          <p:cNvPr id="518" name="Rectangle: Rounded Corners 1"/>
          <p:cNvSpPr/>
          <p:nvPr/>
        </p:nvSpPr>
        <p:spPr>
          <a:xfrm>
            <a:off x="6949800" y="1355760"/>
            <a:ext cx="4601160" cy="5083560"/>
          </a:xfrm>
          <a:prstGeom prst="roundRect">
            <a:avLst>
              <a:gd name="adj" fmla="val 16667"/>
            </a:avLst>
          </a:prstGeom>
          <a:solidFill>
            <a:schemeClr val="accent1">
              <a:lumMod val="75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defTabSz="914400">
              <a:lnSpc>
                <a:spcPct val="80000"/>
              </a:lnSpc>
              <a:spcBef>
                <a:spcPts val="601"/>
              </a:spcBef>
              <a:spcAft>
                <a:spcPts val="1199"/>
              </a:spcAft>
            </a:pPr>
            <a:r>
              <a:rPr lang="pl" sz="2600" b="1" u="none" strike="noStrike">
                <a:solidFill>
                  <a:schemeClr val="lt1"/>
                </a:solidFill>
                <a:effectLst/>
                <a:uFillTx/>
                <a:latin typeface="Calibri"/>
              </a:rPr>
              <a:t>*Zakres ubezpieczenia: </a:t>
            </a:r>
            <a:r>
              <a:rPr lang="pl" sz="2600" b="0" u="none" strike="noStrike">
                <a:solidFill>
                  <a:schemeClr val="lt1"/>
                </a:solidFill>
                <a:effectLst/>
                <a:uFillTx/>
                <a:latin typeface="Calibri"/>
              </a:rPr>
              <a:t>Pokrycie kosztów leków na receptę, które powinno wynosić średnio co najmniej tyle samo, co standardowe pokrycie Części D Medicare, takie jak </a:t>
            </a:r>
            <a:endParaRPr lang="pl-PL" sz="2600" b="0" u="none" strike="noStrike">
              <a:solidFill>
                <a:srgbClr val="FFFFFF"/>
              </a:solidFill>
              <a:effectLst/>
              <a:uFillTx/>
              <a:latin typeface="Arial"/>
            </a:endParaRPr>
          </a:p>
          <a:p>
            <a:pPr marL="797040" lvl="3" indent="-343080" defTabSz="914400">
              <a:lnSpc>
                <a:spcPct val="80000"/>
              </a:lnSpc>
              <a:spcAft>
                <a:spcPts val="601"/>
              </a:spcAft>
              <a:buClr>
                <a:srgbClr val="FFFFFF"/>
              </a:buClr>
              <a:buFont typeface="Wingdings" charset="2"/>
              <a:buChar char=""/>
            </a:pPr>
            <a:r>
              <a:rPr lang="pl" sz="2600" b="0" u="none" strike="noStrike">
                <a:solidFill>
                  <a:schemeClr val="lt1"/>
                </a:solidFill>
                <a:effectLst/>
                <a:uFillTx/>
                <a:latin typeface="Calibri"/>
              </a:rPr>
              <a:t>pokrycie leków Veterans Administration (VA)</a:t>
            </a:r>
            <a:endParaRPr lang="pl-PL" sz="2600" b="0" u="none" strike="noStrike">
              <a:solidFill>
                <a:srgbClr val="FFFFFF"/>
              </a:solidFill>
              <a:effectLst/>
              <a:uFillTx/>
              <a:latin typeface="Arial"/>
            </a:endParaRPr>
          </a:p>
          <a:p>
            <a:pPr marL="797040" lvl="3" indent="-343080" defTabSz="914400">
              <a:lnSpc>
                <a:spcPct val="80000"/>
              </a:lnSpc>
              <a:spcAft>
                <a:spcPts val="601"/>
              </a:spcAft>
              <a:buClr>
                <a:srgbClr val="FFFFFF"/>
              </a:buClr>
              <a:buFont typeface="Wingdings" charset="2"/>
              <a:buChar char=""/>
            </a:pPr>
            <a:r>
              <a:rPr lang="pl" sz="2600" b="0" u="sng" strike="noStrike">
                <a:solidFill>
                  <a:schemeClr val="lt1"/>
                </a:solidFill>
                <a:effectLst/>
                <a:uFillTx/>
                <a:latin typeface="Calibri"/>
                <a:hlinkClick r:id="rId4"/>
              </a:rPr>
              <a:t>SeniorCare</a:t>
            </a:r>
            <a:endParaRPr lang="pl-PL" sz="2600" b="0" u="none" strike="noStrike">
              <a:solidFill>
                <a:srgbClr val="FFFFFF"/>
              </a:solidFill>
              <a:effectLst/>
              <a:uFillTx/>
              <a:latin typeface="Arial"/>
            </a:endParaRPr>
          </a:p>
          <a:p>
            <a:pPr marL="797040" lvl="3" indent="-343080" defTabSz="914400">
              <a:lnSpc>
                <a:spcPct val="80000"/>
              </a:lnSpc>
              <a:spcAft>
                <a:spcPts val="601"/>
              </a:spcAft>
              <a:buClr>
                <a:srgbClr val="FFFFFF"/>
              </a:buClr>
              <a:buFont typeface="Wingdings" charset="2"/>
              <a:buChar char=""/>
            </a:pPr>
            <a:r>
              <a:rPr lang="pl" sz="2600" b="0" u="none" strike="noStrike">
                <a:solidFill>
                  <a:schemeClr val="lt1"/>
                </a:solidFill>
                <a:effectLst/>
                <a:uFillTx/>
                <a:latin typeface="Calibri"/>
              </a:rPr>
              <a:t>Niektóre rodzaje ubezpieczenia pracodawcy (należy zapytać)</a:t>
            </a:r>
            <a:endParaRPr lang="pl-PL" sz="2600" b="0" u="none" strike="noStrike">
              <a:solidFill>
                <a:srgbClr val="FFFFFF"/>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68000"/>
    </mc:Choice>
    <mc:Fallback xmlns:p15="http://schemas.microsoft.com/office/powerpoint/2012/main" xmlns="">
      <p:transition spd="slow" advTm="68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Część D Medicare – koszty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20" name="Flowchart: Process 10"/>
          <p:cNvSpPr/>
          <p:nvPr/>
        </p:nvSpPr>
        <p:spPr>
          <a:xfrm>
            <a:off x="3449160" y="4144680"/>
            <a:ext cx="3394800" cy="1236240"/>
          </a:xfrm>
          <a:prstGeom prst="flowChartProcess">
            <a:avLst/>
          </a:prstGeom>
          <a:solidFill>
            <a:schemeClr val="accent1">
              <a:lumMod val="20000"/>
              <a:lumOff val="80000"/>
            </a:schemeClr>
          </a:solidFill>
          <a:ln>
            <a:solidFill>
              <a:srgbClr val="4472C4">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600" b="1" u="none" strike="noStrike">
                <a:solidFill>
                  <a:schemeClr val="accent1">
                    <a:lumMod val="50000"/>
                  </a:schemeClr>
                </a:solidFill>
                <a:effectLst/>
                <a:uFillTx/>
                <a:latin typeface="Calibri"/>
              </a:rPr>
              <a:t>Początkowy zakres pokrycia </a:t>
            </a:r>
            <a:endParaRPr lang="pl-PL" sz="2600" b="0" u="none" strike="noStrike">
              <a:solidFill>
                <a:srgbClr val="000000"/>
              </a:solidFill>
              <a:effectLst/>
              <a:uFillTx/>
              <a:latin typeface="Arial"/>
            </a:endParaRPr>
          </a:p>
          <a:p>
            <a:pPr algn="ctr" defTabSz="914400">
              <a:lnSpc>
                <a:spcPct val="100000"/>
              </a:lnSpc>
            </a:pPr>
            <a:r>
              <a:rPr lang="pl" sz="2600" b="1" u="none" strike="noStrike">
                <a:solidFill>
                  <a:schemeClr val="accent1">
                    <a:lumMod val="50000"/>
                  </a:schemeClr>
                </a:solidFill>
                <a:effectLst/>
                <a:uFillTx/>
                <a:latin typeface="Calibri"/>
              </a:rPr>
              <a:t>Okres</a:t>
            </a:r>
            <a:endParaRPr lang="pl-PL" sz="2600" b="0" u="none" strike="noStrike">
              <a:solidFill>
                <a:srgbClr val="000000"/>
              </a:solidFill>
              <a:effectLst/>
              <a:uFillTx/>
              <a:latin typeface="Arial"/>
            </a:endParaRPr>
          </a:p>
        </p:txBody>
      </p:sp>
      <p:sp>
        <p:nvSpPr>
          <p:cNvPr id="521" name="Right Arrow 5"/>
          <p:cNvSpPr/>
          <p:nvPr/>
        </p:nvSpPr>
        <p:spPr>
          <a:xfrm>
            <a:off x="6896880" y="3794400"/>
            <a:ext cx="4621680" cy="1691280"/>
          </a:xfrm>
          <a:prstGeom prst="rightArrow">
            <a:avLst>
              <a:gd name="adj1" fmla="val 59249"/>
              <a:gd name="adj2" fmla="val 50925"/>
            </a:avLst>
          </a:prstGeom>
          <a:solidFill>
            <a:schemeClr val="accent1">
              <a:lumMod val="75000"/>
            </a:schemeClr>
          </a:solidFill>
          <a:ln>
            <a:solidFill>
              <a:srgbClr val="4472C4">
                <a:lumMod val="5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600" b="1" u="none" strike="noStrike">
                <a:solidFill>
                  <a:schemeClr val="lt1"/>
                </a:solidFill>
                <a:effectLst/>
                <a:uFillTx/>
                <a:latin typeface="Calibri"/>
              </a:rPr>
              <a:t>Okres katastroficzny</a:t>
            </a:r>
            <a:endParaRPr lang="pl-PL" sz="2600" b="0" u="none" strike="noStrike">
              <a:solidFill>
                <a:srgbClr val="FFFFFF"/>
              </a:solidFill>
              <a:effectLst/>
              <a:uFillTx/>
              <a:latin typeface="Arial"/>
            </a:endParaRPr>
          </a:p>
        </p:txBody>
      </p:sp>
      <p:sp>
        <p:nvSpPr>
          <p:cNvPr id="522" name="TextBox 17"/>
          <p:cNvSpPr/>
          <p:nvPr/>
        </p:nvSpPr>
        <p:spPr>
          <a:xfrm>
            <a:off x="3451320" y="5535000"/>
            <a:ext cx="3410280" cy="700560"/>
          </a:xfrm>
          <a:prstGeom prst="rect">
            <a:avLst/>
          </a:prstGeom>
          <a:noFill/>
          <a:ln w="28575">
            <a:solidFill>
              <a:srgbClr val="4472C4">
                <a:lumMod val="60000"/>
                <a:lumOff val="40000"/>
              </a:srgbClr>
            </a:solidFill>
            <a:miter/>
          </a:ln>
        </p:spPr>
        <p:style>
          <a:lnRef idx="0">
            <a:scrgbClr r="0" g="0" b="0"/>
          </a:lnRef>
          <a:fillRef idx="0">
            <a:scrgbClr r="0" g="0" b="0"/>
          </a:fillRef>
          <a:effectRef idx="0">
            <a:scrgbClr r="0" g="0" b="0"/>
          </a:effectRef>
          <a:fontRef idx="minor"/>
        </p:style>
        <p:txBody>
          <a:bodyPr lIns="90000" tIns="45000" rIns="90000" bIns="45000" anchor="ctr">
            <a:spAutoFit/>
          </a:bodyPr>
          <a:lstStyle/>
          <a:p>
            <a:pPr defTabSz="914400">
              <a:lnSpc>
                <a:spcPct val="100000"/>
              </a:lnSpc>
            </a:pPr>
            <a:r>
              <a:rPr lang="pl" sz="2000" b="0" u="none" strike="noStrike">
                <a:solidFill>
                  <a:schemeClr val="dk1"/>
                </a:solidFill>
                <a:effectLst/>
                <a:uFillTx/>
                <a:latin typeface="Arial"/>
              </a:rPr>
              <a:t>Za wszystkie leki płacisz ustaloną kwotę roczną</a:t>
            </a:r>
            <a:endParaRPr lang="pl-PL" sz="2000" b="0" u="none" strike="noStrike">
              <a:solidFill>
                <a:srgbClr val="000000"/>
              </a:solidFill>
              <a:effectLst/>
              <a:uFillTx/>
              <a:latin typeface="Arial"/>
            </a:endParaRPr>
          </a:p>
        </p:txBody>
      </p:sp>
      <p:sp>
        <p:nvSpPr>
          <p:cNvPr id="523" name="TextBox 25"/>
          <p:cNvSpPr/>
          <p:nvPr/>
        </p:nvSpPr>
        <p:spPr>
          <a:xfrm>
            <a:off x="6985080" y="5658480"/>
            <a:ext cx="3421800" cy="425880"/>
          </a:xfrm>
          <a:prstGeom prst="rect">
            <a:avLst/>
          </a:prstGeom>
          <a:noFill/>
          <a:ln w="28575">
            <a:solidFill>
              <a:srgbClr val="4472C4">
                <a:lumMod val="50000"/>
              </a:srgbClr>
            </a:solidFill>
            <a:miter/>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defTabSz="914400">
              <a:lnSpc>
                <a:spcPct val="100000"/>
              </a:lnSpc>
              <a:spcBef>
                <a:spcPts val="601"/>
              </a:spcBef>
              <a:spcAft>
                <a:spcPts val="601"/>
              </a:spcAft>
            </a:pPr>
            <a:r>
              <a:rPr lang="pl-PL" sz="2200" b="0" u="none" strike="noStrike">
                <a:solidFill>
                  <a:schemeClr val="dk1"/>
                </a:solidFill>
                <a:effectLst/>
                <a:uFillTx/>
                <a:latin typeface="Calibri"/>
              </a:rPr>
              <a:t>Płacisz </a:t>
            </a:r>
            <a:r>
              <a:rPr lang="pl-PL" sz="2200" b="1" u="none" strike="noStrike">
                <a:solidFill>
                  <a:schemeClr val="dk1"/>
                </a:solidFill>
                <a:effectLst/>
                <a:uFillTx/>
                <a:latin typeface="Calibri"/>
              </a:rPr>
              <a:t>0</a:t>
            </a:r>
            <a:r>
              <a:rPr lang="pl-PL" sz="2200" b="0" u="none" strike="noStrike">
                <a:solidFill>
                  <a:schemeClr val="dk1"/>
                </a:solidFill>
                <a:effectLst/>
                <a:uFillTx/>
                <a:latin typeface="Calibri"/>
              </a:rPr>
              <a:t>$ dopłat</a:t>
            </a:r>
            <a:endParaRPr lang="pl-PL" sz="2200" b="0" u="none" strike="noStrike">
              <a:solidFill>
                <a:srgbClr val="000000"/>
              </a:solidFill>
              <a:effectLst/>
              <a:uFillTx/>
              <a:latin typeface="Arial"/>
            </a:endParaRPr>
          </a:p>
        </p:txBody>
      </p:sp>
      <p:sp>
        <p:nvSpPr>
          <p:cNvPr id="524" name="Rectangle 16"/>
          <p:cNvSpPr/>
          <p:nvPr/>
        </p:nvSpPr>
        <p:spPr>
          <a:xfrm>
            <a:off x="2166120" y="2297520"/>
            <a:ext cx="2208240" cy="110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200" b="1" u="none" strike="noStrike">
                <a:solidFill>
                  <a:schemeClr val="dk2">
                    <a:lumMod val="75000"/>
                  </a:schemeClr>
                </a:solidFill>
                <a:effectLst/>
                <a:uFillTx/>
                <a:latin typeface="Arial"/>
              </a:rPr>
              <a:t>Opłacenie udziału własnego</a:t>
            </a:r>
            <a:endParaRPr lang="pl-PL" sz="2200" b="0" u="none" strike="noStrike">
              <a:solidFill>
                <a:srgbClr val="000000"/>
              </a:solidFill>
              <a:effectLst/>
              <a:uFillTx/>
              <a:latin typeface="Arial"/>
            </a:endParaRPr>
          </a:p>
        </p:txBody>
      </p:sp>
      <p:sp>
        <p:nvSpPr>
          <p:cNvPr id="525" name="Rectangle 17"/>
          <p:cNvSpPr/>
          <p:nvPr/>
        </p:nvSpPr>
        <p:spPr>
          <a:xfrm>
            <a:off x="4588200" y="2331360"/>
            <a:ext cx="2391840" cy="110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200" b="1" u="none" strike="noStrike">
                <a:solidFill>
                  <a:schemeClr val="dk2">
                    <a:lumMod val="75000"/>
                  </a:schemeClr>
                </a:solidFill>
                <a:effectLst/>
                <a:uFillTx/>
                <a:latin typeface="Arial"/>
              </a:rPr>
              <a:t>Całkowity koszt leków </a:t>
            </a:r>
            <a:r>
              <a:rPr lang="pl" sz="2200" b="0" u="none" strike="noStrike">
                <a:solidFill>
                  <a:schemeClr val="dk2">
                    <a:lumMod val="75000"/>
                  </a:schemeClr>
                </a:solidFill>
                <a:effectLst/>
                <a:uFillTx/>
                <a:latin typeface="Arial"/>
              </a:rPr>
              <a:t>osiągnął roczny limit</a:t>
            </a:r>
            <a:r>
              <a:rPr lang="pl" sz="2200" b="1" u="none" strike="noStrike">
                <a:solidFill>
                  <a:schemeClr val="dk2">
                    <a:lumMod val="75000"/>
                  </a:schemeClr>
                </a:solidFill>
                <a:effectLst/>
                <a:uFillTx/>
                <a:latin typeface="Arial"/>
              </a:rPr>
              <a:t> </a:t>
            </a:r>
            <a:endParaRPr lang="pl-PL" sz="2200" b="0" u="none" strike="noStrike">
              <a:solidFill>
                <a:srgbClr val="000000"/>
              </a:solidFill>
              <a:effectLst/>
              <a:uFillTx/>
              <a:latin typeface="Arial"/>
            </a:endParaRPr>
          </a:p>
        </p:txBody>
      </p:sp>
      <p:sp>
        <p:nvSpPr>
          <p:cNvPr id="526" name="Rectangle 18"/>
          <p:cNvSpPr/>
          <p:nvPr/>
        </p:nvSpPr>
        <p:spPr>
          <a:xfrm>
            <a:off x="6980400" y="2297520"/>
            <a:ext cx="3045240" cy="110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200" b="1" u="none" strike="noStrike">
                <a:solidFill>
                  <a:schemeClr val="dk2">
                    <a:lumMod val="75000"/>
                  </a:schemeClr>
                </a:solidFill>
                <a:effectLst/>
                <a:uFillTx/>
                <a:latin typeface="Arial"/>
              </a:rPr>
              <a:t>Całkowite koszty własne </a:t>
            </a:r>
            <a:r>
              <a:rPr lang="pl" sz="2200" b="0" u="none" strike="noStrike">
                <a:solidFill>
                  <a:schemeClr val="dk2">
                    <a:lumMod val="75000"/>
                  </a:schemeClr>
                </a:solidFill>
                <a:effectLst/>
                <a:uFillTx/>
                <a:latin typeface="Arial"/>
              </a:rPr>
              <a:t>osiągnęły roczny limit.</a:t>
            </a:r>
            <a:endParaRPr lang="pl-PL" sz="2200" b="0" u="none" strike="noStrike">
              <a:solidFill>
                <a:srgbClr val="000000"/>
              </a:solidFill>
              <a:effectLst/>
              <a:uFillTx/>
              <a:latin typeface="Arial"/>
            </a:endParaRPr>
          </a:p>
        </p:txBody>
      </p:sp>
      <p:sp>
        <p:nvSpPr>
          <p:cNvPr id="527" name="PlaceHolder 1"/>
          <p:cNvSpPr>
            <a:spLocks noGrp="1"/>
          </p:cNvSpPr>
          <p:nvPr>
            <p:ph type="sldNum" idx="94"/>
          </p:nvPr>
        </p:nvSpPr>
        <p:spPr>
          <a:xfrm>
            <a:off x="8563320" y="63547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9941DDA0-2907-438D-A9DA-403DE0D69B06}" type="slidenum">
              <a:rPr lang="en-US" sz="1200" b="0" u="none" strike="noStrike">
                <a:solidFill>
                  <a:schemeClr val="dk1">
                    <a:tint val="75000"/>
                  </a:schemeClr>
                </a:solidFill>
                <a:effectLst/>
                <a:uFillTx/>
                <a:latin typeface="Calibri"/>
              </a:rPr>
              <a:t>69</a:t>
            </a:fld>
            <a:endParaRPr lang="pl-PL" sz="1200" b="0" u="none" strike="noStrike">
              <a:solidFill>
                <a:srgbClr val="000000"/>
              </a:solidFill>
              <a:effectLst/>
              <a:uFillTx/>
              <a:latin typeface="Times New Roman"/>
            </a:endParaRPr>
          </a:p>
        </p:txBody>
      </p:sp>
      <p:sp>
        <p:nvSpPr>
          <p:cNvPr id="528" name="Flowchart: Process 23"/>
          <p:cNvSpPr/>
          <p:nvPr/>
        </p:nvSpPr>
        <p:spPr>
          <a:xfrm>
            <a:off x="1089360" y="4144680"/>
            <a:ext cx="2368800" cy="1225800"/>
          </a:xfrm>
          <a:prstGeom prst="flowChartProcess">
            <a:avLst/>
          </a:prstGeom>
          <a:solidFill>
            <a:srgbClr val="FFFFFF"/>
          </a:solidFill>
          <a:ln>
            <a:solidFill>
              <a:srgbClr val="4472C4">
                <a:lumMod val="40000"/>
                <a:lumOff val="60000"/>
              </a:srgbClr>
            </a:solidFill>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defTabSz="914400">
              <a:lnSpc>
                <a:spcPct val="100000"/>
              </a:lnSpc>
            </a:pPr>
            <a:r>
              <a:rPr lang="pl" sz="2600" b="1" u="none" strike="noStrike">
                <a:solidFill>
                  <a:schemeClr val="accent1">
                    <a:lumMod val="50000"/>
                  </a:schemeClr>
                </a:solidFill>
                <a:effectLst/>
                <a:uFillTx/>
                <a:latin typeface="Calibri"/>
              </a:rPr>
              <a:t>Udział własny</a:t>
            </a:r>
            <a:endParaRPr lang="pl-PL" sz="2600" b="0" u="none" strike="noStrike">
              <a:solidFill>
                <a:srgbClr val="000000"/>
              </a:solidFill>
              <a:effectLst/>
              <a:uFillTx/>
              <a:latin typeface="Arial"/>
            </a:endParaRPr>
          </a:p>
        </p:txBody>
      </p:sp>
      <p:sp>
        <p:nvSpPr>
          <p:cNvPr id="529" name="TextBox 17"/>
          <p:cNvSpPr/>
          <p:nvPr/>
        </p:nvSpPr>
        <p:spPr>
          <a:xfrm>
            <a:off x="1089360" y="5472000"/>
            <a:ext cx="2348280" cy="1015200"/>
          </a:xfrm>
          <a:prstGeom prst="rect">
            <a:avLst/>
          </a:prstGeom>
          <a:noFill/>
          <a:ln w="28575">
            <a:solidFill>
              <a:srgbClr val="4472C4">
                <a:lumMod val="40000"/>
                <a:lumOff val="60000"/>
              </a:srgbClr>
            </a:solidFill>
            <a:miter/>
          </a:ln>
        </p:spPr>
        <p:style>
          <a:lnRef idx="0">
            <a:scrgbClr r="0" g="0" b="0"/>
          </a:lnRef>
          <a:fillRef idx="0">
            <a:scrgbClr r="0" g="0" b="0"/>
          </a:fillRef>
          <a:effectRef idx="0">
            <a:scrgbClr r="0" g="0" b="0"/>
          </a:effectRef>
          <a:fontRef idx="minor"/>
        </p:style>
        <p:txBody>
          <a:bodyPr lIns="90000" tIns="45000" rIns="90000" bIns="45000" anchor="ctr">
            <a:spAutoFit/>
          </a:bodyPr>
          <a:lstStyle/>
          <a:p>
            <a:pPr defTabSz="914400">
              <a:lnSpc>
                <a:spcPct val="100000"/>
              </a:lnSpc>
            </a:pPr>
            <a:r>
              <a:rPr lang="pl" sz="2000" b="0" u="none" strike="noStrike">
                <a:solidFill>
                  <a:schemeClr val="dk1"/>
                </a:solidFill>
                <a:effectLst/>
                <a:uFillTx/>
                <a:latin typeface="Arial"/>
              </a:rPr>
              <a:t>Płacisz</a:t>
            </a:r>
            <a:r>
              <a:rPr lang="pl" sz="2000" b="0" u="none" strike="noStrike">
                <a:solidFill>
                  <a:schemeClr val="dk1"/>
                </a:solidFill>
                <a:effectLst/>
                <a:uFillTx/>
                <a:latin typeface="Calibri"/>
              </a:rPr>
              <a:t> </a:t>
            </a:r>
            <a:r>
              <a:rPr lang="pl" sz="2000" b="1" u="none" strike="noStrike">
                <a:solidFill>
                  <a:schemeClr val="dk1"/>
                </a:solidFill>
                <a:effectLst/>
                <a:uFillTx/>
                <a:latin typeface="Calibri"/>
              </a:rPr>
              <a:t>do wysokości udziału własnego</a:t>
            </a:r>
            <a:r>
              <a:rPr lang="pl" sz="2000" b="0" u="none" strike="noStrike">
                <a:solidFill>
                  <a:schemeClr val="dk1"/>
                </a:solidFill>
                <a:effectLst/>
                <a:uFillTx/>
                <a:latin typeface="Calibri"/>
              </a:rPr>
              <a:t>.</a:t>
            </a:r>
            <a:endParaRPr lang="pl-PL" sz="2000" b="0" u="none" strike="noStrike">
              <a:solidFill>
                <a:srgbClr val="000000"/>
              </a:solidFill>
              <a:effectLst/>
              <a:uFillTx/>
              <a:latin typeface="Arial"/>
            </a:endParaRPr>
          </a:p>
        </p:txBody>
      </p:sp>
      <p:sp>
        <p:nvSpPr>
          <p:cNvPr id="530" name="TextBox 1"/>
          <p:cNvSpPr/>
          <p:nvPr/>
        </p:nvSpPr>
        <p:spPr>
          <a:xfrm>
            <a:off x="3539880" y="1371960"/>
            <a:ext cx="4575600" cy="645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600" b="0" u="none" strike="noStrike">
                <a:solidFill>
                  <a:schemeClr val="dk1"/>
                </a:solidFill>
                <a:effectLst/>
                <a:uFillTx/>
                <a:latin typeface="Calibri"/>
              </a:rPr>
              <a:t>Etapy zakresu pokrycia Części D</a:t>
            </a:r>
            <a:endParaRPr lang="pl-PL" sz="3600" b="0" u="none" strike="noStrike">
              <a:solidFill>
                <a:srgbClr val="000000"/>
              </a:solidFill>
              <a:effectLst/>
              <a:uFillTx/>
              <a:latin typeface="Arial"/>
            </a:endParaRPr>
          </a:p>
        </p:txBody>
      </p:sp>
      <p:sp>
        <p:nvSpPr>
          <p:cNvPr id="531" name="Arrow: Curved Down 25"/>
          <p:cNvSpPr/>
          <p:nvPr/>
        </p:nvSpPr>
        <p:spPr>
          <a:xfrm>
            <a:off x="2905200" y="3600360"/>
            <a:ext cx="1036440" cy="507600"/>
          </a:xfrm>
          <a:prstGeom prst="curvedDownArrow">
            <a:avLst>
              <a:gd name="adj1" fmla="val 25000"/>
              <a:gd name="adj2" fmla="val 50000"/>
              <a:gd name="adj3" fmla="val 25000"/>
            </a:avLst>
          </a:prstGeom>
          <a:solidFill>
            <a:srgbClr val="FFFFFF"/>
          </a:solidFill>
          <a:ln>
            <a:solidFill>
              <a:srgbClr val="4472C4"/>
            </a:solidFill>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dk1"/>
              </a:solidFill>
              <a:effectLst/>
              <a:uFillTx/>
              <a:latin typeface="Calibri"/>
            </a:endParaRPr>
          </a:p>
        </p:txBody>
      </p:sp>
      <p:sp>
        <p:nvSpPr>
          <p:cNvPr id="532" name="Arrow: Curved Down 27"/>
          <p:cNvSpPr/>
          <p:nvPr/>
        </p:nvSpPr>
        <p:spPr>
          <a:xfrm>
            <a:off x="6490080" y="3563640"/>
            <a:ext cx="1036440" cy="507600"/>
          </a:xfrm>
          <a:prstGeom prst="curvedDownArrow">
            <a:avLst>
              <a:gd name="adj1" fmla="val 25000"/>
              <a:gd name="adj2" fmla="val 50000"/>
              <a:gd name="adj3" fmla="val 25000"/>
            </a:avLst>
          </a:prstGeom>
          <a:solidFill>
            <a:schemeClr val="accent1">
              <a:lumMod val="75000"/>
            </a:schemeClr>
          </a:solidFill>
          <a:ln>
            <a:solidFill>
              <a:srgbClr val="4472C4"/>
            </a:solidFill>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dk1"/>
              </a:solidFill>
              <a:effectLst/>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31000"/>
    </mc:Choice>
    <mc:Fallback xmlns:p15="http://schemas.microsoft.com/office/powerpoint/2012/main" xmlns="">
      <p:transition spd="slow" advTm="13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Rejestracja w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91" name="PlaceHolder 1"/>
          <p:cNvSpPr>
            <a:spLocks noGrp="1"/>
          </p:cNvSpPr>
          <p:nvPr>
            <p:ph type="sldNum" idx="3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EBFB871-93C2-4C7C-8497-F3D7D548A248}" type="slidenum">
              <a:rPr lang="en-US" sz="1200" b="0" u="none" strike="noStrike">
                <a:solidFill>
                  <a:schemeClr val="dk1">
                    <a:tint val="75000"/>
                  </a:schemeClr>
                </a:solidFill>
                <a:effectLst/>
                <a:uFillTx/>
                <a:latin typeface="Calibri"/>
              </a:rPr>
              <a:t>7</a:t>
            </a:fld>
            <a:endParaRPr lang="pl-PL" sz="1200" b="0" u="none" strike="noStrike">
              <a:solidFill>
                <a:srgbClr val="000000"/>
              </a:solidFill>
              <a:effectLst/>
              <a:uFillTx/>
              <a:latin typeface="Times New Roman"/>
            </a:endParaRPr>
          </a:p>
        </p:txBody>
      </p:sp>
      <p:sp>
        <p:nvSpPr>
          <p:cNvPr id="92" name="TextBox 6"/>
          <p:cNvSpPr/>
          <p:nvPr/>
        </p:nvSpPr>
        <p:spPr>
          <a:xfrm>
            <a:off x="2406600" y="1231560"/>
            <a:ext cx="685404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800" b="1" u="none" strike="noStrike">
                <a:solidFill>
                  <a:schemeClr val="dk1"/>
                </a:solidFill>
                <a:effectLst/>
                <a:uFillTx/>
                <a:latin typeface="Arial"/>
              </a:rPr>
              <a:t>Medicare i pokrycie przez pracodawcę</a:t>
            </a:r>
            <a:endParaRPr lang="pl-PL" sz="2800" b="0" u="none" strike="noStrike">
              <a:solidFill>
                <a:srgbClr val="000000"/>
              </a:solidFill>
              <a:effectLst/>
              <a:uFillTx/>
              <a:latin typeface="Arial"/>
            </a:endParaRPr>
          </a:p>
        </p:txBody>
      </p:sp>
      <p:sp>
        <p:nvSpPr>
          <p:cNvPr id="93" name="TextBox 7"/>
          <p:cNvSpPr/>
          <p:nvPr/>
        </p:nvSpPr>
        <p:spPr>
          <a:xfrm>
            <a:off x="2061720" y="1716120"/>
            <a:ext cx="976824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buClr>
                <a:srgbClr val="000000"/>
              </a:buClr>
              <a:buFont typeface="Arial"/>
              <a:buChar char="•"/>
            </a:pPr>
            <a:r>
              <a:rPr lang="pl" sz="2400" b="1" u="none" strike="noStrike">
                <a:solidFill>
                  <a:schemeClr val="dk1"/>
                </a:solidFill>
                <a:effectLst/>
                <a:uFillTx/>
                <a:latin typeface="Calibri"/>
              </a:rPr>
              <a:t>Możesz opóźnić rejestrację w Medicare, jeśli</a:t>
            </a:r>
            <a:endParaRPr lang="pl-PL" sz="2400" b="0" u="none" strike="noStrike">
              <a:solidFill>
                <a:srgbClr val="000000"/>
              </a:solidFill>
              <a:effectLst/>
              <a:uFillTx/>
              <a:latin typeface="Arial"/>
            </a:endParaRPr>
          </a:p>
          <a:p>
            <a:pPr marL="743040" lvl="1" indent="-285840" defTabSz="914400">
              <a:lnSpc>
                <a:spcPct val="100000"/>
              </a:lnSpc>
              <a:buClr>
                <a:srgbClr val="000000"/>
              </a:buClr>
              <a:buFont typeface="Arial"/>
              <a:buChar char="•"/>
            </a:pPr>
            <a:r>
              <a:rPr lang="pl" sz="2000" b="0" u="none" strike="noStrike">
                <a:solidFill>
                  <a:schemeClr val="dk1"/>
                </a:solidFill>
                <a:effectLst/>
                <a:uFillTx/>
                <a:latin typeface="Calibri"/>
              </a:rPr>
              <a:t>Ty/Twój współmałżonek obecnie pracujecie, </a:t>
            </a:r>
            <a:r>
              <a:rPr lang="pl" sz="2000" b="1" i="1" u="none" strike="noStrike">
                <a:solidFill>
                  <a:schemeClr val="dk1"/>
                </a:solidFill>
                <a:effectLst/>
                <a:uFillTx/>
                <a:latin typeface="Calibri"/>
              </a:rPr>
              <a:t>oraz</a:t>
            </a:r>
            <a:endParaRPr lang="pl-PL" sz="2000" b="0" u="none" strike="noStrike">
              <a:solidFill>
                <a:srgbClr val="000000"/>
              </a:solidFill>
              <a:effectLst/>
              <a:uFillTx/>
              <a:latin typeface="Arial"/>
            </a:endParaRPr>
          </a:p>
          <a:p>
            <a:pPr marL="743040" lvl="1" indent="-285840" defTabSz="914400">
              <a:lnSpc>
                <a:spcPct val="100000"/>
              </a:lnSpc>
              <a:buClr>
                <a:srgbClr val="000000"/>
              </a:buClr>
              <a:buFont typeface="Arial"/>
              <a:buChar char="•"/>
            </a:pPr>
            <a:r>
              <a:rPr lang="pl" sz="2000" b="0" u="none" strike="noStrike">
                <a:solidFill>
                  <a:schemeClr val="dk1"/>
                </a:solidFill>
                <a:effectLst/>
                <a:uFillTx/>
                <a:latin typeface="Calibri"/>
              </a:rPr>
              <a:t>Jesteś objęty grupowym planem opieki zdrowotnej na podstawie tego zatrudnienia</a:t>
            </a:r>
            <a:r>
              <a:rPr lang="pl" sz="2000" b="1" i="1" u="none" strike="noStrike">
                <a:solidFill>
                  <a:schemeClr val="dk1"/>
                </a:solidFill>
                <a:effectLst/>
                <a:uFillTx/>
                <a:latin typeface="Calibri"/>
              </a:rPr>
              <a:t>, oraz</a:t>
            </a:r>
            <a:endParaRPr lang="pl-PL" sz="2000" b="0" u="none" strike="noStrike">
              <a:solidFill>
                <a:srgbClr val="000000"/>
              </a:solidFill>
              <a:effectLst/>
              <a:uFillTx/>
              <a:latin typeface="Arial"/>
            </a:endParaRPr>
          </a:p>
          <a:p>
            <a:pPr marL="743040" lvl="1" indent="-285840" defTabSz="914400">
              <a:lnSpc>
                <a:spcPct val="100000"/>
              </a:lnSpc>
              <a:buClr>
                <a:srgbClr val="000000"/>
              </a:buClr>
              <a:buFont typeface="Arial"/>
              <a:buChar char="•"/>
            </a:pPr>
            <a:r>
              <a:rPr lang="pl" sz="2000" b="0" u="none" strike="noStrike">
                <a:solidFill>
                  <a:schemeClr val="dk1"/>
                </a:solidFill>
                <a:effectLst/>
                <a:uFillTx/>
                <a:latin typeface="Calibri"/>
              </a:rPr>
              <a:t>Pracodawca zatrudnia ponad 20 pracowników. (Jeśli zatrudnia mniej niż 20 pracowników, powinieneś zapisać się do Medicare w wieku 65 lat, nawet jeśli nadal pracujesz).</a:t>
            </a:r>
            <a:endParaRPr lang="pl-PL" sz="2000" b="0" u="none" strike="noStrike">
              <a:solidFill>
                <a:srgbClr val="000000"/>
              </a:solidFill>
              <a:effectLst/>
              <a:uFillTx/>
              <a:latin typeface="Arial"/>
            </a:endParaRPr>
          </a:p>
          <a:p>
            <a:pPr defTabSz="914400">
              <a:lnSpc>
                <a:spcPct val="100000"/>
              </a:lnSpc>
            </a:pPr>
            <a:endParaRPr lang="pl-PL" sz="18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400" b="1" u="none" strike="noStrike">
                <a:solidFill>
                  <a:schemeClr val="dk1"/>
                </a:solidFill>
                <a:effectLst/>
                <a:uFillTx/>
                <a:latin typeface="Calibri"/>
              </a:rPr>
              <a:t>Zarejestrujesz się do Medicare w dowolnym momencie podczas okresu aktywnej pracy.</a:t>
            </a:r>
            <a:endParaRPr lang="pl-PL" sz="2400" b="0" u="none" strike="noStrike">
              <a:solidFill>
                <a:srgbClr val="000000"/>
              </a:solidFill>
              <a:effectLst/>
              <a:uFillTx/>
              <a:latin typeface="Arial"/>
            </a:endParaRPr>
          </a:p>
          <a:p>
            <a:pPr defTabSz="914400">
              <a:lnSpc>
                <a:spcPct val="100000"/>
              </a:lnSpc>
            </a:pPr>
            <a:endParaRPr lang="pl-PL" sz="8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400" b="1" u="none" strike="noStrike">
                <a:solidFill>
                  <a:schemeClr val="dk1"/>
                </a:solidFill>
                <a:effectLst/>
                <a:uFillTx/>
                <a:latin typeface="Calibri"/>
              </a:rPr>
              <a:t>Aby uniknąć kary</a:t>
            </a:r>
            <a:r>
              <a:rPr lang="pl" sz="2400" b="1" i="1" u="none" strike="noStrike">
                <a:solidFill>
                  <a:schemeClr val="dk1"/>
                </a:solidFill>
                <a:effectLst/>
                <a:uFillTx/>
                <a:latin typeface="Calibri"/>
              </a:rPr>
              <a:t>, należy </a:t>
            </a:r>
            <a:r>
              <a:rPr lang="pl" sz="2400" b="1" u="none" strike="noStrike">
                <a:solidFill>
                  <a:schemeClr val="dk1"/>
                </a:solidFill>
                <a:effectLst/>
                <a:uFillTx/>
                <a:latin typeface="Calibri"/>
              </a:rPr>
              <a:t>zarejestrować się w ciągu 8 miesięcy od</a:t>
            </a:r>
            <a:endParaRPr lang="pl-PL" sz="2400" b="0" u="none" strike="noStrike">
              <a:solidFill>
                <a:srgbClr val="000000"/>
              </a:solidFill>
              <a:effectLst/>
              <a:uFillTx/>
              <a:latin typeface="Arial"/>
            </a:endParaRPr>
          </a:p>
          <a:p>
            <a:pPr marL="743040" lvl="1" indent="-285840" defTabSz="914400">
              <a:lnSpc>
                <a:spcPct val="100000"/>
              </a:lnSpc>
              <a:buClr>
                <a:srgbClr val="000000"/>
              </a:buClr>
              <a:buFont typeface="Arial"/>
              <a:buChar char="•"/>
            </a:pPr>
            <a:r>
              <a:rPr lang="pl" sz="2000" b="0" u="none" strike="noStrike">
                <a:solidFill>
                  <a:schemeClr val="dk1"/>
                </a:solidFill>
                <a:effectLst/>
                <a:uFillTx/>
                <a:latin typeface="Calibri"/>
              </a:rPr>
              <a:t>Zaprzestać pracy (odejść lub przejść na emeryturę), lub</a:t>
            </a:r>
            <a:endParaRPr lang="pl-PL" sz="2000" b="0" u="none" strike="noStrike">
              <a:solidFill>
                <a:srgbClr val="000000"/>
              </a:solidFill>
              <a:effectLst/>
              <a:uFillTx/>
              <a:latin typeface="Arial"/>
            </a:endParaRPr>
          </a:p>
          <a:p>
            <a:pPr marL="743040" lvl="1" indent="-285840" defTabSz="914400">
              <a:lnSpc>
                <a:spcPct val="100000"/>
              </a:lnSpc>
              <a:buClr>
                <a:srgbClr val="000000"/>
              </a:buClr>
              <a:buFont typeface="Arial"/>
              <a:buChar char="•"/>
            </a:pPr>
            <a:r>
              <a:rPr lang="pl" sz="2000" b="0" u="none" strike="noStrike">
                <a:solidFill>
                  <a:schemeClr val="dk1"/>
                </a:solidFill>
                <a:effectLst/>
                <a:uFillTx/>
                <a:latin typeface="Calibri"/>
              </a:rPr>
              <a:t>Utracić ubezpieczenie zdrowotne w pracy.</a:t>
            </a:r>
            <a:endParaRPr lang="pl-PL" sz="2000" b="0" u="none" strike="noStrike">
              <a:solidFill>
                <a:srgbClr val="000000"/>
              </a:solidFill>
              <a:effectLst/>
              <a:uFillTx/>
              <a:latin typeface="Arial"/>
            </a:endParaRPr>
          </a:p>
          <a:p>
            <a:pPr defTabSz="914400">
              <a:lnSpc>
                <a:spcPct val="100000"/>
              </a:lnSpc>
            </a:pPr>
            <a:endParaRPr lang="pl-PL" sz="1800" b="0" u="none" strike="noStrike">
              <a:solidFill>
                <a:srgbClr val="000000"/>
              </a:solidFill>
              <a:effectLst/>
              <a:uFillTx/>
              <a:latin typeface="Arial"/>
            </a:endParaRPr>
          </a:p>
        </p:txBody>
      </p:sp>
      <p:sp>
        <p:nvSpPr>
          <p:cNvPr id="94" name="TextBox 8"/>
          <p:cNvSpPr/>
          <p:nvPr/>
        </p:nvSpPr>
        <p:spPr>
          <a:xfrm>
            <a:off x="698400" y="4245840"/>
            <a:ext cx="1362960" cy="1015200"/>
          </a:xfrm>
          <a:prstGeom prst="rect">
            <a:avLst/>
          </a:prstGeom>
          <a:solidFill>
            <a:schemeClr val="accent1">
              <a:lumMod val="20000"/>
              <a:lumOff val="80000"/>
            </a:schemeClr>
          </a:solidFill>
          <a:ln w="0">
            <a:solidFill>
              <a:srgbClr val="5B9BD5">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0" u="none" strike="noStrike">
                <a:solidFill>
                  <a:schemeClr val="dk1"/>
                </a:solidFill>
                <a:effectLst/>
                <a:uFillTx/>
                <a:latin typeface="Calibri"/>
              </a:rPr>
              <a:t>Okres rejestracji specjalnej</a:t>
            </a:r>
            <a:endParaRPr lang="pl-PL" sz="2000" b="0" u="none" strike="noStrike">
              <a:solidFill>
                <a:srgbClr val="000000"/>
              </a:solidFill>
              <a:effectLst/>
              <a:uFillTx/>
              <a:latin typeface="Arial"/>
            </a:endParaRPr>
          </a:p>
        </p:txBody>
      </p:sp>
      <p:sp>
        <p:nvSpPr>
          <p:cNvPr id="95" name="TextBox 9"/>
          <p:cNvSpPr/>
          <p:nvPr/>
        </p:nvSpPr>
        <p:spPr>
          <a:xfrm>
            <a:off x="2406600" y="6071400"/>
            <a:ext cx="8144280" cy="707400"/>
          </a:xfrm>
          <a:prstGeom prst="rect">
            <a:avLst/>
          </a:prstGeom>
          <a:solidFill>
            <a:schemeClr val="accent4">
              <a:lumMod val="40000"/>
              <a:lumOff val="60000"/>
            </a:schemeClr>
          </a:solidFill>
          <a:ln w="0">
            <a:solidFill>
              <a:srgbClr val="5B9BD5">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0" u="none" strike="noStrike">
                <a:solidFill>
                  <a:schemeClr val="dk1"/>
                </a:solidFill>
                <a:effectLst/>
                <a:uFillTx/>
                <a:latin typeface="Calibri"/>
              </a:rPr>
              <a:t>Po upływie 8 miesięcy zaczniesz ponosić kary za opóźnioną rejestrację i możesz nie być w stanie zarejestrować się aż do Okresu rejestracji ogólnej.</a:t>
            </a:r>
            <a:endParaRPr lang="pl-PL" sz="2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47000"/>
    </mc:Choice>
    <mc:Fallback xmlns:p15="http://schemas.microsoft.com/office/powerpoint/2012/main" xmlns="">
      <p:transition spd="slow" advTm="147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PlaceHolder 1"/>
          <p:cNvSpPr>
            <a:spLocks noGrp="1"/>
          </p:cNvSpPr>
          <p:nvPr>
            <p:ph type="sldNum" idx="9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45A319A-20AE-4099-99BC-C3749B3F5CA0}" type="slidenum">
              <a:rPr lang="en-US" sz="1200" b="0" u="none" strike="noStrike">
                <a:solidFill>
                  <a:schemeClr val="dk1">
                    <a:tint val="75000"/>
                  </a:schemeClr>
                </a:solidFill>
                <a:effectLst/>
                <a:uFillTx/>
                <a:latin typeface="Calibri"/>
              </a:rPr>
              <a:t>70</a:t>
            </a:fld>
            <a:endParaRPr lang="pl-PL" sz="1200" b="0" u="none" strike="noStrike">
              <a:solidFill>
                <a:srgbClr val="000000"/>
              </a:solidFill>
              <a:effectLst/>
              <a:uFillTx/>
              <a:latin typeface="Times New Roman"/>
            </a:endParaRPr>
          </a:p>
        </p:txBody>
      </p:sp>
      <p:sp>
        <p:nvSpPr>
          <p:cNvPr id="53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D</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pSp>
        <p:nvGrpSpPr>
          <p:cNvPr id="535" name="Group 6"/>
          <p:cNvGrpSpPr/>
          <p:nvPr/>
        </p:nvGrpSpPr>
        <p:grpSpPr>
          <a:xfrm>
            <a:off x="572760" y="2102400"/>
            <a:ext cx="1465920" cy="2277360"/>
            <a:chOff x="572760" y="2102400"/>
            <a:chExt cx="1465920" cy="2277360"/>
          </a:xfrm>
        </p:grpSpPr>
        <p:pic>
          <p:nvPicPr>
            <p:cNvPr id="536" name="Picture 7"/>
            <p:cNvPicPr/>
            <p:nvPr/>
          </p:nvPicPr>
          <p:blipFill>
            <a:blip r:embed="rId3"/>
            <a:stretch/>
          </p:blipFill>
          <p:spPr>
            <a:xfrm>
              <a:off x="960840" y="2102400"/>
              <a:ext cx="513360" cy="455400"/>
            </a:xfrm>
            <a:prstGeom prst="rect">
              <a:avLst/>
            </a:prstGeom>
            <a:noFill/>
            <a:ln w="0">
              <a:noFill/>
            </a:ln>
          </p:spPr>
        </p:pic>
        <p:sp>
          <p:nvSpPr>
            <p:cNvPr id="537" name="TextBox 8" title="Part D Icon"/>
            <p:cNvSpPr/>
            <p:nvPr/>
          </p:nvSpPr>
          <p:spPr>
            <a:xfrm>
              <a:off x="572760" y="2748960"/>
              <a:ext cx="1465920" cy="163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000" b="1" u="none" strike="noStrike">
                  <a:solidFill>
                    <a:schemeClr val="dk2"/>
                  </a:solidFill>
                  <a:effectLst/>
                  <a:uFillTx/>
                  <a:latin typeface="Calibri"/>
                </a:rPr>
                <a:t>Część D</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chemeClr val="dk2"/>
                  </a:solidFill>
                  <a:effectLst/>
                  <a:uFillTx/>
                  <a:latin typeface="Calibri"/>
                </a:rPr>
                <a:t>Pokrycie kosztów leków na receptę Medicare</a:t>
              </a:r>
              <a:endParaRPr lang="pl-PL" sz="2000" b="0" u="none" strike="noStrike">
                <a:solidFill>
                  <a:srgbClr val="000000"/>
                </a:solidFill>
                <a:effectLst/>
                <a:uFillTx/>
                <a:latin typeface="Arial"/>
              </a:endParaRPr>
            </a:p>
          </p:txBody>
        </p:sp>
      </p:grpSp>
      <p:sp>
        <p:nvSpPr>
          <p:cNvPr id="538" name="Rectangle 1"/>
          <p:cNvSpPr/>
          <p:nvPr/>
        </p:nvSpPr>
        <p:spPr>
          <a:xfrm>
            <a:off x="3250080" y="1517760"/>
            <a:ext cx="350892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Zakres ubezpieczenia </a:t>
            </a:r>
            <a:endParaRPr lang="pl-PL" sz="3200" b="0" u="none" strike="noStrike">
              <a:solidFill>
                <a:srgbClr val="000000"/>
              </a:solidFill>
              <a:effectLst/>
              <a:uFillTx/>
              <a:latin typeface="Arial"/>
            </a:endParaRPr>
          </a:p>
        </p:txBody>
      </p:sp>
      <p:sp>
        <p:nvSpPr>
          <p:cNvPr id="539" name="Rectangle 2"/>
          <p:cNvSpPr/>
          <p:nvPr/>
        </p:nvSpPr>
        <p:spPr>
          <a:xfrm>
            <a:off x="2932920" y="2171520"/>
            <a:ext cx="8113320" cy="415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1199"/>
              </a:spcAft>
              <a:buClr>
                <a:srgbClr val="000000"/>
              </a:buClr>
              <a:buFont typeface="Wingdings" charset="2"/>
              <a:buChar char=""/>
            </a:pPr>
            <a:r>
              <a:rPr lang="pl" sz="2800" b="0" u="none" strike="noStrike">
                <a:solidFill>
                  <a:schemeClr val="dk1"/>
                </a:solidFill>
                <a:effectLst/>
                <a:uFillTx/>
                <a:latin typeface="Calibri"/>
              </a:rPr>
              <a:t>Leki na receptę</a:t>
            </a:r>
            <a:endParaRPr lang="pl-PL" sz="28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800" b="0" u="none" strike="noStrike">
                <a:solidFill>
                  <a:schemeClr val="dk1"/>
                </a:solidFill>
                <a:effectLst/>
                <a:uFillTx/>
                <a:latin typeface="Calibri"/>
              </a:rPr>
              <a:t>Leki uwzględnione w planie leczenia (nie wszystkie leki są objęte wszystkimi planami).</a:t>
            </a:r>
            <a:endParaRPr lang="pl-PL" sz="28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800" b="0" u="none" strike="noStrike">
                <a:solidFill>
                  <a:schemeClr val="dk1"/>
                </a:solidFill>
                <a:effectLst/>
                <a:uFillTx/>
                <a:latin typeface="Calibri"/>
              </a:rPr>
              <a:t>Insulina oraz igły i strzykawki do podawania insuliny</a:t>
            </a:r>
            <a:endParaRPr lang="pl-PL" sz="28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800" b="0" u="none" strike="noStrike">
                <a:solidFill>
                  <a:schemeClr val="dk1"/>
                </a:solidFill>
                <a:effectLst/>
                <a:uFillTx/>
                <a:latin typeface="Calibri"/>
              </a:rPr>
              <a:t>Leki muszą być stosowane zgodnie z zaleceniami lekarskimi.</a:t>
            </a:r>
            <a:endParaRPr lang="pl-PL" sz="28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Wingdings" charset="2"/>
              <a:buChar char=""/>
            </a:pPr>
            <a:r>
              <a:rPr lang="pl" sz="2800" b="0" u="none" strike="noStrike">
                <a:solidFill>
                  <a:schemeClr val="dk1"/>
                </a:solidFill>
                <a:effectLst/>
                <a:uFillTx/>
                <a:latin typeface="Calibri"/>
              </a:rPr>
              <a:t>Prawo wyklucza niektóre leki z ubezpieczenia w ramach Części D.</a:t>
            </a:r>
            <a:endParaRPr lang="pl-PL" sz="2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1000"/>
    </mc:Choice>
    <mc:Fallback xmlns:p15="http://schemas.microsoft.com/office/powerpoint/2012/main" xmlns="">
      <p:transition spd="slow" advTm="41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PlaceHolder 1"/>
          <p:cNvSpPr>
            <a:spLocks noGrp="1"/>
          </p:cNvSpPr>
          <p:nvPr>
            <p:ph type="sldNum" idx="9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5E4C41D7-AC9A-4B3A-A21B-BA5CBC245F73}" type="slidenum">
              <a:rPr lang="en-US" sz="1200" b="0" u="none" strike="noStrike">
                <a:solidFill>
                  <a:schemeClr val="dk1">
                    <a:tint val="75000"/>
                  </a:schemeClr>
                </a:solidFill>
                <a:effectLst/>
                <a:uFillTx/>
                <a:latin typeface="Calibri"/>
              </a:rPr>
              <a:t>71</a:t>
            </a:fld>
            <a:endParaRPr lang="pl-PL" sz="1200" b="0" u="none" strike="noStrike">
              <a:solidFill>
                <a:srgbClr val="000000"/>
              </a:solidFill>
              <a:effectLst/>
              <a:uFillTx/>
              <a:latin typeface="Times New Roman"/>
            </a:endParaRPr>
          </a:p>
        </p:txBody>
      </p:sp>
      <p:sp>
        <p:nvSpPr>
          <p:cNvPr id="54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Medicare Część D</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42" name="Rectangle 1"/>
          <p:cNvSpPr/>
          <p:nvPr/>
        </p:nvSpPr>
        <p:spPr>
          <a:xfrm>
            <a:off x="3285000" y="1381680"/>
            <a:ext cx="444204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Co nie jest objęte ubezpieczeniem?</a:t>
            </a:r>
            <a:endParaRPr lang="pl-PL" sz="3200" b="0" u="none" strike="noStrike">
              <a:solidFill>
                <a:srgbClr val="000000"/>
              </a:solidFill>
              <a:effectLst/>
              <a:uFillTx/>
              <a:latin typeface="Arial"/>
            </a:endParaRPr>
          </a:p>
        </p:txBody>
      </p:sp>
      <p:sp>
        <p:nvSpPr>
          <p:cNvPr id="543" name="Rectangle 2"/>
          <p:cNvSpPr/>
          <p:nvPr/>
        </p:nvSpPr>
        <p:spPr>
          <a:xfrm>
            <a:off x="2984040" y="1999080"/>
            <a:ext cx="8492760" cy="453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Leki, które nie znajdują się w planie leczenia </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Leki bez recepty, dostępne bez recepty</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Leki, które nie zostały zatwierdzone przez Federal Drug Administration (FDA)</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Witaminy i minerały</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Leki na kaszel</a:t>
            </a:r>
            <a:endParaRPr lang="pl-PL" sz="24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Leki na zaburzenia erekcji</a:t>
            </a:r>
            <a:endParaRPr lang="pl-PL" sz="2400" b="0" u="none" strike="noStrike">
              <a:solidFill>
                <a:srgbClr val="000000"/>
              </a:solidFill>
              <a:effectLst/>
              <a:uFillTx/>
              <a:latin typeface="Arial"/>
            </a:endParaRPr>
          </a:p>
          <a:p>
            <a:pPr marL="343080" indent="-343080" defTabSz="914400">
              <a:lnSpc>
                <a:spcPct val="100000"/>
              </a:lnSpc>
              <a:buClr>
                <a:srgbClr val="000000"/>
              </a:buClr>
              <a:buFont typeface="Wingdings" charset="2"/>
              <a:buChar char=""/>
            </a:pPr>
            <a:r>
              <a:rPr lang="pl" sz="2400" b="0" u="none" strike="noStrike">
                <a:solidFill>
                  <a:schemeClr val="dk1"/>
                </a:solidFill>
                <a:effectLst/>
                <a:uFillTx/>
                <a:latin typeface="Calibri"/>
              </a:rPr>
              <a:t>Leki do celów kosmetycznych</a:t>
            </a:r>
            <a:endParaRPr lang="pl-PL" sz="2400" b="0" u="none" strike="noStrike">
              <a:solidFill>
                <a:srgbClr val="000000"/>
              </a:solidFill>
              <a:effectLst/>
              <a:uFillTx/>
              <a:latin typeface="Arial"/>
            </a:endParaRPr>
          </a:p>
          <a:p>
            <a:pPr marL="800280" lvl="1" indent="-343080" defTabSz="914400">
              <a:lnSpc>
                <a:spcPct val="100000"/>
              </a:lnSpc>
              <a:buClr>
                <a:srgbClr val="000000"/>
              </a:buClr>
              <a:buFont typeface="Wingdings" charset="2"/>
              <a:buChar char=""/>
            </a:pPr>
            <a:r>
              <a:rPr lang="pl" sz="2000" b="0" u="none" strike="noStrike">
                <a:solidFill>
                  <a:schemeClr val="dk1"/>
                </a:solidFill>
                <a:effectLst/>
                <a:uFillTx/>
                <a:latin typeface="Calibri"/>
              </a:rPr>
              <a:t>Preparaty na utratę lub przyrost masy ciała</a:t>
            </a:r>
            <a:endParaRPr lang="pl-PL" sz="20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Preparaty na wypadanie włosów</a:t>
            </a:r>
            <a:endParaRPr lang="pl-PL" sz="20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400" b="0" u="none" strike="noStrike">
                <a:solidFill>
                  <a:schemeClr val="dk1"/>
                </a:solidFill>
                <a:effectLst/>
                <a:uFillTx/>
                <a:latin typeface="Calibri"/>
              </a:rPr>
              <a:t>Leki przepisane do stosowania "poza wskazaniami"</a:t>
            </a:r>
            <a:endParaRPr lang="pl-PL" sz="2400" b="0" u="none" strike="noStrike">
              <a:solidFill>
                <a:srgbClr val="000000"/>
              </a:solidFill>
              <a:effectLst/>
              <a:uFillTx/>
              <a:latin typeface="Arial"/>
            </a:endParaRPr>
          </a:p>
        </p:txBody>
      </p:sp>
      <p:pic>
        <p:nvPicPr>
          <p:cNvPr id="544" name="Picture 9"/>
          <p:cNvPicPr/>
          <p:nvPr/>
        </p:nvPicPr>
        <p:blipFill>
          <a:blip r:embed="rId3"/>
          <a:stretch/>
        </p:blipFill>
        <p:spPr>
          <a:xfrm>
            <a:off x="425520" y="2240280"/>
            <a:ext cx="1855080" cy="16138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60000"/>
    </mc:Choice>
    <mc:Fallback xmlns:p15="http://schemas.microsoft.com/office/powerpoint/2012/main" xmlns="">
      <p:transition spd="slow" advTm="60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ceHolder 1"/>
          <p:cNvSpPr>
            <a:spLocks noGrp="1"/>
          </p:cNvSpPr>
          <p:nvPr>
            <p:ph type="sldNum" idx="9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5EA0C30-B5D2-469F-B36E-505C6A7F0A7C}" type="slidenum">
              <a:rPr lang="en-US" sz="1200" b="0" u="none" strike="noStrike">
                <a:solidFill>
                  <a:schemeClr val="dk1">
                    <a:tint val="75000"/>
                  </a:schemeClr>
                </a:solidFill>
                <a:effectLst/>
                <a:uFillTx/>
                <a:latin typeface="Calibri"/>
              </a:rPr>
              <a:t>72</a:t>
            </a:fld>
            <a:endParaRPr lang="pl-PL" sz="1200" b="0" u="none" strike="noStrike">
              <a:solidFill>
                <a:srgbClr val="000000"/>
              </a:solidFill>
              <a:effectLst/>
              <a:uFillTx/>
              <a:latin typeface="Times New Roman"/>
            </a:endParaRPr>
          </a:p>
        </p:txBody>
      </p:sp>
      <p:sp>
        <p:nvSpPr>
          <p:cNvPr id="54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SeniorCare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47" name="Rectangle 1"/>
          <p:cNvSpPr/>
          <p:nvPr/>
        </p:nvSpPr>
        <p:spPr>
          <a:xfrm>
            <a:off x="1531800" y="1265760"/>
            <a:ext cx="1011852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Wisconsin’s Prescription Drug Assistance Program</a:t>
            </a:r>
            <a:endParaRPr lang="pl-PL" sz="3200" b="0" u="none" strike="noStrike">
              <a:solidFill>
                <a:srgbClr val="000000"/>
              </a:solidFill>
              <a:effectLst/>
              <a:uFillTx/>
              <a:latin typeface="Arial"/>
            </a:endParaRPr>
          </a:p>
        </p:txBody>
      </p:sp>
      <p:sp>
        <p:nvSpPr>
          <p:cNvPr id="548" name="Rectangle 2"/>
          <p:cNvSpPr/>
          <p:nvPr/>
        </p:nvSpPr>
        <p:spPr>
          <a:xfrm>
            <a:off x="541440" y="2008440"/>
            <a:ext cx="7504560" cy="427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Program dostępny dla mieszkańców Wisconsin w wieku 65 lat i starszych, którzy są obywatelami USA lub mają kwalifikujący się status imigranta.</a:t>
            </a:r>
            <a:endParaRPr lang="pl-PL" sz="20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$30 rocznej opłaty za złożenie wniosku. (Brak składki miesięcznej).</a:t>
            </a:r>
            <a:endParaRPr lang="pl-PL" sz="20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Zakres ubezpieczenia. (Pozwala uniknąć kary z Części D).</a:t>
            </a:r>
            <a:endParaRPr lang="pl-PL" sz="20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Roczny dochód określa poziom zakresu ubezpieczenia.</a:t>
            </a:r>
            <a:endParaRPr lang="pl-PL" sz="20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Brak udziału własnego na Poziomie 1.</a:t>
            </a:r>
            <a:endParaRPr lang="pl-PL" sz="20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Poziomy 2a i 2b mają udział własny.</a:t>
            </a:r>
            <a:endParaRPr lang="pl-PL" sz="2000" b="0" u="none" strike="noStrike">
              <a:solidFill>
                <a:srgbClr val="000000"/>
              </a:solidFill>
              <a:effectLst/>
              <a:uFillTx/>
              <a:latin typeface="Arial"/>
            </a:endParaRPr>
          </a:p>
          <a:p>
            <a:pPr marL="800280" lvl="1" indent="-343080" defTabSz="914400">
              <a:lnSpc>
                <a:spcPct val="100000"/>
              </a:lnSpc>
              <a:spcAft>
                <a:spcPts val="601"/>
              </a:spcAft>
              <a:buClr>
                <a:srgbClr val="000000"/>
              </a:buClr>
              <a:buFont typeface="Wingdings" charset="2"/>
              <a:buChar char=""/>
            </a:pPr>
            <a:r>
              <a:rPr lang="pl" sz="2000" b="0" u="none" strike="noStrike">
                <a:solidFill>
                  <a:schemeClr val="dk1"/>
                </a:solidFill>
                <a:effectLst/>
                <a:uFillTx/>
                <a:latin typeface="Calibri"/>
              </a:rPr>
              <a:t>Poziom 3 ma udział własny i wydatki.</a:t>
            </a:r>
            <a:endParaRPr lang="pl-PL" sz="2000" b="0" u="none" strike="noStrike">
              <a:solidFill>
                <a:srgbClr val="000000"/>
              </a:solidFill>
              <a:effectLst/>
              <a:uFillTx/>
              <a:latin typeface="Arial"/>
            </a:endParaRPr>
          </a:p>
          <a:p>
            <a:pPr marL="343080" indent="-343080" defTabSz="914400">
              <a:lnSpc>
                <a:spcPct val="150000"/>
              </a:lnSpc>
              <a:buClr>
                <a:srgbClr val="000000"/>
              </a:buClr>
              <a:buFont typeface="Wingdings" charset="2"/>
              <a:buChar char=""/>
            </a:pPr>
            <a:r>
              <a:rPr lang="pl" sz="2000" b="0" u="none" strike="noStrike">
                <a:solidFill>
                  <a:schemeClr val="dk1"/>
                </a:solidFill>
                <a:effectLst/>
                <a:uFillTx/>
                <a:latin typeface="Calibri"/>
              </a:rPr>
              <a:t>Brak limitu aktywów.</a:t>
            </a:r>
            <a:endParaRPr lang="pl-PL" sz="2000" b="0" u="none" strike="noStrike">
              <a:solidFill>
                <a:srgbClr val="000000"/>
              </a:solidFill>
              <a:effectLst/>
              <a:uFillTx/>
              <a:latin typeface="Arial"/>
            </a:endParaRPr>
          </a:p>
          <a:p>
            <a:pPr marL="343080" indent="-343080" defTabSz="914400">
              <a:lnSpc>
                <a:spcPct val="150000"/>
              </a:lnSpc>
              <a:buClr>
                <a:srgbClr val="000000"/>
              </a:buClr>
              <a:buFont typeface="Wingdings" charset="2"/>
              <a:buChar char=""/>
            </a:pPr>
            <a:r>
              <a:rPr lang="pl" sz="2000" b="0" u="none" strike="noStrike">
                <a:solidFill>
                  <a:schemeClr val="dk1"/>
                </a:solidFill>
                <a:effectLst/>
                <a:uFillTx/>
                <a:latin typeface="Calibri"/>
              </a:rPr>
              <a:t>Może być używany samodzielnie lub jako dodatek do Części D.</a:t>
            </a:r>
            <a:endParaRPr lang="pl-PL" sz="2000" b="0" u="none" strike="noStrike">
              <a:solidFill>
                <a:srgbClr val="000000"/>
              </a:solidFill>
              <a:effectLst/>
              <a:uFillTx/>
              <a:latin typeface="Arial"/>
            </a:endParaRPr>
          </a:p>
        </p:txBody>
      </p:sp>
      <p:sp>
        <p:nvSpPr>
          <p:cNvPr id="549" name="TextBox 6"/>
          <p:cNvSpPr/>
          <p:nvPr/>
        </p:nvSpPr>
        <p:spPr>
          <a:xfrm>
            <a:off x="8175240" y="2095200"/>
            <a:ext cx="3604320" cy="4277880"/>
          </a:xfrm>
          <a:prstGeom prst="rect">
            <a:avLst/>
          </a:prstGeom>
          <a:solidFill>
            <a:schemeClr val="bg1"/>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pl-PL" sz="2000" b="0" u="none" strike="noStrike">
              <a:solidFill>
                <a:srgbClr val="000000"/>
              </a:solidFill>
              <a:effectLst/>
              <a:uFillTx/>
              <a:latin typeface="Arial"/>
            </a:endParaRPr>
          </a:p>
          <a:p>
            <a:pPr defTabSz="914400">
              <a:lnSpc>
                <a:spcPct val="100000"/>
              </a:lnSpc>
            </a:pPr>
            <a:endParaRPr lang="pl-PL" sz="2000" b="0" u="none" strike="noStrike">
              <a:solidFill>
                <a:srgbClr val="000000"/>
              </a:solidFill>
              <a:effectLst/>
              <a:uFillTx/>
              <a:latin typeface="Arial"/>
            </a:endParaRPr>
          </a:p>
          <a:p>
            <a:pPr defTabSz="914400">
              <a:lnSpc>
                <a:spcPct val="100000"/>
              </a:lnSpc>
            </a:pPr>
            <a:endParaRPr lang="pl-PL" sz="2000" b="0" u="none" strike="noStrike">
              <a:solidFill>
                <a:srgbClr val="000000"/>
              </a:solidFill>
              <a:effectLst/>
              <a:uFillTx/>
              <a:latin typeface="Arial"/>
            </a:endParaRPr>
          </a:p>
          <a:p>
            <a:pPr defTabSz="914400">
              <a:lnSpc>
                <a:spcPct val="100000"/>
              </a:lnSpc>
            </a:pPr>
            <a:endParaRPr lang="pl-PL" sz="2000" b="0" u="none" strike="noStrike">
              <a:solidFill>
                <a:srgbClr val="000000"/>
              </a:solidFill>
              <a:effectLst/>
              <a:uFillTx/>
              <a:latin typeface="Arial"/>
            </a:endParaRPr>
          </a:p>
          <a:p>
            <a:pPr algn="ctr" defTabSz="914400">
              <a:lnSpc>
                <a:spcPct val="100000"/>
              </a:lnSpc>
            </a:pPr>
            <a:r>
              <a:rPr lang="pl" sz="2400" b="0" u="none" strike="noStrike">
                <a:solidFill>
                  <a:schemeClr val="dk1"/>
                </a:solidFill>
                <a:effectLst/>
                <a:uFillTx/>
                <a:latin typeface="Calibri"/>
              </a:rPr>
              <a:t>Aby uzyskać więcej informacji lub pobrać aplikację: </a:t>
            </a:r>
            <a:r>
              <a:rPr lang="pl" sz="2400" b="0" u="sng" strike="noStrike">
                <a:solidFill>
                  <a:schemeClr val="dk1"/>
                </a:solidFill>
                <a:effectLst/>
                <a:uFillTx/>
                <a:latin typeface="Calibri"/>
                <a:hlinkClick r:id="rId3"/>
              </a:rPr>
              <a:t>www.dhs.wisconsin.gov/</a:t>
            </a:r>
            <a:r>
              <a:rPr lang="pl" sz="2400" b="0" u="sng" strike="noStrike">
                <a:solidFill>
                  <a:schemeClr val="dk1"/>
                </a:solidFill>
                <a:effectLst/>
                <a:uFillTx/>
                <a:latin typeface="Calibri"/>
                <a:hlinkClick r:id="rId3"/>
              </a:rPr>
              <a:t>seniorcare</a:t>
            </a:r>
            <a:endParaRPr lang="pl-PL" sz="2400" b="0" u="none" strike="noStrike">
              <a:solidFill>
                <a:srgbClr val="000000"/>
              </a:solidFill>
              <a:effectLst/>
              <a:uFillTx/>
              <a:latin typeface="Arial"/>
            </a:endParaRPr>
          </a:p>
          <a:p>
            <a:pPr algn="ctr" defTabSz="914400">
              <a:lnSpc>
                <a:spcPct val="100000"/>
              </a:lnSpc>
            </a:pPr>
            <a:endParaRPr lang="pl-PL" sz="2400" b="0" u="none" strike="noStrike">
              <a:solidFill>
                <a:srgbClr val="000000"/>
              </a:solidFill>
              <a:effectLst/>
              <a:uFillTx/>
              <a:latin typeface="Arial"/>
            </a:endParaRPr>
          </a:p>
          <a:p>
            <a:pPr algn="ctr" defTabSz="914400">
              <a:lnSpc>
                <a:spcPct val="100000"/>
              </a:lnSpc>
            </a:pPr>
            <a:r>
              <a:rPr lang="pl" sz="2400" b="0" u="none" strike="noStrike">
                <a:solidFill>
                  <a:schemeClr val="dk1"/>
                </a:solidFill>
                <a:effectLst/>
                <a:uFillTx/>
                <a:latin typeface="Calibri"/>
              </a:rPr>
              <a:t>Lub zadzwoń</a:t>
            </a:r>
            <a:endParaRPr lang="pl-PL" sz="2400" b="0" u="none" strike="noStrike">
              <a:solidFill>
                <a:srgbClr val="000000"/>
              </a:solidFill>
              <a:effectLst/>
              <a:uFillTx/>
              <a:latin typeface="Arial"/>
            </a:endParaRPr>
          </a:p>
          <a:p>
            <a:pPr algn="ctr" defTabSz="914400">
              <a:lnSpc>
                <a:spcPct val="100000"/>
              </a:lnSpc>
            </a:pPr>
            <a:r>
              <a:rPr lang="pl" sz="2800" b="0" u="none" strike="noStrike">
                <a:solidFill>
                  <a:schemeClr val="dk1"/>
                </a:solidFill>
                <a:effectLst/>
                <a:uFillTx/>
                <a:latin typeface="Calibri"/>
              </a:rPr>
              <a:t> 1-800-657-2038</a:t>
            </a:r>
            <a:endParaRPr lang="pl-PL" sz="2800" b="0" u="none" strike="noStrike">
              <a:solidFill>
                <a:srgbClr val="000000"/>
              </a:solidFill>
              <a:effectLst/>
              <a:uFillTx/>
              <a:latin typeface="Arial"/>
            </a:endParaRPr>
          </a:p>
          <a:p>
            <a:pPr defTabSz="914400">
              <a:lnSpc>
                <a:spcPct val="100000"/>
              </a:lnSpc>
            </a:pPr>
            <a:endParaRPr lang="pl-PL" sz="2000" b="0" u="none" strike="noStrike">
              <a:solidFill>
                <a:srgbClr val="000000"/>
              </a:solidFill>
              <a:effectLst/>
              <a:uFillTx/>
              <a:latin typeface="Arial"/>
            </a:endParaRPr>
          </a:p>
        </p:txBody>
      </p:sp>
      <p:pic>
        <p:nvPicPr>
          <p:cNvPr id="550" name="Picture 10"/>
          <p:cNvPicPr/>
          <p:nvPr/>
        </p:nvPicPr>
        <p:blipFill>
          <a:blip r:embed="rId4"/>
          <a:stretch/>
        </p:blipFill>
        <p:spPr>
          <a:xfrm>
            <a:off x="8610480" y="2327760"/>
            <a:ext cx="2733840" cy="10191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84000"/>
    </mc:Choice>
    <mc:Fallback xmlns:p15="http://schemas.microsoft.com/office/powerpoint/2012/main" xmlns="">
      <p:transition spd="slow" advTm="84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Coroczny Okres rejestracji otwartej</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52" name="Rectangle 2"/>
          <p:cNvSpPr/>
          <p:nvPr/>
        </p:nvSpPr>
        <p:spPr>
          <a:xfrm>
            <a:off x="3304080" y="1404720"/>
            <a:ext cx="6968160" cy="369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4000" b="1" u="none" strike="noStrike">
                <a:solidFill>
                  <a:schemeClr val="dk1"/>
                </a:solidFill>
                <a:effectLst/>
                <a:uFillTx/>
                <a:latin typeface="Calibri"/>
              </a:rPr>
              <a:t>15 października - 7 grudnia</a:t>
            </a:r>
            <a:endParaRPr lang="pl-PL" sz="4000" b="0" u="none" strike="noStrike">
              <a:solidFill>
                <a:srgbClr val="000000"/>
              </a:solidFill>
              <a:effectLst/>
              <a:uFillTx/>
              <a:latin typeface="Arial"/>
            </a:endParaRPr>
          </a:p>
          <a:p>
            <a:pPr defTabSz="914400">
              <a:lnSpc>
                <a:spcPct val="100000"/>
              </a:lnSpc>
            </a:pPr>
            <a:endParaRPr lang="pl-PL" sz="4000" b="0" u="none" strike="noStrike">
              <a:solidFill>
                <a:srgbClr val="000000"/>
              </a:solidFill>
              <a:effectLst/>
              <a:uFillTx/>
              <a:latin typeface="Arial"/>
            </a:endParaRPr>
          </a:p>
          <a:p>
            <a:pPr marL="285840" indent="-285840" defTabSz="914400">
              <a:lnSpc>
                <a:spcPct val="100000"/>
              </a:lnSpc>
              <a:spcAft>
                <a:spcPts val="1199"/>
              </a:spcAft>
              <a:buClr>
                <a:srgbClr val="000000"/>
              </a:buClr>
              <a:buFont typeface="Arial"/>
              <a:buChar char="•"/>
            </a:pPr>
            <a:r>
              <a:rPr lang="pl" sz="2400" b="0" u="none" strike="noStrike">
                <a:solidFill>
                  <a:schemeClr val="dk1"/>
                </a:solidFill>
                <a:effectLst/>
                <a:uFillTx/>
                <a:latin typeface="Calibri"/>
              </a:rPr>
              <a:t>Plany Medicare Część D, a także plany Medicare Advantage (Część C), mogą co roku zmieniać szczegóły swoich planów.</a:t>
            </a:r>
            <a:endParaRPr lang="pl-PL" sz="2400" b="0" u="none" strike="noStrike">
              <a:solidFill>
                <a:srgbClr val="000000"/>
              </a:solidFill>
              <a:effectLst/>
              <a:uFillTx/>
              <a:latin typeface="Arial"/>
            </a:endParaRPr>
          </a:p>
          <a:p>
            <a:pPr marL="285840" indent="-285840" defTabSz="914400">
              <a:lnSpc>
                <a:spcPct val="100000"/>
              </a:lnSpc>
              <a:buClr>
                <a:srgbClr val="000000"/>
              </a:buClr>
              <a:buFont typeface="Arial"/>
              <a:buChar char="•"/>
            </a:pPr>
            <a:r>
              <a:rPr lang="pl" sz="2400" b="0" u="none" strike="noStrike">
                <a:solidFill>
                  <a:schemeClr val="dk1"/>
                </a:solidFill>
                <a:effectLst/>
                <a:uFillTx/>
                <a:latin typeface="Calibri"/>
              </a:rPr>
              <a:t>Formuły planów, sieci aptek, składki i inne koszty, mogą zmieniać się co roku.</a:t>
            </a:r>
            <a:endParaRPr lang="pl-PL" sz="2400" b="0" u="none" strike="noStrike">
              <a:solidFill>
                <a:srgbClr val="000000"/>
              </a:solidFill>
              <a:effectLst/>
              <a:uFillTx/>
              <a:latin typeface="Arial"/>
            </a:endParaRPr>
          </a:p>
          <a:p>
            <a:pPr defTabSz="914400">
              <a:lnSpc>
                <a:spcPct val="100000"/>
              </a:lnSpc>
            </a:pPr>
            <a:endParaRPr lang="pl-PL" sz="2400" b="0" u="none" strike="noStrike">
              <a:solidFill>
                <a:srgbClr val="000000"/>
              </a:solidFill>
              <a:effectLst/>
              <a:uFillTx/>
              <a:latin typeface="Arial"/>
            </a:endParaRPr>
          </a:p>
        </p:txBody>
      </p:sp>
      <p:sp>
        <p:nvSpPr>
          <p:cNvPr id="553" name="PlaceHolder 1"/>
          <p:cNvSpPr>
            <a:spLocks noGrp="1"/>
          </p:cNvSpPr>
          <p:nvPr>
            <p:ph type="sldNum" idx="9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00C60B0D-DAE3-4DED-8617-C64ADD0902EC}" type="slidenum">
              <a:rPr lang="en-US" sz="1200" b="0" u="none" strike="noStrike">
                <a:solidFill>
                  <a:schemeClr val="dk1">
                    <a:tint val="75000"/>
                  </a:schemeClr>
                </a:solidFill>
                <a:effectLst/>
                <a:uFillTx/>
                <a:latin typeface="Calibri"/>
              </a:rPr>
              <a:t>73</a:t>
            </a:fld>
            <a:endParaRPr lang="pl-PL" sz="1200" b="0" u="none" strike="noStrike">
              <a:solidFill>
                <a:srgbClr val="000000"/>
              </a:solidFill>
              <a:effectLst/>
              <a:uFillTx/>
              <a:latin typeface="Times New Roman"/>
            </a:endParaRPr>
          </a:p>
        </p:txBody>
      </p:sp>
      <p:pic>
        <p:nvPicPr>
          <p:cNvPr id="554" name="Picture 5"/>
          <p:cNvPicPr/>
          <p:nvPr/>
        </p:nvPicPr>
        <p:blipFill>
          <a:blip r:embed="rId3"/>
          <a:stretch/>
        </p:blipFill>
        <p:spPr>
          <a:xfrm>
            <a:off x="944280" y="2790000"/>
            <a:ext cx="1950120" cy="3017160"/>
          </a:xfrm>
          <a:prstGeom prst="rect">
            <a:avLst/>
          </a:prstGeom>
          <a:noFill/>
          <a:ln w="0">
            <a:noFill/>
          </a:ln>
        </p:spPr>
      </p:pic>
      <p:sp>
        <p:nvSpPr>
          <p:cNvPr id="555" name="TextBox 1"/>
          <p:cNvSpPr/>
          <p:nvPr/>
        </p:nvSpPr>
        <p:spPr>
          <a:xfrm>
            <a:off x="3525480" y="5099400"/>
            <a:ext cx="6180840" cy="70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4000" b="1" u="none" strike="noStrike">
                <a:solidFill>
                  <a:schemeClr val="dk1"/>
                </a:solidFill>
                <a:effectLst/>
                <a:uFillTx/>
                <a:latin typeface="Calibri"/>
              </a:rPr>
              <a:t>Sprawdzaj swój plan co roku!</a:t>
            </a:r>
            <a:endParaRPr lang="pl-PL" sz="4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0000"/>
    </mc:Choice>
    <mc:Fallback xmlns:p15="http://schemas.microsoft.com/office/powerpoint/2012/main" xmlns="">
      <p:transition spd="slow" advTm="50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250"/>
                                  </p:stCondLst>
                                  <p:childTnLst>
                                    <p:set>
                                      <p:cBhvr>
                                        <p:cTn id="6" dur="1" fill="hold">
                                          <p:stCondLst>
                                            <p:cond delay="0"/>
                                          </p:stCondLst>
                                        </p:cTn>
                                        <p:tgtEl>
                                          <p:spTgt spid="555"/>
                                        </p:tgtEl>
                                        <p:attrNameLst>
                                          <p:attrName>style.visibility</p:attrName>
                                        </p:attrNameLst>
                                      </p:cBhvr>
                                      <p:to>
                                        <p:strVal val="visible"/>
                                      </p:to>
                                    </p:set>
                                    <p:animEffect transition="in" filter="fade">
                                      <p:cBhvr additive="repl">
                                        <p:cTn id="7" dur="750"/>
                                        <p:tgtEl>
                                          <p:spTgt spid="555"/>
                                        </p:tgtEl>
                                      </p:cBhvr>
                                    </p:animEffect>
                                  </p:childTnLst>
                                </p:cTn>
                              </p:par>
                              <p:par>
                                <p:cTn id="8" presetID="10" presetClass="entr" fill="hold" nodeType="withEffect">
                                  <p:stCondLst>
                                    <p:cond delay="250"/>
                                  </p:stCondLst>
                                  <p:childTnLst>
                                    <p:set>
                                      <p:cBhvr>
                                        <p:cTn id="9" dur="1" fill="hold">
                                          <p:stCondLst>
                                            <p:cond delay="0"/>
                                          </p:stCondLst>
                                        </p:cTn>
                                        <p:tgtEl>
                                          <p:spTgt spid="554"/>
                                        </p:tgtEl>
                                        <p:attrNameLst>
                                          <p:attrName>style.visibility</p:attrName>
                                        </p:attrNameLst>
                                      </p:cBhvr>
                                      <p:to>
                                        <p:strVal val="visible"/>
                                      </p:to>
                                    </p:set>
                                    <p:animEffect transition="in" filter="fade">
                                      <p:cBhvr additive="repl">
                                        <p:cTn id="10" dur="75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57" name="Rectangle 2"/>
          <p:cNvSpPr/>
          <p:nvPr/>
        </p:nvSpPr>
        <p:spPr>
          <a:xfrm>
            <a:off x="1334880" y="1416240"/>
            <a:ext cx="9843480" cy="408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4000" b="1" u="none" strike="noStrike">
                <a:solidFill>
                  <a:schemeClr val="dk1"/>
                </a:solidFill>
                <a:effectLst/>
                <a:uFillTx/>
                <a:latin typeface="Calibri"/>
              </a:rPr>
              <a:t>Uzyskaj bezpłatną, bezstronną pomoc!</a:t>
            </a:r>
            <a:endParaRPr lang="pl-PL" sz="4000" b="0" u="none" strike="noStrike">
              <a:solidFill>
                <a:srgbClr val="000000"/>
              </a:solidFill>
              <a:effectLst/>
              <a:uFillTx/>
              <a:latin typeface="Arial"/>
            </a:endParaRPr>
          </a:p>
          <a:p>
            <a:pPr algn="ctr" defTabSz="914400">
              <a:lnSpc>
                <a:spcPct val="100000"/>
              </a:lnSpc>
              <a:spcAft>
                <a:spcPts val="601"/>
              </a:spcAft>
            </a:pPr>
            <a:endParaRPr lang="pl-PL" sz="24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800" b="0" u="none" strike="noStrike">
                <a:solidFill>
                  <a:schemeClr val="dk1"/>
                </a:solidFill>
                <a:effectLst/>
                <a:uFillTx/>
                <a:latin typeface="Calibri"/>
              </a:rPr>
              <a:t>Wyszukiwarka planów Medicare na stronie: </a:t>
            </a:r>
            <a:r>
              <a:rPr lang="pl" sz="2800" b="0" u="sng" strike="noStrike">
                <a:solidFill>
                  <a:schemeClr val="dk1"/>
                </a:solidFill>
                <a:effectLst/>
                <a:uFillTx/>
                <a:latin typeface="Calibri"/>
                <a:hlinkClick r:id="rId3"/>
              </a:rPr>
              <a:t>www.medicare.gov</a:t>
            </a:r>
            <a:endParaRPr lang="pl-PL" sz="28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800" b="0" u="none" strike="noStrike">
                <a:solidFill>
                  <a:schemeClr val="dk1"/>
                </a:solidFill>
                <a:effectLst/>
                <a:uFillTx/>
                <a:latin typeface="Calibri"/>
              </a:rPr>
              <a:t>Medicare: </a:t>
            </a:r>
            <a:r>
              <a:rPr lang="pl" sz="2800" b="1" u="none" strike="noStrike">
                <a:solidFill>
                  <a:schemeClr val="dk1"/>
                </a:solidFill>
                <a:effectLst/>
                <a:uFillTx/>
                <a:latin typeface="Calibri"/>
              </a:rPr>
              <a:t>1-800-633-4227</a:t>
            </a:r>
            <a:endParaRPr lang="pl-PL" sz="28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800" b="0" u="none" strike="noStrike">
                <a:solidFill>
                  <a:schemeClr val="dk1"/>
                </a:solidFill>
                <a:effectLst/>
                <a:uFillTx/>
                <a:latin typeface="Calibri"/>
              </a:rPr>
              <a:t>Wisconsin State Health Insurance Assistance Program (SHIP):</a:t>
            </a:r>
            <a:endParaRPr lang="pl-PL" sz="2800" b="0" u="none" strike="noStrike">
              <a:solidFill>
                <a:srgbClr val="000000"/>
              </a:solidFill>
              <a:effectLst/>
              <a:uFillTx/>
              <a:latin typeface="Arial"/>
            </a:endParaRPr>
          </a:p>
          <a:p>
            <a:pPr marL="743040" lvl="1" indent="-285840" defTabSz="914400">
              <a:lnSpc>
                <a:spcPct val="100000"/>
              </a:lnSpc>
              <a:spcAft>
                <a:spcPts val="601"/>
              </a:spcAft>
              <a:buClr>
                <a:srgbClr val="000000"/>
              </a:buClr>
              <a:buFont typeface="Arial"/>
              <a:buChar char="•"/>
            </a:pPr>
            <a:r>
              <a:rPr lang="pl" sz="2800" b="0" u="none" strike="noStrike">
                <a:solidFill>
                  <a:schemeClr val="dk1"/>
                </a:solidFill>
                <a:effectLst/>
                <a:uFillTx/>
                <a:latin typeface="Calibri"/>
              </a:rPr>
              <a:t>Infolinia Medigap:  </a:t>
            </a:r>
            <a:r>
              <a:rPr lang="pl" sz="2800" b="1" u="none" strike="noStrike">
                <a:solidFill>
                  <a:schemeClr val="dk1"/>
                </a:solidFill>
                <a:effectLst/>
                <a:uFillTx/>
                <a:latin typeface="Calibri"/>
              </a:rPr>
              <a:t>1-800-242-1060</a:t>
            </a:r>
            <a:endParaRPr lang="pl-PL" sz="2800" b="0" u="none" strike="noStrike">
              <a:solidFill>
                <a:srgbClr val="000000"/>
              </a:solidFill>
              <a:effectLst/>
              <a:uFillTx/>
              <a:latin typeface="Arial"/>
            </a:endParaRPr>
          </a:p>
          <a:p>
            <a:pPr marL="743040" lvl="1" indent="-285840" defTabSz="914400">
              <a:lnSpc>
                <a:spcPct val="100000"/>
              </a:lnSpc>
              <a:spcAft>
                <a:spcPts val="601"/>
              </a:spcAft>
              <a:buClr>
                <a:srgbClr val="000000"/>
              </a:buClr>
              <a:buFont typeface="Arial"/>
              <a:buChar char="•"/>
            </a:pPr>
            <a:r>
              <a:rPr lang="pl" sz="2800" b="0" u="none" strike="noStrike">
                <a:solidFill>
                  <a:schemeClr val="dk1"/>
                </a:solidFill>
                <a:effectLst/>
                <a:uFillTx/>
                <a:latin typeface="Calibri"/>
              </a:rPr>
              <a:t>Infolinia Medigap Część D: </a:t>
            </a:r>
            <a:r>
              <a:rPr lang="pl" sz="2800" b="1" u="none" strike="noStrike">
                <a:solidFill>
                  <a:schemeClr val="dk1"/>
                </a:solidFill>
                <a:effectLst/>
                <a:uFillTx/>
                <a:latin typeface="Calibri"/>
              </a:rPr>
              <a:t>855-677-2783</a:t>
            </a:r>
            <a:endParaRPr lang="pl-PL" sz="2800" b="0" u="none" strike="noStrike">
              <a:solidFill>
                <a:srgbClr val="000000"/>
              </a:solidFill>
              <a:effectLst/>
              <a:uFillTx/>
              <a:latin typeface="Arial"/>
            </a:endParaRPr>
          </a:p>
          <a:p>
            <a:pPr marL="743040" lvl="1" indent="-285840" defTabSz="914400">
              <a:lnSpc>
                <a:spcPct val="100000"/>
              </a:lnSpc>
              <a:spcAft>
                <a:spcPts val="1800"/>
              </a:spcAft>
              <a:buClr>
                <a:srgbClr val="000000"/>
              </a:buClr>
              <a:buFont typeface="Arial"/>
              <a:buChar char="•"/>
            </a:pPr>
            <a:r>
              <a:rPr lang="pl" sz="2800" b="1" u="none" strike="noStrike">
                <a:solidFill>
                  <a:schemeClr val="dk1"/>
                </a:solidFill>
                <a:effectLst/>
                <a:uFillTx/>
                <a:latin typeface="Calibri"/>
              </a:rPr>
              <a:t>Lokalni doradcy SHIP </a:t>
            </a:r>
            <a:r>
              <a:rPr lang="pl" sz="2800" b="0" u="none" strike="noStrike">
                <a:solidFill>
                  <a:schemeClr val="dk1"/>
                </a:solidFill>
                <a:effectLst/>
                <a:uFillTx/>
                <a:latin typeface="Calibri"/>
              </a:rPr>
              <a:t>w pobliżu: </a:t>
            </a:r>
            <a:r>
              <a:rPr lang="pl" sz="2800" b="0" u="sng" strike="noStrike">
                <a:solidFill>
                  <a:schemeClr val="dk1"/>
                </a:solidFill>
                <a:effectLst/>
                <a:uFillTx/>
                <a:latin typeface="Calibri"/>
                <a:hlinkClick r:id="rId4"/>
              </a:rPr>
              <a:t>dhs.wi.gov/medicare-help</a:t>
            </a:r>
            <a:endParaRPr lang="pl-PL" sz="2800" b="0" u="none" strike="noStrike">
              <a:solidFill>
                <a:srgbClr val="000000"/>
              </a:solidFill>
              <a:effectLst/>
              <a:uFillTx/>
              <a:latin typeface="Arial"/>
            </a:endParaRPr>
          </a:p>
        </p:txBody>
      </p:sp>
      <p:sp>
        <p:nvSpPr>
          <p:cNvPr id="558" name="PlaceHolder 1"/>
          <p:cNvSpPr>
            <a:spLocks noGrp="1"/>
          </p:cNvSpPr>
          <p:nvPr>
            <p:ph type="sldNum" idx="9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E134CE9-FA17-435B-8FD0-0A90EB38DB85}" type="slidenum">
              <a:rPr lang="en-US" sz="1200" b="0" u="none" strike="noStrike">
                <a:solidFill>
                  <a:schemeClr val="dk1">
                    <a:tint val="75000"/>
                  </a:schemeClr>
                </a:solidFill>
                <a:effectLst/>
                <a:uFillTx/>
                <a:latin typeface="Calibri"/>
              </a:rPr>
              <a:t>74</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68000"/>
    </mc:Choice>
    <mc:Fallback xmlns:p15="http://schemas.microsoft.com/office/powerpoint/2012/main" xmlns="">
      <p:transition spd="slow" advTm="6800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Wyszukiwarka planów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60" name="Rectangle 1"/>
          <p:cNvSpPr/>
          <p:nvPr/>
        </p:nvSpPr>
        <p:spPr>
          <a:xfrm>
            <a:off x="7692480" y="3292560"/>
            <a:ext cx="4257000" cy="172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spcAft>
                <a:spcPts val="1199"/>
              </a:spcAft>
              <a:buClr>
                <a:srgbClr val="000000"/>
              </a:buClr>
              <a:buFont typeface="Wingdings" charset="2"/>
              <a:buChar char=""/>
            </a:pPr>
            <a:r>
              <a:rPr lang="pl" sz="2400" b="0" u="none" strike="noStrike">
                <a:solidFill>
                  <a:schemeClr val="dk1"/>
                </a:solidFill>
                <a:effectLst/>
                <a:uFillTx/>
                <a:latin typeface="Calibri"/>
              </a:rPr>
              <a:t>Personalizacja wyszukiwania.</a:t>
            </a:r>
            <a:endParaRPr lang="pl-PL" sz="2400" b="0" u="none" strike="noStrike">
              <a:solidFill>
                <a:srgbClr val="000000"/>
              </a:solidFill>
              <a:effectLst/>
              <a:uFillTx/>
              <a:latin typeface="Arial"/>
            </a:endParaRPr>
          </a:p>
          <a:p>
            <a:pPr marL="285840" indent="-285840" defTabSz="914400">
              <a:lnSpc>
                <a:spcPct val="100000"/>
              </a:lnSpc>
              <a:buClr>
                <a:srgbClr val="000000"/>
              </a:buClr>
              <a:buFont typeface="Wingdings" charset="2"/>
              <a:buChar char=""/>
            </a:pPr>
            <a:r>
              <a:rPr lang="pl" sz="2400" b="0" u="none" strike="noStrike">
                <a:solidFill>
                  <a:schemeClr val="dk1"/>
                </a:solidFill>
                <a:effectLst/>
                <a:uFillTx/>
                <a:latin typeface="Calibri"/>
              </a:rPr>
              <a:t>Porównaj plany w oparciu o oceny gwiazdkowe, formuły, świadczenia, koszty i inne.</a:t>
            </a:r>
            <a:endParaRPr lang="pl-PL" sz="2400" b="0" u="none" strike="noStrike">
              <a:solidFill>
                <a:srgbClr val="000000"/>
              </a:solidFill>
              <a:effectLst/>
              <a:uFillTx/>
              <a:latin typeface="Arial"/>
            </a:endParaRPr>
          </a:p>
        </p:txBody>
      </p:sp>
      <p:sp>
        <p:nvSpPr>
          <p:cNvPr id="561" name="TextBox 6"/>
          <p:cNvSpPr/>
          <p:nvPr/>
        </p:nvSpPr>
        <p:spPr>
          <a:xfrm>
            <a:off x="7692480" y="1814400"/>
            <a:ext cx="4477680" cy="12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3800" b="0" u="none" strike="noStrike">
                <a:solidFill>
                  <a:schemeClr val="dk1"/>
                </a:solidFill>
                <a:effectLst/>
                <a:uFillTx/>
                <a:latin typeface="Calibri"/>
              </a:rPr>
              <a:t>Porównaj plany na </a:t>
            </a:r>
            <a:r>
              <a:rPr lang="pl" sz="3800" b="1" u="sng" strike="noStrike">
                <a:solidFill>
                  <a:schemeClr val="dk1"/>
                </a:solidFill>
                <a:effectLst/>
                <a:uFillTx/>
                <a:latin typeface="Calibri"/>
                <a:hlinkClick r:id="rId3"/>
              </a:rPr>
              <a:t>www.medicare.gov</a:t>
            </a:r>
            <a:endParaRPr lang="pl-PL" sz="3800" b="0" u="none" strike="noStrike">
              <a:solidFill>
                <a:srgbClr val="000000"/>
              </a:solidFill>
              <a:effectLst/>
              <a:uFillTx/>
              <a:latin typeface="Arial"/>
            </a:endParaRPr>
          </a:p>
        </p:txBody>
      </p:sp>
      <p:sp>
        <p:nvSpPr>
          <p:cNvPr id="562" name="PlaceHolder 1"/>
          <p:cNvSpPr>
            <a:spLocks noGrp="1"/>
          </p:cNvSpPr>
          <p:nvPr>
            <p:ph type="sldNum" idx="10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F844E6C-41F9-4AD5-B5CF-345F93B6B014}" type="slidenum">
              <a:rPr lang="en-US" sz="1200" b="0" u="none" strike="noStrike">
                <a:solidFill>
                  <a:schemeClr val="dk1">
                    <a:tint val="75000"/>
                  </a:schemeClr>
                </a:solidFill>
                <a:effectLst/>
                <a:uFillTx/>
                <a:latin typeface="Calibri"/>
              </a:rPr>
              <a:t>75</a:t>
            </a:fld>
            <a:endParaRPr lang="pl-PL" sz="1200" b="0" u="none" strike="noStrike">
              <a:solidFill>
                <a:srgbClr val="000000"/>
              </a:solidFill>
              <a:effectLst/>
              <a:uFillTx/>
              <a:latin typeface="Times New Roman"/>
            </a:endParaRPr>
          </a:p>
        </p:txBody>
      </p:sp>
      <p:sp>
        <p:nvSpPr>
          <p:cNvPr id="563" name="Rectangle: Rounded Corners 10"/>
          <p:cNvSpPr/>
          <p:nvPr/>
        </p:nvSpPr>
        <p:spPr>
          <a:xfrm>
            <a:off x="8449560" y="5437080"/>
            <a:ext cx="2742840" cy="1225440"/>
          </a:xfrm>
          <a:prstGeom prst="roundRect">
            <a:avLst>
              <a:gd name="adj" fmla="val 16667"/>
            </a:avLst>
          </a:prstGeom>
          <a:solidFill>
            <a:srgbClr val="FFFFFF"/>
          </a:solidFill>
          <a:ln>
            <a:solidFill>
              <a:srgbClr val="4472C4"/>
            </a:solidFill>
          </a:ln>
        </p:spPr>
        <p:style>
          <a:lnRef idx="2">
            <a:schemeClr val="accent1"/>
          </a:lnRef>
          <a:fillRef idx="1">
            <a:schemeClr val="lt1"/>
          </a:fillRef>
          <a:effectRef idx="0">
            <a:schemeClr val="accent1"/>
          </a:effectRef>
          <a:fontRef idx="minor"/>
        </p:style>
        <p:txBody>
          <a:bodyPr lIns="90000" tIns="45000" rIns="90000" bIns="45000" anchor="t">
            <a:spAutoFit/>
          </a:bodyPr>
          <a:lstStyle/>
          <a:p>
            <a:pPr algn="ctr" defTabSz="914400">
              <a:lnSpc>
                <a:spcPct val="100000"/>
              </a:lnSpc>
            </a:pPr>
            <a:r>
              <a:rPr lang="pl" sz="2200" b="1" u="none" strike="noStrike">
                <a:solidFill>
                  <a:schemeClr val="dk1"/>
                </a:solidFill>
                <a:effectLst/>
                <a:uFillTx/>
                <a:latin typeface="Calibri"/>
              </a:rPr>
              <a:t>Kliknij "Znajdź plany zdrowotne i dot. leków"</a:t>
            </a:r>
            <a:endParaRPr lang="pl-PL" sz="2200" b="0" u="none" strike="noStrike">
              <a:solidFill>
                <a:srgbClr val="000000"/>
              </a:solidFill>
              <a:effectLst/>
              <a:uFillTx/>
              <a:latin typeface="Arial"/>
            </a:endParaRPr>
          </a:p>
        </p:txBody>
      </p:sp>
      <p:pic>
        <p:nvPicPr>
          <p:cNvPr id="564" name="Picture 9" descr="Graphical user interface, website&#10;&#10;Description automatically generated"/>
          <p:cNvPicPr/>
          <p:nvPr/>
        </p:nvPicPr>
        <p:blipFill>
          <a:blip r:embed="rId4"/>
          <a:srcRect l="19484" t="19598" r="20382" b="8147"/>
          <a:stretch/>
        </p:blipFill>
        <p:spPr>
          <a:xfrm>
            <a:off x="21240" y="1095120"/>
            <a:ext cx="7478280" cy="5199840"/>
          </a:xfrm>
          <a:prstGeom prst="rect">
            <a:avLst/>
          </a:prstGeom>
          <a:noFill/>
          <a:ln w="0">
            <a:noFill/>
          </a:ln>
        </p:spPr>
      </p:pic>
      <p:cxnSp>
        <p:nvCxnSpPr>
          <p:cNvPr id="565" name="Straight Arrow Connector 11"/>
          <p:cNvCxnSpPr/>
          <p:nvPr/>
        </p:nvCxnSpPr>
        <p:spPr>
          <a:xfrm flipH="1" flipV="1">
            <a:off x="7356600" y="5725080"/>
            <a:ext cx="1093320" cy="38160"/>
          </a:xfrm>
          <a:prstGeom prst="straightConnector1">
            <a:avLst/>
          </a:prstGeom>
          <a:ln w="111125">
            <a:solidFill>
              <a:srgbClr val="4472C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advTm="83000"/>
    </mc:Choice>
    <mc:Fallback xmlns:p15="http://schemas.microsoft.com/office/powerpoint/2012/main" xmlns="">
      <p:transition spd="slow" advTm="83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250"/>
                                  </p:stCondLst>
                                  <p:childTnLst>
                                    <p:set>
                                      <p:cBhvr>
                                        <p:cTn id="6" dur="1" fill="hold">
                                          <p:stCondLst>
                                            <p:cond delay="0"/>
                                          </p:stCondLst>
                                        </p:cTn>
                                        <p:tgtEl>
                                          <p:spTgt spid="563"/>
                                        </p:tgtEl>
                                        <p:attrNameLst>
                                          <p:attrName>style.visibility</p:attrName>
                                        </p:attrNameLst>
                                      </p:cBhvr>
                                      <p:to>
                                        <p:strVal val="visible"/>
                                      </p:to>
                                    </p:set>
                                    <p:animEffect transition="in" filter="fade">
                                      <p:cBhvr additive="repl">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Rectangle 7"/>
          <p:cNvSpPr/>
          <p:nvPr/>
        </p:nvSpPr>
        <p:spPr>
          <a:xfrm>
            <a:off x="947520" y="1947240"/>
            <a:ext cx="10662840" cy="3985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pl" sz="3400" b="0" u="none" strike="noStrike">
                <a:solidFill>
                  <a:schemeClr val="dk1"/>
                </a:solidFill>
                <a:effectLst/>
                <a:uFillTx/>
                <a:latin typeface="Calibri"/>
              </a:rPr>
              <a:t>Aby uzyskać </a:t>
            </a:r>
            <a:r>
              <a:rPr lang="pl" sz="3400" b="1" u="none" strike="noStrike">
                <a:solidFill>
                  <a:schemeClr val="dk1"/>
                </a:solidFill>
                <a:effectLst/>
                <a:uFillTx/>
                <a:latin typeface="Calibri"/>
              </a:rPr>
              <a:t>bezpłatną i bezstronną pomoc dot. Medicare</a:t>
            </a:r>
            <a:r>
              <a:rPr lang="pl" sz="3400" b="0" u="none" strike="noStrike">
                <a:solidFill>
                  <a:schemeClr val="dk1"/>
                </a:solidFill>
                <a:effectLst/>
                <a:uFillTx/>
                <a:latin typeface="Calibri"/>
              </a:rPr>
              <a:t>, skontaktuj się z Wisconsin State Health Insurance Assistance Program:</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Zadzwoń na infolinię Medigap pod numer 1-800-242-1060.</a:t>
            </a:r>
            <a:endParaRPr lang="pl-PL" sz="34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400" b="0" u="none" strike="noStrike">
                <a:solidFill>
                  <a:schemeClr val="dk1"/>
                </a:solidFill>
                <a:effectLst/>
                <a:uFillTx/>
                <a:latin typeface="Calibri"/>
              </a:rPr>
              <a:t>Odwiedź stronę internetową Wisconsin Department of Health Services pod adresem </a:t>
            </a:r>
            <a:r>
              <a:rPr lang="pl" sz="3400" b="0" u="sng" strike="noStrike">
                <a:solidFill>
                  <a:schemeClr val="dk1"/>
                </a:solidFill>
                <a:effectLst/>
                <a:uFillTx/>
                <a:latin typeface="Calibri"/>
                <a:hlinkClick r:id="rId3"/>
              </a:rPr>
              <a:t>dhs.wi.gov/medicare-help</a:t>
            </a:r>
            <a:r>
              <a:rPr lang="pl" sz="3400" b="0" u="none" strike="noStrike">
                <a:solidFill>
                  <a:schemeClr val="dk1"/>
                </a:solidFill>
                <a:effectLst/>
                <a:uFillTx/>
                <a:latin typeface="Calibri"/>
              </a:rPr>
              <a:t>. </a:t>
            </a:r>
            <a:endParaRPr lang="pl-PL" sz="3400" b="0" u="none" strike="noStrike">
              <a:solidFill>
                <a:srgbClr val="000000"/>
              </a:solidFill>
              <a:effectLst/>
              <a:uFillTx/>
              <a:latin typeface="Arial"/>
            </a:endParaRPr>
          </a:p>
        </p:txBody>
      </p:sp>
      <p:sp>
        <p:nvSpPr>
          <p:cNvPr id="567" name="PlaceHolder 1"/>
          <p:cNvSpPr>
            <a:spLocks noGrp="1"/>
          </p:cNvSpPr>
          <p:nvPr>
            <p:ph type="sldNum" idx="10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8AE787E7-BC2E-4226-BBC3-3D783D77D2B1}" type="slidenum">
              <a:rPr lang="en-US" sz="1200" b="0" u="none" strike="noStrike">
                <a:solidFill>
                  <a:schemeClr val="dk1">
                    <a:tint val="75000"/>
                  </a:schemeClr>
                </a:solidFill>
                <a:effectLst/>
                <a:uFillTx/>
                <a:latin typeface="Calibri"/>
              </a:rPr>
              <a:t>76</a:t>
            </a:fld>
            <a:endParaRPr lang="pl-PL" sz="1200" b="0" u="none" strike="noStrike">
              <a:solidFill>
                <a:srgbClr val="000000"/>
              </a:solidFill>
              <a:effectLst/>
              <a:uFillTx/>
              <a:latin typeface="Times New Roman"/>
            </a:endParaRPr>
          </a:p>
        </p:txBody>
      </p:sp>
      <p:sp>
        <p:nvSpPr>
          <p:cNvPr id="568"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ubezpieczeniem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569" name="Picture 8"/>
          <p:cNvPicPr/>
          <p:nvPr/>
        </p:nvPicPr>
        <p:blipFill>
          <a:blip r:embed="rId4"/>
          <a:stretch/>
        </p:blipFill>
        <p:spPr>
          <a:xfrm>
            <a:off x="308880" y="5879520"/>
            <a:ext cx="2328480" cy="7311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41000"/>
    </mc:Choice>
    <mc:Fallback xmlns:p15="http://schemas.microsoft.com/office/powerpoint/2012/main" xmlns="">
      <p:transition spd="slow" advTm="4100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PlaceHolder 1"/>
          <p:cNvSpPr>
            <a:spLocks noGrp="1"/>
          </p:cNvSpPr>
          <p:nvPr>
            <p:ph type="title"/>
          </p:nvPr>
        </p:nvSpPr>
        <p:spPr>
          <a:xfrm>
            <a:off x="1523880" y="851040"/>
            <a:ext cx="9143640" cy="1580760"/>
          </a:xfrm>
          <a:prstGeom prst="rect">
            <a:avLst/>
          </a:prstGeom>
          <a:noFill/>
          <a:ln w="0">
            <a:noFill/>
          </a:ln>
        </p:spPr>
        <p:txBody>
          <a:bodyPr lIns="91440" tIns="45720" rIns="91440" bIns="45720" anchor="b">
            <a:noAutofit/>
          </a:bodyPr>
          <a:lstStyle/>
          <a:p>
            <a:pPr indent="0" algn="ctr" defTabSz="914400">
              <a:lnSpc>
                <a:spcPct val="90000"/>
              </a:lnSpc>
              <a:buNone/>
            </a:pPr>
            <a:r>
              <a:rPr lang="pl" sz="6000" b="0" u="none" strike="noStrike">
                <a:solidFill>
                  <a:schemeClr val="accent1">
                    <a:lumMod val="50000"/>
                  </a:schemeClr>
                </a:solidFill>
                <a:effectLst/>
                <a:uFillTx/>
                <a:latin typeface="Arial"/>
              </a:rPr>
              <a:t>Witamy w Medicare</a:t>
            </a:r>
            <a:endParaRPr lang="pl-PL" sz="6000" b="0" u="none" strike="noStrike">
              <a:solidFill>
                <a:schemeClr val="dk1"/>
              </a:solidFill>
              <a:effectLst/>
              <a:uFillTx/>
              <a:latin typeface="Calibri"/>
            </a:endParaRPr>
          </a:p>
        </p:txBody>
      </p:sp>
      <p:sp>
        <p:nvSpPr>
          <p:cNvPr id="571" name="PlaceHolder 2"/>
          <p:cNvSpPr>
            <a:spLocks noGrp="1"/>
          </p:cNvSpPr>
          <p:nvPr>
            <p:ph type="subTitle"/>
          </p:nvPr>
        </p:nvSpPr>
        <p:spPr>
          <a:xfrm>
            <a:off x="2327400" y="2594520"/>
            <a:ext cx="7536960" cy="996120"/>
          </a:xfrm>
          <a:prstGeom prst="rect">
            <a:avLst/>
          </a:prstGeom>
          <a:noFill/>
          <a:ln w="0">
            <a:noFill/>
          </a:ln>
        </p:spPr>
        <p:txBody>
          <a:bodyPr lIns="91440" tIns="45720" rIns="91440" bIns="45720" anchor="t">
            <a:normAutofit fontScale="85000" lnSpcReduction="9999"/>
          </a:bodyPr>
          <a:lstStyle/>
          <a:p>
            <a:pPr indent="0" algn="ctr" defTabSz="914400">
              <a:lnSpc>
                <a:spcPct val="90000"/>
              </a:lnSpc>
              <a:spcBef>
                <a:spcPts val="1001"/>
              </a:spcBef>
              <a:buNone/>
              <a:tabLst>
                <a:tab pos="0" algn="l"/>
              </a:tabLst>
            </a:pPr>
            <a:r>
              <a:rPr lang="pl" sz="2800" b="0" u="none" strike="noStrike">
                <a:solidFill>
                  <a:srgbClr val="FF0000"/>
                </a:solidFill>
                <a:effectLst/>
                <a:uFillTx/>
                <a:latin typeface="Arial"/>
              </a:rPr>
              <a:t> </a:t>
            </a:r>
            <a:r>
              <a:rPr lang="pl" sz="3200" b="0" u="none" strike="noStrike">
                <a:solidFill>
                  <a:schemeClr val="dk1"/>
                </a:solidFill>
                <a:effectLst/>
                <a:uFillTx/>
                <a:latin typeface="Arial"/>
              </a:rPr>
              <a:t>Seria edukacyjna dla osób z ubezpieczeniem Medicare w stanie Wisconsin</a:t>
            </a:r>
            <a:endParaRPr lang="pl-PL" sz="3200" b="0" u="none" strike="noStrike">
              <a:solidFill>
                <a:srgbClr val="000000"/>
              </a:solidFill>
              <a:effectLst/>
              <a:uFillTx/>
              <a:latin typeface="Arial"/>
            </a:endParaRPr>
          </a:p>
          <a:p>
            <a:pPr indent="0" algn="ctr" defTabSz="914400">
              <a:lnSpc>
                <a:spcPct val="90000"/>
              </a:lnSpc>
              <a:spcBef>
                <a:spcPts val="1001"/>
              </a:spcBef>
              <a:buNone/>
              <a:tabLst>
                <a:tab pos="0" algn="l"/>
              </a:tabLst>
            </a:pPr>
            <a:endParaRPr lang="pl-PL" sz="2800" b="0" u="none" strike="noStrike">
              <a:solidFill>
                <a:srgbClr val="000000"/>
              </a:solidFill>
              <a:effectLst/>
              <a:uFillTx/>
              <a:latin typeface="Arial"/>
            </a:endParaRPr>
          </a:p>
        </p:txBody>
      </p:sp>
      <p:sp>
        <p:nvSpPr>
          <p:cNvPr id="572" name="TextBox 3"/>
          <p:cNvSpPr/>
          <p:nvPr/>
        </p:nvSpPr>
        <p:spPr>
          <a:xfrm>
            <a:off x="0" y="0"/>
            <a:ext cx="12191760" cy="11221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573" name="TextBox 5"/>
          <p:cNvSpPr/>
          <p:nvPr/>
        </p:nvSpPr>
        <p:spPr>
          <a:xfrm>
            <a:off x="0" y="6239880"/>
            <a:ext cx="12191760" cy="369000"/>
          </a:xfrm>
          <a:prstGeom prst="rect">
            <a:avLst/>
          </a:prstGeom>
          <a:solidFill>
            <a:schemeClr val="accent1">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endParaRPr lang="en-US" sz="1800" b="0" u="none" strike="noStrike">
              <a:solidFill>
                <a:schemeClr val="dk1"/>
              </a:solidFill>
              <a:effectLst/>
              <a:uFillTx/>
              <a:latin typeface="Calibri"/>
            </a:endParaRPr>
          </a:p>
        </p:txBody>
      </p:sp>
      <p:sp>
        <p:nvSpPr>
          <p:cNvPr id="574" name="TextBox 6"/>
          <p:cNvSpPr/>
          <p:nvPr/>
        </p:nvSpPr>
        <p:spPr>
          <a:xfrm>
            <a:off x="0" y="6536880"/>
            <a:ext cx="12191760" cy="369000"/>
          </a:xfrm>
          <a:prstGeom prst="rect">
            <a:avLst/>
          </a:prstGeom>
          <a:solidFill>
            <a:srgbClr val="00817E"/>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endParaRPr lang="en-US" sz="1800" b="0" u="none" strike="noStrike">
              <a:solidFill>
                <a:schemeClr val="lt1"/>
              </a:solidFill>
              <a:effectLst/>
              <a:uFillTx/>
              <a:latin typeface="Calibri"/>
            </a:endParaRPr>
          </a:p>
        </p:txBody>
      </p:sp>
      <p:pic>
        <p:nvPicPr>
          <p:cNvPr id="575" name="Picture 8"/>
          <p:cNvPicPr/>
          <p:nvPr/>
        </p:nvPicPr>
        <p:blipFill>
          <a:blip r:embed="rId3"/>
          <a:stretch/>
        </p:blipFill>
        <p:spPr>
          <a:xfrm>
            <a:off x="3977640" y="4250160"/>
            <a:ext cx="4236120" cy="13302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6000"/>
    </mc:Choice>
    <mc:Fallback xmlns:p15="http://schemas.microsoft.com/office/powerpoint/2012/main" xmlns="">
      <p:transition spd="slow" advTm="5600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lstStyle/>
          <a:p>
            <a:pPr indent="0" algn="ctr" defTabSz="914400">
              <a:lnSpc>
                <a:spcPct val="90000"/>
              </a:lnSpc>
              <a:buNone/>
            </a:pPr>
            <a:r>
              <a:rPr lang="pl" sz="4400" b="0" u="none" strike="noStrike">
                <a:solidFill>
                  <a:schemeClr val="dk1"/>
                </a:solidFill>
                <a:effectLst/>
                <a:uFillTx/>
                <a:latin typeface="Calibri Light"/>
              </a:rPr>
              <a:t>Zastrzeżenie dotyczące finansowania z dotacji</a:t>
            </a:r>
            <a:endParaRPr lang="pl-PL" sz="4400" b="0" u="none" strike="noStrike">
              <a:solidFill>
                <a:schemeClr val="dk1"/>
              </a:solidFill>
              <a:effectLst/>
              <a:uFillTx/>
              <a:latin typeface="Calibri"/>
            </a:endParaRPr>
          </a:p>
        </p:txBody>
      </p:sp>
      <p:sp>
        <p:nvSpPr>
          <p:cNvPr id="577" name="Content Placeholder 2"/>
          <p:cNvSpPr/>
          <p:nvPr/>
        </p:nvSpPr>
        <p:spPr>
          <a:xfrm>
            <a:off x="1952280" y="2345400"/>
            <a:ext cx="8286840" cy="3355920"/>
          </a:xfrm>
          <a:prstGeom prst="roundRect">
            <a:avLst>
              <a:gd name="adj" fmla="val 16667"/>
            </a:avLst>
          </a:prstGeom>
          <a:solidFill>
            <a:schemeClr val="accent1">
              <a:lumMod val="50000"/>
            </a:schemeClr>
          </a:solidFill>
          <a:ln>
            <a:solidFill>
              <a:srgbClr val="325490"/>
            </a:solidFill>
          </a:ln>
        </p:spPr>
        <p:style>
          <a:lnRef idx="2">
            <a:schemeClr val="accent1">
              <a:shade val="50000"/>
            </a:schemeClr>
          </a:lnRef>
          <a:fillRef idx="1">
            <a:schemeClr val="accent1"/>
          </a:fillRef>
          <a:effectRef idx="0">
            <a:schemeClr val="accent1"/>
          </a:effectRef>
          <a:fontRef idx="minor"/>
        </p:style>
        <p:txBody>
          <a:bodyPr anchor="ctr">
            <a:normAutofit lnSpcReduction="10000"/>
          </a:bodyPr>
          <a:lstStyle/>
          <a:p>
            <a:pPr algn="just" defTabSz="914400">
              <a:lnSpc>
                <a:spcPct val="90000"/>
              </a:lnSpc>
              <a:spcBef>
                <a:spcPts val="1001"/>
              </a:spcBef>
              <a:tabLst>
                <a:tab pos="0" algn="l"/>
              </a:tabLst>
            </a:pPr>
            <a:r>
              <a:rPr lang="pl" sz="2400" b="0" u="none" strike="noStrike">
                <a:solidFill>
                  <a:schemeClr val="lt1"/>
                </a:solidFill>
                <a:effectLst/>
                <a:uFillTx/>
                <a:latin typeface="Arial"/>
              </a:rPr>
              <a:t>Ten projekt jest wspierany przez Wisconsin Department of Health Services pomocą finansową, w całości lub w części, numer grantu 90SAPG0091, U.S. Administration for Community Living, Department of Health and Human Services, Washington, D.C. 20201. Grantobiorcy realizujący projekty sponsorowane przez rząd są zachęcani do swobodnego wyrażania swoich ustaleń i wniosków. Punkty widzenia lub opinie niekoniecznie odzwierciedlają oficjalną politykę ACL.</a:t>
            </a:r>
            <a:endParaRPr lang="pl-PL" sz="2400" b="0" u="none" strike="noStrike">
              <a:solidFill>
                <a:srgbClr val="FFFFFF"/>
              </a:solidFill>
              <a:effectLst/>
              <a:uFillTx/>
              <a:latin typeface="Arial"/>
            </a:endParaRPr>
          </a:p>
        </p:txBody>
      </p:sp>
      <p:sp>
        <p:nvSpPr>
          <p:cNvPr id="578" name="PlaceHolder 2"/>
          <p:cNvSpPr>
            <a:spLocks noGrp="1"/>
          </p:cNvSpPr>
          <p:nvPr>
            <p:ph type="sldNum" idx="10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159C408-43CA-44F1-9BFB-B797C0567652}" type="slidenum">
              <a:rPr lang="en-US" sz="1200" b="0" u="none" strike="noStrike">
                <a:solidFill>
                  <a:schemeClr val="dk1">
                    <a:tint val="75000"/>
                  </a:schemeClr>
                </a:solidFill>
                <a:effectLst/>
                <a:uFillTx/>
                <a:latin typeface="Calibri"/>
              </a:rPr>
              <a:t>78</a:t>
            </a:fld>
            <a:endParaRPr lang="pl-PL" sz="120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p15="http://schemas.microsoft.com/office/powerpoint/2012/main" xmlns="">
      <p:transition spd="slow" advTm="1000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Rectangle 1"/>
          <p:cNvSpPr/>
          <p:nvPr/>
        </p:nvSpPr>
        <p:spPr>
          <a:xfrm>
            <a:off x="1967039" y="5248800"/>
            <a:ext cx="6823875" cy="1107720"/>
          </a:xfrm>
          <a:prstGeom prst="rect">
            <a:avLst/>
          </a:prstGeom>
          <a:solidFill>
            <a:schemeClr val="accent4">
              <a:lumMod val="20000"/>
              <a:lumOff val="80000"/>
            </a:schemeClr>
          </a:solidFill>
          <a:ln w="38100">
            <a:solidFill>
              <a:srgbClr val="FFC000">
                <a:lumMod val="60000"/>
                <a:lumOff val="40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en-US" sz="1800" b="0" u="none" strike="noStrike">
              <a:solidFill>
                <a:schemeClr val="lt1"/>
              </a:solidFill>
              <a:effectLst/>
              <a:uFillTx/>
              <a:latin typeface="Calibri"/>
            </a:endParaRPr>
          </a:p>
        </p:txBody>
      </p:sp>
      <p:sp>
        <p:nvSpPr>
          <p:cNvPr id="580"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Zarys prezentacji</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81" name="Subtitle 2"/>
          <p:cNvSpPr/>
          <p:nvPr/>
        </p:nvSpPr>
        <p:spPr>
          <a:xfrm>
            <a:off x="2073240" y="1766160"/>
            <a:ext cx="7285320" cy="470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lnSpcReduction="9999"/>
          </a:bodyPr>
          <a:lstStyle/>
          <a:p>
            <a:pPr defTabSz="914400">
              <a:lnSpc>
                <a:spcPct val="90000"/>
              </a:lnSpc>
              <a:spcBef>
                <a:spcPts val="1001"/>
              </a:spcBef>
              <a:spcAft>
                <a:spcPts val="601"/>
              </a:spcAft>
              <a:tabLst>
                <a:tab pos="0" algn="l"/>
              </a:tabLst>
            </a:pPr>
            <a:r>
              <a:rPr lang="pl" sz="2600" b="1" u="none" strike="noStrike" dirty="0">
                <a:solidFill>
                  <a:schemeClr val="dk1"/>
                </a:solidFill>
                <a:effectLst/>
                <a:uFillTx/>
                <a:latin typeface="Calibri"/>
              </a:rPr>
              <a:t>Część 1: </a:t>
            </a:r>
            <a:r>
              <a:rPr lang="en-US" sz="2600" b="1" u="none" strike="noStrike" dirty="0">
                <a:solidFill>
                  <a:schemeClr val="dk1"/>
                </a:solidFill>
                <a:effectLst/>
                <a:uFillTx/>
                <a:latin typeface="Calibri"/>
              </a:rPr>
              <a:t> </a:t>
            </a:r>
            <a:r>
              <a:rPr lang="pl" sz="2600" b="0" u="none" strike="noStrike" dirty="0">
                <a:solidFill>
                  <a:schemeClr val="dk1"/>
                </a:solidFill>
                <a:effectLst/>
                <a:uFillTx/>
                <a:latin typeface="Calibri"/>
              </a:rPr>
              <a:t>Rejestracja w Medicare </a:t>
            </a:r>
            <a:endParaRPr lang="pl-PL" sz="2600" b="0" u="none" strike="noStrike" dirty="0">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dirty="0">
                <a:solidFill>
                  <a:schemeClr val="dk1"/>
                </a:solidFill>
                <a:effectLst/>
                <a:uFillTx/>
                <a:latin typeface="Calibri"/>
              </a:rPr>
              <a:t>Część 2:</a:t>
            </a:r>
            <a:r>
              <a:rPr lang="en-US" sz="2600" b="0" u="none" strike="noStrike" dirty="0">
                <a:solidFill>
                  <a:schemeClr val="dk1"/>
                </a:solidFill>
                <a:effectLst/>
                <a:uFillTx/>
                <a:latin typeface="Calibri"/>
              </a:rPr>
              <a:t> </a:t>
            </a:r>
            <a:r>
              <a:rPr lang="pl" sz="2600" b="0" u="none" strike="noStrike" dirty="0">
                <a:solidFill>
                  <a:schemeClr val="dk1"/>
                </a:solidFill>
                <a:effectLst/>
                <a:uFillTx/>
                <a:latin typeface="Calibri"/>
              </a:rPr>
              <a:t>Podstawy Medicare; Część A; Część B</a:t>
            </a:r>
            <a:endParaRPr lang="pl-PL" sz="2600" b="0" u="none" strike="noStrike" dirty="0">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dirty="0">
                <a:solidFill>
                  <a:schemeClr val="dk1"/>
                </a:solidFill>
                <a:effectLst/>
                <a:uFillTx/>
                <a:latin typeface="Calibri"/>
              </a:rPr>
              <a:t>Część 3: </a:t>
            </a:r>
            <a:r>
              <a:rPr lang="pl" sz="2600" b="0" u="none" strike="noStrike" dirty="0">
                <a:solidFill>
                  <a:schemeClr val="dk1"/>
                </a:solidFill>
                <a:effectLst/>
                <a:uFillTx/>
                <a:latin typeface="Calibri"/>
              </a:rPr>
              <a:t>Wybór ubezpieczenia; Original Medicare; 		Ubezpieczenie Medigap</a:t>
            </a:r>
            <a:endParaRPr lang="pl-PL" sz="2600" b="0" u="none" strike="noStrike" dirty="0">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dirty="0">
                <a:solidFill>
                  <a:schemeClr val="dk1"/>
                </a:solidFill>
                <a:effectLst/>
                <a:uFillTx/>
                <a:latin typeface="Calibri"/>
              </a:rPr>
              <a:t>Część 4: </a:t>
            </a:r>
            <a:r>
              <a:rPr lang="pl" sz="2600" b="0" u="none" strike="noStrike" dirty="0">
                <a:solidFill>
                  <a:schemeClr val="dk1"/>
                </a:solidFill>
                <a:effectLst/>
                <a:uFillTx/>
                <a:latin typeface="Calibri"/>
              </a:rPr>
              <a:t>Plany Medicare Advantage (Część C); </a:t>
            </a:r>
            <a:br>
              <a:rPr sz="2600" dirty="0"/>
            </a:br>
            <a:r>
              <a:rPr lang="pl" sz="2600" b="0" u="none" strike="noStrike" dirty="0">
                <a:solidFill>
                  <a:schemeClr val="dk1"/>
                </a:solidFill>
                <a:effectLst/>
                <a:uFillTx/>
                <a:latin typeface="Calibri"/>
              </a:rPr>
              <a:t>	Inne rodzaje zakresów ubezpieczeń </a:t>
            </a:r>
            <a:endParaRPr lang="pl-PL" sz="2600" b="0" u="none" strike="noStrike" dirty="0">
              <a:solidFill>
                <a:srgbClr val="000000"/>
              </a:solidFill>
              <a:effectLst/>
              <a:uFillTx/>
              <a:latin typeface="Arial"/>
            </a:endParaRPr>
          </a:p>
          <a:p>
            <a:pPr defTabSz="914400">
              <a:lnSpc>
                <a:spcPct val="90000"/>
              </a:lnSpc>
              <a:spcBef>
                <a:spcPts val="1001"/>
              </a:spcBef>
              <a:spcAft>
                <a:spcPts val="601"/>
              </a:spcAft>
              <a:tabLst>
                <a:tab pos="0" algn="l"/>
              </a:tabLst>
            </a:pPr>
            <a:r>
              <a:rPr lang="pl" sz="2600" b="1" u="none" strike="noStrike" dirty="0">
                <a:solidFill>
                  <a:schemeClr val="dk1"/>
                </a:solidFill>
                <a:effectLst/>
                <a:uFillTx/>
                <a:latin typeface="Calibri"/>
              </a:rPr>
              <a:t>Część 5: </a:t>
            </a:r>
            <a:r>
              <a:rPr lang="en-US" sz="2600" b="1" u="none" strike="noStrike" dirty="0">
                <a:solidFill>
                  <a:schemeClr val="dk1"/>
                </a:solidFill>
                <a:effectLst/>
                <a:uFillTx/>
                <a:latin typeface="Calibri"/>
              </a:rPr>
              <a:t> </a:t>
            </a:r>
            <a:r>
              <a:rPr lang="pl" sz="2600" b="0" u="none" strike="noStrike" dirty="0">
                <a:solidFill>
                  <a:schemeClr val="dk1"/>
                </a:solidFill>
                <a:effectLst/>
                <a:uFillTx/>
                <a:latin typeface="Calibri"/>
              </a:rPr>
              <a:t>Medicare Część D; SeniorCare; </a:t>
            </a:r>
            <a:br>
              <a:rPr sz="2600" dirty="0"/>
            </a:br>
            <a:r>
              <a:rPr lang="pl" sz="2600" b="0" u="none" strike="noStrike" dirty="0">
                <a:solidFill>
                  <a:schemeClr val="dk1"/>
                </a:solidFill>
                <a:effectLst/>
                <a:uFillTx/>
                <a:latin typeface="Calibri"/>
              </a:rPr>
              <a:t>	Coroczny Okres rejestracji otwartej</a:t>
            </a:r>
            <a:endParaRPr lang="pl-PL" sz="2600" b="0" u="none" strike="noStrike" dirty="0">
              <a:solidFill>
                <a:srgbClr val="000000"/>
              </a:solidFill>
              <a:effectLst/>
              <a:uFillTx/>
              <a:latin typeface="Arial"/>
            </a:endParaRPr>
          </a:p>
          <a:p>
            <a:pPr defTabSz="914400">
              <a:lnSpc>
                <a:spcPct val="90000"/>
              </a:lnSpc>
              <a:spcBef>
                <a:spcPts val="1001"/>
              </a:spcBef>
              <a:tabLst>
                <a:tab pos="0" algn="l"/>
              </a:tabLst>
            </a:pPr>
            <a:r>
              <a:rPr lang="pl" sz="2600" b="1" u="none" strike="noStrike" dirty="0">
                <a:solidFill>
                  <a:schemeClr val="dk1"/>
                </a:solidFill>
                <a:effectLst/>
                <a:uFillTx/>
                <a:latin typeface="Calibri"/>
              </a:rPr>
              <a:t>Część 6: Pomoc dla osób o ograniczonych dochodach; 	Chroń się i zapobiegaj oszustwom; </a:t>
            </a:r>
            <a:br>
              <a:rPr sz="2600" dirty="0"/>
            </a:br>
            <a:r>
              <a:rPr lang="pl" sz="2600" b="1" u="none" strike="noStrike" dirty="0">
                <a:solidFill>
                  <a:schemeClr val="dk1"/>
                </a:solidFill>
                <a:effectLst/>
                <a:uFillTx/>
                <a:latin typeface="Calibri"/>
              </a:rPr>
              <a:t>	Przegląd i zasoby</a:t>
            </a:r>
            <a:endParaRPr lang="pl-PL" sz="2600" b="0" u="none" strike="noStrike" dirty="0">
              <a:solidFill>
                <a:srgbClr val="000000"/>
              </a:solidFill>
              <a:effectLst/>
              <a:uFillTx/>
              <a:latin typeface="Arial"/>
            </a:endParaRPr>
          </a:p>
          <a:p>
            <a:pPr defTabSz="914400">
              <a:lnSpc>
                <a:spcPct val="90000"/>
              </a:lnSpc>
              <a:spcBef>
                <a:spcPts val="1001"/>
              </a:spcBef>
              <a:tabLst>
                <a:tab pos="0" algn="l"/>
              </a:tabLst>
            </a:pPr>
            <a:endParaRPr lang="pl-PL" sz="2800" b="0" u="none" strike="noStrike" dirty="0">
              <a:solidFill>
                <a:srgbClr val="000000"/>
              </a:solidFill>
              <a:effectLst/>
              <a:uFillTx/>
              <a:latin typeface="Arial"/>
            </a:endParaRPr>
          </a:p>
        </p:txBody>
      </p:sp>
      <p:sp>
        <p:nvSpPr>
          <p:cNvPr id="582" name="TextBox 8"/>
          <p:cNvSpPr/>
          <p:nvPr/>
        </p:nvSpPr>
        <p:spPr>
          <a:xfrm>
            <a:off x="8939520" y="5196600"/>
            <a:ext cx="2742840" cy="876960"/>
          </a:xfrm>
          <a:prstGeom prst="rect">
            <a:avLst/>
          </a:prstGeom>
          <a:solidFill>
            <a:schemeClr val="accent1">
              <a:lumMod val="20000"/>
              <a:lumOff val="80000"/>
            </a:schemeClr>
          </a:solidFill>
          <a:ln w="0">
            <a:solidFill>
              <a:srgbClr val="4472C4">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700" b="0" u="none" strike="noStrike">
                <a:solidFill>
                  <a:schemeClr val="dk1"/>
                </a:solidFill>
                <a:effectLst/>
                <a:uFillTx/>
                <a:latin typeface="Calibri"/>
              </a:rPr>
              <a:t>Więcej szczegółowych informacji można znaleźć w </a:t>
            </a:r>
            <a:r>
              <a:rPr lang="pl" sz="1700" b="0" u="sng" strike="noStrike">
                <a:solidFill>
                  <a:schemeClr val="dk1"/>
                </a:solidFill>
                <a:effectLst/>
                <a:uFillTx/>
                <a:latin typeface="Calibri"/>
                <a:hlinkClick r:id="rId3"/>
              </a:rPr>
              <a:t>Podręczniku Medicare &amp; You</a:t>
            </a:r>
            <a:r>
              <a:rPr lang="pl" sz="1700" b="0" u="none" strike="noStrike">
                <a:solidFill>
                  <a:schemeClr val="dk1"/>
                </a:solidFill>
                <a:effectLst/>
                <a:uFillTx/>
                <a:latin typeface="Calibri"/>
              </a:rPr>
              <a:t>.</a:t>
            </a:r>
            <a:endParaRPr lang="pl-PL" sz="1700" b="0" u="none" strike="noStrike">
              <a:solidFill>
                <a:srgbClr val="000000"/>
              </a:solidFill>
              <a:effectLst/>
              <a:uFillTx/>
              <a:latin typeface="Arial"/>
            </a:endParaRPr>
          </a:p>
        </p:txBody>
      </p:sp>
      <p:sp>
        <p:nvSpPr>
          <p:cNvPr id="583" name="PlaceHolder 1"/>
          <p:cNvSpPr>
            <a:spLocks noGrp="1"/>
          </p:cNvSpPr>
          <p:nvPr>
            <p:ph type="sldNum" idx="10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AF47091-A322-461D-89F6-C4D5DC1AA48B}" type="slidenum">
              <a:rPr lang="en-US" sz="1200" b="0" u="none" strike="noStrike">
                <a:solidFill>
                  <a:schemeClr val="dk1">
                    <a:tint val="75000"/>
                  </a:schemeClr>
                </a:solidFill>
                <a:effectLst/>
                <a:uFillTx/>
                <a:latin typeface="Calibri"/>
              </a:rPr>
              <a:t>79</a:t>
            </a:fld>
            <a:endParaRPr lang="pl-PL" sz="1200" b="0" u="none" strike="noStrike">
              <a:solidFill>
                <a:srgbClr val="000000"/>
              </a:solidFill>
              <a:effectLst/>
              <a:uFillTx/>
              <a:latin typeface="Times New Roman"/>
            </a:endParaRPr>
          </a:p>
        </p:txBody>
      </p:sp>
      <p:pic>
        <p:nvPicPr>
          <p:cNvPr id="3" name="Picture 2" descr="A close-up of a poster&#10;&#10;AI-generated content may be incorrect.">
            <a:extLst>
              <a:ext uri="{FF2B5EF4-FFF2-40B4-BE49-F238E27FC236}">
                <a16:creationId xmlns:a16="http://schemas.microsoft.com/office/drawing/2014/main" id="{A8DA94A3-0F35-B680-EC36-E1A4502048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878" y="1429967"/>
            <a:ext cx="2836124" cy="3673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p15="http://schemas.microsoft.com/office/powerpoint/2012/main" xmlns="">
      <p:transition spd="slow" advTm="4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rc_mi" descr="Image result for free images check mark">
            <a:hlinkClick r:id="rId3"/>
          </p:cNvPr>
          <p:cNvPicPr/>
          <p:nvPr/>
        </p:nvPicPr>
        <p:blipFill>
          <a:blip r:embed="rId4"/>
          <a:stretch/>
        </p:blipFill>
        <p:spPr>
          <a:xfrm>
            <a:off x="453600" y="2093400"/>
            <a:ext cx="1417680" cy="1360440"/>
          </a:xfrm>
          <a:prstGeom prst="rect">
            <a:avLst/>
          </a:prstGeom>
          <a:noFill/>
          <a:ln w="0">
            <a:noFill/>
          </a:ln>
        </p:spPr>
      </p:pic>
      <p:sp>
        <p:nvSpPr>
          <p:cNvPr id="97" name="PlaceHolder 1"/>
          <p:cNvSpPr>
            <a:spLocks noGrp="1"/>
          </p:cNvSpPr>
          <p:nvPr>
            <p:ph type="title"/>
          </p:nvPr>
        </p:nvSpPr>
        <p:spPr>
          <a:xfrm>
            <a:off x="674280" y="1108080"/>
            <a:ext cx="9143640" cy="785520"/>
          </a:xfrm>
          <a:prstGeom prst="rect">
            <a:avLst/>
          </a:prstGeom>
          <a:noFill/>
          <a:ln w="0">
            <a:noFill/>
          </a:ln>
        </p:spPr>
        <p:txBody>
          <a:bodyPr lIns="91440" tIns="45720" rIns="91440" bIns="45720" anchor="b">
            <a:normAutofit/>
          </a:bodyPr>
          <a:lstStyle/>
          <a:p>
            <a:pPr indent="0" algn="ctr" defTabSz="914400">
              <a:lnSpc>
                <a:spcPct val="90000"/>
              </a:lnSpc>
              <a:buNone/>
            </a:pPr>
            <a:r>
              <a:rPr lang="pl" sz="3200" b="1" u="none" strike="noStrike">
                <a:solidFill>
                  <a:schemeClr val="dk1"/>
                </a:solidFill>
                <a:effectLst/>
                <a:uFillTx/>
                <a:latin typeface="Arial"/>
              </a:rPr>
              <a:t>Tak więc, jeśli pracujesz i skończysz 65 lat:</a:t>
            </a:r>
            <a:endParaRPr lang="pl-PL" sz="3200" b="0" u="none" strike="noStrike">
              <a:solidFill>
                <a:schemeClr val="dk1"/>
              </a:solidFill>
              <a:effectLst/>
              <a:uFillTx/>
              <a:latin typeface="Calibri"/>
            </a:endParaRPr>
          </a:p>
        </p:txBody>
      </p:sp>
      <p:sp>
        <p:nvSpPr>
          <p:cNvPr id="98" name="PlaceHolder 2"/>
          <p:cNvSpPr>
            <a:spLocks noGrp="1"/>
          </p:cNvSpPr>
          <p:nvPr>
            <p:ph type="subTitle"/>
          </p:nvPr>
        </p:nvSpPr>
        <p:spPr>
          <a:xfrm>
            <a:off x="2198880" y="2041920"/>
            <a:ext cx="9408600" cy="3923640"/>
          </a:xfrm>
          <a:prstGeom prst="rect">
            <a:avLst/>
          </a:prstGeom>
          <a:noFill/>
          <a:ln w="0">
            <a:noFill/>
          </a:ln>
        </p:spPr>
        <p:txBody>
          <a:bodyPr lIns="91440" tIns="45720" rIns="91440" bIns="45720" anchor="t">
            <a:normAutofit/>
          </a:bodyPr>
          <a:lstStyle/>
          <a:p>
            <a:pPr marL="343080" indent="-343080" defTabSz="914400">
              <a:lnSpc>
                <a:spcPct val="90000"/>
              </a:lnSpc>
              <a:spcBef>
                <a:spcPts val="799"/>
              </a:spcBef>
              <a:buClr>
                <a:srgbClr val="000000"/>
              </a:buClr>
              <a:buFont typeface="Arial"/>
              <a:buChar char="•"/>
            </a:pPr>
            <a:r>
              <a:rPr lang="pl" sz="2400" b="0" u="none" strike="noStrike">
                <a:solidFill>
                  <a:schemeClr val="dk1"/>
                </a:solidFill>
                <a:effectLst/>
                <a:uFillTx/>
                <a:latin typeface="Calibri"/>
              </a:rPr>
              <a:t>Skontaktuj się z działem kadr.</a:t>
            </a:r>
            <a:endParaRPr lang="pl-PL" sz="2400" b="0" u="none" strike="noStrike">
              <a:solidFill>
                <a:srgbClr val="000000"/>
              </a:solidFill>
              <a:effectLst/>
              <a:uFillTx/>
              <a:latin typeface="Arial"/>
            </a:endParaRPr>
          </a:p>
          <a:p>
            <a:pPr marL="343080" indent="-343080" defTabSz="914400">
              <a:lnSpc>
                <a:spcPct val="90000"/>
              </a:lnSpc>
              <a:spcBef>
                <a:spcPts val="799"/>
              </a:spcBef>
              <a:buClr>
                <a:srgbClr val="000000"/>
              </a:buClr>
              <a:buFont typeface="Arial"/>
              <a:buChar char="•"/>
            </a:pPr>
            <a:r>
              <a:rPr lang="pl" sz="2400" b="0" u="none" strike="noStrike">
                <a:solidFill>
                  <a:schemeClr val="dk1"/>
                </a:solidFill>
                <a:effectLst/>
                <a:uFillTx/>
                <a:latin typeface="Calibri"/>
              </a:rPr>
              <a:t>Sprawdź swój plan ubezpieczenia zdrowotnego.</a:t>
            </a:r>
            <a:endParaRPr lang="pl-PL" sz="2400" b="0" u="none" strike="noStrike">
              <a:solidFill>
                <a:srgbClr val="000000"/>
              </a:solidFill>
              <a:effectLst/>
              <a:uFillTx/>
              <a:latin typeface="Arial"/>
            </a:endParaRPr>
          </a:p>
          <a:p>
            <a:pPr marL="343080" indent="-343080" defTabSz="914400">
              <a:lnSpc>
                <a:spcPct val="90000"/>
              </a:lnSpc>
              <a:spcBef>
                <a:spcPts val="799"/>
              </a:spcBef>
              <a:buClr>
                <a:srgbClr val="000000"/>
              </a:buClr>
              <a:buFont typeface="Arial"/>
              <a:buChar char="•"/>
            </a:pPr>
            <a:r>
              <a:rPr lang="pl" sz="2400" b="0" u="none" strike="noStrike">
                <a:solidFill>
                  <a:schemeClr val="dk1"/>
                </a:solidFill>
                <a:effectLst/>
                <a:uFillTx/>
                <a:latin typeface="Calibri"/>
              </a:rPr>
              <a:t>Sprawdź plan ubezpieczenia zdrowotnego współmałżonka.</a:t>
            </a:r>
            <a:endParaRPr lang="pl-PL" sz="2400" b="0" u="none" strike="noStrike">
              <a:solidFill>
                <a:srgbClr val="000000"/>
              </a:solidFill>
              <a:effectLst/>
              <a:uFillTx/>
              <a:latin typeface="Arial"/>
            </a:endParaRPr>
          </a:p>
          <a:p>
            <a:pPr marL="343080" indent="-343080" defTabSz="914400">
              <a:lnSpc>
                <a:spcPct val="90000"/>
              </a:lnSpc>
              <a:spcBef>
                <a:spcPts val="799"/>
              </a:spcBef>
              <a:buClr>
                <a:srgbClr val="000000"/>
              </a:buClr>
              <a:buFont typeface="Arial"/>
              <a:buChar char="•"/>
            </a:pPr>
            <a:r>
              <a:rPr lang="pl" sz="2400" b="0" u="none" strike="noStrike">
                <a:solidFill>
                  <a:schemeClr val="dk1"/>
                </a:solidFill>
                <a:effectLst/>
                <a:uFillTx/>
                <a:latin typeface="Calibri"/>
              </a:rPr>
              <a:t>Skontaktuj się z </a:t>
            </a:r>
            <a:r>
              <a:rPr lang="pl" sz="2400" b="0" u="sng" strike="noStrike">
                <a:solidFill>
                  <a:schemeClr val="dk1"/>
                </a:solidFill>
                <a:effectLst/>
                <a:uFillTx/>
                <a:latin typeface="Calibri"/>
                <a:hlinkClick r:id="rId5"/>
              </a:rPr>
              <a:t>Social Security</a:t>
            </a:r>
            <a:r>
              <a:rPr lang="pl" sz="2400" b="0" u="none" strike="noStrike">
                <a:solidFill>
                  <a:schemeClr val="dk1"/>
                </a:solidFill>
                <a:effectLst/>
                <a:uFillTx/>
                <a:latin typeface="Calibri"/>
              </a:rPr>
              <a:t>.</a:t>
            </a:r>
            <a:endParaRPr lang="pl-PL" sz="2400" b="0" u="none" strike="noStrike">
              <a:solidFill>
                <a:srgbClr val="000000"/>
              </a:solidFill>
              <a:effectLst/>
              <a:uFillTx/>
              <a:latin typeface="Arial"/>
            </a:endParaRPr>
          </a:p>
          <a:p>
            <a:pPr indent="0" defTabSz="914400">
              <a:lnSpc>
                <a:spcPct val="90000"/>
              </a:lnSpc>
              <a:spcBef>
                <a:spcPts val="1001"/>
              </a:spcBef>
              <a:buNone/>
              <a:tabLst>
                <a:tab pos="0" algn="l"/>
              </a:tabLst>
            </a:pPr>
            <a:endParaRPr lang="pl-PL" sz="2400" b="0" u="none" strike="noStrike">
              <a:solidFill>
                <a:srgbClr val="000000"/>
              </a:solidFill>
              <a:effectLst/>
              <a:uFillTx/>
              <a:latin typeface="Arial"/>
            </a:endParaRPr>
          </a:p>
        </p:txBody>
      </p:sp>
      <p:sp>
        <p:nvSpPr>
          <p:cNvPr id="9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Rejestracja w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100" name="Rectangle 7"/>
          <p:cNvSpPr/>
          <p:nvPr/>
        </p:nvSpPr>
        <p:spPr>
          <a:xfrm>
            <a:off x="1523880" y="3913200"/>
            <a:ext cx="9143640" cy="461160"/>
          </a:xfrm>
          <a:prstGeom prst="rect">
            <a:avLst/>
          </a:prstGeom>
          <a:solidFill>
            <a:schemeClr val="accent1">
              <a:lumMod val="20000"/>
              <a:lumOff val="80000"/>
            </a:schemeClr>
          </a:solidFill>
          <a:ln w="0">
            <a:solidFill>
              <a:srgbClr val="5B9BD5">
                <a:lumMod val="50000"/>
              </a:srgbClr>
            </a:solid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2400" b="1" u="none" strike="noStrike">
                <a:solidFill>
                  <a:schemeClr val="dk1"/>
                </a:solidFill>
                <a:effectLst/>
                <a:uFillTx/>
                <a:latin typeface="Arial"/>
              </a:rPr>
              <a:t>UWAGA: Informacje o Health Savings Account (HSA)</a:t>
            </a:r>
            <a:endParaRPr lang="pl-PL" sz="2400" b="0" u="none" strike="noStrike">
              <a:solidFill>
                <a:srgbClr val="000000"/>
              </a:solidFill>
              <a:effectLst/>
              <a:uFillTx/>
              <a:latin typeface="Arial"/>
            </a:endParaRPr>
          </a:p>
        </p:txBody>
      </p:sp>
      <p:sp>
        <p:nvSpPr>
          <p:cNvPr id="101" name="Rectangle 8"/>
          <p:cNvSpPr/>
          <p:nvPr/>
        </p:nvSpPr>
        <p:spPr>
          <a:xfrm>
            <a:off x="1598760" y="4636440"/>
            <a:ext cx="9408600" cy="16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1199"/>
              </a:spcAft>
              <a:buClr>
                <a:srgbClr val="000000"/>
              </a:buClr>
              <a:buFont typeface="Arial"/>
              <a:buChar char="•"/>
            </a:pPr>
            <a:r>
              <a:rPr lang="pl" sz="2200" b="1" u="none" strike="noStrike">
                <a:solidFill>
                  <a:schemeClr val="dk1"/>
                </a:solidFill>
                <a:effectLst/>
                <a:uFillTx/>
                <a:latin typeface="Calibri"/>
              </a:rPr>
              <a:t>Przestań płacić składki na swoje konto H.S.A. 6 miesięcy przed rozpoczęciem trwania Części A, aby uniknąć kar podatkowych. </a:t>
            </a:r>
            <a:r>
              <a:rPr lang="pl" sz="2200" b="0" u="none" strike="noStrike">
                <a:solidFill>
                  <a:schemeClr val="dk1"/>
                </a:solidFill>
                <a:effectLst/>
                <a:uFillTx/>
                <a:latin typeface="Calibri"/>
              </a:rPr>
              <a:t>Jeśli twój pracodawca oferuje HSA, skontaktuj się z działem kadr przed zarejestrowaniem się do Części A lub B Medicare.</a:t>
            </a:r>
            <a:endParaRPr lang="pl-PL" sz="2200" b="0" u="none" strike="noStrike">
              <a:solidFill>
                <a:srgbClr val="000000"/>
              </a:solidFill>
              <a:effectLst/>
              <a:uFillTx/>
              <a:latin typeface="Arial"/>
            </a:endParaRPr>
          </a:p>
          <a:p>
            <a:pPr marL="343080" indent="-343080" defTabSz="914400">
              <a:lnSpc>
                <a:spcPct val="100000"/>
              </a:lnSpc>
              <a:spcAft>
                <a:spcPts val="1199"/>
              </a:spcAft>
              <a:buClr>
                <a:srgbClr val="000000"/>
              </a:buClr>
              <a:buFont typeface="Arial"/>
              <a:buChar char="•"/>
            </a:pPr>
            <a:r>
              <a:rPr lang="pl" sz="2200" b="1" u="none" strike="noStrike">
                <a:solidFill>
                  <a:schemeClr val="dk1"/>
                </a:solidFill>
                <a:effectLst/>
                <a:uFillTx/>
                <a:latin typeface="Calibri"/>
              </a:rPr>
              <a:t>Nie można zasilać konta HSA po przejściu na ubezpieczenie Medicare. </a:t>
            </a:r>
            <a:endParaRPr lang="pl-PL" sz="22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13000"/>
    </mc:Choice>
    <mc:Fallback xmlns:p15="http://schemas.microsoft.com/office/powerpoint/2012/main" xmlns="">
      <p:transition spd="slow" advTm="11300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Witamy w Medicare </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586" name="PlaceHolder 1"/>
          <p:cNvSpPr>
            <a:spLocks noGrp="1"/>
          </p:cNvSpPr>
          <p:nvPr>
            <p:ph type="ftr" idx="104"/>
          </p:nvPr>
        </p:nvSpPr>
        <p:spPr>
          <a:xfrm>
            <a:off x="4038480" y="6356520"/>
            <a:ext cx="4114440" cy="364680"/>
          </a:xfrm>
          <a:prstGeom prst="rect">
            <a:avLst/>
          </a:prstGeom>
          <a:noFill/>
          <a:ln w="0">
            <a:noFill/>
          </a:ln>
        </p:spPr>
        <p:txBody>
          <a:bodyPr lIns="90000" tIns="45000" rIns="90000" bIns="45000" anchor="t">
            <a:noAutofit/>
          </a:bodyPr>
          <a:lstStyle>
            <a:lvl1pPr indent="0" defTabSz="914400">
              <a:lnSpc>
                <a:spcPct val="100000"/>
              </a:lnSpc>
              <a:buNone/>
              <a:defRPr lang="pl" sz="1800" b="0" u="none" strike="noStrike">
                <a:solidFill>
                  <a:schemeClr val="dk1"/>
                </a:solidFill>
                <a:effectLst/>
                <a:uFillTx/>
                <a:latin typeface="Calibri"/>
              </a:defRPr>
            </a:lvl1pPr>
          </a:lstStyle>
          <a:p>
            <a:pPr indent="0" defTabSz="914400">
              <a:lnSpc>
                <a:spcPct val="100000"/>
              </a:lnSpc>
              <a:buNone/>
            </a:pPr>
            <a:r>
              <a:rPr lang="pl" sz="1800" b="0" u="none" strike="noStrike">
                <a:solidFill>
                  <a:schemeClr val="dk1"/>
                </a:solidFill>
                <a:effectLst/>
                <a:uFillTx/>
                <a:latin typeface="Calibri"/>
              </a:rPr>
              <a:t>Styczeń 2022   Prezentacja Witamy w Medicare</a:t>
            </a:r>
            <a:endParaRPr lang="pl-PL" sz="1800" b="0" u="none" strike="noStrike">
              <a:solidFill>
                <a:srgbClr val="000000"/>
              </a:solidFill>
              <a:effectLst/>
              <a:uFillTx/>
              <a:latin typeface="Times New Roman"/>
            </a:endParaRPr>
          </a:p>
        </p:txBody>
      </p:sp>
      <p:sp>
        <p:nvSpPr>
          <p:cNvPr id="587" name="PlaceHolder 2"/>
          <p:cNvSpPr>
            <a:spLocks noGrp="1"/>
          </p:cNvSpPr>
          <p:nvPr>
            <p:ph type="sldNum" idx="10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2C93BD2-5AE3-41A2-9C6D-A29B08D4256A}" type="slidenum">
              <a:rPr lang="en-US" sz="1200" b="0" u="none" strike="noStrike">
                <a:solidFill>
                  <a:schemeClr val="dk1">
                    <a:tint val="75000"/>
                  </a:schemeClr>
                </a:solidFill>
                <a:effectLst/>
                <a:uFillTx/>
                <a:latin typeface="Calibri"/>
              </a:rPr>
              <a:t>80</a:t>
            </a:fld>
            <a:endParaRPr lang="pl-PL" sz="1200" b="0" u="none" strike="noStrike">
              <a:solidFill>
                <a:srgbClr val="000000"/>
              </a:solidFill>
              <a:effectLst/>
              <a:uFillTx/>
              <a:latin typeface="Times New Roman"/>
            </a:endParaRPr>
          </a:p>
        </p:txBody>
      </p:sp>
      <p:sp>
        <p:nvSpPr>
          <p:cNvPr id="588" name="Subtitle 2"/>
          <p:cNvSpPr/>
          <p:nvPr/>
        </p:nvSpPr>
        <p:spPr>
          <a:xfrm>
            <a:off x="2914560" y="1846440"/>
            <a:ext cx="8229960" cy="141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25000" lnSpcReduction="20000"/>
          </a:bodyPr>
          <a:lstStyle/>
          <a:p>
            <a:pPr defTabSz="914400">
              <a:lnSpc>
                <a:spcPct val="90000"/>
              </a:lnSpc>
              <a:spcBef>
                <a:spcPts val="1001"/>
              </a:spcBef>
              <a:spcAft>
                <a:spcPts val="1800"/>
              </a:spcAft>
              <a:tabLst>
                <a:tab pos="0" algn="l"/>
              </a:tabLst>
            </a:pPr>
            <a:r>
              <a:rPr lang="pl" sz="21600" b="1" u="none" strike="noStrike">
                <a:solidFill>
                  <a:schemeClr val="dk1"/>
                </a:solidFill>
                <a:effectLst/>
                <a:uFillTx/>
                <a:latin typeface="Calibri"/>
              </a:rPr>
              <a:t>Część 6</a:t>
            </a:r>
            <a:endParaRPr lang="pl-PL" sz="216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Pomoc dla osób o ograniczonych dochodach</a:t>
            </a:r>
            <a:endParaRPr lang="pl-PL" sz="160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Chroń się / zapobiegaj oszustwom</a:t>
            </a:r>
            <a:endParaRPr lang="pl-PL" sz="16000" b="0" u="none" strike="noStrike">
              <a:solidFill>
                <a:srgbClr val="000000"/>
              </a:solidFill>
              <a:effectLst/>
              <a:uFillTx/>
              <a:latin typeface="Arial"/>
            </a:endParaRPr>
          </a:p>
          <a:p>
            <a:pPr marL="228600" indent="-228600" defTabSz="914400">
              <a:lnSpc>
                <a:spcPct val="90000"/>
              </a:lnSpc>
              <a:spcBef>
                <a:spcPts val="1001"/>
              </a:spcBef>
              <a:spcAft>
                <a:spcPts val="601"/>
              </a:spcAft>
              <a:buClr>
                <a:srgbClr val="000000"/>
              </a:buClr>
              <a:buFont typeface="Arial"/>
              <a:buChar char="•"/>
              <a:tabLst>
                <a:tab pos="0" algn="l"/>
              </a:tabLst>
            </a:pPr>
            <a:r>
              <a:rPr lang="pl" sz="16000" b="0" u="none" strike="noStrike">
                <a:solidFill>
                  <a:schemeClr val="dk1"/>
                </a:solidFill>
                <a:effectLst/>
                <a:uFillTx/>
                <a:latin typeface="Calibri"/>
              </a:rPr>
              <a:t>Przegląd i zasoby</a:t>
            </a:r>
            <a:endParaRPr lang="pl-PL" sz="16000" b="0" u="none" strike="noStrike">
              <a:solidFill>
                <a:srgbClr val="000000"/>
              </a:solidFill>
              <a:effectLst/>
              <a:uFillTx/>
              <a:latin typeface="Arial"/>
            </a:endParaRPr>
          </a:p>
        </p:txBody>
      </p:sp>
      <p:pic>
        <p:nvPicPr>
          <p:cNvPr id="589" name="Picture 7"/>
          <p:cNvPicPr/>
          <p:nvPr/>
        </p:nvPicPr>
        <p:blipFill>
          <a:blip r:embed="rId3"/>
          <a:stretch/>
        </p:blipFill>
        <p:spPr>
          <a:xfrm>
            <a:off x="394200" y="5483160"/>
            <a:ext cx="3015720" cy="9468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17000"/>
    </mc:Choice>
    <mc:Fallback xmlns:p15="http://schemas.microsoft.com/office/powerpoint/2012/main" xmlns="">
      <p:transition spd="slow" advTm="17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p:cNvSpPr>
          <p:nvPr>
            <p:ph type="ftr" idx="106"/>
          </p:nvPr>
        </p:nvSpPr>
        <p:spPr>
          <a:xfrm>
            <a:off x="4038480" y="6356520"/>
            <a:ext cx="4114440" cy="364680"/>
          </a:xfrm>
          <a:prstGeom prst="rect">
            <a:avLst/>
          </a:prstGeom>
          <a:noFill/>
          <a:ln w="0">
            <a:noFill/>
          </a:ln>
        </p:spPr>
        <p:txBody>
          <a:bodyPr lIns="90000" tIns="45000" rIns="90000" bIns="45000" anchor="t">
            <a:noAutofit/>
          </a:bodyPr>
          <a:lstStyle>
            <a:lvl1pPr indent="0" defTabSz="914400">
              <a:lnSpc>
                <a:spcPct val="100000"/>
              </a:lnSpc>
              <a:buNone/>
              <a:defRPr lang="pl" sz="1800" b="0" u="none" strike="noStrike">
                <a:solidFill>
                  <a:schemeClr val="dk1"/>
                </a:solidFill>
                <a:effectLst/>
                <a:uFillTx/>
                <a:latin typeface="Calibri"/>
              </a:defRPr>
            </a:lvl1pPr>
          </a:lstStyle>
          <a:p>
            <a:pPr indent="0" defTabSz="914400">
              <a:lnSpc>
                <a:spcPct val="100000"/>
              </a:lnSpc>
              <a:buNone/>
            </a:pPr>
            <a:r>
              <a:rPr lang="en-US" sz="1800" b="0" u="none" strike="noStrike" dirty="0">
                <a:solidFill>
                  <a:schemeClr val="dk1"/>
                </a:solidFill>
                <a:effectLst/>
                <a:uFillTx/>
                <a:latin typeface="Calibri"/>
              </a:rPr>
              <a:t>2025 </a:t>
            </a:r>
            <a:r>
              <a:rPr lang="pl" sz="1800" b="0" u="none" strike="noStrike" dirty="0">
                <a:solidFill>
                  <a:schemeClr val="dk1"/>
                </a:solidFill>
                <a:effectLst/>
                <a:uFillTx/>
                <a:latin typeface="Calibri"/>
              </a:rPr>
              <a:t>Prezentacja Witamy w Medicare</a:t>
            </a:r>
            <a:endParaRPr lang="pl-PL" sz="1800" b="0" u="none" strike="noStrike" dirty="0">
              <a:solidFill>
                <a:srgbClr val="000000"/>
              </a:solidFill>
              <a:effectLst/>
              <a:uFillTx/>
              <a:latin typeface="Times New Roman"/>
            </a:endParaRPr>
          </a:p>
        </p:txBody>
      </p:sp>
      <p:sp>
        <p:nvSpPr>
          <p:cNvPr id="591" name="PlaceHolder 2"/>
          <p:cNvSpPr>
            <a:spLocks noGrp="1"/>
          </p:cNvSpPr>
          <p:nvPr>
            <p:ph type="sldNum" idx="10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D7C44A5-BD6E-4208-9D04-61545E6EEE75}" type="slidenum">
              <a:rPr lang="en-US" sz="1200" b="0" u="none" strike="noStrike">
                <a:solidFill>
                  <a:schemeClr val="dk1">
                    <a:tint val="75000"/>
                  </a:schemeClr>
                </a:solidFill>
                <a:effectLst/>
                <a:uFillTx/>
                <a:latin typeface="Calibri"/>
              </a:rPr>
              <a:t>81</a:t>
            </a:fld>
            <a:endParaRPr lang="pl-PL" sz="1200" b="0" u="none" strike="noStrike">
              <a:solidFill>
                <a:srgbClr val="000000"/>
              </a:solidFill>
              <a:effectLst/>
              <a:uFillTx/>
              <a:latin typeface="Times New Roman"/>
            </a:endParaRPr>
          </a:p>
        </p:txBody>
      </p:sp>
      <p:sp>
        <p:nvSpPr>
          <p:cNvPr id="592"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Pomoc dla osób o ograniczonych dochodach</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593" name="Picture 2"/>
          <p:cNvPicPr/>
          <p:nvPr/>
        </p:nvPicPr>
        <p:blipFill>
          <a:blip r:embed="rId3"/>
          <a:stretch/>
        </p:blipFill>
        <p:spPr>
          <a:xfrm>
            <a:off x="2532960" y="1422720"/>
            <a:ext cx="7125480" cy="493380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38000"/>
    </mc:Choice>
    <mc:Fallback xmlns:p15="http://schemas.microsoft.com/office/powerpoint/2012/main" xmlns="">
      <p:transition spd="slow" advTm="38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PlaceHolder 1"/>
          <p:cNvSpPr>
            <a:spLocks noGrp="1"/>
          </p:cNvSpPr>
          <p:nvPr>
            <p:ph type="sldNum" idx="10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DB1A43E2-62B0-4B41-9C0B-A73C5AD6A3E0}" type="slidenum">
              <a:rPr lang="en-US" sz="1200" b="0" u="none" strike="noStrike">
                <a:solidFill>
                  <a:schemeClr val="dk1">
                    <a:tint val="75000"/>
                  </a:schemeClr>
                </a:solidFill>
                <a:effectLst/>
                <a:uFillTx/>
                <a:latin typeface="Calibri"/>
              </a:rPr>
              <a:t>82</a:t>
            </a:fld>
            <a:endParaRPr lang="pl-PL" sz="1200" b="0" u="none" strike="noStrike">
              <a:solidFill>
                <a:srgbClr val="000000"/>
              </a:solidFill>
              <a:effectLst/>
              <a:uFillTx/>
              <a:latin typeface="Times New Roman"/>
            </a:endParaRPr>
          </a:p>
        </p:txBody>
      </p:sp>
      <p:sp>
        <p:nvSpPr>
          <p:cNvPr id="595"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Pomoc dla osób o ograniczonych dochodach</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graphicFrame>
        <p:nvGraphicFramePr>
          <p:cNvPr id="2" name="Diagram2"/>
          <p:cNvGraphicFramePr/>
          <p:nvPr>
            <p:extLst>
              <p:ext uri="{D42A27DB-BD31-4B8C-83A1-F6EECF244321}">
                <p14:modId xmlns:p14="http://schemas.microsoft.com/office/powerpoint/2010/main" val="524864828"/>
              </p:ext>
            </p:extLst>
          </p:nvPr>
        </p:nvGraphicFramePr>
        <p:xfrm>
          <a:off x="2053080" y="1495080"/>
          <a:ext cx="9300240" cy="485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6" name="Picture 8"/>
          <p:cNvPicPr/>
          <p:nvPr/>
        </p:nvPicPr>
        <p:blipFill>
          <a:blip r:embed="rId8"/>
          <a:stretch/>
        </p:blipFill>
        <p:spPr>
          <a:xfrm>
            <a:off x="779040" y="3850920"/>
            <a:ext cx="862560" cy="687600"/>
          </a:xfrm>
          <a:prstGeom prst="rect">
            <a:avLst/>
          </a:prstGeom>
          <a:noFill/>
          <a:ln w="0">
            <a:noFill/>
          </a:ln>
        </p:spPr>
      </p:pic>
      <p:pic>
        <p:nvPicPr>
          <p:cNvPr id="597" name="Picture 9"/>
          <p:cNvPicPr/>
          <p:nvPr/>
        </p:nvPicPr>
        <p:blipFill>
          <a:blip r:embed="rId8"/>
          <a:stretch/>
        </p:blipFill>
        <p:spPr>
          <a:xfrm>
            <a:off x="756360" y="5512680"/>
            <a:ext cx="862560" cy="687600"/>
          </a:xfrm>
          <a:prstGeom prst="rect">
            <a:avLst/>
          </a:prstGeom>
          <a:noFill/>
          <a:ln w="0">
            <a:noFill/>
          </a:ln>
        </p:spPr>
      </p:pic>
      <p:pic>
        <p:nvPicPr>
          <p:cNvPr id="598" name="Picture 10"/>
          <p:cNvPicPr/>
          <p:nvPr/>
        </p:nvPicPr>
        <p:blipFill>
          <a:blip r:embed="rId9"/>
          <a:stretch/>
        </p:blipFill>
        <p:spPr>
          <a:xfrm>
            <a:off x="838080" y="2040120"/>
            <a:ext cx="803520" cy="83736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99000"/>
    </mc:Choice>
    <mc:Fallback xmlns:p15="http://schemas.microsoft.com/office/powerpoint/2012/main" xmlns="">
      <p:transition spd="slow" advTm="99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Pomoc dla osób o ograniczonych dochodach</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600" name="Rectangle 1"/>
          <p:cNvSpPr/>
          <p:nvPr/>
        </p:nvSpPr>
        <p:spPr>
          <a:xfrm>
            <a:off x="3591720" y="1215000"/>
            <a:ext cx="416628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Sprawdź, czy się kwalifikujesz</a:t>
            </a:r>
            <a:endParaRPr lang="pl-PL" sz="3200" b="0" u="none" strike="noStrike">
              <a:solidFill>
                <a:srgbClr val="000000"/>
              </a:solidFill>
              <a:effectLst/>
              <a:uFillTx/>
              <a:latin typeface="Arial"/>
            </a:endParaRPr>
          </a:p>
        </p:txBody>
      </p:sp>
      <p:sp>
        <p:nvSpPr>
          <p:cNvPr id="601" name="PlaceHolder 1"/>
          <p:cNvSpPr>
            <a:spLocks noGrp="1"/>
          </p:cNvSpPr>
          <p:nvPr>
            <p:ph type="sldNum" idx="10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22A7E09-4FF3-4BE4-9BB3-4C23DA866FB4}" type="slidenum">
              <a:rPr lang="en-US" sz="1200" b="0" u="none" strike="noStrike">
                <a:solidFill>
                  <a:schemeClr val="dk1">
                    <a:tint val="75000"/>
                  </a:schemeClr>
                </a:solidFill>
                <a:effectLst/>
                <a:uFillTx/>
                <a:latin typeface="Calibri"/>
              </a:rPr>
              <a:t>83</a:t>
            </a:fld>
            <a:endParaRPr lang="pl-PL" sz="1200" b="0" u="none" strike="noStrike">
              <a:solidFill>
                <a:srgbClr val="000000"/>
              </a:solidFill>
              <a:effectLst/>
              <a:uFillTx/>
              <a:latin typeface="Times New Roman"/>
            </a:endParaRPr>
          </a:p>
        </p:txBody>
      </p:sp>
      <p:sp>
        <p:nvSpPr>
          <p:cNvPr id="602" name="TextBox 2"/>
          <p:cNvSpPr/>
          <p:nvPr/>
        </p:nvSpPr>
        <p:spPr>
          <a:xfrm>
            <a:off x="515160" y="1901520"/>
            <a:ext cx="5336640" cy="356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800" b="1" u="none" strike="noStrike">
                <a:solidFill>
                  <a:schemeClr val="dk1"/>
                </a:solidFill>
                <a:effectLst/>
                <a:uFillTx/>
                <a:latin typeface="Calibri"/>
              </a:rPr>
              <a:t>Medicare Savings Program</a:t>
            </a:r>
            <a:endParaRPr lang="pl-PL" sz="28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Więcej informacji można znaleźć na stronie </a:t>
            </a:r>
            <a:r>
              <a:rPr lang="pl" sz="2200" b="0" u="sng" strike="noStrike">
                <a:solidFill>
                  <a:schemeClr val="dk1"/>
                </a:solidFill>
                <a:effectLst/>
                <a:uFillTx/>
                <a:latin typeface="Calibri"/>
                <a:hlinkClick r:id="rId3"/>
              </a:rPr>
              <a:t>www.dhs.wisconsin.gov/medicaid</a:t>
            </a:r>
            <a:r>
              <a:rPr lang="pl" sz="2200" b="0" u="none" strike="noStrike">
                <a:solidFill>
                  <a:schemeClr val="dk1"/>
                </a:solidFill>
                <a:effectLst/>
                <a:uFillTx/>
                <a:latin typeface="Calibri"/>
              </a:rPr>
              <a:t> lub</a:t>
            </a:r>
            <a:br>
              <a:rPr sz="2200"/>
            </a:br>
            <a:r>
              <a:rPr lang="pl" sz="2200" b="0" u="sng" strike="noStrike">
                <a:solidFill>
                  <a:schemeClr val="dk1"/>
                </a:solidFill>
                <a:effectLst/>
                <a:uFillTx/>
                <a:latin typeface="Calibri"/>
                <a:hlinkClick r:id="rId4"/>
              </a:rPr>
              <a:t>w arkuszu informacyjnym Medicare Savings Program (P-10062)</a:t>
            </a:r>
            <a:endParaRPr lang="pl-PL" sz="22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Złóż wniosek na stronie</a:t>
            </a:r>
            <a:r>
              <a:rPr lang="en-US" sz="2200" b="0" u="none" strike="noStrike">
                <a:solidFill>
                  <a:schemeClr val="dk1"/>
                </a:solidFill>
                <a:effectLst/>
                <a:uFillTx/>
                <a:latin typeface="Calibri"/>
              </a:rPr>
              <a:t> </a:t>
            </a:r>
            <a:r>
              <a:rPr lang="pl" sz="2200" b="0" u="sng" strike="noStrike">
                <a:solidFill>
                  <a:schemeClr val="dk1"/>
                </a:solidFill>
                <a:effectLst/>
                <a:uFillTx/>
                <a:latin typeface="Calibri"/>
                <a:hlinkClick r:id="rId5"/>
              </a:rPr>
              <a:t>access.wisconsin.gov</a:t>
            </a:r>
            <a:endParaRPr lang="pl-PL" sz="22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Uzyskaj pomoc lub złóż wniosek w </a:t>
            </a:r>
            <a:r>
              <a:rPr lang="pl" sz="2200" b="0" u="sng" strike="noStrike">
                <a:solidFill>
                  <a:schemeClr val="dk1"/>
                </a:solidFill>
                <a:effectLst/>
                <a:uFillTx/>
                <a:latin typeface="Calibri"/>
                <a:hlinkClick r:id="rId6"/>
              </a:rPr>
              <a:t>lokalnym biurze Medicaid </a:t>
            </a:r>
            <a:endParaRPr lang="pl-PL" sz="2200" b="0" u="none" strike="noStrike">
              <a:solidFill>
                <a:srgbClr val="000000"/>
              </a:solidFill>
              <a:effectLst/>
              <a:uFillTx/>
              <a:latin typeface="Arial"/>
            </a:endParaRPr>
          </a:p>
        </p:txBody>
      </p:sp>
      <p:sp>
        <p:nvSpPr>
          <p:cNvPr id="603" name="TextBox 8"/>
          <p:cNvSpPr/>
          <p:nvPr/>
        </p:nvSpPr>
        <p:spPr>
          <a:xfrm>
            <a:off x="814320" y="5548680"/>
            <a:ext cx="4561560" cy="1327680"/>
          </a:xfrm>
          <a:prstGeom prst="roundRect">
            <a:avLst>
              <a:gd name="adj" fmla="val 16667"/>
            </a:avLst>
          </a:prstGeom>
          <a:solidFill>
            <a:schemeClr val="tx2"/>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t">
            <a:spAutoFit/>
          </a:bodyPr>
          <a:lstStyle/>
          <a:p>
            <a:pPr algn="ctr" defTabSz="914400">
              <a:lnSpc>
                <a:spcPct val="100000"/>
              </a:lnSpc>
            </a:pPr>
            <a:r>
              <a:rPr lang="pl" sz="2400" b="0" u="none" strike="noStrike">
                <a:solidFill>
                  <a:schemeClr val="lt1"/>
                </a:solidFill>
                <a:effectLst/>
                <a:uFillTx/>
                <a:latin typeface="Calibri"/>
              </a:rPr>
              <a:t>Możesz również uzyskać pomoc od </a:t>
            </a:r>
            <a:r>
              <a:rPr lang="pl" sz="2400" b="0" u="sng" strike="noStrike">
                <a:solidFill>
                  <a:schemeClr val="lt1"/>
                </a:solidFill>
                <a:effectLst/>
                <a:uFillTx/>
                <a:latin typeface="Calibri"/>
                <a:hlinkClick r:id="rId7"/>
              </a:rPr>
              <a:t>specjalisty ds. świadczeń w Wisconsin</a:t>
            </a:r>
            <a:r>
              <a:rPr lang="pl" sz="2400" b="0" u="none" strike="noStrike">
                <a:solidFill>
                  <a:schemeClr val="lt1"/>
                </a:solidFill>
                <a:effectLst/>
                <a:uFillTx/>
                <a:latin typeface="Calibri"/>
              </a:rPr>
              <a:t>.</a:t>
            </a:r>
            <a:endParaRPr lang="pl-PL" sz="2400" b="0" u="none" strike="noStrike">
              <a:solidFill>
                <a:srgbClr val="FFFFFF"/>
              </a:solidFill>
              <a:effectLst/>
              <a:uFillTx/>
              <a:latin typeface="Arial"/>
            </a:endParaRPr>
          </a:p>
        </p:txBody>
      </p:sp>
      <p:sp>
        <p:nvSpPr>
          <p:cNvPr id="604" name="TextBox 9"/>
          <p:cNvSpPr/>
          <p:nvPr/>
        </p:nvSpPr>
        <p:spPr>
          <a:xfrm>
            <a:off x="6095880" y="1901520"/>
            <a:ext cx="5580360" cy="452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800" b="1" u="none" strike="noStrike">
                <a:solidFill>
                  <a:schemeClr val="dk1"/>
                </a:solidFill>
                <a:effectLst/>
                <a:uFillTx/>
                <a:latin typeface="Calibri"/>
              </a:rPr>
              <a:t>Dodatkowa pomoc</a:t>
            </a:r>
            <a:endParaRPr lang="pl-PL" sz="28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Dowiedz się więcej lub złóż wniosek na </a:t>
            </a:r>
            <a:r>
              <a:rPr lang="pl" sz="2200" b="0" u="sng" strike="noStrike">
                <a:solidFill>
                  <a:schemeClr val="dk1"/>
                </a:solidFill>
                <a:effectLst/>
                <a:uFillTx/>
                <a:latin typeface="Calibri"/>
                <a:hlinkClick r:id="rId8"/>
              </a:rPr>
              <a:t>ssa.gov </a:t>
            </a:r>
            <a:endParaRPr lang="pl-PL" sz="22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W razie pytań lub w celu złożenia wniosku należy skontaktować się z Social Security: </a:t>
            </a:r>
            <a:br>
              <a:rPr sz="2200"/>
            </a:br>
            <a:r>
              <a:rPr lang="pl" sz="2200" b="0" u="none" strike="noStrike">
                <a:solidFill>
                  <a:schemeClr val="dk1"/>
                </a:solidFill>
                <a:effectLst/>
                <a:uFillTx/>
                <a:latin typeface="Calibri"/>
              </a:rPr>
              <a:t>1-800-772-1213 (TTY 1-800-325-0778) </a:t>
            </a:r>
            <a:endParaRPr lang="pl-PL" sz="2200" b="0" u="none" strike="noStrike">
              <a:solidFill>
                <a:srgbClr val="000000"/>
              </a:solidFill>
              <a:effectLst/>
              <a:uFillTx/>
              <a:latin typeface="Arial"/>
            </a:endParaRPr>
          </a:p>
          <a:p>
            <a:pPr defTabSz="914400">
              <a:lnSpc>
                <a:spcPct val="100000"/>
              </a:lnSpc>
              <a:spcBef>
                <a:spcPts val="1199"/>
              </a:spcBef>
            </a:pPr>
            <a:r>
              <a:rPr lang="pl" sz="2800" b="1" u="none" strike="noStrike">
                <a:solidFill>
                  <a:schemeClr val="dk1"/>
                </a:solidFill>
                <a:effectLst/>
                <a:uFillTx/>
                <a:latin typeface="Calibri"/>
              </a:rPr>
              <a:t>SeniorCare</a:t>
            </a:r>
            <a:endParaRPr lang="pl-PL" sz="28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Dowiedz się więcej i wydrukuj wniosek na stronie </a:t>
            </a:r>
            <a:r>
              <a:rPr lang="pl" sz="2200" b="0" u="sng" strike="noStrike">
                <a:solidFill>
                  <a:schemeClr val="dk1"/>
                </a:solidFill>
                <a:effectLst/>
                <a:uFillTx/>
                <a:latin typeface="Calibri"/>
                <a:hlinkClick r:id="rId9"/>
              </a:rPr>
              <a:t>www.dhs.wisconsin.gov/seniorcare</a:t>
            </a:r>
            <a:r>
              <a:rPr lang="pl" sz="2200" b="0" u="none" strike="noStrike">
                <a:solidFill>
                  <a:schemeClr val="dk1"/>
                </a:solidFill>
                <a:effectLst/>
                <a:uFillTx/>
                <a:latin typeface="Calibri"/>
              </a:rPr>
              <a:t> </a:t>
            </a:r>
            <a:endParaRPr lang="pl-PL" sz="2200" b="0" u="none" strike="noStrike">
              <a:solidFill>
                <a:srgbClr val="000000"/>
              </a:solidFill>
              <a:effectLst/>
              <a:uFillTx/>
              <a:latin typeface="Arial"/>
            </a:endParaRPr>
          </a:p>
          <a:p>
            <a:pPr marL="343080" indent="-343080" defTabSz="914400">
              <a:lnSpc>
                <a:spcPct val="100000"/>
              </a:lnSpc>
              <a:buClr>
                <a:srgbClr val="000000"/>
              </a:buClr>
              <a:buFont typeface="Arial"/>
              <a:buChar char="•"/>
            </a:pPr>
            <a:r>
              <a:rPr lang="pl" sz="2200" b="0" u="none" strike="noStrike">
                <a:solidFill>
                  <a:schemeClr val="dk1"/>
                </a:solidFill>
                <a:effectLst/>
                <a:uFillTx/>
                <a:latin typeface="Calibri"/>
              </a:rPr>
              <a:t>W razie pytań zadzwoń na infolinię SeniorCare: 1-800-657-2038</a:t>
            </a:r>
            <a:endParaRPr lang="pl-PL" sz="2200" b="0" u="none" strike="noStrike">
              <a:solidFill>
                <a:srgbClr val="000000"/>
              </a:solidFill>
              <a:effectLst/>
              <a:uFillTx/>
              <a:latin typeface="Arial"/>
            </a:endParaRPr>
          </a:p>
          <a:p>
            <a:pPr defTabSz="914400">
              <a:lnSpc>
                <a:spcPct val="100000"/>
              </a:lnSpc>
            </a:pPr>
            <a:endParaRPr lang="pl-PL" sz="24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21000"/>
    </mc:Choice>
    <mc:Fallback xmlns:p15="http://schemas.microsoft.com/office/powerpoint/2012/main" xmlns="">
      <p:transition spd="slow" advTm="21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PlaceHolder 1"/>
          <p:cNvSpPr>
            <a:spLocks noGrp="1"/>
          </p:cNvSpPr>
          <p:nvPr>
            <p:ph type="ftr" idx="110"/>
          </p:nvPr>
        </p:nvSpPr>
        <p:spPr>
          <a:xfrm>
            <a:off x="5061521" y="6356520"/>
            <a:ext cx="4114440" cy="364680"/>
          </a:xfrm>
          <a:prstGeom prst="rect">
            <a:avLst/>
          </a:prstGeom>
          <a:noFill/>
          <a:ln w="0">
            <a:noFill/>
          </a:ln>
        </p:spPr>
        <p:txBody>
          <a:bodyPr lIns="90000" tIns="45000" rIns="90000" bIns="45000" anchor="t">
            <a:noAutofit/>
          </a:bodyPr>
          <a:lstStyle>
            <a:lvl1pPr indent="0" defTabSz="914400">
              <a:lnSpc>
                <a:spcPct val="100000"/>
              </a:lnSpc>
              <a:buNone/>
              <a:defRPr lang="pl" sz="1800" b="0" u="none" strike="noStrike">
                <a:solidFill>
                  <a:schemeClr val="dk1"/>
                </a:solidFill>
                <a:effectLst/>
                <a:uFillTx/>
                <a:latin typeface="Calibri"/>
              </a:defRPr>
            </a:lvl1pPr>
          </a:lstStyle>
          <a:p>
            <a:pPr indent="0" defTabSz="914400">
              <a:lnSpc>
                <a:spcPct val="100000"/>
              </a:lnSpc>
              <a:buNone/>
            </a:pPr>
            <a:r>
              <a:rPr lang="en-US" sz="1800" b="0" u="none" strike="noStrike" dirty="0">
                <a:solidFill>
                  <a:schemeClr val="dk1"/>
                </a:solidFill>
                <a:effectLst/>
                <a:uFillTx/>
                <a:latin typeface="Calibri"/>
              </a:rPr>
              <a:t>2025 </a:t>
            </a:r>
            <a:r>
              <a:rPr lang="pl" sz="1800" b="0" u="none" strike="noStrike" dirty="0">
                <a:solidFill>
                  <a:schemeClr val="dk1"/>
                </a:solidFill>
                <a:effectLst/>
                <a:uFillTx/>
                <a:latin typeface="Calibri"/>
              </a:rPr>
              <a:t>Prezentacja Witamy w Medicare</a:t>
            </a:r>
            <a:endParaRPr lang="pl-PL" sz="1800" b="0" u="none" strike="noStrike" dirty="0">
              <a:solidFill>
                <a:srgbClr val="000000"/>
              </a:solidFill>
              <a:effectLst/>
              <a:uFillTx/>
              <a:latin typeface="Times New Roman"/>
            </a:endParaRPr>
          </a:p>
        </p:txBody>
      </p:sp>
      <p:sp>
        <p:nvSpPr>
          <p:cNvPr id="606" name="PlaceHolder 2"/>
          <p:cNvSpPr>
            <a:spLocks noGrp="1"/>
          </p:cNvSpPr>
          <p:nvPr>
            <p:ph type="sldNum" idx="11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41218852-9C51-4080-BC72-ECA6B7645AA8}" type="slidenum">
              <a:rPr lang="en-US" sz="1200" b="0" u="none" strike="noStrike">
                <a:solidFill>
                  <a:schemeClr val="dk1">
                    <a:tint val="75000"/>
                  </a:schemeClr>
                </a:solidFill>
                <a:effectLst/>
                <a:uFillTx/>
                <a:latin typeface="Calibri"/>
              </a:rPr>
              <a:t>84</a:t>
            </a:fld>
            <a:endParaRPr lang="pl-PL" sz="1200" b="0" u="none" strike="noStrike">
              <a:solidFill>
                <a:srgbClr val="000000"/>
              </a:solidFill>
              <a:effectLst/>
              <a:uFillTx/>
              <a:latin typeface="Times New Roman"/>
            </a:endParaRPr>
          </a:p>
        </p:txBody>
      </p:sp>
      <p:sp>
        <p:nvSpPr>
          <p:cNvPr id="607"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Chroń się / zapobiegaj oszustwom</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608" name="Picture 2"/>
          <p:cNvPicPr/>
          <p:nvPr/>
        </p:nvPicPr>
        <p:blipFill>
          <a:blip r:embed="rId3"/>
          <a:stretch/>
        </p:blipFill>
        <p:spPr>
          <a:xfrm>
            <a:off x="4689694" y="1108080"/>
            <a:ext cx="7501705" cy="5084490"/>
          </a:xfrm>
          <a:prstGeom prst="rect">
            <a:avLst/>
          </a:prstGeom>
          <a:noFill/>
          <a:ln w="0">
            <a:noFill/>
          </a:ln>
        </p:spPr>
      </p:pic>
      <p:sp>
        <p:nvSpPr>
          <p:cNvPr id="609" name="TextBox 6"/>
          <p:cNvSpPr/>
          <p:nvPr/>
        </p:nvSpPr>
        <p:spPr>
          <a:xfrm>
            <a:off x="785520" y="2151360"/>
            <a:ext cx="2452320" cy="175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3600" b="0" i="1" u="none" strike="noStrike">
                <a:solidFill>
                  <a:schemeClr val="dk1"/>
                </a:solidFill>
                <a:effectLst/>
                <a:uFillTx/>
                <a:latin typeface="Calibri"/>
              </a:rPr>
              <a:t>Kilka słów przestrogi...</a:t>
            </a:r>
            <a:endParaRPr lang="pl-PL" sz="36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2000"/>
    </mc:Choice>
    <mc:Fallback xmlns:p15="http://schemas.microsoft.com/office/powerpoint/2012/main" xmlns="">
      <p:transition spd="slow" advTm="12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PlaceHolder 1"/>
          <p:cNvSpPr>
            <a:spLocks noGrp="1"/>
          </p:cNvSpPr>
          <p:nvPr>
            <p:ph type="sldNum" idx="11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AEDDDA0-D7F0-4A33-AAC5-7FE0F06945E7}" type="slidenum">
              <a:rPr lang="en-US" sz="1200" b="0" u="none" strike="noStrike">
                <a:solidFill>
                  <a:schemeClr val="dk1">
                    <a:tint val="75000"/>
                  </a:schemeClr>
                </a:solidFill>
                <a:effectLst/>
                <a:uFillTx/>
                <a:latin typeface="Calibri"/>
              </a:rPr>
              <a:t>85</a:t>
            </a:fld>
            <a:endParaRPr lang="pl-PL" sz="1200" b="0" u="none" strike="noStrike">
              <a:solidFill>
                <a:srgbClr val="000000"/>
              </a:solidFill>
              <a:effectLst/>
              <a:uFillTx/>
              <a:latin typeface="Times New Roman"/>
            </a:endParaRPr>
          </a:p>
        </p:txBody>
      </p:sp>
      <p:sp>
        <p:nvSpPr>
          <p:cNvPr id="611"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Chroń się / zapobiegaj oszustwom</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612" name="Rectangle 1"/>
          <p:cNvSpPr/>
          <p:nvPr/>
        </p:nvSpPr>
        <p:spPr>
          <a:xfrm>
            <a:off x="3409560" y="1144800"/>
            <a:ext cx="589896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1" u="none" strike="noStrike">
                <a:solidFill>
                  <a:schemeClr val="dk1"/>
                </a:solidFill>
                <a:effectLst/>
                <a:uFillTx/>
                <a:latin typeface="Arial"/>
              </a:rPr>
              <a:t>Trzy kroki do zapobiegania oszustwom</a:t>
            </a:r>
            <a:endParaRPr lang="pl-PL" sz="3200" b="0" u="none" strike="noStrike">
              <a:solidFill>
                <a:srgbClr val="000000"/>
              </a:solidFill>
              <a:effectLst/>
              <a:uFillTx/>
              <a:latin typeface="Arial"/>
            </a:endParaRPr>
          </a:p>
        </p:txBody>
      </p:sp>
      <p:sp>
        <p:nvSpPr>
          <p:cNvPr id="613" name="Rectangle 6"/>
          <p:cNvSpPr/>
          <p:nvPr/>
        </p:nvSpPr>
        <p:spPr>
          <a:xfrm>
            <a:off x="617400" y="1752120"/>
            <a:ext cx="10926720" cy="538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900" b="0" u="none" strike="noStrike">
                <a:solidFill>
                  <a:schemeClr val="dk1"/>
                </a:solidFill>
                <a:effectLst/>
                <a:uFillTx/>
                <a:latin typeface="Calibri"/>
              </a:rPr>
              <a:t>Krok 1: </a:t>
            </a:r>
            <a:r>
              <a:rPr lang="pl" sz="2900" b="1" u="none" strike="noStrike">
                <a:solidFill>
                  <a:srgbClr val="339966"/>
                </a:solidFill>
                <a:effectLst/>
                <a:uFillTx/>
                <a:latin typeface="Calibri"/>
              </a:rPr>
              <a:t>Chroń</a:t>
            </a:r>
            <a:r>
              <a:rPr lang="pl" sz="2900" b="0" u="none" strike="noStrike">
                <a:solidFill>
                  <a:srgbClr val="339966"/>
                </a:solidFill>
                <a:effectLst/>
                <a:uFillTx/>
                <a:latin typeface="Calibri"/>
              </a:rPr>
              <a:t> </a:t>
            </a:r>
            <a:r>
              <a:rPr lang="pl" sz="2900" b="0" u="none" strike="noStrike">
                <a:solidFill>
                  <a:schemeClr val="dk1"/>
                </a:solidFill>
                <a:effectLst/>
                <a:uFillTx/>
                <a:latin typeface="Calibri"/>
              </a:rPr>
              <a:t>siebie i innych przed oszustwami związanymi z Medicare</a:t>
            </a:r>
            <a:endParaRPr lang="pl-PL" sz="2900" b="0" u="none" strike="noStrike">
              <a:solidFill>
                <a:srgbClr val="000000"/>
              </a:solidFill>
              <a:effectLst/>
              <a:uFillTx/>
              <a:latin typeface="Arial"/>
            </a:endParaRPr>
          </a:p>
        </p:txBody>
      </p:sp>
      <p:grpSp>
        <p:nvGrpSpPr>
          <p:cNvPr id="614" name="Group 7"/>
          <p:cNvGrpSpPr/>
          <p:nvPr/>
        </p:nvGrpSpPr>
        <p:grpSpPr>
          <a:xfrm>
            <a:off x="6162480" y="2486520"/>
            <a:ext cx="4035600" cy="655920"/>
            <a:chOff x="6162480" y="2486520"/>
            <a:chExt cx="4035600" cy="655920"/>
          </a:xfrm>
        </p:grpSpPr>
        <p:sp>
          <p:nvSpPr>
            <p:cNvPr id="615" name="Rectangle 8"/>
            <p:cNvSpPr/>
            <p:nvPr/>
          </p:nvSpPr>
          <p:spPr>
            <a:xfrm>
              <a:off x="6215040" y="2486520"/>
              <a:ext cx="3983040" cy="633240"/>
            </a:xfrm>
            <a:prstGeom prst="rect">
              <a:avLst/>
            </a:prstGeom>
            <a:solidFill>
              <a:srgbClr val="339966"/>
            </a:solidFill>
            <a:ln>
              <a:solidFill>
                <a:srgbClr val="4472C4"/>
              </a:solidFill>
            </a:ln>
          </p:spPr>
          <p:style>
            <a:lnRef idx="2">
              <a:schemeClr val="accent1">
                <a:hueOff val="0"/>
                <a:satOff val="0"/>
                <a:lumOff val="0"/>
                <a:alphaOff val="0"/>
              </a:schemeClr>
            </a:lnRef>
            <a:fillRef idx="0">
              <a:scrgbClr r="0" g="0" b="0"/>
            </a:fillRef>
            <a:effectRef idx="0">
              <a:schemeClr val="accent1">
                <a:hueOff val="0"/>
                <a:satOff val="0"/>
                <a:lumOff val="0"/>
                <a:alphaOff val="0"/>
              </a:schemeClr>
            </a:effectRef>
            <a:fontRef idx="minor"/>
          </p:style>
          <p:txBody>
            <a:bodyPr lIns="90000" tIns="45000" rIns="90000" bIns="45000" anchor="t">
              <a:noAutofit/>
            </a:bodyPr>
            <a:lstStyle/>
            <a:p>
              <a:endParaRPr lang="pl-PL" sz="1800" b="0" u="none" strike="noStrike">
                <a:solidFill>
                  <a:srgbClr val="FFFFFF"/>
                </a:solidFill>
                <a:effectLst/>
                <a:uFillTx/>
                <a:latin typeface="Arial"/>
              </a:endParaRPr>
            </a:p>
          </p:txBody>
        </p:sp>
        <p:sp>
          <p:nvSpPr>
            <p:cNvPr id="616" name="TextBox 9"/>
            <p:cNvSpPr/>
            <p:nvPr/>
          </p:nvSpPr>
          <p:spPr>
            <a:xfrm>
              <a:off x="6162480" y="2509200"/>
              <a:ext cx="3983040" cy="633240"/>
            </a:xfrm>
            <a:prstGeom prst="rect">
              <a:avLst/>
            </a:prstGeom>
            <a:noFill/>
            <a:ln w="0">
              <a:noFill/>
            </a:ln>
          </p:spPr>
          <p:style>
            <a:lnRef idx="0">
              <a:scrgbClr r="0" g="0" b="0"/>
            </a:lnRef>
            <a:fillRef idx="0">
              <a:scrgbClr r="0" g="0" b="0"/>
            </a:fillRef>
            <a:effectRef idx="0">
              <a:scrgbClr r="0" g="0" b="0"/>
            </a:effectRef>
            <a:fontRef idx="minor"/>
          </p:style>
          <p:txBody>
            <a:bodyPr lIns="199080" tIns="113760" rIns="199080" bIns="113760" numCol="1" spcCol="1440" anchor="ctr">
              <a:noAutofit/>
            </a:bodyPr>
            <a:lstStyle/>
            <a:p>
              <a:pPr algn="ctr" defTabSz="1244520">
                <a:lnSpc>
                  <a:spcPct val="90000"/>
                </a:lnSpc>
                <a:spcAft>
                  <a:spcPts val="981"/>
                </a:spcAft>
                <a:tabLst>
                  <a:tab pos="0" algn="l"/>
                </a:tabLst>
              </a:pPr>
              <a:r>
                <a:rPr lang="pl" sz="2800" b="1" u="none" strike="noStrike">
                  <a:solidFill>
                    <a:schemeClr val="lt1"/>
                  </a:solidFill>
                  <a:effectLst/>
                  <a:uFillTx/>
                  <a:latin typeface="Arial"/>
                </a:rPr>
                <a:t>TAK</a:t>
              </a:r>
              <a:endParaRPr lang="pl-PL" sz="2800" b="0" u="none" strike="noStrike">
                <a:solidFill>
                  <a:srgbClr val="000000"/>
                </a:solidFill>
                <a:effectLst/>
                <a:uFillTx/>
                <a:latin typeface="Arial"/>
              </a:endParaRPr>
            </a:p>
          </p:txBody>
        </p:sp>
      </p:grpSp>
      <p:sp>
        <p:nvSpPr>
          <p:cNvPr id="617" name="Rectangle 10"/>
          <p:cNvSpPr/>
          <p:nvPr/>
        </p:nvSpPr>
        <p:spPr>
          <a:xfrm>
            <a:off x="6210360" y="3198600"/>
            <a:ext cx="4487760" cy="316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spcAft>
                <a:spcPts val="601"/>
              </a:spcAft>
              <a:buClr>
                <a:srgbClr val="000000"/>
              </a:buClr>
              <a:buFont typeface="Arial"/>
              <a:buChar char="•"/>
            </a:pPr>
            <a:r>
              <a:rPr lang="pl" sz="2000" b="0" u="none" strike="noStrike">
                <a:solidFill>
                  <a:schemeClr val="dk1"/>
                </a:solidFill>
                <a:effectLst/>
                <a:uFillTx/>
                <a:latin typeface="Calibri"/>
              </a:rPr>
              <a:t>Traktuj swoją kartę i numer Medicare jak kartę kredytową.</a:t>
            </a:r>
            <a:endParaRPr lang="pl-PL" sz="20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000" b="0" u="none" strike="noStrike">
                <a:solidFill>
                  <a:schemeClr val="dk1"/>
                </a:solidFill>
                <a:effectLst/>
                <a:uFillTx/>
                <a:latin typeface="Calibri"/>
              </a:rPr>
              <a:t>Uważaj na kradzież tożsamości.</a:t>
            </a:r>
            <a:endParaRPr lang="pl-PL" sz="20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000" b="0" u="none" strike="noStrike">
                <a:solidFill>
                  <a:schemeClr val="dk1"/>
                </a:solidFill>
                <a:effectLst/>
                <a:uFillTx/>
                <a:latin typeface="Calibri"/>
              </a:rPr>
              <a:t>Należy pamiętać, że personel Medicare nie dzwoni ani nie odwiedza nikogo w celu sprzedaży czegokolwiek.</a:t>
            </a:r>
            <a:endParaRPr lang="pl-PL" sz="2000" b="0" u="none" strike="noStrike">
              <a:solidFill>
                <a:srgbClr val="000000"/>
              </a:solidFill>
              <a:effectLst/>
              <a:uFillTx/>
              <a:latin typeface="Arial"/>
            </a:endParaRPr>
          </a:p>
          <a:p>
            <a:pPr marL="285840" indent="-285840" defTabSz="914400">
              <a:lnSpc>
                <a:spcPct val="100000"/>
              </a:lnSpc>
              <a:spcAft>
                <a:spcPts val="601"/>
              </a:spcAft>
              <a:buClr>
                <a:srgbClr val="000000"/>
              </a:buClr>
              <a:buFont typeface="Arial"/>
              <a:buChar char="•"/>
            </a:pPr>
            <a:r>
              <a:rPr lang="pl" sz="2000" b="0" u="none" strike="noStrike">
                <a:solidFill>
                  <a:schemeClr val="dk1"/>
                </a:solidFill>
                <a:effectLst/>
                <a:uFillTx/>
                <a:latin typeface="Calibri"/>
              </a:rPr>
              <a:t>Zachowaj ostrożność w przypadku ofert "bezpłatnych" usług medycznych.  </a:t>
            </a:r>
            <a:endParaRPr lang="pl-PL" sz="2000" b="0" u="none" strike="noStrike">
              <a:solidFill>
                <a:srgbClr val="000000"/>
              </a:solidFill>
              <a:effectLst/>
              <a:uFillTx/>
              <a:latin typeface="Arial"/>
            </a:endParaRPr>
          </a:p>
          <a:p>
            <a:pPr marL="285840" indent="-285840" defTabSz="914400">
              <a:lnSpc>
                <a:spcPct val="100000"/>
              </a:lnSpc>
              <a:buClr>
                <a:srgbClr val="000000"/>
              </a:buClr>
              <a:buFont typeface="Arial"/>
              <a:buChar char="•"/>
            </a:pPr>
            <a:r>
              <a:rPr lang="pl" sz="2000" b="0" u="none" strike="noStrike">
                <a:solidFill>
                  <a:schemeClr val="dk1"/>
                </a:solidFill>
                <a:effectLst/>
                <a:uFillTx/>
                <a:latin typeface="Calibri"/>
              </a:rPr>
              <a:t>Przekaż </a:t>
            </a:r>
            <a:r>
              <a:rPr lang="pl" sz="2000" b="1" u="none" strike="noStrike">
                <a:solidFill>
                  <a:schemeClr val="dk1"/>
                </a:solidFill>
                <a:effectLst/>
                <a:uFillTx/>
                <a:latin typeface="Calibri"/>
              </a:rPr>
              <a:t>tę informację dalej!</a:t>
            </a:r>
            <a:endParaRPr lang="pl-PL" sz="2000" b="0" u="none" strike="noStrike">
              <a:solidFill>
                <a:srgbClr val="000000"/>
              </a:solidFill>
              <a:effectLst/>
              <a:uFillTx/>
              <a:latin typeface="Arial"/>
            </a:endParaRPr>
          </a:p>
        </p:txBody>
      </p:sp>
      <p:grpSp>
        <p:nvGrpSpPr>
          <p:cNvPr id="618" name="Group 11"/>
          <p:cNvGrpSpPr/>
          <p:nvPr/>
        </p:nvGrpSpPr>
        <p:grpSpPr>
          <a:xfrm>
            <a:off x="1587960" y="2509200"/>
            <a:ext cx="3643200" cy="633240"/>
            <a:chOff x="1587960" y="2509200"/>
            <a:chExt cx="3643200" cy="633240"/>
          </a:xfrm>
        </p:grpSpPr>
        <p:sp>
          <p:nvSpPr>
            <p:cNvPr id="619" name="Rectangle 12"/>
            <p:cNvSpPr/>
            <p:nvPr/>
          </p:nvSpPr>
          <p:spPr>
            <a:xfrm>
              <a:off x="1587960" y="2509200"/>
              <a:ext cx="3643200" cy="633240"/>
            </a:xfrm>
            <a:prstGeom prst="rect">
              <a:avLst/>
            </a:prstGeom>
            <a:solidFill>
              <a:srgbClr val="FF0000"/>
            </a:solidFill>
            <a:ln>
              <a:solidFill>
                <a:srgbClr val="FF0000"/>
              </a:solidFill>
            </a:ln>
          </p:spPr>
          <p:style>
            <a:lnRef idx="2">
              <a:scrgbClr r="0" g="0" b="0"/>
            </a:lnRef>
            <a:fillRef idx="0">
              <a:scrgbClr r="0" g="0" b="0"/>
            </a:fillRef>
            <a:effectRef idx="0">
              <a:schemeClr val="accent1">
                <a:hueOff val="0"/>
                <a:satOff val="0"/>
                <a:lumOff val="0"/>
                <a:alphaOff val="0"/>
              </a:schemeClr>
            </a:effectRef>
            <a:fontRef idx="minor"/>
          </p:style>
          <p:txBody>
            <a:bodyPr lIns="90000" tIns="45000" rIns="90000" bIns="45000" anchor="t">
              <a:noAutofit/>
            </a:bodyPr>
            <a:lstStyle/>
            <a:p>
              <a:endParaRPr lang="pl-PL" sz="1800" b="0" u="none" strike="noStrike">
                <a:solidFill>
                  <a:srgbClr val="FFFFFF"/>
                </a:solidFill>
                <a:effectLst/>
                <a:uFillTx/>
                <a:latin typeface="Arial"/>
              </a:endParaRPr>
            </a:p>
          </p:txBody>
        </p:sp>
        <p:sp>
          <p:nvSpPr>
            <p:cNvPr id="620" name="TextBox 13"/>
            <p:cNvSpPr/>
            <p:nvPr/>
          </p:nvSpPr>
          <p:spPr>
            <a:xfrm>
              <a:off x="1587960" y="2509200"/>
              <a:ext cx="3643200" cy="633240"/>
            </a:xfrm>
            <a:prstGeom prst="rect">
              <a:avLst/>
            </a:prstGeom>
            <a:noFill/>
            <a:ln w="0">
              <a:noFill/>
            </a:ln>
          </p:spPr>
          <p:style>
            <a:lnRef idx="0">
              <a:scrgbClr r="0" g="0" b="0"/>
            </a:lnRef>
            <a:fillRef idx="0">
              <a:scrgbClr r="0" g="0" b="0"/>
            </a:fillRef>
            <a:effectRef idx="0">
              <a:scrgbClr r="0" g="0" b="0"/>
            </a:effectRef>
            <a:fontRef idx="minor"/>
          </p:style>
          <p:txBody>
            <a:bodyPr lIns="199080" tIns="113760" rIns="199080" bIns="113760" numCol="1" spcCol="1440" anchor="ctr">
              <a:noAutofit/>
            </a:bodyPr>
            <a:lstStyle/>
            <a:p>
              <a:pPr algn="ctr" defTabSz="1244520">
                <a:lnSpc>
                  <a:spcPct val="90000"/>
                </a:lnSpc>
                <a:spcAft>
                  <a:spcPts val="981"/>
                </a:spcAft>
                <a:tabLst>
                  <a:tab pos="0" algn="l"/>
                </a:tabLst>
              </a:pPr>
              <a:r>
                <a:rPr lang="pl" sz="2800" b="1" u="none" strike="noStrike">
                  <a:solidFill>
                    <a:schemeClr val="lt1"/>
                  </a:solidFill>
                  <a:effectLst/>
                  <a:uFillTx/>
                  <a:latin typeface="Arial"/>
                </a:rPr>
                <a:t>NIE</a:t>
              </a:r>
              <a:endParaRPr lang="pl-PL" sz="2800" b="0" u="none" strike="noStrike">
                <a:solidFill>
                  <a:srgbClr val="000000"/>
                </a:solidFill>
                <a:effectLst/>
                <a:uFillTx/>
                <a:latin typeface="Arial"/>
              </a:endParaRPr>
            </a:p>
          </p:txBody>
        </p:sp>
      </p:grpSp>
      <p:sp>
        <p:nvSpPr>
          <p:cNvPr id="621" name="Rectangle 14"/>
          <p:cNvSpPr/>
          <p:nvPr/>
        </p:nvSpPr>
        <p:spPr>
          <a:xfrm>
            <a:off x="1591560" y="3394080"/>
            <a:ext cx="3367440" cy="1630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pl" sz="2000" b="0" u="none" strike="noStrike">
                <a:solidFill>
                  <a:schemeClr val="dk1"/>
                </a:solidFill>
                <a:effectLst/>
                <a:uFillTx/>
                <a:latin typeface="Calibri"/>
              </a:rPr>
              <a:t>Nie podawaj swojego numeru Medicare, chyba że swojemu lekarzowi lub innemu dostawcy Medicare.</a:t>
            </a:r>
            <a:endParaRPr lang="pl-PL" sz="2000" b="0" u="none" strike="noStrike">
              <a:solidFill>
                <a:srgbClr val="000000"/>
              </a:solidFill>
              <a:effectLst/>
              <a:uFillTx/>
              <a:latin typeface="Arial"/>
            </a:endParaRPr>
          </a:p>
        </p:txBody>
      </p:sp>
      <p:pic>
        <p:nvPicPr>
          <p:cNvPr id="622" name="Picture 15"/>
          <p:cNvPicPr/>
          <p:nvPr/>
        </p:nvPicPr>
        <p:blipFill>
          <a:blip r:embed="rId3"/>
          <a:stretch/>
        </p:blipFill>
        <p:spPr>
          <a:xfrm>
            <a:off x="401760" y="4672080"/>
            <a:ext cx="2954160" cy="20797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61000"/>
    </mc:Choice>
    <mc:Fallback xmlns:p15="http://schemas.microsoft.com/office/powerpoint/2012/main" xmlns="">
      <p:transition spd="slow" advTm="61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p:cNvSpPr>
          <p:nvPr>
            <p:ph type="sldNum" idx="11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A9B40570-F344-4681-AAE9-A8A6D60D5458}" type="slidenum">
              <a:rPr lang="en-US" sz="1200" b="0" u="none" strike="noStrike">
                <a:solidFill>
                  <a:schemeClr val="dk1">
                    <a:tint val="75000"/>
                  </a:schemeClr>
                </a:solidFill>
                <a:effectLst/>
                <a:uFillTx/>
                <a:latin typeface="Calibri"/>
              </a:rPr>
              <a:t>86</a:t>
            </a:fld>
            <a:endParaRPr lang="pl-PL" sz="1200" b="0" u="none" strike="noStrike">
              <a:solidFill>
                <a:srgbClr val="000000"/>
              </a:solidFill>
              <a:effectLst/>
              <a:uFillTx/>
              <a:latin typeface="Times New Roman"/>
            </a:endParaRPr>
          </a:p>
        </p:txBody>
      </p:sp>
      <p:sp>
        <p:nvSpPr>
          <p:cNvPr id="62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Chroń się / zapobiegaj oszustwom</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625" name="Picture 6"/>
          <p:cNvPicPr/>
          <p:nvPr/>
        </p:nvPicPr>
        <p:blipFill>
          <a:blip r:embed="rId3"/>
          <a:stretch/>
        </p:blipFill>
        <p:spPr>
          <a:xfrm>
            <a:off x="-106200" y="4739040"/>
            <a:ext cx="3077640" cy="1982160"/>
          </a:xfrm>
          <a:prstGeom prst="rect">
            <a:avLst/>
          </a:prstGeom>
          <a:noFill/>
          <a:ln w="0">
            <a:noFill/>
          </a:ln>
        </p:spPr>
      </p:pic>
      <p:sp>
        <p:nvSpPr>
          <p:cNvPr id="626" name="Rectangle 7"/>
          <p:cNvSpPr/>
          <p:nvPr/>
        </p:nvSpPr>
        <p:spPr>
          <a:xfrm>
            <a:off x="1186200" y="1534320"/>
            <a:ext cx="674748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0" u="none" strike="noStrike">
                <a:solidFill>
                  <a:schemeClr val="dk1"/>
                </a:solidFill>
                <a:effectLst/>
                <a:uFillTx/>
                <a:latin typeface="Calibri"/>
              </a:rPr>
              <a:t>Krok 2: </a:t>
            </a:r>
            <a:r>
              <a:rPr lang="pl" sz="3200" b="1" u="none" strike="noStrike">
                <a:solidFill>
                  <a:srgbClr val="339966"/>
                </a:solidFill>
                <a:effectLst/>
                <a:uFillTx/>
                <a:latin typeface="Calibri"/>
              </a:rPr>
              <a:t>Wykrywanie</a:t>
            </a:r>
            <a:r>
              <a:rPr lang="pl" sz="3200" b="0" u="none" strike="noStrike">
                <a:solidFill>
                  <a:schemeClr val="dk1"/>
                </a:solidFill>
                <a:effectLst/>
                <a:uFillTx/>
                <a:latin typeface="Calibri"/>
              </a:rPr>
              <a:t> </a:t>
            </a:r>
            <a:r>
              <a:rPr lang="pl" sz="3200" b="0" u="none" strike="noStrike">
                <a:solidFill>
                  <a:srgbClr val="339966"/>
                </a:solidFill>
                <a:effectLst/>
                <a:uFillTx/>
                <a:latin typeface="Calibri"/>
              </a:rPr>
              <a:t> </a:t>
            </a:r>
            <a:r>
              <a:rPr lang="pl" sz="3200" b="0" u="none" strike="noStrike">
                <a:solidFill>
                  <a:schemeClr val="dk1"/>
                </a:solidFill>
                <a:effectLst/>
                <a:uFillTx/>
                <a:latin typeface="Calibri"/>
              </a:rPr>
              <a:t> oszustw i nadużyć Medicare</a:t>
            </a:r>
            <a:endParaRPr lang="pl-PL" sz="3200" b="0" u="none" strike="noStrike">
              <a:solidFill>
                <a:srgbClr val="000000"/>
              </a:solidFill>
              <a:effectLst/>
              <a:uFillTx/>
              <a:latin typeface="Arial"/>
            </a:endParaRPr>
          </a:p>
        </p:txBody>
      </p:sp>
      <p:sp>
        <p:nvSpPr>
          <p:cNvPr id="627" name="Rectangle 8"/>
          <p:cNvSpPr/>
          <p:nvPr/>
        </p:nvSpPr>
        <p:spPr>
          <a:xfrm>
            <a:off x="1432440" y="2178000"/>
            <a:ext cx="10195920" cy="273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Bef>
                <a:spcPts val="601"/>
              </a:spcBef>
              <a:spcAft>
                <a:spcPts val="601"/>
              </a:spcAft>
              <a:buClr>
                <a:srgbClr val="000000"/>
              </a:buClr>
              <a:buFont typeface="Arial"/>
              <a:buChar char="•"/>
            </a:pPr>
            <a:r>
              <a:rPr lang="pl" sz="2400" b="0" u="none" strike="noStrike">
                <a:solidFill>
                  <a:schemeClr val="dk1"/>
                </a:solidFill>
                <a:effectLst/>
                <a:uFillTx/>
                <a:latin typeface="Calibri"/>
              </a:rPr>
              <a:t>Zawsze przeglądaj </a:t>
            </a:r>
            <a:r>
              <a:rPr lang="pl" sz="2400" b="1" u="none" strike="noStrike">
                <a:solidFill>
                  <a:schemeClr val="dk1"/>
                </a:solidFill>
                <a:effectLst/>
                <a:uFillTx/>
                <a:latin typeface="Calibri"/>
              </a:rPr>
              <a:t>Powiadomienia podsumowujące Medicare (MSN)!</a:t>
            </a:r>
            <a:endParaRPr lang="pl-PL" sz="2400" b="0" u="none" strike="noStrike">
              <a:solidFill>
                <a:srgbClr val="000000"/>
              </a:solidFill>
              <a:effectLst/>
              <a:uFillTx/>
              <a:latin typeface="Arial"/>
            </a:endParaRPr>
          </a:p>
          <a:p>
            <a:pPr marL="343080" indent="-343080" defTabSz="914400">
              <a:lnSpc>
                <a:spcPct val="100000"/>
              </a:lnSpc>
              <a:spcBef>
                <a:spcPts val="601"/>
              </a:spcBef>
              <a:spcAft>
                <a:spcPts val="601"/>
              </a:spcAft>
              <a:buClr>
                <a:srgbClr val="000000"/>
              </a:buClr>
              <a:buFont typeface="Arial"/>
              <a:buChar char="•"/>
            </a:pPr>
            <a:r>
              <a:rPr lang="pl" sz="2400" b="0" u="none" strike="noStrike">
                <a:solidFill>
                  <a:schemeClr val="dk1"/>
                </a:solidFill>
                <a:effectLst/>
                <a:uFillTx/>
                <a:latin typeface="Calibri"/>
              </a:rPr>
              <a:t>Uzyskaj dostęp do informacji Medicare online na stronie </a:t>
            </a:r>
            <a:r>
              <a:rPr lang="pl" sz="2400" b="0" u="sng" strike="noStrike">
                <a:solidFill>
                  <a:srgbClr val="0563C1"/>
                </a:solidFill>
                <a:effectLst/>
                <a:uFillTx/>
                <a:latin typeface="Calibri"/>
                <a:hlinkClick r:id="rId4"/>
              </a:rPr>
              <a:t>www.MyMedicare.gov</a:t>
            </a:r>
            <a:r>
              <a:rPr lang="pl" sz="2400" b="0" u="none" strike="noStrike">
                <a:solidFill>
                  <a:srgbClr val="00B050"/>
                </a:solidFill>
                <a:effectLst/>
                <a:uFillTx/>
                <a:latin typeface="Calibri"/>
              </a:rPr>
              <a:t>.</a:t>
            </a:r>
            <a:endParaRPr lang="pl-PL" sz="2400" b="0" u="none" strike="noStrike">
              <a:solidFill>
                <a:srgbClr val="000000"/>
              </a:solidFill>
              <a:effectLst/>
              <a:uFillTx/>
              <a:latin typeface="Arial"/>
            </a:endParaRPr>
          </a:p>
          <a:p>
            <a:pPr marL="343080" indent="-343080" defTabSz="914400">
              <a:lnSpc>
                <a:spcPct val="100000"/>
              </a:lnSpc>
              <a:spcBef>
                <a:spcPts val="601"/>
              </a:spcBef>
              <a:spcAft>
                <a:spcPts val="601"/>
              </a:spcAft>
              <a:buClr>
                <a:srgbClr val="000000"/>
              </a:buClr>
              <a:buFont typeface="Arial"/>
              <a:buChar char="•"/>
            </a:pPr>
            <a:r>
              <a:rPr lang="pl" sz="2400" b="0" u="none" strike="noStrike">
                <a:solidFill>
                  <a:schemeClr val="dk1"/>
                </a:solidFill>
                <a:effectLst/>
                <a:uFillTx/>
                <a:latin typeface="Calibri"/>
              </a:rPr>
              <a:t>Stwórz </a:t>
            </a:r>
            <a:r>
              <a:rPr lang="pl" sz="2400" b="1" u="none" strike="noStrike">
                <a:solidFill>
                  <a:schemeClr val="dk1"/>
                </a:solidFill>
                <a:effectLst/>
                <a:uFillTx/>
                <a:latin typeface="Calibri"/>
              </a:rPr>
              <a:t>Osobisty dziennik opieki zdrowotnej</a:t>
            </a:r>
            <a:r>
              <a:rPr lang="pl" sz="2400" b="0" u="none" strike="noStrike">
                <a:solidFill>
                  <a:schemeClr val="dk1"/>
                </a:solidFill>
                <a:effectLst/>
                <a:uFillTx/>
                <a:latin typeface="Calibri"/>
              </a:rPr>
              <a:t>:</a:t>
            </a:r>
            <a:endParaRPr lang="pl-PL" sz="2400" b="0" u="none" strike="noStrike">
              <a:solidFill>
                <a:srgbClr val="000000"/>
              </a:solidFill>
              <a:effectLst/>
              <a:uFillTx/>
              <a:latin typeface="Arial"/>
            </a:endParaRPr>
          </a:p>
          <a:p>
            <a:pPr marL="743040" lvl="1" indent="-285840" defTabSz="914400">
              <a:lnSpc>
                <a:spcPct val="100000"/>
              </a:lnSpc>
              <a:spcBef>
                <a:spcPts val="601"/>
              </a:spcBef>
              <a:spcAft>
                <a:spcPts val="601"/>
              </a:spcAft>
              <a:buClr>
                <a:srgbClr val="000000"/>
              </a:buClr>
              <a:buFont typeface="Arial"/>
              <a:buChar char="•"/>
            </a:pPr>
            <a:r>
              <a:rPr lang="pl" sz="2000" b="0" u="none" strike="noStrike">
                <a:solidFill>
                  <a:schemeClr val="dk1"/>
                </a:solidFill>
                <a:effectLst/>
                <a:uFillTx/>
                <a:latin typeface="Calibri"/>
              </a:rPr>
              <a:t>Zapisuj wizyty lekarskie, badania i zabiegi w dzienniku i zabieraj go ze sobą na wizyty.</a:t>
            </a:r>
            <a:endParaRPr lang="pl-PL" sz="2000" b="0" u="none" strike="noStrike">
              <a:solidFill>
                <a:srgbClr val="000000"/>
              </a:solidFill>
              <a:effectLst/>
              <a:uFillTx/>
              <a:latin typeface="Arial"/>
            </a:endParaRPr>
          </a:p>
          <a:p>
            <a:pPr marL="743040" lvl="1" indent="-285840" defTabSz="914400">
              <a:lnSpc>
                <a:spcPct val="100000"/>
              </a:lnSpc>
              <a:spcBef>
                <a:spcPts val="601"/>
              </a:spcBef>
              <a:spcAft>
                <a:spcPts val="601"/>
              </a:spcAft>
              <a:buClr>
                <a:srgbClr val="000000"/>
              </a:buClr>
              <a:buFont typeface="Arial"/>
              <a:buChar char="•"/>
            </a:pPr>
            <a:r>
              <a:rPr lang="pl" sz="2000" b="0" u="none" strike="noStrike">
                <a:solidFill>
                  <a:schemeClr val="dk1"/>
                </a:solidFill>
                <a:effectLst/>
                <a:uFillTx/>
                <a:latin typeface="Calibri"/>
              </a:rPr>
              <a:t>Porównaj swoje MSN i inne oświadczenia z dziennikiem, aby mieć pewność, że są poprawne.</a:t>
            </a:r>
            <a:endParaRPr lang="pl-PL" sz="2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31000"/>
    </mc:Choice>
    <mc:Fallback xmlns:p15="http://schemas.microsoft.com/office/powerpoint/2012/main" xmlns="">
      <p:transition spd="slow" advTm="3100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PlaceHolder 1"/>
          <p:cNvSpPr>
            <a:spLocks noGrp="1"/>
          </p:cNvSpPr>
          <p:nvPr>
            <p:ph type="sldNum" idx="11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D57D3C82-ED92-48F3-85A5-38D23C992309}" type="slidenum">
              <a:rPr lang="en-US" sz="1200" b="0" u="none" strike="noStrike">
                <a:solidFill>
                  <a:schemeClr val="dk1">
                    <a:tint val="75000"/>
                  </a:schemeClr>
                </a:solidFill>
                <a:effectLst/>
                <a:uFillTx/>
                <a:latin typeface="Calibri"/>
              </a:rPr>
              <a:t>87</a:t>
            </a:fld>
            <a:endParaRPr lang="pl-PL" sz="1200" b="0" u="none" strike="noStrike">
              <a:solidFill>
                <a:srgbClr val="000000"/>
              </a:solidFill>
              <a:effectLst/>
              <a:uFillTx/>
              <a:latin typeface="Times New Roman"/>
            </a:endParaRPr>
          </a:p>
        </p:txBody>
      </p:sp>
      <p:sp>
        <p:nvSpPr>
          <p:cNvPr id="62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Chroń się / zapobiegaj oszustwom</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630" name="Rectangle 1"/>
          <p:cNvSpPr/>
          <p:nvPr/>
        </p:nvSpPr>
        <p:spPr>
          <a:xfrm>
            <a:off x="371520" y="1296360"/>
            <a:ext cx="11629800" cy="492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2600" b="0" u="none" strike="noStrike">
                <a:solidFill>
                  <a:schemeClr val="dk1"/>
                </a:solidFill>
                <a:effectLst/>
                <a:uFillTx/>
                <a:latin typeface="Arial"/>
              </a:rPr>
              <a:t>Zawsze zapoznawaj się z </a:t>
            </a:r>
            <a:r>
              <a:rPr lang="pl" sz="2600" b="1" u="none" strike="noStrike">
                <a:solidFill>
                  <a:schemeClr val="dk1"/>
                </a:solidFill>
                <a:effectLst/>
                <a:uFillTx/>
                <a:latin typeface="Arial"/>
              </a:rPr>
              <a:t>Powiadomieniami podsumowującymi Medicare!</a:t>
            </a:r>
            <a:endParaRPr lang="pl-PL" sz="2600" b="0" u="none" strike="noStrike">
              <a:solidFill>
                <a:srgbClr val="000000"/>
              </a:solidFill>
              <a:effectLst/>
              <a:uFillTx/>
              <a:latin typeface="Arial"/>
            </a:endParaRPr>
          </a:p>
        </p:txBody>
      </p:sp>
      <p:sp>
        <p:nvSpPr>
          <p:cNvPr id="631" name="Rectangle 2"/>
          <p:cNvSpPr/>
          <p:nvPr/>
        </p:nvSpPr>
        <p:spPr>
          <a:xfrm>
            <a:off x="4846320" y="2392200"/>
            <a:ext cx="7154640" cy="43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1001"/>
              </a:spcAft>
              <a:buClr>
                <a:srgbClr val="000000"/>
              </a:buClr>
              <a:buFont typeface="Wingdings" charset="2"/>
              <a:buChar char=""/>
            </a:pPr>
            <a:r>
              <a:rPr lang="pl" sz="2200" b="0" u="none" strike="noStrike">
                <a:solidFill>
                  <a:schemeClr val="dk1"/>
                </a:solidFill>
                <a:effectLst/>
                <a:uFillTx/>
                <a:latin typeface="Calibri"/>
              </a:rPr>
              <a:t>To nie jest rachunek. Wysyłany kwartalnie.</a:t>
            </a:r>
            <a:endParaRPr lang="pl-PL" sz="2200" b="0" u="none" strike="noStrike">
              <a:solidFill>
                <a:srgbClr val="000000"/>
              </a:solidFill>
              <a:effectLst/>
              <a:uFillTx/>
              <a:latin typeface="Arial"/>
            </a:endParaRPr>
          </a:p>
          <a:p>
            <a:pPr marL="343080" indent="-343080" defTabSz="914400">
              <a:lnSpc>
                <a:spcPct val="100000"/>
              </a:lnSpc>
              <a:spcAft>
                <a:spcPts val="1001"/>
              </a:spcAft>
              <a:buClr>
                <a:srgbClr val="000000"/>
              </a:buClr>
              <a:buFont typeface="Wingdings" charset="2"/>
              <a:buChar char=""/>
            </a:pPr>
            <a:r>
              <a:rPr lang="pl" sz="2200" b="0" u="none" strike="noStrike">
                <a:solidFill>
                  <a:schemeClr val="dk1"/>
                </a:solidFill>
                <a:effectLst/>
                <a:uFillTx/>
                <a:latin typeface="Calibri"/>
              </a:rPr>
              <a:t>Sprawdź poprawność nazwiska, adresu i numeru Medicare.</a:t>
            </a:r>
            <a:endParaRPr lang="pl-PL" sz="2200" b="0" u="none" strike="noStrike">
              <a:solidFill>
                <a:srgbClr val="000000"/>
              </a:solidFill>
              <a:effectLst/>
              <a:uFillTx/>
              <a:latin typeface="Arial"/>
            </a:endParaRPr>
          </a:p>
          <a:p>
            <a:pPr marL="343080" indent="-343080" defTabSz="914400">
              <a:lnSpc>
                <a:spcPct val="100000"/>
              </a:lnSpc>
              <a:spcAft>
                <a:spcPts val="1001"/>
              </a:spcAft>
              <a:buClr>
                <a:srgbClr val="000000"/>
              </a:buClr>
              <a:buFont typeface="Wingdings" charset="2"/>
              <a:buChar char=""/>
            </a:pPr>
            <a:r>
              <a:rPr lang="pl" sz="2200" b="0" u="none" strike="noStrike">
                <a:solidFill>
                  <a:schemeClr val="dk1"/>
                </a:solidFill>
                <a:effectLst/>
                <a:uFillTx/>
                <a:latin typeface="Calibri"/>
              </a:rPr>
              <a:t>Czy otrzymałeś usługę?	</a:t>
            </a:r>
            <a:endParaRPr lang="pl-PL" sz="2200" b="0" u="none" strike="noStrike">
              <a:solidFill>
                <a:srgbClr val="000000"/>
              </a:solidFill>
              <a:effectLst/>
              <a:uFillTx/>
              <a:latin typeface="Arial"/>
            </a:endParaRPr>
          </a:p>
          <a:p>
            <a:pPr marL="343080" indent="-343080" defTabSz="914400">
              <a:lnSpc>
                <a:spcPct val="100000"/>
              </a:lnSpc>
              <a:spcAft>
                <a:spcPts val="1001"/>
              </a:spcAft>
              <a:buClr>
                <a:srgbClr val="000000"/>
              </a:buClr>
              <a:buFont typeface="Wingdings" charset="2"/>
              <a:buChar char=""/>
            </a:pPr>
            <a:r>
              <a:rPr lang="pl" sz="2200" b="0" u="none" strike="noStrike">
                <a:solidFill>
                  <a:schemeClr val="dk1"/>
                </a:solidFill>
                <a:effectLst/>
                <a:uFillTx/>
                <a:latin typeface="Calibri"/>
              </a:rPr>
              <a:t>Upewnij się, że roszczenie zostało przetworzone i opłacone. Jeśli pozycja zostanie odrzucona, skontaktuj się z gabinetem lekarskim, aby upewnić się, że wniosek został prawidłowo zakodowany. Jeśli nie, gabinet może złożyć wniosek ponownie.</a:t>
            </a:r>
            <a:endParaRPr lang="pl-PL" sz="2200" b="0" u="none" strike="noStrike">
              <a:solidFill>
                <a:srgbClr val="000000"/>
              </a:solidFill>
              <a:effectLst/>
              <a:uFillTx/>
              <a:latin typeface="Arial"/>
            </a:endParaRPr>
          </a:p>
          <a:p>
            <a:pPr marL="343080" indent="-343080" defTabSz="914400">
              <a:lnSpc>
                <a:spcPct val="100000"/>
              </a:lnSpc>
              <a:spcAft>
                <a:spcPts val="601"/>
              </a:spcAft>
              <a:buClr>
                <a:srgbClr val="000000"/>
              </a:buClr>
              <a:buFont typeface="Wingdings" charset="2"/>
              <a:buChar char=""/>
            </a:pPr>
            <a:r>
              <a:rPr lang="pl" sz="2200" b="0" u="none" strike="noStrike">
                <a:solidFill>
                  <a:schemeClr val="dk1"/>
                </a:solidFill>
                <a:effectLst/>
                <a:uFillTx/>
                <a:latin typeface="Calibri"/>
              </a:rPr>
              <a:t>W przypadku odmowy przysługuje prawo do odwołania.  Termin na odwołanie wynosi 120 dni.</a:t>
            </a:r>
            <a:endParaRPr lang="pl-PL" sz="2200" b="0" u="none" strike="noStrike">
              <a:solidFill>
                <a:srgbClr val="000000"/>
              </a:solidFill>
              <a:effectLst/>
              <a:uFillTx/>
              <a:latin typeface="Arial"/>
            </a:endParaRPr>
          </a:p>
        </p:txBody>
      </p:sp>
      <p:pic>
        <p:nvPicPr>
          <p:cNvPr id="632" name="Picture 7"/>
          <p:cNvPicPr/>
          <p:nvPr/>
        </p:nvPicPr>
        <p:blipFill>
          <a:blip r:embed="rId3"/>
          <a:stretch/>
        </p:blipFill>
        <p:spPr>
          <a:xfrm>
            <a:off x="608040" y="2089440"/>
            <a:ext cx="4237920" cy="413064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51000"/>
    </mc:Choice>
    <mc:Fallback xmlns:p15="http://schemas.microsoft.com/office/powerpoint/2012/main" xmlns="">
      <p:transition spd="slow" advTm="5100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PlaceHolder 1"/>
          <p:cNvSpPr>
            <a:spLocks noGrp="1"/>
          </p:cNvSpPr>
          <p:nvPr>
            <p:ph type="sldNum" idx="11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20FCFB0C-1445-49F2-9D6A-650F48136D03}" type="slidenum">
              <a:rPr lang="en-US" sz="1200" b="0" u="none" strike="noStrike">
                <a:solidFill>
                  <a:schemeClr val="dk1">
                    <a:tint val="75000"/>
                  </a:schemeClr>
                </a:solidFill>
                <a:effectLst/>
                <a:uFillTx/>
                <a:latin typeface="Calibri"/>
              </a:rPr>
              <a:t>88</a:t>
            </a:fld>
            <a:endParaRPr lang="pl-PL" sz="1200" b="0" u="none" strike="noStrike">
              <a:solidFill>
                <a:srgbClr val="000000"/>
              </a:solidFill>
              <a:effectLst/>
              <a:uFillTx/>
              <a:latin typeface="Times New Roman"/>
            </a:endParaRPr>
          </a:p>
        </p:txBody>
      </p:sp>
      <p:sp>
        <p:nvSpPr>
          <p:cNvPr id="63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Chroń się / zapobiegaj oszustwom</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sp>
        <p:nvSpPr>
          <p:cNvPr id="635" name="Rectangle 6"/>
          <p:cNvSpPr/>
          <p:nvPr/>
        </p:nvSpPr>
        <p:spPr>
          <a:xfrm>
            <a:off x="1300680" y="1437480"/>
            <a:ext cx="8932320" cy="584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3200" b="0" u="none" strike="noStrike">
                <a:solidFill>
                  <a:schemeClr val="dk1"/>
                </a:solidFill>
                <a:effectLst/>
                <a:uFillTx/>
                <a:latin typeface="Calibri"/>
              </a:rPr>
              <a:t>Krok 3:</a:t>
            </a:r>
            <a:r>
              <a:rPr lang="pl" sz="3200" b="1" u="none" strike="noStrike">
                <a:solidFill>
                  <a:schemeClr val="dk1"/>
                </a:solidFill>
                <a:effectLst/>
                <a:uFillTx/>
                <a:latin typeface="Calibri"/>
              </a:rPr>
              <a:t> </a:t>
            </a:r>
            <a:r>
              <a:rPr lang="pl" sz="3200" b="1" u="none" strike="noStrike">
                <a:solidFill>
                  <a:srgbClr val="339966"/>
                </a:solidFill>
                <a:effectLst/>
                <a:uFillTx/>
                <a:latin typeface="Calibri"/>
              </a:rPr>
              <a:t>Zgłaszanie </a:t>
            </a:r>
            <a:r>
              <a:rPr lang="pl" sz="3200" b="0" u="none" strike="noStrike">
                <a:solidFill>
                  <a:schemeClr val="dk1"/>
                </a:solidFill>
                <a:effectLst/>
                <a:uFillTx/>
                <a:latin typeface="Calibri"/>
              </a:rPr>
              <a:t>podejrzeń oszustw i nadużyć związane z Medicare</a:t>
            </a:r>
            <a:endParaRPr lang="pl-PL" sz="3200" b="0" u="none" strike="noStrike">
              <a:solidFill>
                <a:srgbClr val="000000"/>
              </a:solidFill>
              <a:effectLst/>
              <a:uFillTx/>
              <a:latin typeface="Arial"/>
            </a:endParaRPr>
          </a:p>
        </p:txBody>
      </p:sp>
      <p:sp>
        <p:nvSpPr>
          <p:cNvPr id="636" name="Rectangle 7"/>
          <p:cNvSpPr/>
          <p:nvPr/>
        </p:nvSpPr>
        <p:spPr>
          <a:xfrm>
            <a:off x="2957760" y="2178720"/>
            <a:ext cx="7519680" cy="32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14440" indent="-514440" defTabSz="914400">
              <a:lnSpc>
                <a:spcPct val="100000"/>
              </a:lnSpc>
              <a:spcBef>
                <a:spcPts val="601"/>
              </a:spcBef>
              <a:spcAft>
                <a:spcPts val="601"/>
              </a:spcAft>
              <a:buClr>
                <a:srgbClr val="000000"/>
              </a:buClr>
              <a:buFont typeface="Arial"/>
              <a:buChar char="•"/>
            </a:pPr>
            <a:r>
              <a:rPr lang="pl" sz="2400" b="0" u="none" strike="noStrike">
                <a:solidFill>
                  <a:schemeClr val="dk1"/>
                </a:solidFill>
                <a:effectLst/>
                <a:uFillTx/>
                <a:latin typeface="Calibri"/>
              </a:rPr>
              <a:t>Zadzwoń do dostawcy.</a:t>
            </a:r>
            <a:endParaRPr lang="pl-PL" sz="2400" b="0" u="none" strike="noStrike">
              <a:solidFill>
                <a:srgbClr val="000000"/>
              </a:solidFill>
              <a:effectLst/>
              <a:uFillTx/>
              <a:latin typeface="Arial"/>
            </a:endParaRPr>
          </a:p>
          <a:p>
            <a:pPr marL="514440" indent="-514440" defTabSz="914400">
              <a:lnSpc>
                <a:spcPct val="100000"/>
              </a:lnSpc>
              <a:spcBef>
                <a:spcPts val="601"/>
              </a:spcBef>
              <a:spcAft>
                <a:spcPts val="601"/>
              </a:spcAft>
              <a:buClr>
                <a:srgbClr val="000000"/>
              </a:buClr>
              <a:buFont typeface="Arial"/>
              <a:buChar char="•"/>
            </a:pPr>
            <a:r>
              <a:rPr lang="pl" sz="2400" b="0" u="none" strike="noStrike">
                <a:solidFill>
                  <a:schemeClr val="dk1"/>
                </a:solidFill>
                <a:effectLst/>
                <a:uFillTx/>
                <a:latin typeface="Calibri"/>
              </a:rPr>
              <a:t>Zbieranie informacji i dokumentacji.</a:t>
            </a:r>
            <a:endParaRPr lang="pl-PL" sz="2400" b="0" u="none" strike="noStrike">
              <a:solidFill>
                <a:srgbClr val="000000"/>
              </a:solidFill>
              <a:effectLst/>
              <a:uFillTx/>
              <a:latin typeface="Arial"/>
            </a:endParaRPr>
          </a:p>
          <a:p>
            <a:pPr marL="514440" indent="-514440" defTabSz="914400">
              <a:lnSpc>
                <a:spcPct val="100000"/>
              </a:lnSpc>
              <a:spcBef>
                <a:spcPts val="601"/>
              </a:spcBef>
              <a:spcAft>
                <a:spcPts val="601"/>
              </a:spcAft>
              <a:buClr>
                <a:srgbClr val="000000"/>
              </a:buClr>
              <a:buFont typeface="Arial"/>
              <a:buChar char="•"/>
            </a:pPr>
            <a:r>
              <a:rPr lang="pl" sz="2400" b="0" u="none" strike="noStrike">
                <a:solidFill>
                  <a:schemeClr val="dk1"/>
                </a:solidFill>
                <a:effectLst/>
                <a:uFillTx/>
                <a:latin typeface="Calibri"/>
              </a:rPr>
              <a:t>Skontaktuj się z </a:t>
            </a:r>
            <a:r>
              <a:rPr lang="pl" sz="2400" b="1" u="none" strike="noStrike">
                <a:solidFill>
                  <a:schemeClr val="dk1"/>
                </a:solidFill>
                <a:effectLst/>
                <a:uFillTx/>
                <a:latin typeface="Calibri"/>
              </a:rPr>
              <a:t>WI Senior Medicare Patrol (SMP)</a:t>
            </a:r>
            <a:r>
              <a:rPr lang="pl" sz="2400" b="0" u="none" strike="noStrike">
                <a:solidFill>
                  <a:schemeClr val="dk1"/>
                </a:solidFill>
                <a:effectLst/>
                <a:uFillTx/>
                <a:latin typeface="Calibri"/>
              </a:rPr>
              <a:t>:</a:t>
            </a:r>
            <a:endParaRPr lang="pl-PL" sz="2400" b="0" u="none" strike="noStrike">
              <a:solidFill>
                <a:srgbClr val="000000"/>
              </a:solidFill>
              <a:effectLst/>
              <a:uFillTx/>
              <a:latin typeface="Arial"/>
            </a:endParaRPr>
          </a:p>
          <a:p>
            <a:pPr marL="971640" lvl="1" indent="-514440" defTabSz="914400">
              <a:lnSpc>
                <a:spcPct val="100000"/>
              </a:lnSpc>
              <a:spcBef>
                <a:spcPts val="601"/>
              </a:spcBef>
              <a:spcAft>
                <a:spcPts val="601"/>
              </a:spcAft>
              <a:buClr>
                <a:srgbClr val="000000"/>
              </a:buClr>
              <a:buFont typeface="Arial"/>
              <a:buChar char="•"/>
            </a:pPr>
            <a:r>
              <a:rPr lang="pl" sz="2200" b="0" u="none" strike="noStrike">
                <a:solidFill>
                  <a:schemeClr val="dk1"/>
                </a:solidFill>
                <a:effectLst/>
                <a:uFillTx/>
                <a:latin typeface="Calibri"/>
              </a:rPr>
              <a:t>Zadzwoń pod bezpłatny numer: </a:t>
            </a:r>
            <a:r>
              <a:rPr lang="pl" sz="2200" b="1" u="none" strike="noStrike">
                <a:solidFill>
                  <a:schemeClr val="dk1"/>
                </a:solidFill>
                <a:effectLst/>
                <a:uFillTx/>
                <a:latin typeface="Calibri"/>
              </a:rPr>
              <a:t>1-888-818-2611</a:t>
            </a:r>
            <a:r>
              <a:rPr lang="pl" sz="2200" b="0" u="none" strike="noStrike">
                <a:solidFill>
                  <a:schemeClr val="dk1"/>
                </a:solidFill>
                <a:effectLst/>
                <a:uFillTx/>
                <a:latin typeface="Calibri"/>
              </a:rPr>
              <a:t>  </a:t>
            </a:r>
            <a:r>
              <a:rPr lang="pl" sz="2200" b="0" i="1" u="none" strike="noStrike">
                <a:solidFill>
                  <a:schemeClr val="dk1"/>
                </a:solidFill>
                <a:effectLst/>
                <a:uFillTx/>
                <a:latin typeface="Calibri"/>
              </a:rPr>
              <a:t>(Bezpłatnie i poufnie!)</a:t>
            </a:r>
            <a:endParaRPr lang="pl-PL" sz="2200" b="0" u="none" strike="noStrike">
              <a:solidFill>
                <a:srgbClr val="000000"/>
              </a:solidFill>
              <a:effectLst/>
              <a:uFillTx/>
              <a:latin typeface="Arial"/>
            </a:endParaRPr>
          </a:p>
          <a:p>
            <a:pPr marL="1143000" lvl="2" indent="-285840" defTabSz="914400">
              <a:lnSpc>
                <a:spcPct val="100000"/>
              </a:lnSpc>
              <a:spcAft>
                <a:spcPts val="601"/>
              </a:spcAft>
              <a:buClr>
                <a:srgbClr val="000000"/>
              </a:buClr>
              <a:buFont typeface="Arial"/>
              <a:buChar char="•"/>
            </a:pPr>
            <a:r>
              <a:rPr lang="pl" sz="2200" b="0" u="none" strike="noStrike">
                <a:solidFill>
                  <a:schemeClr val="dk1"/>
                </a:solidFill>
                <a:effectLst/>
                <a:uFillTx/>
                <a:latin typeface="Calibri"/>
              </a:rPr>
              <a:t>Aby zgłosić podejrzenie oszustwa/nadużycia.</a:t>
            </a:r>
            <a:endParaRPr lang="pl-PL" sz="2200" b="0" u="none" strike="noStrike">
              <a:solidFill>
                <a:srgbClr val="000000"/>
              </a:solidFill>
              <a:effectLst/>
              <a:uFillTx/>
              <a:latin typeface="Arial"/>
            </a:endParaRPr>
          </a:p>
          <a:p>
            <a:pPr marL="1143000" lvl="2" indent="-285840" defTabSz="914400">
              <a:lnSpc>
                <a:spcPct val="100000"/>
              </a:lnSpc>
              <a:spcAft>
                <a:spcPts val="601"/>
              </a:spcAft>
              <a:buClr>
                <a:srgbClr val="000000"/>
              </a:buClr>
              <a:buFont typeface="Arial"/>
              <a:buChar char="•"/>
            </a:pPr>
            <a:r>
              <a:rPr lang="pl" sz="2200" b="0" u="none" strike="noStrike">
                <a:solidFill>
                  <a:schemeClr val="dk1"/>
                </a:solidFill>
                <a:effectLst/>
                <a:uFillTx/>
                <a:latin typeface="Calibri"/>
              </a:rPr>
              <a:t>W kwestii szkolenia, prelegentów i/lub materiałów.</a:t>
            </a:r>
            <a:endParaRPr lang="pl-PL" sz="2200" b="0" u="none" strike="noStrike">
              <a:solidFill>
                <a:srgbClr val="000000"/>
              </a:solidFill>
              <a:effectLst/>
              <a:uFillTx/>
              <a:latin typeface="Arial"/>
            </a:endParaRPr>
          </a:p>
          <a:p>
            <a:pPr marL="1143000" lvl="2" indent="-285840" defTabSz="914400">
              <a:lnSpc>
                <a:spcPct val="100000"/>
              </a:lnSpc>
              <a:spcAft>
                <a:spcPts val="601"/>
              </a:spcAft>
              <a:buClr>
                <a:srgbClr val="000000"/>
              </a:buClr>
              <a:buFont typeface="Arial"/>
              <a:buChar char="•"/>
            </a:pPr>
            <a:r>
              <a:rPr lang="pl" sz="2200" b="0" u="none" strike="noStrike">
                <a:solidFill>
                  <a:schemeClr val="dk1"/>
                </a:solidFill>
                <a:effectLst/>
                <a:uFillTx/>
                <a:latin typeface="Calibri"/>
              </a:rPr>
              <a:t>Aby zostać wolontariuszem w programie SMP.</a:t>
            </a:r>
            <a:endParaRPr lang="pl-PL" sz="2200" b="0" u="none" strike="noStrike">
              <a:solidFill>
                <a:srgbClr val="000000"/>
              </a:solidFill>
              <a:effectLst/>
              <a:uFillTx/>
              <a:latin typeface="Arial"/>
            </a:endParaRPr>
          </a:p>
        </p:txBody>
      </p:sp>
      <p:pic>
        <p:nvPicPr>
          <p:cNvPr id="637" name="Picture 9"/>
          <p:cNvPicPr/>
          <p:nvPr/>
        </p:nvPicPr>
        <p:blipFill>
          <a:blip r:embed="rId3"/>
          <a:stretch/>
        </p:blipFill>
        <p:spPr>
          <a:xfrm>
            <a:off x="288720" y="4343040"/>
            <a:ext cx="3077640" cy="219528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44000"/>
    </mc:Choice>
    <mc:Fallback xmlns:p15="http://schemas.microsoft.com/office/powerpoint/2012/main" xmlns="">
      <p:transition spd="slow" advTm="4400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PlaceHolder 1"/>
          <p:cNvSpPr>
            <a:spLocks noGrp="1"/>
          </p:cNvSpPr>
          <p:nvPr>
            <p:ph type="sldNum" idx="11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F49F935A-E9E0-4B15-90F0-E44BF659735C}" type="slidenum">
              <a:rPr lang="en-US" sz="1200" b="0" u="none" strike="noStrike">
                <a:solidFill>
                  <a:schemeClr val="dk1">
                    <a:tint val="75000"/>
                  </a:schemeClr>
                </a:solidFill>
                <a:effectLst/>
                <a:uFillTx/>
                <a:latin typeface="Calibri"/>
              </a:rPr>
              <a:t>89</a:t>
            </a:fld>
            <a:endParaRPr lang="pl-PL" sz="1200" b="0" u="none" strike="noStrike">
              <a:solidFill>
                <a:srgbClr val="000000"/>
              </a:solidFill>
              <a:effectLst/>
              <a:uFillTx/>
              <a:latin typeface="Times New Roman"/>
            </a:endParaRPr>
          </a:p>
        </p:txBody>
      </p:sp>
      <p:sp>
        <p:nvSpPr>
          <p:cNvPr id="639"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Przegląd - wybór zakresu ochrony</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cxnSp>
        <p:nvCxnSpPr>
          <p:cNvPr id="640" name="Straight Connector 26"/>
          <p:cNvCxnSpPr/>
          <p:nvPr/>
        </p:nvCxnSpPr>
        <p:spPr>
          <a:xfrm>
            <a:off x="5929920" y="1395360"/>
            <a:ext cx="1800" cy="438480"/>
          </a:xfrm>
          <a:prstGeom prst="straightConnector1">
            <a:avLst/>
          </a:prstGeom>
          <a:ln w="50800">
            <a:solidFill>
              <a:srgbClr val="4472C4"/>
            </a:solidFill>
          </a:ln>
        </p:spPr>
      </p:cxnSp>
      <p:cxnSp>
        <p:nvCxnSpPr>
          <p:cNvPr id="641" name="Straight Arrow Connector 27"/>
          <p:cNvCxnSpPr/>
          <p:nvPr/>
        </p:nvCxnSpPr>
        <p:spPr>
          <a:xfrm flipH="1">
            <a:off x="5120280" y="1833480"/>
            <a:ext cx="810000" cy="457560"/>
          </a:xfrm>
          <a:prstGeom prst="straightConnector1">
            <a:avLst/>
          </a:prstGeom>
          <a:ln w="50800">
            <a:solidFill>
              <a:srgbClr val="4472C4"/>
            </a:solidFill>
            <a:tailEnd type="arrow" w="med" len="med"/>
          </a:ln>
        </p:spPr>
      </p:cxnSp>
      <p:cxnSp>
        <p:nvCxnSpPr>
          <p:cNvPr id="642" name="Straight Arrow Connector 28"/>
          <p:cNvCxnSpPr/>
          <p:nvPr/>
        </p:nvCxnSpPr>
        <p:spPr>
          <a:xfrm>
            <a:off x="5929920" y="1833480"/>
            <a:ext cx="765000" cy="457560"/>
          </a:xfrm>
          <a:prstGeom prst="straightConnector1">
            <a:avLst/>
          </a:prstGeom>
          <a:ln w="50800">
            <a:solidFill>
              <a:srgbClr val="4472C4"/>
            </a:solidFill>
            <a:tailEnd type="arrow" w="med" len="med"/>
          </a:ln>
        </p:spPr>
      </p:cxnSp>
      <p:sp>
        <p:nvSpPr>
          <p:cNvPr id="643" name="TextBox 20"/>
          <p:cNvSpPr/>
          <p:nvPr/>
        </p:nvSpPr>
        <p:spPr>
          <a:xfrm>
            <a:off x="1752120" y="1539360"/>
            <a:ext cx="321156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800" b="1" u="none" strike="noStrike">
                <a:solidFill>
                  <a:srgbClr val="000000"/>
                </a:solidFill>
                <a:effectLst/>
                <a:uFillTx/>
                <a:latin typeface="Arial"/>
              </a:rPr>
              <a:t>Original Medicare</a:t>
            </a:r>
            <a:endParaRPr lang="pl-PL" sz="2800" b="0" u="none" strike="noStrike">
              <a:solidFill>
                <a:srgbClr val="000000"/>
              </a:solidFill>
              <a:effectLst/>
              <a:uFillTx/>
              <a:latin typeface="Arial"/>
            </a:endParaRPr>
          </a:p>
        </p:txBody>
      </p:sp>
      <p:sp>
        <p:nvSpPr>
          <p:cNvPr id="644" name="TextBox 23"/>
          <p:cNvSpPr/>
          <p:nvPr/>
        </p:nvSpPr>
        <p:spPr>
          <a:xfrm>
            <a:off x="6694560" y="1614600"/>
            <a:ext cx="4609080" cy="52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pl" sz="2400" b="1" u="none" strike="noStrike">
                <a:solidFill>
                  <a:srgbClr val="000000"/>
                </a:solidFill>
                <a:effectLst/>
                <a:uFillTx/>
                <a:latin typeface="Arial"/>
              </a:rPr>
              <a:t> </a:t>
            </a:r>
            <a:r>
              <a:rPr lang="pl" sz="2800" b="1" u="none" strike="noStrike">
                <a:solidFill>
                  <a:srgbClr val="000000"/>
                </a:solidFill>
                <a:effectLst/>
                <a:uFillTx/>
                <a:latin typeface="Arial"/>
              </a:rPr>
              <a:t>Plan Medicare Advantage</a:t>
            </a:r>
            <a:endParaRPr lang="pl-PL" sz="2800" b="0" u="none" strike="noStrike">
              <a:solidFill>
                <a:srgbClr val="000000"/>
              </a:solidFill>
              <a:effectLst/>
              <a:uFillTx/>
              <a:latin typeface="Arial"/>
            </a:endParaRPr>
          </a:p>
        </p:txBody>
      </p:sp>
      <p:sp>
        <p:nvSpPr>
          <p:cNvPr id="645" name="Rectangle 31" descr="Hospital Insurance" title="Part A"/>
          <p:cNvSpPr/>
          <p:nvPr/>
        </p:nvSpPr>
        <p:spPr>
          <a:xfrm>
            <a:off x="2010600" y="2468520"/>
            <a:ext cx="1333080" cy="107748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A</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Ubezpieczenie szpitalne</a:t>
            </a:r>
            <a:endParaRPr lang="pl-PL" sz="1800" b="0" u="none" strike="noStrike">
              <a:solidFill>
                <a:srgbClr val="000000"/>
              </a:solidFill>
              <a:effectLst/>
              <a:uFillTx/>
              <a:latin typeface="Arial"/>
            </a:endParaRPr>
          </a:p>
        </p:txBody>
      </p:sp>
      <p:sp>
        <p:nvSpPr>
          <p:cNvPr id="646" name="Rectangle 32" descr="Medical Insurance" title="Part B"/>
          <p:cNvSpPr/>
          <p:nvPr/>
        </p:nvSpPr>
        <p:spPr>
          <a:xfrm>
            <a:off x="3647160" y="2489040"/>
            <a:ext cx="1296720" cy="106812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B</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Ubezpieczenie medyczne</a:t>
            </a:r>
            <a:endParaRPr lang="pl-PL" sz="1800" b="0" u="none" strike="noStrike">
              <a:solidFill>
                <a:srgbClr val="000000"/>
              </a:solidFill>
              <a:effectLst/>
              <a:uFillTx/>
              <a:latin typeface="Arial"/>
            </a:endParaRPr>
          </a:p>
        </p:txBody>
      </p:sp>
      <p:cxnSp>
        <p:nvCxnSpPr>
          <p:cNvPr id="647" name="Straight Arrow Connector 34"/>
          <p:cNvCxnSpPr/>
          <p:nvPr/>
        </p:nvCxnSpPr>
        <p:spPr>
          <a:xfrm flipH="1">
            <a:off x="2909520" y="3857760"/>
            <a:ext cx="493200" cy="388440"/>
          </a:xfrm>
          <a:prstGeom prst="straightConnector1">
            <a:avLst/>
          </a:prstGeom>
          <a:ln w="50800">
            <a:solidFill>
              <a:srgbClr val="4472C4"/>
            </a:solidFill>
            <a:tailEnd type="arrow" w="med" len="med"/>
          </a:ln>
        </p:spPr>
      </p:cxnSp>
      <p:cxnSp>
        <p:nvCxnSpPr>
          <p:cNvPr id="648" name="Straight Arrow Connector 35"/>
          <p:cNvCxnSpPr/>
          <p:nvPr/>
        </p:nvCxnSpPr>
        <p:spPr>
          <a:xfrm>
            <a:off x="3558960" y="3857760"/>
            <a:ext cx="471960" cy="338400"/>
          </a:xfrm>
          <a:prstGeom prst="straightConnector1">
            <a:avLst/>
          </a:prstGeom>
          <a:ln w="50800">
            <a:solidFill>
              <a:srgbClr val="4472C4"/>
            </a:solidFill>
            <a:tailEnd type="arrow" w="med" len="med"/>
          </a:ln>
        </p:spPr>
      </p:cxnSp>
      <p:sp>
        <p:nvSpPr>
          <p:cNvPr id="649" name="Rectangle 38" descr="Also known as Medigap policy" title="Medicare Supplement Insurance"/>
          <p:cNvSpPr/>
          <p:nvPr/>
        </p:nvSpPr>
        <p:spPr>
          <a:xfrm>
            <a:off x="1591200" y="4303800"/>
            <a:ext cx="1810800" cy="1734840"/>
          </a:xfrm>
          <a:prstGeom prst="rect">
            <a:avLst/>
          </a:prstGeom>
          <a:solidFill>
            <a:schemeClr val="accent1">
              <a:lumMod val="75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FFFFFF"/>
                </a:solidFill>
                <a:effectLst/>
                <a:uFillTx/>
                <a:latin typeface="Calibri"/>
              </a:rPr>
              <a:t>Polisa Ubezpieczeniowa Medicare Supplement (Medigap)</a:t>
            </a:r>
            <a:endParaRPr lang="pl-PL" sz="1800" b="0" u="none" strike="noStrike">
              <a:solidFill>
                <a:srgbClr val="FFFFFF"/>
              </a:solidFill>
              <a:effectLst/>
              <a:uFillTx/>
              <a:latin typeface="Arial"/>
            </a:endParaRPr>
          </a:p>
        </p:txBody>
      </p:sp>
      <p:sp>
        <p:nvSpPr>
          <p:cNvPr id="650" name="Rectangle 39" descr="Precription Drug Coverage" title="Part D"/>
          <p:cNvSpPr/>
          <p:nvPr/>
        </p:nvSpPr>
        <p:spPr>
          <a:xfrm>
            <a:off x="3899520" y="4267080"/>
            <a:ext cx="1875960" cy="180144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2000" b="1" u="none" strike="noStrike">
                <a:solidFill>
                  <a:srgbClr val="000000"/>
                </a:solidFill>
                <a:effectLst/>
                <a:uFillTx/>
                <a:latin typeface="Calibri"/>
              </a:rPr>
              <a:t>Część D</a:t>
            </a:r>
            <a:endParaRPr lang="pl-PL" sz="2000" b="0" u="none" strike="noStrike">
              <a:solidFill>
                <a:srgbClr val="000000"/>
              </a:solidFill>
              <a:effectLst/>
              <a:uFillTx/>
              <a:latin typeface="Arial"/>
            </a:endParaRPr>
          </a:p>
          <a:p>
            <a:pPr algn="ctr" defTabSz="914400">
              <a:lnSpc>
                <a:spcPct val="100000"/>
              </a:lnSpc>
            </a:pPr>
            <a:r>
              <a:rPr lang="pl" sz="2000" b="0" u="none" strike="noStrike">
                <a:solidFill>
                  <a:srgbClr val="000000"/>
                </a:solidFill>
                <a:effectLst/>
                <a:uFillTx/>
                <a:latin typeface="Calibri"/>
              </a:rPr>
              <a:t>Pokrycie kosztów leków na receptę</a:t>
            </a:r>
            <a:endParaRPr lang="pl-PL" sz="2000" b="0" u="none" strike="noStrike">
              <a:solidFill>
                <a:srgbClr val="000000"/>
              </a:solidFill>
              <a:effectLst/>
              <a:uFillTx/>
              <a:latin typeface="Arial"/>
            </a:endParaRPr>
          </a:p>
        </p:txBody>
      </p:sp>
      <p:sp>
        <p:nvSpPr>
          <p:cNvPr id="651" name="TextBox 3"/>
          <p:cNvSpPr/>
          <p:nvPr/>
        </p:nvSpPr>
        <p:spPr>
          <a:xfrm>
            <a:off x="2753640" y="3509640"/>
            <a:ext cx="133128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pl" sz="1800" b="1" u="none" strike="noStrike">
                <a:solidFill>
                  <a:srgbClr val="000000"/>
                </a:solidFill>
                <a:effectLst/>
                <a:uFillTx/>
                <a:latin typeface="Arial"/>
              </a:rPr>
              <a:t>Można dodać</a:t>
            </a:r>
            <a:endParaRPr lang="pl-PL" sz="1800" b="0" u="none" strike="noStrike">
              <a:solidFill>
                <a:srgbClr val="000000"/>
              </a:solidFill>
              <a:effectLst/>
              <a:uFillTx/>
              <a:latin typeface="Arial"/>
            </a:endParaRPr>
          </a:p>
        </p:txBody>
      </p:sp>
      <p:sp>
        <p:nvSpPr>
          <p:cNvPr id="652" name="Oval 54"/>
          <p:cNvSpPr/>
          <p:nvPr/>
        </p:nvSpPr>
        <p:spPr>
          <a:xfrm>
            <a:off x="5365440" y="5563440"/>
            <a:ext cx="1893600" cy="914040"/>
          </a:xfrm>
          <a:prstGeom prst="ellipse">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0" u="none" strike="noStrike">
                <a:solidFill>
                  <a:schemeClr val="lt1"/>
                </a:solidFill>
                <a:effectLst/>
                <a:uFillTx/>
                <a:latin typeface="Calibri"/>
              </a:rPr>
              <a:t>i/lub </a:t>
            </a:r>
            <a:endParaRPr lang="pl-PL" sz="1800" b="0" u="none" strike="noStrike">
              <a:solidFill>
                <a:srgbClr val="FFFFFF"/>
              </a:solidFill>
              <a:effectLst/>
              <a:uFillTx/>
              <a:latin typeface="Arial"/>
            </a:endParaRPr>
          </a:p>
          <a:p>
            <a:pPr algn="ctr" defTabSz="914400">
              <a:lnSpc>
                <a:spcPct val="100000"/>
              </a:lnSpc>
            </a:pPr>
            <a:r>
              <a:rPr lang="pl" sz="1800" b="0" u="none" strike="noStrike">
                <a:solidFill>
                  <a:schemeClr val="lt1"/>
                </a:solidFill>
                <a:effectLst/>
                <a:uFillTx/>
                <a:latin typeface="Calibri"/>
              </a:rPr>
              <a:t>SeniorCare!</a:t>
            </a:r>
            <a:endParaRPr lang="pl-PL" sz="1800" b="0" u="none" strike="noStrike">
              <a:solidFill>
                <a:srgbClr val="FFFFFF"/>
              </a:solidFill>
              <a:effectLst/>
              <a:uFillTx/>
              <a:latin typeface="Arial"/>
            </a:endParaRPr>
          </a:p>
        </p:txBody>
      </p:sp>
      <p:sp>
        <p:nvSpPr>
          <p:cNvPr id="653" name="Rectangle 56" descr="Combines Part A, B and usually D" title="Part C"/>
          <p:cNvSpPr/>
          <p:nvPr/>
        </p:nvSpPr>
        <p:spPr>
          <a:xfrm>
            <a:off x="7827480" y="2489040"/>
            <a:ext cx="2666520" cy="98856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C</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Łączy Część A i Część B</a:t>
            </a:r>
            <a:endParaRPr lang="pl-PL" sz="1800" b="0" u="none" strike="noStrike">
              <a:solidFill>
                <a:srgbClr val="000000"/>
              </a:solidFill>
              <a:effectLst/>
              <a:uFillTx/>
              <a:latin typeface="Arial"/>
            </a:endParaRPr>
          </a:p>
        </p:txBody>
      </p:sp>
      <p:sp>
        <p:nvSpPr>
          <p:cNvPr id="654" name="TextBox 22"/>
          <p:cNvSpPr/>
          <p:nvPr/>
        </p:nvSpPr>
        <p:spPr>
          <a:xfrm>
            <a:off x="7488720" y="3546000"/>
            <a:ext cx="3344040" cy="36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 sz="1800" b="1" u="none" strike="noStrike" dirty="0">
                <a:solidFill>
                  <a:srgbClr val="000000"/>
                </a:solidFill>
                <a:effectLst/>
                <a:uFillTx/>
                <a:latin typeface="Arial"/>
              </a:rPr>
              <a:t>Może obejmować lub można dodać</a:t>
            </a:r>
            <a:endParaRPr lang="pl-PL" sz="1800" b="0" u="none" strike="noStrike" dirty="0">
              <a:solidFill>
                <a:srgbClr val="000000"/>
              </a:solidFill>
              <a:effectLst/>
              <a:uFillTx/>
              <a:latin typeface="Arial"/>
            </a:endParaRPr>
          </a:p>
        </p:txBody>
      </p:sp>
      <p:sp>
        <p:nvSpPr>
          <p:cNvPr id="655" name="Rectangle 58" descr="Prescription Drug coverage. Most Part C plans cover prescription drugs." title="Prescription Drug coverage"/>
          <p:cNvSpPr/>
          <p:nvPr/>
        </p:nvSpPr>
        <p:spPr>
          <a:xfrm>
            <a:off x="7408440" y="4142520"/>
            <a:ext cx="3504960" cy="2134800"/>
          </a:xfrm>
          <a:prstGeom prst="rect">
            <a:avLst/>
          </a:prstGeom>
          <a:solidFill>
            <a:schemeClr val="accent1">
              <a:lumMod val="40000"/>
              <a:lumOff val="60000"/>
            </a:schemeClr>
          </a:solidFill>
          <a:ln w="38100">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pl" sz="1800" b="1" u="none" strike="noStrike">
                <a:solidFill>
                  <a:srgbClr val="000000"/>
                </a:solidFill>
                <a:effectLst/>
                <a:uFillTx/>
                <a:latin typeface="Calibri"/>
              </a:rPr>
              <a:t>Część D</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Pokrycie kosztów leków na receptę</a:t>
            </a:r>
            <a:endParaRPr lang="pl-PL" sz="1800" b="0" u="none" strike="noStrike">
              <a:solidFill>
                <a:srgbClr val="000000"/>
              </a:solidFill>
              <a:effectLst/>
              <a:uFillTx/>
              <a:latin typeface="Arial"/>
            </a:endParaRPr>
          </a:p>
          <a:p>
            <a:pPr algn="ctr" defTabSz="914400">
              <a:lnSpc>
                <a:spcPct val="100000"/>
              </a:lnSpc>
            </a:pPr>
            <a:r>
              <a:rPr lang="pl" sz="1800" b="0" u="none" strike="noStrike">
                <a:solidFill>
                  <a:srgbClr val="000000"/>
                </a:solidFill>
                <a:effectLst/>
                <a:uFillTx/>
                <a:latin typeface="Calibri"/>
              </a:rPr>
              <a:t>(Większość planów Części C obejmuje leki na receptę. Do </a:t>
            </a:r>
            <a:r>
              <a:rPr lang="pl" sz="1800" b="1" u="none" strike="noStrike">
                <a:solidFill>
                  <a:srgbClr val="000000"/>
                </a:solidFill>
                <a:effectLst/>
                <a:uFillTx/>
                <a:latin typeface="Calibri"/>
              </a:rPr>
              <a:t>niektórych</a:t>
            </a:r>
            <a:r>
              <a:rPr lang="pl" sz="1800" b="0" u="none" strike="noStrike">
                <a:solidFill>
                  <a:srgbClr val="000000"/>
                </a:solidFill>
                <a:effectLst/>
                <a:uFillTx/>
                <a:latin typeface="Calibri"/>
              </a:rPr>
              <a:t> rodzajów planów można dodać pokrycie kosztów leków, jeśli </a:t>
            </a:r>
            <a:r>
              <a:rPr lang="pl" sz="1800" b="0" i="1" u="none" strike="noStrike">
                <a:solidFill>
                  <a:srgbClr val="000000"/>
                </a:solidFill>
                <a:effectLst/>
                <a:uFillTx/>
                <a:latin typeface="Calibri"/>
              </a:rPr>
              <a:t>nie</a:t>
            </a:r>
            <a:r>
              <a:rPr lang="pl" sz="1800" b="0" u="none" strike="noStrike">
                <a:solidFill>
                  <a:srgbClr val="000000"/>
                </a:solidFill>
                <a:effectLst/>
                <a:uFillTx/>
                <a:latin typeface="Calibri"/>
              </a:rPr>
              <a:t> są one jeszcze uwzględnione).</a:t>
            </a:r>
            <a:endParaRPr lang="pl-PL" sz="1800" b="0" u="none" strike="noStrike">
              <a:solidFill>
                <a:srgbClr val="000000"/>
              </a:solidFill>
              <a:effectLst/>
              <a:uFillTx/>
              <a:latin typeface="Arial"/>
            </a:endParaRPr>
          </a:p>
        </p:txBody>
      </p:sp>
      <p:cxnSp>
        <p:nvCxnSpPr>
          <p:cNvPr id="656" name="Straight Arrow Connector 61"/>
          <p:cNvCxnSpPr/>
          <p:nvPr/>
        </p:nvCxnSpPr>
        <p:spPr>
          <a:xfrm flipV="1">
            <a:off x="6733080" y="4963680"/>
            <a:ext cx="572400" cy="521280"/>
          </a:xfrm>
          <a:prstGeom prst="straightConnector1">
            <a:avLst/>
          </a:prstGeom>
          <a:ln w="57150">
            <a:solidFill>
              <a:srgbClr val="4472C4"/>
            </a:solidFill>
            <a:tailEnd type="triangle" w="med" len="med"/>
          </a:ln>
        </p:spPr>
      </p:cxnSp>
      <p:cxnSp>
        <p:nvCxnSpPr>
          <p:cNvPr id="657" name="Straight Arrow Connector 64"/>
          <p:cNvCxnSpPr/>
          <p:nvPr/>
        </p:nvCxnSpPr>
        <p:spPr>
          <a:xfrm flipH="1" flipV="1">
            <a:off x="5879160" y="4992120"/>
            <a:ext cx="493560" cy="464040"/>
          </a:xfrm>
          <a:prstGeom prst="straightConnector1">
            <a:avLst/>
          </a:prstGeom>
          <a:ln w="57150">
            <a:solidFill>
              <a:srgbClr val="4472C4"/>
            </a:solidFill>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advTm="73000"/>
    </mc:Choice>
    <mc:Fallback xmlns:p15="http://schemas.microsoft.com/office/powerpoint/2012/main" xmlns="">
      <p:transition spd="slow" advTm="73000"/>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animEffect transition="in" filter="fade">
                                      <p:cBhvr additive="repl">
                                        <p:cTn id="7" dur="500"/>
                                        <p:tgtEl>
                                          <p:spTgt spid="6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645"/>
                                        </p:tgtEl>
                                        <p:attrNameLst>
                                          <p:attrName>style.visibility</p:attrName>
                                        </p:attrNameLst>
                                      </p:cBhvr>
                                      <p:to>
                                        <p:strVal val="visible"/>
                                      </p:to>
                                    </p:set>
                                    <p:animEffect transition="in" filter="fade">
                                      <p:cBhvr additive="repl">
                                        <p:cTn id="12" dur="500"/>
                                        <p:tgtEl>
                                          <p:spTgt spid="645"/>
                                        </p:tgtEl>
                                      </p:cBhvr>
                                    </p:animEffect>
                                  </p:childTnLst>
                                </p:cTn>
                              </p:par>
                              <p:par>
                                <p:cTn id="13" presetID="10" presetClass="entr" fill="hold" nodeType="withEffect">
                                  <p:stCondLst>
                                    <p:cond delay="0"/>
                                  </p:stCondLst>
                                  <p:childTnLst>
                                    <p:set>
                                      <p:cBhvr>
                                        <p:cTn id="14" dur="1" fill="hold">
                                          <p:stCondLst>
                                            <p:cond delay="0"/>
                                          </p:stCondLst>
                                        </p:cTn>
                                        <p:tgtEl>
                                          <p:spTgt spid="646"/>
                                        </p:tgtEl>
                                        <p:attrNameLst>
                                          <p:attrName>style.visibility</p:attrName>
                                        </p:attrNameLst>
                                      </p:cBhvr>
                                      <p:to>
                                        <p:strVal val="visible"/>
                                      </p:to>
                                    </p:set>
                                    <p:animEffect transition="in" filter="fade">
                                      <p:cBhvr additive="repl">
                                        <p:cTn id="15" dur="500"/>
                                        <p:tgtEl>
                                          <p:spTgt spid="6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nodeType="clickEffect">
                                  <p:stCondLst>
                                    <p:cond delay="0"/>
                                  </p:stCondLst>
                                  <p:childTnLst>
                                    <p:set>
                                      <p:cBhvr>
                                        <p:cTn id="19" dur="1" fill="hold">
                                          <p:stCondLst>
                                            <p:cond delay="0"/>
                                          </p:stCondLst>
                                        </p:cTn>
                                        <p:tgtEl>
                                          <p:spTgt spid="651"/>
                                        </p:tgtEl>
                                        <p:attrNameLst>
                                          <p:attrName>style.visibility</p:attrName>
                                        </p:attrNameLst>
                                      </p:cBhvr>
                                      <p:to>
                                        <p:strVal val="visible"/>
                                      </p:to>
                                    </p:set>
                                    <p:animEffect transition="in" filter="fade">
                                      <p:cBhvr additive="repl">
                                        <p:cTn id="20" dur="500"/>
                                        <p:tgtEl>
                                          <p:spTgt spid="651"/>
                                        </p:tgtEl>
                                      </p:cBhvr>
                                    </p:animEffect>
                                  </p:childTnLst>
                                </p:cTn>
                              </p:par>
                              <p:par>
                                <p:cTn id="21" presetID="10" presetClass="entr" fill="hold" nodeType="withEffect">
                                  <p:stCondLst>
                                    <p:cond delay="0"/>
                                  </p:stCondLst>
                                  <p:childTnLst>
                                    <p:set>
                                      <p:cBhvr>
                                        <p:cTn id="22" dur="1" fill="hold">
                                          <p:stCondLst>
                                            <p:cond delay="0"/>
                                          </p:stCondLst>
                                        </p:cTn>
                                        <p:tgtEl>
                                          <p:spTgt spid="647"/>
                                        </p:tgtEl>
                                        <p:attrNameLst>
                                          <p:attrName>style.visibility</p:attrName>
                                        </p:attrNameLst>
                                      </p:cBhvr>
                                      <p:to>
                                        <p:strVal val="visible"/>
                                      </p:to>
                                    </p:set>
                                    <p:animEffect transition="in" filter="fade">
                                      <p:cBhvr additive="repl">
                                        <p:cTn id="23" dur="500"/>
                                        <p:tgtEl>
                                          <p:spTgt spid="647"/>
                                        </p:tgtEl>
                                      </p:cBhvr>
                                    </p:animEffect>
                                  </p:childTnLst>
                                </p:cTn>
                              </p:par>
                              <p:par>
                                <p:cTn id="24" presetID="10" presetClass="entr" fill="hold" nodeType="withEffect">
                                  <p:stCondLst>
                                    <p:cond delay="0"/>
                                  </p:stCondLst>
                                  <p:childTnLst>
                                    <p:set>
                                      <p:cBhvr>
                                        <p:cTn id="25" dur="1" fill="hold">
                                          <p:stCondLst>
                                            <p:cond delay="0"/>
                                          </p:stCondLst>
                                        </p:cTn>
                                        <p:tgtEl>
                                          <p:spTgt spid="648"/>
                                        </p:tgtEl>
                                        <p:attrNameLst>
                                          <p:attrName>style.visibility</p:attrName>
                                        </p:attrNameLst>
                                      </p:cBhvr>
                                      <p:to>
                                        <p:strVal val="visible"/>
                                      </p:to>
                                    </p:set>
                                    <p:animEffect transition="in" filter="fade">
                                      <p:cBhvr additive="repl">
                                        <p:cTn id="26" dur="500"/>
                                        <p:tgtEl>
                                          <p:spTgt spid="6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nodeType="clickEffect">
                                  <p:stCondLst>
                                    <p:cond delay="0"/>
                                  </p:stCondLst>
                                  <p:childTnLst>
                                    <p:set>
                                      <p:cBhvr>
                                        <p:cTn id="30" dur="1" fill="hold">
                                          <p:stCondLst>
                                            <p:cond delay="0"/>
                                          </p:stCondLst>
                                        </p:cTn>
                                        <p:tgtEl>
                                          <p:spTgt spid="649"/>
                                        </p:tgtEl>
                                        <p:attrNameLst>
                                          <p:attrName>style.visibility</p:attrName>
                                        </p:attrNameLst>
                                      </p:cBhvr>
                                      <p:to>
                                        <p:strVal val="visible"/>
                                      </p:to>
                                    </p:set>
                                    <p:animEffect transition="in" filter="fade">
                                      <p:cBhvr additive="repl">
                                        <p:cTn id="31" dur="500"/>
                                        <p:tgtEl>
                                          <p:spTgt spid="6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fill="hold" nodeType="clickEffect">
                                  <p:stCondLst>
                                    <p:cond delay="0"/>
                                  </p:stCondLst>
                                  <p:childTnLst>
                                    <p:set>
                                      <p:cBhvr>
                                        <p:cTn id="35" dur="1" fill="hold">
                                          <p:stCondLst>
                                            <p:cond delay="0"/>
                                          </p:stCondLst>
                                        </p:cTn>
                                        <p:tgtEl>
                                          <p:spTgt spid="650"/>
                                        </p:tgtEl>
                                        <p:attrNameLst>
                                          <p:attrName>style.visibility</p:attrName>
                                        </p:attrNameLst>
                                      </p:cBhvr>
                                      <p:to>
                                        <p:strVal val="visible"/>
                                      </p:to>
                                    </p:set>
                                    <p:animEffect transition="in" filter="fade">
                                      <p:cBhvr additive="repl">
                                        <p:cTn id="36" dur="500"/>
                                        <p:tgtEl>
                                          <p:spTgt spid="6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fill="hold" nodeType="clickEffect">
                                  <p:stCondLst>
                                    <p:cond delay="0"/>
                                  </p:stCondLst>
                                  <p:childTnLst>
                                    <p:set>
                                      <p:cBhvr>
                                        <p:cTn id="40" dur="1" fill="hold">
                                          <p:stCondLst>
                                            <p:cond delay="0"/>
                                          </p:stCondLst>
                                        </p:cTn>
                                        <p:tgtEl>
                                          <p:spTgt spid="652"/>
                                        </p:tgtEl>
                                        <p:attrNameLst>
                                          <p:attrName>style.visibility</p:attrName>
                                        </p:attrNameLst>
                                      </p:cBhvr>
                                      <p:to>
                                        <p:strVal val="visible"/>
                                      </p:to>
                                    </p:set>
                                    <p:animEffect transition="in" filter="fade">
                                      <p:cBhvr additive="repl">
                                        <p:cTn id="41" dur="500"/>
                                        <p:tgtEl>
                                          <p:spTgt spid="65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nodeType="clickEffect">
                                  <p:stCondLst>
                                    <p:cond delay="0"/>
                                  </p:stCondLst>
                                  <p:childTnLst>
                                    <p:set>
                                      <p:cBhvr>
                                        <p:cTn id="45" dur="1" fill="hold">
                                          <p:stCondLst>
                                            <p:cond delay="0"/>
                                          </p:stCondLst>
                                        </p:cTn>
                                        <p:tgtEl>
                                          <p:spTgt spid="644"/>
                                        </p:tgtEl>
                                        <p:attrNameLst>
                                          <p:attrName>style.visibility</p:attrName>
                                        </p:attrNameLst>
                                      </p:cBhvr>
                                      <p:to>
                                        <p:strVal val="visible"/>
                                      </p:to>
                                    </p:set>
                                    <p:animEffect transition="in" filter="fade">
                                      <p:cBhvr additive="repl">
                                        <p:cTn id="46" dur="500"/>
                                        <p:tgtEl>
                                          <p:spTgt spid="644"/>
                                        </p:tgtEl>
                                      </p:cBhvr>
                                    </p:animEffect>
                                  </p:childTnLst>
                                </p:cTn>
                              </p:par>
                              <p:par>
                                <p:cTn id="47" presetID="10" presetClass="entr" fill="hold" nodeType="withEffect">
                                  <p:stCondLst>
                                    <p:cond delay="0"/>
                                  </p:stCondLst>
                                  <p:childTnLst>
                                    <p:set>
                                      <p:cBhvr>
                                        <p:cTn id="48" dur="1" fill="hold">
                                          <p:stCondLst>
                                            <p:cond delay="0"/>
                                          </p:stCondLst>
                                        </p:cTn>
                                        <p:tgtEl>
                                          <p:spTgt spid="653"/>
                                        </p:tgtEl>
                                        <p:attrNameLst>
                                          <p:attrName>style.visibility</p:attrName>
                                        </p:attrNameLst>
                                      </p:cBhvr>
                                      <p:to>
                                        <p:strVal val="visible"/>
                                      </p:to>
                                    </p:set>
                                    <p:animEffect transition="in" filter="fade">
                                      <p:cBhvr additive="repl">
                                        <p:cTn id="49" dur="500"/>
                                        <p:tgtEl>
                                          <p:spTgt spid="6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fill="hold" nodeType="clickEffect">
                                  <p:stCondLst>
                                    <p:cond delay="0"/>
                                  </p:stCondLst>
                                  <p:childTnLst>
                                    <p:set>
                                      <p:cBhvr>
                                        <p:cTn id="53" dur="1" fill="hold">
                                          <p:stCondLst>
                                            <p:cond delay="0"/>
                                          </p:stCondLst>
                                        </p:cTn>
                                        <p:tgtEl>
                                          <p:spTgt spid="654"/>
                                        </p:tgtEl>
                                        <p:attrNameLst>
                                          <p:attrName>style.visibility</p:attrName>
                                        </p:attrNameLst>
                                      </p:cBhvr>
                                      <p:to>
                                        <p:strVal val="visible"/>
                                      </p:to>
                                    </p:set>
                                    <p:animEffect transition="in" filter="fade">
                                      <p:cBhvr additive="repl">
                                        <p:cTn id="54" dur="500"/>
                                        <p:tgtEl>
                                          <p:spTgt spid="654"/>
                                        </p:tgtEl>
                                      </p:cBhvr>
                                    </p:animEffect>
                                  </p:childTnLst>
                                </p:cTn>
                              </p:par>
                              <p:par>
                                <p:cTn id="55" presetID="10" presetClass="entr" fill="hold" nodeType="withEffect">
                                  <p:stCondLst>
                                    <p:cond delay="0"/>
                                  </p:stCondLst>
                                  <p:childTnLst>
                                    <p:set>
                                      <p:cBhvr>
                                        <p:cTn id="56" dur="1" fill="hold">
                                          <p:stCondLst>
                                            <p:cond delay="0"/>
                                          </p:stCondLst>
                                        </p:cTn>
                                        <p:tgtEl>
                                          <p:spTgt spid="655"/>
                                        </p:tgtEl>
                                        <p:attrNameLst>
                                          <p:attrName>style.visibility</p:attrName>
                                        </p:attrNameLst>
                                      </p:cBhvr>
                                      <p:to>
                                        <p:strVal val="visible"/>
                                      </p:to>
                                    </p:set>
                                    <p:animEffect transition="in" filter="fade">
                                      <p:cBhvr additive="repl">
                                        <p:cTn id="57" dur="500"/>
                                        <p:tgtEl>
                                          <p:spTgt spid="6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56"/>
                                        </p:tgtEl>
                                        <p:attrNameLst>
                                          <p:attrName>style.visibility</p:attrName>
                                        </p:attrNameLst>
                                      </p:cBhvr>
                                      <p:to>
                                        <p:strVal val="visible"/>
                                      </p:to>
                                    </p:set>
                                    <p:animEffect transition="in" filter="wipe(down)">
                                      <p:cBhvr additive="repl">
                                        <p:cTn id="62" dur="500"/>
                                        <p:tgtEl>
                                          <p:spTgt spid="656"/>
                                        </p:tgtEl>
                                      </p:cBhvr>
                                    </p:animEffect>
                                  </p:childTnLst>
                                </p:cTn>
                              </p:par>
                              <p:par>
                                <p:cTn id="63" presetID="22" presetClass="entr" presetSubtype="4" fill="hold" nodeType="withEffect">
                                  <p:stCondLst>
                                    <p:cond delay="0"/>
                                  </p:stCondLst>
                                  <p:childTnLst>
                                    <p:set>
                                      <p:cBhvr>
                                        <p:cTn id="64" dur="1" fill="hold">
                                          <p:stCondLst>
                                            <p:cond delay="0"/>
                                          </p:stCondLst>
                                        </p:cTn>
                                        <p:tgtEl>
                                          <p:spTgt spid="657"/>
                                        </p:tgtEl>
                                        <p:attrNameLst>
                                          <p:attrName>style.visibility</p:attrName>
                                        </p:attrNameLst>
                                      </p:cBhvr>
                                      <p:to>
                                        <p:strVal val="visible"/>
                                      </p:to>
                                    </p:set>
                                    <p:animEffect transition="in" filter="wipe(down)">
                                      <p:cBhvr additive="repl">
                                        <p:cTn id="65" dur="500"/>
                                        <p:tgtEl>
                                          <p:spTgt spid="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1404360" y="1435320"/>
            <a:ext cx="9143640" cy="650520"/>
          </a:xfrm>
          <a:prstGeom prst="rect">
            <a:avLst/>
          </a:prstGeom>
          <a:noFill/>
          <a:ln w="0">
            <a:noFill/>
          </a:ln>
        </p:spPr>
        <p:txBody>
          <a:bodyPr lIns="91440" tIns="45720" rIns="91440" bIns="45720" anchor="b">
            <a:normAutofit/>
          </a:bodyPr>
          <a:lstStyle/>
          <a:p>
            <a:pPr indent="0" algn="ctr" defTabSz="914400">
              <a:lnSpc>
                <a:spcPct val="90000"/>
              </a:lnSpc>
              <a:buNone/>
            </a:pPr>
            <a:r>
              <a:rPr lang="pl" sz="3600" b="1" u="none" strike="noStrike">
                <a:solidFill>
                  <a:schemeClr val="dk1"/>
                </a:solidFill>
                <a:effectLst/>
                <a:uFillTx/>
                <a:latin typeface="Arial"/>
              </a:rPr>
              <a:t>Karta Medicare </a:t>
            </a:r>
            <a:endParaRPr lang="pl-PL" sz="3600" b="0" u="none" strike="noStrike">
              <a:solidFill>
                <a:schemeClr val="dk1"/>
              </a:solidFill>
              <a:effectLst/>
              <a:uFillTx/>
              <a:latin typeface="Calibri"/>
            </a:endParaRPr>
          </a:p>
        </p:txBody>
      </p:sp>
      <p:sp>
        <p:nvSpPr>
          <p:cNvPr id="103" name="PlaceHolder 2"/>
          <p:cNvSpPr>
            <a:spLocks noGrp="1"/>
          </p:cNvSpPr>
          <p:nvPr>
            <p:ph type="subTitle"/>
          </p:nvPr>
        </p:nvSpPr>
        <p:spPr>
          <a:xfrm>
            <a:off x="3353040" y="4538520"/>
            <a:ext cx="5574240" cy="1230480"/>
          </a:xfrm>
          <a:prstGeom prst="rect">
            <a:avLst/>
          </a:prstGeom>
          <a:noFill/>
          <a:ln w="0">
            <a:noFill/>
          </a:ln>
        </p:spPr>
        <p:txBody>
          <a:bodyPr lIns="91440" tIns="45720" rIns="91440" bIns="45720" anchor="t">
            <a:noAutofit/>
          </a:bodyPr>
          <a:lstStyle/>
          <a:p>
            <a:pPr indent="0" algn="ctr">
              <a:buNone/>
            </a:pPr>
            <a:endParaRPr lang="pl-PL" sz="2400" b="0" u="none" strike="noStrike">
              <a:solidFill>
                <a:schemeClr val="dk1"/>
              </a:solidFill>
              <a:effectLst/>
              <a:uFillTx/>
              <a:latin typeface="Calibri"/>
            </a:endParaRPr>
          </a:p>
        </p:txBody>
      </p:sp>
      <p:sp>
        <p:nvSpPr>
          <p:cNvPr id="104"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Rejestracja w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105" name="Picture 2" descr="Image result for medicare card images"/>
          <p:cNvPicPr/>
          <p:nvPr/>
        </p:nvPicPr>
        <p:blipFill>
          <a:blip r:embed="rId3"/>
          <a:stretch/>
        </p:blipFill>
        <p:spPr>
          <a:xfrm>
            <a:off x="2939040" y="2308320"/>
            <a:ext cx="6075000" cy="38257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advTm="49000"/>
    </mc:Choice>
    <mc:Fallback xmlns:p15="http://schemas.microsoft.com/office/powerpoint/2012/main" xmlns="">
      <p:transition spd="slow" advTm="4900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Rectangle 7"/>
          <p:cNvSpPr/>
          <p:nvPr/>
        </p:nvSpPr>
        <p:spPr>
          <a:xfrm>
            <a:off x="1002960" y="1369080"/>
            <a:ext cx="10614600" cy="119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pl" sz="3600" b="0" u="none" strike="noStrike">
                <a:solidFill>
                  <a:schemeClr val="dk1"/>
                </a:solidFill>
                <a:effectLst/>
                <a:uFillTx/>
                <a:latin typeface="Calibri"/>
              </a:rPr>
              <a:t>Aby uzyskać </a:t>
            </a:r>
            <a:r>
              <a:rPr lang="pl" sz="3600" b="1" u="none" strike="noStrike">
                <a:solidFill>
                  <a:schemeClr val="dk1"/>
                </a:solidFill>
                <a:effectLst/>
                <a:uFillTx/>
                <a:latin typeface="Calibri"/>
              </a:rPr>
              <a:t>bezpłatną i bezstronną pomoc dot. Medicare</a:t>
            </a:r>
            <a:r>
              <a:rPr lang="pl" sz="3600" b="0" u="none" strike="noStrike">
                <a:solidFill>
                  <a:schemeClr val="dk1"/>
                </a:solidFill>
                <a:effectLst/>
                <a:uFillTx/>
                <a:latin typeface="Calibri"/>
              </a:rPr>
              <a:t>, skontaktuj się z Wisconsin State Health Insurance Assistance Program:</a:t>
            </a:r>
            <a:endParaRPr lang="pl-PL" sz="3600" b="0" u="none" strike="noStrike">
              <a:solidFill>
                <a:srgbClr val="000000"/>
              </a:solidFill>
              <a:effectLst/>
              <a:uFillTx/>
              <a:latin typeface="Arial"/>
            </a:endParaRPr>
          </a:p>
        </p:txBody>
      </p:sp>
      <p:sp>
        <p:nvSpPr>
          <p:cNvPr id="659" name="PlaceHolder 1"/>
          <p:cNvSpPr>
            <a:spLocks noGrp="1"/>
          </p:cNvSpPr>
          <p:nvPr>
            <p:ph type="sldNum" idx="11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effectLst/>
                <a:uFillTx/>
                <a:latin typeface="Calibri"/>
              </a:defRPr>
            </a:lvl1pPr>
          </a:lstStyle>
          <a:p>
            <a:pPr indent="0" algn="r" defTabSz="914400">
              <a:lnSpc>
                <a:spcPct val="100000"/>
              </a:lnSpc>
              <a:buNone/>
            </a:pPr>
            <a:fld id="{607F6E04-078E-4770-83AC-EEB1B50ECDFA}" type="slidenum">
              <a:rPr lang="en-US" sz="1200" b="0" u="none" strike="noStrike">
                <a:solidFill>
                  <a:schemeClr val="dk1">
                    <a:tint val="75000"/>
                  </a:schemeClr>
                </a:solidFill>
                <a:effectLst/>
                <a:uFillTx/>
                <a:latin typeface="Calibri"/>
              </a:rPr>
              <a:t>90</a:t>
            </a:fld>
            <a:endParaRPr lang="pl-PL" sz="1200" b="0" u="none" strike="noStrike">
              <a:solidFill>
                <a:srgbClr val="000000"/>
              </a:solidFill>
              <a:effectLst/>
              <a:uFillTx/>
              <a:latin typeface="Times New Roman"/>
            </a:endParaRPr>
          </a:p>
        </p:txBody>
      </p:sp>
      <p:sp>
        <p:nvSpPr>
          <p:cNvPr id="660" name="TextBox 3"/>
          <p:cNvSpPr/>
          <p:nvPr/>
        </p:nvSpPr>
        <p:spPr>
          <a:xfrm>
            <a:off x="0" y="0"/>
            <a:ext cx="12191760" cy="1107720"/>
          </a:xfrm>
          <a:prstGeom prst="rect">
            <a:avLst/>
          </a:prstGeom>
          <a:solidFill>
            <a:schemeClr val="accent5">
              <a:lumMod val="50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endParaRPr lang="pl-PL" sz="1400" b="0" u="none" strike="noStrike">
              <a:solidFill>
                <a:srgbClr val="FFFFFF"/>
              </a:solidFill>
              <a:effectLst/>
              <a:uFillTx/>
              <a:latin typeface="Arial"/>
            </a:endParaRPr>
          </a:p>
          <a:p>
            <a:pPr algn="ctr" defTabSz="914400">
              <a:lnSpc>
                <a:spcPct val="100000"/>
              </a:lnSpc>
            </a:pPr>
            <a:r>
              <a:rPr lang="pl" sz="4000" b="0" u="none" strike="noStrike">
                <a:solidFill>
                  <a:schemeClr val="lt1"/>
                </a:solidFill>
                <a:effectLst/>
                <a:uFillTx/>
                <a:latin typeface="Arial"/>
              </a:rPr>
              <a:t>Lokalna pomoc dla osób z ubezpieczeniem Medicare</a:t>
            </a:r>
            <a:endParaRPr lang="pl-PL" sz="4000" b="0" u="none" strike="noStrike">
              <a:solidFill>
                <a:srgbClr val="FFFFFF"/>
              </a:solidFill>
              <a:effectLst/>
              <a:uFillTx/>
              <a:latin typeface="Arial"/>
            </a:endParaRPr>
          </a:p>
          <a:p>
            <a:pPr algn="ctr" defTabSz="914400">
              <a:lnSpc>
                <a:spcPct val="100000"/>
              </a:lnSpc>
            </a:pPr>
            <a:endParaRPr lang="pl-PL" sz="1200" b="0" u="none" strike="noStrike">
              <a:solidFill>
                <a:srgbClr val="FFFFFF"/>
              </a:solidFill>
              <a:effectLst/>
              <a:uFillTx/>
              <a:latin typeface="Arial"/>
            </a:endParaRPr>
          </a:p>
        </p:txBody>
      </p:sp>
      <p:pic>
        <p:nvPicPr>
          <p:cNvPr id="661" name="Picture 2" descr="Logo, company name&#10;&#10;Description automatically generated"/>
          <p:cNvPicPr/>
          <p:nvPr/>
        </p:nvPicPr>
        <p:blipFill>
          <a:blip r:embed="rId3"/>
          <a:stretch/>
        </p:blipFill>
        <p:spPr>
          <a:xfrm>
            <a:off x="1002960" y="2954160"/>
            <a:ext cx="2940840" cy="3120480"/>
          </a:xfrm>
          <a:prstGeom prst="rect">
            <a:avLst/>
          </a:prstGeom>
          <a:noFill/>
          <a:ln w="0">
            <a:noFill/>
          </a:ln>
        </p:spPr>
      </p:pic>
      <p:sp>
        <p:nvSpPr>
          <p:cNvPr id="662" name="TextBox 9"/>
          <p:cNvSpPr/>
          <p:nvPr/>
        </p:nvSpPr>
        <p:spPr>
          <a:xfrm>
            <a:off x="3965040" y="2874240"/>
            <a:ext cx="7967880" cy="21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spcAft>
                <a:spcPts val="601"/>
              </a:spcAft>
              <a:buClr>
                <a:srgbClr val="000000"/>
              </a:buClr>
              <a:buFont typeface="Arial"/>
              <a:buChar char="•"/>
            </a:pPr>
            <a:r>
              <a:rPr lang="pl" sz="3200" b="0" u="none" strike="noStrike">
                <a:solidFill>
                  <a:schemeClr val="dk1"/>
                </a:solidFill>
                <a:effectLst/>
                <a:uFillTx/>
                <a:latin typeface="Calibri"/>
              </a:rPr>
              <a:t>Infolinia Medigap: 1-800-242-1060</a:t>
            </a:r>
            <a:endParaRPr lang="pl-PL" sz="3200" b="0" u="none" strike="noStrike">
              <a:solidFill>
                <a:srgbClr val="000000"/>
              </a:solidFill>
              <a:effectLst/>
              <a:uFillTx/>
              <a:latin typeface="Arial"/>
            </a:endParaRPr>
          </a:p>
          <a:p>
            <a:pPr marL="457200" indent="-457200" defTabSz="914400">
              <a:lnSpc>
                <a:spcPct val="100000"/>
              </a:lnSpc>
              <a:spcAft>
                <a:spcPts val="601"/>
              </a:spcAft>
              <a:buClr>
                <a:srgbClr val="000000"/>
              </a:buClr>
              <a:buFont typeface="Arial"/>
              <a:buChar char="•"/>
            </a:pPr>
            <a:r>
              <a:rPr lang="pl" sz="3200" b="0" u="none" strike="noStrike">
                <a:solidFill>
                  <a:schemeClr val="dk1"/>
                </a:solidFill>
                <a:effectLst/>
                <a:uFillTx/>
                <a:latin typeface="Calibri"/>
              </a:rPr>
              <a:t>Odwiedź stronę internetową Wisconsin Department of Health Services </a:t>
            </a:r>
            <a:br>
              <a:rPr sz="3200"/>
            </a:br>
            <a:r>
              <a:rPr lang="pl" sz="3200" b="0" u="sng" strike="noStrike">
                <a:solidFill>
                  <a:schemeClr val="dk1"/>
                </a:solidFill>
                <a:effectLst/>
                <a:uFillTx/>
                <a:latin typeface="Calibri"/>
                <a:hlinkClick r:id="rId4"/>
              </a:rPr>
              <a:t>dhs.wi.gov/medicare-help</a:t>
            </a:r>
            <a:r>
              <a:rPr lang="pl" sz="3200" b="0" u="none" strike="noStrike">
                <a:solidFill>
                  <a:schemeClr val="dk1"/>
                </a:solidFill>
                <a:effectLst/>
                <a:uFillTx/>
                <a:latin typeface="Calibri"/>
              </a:rPr>
              <a:t>. </a:t>
            </a:r>
            <a:endParaRPr lang="pl-PL" sz="32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42000"/>
    </mc:Choice>
    <mc:Fallback xmlns:p15="http://schemas.microsoft.com/office/powerpoint/2012/main" xmlns="">
      <p:transition spd="slow" advTm="42000"/>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4FE99E-6ADF-4133-855F-300F6AF13BC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bd0454-ed76-4925-b348-c7619820d7d7"/>
    <ds:schemaRef ds:uri="9d573c1b-6dcb-451b-98f6-64a2510d602f"/>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AA0DC71-D226-4520-9463-604BE2F00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C168BD-1AB1-482D-8B28-A0A0DBB7F4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15298</TotalTime>
  <Words>15589</Words>
  <Application>Microsoft Office PowerPoint</Application>
  <PresentationFormat>Widescreen</PresentationFormat>
  <Paragraphs>1464</Paragraphs>
  <Slides>90</Slides>
  <Notes>90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Segoe UI</vt:lpstr>
      <vt:lpstr>Symbol</vt:lpstr>
      <vt:lpstr>Times New Roman</vt:lpstr>
      <vt:lpstr>ui-sans-serif</vt:lpstr>
      <vt:lpstr>Wingdings</vt:lpstr>
      <vt:lpstr>Office Theme</vt:lpstr>
      <vt:lpstr>Witamy w Medicare</vt:lpstr>
      <vt:lpstr>Zastrzeżenie dotyczące finansowania z dotacji</vt:lpstr>
      <vt:lpstr>PowerPoint Presentation</vt:lpstr>
      <vt:lpstr>PowerPoint Presentation</vt:lpstr>
      <vt:lpstr>PowerPoint Presentation</vt:lpstr>
      <vt:lpstr>PowerPoint Presentation</vt:lpstr>
      <vt:lpstr>PowerPoint Presentation</vt:lpstr>
      <vt:lpstr>Tak więc, jeśli pracujesz i skończysz 65 lat:</vt:lpstr>
      <vt:lpstr>Karta Medicare </vt:lpstr>
      <vt:lpstr>PowerPoint Presentation</vt:lpstr>
      <vt:lpstr>Witamy w Medicare</vt:lpstr>
      <vt:lpstr>Zastrzeżenie dotyczące finansowania z dotacji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Witamy w Medicare</vt:lpstr>
      <vt:lpstr>Zastrzeżenie dotyczące finansowania z dotacji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Witamy w Medicare</vt:lpstr>
      <vt:lpstr>Zastrzeżenie dotyczące finansowania z dotacji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Witamy w Medicare</vt:lpstr>
      <vt:lpstr>Zastrzeżenie dotyczące finansowania z dotacji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Witamy w Medicare</vt:lpstr>
      <vt:lpstr>Zastrzeżenie dotyczące finansowania z dotacji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subject/>
  <dc:creator>Debbie Bisswurm</dc:creator>
  <dc:description/>
  <cp:lastModifiedBy>Stephanie Haas</cp:lastModifiedBy>
  <cp:revision>544</cp:revision>
  <cp:lastPrinted>2020-02-10T21:12:06Z</cp:lastPrinted>
  <dcterms:created xsi:type="dcterms:W3CDTF">2018-03-22T15:27:16Z</dcterms:created>
  <dcterms:modified xsi:type="dcterms:W3CDTF">2025-08-05T20:27:32Z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6F6BB36F-8A6C-486D-A7D4-FCDA8A0D9B11</vt:lpwstr>
  </property>
  <property fmtid="{D5CDD505-2E9C-101B-9397-08002B2CF9AE}" pid="3" name="ArticulatePath">
    <vt:lpwstr>Welcome to Medicare PPT Final_No year-en-pl-C</vt:lpwstr>
  </property>
  <property fmtid="{D5CDD505-2E9C-101B-9397-08002B2CF9AE}" pid="4" name="Notes">
    <vt:i4>90</vt:i4>
  </property>
  <property fmtid="{D5CDD505-2E9C-101B-9397-08002B2CF9AE}" pid="5" name="PresentationFormat">
    <vt:lpwstr>Widescreen</vt:lpwstr>
  </property>
  <property fmtid="{D5CDD505-2E9C-101B-9397-08002B2CF9AE}" pid="6" name="Slides">
    <vt:i4>90</vt:i4>
  </property>
  <property fmtid="{D5CDD505-2E9C-101B-9397-08002B2CF9AE}" pid="7" name="ContentTypeId">
    <vt:lpwstr>0x0101005F09E7E598CAAC489CBEF4F1FC574214</vt:lpwstr>
  </property>
</Properties>
</file>